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8"/>
  </p:notesMasterIdLst>
  <p:sldIdLst>
    <p:sldId id="303" r:id="rId2"/>
    <p:sldId id="257" r:id="rId3"/>
    <p:sldId id="258" r:id="rId4"/>
    <p:sldId id="582" r:id="rId5"/>
    <p:sldId id="260" r:id="rId6"/>
    <p:sldId id="261" r:id="rId7"/>
    <p:sldId id="581" r:id="rId8"/>
    <p:sldId id="307" r:id="rId9"/>
    <p:sldId id="310" r:id="rId10"/>
    <p:sldId id="311" r:id="rId11"/>
    <p:sldId id="262" r:id="rId12"/>
    <p:sldId id="306" r:id="rId13"/>
    <p:sldId id="264" r:id="rId14"/>
    <p:sldId id="265" r:id="rId15"/>
    <p:sldId id="266" r:id="rId16"/>
    <p:sldId id="268" r:id="rId17"/>
    <p:sldId id="269" r:id="rId18"/>
    <p:sldId id="270" r:id="rId19"/>
    <p:sldId id="271" r:id="rId20"/>
    <p:sldId id="273" r:id="rId21"/>
    <p:sldId id="274" r:id="rId22"/>
    <p:sldId id="275" r:id="rId23"/>
    <p:sldId id="584" r:id="rId24"/>
    <p:sldId id="277" r:id="rId25"/>
    <p:sldId id="278" r:id="rId26"/>
    <p:sldId id="280" r:id="rId27"/>
    <p:sldId id="281" r:id="rId28"/>
    <p:sldId id="282" r:id="rId29"/>
    <p:sldId id="283" r:id="rId30"/>
    <p:sldId id="284" r:id="rId31"/>
    <p:sldId id="285" r:id="rId32"/>
    <p:sldId id="587" r:id="rId33"/>
    <p:sldId id="286" r:id="rId34"/>
    <p:sldId id="287" r:id="rId35"/>
    <p:sldId id="304" r:id="rId36"/>
    <p:sldId id="289" r:id="rId37"/>
    <p:sldId id="290" r:id="rId38"/>
    <p:sldId id="291" r:id="rId39"/>
    <p:sldId id="292" r:id="rId40"/>
    <p:sldId id="293" r:id="rId41"/>
    <p:sldId id="294" r:id="rId42"/>
    <p:sldId id="586" r:id="rId43"/>
    <p:sldId id="329" r:id="rId44"/>
    <p:sldId id="344" r:id="rId45"/>
    <p:sldId id="295" r:id="rId46"/>
    <p:sldId id="321" r:id="rId47"/>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32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889" autoAdjust="0"/>
    <p:restoredTop sz="82565" autoAdjust="0"/>
  </p:normalViewPr>
  <p:slideViewPr>
    <p:cSldViewPr snapToGrid="0" snapToObjects="1">
      <p:cViewPr varScale="1">
        <p:scale>
          <a:sx n="103" d="100"/>
          <a:sy n="103" d="100"/>
        </p:scale>
        <p:origin x="660" y="56"/>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536A20E-4A7F-49C1-8119-A94AB5E9A813}" type="doc">
      <dgm:prSet loTypeId="urn:microsoft.com/office/officeart/2005/8/layout/cycle3" loCatId="cycle" qsTypeId="urn:microsoft.com/office/officeart/2005/8/quickstyle/simple1" qsCatId="simple" csTypeId="urn:microsoft.com/office/officeart/2005/8/colors/accent0_1" csCatId="mainScheme" phldr="1"/>
      <dgm:spPr/>
      <dgm:t>
        <a:bodyPr/>
        <a:lstStyle/>
        <a:p>
          <a:endParaRPr lang="en-US"/>
        </a:p>
      </dgm:t>
    </dgm:pt>
    <dgm:pt modelId="{993CDB5B-A679-4305-9A01-2CF470A578B6}">
      <dgm:prSet phldrT="[Text]" custT="1"/>
      <dgm:spPr/>
      <dgm:t>
        <a:bodyPr/>
        <a:lstStyle/>
        <a:p>
          <a:r>
            <a:rPr lang="mn-MN" sz="1400" b="0" i="0" dirty="0"/>
            <a:t>Процесс тодорхойлох</a:t>
          </a:r>
          <a:endParaRPr lang="en-US" sz="1400" dirty="0"/>
        </a:p>
      </dgm:t>
    </dgm:pt>
    <dgm:pt modelId="{247AA5D4-DBCB-4E1F-9839-C7C7622D36E1}" type="parTrans" cxnId="{3744FADD-50A1-454F-947E-E81D6589386D}">
      <dgm:prSet/>
      <dgm:spPr/>
      <dgm:t>
        <a:bodyPr/>
        <a:lstStyle/>
        <a:p>
          <a:endParaRPr lang="en-US" sz="3200"/>
        </a:p>
      </dgm:t>
    </dgm:pt>
    <dgm:pt modelId="{C2E887F3-4180-4A69-88F4-98E13431A31D}" type="sibTrans" cxnId="{3744FADD-50A1-454F-947E-E81D6589386D}">
      <dgm:prSet custT="1"/>
      <dgm:spPr/>
      <dgm:t>
        <a:bodyPr/>
        <a:lstStyle/>
        <a:p>
          <a:endParaRPr lang="en-US" sz="1050"/>
        </a:p>
      </dgm:t>
    </dgm:pt>
    <dgm:pt modelId="{CF0F68C9-5B82-4158-B2EA-DC6BA42A36F9}">
      <dgm:prSet phldrT="[Text]" phldr="0" custT="1"/>
      <dgm:spPr/>
      <dgm:t>
        <a:bodyPr/>
        <a:lstStyle/>
        <a:p>
          <a:r>
            <a:rPr lang="mn-MN" sz="1400" dirty="0"/>
            <a:t>Процессыг шинжлэх</a:t>
          </a:r>
          <a:endParaRPr lang="en-US" sz="1400" dirty="0"/>
        </a:p>
      </dgm:t>
    </dgm:pt>
    <dgm:pt modelId="{FFD51068-C18A-4581-913A-0FFF5AD762FF}" type="parTrans" cxnId="{13CB761C-1EA4-4A62-862B-17FB135C6A48}">
      <dgm:prSet/>
      <dgm:spPr/>
      <dgm:t>
        <a:bodyPr/>
        <a:lstStyle/>
        <a:p>
          <a:endParaRPr lang="en-US" sz="3200"/>
        </a:p>
      </dgm:t>
    </dgm:pt>
    <dgm:pt modelId="{5535CD18-3F11-446F-BC1B-7DAA342D722C}" type="sibTrans" cxnId="{13CB761C-1EA4-4A62-862B-17FB135C6A48}">
      <dgm:prSet custT="1"/>
      <dgm:spPr/>
      <dgm:t>
        <a:bodyPr/>
        <a:lstStyle/>
        <a:p>
          <a:endParaRPr lang="en-US" sz="1050"/>
        </a:p>
      </dgm:t>
    </dgm:pt>
    <dgm:pt modelId="{D52FE228-047F-4F2F-9981-826C1214AB81}">
      <dgm:prSet phldrT="[Text]" phldr="0" custT="1"/>
      <dgm:spPr/>
      <dgm:t>
        <a:bodyPr/>
        <a:lstStyle/>
        <a:p>
          <a:r>
            <a:rPr lang="mn-MN" sz="1400" dirty="0"/>
            <a:t>Процессыг дахин зохоимжлох</a:t>
          </a:r>
          <a:endParaRPr lang="en-US" sz="1400" dirty="0"/>
        </a:p>
      </dgm:t>
    </dgm:pt>
    <dgm:pt modelId="{4BD7207A-08C7-405C-89AF-5C2CE8271245}" type="parTrans" cxnId="{CC71B1B1-230D-4390-A5F3-A740F295DF34}">
      <dgm:prSet/>
      <dgm:spPr/>
      <dgm:t>
        <a:bodyPr/>
        <a:lstStyle/>
        <a:p>
          <a:endParaRPr lang="en-US" sz="3200"/>
        </a:p>
      </dgm:t>
    </dgm:pt>
    <dgm:pt modelId="{CB8893E2-B8E1-40D6-B254-42D284A3BDE2}" type="sibTrans" cxnId="{CC71B1B1-230D-4390-A5F3-A740F295DF34}">
      <dgm:prSet custT="1"/>
      <dgm:spPr/>
      <dgm:t>
        <a:bodyPr/>
        <a:lstStyle/>
        <a:p>
          <a:endParaRPr lang="en-US" sz="1050"/>
        </a:p>
      </dgm:t>
    </dgm:pt>
    <dgm:pt modelId="{EC82E163-44D7-466D-8BB8-C041C066D60D}">
      <dgm:prSet phldrT="[Text]" phldr="0" custT="1"/>
      <dgm:spPr/>
      <dgm:t>
        <a:bodyPr/>
        <a:lstStyle/>
        <a:p>
          <a:r>
            <a:rPr lang="mn-MN" sz="1400" dirty="0"/>
            <a:t>Процессыг хэрэгжүүлэх</a:t>
          </a:r>
          <a:endParaRPr lang="en-US" sz="1400" dirty="0"/>
        </a:p>
      </dgm:t>
    </dgm:pt>
    <dgm:pt modelId="{B99AFA1E-BDEA-4FC9-9DD9-9F59493DC102}" type="parTrans" cxnId="{98F57E15-B163-4484-B763-90DFE4B31AF6}">
      <dgm:prSet/>
      <dgm:spPr/>
      <dgm:t>
        <a:bodyPr/>
        <a:lstStyle/>
        <a:p>
          <a:endParaRPr lang="en-US" sz="3200"/>
        </a:p>
      </dgm:t>
    </dgm:pt>
    <dgm:pt modelId="{F1BBE507-423D-4D55-8996-B29C47109DF8}" type="sibTrans" cxnId="{98F57E15-B163-4484-B763-90DFE4B31AF6}">
      <dgm:prSet custT="1"/>
      <dgm:spPr/>
      <dgm:t>
        <a:bodyPr/>
        <a:lstStyle/>
        <a:p>
          <a:endParaRPr lang="en-US" sz="1050"/>
        </a:p>
      </dgm:t>
    </dgm:pt>
    <dgm:pt modelId="{BA4AC3AB-498C-4233-AD6C-FB1FB3290AB2}">
      <dgm:prSet phldrT="[Text]" phldr="0" custT="1"/>
      <dgm:spPr/>
      <dgm:t>
        <a:bodyPr/>
        <a:lstStyle/>
        <a:p>
          <a:r>
            <a:rPr lang="mn-MN" sz="1400" dirty="0"/>
            <a:t>Процессын мониторинг хийх, хянах</a:t>
          </a:r>
          <a:endParaRPr lang="en-US" sz="1400" dirty="0"/>
        </a:p>
      </dgm:t>
    </dgm:pt>
    <dgm:pt modelId="{D24D59B4-4F48-464A-8CEF-62B3FE9DF401}" type="parTrans" cxnId="{D51EE4EF-4EE6-42B5-A3C6-BFC8BDE5FC00}">
      <dgm:prSet/>
      <dgm:spPr/>
      <dgm:t>
        <a:bodyPr/>
        <a:lstStyle/>
        <a:p>
          <a:endParaRPr lang="en-US" sz="3200"/>
        </a:p>
      </dgm:t>
    </dgm:pt>
    <dgm:pt modelId="{D8526B90-C6C3-436A-9E5A-D57DFC0349A7}" type="sibTrans" cxnId="{D51EE4EF-4EE6-42B5-A3C6-BFC8BDE5FC00}">
      <dgm:prSet/>
      <dgm:spPr/>
      <dgm:t>
        <a:bodyPr/>
        <a:lstStyle/>
        <a:p>
          <a:endParaRPr lang="en-US" sz="3200"/>
        </a:p>
      </dgm:t>
    </dgm:pt>
    <dgm:pt modelId="{DECF2093-3A50-42DB-85C7-9ED2F476E843}">
      <dgm:prSet phldrT="[Text]" custT="1"/>
      <dgm:spPr/>
      <dgm:t>
        <a:bodyPr/>
        <a:lstStyle/>
        <a:p>
          <a:r>
            <a:rPr lang="en-US" sz="1200" i="1" dirty="0">
              <a:solidFill>
                <a:srgbClr val="1D686A"/>
              </a:solidFill>
            </a:rPr>
            <a:t>AS-IS</a:t>
          </a:r>
          <a:r>
            <a:rPr lang="mn-MN" sz="1200" i="1" dirty="0">
              <a:solidFill>
                <a:srgbClr val="1D686A"/>
              </a:solidFill>
            </a:rPr>
            <a:t> загвар</a:t>
          </a:r>
          <a:r>
            <a:rPr lang="en-US" sz="1200" i="1" dirty="0">
              <a:solidFill>
                <a:srgbClr val="1D686A"/>
              </a:solidFill>
            </a:rPr>
            <a:t> (</a:t>
          </a:r>
          <a:r>
            <a:rPr lang="mn-MN" sz="1200" i="1" dirty="0">
              <a:solidFill>
                <a:srgbClr val="1D686A"/>
              </a:solidFill>
            </a:rPr>
            <a:t>Логик</a:t>
          </a:r>
          <a:r>
            <a:rPr lang="en-US" sz="1200" i="1" dirty="0">
              <a:solidFill>
                <a:srgbClr val="1D686A"/>
              </a:solidFill>
            </a:rPr>
            <a:t> </a:t>
          </a:r>
          <a:r>
            <a:rPr lang="mn-MN" sz="1200" i="1" dirty="0">
              <a:solidFill>
                <a:srgbClr val="1D686A"/>
              </a:solidFill>
            </a:rPr>
            <a:t>дараалал, оролцоо, асуудал</a:t>
          </a:r>
          <a:r>
            <a:rPr lang="en-US" sz="1200" i="1" dirty="0">
              <a:solidFill>
                <a:srgbClr val="1D686A"/>
              </a:solidFill>
            </a:rPr>
            <a:t>)</a:t>
          </a:r>
          <a:endParaRPr lang="en-US" sz="1200" dirty="0"/>
        </a:p>
      </dgm:t>
    </dgm:pt>
    <dgm:pt modelId="{010E2A23-4424-411E-B68C-306A6A93F7CB}" type="parTrans" cxnId="{296BB953-2906-43FE-B445-06786BF8FDE6}">
      <dgm:prSet/>
      <dgm:spPr/>
      <dgm:t>
        <a:bodyPr/>
        <a:lstStyle/>
        <a:p>
          <a:endParaRPr lang="en-US"/>
        </a:p>
      </dgm:t>
    </dgm:pt>
    <dgm:pt modelId="{DAEA1D5D-05E4-4152-913B-8594622B1551}" type="sibTrans" cxnId="{296BB953-2906-43FE-B445-06786BF8FDE6}">
      <dgm:prSet/>
      <dgm:spPr/>
      <dgm:t>
        <a:bodyPr/>
        <a:lstStyle/>
        <a:p>
          <a:endParaRPr lang="en-US"/>
        </a:p>
      </dgm:t>
    </dgm:pt>
    <dgm:pt modelId="{4FB43047-6D6B-4478-9985-FAD44033C6B6}">
      <dgm:prSet phldrT="[Text]" phldr="0" custT="1"/>
      <dgm:spPr/>
      <dgm:t>
        <a:bodyPr/>
        <a:lstStyle/>
        <a:p>
          <a:r>
            <a:rPr lang="mn-MN" sz="1200" i="1" dirty="0">
              <a:solidFill>
                <a:srgbClr val="1D686A"/>
              </a:solidFill>
            </a:rPr>
            <a:t>Асуудлын шинжилгээ</a:t>
          </a:r>
          <a:r>
            <a:rPr lang="en-US" sz="1200" i="1" dirty="0">
              <a:solidFill>
                <a:srgbClr val="1D686A"/>
              </a:solidFill>
            </a:rPr>
            <a:t> (</a:t>
          </a:r>
          <a:r>
            <a:rPr lang="mn-MN" sz="1200" i="1" dirty="0">
              <a:solidFill>
                <a:srgbClr val="1D686A"/>
              </a:solidFill>
            </a:rPr>
            <a:t>Асуудлын цаад шалтгаан</a:t>
          </a:r>
          <a:r>
            <a:rPr lang="en-US" sz="1200" i="1" dirty="0">
              <a:solidFill>
                <a:srgbClr val="1D686A"/>
              </a:solidFill>
            </a:rPr>
            <a:t>)</a:t>
          </a:r>
          <a:endParaRPr lang="en-US" sz="1200" dirty="0"/>
        </a:p>
      </dgm:t>
    </dgm:pt>
    <dgm:pt modelId="{F546FA6D-0C21-4F8D-A452-5B5BE947B905}" type="parTrans" cxnId="{29119D56-204D-41E2-B821-F9BDD70C068B}">
      <dgm:prSet/>
      <dgm:spPr/>
      <dgm:t>
        <a:bodyPr/>
        <a:lstStyle/>
        <a:p>
          <a:endParaRPr lang="en-US"/>
        </a:p>
      </dgm:t>
    </dgm:pt>
    <dgm:pt modelId="{04A8B75E-0674-4AD5-844E-C899953D4EE5}" type="sibTrans" cxnId="{29119D56-204D-41E2-B821-F9BDD70C068B}">
      <dgm:prSet/>
      <dgm:spPr/>
      <dgm:t>
        <a:bodyPr/>
        <a:lstStyle/>
        <a:p>
          <a:endParaRPr lang="en-US"/>
        </a:p>
      </dgm:t>
    </dgm:pt>
    <dgm:pt modelId="{B671584B-9ACB-4D70-86CD-C1FC2BA34E7A}">
      <dgm:prSet phldrT="[Text]" phldr="0" custT="1"/>
      <dgm:spPr/>
      <dgm:t>
        <a:bodyPr/>
        <a:lstStyle/>
        <a:p>
          <a:r>
            <a:rPr lang="en-US" sz="1400" dirty="0">
              <a:solidFill>
                <a:srgbClr val="1D686A"/>
              </a:solidFill>
            </a:rPr>
            <a:t>TO-Be</a:t>
          </a:r>
          <a:r>
            <a:rPr lang="mn-MN" sz="1400" dirty="0">
              <a:solidFill>
                <a:srgbClr val="1D686A"/>
              </a:solidFill>
            </a:rPr>
            <a:t> загвар</a:t>
          </a:r>
          <a:r>
            <a:rPr lang="en-US" sz="1400" dirty="0">
              <a:solidFill>
                <a:srgbClr val="1D686A"/>
              </a:solidFill>
            </a:rPr>
            <a:t> (</a:t>
          </a:r>
          <a:r>
            <a:rPr lang="mn-MN" sz="1400" dirty="0">
              <a:solidFill>
                <a:srgbClr val="1D686A"/>
              </a:solidFill>
            </a:rPr>
            <a:t>Зорилтот шийдэл</a:t>
          </a:r>
          <a:r>
            <a:rPr lang="en-US" sz="1400" dirty="0">
              <a:solidFill>
                <a:srgbClr val="1D686A"/>
              </a:solidFill>
            </a:rPr>
            <a:t>)</a:t>
          </a:r>
        </a:p>
      </dgm:t>
    </dgm:pt>
    <dgm:pt modelId="{1CFCF651-6843-45D3-908D-DB78596CB042}" type="parTrans" cxnId="{86EBC6A7-DE98-438F-A6F5-D920EDAB34A0}">
      <dgm:prSet/>
      <dgm:spPr/>
      <dgm:t>
        <a:bodyPr/>
        <a:lstStyle/>
        <a:p>
          <a:endParaRPr lang="en-US"/>
        </a:p>
      </dgm:t>
    </dgm:pt>
    <dgm:pt modelId="{A3BB0F31-1A3E-4460-9986-E670C415324D}" type="sibTrans" cxnId="{86EBC6A7-DE98-438F-A6F5-D920EDAB34A0}">
      <dgm:prSet/>
      <dgm:spPr/>
      <dgm:t>
        <a:bodyPr/>
        <a:lstStyle/>
        <a:p>
          <a:endParaRPr lang="en-US"/>
        </a:p>
      </dgm:t>
    </dgm:pt>
    <dgm:pt modelId="{AD4AB476-93B0-483A-AC0E-39EF99F9BFEF}">
      <dgm:prSet phldrT="[Text]" phldr="0" custT="1"/>
      <dgm:spPr/>
      <dgm:t>
        <a:bodyPr/>
        <a:lstStyle/>
        <a:p>
          <a:r>
            <a:rPr lang="mn-MN" sz="1200" dirty="0">
              <a:solidFill>
                <a:srgbClr val="1D686A"/>
              </a:solidFill>
            </a:rPr>
            <a:t>Ажиллагааны загвар</a:t>
          </a:r>
          <a:endParaRPr lang="en-US" sz="1200" dirty="0">
            <a:solidFill>
              <a:srgbClr val="1D686A"/>
            </a:solidFill>
          </a:endParaRPr>
        </a:p>
      </dgm:t>
    </dgm:pt>
    <dgm:pt modelId="{3D9AEF5E-2E6C-4916-8170-08CB09E60098}" type="parTrans" cxnId="{D5453679-BD59-4880-A1D3-DC3FC97B0426}">
      <dgm:prSet/>
      <dgm:spPr/>
      <dgm:t>
        <a:bodyPr/>
        <a:lstStyle/>
        <a:p>
          <a:endParaRPr lang="en-US"/>
        </a:p>
      </dgm:t>
    </dgm:pt>
    <dgm:pt modelId="{3B026064-3860-4082-814B-9C5062E80FDD}" type="sibTrans" cxnId="{D5453679-BD59-4880-A1D3-DC3FC97B0426}">
      <dgm:prSet/>
      <dgm:spPr/>
      <dgm:t>
        <a:bodyPr/>
        <a:lstStyle/>
        <a:p>
          <a:endParaRPr lang="en-US"/>
        </a:p>
      </dgm:t>
    </dgm:pt>
    <dgm:pt modelId="{FBCD5ED7-1846-4159-BAE8-B89141E86549}">
      <dgm:prSet phldrT="[Text]" phldr="0" custT="1"/>
      <dgm:spPr/>
      <dgm:t>
        <a:bodyPr/>
        <a:lstStyle/>
        <a:p>
          <a:r>
            <a:rPr lang="mn-MN" sz="1400" dirty="0">
              <a:solidFill>
                <a:srgbClr val="1D686A"/>
              </a:solidFill>
            </a:rPr>
            <a:t>Гүйцэтгэлийн үзүүлэлт</a:t>
          </a:r>
          <a:endParaRPr lang="en-US" sz="1400" dirty="0">
            <a:solidFill>
              <a:srgbClr val="1D686A"/>
            </a:solidFill>
          </a:endParaRPr>
        </a:p>
      </dgm:t>
    </dgm:pt>
    <dgm:pt modelId="{189B4B29-718F-4739-AE76-0874E9693FB0}" type="parTrans" cxnId="{D374B530-50B4-48F7-958A-1DC1A0C55741}">
      <dgm:prSet/>
      <dgm:spPr/>
      <dgm:t>
        <a:bodyPr/>
        <a:lstStyle/>
        <a:p>
          <a:endParaRPr lang="en-US"/>
        </a:p>
      </dgm:t>
    </dgm:pt>
    <dgm:pt modelId="{73BE9634-C2D4-4BBC-8BEC-07C29869E48E}" type="sibTrans" cxnId="{D374B530-50B4-48F7-958A-1DC1A0C55741}">
      <dgm:prSet/>
      <dgm:spPr/>
      <dgm:t>
        <a:bodyPr/>
        <a:lstStyle/>
        <a:p>
          <a:endParaRPr lang="en-US"/>
        </a:p>
      </dgm:t>
    </dgm:pt>
    <dgm:pt modelId="{883619BD-BB84-4504-BFDF-D1A7731E68B3}" type="pres">
      <dgm:prSet presAssocID="{B536A20E-4A7F-49C1-8119-A94AB5E9A813}" presName="Name0" presStyleCnt="0">
        <dgm:presLayoutVars>
          <dgm:dir/>
          <dgm:resizeHandles val="exact"/>
        </dgm:presLayoutVars>
      </dgm:prSet>
      <dgm:spPr/>
    </dgm:pt>
    <dgm:pt modelId="{B797FBB6-8635-49DF-95FA-7A1D5DE54754}" type="pres">
      <dgm:prSet presAssocID="{B536A20E-4A7F-49C1-8119-A94AB5E9A813}" presName="cycle" presStyleCnt="0"/>
      <dgm:spPr/>
    </dgm:pt>
    <dgm:pt modelId="{49696D62-B0AF-4468-955A-98D34B0FA643}" type="pres">
      <dgm:prSet presAssocID="{993CDB5B-A679-4305-9A01-2CF470A578B6}" presName="nodeFirstNode" presStyleLbl="node1" presStyleIdx="0" presStyleCnt="5" custScaleX="148053">
        <dgm:presLayoutVars>
          <dgm:bulletEnabled val="1"/>
        </dgm:presLayoutVars>
      </dgm:prSet>
      <dgm:spPr/>
    </dgm:pt>
    <dgm:pt modelId="{531CB94B-FF7E-49F7-B156-6940ABA9243B}" type="pres">
      <dgm:prSet presAssocID="{C2E887F3-4180-4A69-88F4-98E13431A31D}" presName="sibTransFirstNode" presStyleLbl="bgShp" presStyleIdx="0" presStyleCnt="1"/>
      <dgm:spPr/>
    </dgm:pt>
    <dgm:pt modelId="{078AF8E8-5E5B-4CB9-BE2D-B54C1256F9F3}" type="pres">
      <dgm:prSet presAssocID="{CF0F68C9-5B82-4158-B2EA-DC6BA42A36F9}" presName="nodeFollowingNodes" presStyleLbl="node1" presStyleIdx="1" presStyleCnt="5" custScaleX="128668">
        <dgm:presLayoutVars>
          <dgm:bulletEnabled val="1"/>
        </dgm:presLayoutVars>
      </dgm:prSet>
      <dgm:spPr/>
    </dgm:pt>
    <dgm:pt modelId="{BFB58632-0AFF-4BEA-AF78-63EB7EA58D20}" type="pres">
      <dgm:prSet presAssocID="{D52FE228-047F-4F2F-9981-826C1214AB81}" presName="nodeFollowingNodes" presStyleLbl="node1" presStyleIdx="2" presStyleCnt="5" custScaleX="98391" custRadScaleRad="87789" custRadScaleInc="-22023">
        <dgm:presLayoutVars>
          <dgm:bulletEnabled val="1"/>
        </dgm:presLayoutVars>
      </dgm:prSet>
      <dgm:spPr/>
    </dgm:pt>
    <dgm:pt modelId="{35EF7C49-D376-4B10-ACB8-295564884522}" type="pres">
      <dgm:prSet presAssocID="{EC82E163-44D7-466D-8BB8-C041C066D60D}" presName="nodeFollowingNodes" presStyleLbl="node1" presStyleIdx="3" presStyleCnt="5" custScaleX="114843" custRadScaleRad="97909" custRadScaleInc="30244">
        <dgm:presLayoutVars>
          <dgm:bulletEnabled val="1"/>
        </dgm:presLayoutVars>
      </dgm:prSet>
      <dgm:spPr/>
    </dgm:pt>
    <dgm:pt modelId="{439CC23B-26BB-44C5-91AA-5F7C390A581D}" type="pres">
      <dgm:prSet presAssocID="{BA4AC3AB-498C-4233-AD6C-FB1FB3290AB2}" presName="nodeFollowingNodes" presStyleLbl="node1" presStyleIdx="4" presStyleCnt="5" custScaleX="128668">
        <dgm:presLayoutVars>
          <dgm:bulletEnabled val="1"/>
        </dgm:presLayoutVars>
      </dgm:prSet>
      <dgm:spPr/>
    </dgm:pt>
  </dgm:ptLst>
  <dgm:cxnLst>
    <dgm:cxn modelId="{98F57E15-B163-4484-B763-90DFE4B31AF6}" srcId="{B536A20E-4A7F-49C1-8119-A94AB5E9A813}" destId="{EC82E163-44D7-466D-8BB8-C041C066D60D}" srcOrd="3" destOrd="0" parTransId="{B99AFA1E-BDEA-4FC9-9DD9-9F59493DC102}" sibTransId="{F1BBE507-423D-4D55-8996-B29C47109DF8}"/>
    <dgm:cxn modelId="{EC6E5B16-A99B-4CE2-AD60-88D3C78E3854}" type="presOf" srcId="{DECF2093-3A50-42DB-85C7-9ED2F476E843}" destId="{49696D62-B0AF-4468-955A-98D34B0FA643}" srcOrd="0" destOrd="1" presId="urn:microsoft.com/office/officeart/2005/8/layout/cycle3"/>
    <dgm:cxn modelId="{13CB761C-1EA4-4A62-862B-17FB135C6A48}" srcId="{B536A20E-4A7F-49C1-8119-A94AB5E9A813}" destId="{CF0F68C9-5B82-4158-B2EA-DC6BA42A36F9}" srcOrd="1" destOrd="0" parTransId="{FFD51068-C18A-4581-913A-0FFF5AD762FF}" sibTransId="{5535CD18-3F11-446F-BC1B-7DAA342D722C}"/>
    <dgm:cxn modelId="{C7448A2D-C8D0-4027-8828-40B240445657}" type="presOf" srcId="{993CDB5B-A679-4305-9A01-2CF470A578B6}" destId="{49696D62-B0AF-4468-955A-98D34B0FA643}" srcOrd="0" destOrd="0" presId="urn:microsoft.com/office/officeart/2005/8/layout/cycle3"/>
    <dgm:cxn modelId="{D374B530-50B4-48F7-958A-1DC1A0C55741}" srcId="{BA4AC3AB-498C-4233-AD6C-FB1FB3290AB2}" destId="{FBCD5ED7-1846-4159-BAE8-B89141E86549}" srcOrd="0" destOrd="0" parTransId="{189B4B29-718F-4739-AE76-0874E9693FB0}" sibTransId="{73BE9634-C2D4-4BBC-8BEC-07C29869E48E}"/>
    <dgm:cxn modelId="{15150746-1565-414E-83E8-24D0DEFEE14B}" type="presOf" srcId="{B671584B-9ACB-4D70-86CD-C1FC2BA34E7A}" destId="{BFB58632-0AFF-4BEA-AF78-63EB7EA58D20}" srcOrd="0" destOrd="1" presId="urn:microsoft.com/office/officeart/2005/8/layout/cycle3"/>
    <dgm:cxn modelId="{C411D968-4B77-4FCC-9649-945A7952A0B4}" type="presOf" srcId="{B536A20E-4A7F-49C1-8119-A94AB5E9A813}" destId="{883619BD-BB84-4504-BFDF-D1A7731E68B3}" srcOrd="0" destOrd="0" presId="urn:microsoft.com/office/officeart/2005/8/layout/cycle3"/>
    <dgm:cxn modelId="{8B0F394C-0E90-4C95-AD57-484D9C076DEF}" type="presOf" srcId="{EC82E163-44D7-466D-8BB8-C041C066D60D}" destId="{35EF7C49-D376-4B10-ACB8-295564884522}" srcOrd="0" destOrd="0" presId="urn:microsoft.com/office/officeart/2005/8/layout/cycle3"/>
    <dgm:cxn modelId="{296BB953-2906-43FE-B445-06786BF8FDE6}" srcId="{993CDB5B-A679-4305-9A01-2CF470A578B6}" destId="{DECF2093-3A50-42DB-85C7-9ED2F476E843}" srcOrd="0" destOrd="0" parTransId="{010E2A23-4424-411E-B68C-306A6A93F7CB}" sibTransId="{DAEA1D5D-05E4-4152-913B-8594622B1551}"/>
    <dgm:cxn modelId="{29119D56-204D-41E2-B821-F9BDD70C068B}" srcId="{CF0F68C9-5B82-4158-B2EA-DC6BA42A36F9}" destId="{4FB43047-6D6B-4478-9985-FAD44033C6B6}" srcOrd="0" destOrd="0" parTransId="{F546FA6D-0C21-4F8D-A452-5B5BE947B905}" sibTransId="{04A8B75E-0674-4AD5-844E-C899953D4EE5}"/>
    <dgm:cxn modelId="{58D55F78-FE0E-4315-9B10-08F797875918}" type="presOf" srcId="{BA4AC3AB-498C-4233-AD6C-FB1FB3290AB2}" destId="{439CC23B-26BB-44C5-91AA-5F7C390A581D}" srcOrd="0" destOrd="0" presId="urn:microsoft.com/office/officeart/2005/8/layout/cycle3"/>
    <dgm:cxn modelId="{D5453679-BD59-4880-A1D3-DC3FC97B0426}" srcId="{EC82E163-44D7-466D-8BB8-C041C066D60D}" destId="{AD4AB476-93B0-483A-AC0E-39EF99F9BFEF}" srcOrd="0" destOrd="0" parTransId="{3D9AEF5E-2E6C-4916-8170-08CB09E60098}" sibTransId="{3B026064-3860-4082-814B-9C5062E80FDD}"/>
    <dgm:cxn modelId="{9B1BB6A7-06F4-422D-80AC-4150FB4CE098}" type="presOf" srcId="{FBCD5ED7-1846-4159-BAE8-B89141E86549}" destId="{439CC23B-26BB-44C5-91AA-5F7C390A581D}" srcOrd="0" destOrd="1" presId="urn:microsoft.com/office/officeart/2005/8/layout/cycle3"/>
    <dgm:cxn modelId="{86EBC6A7-DE98-438F-A6F5-D920EDAB34A0}" srcId="{D52FE228-047F-4F2F-9981-826C1214AB81}" destId="{B671584B-9ACB-4D70-86CD-C1FC2BA34E7A}" srcOrd="0" destOrd="0" parTransId="{1CFCF651-6843-45D3-908D-DB78596CB042}" sibTransId="{A3BB0F31-1A3E-4460-9986-E670C415324D}"/>
    <dgm:cxn modelId="{56C3D1A9-13D6-40DD-8541-D27F1463974C}" type="presOf" srcId="{C2E887F3-4180-4A69-88F4-98E13431A31D}" destId="{531CB94B-FF7E-49F7-B156-6940ABA9243B}" srcOrd="0" destOrd="0" presId="urn:microsoft.com/office/officeart/2005/8/layout/cycle3"/>
    <dgm:cxn modelId="{CC71B1B1-230D-4390-A5F3-A740F295DF34}" srcId="{B536A20E-4A7F-49C1-8119-A94AB5E9A813}" destId="{D52FE228-047F-4F2F-9981-826C1214AB81}" srcOrd="2" destOrd="0" parTransId="{4BD7207A-08C7-405C-89AF-5C2CE8271245}" sibTransId="{CB8893E2-B8E1-40D6-B254-42D284A3BDE2}"/>
    <dgm:cxn modelId="{3E5B59B6-9A5F-4C4B-9FD3-3A54FB6794CA}" type="presOf" srcId="{D52FE228-047F-4F2F-9981-826C1214AB81}" destId="{BFB58632-0AFF-4BEA-AF78-63EB7EA58D20}" srcOrd="0" destOrd="0" presId="urn:microsoft.com/office/officeart/2005/8/layout/cycle3"/>
    <dgm:cxn modelId="{5B32C1BB-9A3E-412B-B85E-C0921F4E0A3D}" type="presOf" srcId="{4FB43047-6D6B-4478-9985-FAD44033C6B6}" destId="{078AF8E8-5E5B-4CB9-BE2D-B54C1256F9F3}" srcOrd="0" destOrd="1" presId="urn:microsoft.com/office/officeart/2005/8/layout/cycle3"/>
    <dgm:cxn modelId="{3744FADD-50A1-454F-947E-E81D6589386D}" srcId="{B536A20E-4A7F-49C1-8119-A94AB5E9A813}" destId="{993CDB5B-A679-4305-9A01-2CF470A578B6}" srcOrd="0" destOrd="0" parTransId="{247AA5D4-DBCB-4E1F-9839-C7C7622D36E1}" sibTransId="{C2E887F3-4180-4A69-88F4-98E13431A31D}"/>
    <dgm:cxn modelId="{7E99BBE3-45C2-4908-9AD0-C597EE8CA4D5}" type="presOf" srcId="{CF0F68C9-5B82-4158-B2EA-DC6BA42A36F9}" destId="{078AF8E8-5E5B-4CB9-BE2D-B54C1256F9F3}" srcOrd="0" destOrd="0" presId="urn:microsoft.com/office/officeart/2005/8/layout/cycle3"/>
    <dgm:cxn modelId="{D51EE4EF-4EE6-42B5-A3C6-BFC8BDE5FC00}" srcId="{B536A20E-4A7F-49C1-8119-A94AB5E9A813}" destId="{BA4AC3AB-498C-4233-AD6C-FB1FB3290AB2}" srcOrd="4" destOrd="0" parTransId="{D24D59B4-4F48-464A-8CEF-62B3FE9DF401}" sibTransId="{D8526B90-C6C3-436A-9E5A-D57DFC0349A7}"/>
    <dgm:cxn modelId="{C6CA9CF4-7C8A-4A45-B37A-67B0735407BC}" type="presOf" srcId="{AD4AB476-93B0-483A-AC0E-39EF99F9BFEF}" destId="{35EF7C49-D376-4B10-ACB8-295564884522}" srcOrd="0" destOrd="1" presId="urn:microsoft.com/office/officeart/2005/8/layout/cycle3"/>
    <dgm:cxn modelId="{8ABC35C1-EAA6-46CF-8452-59171F757250}" type="presParOf" srcId="{883619BD-BB84-4504-BFDF-D1A7731E68B3}" destId="{B797FBB6-8635-49DF-95FA-7A1D5DE54754}" srcOrd="0" destOrd="0" presId="urn:microsoft.com/office/officeart/2005/8/layout/cycle3"/>
    <dgm:cxn modelId="{E16A996C-DC0E-4129-B101-FB3A7930DB53}" type="presParOf" srcId="{B797FBB6-8635-49DF-95FA-7A1D5DE54754}" destId="{49696D62-B0AF-4468-955A-98D34B0FA643}" srcOrd="0" destOrd="0" presId="urn:microsoft.com/office/officeart/2005/8/layout/cycle3"/>
    <dgm:cxn modelId="{B3A63B42-10B6-43D6-980A-6396D4DE62A4}" type="presParOf" srcId="{B797FBB6-8635-49DF-95FA-7A1D5DE54754}" destId="{531CB94B-FF7E-49F7-B156-6940ABA9243B}" srcOrd="1" destOrd="0" presId="urn:microsoft.com/office/officeart/2005/8/layout/cycle3"/>
    <dgm:cxn modelId="{BCE2BDED-B6AA-474A-A221-0CAE66A84A13}" type="presParOf" srcId="{B797FBB6-8635-49DF-95FA-7A1D5DE54754}" destId="{078AF8E8-5E5B-4CB9-BE2D-B54C1256F9F3}" srcOrd="2" destOrd="0" presId="urn:microsoft.com/office/officeart/2005/8/layout/cycle3"/>
    <dgm:cxn modelId="{811E695A-07C9-4F3C-90C5-B982A6B29CCE}" type="presParOf" srcId="{B797FBB6-8635-49DF-95FA-7A1D5DE54754}" destId="{BFB58632-0AFF-4BEA-AF78-63EB7EA58D20}" srcOrd="3" destOrd="0" presId="urn:microsoft.com/office/officeart/2005/8/layout/cycle3"/>
    <dgm:cxn modelId="{F2F44C96-0D67-4473-8489-74AC703944F4}" type="presParOf" srcId="{B797FBB6-8635-49DF-95FA-7A1D5DE54754}" destId="{35EF7C49-D376-4B10-ACB8-295564884522}" srcOrd="4" destOrd="0" presId="urn:microsoft.com/office/officeart/2005/8/layout/cycle3"/>
    <dgm:cxn modelId="{8DF3B680-5ECE-424B-A876-E5A8B0CECB6D}" type="presParOf" srcId="{B797FBB6-8635-49DF-95FA-7A1D5DE54754}" destId="{439CC23B-26BB-44C5-91AA-5F7C390A581D}" srcOrd="5"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1CB94B-FF7E-49F7-B156-6940ABA9243B}">
      <dsp:nvSpPr>
        <dsp:cNvPr id="0" name=""/>
        <dsp:cNvSpPr/>
      </dsp:nvSpPr>
      <dsp:spPr>
        <a:xfrm>
          <a:off x="1941165" y="-360950"/>
          <a:ext cx="3447157" cy="3447157"/>
        </a:xfrm>
        <a:prstGeom prst="circularArrow">
          <a:avLst>
            <a:gd name="adj1" fmla="val 5544"/>
            <a:gd name="adj2" fmla="val 330680"/>
            <a:gd name="adj3" fmla="val 12536714"/>
            <a:gd name="adj4" fmla="val 18195180"/>
            <a:gd name="adj5" fmla="val 5757"/>
          </a:avLst>
        </a:prstGeom>
        <a:solidFill>
          <a:schemeClr val="dk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696D62-B0AF-4468-955A-98D34B0FA643}">
      <dsp:nvSpPr>
        <dsp:cNvPr id="0" name=""/>
        <dsp:cNvSpPr/>
      </dsp:nvSpPr>
      <dsp:spPr>
        <a:xfrm>
          <a:off x="2475208" y="565"/>
          <a:ext cx="2379070" cy="803452"/>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mn-MN" sz="1400" b="0" i="0" kern="1200" dirty="0"/>
            <a:t>Процесс тодорхойлох</a:t>
          </a:r>
          <a:endParaRPr lang="en-US" sz="1400" kern="1200" dirty="0"/>
        </a:p>
        <a:p>
          <a:pPr marL="114300" lvl="1" indent="-114300" algn="l" defTabSz="533400">
            <a:lnSpc>
              <a:spcPct val="90000"/>
            </a:lnSpc>
            <a:spcBef>
              <a:spcPct val="0"/>
            </a:spcBef>
            <a:spcAft>
              <a:spcPct val="15000"/>
            </a:spcAft>
            <a:buChar char="•"/>
          </a:pPr>
          <a:r>
            <a:rPr lang="en-US" sz="1200" i="1" kern="1200" dirty="0">
              <a:solidFill>
                <a:srgbClr val="1D686A"/>
              </a:solidFill>
            </a:rPr>
            <a:t>AS-IS</a:t>
          </a:r>
          <a:r>
            <a:rPr lang="mn-MN" sz="1200" i="1" kern="1200" dirty="0">
              <a:solidFill>
                <a:srgbClr val="1D686A"/>
              </a:solidFill>
            </a:rPr>
            <a:t> загвар</a:t>
          </a:r>
          <a:r>
            <a:rPr lang="en-US" sz="1200" i="1" kern="1200" dirty="0">
              <a:solidFill>
                <a:srgbClr val="1D686A"/>
              </a:solidFill>
            </a:rPr>
            <a:t> (</a:t>
          </a:r>
          <a:r>
            <a:rPr lang="mn-MN" sz="1200" i="1" kern="1200" dirty="0">
              <a:solidFill>
                <a:srgbClr val="1D686A"/>
              </a:solidFill>
            </a:rPr>
            <a:t>Логик</a:t>
          </a:r>
          <a:r>
            <a:rPr lang="en-US" sz="1200" i="1" kern="1200" dirty="0">
              <a:solidFill>
                <a:srgbClr val="1D686A"/>
              </a:solidFill>
            </a:rPr>
            <a:t> </a:t>
          </a:r>
          <a:r>
            <a:rPr lang="mn-MN" sz="1200" i="1" kern="1200" dirty="0">
              <a:solidFill>
                <a:srgbClr val="1D686A"/>
              </a:solidFill>
            </a:rPr>
            <a:t>дараалал, оролцоо, асуудал</a:t>
          </a:r>
          <a:r>
            <a:rPr lang="en-US" sz="1200" i="1" kern="1200" dirty="0">
              <a:solidFill>
                <a:srgbClr val="1D686A"/>
              </a:solidFill>
            </a:rPr>
            <a:t>)</a:t>
          </a:r>
          <a:endParaRPr lang="en-US" sz="1200" kern="1200" dirty="0"/>
        </a:p>
      </dsp:txBody>
      <dsp:txXfrm>
        <a:off x="2514429" y="39786"/>
        <a:ext cx="2300628" cy="725010"/>
      </dsp:txXfrm>
    </dsp:sp>
    <dsp:sp modelId="{078AF8E8-5E5B-4CB9-BE2D-B54C1256F9F3}">
      <dsp:nvSpPr>
        <dsp:cNvPr id="0" name=""/>
        <dsp:cNvSpPr/>
      </dsp:nvSpPr>
      <dsp:spPr>
        <a:xfrm>
          <a:off x="4029014" y="1016312"/>
          <a:ext cx="2067571" cy="803452"/>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mn-MN" sz="1400" kern="1200" dirty="0"/>
            <a:t>Процессыг шинжлэх</a:t>
          </a:r>
          <a:endParaRPr lang="en-US" sz="1400" kern="1200" dirty="0"/>
        </a:p>
        <a:p>
          <a:pPr marL="114300" lvl="1" indent="-114300" algn="l" defTabSz="533400">
            <a:lnSpc>
              <a:spcPct val="90000"/>
            </a:lnSpc>
            <a:spcBef>
              <a:spcPct val="0"/>
            </a:spcBef>
            <a:spcAft>
              <a:spcPct val="15000"/>
            </a:spcAft>
            <a:buChar char="•"/>
          </a:pPr>
          <a:r>
            <a:rPr lang="mn-MN" sz="1200" i="1" kern="1200" dirty="0">
              <a:solidFill>
                <a:srgbClr val="1D686A"/>
              </a:solidFill>
            </a:rPr>
            <a:t>Асуудлын шинжилгээ</a:t>
          </a:r>
          <a:r>
            <a:rPr lang="en-US" sz="1200" i="1" kern="1200" dirty="0">
              <a:solidFill>
                <a:srgbClr val="1D686A"/>
              </a:solidFill>
            </a:rPr>
            <a:t> (</a:t>
          </a:r>
          <a:r>
            <a:rPr lang="mn-MN" sz="1200" i="1" kern="1200" dirty="0">
              <a:solidFill>
                <a:srgbClr val="1D686A"/>
              </a:solidFill>
            </a:rPr>
            <a:t>Асуудлын цаад шалтгаан</a:t>
          </a:r>
          <a:r>
            <a:rPr lang="en-US" sz="1200" i="1" kern="1200" dirty="0">
              <a:solidFill>
                <a:srgbClr val="1D686A"/>
              </a:solidFill>
            </a:rPr>
            <a:t>)</a:t>
          </a:r>
          <a:endParaRPr lang="en-US" sz="1200" kern="1200" dirty="0"/>
        </a:p>
      </dsp:txBody>
      <dsp:txXfrm>
        <a:off x="4068235" y="1055533"/>
        <a:ext cx="1989129" cy="725010"/>
      </dsp:txXfrm>
    </dsp:sp>
    <dsp:sp modelId="{BFB58632-0AFF-4BEA-AF78-63EB7EA58D20}">
      <dsp:nvSpPr>
        <dsp:cNvPr id="0" name=""/>
        <dsp:cNvSpPr/>
      </dsp:nvSpPr>
      <dsp:spPr>
        <a:xfrm>
          <a:off x="3851325" y="2313573"/>
          <a:ext cx="1581049" cy="803452"/>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mn-MN" sz="1400" kern="1200" dirty="0"/>
            <a:t>Процессыг дахин зохоимжлох</a:t>
          </a:r>
          <a:endParaRPr lang="en-US" sz="1400" kern="1200" dirty="0"/>
        </a:p>
        <a:p>
          <a:pPr marL="114300" lvl="1" indent="-114300" algn="l" defTabSz="622300">
            <a:lnSpc>
              <a:spcPct val="90000"/>
            </a:lnSpc>
            <a:spcBef>
              <a:spcPct val="0"/>
            </a:spcBef>
            <a:spcAft>
              <a:spcPct val="15000"/>
            </a:spcAft>
            <a:buChar char="•"/>
          </a:pPr>
          <a:r>
            <a:rPr lang="en-US" sz="1400" kern="1200" dirty="0">
              <a:solidFill>
                <a:srgbClr val="1D686A"/>
              </a:solidFill>
            </a:rPr>
            <a:t>TO-Be</a:t>
          </a:r>
          <a:r>
            <a:rPr lang="mn-MN" sz="1400" kern="1200" dirty="0">
              <a:solidFill>
                <a:srgbClr val="1D686A"/>
              </a:solidFill>
            </a:rPr>
            <a:t> загвар</a:t>
          </a:r>
          <a:r>
            <a:rPr lang="en-US" sz="1400" kern="1200" dirty="0">
              <a:solidFill>
                <a:srgbClr val="1D686A"/>
              </a:solidFill>
            </a:rPr>
            <a:t> (</a:t>
          </a:r>
          <a:r>
            <a:rPr lang="mn-MN" sz="1400" kern="1200" dirty="0">
              <a:solidFill>
                <a:srgbClr val="1D686A"/>
              </a:solidFill>
            </a:rPr>
            <a:t>Зорилтот шийдэл</a:t>
          </a:r>
          <a:r>
            <a:rPr lang="en-US" sz="1400" kern="1200" dirty="0">
              <a:solidFill>
                <a:srgbClr val="1D686A"/>
              </a:solidFill>
            </a:rPr>
            <a:t>)</a:t>
          </a:r>
        </a:p>
      </dsp:txBody>
      <dsp:txXfrm>
        <a:off x="3890546" y="2352794"/>
        <a:ext cx="1502607" cy="725010"/>
      </dsp:txXfrm>
    </dsp:sp>
    <dsp:sp modelId="{35EF7C49-D376-4B10-ACB8-295564884522}">
      <dsp:nvSpPr>
        <dsp:cNvPr id="0" name=""/>
        <dsp:cNvSpPr/>
      </dsp:nvSpPr>
      <dsp:spPr>
        <a:xfrm>
          <a:off x="1575487" y="2313569"/>
          <a:ext cx="1845417" cy="803452"/>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mn-MN" sz="1400" kern="1200" dirty="0"/>
            <a:t>Процессыг хэрэгжүүлэх</a:t>
          </a:r>
          <a:endParaRPr lang="en-US" sz="1400" kern="1200" dirty="0"/>
        </a:p>
        <a:p>
          <a:pPr marL="114300" lvl="1" indent="-114300" algn="l" defTabSz="533400">
            <a:lnSpc>
              <a:spcPct val="90000"/>
            </a:lnSpc>
            <a:spcBef>
              <a:spcPct val="0"/>
            </a:spcBef>
            <a:spcAft>
              <a:spcPct val="15000"/>
            </a:spcAft>
            <a:buChar char="•"/>
          </a:pPr>
          <a:r>
            <a:rPr lang="mn-MN" sz="1200" kern="1200" dirty="0">
              <a:solidFill>
                <a:srgbClr val="1D686A"/>
              </a:solidFill>
            </a:rPr>
            <a:t>Ажиллагааны загвар</a:t>
          </a:r>
          <a:endParaRPr lang="en-US" sz="1200" kern="1200" dirty="0">
            <a:solidFill>
              <a:srgbClr val="1D686A"/>
            </a:solidFill>
          </a:endParaRPr>
        </a:p>
      </dsp:txBody>
      <dsp:txXfrm>
        <a:off x="1614708" y="2352790"/>
        <a:ext cx="1766975" cy="725010"/>
      </dsp:txXfrm>
    </dsp:sp>
    <dsp:sp modelId="{439CC23B-26BB-44C5-91AA-5F7C390A581D}">
      <dsp:nvSpPr>
        <dsp:cNvPr id="0" name=""/>
        <dsp:cNvSpPr/>
      </dsp:nvSpPr>
      <dsp:spPr>
        <a:xfrm>
          <a:off x="1232902" y="1016312"/>
          <a:ext cx="2067571" cy="803452"/>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mn-MN" sz="1400" kern="1200" dirty="0"/>
            <a:t>Процессын мониторинг хийх, хянах</a:t>
          </a:r>
          <a:endParaRPr lang="en-US" sz="1400" kern="1200" dirty="0"/>
        </a:p>
        <a:p>
          <a:pPr marL="114300" lvl="1" indent="-114300" algn="l" defTabSz="622300">
            <a:lnSpc>
              <a:spcPct val="90000"/>
            </a:lnSpc>
            <a:spcBef>
              <a:spcPct val="0"/>
            </a:spcBef>
            <a:spcAft>
              <a:spcPct val="15000"/>
            </a:spcAft>
            <a:buChar char="•"/>
          </a:pPr>
          <a:r>
            <a:rPr lang="mn-MN" sz="1400" kern="1200" dirty="0">
              <a:solidFill>
                <a:srgbClr val="1D686A"/>
              </a:solidFill>
            </a:rPr>
            <a:t>Гүйцэтгэлийн үзүүлэлт</a:t>
          </a:r>
          <a:endParaRPr lang="en-US" sz="1400" kern="1200" dirty="0">
            <a:solidFill>
              <a:srgbClr val="1D686A"/>
            </a:solidFill>
          </a:endParaRPr>
        </a:p>
      </dsp:txBody>
      <dsp:txXfrm>
        <a:off x="1272123" y="1055533"/>
        <a:ext cx="1989129" cy="725010"/>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280004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p1: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a:ln>
                  <a:noFill/>
                </a:ln>
                <a:solidFill>
                  <a:prstClr val="black"/>
                </a:solidFill>
                <a:effectLst/>
                <a:uLnTx/>
                <a:uFillTx/>
                <a:latin typeface="Times New Roman"/>
                <a:ea typeface="Times New Roman"/>
                <a:cs typeface="Times New Roman"/>
                <a:sym typeface="Times New Roman"/>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a:t>
            </a:fld>
            <a:endParaRPr kumimoji="0" sz="1200" b="0" i="0" u="none" strike="noStrike" kern="0" cap="none" spc="0" normalizeH="0" baseline="0" noProof="0">
              <a:ln>
                <a:noFill/>
              </a:ln>
              <a:solidFill>
                <a:prstClr val="black"/>
              </a:solidFill>
              <a:effectLst/>
              <a:uLnTx/>
              <a:uFillTx/>
              <a:latin typeface="Times New Roman"/>
              <a:ea typeface="Times New Roman"/>
              <a:cs typeface="Times New Roman"/>
              <a:sym typeface="Times New Roman"/>
            </a:endParaRPr>
          </a:p>
        </p:txBody>
      </p:sp>
      <p:sp>
        <p:nvSpPr>
          <p:cNvPr id="59" name="Google Shape;59;p1:notes"/>
          <p:cNvSpPr>
            <a:spLocks noGrp="1" noRot="1" noChangeAspect="1"/>
          </p:cNvSpPr>
          <p:nvPr>
            <p:ph type="sldImg" idx="2"/>
          </p:nvPr>
        </p:nvSpPr>
        <p:spPr>
          <a:xfrm>
            <a:off x="2324100" y="531813"/>
            <a:ext cx="4724400" cy="26574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0" name="Google Shape;60;p1: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dirty="0"/>
              <a:t>Principles of Information Systems, Thirteenth Edition</a:t>
            </a:r>
            <a:br>
              <a:rPr lang="en-US" sz="1100" dirty="0"/>
            </a:br>
            <a:endParaRPr sz="1100" dirty="0"/>
          </a:p>
          <a:p>
            <a:pPr marL="0" lvl="0" indent="0" algn="l" rtl="0">
              <a:spcBef>
                <a:spcPts val="360"/>
              </a:spcBef>
              <a:spcAft>
                <a:spcPts val="0"/>
              </a:spcAft>
              <a:buNone/>
            </a:pPr>
            <a:r>
              <a:rPr lang="en-US" i="1" dirty="0"/>
              <a:t>Chapter 1</a:t>
            </a:r>
            <a:endParaRPr dirty="0"/>
          </a:p>
          <a:p>
            <a:pPr marL="0" lvl="0" indent="0" algn="l" rtl="0">
              <a:lnSpc>
                <a:spcPct val="90000"/>
              </a:lnSpc>
              <a:spcBef>
                <a:spcPts val="360"/>
              </a:spcBef>
              <a:spcAft>
                <a:spcPts val="0"/>
              </a:spcAft>
              <a:buNone/>
            </a:pPr>
            <a:r>
              <a:rPr lang="en-US" i="1" dirty="0"/>
              <a:t>An Introduction to Information Systems</a:t>
            </a:r>
            <a:endParaRPr dirty="0"/>
          </a:p>
          <a:p>
            <a:pPr marL="0" lvl="0" indent="0" algn="l" rtl="0">
              <a:spcBef>
                <a:spcPts val="36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9B12F23-2107-49B4-A478-A91FAF29D1F6}" type="slidenum">
              <a:rPr lang="en-US" smtClean="0"/>
              <a:t>4</a:t>
            </a:fld>
            <a:endParaRPr lang="en-US"/>
          </a:p>
        </p:txBody>
      </p:sp>
    </p:spTree>
    <p:extLst>
      <p:ext uri="{BB962C8B-B14F-4D97-AF65-F5344CB8AC3E}">
        <p14:creationId xmlns:p14="http://schemas.microsoft.com/office/powerpoint/2010/main" val="27359235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533"/>
              </a:spcAft>
            </a:pPr>
            <a:r>
              <a:rPr lang="en-US" sz="1200" i="1" dirty="0">
                <a:solidFill>
                  <a:srgbClr val="1F2A3D"/>
                </a:solidFill>
                <a:latin typeface="Calibri" pitchFamily="34" charset="0"/>
                <a:ea typeface="Calibri" pitchFamily="34" charset="-122"/>
                <a:cs typeface="Calibri" pitchFamily="34" charset="-120"/>
              </a:rPr>
              <a:t>“</a:t>
            </a:r>
            <a:r>
              <a:rPr lang="en-US" sz="1200" i="1" dirty="0" err="1">
                <a:solidFill>
                  <a:srgbClr val="1F2A3D"/>
                </a:solidFill>
                <a:latin typeface="Calibri" pitchFamily="34" charset="0"/>
                <a:ea typeface="Calibri" pitchFamily="34" charset="-122"/>
                <a:cs typeface="Calibri" pitchFamily="34" charset="-120"/>
              </a:rPr>
              <a:t>Тодорхой</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үр</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дүн</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бүтээгдэхүүн</a:t>
            </a:r>
            <a:r>
              <a:rPr lang="en-US" sz="1200" i="1" dirty="0">
                <a:solidFill>
                  <a:srgbClr val="1F2A3D"/>
                </a:solidFill>
                <a:latin typeface="Calibri" pitchFamily="34" charset="0"/>
                <a:ea typeface="Calibri" pitchFamily="34" charset="-122"/>
                <a:cs typeface="Calibri" pitchFamily="34" charset="-120"/>
              </a:rPr>
              <a:t> / </a:t>
            </a:r>
            <a:r>
              <a:rPr lang="en-US" sz="1200" i="1" dirty="0" err="1">
                <a:solidFill>
                  <a:srgbClr val="1F2A3D"/>
                </a:solidFill>
                <a:latin typeface="Calibri" pitchFamily="34" charset="0"/>
                <a:ea typeface="Calibri" pitchFamily="34" charset="-122"/>
                <a:cs typeface="Calibri" pitchFamily="34" charset="-120"/>
              </a:rPr>
              <a:t>үйлчилгээ</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гаргахын</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тулд</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логик</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дарааллаар</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хийгддэг</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харилцан</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холбоотой</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үйл</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ажиллагааны</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бүтэцлэгдсэн</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цогц</a:t>
            </a:r>
            <a:r>
              <a:rPr lang="en-US" sz="1200" i="1" dirty="0">
                <a:solidFill>
                  <a:srgbClr val="1F2A3D"/>
                </a:solidFill>
                <a:latin typeface="Calibri" pitchFamily="34" charset="0"/>
                <a:ea typeface="Calibri" pitchFamily="34" charset="-122"/>
                <a:cs typeface="Calibri" pitchFamily="34" charset="-120"/>
              </a:rPr>
              <a:t>.”</a:t>
            </a:r>
            <a:endParaRPr lang="en-US" sz="1200" dirty="0"/>
          </a:p>
          <a:p>
            <a:pPr>
              <a:spcAft>
                <a:spcPts val="533"/>
              </a:spcAft>
            </a:pPr>
            <a:r>
              <a:rPr lang="en-US" sz="1200" dirty="0">
                <a:solidFill>
                  <a:srgbClr val="5C6B82"/>
                </a:solidFill>
                <a:latin typeface="Calibri" pitchFamily="34" charset="0"/>
                <a:ea typeface="Calibri" pitchFamily="34" charset="-122"/>
                <a:cs typeface="Calibri" pitchFamily="34" charset="-120"/>
              </a:rPr>
              <a:t>— Davenport (1993)</a:t>
            </a:r>
            <a:endParaRPr lang="en-US" sz="1200" dirty="0"/>
          </a:p>
          <a:p>
            <a:pPr>
              <a:spcAft>
                <a:spcPts val="533"/>
              </a:spcAft>
            </a:pPr>
            <a:r>
              <a:rPr lang="en-US" sz="1000" dirty="0">
                <a:solidFill>
                  <a:srgbClr val="1F2A3D"/>
                </a:solidFill>
                <a:latin typeface="Calibri" pitchFamily="34" charset="0"/>
                <a:ea typeface="Calibri" pitchFamily="34" charset="-122"/>
                <a:cs typeface="Calibri" pitchFamily="34" charset="-120"/>
              </a:rPr>
              <a:t> </a:t>
            </a:r>
            <a:endParaRPr lang="en-US" sz="1200" dirty="0"/>
          </a:p>
          <a:p>
            <a:pPr>
              <a:spcAft>
                <a:spcPts val="533"/>
              </a:spcAft>
            </a:pPr>
            <a:r>
              <a:rPr lang="en-US" sz="1200" i="1" dirty="0">
                <a:solidFill>
                  <a:srgbClr val="1F2A3D"/>
                </a:solidFill>
                <a:latin typeface="Calibri" pitchFamily="34" charset="0"/>
                <a:ea typeface="Calibri" pitchFamily="34" charset="-122"/>
                <a:cs typeface="Calibri" pitchFamily="34" charset="-120"/>
              </a:rPr>
              <a:t>“</a:t>
            </a:r>
            <a:r>
              <a:rPr lang="en-US" sz="1200" i="1" dirty="0" err="1">
                <a:solidFill>
                  <a:srgbClr val="1F2A3D"/>
                </a:solidFill>
                <a:latin typeface="Calibri" pitchFamily="34" charset="0"/>
                <a:ea typeface="Calibri" pitchFamily="34" charset="-122"/>
                <a:cs typeface="Calibri" pitchFamily="34" charset="-120"/>
              </a:rPr>
              <a:t>Нэг</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буюу</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хэд</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хэдэн</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оролтыг</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авч</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үйлчлүүлэгчид</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үнэ</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цэн</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бүхий</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гаралт</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болгон</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хувиргадаг</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үйл</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ажиллагааны</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иж</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бүрдэл</a:t>
            </a:r>
            <a:r>
              <a:rPr lang="en-US" sz="1200" i="1" dirty="0">
                <a:solidFill>
                  <a:srgbClr val="1F2A3D"/>
                </a:solidFill>
                <a:latin typeface="Calibri" pitchFamily="34" charset="0"/>
                <a:ea typeface="Calibri" pitchFamily="34" charset="-122"/>
                <a:cs typeface="Calibri" pitchFamily="34" charset="-120"/>
              </a:rPr>
              <a:t>.”</a:t>
            </a:r>
            <a:endParaRPr lang="en-US" sz="1200" dirty="0"/>
          </a:p>
          <a:p>
            <a:pPr>
              <a:spcAft>
                <a:spcPts val="533"/>
              </a:spcAft>
            </a:pPr>
            <a:r>
              <a:rPr lang="en-US" sz="1200" dirty="0">
                <a:solidFill>
                  <a:srgbClr val="5C6B82"/>
                </a:solidFill>
                <a:latin typeface="Calibri" pitchFamily="34" charset="0"/>
                <a:ea typeface="Calibri" pitchFamily="34" charset="-122"/>
                <a:cs typeface="Calibri" pitchFamily="34" charset="-120"/>
              </a:rPr>
              <a:t>— Hammer &amp; Champy (1993)</a:t>
            </a:r>
            <a:endParaRPr lang="en-US" sz="1200" dirty="0"/>
          </a:p>
          <a:p>
            <a:pPr>
              <a:spcAft>
                <a:spcPts val="533"/>
              </a:spcAft>
            </a:pPr>
            <a:r>
              <a:rPr lang="en-US" sz="1000" dirty="0">
                <a:solidFill>
                  <a:srgbClr val="1F2A3D"/>
                </a:solidFill>
                <a:latin typeface="Calibri" pitchFamily="34" charset="0"/>
                <a:ea typeface="Calibri" pitchFamily="34" charset="-122"/>
                <a:cs typeface="Calibri" pitchFamily="34" charset="-120"/>
              </a:rPr>
              <a:t> </a:t>
            </a:r>
            <a:endParaRPr lang="en-US" sz="1200" dirty="0"/>
          </a:p>
          <a:p>
            <a:pPr>
              <a:spcAft>
                <a:spcPts val="533"/>
              </a:spcAft>
            </a:pPr>
            <a:r>
              <a:rPr lang="en-US" sz="1200" i="1" dirty="0">
                <a:solidFill>
                  <a:srgbClr val="1F2A3D"/>
                </a:solidFill>
                <a:latin typeface="Calibri" pitchFamily="34" charset="0"/>
                <a:ea typeface="Calibri" pitchFamily="34" charset="-122"/>
                <a:cs typeface="Calibri" pitchFamily="34" charset="-120"/>
              </a:rPr>
              <a:t>“</a:t>
            </a:r>
            <a:r>
              <a:rPr lang="en-US" sz="1200" i="1" dirty="0" err="1">
                <a:solidFill>
                  <a:srgbClr val="1F2A3D"/>
                </a:solidFill>
                <a:latin typeface="Calibri" pitchFamily="34" charset="0"/>
                <a:ea typeface="Calibri" pitchFamily="34" charset="-122"/>
                <a:cs typeface="Calibri" pitchFamily="34" charset="-120"/>
              </a:rPr>
              <a:t>Тодорхой</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зорилгод</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хүрэхийн</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тулд</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хэрэглэдэг</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харилцан</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холбоотой</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эсвэл</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харилцан</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үйлчилдэг</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үйл</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ажиллагаануудын</a:t>
            </a:r>
            <a:r>
              <a:rPr lang="en-US" sz="1200" i="1" dirty="0">
                <a:solidFill>
                  <a:srgbClr val="1F2A3D"/>
                </a:solidFill>
                <a:latin typeface="Calibri" pitchFamily="34" charset="0"/>
                <a:ea typeface="Calibri" pitchFamily="34" charset="-122"/>
                <a:cs typeface="Calibri" pitchFamily="34" charset="-120"/>
              </a:rPr>
              <a:t> </a:t>
            </a:r>
            <a:r>
              <a:rPr lang="en-US" sz="1200" i="1" dirty="0" err="1">
                <a:solidFill>
                  <a:srgbClr val="1F2A3D"/>
                </a:solidFill>
                <a:latin typeface="Calibri" pitchFamily="34" charset="0"/>
                <a:ea typeface="Calibri" pitchFamily="34" charset="-122"/>
                <a:cs typeface="Calibri" pitchFamily="34" charset="-120"/>
              </a:rPr>
              <a:t>цогц</a:t>
            </a:r>
            <a:r>
              <a:rPr lang="en-US" sz="1200" i="1" dirty="0">
                <a:solidFill>
                  <a:srgbClr val="1F2A3D"/>
                </a:solidFill>
                <a:latin typeface="Calibri" pitchFamily="34" charset="0"/>
                <a:ea typeface="Calibri" pitchFamily="34" charset="-122"/>
                <a:cs typeface="Calibri" pitchFamily="34" charset="-120"/>
              </a:rPr>
              <a:t>.”</a:t>
            </a:r>
            <a:endParaRPr lang="en-US" sz="1200" dirty="0"/>
          </a:p>
          <a:p>
            <a:pPr>
              <a:spcAft>
                <a:spcPts val="533"/>
              </a:spcAft>
            </a:pPr>
            <a:r>
              <a:rPr lang="en-US" sz="1200" dirty="0">
                <a:solidFill>
                  <a:srgbClr val="5C6B82"/>
                </a:solidFill>
                <a:latin typeface="Calibri" pitchFamily="34" charset="0"/>
                <a:ea typeface="Calibri" pitchFamily="34" charset="-122"/>
                <a:cs typeface="Calibri" pitchFamily="34" charset="-120"/>
              </a:rPr>
              <a:t>— ISO 9000:2015</a:t>
            </a:r>
            <a:endParaRPr lang="en-US" sz="1200" dirty="0"/>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9C016E-6692-6B2B-8F06-1EA43C5A32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4E277C-7E8E-F1C7-EB44-F3EAD365A4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90B60E-668B-62A3-4C16-1F4C793AA371}"/>
              </a:ext>
            </a:extLst>
          </p:cNvPr>
          <p:cNvSpPr>
            <a:spLocks noGrp="1"/>
          </p:cNvSpPr>
          <p:nvPr>
            <p:ph type="body" idx="1"/>
          </p:nvPr>
        </p:nvSpPr>
        <p:spPr/>
        <p:txBody>
          <a:bodyPr/>
          <a:lstStyle/>
          <a:p>
            <a:pPr algn="l" fontAlgn="auto">
              <a:buFont typeface="+mj-lt"/>
              <a:buAutoNum type="arabicPeriod"/>
            </a:pPr>
            <a:r>
              <a:rPr lang="en-US" b="1" dirty="0">
                <a:highlight>
                  <a:srgbClr val="FFFFFF"/>
                </a:highlight>
                <a:latin typeface="-apple-system"/>
              </a:rPr>
              <a:t>Flexibility and Agility</a:t>
            </a:r>
            <a:r>
              <a:rPr lang="en-US" dirty="0">
                <a:highlight>
                  <a:srgbClr val="FFFFFF"/>
                </a:highlight>
                <a:latin typeface="-apple-system"/>
              </a:rPr>
              <a:t>: Holacracy is designed to be a flexible and adaptive management system that allows organizations to respond quickly to changing circumstances. The lack of a traditional hierarchy means that decisions can be made more quickly and efficiently.</a:t>
            </a:r>
          </a:p>
          <a:p>
            <a:pPr algn="l" fontAlgn="auto">
              <a:buFont typeface="+mj-lt"/>
              <a:buAutoNum type="arabicPeriod"/>
            </a:pPr>
            <a:r>
              <a:rPr lang="en-US" b="1" dirty="0">
                <a:highlight>
                  <a:srgbClr val="FFFFFF"/>
                </a:highlight>
                <a:latin typeface="-apple-system"/>
              </a:rPr>
              <a:t>Empowerment and Engagement</a:t>
            </a:r>
            <a:r>
              <a:rPr lang="en-US" dirty="0">
                <a:highlight>
                  <a:srgbClr val="FFFFFF"/>
                </a:highlight>
                <a:latin typeface="-apple-system"/>
              </a:rPr>
              <a:t>: Holacracy places a strong emphasis on individual empowerment and engagement, encouraging employees to take ownership of their work and contribute to the overall success of the organization. This can lead to increased motivation and job satisfaction.</a:t>
            </a:r>
          </a:p>
          <a:p>
            <a:pPr algn="l" fontAlgn="auto">
              <a:buFont typeface="+mj-lt"/>
              <a:buAutoNum type="arabicPeriod"/>
            </a:pPr>
            <a:r>
              <a:rPr lang="en-US" b="1" dirty="0">
                <a:highlight>
                  <a:srgbClr val="FFFFFF"/>
                </a:highlight>
                <a:latin typeface="-apple-system"/>
              </a:rPr>
              <a:t>Transparency and Accountability</a:t>
            </a:r>
            <a:r>
              <a:rPr lang="en-US" dirty="0">
                <a:highlight>
                  <a:srgbClr val="FFFFFF"/>
                </a:highlight>
                <a:latin typeface="-apple-system"/>
              </a:rPr>
              <a:t>: Holacracy is built around a system of clear roles and accountabilities, which helps to promote transparency and accountability within the organization. This can lead to a stronger sense of trust and collaboration among team members.</a:t>
            </a:r>
          </a:p>
          <a:p>
            <a:pPr algn="l" fontAlgn="auto">
              <a:buFont typeface="+mj-lt"/>
              <a:buAutoNum type="arabicPeriod"/>
            </a:pPr>
            <a:r>
              <a:rPr lang="en-US" b="1" dirty="0">
                <a:highlight>
                  <a:srgbClr val="FFFFFF"/>
                </a:highlight>
                <a:latin typeface="-apple-system"/>
              </a:rPr>
              <a:t>Innovation and Creativity</a:t>
            </a:r>
            <a:r>
              <a:rPr lang="en-US" dirty="0">
                <a:highlight>
                  <a:srgbClr val="FFFFFF"/>
                </a:highlight>
                <a:latin typeface="-apple-system"/>
              </a:rPr>
              <a:t>: By removing traditional hierarchical structures and encouraging open communication, holacracy can foster a culture of innovation and creativity, allowing organizations to explore new ideas and approaches more freely.</a:t>
            </a:r>
          </a:p>
          <a:p>
            <a:endParaRPr lang="en-US" dirty="0"/>
          </a:p>
        </p:txBody>
      </p:sp>
      <p:sp>
        <p:nvSpPr>
          <p:cNvPr id="4" name="Slide Number Placeholder 3">
            <a:extLst>
              <a:ext uri="{FF2B5EF4-FFF2-40B4-BE49-F238E27FC236}">
                <a16:creationId xmlns:a16="http://schemas.microsoft.com/office/drawing/2014/main" id="{0DCACC8D-B3DF-06AC-8603-5E083CEE3D90}"/>
              </a:ext>
            </a:extLst>
          </p:cNvPr>
          <p:cNvSpPr>
            <a:spLocks noGrp="1"/>
          </p:cNvSpPr>
          <p:nvPr>
            <p:ph type="sldNum" sz="quarter" idx="5"/>
          </p:nvPr>
        </p:nvSpPr>
        <p:spPr/>
        <p:txBody>
          <a:bodyPr/>
          <a:lstStyle/>
          <a:p>
            <a:fld id="{89B12F23-2107-49B4-A478-A91FAF29D1F6}" type="slidenum">
              <a:rPr lang="en-US" smtClean="0"/>
              <a:t>7</a:t>
            </a:fld>
            <a:endParaRPr lang="en-US"/>
          </a:p>
        </p:txBody>
      </p:sp>
    </p:spTree>
    <p:extLst>
      <p:ext uri="{BB962C8B-B14F-4D97-AF65-F5344CB8AC3E}">
        <p14:creationId xmlns:p14="http://schemas.microsoft.com/office/powerpoint/2010/main" val="18134509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ACEEE9-27D5-DBF4-7AD1-73DB81E2A5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BF2B94-B604-3773-3D40-CEC5D9FA60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6B6A5C-90EC-7A98-AEB0-525E81C10E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FB07745-088D-FB4B-2186-6A057385C12E}"/>
              </a:ext>
            </a:extLst>
          </p:cNvPr>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25450073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0E1249-AC31-D704-F7E6-71A4DD39DD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9A6A1D-5C60-AB88-70E3-57C6CEFF91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E8E861-B3C0-58D8-E007-CA514121A94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2A1B28-8D2C-AC0D-85B3-6724F045937F}"/>
              </a:ext>
            </a:extLst>
          </p:cNvPr>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27441825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D9471C-2042-1AE8-D856-4D2BA1DC9B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69AB2C-3403-78A8-D6ED-4180DA933F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9A3973-E76D-0392-161F-9576AB4D100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err="1">
                <a:solidFill>
                  <a:srgbClr val="1E2761"/>
                </a:solidFill>
                <a:latin typeface="Cambria" pitchFamily="34" charset="0"/>
                <a:ea typeface="Cambria" pitchFamily="34" charset="-122"/>
                <a:cs typeface="Cambria" pitchFamily="34" charset="-120"/>
              </a:rPr>
              <a:t>Процессыг</a:t>
            </a:r>
            <a:r>
              <a:rPr lang="en-US" sz="1200" b="1" dirty="0">
                <a:solidFill>
                  <a:srgbClr val="1E2761"/>
                </a:solidFill>
                <a:latin typeface="Cambria" pitchFamily="34" charset="0"/>
                <a:ea typeface="Cambria" pitchFamily="34" charset="-122"/>
                <a:cs typeface="Cambria" pitchFamily="34" charset="-120"/>
              </a:rPr>
              <a:t> </a:t>
            </a:r>
            <a:r>
              <a:rPr lang="en-US" sz="1200" b="1" dirty="0" err="1">
                <a:solidFill>
                  <a:srgbClr val="1E2761"/>
                </a:solidFill>
                <a:latin typeface="Cambria" pitchFamily="34" charset="0"/>
                <a:ea typeface="Cambria" pitchFamily="34" charset="-122"/>
                <a:cs typeface="Cambria" pitchFamily="34" charset="-120"/>
              </a:rPr>
              <a:t>ажлаас</a:t>
            </a:r>
            <a:r>
              <a:rPr lang="en-US" sz="1200" b="1" dirty="0">
                <a:solidFill>
                  <a:srgbClr val="1E2761"/>
                </a:solidFill>
                <a:latin typeface="Cambria" pitchFamily="34" charset="0"/>
                <a:ea typeface="Cambria" pitchFamily="34" charset="-122"/>
                <a:cs typeface="Cambria" pitchFamily="34" charset="-120"/>
              </a:rPr>
              <a:t> </a:t>
            </a:r>
            <a:r>
              <a:rPr lang="en-US" sz="1200" b="1" dirty="0" err="1">
                <a:solidFill>
                  <a:srgbClr val="1E2761"/>
                </a:solidFill>
                <a:latin typeface="Cambria" pitchFamily="34" charset="0"/>
                <a:ea typeface="Cambria" pitchFamily="34" charset="-122"/>
                <a:cs typeface="Cambria" pitchFamily="34" charset="-120"/>
              </a:rPr>
              <a:t>ялгах</a:t>
            </a:r>
            <a:r>
              <a:rPr lang="en-US" sz="1200" b="1" dirty="0">
                <a:solidFill>
                  <a:srgbClr val="1E2761"/>
                </a:solidFill>
                <a:latin typeface="Cambria" pitchFamily="34" charset="0"/>
                <a:ea typeface="Cambria" pitchFamily="34" charset="-122"/>
                <a:cs typeface="Cambria" pitchFamily="34" charset="-120"/>
              </a:rPr>
              <a:t> 5 </a:t>
            </a:r>
            <a:r>
              <a:rPr lang="en-US" sz="1200" b="1" dirty="0" err="1">
                <a:solidFill>
                  <a:srgbClr val="1E2761"/>
                </a:solidFill>
                <a:latin typeface="Cambria" pitchFamily="34" charset="0"/>
                <a:ea typeface="Cambria" pitchFamily="34" charset="-122"/>
                <a:cs typeface="Cambria" pitchFamily="34" charset="-120"/>
              </a:rPr>
              <a:t>шалгуур</a:t>
            </a:r>
            <a:endParaRPr lang="en-US" sz="1200" dirty="0"/>
          </a:p>
          <a:p>
            <a:endParaRPr lang="en-US" dirty="0"/>
          </a:p>
        </p:txBody>
      </p:sp>
      <p:sp>
        <p:nvSpPr>
          <p:cNvPr id="4" name="Slide Number Placeholder 3">
            <a:extLst>
              <a:ext uri="{FF2B5EF4-FFF2-40B4-BE49-F238E27FC236}">
                <a16:creationId xmlns:a16="http://schemas.microsoft.com/office/drawing/2014/main" id="{3F5074B7-A4A8-3EAE-1288-60E48D4460A9}"/>
              </a:ext>
            </a:extLst>
          </p:cNvPr>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27261483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F3D004-623F-67EF-2C2A-84063458E9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1583CC-EFFF-5874-9DAA-ED99616FD0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568504-6CB8-998E-2859-CFF11F7720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1D68661-2638-26F5-7CD2-164BD907B04D}"/>
              </a:ext>
            </a:extLst>
          </p:cNvPr>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34489738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D16966-36C4-5A98-38DC-D92FAFF68B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7A2E4F-99FE-73BF-BE04-2D31BB733B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EE558D-2589-43B2-56CD-FA548ED829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82CBFE6-35DD-F72D-E67F-FF471A2EAB83}"/>
              </a:ext>
            </a:extLst>
          </p:cNvPr>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9933114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14300" indent="0">
              <a:buNone/>
            </a:pPr>
            <a:r>
              <a:rPr lang="mn-MN" sz="1200" dirty="0"/>
              <a:t>Оролцогч талуудтай ганцаарчлан уулзаж, тэдний хэрэгцээ, тулгарч буй бэрхшээл, боломжуудыг илрүүлдэг.</a:t>
            </a:r>
          </a:p>
          <a:p>
            <a:pPr marL="114300" indent="0">
              <a:buNone/>
            </a:pPr>
            <a:r>
              <a:rPr lang="mn-MN" sz="1200" dirty="0"/>
              <a:t>Бүтэц: </a:t>
            </a:r>
          </a:p>
          <a:p>
            <a:pPr>
              <a:buFont typeface="Wingdings" panose="05000000000000000000" pitchFamily="2" charset="2"/>
              <a:buChar char="Ø"/>
            </a:pPr>
            <a:r>
              <a:rPr lang="mn-MN" sz="1200" dirty="0"/>
              <a:t>Ярилцлага нь бүтэцчилсэн (бэлдсэн асуулттай), </a:t>
            </a:r>
          </a:p>
          <a:p>
            <a:pPr>
              <a:buFont typeface="Wingdings" panose="05000000000000000000" pitchFamily="2" charset="2"/>
              <a:buChar char="Ø"/>
            </a:pPr>
            <a:r>
              <a:rPr lang="mn-MN" sz="1200" dirty="0"/>
              <a:t>Хагас бүтэцчилсэн </a:t>
            </a:r>
          </a:p>
          <a:p>
            <a:pPr>
              <a:buFont typeface="Wingdings" panose="05000000000000000000" pitchFamily="2" charset="2"/>
              <a:buChar char="Ø"/>
            </a:pPr>
            <a:r>
              <a:rPr lang="mn-MN" sz="1200" dirty="0"/>
              <a:t>Чөлөөт хэлбэртэй,</a:t>
            </a:r>
          </a:p>
          <a:p>
            <a:pPr marL="114300" indent="0">
              <a:buNone/>
            </a:pPr>
            <a:r>
              <a:rPr lang="mn-MN" sz="1200" dirty="0"/>
              <a:t>Давуу тал: Оролцогчтой харилцаа тогтоож, далд байгаа мэдээллийг илрүүлэх боломж олгодог</a:t>
            </a:r>
            <a:endParaRPr lang="en-US" sz="1200" dirty="0"/>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14300" indent="0">
              <a:buNone/>
            </a:pPr>
            <a:r>
              <a:rPr lang="mn-MN" sz="1200" dirty="0"/>
              <a:t>Хамтын ажиллагааны арга (</a:t>
            </a:r>
            <a:r>
              <a:rPr lang="en-US" sz="1200" dirty="0"/>
              <a:t>Workshops &amp; Focus Groups)</a:t>
            </a:r>
          </a:p>
          <a:p>
            <a:r>
              <a:rPr lang="mn-MN" sz="1200" dirty="0"/>
              <a:t>Олон хүнийг нэг дор цуглуулж, хэлэлцүүлэг өрнүүлэх замаар мэдээлэл цуглуулдаг</a:t>
            </a:r>
          </a:p>
          <a:p>
            <a:r>
              <a:rPr lang="mn-MN" sz="1200" dirty="0"/>
              <a:t>Воркшоп: Оролцогчид хамтран ажиллаж, нэгдсэн шийдэлд хүрэх зорилготой</a:t>
            </a:r>
          </a:p>
          <a:p>
            <a:r>
              <a:rPr lang="mn-MN" sz="1200" dirty="0"/>
              <a:t>. Энд "тархины шуурга" (</a:t>
            </a:r>
            <a:r>
              <a:rPr lang="en-US" sz="1200" dirty="0"/>
              <a:t>brainstorming) </a:t>
            </a:r>
            <a:r>
              <a:rPr lang="mn-MN" sz="1200" dirty="0"/>
              <a:t>зэрэг аргуудыг ашигладаг</a:t>
            </a:r>
          </a:p>
          <a:p>
            <a:r>
              <a:rPr lang="mn-MN" sz="1200" dirty="0"/>
              <a:t>Фокус групп: Тодорхой сэдвийн хүрээнд хүмүүсийн хандлага, сэтгэгдлийг сонсоход чиглэдэг</a:t>
            </a:r>
            <a:endParaRPr lang="en-US" sz="1200" dirty="0"/>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effectLst/>
              </a:rPr>
              <a:t>Ажиглалтын эдгээр аргууд нь бизнесийн процессыг бодитоор ойлгоход өөр өөрийн гэсэн давуу талтай байдаг. Эх сурвалжуудад үндэслэн тэдгээрийг дэлгэрүүлбэл:</a:t>
            </a:r>
          </a:p>
          <a:p>
            <a:r>
              <a:rPr lang="mn-MN" sz="1200" b="1" i="0" kern="1200" dirty="0">
                <a:solidFill>
                  <a:schemeClr val="tx1"/>
                </a:solidFill>
                <a:effectLst/>
                <a:latin typeface="+mn-lt"/>
                <a:ea typeface="+mn-ea"/>
                <a:cs typeface="+mn-cs"/>
              </a:rPr>
              <a:t>Идэвхгүй ажиглалт (</a:t>
            </a:r>
            <a:r>
              <a:rPr lang="en-US" sz="1200" b="1" i="0" kern="1200" dirty="0">
                <a:solidFill>
                  <a:schemeClr val="tx1"/>
                </a:solidFill>
                <a:effectLst/>
                <a:latin typeface="+mn-lt"/>
                <a:ea typeface="+mn-ea"/>
                <a:cs typeface="+mn-cs"/>
              </a:rPr>
              <a:t>Passive Observation):</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Шинжээч ажлын явцад саад болохгүйгээр, "үл үзэгдэгч" мэт хөндлөнгөөс харж тэмдэглэл хөтөлнө. Энэ нь ажил ямар нэгэн тасалдалгүйгээр, ердийн горимоороо хэрхэн явагддагийг харах, ажлын цаг зарцуулалт болон чанарыг хэмжихэд тусалдаг. Гэвч ажиглагдаж буй хүн хянуулж байгаагаа мэдээд ажлаа ердийнхөөсөө илүү нямбай эсвэл хурдан хийх (</a:t>
            </a:r>
            <a:r>
              <a:rPr lang="en-US" sz="1200" b="0" i="0" kern="1200" dirty="0">
                <a:solidFill>
                  <a:schemeClr val="tx1"/>
                </a:solidFill>
                <a:effectLst/>
                <a:latin typeface="+mn-lt"/>
                <a:ea typeface="+mn-ea"/>
                <a:cs typeface="+mn-cs"/>
              </a:rPr>
              <a:t>Heisenberg principle) </a:t>
            </a:r>
            <a:r>
              <a:rPr lang="mn-MN" sz="1200" b="0" i="0" kern="1200" dirty="0">
                <a:solidFill>
                  <a:schemeClr val="tx1"/>
                </a:solidFill>
                <a:effectLst/>
                <a:latin typeface="+mn-lt"/>
                <a:ea typeface="+mn-ea"/>
                <a:cs typeface="+mn-cs"/>
              </a:rPr>
              <a:t>эрсдэлтэй байдаг.</a:t>
            </a:r>
          </a:p>
          <a:p>
            <a:r>
              <a:rPr lang="mn-MN" sz="1200" b="1" i="0" kern="1200" dirty="0">
                <a:solidFill>
                  <a:schemeClr val="tx1"/>
                </a:solidFill>
                <a:effectLst/>
                <a:latin typeface="+mn-lt"/>
                <a:ea typeface="+mn-ea"/>
                <a:cs typeface="+mn-cs"/>
              </a:rPr>
              <a:t>Идэвхтэй ажиглалт (</a:t>
            </a:r>
            <a:r>
              <a:rPr lang="en-US" sz="1200" b="1" i="0" kern="1200" dirty="0">
                <a:solidFill>
                  <a:schemeClr val="tx1"/>
                </a:solidFill>
                <a:effectLst/>
                <a:latin typeface="+mn-lt"/>
                <a:ea typeface="+mn-ea"/>
                <a:cs typeface="+mn-cs"/>
              </a:rPr>
              <a:t>Active Observation):</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Ажиглалтын явцад тухайн үйлдлийг яагаад ингэж хийж байгаа талаар ажилчнаас асуулт асууж, харилцан ярилцана. Энэ арга нь шийдвэр гаргах логик болон далд байгаа дүрэм журмуудыг маш хурдан хугацаанд ойлгох боломжийг шинжээчид олгодог.</a:t>
            </a:r>
          </a:p>
          <a:p>
            <a:r>
              <a:rPr lang="mn-MN" sz="1200" b="1" i="0" kern="1200" dirty="0">
                <a:solidFill>
                  <a:schemeClr val="tx1"/>
                </a:solidFill>
                <a:effectLst/>
                <a:latin typeface="+mn-lt"/>
                <a:ea typeface="+mn-ea"/>
                <a:cs typeface="+mn-cs"/>
              </a:rPr>
              <a:t>Дагалдан суралцах (</a:t>
            </a:r>
            <a:r>
              <a:rPr lang="en-US" sz="1200" b="1" i="0" kern="1200" dirty="0">
                <a:solidFill>
                  <a:schemeClr val="tx1"/>
                </a:solidFill>
                <a:effectLst/>
                <a:latin typeface="+mn-lt"/>
                <a:ea typeface="+mn-ea"/>
                <a:cs typeface="+mn-cs"/>
              </a:rPr>
              <a:t>Apprentice):</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Шинжээч тухайн ажлыг бодитоор хамт хийж үзэх эсвэл дагалдан хийх замаар "гардан" суралцдаг. Энэ нь үгээр тайлбарлахад маш хэцүү, хүн өөрөө ч мэдэлгүй дадсан нарийн ур чадвар болон далд мэдлэгийг (</a:t>
            </a:r>
            <a:r>
              <a:rPr lang="en-US" sz="1200" b="0" i="0" kern="1200" dirty="0">
                <a:solidFill>
                  <a:schemeClr val="tx1"/>
                </a:solidFill>
                <a:effectLst/>
                <a:latin typeface="+mn-lt"/>
                <a:ea typeface="+mn-ea"/>
                <a:cs typeface="+mn-cs"/>
              </a:rPr>
              <a:t>tacit knowledge) </a:t>
            </a:r>
            <a:r>
              <a:rPr lang="mn-MN" sz="1200" b="0" i="0" kern="1200" dirty="0">
                <a:solidFill>
                  <a:schemeClr val="tx1"/>
                </a:solidFill>
                <a:effectLst/>
                <a:latin typeface="+mn-lt"/>
                <a:ea typeface="+mn-ea"/>
                <a:cs typeface="+mn-cs"/>
              </a:rPr>
              <a:t>илрүүлэхэд хамгийн үр дүнтэй арга юм</a:t>
            </a:r>
          </a:p>
          <a:p>
            <a:endParaRPr lang="mn-MN" dirty="0"/>
          </a:p>
          <a:p>
            <a:endParaRPr lang="mn-MN" dirty="0"/>
          </a:p>
          <a:p>
            <a:r>
              <a:rPr lang="mn-MN" sz="1200" dirty="0">
                <a:latin typeface="+mn-lt"/>
              </a:rPr>
              <a:t>Ажиглалтын үеийн **Гейзенбергийн зарчим** гэдэг нь ажиглагч хажууд байгаа нь ажиглагдаж буй хүмүүсийн зан төлөвт нөлөөлж, судалгааны үр дүнг өөрчлөхийг хэлдэг. Гол онцлогууд нь:</a:t>
            </a:r>
          </a:p>
          <a:p>
            <a:r>
              <a:rPr lang="mn-MN" sz="1200" dirty="0">
                <a:latin typeface="+mn-lt"/>
              </a:rPr>
              <a:t>**Зан төлөв өөрчлөгдөх:** </a:t>
            </a:r>
          </a:p>
          <a:p>
            <a:r>
              <a:rPr lang="mn-MN" sz="1200" dirty="0">
                <a:latin typeface="+mn-lt"/>
              </a:rPr>
              <a:t>**Хэвийн бус үйлдэл:** </a:t>
            </a:r>
          </a:p>
          <a:p>
            <a:pPr marL="114300" indent="0">
              <a:buNone/>
            </a:pPr>
            <a:r>
              <a:rPr lang="mn-MN" sz="1200" dirty="0">
                <a:latin typeface="+mn-lt"/>
              </a:rPr>
              <a:t> **Шийдэл:** Энэ нөлөөг багасгахын тулд ажиглалтыг урт хугацаагаар хийх хэрэгтэй. Ингэснээр хүмүүс ажиглагчид дасаж, тодорхой хугацааны дараа эргээд ердийн ажлын хэмнэлдээ ордог,.</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32</a:t>
            </a:fld>
            <a:endParaRPr lang="en-US"/>
          </a:p>
        </p:txBody>
      </p:sp>
    </p:spTree>
    <p:extLst>
      <p:ext uri="{BB962C8B-B14F-4D97-AF65-F5344CB8AC3E}">
        <p14:creationId xmlns:p14="http://schemas.microsoft.com/office/powerpoint/2010/main" val="27334324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E56BDC-9302-60FB-C94F-AA661B3282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E9E20A-ED20-F9FE-6947-853405E6CD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D513CF-3631-737F-9450-B97518BCCFE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ADF5754-CD89-C6B8-F328-FC98F1DE36C1}"/>
              </a:ext>
            </a:extLst>
          </p:cNvPr>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259157163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R="0" lvl="0" algn="just">
              <a:lnSpc>
                <a:spcPct val="115000"/>
              </a:lnSpc>
              <a:spcBef>
                <a:spcPts val="500"/>
              </a:spcBef>
              <a:spcAft>
                <a:spcPts val="0"/>
              </a:spcAft>
            </a:pPr>
            <a:r>
              <a:rPr lang="mn-MN" sz="2000" b="1" dirty="0">
                <a:effectLst/>
                <a:latin typeface="Arial" panose="020B0604020202020204" pitchFamily="34" charset="0"/>
                <a:ea typeface="Times New Roman" panose="02020603050405020304" pitchFamily="18" charset="0"/>
                <a:cs typeface="Arial" panose="020B0604020202020204" pitchFamily="34" charset="0"/>
              </a:rPr>
              <a:t>Стр</a:t>
            </a:r>
            <a:r>
              <a:rPr lang="mn-MN" sz="2000" b="1" dirty="0">
                <a:latin typeface="Arial" panose="020B0604020202020204" pitchFamily="34" charset="0"/>
                <a:ea typeface="Times New Roman" panose="02020603050405020304" pitchFamily="18" charset="0"/>
                <a:cs typeface="Arial" panose="020B0604020202020204" pitchFamily="34" charset="0"/>
              </a:rPr>
              <a:t>атегийн ач холбогдол</a:t>
            </a:r>
          </a:p>
          <a:p>
            <a:pPr marL="742950" lvl="1" indent="-285750" algn="just">
              <a:lnSpc>
                <a:spcPct val="115000"/>
              </a:lnSpc>
              <a:spcBef>
                <a:spcPts val="500"/>
              </a:spcBef>
              <a:buFont typeface="Arial" panose="020B0604020202020204" pitchFamily="34" charset="0"/>
              <a:buChar char="•"/>
            </a:pPr>
            <a:r>
              <a:rPr lang="mn-MN" sz="2000" i="1" dirty="0">
                <a:effectLst/>
                <a:latin typeface="Arial" panose="020B0604020202020204" pitchFamily="34" charset="0"/>
                <a:ea typeface="Times New Roman" panose="02020603050405020304" pitchFamily="18" charset="0"/>
                <a:cs typeface="Arial" panose="020B0604020202020204" pitchFamily="34" charset="0"/>
              </a:rPr>
              <a:t>Стратегийн зорилгод шууд үзүүлэх нөлөө</a:t>
            </a:r>
          </a:p>
          <a:p>
            <a:pPr marL="742950" lvl="1" indent="-285750" algn="just">
              <a:lnSpc>
                <a:spcPct val="115000"/>
              </a:lnSpc>
              <a:spcBef>
                <a:spcPts val="500"/>
              </a:spcBef>
              <a:buFont typeface="Arial" panose="020B0604020202020204" pitchFamily="34" charset="0"/>
              <a:buChar char="•"/>
            </a:pPr>
            <a:r>
              <a:rPr lang="mn-MN" sz="2000" i="1" dirty="0">
                <a:effectLst/>
                <a:latin typeface="Arial" panose="020B0604020202020204" pitchFamily="34" charset="0"/>
                <a:ea typeface="Times New Roman" panose="02020603050405020304" pitchFamily="18" charset="0"/>
                <a:cs typeface="Arial" panose="020B0604020202020204" pitchFamily="34" charset="0"/>
              </a:rPr>
              <a:t>Өрсөлдөх давуу тал</a:t>
            </a:r>
          </a:p>
          <a:p>
            <a:pPr marL="742950" lvl="1" indent="-285750" algn="just">
              <a:lnSpc>
                <a:spcPct val="115000"/>
              </a:lnSpc>
              <a:spcBef>
                <a:spcPts val="500"/>
              </a:spcBef>
              <a:buFont typeface="Arial" panose="020B0604020202020204" pitchFamily="34" charset="0"/>
              <a:buChar char="•"/>
            </a:pPr>
            <a:r>
              <a:rPr lang="mn-MN" sz="2000" i="1" dirty="0">
                <a:latin typeface="Arial" panose="020B0604020202020204" pitchFamily="34" charset="0"/>
                <a:ea typeface="Times New Roman" panose="02020603050405020304" pitchFamily="18" charset="0"/>
                <a:cs typeface="Arial" panose="020B0604020202020204" pitchFamily="34" charset="0"/>
              </a:rPr>
              <a:t>Б</a:t>
            </a:r>
            <a:r>
              <a:rPr lang="mn-MN" sz="2000" i="1" dirty="0">
                <a:effectLst/>
                <a:latin typeface="Arial" panose="020B0604020202020204" pitchFamily="34" charset="0"/>
                <a:ea typeface="Times New Roman" panose="02020603050405020304" pitchFamily="18" charset="0"/>
                <a:cs typeface="Arial" panose="020B0604020202020204" pitchFamily="34" charset="0"/>
              </a:rPr>
              <a:t>айгууллагын давтагдашгүй шинж чанар</a:t>
            </a:r>
          </a:p>
          <a:p>
            <a:pPr marL="742950" lvl="1" indent="-285750" algn="just">
              <a:lnSpc>
                <a:spcPct val="115000"/>
              </a:lnSpc>
              <a:spcBef>
                <a:spcPts val="500"/>
              </a:spcBef>
              <a:buFont typeface="Arial" panose="020B0604020202020204" pitchFamily="34" charset="0"/>
              <a:buChar char="•"/>
            </a:pPr>
            <a:r>
              <a:rPr lang="mn-MN" sz="2000" i="1" dirty="0">
                <a:latin typeface="Arial" panose="020B0604020202020204" pitchFamily="34" charset="0"/>
                <a:ea typeface="Times New Roman" panose="02020603050405020304" pitchFamily="18" charset="0"/>
                <a:cs typeface="Arial" panose="020B0604020202020204" pitchFamily="34" charset="0"/>
              </a:rPr>
              <a:t>Ашигт ажиллагаа</a:t>
            </a:r>
            <a:endParaRPr lang="mn-MN" sz="2000" b="1" i="1" dirty="0">
              <a:latin typeface="Arial" panose="020B0604020202020204" pitchFamily="34" charset="0"/>
              <a:ea typeface="Times New Roman" panose="02020603050405020304" pitchFamily="18" charset="0"/>
              <a:cs typeface="Arial" panose="020B0604020202020204" pitchFamily="34" charset="0"/>
            </a:endParaRPr>
          </a:p>
          <a:p>
            <a:pPr marR="0" lvl="0" algn="just">
              <a:lnSpc>
                <a:spcPct val="115000"/>
              </a:lnSpc>
              <a:spcBef>
                <a:spcPts val="500"/>
              </a:spcBef>
              <a:spcAft>
                <a:spcPts val="0"/>
              </a:spcAft>
            </a:pPr>
            <a:r>
              <a:rPr lang="mn-MN" sz="2000" b="1" dirty="0">
                <a:effectLst/>
                <a:latin typeface="Arial" panose="020B0604020202020204" pitchFamily="34" charset="0"/>
                <a:ea typeface="Times New Roman" panose="02020603050405020304" pitchFamily="18" charset="0"/>
                <a:cs typeface="Arial" panose="020B0604020202020204" pitchFamily="34" charset="0"/>
              </a:rPr>
              <a:t>Эрүүл байдал</a:t>
            </a:r>
          </a:p>
          <a:p>
            <a:pPr marL="800100" lvl="1" indent="-342900" algn="just">
              <a:lnSpc>
                <a:spcPct val="115000"/>
              </a:lnSpc>
              <a:spcBef>
                <a:spcPts val="500"/>
              </a:spcBef>
              <a:buFont typeface="Arial" panose="020B0604020202020204" pitchFamily="34" charset="0"/>
              <a:buChar char="•"/>
            </a:pPr>
            <a:r>
              <a:rPr lang="mn-MN" sz="2000" i="1" dirty="0">
                <a:latin typeface="Arial" panose="020B0604020202020204" pitchFamily="34" charset="0"/>
                <a:ea typeface="Times New Roman" panose="02020603050405020304" pitchFamily="18" charset="0"/>
                <a:cs typeface="Arial" panose="020B0604020202020204" pitchFamily="34" charset="0"/>
              </a:rPr>
              <a:t>Хамгийн их асуудал дагуулж байгаа</a:t>
            </a:r>
          </a:p>
          <a:p>
            <a:pPr marL="800100" lvl="1" indent="-342900" algn="just">
              <a:lnSpc>
                <a:spcPct val="115000"/>
              </a:lnSpc>
              <a:spcBef>
                <a:spcPts val="500"/>
              </a:spcBef>
              <a:buFont typeface="Arial" panose="020B0604020202020204" pitchFamily="34" charset="0"/>
              <a:buChar char="•"/>
            </a:pPr>
            <a:r>
              <a:rPr lang="mn-MN" sz="2000" i="1" dirty="0">
                <a:latin typeface="Arial" panose="020B0604020202020204" pitchFamily="34" charset="0"/>
                <a:ea typeface="Times New Roman" panose="02020603050405020304" pitchFamily="18" charset="0"/>
                <a:cs typeface="Arial" panose="020B0604020202020204" pitchFamily="34" charset="0"/>
              </a:rPr>
              <a:t>Санал гомдол, сэтгэл ханамжгүй байдал</a:t>
            </a:r>
          </a:p>
          <a:p>
            <a:pPr marR="0" lvl="0" algn="just">
              <a:lnSpc>
                <a:spcPct val="115000"/>
              </a:lnSpc>
              <a:spcBef>
                <a:spcPts val="500"/>
              </a:spcBef>
              <a:spcAft>
                <a:spcPts val="0"/>
              </a:spcAft>
            </a:pPr>
            <a:r>
              <a:rPr lang="mn-MN" sz="2000" b="1" dirty="0">
                <a:effectLst/>
                <a:latin typeface="Arial" panose="020B0604020202020204" pitchFamily="34" charset="0"/>
                <a:ea typeface="Times New Roman" panose="02020603050405020304" pitchFamily="18" charset="0"/>
                <a:cs typeface="Arial" panose="020B0604020202020204" pitchFamily="34" charset="0"/>
              </a:rPr>
              <a:t>Уян хатан өөрчлөх боломж</a:t>
            </a:r>
          </a:p>
          <a:p>
            <a:pPr marL="800100" lvl="1" indent="-342900" algn="just">
              <a:lnSpc>
                <a:spcPct val="115000"/>
              </a:lnSpc>
              <a:spcBef>
                <a:spcPts val="500"/>
              </a:spcBef>
              <a:buFont typeface="Arial" panose="020B0604020202020204" pitchFamily="34" charset="0"/>
              <a:buChar char="•"/>
            </a:pPr>
            <a:r>
              <a:rPr lang="mn-MN" sz="2000" i="1" dirty="0">
                <a:effectLst/>
                <a:latin typeface="Arial" panose="020B0604020202020204" pitchFamily="34" charset="0"/>
                <a:ea typeface="Times New Roman" panose="02020603050405020304" pitchFamily="18" charset="0"/>
                <a:cs typeface="Arial" panose="020B0604020202020204" pitchFamily="34" charset="0"/>
              </a:rPr>
              <a:t>Хууль эрхзүйн з</a:t>
            </a:r>
            <a:r>
              <a:rPr lang="mn-MN" sz="2000" i="1" dirty="0">
                <a:latin typeface="Arial" panose="020B0604020202020204" pitchFamily="34" charset="0"/>
                <a:ea typeface="Times New Roman" panose="02020603050405020304" pitchFamily="18" charset="0"/>
                <a:cs typeface="Arial" panose="020B0604020202020204" pitchFamily="34" charset="0"/>
              </a:rPr>
              <a:t>охицуулалт</a:t>
            </a:r>
          </a:p>
          <a:p>
            <a:pPr marL="800100" lvl="1" indent="-342900" algn="just">
              <a:lnSpc>
                <a:spcPct val="115000"/>
              </a:lnSpc>
              <a:spcBef>
                <a:spcPts val="500"/>
              </a:spcBef>
              <a:buFont typeface="Arial" panose="020B0604020202020204" pitchFamily="34" charset="0"/>
              <a:buChar char="•"/>
            </a:pPr>
            <a:r>
              <a:rPr lang="mn-MN" sz="2000" i="1" dirty="0">
                <a:effectLst/>
                <a:latin typeface="Arial" panose="020B0604020202020204" pitchFamily="34" charset="0"/>
                <a:ea typeface="Times New Roman" panose="02020603050405020304" pitchFamily="18" charset="0"/>
                <a:cs typeface="Arial" panose="020B0604020202020204" pitchFamily="34" charset="0"/>
              </a:rPr>
              <a:t>Дагаж мөрдөх стандарт, </a:t>
            </a:r>
            <a:r>
              <a:rPr lang="mn-MN" sz="2000" i="1" dirty="0">
                <a:latin typeface="Arial" panose="020B0604020202020204" pitchFamily="34" charset="0"/>
                <a:ea typeface="Times New Roman" panose="02020603050405020304" pitchFamily="18" charset="0"/>
                <a:cs typeface="Arial" panose="020B0604020202020204" pitchFamily="34" charset="0"/>
              </a:rPr>
              <a:t>журам</a:t>
            </a:r>
            <a:endParaRPr lang="mn-MN" sz="2000" i="1" dirty="0">
              <a:effectLst/>
              <a:latin typeface="Arial" panose="020B0604020202020204" pitchFamily="34" charset="0"/>
              <a:ea typeface="Times New Roman" panose="02020603050405020304" pitchFamily="18" charset="0"/>
              <a:cs typeface="Arial" panose="020B0604020202020204" pitchFamily="34" charset="0"/>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9B12F23-2107-49B4-A478-A91FAF29D1F6}" type="slidenum">
              <a:rPr lang="en-US" smtClean="0"/>
              <a:t>42</a:t>
            </a:fld>
            <a:endParaRPr lang="en-US"/>
          </a:p>
        </p:txBody>
      </p:sp>
    </p:spTree>
    <p:extLst>
      <p:ext uri="{BB962C8B-B14F-4D97-AF65-F5344CB8AC3E}">
        <p14:creationId xmlns:p14="http://schemas.microsoft.com/office/powerpoint/2010/main" val="283748008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9B12F23-2107-49B4-A478-A91FAF29D1F6}" type="slidenum">
              <a:rPr lang="en-US" smtClean="0"/>
              <a:t>43</a:t>
            </a:fld>
            <a:endParaRPr lang="en-US"/>
          </a:p>
        </p:txBody>
      </p:sp>
    </p:spTree>
    <p:extLst>
      <p:ext uri="{BB962C8B-B14F-4D97-AF65-F5344CB8AC3E}">
        <p14:creationId xmlns:p14="http://schemas.microsoft.com/office/powerpoint/2010/main" val="357050262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9B12F23-2107-49B4-A478-A91FAF29D1F6}" type="slidenum">
              <a:rPr lang="en-US" smtClean="0"/>
              <a:t>44</a:t>
            </a:fld>
            <a:endParaRPr lang="en-US"/>
          </a:p>
        </p:txBody>
      </p:sp>
    </p:spTree>
    <p:extLst>
      <p:ext uri="{BB962C8B-B14F-4D97-AF65-F5344CB8AC3E}">
        <p14:creationId xmlns:p14="http://schemas.microsoft.com/office/powerpoint/2010/main" val="56662083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8"/>
        <p:cNvGrpSpPr/>
        <p:nvPr/>
      </p:nvGrpSpPr>
      <p:grpSpPr>
        <a:xfrm>
          <a:off x="0" y="0"/>
          <a:ext cx="0" cy="0"/>
          <a:chOff x="0" y="0"/>
          <a:chExt cx="0" cy="0"/>
        </a:xfrm>
      </p:grpSpPr>
      <p:sp>
        <p:nvSpPr>
          <p:cNvPr id="30" name="Google Shape;30;p5"/>
          <p:cNvSpPr txBox="1">
            <a:spLocks noGrp="1"/>
          </p:cNvSpPr>
          <p:nvPr>
            <p:ph type="subTitle" idx="1"/>
          </p:nvPr>
        </p:nvSpPr>
        <p:spPr>
          <a:xfrm>
            <a:off x="1143000" y="2701528"/>
            <a:ext cx="6858000" cy="1241822"/>
          </a:xfrm>
          <a:prstGeom prst="rect">
            <a:avLst/>
          </a:prstGeom>
          <a:noFill/>
          <a:ln>
            <a:noFill/>
          </a:ln>
        </p:spPr>
        <p:txBody>
          <a:bodyPr spcFirstLastPara="1" wrap="square" lIns="91425" tIns="45700" rIns="91425" bIns="45700" anchor="t" anchorCtr="0">
            <a:normAutofit/>
          </a:bodyPr>
          <a:lstStyle>
            <a:lvl1pPr lvl="0" algn="r">
              <a:lnSpc>
                <a:spcPct val="90000"/>
              </a:lnSpc>
              <a:spcBef>
                <a:spcPts val="750"/>
              </a:spcBef>
              <a:spcAft>
                <a:spcPts val="0"/>
              </a:spcAft>
              <a:buClr>
                <a:schemeClr val="dk1"/>
              </a:buClr>
              <a:buSzPts val="2400"/>
              <a:buNone/>
              <a:defRPr sz="1500">
                <a:latin typeface="Montserrat" panose="00000500000000000000" pitchFamily="2" charset="0"/>
              </a:defRPr>
            </a:lvl1pPr>
            <a:lvl2pPr lvl="1" algn="ctr">
              <a:lnSpc>
                <a:spcPct val="90000"/>
              </a:lnSpc>
              <a:spcBef>
                <a:spcPts val="375"/>
              </a:spcBef>
              <a:spcAft>
                <a:spcPts val="0"/>
              </a:spcAft>
              <a:buClr>
                <a:schemeClr val="dk1"/>
              </a:buClr>
              <a:buSzPts val="2000"/>
              <a:buNone/>
              <a:defRPr sz="1500"/>
            </a:lvl2pPr>
            <a:lvl3pPr lvl="2" algn="ctr">
              <a:lnSpc>
                <a:spcPct val="90000"/>
              </a:lnSpc>
              <a:spcBef>
                <a:spcPts val="375"/>
              </a:spcBef>
              <a:spcAft>
                <a:spcPts val="0"/>
              </a:spcAft>
              <a:buClr>
                <a:schemeClr val="dk1"/>
              </a:buClr>
              <a:buSzPts val="1800"/>
              <a:buNone/>
              <a:defRPr sz="1350"/>
            </a:lvl3pPr>
            <a:lvl4pPr lvl="3" algn="ctr">
              <a:lnSpc>
                <a:spcPct val="90000"/>
              </a:lnSpc>
              <a:spcBef>
                <a:spcPts val="375"/>
              </a:spcBef>
              <a:spcAft>
                <a:spcPts val="0"/>
              </a:spcAft>
              <a:buClr>
                <a:schemeClr val="dk1"/>
              </a:buClr>
              <a:buSzPts val="1600"/>
              <a:buNone/>
              <a:defRPr sz="1200"/>
            </a:lvl4pPr>
            <a:lvl5pPr lvl="4" algn="ctr">
              <a:lnSpc>
                <a:spcPct val="90000"/>
              </a:lnSpc>
              <a:spcBef>
                <a:spcPts val="375"/>
              </a:spcBef>
              <a:spcAft>
                <a:spcPts val="0"/>
              </a:spcAft>
              <a:buClr>
                <a:schemeClr val="dk1"/>
              </a:buClr>
              <a:buSzPts val="1600"/>
              <a:buNone/>
              <a:defRPr sz="1200"/>
            </a:lvl5pPr>
            <a:lvl6pPr lvl="5" algn="ctr">
              <a:lnSpc>
                <a:spcPct val="90000"/>
              </a:lnSpc>
              <a:spcBef>
                <a:spcPts val="375"/>
              </a:spcBef>
              <a:spcAft>
                <a:spcPts val="0"/>
              </a:spcAft>
              <a:buClr>
                <a:schemeClr val="dk1"/>
              </a:buClr>
              <a:buSzPts val="1600"/>
              <a:buNone/>
              <a:defRPr sz="1200"/>
            </a:lvl6pPr>
            <a:lvl7pPr lvl="6" algn="ctr">
              <a:lnSpc>
                <a:spcPct val="90000"/>
              </a:lnSpc>
              <a:spcBef>
                <a:spcPts val="375"/>
              </a:spcBef>
              <a:spcAft>
                <a:spcPts val="0"/>
              </a:spcAft>
              <a:buClr>
                <a:schemeClr val="dk1"/>
              </a:buClr>
              <a:buSzPts val="1600"/>
              <a:buNone/>
              <a:defRPr sz="1200"/>
            </a:lvl7pPr>
            <a:lvl8pPr lvl="7" algn="ctr">
              <a:lnSpc>
                <a:spcPct val="90000"/>
              </a:lnSpc>
              <a:spcBef>
                <a:spcPts val="375"/>
              </a:spcBef>
              <a:spcAft>
                <a:spcPts val="0"/>
              </a:spcAft>
              <a:buClr>
                <a:schemeClr val="dk1"/>
              </a:buClr>
              <a:buSzPts val="1600"/>
              <a:buNone/>
              <a:defRPr sz="1200"/>
            </a:lvl8pPr>
            <a:lvl9pPr lvl="8" algn="ctr">
              <a:lnSpc>
                <a:spcPct val="90000"/>
              </a:lnSpc>
              <a:spcBef>
                <a:spcPts val="375"/>
              </a:spcBef>
              <a:spcAft>
                <a:spcPts val="0"/>
              </a:spcAft>
              <a:buClr>
                <a:schemeClr val="dk1"/>
              </a:buClr>
              <a:buSzPts val="1600"/>
              <a:buNone/>
              <a:defRPr sz="1200"/>
            </a:lvl9pPr>
          </a:lstStyle>
          <a:p>
            <a:r>
              <a:rPr lang="en-US"/>
              <a:t>Click to edit Master subtitle style</a:t>
            </a:r>
            <a:endParaRPr dirty="0"/>
          </a:p>
        </p:txBody>
      </p:sp>
      <p:sp>
        <p:nvSpPr>
          <p:cNvPr id="31" name="Google Shape;31;p5"/>
          <p:cNvSpPr txBox="1">
            <a:spLocks noGrp="1"/>
          </p:cNvSpPr>
          <p:nvPr>
            <p:ph type="dt" idx="10"/>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32" name="Google Shape;32;p5"/>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33" name="Google Shape;33;p5"/>
          <p:cNvSpPr txBox="1">
            <a:spLocks noGrp="1"/>
          </p:cNvSpPr>
          <p:nvPr>
            <p:ph type="sldNum" idx="12"/>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3" name="Google Shape;92;p14">
            <a:extLst>
              <a:ext uri="{FF2B5EF4-FFF2-40B4-BE49-F238E27FC236}">
                <a16:creationId xmlns:a16="http://schemas.microsoft.com/office/drawing/2014/main" id="{1701E78D-1E89-7720-C160-8CCDA67E4251}"/>
              </a:ext>
            </a:extLst>
          </p:cNvPr>
          <p:cNvSpPr/>
          <p:nvPr/>
        </p:nvSpPr>
        <p:spPr>
          <a:xfrm>
            <a:off x="269421" y="310243"/>
            <a:ext cx="8605125" cy="4751550"/>
          </a:xfrm>
          <a:prstGeom prst="rect">
            <a:avLst/>
          </a:prstGeom>
          <a:noFill/>
          <a:ln w="12700" cap="flat" cmpd="sng">
            <a:solidFill>
              <a:srgbClr val="0132A6"/>
            </a:solidFill>
            <a:prstDash val="solid"/>
            <a:miter lim="800000"/>
            <a:headEnd type="none" w="sm" len="sm"/>
            <a:tailEnd type="none" w="sm" len="sm"/>
          </a:ln>
        </p:spPr>
        <p:txBody>
          <a:bodyPr spcFirstLastPara="1" wrap="square" lIns="68569" tIns="34275" rIns="68569" bIns="3427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350" b="0" i="0" u="none" strike="noStrike" cap="none">
              <a:solidFill>
                <a:schemeClr val="lt1"/>
              </a:solidFill>
              <a:latin typeface="Calibri"/>
              <a:ea typeface="Calibri"/>
              <a:cs typeface="Calibri"/>
              <a:sym typeface="Calibri"/>
            </a:endParaRPr>
          </a:p>
        </p:txBody>
      </p:sp>
      <p:pic>
        <p:nvPicPr>
          <p:cNvPr id="4" name="Google Shape;93;p14" descr="A picture containing chart&#10;&#10;Description automatically generated">
            <a:extLst>
              <a:ext uri="{FF2B5EF4-FFF2-40B4-BE49-F238E27FC236}">
                <a16:creationId xmlns:a16="http://schemas.microsoft.com/office/drawing/2014/main" id="{F143D8D6-5FAA-DA1F-5886-74F658BD7EB1}"/>
              </a:ext>
            </a:extLst>
          </p:cNvPr>
          <p:cNvPicPr preferRelativeResize="0"/>
          <p:nvPr/>
        </p:nvPicPr>
        <p:blipFill rotWithShape="1">
          <a:blip r:embed="rId2">
            <a:alphaModFix/>
          </a:blip>
          <a:srcRect/>
          <a:stretch/>
        </p:blipFill>
        <p:spPr>
          <a:xfrm>
            <a:off x="-194790" y="3829982"/>
            <a:ext cx="2256287" cy="1463043"/>
          </a:xfrm>
          <a:prstGeom prst="rect">
            <a:avLst/>
          </a:prstGeom>
          <a:noFill/>
          <a:ln>
            <a:noFill/>
          </a:ln>
        </p:spPr>
      </p:pic>
      <p:sp>
        <p:nvSpPr>
          <p:cNvPr id="5" name="Google Shape;94;p14">
            <a:extLst>
              <a:ext uri="{FF2B5EF4-FFF2-40B4-BE49-F238E27FC236}">
                <a16:creationId xmlns:a16="http://schemas.microsoft.com/office/drawing/2014/main" id="{6070D658-871E-6117-9690-E779B1C80DBB}"/>
              </a:ext>
            </a:extLst>
          </p:cNvPr>
          <p:cNvSpPr/>
          <p:nvPr/>
        </p:nvSpPr>
        <p:spPr>
          <a:xfrm>
            <a:off x="616148" y="2068712"/>
            <a:ext cx="8258429" cy="632816"/>
          </a:xfrm>
          <a:prstGeom prst="rect">
            <a:avLst/>
          </a:prstGeom>
          <a:solidFill>
            <a:srgbClr val="0132A6"/>
          </a:solidFill>
          <a:ln>
            <a:noFill/>
          </a:ln>
        </p:spPr>
        <p:txBody>
          <a:bodyPr spcFirstLastPara="1" wrap="square" lIns="68569" tIns="34275" rIns="68569" bIns="3427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350" b="0" i="0" u="none" strike="noStrike" cap="none" dirty="0">
              <a:solidFill>
                <a:schemeClr val="lt1"/>
              </a:solidFill>
              <a:latin typeface="Calibri"/>
              <a:ea typeface="Calibri"/>
              <a:cs typeface="Calibri"/>
              <a:sym typeface="Calibri"/>
            </a:endParaRPr>
          </a:p>
        </p:txBody>
      </p:sp>
      <p:sp>
        <p:nvSpPr>
          <p:cNvPr id="29" name="Google Shape;29;p5"/>
          <p:cNvSpPr txBox="1">
            <a:spLocks noGrp="1"/>
          </p:cNvSpPr>
          <p:nvPr>
            <p:ph type="ctrTitle"/>
          </p:nvPr>
        </p:nvSpPr>
        <p:spPr>
          <a:xfrm>
            <a:off x="1143000" y="2068711"/>
            <a:ext cx="6858000" cy="612131"/>
          </a:xfrm>
          <a:prstGeom prst="rect">
            <a:avLst/>
          </a:prstGeom>
          <a:no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chemeClr val="dk1"/>
              </a:buClr>
              <a:buSzPts val="6000"/>
              <a:buFont typeface="Calibri"/>
              <a:buNone/>
              <a:defRPr sz="2400" b="1">
                <a:solidFill>
                  <a:schemeClr val="bg1"/>
                </a:solidFill>
                <a:latin typeface="Montserrat" panose="00000500000000000000" pitchFamily="2" charset="0"/>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1908765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D163FA0-B670-496E-88E0-9F4CE76ED623}"/>
              </a:ext>
            </a:extLst>
          </p:cNvPr>
          <p:cNvSpPr/>
          <p:nvPr userDrawn="1"/>
        </p:nvSpPr>
        <p:spPr>
          <a:xfrm>
            <a:off x="0" y="0"/>
            <a:ext cx="9144000" cy="878840"/>
          </a:xfrm>
          <a:prstGeom prst="rect">
            <a:avLst/>
          </a:prstGeom>
          <a:solidFill>
            <a:srgbClr val="1A0F9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1350"/>
          </a:p>
        </p:txBody>
      </p:sp>
      <p:sp>
        <p:nvSpPr>
          <p:cNvPr id="2" name="Title 1">
            <a:extLst>
              <a:ext uri="{FF2B5EF4-FFF2-40B4-BE49-F238E27FC236}">
                <a16:creationId xmlns:a16="http://schemas.microsoft.com/office/drawing/2014/main" id="{D1009CA4-856F-4025-A035-0F985FD29E8B}"/>
              </a:ext>
            </a:extLst>
          </p:cNvPr>
          <p:cNvSpPr>
            <a:spLocks noGrp="1"/>
          </p:cNvSpPr>
          <p:nvPr>
            <p:ph type="title" hasCustomPrompt="1"/>
          </p:nvPr>
        </p:nvSpPr>
        <p:spPr>
          <a:xfrm>
            <a:off x="628650" y="230902"/>
            <a:ext cx="7886700" cy="417036"/>
          </a:xfrm>
        </p:spPr>
        <p:txBody>
          <a:bodyPr>
            <a:noAutofit/>
          </a:bodyPr>
          <a:lstStyle>
            <a:lvl1pPr>
              <a:defRPr sz="2400" b="1">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
        <p:nvSpPr>
          <p:cNvPr id="4" name="Date Placeholder 3">
            <a:extLst>
              <a:ext uri="{FF2B5EF4-FFF2-40B4-BE49-F238E27FC236}">
                <a16:creationId xmlns:a16="http://schemas.microsoft.com/office/drawing/2014/main" id="{08FFF285-1B0D-45F3-B14D-7C8C06F9FB3C}"/>
              </a:ext>
            </a:extLst>
          </p:cNvPr>
          <p:cNvSpPr>
            <a:spLocks noGrp="1"/>
          </p:cNvSpPr>
          <p:nvPr>
            <p:ph type="dt" sz="half" idx="10"/>
          </p:nvPr>
        </p:nvSpPr>
        <p:spPr/>
        <p:txBody>
          <a:bodyPr/>
          <a:lstStyle/>
          <a:p>
            <a:fld id="{FEF93015-0FEA-43F4-95F9-190139363921}" type="datetime1">
              <a:rPr lang="en-US" smtClean="0"/>
              <a:t>5/16/2026</a:t>
            </a:fld>
            <a:endParaRPr lang="en-US"/>
          </a:p>
        </p:txBody>
      </p:sp>
      <p:sp>
        <p:nvSpPr>
          <p:cNvPr id="5" name="Footer Placeholder 4">
            <a:extLst>
              <a:ext uri="{FF2B5EF4-FFF2-40B4-BE49-F238E27FC236}">
                <a16:creationId xmlns:a16="http://schemas.microsoft.com/office/drawing/2014/main" id="{D2452AE4-9F7B-4809-9E10-2152244C9D2E}"/>
              </a:ext>
            </a:extLst>
          </p:cNvPr>
          <p:cNvSpPr>
            <a:spLocks noGrp="1"/>
          </p:cNvSpPr>
          <p:nvPr>
            <p:ph type="ftr" sz="quarter" idx="11"/>
          </p:nvPr>
        </p:nvSpPr>
        <p:spPr/>
        <p:txBody>
          <a:bodyPr/>
          <a:lstStyle/>
          <a:p>
            <a:r>
              <a:rPr lang="mn-MN"/>
              <a:t>Бизнес процесс загварчлал</a:t>
            </a:r>
            <a:endParaRPr lang="en-US"/>
          </a:p>
        </p:txBody>
      </p:sp>
      <p:sp>
        <p:nvSpPr>
          <p:cNvPr id="6" name="Slide Number Placeholder 5">
            <a:extLst>
              <a:ext uri="{FF2B5EF4-FFF2-40B4-BE49-F238E27FC236}">
                <a16:creationId xmlns:a16="http://schemas.microsoft.com/office/drawing/2014/main" id="{7A6340F2-0E56-44CC-9F22-FBC94963CF3A}"/>
              </a:ext>
            </a:extLst>
          </p:cNvPr>
          <p:cNvSpPr>
            <a:spLocks noGrp="1"/>
          </p:cNvSpPr>
          <p:nvPr>
            <p:ph type="sldNum" sz="quarter" idx="12"/>
          </p:nvPr>
        </p:nvSpPr>
        <p:spPr/>
        <p:txBody>
          <a:bodyPr/>
          <a:lstStyle/>
          <a:p>
            <a:fld id="{EF9746D3-3897-4E62-AFB2-F036F859B1B5}" type="slidenum">
              <a:rPr lang="en-US" smtClean="0"/>
              <a:t>‹#›</a:t>
            </a:fld>
            <a:endParaRPr lang="en-US"/>
          </a:p>
        </p:txBody>
      </p:sp>
    </p:spTree>
    <p:extLst>
      <p:ext uri="{BB962C8B-B14F-4D97-AF65-F5344CB8AC3E}">
        <p14:creationId xmlns:p14="http://schemas.microsoft.com/office/powerpoint/2010/main" val="15878972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21"/>
        <p:cNvGrpSpPr/>
        <p:nvPr/>
      </p:nvGrpSpPr>
      <p:grpSpPr>
        <a:xfrm>
          <a:off x="0" y="0"/>
          <a:ext cx="0" cy="0"/>
          <a:chOff x="0" y="0"/>
          <a:chExt cx="0" cy="0"/>
        </a:xfrm>
      </p:grpSpPr>
      <p:sp>
        <p:nvSpPr>
          <p:cNvPr id="22" name="Google Shape;22;p3"/>
          <p:cNvSpPr txBox="1">
            <a:spLocks noGrp="1"/>
          </p:cNvSpPr>
          <p:nvPr>
            <p:ph type="dt" idx="10"/>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23" name="Google Shape;23;p3"/>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2" name="Google Shape;17;p2">
            <a:extLst>
              <a:ext uri="{FF2B5EF4-FFF2-40B4-BE49-F238E27FC236}">
                <a16:creationId xmlns:a16="http://schemas.microsoft.com/office/drawing/2014/main" id="{08919821-6F89-01B8-3072-EB2E7A251A0B}"/>
              </a:ext>
            </a:extLst>
          </p:cNvPr>
          <p:cNvSpPr txBox="1">
            <a:spLocks noGrp="1"/>
          </p:cNvSpPr>
          <p:nvPr>
            <p:ph type="body" idx="1"/>
          </p:nvPr>
        </p:nvSpPr>
        <p:spPr>
          <a:xfrm>
            <a:off x="628650" y="912682"/>
            <a:ext cx="8152684" cy="3720041"/>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atin typeface="+mj-lt"/>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3" name="Google Shape;20;p2">
            <a:extLst>
              <a:ext uri="{FF2B5EF4-FFF2-40B4-BE49-F238E27FC236}">
                <a16:creationId xmlns:a16="http://schemas.microsoft.com/office/drawing/2014/main" id="{A6228EDC-91D9-7C19-D11C-4193036C2319}"/>
              </a:ext>
            </a:extLst>
          </p:cNvPr>
          <p:cNvSpPr txBox="1">
            <a:spLocks/>
          </p:cNvSpPr>
          <p:nvPr/>
        </p:nvSpPr>
        <p:spPr>
          <a:xfrm>
            <a:off x="6457950" y="4730353"/>
            <a:ext cx="2323383" cy="273844"/>
          </a:xfrm>
          <a:prstGeom prst="rect">
            <a:avLst/>
          </a:prstGeom>
          <a:noFill/>
          <a:ln>
            <a:noFill/>
          </a:ln>
        </p:spPr>
        <p:txBody>
          <a:bodyPr spcFirstLastPara="1" wrap="square" lIns="68569" tIns="34275" rIns="68569" bIns="34275" anchor="ctr" anchorCtr="0">
            <a:noAutofit/>
          </a:bodyPr>
          <a:lstStyle>
            <a:defPPr marR="0" lvl="0" algn="l" rtl="0">
              <a:lnSpc>
                <a:spcPct val="100000"/>
              </a:lnSpc>
              <a:spcBef>
                <a:spcPts val="0"/>
              </a:spcBef>
              <a:spcAft>
                <a:spcPts val="0"/>
              </a:spcAft>
            </a:defPPr>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 sz="900" smtClean="0"/>
              <a:pPr/>
              <a:t>‹#›</a:t>
            </a:fld>
            <a:endParaRPr lang="en" sz="900" dirty="0"/>
          </a:p>
        </p:txBody>
      </p:sp>
      <p:sp>
        <p:nvSpPr>
          <p:cNvPr id="4" name="Google Shape;105;p15">
            <a:extLst>
              <a:ext uri="{FF2B5EF4-FFF2-40B4-BE49-F238E27FC236}">
                <a16:creationId xmlns:a16="http://schemas.microsoft.com/office/drawing/2014/main" id="{4DE8C174-78B2-D5BB-4A35-E85DB14583F4}"/>
              </a:ext>
            </a:extLst>
          </p:cNvPr>
          <p:cNvSpPr/>
          <p:nvPr userDrawn="1"/>
        </p:nvSpPr>
        <p:spPr>
          <a:xfrm>
            <a:off x="0" y="-38355"/>
            <a:ext cx="9144000" cy="688061"/>
          </a:xfrm>
          <a:prstGeom prst="rect">
            <a:avLst/>
          </a:prstGeom>
          <a:solidFill>
            <a:srgbClr val="0132A6"/>
          </a:solidFill>
          <a:ln>
            <a:noFill/>
          </a:ln>
        </p:spPr>
        <p:txBody>
          <a:bodyPr spcFirstLastPara="1" wrap="square" lIns="68569" tIns="34275" rIns="68569" bIns="3427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350" b="0" i="0" u="none" strike="noStrike" cap="none">
              <a:solidFill>
                <a:schemeClr val="lt1"/>
              </a:solidFill>
              <a:latin typeface="Calibri"/>
              <a:ea typeface="Calibri"/>
              <a:cs typeface="Calibri"/>
              <a:sym typeface="Calibri"/>
            </a:endParaRPr>
          </a:p>
        </p:txBody>
      </p:sp>
      <p:sp>
        <p:nvSpPr>
          <p:cNvPr id="6" name="Google Shape;16;p2">
            <a:extLst>
              <a:ext uri="{FF2B5EF4-FFF2-40B4-BE49-F238E27FC236}">
                <a16:creationId xmlns:a16="http://schemas.microsoft.com/office/drawing/2014/main" id="{74C73D95-90C2-93C1-A2AD-2E6534365D22}"/>
              </a:ext>
            </a:extLst>
          </p:cNvPr>
          <p:cNvSpPr txBox="1">
            <a:spLocks noGrp="1"/>
          </p:cNvSpPr>
          <p:nvPr>
            <p:ph type="title" hasCustomPrompt="1"/>
          </p:nvPr>
        </p:nvSpPr>
        <p:spPr>
          <a:xfrm>
            <a:off x="226919" y="150381"/>
            <a:ext cx="8554415" cy="31059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2700" b="1">
                <a:solidFill>
                  <a:srgbClr val="FFFF00"/>
                </a:solidFill>
                <a:latin typeface="Arial" panose="020B0604020202020204" pitchFamily="34" charset="0"/>
                <a:cs typeface="Arial" panose="020B0604020202020204" pitchFamily="34" charset="0"/>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dirty="0"/>
              <a:t>CLICK TO EDIT MASTER TITLE STYLE</a:t>
            </a:r>
          </a:p>
        </p:txBody>
      </p:sp>
    </p:spTree>
    <p:extLst>
      <p:ext uri="{BB962C8B-B14F-4D97-AF65-F5344CB8AC3E}">
        <p14:creationId xmlns:p14="http://schemas.microsoft.com/office/powerpoint/2010/main" val="264534058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2.xml"/><Relationship Id="rId1" Type="http://schemas.openxmlformats.org/officeDocument/2006/relationships/slideLayout" Target="../slideLayouts/slideLayout4.xml"/><Relationship Id="rId4" Type="http://schemas.openxmlformats.org/officeDocument/2006/relationships/hyperlink" Target="https://www.questionpro.com/" TargetMode="Externa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hyperlink" Target="https://www.apqc.org/process-frameworks/industry-specific-process-frameworks" TargetMode="External"/><Relationship Id="rId2" Type="http://schemas.openxmlformats.org/officeDocument/2006/relationships/notesSlide" Target="../notesSlides/notesSlide43.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3" name="Google Shape;63;p1"/>
          <p:cNvSpPr txBox="1">
            <a:spLocks noGrp="1"/>
          </p:cNvSpPr>
          <p:nvPr>
            <p:ph type="subTitle" idx="1"/>
          </p:nvPr>
        </p:nvSpPr>
        <p:spPr>
          <a:xfrm>
            <a:off x="672492" y="2295555"/>
            <a:ext cx="8009930" cy="276999"/>
          </a:xfrm>
          <a:prstGeom prst="rect">
            <a:avLst/>
          </a:prstGeom>
          <a:solidFill>
            <a:srgbClr val="0132A6"/>
          </a:solidFill>
          <a:ln>
            <a:noFill/>
          </a:ln>
        </p:spPr>
        <p:txBody>
          <a:bodyPr spcFirstLastPara="1" wrap="square" lIns="0" tIns="0" rIns="0" bIns="0" anchor="t" anchorCtr="0">
            <a:spAutoFit/>
          </a:bodyPr>
          <a:lstStyle/>
          <a:p>
            <a:pPr marL="0" indent="0" algn="ctr">
              <a:spcBef>
                <a:spcPts val="0"/>
              </a:spcBef>
              <a:buSzPts val="4000"/>
            </a:pPr>
            <a:r>
              <a:rPr lang="en-US" sz="1950" b="1" dirty="0">
                <a:solidFill>
                  <a:schemeClr val="bg1"/>
                </a:solidFill>
                <a:effectLst>
                  <a:outerShdw blurRad="38100" dist="38100" dir="2700000" algn="tl">
                    <a:srgbClr val="000000">
                      <a:alpha val="43137"/>
                    </a:srgbClr>
                  </a:outerShdw>
                </a:effectLst>
                <a:latin typeface="Arial"/>
                <a:ea typeface="Arial"/>
                <a:cs typeface="Arial"/>
                <a:sym typeface="Arial"/>
              </a:rPr>
              <a:t>Lecture 8</a:t>
            </a:r>
            <a:r>
              <a:rPr lang="mn-MN" sz="1950" b="1" dirty="0">
                <a:solidFill>
                  <a:schemeClr val="bg1"/>
                </a:solidFill>
                <a:effectLst>
                  <a:outerShdw blurRad="38100" dist="38100" dir="2700000" algn="tl">
                    <a:srgbClr val="000000">
                      <a:alpha val="43137"/>
                    </a:srgbClr>
                  </a:outerShdw>
                </a:effectLst>
                <a:latin typeface="Arial"/>
                <a:ea typeface="Arial"/>
                <a:cs typeface="Arial"/>
                <a:sym typeface="Arial"/>
              </a:rPr>
              <a:t>:</a:t>
            </a:r>
            <a:r>
              <a:rPr lang="en-US" sz="1950" b="1" dirty="0">
                <a:solidFill>
                  <a:schemeClr val="bg1"/>
                </a:solidFill>
                <a:effectLst>
                  <a:outerShdw blurRad="38100" dist="38100" dir="2700000" algn="tl">
                    <a:srgbClr val="000000">
                      <a:alpha val="43137"/>
                    </a:srgbClr>
                  </a:outerShdw>
                </a:effectLst>
                <a:latin typeface="Arial"/>
                <a:ea typeface="Arial"/>
                <a:cs typeface="Arial"/>
                <a:sym typeface="Arial"/>
              </a:rPr>
              <a:t> </a:t>
            </a:r>
            <a:r>
              <a:rPr lang="en-US" sz="2000" b="1" dirty="0">
                <a:solidFill>
                  <a:srgbClr val="FFFFFF"/>
                </a:solidFill>
                <a:latin typeface="Calibri" pitchFamily="34" charset="0"/>
                <a:ea typeface="Calibri" pitchFamily="34" charset="-122"/>
                <a:cs typeface="Calibri" pitchFamily="34" charset="-120"/>
              </a:rPr>
              <a:t>Process Identification</a:t>
            </a:r>
            <a:endParaRPr sz="1950" b="1" i="1" dirty="0">
              <a:solidFill>
                <a:schemeClr val="bg1"/>
              </a:solidFill>
              <a:effectLst>
                <a:outerShdw blurRad="38100" dist="38100" dir="2700000" algn="tl">
                  <a:srgbClr val="000000">
                    <a:alpha val="43137"/>
                  </a:srgbClr>
                </a:outerShdw>
              </a:effectLst>
              <a:latin typeface="Arial"/>
              <a:ea typeface="Arial"/>
              <a:cs typeface="Arial"/>
              <a:sym typeface="Arial"/>
            </a:endParaRPr>
          </a:p>
        </p:txBody>
      </p:sp>
      <p:sp>
        <p:nvSpPr>
          <p:cNvPr id="62" name="Google Shape;62;p1"/>
          <p:cNvSpPr txBox="1">
            <a:spLocks noGrp="1"/>
          </p:cNvSpPr>
          <p:nvPr>
            <p:ph type="ctrTitle"/>
          </p:nvPr>
        </p:nvSpPr>
        <p:spPr>
          <a:xfrm>
            <a:off x="1582341" y="1620888"/>
            <a:ext cx="6190232" cy="196208"/>
          </a:xfrm>
          <a:prstGeom prst="rect">
            <a:avLst/>
          </a:prstGeom>
          <a:noFill/>
          <a:ln>
            <a:noFill/>
          </a:ln>
        </p:spPr>
        <p:txBody>
          <a:bodyPr spcFirstLastPara="1" wrap="square" lIns="0" tIns="0" rIns="0" bIns="0" anchor="ctr" anchorCtr="0">
            <a:spAutoFit/>
          </a:bodyPr>
          <a:lstStyle/>
          <a:p>
            <a:pPr>
              <a:lnSpc>
                <a:spcPct val="85000"/>
              </a:lnSpc>
              <a:buSzPts val="2400"/>
            </a:pPr>
            <a:r>
              <a:rPr lang="en-US" sz="1500" b="0" dirty="0">
                <a:solidFill>
                  <a:schemeClr val="dk1"/>
                </a:solidFill>
                <a:latin typeface="Arial"/>
                <a:ea typeface="Arial"/>
                <a:cs typeface="Arial"/>
                <a:sym typeface="Arial"/>
              </a:rPr>
              <a:t>Course: Business analysis and process management</a:t>
            </a:r>
            <a:endParaRPr sz="1500" b="0" dirty="0">
              <a:solidFill>
                <a:schemeClr val="dk1"/>
              </a:solidFill>
              <a:latin typeface="Arial"/>
              <a:ea typeface="Arial"/>
              <a:cs typeface="Arial"/>
              <a:sym typeface="Arial"/>
            </a:endParaRPr>
          </a:p>
        </p:txBody>
      </p:sp>
      <p:sp>
        <p:nvSpPr>
          <p:cNvPr id="3" name="Slide Number Placeholder 2">
            <a:extLst>
              <a:ext uri="{FF2B5EF4-FFF2-40B4-BE49-F238E27FC236}">
                <a16:creationId xmlns:a16="http://schemas.microsoft.com/office/drawing/2014/main" id="{3C91AC29-C12D-E10E-1F93-50EDEC129F88}"/>
              </a:ext>
            </a:extLst>
          </p:cNvPr>
          <p:cNvSpPr>
            <a:spLocks noGrp="1"/>
          </p:cNvSpPr>
          <p:nvPr>
            <p:ph type="sldNum" idx="12"/>
          </p:nvPr>
        </p:nvSpPr>
        <p:spPr/>
        <p:txBody>
          <a:bodyPr/>
          <a:lstStyle/>
          <a:p>
            <a:pPr defTabSz="685800"/>
            <a:fld id="{00000000-1234-1234-1234-123412341234}" type="slidenum">
              <a:rPr lang="en" kern="0"/>
              <a:pPr defTabSz="685800"/>
              <a:t>1</a:t>
            </a:fld>
            <a:endParaRPr lang="en" kern="0"/>
          </a:p>
        </p:txBody>
      </p:sp>
      <p:sp>
        <p:nvSpPr>
          <p:cNvPr id="4" name="Footer Placeholder 3">
            <a:extLst>
              <a:ext uri="{FF2B5EF4-FFF2-40B4-BE49-F238E27FC236}">
                <a16:creationId xmlns:a16="http://schemas.microsoft.com/office/drawing/2014/main" id="{5DACD60B-6C5D-B782-7229-97E83DB7CB07}"/>
              </a:ext>
            </a:extLst>
          </p:cNvPr>
          <p:cNvSpPr>
            <a:spLocks noGrp="1"/>
          </p:cNvSpPr>
          <p:nvPr>
            <p:ph type="ftr" idx="11"/>
          </p:nvPr>
        </p:nvSpPr>
        <p:spPr/>
        <p:txBody>
          <a:bodyPr/>
          <a:lstStyle/>
          <a:p>
            <a:pPr defTabSz="685800">
              <a:buClr>
                <a:srgbClr val="000000"/>
              </a:buClr>
            </a:pPr>
            <a:r>
              <a:rPr lang="en-US" sz="900" kern="0" dirty="0">
                <a:solidFill>
                  <a:srgbClr val="888888"/>
                </a:solidFill>
                <a:latin typeface="Arial"/>
                <a:ea typeface="Calibri"/>
                <a:cs typeface="Calibri"/>
                <a:sym typeface="Calibri"/>
              </a:rPr>
              <a:t>Business analysis and process management</a:t>
            </a:r>
          </a:p>
        </p:txBody>
      </p:sp>
      <p:sp>
        <p:nvSpPr>
          <p:cNvPr id="5" name="Google Shape;62;p1">
            <a:extLst>
              <a:ext uri="{FF2B5EF4-FFF2-40B4-BE49-F238E27FC236}">
                <a16:creationId xmlns:a16="http://schemas.microsoft.com/office/drawing/2014/main" id="{777E50AB-3B9C-8029-CBA3-777D7F9D4027}"/>
              </a:ext>
            </a:extLst>
          </p:cNvPr>
          <p:cNvSpPr txBox="1">
            <a:spLocks/>
          </p:cNvSpPr>
          <p:nvPr/>
        </p:nvSpPr>
        <p:spPr>
          <a:xfrm>
            <a:off x="1582341" y="2843155"/>
            <a:ext cx="6190232" cy="156966"/>
          </a:xfrm>
          <a:prstGeom prst="rect">
            <a:avLst/>
          </a:prstGeom>
          <a:noFill/>
          <a:ln>
            <a:noFill/>
          </a:ln>
        </p:spPr>
        <p:txBody>
          <a:bodyPr spcFirstLastPara="1" wrap="square" lIns="0" tIns="0" rIns="0" bIns="0" anchor="ctr" anchorCtr="0">
            <a:sp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6000"/>
              <a:buFont typeface="Calibri"/>
              <a:buNone/>
              <a:defRPr sz="2400" b="1" i="0" u="none" strike="noStrike" cap="none">
                <a:solidFill>
                  <a:schemeClr val="bg1"/>
                </a:solidFill>
                <a:latin typeface="Montserrat" panose="00000500000000000000" pitchFamily="2" charset="0"/>
                <a:ea typeface="Calibri"/>
                <a:cs typeface="Calibri"/>
                <a:sym typeface="Calibri"/>
              </a:defRPr>
            </a:lvl1pPr>
            <a:lvl2pPr marR="0" lvl="1"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defTabSz="685800">
              <a:lnSpc>
                <a:spcPct val="85000"/>
              </a:lnSpc>
              <a:buClr>
                <a:srgbClr val="000000"/>
              </a:buClr>
              <a:buSzPts val="2400"/>
            </a:pPr>
            <a:r>
              <a:rPr lang="en-US" sz="1200" b="0" i="1" kern="0" dirty="0">
                <a:solidFill>
                  <a:srgbClr val="000000"/>
                </a:solidFill>
                <a:latin typeface="Arial"/>
                <a:ea typeface="Arial"/>
                <a:cs typeface="Arial"/>
                <a:sym typeface="Arial"/>
              </a:rPr>
              <a:t>Lecturer: SARANCHIMEG Nasanjargal</a:t>
            </a:r>
          </a:p>
        </p:txBody>
      </p:sp>
      <p:sp>
        <p:nvSpPr>
          <p:cNvPr id="2" name="Date Placeholder 1">
            <a:extLst>
              <a:ext uri="{FF2B5EF4-FFF2-40B4-BE49-F238E27FC236}">
                <a16:creationId xmlns:a16="http://schemas.microsoft.com/office/drawing/2014/main" id="{69BD77A5-8390-F4F2-61DC-EC48C1D9468A}"/>
              </a:ext>
            </a:extLst>
          </p:cNvPr>
          <p:cNvSpPr>
            <a:spLocks noGrp="1"/>
          </p:cNvSpPr>
          <p:nvPr>
            <p:ph type="dt" idx="10"/>
          </p:nvPr>
        </p:nvSpPr>
        <p:spPr/>
        <p:txBody>
          <a:bodyPr/>
          <a:lstStyle/>
          <a:p>
            <a:pPr defTabSz="685800">
              <a:buClr>
                <a:srgbClr val="000000"/>
              </a:buClr>
            </a:pPr>
            <a:fld id="{8518DA1A-89C0-448F-A506-0C495345BB88}" type="datetime1">
              <a:rPr lang="en-US" sz="900" kern="0">
                <a:solidFill>
                  <a:srgbClr val="888888"/>
                </a:solidFill>
                <a:latin typeface="Arial"/>
                <a:ea typeface="Calibri"/>
                <a:cs typeface="Calibri"/>
                <a:sym typeface="Calibri"/>
              </a:rPr>
              <a:pPr defTabSz="685800">
                <a:buClr>
                  <a:srgbClr val="000000"/>
                </a:buClr>
              </a:pPr>
              <a:t>5/16/2026</a:t>
            </a:fld>
            <a:endParaRPr lang="en-US" sz="900" kern="0">
              <a:solidFill>
                <a:srgbClr val="888888"/>
              </a:solidFill>
              <a:latin typeface="Arial"/>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0132A6"/>
            </a:solidFill>
            <a:prstDash val="solid"/>
          </a:ln>
        </p:spPr>
        <p:txBody>
          <a:bodyPr/>
          <a:lstStyle/>
          <a:p>
            <a:endParaRPr lang="en-US"/>
          </a:p>
        </p:txBody>
      </p:sp>
      <p:sp>
        <p:nvSpPr>
          <p:cNvPr id="3" name="Shape 1"/>
          <p:cNvSpPr/>
          <p:nvPr/>
        </p:nvSpPr>
        <p:spPr>
          <a:xfrm>
            <a:off x="0" y="0"/>
            <a:ext cx="2011680" cy="777240"/>
          </a:xfrm>
          <a:prstGeom prst="rect">
            <a:avLst/>
          </a:prstGeom>
          <a:solidFill>
            <a:srgbClr val="0132A6"/>
          </a:solidFill>
          <a:ln w="12700">
            <a:solidFill>
              <a:srgbClr val="0132A6"/>
            </a:solidFill>
            <a:prstDash val="solid"/>
          </a:ln>
        </p:spPr>
        <p:txBody>
          <a:bodyPr/>
          <a:lstStyle/>
          <a:p>
            <a:endParaRPr lang="en-US"/>
          </a:p>
        </p:txBody>
      </p:sp>
      <p:sp>
        <p:nvSpPr>
          <p:cNvPr id="4" name="Text 2"/>
          <p:cNvSpPr/>
          <p:nvPr/>
        </p:nvSpPr>
        <p:spPr>
          <a:xfrm>
            <a:off x="274320" y="0"/>
            <a:ext cx="8595360" cy="777240"/>
          </a:xfrm>
          <a:prstGeom prst="rect">
            <a:avLst/>
          </a:prstGeom>
          <a:noFill/>
          <a:ln>
            <a:solidFill>
              <a:srgbClr val="0132A6"/>
            </a:solidFill>
          </a:ln>
        </p:spPr>
        <p:txBody>
          <a:bodyPr wrap="square" rtlCol="0" anchor="ctr"/>
          <a:lstStyle/>
          <a:p>
            <a:pPr marL="0" indent="0" algn="l">
              <a:buNone/>
            </a:pPr>
            <a:r>
              <a:rPr lang="en-US" sz="2000" b="1" dirty="0">
                <a:solidFill>
                  <a:srgbClr val="FFFFFF"/>
                </a:solidFill>
                <a:latin typeface="Arial" panose="020B0604020202020204" pitchFamily="34" charset="0"/>
                <a:ea typeface="Calibri" pitchFamily="34" charset="-122"/>
                <a:cs typeface="Arial" panose="020B0604020202020204" pitchFamily="34" charset="0"/>
              </a:rPr>
              <a:t>ХИЧЭЭЛИЙН ЗОРИЛГО БА АГУУЛГА</a:t>
            </a:r>
            <a:endParaRPr lang="en-US" sz="2000" dirty="0">
              <a:latin typeface="Arial" panose="020B0604020202020204" pitchFamily="34" charset="0"/>
              <a:cs typeface="Arial" panose="020B0604020202020204" pitchFamily="34" charset="0"/>
            </a:endParaRPr>
          </a:p>
        </p:txBody>
      </p:sp>
      <p:sp>
        <p:nvSpPr>
          <p:cNvPr id="5" name="Text 3"/>
          <p:cNvSpPr/>
          <p:nvPr/>
        </p:nvSpPr>
        <p:spPr>
          <a:xfrm>
            <a:off x="457200" y="914400"/>
            <a:ext cx="8229600" cy="3840480"/>
          </a:xfrm>
          <a:prstGeom prst="rect">
            <a:avLst/>
          </a:prstGeom>
          <a:noFill/>
          <a:ln/>
        </p:spPr>
        <p:txBody>
          <a:bodyPr wrap="square" rtlCol="0" anchor="t"/>
          <a:lstStyle/>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Процессын менежментийн үе шатуудыг ойлгох</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Процесс илрүүлэх гэж юу болохыг тодорхойлох</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Процессын архитектур, шатлалыг ойлгох</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Процессыг илрүүлэх аргачлалуудыг мэдэх</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Процессын нэршил, хил хязгаарыг тогтоох дадлага эзэмших</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Процессыг эрэмбэлэх, портфолио бүрдүүлэх арга мэдэх</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Процессын газрын зураг (Process Landscape) зохиох чадвар эзэмших</a:t>
            </a:r>
            <a:endParaRPr lang="en-US" sz="1500" dirty="0">
              <a:latin typeface="Arial" panose="020B0604020202020204" pitchFamily="34" charset="0"/>
              <a:cs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0132A6"/>
            </a:solidFill>
            <a:prstDash val="solid"/>
          </a:ln>
        </p:spPr>
        <p:txBody>
          <a:bodyPr/>
          <a:lstStyle/>
          <a:p>
            <a:endParaRPr lang="en-US">
              <a:latin typeface="Arial" panose="020B0604020202020204" pitchFamily="34" charset="0"/>
              <a:cs typeface="Arial" panose="020B0604020202020204" pitchFamily="34" charset="0"/>
            </a:endParaRPr>
          </a:p>
        </p:txBody>
      </p:sp>
      <p:sp>
        <p:nvSpPr>
          <p:cNvPr id="3" name="Text 1"/>
          <p:cNvSpPr/>
          <p:nvPr/>
        </p:nvSpPr>
        <p:spPr>
          <a:xfrm>
            <a:off x="274320" y="0"/>
            <a:ext cx="8595360" cy="777240"/>
          </a:xfrm>
          <a:prstGeom prst="rect">
            <a:avLst/>
          </a:prstGeom>
          <a:solidFill>
            <a:srgbClr val="0132A6"/>
          </a:solidFill>
          <a:ln>
            <a:solidFill>
              <a:srgbClr val="0132A6"/>
            </a:solidFill>
          </a:ln>
        </p:spPr>
        <p:txBody>
          <a:bodyPr wrap="square" rtlCol="0" anchor="ctr"/>
          <a:lstStyle/>
          <a:p>
            <a:pPr marL="0" indent="0" algn="l">
              <a:buNone/>
            </a:pPr>
            <a:r>
              <a:rPr lang="en-US" sz="2000" b="1" dirty="0">
                <a:solidFill>
                  <a:srgbClr val="FFFFFF"/>
                </a:solidFill>
                <a:latin typeface="Arial" panose="020B0604020202020204" pitchFamily="34" charset="0"/>
                <a:ea typeface="Calibri" pitchFamily="34" charset="-122"/>
                <a:cs typeface="Arial" panose="020B0604020202020204" pitchFamily="34" charset="0"/>
              </a:rPr>
              <a:t>Бизнесийн Процессын Менежмент (BPM) гэж юу вэ?</a:t>
            </a:r>
            <a:endParaRPr lang="en-US" sz="2000" dirty="0">
              <a:latin typeface="Arial" panose="020B0604020202020204" pitchFamily="34" charset="0"/>
              <a:cs typeface="Arial" panose="020B0604020202020204" pitchFamily="34" charset="0"/>
            </a:endParaRPr>
          </a:p>
        </p:txBody>
      </p:sp>
      <p:sp>
        <p:nvSpPr>
          <p:cNvPr id="4" name="Shape 2"/>
          <p:cNvSpPr/>
          <p:nvPr/>
        </p:nvSpPr>
        <p:spPr>
          <a:xfrm>
            <a:off x="457200" y="960120"/>
            <a:ext cx="8229600" cy="1463040"/>
          </a:xfrm>
          <a:prstGeom prst="rect">
            <a:avLst/>
          </a:prstGeom>
          <a:solidFill>
            <a:srgbClr val="0132A6"/>
          </a:solidFill>
          <a:ln w="12700">
            <a:solidFill>
              <a:srgbClr val="1B5E20"/>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5" name="Shape 3"/>
          <p:cNvSpPr/>
          <p:nvPr/>
        </p:nvSpPr>
        <p:spPr>
          <a:xfrm>
            <a:off x="457200" y="960120"/>
            <a:ext cx="228600" cy="1463040"/>
          </a:xfrm>
          <a:prstGeom prst="rect">
            <a:avLst/>
          </a:prstGeom>
          <a:solidFill>
            <a:srgbClr val="FFC000"/>
          </a:solidFill>
          <a:ln w="12700">
            <a:noFill/>
            <a:prstDash val="solid"/>
          </a:ln>
        </p:spPr>
        <p:txBody>
          <a:bodyPr/>
          <a:lstStyle/>
          <a:p>
            <a:endParaRPr lang="en-US">
              <a:latin typeface="Arial" panose="020B0604020202020204" pitchFamily="34" charset="0"/>
              <a:cs typeface="Arial" panose="020B0604020202020204" pitchFamily="34" charset="0"/>
            </a:endParaRPr>
          </a:p>
        </p:txBody>
      </p:sp>
      <p:sp>
        <p:nvSpPr>
          <p:cNvPr id="6" name="Text 4"/>
          <p:cNvSpPr/>
          <p:nvPr/>
        </p:nvSpPr>
        <p:spPr>
          <a:xfrm>
            <a:off x="822960" y="1005840"/>
            <a:ext cx="7772400" cy="548640"/>
          </a:xfrm>
          <a:prstGeom prst="rect">
            <a:avLst/>
          </a:prstGeom>
          <a:noFill/>
          <a:ln/>
        </p:spPr>
        <p:txBody>
          <a:bodyPr wrap="square" rtlCol="0" anchor="ctr"/>
          <a:lstStyle/>
          <a:p>
            <a:pPr marL="0" indent="0">
              <a:buNone/>
            </a:pPr>
            <a:r>
              <a:rPr lang="en-US" sz="1800" b="1" i="1" dirty="0">
                <a:solidFill>
                  <a:srgbClr val="FFC000"/>
                </a:solidFill>
                <a:latin typeface="Arial" panose="020B0604020202020204" pitchFamily="34" charset="0"/>
                <a:ea typeface="Calibri" pitchFamily="34" charset="-122"/>
                <a:cs typeface="Arial" panose="020B0604020202020204" pitchFamily="34" charset="0"/>
              </a:rPr>
              <a:t>"Бизнесийн Процессын Менежмент"</a:t>
            </a:r>
            <a:endParaRPr lang="en-US" sz="1800" dirty="0">
              <a:solidFill>
                <a:srgbClr val="FFC000"/>
              </a:solidFill>
              <a:latin typeface="Arial" panose="020B0604020202020204" pitchFamily="34" charset="0"/>
              <a:cs typeface="Arial" panose="020B0604020202020204" pitchFamily="34" charset="0"/>
            </a:endParaRPr>
          </a:p>
        </p:txBody>
      </p:sp>
      <p:sp>
        <p:nvSpPr>
          <p:cNvPr id="7" name="Text 5"/>
          <p:cNvSpPr/>
          <p:nvPr/>
        </p:nvSpPr>
        <p:spPr>
          <a:xfrm>
            <a:off x="822960" y="1554480"/>
            <a:ext cx="7680960" cy="777240"/>
          </a:xfrm>
          <a:prstGeom prst="rect">
            <a:avLst/>
          </a:prstGeom>
          <a:noFill/>
          <a:ln/>
        </p:spPr>
        <p:txBody>
          <a:bodyPr wrap="square" rtlCol="0" anchor="ctr"/>
          <a:lstStyle/>
          <a:p>
            <a:pPr marL="0" indent="0">
              <a:buNone/>
            </a:pPr>
            <a:r>
              <a:rPr lang="en-US" sz="1350" dirty="0">
                <a:solidFill>
                  <a:srgbClr val="FFFFFF"/>
                </a:solidFill>
                <a:latin typeface="Arial" panose="020B0604020202020204" pitchFamily="34" charset="0"/>
                <a:ea typeface="Calibri" pitchFamily="34" charset="-122"/>
                <a:cs typeface="Arial" panose="020B0604020202020204" pitchFamily="34" charset="0"/>
              </a:rPr>
              <a:t>Байгууллагын зорилгодоо хүрэхийн тулд бизнесийн процессуудыг тодорхойлох, дизайн хийх, хэрэгжүүлэх, хянах, сайжруулах арга зүйн цогц систем.</a:t>
            </a:r>
            <a:endParaRPr lang="en-US" sz="1350" dirty="0">
              <a:latin typeface="Arial" panose="020B0604020202020204" pitchFamily="34" charset="0"/>
              <a:cs typeface="Arial" panose="020B0604020202020204" pitchFamily="34" charset="0"/>
            </a:endParaRPr>
          </a:p>
        </p:txBody>
      </p:sp>
      <p:sp>
        <p:nvSpPr>
          <p:cNvPr id="8" name="Text 6"/>
          <p:cNvSpPr/>
          <p:nvPr/>
        </p:nvSpPr>
        <p:spPr>
          <a:xfrm>
            <a:off x="457200" y="2606040"/>
            <a:ext cx="8229600" cy="1463040"/>
          </a:xfrm>
          <a:prstGeom prst="rect">
            <a:avLst/>
          </a:prstGeom>
          <a:noFill/>
          <a:ln/>
        </p:spPr>
        <p:txBody>
          <a:bodyPr wrap="square" rtlCol="0" anchor="ctr"/>
          <a:lstStyle/>
          <a:p>
            <a:pPr marL="342900" indent="-342900">
              <a:spcAft>
                <a:spcPts val="700"/>
              </a:spcAft>
              <a:buSzPct val="100000"/>
              <a:buChar char="•"/>
            </a:pPr>
            <a:r>
              <a:rPr lang="en-US" sz="1400" dirty="0">
                <a:solidFill>
                  <a:srgbClr val="1A1A2E"/>
                </a:solidFill>
                <a:latin typeface="Arial" panose="020B0604020202020204" pitchFamily="34" charset="0"/>
                <a:ea typeface="Calibri" pitchFamily="34" charset="-122"/>
                <a:cs typeface="Arial" panose="020B0604020202020204" pitchFamily="34" charset="0"/>
              </a:rPr>
              <a:t>BPM нь зүгээр нэг технологи биш — удирдлагын философи</a:t>
            </a:r>
            <a:endParaRPr lang="en-US" sz="1400" dirty="0">
              <a:latin typeface="Arial" panose="020B0604020202020204" pitchFamily="34" charset="0"/>
              <a:cs typeface="Arial" panose="020B0604020202020204" pitchFamily="34" charset="0"/>
            </a:endParaRPr>
          </a:p>
          <a:p>
            <a:pPr marL="342900" indent="-342900">
              <a:spcAft>
                <a:spcPts val="700"/>
              </a:spcAft>
              <a:buSzPct val="100000"/>
              <a:buChar char="•"/>
            </a:pPr>
            <a:r>
              <a:rPr lang="en-US" sz="1400" dirty="0">
                <a:solidFill>
                  <a:srgbClr val="1A1A2E"/>
                </a:solidFill>
                <a:latin typeface="Arial" panose="020B0604020202020204" pitchFamily="34" charset="0"/>
                <a:ea typeface="Calibri" pitchFamily="34" charset="-122"/>
                <a:cs typeface="Arial" panose="020B0604020202020204" pitchFamily="34" charset="0"/>
              </a:rPr>
              <a:t>Хүн, технологи, процессыг нэгтгэн авч үздэг</a:t>
            </a:r>
            <a:endParaRPr lang="en-US" sz="1400" dirty="0">
              <a:latin typeface="Arial" panose="020B0604020202020204" pitchFamily="34" charset="0"/>
              <a:cs typeface="Arial" panose="020B0604020202020204" pitchFamily="34" charset="0"/>
            </a:endParaRPr>
          </a:p>
          <a:p>
            <a:pPr marL="342900" indent="-342900">
              <a:spcAft>
                <a:spcPts val="700"/>
              </a:spcAft>
              <a:buSzPct val="100000"/>
              <a:buChar char="•"/>
            </a:pPr>
            <a:r>
              <a:rPr lang="en-US" sz="1400" dirty="0">
                <a:solidFill>
                  <a:srgbClr val="1A1A2E"/>
                </a:solidFill>
                <a:latin typeface="Arial" panose="020B0604020202020204" pitchFamily="34" charset="0"/>
                <a:ea typeface="Calibri" pitchFamily="34" charset="-122"/>
                <a:cs typeface="Arial" panose="020B0604020202020204" pitchFamily="34" charset="0"/>
              </a:rPr>
              <a:t>Байгууллагын үнэ цэнийг бүтээх гол хэрэгсэл</a:t>
            </a:r>
            <a:endParaRPr lang="en-US" sz="1400" dirty="0">
              <a:latin typeface="Arial" panose="020B0604020202020204" pitchFamily="34" charset="0"/>
              <a:cs typeface="Arial" panose="020B0604020202020204" pitchFamily="34" charset="0"/>
            </a:endParaRPr>
          </a:p>
          <a:p>
            <a:pPr marL="342900" indent="-342900">
              <a:spcAft>
                <a:spcPts val="700"/>
              </a:spcAft>
              <a:buSzPct val="100000"/>
              <a:buChar char="•"/>
            </a:pPr>
            <a:r>
              <a:rPr lang="en-US" sz="1400" dirty="0">
                <a:solidFill>
                  <a:srgbClr val="1A1A2E"/>
                </a:solidFill>
                <a:latin typeface="Arial" panose="020B0604020202020204" pitchFamily="34" charset="0"/>
                <a:ea typeface="Calibri" pitchFamily="34" charset="-122"/>
                <a:cs typeface="Arial" panose="020B0604020202020204" pitchFamily="34" charset="0"/>
              </a:rPr>
              <a:t>Тасралтгүй сайжруулалтыг (continuous improvement) дэмждэг</a:t>
            </a:r>
            <a:endParaRPr lang="en-US" sz="1400" dirty="0">
              <a:latin typeface="Arial" panose="020B0604020202020204" pitchFamily="34" charset="0"/>
              <a:cs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
            <a:extLst>
              <a:ext uri="{FF2B5EF4-FFF2-40B4-BE49-F238E27FC236}">
                <a16:creationId xmlns:a16="http://schemas.microsoft.com/office/drawing/2014/main" id="{AEEE3DE8-D3BC-4B31-895E-E8DBDDE8BAFC}"/>
              </a:ext>
            </a:extLst>
          </p:cNvPr>
          <p:cNvSpPr>
            <a:spLocks noGrp="1"/>
          </p:cNvSpPr>
          <p:nvPr>
            <p:ph type="title"/>
          </p:nvPr>
        </p:nvSpPr>
        <p:spPr>
          <a:xfrm>
            <a:off x="182479" y="166841"/>
            <a:ext cx="8779042" cy="594066"/>
          </a:xfrm>
        </p:spPr>
        <p:txBody>
          <a:bodyPr/>
          <a:lstStyle/>
          <a:p>
            <a:pPr algn="l"/>
            <a:r>
              <a:rPr lang="mn-MN" dirty="0"/>
              <a:t>ПРОЦЕСС МЕНЕЖМЕНТИЙН </a:t>
            </a:r>
            <a:r>
              <a:rPr lang="en-US" dirty="0">
                <a:solidFill>
                  <a:srgbClr val="FFFFFF"/>
                </a:solidFill>
                <a:ea typeface="Calibri" pitchFamily="34" charset="-122"/>
              </a:rPr>
              <a:t>АМЬДРАЛЫН МӨЧЛӨГ</a:t>
            </a:r>
            <a:endParaRPr lang="en-US" dirty="0"/>
          </a:p>
        </p:txBody>
      </p:sp>
      <p:sp>
        <p:nvSpPr>
          <p:cNvPr id="30" name="Slide Number Placeholder 1">
            <a:extLst>
              <a:ext uri="{FF2B5EF4-FFF2-40B4-BE49-F238E27FC236}">
                <a16:creationId xmlns:a16="http://schemas.microsoft.com/office/drawing/2014/main" id="{9B75872C-E372-4A00-B444-13BF3EDA17F5}"/>
              </a:ext>
            </a:extLst>
          </p:cNvPr>
          <p:cNvSpPr txBox="1">
            <a:spLocks/>
          </p:cNvSpPr>
          <p:nvPr/>
        </p:nvSpPr>
        <p:spPr>
          <a:xfrm>
            <a:off x="9304933" y="4856957"/>
            <a:ext cx="400050" cy="114300"/>
          </a:xfrm>
          <a:prstGeom prst="rect">
            <a:avLst/>
          </a:prstGeom>
        </p:spPr>
        <p:txBody>
          <a:bodyPr vert="horz" lIns="68580" tIns="34290" rIns="68580" bIns="3429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06E539D-8AB8-485C-BFEF-50E8D5427D32}" type="slidenum">
              <a:rPr lang="en-AU" sz="900">
                <a:solidFill>
                  <a:prstClr val="black">
                    <a:lumMod val="50000"/>
                    <a:lumOff val="50000"/>
                  </a:prstClr>
                </a:solidFill>
              </a:rPr>
              <a:pPr/>
              <a:t>4</a:t>
            </a:fld>
            <a:endParaRPr lang="en-AU" sz="900">
              <a:solidFill>
                <a:prstClr val="black">
                  <a:lumMod val="50000"/>
                  <a:lumOff val="50000"/>
                </a:prstClr>
              </a:solidFill>
            </a:endParaRPr>
          </a:p>
        </p:txBody>
      </p:sp>
      <p:sp>
        <p:nvSpPr>
          <p:cNvPr id="4" name="TextBox 3">
            <a:extLst>
              <a:ext uri="{FF2B5EF4-FFF2-40B4-BE49-F238E27FC236}">
                <a16:creationId xmlns:a16="http://schemas.microsoft.com/office/drawing/2014/main" id="{FF629047-9C41-4B12-96CF-8FFEA9134B0C}"/>
              </a:ext>
            </a:extLst>
          </p:cNvPr>
          <p:cNvSpPr txBox="1"/>
          <p:nvPr/>
        </p:nvSpPr>
        <p:spPr>
          <a:xfrm>
            <a:off x="183355" y="1028231"/>
            <a:ext cx="3256035" cy="1338828"/>
          </a:xfrm>
          <a:prstGeom prst="rect">
            <a:avLst/>
          </a:prstGeom>
          <a:solidFill>
            <a:schemeClr val="accent1">
              <a:lumMod val="20000"/>
              <a:lumOff val="80000"/>
            </a:schemeClr>
          </a:solidFill>
          <a:ln w="19050">
            <a:solidFill>
              <a:schemeClr val="tx1"/>
            </a:solidFill>
          </a:ln>
        </p:spPr>
        <p:txBody>
          <a:bodyPr wrap="square">
            <a:spAutoFit/>
          </a:bodyPr>
          <a:lstStyle/>
          <a:p>
            <a:r>
              <a:rPr lang="mn-MN" sz="1350" dirty="0">
                <a:latin typeface="Arial" panose="020B0604020202020204" pitchFamily="34" charset="0"/>
                <a:cs typeface="Arial" panose="020B0604020202020204" pitchFamily="34" charset="0"/>
              </a:rPr>
              <a:t>Процессийн менежмент нь байгууллагын үйл ажиллагааг тасралтгүй сайжруулахын тулд </a:t>
            </a:r>
            <a:r>
              <a:rPr lang="mn-MN" sz="1350" b="1" i="1" dirty="0">
                <a:latin typeface="Arial" panose="020B0604020202020204" pitchFamily="34" charset="0"/>
                <a:cs typeface="Arial" panose="020B0604020202020204" pitchFamily="34" charset="0"/>
              </a:rPr>
              <a:t>илрүүлэх, шинжлэх, хянах,  дахин загварчлахад</a:t>
            </a:r>
            <a:r>
              <a:rPr lang="mn-MN" sz="1350" dirty="0">
                <a:latin typeface="Arial" panose="020B0604020202020204" pitchFamily="34" charset="0"/>
                <a:cs typeface="Arial" panose="020B0604020202020204" pitchFamily="34" charset="0"/>
              </a:rPr>
              <a:t> чиглэсэн цогц аргазүй, арга технологиудын цогц юм.</a:t>
            </a:r>
            <a:endParaRPr lang="en-US" sz="1350" dirty="0">
              <a:latin typeface="Arial" panose="020B0604020202020204" pitchFamily="34" charset="0"/>
              <a:cs typeface="Arial" panose="020B0604020202020204" pitchFamily="34" charset="0"/>
            </a:endParaRPr>
          </a:p>
        </p:txBody>
      </p:sp>
      <p:sp>
        <p:nvSpPr>
          <p:cNvPr id="14" name="Date Placeholder 2">
            <a:extLst>
              <a:ext uri="{FF2B5EF4-FFF2-40B4-BE49-F238E27FC236}">
                <a16:creationId xmlns:a16="http://schemas.microsoft.com/office/drawing/2014/main" id="{A2ECE931-DB52-FD12-662E-35DCA571343D}"/>
              </a:ext>
            </a:extLst>
          </p:cNvPr>
          <p:cNvSpPr txBox="1">
            <a:spLocks/>
          </p:cNvSpPr>
          <p:nvPr/>
        </p:nvSpPr>
        <p:spPr>
          <a:xfrm>
            <a:off x="1761260" y="4702815"/>
            <a:ext cx="2057400" cy="273844"/>
          </a:xfrm>
          <a:prstGeom prst="rect">
            <a:avLst/>
          </a:prstGeom>
        </p:spPr>
        <p:txBody>
          <a:bodyPr vert="horz" lIns="68580" tIns="34290" rIns="68580" bIns="3429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D1DEABD-DE63-45B9-B3BC-7E4E397B41F7}" type="datetime1">
              <a:rPr lang="en-US" sz="900"/>
              <a:pPr/>
              <a:t>5/16/2026</a:t>
            </a:fld>
            <a:endParaRPr lang="en-US" sz="900"/>
          </a:p>
        </p:txBody>
      </p:sp>
      <p:sp>
        <p:nvSpPr>
          <p:cNvPr id="15" name="Footer Placeholder 3">
            <a:extLst>
              <a:ext uri="{FF2B5EF4-FFF2-40B4-BE49-F238E27FC236}">
                <a16:creationId xmlns:a16="http://schemas.microsoft.com/office/drawing/2014/main" id="{C23BB664-4080-7BF6-CAE9-30E056ADEC7D}"/>
              </a:ext>
            </a:extLst>
          </p:cNvPr>
          <p:cNvSpPr txBox="1">
            <a:spLocks/>
          </p:cNvSpPr>
          <p:nvPr/>
        </p:nvSpPr>
        <p:spPr>
          <a:xfrm>
            <a:off x="4161560" y="4702815"/>
            <a:ext cx="3086100" cy="273844"/>
          </a:xfrm>
          <a:prstGeom prst="rect">
            <a:avLst/>
          </a:prstGeom>
        </p:spPr>
        <p:txBody>
          <a:bodyPr vert="horz" lIns="68580" tIns="34290" rIns="68580" bIns="3429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mn-MN" sz="900"/>
              <a:t>СЭЗИС, Мэдээллийн системийн МВА хөтөлбөр</a:t>
            </a:r>
            <a:endParaRPr lang="en-US" sz="900"/>
          </a:p>
        </p:txBody>
      </p:sp>
      <p:sp>
        <p:nvSpPr>
          <p:cNvPr id="16" name="Slide Number Placeholder 4">
            <a:extLst>
              <a:ext uri="{FF2B5EF4-FFF2-40B4-BE49-F238E27FC236}">
                <a16:creationId xmlns:a16="http://schemas.microsoft.com/office/drawing/2014/main" id="{31DC0C49-2A36-346D-9F7C-E5CC6816F2CC}"/>
              </a:ext>
            </a:extLst>
          </p:cNvPr>
          <p:cNvSpPr txBox="1">
            <a:spLocks/>
          </p:cNvSpPr>
          <p:nvPr/>
        </p:nvSpPr>
        <p:spPr>
          <a:xfrm>
            <a:off x="7590560" y="4702815"/>
            <a:ext cx="2057400" cy="273844"/>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F9746D3-3897-4E62-AFB2-F036F859B1B5}" type="slidenum">
              <a:rPr lang="en-US" sz="900"/>
              <a:pPr/>
              <a:t>4</a:t>
            </a:fld>
            <a:endParaRPr lang="en-US" sz="900"/>
          </a:p>
        </p:txBody>
      </p:sp>
      <p:graphicFrame>
        <p:nvGraphicFramePr>
          <p:cNvPr id="17" name="Diagram 16">
            <a:extLst>
              <a:ext uri="{FF2B5EF4-FFF2-40B4-BE49-F238E27FC236}">
                <a16:creationId xmlns:a16="http://schemas.microsoft.com/office/drawing/2014/main" id="{FB69237B-7796-46E2-86F1-098A9D894F1C}"/>
              </a:ext>
            </a:extLst>
          </p:cNvPr>
          <p:cNvGraphicFramePr/>
          <p:nvPr>
            <p:extLst>
              <p:ext uri="{D42A27DB-BD31-4B8C-83A1-F6EECF244321}">
                <p14:modId xmlns:p14="http://schemas.microsoft.com/office/powerpoint/2010/main" val="3189202270"/>
              </p:ext>
            </p:extLst>
          </p:nvPr>
        </p:nvGraphicFramePr>
        <p:xfrm>
          <a:off x="2318472" y="1946202"/>
          <a:ext cx="7329488" cy="34638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8" name="TextBox 17">
            <a:extLst>
              <a:ext uri="{FF2B5EF4-FFF2-40B4-BE49-F238E27FC236}">
                <a16:creationId xmlns:a16="http://schemas.microsoft.com/office/drawing/2014/main" id="{81791AFF-A67B-F769-7CE5-04686E4499C5}"/>
              </a:ext>
            </a:extLst>
          </p:cNvPr>
          <p:cNvSpPr txBox="1"/>
          <p:nvPr/>
        </p:nvSpPr>
        <p:spPr>
          <a:xfrm>
            <a:off x="2232452" y="4356566"/>
            <a:ext cx="1757658" cy="230832"/>
          </a:xfrm>
          <a:prstGeom prst="rect">
            <a:avLst/>
          </a:prstGeom>
          <a:noFill/>
        </p:spPr>
        <p:txBody>
          <a:bodyPr wrap="square" rtlCol="0">
            <a:spAutoFit/>
          </a:bodyPr>
          <a:lstStyle/>
          <a:p>
            <a:endParaRPr lang="en-US" sz="900" i="1" dirty="0">
              <a:solidFill>
                <a:srgbClr val="1D686A"/>
              </a:solidFill>
            </a:endParaRPr>
          </a:p>
        </p:txBody>
      </p:sp>
      <p:sp>
        <p:nvSpPr>
          <p:cNvPr id="19" name="Rectangle: Rounded Corners 18">
            <a:extLst>
              <a:ext uri="{FF2B5EF4-FFF2-40B4-BE49-F238E27FC236}">
                <a16:creationId xmlns:a16="http://schemas.microsoft.com/office/drawing/2014/main" id="{A602ACE8-891A-4E52-9131-6BF15988E1BB}"/>
              </a:ext>
            </a:extLst>
          </p:cNvPr>
          <p:cNvSpPr/>
          <p:nvPr/>
        </p:nvSpPr>
        <p:spPr>
          <a:xfrm>
            <a:off x="4572000" y="1028231"/>
            <a:ext cx="2854411" cy="626864"/>
          </a:xfrm>
          <a:prstGeom prst="roundRect">
            <a:avLst/>
          </a:prstGeom>
          <a:solidFill>
            <a:srgbClr val="FFC000"/>
          </a:solidFill>
        </p:spPr>
        <p:style>
          <a:lnRef idx="2">
            <a:schemeClr val="dk1"/>
          </a:lnRef>
          <a:fillRef idx="1">
            <a:schemeClr val="lt1"/>
          </a:fillRef>
          <a:effectRef idx="0">
            <a:schemeClr val="dk1"/>
          </a:effectRef>
          <a:fontRef idx="minor">
            <a:schemeClr val="dk1"/>
          </a:fontRef>
        </p:style>
        <p:txBody>
          <a:bodyPr rtlCol="0" anchor="ctr"/>
          <a:lstStyle/>
          <a:p>
            <a:pPr lvl="0"/>
            <a:r>
              <a:rPr lang="mn-MN" sz="1200" b="1" dirty="0">
                <a:latin typeface="Arial" panose="020B0604020202020204" pitchFamily="34" charset="0"/>
                <a:cs typeface="Arial" panose="020B0604020202020204" pitchFamily="34" charset="0"/>
              </a:rPr>
              <a:t>Процесс илрүүлэх</a:t>
            </a:r>
            <a:endParaRPr lang="en-US" sz="1200" b="1" dirty="0">
              <a:latin typeface="Arial" panose="020B0604020202020204" pitchFamily="34" charset="0"/>
              <a:cs typeface="Arial" panose="020B0604020202020204" pitchFamily="34" charset="0"/>
            </a:endParaRPr>
          </a:p>
          <a:p>
            <a:pPr lvl="1"/>
            <a:r>
              <a:rPr lang="mn-MN" sz="1200" b="1" i="1" dirty="0">
                <a:solidFill>
                  <a:srgbClr val="1D686A"/>
                </a:solidFill>
                <a:latin typeface="Arial" panose="020B0604020202020204" pitchFamily="34" charset="0"/>
                <a:cs typeface="Arial" panose="020B0604020202020204" pitchFamily="34" charset="0"/>
              </a:rPr>
              <a:t>Процессын архитектур</a:t>
            </a:r>
            <a:r>
              <a:rPr lang="en-US" sz="1200" b="1" i="1" dirty="0">
                <a:solidFill>
                  <a:srgbClr val="1D686A"/>
                </a:solidFill>
                <a:latin typeface="Arial" panose="020B0604020202020204" pitchFamily="34" charset="0"/>
                <a:cs typeface="Arial" panose="020B0604020202020204" pitchFamily="34" charset="0"/>
              </a:rPr>
              <a:t> </a:t>
            </a:r>
            <a:r>
              <a:rPr lang="en-US" sz="1050" b="1" i="1" dirty="0">
                <a:solidFill>
                  <a:srgbClr val="1D686A"/>
                </a:solidFill>
                <a:latin typeface="Arial" panose="020B0604020202020204" pitchFamily="34" charset="0"/>
                <a:cs typeface="Arial" panose="020B0604020202020204" pitchFamily="34" charset="0"/>
              </a:rPr>
              <a:t>(</a:t>
            </a:r>
            <a:r>
              <a:rPr lang="mn-MN" sz="1050" b="1" i="1" dirty="0">
                <a:solidFill>
                  <a:srgbClr val="1D686A"/>
                </a:solidFill>
                <a:latin typeface="Arial" panose="020B0604020202020204" pitchFamily="34" charset="0"/>
                <a:cs typeface="Arial" panose="020B0604020202020204" pitchFamily="34" charset="0"/>
              </a:rPr>
              <a:t>Уялдаа холбоо, </a:t>
            </a:r>
            <a:r>
              <a:rPr lang="en-US" sz="1050" b="1" i="1" dirty="0">
                <a:solidFill>
                  <a:srgbClr val="1D686A"/>
                </a:solidFill>
                <a:latin typeface="Arial" panose="020B0604020202020204" pitchFamily="34" charset="0"/>
                <a:cs typeface="Arial" panose="020B0604020202020204" pitchFamily="34" charset="0"/>
              </a:rPr>
              <a:t>Big picture)</a:t>
            </a:r>
            <a:r>
              <a:rPr lang="mn-MN" sz="1050" b="1" i="1" dirty="0">
                <a:solidFill>
                  <a:srgbClr val="1D686A"/>
                </a:solidFill>
                <a:latin typeface="Arial" panose="020B0604020202020204" pitchFamily="34" charset="0"/>
                <a:cs typeface="Arial" panose="020B0604020202020204" pitchFamily="34" charset="0"/>
              </a:rPr>
              <a:t> </a:t>
            </a:r>
            <a:endParaRPr lang="en-US" sz="1200" b="1" dirty="0">
              <a:latin typeface="Arial" panose="020B0604020202020204" pitchFamily="34" charset="0"/>
              <a:cs typeface="Arial" panose="020B0604020202020204" pitchFamily="34" charset="0"/>
            </a:endParaRPr>
          </a:p>
        </p:txBody>
      </p:sp>
      <p:sp>
        <p:nvSpPr>
          <p:cNvPr id="20" name="Arrow: Down 19">
            <a:extLst>
              <a:ext uri="{FF2B5EF4-FFF2-40B4-BE49-F238E27FC236}">
                <a16:creationId xmlns:a16="http://schemas.microsoft.com/office/drawing/2014/main" id="{842AE3E0-1709-F4CC-1684-CFB39BFDB29B}"/>
              </a:ext>
            </a:extLst>
          </p:cNvPr>
          <p:cNvSpPr/>
          <p:nvPr/>
        </p:nvSpPr>
        <p:spPr>
          <a:xfrm>
            <a:off x="5704610" y="1655095"/>
            <a:ext cx="244673" cy="273844"/>
          </a:xfrm>
          <a:prstGeom prst="downArrow">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42118443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a:latin typeface="Arial" panose="020B0604020202020204" pitchFamily="34" charset="0"/>
              <a:cs typeface="Arial" panose="020B0604020202020204" pitchFamily="34" charset="0"/>
            </a:endParaRPr>
          </a:p>
        </p:txBody>
      </p:sp>
      <p:sp>
        <p:nvSpPr>
          <p:cNvPr id="3" name="Text 1"/>
          <p:cNvSpPr/>
          <p:nvPr/>
        </p:nvSpPr>
        <p:spPr>
          <a:xfrm>
            <a:off x="274320" y="0"/>
            <a:ext cx="8595360" cy="777240"/>
          </a:xfrm>
          <a:prstGeom prst="rect">
            <a:avLst/>
          </a:prstGeom>
          <a:solidFill>
            <a:srgbClr val="0132A6"/>
          </a:solidFill>
          <a:ln/>
        </p:spPr>
        <p:txBody>
          <a:bodyPr wrap="square" rtlCol="0" anchor="ctr"/>
          <a:lstStyle/>
          <a:p>
            <a:pPr marL="0" indent="0" algn="l">
              <a:buNone/>
            </a:pPr>
            <a:r>
              <a:rPr lang="en-US" sz="2000" b="1" dirty="0">
                <a:solidFill>
                  <a:srgbClr val="FFFFFF"/>
                </a:solidFill>
                <a:latin typeface="Arial" panose="020B0604020202020204" pitchFamily="34" charset="0"/>
                <a:ea typeface="Calibri" pitchFamily="34" charset="-122"/>
                <a:cs typeface="Arial" panose="020B0604020202020204" pitchFamily="34" charset="0"/>
              </a:rPr>
              <a:t>1. </a:t>
            </a:r>
            <a:r>
              <a:rPr lang="en-US" sz="2000" b="1" dirty="0">
                <a:solidFill>
                  <a:srgbClr val="FFC000"/>
                </a:solidFill>
                <a:latin typeface="Arial" panose="020B0604020202020204" pitchFamily="34" charset="0"/>
                <a:ea typeface="Calibri" pitchFamily="34" charset="-122"/>
                <a:cs typeface="Arial" panose="020B0604020202020204" pitchFamily="34" charset="0"/>
              </a:rPr>
              <a:t>ПРОЦЕСС ИЛРҮҮЛЭХ ҮЕ ШАТ</a:t>
            </a:r>
            <a:endParaRPr lang="en-US" sz="2000" dirty="0">
              <a:solidFill>
                <a:srgbClr val="FFC000"/>
              </a:solidFill>
              <a:latin typeface="Arial" panose="020B0604020202020204" pitchFamily="34" charset="0"/>
              <a:cs typeface="Arial" panose="020B0604020202020204" pitchFamily="34" charset="0"/>
            </a:endParaRPr>
          </a:p>
        </p:txBody>
      </p:sp>
      <p:sp>
        <p:nvSpPr>
          <p:cNvPr id="4" name="Shape 2"/>
          <p:cNvSpPr/>
          <p:nvPr/>
        </p:nvSpPr>
        <p:spPr>
          <a:xfrm>
            <a:off x="365760" y="914400"/>
            <a:ext cx="8412480" cy="1005840"/>
          </a:xfrm>
          <a:prstGeom prst="rect">
            <a:avLst/>
          </a:prstGeom>
          <a:solidFill>
            <a:schemeClr val="accent1">
              <a:lumMod val="20000"/>
              <a:lumOff val="80000"/>
            </a:schemeClr>
          </a:solidFill>
          <a:ln w="12700">
            <a:solidFill>
              <a:srgbClr val="0132A6"/>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5" name="Text 3"/>
          <p:cNvSpPr/>
          <p:nvPr/>
        </p:nvSpPr>
        <p:spPr>
          <a:xfrm>
            <a:off x="548640" y="960120"/>
            <a:ext cx="8046720" cy="914400"/>
          </a:xfrm>
          <a:prstGeom prst="rect">
            <a:avLst/>
          </a:prstGeom>
          <a:noFill/>
          <a:ln/>
        </p:spPr>
        <p:txBody>
          <a:bodyPr wrap="square" rtlCol="0" anchor="ctr"/>
          <a:lstStyle/>
          <a:p>
            <a:pPr marL="0" indent="0">
              <a:buNone/>
            </a:pPr>
            <a:r>
              <a:rPr lang="en-US" sz="1400" b="1" dirty="0">
                <a:latin typeface="Arial" panose="020B0604020202020204" pitchFamily="34" charset="0"/>
                <a:ea typeface="Calibri" pitchFamily="34" charset="-122"/>
                <a:cs typeface="Arial" panose="020B0604020202020204" pitchFamily="34" charset="0"/>
              </a:rPr>
              <a:t>Процесс илрүүлэх нь BPM-ийн ЭХНИЙ бөгөөд хамгийн чухал үе шат юм. Энэ үе шатад байгууллагын аль процессуудтай ажиллах вэ гэдгийг тодорхойлно.</a:t>
            </a:r>
            <a:endParaRPr lang="en-US" sz="1400" dirty="0">
              <a:latin typeface="Arial" panose="020B0604020202020204" pitchFamily="34" charset="0"/>
              <a:cs typeface="Arial" panose="020B0604020202020204" pitchFamily="34" charset="0"/>
            </a:endParaRPr>
          </a:p>
        </p:txBody>
      </p:sp>
      <p:sp>
        <p:nvSpPr>
          <p:cNvPr id="6" name="Shape 4"/>
          <p:cNvSpPr/>
          <p:nvPr/>
        </p:nvSpPr>
        <p:spPr>
          <a:xfrm>
            <a:off x="365760" y="2103120"/>
            <a:ext cx="438912" cy="438912"/>
          </a:xfrm>
          <a:prstGeom prst="ellipse">
            <a:avLst/>
          </a:prstGeom>
          <a:solidFill>
            <a:srgbClr val="0132A6"/>
          </a:solidFill>
          <a:ln w="12700">
            <a:solidFill>
              <a:srgbClr val="2E7D32"/>
            </a:solidFill>
            <a:prstDash val="solid"/>
          </a:ln>
        </p:spPr>
        <p:txBody>
          <a:bodyPr/>
          <a:lstStyle/>
          <a:p>
            <a:endParaRPr lang="en-US">
              <a:latin typeface="Arial" panose="020B0604020202020204" pitchFamily="34" charset="0"/>
              <a:cs typeface="Arial" panose="020B0604020202020204" pitchFamily="34" charset="0"/>
            </a:endParaRPr>
          </a:p>
        </p:txBody>
      </p:sp>
      <p:sp>
        <p:nvSpPr>
          <p:cNvPr id="7" name="Text 5"/>
          <p:cNvSpPr/>
          <p:nvPr/>
        </p:nvSpPr>
        <p:spPr>
          <a:xfrm>
            <a:off x="365760" y="2103120"/>
            <a:ext cx="438912" cy="438912"/>
          </a:xfrm>
          <a:prstGeom prst="rect">
            <a:avLst/>
          </a:prstGeom>
          <a:noFill/>
          <a:ln/>
        </p:spPr>
        <p:txBody>
          <a:bodyPr wrap="square" rtlCol="0" anchor="ctr"/>
          <a:lstStyle/>
          <a:p>
            <a:pPr marL="0" indent="0" algn="ctr">
              <a:buNone/>
            </a:pPr>
            <a:endParaRPr lang="en-US" sz="1400" dirty="0">
              <a:latin typeface="Arial" panose="020B0604020202020204" pitchFamily="34" charset="0"/>
              <a:cs typeface="Arial" panose="020B0604020202020204" pitchFamily="34" charset="0"/>
            </a:endParaRPr>
          </a:p>
        </p:txBody>
      </p:sp>
      <p:sp>
        <p:nvSpPr>
          <p:cNvPr id="8" name="Text 6"/>
          <p:cNvSpPr/>
          <p:nvPr/>
        </p:nvSpPr>
        <p:spPr>
          <a:xfrm>
            <a:off x="960120" y="2130552"/>
            <a:ext cx="7772400" cy="402336"/>
          </a:xfrm>
          <a:prstGeom prst="rect">
            <a:avLst/>
          </a:prstGeom>
          <a:noFill/>
          <a:ln/>
        </p:spPr>
        <p:txBody>
          <a:bodyPr wrap="square" rtlCol="0" anchor="ctr"/>
          <a:lstStyle/>
          <a:p>
            <a:pPr marL="0" indent="0">
              <a:buNone/>
            </a:pPr>
            <a:r>
              <a:rPr lang="en-US" sz="1450" dirty="0">
                <a:solidFill>
                  <a:srgbClr val="1A1A2E"/>
                </a:solidFill>
                <a:latin typeface="Arial" panose="020B0604020202020204" pitchFamily="34" charset="0"/>
                <a:ea typeface="Calibri" pitchFamily="34" charset="-122"/>
                <a:cs typeface="Arial" panose="020B0604020202020204" pitchFamily="34" charset="0"/>
              </a:rPr>
              <a:t>Процессын портфолио бүрдүүлэх</a:t>
            </a:r>
            <a:endParaRPr lang="en-US" sz="1450" dirty="0">
              <a:latin typeface="Arial" panose="020B0604020202020204" pitchFamily="34" charset="0"/>
              <a:cs typeface="Arial" panose="020B0604020202020204" pitchFamily="34" charset="0"/>
            </a:endParaRPr>
          </a:p>
        </p:txBody>
      </p:sp>
      <p:sp>
        <p:nvSpPr>
          <p:cNvPr id="9" name="Shape 7"/>
          <p:cNvSpPr/>
          <p:nvPr/>
        </p:nvSpPr>
        <p:spPr>
          <a:xfrm>
            <a:off x="365760" y="2761488"/>
            <a:ext cx="438912" cy="438912"/>
          </a:xfrm>
          <a:prstGeom prst="ellipse">
            <a:avLst/>
          </a:prstGeom>
          <a:solidFill>
            <a:srgbClr val="0132A6"/>
          </a:solidFill>
          <a:ln w="12700">
            <a:solidFill>
              <a:srgbClr val="2E7D32"/>
            </a:solidFill>
            <a:prstDash val="solid"/>
          </a:ln>
        </p:spPr>
        <p:txBody>
          <a:bodyPr/>
          <a:lstStyle/>
          <a:p>
            <a:endParaRPr lang="en-US">
              <a:latin typeface="Arial" panose="020B0604020202020204" pitchFamily="34" charset="0"/>
              <a:cs typeface="Arial" panose="020B0604020202020204" pitchFamily="34" charset="0"/>
            </a:endParaRPr>
          </a:p>
        </p:txBody>
      </p:sp>
      <p:sp>
        <p:nvSpPr>
          <p:cNvPr id="10" name="Text 8"/>
          <p:cNvSpPr/>
          <p:nvPr/>
        </p:nvSpPr>
        <p:spPr>
          <a:xfrm>
            <a:off x="365760" y="2761488"/>
            <a:ext cx="438912" cy="438912"/>
          </a:xfrm>
          <a:prstGeom prst="rect">
            <a:avLst/>
          </a:prstGeom>
          <a:noFill/>
          <a:ln/>
        </p:spPr>
        <p:txBody>
          <a:bodyPr wrap="square" rtlCol="0" anchor="ctr"/>
          <a:lstStyle/>
          <a:p>
            <a:pPr marL="0" indent="0" algn="ctr">
              <a:buNone/>
            </a:pPr>
            <a:endParaRPr lang="en-US" sz="1400" dirty="0">
              <a:latin typeface="Arial" panose="020B0604020202020204" pitchFamily="34" charset="0"/>
              <a:cs typeface="Arial" panose="020B0604020202020204" pitchFamily="34" charset="0"/>
            </a:endParaRPr>
          </a:p>
        </p:txBody>
      </p:sp>
      <p:sp>
        <p:nvSpPr>
          <p:cNvPr id="11" name="Text 9"/>
          <p:cNvSpPr/>
          <p:nvPr/>
        </p:nvSpPr>
        <p:spPr>
          <a:xfrm>
            <a:off x="960120" y="2788920"/>
            <a:ext cx="7772400" cy="402336"/>
          </a:xfrm>
          <a:prstGeom prst="rect">
            <a:avLst/>
          </a:prstGeom>
          <a:noFill/>
          <a:ln/>
        </p:spPr>
        <p:txBody>
          <a:bodyPr wrap="square" rtlCol="0" anchor="ctr"/>
          <a:lstStyle/>
          <a:p>
            <a:pPr marL="0" indent="0">
              <a:buNone/>
            </a:pPr>
            <a:r>
              <a:rPr lang="en-US" sz="1450" dirty="0">
                <a:solidFill>
                  <a:srgbClr val="1A1A2E"/>
                </a:solidFill>
                <a:latin typeface="Arial" panose="020B0604020202020204" pitchFamily="34" charset="0"/>
                <a:ea typeface="Calibri" pitchFamily="34" charset="-122"/>
                <a:cs typeface="Arial" panose="020B0604020202020204" pitchFamily="34" charset="0"/>
              </a:rPr>
              <a:t>Процессын газрын зураг (Landscape) зохиох</a:t>
            </a:r>
            <a:endParaRPr lang="en-US" sz="1450" dirty="0">
              <a:latin typeface="Arial" panose="020B0604020202020204" pitchFamily="34" charset="0"/>
              <a:cs typeface="Arial" panose="020B0604020202020204" pitchFamily="34" charset="0"/>
            </a:endParaRPr>
          </a:p>
        </p:txBody>
      </p:sp>
      <p:sp>
        <p:nvSpPr>
          <p:cNvPr id="12" name="Shape 10"/>
          <p:cNvSpPr/>
          <p:nvPr/>
        </p:nvSpPr>
        <p:spPr>
          <a:xfrm>
            <a:off x="365760" y="3419856"/>
            <a:ext cx="438912" cy="438912"/>
          </a:xfrm>
          <a:prstGeom prst="ellipse">
            <a:avLst/>
          </a:prstGeom>
          <a:solidFill>
            <a:srgbClr val="0132A6"/>
          </a:solidFill>
          <a:ln w="12700">
            <a:solidFill>
              <a:srgbClr val="2E7D32"/>
            </a:solidFill>
            <a:prstDash val="solid"/>
          </a:ln>
        </p:spPr>
        <p:txBody>
          <a:bodyPr/>
          <a:lstStyle/>
          <a:p>
            <a:endParaRPr lang="en-US">
              <a:latin typeface="Arial" panose="020B0604020202020204" pitchFamily="34" charset="0"/>
              <a:cs typeface="Arial" panose="020B0604020202020204" pitchFamily="34" charset="0"/>
            </a:endParaRPr>
          </a:p>
        </p:txBody>
      </p:sp>
      <p:sp>
        <p:nvSpPr>
          <p:cNvPr id="13" name="Text 11"/>
          <p:cNvSpPr/>
          <p:nvPr/>
        </p:nvSpPr>
        <p:spPr>
          <a:xfrm>
            <a:off x="365760" y="3419856"/>
            <a:ext cx="438912" cy="438912"/>
          </a:xfrm>
          <a:prstGeom prst="rect">
            <a:avLst/>
          </a:prstGeom>
          <a:noFill/>
          <a:ln/>
        </p:spPr>
        <p:txBody>
          <a:bodyPr wrap="square" rtlCol="0" anchor="ctr"/>
          <a:lstStyle/>
          <a:p>
            <a:pPr marL="0" indent="0" algn="ctr">
              <a:buNone/>
            </a:pPr>
            <a:endParaRPr lang="en-US" sz="1400" dirty="0">
              <a:latin typeface="Arial" panose="020B0604020202020204" pitchFamily="34" charset="0"/>
              <a:cs typeface="Arial" panose="020B0604020202020204" pitchFamily="34" charset="0"/>
            </a:endParaRPr>
          </a:p>
        </p:txBody>
      </p:sp>
      <p:sp>
        <p:nvSpPr>
          <p:cNvPr id="14" name="Text 12"/>
          <p:cNvSpPr/>
          <p:nvPr/>
        </p:nvSpPr>
        <p:spPr>
          <a:xfrm>
            <a:off x="960120" y="3447288"/>
            <a:ext cx="7772400" cy="402336"/>
          </a:xfrm>
          <a:prstGeom prst="rect">
            <a:avLst/>
          </a:prstGeom>
          <a:noFill/>
          <a:ln/>
        </p:spPr>
        <p:txBody>
          <a:bodyPr wrap="square" rtlCol="0" anchor="ctr"/>
          <a:lstStyle/>
          <a:p>
            <a:pPr marL="0" indent="0">
              <a:buNone/>
            </a:pPr>
            <a:r>
              <a:rPr lang="en-US" sz="1450" dirty="0">
                <a:solidFill>
                  <a:srgbClr val="1A1A2E"/>
                </a:solidFill>
                <a:latin typeface="Arial" panose="020B0604020202020204" pitchFamily="34" charset="0"/>
                <a:ea typeface="Calibri" pitchFamily="34" charset="-122"/>
                <a:cs typeface="Arial" panose="020B0604020202020204" pitchFamily="34" charset="0"/>
              </a:rPr>
              <a:t>Стратегийн зорилтод нийцсэн процессыг тодорхойлох</a:t>
            </a:r>
            <a:endParaRPr lang="en-US" sz="1450" dirty="0">
              <a:latin typeface="Arial" panose="020B0604020202020204" pitchFamily="34" charset="0"/>
              <a:cs typeface="Arial" panose="020B0604020202020204" pitchFamily="34" charset="0"/>
            </a:endParaRPr>
          </a:p>
        </p:txBody>
      </p:sp>
      <p:sp>
        <p:nvSpPr>
          <p:cNvPr id="15" name="Shape 13"/>
          <p:cNvSpPr/>
          <p:nvPr/>
        </p:nvSpPr>
        <p:spPr>
          <a:xfrm>
            <a:off x="365760" y="4078224"/>
            <a:ext cx="438912" cy="438912"/>
          </a:xfrm>
          <a:prstGeom prst="ellipse">
            <a:avLst/>
          </a:prstGeom>
          <a:solidFill>
            <a:srgbClr val="0132A6"/>
          </a:solidFill>
          <a:ln w="12700">
            <a:solidFill>
              <a:srgbClr val="2E7D32"/>
            </a:solidFill>
            <a:prstDash val="solid"/>
          </a:ln>
        </p:spPr>
        <p:txBody>
          <a:bodyPr/>
          <a:lstStyle/>
          <a:p>
            <a:endParaRPr lang="en-US">
              <a:latin typeface="Arial" panose="020B0604020202020204" pitchFamily="34" charset="0"/>
              <a:cs typeface="Arial" panose="020B0604020202020204" pitchFamily="34" charset="0"/>
            </a:endParaRPr>
          </a:p>
        </p:txBody>
      </p:sp>
      <p:sp>
        <p:nvSpPr>
          <p:cNvPr id="16" name="Text 14"/>
          <p:cNvSpPr/>
          <p:nvPr/>
        </p:nvSpPr>
        <p:spPr>
          <a:xfrm>
            <a:off x="365760" y="4078224"/>
            <a:ext cx="438912" cy="438912"/>
          </a:xfrm>
          <a:prstGeom prst="rect">
            <a:avLst/>
          </a:prstGeom>
          <a:noFill/>
          <a:ln/>
        </p:spPr>
        <p:txBody>
          <a:bodyPr wrap="square" rtlCol="0" anchor="ctr"/>
          <a:lstStyle/>
          <a:p>
            <a:pPr marL="0" indent="0" algn="ctr">
              <a:buNone/>
            </a:pPr>
            <a:endParaRPr lang="en-US" sz="1400" dirty="0">
              <a:latin typeface="Arial" panose="020B0604020202020204" pitchFamily="34" charset="0"/>
              <a:cs typeface="Arial" panose="020B0604020202020204" pitchFamily="34" charset="0"/>
            </a:endParaRPr>
          </a:p>
        </p:txBody>
      </p:sp>
      <p:sp>
        <p:nvSpPr>
          <p:cNvPr id="17" name="Text 15"/>
          <p:cNvSpPr/>
          <p:nvPr/>
        </p:nvSpPr>
        <p:spPr>
          <a:xfrm>
            <a:off x="960120" y="4105656"/>
            <a:ext cx="7772400" cy="402336"/>
          </a:xfrm>
          <a:prstGeom prst="rect">
            <a:avLst/>
          </a:prstGeom>
          <a:noFill/>
          <a:ln/>
        </p:spPr>
        <p:txBody>
          <a:bodyPr wrap="square" rtlCol="0" anchor="ctr"/>
          <a:lstStyle/>
          <a:p>
            <a:pPr marL="0" indent="0">
              <a:buNone/>
            </a:pPr>
            <a:r>
              <a:rPr lang="en-US" sz="1450" dirty="0">
                <a:solidFill>
                  <a:srgbClr val="1A1A2E"/>
                </a:solidFill>
                <a:latin typeface="Arial" panose="020B0604020202020204" pitchFamily="34" charset="0"/>
                <a:ea typeface="Calibri" pitchFamily="34" charset="-122"/>
                <a:cs typeface="Arial" panose="020B0604020202020204" pitchFamily="34" charset="0"/>
              </a:rPr>
              <a:t>Процессыг эрэмбэлэх, чухлыг нь сонгох</a:t>
            </a:r>
            <a:endParaRPr lang="en-US" sz="1450" dirty="0">
              <a:latin typeface="Arial" panose="020B0604020202020204" pitchFamily="34" charset="0"/>
              <a:cs typeface="Arial" panose="020B06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dirty="0">
              <a:latin typeface="Arial" panose="020B0604020202020204" pitchFamily="34" charset="0"/>
              <a:cs typeface="Arial" panose="020B0604020202020204" pitchFamily="34" charset="0"/>
            </a:endParaRPr>
          </a:p>
        </p:txBody>
      </p:sp>
      <p:sp>
        <p:nvSpPr>
          <p:cNvPr id="3" name="Text 1"/>
          <p:cNvSpPr/>
          <p:nvPr/>
        </p:nvSpPr>
        <p:spPr>
          <a:xfrm>
            <a:off x="274320" y="0"/>
            <a:ext cx="8595360" cy="777240"/>
          </a:xfrm>
          <a:prstGeom prst="rect">
            <a:avLst/>
          </a:prstGeom>
          <a:solidFill>
            <a:srgbClr val="0132A6"/>
          </a:solidFill>
          <a:ln/>
        </p:spPr>
        <p:txBody>
          <a:bodyPr wrap="square" rtlCol="0" anchor="ctr"/>
          <a:lstStyle/>
          <a:p>
            <a:pPr marL="0" indent="0" algn="l">
              <a:buNone/>
            </a:pPr>
            <a:r>
              <a:rPr lang="en-US" sz="2000" b="1" dirty="0">
                <a:solidFill>
                  <a:srgbClr val="FFFFFF"/>
                </a:solidFill>
                <a:latin typeface="Arial" panose="020B0604020202020204" pitchFamily="34" charset="0"/>
                <a:ea typeface="Calibri" pitchFamily="34" charset="-122"/>
                <a:cs typeface="Arial" panose="020B0604020202020204" pitchFamily="34" charset="0"/>
              </a:rPr>
              <a:t>ПРОЦЕСС ГЭЖ ЮУ ВЭ? (ТОДОРХОЙЛОЛТ)</a:t>
            </a:r>
            <a:endParaRPr lang="en-US" sz="2000" dirty="0">
              <a:latin typeface="Arial" panose="020B0604020202020204" pitchFamily="34" charset="0"/>
              <a:cs typeface="Arial" panose="020B0604020202020204" pitchFamily="34" charset="0"/>
            </a:endParaRPr>
          </a:p>
        </p:txBody>
      </p:sp>
      <p:sp>
        <p:nvSpPr>
          <p:cNvPr id="4" name="Shape 2"/>
          <p:cNvSpPr/>
          <p:nvPr/>
        </p:nvSpPr>
        <p:spPr>
          <a:xfrm>
            <a:off x="457200" y="960120"/>
            <a:ext cx="8229600" cy="1463040"/>
          </a:xfrm>
          <a:prstGeom prst="rect">
            <a:avLst/>
          </a:prstGeom>
          <a:solidFill>
            <a:srgbClr val="0132A6"/>
          </a:solidFill>
          <a:ln w="12700">
            <a:solidFill>
              <a:srgbClr val="1B5E20"/>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5" name="Shape 3"/>
          <p:cNvSpPr/>
          <p:nvPr/>
        </p:nvSpPr>
        <p:spPr>
          <a:xfrm>
            <a:off x="457200" y="960120"/>
            <a:ext cx="228600" cy="1463040"/>
          </a:xfrm>
          <a:prstGeom prst="rect">
            <a:avLst/>
          </a:prstGeom>
          <a:solidFill>
            <a:srgbClr val="FFC000"/>
          </a:solidFill>
          <a:ln w="12700">
            <a:noFill/>
            <a:prstDash val="solid"/>
          </a:ln>
        </p:spPr>
        <p:txBody>
          <a:bodyPr/>
          <a:lstStyle/>
          <a:p>
            <a:endParaRPr lang="en-US">
              <a:solidFill>
                <a:srgbClr val="FFC000"/>
              </a:solidFill>
              <a:latin typeface="Arial" panose="020B0604020202020204" pitchFamily="34" charset="0"/>
              <a:cs typeface="Arial" panose="020B0604020202020204" pitchFamily="34" charset="0"/>
            </a:endParaRPr>
          </a:p>
        </p:txBody>
      </p:sp>
      <p:sp>
        <p:nvSpPr>
          <p:cNvPr id="6" name="Text 4"/>
          <p:cNvSpPr/>
          <p:nvPr/>
        </p:nvSpPr>
        <p:spPr>
          <a:xfrm>
            <a:off x="822960" y="1005840"/>
            <a:ext cx="7772400" cy="548640"/>
          </a:xfrm>
          <a:prstGeom prst="rect">
            <a:avLst/>
          </a:prstGeom>
          <a:noFill/>
          <a:ln/>
        </p:spPr>
        <p:txBody>
          <a:bodyPr wrap="square" rtlCol="0" anchor="ctr"/>
          <a:lstStyle/>
          <a:p>
            <a:pPr marL="0" indent="0">
              <a:buNone/>
            </a:pPr>
            <a:r>
              <a:rPr lang="en-US" sz="1800" b="1" i="1" dirty="0">
                <a:solidFill>
                  <a:srgbClr val="FFC000"/>
                </a:solidFill>
                <a:latin typeface="Arial" panose="020B0604020202020204" pitchFamily="34" charset="0"/>
                <a:ea typeface="Calibri" pitchFamily="34" charset="-122"/>
                <a:cs typeface="Arial" panose="020B0604020202020204" pitchFamily="34" charset="0"/>
              </a:rPr>
              <a:t>"Процесс"</a:t>
            </a:r>
            <a:endParaRPr lang="en-US" sz="1800" dirty="0">
              <a:solidFill>
                <a:srgbClr val="FFC000"/>
              </a:solidFill>
              <a:latin typeface="Arial" panose="020B0604020202020204" pitchFamily="34" charset="0"/>
              <a:cs typeface="Arial" panose="020B0604020202020204" pitchFamily="34" charset="0"/>
            </a:endParaRPr>
          </a:p>
        </p:txBody>
      </p:sp>
      <p:sp>
        <p:nvSpPr>
          <p:cNvPr id="7" name="Text 5"/>
          <p:cNvSpPr/>
          <p:nvPr/>
        </p:nvSpPr>
        <p:spPr>
          <a:xfrm>
            <a:off x="822960" y="1554480"/>
            <a:ext cx="7680960" cy="777240"/>
          </a:xfrm>
          <a:prstGeom prst="rect">
            <a:avLst/>
          </a:prstGeom>
          <a:noFill/>
          <a:ln/>
        </p:spPr>
        <p:txBody>
          <a:bodyPr wrap="square" rtlCol="0" anchor="ctr"/>
          <a:lstStyle/>
          <a:p>
            <a:pPr marL="0" indent="0">
              <a:buNone/>
            </a:pPr>
            <a:r>
              <a:rPr lang="en-US" sz="1350" dirty="0">
                <a:solidFill>
                  <a:srgbClr val="FFFFFF"/>
                </a:solidFill>
                <a:latin typeface="Arial" panose="020B0604020202020204" pitchFamily="34" charset="0"/>
                <a:ea typeface="Calibri" pitchFamily="34" charset="-122"/>
                <a:cs typeface="Arial" panose="020B0604020202020204" pitchFamily="34" charset="0"/>
              </a:rPr>
              <a:t>Тодорхой оролт (input)-оос эхлэн нэмүү үнэ цэн (value) бүтээн, тодорхой гаралт (output) үйлдвэрлэдэг, дараалсан үйл ажиллагааны цогц.</a:t>
            </a:r>
            <a:endParaRPr lang="en-US" sz="1350" dirty="0">
              <a:latin typeface="Arial" panose="020B0604020202020204" pitchFamily="34" charset="0"/>
              <a:cs typeface="Arial" panose="020B0604020202020204" pitchFamily="34" charset="0"/>
            </a:endParaRPr>
          </a:p>
        </p:txBody>
      </p:sp>
      <p:sp>
        <p:nvSpPr>
          <p:cNvPr id="8" name="Text 6"/>
          <p:cNvSpPr/>
          <p:nvPr/>
        </p:nvSpPr>
        <p:spPr>
          <a:xfrm>
            <a:off x="457200" y="2606040"/>
            <a:ext cx="8229600" cy="1953260"/>
          </a:xfrm>
          <a:prstGeom prst="rect">
            <a:avLst/>
          </a:prstGeom>
          <a:noFill/>
          <a:ln/>
        </p:spPr>
        <p:txBody>
          <a:bodyPr wrap="square" rtlCol="0" anchor="ctr"/>
          <a:lstStyle/>
          <a:p>
            <a:pPr marL="342900" indent="-342900">
              <a:spcAft>
                <a:spcPts val="700"/>
              </a:spcAft>
              <a:buSzPct val="100000"/>
              <a:buChar char="•"/>
            </a:pPr>
            <a:r>
              <a:rPr lang="en-US" sz="1400" dirty="0">
                <a:solidFill>
                  <a:srgbClr val="1A1A2E"/>
                </a:solidFill>
                <a:latin typeface="Arial" panose="020B0604020202020204" pitchFamily="34" charset="0"/>
                <a:ea typeface="Calibri" pitchFamily="34" charset="-122"/>
                <a:cs typeface="Arial" panose="020B0604020202020204" pitchFamily="34" charset="0"/>
              </a:rPr>
              <a:t>Оролт (Input): Материал, мэдээлэл, хүсэлт г.м.</a:t>
            </a:r>
            <a:endParaRPr lang="en-US" sz="1400" dirty="0">
              <a:latin typeface="Arial" panose="020B0604020202020204" pitchFamily="34" charset="0"/>
              <a:cs typeface="Arial" panose="020B0604020202020204" pitchFamily="34" charset="0"/>
            </a:endParaRPr>
          </a:p>
          <a:p>
            <a:pPr marL="342900" indent="-342900">
              <a:spcAft>
                <a:spcPts val="700"/>
              </a:spcAft>
              <a:buSzPct val="100000"/>
              <a:buChar char="•"/>
            </a:pPr>
            <a:r>
              <a:rPr lang="en-US" sz="1400" dirty="0">
                <a:solidFill>
                  <a:srgbClr val="1A1A2E"/>
                </a:solidFill>
                <a:latin typeface="Arial" panose="020B0604020202020204" pitchFamily="34" charset="0"/>
                <a:ea typeface="Calibri" pitchFamily="34" charset="-122"/>
                <a:cs typeface="Arial" panose="020B0604020202020204" pitchFamily="34" charset="0"/>
              </a:rPr>
              <a:t>Үйл ажиллагаа (Activity): Үнэ цэн нэмдэг ажиллагаа</a:t>
            </a:r>
            <a:endParaRPr lang="en-US" sz="1400" dirty="0">
              <a:latin typeface="Arial" panose="020B0604020202020204" pitchFamily="34" charset="0"/>
              <a:cs typeface="Arial" panose="020B0604020202020204" pitchFamily="34" charset="0"/>
            </a:endParaRPr>
          </a:p>
          <a:p>
            <a:pPr marL="342900" indent="-342900">
              <a:spcAft>
                <a:spcPts val="700"/>
              </a:spcAft>
              <a:buSzPct val="100000"/>
              <a:buChar char="•"/>
            </a:pPr>
            <a:r>
              <a:rPr lang="en-US" sz="1400" dirty="0">
                <a:solidFill>
                  <a:srgbClr val="1A1A2E"/>
                </a:solidFill>
                <a:latin typeface="Arial" panose="020B0604020202020204" pitchFamily="34" charset="0"/>
                <a:ea typeface="Calibri" pitchFamily="34" charset="-122"/>
                <a:cs typeface="Arial" panose="020B0604020202020204" pitchFamily="34" charset="0"/>
              </a:rPr>
              <a:t>Гаралт (Output): Бүтээгдэхүүн, үйлчилгээ, шийдвэр</a:t>
            </a:r>
            <a:endParaRPr lang="en-US" sz="1400" dirty="0">
              <a:latin typeface="Arial" panose="020B0604020202020204" pitchFamily="34" charset="0"/>
              <a:cs typeface="Arial" panose="020B0604020202020204" pitchFamily="34" charset="0"/>
            </a:endParaRPr>
          </a:p>
          <a:p>
            <a:pPr marL="342900" indent="-342900">
              <a:spcAft>
                <a:spcPts val="700"/>
              </a:spcAft>
              <a:buSzPct val="100000"/>
              <a:buChar char="•"/>
            </a:pPr>
            <a:r>
              <a:rPr lang="en-US" sz="1400" dirty="0">
                <a:solidFill>
                  <a:srgbClr val="1A1A2E"/>
                </a:solidFill>
                <a:latin typeface="Arial" panose="020B0604020202020204" pitchFamily="34" charset="0"/>
                <a:ea typeface="Calibri" pitchFamily="34" charset="-122"/>
                <a:cs typeface="Arial" panose="020B0604020202020204" pitchFamily="34" charset="0"/>
              </a:rPr>
              <a:t>Нөөц (Resource): Хүн, технологи, мэдлэг</a:t>
            </a:r>
            <a:endParaRPr lang="en-US" sz="1400" dirty="0">
              <a:latin typeface="Arial" panose="020B0604020202020204" pitchFamily="34" charset="0"/>
              <a:cs typeface="Arial" panose="020B0604020202020204" pitchFamily="34" charset="0"/>
            </a:endParaRPr>
          </a:p>
          <a:p>
            <a:pPr marL="342900" indent="-342900">
              <a:spcAft>
                <a:spcPts val="700"/>
              </a:spcAft>
              <a:buSzPct val="100000"/>
              <a:buChar char="•"/>
            </a:pPr>
            <a:r>
              <a:rPr lang="en-US" sz="1400" dirty="0">
                <a:solidFill>
                  <a:srgbClr val="1A1A2E"/>
                </a:solidFill>
                <a:latin typeface="Arial" panose="020B0604020202020204" pitchFamily="34" charset="0"/>
                <a:ea typeface="Calibri" pitchFamily="34" charset="-122"/>
                <a:cs typeface="Arial" panose="020B0604020202020204" pitchFamily="34" charset="0"/>
              </a:rPr>
              <a:t>Хэмжүүр (KPI): Хурд, чанар, зардал</a:t>
            </a:r>
            <a:endParaRPr lang="en-US" sz="1400" dirty="0">
              <a:latin typeface="Arial" panose="020B0604020202020204" pitchFamily="34" charset="0"/>
              <a:cs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F85666-FB29-618F-7396-E6CCF4F5E5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99014D-028F-8752-EFD5-49A8E7BD5F58}"/>
              </a:ext>
            </a:extLst>
          </p:cNvPr>
          <p:cNvSpPr>
            <a:spLocks noGrp="1"/>
          </p:cNvSpPr>
          <p:nvPr>
            <p:ph type="title"/>
          </p:nvPr>
        </p:nvSpPr>
        <p:spPr>
          <a:xfrm>
            <a:off x="145806" y="230902"/>
            <a:ext cx="8369544" cy="417036"/>
          </a:xfrm>
        </p:spPr>
        <p:txBody>
          <a:bodyPr>
            <a:normAutofit fontScale="90000"/>
          </a:bodyPr>
          <a:lstStyle/>
          <a:p>
            <a:pPr algn="l"/>
            <a:r>
              <a:rPr lang="mn-MN" dirty="0">
                <a:solidFill>
                  <a:srgbClr val="FFC000"/>
                </a:solidFill>
              </a:rPr>
              <a:t>БИЗНЕС  ПРОЦЕСС</a:t>
            </a:r>
            <a:r>
              <a:rPr lang="en-US" dirty="0">
                <a:solidFill>
                  <a:srgbClr val="FFC000"/>
                </a:solidFill>
              </a:rPr>
              <a:t> </a:t>
            </a:r>
            <a:r>
              <a:rPr lang="mn-MN" dirty="0">
                <a:solidFill>
                  <a:schemeClr val="bg1">
                    <a:lumMod val="95000"/>
                  </a:schemeClr>
                </a:solidFill>
              </a:rPr>
              <a:t>нь</a:t>
            </a:r>
            <a:endParaRPr lang="en-US" dirty="0">
              <a:solidFill>
                <a:schemeClr val="bg1">
                  <a:lumMod val="95000"/>
                </a:schemeClr>
              </a:solidFill>
            </a:endParaRPr>
          </a:p>
        </p:txBody>
      </p:sp>
      <p:sp>
        <p:nvSpPr>
          <p:cNvPr id="3" name="Date Placeholder 2">
            <a:extLst>
              <a:ext uri="{FF2B5EF4-FFF2-40B4-BE49-F238E27FC236}">
                <a16:creationId xmlns:a16="http://schemas.microsoft.com/office/drawing/2014/main" id="{D8DDFF48-DDC2-42F6-80ED-4B0B7082C457}"/>
              </a:ext>
            </a:extLst>
          </p:cNvPr>
          <p:cNvSpPr>
            <a:spLocks noGrp="1"/>
          </p:cNvSpPr>
          <p:nvPr>
            <p:ph type="dt" sz="half" idx="10"/>
          </p:nvPr>
        </p:nvSpPr>
        <p:spPr/>
        <p:txBody>
          <a:bodyPr/>
          <a:lstStyle/>
          <a:p>
            <a:fld id="{39D94CD4-EA34-4FCD-A93D-F34F942869D3}" type="datetime1">
              <a:rPr lang="en-US" smtClean="0"/>
              <a:t>5/16/2026</a:t>
            </a:fld>
            <a:endParaRPr lang="en-US" dirty="0"/>
          </a:p>
        </p:txBody>
      </p:sp>
      <p:sp>
        <p:nvSpPr>
          <p:cNvPr id="5" name="Slide Number Placeholder 4">
            <a:extLst>
              <a:ext uri="{FF2B5EF4-FFF2-40B4-BE49-F238E27FC236}">
                <a16:creationId xmlns:a16="http://schemas.microsoft.com/office/drawing/2014/main" id="{351A2102-7018-E697-DEFE-6E3AAD0D1431}"/>
              </a:ext>
            </a:extLst>
          </p:cNvPr>
          <p:cNvSpPr>
            <a:spLocks noGrp="1"/>
          </p:cNvSpPr>
          <p:nvPr>
            <p:ph type="sldNum" sz="quarter" idx="12"/>
          </p:nvPr>
        </p:nvSpPr>
        <p:spPr/>
        <p:txBody>
          <a:bodyPr/>
          <a:lstStyle/>
          <a:p>
            <a:fld id="{EF9746D3-3897-4E62-AFB2-F036F859B1B5}" type="slidenum">
              <a:rPr lang="en-US" smtClean="0"/>
              <a:t>7</a:t>
            </a:fld>
            <a:endParaRPr lang="en-US"/>
          </a:p>
        </p:txBody>
      </p:sp>
      <p:sp>
        <p:nvSpPr>
          <p:cNvPr id="6" name="Footer Placeholder 5">
            <a:extLst>
              <a:ext uri="{FF2B5EF4-FFF2-40B4-BE49-F238E27FC236}">
                <a16:creationId xmlns:a16="http://schemas.microsoft.com/office/drawing/2014/main" id="{665325FB-E24D-76DA-E7AD-16AE8FB2127A}"/>
              </a:ext>
            </a:extLst>
          </p:cNvPr>
          <p:cNvSpPr>
            <a:spLocks noGrp="1"/>
          </p:cNvSpPr>
          <p:nvPr>
            <p:ph type="ftr" sz="quarter" idx="11"/>
          </p:nvPr>
        </p:nvSpPr>
        <p:spPr/>
        <p:txBody>
          <a:bodyPr/>
          <a:lstStyle/>
          <a:p>
            <a:endParaRPr lang="en-US" dirty="0">
              <a:latin typeface="Arial" panose="020B0604020202020204" pitchFamily="34" charset="0"/>
              <a:cs typeface="Arial" panose="020B0604020202020204" pitchFamily="34" charset="0"/>
            </a:endParaRPr>
          </a:p>
        </p:txBody>
      </p:sp>
      <p:sp>
        <p:nvSpPr>
          <p:cNvPr id="7" name="Rectangle 2">
            <a:extLst>
              <a:ext uri="{FF2B5EF4-FFF2-40B4-BE49-F238E27FC236}">
                <a16:creationId xmlns:a16="http://schemas.microsoft.com/office/drawing/2014/main" id="{382CBA0C-621E-4C35-47CC-4900F83A9668}"/>
              </a:ext>
            </a:extLst>
          </p:cNvPr>
          <p:cNvSpPr>
            <a:spLocks noChangeArrowheads="1"/>
          </p:cNvSpPr>
          <p:nvPr/>
        </p:nvSpPr>
        <p:spPr bwMode="auto">
          <a:xfrm>
            <a:off x="145806" y="1028187"/>
            <a:ext cx="8852388" cy="669414"/>
          </a:xfrm>
          <a:prstGeom prst="rect">
            <a:avLst/>
          </a:prstGeom>
          <a:solidFill>
            <a:schemeClr val="accent1">
              <a:lumMod val="20000"/>
              <a:lumOff val="80000"/>
            </a:schemeClr>
          </a:solidFill>
          <a:ln>
            <a:noFill/>
          </a:ln>
          <a:effectLst/>
        </p:spPr>
        <p:txBody>
          <a:bodyPr vert="horz" wrap="square" lIns="68580" tIns="34290" rIns="68580" bIns="34290" numCol="1" anchor="ctr" anchorCtr="0" compatLnSpc="1">
            <a:prstTxWarp prst="textNoShape">
              <a:avLst/>
            </a:prstTxWarp>
            <a:spAutoFit/>
          </a:bodyPr>
          <a:lstStyle/>
          <a:p>
            <a:pPr lvl="0" algn="just" eaLnBrk="0" fontAlgn="base" hangingPunct="0">
              <a:spcBef>
                <a:spcPct val="0"/>
              </a:spcBef>
              <a:spcAft>
                <a:spcPct val="0"/>
              </a:spcAft>
            </a:pPr>
            <a:r>
              <a:rPr lang="mn-MN" sz="1350" dirty="0">
                <a:latin typeface="Arial" panose="020B0604020202020204" pitchFamily="34" charset="0"/>
                <a:cs typeface="Arial" panose="020B0604020202020204" pitchFamily="34" charset="0"/>
              </a:rPr>
              <a:t>Бизнес процесс нь </a:t>
            </a:r>
            <a:r>
              <a:rPr lang="mn-MN" sz="1350" b="1" dirty="0">
                <a:latin typeface="Arial" panose="020B0604020202020204" pitchFamily="34" charset="0"/>
                <a:cs typeface="Arial" panose="020B0604020202020204" pitchFamily="34" charset="0"/>
              </a:rPr>
              <a:t>оролцогч талуудад тодорхой үнэ цэн эсвэл үр дүнг хүргэхийн тулд хийгдэж буй харилцан хамааралтай, дараалал бүхий үйл ажиллагаануудын цогц</a:t>
            </a:r>
            <a:r>
              <a:rPr lang="mn-MN" sz="1350" dirty="0">
                <a:latin typeface="Arial" panose="020B0604020202020204" pitchFamily="34" charset="0"/>
                <a:cs typeface="Arial" panose="020B0604020202020204" pitchFamily="34" charset="0"/>
              </a:rPr>
              <a:t> юм.</a:t>
            </a:r>
          </a:p>
          <a:p>
            <a:pPr lvl="0" algn="just" eaLnBrk="0" fontAlgn="base" hangingPunct="0">
              <a:spcBef>
                <a:spcPct val="0"/>
              </a:spcBef>
              <a:spcAft>
                <a:spcPct val="0"/>
              </a:spcAft>
            </a:pPr>
            <a:endParaRPr lang="ru-RU" sz="1200" dirty="0">
              <a:solidFill>
                <a:schemeClr val="bg1">
                  <a:lumMod val="50000"/>
                </a:schemeClr>
              </a:solidFill>
              <a:latin typeface="Arial" panose="020B0604020202020204" pitchFamily="34" charset="0"/>
              <a:cs typeface="Arial" panose="020B0604020202020204" pitchFamily="34" charset="0"/>
            </a:endParaRPr>
          </a:p>
        </p:txBody>
      </p:sp>
      <p:graphicFrame>
        <p:nvGraphicFramePr>
          <p:cNvPr id="4" name="Table 3">
            <a:extLst>
              <a:ext uri="{FF2B5EF4-FFF2-40B4-BE49-F238E27FC236}">
                <a16:creationId xmlns:a16="http://schemas.microsoft.com/office/drawing/2014/main" id="{B0C28D19-4C82-F3A4-4047-13FE4F3CA654}"/>
              </a:ext>
            </a:extLst>
          </p:cNvPr>
          <p:cNvGraphicFramePr>
            <a:graphicFrameLocks noGrp="1"/>
          </p:cNvGraphicFramePr>
          <p:nvPr/>
        </p:nvGraphicFramePr>
        <p:xfrm>
          <a:off x="145806" y="1879999"/>
          <a:ext cx="8852388" cy="2848706"/>
        </p:xfrm>
        <a:graphic>
          <a:graphicData uri="http://schemas.openxmlformats.org/drawingml/2006/table">
            <a:tbl>
              <a:tblPr>
                <a:tableStyleId>{5A111915-BE36-4E01-A7E5-04B1672EAD32}</a:tableStyleId>
              </a:tblPr>
              <a:tblGrid>
                <a:gridCol w="2629743">
                  <a:extLst>
                    <a:ext uri="{9D8B030D-6E8A-4147-A177-3AD203B41FA5}">
                      <a16:colId xmlns:a16="http://schemas.microsoft.com/office/drawing/2014/main" val="978088893"/>
                    </a:ext>
                  </a:extLst>
                </a:gridCol>
                <a:gridCol w="6222645">
                  <a:extLst>
                    <a:ext uri="{9D8B030D-6E8A-4147-A177-3AD203B41FA5}">
                      <a16:colId xmlns:a16="http://schemas.microsoft.com/office/drawing/2014/main" val="3520630597"/>
                    </a:ext>
                  </a:extLst>
                </a:gridCol>
              </a:tblGrid>
              <a:tr h="216975">
                <a:tc>
                  <a:txBody>
                    <a:bodyPr/>
                    <a:lstStyle/>
                    <a:p>
                      <a:pPr algn="ctr" rtl="0">
                        <a:buNone/>
                      </a:pPr>
                      <a:r>
                        <a:rPr lang="mn-MN" sz="1100" b="1" dirty="0">
                          <a:solidFill>
                            <a:srgbClr val="1F1F1F"/>
                          </a:solidFill>
                          <a:effectLst/>
                          <a:latin typeface="Arial" panose="020B0604020202020204" pitchFamily="34" charset="0"/>
                          <a:cs typeface="Arial" panose="020B0604020202020204" pitchFamily="34" charset="0"/>
                        </a:rPr>
                        <a:t>БУРУУ ОЙЛГОЛТ</a:t>
                      </a:r>
                      <a:endParaRPr lang="mn-MN" sz="1100" dirty="0">
                        <a:solidFill>
                          <a:srgbClr val="1F1F1F"/>
                        </a:solidFill>
                        <a:effectLst/>
                        <a:latin typeface="Arial" panose="020B0604020202020204" pitchFamily="34" charset="0"/>
                        <a:cs typeface="Arial" panose="020B0604020202020204" pitchFamily="34" charset="0"/>
                      </a:endParaRPr>
                    </a:p>
                  </a:txBody>
                  <a:tcPr marL="42716" marR="42716" marT="28478" marB="28478" anchor="ctr"/>
                </a:tc>
                <a:tc>
                  <a:txBody>
                    <a:bodyPr/>
                    <a:lstStyle/>
                    <a:p>
                      <a:pPr algn="ctr" rtl="0">
                        <a:buNone/>
                      </a:pPr>
                      <a:r>
                        <a:rPr lang="mn-MN" sz="1100" b="1" dirty="0">
                          <a:solidFill>
                            <a:srgbClr val="1F1F1F"/>
                          </a:solidFill>
                          <a:effectLst/>
                          <a:latin typeface="Arial" panose="020B0604020202020204" pitchFamily="34" charset="0"/>
                          <a:cs typeface="Arial" panose="020B0604020202020204" pitchFamily="34" charset="0"/>
                        </a:rPr>
                        <a:t>БОДИТ БАЙДАЛ</a:t>
                      </a:r>
                      <a:endParaRPr lang="mn-MN" sz="1100" dirty="0">
                        <a:solidFill>
                          <a:srgbClr val="1F1F1F"/>
                        </a:solidFill>
                        <a:effectLst/>
                        <a:latin typeface="Arial" panose="020B0604020202020204" pitchFamily="34" charset="0"/>
                        <a:cs typeface="Arial" panose="020B0604020202020204" pitchFamily="34" charset="0"/>
                      </a:endParaRPr>
                    </a:p>
                  </a:txBody>
                  <a:tcPr marL="42716" marR="42716" marT="28478" marB="28478" anchor="ctr"/>
                </a:tc>
                <a:extLst>
                  <a:ext uri="{0D108BD9-81ED-4DB2-BD59-A6C34878D82A}">
                    <a16:rowId xmlns:a16="http://schemas.microsoft.com/office/drawing/2014/main" val="2101463904"/>
                  </a:ext>
                </a:extLst>
              </a:tr>
              <a:tr h="445511">
                <a:tc>
                  <a:txBody>
                    <a:bodyPr/>
                    <a:lstStyle/>
                    <a:p>
                      <a:pPr rtl="0">
                        <a:buNone/>
                      </a:pPr>
                      <a:r>
                        <a:rPr lang="ru-RU" sz="1000" b="1" dirty="0">
                          <a:solidFill>
                            <a:srgbClr val="1F1F1F"/>
                          </a:solidFill>
                          <a:effectLst/>
                          <a:latin typeface="Arial" panose="020B0604020202020204" pitchFamily="34" charset="0"/>
                          <a:cs typeface="Arial" panose="020B0604020202020204" pitchFamily="34" charset="0"/>
                        </a:rPr>
                        <a:t>1. Процесс бол зөвхөн "Дүрэм журам"</a:t>
                      </a:r>
                      <a:endParaRPr lang="ru-RU" sz="1000" dirty="0">
                        <a:solidFill>
                          <a:srgbClr val="1F1F1F"/>
                        </a:solidFill>
                        <a:effectLst/>
                        <a:latin typeface="Arial" panose="020B0604020202020204" pitchFamily="34" charset="0"/>
                        <a:cs typeface="Arial" panose="020B0604020202020204" pitchFamily="34" charset="0"/>
                      </a:endParaRPr>
                    </a:p>
                  </a:txBody>
                  <a:tcPr marL="42716" marR="42716" marT="28478" marB="28478" anchor="ctr"/>
                </a:tc>
                <a:tc>
                  <a:txBody>
                    <a:bodyPr/>
                    <a:lstStyle/>
                    <a:p>
                      <a:pPr marL="0" indent="0" rtl="0">
                        <a:buNone/>
                      </a:pPr>
                      <a:r>
                        <a:rPr lang="mn-MN" sz="1000" i="1" dirty="0">
                          <a:solidFill>
                            <a:srgbClr val="1F1F1F"/>
                          </a:solidFill>
                          <a:effectLst/>
                          <a:latin typeface="Arial" panose="020B0604020202020204" pitchFamily="34" charset="0"/>
                          <a:cs typeface="Arial" panose="020B0604020202020204" pitchFamily="34" charset="0"/>
                        </a:rPr>
                        <a:t>Процесс бол "цаасан дээрх дүрэм" биш, харин </a:t>
                      </a:r>
                      <a:r>
                        <a:rPr lang="mn-MN" sz="1000" b="1" i="1" dirty="0">
                          <a:solidFill>
                            <a:srgbClr val="1F1F1F"/>
                          </a:solidFill>
                          <a:effectLst/>
                          <a:latin typeface="Arial" panose="020B0604020202020204" pitchFamily="34" charset="0"/>
                          <a:cs typeface="Arial" panose="020B0604020202020204" pitchFamily="34" charset="0"/>
                        </a:rPr>
                        <a:t>"ажил яаж өрнөдөг бодит урсгал"</a:t>
                      </a:r>
                      <a:r>
                        <a:rPr lang="mn-MN" sz="1000" i="1" dirty="0">
                          <a:solidFill>
                            <a:srgbClr val="1F1F1F"/>
                          </a:solidFill>
                          <a:effectLst/>
                          <a:latin typeface="Arial" panose="020B0604020202020204" pitchFamily="34" charset="0"/>
                          <a:cs typeface="Arial" panose="020B0604020202020204" pitchFamily="34" charset="0"/>
                        </a:rPr>
                        <a:t> юм. Дүрэм нь зөвхөн түүнийг хязгаарлагч.</a:t>
                      </a:r>
                    </a:p>
                  </a:txBody>
                  <a:tcPr marL="42716" marR="42716" marT="28478" marB="28478" anchor="ctr"/>
                </a:tc>
                <a:extLst>
                  <a:ext uri="{0D108BD9-81ED-4DB2-BD59-A6C34878D82A}">
                    <a16:rowId xmlns:a16="http://schemas.microsoft.com/office/drawing/2014/main" val="4041211575"/>
                  </a:ext>
                </a:extLst>
              </a:tr>
              <a:tr h="577696">
                <a:tc>
                  <a:txBody>
                    <a:bodyPr/>
                    <a:lstStyle/>
                    <a:p>
                      <a:pPr rtl="0">
                        <a:buNone/>
                        <a:tabLst>
                          <a:tab pos="5770563" algn="l"/>
                        </a:tabLst>
                      </a:pPr>
                      <a:r>
                        <a:rPr lang="ru-RU" sz="1000" b="1" dirty="0">
                          <a:solidFill>
                            <a:srgbClr val="1F1F1F"/>
                          </a:solidFill>
                          <a:effectLst/>
                          <a:latin typeface="Arial" panose="020B0604020202020204" pitchFamily="34" charset="0"/>
                          <a:cs typeface="Arial" panose="020B0604020202020204" pitchFamily="34" charset="0"/>
                        </a:rPr>
                        <a:t>2. Процесс бол "Хэлтсийн ажил"</a:t>
                      </a:r>
                      <a:endParaRPr lang="ru-RU" sz="1000" dirty="0">
                        <a:solidFill>
                          <a:srgbClr val="1F1F1F"/>
                        </a:solidFill>
                        <a:effectLst/>
                        <a:latin typeface="Arial" panose="020B0604020202020204" pitchFamily="34" charset="0"/>
                        <a:cs typeface="Arial" panose="020B0604020202020204" pitchFamily="34" charset="0"/>
                      </a:endParaRPr>
                    </a:p>
                  </a:txBody>
                  <a:tcPr marL="42716" marR="42716" marT="28478" marB="28478" anchor="ctr"/>
                </a:tc>
                <a:tc>
                  <a:txBody>
                    <a:bodyPr/>
                    <a:lstStyle/>
                    <a:p>
                      <a:pPr rtl="0">
                        <a:buNone/>
                      </a:pPr>
                      <a:r>
                        <a:rPr lang="mn-MN" sz="1000" i="1" dirty="0">
                          <a:solidFill>
                            <a:srgbClr val="1F1F1F"/>
                          </a:solidFill>
                          <a:effectLst/>
                          <a:latin typeface="Arial" panose="020B0604020202020204" pitchFamily="34" charset="0"/>
                          <a:cs typeface="Arial" panose="020B0604020202020204" pitchFamily="34" charset="0"/>
                        </a:rPr>
                        <a:t>Процесс нь ихэвчлэн </a:t>
                      </a:r>
                      <a:r>
                        <a:rPr lang="mn-MN" sz="1000" b="1" i="1" dirty="0">
                          <a:solidFill>
                            <a:srgbClr val="1F1F1F"/>
                          </a:solidFill>
                          <a:effectLst/>
                          <a:latin typeface="Arial" panose="020B0604020202020204" pitchFamily="34" charset="0"/>
                          <a:cs typeface="Arial" panose="020B0604020202020204" pitchFamily="34" charset="0"/>
                        </a:rPr>
                        <a:t>"</a:t>
                      </a:r>
                      <a:r>
                        <a:rPr lang="en-US" sz="1000" b="1" i="1" dirty="0">
                          <a:solidFill>
                            <a:srgbClr val="1F1F1F"/>
                          </a:solidFill>
                          <a:effectLst/>
                          <a:latin typeface="Arial" panose="020B0604020202020204" pitchFamily="34" charset="0"/>
                          <a:cs typeface="Arial" panose="020B0604020202020204" pitchFamily="34" charset="0"/>
                        </a:rPr>
                        <a:t>Cross-functional"</a:t>
                      </a:r>
                      <a:r>
                        <a:rPr lang="en-US" sz="1000" i="1" dirty="0">
                          <a:solidFill>
                            <a:srgbClr val="1F1F1F"/>
                          </a:solidFill>
                          <a:effectLst/>
                          <a:latin typeface="Arial" panose="020B0604020202020204" pitchFamily="34" charset="0"/>
                          <a:cs typeface="Arial" panose="020B0604020202020204" pitchFamily="34" charset="0"/>
                        </a:rPr>
                        <a:t> </a:t>
                      </a:r>
                      <a:r>
                        <a:rPr lang="mn-MN" sz="1000" i="1" dirty="0">
                          <a:solidFill>
                            <a:srgbClr val="1F1F1F"/>
                          </a:solidFill>
                          <a:effectLst/>
                          <a:latin typeface="Arial" panose="020B0604020202020204" pitchFamily="34" charset="0"/>
                          <a:cs typeface="Arial" panose="020B0604020202020204" pitchFamily="34" charset="0"/>
                        </a:rPr>
                        <a:t>буюу хэлтэс дамнаж явагддаг. Жишээ нь: Борлуулалтын процесс маркетингаас эхэлж, санхүүгээр дамжиж, хүргэлт, тээвэрлэлтээр дуусдаг.</a:t>
                      </a:r>
                    </a:p>
                  </a:txBody>
                  <a:tcPr marL="42716" marR="42716" marT="28478" marB="28478" anchor="ctr"/>
                </a:tc>
                <a:extLst>
                  <a:ext uri="{0D108BD9-81ED-4DB2-BD59-A6C34878D82A}">
                    <a16:rowId xmlns:a16="http://schemas.microsoft.com/office/drawing/2014/main" val="2322172278"/>
                  </a:ext>
                </a:extLst>
              </a:tr>
              <a:tr h="577696">
                <a:tc>
                  <a:txBody>
                    <a:bodyPr/>
                    <a:lstStyle/>
                    <a:p>
                      <a:pPr rtl="0">
                        <a:buNone/>
                      </a:pPr>
                      <a:r>
                        <a:rPr lang="ru-RU" sz="1000" b="1">
                          <a:solidFill>
                            <a:srgbClr val="1F1F1F"/>
                          </a:solidFill>
                          <a:effectLst/>
                          <a:latin typeface="Arial" panose="020B0604020202020204" pitchFamily="34" charset="0"/>
                          <a:cs typeface="Arial" panose="020B0604020202020204" pitchFamily="34" charset="0"/>
                        </a:rPr>
                        <a:t>3. Процесс бол "Статик, өөрчлөгдшгүй зүйл"</a:t>
                      </a:r>
                      <a:endParaRPr lang="ru-RU" sz="1000">
                        <a:solidFill>
                          <a:srgbClr val="1F1F1F"/>
                        </a:solidFill>
                        <a:effectLst/>
                        <a:latin typeface="Arial" panose="020B0604020202020204" pitchFamily="34" charset="0"/>
                        <a:cs typeface="Arial" panose="020B0604020202020204" pitchFamily="34" charset="0"/>
                      </a:endParaRPr>
                    </a:p>
                  </a:txBody>
                  <a:tcPr marL="42716" marR="42716" marT="28478" marB="28478" anchor="ctr"/>
                </a:tc>
                <a:tc>
                  <a:txBody>
                    <a:bodyPr/>
                    <a:lstStyle/>
                    <a:p>
                      <a:pPr rtl="0">
                        <a:buNone/>
                      </a:pPr>
                      <a:r>
                        <a:rPr lang="mn-MN" sz="1000" i="1" dirty="0">
                          <a:solidFill>
                            <a:srgbClr val="1F1F1F"/>
                          </a:solidFill>
                          <a:effectLst/>
                          <a:latin typeface="Arial" panose="020B0604020202020204" pitchFamily="34" charset="0"/>
                          <a:cs typeface="Arial" panose="020B0604020202020204" pitchFamily="34" charset="0"/>
                        </a:rPr>
                        <a:t>Сайн процесс нь амьд организм шиг байх ёстой. За зах зээл, технологи өөрчлөгдөхөд процесс дагаж </a:t>
                      </a:r>
                      <a:r>
                        <a:rPr lang="mn-MN" sz="1000" b="1" i="1" dirty="0">
                          <a:solidFill>
                            <a:srgbClr val="1F1F1F"/>
                          </a:solidFill>
                          <a:effectLst/>
                          <a:latin typeface="Arial" panose="020B0604020202020204" pitchFamily="34" charset="0"/>
                          <a:cs typeface="Arial" panose="020B0604020202020204" pitchFamily="34" charset="0"/>
                        </a:rPr>
                        <a:t>тасралтгүй сайжирч (</a:t>
                      </a:r>
                      <a:r>
                        <a:rPr lang="en-US" sz="1000" b="1" i="1" dirty="0">
                          <a:solidFill>
                            <a:srgbClr val="1F1F1F"/>
                          </a:solidFill>
                          <a:effectLst/>
                          <a:latin typeface="Arial" panose="020B0604020202020204" pitchFamily="34" charset="0"/>
                          <a:cs typeface="Arial" panose="020B0604020202020204" pitchFamily="34" charset="0"/>
                        </a:rPr>
                        <a:t>Continuous Improvement)</a:t>
                      </a:r>
                      <a:r>
                        <a:rPr lang="en-US" sz="1000" i="1" dirty="0">
                          <a:solidFill>
                            <a:srgbClr val="1F1F1F"/>
                          </a:solidFill>
                          <a:effectLst/>
                          <a:latin typeface="Arial" panose="020B0604020202020204" pitchFamily="34" charset="0"/>
                          <a:cs typeface="Arial" panose="020B0604020202020204" pitchFamily="34" charset="0"/>
                        </a:rPr>
                        <a:t> </a:t>
                      </a:r>
                      <a:r>
                        <a:rPr lang="mn-MN" sz="1000" i="1" dirty="0">
                          <a:solidFill>
                            <a:srgbClr val="1F1F1F"/>
                          </a:solidFill>
                          <a:effectLst/>
                          <a:latin typeface="Arial" panose="020B0604020202020204" pitchFamily="34" charset="0"/>
                          <a:cs typeface="Arial" panose="020B0604020202020204" pitchFamily="34" charset="0"/>
                        </a:rPr>
                        <a:t>байх ёстой.</a:t>
                      </a:r>
                    </a:p>
                  </a:txBody>
                  <a:tcPr marL="42716" marR="42716" marT="28478" marB="28478" anchor="ctr"/>
                </a:tc>
                <a:extLst>
                  <a:ext uri="{0D108BD9-81ED-4DB2-BD59-A6C34878D82A}">
                    <a16:rowId xmlns:a16="http://schemas.microsoft.com/office/drawing/2014/main" val="994794092"/>
                  </a:ext>
                </a:extLst>
              </a:tr>
              <a:tr h="445511">
                <a:tc>
                  <a:txBody>
                    <a:bodyPr/>
                    <a:lstStyle/>
                    <a:p>
                      <a:pPr rtl="0">
                        <a:buNone/>
                      </a:pPr>
                      <a:r>
                        <a:rPr lang="ru-RU" sz="1000" b="1">
                          <a:solidFill>
                            <a:srgbClr val="1F1F1F"/>
                          </a:solidFill>
                          <a:effectLst/>
                          <a:latin typeface="Arial" panose="020B0604020202020204" pitchFamily="34" charset="0"/>
                          <a:cs typeface="Arial" panose="020B0604020202020204" pitchFamily="34" charset="0"/>
                        </a:rPr>
                        <a:t>4. Процесс нь "Хүнийг робот болгодог"</a:t>
                      </a:r>
                      <a:endParaRPr lang="ru-RU" sz="1000">
                        <a:solidFill>
                          <a:srgbClr val="1F1F1F"/>
                        </a:solidFill>
                        <a:effectLst/>
                        <a:latin typeface="Arial" panose="020B0604020202020204" pitchFamily="34" charset="0"/>
                        <a:cs typeface="Arial" panose="020B0604020202020204" pitchFamily="34" charset="0"/>
                      </a:endParaRPr>
                    </a:p>
                  </a:txBody>
                  <a:tcPr marL="42716" marR="42716" marT="28478" marB="28478" anchor="ctr"/>
                </a:tc>
                <a:tc>
                  <a:txBody>
                    <a:bodyPr/>
                    <a:lstStyle/>
                    <a:p>
                      <a:pPr rtl="0">
                        <a:buNone/>
                      </a:pPr>
                      <a:r>
                        <a:rPr lang="mn-MN" sz="1000" i="1" dirty="0">
                          <a:solidFill>
                            <a:srgbClr val="1F1F1F"/>
                          </a:solidFill>
                          <a:effectLst/>
                          <a:latin typeface="Arial" panose="020B0604020202020204" pitchFamily="34" charset="0"/>
                          <a:cs typeface="Arial" panose="020B0604020202020204" pitchFamily="34" charset="0"/>
                        </a:rPr>
                        <a:t>Процесс нь хүнийг хайрцаглах биш, харин </a:t>
                      </a:r>
                      <a:r>
                        <a:rPr lang="mn-MN" sz="1000" b="1" i="1" dirty="0">
                          <a:solidFill>
                            <a:srgbClr val="1F1F1F"/>
                          </a:solidFill>
                          <a:effectLst/>
                          <a:latin typeface="Arial" panose="020B0604020202020204" pitchFamily="34" charset="0"/>
                          <a:cs typeface="Arial" panose="020B0604020202020204" pitchFamily="34" charset="0"/>
                        </a:rPr>
                        <a:t>"дахин давтагдах механик ажлыг"</a:t>
                      </a:r>
                      <a:r>
                        <a:rPr lang="mn-MN" sz="1000" i="1" dirty="0">
                          <a:solidFill>
                            <a:srgbClr val="1F1F1F"/>
                          </a:solidFill>
                          <a:effectLst/>
                          <a:latin typeface="Arial" panose="020B0604020202020204" pitchFamily="34" charset="0"/>
                          <a:cs typeface="Arial" panose="020B0604020202020204" pitchFamily="34" charset="0"/>
                        </a:rPr>
                        <a:t> цэгцэлж, хүнд илүү бүтээлч зүйлд анхаарах цаг гаргаж өгөх зорилготой.</a:t>
                      </a:r>
                    </a:p>
                  </a:txBody>
                  <a:tcPr marL="42716" marR="42716" marT="28478" marB="28478" anchor="ctr"/>
                </a:tc>
                <a:extLst>
                  <a:ext uri="{0D108BD9-81ED-4DB2-BD59-A6C34878D82A}">
                    <a16:rowId xmlns:a16="http://schemas.microsoft.com/office/drawing/2014/main" val="1455166793"/>
                  </a:ext>
                </a:extLst>
              </a:tr>
              <a:tr h="577696">
                <a:tc>
                  <a:txBody>
                    <a:bodyPr/>
                    <a:lstStyle/>
                    <a:p>
                      <a:pPr rtl="0">
                        <a:buNone/>
                      </a:pPr>
                      <a:r>
                        <a:rPr lang="ru-RU" sz="1000" b="1" dirty="0">
                          <a:solidFill>
                            <a:srgbClr val="1F1F1F"/>
                          </a:solidFill>
                          <a:effectLst/>
                          <a:latin typeface="Arial" panose="020B0604020202020204" pitchFamily="34" charset="0"/>
                          <a:cs typeface="Arial" panose="020B0604020202020204" pitchFamily="34" charset="0"/>
                        </a:rPr>
                        <a:t>5. Процесс зөвхөн "Том компанид" хэрэгтэй</a:t>
                      </a:r>
                      <a:endParaRPr lang="ru-RU" sz="1000" dirty="0">
                        <a:solidFill>
                          <a:srgbClr val="1F1F1F"/>
                        </a:solidFill>
                        <a:effectLst/>
                        <a:latin typeface="Arial" panose="020B0604020202020204" pitchFamily="34" charset="0"/>
                        <a:cs typeface="Arial" panose="020B0604020202020204" pitchFamily="34" charset="0"/>
                      </a:endParaRPr>
                    </a:p>
                  </a:txBody>
                  <a:tcPr marL="42716" marR="42716" marT="28478" marB="28478" anchor="ctr"/>
                </a:tc>
                <a:tc>
                  <a:txBody>
                    <a:bodyPr/>
                    <a:lstStyle/>
                    <a:p>
                      <a:pPr rtl="0">
                        <a:buNone/>
                      </a:pPr>
                      <a:r>
                        <a:rPr lang="mn-MN" sz="1000" i="1" dirty="0">
                          <a:solidFill>
                            <a:srgbClr val="1F1F1F"/>
                          </a:solidFill>
                          <a:effectLst/>
                          <a:latin typeface="Arial" panose="020B0604020202020204" pitchFamily="34" charset="0"/>
                          <a:cs typeface="Arial" panose="020B0604020202020204" pitchFamily="34" charset="0"/>
                        </a:rPr>
                        <a:t>Жижиг компанид процесс байхгүй бол бүх ажил "захирлын толгой" дотор эсвэл "хүмүүсийн санамсаргүй үйлдэл" дээр тогтдог. Энэ нь компани томроход хамгийн том тээг болдог.</a:t>
                      </a:r>
                    </a:p>
                  </a:txBody>
                  <a:tcPr marL="42716" marR="42716" marT="28478" marB="28478" anchor="ctr"/>
                </a:tc>
                <a:extLst>
                  <a:ext uri="{0D108BD9-81ED-4DB2-BD59-A6C34878D82A}">
                    <a16:rowId xmlns:a16="http://schemas.microsoft.com/office/drawing/2014/main" val="2747334088"/>
                  </a:ext>
                </a:extLst>
              </a:tr>
            </a:tbl>
          </a:graphicData>
        </a:graphic>
      </p:graphicFrame>
    </p:spTree>
    <p:extLst>
      <p:ext uri="{BB962C8B-B14F-4D97-AF65-F5344CB8AC3E}">
        <p14:creationId xmlns:p14="http://schemas.microsoft.com/office/powerpoint/2010/main" val="2442276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E94AC73F-7AF3-746B-DCA8-E45B16650F17}"/>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07A26875-61DC-AA82-993B-0F526BB0C593}"/>
              </a:ext>
            </a:extLst>
          </p:cNvPr>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dirty="0">
              <a:latin typeface="Arial" panose="020B0604020202020204" pitchFamily="34" charset="0"/>
              <a:cs typeface="Arial" panose="020B0604020202020204" pitchFamily="34" charset="0"/>
            </a:endParaRPr>
          </a:p>
        </p:txBody>
      </p:sp>
      <p:sp>
        <p:nvSpPr>
          <p:cNvPr id="3" name="Text 1">
            <a:extLst>
              <a:ext uri="{FF2B5EF4-FFF2-40B4-BE49-F238E27FC236}">
                <a16:creationId xmlns:a16="http://schemas.microsoft.com/office/drawing/2014/main" id="{F158773A-CF53-FF15-8EE6-F41A2C9634D1}"/>
              </a:ext>
            </a:extLst>
          </p:cNvPr>
          <p:cNvSpPr/>
          <p:nvPr/>
        </p:nvSpPr>
        <p:spPr>
          <a:xfrm>
            <a:off x="274320" y="0"/>
            <a:ext cx="8595360" cy="777240"/>
          </a:xfrm>
          <a:prstGeom prst="rect">
            <a:avLst/>
          </a:prstGeom>
          <a:solidFill>
            <a:srgbClr val="0132A6"/>
          </a:solidFill>
          <a:ln/>
        </p:spPr>
        <p:txBody>
          <a:bodyPr wrap="square" rtlCol="0" anchor="ctr"/>
          <a:lstStyle/>
          <a:p>
            <a:pPr marL="0" indent="0" algn="l">
              <a:buNone/>
            </a:pPr>
            <a:r>
              <a:rPr lang="ru-RU" sz="2000" b="1" dirty="0">
                <a:solidFill>
                  <a:srgbClr val="FFFFFF"/>
                </a:solidFill>
                <a:latin typeface="Arial" panose="020B0604020202020204" pitchFamily="34" charset="0"/>
                <a:ea typeface="Calibri" pitchFamily="34" charset="-122"/>
                <a:cs typeface="Arial" panose="020B0604020202020204" pitchFamily="34" charset="0"/>
              </a:rPr>
              <a:t>БИЗНЕС ПРОЦЕСС</a:t>
            </a:r>
            <a:r>
              <a:rPr lang="mn-MN" sz="2000" b="1" dirty="0">
                <a:solidFill>
                  <a:srgbClr val="FFFFFF"/>
                </a:solidFill>
                <a:latin typeface="Arial" panose="020B0604020202020204" pitchFamily="34" charset="0"/>
                <a:ea typeface="Calibri" pitchFamily="34" charset="-122"/>
                <a:cs typeface="Arial" panose="020B0604020202020204" pitchFamily="34" charset="0"/>
              </a:rPr>
              <a:t> ба АЖИЛ</a:t>
            </a:r>
            <a:endParaRPr lang="ru-RU" sz="2000" b="1" dirty="0">
              <a:solidFill>
                <a:srgbClr val="FFFFFF"/>
              </a:solidFill>
              <a:latin typeface="Arial" panose="020B0604020202020204" pitchFamily="34" charset="0"/>
              <a:ea typeface="Calibri" pitchFamily="34" charset="-122"/>
              <a:cs typeface="Arial" panose="020B0604020202020204" pitchFamily="34" charset="0"/>
            </a:endParaRPr>
          </a:p>
        </p:txBody>
      </p:sp>
      <p:sp>
        <p:nvSpPr>
          <p:cNvPr id="6" name="Shape 2">
            <a:extLst>
              <a:ext uri="{FF2B5EF4-FFF2-40B4-BE49-F238E27FC236}">
                <a16:creationId xmlns:a16="http://schemas.microsoft.com/office/drawing/2014/main" id="{26883542-9F31-6424-33FE-2E8A8EAF66E9}"/>
              </a:ext>
            </a:extLst>
          </p:cNvPr>
          <p:cNvSpPr/>
          <p:nvPr/>
        </p:nvSpPr>
        <p:spPr>
          <a:xfrm>
            <a:off x="235819" y="816864"/>
            <a:ext cx="6096000" cy="4267200"/>
          </a:xfrm>
          <a:prstGeom prst="rect">
            <a:avLst/>
          </a:prstGeom>
          <a:solidFill>
            <a:srgbClr val="EAF1FB"/>
          </a:solidFill>
          <a:ln w="12700">
            <a:solidFill>
              <a:srgbClr val="CADCFC"/>
            </a:solidFill>
            <a:prstDash val="solid"/>
          </a:ln>
        </p:spPr>
        <p:txBody>
          <a:bodyPr/>
          <a:lstStyle/>
          <a:p>
            <a:endParaRPr lang="en-US" sz="1400"/>
          </a:p>
        </p:txBody>
      </p:sp>
      <p:sp>
        <p:nvSpPr>
          <p:cNvPr id="7" name="Shape 3">
            <a:extLst>
              <a:ext uri="{FF2B5EF4-FFF2-40B4-BE49-F238E27FC236}">
                <a16:creationId xmlns:a16="http://schemas.microsoft.com/office/drawing/2014/main" id="{FE04FA05-BA72-A71C-61BC-18403FB135E3}"/>
              </a:ext>
            </a:extLst>
          </p:cNvPr>
          <p:cNvSpPr/>
          <p:nvPr/>
        </p:nvSpPr>
        <p:spPr>
          <a:xfrm>
            <a:off x="235819" y="816864"/>
            <a:ext cx="97536" cy="4267200"/>
          </a:xfrm>
          <a:prstGeom prst="rect">
            <a:avLst/>
          </a:prstGeom>
          <a:solidFill>
            <a:srgbClr val="C9A961"/>
          </a:solidFill>
          <a:ln w="12700">
            <a:solidFill>
              <a:srgbClr val="C9A961"/>
            </a:solidFill>
            <a:prstDash val="solid"/>
          </a:ln>
        </p:spPr>
        <p:txBody>
          <a:bodyPr/>
          <a:lstStyle/>
          <a:p>
            <a:endParaRPr lang="en-US" sz="2400"/>
          </a:p>
        </p:txBody>
      </p:sp>
      <p:sp>
        <p:nvSpPr>
          <p:cNvPr id="8" name="Text 4">
            <a:extLst>
              <a:ext uri="{FF2B5EF4-FFF2-40B4-BE49-F238E27FC236}">
                <a16:creationId xmlns:a16="http://schemas.microsoft.com/office/drawing/2014/main" id="{4D83BF8D-B6DC-85FE-51EA-B887EDCD279B}"/>
              </a:ext>
            </a:extLst>
          </p:cNvPr>
          <p:cNvSpPr/>
          <p:nvPr/>
        </p:nvSpPr>
        <p:spPr>
          <a:xfrm>
            <a:off x="601579" y="938784"/>
            <a:ext cx="5486400" cy="426720"/>
          </a:xfrm>
          <a:prstGeom prst="rect">
            <a:avLst/>
          </a:prstGeom>
          <a:noFill/>
          <a:ln/>
        </p:spPr>
        <p:txBody>
          <a:bodyPr wrap="square" lIns="0" tIns="0" rIns="0" bIns="0" rtlCol="0" anchor="ctr"/>
          <a:lstStyle/>
          <a:p>
            <a:r>
              <a:rPr lang="en-US" sz="2133" b="1" dirty="0">
                <a:solidFill>
                  <a:srgbClr val="1E2761"/>
                </a:solidFill>
                <a:latin typeface="Cambria" pitchFamily="34" charset="0"/>
                <a:ea typeface="Cambria" pitchFamily="34" charset="-122"/>
                <a:cs typeface="Cambria" pitchFamily="34" charset="-120"/>
              </a:rPr>
              <a:t>Тодорхойлолт</a:t>
            </a:r>
            <a:endParaRPr lang="en-US" sz="2133" dirty="0"/>
          </a:p>
        </p:txBody>
      </p:sp>
      <p:sp>
        <p:nvSpPr>
          <p:cNvPr id="39" name="Text 5">
            <a:extLst>
              <a:ext uri="{FF2B5EF4-FFF2-40B4-BE49-F238E27FC236}">
                <a16:creationId xmlns:a16="http://schemas.microsoft.com/office/drawing/2014/main" id="{2201BB95-A986-52BE-0DBF-9F7B6C8EA4F0}"/>
              </a:ext>
            </a:extLst>
          </p:cNvPr>
          <p:cNvSpPr/>
          <p:nvPr/>
        </p:nvSpPr>
        <p:spPr>
          <a:xfrm>
            <a:off x="601579" y="1426464"/>
            <a:ext cx="5486400" cy="1219200"/>
          </a:xfrm>
          <a:prstGeom prst="rect">
            <a:avLst/>
          </a:prstGeom>
          <a:noFill/>
          <a:ln/>
        </p:spPr>
        <p:txBody>
          <a:bodyPr wrap="square" lIns="0" tIns="0" rIns="0" bIns="0" rtlCol="0" anchor="ctr"/>
          <a:lstStyle/>
          <a:p>
            <a:r>
              <a:rPr lang="en-US" sz="1733" dirty="0">
                <a:solidFill>
                  <a:srgbClr val="1F2A3D"/>
                </a:solidFill>
                <a:latin typeface="Calibri" pitchFamily="34" charset="0"/>
                <a:ea typeface="Calibri" pitchFamily="34" charset="-122"/>
                <a:cs typeface="Calibri" pitchFamily="34" charset="-120"/>
              </a:rPr>
              <a:t>Ажил гэдэг нь нэг хувь хүн эсвэл багийн гүйцэтгэдэг тодорхой нэг үйлдэл буюу даалгавар. Энэ нь ихэвчлэн бизнес процессын нэг алхам (process step) болж оршдог.</a:t>
            </a:r>
            <a:endParaRPr lang="en-US" sz="1733" dirty="0"/>
          </a:p>
        </p:txBody>
      </p:sp>
      <p:sp>
        <p:nvSpPr>
          <p:cNvPr id="40" name="Text 6">
            <a:extLst>
              <a:ext uri="{FF2B5EF4-FFF2-40B4-BE49-F238E27FC236}">
                <a16:creationId xmlns:a16="http://schemas.microsoft.com/office/drawing/2014/main" id="{95FF47B7-B05B-1F6F-BA70-421F7C6C9167}"/>
              </a:ext>
            </a:extLst>
          </p:cNvPr>
          <p:cNvSpPr/>
          <p:nvPr/>
        </p:nvSpPr>
        <p:spPr>
          <a:xfrm>
            <a:off x="601579" y="2645664"/>
            <a:ext cx="5486400" cy="365760"/>
          </a:xfrm>
          <a:prstGeom prst="rect">
            <a:avLst/>
          </a:prstGeom>
          <a:noFill/>
          <a:ln/>
        </p:spPr>
        <p:txBody>
          <a:bodyPr wrap="square" lIns="0" tIns="0" rIns="0" bIns="0" rtlCol="0" anchor="ctr"/>
          <a:lstStyle/>
          <a:p>
            <a:r>
              <a:rPr lang="en-US" sz="1333" i="1" dirty="0">
                <a:solidFill>
                  <a:srgbClr val="5C6B82"/>
                </a:solidFill>
                <a:latin typeface="Calibri" pitchFamily="34" charset="0"/>
                <a:ea typeface="Calibri" pitchFamily="34" charset="-122"/>
                <a:cs typeface="Calibri" pitchFamily="34" charset="-120"/>
              </a:rPr>
              <a:t>— Dumas нар (2018), BPM үндэс</a:t>
            </a:r>
            <a:endParaRPr lang="en-US" sz="1333" dirty="0"/>
          </a:p>
        </p:txBody>
      </p:sp>
      <p:sp>
        <p:nvSpPr>
          <p:cNvPr id="41" name="Text 7">
            <a:extLst>
              <a:ext uri="{FF2B5EF4-FFF2-40B4-BE49-F238E27FC236}">
                <a16:creationId xmlns:a16="http://schemas.microsoft.com/office/drawing/2014/main" id="{136DD041-E887-5B6C-1D8B-016AB6D28DDD}"/>
              </a:ext>
            </a:extLst>
          </p:cNvPr>
          <p:cNvSpPr/>
          <p:nvPr/>
        </p:nvSpPr>
        <p:spPr>
          <a:xfrm>
            <a:off x="601579" y="3194304"/>
            <a:ext cx="5486400" cy="365760"/>
          </a:xfrm>
          <a:prstGeom prst="rect">
            <a:avLst/>
          </a:prstGeom>
          <a:noFill/>
          <a:ln/>
        </p:spPr>
        <p:txBody>
          <a:bodyPr wrap="square" lIns="0" tIns="0" rIns="0" bIns="0" rtlCol="0" anchor="ctr"/>
          <a:lstStyle/>
          <a:p>
            <a:r>
              <a:rPr lang="en-US" sz="1733" b="1" dirty="0">
                <a:solidFill>
                  <a:srgbClr val="1E2761"/>
                </a:solidFill>
                <a:latin typeface="Cambria" pitchFamily="34" charset="0"/>
                <a:ea typeface="Cambria" pitchFamily="34" charset="-122"/>
                <a:cs typeface="Cambria" pitchFamily="34" charset="-120"/>
              </a:rPr>
              <a:t>Жишээ:</a:t>
            </a:r>
            <a:endParaRPr lang="en-US" sz="1733" dirty="0"/>
          </a:p>
        </p:txBody>
      </p:sp>
      <p:sp>
        <p:nvSpPr>
          <p:cNvPr id="42" name="Text 8">
            <a:extLst>
              <a:ext uri="{FF2B5EF4-FFF2-40B4-BE49-F238E27FC236}">
                <a16:creationId xmlns:a16="http://schemas.microsoft.com/office/drawing/2014/main" id="{71A8D587-2E08-3FAD-D947-E4D64CF94998}"/>
              </a:ext>
            </a:extLst>
          </p:cNvPr>
          <p:cNvSpPr/>
          <p:nvPr/>
        </p:nvSpPr>
        <p:spPr>
          <a:xfrm>
            <a:off x="601579" y="3560064"/>
            <a:ext cx="5486400" cy="1463040"/>
          </a:xfrm>
          <a:prstGeom prst="rect">
            <a:avLst/>
          </a:prstGeom>
          <a:noFill/>
          <a:ln/>
        </p:spPr>
        <p:txBody>
          <a:bodyPr wrap="square" lIns="0" tIns="0" rIns="0" bIns="0" rtlCol="0" anchor="ctr"/>
          <a:lstStyle/>
          <a:p>
            <a:pPr marL="457189" indent="-457189">
              <a:spcAft>
                <a:spcPts val="267"/>
              </a:spcAft>
              <a:buSzPct val="100000"/>
              <a:buChar char="•"/>
            </a:pPr>
            <a:r>
              <a:rPr lang="en-US" sz="1600" dirty="0">
                <a:solidFill>
                  <a:srgbClr val="1F2A3D"/>
                </a:solidFill>
                <a:latin typeface="Calibri" pitchFamily="34" charset="0"/>
                <a:ea typeface="Calibri" pitchFamily="34" charset="-122"/>
                <a:cs typeface="Calibri" pitchFamily="34" charset="-120"/>
              </a:rPr>
              <a:t>Нэхэмжлэх бичих</a:t>
            </a:r>
            <a:endParaRPr lang="en-US" sz="1600" dirty="0"/>
          </a:p>
          <a:p>
            <a:pPr marL="457189" indent="-457189">
              <a:spcAft>
                <a:spcPts val="267"/>
              </a:spcAft>
              <a:buSzPct val="100000"/>
              <a:buChar char="•"/>
            </a:pPr>
            <a:r>
              <a:rPr lang="en-US" sz="1600" dirty="0">
                <a:solidFill>
                  <a:srgbClr val="1F2A3D"/>
                </a:solidFill>
                <a:latin typeface="Calibri" pitchFamily="34" charset="0"/>
                <a:ea typeface="Calibri" pitchFamily="34" charset="-122"/>
                <a:cs typeface="Calibri" pitchFamily="34" charset="-120"/>
              </a:rPr>
              <a:t>Оюутны материал шалгах</a:t>
            </a:r>
            <a:endParaRPr lang="en-US" sz="1600" dirty="0"/>
          </a:p>
          <a:p>
            <a:pPr marL="457189" indent="-457189">
              <a:spcAft>
                <a:spcPts val="267"/>
              </a:spcAft>
              <a:buSzPct val="100000"/>
              <a:buChar char="•"/>
            </a:pPr>
            <a:r>
              <a:rPr lang="en-US" sz="1600" dirty="0">
                <a:solidFill>
                  <a:srgbClr val="1F2A3D"/>
                </a:solidFill>
                <a:latin typeface="Calibri" pitchFamily="34" charset="0"/>
                <a:ea typeface="Calibri" pitchFamily="34" charset="-122"/>
                <a:cs typeface="Calibri" pitchFamily="34" charset="-120"/>
              </a:rPr>
              <a:t>Цахим хүсэлт батлах</a:t>
            </a:r>
            <a:endParaRPr lang="en-US" sz="1600" dirty="0"/>
          </a:p>
        </p:txBody>
      </p:sp>
      <p:sp>
        <p:nvSpPr>
          <p:cNvPr id="43" name="Text 9">
            <a:extLst>
              <a:ext uri="{FF2B5EF4-FFF2-40B4-BE49-F238E27FC236}">
                <a16:creationId xmlns:a16="http://schemas.microsoft.com/office/drawing/2014/main" id="{8BAE81EB-BC44-1E77-0F04-9F5A2BDEB39C}"/>
              </a:ext>
            </a:extLst>
          </p:cNvPr>
          <p:cNvSpPr/>
          <p:nvPr/>
        </p:nvSpPr>
        <p:spPr>
          <a:xfrm>
            <a:off x="6469780" y="816864"/>
            <a:ext cx="4876800" cy="426720"/>
          </a:xfrm>
          <a:prstGeom prst="rect">
            <a:avLst/>
          </a:prstGeom>
          <a:noFill/>
          <a:ln/>
        </p:spPr>
        <p:txBody>
          <a:bodyPr wrap="square" lIns="0" tIns="0" rIns="0" bIns="0" rtlCol="0" anchor="ctr"/>
          <a:lstStyle/>
          <a:p>
            <a:r>
              <a:rPr lang="en-US" sz="2133" b="1" dirty="0">
                <a:solidFill>
                  <a:srgbClr val="1E2761"/>
                </a:solidFill>
                <a:latin typeface="Cambria" pitchFamily="34" charset="0"/>
                <a:ea typeface="Cambria" pitchFamily="34" charset="-122"/>
                <a:cs typeface="Cambria" pitchFamily="34" charset="-120"/>
              </a:rPr>
              <a:t>Шатлалын байрлал</a:t>
            </a:r>
            <a:endParaRPr lang="en-US" sz="2133" dirty="0"/>
          </a:p>
        </p:txBody>
      </p:sp>
      <p:sp>
        <p:nvSpPr>
          <p:cNvPr id="44" name="Shape 10">
            <a:extLst>
              <a:ext uri="{FF2B5EF4-FFF2-40B4-BE49-F238E27FC236}">
                <a16:creationId xmlns:a16="http://schemas.microsoft.com/office/drawing/2014/main" id="{EB307FAE-D327-08E7-0129-061BA7B818F4}"/>
              </a:ext>
            </a:extLst>
          </p:cNvPr>
          <p:cNvSpPr/>
          <p:nvPr/>
        </p:nvSpPr>
        <p:spPr>
          <a:xfrm>
            <a:off x="6469780" y="1365504"/>
            <a:ext cx="2674220" cy="670560"/>
          </a:xfrm>
          <a:prstGeom prst="rect">
            <a:avLst/>
          </a:prstGeom>
          <a:solidFill>
            <a:srgbClr val="1E2761"/>
          </a:solidFill>
          <a:ln w="9525">
            <a:solidFill>
              <a:srgbClr val="1E2761"/>
            </a:solidFill>
            <a:prstDash val="solid"/>
          </a:ln>
        </p:spPr>
        <p:txBody>
          <a:bodyPr/>
          <a:lstStyle/>
          <a:p>
            <a:endParaRPr lang="en-US" sz="2400"/>
          </a:p>
        </p:txBody>
      </p:sp>
      <p:sp>
        <p:nvSpPr>
          <p:cNvPr id="45" name="Text 11">
            <a:extLst>
              <a:ext uri="{FF2B5EF4-FFF2-40B4-BE49-F238E27FC236}">
                <a16:creationId xmlns:a16="http://schemas.microsoft.com/office/drawing/2014/main" id="{DD5C0FD6-4E78-CC56-FB85-54801647C60F}"/>
              </a:ext>
            </a:extLst>
          </p:cNvPr>
          <p:cNvSpPr/>
          <p:nvPr/>
        </p:nvSpPr>
        <p:spPr>
          <a:xfrm>
            <a:off x="6652660" y="1426464"/>
            <a:ext cx="4511040" cy="341376"/>
          </a:xfrm>
          <a:prstGeom prst="rect">
            <a:avLst/>
          </a:prstGeom>
          <a:noFill/>
          <a:ln/>
        </p:spPr>
        <p:txBody>
          <a:bodyPr wrap="square" lIns="0" tIns="0" rIns="0" bIns="0" rtlCol="0" anchor="ctr"/>
          <a:lstStyle/>
          <a:p>
            <a:r>
              <a:rPr lang="en-US" sz="1733" b="1" dirty="0">
                <a:solidFill>
                  <a:srgbClr val="FFFFFF"/>
                </a:solidFill>
                <a:latin typeface="Cambria" pitchFamily="34" charset="0"/>
                <a:ea typeface="Cambria" pitchFamily="34" charset="-122"/>
                <a:cs typeface="Cambria" pitchFamily="34" charset="-120"/>
              </a:rPr>
              <a:t>Бизнес процесс</a:t>
            </a:r>
            <a:endParaRPr lang="en-US" sz="1733" dirty="0"/>
          </a:p>
        </p:txBody>
      </p:sp>
      <p:sp>
        <p:nvSpPr>
          <p:cNvPr id="46" name="Text 12">
            <a:extLst>
              <a:ext uri="{FF2B5EF4-FFF2-40B4-BE49-F238E27FC236}">
                <a16:creationId xmlns:a16="http://schemas.microsoft.com/office/drawing/2014/main" id="{D4DD9F3E-A4C1-4BDE-5D22-6535985704C5}"/>
              </a:ext>
            </a:extLst>
          </p:cNvPr>
          <p:cNvSpPr/>
          <p:nvPr/>
        </p:nvSpPr>
        <p:spPr>
          <a:xfrm>
            <a:off x="6652660" y="1731264"/>
            <a:ext cx="4511040" cy="268224"/>
          </a:xfrm>
          <a:prstGeom prst="rect">
            <a:avLst/>
          </a:prstGeom>
          <a:noFill/>
          <a:ln/>
        </p:spPr>
        <p:txBody>
          <a:bodyPr wrap="square" lIns="0" tIns="0" rIns="0" bIns="0" rtlCol="0" anchor="ctr"/>
          <a:lstStyle/>
          <a:p>
            <a:r>
              <a:rPr lang="en-US" sz="1333" i="1" dirty="0">
                <a:solidFill>
                  <a:srgbClr val="CADCFC"/>
                </a:solidFill>
                <a:latin typeface="Calibri" pitchFamily="34" charset="0"/>
                <a:ea typeface="Calibri" pitchFamily="34" charset="-122"/>
                <a:cs typeface="Calibri" pitchFamily="34" charset="-120"/>
              </a:rPr>
              <a:t>End-to-end үнэ цэн</a:t>
            </a:r>
            <a:endParaRPr lang="en-US" sz="1333" dirty="0"/>
          </a:p>
        </p:txBody>
      </p:sp>
      <p:sp>
        <p:nvSpPr>
          <p:cNvPr id="47" name="Shape 13">
            <a:extLst>
              <a:ext uri="{FF2B5EF4-FFF2-40B4-BE49-F238E27FC236}">
                <a16:creationId xmlns:a16="http://schemas.microsoft.com/office/drawing/2014/main" id="{A0D58FC0-C885-B2C7-1D48-247A35B9D070}"/>
              </a:ext>
            </a:extLst>
          </p:cNvPr>
          <p:cNvSpPr/>
          <p:nvPr/>
        </p:nvSpPr>
        <p:spPr>
          <a:xfrm>
            <a:off x="6689236" y="2218944"/>
            <a:ext cx="2454764" cy="670560"/>
          </a:xfrm>
          <a:prstGeom prst="rect">
            <a:avLst/>
          </a:prstGeom>
          <a:solidFill>
            <a:srgbClr val="CADCFC"/>
          </a:solidFill>
          <a:ln w="9525">
            <a:solidFill>
              <a:srgbClr val="1E2761"/>
            </a:solidFill>
            <a:prstDash val="solid"/>
          </a:ln>
        </p:spPr>
        <p:txBody>
          <a:bodyPr/>
          <a:lstStyle/>
          <a:p>
            <a:endParaRPr lang="en-US" sz="2400"/>
          </a:p>
        </p:txBody>
      </p:sp>
      <p:sp>
        <p:nvSpPr>
          <p:cNvPr id="48" name="Text 14">
            <a:extLst>
              <a:ext uri="{FF2B5EF4-FFF2-40B4-BE49-F238E27FC236}">
                <a16:creationId xmlns:a16="http://schemas.microsoft.com/office/drawing/2014/main" id="{813C4F81-FA6C-0D84-A070-93EBFBCE24B9}"/>
              </a:ext>
            </a:extLst>
          </p:cNvPr>
          <p:cNvSpPr/>
          <p:nvPr/>
        </p:nvSpPr>
        <p:spPr>
          <a:xfrm>
            <a:off x="6872116" y="2279904"/>
            <a:ext cx="4084320" cy="341376"/>
          </a:xfrm>
          <a:prstGeom prst="rect">
            <a:avLst/>
          </a:prstGeom>
          <a:noFill/>
          <a:ln/>
        </p:spPr>
        <p:txBody>
          <a:bodyPr wrap="square" lIns="0" tIns="0" rIns="0" bIns="0" rtlCol="0" anchor="ctr"/>
          <a:lstStyle/>
          <a:p>
            <a:r>
              <a:rPr lang="en-US" sz="1733" b="1" dirty="0">
                <a:solidFill>
                  <a:srgbClr val="1E2761"/>
                </a:solidFill>
                <a:latin typeface="Cambria" pitchFamily="34" charset="0"/>
                <a:ea typeface="Cambria" pitchFamily="34" charset="-122"/>
                <a:cs typeface="Cambria" pitchFamily="34" charset="-120"/>
              </a:rPr>
              <a:t>Дэд процесс</a:t>
            </a:r>
            <a:endParaRPr lang="en-US" sz="1733" dirty="0"/>
          </a:p>
        </p:txBody>
      </p:sp>
      <p:sp>
        <p:nvSpPr>
          <p:cNvPr id="49" name="Text 15">
            <a:extLst>
              <a:ext uri="{FF2B5EF4-FFF2-40B4-BE49-F238E27FC236}">
                <a16:creationId xmlns:a16="http://schemas.microsoft.com/office/drawing/2014/main" id="{19CFFCBC-7A27-6CF7-B5F5-996EA2888584}"/>
              </a:ext>
            </a:extLst>
          </p:cNvPr>
          <p:cNvSpPr/>
          <p:nvPr/>
        </p:nvSpPr>
        <p:spPr>
          <a:xfrm>
            <a:off x="6872116" y="2584704"/>
            <a:ext cx="4084320" cy="268224"/>
          </a:xfrm>
          <a:prstGeom prst="rect">
            <a:avLst/>
          </a:prstGeom>
          <a:noFill/>
          <a:ln/>
        </p:spPr>
        <p:txBody>
          <a:bodyPr wrap="square" lIns="0" tIns="0" rIns="0" bIns="0" rtlCol="0" anchor="ctr"/>
          <a:lstStyle/>
          <a:p>
            <a:r>
              <a:rPr lang="en-US" sz="1333" i="1" dirty="0">
                <a:solidFill>
                  <a:srgbClr val="5C6B82"/>
                </a:solidFill>
                <a:latin typeface="Calibri" pitchFamily="34" charset="0"/>
                <a:ea typeface="Calibri" pitchFamily="34" charset="-122"/>
                <a:cs typeface="Calibri" pitchFamily="34" charset="-120"/>
              </a:rPr>
              <a:t>Sub-process</a:t>
            </a:r>
            <a:endParaRPr lang="en-US" sz="1333" dirty="0"/>
          </a:p>
        </p:txBody>
      </p:sp>
      <p:sp>
        <p:nvSpPr>
          <p:cNvPr id="50" name="Shape 16">
            <a:extLst>
              <a:ext uri="{FF2B5EF4-FFF2-40B4-BE49-F238E27FC236}">
                <a16:creationId xmlns:a16="http://schemas.microsoft.com/office/drawing/2014/main" id="{29CAFE67-1C1B-B890-D1B8-A873DD582077}"/>
              </a:ext>
            </a:extLst>
          </p:cNvPr>
          <p:cNvSpPr/>
          <p:nvPr/>
        </p:nvSpPr>
        <p:spPr>
          <a:xfrm>
            <a:off x="6908692" y="3072384"/>
            <a:ext cx="2235308" cy="670560"/>
          </a:xfrm>
          <a:prstGeom prst="rect">
            <a:avLst/>
          </a:prstGeom>
          <a:solidFill>
            <a:srgbClr val="EAF1FB"/>
          </a:solidFill>
          <a:ln w="9525">
            <a:solidFill>
              <a:srgbClr val="1E2761"/>
            </a:solidFill>
            <a:prstDash val="solid"/>
          </a:ln>
        </p:spPr>
        <p:txBody>
          <a:bodyPr/>
          <a:lstStyle/>
          <a:p>
            <a:endParaRPr lang="en-US" sz="2400"/>
          </a:p>
        </p:txBody>
      </p:sp>
      <p:sp>
        <p:nvSpPr>
          <p:cNvPr id="51" name="Text 17">
            <a:extLst>
              <a:ext uri="{FF2B5EF4-FFF2-40B4-BE49-F238E27FC236}">
                <a16:creationId xmlns:a16="http://schemas.microsoft.com/office/drawing/2014/main" id="{3BFF9A7D-989F-C0CB-D09D-22C2930C5203}"/>
              </a:ext>
            </a:extLst>
          </p:cNvPr>
          <p:cNvSpPr/>
          <p:nvPr/>
        </p:nvSpPr>
        <p:spPr>
          <a:xfrm>
            <a:off x="7091572" y="3133344"/>
            <a:ext cx="3657600" cy="341376"/>
          </a:xfrm>
          <a:prstGeom prst="rect">
            <a:avLst/>
          </a:prstGeom>
          <a:noFill/>
          <a:ln/>
        </p:spPr>
        <p:txBody>
          <a:bodyPr wrap="square" lIns="0" tIns="0" rIns="0" bIns="0" rtlCol="0" anchor="ctr"/>
          <a:lstStyle/>
          <a:p>
            <a:r>
              <a:rPr lang="en-US" sz="1733" b="1" dirty="0">
                <a:solidFill>
                  <a:srgbClr val="1E2761"/>
                </a:solidFill>
                <a:latin typeface="Cambria" pitchFamily="34" charset="0"/>
                <a:ea typeface="Cambria" pitchFamily="34" charset="-122"/>
                <a:cs typeface="Cambria" pitchFamily="34" charset="-120"/>
              </a:rPr>
              <a:t>Үйл ажиллагаа</a:t>
            </a:r>
            <a:endParaRPr lang="en-US" sz="1733" dirty="0"/>
          </a:p>
        </p:txBody>
      </p:sp>
      <p:sp>
        <p:nvSpPr>
          <p:cNvPr id="52" name="Text 18">
            <a:extLst>
              <a:ext uri="{FF2B5EF4-FFF2-40B4-BE49-F238E27FC236}">
                <a16:creationId xmlns:a16="http://schemas.microsoft.com/office/drawing/2014/main" id="{2D6B1446-C2D3-7196-BD51-93DE01BEE1B6}"/>
              </a:ext>
            </a:extLst>
          </p:cNvPr>
          <p:cNvSpPr/>
          <p:nvPr/>
        </p:nvSpPr>
        <p:spPr>
          <a:xfrm>
            <a:off x="7091572" y="3438144"/>
            <a:ext cx="3657600" cy="268224"/>
          </a:xfrm>
          <a:prstGeom prst="rect">
            <a:avLst/>
          </a:prstGeom>
          <a:noFill/>
          <a:ln/>
        </p:spPr>
        <p:txBody>
          <a:bodyPr wrap="square" lIns="0" tIns="0" rIns="0" bIns="0" rtlCol="0" anchor="ctr"/>
          <a:lstStyle/>
          <a:p>
            <a:r>
              <a:rPr lang="en-US" sz="1333" i="1" dirty="0">
                <a:solidFill>
                  <a:srgbClr val="5C6B82"/>
                </a:solidFill>
                <a:latin typeface="Calibri" pitchFamily="34" charset="0"/>
                <a:ea typeface="Calibri" pitchFamily="34" charset="-122"/>
                <a:cs typeface="Calibri" pitchFamily="34" charset="-120"/>
              </a:rPr>
              <a:t>Activity</a:t>
            </a:r>
            <a:endParaRPr lang="en-US" sz="1333" dirty="0"/>
          </a:p>
        </p:txBody>
      </p:sp>
      <p:sp>
        <p:nvSpPr>
          <p:cNvPr id="53" name="Shape 19">
            <a:extLst>
              <a:ext uri="{FF2B5EF4-FFF2-40B4-BE49-F238E27FC236}">
                <a16:creationId xmlns:a16="http://schemas.microsoft.com/office/drawing/2014/main" id="{B6E9D8A0-F34C-A0B1-C128-CF20028DB879}"/>
              </a:ext>
            </a:extLst>
          </p:cNvPr>
          <p:cNvSpPr/>
          <p:nvPr/>
        </p:nvSpPr>
        <p:spPr>
          <a:xfrm>
            <a:off x="7128148" y="3925824"/>
            <a:ext cx="2015852" cy="670560"/>
          </a:xfrm>
          <a:prstGeom prst="rect">
            <a:avLst/>
          </a:prstGeom>
          <a:solidFill>
            <a:srgbClr val="FFFFFF"/>
          </a:solidFill>
          <a:ln w="9525">
            <a:solidFill>
              <a:srgbClr val="1E2761"/>
            </a:solidFill>
            <a:prstDash val="solid"/>
          </a:ln>
        </p:spPr>
        <p:txBody>
          <a:bodyPr/>
          <a:lstStyle/>
          <a:p>
            <a:endParaRPr lang="en-US" sz="2400"/>
          </a:p>
        </p:txBody>
      </p:sp>
      <p:sp>
        <p:nvSpPr>
          <p:cNvPr id="54" name="Text 20">
            <a:extLst>
              <a:ext uri="{FF2B5EF4-FFF2-40B4-BE49-F238E27FC236}">
                <a16:creationId xmlns:a16="http://schemas.microsoft.com/office/drawing/2014/main" id="{9C22F5B7-660C-E61F-C7B0-0D4459730405}"/>
              </a:ext>
            </a:extLst>
          </p:cNvPr>
          <p:cNvSpPr/>
          <p:nvPr/>
        </p:nvSpPr>
        <p:spPr>
          <a:xfrm>
            <a:off x="7311028" y="3986784"/>
            <a:ext cx="3230880" cy="341376"/>
          </a:xfrm>
          <a:prstGeom prst="rect">
            <a:avLst/>
          </a:prstGeom>
          <a:noFill/>
          <a:ln/>
        </p:spPr>
        <p:txBody>
          <a:bodyPr wrap="square" lIns="0" tIns="0" rIns="0" bIns="0" rtlCol="0" anchor="ctr"/>
          <a:lstStyle/>
          <a:p>
            <a:r>
              <a:rPr lang="en-US" sz="1733" b="1" dirty="0">
                <a:solidFill>
                  <a:srgbClr val="1E2761"/>
                </a:solidFill>
                <a:latin typeface="Cambria" pitchFamily="34" charset="0"/>
                <a:ea typeface="Cambria" pitchFamily="34" charset="-122"/>
                <a:cs typeface="Cambria" pitchFamily="34" charset="-120"/>
              </a:rPr>
              <a:t>Ажил / алхам</a:t>
            </a:r>
            <a:endParaRPr lang="en-US" sz="1733" dirty="0"/>
          </a:p>
        </p:txBody>
      </p:sp>
      <p:sp>
        <p:nvSpPr>
          <p:cNvPr id="55" name="Text 21">
            <a:extLst>
              <a:ext uri="{FF2B5EF4-FFF2-40B4-BE49-F238E27FC236}">
                <a16:creationId xmlns:a16="http://schemas.microsoft.com/office/drawing/2014/main" id="{635D39AA-CDC1-7751-21B6-E5C5E151CE94}"/>
              </a:ext>
            </a:extLst>
          </p:cNvPr>
          <p:cNvSpPr/>
          <p:nvPr/>
        </p:nvSpPr>
        <p:spPr>
          <a:xfrm>
            <a:off x="7311028" y="4291584"/>
            <a:ext cx="3230880" cy="268224"/>
          </a:xfrm>
          <a:prstGeom prst="rect">
            <a:avLst/>
          </a:prstGeom>
          <a:noFill/>
          <a:ln/>
        </p:spPr>
        <p:txBody>
          <a:bodyPr wrap="square" lIns="0" tIns="0" rIns="0" bIns="0" rtlCol="0" anchor="ctr"/>
          <a:lstStyle/>
          <a:p>
            <a:r>
              <a:rPr lang="en-US" sz="1333" i="1" dirty="0">
                <a:solidFill>
                  <a:srgbClr val="5C6B82"/>
                </a:solidFill>
                <a:latin typeface="Calibri" pitchFamily="34" charset="0"/>
                <a:ea typeface="Calibri" pitchFamily="34" charset="-122"/>
                <a:cs typeface="Calibri" pitchFamily="34" charset="-120"/>
              </a:rPr>
              <a:t>Task / step</a:t>
            </a:r>
            <a:endParaRPr lang="en-US" sz="1333" dirty="0"/>
          </a:p>
        </p:txBody>
      </p:sp>
    </p:spTree>
    <p:extLst>
      <p:ext uri="{BB962C8B-B14F-4D97-AF65-F5344CB8AC3E}">
        <p14:creationId xmlns:p14="http://schemas.microsoft.com/office/powerpoint/2010/main" val="3996745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D0F1D4B3-368A-D2B0-9096-181366504390}"/>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2904035E-F54E-446C-AF01-6C37C8B039F8}"/>
              </a:ext>
            </a:extLst>
          </p:cNvPr>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dirty="0">
              <a:latin typeface="Arial" panose="020B0604020202020204" pitchFamily="34" charset="0"/>
              <a:cs typeface="Arial" panose="020B0604020202020204" pitchFamily="34" charset="0"/>
            </a:endParaRPr>
          </a:p>
        </p:txBody>
      </p:sp>
      <p:sp>
        <p:nvSpPr>
          <p:cNvPr id="3" name="Text 1">
            <a:extLst>
              <a:ext uri="{FF2B5EF4-FFF2-40B4-BE49-F238E27FC236}">
                <a16:creationId xmlns:a16="http://schemas.microsoft.com/office/drawing/2014/main" id="{F2589267-EEC7-94D2-E2C1-14B35766722D}"/>
              </a:ext>
            </a:extLst>
          </p:cNvPr>
          <p:cNvSpPr/>
          <p:nvPr/>
        </p:nvSpPr>
        <p:spPr>
          <a:xfrm>
            <a:off x="274320" y="0"/>
            <a:ext cx="8595360" cy="777240"/>
          </a:xfrm>
          <a:prstGeom prst="rect">
            <a:avLst/>
          </a:prstGeom>
          <a:solidFill>
            <a:srgbClr val="0132A6"/>
          </a:solidFill>
          <a:ln/>
        </p:spPr>
        <p:txBody>
          <a:bodyPr wrap="square" rtlCol="0" anchor="ctr"/>
          <a:lstStyle/>
          <a:p>
            <a:pPr marL="0" indent="0" algn="l">
              <a:buNone/>
            </a:pPr>
            <a:r>
              <a:rPr lang="ru-RU" sz="2000" b="1" dirty="0">
                <a:solidFill>
                  <a:srgbClr val="FFFFFF"/>
                </a:solidFill>
                <a:latin typeface="Arial" panose="020B0604020202020204" pitchFamily="34" charset="0"/>
                <a:ea typeface="Calibri" pitchFamily="34" charset="-122"/>
                <a:cs typeface="Arial" panose="020B0604020202020204" pitchFamily="34" charset="0"/>
              </a:rPr>
              <a:t>БИЗНЕС ПРОЦЕСС</a:t>
            </a:r>
            <a:r>
              <a:rPr lang="mn-MN" sz="2000" b="1" dirty="0">
                <a:solidFill>
                  <a:srgbClr val="FFFFFF"/>
                </a:solidFill>
                <a:latin typeface="Arial" panose="020B0604020202020204" pitchFamily="34" charset="0"/>
                <a:ea typeface="Calibri" pitchFamily="34" charset="-122"/>
                <a:cs typeface="Arial" panose="020B0604020202020204" pitchFamily="34" charset="0"/>
              </a:rPr>
              <a:t> ба АЖИЛ</a:t>
            </a:r>
            <a:endParaRPr lang="ru-RU" sz="2000" b="1" dirty="0">
              <a:solidFill>
                <a:srgbClr val="FFFFFF"/>
              </a:solidFill>
              <a:latin typeface="Arial" panose="020B0604020202020204" pitchFamily="34" charset="0"/>
              <a:ea typeface="Calibri" pitchFamily="34" charset="-122"/>
              <a:cs typeface="Arial" panose="020B0604020202020204" pitchFamily="34" charset="0"/>
            </a:endParaRPr>
          </a:p>
        </p:txBody>
      </p:sp>
      <p:graphicFrame>
        <p:nvGraphicFramePr>
          <p:cNvPr id="4" name="Table 0">
            <a:extLst>
              <a:ext uri="{FF2B5EF4-FFF2-40B4-BE49-F238E27FC236}">
                <a16:creationId xmlns:a16="http://schemas.microsoft.com/office/drawing/2014/main" id="{CF2DEE51-FABC-E864-D6AC-4837CC51C1C2}"/>
              </a:ext>
            </a:extLst>
          </p:cNvPr>
          <p:cNvGraphicFramePr>
            <a:graphicFrameLocks noGrp="1"/>
          </p:cNvGraphicFramePr>
          <p:nvPr>
            <p:extLst>
              <p:ext uri="{D42A27DB-BD31-4B8C-83A1-F6EECF244321}">
                <p14:modId xmlns:p14="http://schemas.microsoft.com/office/powerpoint/2010/main" val="1401760774"/>
              </p:ext>
            </p:extLst>
          </p:nvPr>
        </p:nvGraphicFramePr>
        <p:xfrm>
          <a:off x="320040" y="1017871"/>
          <a:ext cx="8229600" cy="3291840"/>
        </p:xfrm>
        <a:graphic>
          <a:graphicData uri="http://schemas.openxmlformats.org/drawingml/2006/table">
            <a:tbl>
              <a:tblPr/>
              <a:tblGrid>
                <a:gridCol w="1645920">
                  <a:extLst>
                    <a:ext uri="{9D8B030D-6E8A-4147-A177-3AD203B41FA5}">
                      <a16:colId xmlns:a16="http://schemas.microsoft.com/office/drawing/2014/main" val="20000"/>
                    </a:ext>
                  </a:extLst>
                </a:gridCol>
                <a:gridCol w="3383280">
                  <a:extLst>
                    <a:ext uri="{9D8B030D-6E8A-4147-A177-3AD203B41FA5}">
                      <a16:colId xmlns:a16="http://schemas.microsoft.com/office/drawing/2014/main" val="20001"/>
                    </a:ext>
                  </a:extLst>
                </a:gridCol>
                <a:gridCol w="3200400">
                  <a:extLst>
                    <a:ext uri="{9D8B030D-6E8A-4147-A177-3AD203B41FA5}">
                      <a16:colId xmlns:a16="http://schemas.microsoft.com/office/drawing/2014/main" val="20002"/>
                    </a:ext>
                  </a:extLst>
                </a:gridCol>
              </a:tblGrid>
              <a:tr h="411480">
                <a:tc>
                  <a:txBody>
                    <a:bodyPr/>
                    <a:lstStyle/>
                    <a:p>
                      <a:pPr marL="0" indent="0" algn="l">
                        <a:buNone/>
                      </a:pPr>
                      <a:r>
                        <a:rPr lang="en-US" sz="1300" b="1" dirty="0">
                          <a:solidFill>
                            <a:srgbClr val="FFFFFF"/>
                          </a:solidFill>
                          <a:latin typeface="Cambria" pitchFamily="34" charset="0"/>
                          <a:ea typeface="Cambria" pitchFamily="34" charset="-122"/>
                          <a:cs typeface="Cambria" pitchFamily="34" charset="-120"/>
                        </a:rPr>
                        <a:t>Шалгуур</a:t>
                      </a:r>
                      <a:endParaRPr lang="en-US" sz="1300" dirty="0">
                        <a:latin typeface="Cambria" charset="0"/>
                        <a:ea typeface="Cambria" charset="0"/>
                        <a:cs typeface="Cambria"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solidFill>
                      <a:srgbClr val="1E2761"/>
                    </a:solidFill>
                  </a:tcPr>
                </a:tc>
                <a:tc>
                  <a:txBody>
                    <a:bodyPr/>
                    <a:lstStyle/>
                    <a:p>
                      <a:pPr marL="0" indent="0" algn="l">
                        <a:buNone/>
                      </a:pPr>
                      <a:r>
                        <a:rPr lang="en-US" sz="1300" b="1" dirty="0">
                          <a:solidFill>
                            <a:srgbClr val="FFFFFF"/>
                          </a:solidFill>
                          <a:latin typeface="Cambria" pitchFamily="34" charset="0"/>
                          <a:ea typeface="Cambria" pitchFamily="34" charset="-122"/>
                          <a:cs typeface="Cambria" pitchFamily="34" charset="-120"/>
                        </a:rPr>
                        <a:t>Бизнес процесс</a:t>
                      </a:r>
                      <a:endParaRPr lang="en-US" sz="1300" dirty="0">
                        <a:latin typeface="Cambria" charset="0"/>
                        <a:ea typeface="Cambria" charset="0"/>
                        <a:cs typeface="Cambria"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solidFill>
                      <a:srgbClr val="1E2761"/>
                    </a:solidFill>
                  </a:tcPr>
                </a:tc>
                <a:tc>
                  <a:txBody>
                    <a:bodyPr/>
                    <a:lstStyle/>
                    <a:p>
                      <a:pPr marL="0" indent="0" algn="l">
                        <a:buNone/>
                      </a:pPr>
                      <a:r>
                        <a:rPr lang="en-US" sz="1300" b="1" dirty="0">
                          <a:solidFill>
                            <a:srgbClr val="FFFFFF"/>
                          </a:solidFill>
                          <a:latin typeface="Cambria" pitchFamily="34" charset="0"/>
                          <a:ea typeface="Cambria" pitchFamily="34" charset="-122"/>
                          <a:cs typeface="Cambria" pitchFamily="34" charset="-120"/>
                        </a:rPr>
                        <a:t>Ажил</a:t>
                      </a:r>
                      <a:endParaRPr lang="en-US" sz="1300" dirty="0">
                        <a:latin typeface="Cambria" charset="0"/>
                        <a:ea typeface="Cambria" charset="0"/>
                        <a:cs typeface="Cambria"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solidFill>
                      <a:srgbClr val="1E2761"/>
                    </a:solidFill>
                  </a:tcPr>
                </a:tc>
                <a:extLst>
                  <a:ext uri="{0D108BD9-81ED-4DB2-BD59-A6C34878D82A}">
                    <a16:rowId xmlns:a16="http://schemas.microsoft.com/office/drawing/2014/main" val="10000"/>
                  </a:ext>
                </a:extLst>
              </a:tr>
              <a:tr h="411480">
                <a:tc>
                  <a:txBody>
                    <a:bodyPr/>
                    <a:lstStyle/>
                    <a:p>
                      <a:pPr marL="0" indent="0" algn="l">
                        <a:buNone/>
                      </a:pPr>
                      <a:r>
                        <a:rPr lang="en-US" sz="1200" b="1" dirty="0">
                          <a:solidFill>
                            <a:srgbClr val="1E2761"/>
                          </a:solidFill>
                          <a:latin typeface="Cambria" pitchFamily="34" charset="0"/>
                          <a:ea typeface="Cambria" pitchFamily="34" charset="-122"/>
                          <a:cs typeface="Cambria" pitchFamily="34" charset="-120"/>
                        </a:rPr>
                        <a:t>Хүрээ</a:t>
                      </a:r>
                      <a:endParaRPr lang="en-US" sz="1200" dirty="0">
                        <a:latin typeface="Cambria" charset="0"/>
                        <a:ea typeface="Cambria" charset="0"/>
                        <a:cs typeface="Cambria"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solidFill>
                      <a:srgbClr val="EAF1FB"/>
                    </a:solidFill>
                  </a:tcPr>
                </a:tc>
                <a:tc>
                  <a:txBody>
                    <a:bodyPr/>
                    <a:lstStyle/>
                    <a:p>
                      <a:pPr marL="0" indent="0" algn="l">
                        <a:buNone/>
                      </a:pPr>
                      <a:r>
                        <a:rPr lang="en-US" sz="1100" dirty="0">
                          <a:solidFill>
                            <a:srgbClr val="1F2A3D"/>
                          </a:solidFill>
                          <a:latin typeface="Calibri" pitchFamily="34" charset="0"/>
                          <a:ea typeface="Calibri" pitchFamily="34" charset="-122"/>
                          <a:cs typeface="Calibri" pitchFamily="34" charset="-120"/>
                        </a:rPr>
                        <a:t>Олон үйл ажиллагаа, олон хэлтэс</a:t>
                      </a:r>
                      <a:endParaRPr lang="en-US" sz="1100" dirty="0">
                        <a:latin typeface="Calibri" charset="0"/>
                        <a:ea typeface="Calibri" charset="0"/>
                        <a:cs typeface="Calibri"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tcPr>
                </a:tc>
                <a:tc>
                  <a:txBody>
                    <a:bodyPr/>
                    <a:lstStyle/>
                    <a:p>
                      <a:pPr marL="0" indent="0" algn="l">
                        <a:buNone/>
                      </a:pPr>
                      <a:r>
                        <a:rPr lang="en-US" sz="1100" dirty="0">
                          <a:solidFill>
                            <a:srgbClr val="1F2A3D"/>
                          </a:solidFill>
                          <a:latin typeface="Calibri" pitchFamily="34" charset="0"/>
                          <a:ea typeface="Calibri" pitchFamily="34" charset="-122"/>
                          <a:cs typeface="Calibri" pitchFamily="34" charset="-120"/>
                        </a:rPr>
                        <a:t>Нэг үйлдэл / даалгавар</a:t>
                      </a:r>
                      <a:endParaRPr lang="en-US" sz="1100" dirty="0">
                        <a:latin typeface="Calibri" charset="0"/>
                        <a:ea typeface="Calibri" charset="0"/>
                        <a:cs typeface="Calibri"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tcPr>
                </a:tc>
                <a:extLst>
                  <a:ext uri="{0D108BD9-81ED-4DB2-BD59-A6C34878D82A}">
                    <a16:rowId xmlns:a16="http://schemas.microsoft.com/office/drawing/2014/main" val="10001"/>
                  </a:ext>
                </a:extLst>
              </a:tr>
              <a:tr h="411480">
                <a:tc>
                  <a:txBody>
                    <a:bodyPr/>
                    <a:lstStyle/>
                    <a:p>
                      <a:pPr marL="0" indent="0" algn="l">
                        <a:buNone/>
                      </a:pPr>
                      <a:r>
                        <a:rPr lang="en-US" sz="1200" b="1" dirty="0">
                          <a:solidFill>
                            <a:srgbClr val="1E2761"/>
                          </a:solidFill>
                          <a:latin typeface="Cambria" pitchFamily="34" charset="0"/>
                          <a:ea typeface="Cambria" pitchFamily="34" charset="-122"/>
                          <a:cs typeface="Cambria" pitchFamily="34" charset="-120"/>
                        </a:rPr>
                        <a:t>Зорилго</a:t>
                      </a:r>
                      <a:endParaRPr lang="en-US" sz="1200" dirty="0">
                        <a:latin typeface="Cambria" charset="0"/>
                        <a:ea typeface="Cambria" charset="0"/>
                        <a:cs typeface="Cambria"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solidFill>
                      <a:srgbClr val="EAF1FB"/>
                    </a:solidFill>
                  </a:tcPr>
                </a:tc>
                <a:tc>
                  <a:txBody>
                    <a:bodyPr/>
                    <a:lstStyle/>
                    <a:p>
                      <a:pPr marL="0" indent="0" algn="l">
                        <a:buNone/>
                      </a:pPr>
                      <a:r>
                        <a:rPr lang="en-US" sz="1100" dirty="0">
                          <a:solidFill>
                            <a:srgbClr val="1F2A3D"/>
                          </a:solidFill>
                          <a:latin typeface="Calibri" pitchFamily="34" charset="0"/>
                          <a:ea typeface="Calibri" pitchFamily="34" charset="-122"/>
                          <a:cs typeface="Calibri" pitchFamily="34" charset="-120"/>
                        </a:rPr>
                        <a:t>Үйлчлүүлэгчид үнэ цэн бүтээх</a:t>
                      </a:r>
                      <a:endParaRPr lang="en-US" sz="1100" dirty="0">
                        <a:latin typeface="Calibri" charset="0"/>
                        <a:ea typeface="Calibri" charset="0"/>
                        <a:cs typeface="Calibri"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tcPr>
                </a:tc>
                <a:tc>
                  <a:txBody>
                    <a:bodyPr/>
                    <a:lstStyle/>
                    <a:p>
                      <a:pPr marL="0" indent="0" algn="l">
                        <a:buNone/>
                      </a:pPr>
                      <a:r>
                        <a:rPr lang="en-US" sz="1100" dirty="0">
                          <a:solidFill>
                            <a:srgbClr val="1F2A3D"/>
                          </a:solidFill>
                          <a:latin typeface="Calibri" pitchFamily="34" charset="0"/>
                          <a:ea typeface="Calibri" pitchFamily="34" charset="-122"/>
                          <a:cs typeface="Calibri" pitchFamily="34" charset="-120"/>
                        </a:rPr>
                        <a:t>Тухайн даалгаврыг гүйцэтгэх</a:t>
                      </a:r>
                      <a:endParaRPr lang="en-US" sz="1100" dirty="0">
                        <a:latin typeface="Calibri" charset="0"/>
                        <a:ea typeface="Calibri" charset="0"/>
                        <a:cs typeface="Calibri"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tcPr>
                </a:tc>
                <a:extLst>
                  <a:ext uri="{0D108BD9-81ED-4DB2-BD59-A6C34878D82A}">
                    <a16:rowId xmlns:a16="http://schemas.microsoft.com/office/drawing/2014/main" val="10002"/>
                  </a:ext>
                </a:extLst>
              </a:tr>
              <a:tr h="411480">
                <a:tc>
                  <a:txBody>
                    <a:bodyPr/>
                    <a:lstStyle/>
                    <a:p>
                      <a:pPr marL="0" indent="0" algn="l">
                        <a:buNone/>
                      </a:pPr>
                      <a:r>
                        <a:rPr lang="en-US" sz="1200" b="1" dirty="0">
                          <a:solidFill>
                            <a:srgbClr val="1E2761"/>
                          </a:solidFill>
                          <a:latin typeface="Cambria" pitchFamily="34" charset="0"/>
                          <a:ea typeface="Cambria" pitchFamily="34" charset="-122"/>
                          <a:cs typeface="Cambria" pitchFamily="34" charset="-120"/>
                        </a:rPr>
                        <a:t>Бүтэц</a:t>
                      </a:r>
                      <a:endParaRPr lang="en-US" sz="1200" dirty="0">
                        <a:latin typeface="Cambria" charset="0"/>
                        <a:ea typeface="Cambria" charset="0"/>
                        <a:cs typeface="Cambria"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solidFill>
                      <a:srgbClr val="EAF1FB"/>
                    </a:solidFill>
                  </a:tcPr>
                </a:tc>
                <a:tc>
                  <a:txBody>
                    <a:bodyPr/>
                    <a:lstStyle/>
                    <a:p>
                      <a:pPr marL="0" indent="0" algn="l">
                        <a:buNone/>
                      </a:pPr>
                      <a:r>
                        <a:rPr lang="en-US" sz="1100" dirty="0">
                          <a:solidFill>
                            <a:srgbClr val="1F2A3D"/>
                          </a:solidFill>
                          <a:latin typeface="Calibri" pitchFamily="34" charset="0"/>
                          <a:ea typeface="Calibri" pitchFamily="34" charset="-122"/>
                          <a:cs typeface="Calibri" pitchFamily="34" charset="-120"/>
                        </a:rPr>
                        <a:t>Эхлэл-төгсгөлтэй, дараалалтай</a:t>
                      </a:r>
                      <a:endParaRPr lang="en-US" sz="1100" dirty="0">
                        <a:latin typeface="Calibri" charset="0"/>
                        <a:ea typeface="Calibri" charset="0"/>
                        <a:cs typeface="Calibri"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tcPr>
                </a:tc>
                <a:tc>
                  <a:txBody>
                    <a:bodyPr/>
                    <a:lstStyle/>
                    <a:p>
                      <a:pPr marL="0" indent="0" algn="l">
                        <a:buNone/>
                      </a:pPr>
                      <a:r>
                        <a:rPr lang="en-US" sz="1100" dirty="0">
                          <a:solidFill>
                            <a:srgbClr val="1F2A3D"/>
                          </a:solidFill>
                          <a:latin typeface="Calibri" pitchFamily="34" charset="0"/>
                          <a:ea typeface="Calibri" pitchFamily="34" charset="-122"/>
                          <a:cs typeface="Calibri" pitchFamily="34" charset="-120"/>
                        </a:rPr>
                        <a:t>Богино, тусдаа алхам</a:t>
                      </a:r>
                      <a:endParaRPr lang="en-US" sz="1100" dirty="0">
                        <a:latin typeface="Calibri" charset="0"/>
                        <a:ea typeface="Calibri" charset="0"/>
                        <a:cs typeface="Calibri"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tcPr>
                </a:tc>
                <a:extLst>
                  <a:ext uri="{0D108BD9-81ED-4DB2-BD59-A6C34878D82A}">
                    <a16:rowId xmlns:a16="http://schemas.microsoft.com/office/drawing/2014/main" val="10003"/>
                  </a:ext>
                </a:extLst>
              </a:tr>
              <a:tr h="411480">
                <a:tc>
                  <a:txBody>
                    <a:bodyPr/>
                    <a:lstStyle/>
                    <a:p>
                      <a:pPr marL="0" indent="0" algn="l">
                        <a:buNone/>
                      </a:pPr>
                      <a:r>
                        <a:rPr lang="en-US" sz="1200" b="1" dirty="0">
                          <a:solidFill>
                            <a:srgbClr val="1E2761"/>
                          </a:solidFill>
                          <a:latin typeface="Cambria" pitchFamily="34" charset="0"/>
                          <a:ea typeface="Cambria" pitchFamily="34" charset="-122"/>
                          <a:cs typeface="Cambria" pitchFamily="34" charset="-120"/>
                        </a:rPr>
                        <a:t>Давтамж</a:t>
                      </a:r>
                      <a:endParaRPr lang="en-US" sz="1200" dirty="0">
                        <a:latin typeface="Cambria" charset="0"/>
                        <a:ea typeface="Cambria" charset="0"/>
                        <a:cs typeface="Cambria"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solidFill>
                      <a:srgbClr val="EAF1FB"/>
                    </a:solidFill>
                  </a:tcPr>
                </a:tc>
                <a:tc>
                  <a:txBody>
                    <a:bodyPr/>
                    <a:lstStyle/>
                    <a:p>
                      <a:pPr marL="0" indent="0" algn="l">
                        <a:buNone/>
                      </a:pPr>
                      <a:r>
                        <a:rPr lang="en-US" sz="1100" dirty="0">
                          <a:solidFill>
                            <a:srgbClr val="1F2A3D"/>
                          </a:solidFill>
                          <a:latin typeface="Calibri" pitchFamily="34" charset="0"/>
                          <a:ea typeface="Calibri" pitchFamily="34" charset="-122"/>
                          <a:cs typeface="Calibri" pitchFamily="34" charset="-120"/>
                        </a:rPr>
                        <a:t>Стандартчлагдсан, давтагддаг</a:t>
                      </a:r>
                      <a:endParaRPr lang="en-US" sz="1100" dirty="0">
                        <a:latin typeface="Calibri" charset="0"/>
                        <a:ea typeface="Calibri" charset="0"/>
                        <a:cs typeface="Calibri"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tcPr>
                </a:tc>
                <a:tc>
                  <a:txBody>
                    <a:bodyPr/>
                    <a:lstStyle/>
                    <a:p>
                      <a:pPr marL="0" indent="0" algn="l">
                        <a:buNone/>
                      </a:pPr>
                      <a:r>
                        <a:rPr lang="en-US" sz="1100" dirty="0">
                          <a:solidFill>
                            <a:srgbClr val="1F2A3D"/>
                          </a:solidFill>
                          <a:latin typeface="Calibri" pitchFamily="34" charset="0"/>
                          <a:ea typeface="Calibri" pitchFamily="34" charset="-122"/>
                          <a:cs typeface="Calibri" pitchFamily="34" charset="-120"/>
                        </a:rPr>
                        <a:t>Нэг удаагийн байж болно</a:t>
                      </a:r>
                      <a:endParaRPr lang="en-US" sz="1100" dirty="0">
                        <a:latin typeface="Calibri" charset="0"/>
                        <a:ea typeface="Calibri" charset="0"/>
                        <a:cs typeface="Calibri"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tcPr>
                </a:tc>
                <a:extLst>
                  <a:ext uri="{0D108BD9-81ED-4DB2-BD59-A6C34878D82A}">
                    <a16:rowId xmlns:a16="http://schemas.microsoft.com/office/drawing/2014/main" val="10004"/>
                  </a:ext>
                </a:extLst>
              </a:tr>
              <a:tr h="411480">
                <a:tc>
                  <a:txBody>
                    <a:bodyPr/>
                    <a:lstStyle/>
                    <a:p>
                      <a:pPr marL="0" indent="0" algn="l">
                        <a:buNone/>
                      </a:pPr>
                      <a:r>
                        <a:rPr lang="en-US" sz="1200" b="1" dirty="0">
                          <a:solidFill>
                            <a:srgbClr val="1E2761"/>
                          </a:solidFill>
                          <a:latin typeface="Cambria" pitchFamily="34" charset="0"/>
                          <a:ea typeface="Cambria" pitchFamily="34" charset="-122"/>
                          <a:cs typeface="Cambria" pitchFamily="34" charset="-120"/>
                        </a:rPr>
                        <a:t>Эзэн</a:t>
                      </a:r>
                      <a:endParaRPr lang="en-US" sz="1200" dirty="0">
                        <a:latin typeface="Cambria" charset="0"/>
                        <a:ea typeface="Cambria" charset="0"/>
                        <a:cs typeface="Cambria"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solidFill>
                      <a:srgbClr val="EAF1FB"/>
                    </a:solidFill>
                  </a:tcPr>
                </a:tc>
                <a:tc>
                  <a:txBody>
                    <a:bodyPr/>
                    <a:lstStyle/>
                    <a:p>
                      <a:pPr marL="0" indent="0" algn="l">
                        <a:buNone/>
                      </a:pPr>
                      <a:r>
                        <a:rPr lang="en-US" sz="1100" dirty="0">
                          <a:solidFill>
                            <a:srgbClr val="1F2A3D"/>
                          </a:solidFill>
                          <a:latin typeface="Calibri" pitchFamily="34" charset="0"/>
                          <a:ea typeface="Calibri" pitchFamily="34" charset="-122"/>
                          <a:cs typeface="Calibri" pitchFamily="34" charset="-120"/>
                        </a:rPr>
                        <a:t>Process owner</a:t>
                      </a:r>
                      <a:endParaRPr lang="en-US" sz="1100" dirty="0">
                        <a:latin typeface="Calibri" charset="0"/>
                        <a:ea typeface="Calibri" charset="0"/>
                        <a:cs typeface="Calibri"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tcPr>
                </a:tc>
                <a:tc>
                  <a:txBody>
                    <a:bodyPr/>
                    <a:lstStyle/>
                    <a:p>
                      <a:pPr marL="0" indent="0" algn="l">
                        <a:buNone/>
                      </a:pPr>
                      <a:r>
                        <a:rPr lang="en-US" sz="1100" dirty="0">
                          <a:solidFill>
                            <a:srgbClr val="1F2A3D"/>
                          </a:solidFill>
                          <a:latin typeface="Calibri" pitchFamily="34" charset="0"/>
                          <a:ea typeface="Calibri" pitchFamily="34" charset="-122"/>
                          <a:cs typeface="Calibri" pitchFamily="34" charset="-120"/>
                        </a:rPr>
                        <a:t>Гүйцэтгэгч / хариуцагч</a:t>
                      </a:r>
                      <a:endParaRPr lang="en-US" sz="1100" dirty="0">
                        <a:latin typeface="Calibri" charset="0"/>
                        <a:ea typeface="Calibri" charset="0"/>
                        <a:cs typeface="Calibri"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tcPr>
                </a:tc>
                <a:extLst>
                  <a:ext uri="{0D108BD9-81ED-4DB2-BD59-A6C34878D82A}">
                    <a16:rowId xmlns:a16="http://schemas.microsoft.com/office/drawing/2014/main" val="10005"/>
                  </a:ext>
                </a:extLst>
              </a:tr>
              <a:tr h="411480">
                <a:tc>
                  <a:txBody>
                    <a:bodyPr/>
                    <a:lstStyle/>
                    <a:p>
                      <a:pPr marL="0" indent="0" algn="l">
                        <a:buNone/>
                      </a:pPr>
                      <a:r>
                        <a:rPr lang="en-US" sz="1200" b="1" dirty="0">
                          <a:solidFill>
                            <a:srgbClr val="1E2761"/>
                          </a:solidFill>
                          <a:latin typeface="Cambria" pitchFamily="34" charset="0"/>
                          <a:ea typeface="Cambria" pitchFamily="34" charset="-122"/>
                          <a:cs typeface="Cambria" pitchFamily="34" charset="-120"/>
                        </a:rPr>
                        <a:t>Хэмжилт</a:t>
                      </a:r>
                      <a:endParaRPr lang="en-US" sz="1200" dirty="0">
                        <a:latin typeface="Cambria" charset="0"/>
                        <a:ea typeface="Cambria" charset="0"/>
                        <a:cs typeface="Cambria"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solidFill>
                      <a:srgbClr val="EAF1FB"/>
                    </a:solidFill>
                  </a:tcPr>
                </a:tc>
                <a:tc>
                  <a:txBody>
                    <a:bodyPr/>
                    <a:lstStyle/>
                    <a:p>
                      <a:pPr marL="0" indent="0" algn="l">
                        <a:buNone/>
                      </a:pPr>
                      <a:r>
                        <a:rPr lang="en-US" sz="1100" dirty="0">
                          <a:solidFill>
                            <a:srgbClr val="1F2A3D"/>
                          </a:solidFill>
                          <a:latin typeface="Calibri" pitchFamily="34" charset="0"/>
                          <a:ea typeface="Calibri" pitchFamily="34" charset="-122"/>
                          <a:cs typeface="Calibri" pitchFamily="34" charset="-120"/>
                        </a:rPr>
                        <a:t>KPI: цаг, өртөг, чанар, гүйцэтгэл</a:t>
                      </a:r>
                      <a:endParaRPr lang="en-US" sz="1100" dirty="0">
                        <a:latin typeface="Calibri" charset="0"/>
                        <a:ea typeface="Calibri" charset="0"/>
                        <a:cs typeface="Calibri"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tcPr>
                </a:tc>
                <a:tc>
                  <a:txBody>
                    <a:bodyPr/>
                    <a:lstStyle/>
                    <a:p>
                      <a:pPr marL="0" indent="0" algn="l">
                        <a:buNone/>
                      </a:pPr>
                      <a:r>
                        <a:rPr lang="en-US" sz="1100" dirty="0">
                          <a:solidFill>
                            <a:srgbClr val="1F2A3D"/>
                          </a:solidFill>
                          <a:latin typeface="Calibri" pitchFamily="34" charset="0"/>
                          <a:ea typeface="Calibri" pitchFamily="34" charset="-122"/>
                          <a:cs typeface="Calibri" pitchFamily="34" charset="-120"/>
                        </a:rPr>
                        <a:t>Дуусгасан / дуусгаагүй</a:t>
                      </a:r>
                      <a:endParaRPr lang="en-US" sz="1100" dirty="0">
                        <a:latin typeface="Calibri" charset="0"/>
                        <a:ea typeface="Calibri" charset="0"/>
                        <a:cs typeface="Calibri"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tcPr>
                </a:tc>
                <a:extLst>
                  <a:ext uri="{0D108BD9-81ED-4DB2-BD59-A6C34878D82A}">
                    <a16:rowId xmlns:a16="http://schemas.microsoft.com/office/drawing/2014/main" val="10006"/>
                  </a:ext>
                </a:extLst>
              </a:tr>
              <a:tr h="411480">
                <a:tc>
                  <a:txBody>
                    <a:bodyPr/>
                    <a:lstStyle/>
                    <a:p>
                      <a:pPr marL="0" indent="0" algn="l">
                        <a:buNone/>
                      </a:pPr>
                      <a:r>
                        <a:rPr lang="en-US" sz="1200" b="1" dirty="0">
                          <a:solidFill>
                            <a:srgbClr val="1E2761"/>
                          </a:solidFill>
                          <a:latin typeface="Cambria" pitchFamily="34" charset="0"/>
                          <a:ea typeface="Cambria" pitchFamily="34" charset="-122"/>
                          <a:cs typeface="Cambria" pitchFamily="34" charset="-120"/>
                        </a:rPr>
                        <a:t>Жишээ</a:t>
                      </a:r>
                      <a:endParaRPr lang="en-US" sz="1200" dirty="0">
                        <a:latin typeface="Cambria" charset="0"/>
                        <a:ea typeface="Cambria" charset="0"/>
                        <a:cs typeface="Cambria"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solidFill>
                      <a:srgbClr val="EAF1FB"/>
                    </a:solidFill>
                  </a:tcPr>
                </a:tc>
                <a:tc>
                  <a:txBody>
                    <a:bodyPr/>
                    <a:lstStyle/>
                    <a:p>
                      <a:pPr marL="0" indent="0" algn="l">
                        <a:buNone/>
                      </a:pPr>
                      <a:r>
                        <a:rPr lang="en-US" sz="1100" dirty="0">
                          <a:solidFill>
                            <a:srgbClr val="1F2A3D"/>
                          </a:solidFill>
                          <a:latin typeface="Calibri" pitchFamily="34" charset="0"/>
                          <a:ea typeface="Calibri" pitchFamily="34" charset="-122"/>
                          <a:cs typeface="Calibri" pitchFamily="34" charset="-120"/>
                        </a:rPr>
                        <a:t>Order-to-Cash, Hire-to-Retire</a:t>
                      </a:r>
                      <a:endParaRPr lang="en-US" sz="1100" dirty="0">
                        <a:latin typeface="Calibri" charset="0"/>
                        <a:ea typeface="Calibri" charset="0"/>
                        <a:cs typeface="Calibri"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tcPr>
                </a:tc>
                <a:tc>
                  <a:txBody>
                    <a:bodyPr/>
                    <a:lstStyle/>
                    <a:p>
                      <a:pPr marL="0" indent="0" algn="l">
                        <a:buNone/>
                      </a:pPr>
                      <a:r>
                        <a:rPr lang="en-US" sz="1100" dirty="0">
                          <a:solidFill>
                            <a:srgbClr val="1F2A3D"/>
                          </a:solidFill>
                          <a:latin typeface="Calibri" pitchFamily="34" charset="0"/>
                          <a:ea typeface="Calibri" pitchFamily="34" charset="-122"/>
                          <a:cs typeface="Calibri" pitchFamily="34" charset="-120"/>
                        </a:rPr>
                        <a:t>Нэхэмжлэх бичих, имэйл хариулах</a:t>
                      </a:r>
                      <a:endParaRPr lang="en-US" sz="1100" dirty="0">
                        <a:latin typeface="Calibri" charset="0"/>
                        <a:ea typeface="Calibri" charset="0"/>
                        <a:cs typeface="Calibri" charset="0"/>
                      </a:endParaRPr>
                    </a:p>
                  </a:txBody>
                  <a:tcPr marL="73152" marR="73152" marT="73152" marB="73152" anchor="ctr">
                    <a:lnL w="6350" cap="flat" cmpd="sng" algn="ctr">
                      <a:solidFill>
                        <a:srgbClr val="D9E2F3"/>
                      </a:solidFill>
                      <a:prstDash val="solid"/>
                      <a:round/>
                      <a:headEnd type="none" w="med" len="med"/>
                      <a:tailEnd type="none" w="med" len="med"/>
                    </a:lnL>
                    <a:lnR w="6350" cap="flat" cmpd="sng" algn="ctr">
                      <a:solidFill>
                        <a:srgbClr val="D9E2F3"/>
                      </a:solidFill>
                      <a:prstDash val="solid"/>
                      <a:round/>
                      <a:headEnd type="none" w="med" len="med"/>
                      <a:tailEnd type="none" w="med" len="med"/>
                    </a:lnR>
                    <a:lnT w="6350" cap="flat" cmpd="sng" algn="ctr">
                      <a:solidFill>
                        <a:srgbClr val="D9E2F3"/>
                      </a:solidFill>
                      <a:prstDash val="solid"/>
                      <a:round/>
                      <a:headEnd type="none" w="med" len="med"/>
                      <a:tailEnd type="none" w="med" len="med"/>
                    </a:lnT>
                    <a:lnB w="6350" cap="flat" cmpd="sng" algn="ctr">
                      <a:solidFill>
                        <a:srgbClr val="D9E2F3"/>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sp>
        <p:nvSpPr>
          <p:cNvPr id="5" name="Text 2">
            <a:extLst>
              <a:ext uri="{FF2B5EF4-FFF2-40B4-BE49-F238E27FC236}">
                <a16:creationId xmlns:a16="http://schemas.microsoft.com/office/drawing/2014/main" id="{D305CF55-8F4E-1943-05F0-328AE5CA55AB}"/>
              </a:ext>
            </a:extLst>
          </p:cNvPr>
          <p:cNvSpPr/>
          <p:nvPr/>
        </p:nvSpPr>
        <p:spPr>
          <a:xfrm>
            <a:off x="320040" y="4309711"/>
            <a:ext cx="8229600" cy="228600"/>
          </a:xfrm>
          <a:prstGeom prst="rect">
            <a:avLst/>
          </a:prstGeom>
          <a:noFill/>
          <a:ln/>
        </p:spPr>
        <p:txBody>
          <a:bodyPr wrap="square" lIns="0" tIns="0" rIns="0" bIns="0" rtlCol="0" anchor="ctr"/>
          <a:lstStyle/>
          <a:p>
            <a:r>
              <a:rPr lang="en-US" sz="900" i="1" dirty="0">
                <a:solidFill>
                  <a:srgbClr val="5C6B82"/>
                </a:solidFill>
                <a:latin typeface="Calibri" pitchFamily="34" charset="0"/>
                <a:ea typeface="Calibri" pitchFamily="34" charset="-122"/>
                <a:cs typeface="Calibri" pitchFamily="34" charset="-120"/>
              </a:rPr>
              <a:t>Эх сурвалж: Davenport (1993); Hammer &amp; Champy (1993); Dumas нар (2018); ISO 9000:2015</a:t>
            </a:r>
            <a:endParaRPr lang="en-US" sz="900" dirty="0"/>
          </a:p>
        </p:txBody>
      </p:sp>
      <p:sp>
        <p:nvSpPr>
          <p:cNvPr id="9" name="Text 3">
            <a:extLst>
              <a:ext uri="{FF2B5EF4-FFF2-40B4-BE49-F238E27FC236}">
                <a16:creationId xmlns:a16="http://schemas.microsoft.com/office/drawing/2014/main" id="{19ABDCB0-3D09-4CE5-8CAB-63A95245EDDA}"/>
              </a:ext>
            </a:extLst>
          </p:cNvPr>
          <p:cNvSpPr/>
          <p:nvPr/>
        </p:nvSpPr>
        <p:spPr>
          <a:xfrm>
            <a:off x="8092440" y="4538311"/>
            <a:ext cx="777240" cy="228600"/>
          </a:xfrm>
          <a:prstGeom prst="rect">
            <a:avLst/>
          </a:prstGeom>
          <a:noFill/>
          <a:ln/>
        </p:spPr>
        <p:txBody>
          <a:bodyPr wrap="square" lIns="0" tIns="0" rIns="0" bIns="0" rtlCol="0" anchor="ctr"/>
          <a:lstStyle/>
          <a:p>
            <a:pPr algn="r"/>
            <a:r>
              <a:rPr lang="en-US" sz="900" dirty="0">
                <a:solidFill>
                  <a:srgbClr val="5C6B82"/>
                </a:solidFill>
                <a:latin typeface="Calibri" pitchFamily="34" charset="0"/>
                <a:ea typeface="Calibri" pitchFamily="34" charset="-122"/>
                <a:cs typeface="Calibri" pitchFamily="34" charset="-120"/>
              </a:rPr>
              <a:t>6 / 11</a:t>
            </a:r>
            <a:endParaRPr lang="en-US" sz="900" dirty="0"/>
          </a:p>
        </p:txBody>
      </p:sp>
      <p:sp>
        <p:nvSpPr>
          <p:cNvPr id="10" name="Text 4">
            <a:extLst>
              <a:ext uri="{FF2B5EF4-FFF2-40B4-BE49-F238E27FC236}">
                <a16:creationId xmlns:a16="http://schemas.microsoft.com/office/drawing/2014/main" id="{EB73BA8E-CA26-FA48-00BD-82D0F961F05E}"/>
              </a:ext>
            </a:extLst>
          </p:cNvPr>
          <p:cNvSpPr/>
          <p:nvPr/>
        </p:nvSpPr>
        <p:spPr>
          <a:xfrm>
            <a:off x="320040" y="4538311"/>
            <a:ext cx="5486400" cy="228600"/>
          </a:xfrm>
          <a:prstGeom prst="rect">
            <a:avLst/>
          </a:prstGeom>
          <a:noFill/>
          <a:ln/>
        </p:spPr>
        <p:txBody>
          <a:bodyPr wrap="square" lIns="0" tIns="0" rIns="0" bIns="0" rtlCol="0" anchor="ctr"/>
          <a:lstStyle/>
          <a:p>
            <a:r>
              <a:rPr lang="en-US" sz="900" i="1" dirty="0">
                <a:solidFill>
                  <a:srgbClr val="5C6B82"/>
                </a:solidFill>
                <a:latin typeface="Calibri" pitchFamily="34" charset="0"/>
                <a:ea typeface="Calibri" pitchFamily="34" charset="-122"/>
                <a:cs typeface="Calibri" pitchFamily="34" charset="-120"/>
              </a:rPr>
              <a:t>Бизнес процесс ба ажил</a:t>
            </a:r>
            <a:endParaRPr lang="en-US" sz="900" dirty="0"/>
          </a:p>
        </p:txBody>
      </p:sp>
    </p:spTree>
    <p:extLst>
      <p:ext uri="{BB962C8B-B14F-4D97-AF65-F5344CB8AC3E}">
        <p14:creationId xmlns:p14="http://schemas.microsoft.com/office/powerpoint/2010/main" val="19137850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1228E7BF-FF9D-FB4B-DB20-D54BE178D95A}"/>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6E06ECEE-567E-A66B-94E9-07142A6B48DE}"/>
              </a:ext>
            </a:extLst>
          </p:cNvPr>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dirty="0">
              <a:latin typeface="Arial" panose="020B0604020202020204" pitchFamily="34" charset="0"/>
              <a:cs typeface="Arial" panose="020B0604020202020204" pitchFamily="34" charset="0"/>
            </a:endParaRPr>
          </a:p>
        </p:txBody>
      </p:sp>
      <p:sp>
        <p:nvSpPr>
          <p:cNvPr id="3" name="Text 1">
            <a:extLst>
              <a:ext uri="{FF2B5EF4-FFF2-40B4-BE49-F238E27FC236}">
                <a16:creationId xmlns:a16="http://schemas.microsoft.com/office/drawing/2014/main" id="{A83B3F4F-4589-331B-2AE3-81A29EED24E5}"/>
              </a:ext>
            </a:extLst>
          </p:cNvPr>
          <p:cNvSpPr/>
          <p:nvPr/>
        </p:nvSpPr>
        <p:spPr>
          <a:xfrm>
            <a:off x="274320" y="0"/>
            <a:ext cx="8595360" cy="777240"/>
          </a:xfrm>
          <a:prstGeom prst="rect">
            <a:avLst/>
          </a:prstGeom>
          <a:solidFill>
            <a:srgbClr val="0132A6"/>
          </a:solidFill>
          <a:ln/>
        </p:spPr>
        <p:txBody>
          <a:bodyPr wrap="square" rtlCol="0" anchor="ctr"/>
          <a:lstStyle/>
          <a:p>
            <a:pPr marL="0" indent="0" algn="l">
              <a:buNone/>
            </a:pPr>
            <a:r>
              <a:rPr lang="ru-RU" sz="2000" b="1" dirty="0">
                <a:solidFill>
                  <a:srgbClr val="FFFFFF"/>
                </a:solidFill>
                <a:latin typeface="Arial" panose="020B0604020202020204" pitchFamily="34" charset="0"/>
                <a:ea typeface="Calibri" pitchFamily="34" charset="-122"/>
                <a:cs typeface="Arial" panose="020B0604020202020204" pitchFamily="34" charset="0"/>
              </a:rPr>
              <a:t>БИЗНЕС ПРОЦЕСС</a:t>
            </a:r>
            <a:r>
              <a:rPr lang="mn-MN" sz="2000" b="1" dirty="0">
                <a:solidFill>
                  <a:srgbClr val="FFFFFF"/>
                </a:solidFill>
                <a:latin typeface="Arial" panose="020B0604020202020204" pitchFamily="34" charset="0"/>
                <a:ea typeface="Calibri" pitchFamily="34" charset="-122"/>
                <a:cs typeface="Arial" panose="020B0604020202020204" pitchFamily="34" charset="0"/>
              </a:rPr>
              <a:t> ба АЖИЛ</a:t>
            </a:r>
            <a:endParaRPr lang="ru-RU" sz="2000" b="1" dirty="0">
              <a:solidFill>
                <a:srgbClr val="FFFFFF"/>
              </a:solidFill>
              <a:latin typeface="Arial" panose="020B0604020202020204" pitchFamily="34" charset="0"/>
              <a:ea typeface="Calibri" pitchFamily="34" charset="-122"/>
              <a:cs typeface="Arial" panose="020B0604020202020204" pitchFamily="34" charset="0"/>
            </a:endParaRPr>
          </a:p>
        </p:txBody>
      </p:sp>
      <p:sp>
        <p:nvSpPr>
          <p:cNvPr id="6" name="Shape 2">
            <a:extLst>
              <a:ext uri="{FF2B5EF4-FFF2-40B4-BE49-F238E27FC236}">
                <a16:creationId xmlns:a16="http://schemas.microsoft.com/office/drawing/2014/main" id="{1B0FF09E-324A-F813-C458-BAFD82B61FFF}"/>
              </a:ext>
            </a:extLst>
          </p:cNvPr>
          <p:cNvSpPr/>
          <p:nvPr/>
        </p:nvSpPr>
        <p:spPr>
          <a:xfrm>
            <a:off x="457200" y="1005840"/>
            <a:ext cx="548640" cy="548640"/>
          </a:xfrm>
          <a:prstGeom prst="ellipse">
            <a:avLst/>
          </a:prstGeom>
          <a:solidFill>
            <a:srgbClr val="1E2761"/>
          </a:solidFill>
          <a:ln w="12700">
            <a:solidFill>
              <a:srgbClr val="1E2761"/>
            </a:solidFill>
            <a:prstDash val="solid"/>
          </a:ln>
        </p:spPr>
        <p:txBody>
          <a:bodyPr/>
          <a:lstStyle/>
          <a:p>
            <a:endParaRPr lang="en-US"/>
          </a:p>
        </p:txBody>
      </p:sp>
      <p:sp>
        <p:nvSpPr>
          <p:cNvPr id="7" name="Text 3">
            <a:extLst>
              <a:ext uri="{FF2B5EF4-FFF2-40B4-BE49-F238E27FC236}">
                <a16:creationId xmlns:a16="http://schemas.microsoft.com/office/drawing/2014/main" id="{93D53D49-04C8-D679-307C-B2DC49B43673}"/>
              </a:ext>
            </a:extLst>
          </p:cNvPr>
          <p:cNvSpPr/>
          <p:nvPr/>
        </p:nvSpPr>
        <p:spPr>
          <a:xfrm>
            <a:off x="457200" y="1005840"/>
            <a:ext cx="548640" cy="548640"/>
          </a:xfrm>
          <a:prstGeom prst="rect">
            <a:avLst/>
          </a:prstGeom>
          <a:noFill/>
          <a:ln/>
        </p:spPr>
        <p:txBody>
          <a:bodyPr wrap="square" lIns="0" tIns="0" rIns="0" bIns="0" rtlCol="0" anchor="ctr"/>
          <a:lstStyle/>
          <a:p>
            <a:pPr algn="ctr"/>
            <a:r>
              <a:rPr lang="en-US" sz="2200" b="1" dirty="0">
                <a:solidFill>
                  <a:srgbClr val="FFFFFF"/>
                </a:solidFill>
                <a:latin typeface="Cambria" pitchFamily="34" charset="0"/>
                <a:ea typeface="Cambria" pitchFamily="34" charset="-122"/>
                <a:cs typeface="Cambria" pitchFamily="34" charset="-120"/>
              </a:rPr>
              <a:t>1</a:t>
            </a:r>
            <a:endParaRPr lang="en-US" sz="2200" dirty="0"/>
          </a:p>
        </p:txBody>
      </p:sp>
      <p:sp>
        <p:nvSpPr>
          <p:cNvPr id="8" name="Shape 4">
            <a:extLst>
              <a:ext uri="{FF2B5EF4-FFF2-40B4-BE49-F238E27FC236}">
                <a16:creationId xmlns:a16="http://schemas.microsoft.com/office/drawing/2014/main" id="{9E073C76-2C56-5F66-C984-5B7C6A6A5DEB}"/>
              </a:ext>
            </a:extLst>
          </p:cNvPr>
          <p:cNvSpPr/>
          <p:nvPr/>
        </p:nvSpPr>
        <p:spPr>
          <a:xfrm>
            <a:off x="1188720" y="1005840"/>
            <a:ext cx="7315200" cy="548640"/>
          </a:xfrm>
          <a:prstGeom prst="rect">
            <a:avLst/>
          </a:prstGeom>
          <a:solidFill>
            <a:srgbClr val="EAF1FB"/>
          </a:solidFill>
          <a:ln w="9525">
            <a:solidFill>
              <a:srgbClr val="CADCFC"/>
            </a:solidFill>
            <a:prstDash val="solid"/>
          </a:ln>
        </p:spPr>
        <p:txBody>
          <a:bodyPr/>
          <a:lstStyle/>
          <a:p>
            <a:endParaRPr lang="en-US"/>
          </a:p>
        </p:txBody>
      </p:sp>
      <p:sp>
        <p:nvSpPr>
          <p:cNvPr id="11" name="Text 5">
            <a:extLst>
              <a:ext uri="{FF2B5EF4-FFF2-40B4-BE49-F238E27FC236}">
                <a16:creationId xmlns:a16="http://schemas.microsoft.com/office/drawing/2014/main" id="{7A487E89-5A3E-E4DD-2D66-D2EB2DACC99C}"/>
              </a:ext>
            </a:extLst>
          </p:cNvPr>
          <p:cNvSpPr/>
          <p:nvPr/>
        </p:nvSpPr>
        <p:spPr>
          <a:xfrm>
            <a:off x="1325880" y="1060704"/>
            <a:ext cx="1645920" cy="457200"/>
          </a:xfrm>
          <a:prstGeom prst="rect">
            <a:avLst/>
          </a:prstGeom>
          <a:noFill/>
          <a:ln/>
        </p:spPr>
        <p:txBody>
          <a:bodyPr wrap="square" lIns="0" tIns="0" rIns="0" bIns="0" rtlCol="0" anchor="ctr"/>
          <a:lstStyle/>
          <a:p>
            <a:r>
              <a:rPr lang="en-US" sz="1400" b="1" dirty="0">
                <a:solidFill>
                  <a:srgbClr val="1E2761"/>
                </a:solidFill>
                <a:latin typeface="Cambria" pitchFamily="34" charset="0"/>
                <a:ea typeface="Cambria" pitchFamily="34" charset="-122"/>
                <a:cs typeface="Cambria" pitchFamily="34" charset="-120"/>
              </a:rPr>
              <a:t>Үнэ цэн</a:t>
            </a:r>
            <a:endParaRPr lang="en-US" sz="1400" dirty="0"/>
          </a:p>
        </p:txBody>
      </p:sp>
      <p:sp>
        <p:nvSpPr>
          <p:cNvPr id="12" name="Text 6">
            <a:extLst>
              <a:ext uri="{FF2B5EF4-FFF2-40B4-BE49-F238E27FC236}">
                <a16:creationId xmlns:a16="http://schemas.microsoft.com/office/drawing/2014/main" id="{F318D75E-9558-89FA-C54C-9079F7964C07}"/>
              </a:ext>
            </a:extLst>
          </p:cNvPr>
          <p:cNvSpPr/>
          <p:nvPr/>
        </p:nvSpPr>
        <p:spPr>
          <a:xfrm>
            <a:off x="3017520" y="1060704"/>
            <a:ext cx="5394960" cy="457200"/>
          </a:xfrm>
          <a:prstGeom prst="rect">
            <a:avLst/>
          </a:prstGeom>
          <a:noFill/>
          <a:ln/>
        </p:spPr>
        <p:txBody>
          <a:bodyPr wrap="square" lIns="0" tIns="0" rIns="0" bIns="0" rtlCol="0" anchor="ctr"/>
          <a:lstStyle/>
          <a:p>
            <a:r>
              <a:rPr lang="en-US" sz="1200" i="1" dirty="0">
                <a:solidFill>
                  <a:srgbClr val="1F2A3D"/>
                </a:solidFill>
                <a:latin typeface="Calibri" pitchFamily="34" charset="0"/>
                <a:ea typeface="Calibri" pitchFamily="34" charset="-122"/>
                <a:cs typeface="Calibri" pitchFamily="34" charset="-120"/>
              </a:rPr>
              <a:t>Энэ үйл ажиллагаа хэнд, ямар үнэ цэн бүтээж байна вэ?</a:t>
            </a:r>
            <a:endParaRPr lang="en-US" sz="1200" dirty="0"/>
          </a:p>
        </p:txBody>
      </p:sp>
      <p:sp>
        <p:nvSpPr>
          <p:cNvPr id="13" name="Shape 7">
            <a:extLst>
              <a:ext uri="{FF2B5EF4-FFF2-40B4-BE49-F238E27FC236}">
                <a16:creationId xmlns:a16="http://schemas.microsoft.com/office/drawing/2014/main" id="{FB409378-BEAA-389F-E6D1-2BC0F523F61C}"/>
              </a:ext>
            </a:extLst>
          </p:cNvPr>
          <p:cNvSpPr/>
          <p:nvPr/>
        </p:nvSpPr>
        <p:spPr>
          <a:xfrm>
            <a:off x="457200" y="1645920"/>
            <a:ext cx="548640" cy="548640"/>
          </a:xfrm>
          <a:prstGeom prst="ellipse">
            <a:avLst/>
          </a:prstGeom>
          <a:solidFill>
            <a:srgbClr val="1E2761"/>
          </a:solidFill>
          <a:ln w="12700">
            <a:solidFill>
              <a:srgbClr val="1E2761"/>
            </a:solidFill>
            <a:prstDash val="solid"/>
          </a:ln>
        </p:spPr>
        <p:txBody>
          <a:bodyPr/>
          <a:lstStyle/>
          <a:p>
            <a:endParaRPr lang="en-US"/>
          </a:p>
        </p:txBody>
      </p:sp>
      <p:sp>
        <p:nvSpPr>
          <p:cNvPr id="14" name="Text 8">
            <a:extLst>
              <a:ext uri="{FF2B5EF4-FFF2-40B4-BE49-F238E27FC236}">
                <a16:creationId xmlns:a16="http://schemas.microsoft.com/office/drawing/2014/main" id="{9EFBDC4F-5A63-812A-3228-57CD8A9E61AE}"/>
              </a:ext>
            </a:extLst>
          </p:cNvPr>
          <p:cNvSpPr/>
          <p:nvPr/>
        </p:nvSpPr>
        <p:spPr>
          <a:xfrm>
            <a:off x="457200" y="1645920"/>
            <a:ext cx="548640" cy="548640"/>
          </a:xfrm>
          <a:prstGeom prst="rect">
            <a:avLst/>
          </a:prstGeom>
          <a:noFill/>
          <a:ln/>
        </p:spPr>
        <p:txBody>
          <a:bodyPr wrap="square" lIns="0" tIns="0" rIns="0" bIns="0" rtlCol="0" anchor="ctr"/>
          <a:lstStyle/>
          <a:p>
            <a:pPr algn="ctr"/>
            <a:r>
              <a:rPr lang="en-US" sz="2200" b="1" dirty="0">
                <a:solidFill>
                  <a:srgbClr val="FFFFFF"/>
                </a:solidFill>
                <a:latin typeface="Cambria" pitchFamily="34" charset="0"/>
                <a:ea typeface="Cambria" pitchFamily="34" charset="-122"/>
                <a:cs typeface="Cambria" pitchFamily="34" charset="-120"/>
              </a:rPr>
              <a:t>2</a:t>
            </a:r>
            <a:endParaRPr lang="en-US" sz="2200" dirty="0"/>
          </a:p>
        </p:txBody>
      </p:sp>
      <p:sp>
        <p:nvSpPr>
          <p:cNvPr id="15" name="Shape 9">
            <a:extLst>
              <a:ext uri="{FF2B5EF4-FFF2-40B4-BE49-F238E27FC236}">
                <a16:creationId xmlns:a16="http://schemas.microsoft.com/office/drawing/2014/main" id="{40725D4C-6060-3C4A-8536-12B922B76A92}"/>
              </a:ext>
            </a:extLst>
          </p:cNvPr>
          <p:cNvSpPr/>
          <p:nvPr/>
        </p:nvSpPr>
        <p:spPr>
          <a:xfrm>
            <a:off x="1188720" y="1645920"/>
            <a:ext cx="7315200" cy="548640"/>
          </a:xfrm>
          <a:prstGeom prst="rect">
            <a:avLst/>
          </a:prstGeom>
          <a:solidFill>
            <a:srgbClr val="EAF1FB"/>
          </a:solidFill>
          <a:ln w="9525">
            <a:solidFill>
              <a:srgbClr val="CADCFC"/>
            </a:solidFill>
            <a:prstDash val="solid"/>
          </a:ln>
        </p:spPr>
        <p:txBody>
          <a:bodyPr/>
          <a:lstStyle/>
          <a:p>
            <a:endParaRPr lang="en-US"/>
          </a:p>
        </p:txBody>
      </p:sp>
      <p:sp>
        <p:nvSpPr>
          <p:cNvPr id="16" name="Text 10">
            <a:extLst>
              <a:ext uri="{FF2B5EF4-FFF2-40B4-BE49-F238E27FC236}">
                <a16:creationId xmlns:a16="http://schemas.microsoft.com/office/drawing/2014/main" id="{B7867EA0-26C2-0304-B434-56A0B1ADDC66}"/>
              </a:ext>
            </a:extLst>
          </p:cNvPr>
          <p:cNvSpPr/>
          <p:nvPr/>
        </p:nvSpPr>
        <p:spPr>
          <a:xfrm>
            <a:off x="1325880" y="1700784"/>
            <a:ext cx="1645920" cy="457200"/>
          </a:xfrm>
          <a:prstGeom prst="rect">
            <a:avLst/>
          </a:prstGeom>
          <a:noFill/>
          <a:ln/>
        </p:spPr>
        <p:txBody>
          <a:bodyPr wrap="square" lIns="0" tIns="0" rIns="0" bIns="0" rtlCol="0" anchor="ctr"/>
          <a:lstStyle/>
          <a:p>
            <a:r>
              <a:rPr lang="en-US" sz="1400" b="1" dirty="0">
                <a:solidFill>
                  <a:srgbClr val="1E2761"/>
                </a:solidFill>
                <a:latin typeface="Cambria" pitchFamily="34" charset="0"/>
                <a:ea typeface="Cambria" pitchFamily="34" charset="-122"/>
                <a:cs typeface="Cambria" pitchFamily="34" charset="-120"/>
              </a:rPr>
              <a:t>Хил хязгаар</a:t>
            </a:r>
            <a:endParaRPr lang="en-US" sz="1400" dirty="0"/>
          </a:p>
        </p:txBody>
      </p:sp>
      <p:sp>
        <p:nvSpPr>
          <p:cNvPr id="17" name="Text 11">
            <a:extLst>
              <a:ext uri="{FF2B5EF4-FFF2-40B4-BE49-F238E27FC236}">
                <a16:creationId xmlns:a16="http://schemas.microsoft.com/office/drawing/2014/main" id="{76D06F88-46BE-0EEA-2C0C-382CD9F24A6B}"/>
              </a:ext>
            </a:extLst>
          </p:cNvPr>
          <p:cNvSpPr/>
          <p:nvPr/>
        </p:nvSpPr>
        <p:spPr>
          <a:xfrm>
            <a:off x="3017520" y="1700784"/>
            <a:ext cx="5394960" cy="457200"/>
          </a:xfrm>
          <a:prstGeom prst="rect">
            <a:avLst/>
          </a:prstGeom>
          <a:noFill/>
          <a:ln/>
        </p:spPr>
        <p:txBody>
          <a:bodyPr wrap="square" lIns="0" tIns="0" rIns="0" bIns="0" rtlCol="0" anchor="ctr"/>
          <a:lstStyle/>
          <a:p>
            <a:r>
              <a:rPr lang="en-US" sz="1200" i="1" dirty="0">
                <a:solidFill>
                  <a:srgbClr val="1F2A3D"/>
                </a:solidFill>
                <a:latin typeface="Calibri" pitchFamily="34" charset="0"/>
                <a:ea typeface="Calibri" pitchFamily="34" charset="-122"/>
                <a:cs typeface="Calibri" pitchFamily="34" charset="-120"/>
              </a:rPr>
              <a:t>Хаанаас эхлээд хаана дуусдаг вэ? (триггер ба эцсийн үр дүн)</a:t>
            </a:r>
            <a:endParaRPr lang="en-US" sz="1200" dirty="0"/>
          </a:p>
        </p:txBody>
      </p:sp>
      <p:sp>
        <p:nvSpPr>
          <p:cNvPr id="18" name="Shape 12">
            <a:extLst>
              <a:ext uri="{FF2B5EF4-FFF2-40B4-BE49-F238E27FC236}">
                <a16:creationId xmlns:a16="http://schemas.microsoft.com/office/drawing/2014/main" id="{7DC967C2-5E67-62CD-645B-C80EFF737425}"/>
              </a:ext>
            </a:extLst>
          </p:cNvPr>
          <p:cNvSpPr/>
          <p:nvPr/>
        </p:nvSpPr>
        <p:spPr>
          <a:xfrm>
            <a:off x="457200" y="2286000"/>
            <a:ext cx="548640" cy="548640"/>
          </a:xfrm>
          <a:prstGeom prst="ellipse">
            <a:avLst/>
          </a:prstGeom>
          <a:solidFill>
            <a:srgbClr val="1E2761"/>
          </a:solidFill>
          <a:ln w="12700">
            <a:solidFill>
              <a:srgbClr val="1E2761"/>
            </a:solidFill>
            <a:prstDash val="solid"/>
          </a:ln>
        </p:spPr>
        <p:txBody>
          <a:bodyPr/>
          <a:lstStyle/>
          <a:p>
            <a:endParaRPr lang="en-US"/>
          </a:p>
        </p:txBody>
      </p:sp>
      <p:sp>
        <p:nvSpPr>
          <p:cNvPr id="19" name="Text 13">
            <a:extLst>
              <a:ext uri="{FF2B5EF4-FFF2-40B4-BE49-F238E27FC236}">
                <a16:creationId xmlns:a16="http://schemas.microsoft.com/office/drawing/2014/main" id="{69070E15-1726-3077-CBA6-44334565D1C1}"/>
              </a:ext>
            </a:extLst>
          </p:cNvPr>
          <p:cNvSpPr/>
          <p:nvPr/>
        </p:nvSpPr>
        <p:spPr>
          <a:xfrm>
            <a:off x="457200" y="2286000"/>
            <a:ext cx="548640" cy="548640"/>
          </a:xfrm>
          <a:prstGeom prst="rect">
            <a:avLst/>
          </a:prstGeom>
          <a:noFill/>
          <a:ln/>
        </p:spPr>
        <p:txBody>
          <a:bodyPr wrap="square" lIns="0" tIns="0" rIns="0" bIns="0" rtlCol="0" anchor="ctr"/>
          <a:lstStyle/>
          <a:p>
            <a:pPr algn="ctr"/>
            <a:r>
              <a:rPr lang="en-US" sz="2200" b="1" dirty="0">
                <a:solidFill>
                  <a:srgbClr val="FFFFFF"/>
                </a:solidFill>
                <a:latin typeface="Cambria" pitchFamily="34" charset="0"/>
                <a:ea typeface="Cambria" pitchFamily="34" charset="-122"/>
                <a:cs typeface="Cambria" pitchFamily="34" charset="-120"/>
              </a:rPr>
              <a:t>3</a:t>
            </a:r>
            <a:endParaRPr lang="en-US" sz="2200" dirty="0"/>
          </a:p>
        </p:txBody>
      </p:sp>
      <p:sp>
        <p:nvSpPr>
          <p:cNvPr id="20" name="Shape 14">
            <a:extLst>
              <a:ext uri="{FF2B5EF4-FFF2-40B4-BE49-F238E27FC236}">
                <a16:creationId xmlns:a16="http://schemas.microsoft.com/office/drawing/2014/main" id="{F7CAEE5A-9F9F-311C-B406-184EEAEB59D7}"/>
              </a:ext>
            </a:extLst>
          </p:cNvPr>
          <p:cNvSpPr/>
          <p:nvPr/>
        </p:nvSpPr>
        <p:spPr>
          <a:xfrm>
            <a:off x="1188720" y="2286000"/>
            <a:ext cx="7315200" cy="548640"/>
          </a:xfrm>
          <a:prstGeom prst="rect">
            <a:avLst/>
          </a:prstGeom>
          <a:solidFill>
            <a:srgbClr val="EAF1FB"/>
          </a:solidFill>
          <a:ln w="9525">
            <a:solidFill>
              <a:srgbClr val="CADCFC"/>
            </a:solidFill>
            <a:prstDash val="solid"/>
          </a:ln>
        </p:spPr>
        <p:txBody>
          <a:bodyPr/>
          <a:lstStyle/>
          <a:p>
            <a:endParaRPr lang="en-US"/>
          </a:p>
        </p:txBody>
      </p:sp>
      <p:sp>
        <p:nvSpPr>
          <p:cNvPr id="21" name="Text 15">
            <a:extLst>
              <a:ext uri="{FF2B5EF4-FFF2-40B4-BE49-F238E27FC236}">
                <a16:creationId xmlns:a16="http://schemas.microsoft.com/office/drawing/2014/main" id="{8FC11A93-D4BF-48B2-B72B-DE59C5D8E238}"/>
              </a:ext>
            </a:extLst>
          </p:cNvPr>
          <p:cNvSpPr/>
          <p:nvPr/>
        </p:nvSpPr>
        <p:spPr>
          <a:xfrm>
            <a:off x="1325880" y="2340864"/>
            <a:ext cx="1645920" cy="457200"/>
          </a:xfrm>
          <a:prstGeom prst="rect">
            <a:avLst/>
          </a:prstGeom>
          <a:noFill/>
          <a:ln/>
        </p:spPr>
        <p:txBody>
          <a:bodyPr wrap="square" lIns="0" tIns="0" rIns="0" bIns="0" rtlCol="0" anchor="ctr"/>
          <a:lstStyle/>
          <a:p>
            <a:r>
              <a:rPr lang="en-US" sz="1400" b="1" dirty="0">
                <a:solidFill>
                  <a:srgbClr val="1E2761"/>
                </a:solidFill>
                <a:latin typeface="Cambria" pitchFamily="34" charset="0"/>
                <a:ea typeface="Cambria" pitchFamily="34" charset="-122"/>
                <a:cs typeface="Cambria" pitchFamily="34" charset="-120"/>
              </a:rPr>
              <a:t>Оролцогчид</a:t>
            </a:r>
            <a:endParaRPr lang="en-US" sz="1400" dirty="0"/>
          </a:p>
        </p:txBody>
      </p:sp>
      <p:sp>
        <p:nvSpPr>
          <p:cNvPr id="22" name="Text 16">
            <a:extLst>
              <a:ext uri="{FF2B5EF4-FFF2-40B4-BE49-F238E27FC236}">
                <a16:creationId xmlns:a16="http://schemas.microsoft.com/office/drawing/2014/main" id="{B03E4B74-487B-7C59-39C0-13A32D169AB9}"/>
              </a:ext>
            </a:extLst>
          </p:cNvPr>
          <p:cNvSpPr/>
          <p:nvPr/>
        </p:nvSpPr>
        <p:spPr>
          <a:xfrm>
            <a:off x="3017520" y="2340864"/>
            <a:ext cx="5394960" cy="457200"/>
          </a:xfrm>
          <a:prstGeom prst="rect">
            <a:avLst/>
          </a:prstGeom>
          <a:noFill/>
          <a:ln/>
        </p:spPr>
        <p:txBody>
          <a:bodyPr wrap="square" lIns="0" tIns="0" rIns="0" bIns="0" rtlCol="0" anchor="ctr"/>
          <a:lstStyle/>
          <a:p>
            <a:r>
              <a:rPr lang="en-US" sz="1200" i="1" dirty="0">
                <a:solidFill>
                  <a:srgbClr val="1F2A3D"/>
                </a:solidFill>
                <a:latin typeface="Calibri" pitchFamily="34" charset="0"/>
                <a:ea typeface="Calibri" pitchFamily="34" charset="-122"/>
                <a:cs typeface="Calibri" pitchFamily="34" charset="-120"/>
              </a:rPr>
              <a:t>Хэдэн хүн, ямар хэлтэс, ямар үүрэг оролцдог вэ?</a:t>
            </a:r>
            <a:endParaRPr lang="en-US" sz="1200" dirty="0"/>
          </a:p>
        </p:txBody>
      </p:sp>
      <p:sp>
        <p:nvSpPr>
          <p:cNvPr id="23" name="Shape 17">
            <a:extLst>
              <a:ext uri="{FF2B5EF4-FFF2-40B4-BE49-F238E27FC236}">
                <a16:creationId xmlns:a16="http://schemas.microsoft.com/office/drawing/2014/main" id="{949E8729-F014-A549-F24F-7268D26B0972}"/>
              </a:ext>
            </a:extLst>
          </p:cNvPr>
          <p:cNvSpPr/>
          <p:nvPr/>
        </p:nvSpPr>
        <p:spPr>
          <a:xfrm>
            <a:off x="457200" y="2926080"/>
            <a:ext cx="548640" cy="548640"/>
          </a:xfrm>
          <a:prstGeom prst="ellipse">
            <a:avLst/>
          </a:prstGeom>
          <a:solidFill>
            <a:srgbClr val="1E2761"/>
          </a:solidFill>
          <a:ln w="12700">
            <a:solidFill>
              <a:srgbClr val="1E2761"/>
            </a:solidFill>
            <a:prstDash val="solid"/>
          </a:ln>
        </p:spPr>
        <p:txBody>
          <a:bodyPr/>
          <a:lstStyle/>
          <a:p>
            <a:endParaRPr lang="en-US"/>
          </a:p>
        </p:txBody>
      </p:sp>
      <p:sp>
        <p:nvSpPr>
          <p:cNvPr id="24" name="Text 18">
            <a:extLst>
              <a:ext uri="{FF2B5EF4-FFF2-40B4-BE49-F238E27FC236}">
                <a16:creationId xmlns:a16="http://schemas.microsoft.com/office/drawing/2014/main" id="{E70D0916-1E91-FBE2-3253-D68FCCD849FC}"/>
              </a:ext>
            </a:extLst>
          </p:cNvPr>
          <p:cNvSpPr/>
          <p:nvPr/>
        </p:nvSpPr>
        <p:spPr>
          <a:xfrm>
            <a:off x="457200" y="2926080"/>
            <a:ext cx="548640" cy="548640"/>
          </a:xfrm>
          <a:prstGeom prst="rect">
            <a:avLst/>
          </a:prstGeom>
          <a:noFill/>
          <a:ln/>
        </p:spPr>
        <p:txBody>
          <a:bodyPr wrap="square" lIns="0" tIns="0" rIns="0" bIns="0" rtlCol="0" anchor="ctr"/>
          <a:lstStyle/>
          <a:p>
            <a:pPr algn="ctr"/>
            <a:r>
              <a:rPr lang="en-US" sz="2200" b="1" dirty="0">
                <a:solidFill>
                  <a:srgbClr val="FFFFFF"/>
                </a:solidFill>
                <a:latin typeface="Cambria" pitchFamily="34" charset="0"/>
                <a:ea typeface="Cambria" pitchFamily="34" charset="-122"/>
                <a:cs typeface="Cambria" pitchFamily="34" charset="-120"/>
              </a:rPr>
              <a:t>4</a:t>
            </a:r>
            <a:endParaRPr lang="en-US" sz="2200" dirty="0"/>
          </a:p>
        </p:txBody>
      </p:sp>
      <p:sp>
        <p:nvSpPr>
          <p:cNvPr id="25" name="Shape 19">
            <a:extLst>
              <a:ext uri="{FF2B5EF4-FFF2-40B4-BE49-F238E27FC236}">
                <a16:creationId xmlns:a16="http://schemas.microsoft.com/office/drawing/2014/main" id="{21C27372-90C9-9AF5-566D-772264D9C93C}"/>
              </a:ext>
            </a:extLst>
          </p:cNvPr>
          <p:cNvSpPr/>
          <p:nvPr/>
        </p:nvSpPr>
        <p:spPr>
          <a:xfrm>
            <a:off x="1188720" y="2926080"/>
            <a:ext cx="7315200" cy="548640"/>
          </a:xfrm>
          <a:prstGeom prst="rect">
            <a:avLst/>
          </a:prstGeom>
          <a:solidFill>
            <a:srgbClr val="EAF1FB"/>
          </a:solidFill>
          <a:ln w="9525">
            <a:solidFill>
              <a:srgbClr val="CADCFC"/>
            </a:solidFill>
            <a:prstDash val="solid"/>
          </a:ln>
        </p:spPr>
        <p:txBody>
          <a:bodyPr/>
          <a:lstStyle/>
          <a:p>
            <a:endParaRPr lang="en-US"/>
          </a:p>
        </p:txBody>
      </p:sp>
      <p:sp>
        <p:nvSpPr>
          <p:cNvPr id="26" name="Text 20">
            <a:extLst>
              <a:ext uri="{FF2B5EF4-FFF2-40B4-BE49-F238E27FC236}">
                <a16:creationId xmlns:a16="http://schemas.microsoft.com/office/drawing/2014/main" id="{45E2B8C8-0C5E-1854-6E19-8B25FC5F6490}"/>
              </a:ext>
            </a:extLst>
          </p:cNvPr>
          <p:cNvSpPr/>
          <p:nvPr/>
        </p:nvSpPr>
        <p:spPr>
          <a:xfrm>
            <a:off x="1325880" y="2980944"/>
            <a:ext cx="1645920" cy="457200"/>
          </a:xfrm>
          <a:prstGeom prst="rect">
            <a:avLst/>
          </a:prstGeom>
          <a:noFill/>
          <a:ln/>
        </p:spPr>
        <p:txBody>
          <a:bodyPr wrap="square" lIns="0" tIns="0" rIns="0" bIns="0" rtlCol="0" anchor="ctr"/>
          <a:lstStyle/>
          <a:p>
            <a:r>
              <a:rPr lang="en-US" sz="1400" b="1" dirty="0">
                <a:solidFill>
                  <a:srgbClr val="1E2761"/>
                </a:solidFill>
                <a:latin typeface="Cambria" pitchFamily="34" charset="0"/>
                <a:ea typeface="Cambria" pitchFamily="34" charset="-122"/>
                <a:cs typeface="Cambria" pitchFamily="34" charset="-120"/>
              </a:rPr>
              <a:t>Давтамж</a:t>
            </a:r>
            <a:endParaRPr lang="en-US" sz="1400" dirty="0"/>
          </a:p>
        </p:txBody>
      </p:sp>
      <p:sp>
        <p:nvSpPr>
          <p:cNvPr id="27" name="Text 21">
            <a:extLst>
              <a:ext uri="{FF2B5EF4-FFF2-40B4-BE49-F238E27FC236}">
                <a16:creationId xmlns:a16="http://schemas.microsoft.com/office/drawing/2014/main" id="{77FE2D51-0FEA-F533-3EEB-53580DD8B410}"/>
              </a:ext>
            </a:extLst>
          </p:cNvPr>
          <p:cNvSpPr/>
          <p:nvPr/>
        </p:nvSpPr>
        <p:spPr>
          <a:xfrm>
            <a:off x="3017520" y="2980944"/>
            <a:ext cx="5394960" cy="457200"/>
          </a:xfrm>
          <a:prstGeom prst="rect">
            <a:avLst/>
          </a:prstGeom>
          <a:noFill/>
          <a:ln/>
        </p:spPr>
        <p:txBody>
          <a:bodyPr wrap="square" lIns="0" tIns="0" rIns="0" bIns="0" rtlCol="0" anchor="ctr"/>
          <a:lstStyle/>
          <a:p>
            <a:r>
              <a:rPr lang="en-US" sz="1200" i="1" dirty="0">
                <a:solidFill>
                  <a:srgbClr val="1F2A3D"/>
                </a:solidFill>
                <a:latin typeface="Calibri" pitchFamily="34" charset="0"/>
                <a:ea typeface="Calibri" pitchFamily="34" charset="-122"/>
                <a:cs typeface="Calibri" pitchFamily="34" charset="-120"/>
              </a:rPr>
              <a:t>Стандартчлагдан давтагддаг уу, эсвэл нэг удаагийнх уу?</a:t>
            </a:r>
            <a:endParaRPr lang="en-US" sz="1200" dirty="0"/>
          </a:p>
        </p:txBody>
      </p:sp>
      <p:sp>
        <p:nvSpPr>
          <p:cNvPr id="28" name="Shape 22">
            <a:extLst>
              <a:ext uri="{FF2B5EF4-FFF2-40B4-BE49-F238E27FC236}">
                <a16:creationId xmlns:a16="http://schemas.microsoft.com/office/drawing/2014/main" id="{6A17538A-BDC9-5D05-1412-549B3679B798}"/>
              </a:ext>
            </a:extLst>
          </p:cNvPr>
          <p:cNvSpPr/>
          <p:nvPr/>
        </p:nvSpPr>
        <p:spPr>
          <a:xfrm>
            <a:off x="457200" y="3566160"/>
            <a:ext cx="548640" cy="548640"/>
          </a:xfrm>
          <a:prstGeom prst="ellipse">
            <a:avLst/>
          </a:prstGeom>
          <a:solidFill>
            <a:srgbClr val="1E2761"/>
          </a:solidFill>
          <a:ln w="12700">
            <a:solidFill>
              <a:srgbClr val="1E2761"/>
            </a:solidFill>
            <a:prstDash val="solid"/>
          </a:ln>
        </p:spPr>
        <p:txBody>
          <a:bodyPr/>
          <a:lstStyle/>
          <a:p>
            <a:endParaRPr lang="en-US"/>
          </a:p>
        </p:txBody>
      </p:sp>
      <p:sp>
        <p:nvSpPr>
          <p:cNvPr id="29" name="Text 23">
            <a:extLst>
              <a:ext uri="{FF2B5EF4-FFF2-40B4-BE49-F238E27FC236}">
                <a16:creationId xmlns:a16="http://schemas.microsoft.com/office/drawing/2014/main" id="{49C35071-8C7F-6985-BC36-AAE2CFF8DF0D}"/>
              </a:ext>
            </a:extLst>
          </p:cNvPr>
          <p:cNvSpPr/>
          <p:nvPr/>
        </p:nvSpPr>
        <p:spPr>
          <a:xfrm>
            <a:off x="457200" y="3566160"/>
            <a:ext cx="548640" cy="548640"/>
          </a:xfrm>
          <a:prstGeom prst="rect">
            <a:avLst/>
          </a:prstGeom>
          <a:noFill/>
          <a:ln/>
        </p:spPr>
        <p:txBody>
          <a:bodyPr wrap="square" lIns="0" tIns="0" rIns="0" bIns="0" rtlCol="0" anchor="ctr"/>
          <a:lstStyle/>
          <a:p>
            <a:pPr algn="ctr"/>
            <a:r>
              <a:rPr lang="en-US" sz="2200" b="1" dirty="0">
                <a:solidFill>
                  <a:srgbClr val="FFFFFF"/>
                </a:solidFill>
                <a:latin typeface="Cambria" pitchFamily="34" charset="0"/>
                <a:ea typeface="Cambria" pitchFamily="34" charset="-122"/>
                <a:cs typeface="Cambria" pitchFamily="34" charset="-120"/>
              </a:rPr>
              <a:t>5</a:t>
            </a:r>
            <a:endParaRPr lang="en-US" sz="2200" dirty="0"/>
          </a:p>
        </p:txBody>
      </p:sp>
      <p:sp>
        <p:nvSpPr>
          <p:cNvPr id="30" name="Shape 24">
            <a:extLst>
              <a:ext uri="{FF2B5EF4-FFF2-40B4-BE49-F238E27FC236}">
                <a16:creationId xmlns:a16="http://schemas.microsoft.com/office/drawing/2014/main" id="{89FC9E61-3621-D320-636A-31CEA1CDE032}"/>
              </a:ext>
            </a:extLst>
          </p:cNvPr>
          <p:cNvSpPr/>
          <p:nvPr/>
        </p:nvSpPr>
        <p:spPr>
          <a:xfrm>
            <a:off x="1188720" y="3566160"/>
            <a:ext cx="7315200" cy="548640"/>
          </a:xfrm>
          <a:prstGeom prst="rect">
            <a:avLst/>
          </a:prstGeom>
          <a:solidFill>
            <a:srgbClr val="EAF1FB"/>
          </a:solidFill>
          <a:ln w="9525">
            <a:solidFill>
              <a:srgbClr val="CADCFC"/>
            </a:solidFill>
            <a:prstDash val="solid"/>
          </a:ln>
        </p:spPr>
        <p:txBody>
          <a:bodyPr/>
          <a:lstStyle/>
          <a:p>
            <a:endParaRPr lang="en-US"/>
          </a:p>
        </p:txBody>
      </p:sp>
      <p:sp>
        <p:nvSpPr>
          <p:cNvPr id="31" name="Text 25">
            <a:extLst>
              <a:ext uri="{FF2B5EF4-FFF2-40B4-BE49-F238E27FC236}">
                <a16:creationId xmlns:a16="http://schemas.microsoft.com/office/drawing/2014/main" id="{5853EA75-D666-2388-0E36-08C594D4F471}"/>
              </a:ext>
            </a:extLst>
          </p:cNvPr>
          <p:cNvSpPr/>
          <p:nvPr/>
        </p:nvSpPr>
        <p:spPr>
          <a:xfrm>
            <a:off x="1325880" y="3621024"/>
            <a:ext cx="1645920" cy="457200"/>
          </a:xfrm>
          <a:prstGeom prst="rect">
            <a:avLst/>
          </a:prstGeom>
          <a:noFill/>
          <a:ln/>
        </p:spPr>
        <p:txBody>
          <a:bodyPr wrap="square" lIns="0" tIns="0" rIns="0" bIns="0" rtlCol="0" anchor="ctr"/>
          <a:lstStyle/>
          <a:p>
            <a:r>
              <a:rPr lang="en-US" sz="1400" b="1" dirty="0">
                <a:solidFill>
                  <a:srgbClr val="1E2761"/>
                </a:solidFill>
                <a:latin typeface="Cambria" pitchFamily="34" charset="0"/>
                <a:ea typeface="Cambria" pitchFamily="34" charset="-122"/>
                <a:cs typeface="Cambria" pitchFamily="34" charset="-120"/>
              </a:rPr>
              <a:t>Хэмжилт</a:t>
            </a:r>
            <a:endParaRPr lang="en-US" sz="1400" dirty="0"/>
          </a:p>
        </p:txBody>
      </p:sp>
      <p:sp>
        <p:nvSpPr>
          <p:cNvPr id="32" name="Text 26">
            <a:extLst>
              <a:ext uri="{FF2B5EF4-FFF2-40B4-BE49-F238E27FC236}">
                <a16:creationId xmlns:a16="http://schemas.microsoft.com/office/drawing/2014/main" id="{34E632BC-03B1-6862-784E-32C7FF7AE1C5}"/>
              </a:ext>
            </a:extLst>
          </p:cNvPr>
          <p:cNvSpPr/>
          <p:nvPr/>
        </p:nvSpPr>
        <p:spPr>
          <a:xfrm>
            <a:off x="3017520" y="3621024"/>
            <a:ext cx="5394960" cy="457200"/>
          </a:xfrm>
          <a:prstGeom prst="rect">
            <a:avLst/>
          </a:prstGeom>
          <a:noFill/>
          <a:ln/>
        </p:spPr>
        <p:txBody>
          <a:bodyPr wrap="square" lIns="0" tIns="0" rIns="0" bIns="0" rtlCol="0" anchor="ctr"/>
          <a:lstStyle/>
          <a:p>
            <a:r>
              <a:rPr lang="en-US" sz="1200" i="1" dirty="0">
                <a:solidFill>
                  <a:srgbClr val="1F2A3D"/>
                </a:solidFill>
                <a:latin typeface="Calibri" pitchFamily="34" charset="0"/>
                <a:ea typeface="Calibri" pitchFamily="34" charset="-122"/>
                <a:cs typeface="Calibri" pitchFamily="34" charset="-120"/>
              </a:rPr>
              <a:t>Үр дүнг ямар үзүүлэлтээр (KPI) хэмждэг вэ?</a:t>
            </a:r>
            <a:endParaRPr lang="en-US" sz="1200" dirty="0"/>
          </a:p>
        </p:txBody>
      </p:sp>
      <p:sp>
        <p:nvSpPr>
          <p:cNvPr id="33" name="Text 27">
            <a:extLst>
              <a:ext uri="{FF2B5EF4-FFF2-40B4-BE49-F238E27FC236}">
                <a16:creationId xmlns:a16="http://schemas.microsoft.com/office/drawing/2014/main" id="{17FA5B49-54C3-079A-5DD3-BBE3D35C7BF5}"/>
              </a:ext>
            </a:extLst>
          </p:cNvPr>
          <p:cNvSpPr/>
          <p:nvPr/>
        </p:nvSpPr>
        <p:spPr>
          <a:xfrm>
            <a:off x="365760" y="4206240"/>
            <a:ext cx="8229600" cy="274320"/>
          </a:xfrm>
          <a:prstGeom prst="rect">
            <a:avLst/>
          </a:prstGeom>
          <a:noFill/>
          <a:ln/>
        </p:spPr>
        <p:txBody>
          <a:bodyPr wrap="square" lIns="0" tIns="0" rIns="0" bIns="0" rtlCol="0" anchor="ctr"/>
          <a:lstStyle/>
          <a:p>
            <a:pPr algn="ctr"/>
            <a:r>
              <a:rPr lang="en-US" sz="1100" b="1" i="1" dirty="0">
                <a:solidFill>
                  <a:srgbClr val="1E2761"/>
                </a:solidFill>
                <a:latin typeface="Calibri" pitchFamily="34" charset="0"/>
                <a:ea typeface="Calibri" pitchFamily="34" charset="-122"/>
                <a:cs typeface="Calibri" pitchFamily="34" charset="-120"/>
              </a:rPr>
              <a:t>Хэрэв таван асуултад тодорхой хариулт өгч чадаж байвал — энэ нь бизнес процесс. Үгүй бол ажил.</a:t>
            </a:r>
            <a:endParaRPr lang="en-US" sz="1100" dirty="0"/>
          </a:p>
        </p:txBody>
      </p:sp>
      <p:sp>
        <p:nvSpPr>
          <p:cNvPr id="34" name="Text 28">
            <a:extLst>
              <a:ext uri="{FF2B5EF4-FFF2-40B4-BE49-F238E27FC236}">
                <a16:creationId xmlns:a16="http://schemas.microsoft.com/office/drawing/2014/main" id="{DDE15504-CA7A-5586-D1E1-D753B7A29DEC}"/>
              </a:ext>
            </a:extLst>
          </p:cNvPr>
          <p:cNvSpPr/>
          <p:nvPr/>
        </p:nvSpPr>
        <p:spPr>
          <a:xfrm>
            <a:off x="8138160" y="4480560"/>
            <a:ext cx="777240" cy="228600"/>
          </a:xfrm>
          <a:prstGeom prst="rect">
            <a:avLst/>
          </a:prstGeom>
          <a:noFill/>
          <a:ln/>
        </p:spPr>
        <p:txBody>
          <a:bodyPr wrap="square" lIns="0" tIns="0" rIns="0" bIns="0" rtlCol="0" anchor="ctr"/>
          <a:lstStyle/>
          <a:p>
            <a:pPr algn="r"/>
            <a:r>
              <a:rPr lang="en-US" sz="900" dirty="0">
                <a:solidFill>
                  <a:srgbClr val="5C6B82"/>
                </a:solidFill>
                <a:latin typeface="Calibri" pitchFamily="34" charset="0"/>
                <a:ea typeface="Calibri" pitchFamily="34" charset="-122"/>
                <a:cs typeface="Calibri" pitchFamily="34" charset="-120"/>
              </a:rPr>
              <a:t>8 / 11</a:t>
            </a:r>
            <a:endParaRPr lang="en-US" sz="900" dirty="0"/>
          </a:p>
        </p:txBody>
      </p:sp>
      <p:sp>
        <p:nvSpPr>
          <p:cNvPr id="35" name="Text 29">
            <a:extLst>
              <a:ext uri="{FF2B5EF4-FFF2-40B4-BE49-F238E27FC236}">
                <a16:creationId xmlns:a16="http://schemas.microsoft.com/office/drawing/2014/main" id="{13DB3967-B981-CC14-3719-84A9A2291EDD}"/>
              </a:ext>
            </a:extLst>
          </p:cNvPr>
          <p:cNvSpPr/>
          <p:nvPr/>
        </p:nvSpPr>
        <p:spPr>
          <a:xfrm>
            <a:off x="365760" y="4480560"/>
            <a:ext cx="5486400" cy="228600"/>
          </a:xfrm>
          <a:prstGeom prst="rect">
            <a:avLst/>
          </a:prstGeom>
          <a:noFill/>
          <a:ln/>
        </p:spPr>
        <p:txBody>
          <a:bodyPr wrap="square" lIns="0" tIns="0" rIns="0" bIns="0" rtlCol="0" anchor="ctr"/>
          <a:lstStyle/>
          <a:p>
            <a:r>
              <a:rPr lang="en-US" sz="900" i="1" dirty="0">
                <a:solidFill>
                  <a:srgbClr val="5C6B82"/>
                </a:solidFill>
                <a:latin typeface="Calibri" pitchFamily="34" charset="0"/>
                <a:ea typeface="Calibri" pitchFamily="34" charset="-122"/>
                <a:cs typeface="Calibri" pitchFamily="34" charset="-120"/>
              </a:rPr>
              <a:t>Бизнес процесс ба ажил</a:t>
            </a:r>
            <a:endParaRPr lang="en-US" sz="900" dirty="0"/>
          </a:p>
        </p:txBody>
      </p:sp>
    </p:spTree>
    <p:extLst>
      <p:ext uri="{BB962C8B-B14F-4D97-AF65-F5344CB8AC3E}">
        <p14:creationId xmlns:p14="http://schemas.microsoft.com/office/powerpoint/2010/main" val="3719636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a:latin typeface="Arial" panose="020B0604020202020204" pitchFamily="34" charset="0"/>
              <a:cs typeface="Arial" panose="020B0604020202020204" pitchFamily="34" charset="0"/>
            </a:endParaRPr>
          </a:p>
        </p:txBody>
      </p:sp>
      <p:sp>
        <p:nvSpPr>
          <p:cNvPr id="3" name="Text 1"/>
          <p:cNvSpPr/>
          <p:nvPr/>
        </p:nvSpPr>
        <p:spPr>
          <a:xfrm>
            <a:off x="406400" y="0"/>
            <a:ext cx="8463280" cy="777240"/>
          </a:xfrm>
          <a:prstGeom prst="rect">
            <a:avLst/>
          </a:prstGeom>
          <a:solidFill>
            <a:srgbClr val="0132A6"/>
          </a:solidFill>
          <a:ln/>
        </p:spPr>
        <p:txBody>
          <a:bodyPr wrap="square" rtlCol="0" anchor="ctr"/>
          <a:lstStyle/>
          <a:p>
            <a:pPr marL="0" indent="0" algn="l">
              <a:buNone/>
            </a:pPr>
            <a:r>
              <a:rPr lang="en-US" sz="2000" b="1" dirty="0">
                <a:solidFill>
                  <a:srgbClr val="FFFFFF"/>
                </a:solidFill>
                <a:latin typeface="Arial" panose="020B0604020202020204" pitchFamily="34" charset="0"/>
                <a:ea typeface="Calibri" pitchFamily="34" charset="-122"/>
                <a:cs typeface="Arial" panose="020B0604020202020204" pitchFamily="34" charset="0"/>
              </a:rPr>
              <a:t>ПРОЦЕССЫН ҮНДСЭН ЭЛЕМЕНТҮҮД</a:t>
            </a:r>
            <a:endParaRPr lang="en-US" sz="2000" dirty="0">
              <a:latin typeface="Arial" panose="020B0604020202020204" pitchFamily="34" charset="0"/>
              <a:cs typeface="Arial" panose="020B0604020202020204" pitchFamily="34" charset="0"/>
            </a:endParaRPr>
          </a:p>
        </p:txBody>
      </p:sp>
      <p:sp>
        <p:nvSpPr>
          <p:cNvPr id="4" name="Shape 2"/>
          <p:cNvSpPr/>
          <p:nvPr/>
        </p:nvSpPr>
        <p:spPr>
          <a:xfrm>
            <a:off x="457200" y="1005840"/>
            <a:ext cx="2560320" cy="1737360"/>
          </a:xfrm>
          <a:prstGeom prst="rect">
            <a:avLst/>
          </a:prstGeom>
          <a:solidFill>
            <a:srgbClr val="E8F5E9"/>
          </a:solidFill>
          <a:ln w="12700">
            <a:solidFill>
              <a:srgbClr val="66BB6A"/>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5" name="Text 3"/>
          <p:cNvSpPr/>
          <p:nvPr/>
        </p:nvSpPr>
        <p:spPr>
          <a:xfrm>
            <a:off x="548640" y="1115568"/>
            <a:ext cx="2377440" cy="384048"/>
          </a:xfrm>
          <a:prstGeom prst="rect">
            <a:avLst/>
          </a:prstGeom>
          <a:noFill/>
          <a:ln/>
        </p:spPr>
        <p:txBody>
          <a:bodyPr wrap="square" rtlCol="0" anchor="ctr"/>
          <a:lstStyle/>
          <a:p>
            <a:pPr marL="0" indent="0" algn="ctr">
              <a:buNone/>
            </a:pPr>
            <a:r>
              <a:rPr lang="en-US" sz="1300" b="1" dirty="0">
                <a:solidFill>
                  <a:srgbClr val="1B5E20"/>
                </a:solidFill>
                <a:latin typeface="Arial" panose="020B0604020202020204" pitchFamily="34" charset="0"/>
                <a:ea typeface="Calibri" pitchFamily="34" charset="-122"/>
                <a:cs typeface="Arial" panose="020B0604020202020204" pitchFamily="34" charset="0"/>
              </a:rPr>
              <a:t>Оролт (Input)</a:t>
            </a:r>
            <a:endParaRPr lang="en-US" sz="1300" dirty="0">
              <a:latin typeface="Arial" panose="020B0604020202020204" pitchFamily="34" charset="0"/>
              <a:cs typeface="Arial" panose="020B0604020202020204" pitchFamily="34" charset="0"/>
            </a:endParaRPr>
          </a:p>
        </p:txBody>
      </p:sp>
      <p:sp>
        <p:nvSpPr>
          <p:cNvPr id="6" name="Text 4"/>
          <p:cNvSpPr/>
          <p:nvPr/>
        </p:nvSpPr>
        <p:spPr>
          <a:xfrm>
            <a:off x="548640" y="1527048"/>
            <a:ext cx="2377440" cy="1097280"/>
          </a:xfrm>
          <a:prstGeom prst="rect">
            <a:avLst/>
          </a:prstGeom>
          <a:noFill/>
          <a:ln/>
        </p:spPr>
        <p:txBody>
          <a:bodyPr wrap="square" rtlCol="0" anchor="t"/>
          <a:lstStyle/>
          <a:p>
            <a:pPr marL="0" indent="0" algn="l">
              <a:buNone/>
            </a:pPr>
            <a:r>
              <a:rPr lang="en-US" sz="1150" dirty="0">
                <a:solidFill>
                  <a:srgbClr val="1A1A2E"/>
                </a:solidFill>
                <a:latin typeface="Arial" panose="020B0604020202020204" pitchFamily="34" charset="0"/>
                <a:ea typeface="Calibri" pitchFamily="34" charset="-122"/>
                <a:cs typeface="Arial" panose="020B0604020202020204" pitchFamily="34" charset="0"/>
              </a:rPr>
              <a:t>Процессыг эхлүүлэгч материал, мэдээлэл, хүсэлт</a:t>
            </a:r>
            <a:endParaRPr lang="en-US" sz="1150" dirty="0">
              <a:latin typeface="Arial" panose="020B0604020202020204" pitchFamily="34" charset="0"/>
              <a:cs typeface="Arial" panose="020B0604020202020204" pitchFamily="34" charset="0"/>
            </a:endParaRPr>
          </a:p>
        </p:txBody>
      </p:sp>
      <p:sp>
        <p:nvSpPr>
          <p:cNvPr id="7" name="Shape 5"/>
          <p:cNvSpPr/>
          <p:nvPr/>
        </p:nvSpPr>
        <p:spPr>
          <a:xfrm>
            <a:off x="3291840" y="1005840"/>
            <a:ext cx="2560320" cy="1737360"/>
          </a:xfrm>
          <a:prstGeom prst="rect">
            <a:avLst/>
          </a:prstGeom>
          <a:solidFill>
            <a:srgbClr val="E8F5E9"/>
          </a:solidFill>
          <a:ln w="12700">
            <a:solidFill>
              <a:srgbClr val="66BB6A"/>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8" name="Text 6"/>
          <p:cNvSpPr/>
          <p:nvPr/>
        </p:nvSpPr>
        <p:spPr>
          <a:xfrm>
            <a:off x="3383280" y="1115568"/>
            <a:ext cx="2377440" cy="384048"/>
          </a:xfrm>
          <a:prstGeom prst="rect">
            <a:avLst/>
          </a:prstGeom>
          <a:noFill/>
          <a:ln/>
        </p:spPr>
        <p:txBody>
          <a:bodyPr wrap="square" rtlCol="0" anchor="ctr"/>
          <a:lstStyle/>
          <a:p>
            <a:pPr marL="0" indent="0" algn="ctr">
              <a:buNone/>
            </a:pPr>
            <a:r>
              <a:rPr lang="en-US" sz="1300" b="1" dirty="0">
                <a:solidFill>
                  <a:srgbClr val="1B5E20"/>
                </a:solidFill>
                <a:latin typeface="Arial" panose="020B0604020202020204" pitchFamily="34" charset="0"/>
                <a:ea typeface="Calibri" pitchFamily="34" charset="-122"/>
                <a:cs typeface="Arial" panose="020B0604020202020204" pitchFamily="34" charset="0"/>
              </a:rPr>
              <a:t>Үйл ажиллагаа</a:t>
            </a:r>
            <a:endParaRPr lang="en-US" sz="1300" dirty="0">
              <a:latin typeface="Arial" panose="020B0604020202020204" pitchFamily="34" charset="0"/>
              <a:cs typeface="Arial" panose="020B0604020202020204" pitchFamily="34" charset="0"/>
            </a:endParaRPr>
          </a:p>
        </p:txBody>
      </p:sp>
      <p:sp>
        <p:nvSpPr>
          <p:cNvPr id="9" name="Text 7"/>
          <p:cNvSpPr/>
          <p:nvPr/>
        </p:nvSpPr>
        <p:spPr>
          <a:xfrm>
            <a:off x="3383280" y="1527048"/>
            <a:ext cx="2377440" cy="1097280"/>
          </a:xfrm>
          <a:prstGeom prst="rect">
            <a:avLst/>
          </a:prstGeom>
          <a:noFill/>
          <a:ln/>
        </p:spPr>
        <p:txBody>
          <a:bodyPr wrap="square" rtlCol="0" anchor="t"/>
          <a:lstStyle/>
          <a:p>
            <a:pPr marL="0" indent="0" algn="l">
              <a:buNone/>
            </a:pPr>
            <a:r>
              <a:rPr lang="en-US" sz="1150" dirty="0">
                <a:solidFill>
                  <a:srgbClr val="1A1A2E"/>
                </a:solidFill>
                <a:latin typeface="Arial" panose="020B0604020202020204" pitchFamily="34" charset="0"/>
                <a:ea typeface="Calibri" pitchFamily="34" charset="-122"/>
                <a:cs typeface="Arial" panose="020B0604020202020204" pitchFamily="34" charset="0"/>
              </a:rPr>
              <a:t>Оролтыг гаралт болгон хувиргадаг ажиллагаа</a:t>
            </a:r>
            <a:endParaRPr lang="en-US" sz="1150" dirty="0">
              <a:latin typeface="Arial" panose="020B0604020202020204" pitchFamily="34" charset="0"/>
              <a:cs typeface="Arial" panose="020B0604020202020204" pitchFamily="34" charset="0"/>
            </a:endParaRPr>
          </a:p>
        </p:txBody>
      </p:sp>
      <p:sp>
        <p:nvSpPr>
          <p:cNvPr id="10" name="Shape 8"/>
          <p:cNvSpPr/>
          <p:nvPr/>
        </p:nvSpPr>
        <p:spPr>
          <a:xfrm>
            <a:off x="6126480" y="1005840"/>
            <a:ext cx="2560320" cy="1737360"/>
          </a:xfrm>
          <a:prstGeom prst="rect">
            <a:avLst/>
          </a:prstGeom>
          <a:solidFill>
            <a:srgbClr val="E8F5E9"/>
          </a:solidFill>
          <a:ln w="12700">
            <a:solidFill>
              <a:srgbClr val="66BB6A"/>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1" name="Text 9"/>
          <p:cNvSpPr/>
          <p:nvPr/>
        </p:nvSpPr>
        <p:spPr>
          <a:xfrm>
            <a:off x="6217920" y="1115568"/>
            <a:ext cx="2377440" cy="384048"/>
          </a:xfrm>
          <a:prstGeom prst="rect">
            <a:avLst/>
          </a:prstGeom>
          <a:noFill/>
          <a:ln/>
        </p:spPr>
        <p:txBody>
          <a:bodyPr wrap="square" rtlCol="0" anchor="ctr"/>
          <a:lstStyle/>
          <a:p>
            <a:pPr marL="0" indent="0" algn="ctr">
              <a:buNone/>
            </a:pPr>
            <a:r>
              <a:rPr lang="en-US" sz="1300" b="1" dirty="0">
                <a:solidFill>
                  <a:srgbClr val="1B5E20"/>
                </a:solidFill>
                <a:latin typeface="Arial" panose="020B0604020202020204" pitchFamily="34" charset="0"/>
                <a:ea typeface="Calibri" pitchFamily="34" charset="-122"/>
                <a:cs typeface="Arial" panose="020B0604020202020204" pitchFamily="34" charset="0"/>
              </a:rPr>
              <a:t>Гаралт (Output)</a:t>
            </a:r>
            <a:endParaRPr lang="en-US" sz="1300" dirty="0">
              <a:latin typeface="Arial" panose="020B0604020202020204" pitchFamily="34" charset="0"/>
              <a:cs typeface="Arial" panose="020B0604020202020204" pitchFamily="34" charset="0"/>
            </a:endParaRPr>
          </a:p>
        </p:txBody>
      </p:sp>
      <p:sp>
        <p:nvSpPr>
          <p:cNvPr id="12" name="Text 10"/>
          <p:cNvSpPr/>
          <p:nvPr/>
        </p:nvSpPr>
        <p:spPr>
          <a:xfrm>
            <a:off x="6217920" y="1527048"/>
            <a:ext cx="2377440" cy="1097280"/>
          </a:xfrm>
          <a:prstGeom prst="rect">
            <a:avLst/>
          </a:prstGeom>
          <a:noFill/>
          <a:ln/>
        </p:spPr>
        <p:txBody>
          <a:bodyPr wrap="square" rtlCol="0" anchor="t"/>
          <a:lstStyle/>
          <a:p>
            <a:pPr marL="0" indent="0" algn="l">
              <a:buNone/>
            </a:pPr>
            <a:r>
              <a:rPr lang="en-US" sz="1150" dirty="0">
                <a:solidFill>
                  <a:srgbClr val="1A1A2E"/>
                </a:solidFill>
                <a:latin typeface="Arial" panose="020B0604020202020204" pitchFamily="34" charset="0"/>
                <a:ea typeface="Calibri" pitchFamily="34" charset="-122"/>
                <a:cs typeface="Arial" panose="020B0604020202020204" pitchFamily="34" charset="0"/>
              </a:rPr>
              <a:t>Бүтээгдэхүүн, үйлчилгээ, хэрэглэгчид хүргэх зүйл</a:t>
            </a:r>
            <a:endParaRPr lang="en-US" sz="1150" dirty="0">
              <a:latin typeface="Arial" panose="020B0604020202020204" pitchFamily="34" charset="0"/>
              <a:cs typeface="Arial" panose="020B0604020202020204" pitchFamily="34" charset="0"/>
            </a:endParaRPr>
          </a:p>
        </p:txBody>
      </p:sp>
      <p:sp>
        <p:nvSpPr>
          <p:cNvPr id="13" name="Shape 11"/>
          <p:cNvSpPr/>
          <p:nvPr/>
        </p:nvSpPr>
        <p:spPr>
          <a:xfrm>
            <a:off x="457200" y="2971800"/>
            <a:ext cx="2560320" cy="1737360"/>
          </a:xfrm>
          <a:prstGeom prst="rect">
            <a:avLst/>
          </a:prstGeom>
          <a:solidFill>
            <a:srgbClr val="E8F5E9"/>
          </a:solidFill>
          <a:ln w="12700">
            <a:solidFill>
              <a:srgbClr val="66BB6A"/>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4" name="Text 12"/>
          <p:cNvSpPr/>
          <p:nvPr/>
        </p:nvSpPr>
        <p:spPr>
          <a:xfrm>
            <a:off x="548640" y="3081528"/>
            <a:ext cx="2377440" cy="384048"/>
          </a:xfrm>
          <a:prstGeom prst="rect">
            <a:avLst/>
          </a:prstGeom>
          <a:noFill/>
          <a:ln/>
        </p:spPr>
        <p:txBody>
          <a:bodyPr wrap="square" rtlCol="0" anchor="ctr"/>
          <a:lstStyle/>
          <a:p>
            <a:pPr marL="0" indent="0" algn="ctr">
              <a:buNone/>
            </a:pPr>
            <a:r>
              <a:rPr lang="en-US" sz="1300" b="1" dirty="0">
                <a:solidFill>
                  <a:srgbClr val="1B5E20"/>
                </a:solidFill>
                <a:latin typeface="Arial" panose="020B0604020202020204" pitchFamily="34" charset="0"/>
                <a:ea typeface="Calibri" pitchFamily="34" charset="-122"/>
                <a:cs typeface="Arial" panose="020B0604020202020204" pitchFamily="34" charset="0"/>
              </a:rPr>
              <a:t>Оролцогч тал</a:t>
            </a:r>
            <a:endParaRPr lang="en-US" sz="1300" dirty="0">
              <a:latin typeface="Arial" panose="020B0604020202020204" pitchFamily="34" charset="0"/>
              <a:cs typeface="Arial" panose="020B0604020202020204" pitchFamily="34" charset="0"/>
            </a:endParaRPr>
          </a:p>
        </p:txBody>
      </p:sp>
      <p:sp>
        <p:nvSpPr>
          <p:cNvPr id="15" name="Text 13"/>
          <p:cNvSpPr/>
          <p:nvPr/>
        </p:nvSpPr>
        <p:spPr>
          <a:xfrm>
            <a:off x="548640" y="3493008"/>
            <a:ext cx="2377440" cy="1097280"/>
          </a:xfrm>
          <a:prstGeom prst="rect">
            <a:avLst/>
          </a:prstGeom>
          <a:noFill/>
          <a:ln/>
        </p:spPr>
        <p:txBody>
          <a:bodyPr wrap="square" rtlCol="0" anchor="t"/>
          <a:lstStyle/>
          <a:p>
            <a:pPr marL="0" indent="0" algn="l">
              <a:buNone/>
            </a:pPr>
            <a:r>
              <a:rPr lang="en-US" sz="1150" dirty="0">
                <a:solidFill>
                  <a:srgbClr val="1A1A2E"/>
                </a:solidFill>
                <a:latin typeface="Arial" panose="020B0604020202020204" pitchFamily="34" charset="0"/>
                <a:ea typeface="Calibri" pitchFamily="34" charset="-122"/>
                <a:cs typeface="Arial" panose="020B0604020202020204" pitchFamily="34" charset="0"/>
              </a:rPr>
              <a:t>Процессыг гүйцэтгэх, шийдвэр гаргах хүмүүс</a:t>
            </a:r>
            <a:endParaRPr lang="en-US" sz="1150" dirty="0">
              <a:latin typeface="Arial" panose="020B0604020202020204" pitchFamily="34" charset="0"/>
              <a:cs typeface="Arial" panose="020B0604020202020204" pitchFamily="34" charset="0"/>
            </a:endParaRPr>
          </a:p>
        </p:txBody>
      </p:sp>
      <p:sp>
        <p:nvSpPr>
          <p:cNvPr id="16" name="Shape 14"/>
          <p:cNvSpPr/>
          <p:nvPr/>
        </p:nvSpPr>
        <p:spPr>
          <a:xfrm>
            <a:off x="3291840" y="2971800"/>
            <a:ext cx="2560320" cy="1737360"/>
          </a:xfrm>
          <a:prstGeom prst="rect">
            <a:avLst/>
          </a:prstGeom>
          <a:solidFill>
            <a:srgbClr val="E8F5E9"/>
          </a:solidFill>
          <a:ln w="12700">
            <a:solidFill>
              <a:srgbClr val="66BB6A"/>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7" name="Text 15"/>
          <p:cNvSpPr/>
          <p:nvPr/>
        </p:nvSpPr>
        <p:spPr>
          <a:xfrm>
            <a:off x="3383280" y="3081528"/>
            <a:ext cx="2377440" cy="384048"/>
          </a:xfrm>
          <a:prstGeom prst="rect">
            <a:avLst/>
          </a:prstGeom>
          <a:noFill/>
          <a:ln/>
        </p:spPr>
        <p:txBody>
          <a:bodyPr wrap="square" rtlCol="0" anchor="ctr"/>
          <a:lstStyle/>
          <a:p>
            <a:pPr marL="0" indent="0" algn="ctr">
              <a:buNone/>
            </a:pPr>
            <a:r>
              <a:rPr lang="en-US" sz="1300" b="1" dirty="0">
                <a:solidFill>
                  <a:srgbClr val="1B5E20"/>
                </a:solidFill>
                <a:latin typeface="Arial" panose="020B0604020202020204" pitchFamily="34" charset="0"/>
                <a:ea typeface="Calibri" pitchFamily="34" charset="-122"/>
                <a:cs typeface="Arial" panose="020B0604020202020204" pitchFamily="34" charset="0"/>
              </a:rPr>
              <a:t>Нөөц</a:t>
            </a:r>
            <a:endParaRPr lang="en-US" sz="1300" dirty="0">
              <a:latin typeface="Arial" panose="020B0604020202020204" pitchFamily="34" charset="0"/>
              <a:cs typeface="Arial" panose="020B0604020202020204" pitchFamily="34" charset="0"/>
            </a:endParaRPr>
          </a:p>
        </p:txBody>
      </p:sp>
      <p:sp>
        <p:nvSpPr>
          <p:cNvPr id="18" name="Text 16"/>
          <p:cNvSpPr/>
          <p:nvPr/>
        </p:nvSpPr>
        <p:spPr>
          <a:xfrm>
            <a:off x="3383280" y="3493008"/>
            <a:ext cx="2377440" cy="1097280"/>
          </a:xfrm>
          <a:prstGeom prst="rect">
            <a:avLst/>
          </a:prstGeom>
          <a:noFill/>
          <a:ln/>
        </p:spPr>
        <p:txBody>
          <a:bodyPr wrap="square" rtlCol="0" anchor="t"/>
          <a:lstStyle/>
          <a:p>
            <a:pPr marL="0" indent="0" algn="l">
              <a:buNone/>
            </a:pPr>
            <a:r>
              <a:rPr lang="en-US" sz="1150" dirty="0">
                <a:solidFill>
                  <a:srgbClr val="1A1A2E"/>
                </a:solidFill>
                <a:latin typeface="Arial" panose="020B0604020202020204" pitchFamily="34" charset="0"/>
                <a:ea typeface="Calibri" pitchFamily="34" charset="-122"/>
                <a:cs typeface="Arial" panose="020B0604020202020204" pitchFamily="34" charset="0"/>
              </a:rPr>
              <a:t>Хүн хүч, тоног төхөөрөмж, систем, мэдлэг</a:t>
            </a:r>
            <a:endParaRPr lang="en-US" sz="1150" dirty="0">
              <a:latin typeface="Arial" panose="020B0604020202020204" pitchFamily="34" charset="0"/>
              <a:cs typeface="Arial" panose="020B0604020202020204" pitchFamily="34" charset="0"/>
            </a:endParaRPr>
          </a:p>
        </p:txBody>
      </p:sp>
      <p:sp>
        <p:nvSpPr>
          <p:cNvPr id="19" name="Shape 17"/>
          <p:cNvSpPr/>
          <p:nvPr/>
        </p:nvSpPr>
        <p:spPr>
          <a:xfrm>
            <a:off x="6126480" y="2971800"/>
            <a:ext cx="2560320" cy="1737360"/>
          </a:xfrm>
          <a:prstGeom prst="rect">
            <a:avLst/>
          </a:prstGeom>
          <a:solidFill>
            <a:srgbClr val="E8F5E9"/>
          </a:solidFill>
          <a:ln w="12700">
            <a:solidFill>
              <a:srgbClr val="66BB6A"/>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20" name="Text 18"/>
          <p:cNvSpPr/>
          <p:nvPr/>
        </p:nvSpPr>
        <p:spPr>
          <a:xfrm>
            <a:off x="6217920" y="3081528"/>
            <a:ext cx="2377440" cy="384048"/>
          </a:xfrm>
          <a:prstGeom prst="rect">
            <a:avLst/>
          </a:prstGeom>
          <a:noFill/>
          <a:ln/>
        </p:spPr>
        <p:txBody>
          <a:bodyPr wrap="square" rtlCol="0" anchor="ctr"/>
          <a:lstStyle/>
          <a:p>
            <a:pPr marL="0" indent="0" algn="ctr">
              <a:buNone/>
            </a:pPr>
            <a:r>
              <a:rPr lang="en-US" sz="1300" b="1" dirty="0">
                <a:solidFill>
                  <a:srgbClr val="1B5E20"/>
                </a:solidFill>
                <a:latin typeface="Arial" panose="020B0604020202020204" pitchFamily="34" charset="0"/>
                <a:ea typeface="Calibri" pitchFamily="34" charset="-122"/>
                <a:cs typeface="Arial" panose="020B0604020202020204" pitchFamily="34" charset="0"/>
              </a:rPr>
              <a:t>Хэмжүүр (KPI)</a:t>
            </a:r>
            <a:endParaRPr lang="en-US" sz="1300" dirty="0">
              <a:latin typeface="Arial" panose="020B0604020202020204" pitchFamily="34" charset="0"/>
              <a:cs typeface="Arial" panose="020B0604020202020204" pitchFamily="34" charset="0"/>
            </a:endParaRPr>
          </a:p>
        </p:txBody>
      </p:sp>
      <p:sp>
        <p:nvSpPr>
          <p:cNvPr id="21" name="Text 19"/>
          <p:cNvSpPr/>
          <p:nvPr/>
        </p:nvSpPr>
        <p:spPr>
          <a:xfrm>
            <a:off x="6217920" y="3493008"/>
            <a:ext cx="2377440" cy="1097280"/>
          </a:xfrm>
          <a:prstGeom prst="rect">
            <a:avLst/>
          </a:prstGeom>
          <a:noFill/>
          <a:ln/>
        </p:spPr>
        <p:txBody>
          <a:bodyPr wrap="square" rtlCol="0" anchor="t"/>
          <a:lstStyle/>
          <a:p>
            <a:pPr marL="0" indent="0" algn="l">
              <a:buNone/>
            </a:pPr>
            <a:r>
              <a:rPr lang="en-US" sz="1150" dirty="0">
                <a:solidFill>
                  <a:srgbClr val="1A1A2E"/>
                </a:solidFill>
                <a:latin typeface="Arial" panose="020B0604020202020204" pitchFamily="34" charset="0"/>
                <a:ea typeface="Calibri" pitchFamily="34" charset="-122"/>
                <a:cs typeface="Arial" panose="020B0604020202020204" pitchFamily="34" charset="0"/>
              </a:rPr>
              <a:t>Процессын гүйцэтгэлийг хэмжих үзүүлэлт</a:t>
            </a:r>
            <a:endParaRPr lang="en-US" sz="1150" dirty="0">
              <a:latin typeface="Arial" panose="020B0604020202020204" pitchFamily="34" charset="0"/>
              <a:cs typeface="Arial" panose="020B060402020202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AF37774A-0897-CAF1-7F50-6C325F461162}"/>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5B3F2789-6FA6-C3DF-B53E-4917026C8938}"/>
              </a:ext>
            </a:extLst>
          </p:cNvPr>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dirty="0">
              <a:latin typeface="Arial" panose="020B0604020202020204" pitchFamily="34" charset="0"/>
              <a:cs typeface="Arial" panose="020B0604020202020204" pitchFamily="34" charset="0"/>
            </a:endParaRPr>
          </a:p>
        </p:txBody>
      </p:sp>
      <p:sp>
        <p:nvSpPr>
          <p:cNvPr id="3" name="Text 1">
            <a:extLst>
              <a:ext uri="{FF2B5EF4-FFF2-40B4-BE49-F238E27FC236}">
                <a16:creationId xmlns:a16="http://schemas.microsoft.com/office/drawing/2014/main" id="{4D8855B5-66A8-8599-4FCD-B52F45496C11}"/>
              </a:ext>
            </a:extLst>
          </p:cNvPr>
          <p:cNvSpPr/>
          <p:nvPr/>
        </p:nvSpPr>
        <p:spPr>
          <a:xfrm>
            <a:off x="274320" y="0"/>
            <a:ext cx="8595360" cy="777240"/>
          </a:xfrm>
          <a:prstGeom prst="rect">
            <a:avLst/>
          </a:prstGeom>
          <a:solidFill>
            <a:srgbClr val="0132A6"/>
          </a:solidFill>
          <a:ln/>
        </p:spPr>
        <p:txBody>
          <a:bodyPr wrap="square" rtlCol="0" anchor="ctr"/>
          <a:lstStyle/>
          <a:p>
            <a:pPr marL="0" indent="0" algn="l">
              <a:buNone/>
            </a:pPr>
            <a:r>
              <a:rPr lang="ru-RU" sz="2000" b="1" dirty="0">
                <a:solidFill>
                  <a:srgbClr val="FFFFFF"/>
                </a:solidFill>
                <a:latin typeface="Arial" panose="020B0604020202020204" pitchFamily="34" charset="0"/>
                <a:ea typeface="Calibri" pitchFamily="34" charset="-122"/>
                <a:cs typeface="Arial" panose="020B0604020202020204" pitchFamily="34" charset="0"/>
              </a:rPr>
              <a:t>БИЗНЕС ПРОЦЕССЫН ШИНЖ ЧАНАРУУД</a:t>
            </a:r>
          </a:p>
        </p:txBody>
      </p:sp>
      <p:sp>
        <p:nvSpPr>
          <p:cNvPr id="9" name="Shape 2">
            <a:extLst>
              <a:ext uri="{FF2B5EF4-FFF2-40B4-BE49-F238E27FC236}">
                <a16:creationId xmlns:a16="http://schemas.microsoft.com/office/drawing/2014/main" id="{A5F93ED4-7462-B8A5-718B-90E7C4197098}"/>
              </a:ext>
            </a:extLst>
          </p:cNvPr>
          <p:cNvSpPr/>
          <p:nvPr/>
        </p:nvSpPr>
        <p:spPr>
          <a:xfrm>
            <a:off x="365760" y="1005840"/>
            <a:ext cx="2697480" cy="1417320"/>
          </a:xfrm>
          <a:prstGeom prst="rect">
            <a:avLst/>
          </a:prstGeom>
          <a:solidFill>
            <a:srgbClr val="EAF1FB"/>
          </a:solidFill>
          <a:ln w="12700">
            <a:solidFill>
              <a:srgbClr val="CADCFC"/>
            </a:solidFill>
            <a:prstDash val="solid"/>
          </a:ln>
        </p:spPr>
        <p:txBody>
          <a:bodyPr/>
          <a:lstStyle/>
          <a:p>
            <a:endParaRPr lang="en-US"/>
          </a:p>
        </p:txBody>
      </p:sp>
      <p:sp>
        <p:nvSpPr>
          <p:cNvPr id="10" name="Shape 3">
            <a:extLst>
              <a:ext uri="{FF2B5EF4-FFF2-40B4-BE49-F238E27FC236}">
                <a16:creationId xmlns:a16="http://schemas.microsoft.com/office/drawing/2014/main" id="{A2F77A63-C48D-03D3-FFE2-517B9FBD1572}"/>
              </a:ext>
            </a:extLst>
          </p:cNvPr>
          <p:cNvSpPr/>
          <p:nvPr/>
        </p:nvSpPr>
        <p:spPr>
          <a:xfrm>
            <a:off x="365760" y="1005840"/>
            <a:ext cx="2697480" cy="54864"/>
          </a:xfrm>
          <a:prstGeom prst="rect">
            <a:avLst/>
          </a:prstGeom>
          <a:solidFill>
            <a:srgbClr val="1E2761"/>
          </a:solidFill>
          <a:ln w="12700">
            <a:solidFill>
              <a:srgbClr val="1E2761"/>
            </a:solidFill>
            <a:prstDash val="solid"/>
          </a:ln>
        </p:spPr>
        <p:txBody>
          <a:bodyPr/>
          <a:lstStyle/>
          <a:p>
            <a:endParaRPr lang="en-US"/>
          </a:p>
        </p:txBody>
      </p:sp>
      <p:pic>
        <p:nvPicPr>
          <p:cNvPr id="11" name="Image 0" descr="preencoded.png">
            <a:extLst>
              <a:ext uri="{FF2B5EF4-FFF2-40B4-BE49-F238E27FC236}">
                <a16:creationId xmlns:a16="http://schemas.microsoft.com/office/drawing/2014/main" id="{102776B9-2267-44EC-B449-2ADF064DFFED}"/>
              </a:ext>
            </a:extLst>
          </p:cNvPr>
          <p:cNvPicPr>
            <a:picLocks noChangeAspect="1"/>
          </p:cNvPicPr>
          <p:nvPr/>
        </p:nvPicPr>
        <p:blipFill>
          <a:blip r:embed="rId3"/>
          <a:stretch>
            <a:fillRect/>
          </a:stretch>
        </p:blipFill>
        <p:spPr>
          <a:xfrm>
            <a:off x="548640" y="1207008"/>
            <a:ext cx="365760" cy="365760"/>
          </a:xfrm>
          <a:prstGeom prst="rect">
            <a:avLst/>
          </a:prstGeom>
        </p:spPr>
      </p:pic>
      <p:sp>
        <p:nvSpPr>
          <p:cNvPr id="12" name="Text 4">
            <a:extLst>
              <a:ext uri="{FF2B5EF4-FFF2-40B4-BE49-F238E27FC236}">
                <a16:creationId xmlns:a16="http://schemas.microsoft.com/office/drawing/2014/main" id="{7D18D1F6-18D2-E100-1DDC-69CDE77806CF}"/>
              </a:ext>
            </a:extLst>
          </p:cNvPr>
          <p:cNvSpPr/>
          <p:nvPr/>
        </p:nvSpPr>
        <p:spPr>
          <a:xfrm>
            <a:off x="1005840" y="1188720"/>
            <a:ext cx="1920240" cy="365760"/>
          </a:xfrm>
          <a:prstGeom prst="rect">
            <a:avLst/>
          </a:prstGeom>
          <a:noFill/>
          <a:ln/>
        </p:spPr>
        <p:txBody>
          <a:bodyPr wrap="square" lIns="0" tIns="0" rIns="0" bIns="0" rtlCol="0" anchor="ctr"/>
          <a:lstStyle/>
          <a:p>
            <a:r>
              <a:rPr lang="en-US" sz="1500" b="1" dirty="0">
                <a:solidFill>
                  <a:srgbClr val="1E2761"/>
                </a:solidFill>
                <a:latin typeface="Cambria" pitchFamily="34" charset="0"/>
                <a:ea typeface="Cambria" pitchFamily="34" charset="-122"/>
                <a:cs typeface="Cambria" pitchFamily="34" charset="-120"/>
              </a:rPr>
              <a:t>Зорилготой</a:t>
            </a:r>
            <a:endParaRPr lang="en-US" sz="1500" dirty="0"/>
          </a:p>
        </p:txBody>
      </p:sp>
      <p:sp>
        <p:nvSpPr>
          <p:cNvPr id="13" name="Text 5">
            <a:extLst>
              <a:ext uri="{FF2B5EF4-FFF2-40B4-BE49-F238E27FC236}">
                <a16:creationId xmlns:a16="http://schemas.microsoft.com/office/drawing/2014/main" id="{D18CA376-F75D-F80C-D6A2-F1515AFC5577}"/>
              </a:ext>
            </a:extLst>
          </p:cNvPr>
          <p:cNvSpPr/>
          <p:nvPr/>
        </p:nvSpPr>
        <p:spPr>
          <a:xfrm>
            <a:off x="548640" y="1719072"/>
            <a:ext cx="2331720" cy="640080"/>
          </a:xfrm>
          <a:prstGeom prst="rect">
            <a:avLst/>
          </a:prstGeom>
          <a:noFill/>
          <a:ln/>
        </p:spPr>
        <p:txBody>
          <a:bodyPr wrap="square" lIns="0" tIns="0" rIns="0" bIns="0" rtlCol="0" anchor="ctr"/>
          <a:lstStyle/>
          <a:p>
            <a:r>
              <a:rPr lang="en-US" sz="1100" dirty="0">
                <a:solidFill>
                  <a:srgbClr val="1F2A3D"/>
                </a:solidFill>
                <a:latin typeface="Calibri" pitchFamily="34" charset="0"/>
                <a:ea typeface="Calibri" pitchFamily="34" charset="-122"/>
                <a:cs typeface="Calibri" pitchFamily="34" charset="-120"/>
              </a:rPr>
              <a:t>Үйлчлүүлэгч / байгууллагад үнэ цэн бүтээдэг</a:t>
            </a:r>
            <a:endParaRPr lang="en-US" sz="1100" dirty="0"/>
          </a:p>
        </p:txBody>
      </p:sp>
      <p:sp>
        <p:nvSpPr>
          <p:cNvPr id="14" name="Shape 6">
            <a:extLst>
              <a:ext uri="{FF2B5EF4-FFF2-40B4-BE49-F238E27FC236}">
                <a16:creationId xmlns:a16="http://schemas.microsoft.com/office/drawing/2014/main" id="{4FDBC3AB-5975-7882-BD10-10071F8CD782}"/>
              </a:ext>
            </a:extLst>
          </p:cNvPr>
          <p:cNvSpPr/>
          <p:nvPr/>
        </p:nvSpPr>
        <p:spPr>
          <a:xfrm>
            <a:off x="3227832" y="1005840"/>
            <a:ext cx="2697480" cy="1417320"/>
          </a:xfrm>
          <a:prstGeom prst="rect">
            <a:avLst/>
          </a:prstGeom>
          <a:solidFill>
            <a:srgbClr val="EAF1FB"/>
          </a:solidFill>
          <a:ln w="12700">
            <a:solidFill>
              <a:srgbClr val="CADCFC"/>
            </a:solidFill>
            <a:prstDash val="solid"/>
          </a:ln>
        </p:spPr>
        <p:txBody>
          <a:bodyPr/>
          <a:lstStyle/>
          <a:p>
            <a:endParaRPr lang="en-US"/>
          </a:p>
        </p:txBody>
      </p:sp>
      <p:sp>
        <p:nvSpPr>
          <p:cNvPr id="15" name="Shape 7">
            <a:extLst>
              <a:ext uri="{FF2B5EF4-FFF2-40B4-BE49-F238E27FC236}">
                <a16:creationId xmlns:a16="http://schemas.microsoft.com/office/drawing/2014/main" id="{2B64755C-C6F8-127F-AAFF-EDC3E6A91002}"/>
              </a:ext>
            </a:extLst>
          </p:cNvPr>
          <p:cNvSpPr/>
          <p:nvPr/>
        </p:nvSpPr>
        <p:spPr>
          <a:xfrm>
            <a:off x="3227832" y="1005840"/>
            <a:ext cx="2697480" cy="54864"/>
          </a:xfrm>
          <a:prstGeom prst="rect">
            <a:avLst/>
          </a:prstGeom>
          <a:solidFill>
            <a:srgbClr val="1E2761"/>
          </a:solidFill>
          <a:ln w="12700">
            <a:solidFill>
              <a:srgbClr val="1E2761"/>
            </a:solidFill>
            <a:prstDash val="solid"/>
          </a:ln>
        </p:spPr>
        <p:txBody>
          <a:bodyPr/>
          <a:lstStyle/>
          <a:p>
            <a:endParaRPr lang="en-US"/>
          </a:p>
        </p:txBody>
      </p:sp>
      <p:pic>
        <p:nvPicPr>
          <p:cNvPr id="16" name="Image 1" descr="preencoded.png">
            <a:extLst>
              <a:ext uri="{FF2B5EF4-FFF2-40B4-BE49-F238E27FC236}">
                <a16:creationId xmlns:a16="http://schemas.microsoft.com/office/drawing/2014/main" id="{0DF8A666-2994-8214-6AF4-55DC8405C931}"/>
              </a:ext>
            </a:extLst>
          </p:cNvPr>
          <p:cNvPicPr>
            <a:picLocks noChangeAspect="1"/>
          </p:cNvPicPr>
          <p:nvPr/>
        </p:nvPicPr>
        <p:blipFill>
          <a:blip r:embed="rId4"/>
          <a:stretch>
            <a:fillRect/>
          </a:stretch>
        </p:blipFill>
        <p:spPr>
          <a:xfrm>
            <a:off x="3410712" y="1207008"/>
            <a:ext cx="365760" cy="365760"/>
          </a:xfrm>
          <a:prstGeom prst="rect">
            <a:avLst/>
          </a:prstGeom>
        </p:spPr>
      </p:pic>
      <p:sp>
        <p:nvSpPr>
          <p:cNvPr id="17" name="Text 8">
            <a:extLst>
              <a:ext uri="{FF2B5EF4-FFF2-40B4-BE49-F238E27FC236}">
                <a16:creationId xmlns:a16="http://schemas.microsoft.com/office/drawing/2014/main" id="{B3D8736D-4AEC-D021-2A47-37B7350C23BC}"/>
              </a:ext>
            </a:extLst>
          </p:cNvPr>
          <p:cNvSpPr/>
          <p:nvPr/>
        </p:nvSpPr>
        <p:spPr>
          <a:xfrm>
            <a:off x="3867912" y="1188720"/>
            <a:ext cx="1920240" cy="365760"/>
          </a:xfrm>
          <a:prstGeom prst="rect">
            <a:avLst/>
          </a:prstGeom>
          <a:noFill/>
          <a:ln/>
        </p:spPr>
        <p:txBody>
          <a:bodyPr wrap="square" lIns="0" tIns="0" rIns="0" bIns="0" rtlCol="0" anchor="ctr"/>
          <a:lstStyle/>
          <a:p>
            <a:r>
              <a:rPr lang="en-US" sz="1500" b="1" dirty="0">
                <a:solidFill>
                  <a:srgbClr val="1E2761"/>
                </a:solidFill>
                <a:latin typeface="Cambria" pitchFamily="34" charset="0"/>
                <a:ea typeface="Cambria" pitchFamily="34" charset="-122"/>
                <a:cs typeface="Cambria" pitchFamily="34" charset="-120"/>
              </a:rPr>
              <a:t>Эхлэл-төгсгөлтэй</a:t>
            </a:r>
            <a:endParaRPr lang="en-US" sz="1500" dirty="0"/>
          </a:p>
        </p:txBody>
      </p:sp>
      <p:sp>
        <p:nvSpPr>
          <p:cNvPr id="18" name="Text 9">
            <a:extLst>
              <a:ext uri="{FF2B5EF4-FFF2-40B4-BE49-F238E27FC236}">
                <a16:creationId xmlns:a16="http://schemas.microsoft.com/office/drawing/2014/main" id="{3C37A6E4-E666-4C2A-DA91-2CB410A4378D}"/>
              </a:ext>
            </a:extLst>
          </p:cNvPr>
          <p:cNvSpPr/>
          <p:nvPr/>
        </p:nvSpPr>
        <p:spPr>
          <a:xfrm>
            <a:off x="3410712" y="1719072"/>
            <a:ext cx="2331720" cy="640080"/>
          </a:xfrm>
          <a:prstGeom prst="rect">
            <a:avLst/>
          </a:prstGeom>
          <a:noFill/>
          <a:ln/>
        </p:spPr>
        <p:txBody>
          <a:bodyPr wrap="square" lIns="0" tIns="0" rIns="0" bIns="0" rtlCol="0" anchor="ctr"/>
          <a:lstStyle/>
          <a:p>
            <a:r>
              <a:rPr lang="en-US" sz="1100" dirty="0">
                <a:solidFill>
                  <a:srgbClr val="1F2A3D"/>
                </a:solidFill>
                <a:latin typeface="Calibri" pitchFamily="34" charset="0"/>
                <a:ea typeface="Calibri" pitchFamily="34" charset="-122"/>
                <a:cs typeface="Calibri" pitchFamily="34" charset="-120"/>
              </a:rPr>
              <a:t>Тодорхой триггер ба эцсийн үр дүн</a:t>
            </a:r>
            <a:endParaRPr lang="en-US" sz="1100" dirty="0"/>
          </a:p>
        </p:txBody>
      </p:sp>
      <p:sp>
        <p:nvSpPr>
          <p:cNvPr id="19" name="Shape 10">
            <a:extLst>
              <a:ext uri="{FF2B5EF4-FFF2-40B4-BE49-F238E27FC236}">
                <a16:creationId xmlns:a16="http://schemas.microsoft.com/office/drawing/2014/main" id="{6E7A1BBE-56B8-D237-5D6A-96CB101FCB8B}"/>
              </a:ext>
            </a:extLst>
          </p:cNvPr>
          <p:cNvSpPr/>
          <p:nvPr/>
        </p:nvSpPr>
        <p:spPr>
          <a:xfrm>
            <a:off x="6089904" y="1005840"/>
            <a:ext cx="2697480" cy="1417320"/>
          </a:xfrm>
          <a:prstGeom prst="rect">
            <a:avLst/>
          </a:prstGeom>
          <a:solidFill>
            <a:srgbClr val="EAF1FB"/>
          </a:solidFill>
          <a:ln w="12700">
            <a:solidFill>
              <a:srgbClr val="CADCFC"/>
            </a:solidFill>
            <a:prstDash val="solid"/>
          </a:ln>
        </p:spPr>
        <p:txBody>
          <a:bodyPr/>
          <a:lstStyle/>
          <a:p>
            <a:endParaRPr lang="en-US"/>
          </a:p>
        </p:txBody>
      </p:sp>
      <p:sp>
        <p:nvSpPr>
          <p:cNvPr id="20" name="Shape 11">
            <a:extLst>
              <a:ext uri="{FF2B5EF4-FFF2-40B4-BE49-F238E27FC236}">
                <a16:creationId xmlns:a16="http://schemas.microsoft.com/office/drawing/2014/main" id="{C997D8DC-CAE2-0CFC-55CC-19043F51E3D8}"/>
              </a:ext>
            </a:extLst>
          </p:cNvPr>
          <p:cNvSpPr/>
          <p:nvPr/>
        </p:nvSpPr>
        <p:spPr>
          <a:xfrm>
            <a:off x="6089904" y="1005840"/>
            <a:ext cx="2697480" cy="54864"/>
          </a:xfrm>
          <a:prstGeom prst="rect">
            <a:avLst/>
          </a:prstGeom>
          <a:solidFill>
            <a:srgbClr val="1E2761"/>
          </a:solidFill>
          <a:ln w="12700">
            <a:solidFill>
              <a:srgbClr val="1E2761"/>
            </a:solidFill>
            <a:prstDash val="solid"/>
          </a:ln>
        </p:spPr>
        <p:txBody>
          <a:bodyPr/>
          <a:lstStyle/>
          <a:p>
            <a:endParaRPr lang="en-US"/>
          </a:p>
        </p:txBody>
      </p:sp>
      <p:pic>
        <p:nvPicPr>
          <p:cNvPr id="21" name="Image 2" descr="preencoded.png">
            <a:extLst>
              <a:ext uri="{FF2B5EF4-FFF2-40B4-BE49-F238E27FC236}">
                <a16:creationId xmlns:a16="http://schemas.microsoft.com/office/drawing/2014/main" id="{C0C9E099-62D9-6F0C-4276-ACAFDEDCEBA0}"/>
              </a:ext>
            </a:extLst>
          </p:cNvPr>
          <p:cNvPicPr>
            <a:picLocks noChangeAspect="1"/>
          </p:cNvPicPr>
          <p:nvPr/>
        </p:nvPicPr>
        <p:blipFill>
          <a:blip r:embed="rId5"/>
          <a:stretch>
            <a:fillRect/>
          </a:stretch>
        </p:blipFill>
        <p:spPr>
          <a:xfrm>
            <a:off x="6272784" y="1207008"/>
            <a:ext cx="365760" cy="365760"/>
          </a:xfrm>
          <a:prstGeom prst="rect">
            <a:avLst/>
          </a:prstGeom>
        </p:spPr>
      </p:pic>
      <p:sp>
        <p:nvSpPr>
          <p:cNvPr id="22" name="Text 12">
            <a:extLst>
              <a:ext uri="{FF2B5EF4-FFF2-40B4-BE49-F238E27FC236}">
                <a16:creationId xmlns:a16="http://schemas.microsoft.com/office/drawing/2014/main" id="{E3572468-9060-FB55-C7F5-04CF77BED55A}"/>
              </a:ext>
            </a:extLst>
          </p:cNvPr>
          <p:cNvSpPr/>
          <p:nvPr/>
        </p:nvSpPr>
        <p:spPr>
          <a:xfrm>
            <a:off x="6729984" y="1188720"/>
            <a:ext cx="1920240" cy="365760"/>
          </a:xfrm>
          <a:prstGeom prst="rect">
            <a:avLst/>
          </a:prstGeom>
          <a:noFill/>
          <a:ln/>
        </p:spPr>
        <p:txBody>
          <a:bodyPr wrap="square" lIns="0" tIns="0" rIns="0" bIns="0" rtlCol="0" anchor="ctr"/>
          <a:lstStyle/>
          <a:p>
            <a:r>
              <a:rPr lang="en-US" sz="1500" b="1" dirty="0">
                <a:solidFill>
                  <a:srgbClr val="1E2761"/>
                </a:solidFill>
                <a:latin typeface="Cambria" pitchFamily="34" charset="0"/>
                <a:ea typeface="Cambria" pitchFamily="34" charset="-122"/>
                <a:cs typeface="Cambria" pitchFamily="34" charset="-120"/>
              </a:rPr>
              <a:t>Давтагддаг</a:t>
            </a:r>
            <a:endParaRPr lang="en-US" sz="1500" dirty="0"/>
          </a:p>
        </p:txBody>
      </p:sp>
      <p:sp>
        <p:nvSpPr>
          <p:cNvPr id="23" name="Text 13">
            <a:extLst>
              <a:ext uri="{FF2B5EF4-FFF2-40B4-BE49-F238E27FC236}">
                <a16:creationId xmlns:a16="http://schemas.microsoft.com/office/drawing/2014/main" id="{FC363C7E-8E5E-F785-D1B8-CCEBA227319E}"/>
              </a:ext>
            </a:extLst>
          </p:cNvPr>
          <p:cNvSpPr/>
          <p:nvPr/>
        </p:nvSpPr>
        <p:spPr>
          <a:xfrm>
            <a:off x="6272784" y="1719072"/>
            <a:ext cx="2331720" cy="640080"/>
          </a:xfrm>
          <a:prstGeom prst="rect">
            <a:avLst/>
          </a:prstGeom>
          <a:noFill/>
          <a:ln/>
        </p:spPr>
        <p:txBody>
          <a:bodyPr wrap="square" lIns="0" tIns="0" rIns="0" bIns="0" rtlCol="0" anchor="ctr"/>
          <a:lstStyle/>
          <a:p>
            <a:r>
              <a:rPr lang="en-US" sz="1100" dirty="0">
                <a:solidFill>
                  <a:srgbClr val="1F2A3D"/>
                </a:solidFill>
                <a:latin typeface="Calibri" pitchFamily="34" charset="0"/>
                <a:ea typeface="Calibri" pitchFamily="34" charset="-122"/>
                <a:cs typeface="Calibri" pitchFamily="34" charset="-120"/>
              </a:rPr>
              <a:t>Стандартчлагдсан, олон удаа гүйцэтгэгддэг</a:t>
            </a:r>
            <a:endParaRPr lang="en-US" sz="1100" dirty="0"/>
          </a:p>
        </p:txBody>
      </p:sp>
      <p:sp>
        <p:nvSpPr>
          <p:cNvPr id="24" name="Shape 14">
            <a:extLst>
              <a:ext uri="{FF2B5EF4-FFF2-40B4-BE49-F238E27FC236}">
                <a16:creationId xmlns:a16="http://schemas.microsoft.com/office/drawing/2014/main" id="{132B53CE-1BDF-2241-A5BE-0AC2D0DB7B1F}"/>
              </a:ext>
            </a:extLst>
          </p:cNvPr>
          <p:cNvSpPr/>
          <p:nvPr/>
        </p:nvSpPr>
        <p:spPr>
          <a:xfrm>
            <a:off x="365760" y="2651760"/>
            <a:ext cx="2697480" cy="1417320"/>
          </a:xfrm>
          <a:prstGeom prst="rect">
            <a:avLst/>
          </a:prstGeom>
          <a:solidFill>
            <a:srgbClr val="EAF1FB"/>
          </a:solidFill>
          <a:ln w="12700">
            <a:solidFill>
              <a:srgbClr val="CADCFC"/>
            </a:solidFill>
            <a:prstDash val="solid"/>
          </a:ln>
        </p:spPr>
        <p:txBody>
          <a:bodyPr/>
          <a:lstStyle/>
          <a:p>
            <a:endParaRPr lang="en-US"/>
          </a:p>
        </p:txBody>
      </p:sp>
      <p:sp>
        <p:nvSpPr>
          <p:cNvPr id="25" name="Shape 15">
            <a:extLst>
              <a:ext uri="{FF2B5EF4-FFF2-40B4-BE49-F238E27FC236}">
                <a16:creationId xmlns:a16="http://schemas.microsoft.com/office/drawing/2014/main" id="{A7AAB68B-B855-829D-7054-37047765C697}"/>
              </a:ext>
            </a:extLst>
          </p:cNvPr>
          <p:cNvSpPr/>
          <p:nvPr/>
        </p:nvSpPr>
        <p:spPr>
          <a:xfrm>
            <a:off x="365760" y="2651760"/>
            <a:ext cx="2697480" cy="54864"/>
          </a:xfrm>
          <a:prstGeom prst="rect">
            <a:avLst/>
          </a:prstGeom>
          <a:solidFill>
            <a:srgbClr val="1E2761"/>
          </a:solidFill>
          <a:ln w="12700">
            <a:solidFill>
              <a:srgbClr val="1E2761"/>
            </a:solidFill>
            <a:prstDash val="solid"/>
          </a:ln>
        </p:spPr>
        <p:txBody>
          <a:bodyPr/>
          <a:lstStyle/>
          <a:p>
            <a:endParaRPr lang="en-US"/>
          </a:p>
        </p:txBody>
      </p:sp>
      <p:pic>
        <p:nvPicPr>
          <p:cNvPr id="26" name="Image 3" descr="preencoded.png">
            <a:extLst>
              <a:ext uri="{FF2B5EF4-FFF2-40B4-BE49-F238E27FC236}">
                <a16:creationId xmlns:a16="http://schemas.microsoft.com/office/drawing/2014/main" id="{16210F5B-BBAF-49F2-1EC1-537086A16B34}"/>
              </a:ext>
            </a:extLst>
          </p:cNvPr>
          <p:cNvPicPr>
            <a:picLocks noChangeAspect="1"/>
          </p:cNvPicPr>
          <p:nvPr/>
        </p:nvPicPr>
        <p:blipFill>
          <a:blip r:embed="rId6"/>
          <a:stretch>
            <a:fillRect/>
          </a:stretch>
        </p:blipFill>
        <p:spPr>
          <a:xfrm>
            <a:off x="548640" y="2852928"/>
            <a:ext cx="365760" cy="365760"/>
          </a:xfrm>
          <a:prstGeom prst="rect">
            <a:avLst/>
          </a:prstGeom>
        </p:spPr>
      </p:pic>
      <p:sp>
        <p:nvSpPr>
          <p:cNvPr id="27" name="Text 16">
            <a:extLst>
              <a:ext uri="{FF2B5EF4-FFF2-40B4-BE49-F238E27FC236}">
                <a16:creationId xmlns:a16="http://schemas.microsoft.com/office/drawing/2014/main" id="{D4535363-1B46-AFBF-0608-F3A1C821A89F}"/>
              </a:ext>
            </a:extLst>
          </p:cNvPr>
          <p:cNvSpPr/>
          <p:nvPr/>
        </p:nvSpPr>
        <p:spPr>
          <a:xfrm>
            <a:off x="1005840" y="2834640"/>
            <a:ext cx="1920240" cy="365760"/>
          </a:xfrm>
          <a:prstGeom prst="rect">
            <a:avLst/>
          </a:prstGeom>
          <a:noFill/>
          <a:ln/>
        </p:spPr>
        <p:txBody>
          <a:bodyPr wrap="square" lIns="0" tIns="0" rIns="0" bIns="0" rtlCol="0" anchor="ctr"/>
          <a:lstStyle/>
          <a:p>
            <a:r>
              <a:rPr lang="en-US" sz="1500" b="1" dirty="0">
                <a:solidFill>
                  <a:srgbClr val="1E2761"/>
                </a:solidFill>
                <a:latin typeface="Cambria" pitchFamily="34" charset="0"/>
                <a:ea typeface="Cambria" pitchFamily="34" charset="-122"/>
                <a:cs typeface="Cambria" pitchFamily="34" charset="-120"/>
              </a:rPr>
              <a:t>Хөндлөн</a:t>
            </a:r>
            <a:endParaRPr lang="en-US" sz="1500" dirty="0"/>
          </a:p>
        </p:txBody>
      </p:sp>
      <p:sp>
        <p:nvSpPr>
          <p:cNvPr id="28" name="Text 17">
            <a:extLst>
              <a:ext uri="{FF2B5EF4-FFF2-40B4-BE49-F238E27FC236}">
                <a16:creationId xmlns:a16="http://schemas.microsoft.com/office/drawing/2014/main" id="{FC85B2EB-961F-2F32-5C32-092EA4031806}"/>
              </a:ext>
            </a:extLst>
          </p:cNvPr>
          <p:cNvSpPr/>
          <p:nvPr/>
        </p:nvSpPr>
        <p:spPr>
          <a:xfrm>
            <a:off x="548640" y="3364992"/>
            <a:ext cx="2331720" cy="640080"/>
          </a:xfrm>
          <a:prstGeom prst="rect">
            <a:avLst/>
          </a:prstGeom>
          <a:noFill/>
          <a:ln/>
        </p:spPr>
        <p:txBody>
          <a:bodyPr wrap="square" lIns="0" tIns="0" rIns="0" bIns="0" rtlCol="0" anchor="ctr"/>
          <a:lstStyle/>
          <a:p>
            <a:r>
              <a:rPr lang="en-US" sz="1100" dirty="0">
                <a:solidFill>
                  <a:srgbClr val="1F2A3D"/>
                </a:solidFill>
                <a:latin typeface="Calibri" pitchFamily="34" charset="0"/>
                <a:ea typeface="Calibri" pitchFamily="34" charset="-122"/>
                <a:cs typeface="Calibri" pitchFamily="34" charset="-120"/>
              </a:rPr>
              <a:t>Олон хэлтэс, үүргийг хамардаг</a:t>
            </a:r>
            <a:endParaRPr lang="en-US" sz="1100" dirty="0"/>
          </a:p>
        </p:txBody>
      </p:sp>
      <p:sp>
        <p:nvSpPr>
          <p:cNvPr id="29" name="Shape 18">
            <a:extLst>
              <a:ext uri="{FF2B5EF4-FFF2-40B4-BE49-F238E27FC236}">
                <a16:creationId xmlns:a16="http://schemas.microsoft.com/office/drawing/2014/main" id="{C977B2AD-9736-F7BB-F058-193D7F62ADFA}"/>
              </a:ext>
            </a:extLst>
          </p:cNvPr>
          <p:cNvSpPr/>
          <p:nvPr/>
        </p:nvSpPr>
        <p:spPr>
          <a:xfrm>
            <a:off x="3227832" y="2651760"/>
            <a:ext cx="2697480" cy="1417320"/>
          </a:xfrm>
          <a:prstGeom prst="rect">
            <a:avLst/>
          </a:prstGeom>
          <a:solidFill>
            <a:srgbClr val="EAF1FB"/>
          </a:solidFill>
          <a:ln w="12700">
            <a:solidFill>
              <a:srgbClr val="CADCFC"/>
            </a:solidFill>
            <a:prstDash val="solid"/>
          </a:ln>
        </p:spPr>
        <p:txBody>
          <a:bodyPr/>
          <a:lstStyle/>
          <a:p>
            <a:endParaRPr lang="en-US"/>
          </a:p>
        </p:txBody>
      </p:sp>
      <p:sp>
        <p:nvSpPr>
          <p:cNvPr id="30" name="Shape 19">
            <a:extLst>
              <a:ext uri="{FF2B5EF4-FFF2-40B4-BE49-F238E27FC236}">
                <a16:creationId xmlns:a16="http://schemas.microsoft.com/office/drawing/2014/main" id="{D66C111A-7C91-AB55-E90A-4C62E702B1DE}"/>
              </a:ext>
            </a:extLst>
          </p:cNvPr>
          <p:cNvSpPr/>
          <p:nvPr/>
        </p:nvSpPr>
        <p:spPr>
          <a:xfrm>
            <a:off x="3227832" y="2651760"/>
            <a:ext cx="2697480" cy="54864"/>
          </a:xfrm>
          <a:prstGeom prst="rect">
            <a:avLst/>
          </a:prstGeom>
          <a:solidFill>
            <a:srgbClr val="1E2761"/>
          </a:solidFill>
          <a:ln w="12700">
            <a:solidFill>
              <a:srgbClr val="1E2761"/>
            </a:solidFill>
            <a:prstDash val="solid"/>
          </a:ln>
        </p:spPr>
        <p:txBody>
          <a:bodyPr/>
          <a:lstStyle/>
          <a:p>
            <a:endParaRPr lang="en-US"/>
          </a:p>
        </p:txBody>
      </p:sp>
      <p:pic>
        <p:nvPicPr>
          <p:cNvPr id="31" name="Image 4" descr="preencoded.png">
            <a:extLst>
              <a:ext uri="{FF2B5EF4-FFF2-40B4-BE49-F238E27FC236}">
                <a16:creationId xmlns:a16="http://schemas.microsoft.com/office/drawing/2014/main" id="{FC9F6D42-D682-59BD-091E-385822A410F5}"/>
              </a:ext>
            </a:extLst>
          </p:cNvPr>
          <p:cNvPicPr>
            <a:picLocks noChangeAspect="1"/>
          </p:cNvPicPr>
          <p:nvPr/>
        </p:nvPicPr>
        <p:blipFill>
          <a:blip r:embed="rId7"/>
          <a:stretch>
            <a:fillRect/>
          </a:stretch>
        </p:blipFill>
        <p:spPr>
          <a:xfrm>
            <a:off x="3410712" y="2852928"/>
            <a:ext cx="365760" cy="365760"/>
          </a:xfrm>
          <a:prstGeom prst="rect">
            <a:avLst/>
          </a:prstGeom>
        </p:spPr>
      </p:pic>
      <p:sp>
        <p:nvSpPr>
          <p:cNvPr id="32" name="Text 20">
            <a:extLst>
              <a:ext uri="{FF2B5EF4-FFF2-40B4-BE49-F238E27FC236}">
                <a16:creationId xmlns:a16="http://schemas.microsoft.com/office/drawing/2014/main" id="{6AE92BE1-EAA5-2BD1-EA8C-EFE0C2DDB1DC}"/>
              </a:ext>
            </a:extLst>
          </p:cNvPr>
          <p:cNvSpPr/>
          <p:nvPr/>
        </p:nvSpPr>
        <p:spPr>
          <a:xfrm>
            <a:off x="3867912" y="2834640"/>
            <a:ext cx="1920240" cy="365760"/>
          </a:xfrm>
          <a:prstGeom prst="rect">
            <a:avLst/>
          </a:prstGeom>
          <a:noFill/>
          <a:ln/>
        </p:spPr>
        <p:txBody>
          <a:bodyPr wrap="square" lIns="0" tIns="0" rIns="0" bIns="0" rtlCol="0" anchor="ctr"/>
          <a:lstStyle/>
          <a:p>
            <a:r>
              <a:rPr lang="en-US" sz="1500" b="1" dirty="0">
                <a:solidFill>
                  <a:srgbClr val="1E2761"/>
                </a:solidFill>
                <a:latin typeface="Cambria" pitchFamily="34" charset="0"/>
                <a:ea typeface="Cambria" pitchFamily="34" charset="-122"/>
                <a:cs typeface="Cambria" pitchFamily="34" charset="-120"/>
              </a:rPr>
              <a:t>Эзэнтэй</a:t>
            </a:r>
            <a:endParaRPr lang="en-US" sz="1500" dirty="0"/>
          </a:p>
        </p:txBody>
      </p:sp>
      <p:sp>
        <p:nvSpPr>
          <p:cNvPr id="33" name="Text 21">
            <a:extLst>
              <a:ext uri="{FF2B5EF4-FFF2-40B4-BE49-F238E27FC236}">
                <a16:creationId xmlns:a16="http://schemas.microsoft.com/office/drawing/2014/main" id="{026D26E3-3AF8-594F-E836-E4761C2675B8}"/>
              </a:ext>
            </a:extLst>
          </p:cNvPr>
          <p:cNvSpPr/>
          <p:nvPr/>
        </p:nvSpPr>
        <p:spPr>
          <a:xfrm>
            <a:off x="3410712" y="3364992"/>
            <a:ext cx="2331720" cy="640080"/>
          </a:xfrm>
          <a:prstGeom prst="rect">
            <a:avLst/>
          </a:prstGeom>
          <a:noFill/>
          <a:ln/>
        </p:spPr>
        <p:txBody>
          <a:bodyPr wrap="square" lIns="0" tIns="0" rIns="0" bIns="0" rtlCol="0" anchor="ctr"/>
          <a:lstStyle/>
          <a:p>
            <a:r>
              <a:rPr lang="en-US" sz="1100" dirty="0">
                <a:solidFill>
                  <a:srgbClr val="1F2A3D"/>
                </a:solidFill>
                <a:latin typeface="Calibri" pitchFamily="34" charset="0"/>
                <a:ea typeface="Calibri" pitchFamily="34" charset="-122"/>
                <a:cs typeface="Calibri" pitchFamily="34" charset="-120"/>
              </a:rPr>
              <a:t>Тодорхой process owner-той</a:t>
            </a:r>
            <a:endParaRPr lang="en-US" sz="1100" dirty="0"/>
          </a:p>
        </p:txBody>
      </p:sp>
      <p:sp>
        <p:nvSpPr>
          <p:cNvPr id="34" name="Shape 22">
            <a:extLst>
              <a:ext uri="{FF2B5EF4-FFF2-40B4-BE49-F238E27FC236}">
                <a16:creationId xmlns:a16="http://schemas.microsoft.com/office/drawing/2014/main" id="{79FAE693-6C4F-9C58-2402-1EB2039FD972}"/>
              </a:ext>
            </a:extLst>
          </p:cNvPr>
          <p:cNvSpPr/>
          <p:nvPr/>
        </p:nvSpPr>
        <p:spPr>
          <a:xfrm>
            <a:off x="6089904" y="2651760"/>
            <a:ext cx="2697480" cy="1417320"/>
          </a:xfrm>
          <a:prstGeom prst="rect">
            <a:avLst/>
          </a:prstGeom>
          <a:solidFill>
            <a:srgbClr val="EAF1FB"/>
          </a:solidFill>
          <a:ln w="12700">
            <a:solidFill>
              <a:srgbClr val="CADCFC"/>
            </a:solidFill>
            <a:prstDash val="solid"/>
          </a:ln>
        </p:spPr>
        <p:txBody>
          <a:bodyPr/>
          <a:lstStyle/>
          <a:p>
            <a:endParaRPr lang="en-US"/>
          </a:p>
        </p:txBody>
      </p:sp>
      <p:sp>
        <p:nvSpPr>
          <p:cNvPr id="35" name="Shape 23">
            <a:extLst>
              <a:ext uri="{FF2B5EF4-FFF2-40B4-BE49-F238E27FC236}">
                <a16:creationId xmlns:a16="http://schemas.microsoft.com/office/drawing/2014/main" id="{9349033D-3A19-45C9-70D0-70DC67315732}"/>
              </a:ext>
            </a:extLst>
          </p:cNvPr>
          <p:cNvSpPr/>
          <p:nvPr/>
        </p:nvSpPr>
        <p:spPr>
          <a:xfrm>
            <a:off x="6089904" y="2651760"/>
            <a:ext cx="2697480" cy="54864"/>
          </a:xfrm>
          <a:prstGeom prst="rect">
            <a:avLst/>
          </a:prstGeom>
          <a:solidFill>
            <a:srgbClr val="1E2761"/>
          </a:solidFill>
          <a:ln w="12700">
            <a:solidFill>
              <a:srgbClr val="1E2761"/>
            </a:solidFill>
            <a:prstDash val="solid"/>
          </a:ln>
        </p:spPr>
        <p:txBody>
          <a:bodyPr/>
          <a:lstStyle/>
          <a:p>
            <a:endParaRPr lang="en-US"/>
          </a:p>
        </p:txBody>
      </p:sp>
      <p:pic>
        <p:nvPicPr>
          <p:cNvPr id="36" name="Image 5" descr="preencoded.png">
            <a:extLst>
              <a:ext uri="{FF2B5EF4-FFF2-40B4-BE49-F238E27FC236}">
                <a16:creationId xmlns:a16="http://schemas.microsoft.com/office/drawing/2014/main" id="{63656424-179F-7155-DF66-ECF43765249E}"/>
              </a:ext>
            </a:extLst>
          </p:cNvPr>
          <p:cNvPicPr>
            <a:picLocks noChangeAspect="1"/>
          </p:cNvPicPr>
          <p:nvPr/>
        </p:nvPicPr>
        <p:blipFill>
          <a:blip r:embed="rId8"/>
          <a:stretch>
            <a:fillRect/>
          </a:stretch>
        </p:blipFill>
        <p:spPr>
          <a:xfrm>
            <a:off x="6272784" y="2852928"/>
            <a:ext cx="365760" cy="365760"/>
          </a:xfrm>
          <a:prstGeom prst="rect">
            <a:avLst/>
          </a:prstGeom>
        </p:spPr>
      </p:pic>
      <p:sp>
        <p:nvSpPr>
          <p:cNvPr id="37" name="Text 24">
            <a:extLst>
              <a:ext uri="{FF2B5EF4-FFF2-40B4-BE49-F238E27FC236}">
                <a16:creationId xmlns:a16="http://schemas.microsoft.com/office/drawing/2014/main" id="{4A9AFCC5-6716-2C25-0F2B-5E698AC456B4}"/>
              </a:ext>
            </a:extLst>
          </p:cNvPr>
          <p:cNvSpPr/>
          <p:nvPr/>
        </p:nvSpPr>
        <p:spPr>
          <a:xfrm>
            <a:off x="6729984" y="2834640"/>
            <a:ext cx="1920240" cy="365760"/>
          </a:xfrm>
          <a:prstGeom prst="rect">
            <a:avLst/>
          </a:prstGeom>
          <a:noFill/>
          <a:ln/>
        </p:spPr>
        <p:txBody>
          <a:bodyPr wrap="square" lIns="0" tIns="0" rIns="0" bIns="0" rtlCol="0" anchor="ctr"/>
          <a:lstStyle/>
          <a:p>
            <a:r>
              <a:rPr lang="en-US" sz="1500" b="1" dirty="0">
                <a:solidFill>
                  <a:srgbClr val="1E2761"/>
                </a:solidFill>
                <a:latin typeface="Cambria" pitchFamily="34" charset="0"/>
                <a:ea typeface="Cambria" pitchFamily="34" charset="-122"/>
                <a:cs typeface="Cambria" pitchFamily="34" charset="-120"/>
              </a:rPr>
              <a:t>Хэмжигдэхүйц</a:t>
            </a:r>
            <a:endParaRPr lang="en-US" sz="1500" dirty="0"/>
          </a:p>
        </p:txBody>
      </p:sp>
      <p:sp>
        <p:nvSpPr>
          <p:cNvPr id="38" name="Text 25">
            <a:extLst>
              <a:ext uri="{FF2B5EF4-FFF2-40B4-BE49-F238E27FC236}">
                <a16:creationId xmlns:a16="http://schemas.microsoft.com/office/drawing/2014/main" id="{9DF57CDF-4BD8-A83A-6704-824E75E9A1E8}"/>
              </a:ext>
            </a:extLst>
          </p:cNvPr>
          <p:cNvSpPr/>
          <p:nvPr/>
        </p:nvSpPr>
        <p:spPr>
          <a:xfrm>
            <a:off x="6272784" y="3364992"/>
            <a:ext cx="2331720" cy="640080"/>
          </a:xfrm>
          <a:prstGeom prst="rect">
            <a:avLst/>
          </a:prstGeom>
          <a:noFill/>
          <a:ln/>
        </p:spPr>
        <p:txBody>
          <a:bodyPr wrap="square" lIns="0" tIns="0" rIns="0" bIns="0" rtlCol="0" anchor="ctr"/>
          <a:lstStyle/>
          <a:p>
            <a:r>
              <a:rPr lang="en-US" sz="1100" dirty="0">
                <a:solidFill>
                  <a:srgbClr val="1F2A3D"/>
                </a:solidFill>
                <a:latin typeface="Calibri" pitchFamily="34" charset="0"/>
                <a:ea typeface="Calibri" pitchFamily="34" charset="-122"/>
                <a:cs typeface="Calibri" pitchFamily="34" charset="-120"/>
              </a:rPr>
              <a:t>Цаг, өртөг, чанар, KPI-аар хэмждэг</a:t>
            </a:r>
            <a:endParaRPr lang="en-US" sz="1100" dirty="0"/>
          </a:p>
        </p:txBody>
      </p:sp>
    </p:spTree>
    <p:extLst>
      <p:ext uri="{BB962C8B-B14F-4D97-AF65-F5344CB8AC3E}">
        <p14:creationId xmlns:p14="http://schemas.microsoft.com/office/powerpoint/2010/main" val="15831193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a:latin typeface="Arial" panose="020B0604020202020204" pitchFamily="34" charset="0"/>
              <a:cs typeface="Arial" panose="020B0604020202020204" pitchFamily="34" charset="0"/>
            </a:endParaRPr>
          </a:p>
        </p:txBody>
      </p:sp>
      <p:sp>
        <p:nvSpPr>
          <p:cNvPr id="3" name="Text 1"/>
          <p:cNvSpPr/>
          <p:nvPr/>
        </p:nvSpPr>
        <p:spPr>
          <a:xfrm>
            <a:off x="274320" y="0"/>
            <a:ext cx="8595360" cy="777240"/>
          </a:xfrm>
          <a:prstGeom prst="rect">
            <a:avLst/>
          </a:prstGeom>
          <a:noFill/>
          <a:ln/>
        </p:spPr>
        <p:txBody>
          <a:bodyPr wrap="square" rtlCol="0" anchor="ctr"/>
          <a:lstStyle/>
          <a:p>
            <a:pPr marL="0" indent="0" algn="l">
              <a:buNone/>
            </a:pPr>
            <a:r>
              <a:rPr lang="en-US" sz="2000" b="1" dirty="0" err="1">
                <a:solidFill>
                  <a:srgbClr val="FFFFFF"/>
                </a:solidFill>
                <a:latin typeface="Arial" panose="020B0604020202020204" pitchFamily="34" charset="0"/>
                <a:ea typeface="Calibri" pitchFamily="34" charset="-122"/>
                <a:cs typeface="Arial" panose="020B0604020202020204" pitchFamily="34" charset="0"/>
              </a:rPr>
              <a:t>Яагаад</a:t>
            </a:r>
            <a:r>
              <a:rPr lang="en-US" sz="2000" b="1" dirty="0">
                <a:solidFill>
                  <a:srgbClr val="FFFFFF"/>
                </a:solidFill>
                <a:latin typeface="Arial" panose="020B0604020202020204" pitchFamily="34" charset="0"/>
                <a:ea typeface="Calibri" pitchFamily="34" charset="-122"/>
                <a:cs typeface="Arial" panose="020B0604020202020204" pitchFamily="34" charset="0"/>
              </a:rPr>
              <a:t> ПРОЦЕСС ИЛРҮҮЛЭХ ШААРДЛАГАТАЙ </a:t>
            </a:r>
            <a:r>
              <a:rPr lang="en-US" sz="2000" b="1" dirty="0" err="1">
                <a:solidFill>
                  <a:srgbClr val="FFFFFF"/>
                </a:solidFill>
                <a:latin typeface="Arial" panose="020B0604020202020204" pitchFamily="34" charset="0"/>
                <a:ea typeface="Calibri" pitchFamily="34" charset="-122"/>
                <a:cs typeface="Arial" panose="020B0604020202020204" pitchFamily="34" charset="0"/>
              </a:rPr>
              <a:t>вэ</a:t>
            </a:r>
            <a:r>
              <a:rPr lang="en-US" sz="2000" b="1" dirty="0">
                <a:solidFill>
                  <a:srgbClr val="FFFFFF"/>
                </a:solidFill>
                <a:latin typeface="Arial" panose="020B0604020202020204" pitchFamily="34" charset="0"/>
                <a:ea typeface="Calibri" pitchFamily="34" charset="-122"/>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hape 2"/>
          <p:cNvSpPr/>
          <p:nvPr/>
        </p:nvSpPr>
        <p:spPr>
          <a:xfrm>
            <a:off x="274320" y="960120"/>
            <a:ext cx="4023360" cy="2259330"/>
          </a:xfrm>
          <a:prstGeom prst="rect">
            <a:avLst/>
          </a:prstGeom>
          <a:solidFill>
            <a:srgbClr val="E8F5E9"/>
          </a:solidFill>
          <a:ln w="12700">
            <a:solidFill>
              <a:srgbClr val="66BB6A"/>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5" name="Text 3"/>
          <p:cNvSpPr/>
          <p:nvPr/>
        </p:nvSpPr>
        <p:spPr>
          <a:xfrm>
            <a:off x="365760" y="1024128"/>
            <a:ext cx="3840480" cy="457200"/>
          </a:xfrm>
          <a:prstGeom prst="rect">
            <a:avLst/>
          </a:prstGeom>
          <a:noFill/>
          <a:ln/>
        </p:spPr>
        <p:txBody>
          <a:bodyPr wrap="square" rtlCol="0" anchor="ctr"/>
          <a:lstStyle/>
          <a:p>
            <a:pPr marL="0" indent="0">
              <a:buNone/>
            </a:pPr>
            <a:r>
              <a:rPr lang="en-US" sz="1400" b="1" dirty="0" err="1">
                <a:solidFill>
                  <a:srgbClr val="1B5E20"/>
                </a:solidFill>
                <a:latin typeface="Arial" panose="020B0604020202020204" pitchFamily="34" charset="0"/>
                <a:ea typeface="Calibri" pitchFamily="34" charset="-122"/>
                <a:cs typeface="Arial" panose="020B0604020202020204" pitchFamily="34" charset="0"/>
              </a:rPr>
              <a:t>Илрүүлэ</a:t>
            </a:r>
            <a:r>
              <a:rPr lang="mn-MN" sz="1400" b="1" dirty="0">
                <a:solidFill>
                  <a:srgbClr val="1B5E20"/>
                </a:solidFill>
                <a:latin typeface="Arial" panose="020B0604020202020204" pitchFamily="34" charset="0"/>
                <a:ea typeface="Calibri" pitchFamily="34" charset="-122"/>
                <a:cs typeface="Arial" panose="020B0604020202020204" pitchFamily="34" charset="0"/>
              </a:rPr>
              <a:t>хгүй байхын </a:t>
            </a:r>
            <a:r>
              <a:rPr lang="en-US" sz="1400" b="1" dirty="0" err="1">
                <a:solidFill>
                  <a:srgbClr val="1B5E20"/>
                </a:solidFill>
                <a:latin typeface="Arial" panose="020B0604020202020204" pitchFamily="34" charset="0"/>
                <a:ea typeface="Calibri" pitchFamily="34" charset="-122"/>
                <a:cs typeface="Arial" panose="020B0604020202020204" pitchFamily="34" charset="0"/>
              </a:rPr>
              <a:t>сул</a:t>
            </a:r>
            <a:r>
              <a:rPr lang="en-US" sz="1400" b="1" dirty="0">
                <a:solidFill>
                  <a:srgbClr val="1B5E20"/>
                </a:solidFill>
                <a:latin typeface="Arial" panose="020B0604020202020204" pitchFamily="34" charset="0"/>
                <a:ea typeface="Calibri" pitchFamily="34" charset="-122"/>
                <a:cs typeface="Arial" panose="020B0604020202020204" pitchFamily="34" charset="0"/>
              </a:rPr>
              <a:t> тал</a:t>
            </a:r>
            <a:endParaRPr lang="en-US" sz="1400" dirty="0">
              <a:latin typeface="Arial" panose="020B0604020202020204" pitchFamily="34" charset="0"/>
              <a:cs typeface="Arial" panose="020B0604020202020204" pitchFamily="34" charset="0"/>
            </a:endParaRPr>
          </a:p>
        </p:txBody>
      </p:sp>
      <p:sp>
        <p:nvSpPr>
          <p:cNvPr id="6" name="Text 4"/>
          <p:cNvSpPr/>
          <p:nvPr/>
        </p:nvSpPr>
        <p:spPr>
          <a:xfrm>
            <a:off x="365760" y="1508760"/>
            <a:ext cx="3749040" cy="1590040"/>
          </a:xfrm>
          <a:prstGeom prst="rect">
            <a:avLst/>
          </a:prstGeom>
          <a:noFill/>
          <a:ln/>
        </p:spPr>
        <p:txBody>
          <a:bodyPr wrap="square" rtlCol="0" anchor="ctr"/>
          <a:lstStyle/>
          <a:p>
            <a:pPr marL="342900" indent="-342900">
              <a:spcAft>
                <a:spcPts val="500"/>
              </a:spcAft>
              <a:buSzPct val="100000"/>
              <a:buChar char="•"/>
            </a:pPr>
            <a:r>
              <a:rPr lang="en-US" sz="1300" dirty="0">
                <a:solidFill>
                  <a:srgbClr val="1A1A2E"/>
                </a:solidFill>
                <a:latin typeface="Arial" panose="020B0604020202020204" pitchFamily="34" charset="0"/>
                <a:ea typeface="Calibri" pitchFamily="34" charset="-122"/>
                <a:cs typeface="Arial" panose="020B0604020202020204" pitchFamily="34" charset="0"/>
              </a:rPr>
              <a:t>Ямар процесс байгааг мэдэхгүй</a:t>
            </a:r>
            <a:endParaRPr lang="en-US" sz="1300" dirty="0">
              <a:latin typeface="Arial" panose="020B0604020202020204" pitchFamily="34" charset="0"/>
              <a:cs typeface="Arial" panose="020B0604020202020204" pitchFamily="34" charset="0"/>
            </a:endParaRPr>
          </a:p>
          <a:p>
            <a:pPr marL="342900" indent="-342900">
              <a:spcAft>
                <a:spcPts val="500"/>
              </a:spcAft>
              <a:buSzPct val="100000"/>
              <a:buChar char="•"/>
            </a:pPr>
            <a:r>
              <a:rPr lang="en-US" sz="1300" dirty="0">
                <a:solidFill>
                  <a:srgbClr val="1A1A2E"/>
                </a:solidFill>
                <a:latin typeface="Arial" panose="020B0604020202020204" pitchFamily="34" charset="0"/>
                <a:ea typeface="Calibri" pitchFamily="34" charset="-122"/>
                <a:cs typeface="Arial" panose="020B0604020202020204" pitchFamily="34" charset="0"/>
              </a:rPr>
              <a:t>Давхардсан, нэмэлт ажиллагаа их</a:t>
            </a:r>
            <a:endParaRPr lang="en-US" sz="1300" dirty="0">
              <a:latin typeface="Arial" panose="020B0604020202020204" pitchFamily="34" charset="0"/>
              <a:cs typeface="Arial" panose="020B0604020202020204" pitchFamily="34" charset="0"/>
            </a:endParaRPr>
          </a:p>
          <a:p>
            <a:pPr marL="342900" indent="-342900">
              <a:spcAft>
                <a:spcPts val="500"/>
              </a:spcAft>
              <a:buSzPct val="100000"/>
              <a:buChar char="•"/>
            </a:pPr>
            <a:r>
              <a:rPr lang="en-US" sz="1300" dirty="0">
                <a:solidFill>
                  <a:srgbClr val="1A1A2E"/>
                </a:solidFill>
                <a:latin typeface="Arial" panose="020B0604020202020204" pitchFamily="34" charset="0"/>
                <a:ea typeface="Calibri" pitchFamily="34" charset="-122"/>
                <a:cs typeface="Arial" panose="020B0604020202020204" pitchFamily="34" charset="0"/>
              </a:rPr>
              <a:t>Хариуцлага тодорхойгүй</a:t>
            </a:r>
            <a:endParaRPr lang="en-US" sz="1300" dirty="0">
              <a:latin typeface="Arial" panose="020B0604020202020204" pitchFamily="34" charset="0"/>
              <a:cs typeface="Arial" panose="020B0604020202020204" pitchFamily="34" charset="0"/>
            </a:endParaRPr>
          </a:p>
          <a:p>
            <a:pPr marL="342900" indent="-342900">
              <a:spcAft>
                <a:spcPts val="500"/>
              </a:spcAft>
              <a:buSzPct val="100000"/>
              <a:buChar char="•"/>
            </a:pPr>
            <a:r>
              <a:rPr lang="en-US" sz="1300" dirty="0">
                <a:solidFill>
                  <a:srgbClr val="1A1A2E"/>
                </a:solidFill>
                <a:latin typeface="Arial" panose="020B0604020202020204" pitchFamily="34" charset="0"/>
                <a:ea typeface="Calibri" pitchFamily="34" charset="-122"/>
                <a:cs typeface="Arial" panose="020B0604020202020204" pitchFamily="34" charset="0"/>
              </a:rPr>
              <a:t>Сайжруулах хаана эхлэхийг мэдэхгүй</a:t>
            </a:r>
            <a:endParaRPr lang="en-US" sz="1300" dirty="0">
              <a:latin typeface="Arial" panose="020B0604020202020204" pitchFamily="34" charset="0"/>
              <a:cs typeface="Arial" panose="020B0604020202020204" pitchFamily="34" charset="0"/>
            </a:endParaRPr>
          </a:p>
          <a:p>
            <a:pPr marL="342900" indent="-342900">
              <a:spcAft>
                <a:spcPts val="500"/>
              </a:spcAft>
              <a:buSzPct val="100000"/>
              <a:buChar char="•"/>
            </a:pPr>
            <a:r>
              <a:rPr lang="en-US" sz="1300" dirty="0">
                <a:solidFill>
                  <a:srgbClr val="1A1A2E"/>
                </a:solidFill>
                <a:latin typeface="Arial" panose="020B0604020202020204" pitchFamily="34" charset="0"/>
                <a:ea typeface="Calibri" pitchFamily="34" charset="-122"/>
                <a:cs typeface="Arial" panose="020B0604020202020204" pitchFamily="34" charset="0"/>
              </a:rPr>
              <a:t>Автоматжуулах боломж алдагдана</a:t>
            </a:r>
            <a:endParaRPr lang="en-US" sz="1300" dirty="0">
              <a:latin typeface="Arial" panose="020B0604020202020204" pitchFamily="34" charset="0"/>
              <a:cs typeface="Arial" panose="020B0604020202020204" pitchFamily="34" charset="0"/>
            </a:endParaRPr>
          </a:p>
          <a:p>
            <a:pPr marL="342900" indent="-342900">
              <a:spcAft>
                <a:spcPts val="500"/>
              </a:spcAft>
              <a:buSzPct val="100000"/>
              <a:buChar char="•"/>
            </a:pPr>
            <a:r>
              <a:rPr lang="en-US" sz="1300" dirty="0">
                <a:solidFill>
                  <a:srgbClr val="1A1A2E"/>
                </a:solidFill>
                <a:latin typeface="Arial" panose="020B0604020202020204" pitchFamily="34" charset="0"/>
                <a:ea typeface="Calibri" pitchFamily="34" charset="-122"/>
                <a:cs typeface="Arial" panose="020B0604020202020204" pitchFamily="34" charset="0"/>
              </a:rPr>
              <a:t>Хаягдал их, зардал өндөр</a:t>
            </a:r>
            <a:endParaRPr lang="en-US" sz="1300" dirty="0">
              <a:latin typeface="Arial" panose="020B0604020202020204" pitchFamily="34" charset="0"/>
              <a:cs typeface="Arial" panose="020B0604020202020204" pitchFamily="34" charset="0"/>
            </a:endParaRPr>
          </a:p>
        </p:txBody>
      </p:sp>
      <p:sp>
        <p:nvSpPr>
          <p:cNvPr id="7" name="Shape 5"/>
          <p:cNvSpPr/>
          <p:nvPr/>
        </p:nvSpPr>
        <p:spPr>
          <a:xfrm>
            <a:off x="4846320" y="960120"/>
            <a:ext cx="4023360" cy="2259330"/>
          </a:xfrm>
          <a:prstGeom prst="rect">
            <a:avLst/>
          </a:prstGeom>
          <a:solidFill>
            <a:srgbClr val="E8F5E9"/>
          </a:solidFill>
          <a:ln w="12700">
            <a:solidFill>
              <a:srgbClr val="66BB6A"/>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8" name="Text 6"/>
          <p:cNvSpPr/>
          <p:nvPr/>
        </p:nvSpPr>
        <p:spPr>
          <a:xfrm>
            <a:off x="4937760" y="1024128"/>
            <a:ext cx="3840480" cy="457200"/>
          </a:xfrm>
          <a:prstGeom prst="rect">
            <a:avLst/>
          </a:prstGeom>
          <a:noFill/>
          <a:ln/>
        </p:spPr>
        <p:txBody>
          <a:bodyPr wrap="square" rtlCol="0" anchor="ctr"/>
          <a:lstStyle/>
          <a:p>
            <a:pPr marL="0" indent="0">
              <a:buNone/>
            </a:pPr>
            <a:r>
              <a:rPr lang="mn-MN" sz="1400" b="1" dirty="0">
                <a:solidFill>
                  <a:srgbClr val="1B5E20"/>
                </a:solidFill>
                <a:latin typeface="Arial" panose="020B0604020202020204" pitchFamily="34" charset="0"/>
                <a:ea typeface="Calibri" pitchFamily="34" charset="-122"/>
                <a:cs typeface="Arial" panose="020B0604020202020204" pitchFamily="34" charset="0"/>
              </a:rPr>
              <a:t>А</a:t>
            </a:r>
            <a:r>
              <a:rPr lang="en-US" sz="1400" b="1" dirty="0">
                <a:solidFill>
                  <a:srgbClr val="1B5E20"/>
                </a:solidFill>
                <a:latin typeface="Arial" panose="020B0604020202020204" pitchFamily="34" charset="0"/>
                <a:ea typeface="Calibri" pitchFamily="34" charset="-122"/>
                <a:cs typeface="Arial" panose="020B0604020202020204" pitchFamily="34" charset="0"/>
              </a:rPr>
              <a:t>ч холбогдол</a:t>
            </a:r>
            <a:endParaRPr lang="en-US" sz="1400" dirty="0">
              <a:latin typeface="Arial" panose="020B0604020202020204" pitchFamily="34" charset="0"/>
              <a:cs typeface="Arial" panose="020B0604020202020204" pitchFamily="34" charset="0"/>
            </a:endParaRPr>
          </a:p>
        </p:txBody>
      </p:sp>
      <p:sp>
        <p:nvSpPr>
          <p:cNvPr id="9" name="Text 7"/>
          <p:cNvSpPr/>
          <p:nvPr/>
        </p:nvSpPr>
        <p:spPr>
          <a:xfrm>
            <a:off x="4937760" y="1508760"/>
            <a:ext cx="3749040" cy="1590040"/>
          </a:xfrm>
          <a:prstGeom prst="rect">
            <a:avLst/>
          </a:prstGeom>
          <a:noFill/>
          <a:ln/>
        </p:spPr>
        <p:txBody>
          <a:bodyPr wrap="square" rtlCol="0" anchor="ctr"/>
          <a:lstStyle/>
          <a:p>
            <a:pPr marL="342900" indent="-342900">
              <a:spcAft>
                <a:spcPts val="500"/>
              </a:spcAft>
              <a:buSzPct val="100000"/>
              <a:buChar char="•"/>
            </a:pPr>
            <a:r>
              <a:rPr lang="en-US" sz="1300" dirty="0">
                <a:solidFill>
                  <a:srgbClr val="1A1A2E"/>
                </a:solidFill>
                <a:latin typeface="Arial" panose="020B0604020202020204" pitchFamily="34" charset="0"/>
                <a:ea typeface="Calibri" pitchFamily="34" charset="-122"/>
                <a:cs typeface="Arial" panose="020B0604020202020204" pitchFamily="34" charset="0"/>
              </a:rPr>
              <a:t>Бүх процессыг нэг дор харах</a:t>
            </a:r>
            <a:endParaRPr lang="en-US" sz="1300" dirty="0">
              <a:latin typeface="Arial" panose="020B0604020202020204" pitchFamily="34" charset="0"/>
              <a:cs typeface="Arial" panose="020B0604020202020204" pitchFamily="34" charset="0"/>
            </a:endParaRPr>
          </a:p>
          <a:p>
            <a:pPr marL="342900" indent="-342900">
              <a:spcAft>
                <a:spcPts val="500"/>
              </a:spcAft>
              <a:buSzPct val="100000"/>
              <a:buChar char="•"/>
            </a:pPr>
            <a:r>
              <a:rPr lang="en-US" sz="1300" dirty="0">
                <a:solidFill>
                  <a:srgbClr val="1A1A2E"/>
                </a:solidFill>
                <a:latin typeface="Arial" panose="020B0604020202020204" pitchFamily="34" charset="0"/>
                <a:ea typeface="Calibri" pitchFamily="34" charset="-122"/>
                <a:cs typeface="Arial" panose="020B0604020202020204" pitchFamily="34" charset="0"/>
              </a:rPr>
              <a:t>Ач холбогдлоор эрэмбэлэх</a:t>
            </a:r>
            <a:endParaRPr lang="en-US" sz="1300" dirty="0">
              <a:latin typeface="Arial" panose="020B0604020202020204" pitchFamily="34" charset="0"/>
              <a:cs typeface="Arial" panose="020B0604020202020204" pitchFamily="34" charset="0"/>
            </a:endParaRPr>
          </a:p>
          <a:p>
            <a:pPr marL="342900" indent="-342900">
              <a:spcAft>
                <a:spcPts val="500"/>
              </a:spcAft>
              <a:buSzPct val="100000"/>
              <a:buChar char="•"/>
            </a:pPr>
            <a:r>
              <a:rPr lang="en-US" sz="1300" dirty="0">
                <a:solidFill>
                  <a:srgbClr val="1A1A2E"/>
                </a:solidFill>
                <a:latin typeface="Arial" panose="020B0604020202020204" pitchFamily="34" charset="0"/>
                <a:ea typeface="Calibri" pitchFamily="34" charset="-122"/>
                <a:cs typeface="Arial" panose="020B0604020202020204" pitchFamily="34" charset="0"/>
              </a:rPr>
              <a:t>Хариуцлагыг тогтоох</a:t>
            </a:r>
            <a:endParaRPr lang="en-US" sz="1300" dirty="0">
              <a:latin typeface="Arial" panose="020B0604020202020204" pitchFamily="34" charset="0"/>
              <a:cs typeface="Arial" panose="020B0604020202020204" pitchFamily="34" charset="0"/>
            </a:endParaRPr>
          </a:p>
          <a:p>
            <a:pPr marL="342900" indent="-342900">
              <a:spcAft>
                <a:spcPts val="500"/>
              </a:spcAft>
              <a:buSzPct val="100000"/>
              <a:buChar char="•"/>
            </a:pPr>
            <a:r>
              <a:rPr lang="en-US" sz="1300" dirty="0">
                <a:solidFill>
                  <a:srgbClr val="1A1A2E"/>
                </a:solidFill>
                <a:latin typeface="Arial" panose="020B0604020202020204" pitchFamily="34" charset="0"/>
                <a:ea typeface="Calibri" pitchFamily="34" charset="-122"/>
                <a:cs typeface="Arial" panose="020B0604020202020204" pitchFamily="34" charset="0"/>
              </a:rPr>
              <a:t>Сайжруулах боломж олох</a:t>
            </a:r>
            <a:endParaRPr lang="en-US" sz="1300" dirty="0">
              <a:latin typeface="Arial" panose="020B0604020202020204" pitchFamily="34" charset="0"/>
              <a:cs typeface="Arial" panose="020B0604020202020204" pitchFamily="34" charset="0"/>
            </a:endParaRPr>
          </a:p>
          <a:p>
            <a:pPr marL="342900" indent="-342900">
              <a:spcAft>
                <a:spcPts val="500"/>
              </a:spcAft>
              <a:buSzPct val="100000"/>
              <a:buChar char="•"/>
            </a:pPr>
            <a:r>
              <a:rPr lang="en-US" sz="1300" dirty="0">
                <a:solidFill>
                  <a:srgbClr val="1A1A2E"/>
                </a:solidFill>
                <a:latin typeface="Arial" panose="020B0604020202020204" pitchFamily="34" charset="0"/>
                <a:ea typeface="Calibri" pitchFamily="34" charset="-122"/>
                <a:cs typeface="Arial" panose="020B0604020202020204" pitchFamily="34" charset="0"/>
              </a:rPr>
              <a:t>Автоматжуулахад бэлтгэх</a:t>
            </a:r>
            <a:endParaRPr lang="en-US" sz="1300" dirty="0">
              <a:latin typeface="Arial" panose="020B0604020202020204" pitchFamily="34" charset="0"/>
              <a:cs typeface="Arial" panose="020B0604020202020204" pitchFamily="34" charset="0"/>
            </a:endParaRPr>
          </a:p>
          <a:p>
            <a:pPr marL="342900" indent="-342900">
              <a:spcAft>
                <a:spcPts val="500"/>
              </a:spcAft>
              <a:buSzPct val="100000"/>
              <a:buChar char="•"/>
            </a:pPr>
            <a:r>
              <a:rPr lang="en-US" sz="1300" dirty="0">
                <a:solidFill>
                  <a:srgbClr val="1A1A2E"/>
                </a:solidFill>
                <a:latin typeface="Arial" panose="020B0604020202020204" pitchFamily="34" charset="0"/>
                <a:ea typeface="Calibri" pitchFamily="34" charset="-122"/>
                <a:cs typeface="Arial" panose="020B0604020202020204" pitchFamily="34" charset="0"/>
              </a:rPr>
              <a:t>Зардал бууруулах, чанар сайжруулах</a:t>
            </a:r>
            <a:endParaRPr lang="en-US" sz="1300" dirty="0">
              <a:latin typeface="Arial" panose="020B0604020202020204" pitchFamily="34" charset="0"/>
              <a:cs typeface="Arial" panose="020B060402020202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a:latin typeface="Arial" panose="020B0604020202020204" pitchFamily="34" charset="0"/>
              <a:cs typeface="Arial" panose="020B0604020202020204" pitchFamily="34" charset="0"/>
            </a:endParaRPr>
          </a:p>
        </p:txBody>
      </p:sp>
      <p:sp>
        <p:nvSpPr>
          <p:cNvPr id="3" name="Text 1"/>
          <p:cNvSpPr/>
          <p:nvPr/>
        </p:nvSpPr>
        <p:spPr>
          <a:xfrm>
            <a:off x="274320" y="0"/>
            <a:ext cx="8595360" cy="777240"/>
          </a:xfrm>
          <a:prstGeom prst="rect">
            <a:avLst/>
          </a:prstGeom>
          <a:noFill/>
          <a:ln/>
        </p:spPr>
        <p:txBody>
          <a:bodyPr wrap="square" rtlCol="0" anchor="ctr"/>
          <a:lstStyle/>
          <a:p>
            <a:pPr marL="0" indent="0" algn="l">
              <a:buNone/>
            </a:pPr>
            <a:r>
              <a:rPr lang="en-US" sz="2000" b="1" dirty="0">
                <a:solidFill>
                  <a:srgbClr val="FFFFFF"/>
                </a:solidFill>
                <a:latin typeface="Arial" panose="020B0604020202020204" pitchFamily="34" charset="0"/>
                <a:ea typeface="Calibri" pitchFamily="34" charset="-122"/>
                <a:cs typeface="Arial" panose="020B0604020202020204" pitchFamily="34" charset="0"/>
              </a:rPr>
              <a:t>Процессын архитектур гэж юу вэ?</a:t>
            </a:r>
            <a:endParaRPr lang="en-US" sz="2000" dirty="0">
              <a:latin typeface="Arial" panose="020B0604020202020204" pitchFamily="34" charset="0"/>
              <a:cs typeface="Arial" panose="020B0604020202020204" pitchFamily="34" charset="0"/>
            </a:endParaRPr>
          </a:p>
        </p:txBody>
      </p:sp>
      <p:sp>
        <p:nvSpPr>
          <p:cNvPr id="4" name="Shape 2"/>
          <p:cNvSpPr/>
          <p:nvPr/>
        </p:nvSpPr>
        <p:spPr>
          <a:xfrm>
            <a:off x="457200" y="960120"/>
            <a:ext cx="8229600" cy="1463040"/>
          </a:xfrm>
          <a:prstGeom prst="rect">
            <a:avLst/>
          </a:prstGeom>
          <a:solidFill>
            <a:srgbClr val="0132A6"/>
          </a:solidFill>
          <a:ln w="12700">
            <a:solidFill>
              <a:srgbClr val="1B5E20"/>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5" name="Shape 3"/>
          <p:cNvSpPr/>
          <p:nvPr/>
        </p:nvSpPr>
        <p:spPr>
          <a:xfrm>
            <a:off x="457200" y="960120"/>
            <a:ext cx="228600" cy="1463040"/>
          </a:xfrm>
          <a:prstGeom prst="rect">
            <a:avLst/>
          </a:prstGeom>
          <a:solidFill>
            <a:srgbClr val="FFC000"/>
          </a:solidFill>
          <a:ln w="12700">
            <a:noFill/>
            <a:prstDash val="solid"/>
          </a:ln>
        </p:spPr>
        <p:txBody>
          <a:bodyPr/>
          <a:lstStyle/>
          <a:p>
            <a:endParaRPr lang="en-US">
              <a:latin typeface="Arial" panose="020B0604020202020204" pitchFamily="34" charset="0"/>
              <a:cs typeface="Arial" panose="020B0604020202020204" pitchFamily="34" charset="0"/>
            </a:endParaRPr>
          </a:p>
        </p:txBody>
      </p:sp>
      <p:sp>
        <p:nvSpPr>
          <p:cNvPr id="6" name="Text 4"/>
          <p:cNvSpPr/>
          <p:nvPr/>
        </p:nvSpPr>
        <p:spPr>
          <a:xfrm>
            <a:off x="822960" y="1005840"/>
            <a:ext cx="7772400" cy="548640"/>
          </a:xfrm>
          <a:prstGeom prst="rect">
            <a:avLst/>
          </a:prstGeom>
          <a:noFill/>
          <a:ln/>
        </p:spPr>
        <p:txBody>
          <a:bodyPr wrap="square" rtlCol="0" anchor="ctr"/>
          <a:lstStyle/>
          <a:p>
            <a:pPr marL="0" indent="0">
              <a:buNone/>
            </a:pPr>
            <a:r>
              <a:rPr lang="en-US" sz="1800" b="1" i="1" dirty="0">
                <a:solidFill>
                  <a:srgbClr val="FFC000"/>
                </a:solidFill>
                <a:latin typeface="Arial" panose="020B0604020202020204" pitchFamily="34" charset="0"/>
                <a:ea typeface="Calibri" pitchFamily="34" charset="-122"/>
                <a:cs typeface="Arial" panose="020B0604020202020204" pitchFamily="34" charset="0"/>
              </a:rPr>
              <a:t>"Процессын архитектур"</a:t>
            </a:r>
            <a:endParaRPr lang="en-US" sz="1800" dirty="0">
              <a:solidFill>
                <a:srgbClr val="FFC000"/>
              </a:solidFill>
              <a:latin typeface="Arial" panose="020B0604020202020204" pitchFamily="34" charset="0"/>
              <a:cs typeface="Arial" panose="020B0604020202020204" pitchFamily="34" charset="0"/>
            </a:endParaRPr>
          </a:p>
        </p:txBody>
      </p:sp>
      <p:sp>
        <p:nvSpPr>
          <p:cNvPr id="7" name="Text 5"/>
          <p:cNvSpPr/>
          <p:nvPr/>
        </p:nvSpPr>
        <p:spPr>
          <a:xfrm>
            <a:off x="822960" y="1554480"/>
            <a:ext cx="7680960" cy="777240"/>
          </a:xfrm>
          <a:prstGeom prst="rect">
            <a:avLst/>
          </a:prstGeom>
          <a:noFill/>
          <a:ln/>
        </p:spPr>
        <p:txBody>
          <a:bodyPr wrap="square" rtlCol="0" anchor="ctr"/>
          <a:lstStyle/>
          <a:p>
            <a:pPr marL="0" indent="0">
              <a:buNone/>
            </a:pPr>
            <a:r>
              <a:rPr lang="en-US" sz="1350" dirty="0">
                <a:solidFill>
                  <a:srgbClr val="FFFFFF"/>
                </a:solidFill>
                <a:latin typeface="Arial" panose="020B0604020202020204" pitchFamily="34" charset="0"/>
                <a:ea typeface="Calibri" pitchFamily="34" charset="-122"/>
                <a:cs typeface="Arial" panose="020B0604020202020204" pitchFamily="34" charset="0"/>
              </a:rPr>
              <a:t>Байгууллагын бүх процессуудыг бүтэцтэйгээр зохион байгуулсан загвар. Процессуудын хоорондын харилцаа, шатлал, ангиллыг тодорхойлдог.</a:t>
            </a:r>
            <a:endParaRPr lang="en-US" sz="1350" dirty="0">
              <a:latin typeface="Arial" panose="020B0604020202020204" pitchFamily="34" charset="0"/>
              <a:cs typeface="Arial" panose="020B0604020202020204" pitchFamily="34" charset="0"/>
            </a:endParaRPr>
          </a:p>
        </p:txBody>
      </p:sp>
      <p:sp>
        <p:nvSpPr>
          <p:cNvPr id="8" name="Text 6"/>
          <p:cNvSpPr/>
          <p:nvPr/>
        </p:nvSpPr>
        <p:spPr>
          <a:xfrm>
            <a:off x="457200" y="2606040"/>
            <a:ext cx="8229600" cy="2286000"/>
          </a:xfrm>
          <a:prstGeom prst="rect">
            <a:avLst/>
          </a:prstGeom>
          <a:noFill/>
          <a:ln/>
        </p:spPr>
        <p:txBody>
          <a:bodyPr wrap="square" rtlCol="0" anchor="ctr"/>
          <a:lstStyle/>
          <a:p>
            <a:pPr marL="342900" indent="-342900">
              <a:spcAft>
                <a:spcPts val="700"/>
              </a:spcAft>
              <a:buSzPct val="100000"/>
              <a:buChar char="•"/>
            </a:pPr>
            <a:r>
              <a:rPr lang="en-US" sz="1400" dirty="0">
                <a:solidFill>
                  <a:srgbClr val="1A1A2E"/>
                </a:solidFill>
                <a:latin typeface="Arial" panose="020B0604020202020204" pitchFamily="34" charset="0"/>
                <a:ea typeface="Calibri" pitchFamily="34" charset="-122"/>
                <a:cs typeface="Arial" panose="020B0604020202020204" pitchFamily="34" charset="0"/>
              </a:rPr>
              <a:t>Байгууллагын стратегитай нийцэж байх ёстой</a:t>
            </a:r>
            <a:endParaRPr lang="en-US" sz="1400" dirty="0">
              <a:latin typeface="Arial" panose="020B0604020202020204" pitchFamily="34" charset="0"/>
              <a:cs typeface="Arial" panose="020B0604020202020204" pitchFamily="34" charset="0"/>
            </a:endParaRPr>
          </a:p>
          <a:p>
            <a:pPr marL="342900" indent="-342900">
              <a:spcAft>
                <a:spcPts val="700"/>
              </a:spcAft>
              <a:buSzPct val="100000"/>
              <a:buChar char="•"/>
            </a:pPr>
            <a:r>
              <a:rPr lang="en-US" sz="1400" dirty="0">
                <a:solidFill>
                  <a:srgbClr val="1A1A2E"/>
                </a:solidFill>
                <a:latin typeface="Arial" panose="020B0604020202020204" pitchFamily="34" charset="0"/>
                <a:ea typeface="Calibri" pitchFamily="34" charset="-122"/>
                <a:cs typeface="Arial" panose="020B0604020202020204" pitchFamily="34" charset="0"/>
              </a:rPr>
              <a:t>Шатлал бүхий бүтэц: Ангилал → Процесс → Дэд процесс → Үйл ажиллагаа</a:t>
            </a:r>
            <a:endParaRPr lang="en-US" sz="1400" dirty="0">
              <a:latin typeface="Arial" panose="020B0604020202020204" pitchFamily="34" charset="0"/>
              <a:cs typeface="Arial" panose="020B0604020202020204" pitchFamily="34" charset="0"/>
            </a:endParaRPr>
          </a:p>
          <a:p>
            <a:pPr marL="342900" indent="-342900">
              <a:spcAft>
                <a:spcPts val="700"/>
              </a:spcAft>
              <a:buSzPct val="100000"/>
              <a:buChar char="•"/>
            </a:pPr>
            <a:r>
              <a:rPr lang="en-US" sz="1400" dirty="0">
                <a:solidFill>
                  <a:srgbClr val="1A1A2E"/>
                </a:solidFill>
                <a:latin typeface="Arial" panose="020B0604020202020204" pitchFamily="34" charset="0"/>
                <a:ea typeface="Calibri" pitchFamily="34" charset="-122"/>
                <a:cs typeface="Arial" panose="020B0604020202020204" pitchFamily="34" charset="0"/>
              </a:rPr>
              <a:t>Процессын хоорондох холбоог харуулдаг</a:t>
            </a:r>
            <a:endParaRPr lang="en-US" sz="1400" dirty="0">
              <a:latin typeface="Arial" panose="020B0604020202020204" pitchFamily="34" charset="0"/>
              <a:cs typeface="Arial" panose="020B0604020202020204" pitchFamily="34" charset="0"/>
            </a:endParaRPr>
          </a:p>
          <a:p>
            <a:pPr marL="342900" indent="-342900">
              <a:spcAft>
                <a:spcPts val="700"/>
              </a:spcAft>
              <a:buSzPct val="100000"/>
              <a:buChar char="•"/>
            </a:pPr>
            <a:r>
              <a:rPr lang="en-US" sz="1400" dirty="0">
                <a:solidFill>
                  <a:srgbClr val="1A1A2E"/>
                </a:solidFill>
                <a:latin typeface="Arial" panose="020B0604020202020204" pitchFamily="34" charset="0"/>
                <a:ea typeface="Calibri" pitchFamily="34" charset="-122"/>
                <a:cs typeface="Arial" panose="020B0604020202020204" pitchFamily="34" charset="0"/>
              </a:rPr>
              <a:t>Процессын газрын зургийн үндэс суурь болдог</a:t>
            </a:r>
            <a:endParaRPr lang="en-US" sz="1400" dirty="0">
              <a:latin typeface="Arial" panose="020B0604020202020204" pitchFamily="34" charset="0"/>
              <a:cs typeface="Arial" panose="020B060402020202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a:latin typeface="Arial" panose="020B0604020202020204" pitchFamily="34" charset="0"/>
              <a:cs typeface="Arial" panose="020B0604020202020204" pitchFamily="34" charset="0"/>
            </a:endParaRPr>
          </a:p>
        </p:txBody>
      </p:sp>
      <p:sp>
        <p:nvSpPr>
          <p:cNvPr id="3" name="Text 1"/>
          <p:cNvSpPr/>
          <p:nvPr/>
        </p:nvSpPr>
        <p:spPr>
          <a:xfrm>
            <a:off x="274320" y="0"/>
            <a:ext cx="8595360" cy="777240"/>
          </a:xfrm>
          <a:prstGeom prst="rect">
            <a:avLst/>
          </a:prstGeom>
          <a:noFill/>
          <a:ln/>
        </p:spPr>
        <p:txBody>
          <a:bodyPr wrap="square" rtlCol="0" anchor="ctr"/>
          <a:lstStyle/>
          <a:p>
            <a:pPr marL="0" indent="0" algn="l">
              <a:buNone/>
            </a:pPr>
            <a:r>
              <a:rPr lang="en-US" sz="2000" b="1" dirty="0">
                <a:solidFill>
                  <a:srgbClr val="FFFFFF"/>
                </a:solidFill>
                <a:latin typeface="Arial" panose="020B0604020202020204" pitchFamily="34" charset="0"/>
                <a:ea typeface="Calibri" pitchFamily="34" charset="-122"/>
                <a:cs typeface="Arial" panose="020B0604020202020204" pitchFamily="34" charset="0"/>
              </a:rPr>
              <a:t>Процессын шатлал (Process Hierarchy)</a:t>
            </a:r>
            <a:endParaRPr lang="en-US" sz="2000" dirty="0">
              <a:latin typeface="Arial" panose="020B0604020202020204" pitchFamily="34" charset="0"/>
              <a:cs typeface="Arial" panose="020B0604020202020204" pitchFamily="34" charset="0"/>
            </a:endParaRPr>
          </a:p>
        </p:txBody>
      </p:sp>
      <p:sp>
        <p:nvSpPr>
          <p:cNvPr id="4" name="Shape 2"/>
          <p:cNvSpPr/>
          <p:nvPr/>
        </p:nvSpPr>
        <p:spPr>
          <a:xfrm>
            <a:off x="1143000" y="1005840"/>
            <a:ext cx="6858000" cy="594360"/>
          </a:xfrm>
          <a:prstGeom prst="rect">
            <a:avLst/>
          </a:prstGeom>
          <a:solidFill>
            <a:schemeClr val="accent1">
              <a:lumMod val="50000"/>
            </a:schemeClr>
          </a:solidFill>
          <a:ln w="12700">
            <a:solidFill>
              <a:srgbClr val="1B5E20"/>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5" name="Text 3"/>
          <p:cNvSpPr/>
          <p:nvPr/>
        </p:nvSpPr>
        <p:spPr>
          <a:xfrm>
            <a:off x="1143000" y="1005840"/>
            <a:ext cx="3771900" cy="594360"/>
          </a:xfrm>
          <a:prstGeom prst="rect">
            <a:avLst/>
          </a:prstGeom>
          <a:noFill/>
          <a:ln/>
        </p:spPr>
        <p:txBody>
          <a:bodyPr wrap="square" rtlCol="0" anchor="ctr"/>
          <a:lstStyle/>
          <a:p>
            <a:pPr marL="0" indent="0" algn="ctr">
              <a:buNone/>
            </a:pPr>
            <a:r>
              <a:rPr lang="en-US" sz="1200" b="1" dirty="0">
                <a:solidFill>
                  <a:srgbClr val="FFFFFF"/>
                </a:solidFill>
                <a:latin typeface="Arial" panose="020B0604020202020204" pitchFamily="34" charset="0"/>
                <a:ea typeface="Calibri" pitchFamily="34" charset="-122"/>
                <a:cs typeface="Arial" panose="020B0604020202020204" pitchFamily="34" charset="0"/>
              </a:rPr>
              <a:t>Процессын ангилал (Category)</a:t>
            </a:r>
            <a:endParaRPr lang="en-US" sz="1200" dirty="0">
              <a:latin typeface="Arial" panose="020B0604020202020204" pitchFamily="34" charset="0"/>
              <a:cs typeface="Arial" panose="020B0604020202020204" pitchFamily="34" charset="0"/>
            </a:endParaRPr>
          </a:p>
        </p:txBody>
      </p:sp>
      <p:sp>
        <p:nvSpPr>
          <p:cNvPr id="6" name="Text 4"/>
          <p:cNvSpPr/>
          <p:nvPr/>
        </p:nvSpPr>
        <p:spPr>
          <a:xfrm>
            <a:off x="4983480" y="1005840"/>
            <a:ext cx="3017520" cy="594360"/>
          </a:xfrm>
          <a:prstGeom prst="rect">
            <a:avLst/>
          </a:prstGeom>
          <a:noFill/>
          <a:ln/>
        </p:spPr>
        <p:txBody>
          <a:bodyPr wrap="square" rtlCol="0" anchor="ctr"/>
          <a:lstStyle/>
          <a:p>
            <a:pPr marL="0" indent="0" algn="l">
              <a:buNone/>
            </a:pPr>
            <a:r>
              <a:rPr lang="en-US" sz="1050" dirty="0">
                <a:solidFill>
                  <a:srgbClr val="FFFFFF"/>
                </a:solidFill>
                <a:latin typeface="Arial" panose="020B0604020202020204" pitchFamily="34" charset="0"/>
                <a:ea typeface="Calibri" pitchFamily="34" charset="-122"/>
                <a:cs typeface="Arial" panose="020B0604020202020204" pitchFamily="34" charset="0"/>
              </a:rPr>
              <a:t>Үндсэн, Дэмжих, Удирдлагын</a:t>
            </a:r>
            <a:endParaRPr lang="en-US" sz="1050" dirty="0">
              <a:latin typeface="Arial" panose="020B0604020202020204" pitchFamily="34" charset="0"/>
              <a:cs typeface="Arial" panose="020B0604020202020204" pitchFamily="34" charset="0"/>
            </a:endParaRPr>
          </a:p>
        </p:txBody>
      </p:sp>
      <p:sp>
        <p:nvSpPr>
          <p:cNvPr id="7" name="Shape 5"/>
          <p:cNvSpPr/>
          <p:nvPr/>
        </p:nvSpPr>
        <p:spPr>
          <a:xfrm>
            <a:off x="1737360" y="1783080"/>
            <a:ext cx="5669280" cy="594360"/>
          </a:xfrm>
          <a:prstGeom prst="rect">
            <a:avLst/>
          </a:prstGeom>
          <a:solidFill>
            <a:schemeClr val="accent1">
              <a:lumMod val="75000"/>
            </a:schemeClr>
          </a:solidFill>
          <a:ln w="12700">
            <a:solidFill>
              <a:srgbClr val="2E7D32"/>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8" name="Text 6"/>
          <p:cNvSpPr/>
          <p:nvPr/>
        </p:nvSpPr>
        <p:spPr>
          <a:xfrm>
            <a:off x="1737360" y="1783080"/>
            <a:ext cx="3118104" cy="594360"/>
          </a:xfrm>
          <a:prstGeom prst="rect">
            <a:avLst/>
          </a:prstGeom>
          <a:noFill/>
          <a:ln/>
        </p:spPr>
        <p:txBody>
          <a:bodyPr wrap="square" rtlCol="0" anchor="ctr"/>
          <a:lstStyle/>
          <a:p>
            <a:pPr marL="0" indent="0" algn="ctr">
              <a:buNone/>
            </a:pPr>
            <a:r>
              <a:rPr lang="en-US" sz="1200" b="1" dirty="0">
                <a:solidFill>
                  <a:srgbClr val="FFFFFF"/>
                </a:solidFill>
                <a:latin typeface="Arial" panose="020B0604020202020204" pitchFamily="34" charset="0"/>
                <a:ea typeface="Calibri" pitchFamily="34" charset="-122"/>
                <a:cs typeface="Arial" panose="020B0604020202020204" pitchFamily="34" charset="0"/>
              </a:rPr>
              <a:t>Процесс бүлэг (Process Group)</a:t>
            </a:r>
            <a:endParaRPr lang="en-US" sz="1200" dirty="0">
              <a:latin typeface="Arial" panose="020B0604020202020204" pitchFamily="34" charset="0"/>
              <a:cs typeface="Arial" panose="020B0604020202020204" pitchFamily="34" charset="0"/>
            </a:endParaRPr>
          </a:p>
        </p:txBody>
      </p:sp>
      <p:sp>
        <p:nvSpPr>
          <p:cNvPr id="9" name="Text 7"/>
          <p:cNvSpPr/>
          <p:nvPr/>
        </p:nvSpPr>
        <p:spPr>
          <a:xfrm>
            <a:off x="4912157" y="1783080"/>
            <a:ext cx="2494483" cy="594360"/>
          </a:xfrm>
          <a:prstGeom prst="rect">
            <a:avLst/>
          </a:prstGeom>
          <a:noFill/>
          <a:ln/>
        </p:spPr>
        <p:txBody>
          <a:bodyPr wrap="square" rtlCol="0" anchor="ctr"/>
          <a:lstStyle/>
          <a:p>
            <a:pPr marL="0" indent="0" algn="l">
              <a:buNone/>
            </a:pPr>
            <a:r>
              <a:rPr lang="en-US" sz="1050" dirty="0">
                <a:solidFill>
                  <a:srgbClr val="FFFFFF"/>
                </a:solidFill>
                <a:latin typeface="Arial" panose="020B0604020202020204" pitchFamily="34" charset="0"/>
                <a:ea typeface="Calibri" pitchFamily="34" charset="-122"/>
                <a:cs typeface="Arial" panose="020B0604020202020204" pitchFamily="34" charset="0"/>
              </a:rPr>
              <a:t>Жишээ: Борлуулалтын удирдлага</a:t>
            </a:r>
            <a:endParaRPr lang="en-US" sz="1050" dirty="0">
              <a:latin typeface="Arial" panose="020B0604020202020204" pitchFamily="34" charset="0"/>
              <a:cs typeface="Arial" panose="020B0604020202020204" pitchFamily="34" charset="0"/>
            </a:endParaRPr>
          </a:p>
        </p:txBody>
      </p:sp>
      <p:sp>
        <p:nvSpPr>
          <p:cNvPr id="10" name="Shape 8"/>
          <p:cNvSpPr/>
          <p:nvPr/>
        </p:nvSpPr>
        <p:spPr>
          <a:xfrm>
            <a:off x="2286000" y="2560320"/>
            <a:ext cx="4572000" cy="594360"/>
          </a:xfrm>
          <a:prstGeom prst="rect">
            <a:avLst/>
          </a:prstGeom>
          <a:solidFill>
            <a:schemeClr val="accent1">
              <a:lumMod val="60000"/>
              <a:lumOff val="40000"/>
            </a:schemeClr>
          </a:solidFill>
          <a:ln w="12700">
            <a:solidFill>
              <a:srgbClr val="388E3C"/>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1" name="Text 9"/>
          <p:cNvSpPr/>
          <p:nvPr/>
        </p:nvSpPr>
        <p:spPr>
          <a:xfrm>
            <a:off x="2286000" y="2560320"/>
            <a:ext cx="2514600" cy="594360"/>
          </a:xfrm>
          <a:prstGeom prst="rect">
            <a:avLst/>
          </a:prstGeom>
          <a:noFill/>
          <a:ln/>
        </p:spPr>
        <p:txBody>
          <a:bodyPr wrap="square" rtlCol="0" anchor="ctr"/>
          <a:lstStyle/>
          <a:p>
            <a:pPr marL="0" indent="0" algn="ctr">
              <a:buNone/>
            </a:pPr>
            <a:r>
              <a:rPr lang="en-US" sz="1200" b="1" dirty="0">
                <a:solidFill>
                  <a:srgbClr val="FFFFFF"/>
                </a:solidFill>
                <a:latin typeface="Arial" panose="020B0604020202020204" pitchFamily="34" charset="0"/>
                <a:ea typeface="Calibri" pitchFamily="34" charset="-122"/>
                <a:cs typeface="Arial" panose="020B0604020202020204" pitchFamily="34" charset="0"/>
              </a:rPr>
              <a:t>Процесс (Process)</a:t>
            </a:r>
            <a:endParaRPr lang="en-US" sz="1200" dirty="0">
              <a:latin typeface="Arial" panose="020B0604020202020204" pitchFamily="34" charset="0"/>
              <a:cs typeface="Arial" panose="020B0604020202020204" pitchFamily="34" charset="0"/>
            </a:endParaRPr>
          </a:p>
        </p:txBody>
      </p:sp>
      <p:sp>
        <p:nvSpPr>
          <p:cNvPr id="12" name="Text 10"/>
          <p:cNvSpPr/>
          <p:nvPr/>
        </p:nvSpPr>
        <p:spPr>
          <a:xfrm>
            <a:off x="4846320" y="2560320"/>
            <a:ext cx="2011680" cy="594360"/>
          </a:xfrm>
          <a:prstGeom prst="rect">
            <a:avLst/>
          </a:prstGeom>
          <a:noFill/>
          <a:ln/>
        </p:spPr>
        <p:txBody>
          <a:bodyPr wrap="square" rtlCol="0" anchor="ctr"/>
          <a:lstStyle/>
          <a:p>
            <a:pPr marL="0" indent="0" algn="l">
              <a:buNone/>
            </a:pPr>
            <a:r>
              <a:rPr lang="en-US" sz="1050" dirty="0">
                <a:solidFill>
                  <a:srgbClr val="FFFFFF"/>
                </a:solidFill>
                <a:latin typeface="Arial" panose="020B0604020202020204" pitchFamily="34" charset="0"/>
                <a:ea typeface="Calibri" pitchFamily="34" charset="-122"/>
                <a:cs typeface="Arial" panose="020B0604020202020204" pitchFamily="34" charset="0"/>
              </a:rPr>
              <a:t>Жишээ: Захиалга боловсруулах</a:t>
            </a:r>
            <a:endParaRPr lang="en-US" sz="1050" dirty="0">
              <a:latin typeface="Arial" panose="020B0604020202020204" pitchFamily="34" charset="0"/>
              <a:cs typeface="Arial" panose="020B0604020202020204" pitchFamily="34" charset="0"/>
            </a:endParaRPr>
          </a:p>
        </p:txBody>
      </p:sp>
      <p:sp>
        <p:nvSpPr>
          <p:cNvPr id="13" name="Shape 11"/>
          <p:cNvSpPr/>
          <p:nvPr/>
        </p:nvSpPr>
        <p:spPr>
          <a:xfrm>
            <a:off x="2834640" y="3337560"/>
            <a:ext cx="3474720" cy="594360"/>
          </a:xfrm>
          <a:prstGeom prst="rect">
            <a:avLst/>
          </a:prstGeom>
          <a:solidFill>
            <a:schemeClr val="accent1">
              <a:lumMod val="40000"/>
              <a:lumOff val="60000"/>
            </a:schemeClr>
          </a:solidFill>
          <a:ln w="12700">
            <a:solidFill>
              <a:srgbClr val="66BB6A"/>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4" name="Text 12"/>
          <p:cNvSpPr/>
          <p:nvPr/>
        </p:nvSpPr>
        <p:spPr>
          <a:xfrm>
            <a:off x="2834640" y="3337560"/>
            <a:ext cx="1911096" cy="594360"/>
          </a:xfrm>
          <a:prstGeom prst="rect">
            <a:avLst/>
          </a:prstGeom>
          <a:noFill/>
          <a:ln/>
        </p:spPr>
        <p:txBody>
          <a:bodyPr wrap="square" rtlCol="0" anchor="ctr"/>
          <a:lstStyle/>
          <a:p>
            <a:pPr marL="0" indent="0" algn="ctr">
              <a:buNone/>
            </a:pPr>
            <a:r>
              <a:rPr lang="en-US" sz="1200" b="1" dirty="0">
                <a:solidFill>
                  <a:srgbClr val="FFFFFF"/>
                </a:solidFill>
                <a:latin typeface="Arial" panose="020B0604020202020204" pitchFamily="34" charset="0"/>
                <a:ea typeface="Calibri" pitchFamily="34" charset="-122"/>
                <a:cs typeface="Arial" panose="020B0604020202020204" pitchFamily="34" charset="0"/>
              </a:rPr>
              <a:t>Дэд процесс (Sub-process)</a:t>
            </a:r>
            <a:endParaRPr lang="en-US" sz="1200" dirty="0">
              <a:latin typeface="Arial" panose="020B0604020202020204" pitchFamily="34" charset="0"/>
              <a:cs typeface="Arial" panose="020B0604020202020204" pitchFamily="34" charset="0"/>
            </a:endParaRPr>
          </a:p>
        </p:txBody>
      </p:sp>
      <p:sp>
        <p:nvSpPr>
          <p:cNvPr id="15" name="Text 13"/>
          <p:cNvSpPr/>
          <p:nvPr/>
        </p:nvSpPr>
        <p:spPr>
          <a:xfrm>
            <a:off x="4780483" y="3337560"/>
            <a:ext cx="1528877" cy="594360"/>
          </a:xfrm>
          <a:prstGeom prst="rect">
            <a:avLst/>
          </a:prstGeom>
          <a:noFill/>
          <a:ln/>
        </p:spPr>
        <p:txBody>
          <a:bodyPr wrap="square" rtlCol="0" anchor="ctr"/>
          <a:lstStyle/>
          <a:p>
            <a:pPr marL="0" indent="0" algn="l">
              <a:buNone/>
            </a:pPr>
            <a:r>
              <a:rPr lang="en-US" sz="1050" dirty="0">
                <a:solidFill>
                  <a:srgbClr val="FFFFFF"/>
                </a:solidFill>
                <a:latin typeface="Arial" panose="020B0604020202020204" pitchFamily="34" charset="0"/>
                <a:ea typeface="Calibri" pitchFamily="34" charset="-122"/>
                <a:cs typeface="Arial" panose="020B0604020202020204" pitchFamily="34" charset="0"/>
              </a:rPr>
              <a:t>Жишээ: Захиалга баталгаажуулах</a:t>
            </a:r>
            <a:endParaRPr lang="en-US" sz="1050" dirty="0">
              <a:latin typeface="Arial" panose="020B0604020202020204" pitchFamily="34" charset="0"/>
              <a:cs typeface="Arial" panose="020B0604020202020204" pitchFamily="34" charset="0"/>
            </a:endParaRPr>
          </a:p>
        </p:txBody>
      </p:sp>
      <p:sp>
        <p:nvSpPr>
          <p:cNvPr id="16" name="Shape 14"/>
          <p:cNvSpPr/>
          <p:nvPr/>
        </p:nvSpPr>
        <p:spPr>
          <a:xfrm>
            <a:off x="3383280" y="4114800"/>
            <a:ext cx="2377440" cy="594360"/>
          </a:xfrm>
          <a:prstGeom prst="rect">
            <a:avLst/>
          </a:prstGeom>
          <a:solidFill>
            <a:schemeClr val="accent1">
              <a:lumMod val="20000"/>
              <a:lumOff val="80000"/>
            </a:schemeClr>
          </a:solidFill>
          <a:ln w="12700">
            <a:solidFill>
              <a:srgbClr val="81C784"/>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7" name="Text 15"/>
          <p:cNvSpPr/>
          <p:nvPr/>
        </p:nvSpPr>
        <p:spPr>
          <a:xfrm>
            <a:off x="3383280" y="4114800"/>
            <a:ext cx="1307592" cy="594360"/>
          </a:xfrm>
          <a:prstGeom prst="rect">
            <a:avLst/>
          </a:prstGeom>
          <a:noFill/>
          <a:ln/>
        </p:spPr>
        <p:txBody>
          <a:bodyPr wrap="square" rtlCol="0" anchor="ctr"/>
          <a:lstStyle/>
          <a:p>
            <a:pPr marL="0" indent="0" algn="ctr">
              <a:buNone/>
            </a:pPr>
            <a:r>
              <a:rPr lang="en-US" sz="1200" b="1" dirty="0">
                <a:solidFill>
                  <a:srgbClr val="FFFFFF"/>
                </a:solidFill>
                <a:latin typeface="Arial" panose="020B0604020202020204" pitchFamily="34" charset="0"/>
                <a:ea typeface="Calibri" pitchFamily="34" charset="-122"/>
                <a:cs typeface="Arial" panose="020B0604020202020204" pitchFamily="34" charset="0"/>
              </a:rPr>
              <a:t>Үйл ажиллагаа (Activity / Task)</a:t>
            </a:r>
            <a:endParaRPr lang="en-US" sz="1200" dirty="0">
              <a:latin typeface="Arial" panose="020B0604020202020204" pitchFamily="34" charset="0"/>
              <a:cs typeface="Arial" panose="020B0604020202020204" pitchFamily="34" charset="0"/>
            </a:endParaRPr>
          </a:p>
        </p:txBody>
      </p:sp>
      <p:sp>
        <p:nvSpPr>
          <p:cNvPr id="18" name="Text 16"/>
          <p:cNvSpPr/>
          <p:nvPr/>
        </p:nvSpPr>
        <p:spPr>
          <a:xfrm>
            <a:off x="4714646" y="4114800"/>
            <a:ext cx="1046074" cy="594360"/>
          </a:xfrm>
          <a:prstGeom prst="rect">
            <a:avLst/>
          </a:prstGeom>
          <a:noFill/>
          <a:ln/>
        </p:spPr>
        <p:txBody>
          <a:bodyPr wrap="square" rtlCol="0" anchor="ctr"/>
          <a:lstStyle/>
          <a:p>
            <a:pPr marL="0" indent="0" algn="l">
              <a:buNone/>
            </a:pPr>
            <a:r>
              <a:rPr lang="en-US" sz="1050" dirty="0">
                <a:solidFill>
                  <a:srgbClr val="FFFFFF"/>
                </a:solidFill>
                <a:latin typeface="Arial" panose="020B0604020202020204" pitchFamily="34" charset="0"/>
                <a:ea typeface="Calibri" pitchFamily="34" charset="-122"/>
                <a:cs typeface="Arial" panose="020B0604020202020204" pitchFamily="34" charset="0"/>
              </a:rPr>
              <a:t>Жишээ: Email илгээх</a:t>
            </a:r>
            <a:endParaRPr lang="en-US" sz="1050" dirty="0">
              <a:latin typeface="Arial" panose="020B0604020202020204" pitchFamily="34" charset="0"/>
              <a:cs typeface="Arial" panose="020B060402020202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a:latin typeface="Arial" panose="020B0604020202020204" pitchFamily="34" charset="0"/>
              <a:cs typeface="Arial" panose="020B0604020202020204" pitchFamily="34" charset="0"/>
            </a:endParaRPr>
          </a:p>
        </p:txBody>
      </p:sp>
      <p:sp>
        <p:nvSpPr>
          <p:cNvPr id="3" name="Text 1"/>
          <p:cNvSpPr/>
          <p:nvPr/>
        </p:nvSpPr>
        <p:spPr>
          <a:xfrm>
            <a:off x="274320" y="0"/>
            <a:ext cx="8595360" cy="777240"/>
          </a:xfrm>
          <a:prstGeom prst="rect">
            <a:avLst/>
          </a:prstGeom>
          <a:solidFill>
            <a:srgbClr val="0132A6"/>
          </a:solidFill>
          <a:ln/>
        </p:spPr>
        <p:txBody>
          <a:bodyPr wrap="square" rtlCol="0" anchor="ctr"/>
          <a:lstStyle/>
          <a:p>
            <a:pPr marL="0" indent="0" algn="l">
              <a:buNone/>
            </a:pPr>
            <a:r>
              <a:rPr lang="en-US" sz="2000" b="1" dirty="0">
                <a:solidFill>
                  <a:srgbClr val="FFFFFF"/>
                </a:solidFill>
                <a:latin typeface="Arial" panose="020B0604020202020204" pitchFamily="34" charset="0"/>
                <a:ea typeface="Calibri" pitchFamily="34" charset="-122"/>
                <a:cs typeface="Arial" panose="020B0604020202020204" pitchFamily="34" charset="0"/>
              </a:rPr>
              <a:t>1. Үндсэн процессууд (Core Processes)</a:t>
            </a:r>
            <a:endParaRPr lang="en-US" sz="2000" dirty="0">
              <a:latin typeface="Arial" panose="020B0604020202020204" pitchFamily="34" charset="0"/>
              <a:cs typeface="Arial" panose="020B0604020202020204" pitchFamily="34" charset="0"/>
            </a:endParaRPr>
          </a:p>
        </p:txBody>
      </p:sp>
      <p:sp>
        <p:nvSpPr>
          <p:cNvPr id="4" name="Shape 2"/>
          <p:cNvSpPr/>
          <p:nvPr/>
        </p:nvSpPr>
        <p:spPr>
          <a:xfrm>
            <a:off x="365760" y="914400"/>
            <a:ext cx="8412480" cy="777240"/>
          </a:xfrm>
          <a:prstGeom prst="rect">
            <a:avLst/>
          </a:prstGeom>
          <a:solidFill>
            <a:srgbClr val="E8F5E9"/>
          </a:solidFill>
          <a:ln w="12700">
            <a:solidFill>
              <a:srgbClr val="66BB6A"/>
            </a:solidFill>
            <a:prstDash val="solid"/>
          </a:ln>
        </p:spPr>
        <p:txBody>
          <a:bodyPr/>
          <a:lstStyle/>
          <a:p>
            <a:endParaRPr lang="en-US">
              <a:latin typeface="Arial" panose="020B0604020202020204" pitchFamily="34" charset="0"/>
              <a:cs typeface="Arial" panose="020B0604020202020204" pitchFamily="34" charset="0"/>
            </a:endParaRPr>
          </a:p>
        </p:txBody>
      </p:sp>
      <p:sp>
        <p:nvSpPr>
          <p:cNvPr id="5" name="Text 3"/>
          <p:cNvSpPr/>
          <p:nvPr/>
        </p:nvSpPr>
        <p:spPr>
          <a:xfrm>
            <a:off x="548640" y="960120"/>
            <a:ext cx="8046720" cy="685800"/>
          </a:xfrm>
          <a:prstGeom prst="rect">
            <a:avLst/>
          </a:prstGeom>
          <a:noFill/>
          <a:ln/>
        </p:spPr>
        <p:txBody>
          <a:bodyPr wrap="square" rtlCol="0" anchor="ctr"/>
          <a:lstStyle/>
          <a:p>
            <a:pPr marL="0" indent="0">
              <a:buNone/>
            </a:pPr>
            <a:r>
              <a:rPr lang="en-US" sz="1350" b="1" dirty="0">
                <a:solidFill>
                  <a:srgbClr val="1B5E20"/>
                </a:solidFill>
                <a:latin typeface="Arial" panose="020B0604020202020204" pitchFamily="34" charset="0"/>
                <a:ea typeface="Calibri" pitchFamily="34" charset="-122"/>
                <a:cs typeface="Arial" panose="020B0604020202020204" pitchFamily="34" charset="0"/>
              </a:rPr>
              <a:t>Гадаад хэрэглэгчид шууд үнэ цэн бүтээдэг процессууд. Байгууллагын гол зорилго, орлогын эх үүсвэр.</a:t>
            </a:r>
            <a:endParaRPr lang="en-US" sz="1350" dirty="0">
              <a:latin typeface="Arial" panose="020B0604020202020204" pitchFamily="34" charset="0"/>
              <a:cs typeface="Arial" panose="020B0604020202020204" pitchFamily="34" charset="0"/>
            </a:endParaRPr>
          </a:p>
        </p:txBody>
      </p:sp>
      <p:sp>
        <p:nvSpPr>
          <p:cNvPr id="6" name="Shape 4"/>
          <p:cNvSpPr/>
          <p:nvPr/>
        </p:nvSpPr>
        <p:spPr>
          <a:xfrm>
            <a:off x="365760" y="1920240"/>
            <a:ext cx="2651760" cy="777240"/>
          </a:xfrm>
          <a:prstGeom prst="rect">
            <a:avLst/>
          </a:prstGeom>
          <a:solidFill>
            <a:srgbClr val="0070C0"/>
          </a:solidFill>
          <a:ln w="12700">
            <a:solidFill>
              <a:srgbClr val="2E7D32"/>
            </a:solidFill>
            <a:prstDash val="solid"/>
          </a:ln>
          <a:effectLst>
            <a:outerShdw blurRad="76200" dist="25400" dir="8100000" algn="bl" rotWithShape="0">
              <a:srgbClr val="000000">
                <a:alpha val="12000"/>
              </a:srgbClr>
            </a:outerShdw>
          </a:effectLst>
        </p:spPr>
        <p:txBody>
          <a:bodyPr/>
          <a:lstStyle/>
          <a:p>
            <a:endParaRPr lang="en-US" i="1">
              <a:latin typeface="Arial" panose="020B0604020202020204" pitchFamily="34" charset="0"/>
              <a:cs typeface="Arial" panose="020B0604020202020204" pitchFamily="34" charset="0"/>
            </a:endParaRPr>
          </a:p>
        </p:txBody>
      </p:sp>
      <p:sp>
        <p:nvSpPr>
          <p:cNvPr id="7" name="Text 5"/>
          <p:cNvSpPr/>
          <p:nvPr/>
        </p:nvSpPr>
        <p:spPr>
          <a:xfrm>
            <a:off x="365760" y="1920240"/>
            <a:ext cx="2651760" cy="777240"/>
          </a:xfrm>
          <a:prstGeom prst="rect">
            <a:avLst/>
          </a:prstGeom>
          <a:solidFill>
            <a:srgbClr val="0070C0"/>
          </a:solidFill>
          <a:ln/>
        </p:spPr>
        <p:txBody>
          <a:bodyPr wrap="square" rtlCol="0" anchor="ctr"/>
          <a:lstStyle/>
          <a:p>
            <a:pPr marL="0" indent="0" algn="ctr">
              <a:buNone/>
            </a:pPr>
            <a:r>
              <a:rPr lang="en-US" sz="1300" b="1" i="1" dirty="0">
                <a:solidFill>
                  <a:srgbClr val="FFFFFF"/>
                </a:solidFill>
                <a:latin typeface="Arial" panose="020B0604020202020204" pitchFamily="34" charset="0"/>
                <a:ea typeface="Calibri" pitchFamily="34" charset="-122"/>
                <a:cs typeface="Arial" panose="020B0604020202020204" pitchFamily="34" charset="0"/>
              </a:rPr>
              <a:t>Бүтээгдэхүүн хөгжүүлэлт</a:t>
            </a:r>
            <a:endParaRPr lang="en-US" sz="1300" i="1" dirty="0">
              <a:latin typeface="Arial" panose="020B0604020202020204" pitchFamily="34" charset="0"/>
              <a:cs typeface="Arial" panose="020B0604020202020204" pitchFamily="34" charset="0"/>
            </a:endParaRPr>
          </a:p>
        </p:txBody>
      </p:sp>
      <p:sp>
        <p:nvSpPr>
          <p:cNvPr id="8" name="Shape 6"/>
          <p:cNvSpPr/>
          <p:nvPr/>
        </p:nvSpPr>
        <p:spPr>
          <a:xfrm>
            <a:off x="3200400" y="1920240"/>
            <a:ext cx="2651760" cy="777240"/>
          </a:xfrm>
          <a:prstGeom prst="rect">
            <a:avLst/>
          </a:prstGeom>
          <a:solidFill>
            <a:srgbClr val="0070C0"/>
          </a:solidFill>
          <a:ln w="12700">
            <a:solidFill>
              <a:srgbClr val="2E7D32"/>
            </a:solidFill>
            <a:prstDash val="solid"/>
          </a:ln>
          <a:effectLst>
            <a:outerShdw blurRad="76200" dist="25400" dir="8100000" algn="bl" rotWithShape="0">
              <a:srgbClr val="000000">
                <a:alpha val="12000"/>
              </a:srgbClr>
            </a:outerShdw>
          </a:effectLst>
        </p:spPr>
        <p:txBody>
          <a:bodyPr/>
          <a:lstStyle/>
          <a:p>
            <a:endParaRPr lang="en-US" i="1">
              <a:latin typeface="Arial" panose="020B0604020202020204" pitchFamily="34" charset="0"/>
              <a:cs typeface="Arial" panose="020B0604020202020204" pitchFamily="34" charset="0"/>
            </a:endParaRPr>
          </a:p>
        </p:txBody>
      </p:sp>
      <p:sp>
        <p:nvSpPr>
          <p:cNvPr id="9" name="Text 7"/>
          <p:cNvSpPr/>
          <p:nvPr/>
        </p:nvSpPr>
        <p:spPr>
          <a:xfrm>
            <a:off x="3200400" y="1920240"/>
            <a:ext cx="2651760" cy="777240"/>
          </a:xfrm>
          <a:prstGeom prst="rect">
            <a:avLst/>
          </a:prstGeom>
          <a:solidFill>
            <a:srgbClr val="0070C0"/>
          </a:solidFill>
          <a:ln/>
        </p:spPr>
        <p:txBody>
          <a:bodyPr wrap="square" rtlCol="0" anchor="ctr"/>
          <a:lstStyle/>
          <a:p>
            <a:pPr marL="0" indent="0" algn="ctr">
              <a:buNone/>
            </a:pPr>
            <a:r>
              <a:rPr lang="en-US" sz="1300" b="1" i="1" dirty="0">
                <a:solidFill>
                  <a:srgbClr val="FFFFFF"/>
                </a:solidFill>
                <a:latin typeface="Arial" panose="020B0604020202020204" pitchFamily="34" charset="0"/>
                <a:ea typeface="Calibri" pitchFamily="34" charset="-122"/>
                <a:cs typeface="Arial" panose="020B0604020202020204" pitchFamily="34" charset="0"/>
              </a:rPr>
              <a:t>Маркетинг ба борлуулалт</a:t>
            </a:r>
            <a:endParaRPr lang="en-US" sz="1300" i="1" dirty="0">
              <a:latin typeface="Arial" panose="020B0604020202020204" pitchFamily="34" charset="0"/>
              <a:cs typeface="Arial" panose="020B0604020202020204" pitchFamily="34" charset="0"/>
            </a:endParaRPr>
          </a:p>
        </p:txBody>
      </p:sp>
      <p:sp>
        <p:nvSpPr>
          <p:cNvPr id="10" name="Shape 8"/>
          <p:cNvSpPr/>
          <p:nvPr/>
        </p:nvSpPr>
        <p:spPr>
          <a:xfrm>
            <a:off x="6035040" y="1920240"/>
            <a:ext cx="2651760" cy="777240"/>
          </a:xfrm>
          <a:prstGeom prst="rect">
            <a:avLst/>
          </a:prstGeom>
          <a:solidFill>
            <a:srgbClr val="0070C0"/>
          </a:solidFill>
          <a:ln w="12700">
            <a:solidFill>
              <a:srgbClr val="2E7D32"/>
            </a:solidFill>
            <a:prstDash val="solid"/>
          </a:ln>
          <a:effectLst>
            <a:outerShdw blurRad="76200" dist="25400" dir="8100000" algn="bl" rotWithShape="0">
              <a:srgbClr val="000000">
                <a:alpha val="12000"/>
              </a:srgbClr>
            </a:outerShdw>
          </a:effectLst>
        </p:spPr>
        <p:txBody>
          <a:bodyPr/>
          <a:lstStyle/>
          <a:p>
            <a:endParaRPr lang="en-US" i="1">
              <a:latin typeface="Arial" panose="020B0604020202020204" pitchFamily="34" charset="0"/>
              <a:cs typeface="Arial" panose="020B0604020202020204" pitchFamily="34" charset="0"/>
            </a:endParaRPr>
          </a:p>
        </p:txBody>
      </p:sp>
      <p:sp>
        <p:nvSpPr>
          <p:cNvPr id="11" name="Text 9"/>
          <p:cNvSpPr/>
          <p:nvPr/>
        </p:nvSpPr>
        <p:spPr>
          <a:xfrm>
            <a:off x="6035040" y="1920240"/>
            <a:ext cx="2651760" cy="777240"/>
          </a:xfrm>
          <a:prstGeom prst="rect">
            <a:avLst/>
          </a:prstGeom>
          <a:solidFill>
            <a:srgbClr val="0070C0"/>
          </a:solidFill>
          <a:ln/>
        </p:spPr>
        <p:txBody>
          <a:bodyPr wrap="square" rtlCol="0" anchor="ctr"/>
          <a:lstStyle/>
          <a:p>
            <a:pPr marL="0" indent="0" algn="ctr">
              <a:buNone/>
            </a:pPr>
            <a:r>
              <a:rPr lang="en-US" sz="1300" b="1" i="1" dirty="0">
                <a:solidFill>
                  <a:srgbClr val="FFFFFF"/>
                </a:solidFill>
                <a:latin typeface="Arial" panose="020B0604020202020204" pitchFamily="34" charset="0"/>
                <a:ea typeface="Calibri" pitchFamily="34" charset="-122"/>
                <a:cs typeface="Arial" panose="020B0604020202020204" pitchFamily="34" charset="0"/>
              </a:rPr>
              <a:t>Захиалга боловсруулалт</a:t>
            </a:r>
            <a:endParaRPr lang="en-US" sz="1300" i="1" dirty="0">
              <a:latin typeface="Arial" panose="020B0604020202020204" pitchFamily="34" charset="0"/>
              <a:cs typeface="Arial" panose="020B0604020202020204" pitchFamily="34" charset="0"/>
            </a:endParaRPr>
          </a:p>
        </p:txBody>
      </p:sp>
      <p:sp>
        <p:nvSpPr>
          <p:cNvPr id="12" name="Shape 10"/>
          <p:cNvSpPr/>
          <p:nvPr/>
        </p:nvSpPr>
        <p:spPr>
          <a:xfrm>
            <a:off x="365760" y="3017520"/>
            <a:ext cx="2651760" cy="777240"/>
          </a:xfrm>
          <a:prstGeom prst="rect">
            <a:avLst/>
          </a:prstGeom>
          <a:solidFill>
            <a:srgbClr val="0070C0"/>
          </a:solidFill>
          <a:ln w="12700">
            <a:solidFill>
              <a:srgbClr val="2E7D32"/>
            </a:solidFill>
            <a:prstDash val="solid"/>
          </a:ln>
          <a:effectLst>
            <a:outerShdw blurRad="76200" dist="25400" dir="8100000" algn="bl" rotWithShape="0">
              <a:srgbClr val="000000">
                <a:alpha val="12000"/>
              </a:srgbClr>
            </a:outerShdw>
          </a:effectLst>
        </p:spPr>
        <p:txBody>
          <a:bodyPr/>
          <a:lstStyle/>
          <a:p>
            <a:endParaRPr lang="en-US" i="1">
              <a:latin typeface="Arial" panose="020B0604020202020204" pitchFamily="34" charset="0"/>
              <a:cs typeface="Arial" panose="020B0604020202020204" pitchFamily="34" charset="0"/>
            </a:endParaRPr>
          </a:p>
        </p:txBody>
      </p:sp>
      <p:sp>
        <p:nvSpPr>
          <p:cNvPr id="13" name="Text 11"/>
          <p:cNvSpPr/>
          <p:nvPr/>
        </p:nvSpPr>
        <p:spPr>
          <a:xfrm>
            <a:off x="365760" y="3017520"/>
            <a:ext cx="2651760" cy="777240"/>
          </a:xfrm>
          <a:prstGeom prst="rect">
            <a:avLst/>
          </a:prstGeom>
          <a:solidFill>
            <a:srgbClr val="0070C0"/>
          </a:solidFill>
          <a:ln/>
        </p:spPr>
        <p:txBody>
          <a:bodyPr wrap="square" rtlCol="0" anchor="ctr"/>
          <a:lstStyle/>
          <a:p>
            <a:pPr marL="0" indent="0" algn="ctr">
              <a:buNone/>
            </a:pPr>
            <a:r>
              <a:rPr lang="en-US" sz="1300" b="1" i="1" dirty="0">
                <a:solidFill>
                  <a:srgbClr val="FFFFFF"/>
                </a:solidFill>
                <a:latin typeface="Arial" panose="020B0604020202020204" pitchFamily="34" charset="0"/>
                <a:ea typeface="Calibri" pitchFamily="34" charset="-122"/>
                <a:cs typeface="Arial" panose="020B0604020202020204" pitchFamily="34" charset="0"/>
              </a:rPr>
              <a:t>Хүргэлт, логистик</a:t>
            </a:r>
            <a:endParaRPr lang="en-US" sz="1300" i="1" dirty="0">
              <a:latin typeface="Arial" panose="020B0604020202020204" pitchFamily="34" charset="0"/>
              <a:cs typeface="Arial" panose="020B0604020202020204" pitchFamily="34" charset="0"/>
            </a:endParaRPr>
          </a:p>
        </p:txBody>
      </p:sp>
      <p:sp>
        <p:nvSpPr>
          <p:cNvPr id="14" name="Shape 12"/>
          <p:cNvSpPr/>
          <p:nvPr/>
        </p:nvSpPr>
        <p:spPr>
          <a:xfrm>
            <a:off x="3200400" y="3017520"/>
            <a:ext cx="2651760" cy="777240"/>
          </a:xfrm>
          <a:prstGeom prst="rect">
            <a:avLst/>
          </a:prstGeom>
          <a:solidFill>
            <a:srgbClr val="0070C0"/>
          </a:solidFill>
          <a:ln w="12700">
            <a:solidFill>
              <a:srgbClr val="2E7D32"/>
            </a:solidFill>
            <a:prstDash val="solid"/>
          </a:ln>
          <a:effectLst>
            <a:outerShdw blurRad="76200" dist="25400" dir="8100000" algn="bl" rotWithShape="0">
              <a:srgbClr val="000000">
                <a:alpha val="12000"/>
              </a:srgbClr>
            </a:outerShdw>
          </a:effectLst>
        </p:spPr>
        <p:txBody>
          <a:bodyPr/>
          <a:lstStyle/>
          <a:p>
            <a:endParaRPr lang="en-US" i="1">
              <a:latin typeface="Arial" panose="020B0604020202020204" pitchFamily="34" charset="0"/>
              <a:cs typeface="Arial" panose="020B0604020202020204" pitchFamily="34" charset="0"/>
            </a:endParaRPr>
          </a:p>
        </p:txBody>
      </p:sp>
      <p:sp>
        <p:nvSpPr>
          <p:cNvPr id="15" name="Text 13"/>
          <p:cNvSpPr/>
          <p:nvPr/>
        </p:nvSpPr>
        <p:spPr>
          <a:xfrm>
            <a:off x="3200400" y="3017520"/>
            <a:ext cx="2651760" cy="777240"/>
          </a:xfrm>
          <a:prstGeom prst="rect">
            <a:avLst/>
          </a:prstGeom>
          <a:solidFill>
            <a:srgbClr val="0070C0"/>
          </a:solidFill>
          <a:ln/>
        </p:spPr>
        <p:txBody>
          <a:bodyPr wrap="square" rtlCol="0" anchor="ctr"/>
          <a:lstStyle/>
          <a:p>
            <a:pPr marL="0" indent="0" algn="ctr">
              <a:buNone/>
            </a:pPr>
            <a:r>
              <a:rPr lang="en-US" sz="1300" b="1" i="1" dirty="0">
                <a:solidFill>
                  <a:srgbClr val="FFFFFF"/>
                </a:solidFill>
                <a:latin typeface="Arial" panose="020B0604020202020204" pitchFamily="34" charset="0"/>
                <a:ea typeface="Calibri" pitchFamily="34" charset="-122"/>
                <a:cs typeface="Arial" panose="020B0604020202020204" pitchFamily="34" charset="0"/>
              </a:rPr>
              <a:t>Үйлчилгээний дараах дэмжлэг</a:t>
            </a:r>
            <a:endParaRPr lang="en-US" sz="1300" i="1" dirty="0">
              <a:latin typeface="Arial" panose="020B0604020202020204" pitchFamily="34" charset="0"/>
              <a:cs typeface="Arial" panose="020B0604020202020204" pitchFamily="34" charset="0"/>
            </a:endParaRPr>
          </a:p>
        </p:txBody>
      </p:sp>
      <p:sp>
        <p:nvSpPr>
          <p:cNvPr id="16" name="Text 14"/>
          <p:cNvSpPr/>
          <p:nvPr/>
        </p:nvSpPr>
        <p:spPr>
          <a:xfrm>
            <a:off x="365760" y="4023360"/>
            <a:ext cx="8412480" cy="822960"/>
          </a:xfrm>
          <a:prstGeom prst="rect">
            <a:avLst/>
          </a:prstGeom>
          <a:noFill/>
          <a:ln/>
        </p:spPr>
        <p:txBody>
          <a:bodyPr wrap="square" rtlCol="0" anchor="ctr"/>
          <a:lstStyle/>
          <a:p>
            <a:pPr marL="0" indent="0">
              <a:buNone/>
            </a:pPr>
            <a:r>
              <a:rPr lang="en-US" sz="1300" i="1" dirty="0">
                <a:solidFill>
                  <a:srgbClr val="1A1A2E"/>
                </a:solidFill>
                <a:latin typeface="Arial" panose="020B0604020202020204" pitchFamily="34" charset="0"/>
                <a:ea typeface="Calibri" pitchFamily="34" charset="-122"/>
                <a:cs typeface="Arial" panose="020B0604020202020204" pitchFamily="34" charset="0"/>
              </a:rPr>
              <a:t>Дүрэм: Хэрэглэгч мөнгө төлөхийг зогсоосон бол тухайн процесс нь үндсэн процесс.</a:t>
            </a:r>
            <a:endParaRPr lang="en-US" sz="1300" dirty="0">
              <a:latin typeface="Arial" panose="020B0604020202020204" pitchFamily="34" charset="0"/>
              <a:cs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4">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a:latin typeface="Arial" panose="020B0604020202020204" pitchFamily="34" charset="0"/>
              <a:cs typeface="Arial" panose="020B0604020202020204" pitchFamily="34" charset="0"/>
            </a:endParaRPr>
          </a:p>
        </p:txBody>
      </p:sp>
      <p:sp>
        <p:nvSpPr>
          <p:cNvPr id="3" name="Text 1"/>
          <p:cNvSpPr/>
          <p:nvPr/>
        </p:nvSpPr>
        <p:spPr>
          <a:xfrm>
            <a:off x="274320" y="0"/>
            <a:ext cx="8595360" cy="777240"/>
          </a:xfrm>
          <a:prstGeom prst="rect">
            <a:avLst/>
          </a:prstGeom>
          <a:noFill/>
          <a:ln/>
        </p:spPr>
        <p:txBody>
          <a:bodyPr wrap="square" rtlCol="0" anchor="ctr"/>
          <a:lstStyle/>
          <a:p>
            <a:pPr marL="0" indent="0" algn="l">
              <a:buNone/>
            </a:pPr>
            <a:r>
              <a:rPr lang="en-US" sz="2000" b="1" dirty="0">
                <a:solidFill>
                  <a:srgbClr val="FFFFFF"/>
                </a:solidFill>
                <a:latin typeface="Arial" panose="020B0604020202020204" pitchFamily="34" charset="0"/>
                <a:ea typeface="Calibri" pitchFamily="34" charset="-122"/>
                <a:cs typeface="Arial" panose="020B0604020202020204" pitchFamily="34" charset="0"/>
              </a:rPr>
              <a:t>2. Дэмжих процессууд (Support Processes)</a:t>
            </a:r>
            <a:endParaRPr lang="en-US" sz="2000" dirty="0">
              <a:latin typeface="Arial" panose="020B0604020202020204" pitchFamily="34" charset="0"/>
              <a:cs typeface="Arial" panose="020B0604020202020204" pitchFamily="34" charset="0"/>
            </a:endParaRPr>
          </a:p>
        </p:txBody>
      </p:sp>
      <p:sp>
        <p:nvSpPr>
          <p:cNvPr id="4" name="Shape 2"/>
          <p:cNvSpPr/>
          <p:nvPr/>
        </p:nvSpPr>
        <p:spPr>
          <a:xfrm>
            <a:off x="365760" y="914400"/>
            <a:ext cx="8412480" cy="777240"/>
          </a:xfrm>
          <a:prstGeom prst="rect">
            <a:avLst/>
          </a:prstGeom>
          <a:solidFill>
            <a:srgbClr val="E8F5E9"/>
          </a:solidFill>
          <a:ln w="12700">
            <a:solidFill>
              <a:srgbClr val="66BB6A"/>
            </a:solidFill>
            <a:prstDash val="solid"/>
          </a:ln>
        </p:spPr>
        <p:txBody>
          <a:bodyPr/>
          <a:lstStyle/>
          <a:p>
            <a:endParaRPr lang="en-US">
              <a:latin typeface="Arial" panose="020B0604020202020204" pitchFamily="34" charset="0"/>
              <a:cs typeface="Arial" panose="020B0604020202020204" pitchFamily="34" charset="0"/>
            </a:endParaRPr>
          </a:p>
        </p:txBody>
      </p:sp>
      <p:sp>
        <p:nvSpPr>
          <p:cNvPr id="5" name="Text 3"/>
          <p:cNvSpPr/>
          <p:nvPr/>
        </p:nvSpPr>
        <p:spPr>
          <a:xfrm>
            <a:off x="548640" y="960120"/>
            <a:ext cx="8046720" cy="685800"/>
          </a:xfrm>
          <a:prstGeom prst="rect">
            <a:avLst/>
          </a:prstGeom>
          <a:noFill/>
          <a:ln/>
        </p:spPr>
        <p:txBody>
          <a:bodyPr wrap="square" rtlCol="0" anchor="ctr"/>
          <a:lstStyle/>
          <a:p>
            <a:pPr marL="0" indent="0">
              <a:buNone/>
            </a:pPr>
            <a:r>
              <a:rPr lang="en-US" sz="1300" b="1" dirty="0">
                <a:solidFill>
                  <a:srgbClr val="1B5E20"/>
                </a:solidFill>
                <a:latin typeface="Arial" panose="020B0604020202020204" pitchFamily="34" charset="0"/>
                <a:ea typeface="Calibri" pitchFamily="34" charset="-122"/>
                <a:cs typeface="Arial" panose="020B0604020202020204" pitchFamily="34" charset="0"/>
              </a:rPr>
              <a:t>Үндсэн процессуудыг дэмжих дотоод процессууд. Гадаад хэрэглэгчид шууд үнэ цэн бүтээдэггүй ч байгууллагын ажиллагааг хангадаг.</a:t>
            </a:r>
            <a:endParaRPr lang="en-US" sz="1300" dirty="0">
              <a:latin typeface="Arial" panose="020B0604020202020204" pitchFamily="34" charset="0"/>
              <a:cs typeface="Arial" panose="020B0604020202020204" pitchFamily="34" charset="0"/>
            </a:endParaRPr>
          </a:p>
        </p:txBody>
      </p:sp>
      <p:sp>
        <p:nvSpPr>
          <p:cNvPr id="6" name="Shape 4"/>
          <p:cNvSpPr/>
          <p:nvPr/>
        </p:nvSpPr>
        <p:spPr>
          <a:xfrm>
            <a:off x="365760" y="1920240"/>
            <a:ext cx="2651760" cy="777240"/>
          </a:xfrm>
          <a:prstGeom prst="rect">
            <a:avLst/>
          </a:prstGeom>
          <a:solidFill>
            <a:srgbClr val="0070C0"/>
          </a:solidFill>
          <a:ln w="12700">
            <a:solidFill>
              <a:srgbClr val="5C9E6C"/>
            </a:solidFill>
            <a:prstDash val="solid"/>
          </a:ln>
          <a:effectLst>
            <a:outerShdw blurRad="76200" dist="25400" dir="8100000" algn="bl" rotWithShape="0">
              <a:srgbClr val="000000">
                <a:alpha val="12000"/>
              </a:srgbClr>
            </a:outerShdw>
          </a:effectLst>
        </p:spPr>
        <p:txBody>
          <a:bodyPr/>
          <a:lstStyle/>
          <a:p>
            <a:endParaRPr lang="en-US" i="1">
              <a:latin typeface="Arial" panose="020B0604020202020204" pitchFamily="34" charset="0"/>
              <a:cs typeface="Arial" panose="020B0604020202020204" pitchFamily="34" charset="0"/>
            </a:endParaRPr>
          </a:p>
        </p:txBody>
      </p:sp>
      <p:sp>
        <p:nvSpPr>
          <p:cNvPr id="7" name="Text 5"/>
          <p:cNvSpPr/>
          <p:nvPr/>
        </p:nvSpPr>
        <p:spPr>
          <a:xfrm>
            <a:off x="365760" y="1920240"/>
            <a:ext cx="2651760" cy="777240"/>
          </a:xfrm>
          <a:prstGeom prst="rect">
            <a:avLst/>
          </a:prstGeom>
          <a:solidFill>
            <a:srgbClr val="0070C0"/>
          </a:solidFill>
          <a:ln/>
        </p:spPr>
        <p:txBody>
          <a:bodyPr wrap="square" rtlCol="0" anchor="ctr"/>
          <a:lstStyle/>
          <a:p>
            <a:pPr marL="0" indent="0" algn="ctr">
              <a:buNone/>
            </a:pPr>
            <a:r>
              <a:rPr lang="en-US" sz="1300" b="1" i="1" dirty="0">
                <a:solidFill>
                  <a:srgbClr val="FFFFFF"/>
                </a:solidFill>
                <a:latin typeface="Arial" panose="020B0604020202020204" pitchFamily="34" charset="0"/>
                <a:ea typeface="Calibri" pitchFamily="34" charset="-122"/>
                <a:cs typeface="Arial" panose="020B0604020202020204" pitchFamily="34" charset="0"/>
              </a:rPr>
              <a:t>Хүний нөөцийн удирдлага</a:t>
            </a:r>
            <a:endParaRPr lang="en-US" sz="1300" i="1" dirty="0">
              <a:latin typeface="Arial" panose="020B0604020202020204" pitchFamily="34" charset="0"/>
              <a:cs typeface="Arial" panose="020B0604020202020204" pitchFamily="34" charset="0"/>
            </a:endParaRPr>
          </a:p>
        </p:txBody>
      </p:sp>
      <p:sp>
        <p:nvSpPr>
          <p:cNvPr id="8" name="Shape 6"/>
          <p:cNvSpPr/>
          <p:nvPr/>
        </p:nvSpPr>
        <p:spPr>
          <a:xfrm>
            <a:off x="3200400" y="1920240"/>
            <a:ext cx="2651760" cy="777240"/>
          </a:xfrm>
          <a:prstGeom prst="rect">
            <a:avLst/>
          </a:prstGeom>
          <a:solidFill>
            <a:srgbClr val="0070C0"/>
          </a:solidFill>
          <a:ln w="12700">
            <a:solidFill>
              <a:srgbClr val="5C9E6C"/>
            </a:solidFill>
            <a:prstDash val="solid"/>
          </a:ln>
          <a:effectLst>
            <a:outerShdw blurRad="76200" dist="25400" dir="8100000" algn="bl" rotWithShape="0">
              <a:srgbClr val="000000">
                <a:alpha val="12000"/>
              </a:srgbClr>
            </a:outerShdw>
          </a:effectLst>
        </p:spPr>
        <p:txBody>
          <a:bodyPr/>
          <a:lstStyle/>
          <a:p>
            <a:endParaRPr lang="en-US" i="1">
              <a:latin typeface="Arial" panose="020B0604020202020204" pitchFamily="34" charset="0"/>
              <a:cs typeface="Arial" panose="020B0604020202020204" pitchFamily="34" charset="0"/>
            </a:endParaRPr>
          </a:p>
        </p:txBody>
      </p:sp>
      <p:sp>
        <p:nvSpPr>
          <p:cNvPr id="9" name="Text 7"/>
          <p:cNvSpPr/>
          <p:nvPr/>
        </p:nvSpPr>
        <p:spPr>
          <a:xfrm>
            <a:off x="3200400" y="1920240"/>
            <a:ext cx="2651760" cy="777240"/>
          </a:xfrm>
          <a:prstGeom prst="rect">
            <a:avLst/>
          </a:prstGeom>
          <a:solidFill>
            <a:srgbClr val="0070C0"/>
          </a:solidFill>
          <a:ln/>
        </p:spPr>
        <p:txBody>
          <a:bodyPr wrap="square" rtlCol="0" anchor="ctr"/>
          <a:lstStyle/>
          <a:p>
            <a:pPr marL="0" indent="0" algn="ctr">
              <a:buNone/>
            </a:pPr>
            <a:r>
              <a:rPr lang="en-US" sz="1300" b="1" i="1" dirty="0">
                <a:solidFill>
                  <a:srgbClr val="FFFFFF"/>
                </a:solidFill>
                <a:latin typeface="Arial" panose="020B0604020202020204" pitchFamily="34" charset="0"/>
                <a:ea typeface="Calibri" pitchFamily="34" charset="-122"/>
                <a:cs typeface="Arial" panose="020B0604020202020204" pitchFamily="34" charset="0"/>
              </a:rPr>
              <a:t>Нягтлан бодох бүртгэл</a:t>
            </a:r>
            <a:endParaRPr lang="en-US" sz="1300" i="1" dirty="0">
              <a:latin typeface="Arial" panose="020B0604020202020204" pitchFamily="34" charset="0"/>
              <a:cs typeface="Arial" panose="020B0604020202020204" pitchFamily="34" charset="0"/>
            </a:endParaRPr>
          </a:p>
        </p:txBody>
      </p:sp>
      <p:sp>
        <p:nvSpPr>
          <p:cNvPr id="10" name="Shape 8"/>
          <p:cNvSpPr/>
          <p:nvPr/>
        </p:nvSpPr>
        <p:spPr>
          <a:xfrm>
            <a:off x="6035040" y="1920240"/>
            <a:ext cx="2651760" cy="777240"/>
          </a:xfrm>
          <a:prstGeom prst="rect">
            <a:avLst/>
          </a:prstGeom>
          <a:solidFill>
            <a:srgbClr val="0070C0"/>
          </a:solidFill>
          <a:ln w="12700">
            <a:solidFill>
              <a:srgbClr val="5C9E6C"/>
            </a:solidFill>
            <a:prstDash val="solid"/>
          </a:ln>
          <a:effectLst>
            <a:outerShdw blurRad="76200" dist="25400" dir="8100000" algn="bl" rotWithShape="0">
              <a:srgbClr val="000000">
                <a:alpha val="12000"/>
              </a:srgbClr>
            </a:outerShdw>
          </a:effectLst>
        </p:spPr>
        <p:txBody>
          <a:bodyPr/>
          <a:lstStyle/>
          <a:p>
            <a:endParaRPr lang="en-US" i="1">
              <a:latin typeface="Arial" panose="020B0604020202020204" pitchFamily="34" charset="0"/>
              <a:cs typeface="Arial" panose="020B0604020202020204" pitchFamily="34" charset="0"/>
            </a:endParaRPr>
          </a:p>
        </p:txBody>
      </p:sp>
      <p:sp>
        <p:nvSpPr>
          <p:cNvPr id="11" name="Text 9"/>
          <p:cNvSpPr/>
          <p:nvPr/>
        </p:nvSpPr>
        <p:spPr>
          <a:xfrm>
            <a:off x="6035040" y="1920240"/>
            <a:ext cx="2651760" cy="777240"/>
          </a:xfrm>
          <a:prstGeom prst="rect">
            <a:avLst/>
          </a:prstGeom>
          <a:solidFill>
            <a:srgbClr val="0070C0"/>
          </a:solidFill>
          <a:ln/>
        </p:spPr>
        <p:txBody>
          <a:bodyPr wrap="square" rtlCol="0" anchor="ctr"/>
          <a:lstStyle/>
          <a:p>
            <a:pPr marL="0" indent="0" algn="ctr">
              <a:buNone/>
            </a:pPr>
            <a:r>
              <a:rPr lang="en-US" sz="1300" b="1" i="1" dirty="0">
                <a:solidFill>
                  <a:srgbClr val="FFFFFF"/>
                </a:solidFill>
                <a:latin typeface="Arial" panose="020B0604020202020204" pitchFamily="34" charset="0"/>
                <a:ea typeface="Calibri" pitchFamily="34" charset="-122"/>
                <a:cs typeface="Arial" panose="020B0604020202020204" pitchFamily="34" charset="0"/>
              </a:rPr>
              <a:t>Мэдээллийн технологи</a:t>
            </a:r>
            <a:endParaRPr lang="en-US" sz="1300" i="1" dirty="0">
              <a:latin typeface="Arial" panose="020B0604020202020204" pitchFamily="34" charset="0"/>
              <a:cs typeface="Arial" panose="020B0604020202020204" pitchFamily="34" charset="0"/>
            </a:endParaRPr>
          </a:p>
        </p:txBody>
      </p:sp>
      <p:sp>
        <p:nvSpPr>
          <p:cNvPr id="12" name="Shape 10"/>
          <p:cNvSpPr/>
          <p:nvPr/>
        </p:nvSpPr>
        <p:spPr>
          <a:xfrm>
            <a:off x="365760" y="3017520"/>
            <a:ext cx="2651760" cy="777240"/>
          </a:xfrm>
          <a:prstGeom prst="rect">
            <a:avLst/>
          </a:prstGeom>
          <a:solidFill>
            <a:srgbClr val="0070C0"/>
          </a:solidFill>
          <a:ln w="12700">
            <a:solidFill>
              <a:srgbClr val="5C9E6C"/>
            </a:solidFill>
            <a:prstDash val="solid"/>
          </a:ln>
          <a:effectLst>
            <a:outerShdw blurRad="76200" dist="25400" dir="8100000" algn="bl" rotWithShape="0">
              <a:srgbClr val="000000">
                <a:alpha val="12000"/>
              </a:srgbClr>
            </a:outerShdw>
          </a:effectLst>
        </p:spPr>
        <p:txBody>
          <a:bodyPr/>
          <a:lstStyle/>
          <a:p>
            <a:endParaRPr lang="en-US" i="1">
              <a:latin typeface="Arial" panose="020B0604020202020204" pitchFamily="34" charset="0"/>
              <a:cs typeface="Arial" panose="020B0604020202020204" pitchFamily="34" charset="0"/>
            </a:endParaRPr>
          </a:p>
        </p:txBody>
      </p:sp>
      <p:sp>
        <p:nvSpPr>
          <p:cNvPr id="13" name="Text 11"/>
          <p:cNvSpPr/>
          <p:nvPr/>
        </p:nvSpPr>
        <p:spPr>
          <a:xfrm>
            <a:off x="365760" y="3017520"/>
            <a:ext cx="2651760" cy="777240"/>
          </a:xfrm>
          <a:prstGeom prst="rect">
            <a:avLst/>
          </a:prstGeom>
          <a:solidFill>
            <a:srgbClr val="0070C0"/>
          </a:solidFill>
          <a:ln/>
        </p:spPr>
        <p:txBody>
          <a:bodyPr wrap="square" rtlCol="0" anchor="ctr"/>
          <a:lstStyle/>
          <a:p>
            <a:pPr marL="0" indent="0" algn="ctr">
              <a:buNone/>
            </a:pPr>
            <a:r>
              <a:rPr lang="en-US" sz="1300" b="1" i="1" dirty="0">
                <a:solidFill>
                  <a:srgbClr val="FFFFFF"/>
                </a:solidFill>
                <a:latin typeface="Arial" panose="020B0604020202020204" pitchFamily="34" charset="0"/>
                <a:ea typeface="Calibri" pitchFamily="34" charset="-122"/>
                <a:cs typeface="Arial" panose="020B0604020202020204" pitchFamily="34" charset="0"/>
              </a:rPr>
              <a:t>Хуулийн дэмжлэг</a:t>
            </a:r>
            <a:endParaRPr lang="en-US" sz="1300" i="1" dirty="0">
              <a:latin typeface="Arial" panose="020B0604020202020204" pitchFamily="34" charset="0"/>
              <a:cs typeface="Arial" panose="020B0604020202020204" pitchFamily="34" charset="0"/>
            </a:endParaRPr>
          </a:p>
        </p:txBody>
      </p:sp>
      <p:sp>
        <p:nvSpPr>
          <p:cNvPr id="14" name="Shape 12"/>
          <p:cNvSpPr/>
          <p:nvPr/>
        </p:nvSpPr>
        <p:spPr>
          <a:xfrm>
            <a:off x="3200400" y="3017520"/>
            <a:ext cx="2651760" cy="777240"/>
          </a:xfrm>
          <a:prstGeom prst="rect">
            <a:avLst/>
          </a:prstGeom>
          <a:solidFill>
            <a:srgbClr val="0070C0"/>
          </a:solidFill>
          <a:ln w="12700">
            <a:solidFill>
              <a:srgbClr val="5C9E6C"/>
            </a:solidFill>
            <a:prstDash val="solid"/>
          </a:ln>
          <a:effectLst>
            <a:outerShdw blurRad="76200" dist="25400" dir="8100000" algn="bl" rotWithShape="0">
              <a:srgbClr val="000000">
                <a:alpha val="12000"/>
              </a:srgbClr>
            </a:outerShdw>
          </a:effectLst>
        </p:spPr>
        <p:txBody>
          <a:bodyPr/>
          <a:lstStyle/>
          <a:p>
            <a:endParaRPr lang="en-US" i="1">
              <a:latin typeface="Arial" panose="020B0604020202020204" pitchFamily="34" charset="0"/>
              <a:cs typeface="Arial" panose="020B0604020202020204" pitchFamily="34" charset="0"/>
            </a:endParaRPr>
          </a:p>
        </p:txBody>
      </p:sp>
      <p:sp>
        <p:nvSpPr>
          <p:cNvPr id="15" name="Text 13"/>
          <p:cNvSpPr/>
          <p:nvPr/>
        </p:nvSpPr>
        <p:spPr>
          <a:xfrm>
            <a:off x="3200400" y="3017520"/>
            <a:ext cx="2651760" cy="777240"/>
          </a:xfrm>
          <a:prstGeom prst="rect">
            <a:avLst/>
          </a:prstGeom>
          <a:solidFill>
            <a:srgbClr val="0070C0"/>
          </a:solidFill>
          <a:ln/>
        </p:spPr>
        <p:txBody>
          <a:bodyPr wrap="square" rtlCol="0" anchor="ctr"/>
          <a:lstStyle/>
          <a:p>
            <a:pPr marL="0" indent="0" algn="ctr">
              <a:buNone/>
            </a:pPr>
            <a:r>
              <a:rPr lang="en-US" sz="1300" b="1" i="1" dirty="0">
                <a:solidFill>
                  <a:srgbClr val="FFFFFF"/>
                </a:solidFill>
                <a:latin typeface="Arial" panose="020B0604020202020204" pitchFamily="34" charset="0"/>
                <a:ea typeface="Calibri" pitchFamily="34" charset="-122"/>
                <a:cs typeface="Arial" panose="020B0604020202020204" pitchFamily="34" charset="0"/>
              </a:rPr>
              <a:t>Техник хангамжийн засвар</a:t>
            </a:r>
            <a:endParaRPr lang="en-US" sz="1300" i="1" dirty="0">
              <a:latin typeface="Arial" panose="020B0604020202020204" pitchFamily="34" charset="0"/>
              <a:cs typeface="Arial" panose="020B0604020202020204" pitchFamily="34" charset="0"/>
            </a:endParaRPr>
          </a:p>
        </p:txBody>
      </p:sp>
      <p:sp>
        <p:nvSpPr>
          <p:cNvPr id="16" name="Shape 14"/>
          <p:cNvSpPr/>
          <p:nvPr/>
        </p:nvSpPr>
        <p:spPr>
          <a:xfrm>
            <a:off x="6035040" y="3017520"/>
            <a:ext cx="2651760" cy="777240"/>
          </a:xfrm>
          <a:prstGeom prst="rect">
            <a:avLst/>
          </a:prstGeom>
          <a:solidFill>
            <a:srgbClr val="0070C0"/>
          </a:solidFill>
          <a:ln w="12700">
            <a:solidFill>
              <a:srgbClr val="5C9E6C"/>
            </a:solidFill>
            <a:prstDash val="solid"/>
          </a:ln>
          <a:effectLst>
            <a:outerShdw blurRad="76200" dist="25400" dir="8100000" algn="bl" rotWithShape="0">
              <a:srgbClr val="000000">
                <a:alpha val="12000"/>
              </a:srgbClr>
            </a:outerShdw>
          </a:effectLst>
        </p:spPr>
        <p:txBody>
          <a:bodyPr/>
          <a:lstStyle/>
          <a:p>
            <a:endParaRPr lang="en-US" i="1">
              <a:latin typeface="Arial" panose="020B0604020202020204" pitchFamily="34" charset="0"/>
              <a:cs typeface="Arial" panose="020B0604020202020204" pitchFamily="34" charset="0"/>
            </a:endParaRPr>
          </a:p>
        </p:txBody>
      </p:sp>
      <p:sp>
        <p:nvSpPr>
          <p:cNvPr id="17" name="Text 15"/>
          <p:cNvSpPr/>
          <p:nvPr/>
        </p:nvSpPr>
        <p:spPr>
          <a:xfrm>
            <a:off x="6035040" y="3017520"/>
            <a:ext cx="2651760" cy="777240"/>
          </a:xfrm>
          <a:prstGeom prst="rect">
            <a:avLst/>
          </a:prstGeom>
          <a:solidFill>
            <a:srgbClr val="0070C0"/>
          </a:solidFill>
          <a:ln/>
        </p:spPr>
        <p:txBody>
          <a:bodyPr wrap="square" rtlCol="0" anchor="ctr"/>
          <a:lstStyle/>
          <a:p>
            <a:pPr marL="0" indent="0" algn="ctr">
              <a:buNone/>
            </a:pPr>
            <a:r>
              <a:rPr lang="en-US" sz="1300" b="1" i="1" dirty="0">
                <a:solidFill>
                  <a:srgbClr val="FFFFFF"/>
                </a:solidFill>
                <a:latin typeface="Arial" panose="020B0604020202020204" pitchFamily="34" charset="0"/>
                <a:ea typeface="Calibri" pitchFamily="34" charset="-122"/>
                <a:cs typeface="Arial" panose="020B0604020202020204" pitchFamily="34" charset="0"/>
              </a:rPr>
              <a:t>Худалдан авалт</a:t>
            </a:r>
            <a:endParaRPr lang="en-US" sz="1300" i="1" dirty="0">
              <a:latin typeface="Arial" panose="020B0604020202020204" pitchFamily="34" charset="0"/>
              <a:cs typeface="Arial" panose="020B0604020202020204" pitchFamily="34" charset="0"/>
            </a:endParaRPr>
          </a:p>
        </p:txBody>
      </p:sp>
      <p:sp>
        <p:nvSpPr>
          <p:cNvPr id="18" name="Text 16"/>
          <p:cNvSpPr/>
          <p:nvPr/>
        </p:nvSpPr>
        <p:spPr>
          <a:xfrm>
            <a:off x="365760" y="4023360"/>
            <a:ext cx="8412480" cy="822960"/>
          </a:xfrm>
          <a:prstGeom prst="rect">
            <a:avLst/>
          </a:prstGeom>
          <a:noFill/>
          <a:ln/>
        </p:spPr>
        <p:txBody>
          <a:bodyPr wrap="square" rtlCol="0" anchor="ctr"/>
          <a:lstStyle/>
          <a:p>
            <a:pPr marL="0" indent="0">
              <a:buNone/>
            </a:pPr>
            <a:r>
              <a:rPr lang="en-US" sz="1300" i="1" dirty="0">
                <a:solidFill>
                  <a:srgbClr val="1A1A2E"/>
                </a:solidFill>
                <a:latin typeface="Arial" panose="020B0604020202020204" pitchFamily="34" charset="0"/>
                <a:ea typeface="Calibri" pitchFamily="34" charset="-122"/>
                <a:cs typeface="Arial" panose="020B0604020202020204" pitchFamily="34" charset="0"/>
              </a:rPr>
              <a:t>Дүрэм: Хэрэв энэ процессгүй бол үндсэн процессууд хийж чадахгүй болно.</a:t>
            </a:r>
            <a:endParaRPr lang="en-US" sz="1300" dirty="0">
              <a:latin typeface="Arial" panose="020B0604020202020204" pitchFamily="34" charset="0"/>
              <a:cs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5">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a:latin typeface="Arial" panose="020B0604020202020204" pitchFamily="34" charset="0"/>
              <a:cs typeface="Arial" panose="020B0604020202020204" pitchFamily="34" charset="0"/>
            </a:endParaRPr>
          </a:p>
        </p:txBody>
      </p:sp>
      <p:sp>
        <p:nvSpPr>
          <p:cNvPr id="3" name="Text 1"/>
          <p:cNvSpPr/>
          <p:nvPr/>
        </p:nvSpPr>
        <p:spPr>
          <a:xfrm>
            <a:off x="274320" y="0"/>
            <a:ext cx="8595360" cy="777240"/>
          </a:xfrm>
          <a:prstGeom prst="rect">
            <a:avLst/>
          </a:prstGeom>
          <a:noFill/>
          <a:ln/>
        </p:spPr>
        <p:txBody>
          <a:bodyPr wrap="square" rtlCol="0" anchor="ctr"/>
          <a:lstStyle/>
          <a:p>
            <a:pPr marL="0" indent="0" algn="l">
              <a:buNone/>
            </a:pPr>
            <a:r>
              <a:rPr lang="en-US" sz="2000" b="1" dirty="0">
                <a:solidFill>
                  <a:srgbClr val="FFFFFF"/>
                </a:solidFill>
                <a:latin typeface="Arial" panose="020B0604020202020204" pitchFamily="34" charset="0"/>
                <a:ea typeface="Calibri" pitchFamily="34" charset="-122"/>
                <a:cs typeface="Arial" panose="020B0604020202020204" pitchFamily="34" charset="0"/>
              </a:rPr>
              <a:t>3. Удирдлагын процессууд (Management Processes)</a:t>
            </a:r>
            <a:endParaRPr lang="en-US" sz="2000" dirty="0">
              <a:latin typeface="Arial" panose="020B0604020202020204" pitchFamily="34" charset="0"/>
              <a:cs typeface="Arial" panose="020B0604020202020204" pitchFamily="34" charset="0"/>
            </a:endParaRPr>
          </a:p>
        </p:txBody>
      </p:sp>
      <p:sp>
        <p:nvSpPr>
          <p:cNvPr id="4" name="Shape 2"/>
          <p:cNvSpPr/>
          <p:nvPr/>
        </p:nvSpPr>
        <p:spPr>
          <a:xfrm>
            <a:off x="365760" y="914400"/>
            <a:ext cx="8412480" cy="777240"/>
          </a:xfrm>
          <a:prstGeom prst="rect">
            <a:avLst/>
          </a:prstGeom>
          <a:solidFill>
            <a:srgbClr val="E8F5E9"/>
          </a:solidFill>
          <a:ln w="12700">
            <a:solidFill>
              <a:srgbClr val="66BB6A"/>
            </a:solidFill>
            <a:prstDash val="solid"/>
          </a:ln>
        </p:spPr>
        <p:txBody>
          <a:bodyPr/>
          <a:lstStyle/>
          <a:p>
            <a:endParaRPr lang="en-US">
              <a:latin typeface="Arial" panose="020B0604020202020204" pitchFamily="34" charset="0"/>
              <a:cs typeface="Arial" panose="020B0604020202020204" pitchFamily="34" charset="0"/>
            </a:endParaRPr>
          </a:p>
        </p:txBody>
      </p:sp>
      <p:sp>
        <p:nvSpPr>
          <p:cNvPr id="5" name="Text 3"/>
          <p:cNvSpPr/>
          <p:nvPr/>
        </p:nvSpPr>
        <p:spPr>
          <a:xfrm>
            <a:off x="548640" y="960120"/>
            <a:ext cx="8046720" cy="685800"/>
          </a:xfrm>
          <a:prstGeom prst="rect">
            <a:avLst/>
          </a:prstGeom>
          <a:noFill/>
          <a:ln/>
        </p:spPr>
        <p:txBody>
          <a:bodyPr wrap="square" rtlCol="0" anchor="ctr"/>
          <a:lstStyle/>
          <a:p>
            <a:pPr marL="0" indent="0">
              <a:buNone/>
            </a:pPr>
            <a:r>
              <a:rPr lang="en-US" sz="1300" b="1" dirty="0">
                <a:solidFill>
                  <a:srgbClr val="1B5E20"/>
                </a:solidFill>
                <a:latin typeface="Arial" panose="020B0604020202020204" pitchFamily="34" charset="0"/>
                <a:ea typeface="Calibri" pitchFamily="34" charset="-122"/>
                <a:cs typeface="Arial" panose="020B0604020202020204" pitchFamily="34" charset="0"/>
              </a:rPr>
              <a:t>Байгууллагын зорилго, стратегийг тодорхойлох, тохируулах, хянах процессууд. Бусад процессыг удирдаж, чиглүүлдэг.</a:t>
            </a:r>
            <a:endParaRPr lang="en-US" sz="1300" dirty="0">
              <a:latin typeface="Arial" panose="020B0604020202020204" pitchFamily="34" charset="0"/>
              <a:cs typeface="Arial" panose="020B0604020202020204" pitchFamily="34" charset="0"/>
            </a:endParaRPr>
          </a:p>
        </p:txBody>
      </p:sp>
      <p:sp>
        <p:nvSpPr>
          <p:cNvPr id="6" name="Shape 4"/>
          <p:cNvSpPr/>
          <p:nvPr/>
        </p:nvSpPr>
        <p:spPr>
          <a:xfrm>
            <a:off x="365760" y="1920240"/>
            <a:ext cx="2651760" cy="777240"/>
          </a:xfrm>
          <a:prstGeom prst="rect">
            <a:avLst/>
          </a:prstGeom>
          <a:solidFill>
            <a:srgbClr val="002060"/>
          </a:solidFill>
          <a:ln w="12700">
            <a:solidFill>
              <a:srgbClr val="1B5E20"/>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7" name="Text 5"/>
          <p:cNvSpPr/>
          <p:nvPr/>
        </p:nvSpPr>
        <p:spPr>
          <a:xfrm>
            <a:off x="365760" y="1920240"/>
            <a:ext cx="2651760" cy="777240"/>
          </a:xfrm>
          <a:prstGeom prst="rect">
            <a:avLst/>
          </a:prstGeom>
          <a:solidFill>
            <a:srgbClr val="002060"/>
          </a:solidFill>
          <a:ln/>
        </p:spPr>
        <p:txBody>
          <a:bodyPr wrap="square" rtlCol="0" anchor="ctr"/>
          <a:lstStyle/>
          <a:p>
            <a:pPr marL="0" indent="0" algn="ctr">
              <a:buNone/>
            </a:pPr>
            <a:r>
              <a:rPr lang="en-US" sz="1300" b="1" dirty="0">
                <a:solidFill>
                  <a:srgbClr val="FFFFFF"/>
                </a:solidFill>
                <a:latin typeface="Arial" panose="020B0604020202020204" pitchFamily="34" charset="0"/>
                <a:ea typeface="Calibri" pitchFamily="34" charset="-122"/>
                <a:cs typeface="Arial" panose="020B0604020202020204" pitchFamily="34" charset="0"/>
              </a:rPr>
              <a:t>Стратегийн төлөвлөлт</a:t>
            </a:r>
            <a:endParaRPr lang="en-US" sz="1300" dirty="0">
              <a:latin typeface="Arial" panose="020B0604020202020204" pitchFamily="34" charset="0"/>
              <a:cs typeface="Arial" panose="020B0604020202020204" pitchFamily="34" charset="0"/>
            </a:endParaRPr>
          </a:p>
        </p:txBody>
      </p:sp>
      <p:sp>
        <p:nvSpPr>
          <p:cNvPr id="8" name="Shape 6"/>
          <p:cNvSpPr/>
          <p:nvPr/>
        </p:nvSpPr>
        <p:spPr>
          <a:xfrm>
            <a:off x="3200400" y="1920240"/>
            <a:ext cx="2651760" cy="777240"/>
          </a:xfrm>
          <a:prstGeom prst="rect">
            <a:avLst/>
          </a:prstGeom>
          <a:solidFill>
            <a:srgbClr val="002060"/>
          </a:solidFill>
          <a:ln w="12700">
            <a:solidFill>
              <a:srgbClr val="1B5E20"/>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9" name="Text 7"/>
          <p:cNvSpPr/>
          <p:nvPr/>
        </p:nvSpPr>
        <p:spPr>
          <a:xfrm>
            <a:off x="3200400" y="1920240"/>
            <a:ext cx="2651760" cy="777240"/>
          </a:xfrm>
          <a:prstGeom prst="rect">
            <a:avLst/>
          </a:prstGeom>
          <a:solidFill>
            <a:srgbClr val="002060"/>
          </a:solidFill>
          <a:ln/>
        </p:spPr>
        <p:txBody>
          <a:bodyPr wrap="square" rtlCol="0" anchor="ctr"/>
          <a:lstStyle/>
          <a:p>
            <a:pPr marL="0" indent="0" algn="ctr">
              <a:buNone/>
            </a:pPr>
            <a:r>
              <a:rPr lang="en-US" sz="1300" b="1" dirty="0">
                <a:solidFill>
                  <a:srgbClr val="FFFFFF"/>
                </a:solidFill>
                <a:latin typeface="Arial" panose="020B0604020202020204" pitchFamily="34" charset="0"/>
                <a:ea typeface="Calibri" pitchFamily="34" charset="-122"/>
                <a:cs typeface="Arial" panose="020B0604020202020204" pitchFamily="34" charset="0"/>
              </a:rPr>
              <a:t>Санхүүгийн удирдлага</a:t>
            </a:r>
            <a:endParaRPr lang="en-US" sz="1300" dirty="0">
              <a:latin typeface="Arial" panose="020B0604020202020204" pitchFamily="34" charset="0"/>
              <a:cs typeface="Arial" panose="020B0604020202020204" pitchFamily="34" charset="0"/>
            </a:endParaRPr>
          </a:p>
        </p:txBody>
      </p:sp>
      <p:sp>
        <p:nvSpPr>
          <p:cNvPr id="10" name="Shape 8"/>
          <p:cNvSpPr/>
          <p:nvPr/>
        </p:nvSpPr>
        <p:spPr>
          <a:xfrm>
            <a:off x="6035040" y="1920240"/>
            <a:ext cx="2651760" cy="777240"/>
          </a:xfrm>
          <a:prstGeom prst="rect">
            <a:avLst/>
          </a:prstGeom>
          <a:solidFill>
            <a:srgbClr val="002060"/>
          </a:solidFill>
          <a:ln w="12700">
            <a:solidFill>
              <a:srgbClr val="1B5E20"/>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1" name="Text 9"/>
          <p:cNvSpPr/>
          <p:nvPr/>
        </p:nvSpPr>
        <p:spPr>
          <a:xfrm>
            <a:off x="6035040" y="1920240"/>
            <a:ext cx="2651760" cy="777240"/>
          </a:xfrm>
          <a:prstGeom prst="rect">
            <a:avLst/>
          </a:prstGeom>
          <a:solidFill>
            <a:srgbClr val="002060"/>
          </a:solidFill>
          <a:ln/>
        </p:spPr>
        <p:txBody>
          <a:bodyPr wrap="square" rtlCol="0" anchor="ctr"/>
          <a:lstStyle/>
          <a:p>
            <a:pPr marL="0" indent="0" algn="ctr">
              <a:buNone/>
            </a:pPr>
            <a:r>
              <a:rPr lang="en-US" sz="1300" b="1" dirty="0">
                <a:solidFill>
                  <a:srgbClr val="FFFFFF"/>
                </a:solidFill>
                <a:latin typeface="Arial" panose="020B0604020202020204" pitchFamily="34" charset="0"/>
                <a:ea typeface="Calibri" pitchFamily="34" charset="-122"/>
                <a:cs typeface="Arial" panose="020B0604020202020204" pitchFamily="34" charset="0"/>
              </a:rPr>
              <a:t>Чанарын удирдлага</a:t>
            </a:r>
            <a:endParaRPr lang="en-US" sz="1300" dirty="0">
              <a:latin typeface="Arial" panose="020B0604020202020204" pitchFamily="34" charset="0"/>
              <a:cs typeface="Arial" panose="020B0604020202020204" pitchFamily="34" charset="0"/>
            </a:endParaRPr>
          </a:p>
        </p:txBody>
      </p:sp>
      <p:sp>
        <p:nvSpPr>
          <p:cNvPr id="12" name="Shape 10"/>
          <p:cNvSpPr/>
          <p:nvPr/>
        </p:nvSpPr>
        <p:spPr>
          <a:xfrm>
            <a:off x="365760" y="3017520"/>
            <a:ext cx="2651760" cy="777240"/>
          </a:xfrm>
          <a:prstGeom prst="rect">
            <a:avLst/>
          </a:prstGeom>
          <a:solidFill>
            <a:srgbClr val="002060"/>
          </a:solidFill>
          <a:ln w="12700">
            <a:solidFill>
              <a:srgbClr val="1B5E20"/>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3" name="Text 11"/>
          <p:cNvSpPr/>
          <p:nvPr/>
        </p:nvSpPr>
        <p:spPr>
          <a:xfrm>
            <a:off x="365760" y="3017520"/>
            <a:ext cx="2651760" cy="777240"/>
          </a:xfrm>
          <a:prstGeom prst="rect">
            <a:avLst/>
          </a:prstGeom>
          <a:solidFill>
            <a:srgbClr val="002060"/>
          </a:solidFill>
          <a:ln/>
        </p:spPr>
        <p:txBody>
          <a:bodyPr wrap="square" rtlCol="0" anchor="ctr"/>
          <a:lstStyle/>
          <a:p>
            <a:pPr marL="0" indent="0" algn="ctr">
              <a:buNone/>
            </a:pPr>
            <a:r>
              <a:rPr lang="en-US" sz="1300" b="1" dirty="0">
                <a:solidFill>
                  <a:srgbClr val="FFFFFF"/>
                </a:solidFill>
                <a:latin typeface="Arial" panose="020B0604020202020204" pitchFamily="34" charset="0"/>
                <a:ea typeface="Calibri" pitchFamily="34" charset="-122"/>
                <a:cs typeface="Arial" panose="020B0604020202020204" pitchFamily="34" charset="0"/>
              </a:rPr>
              <a:t>Эрсдэлийн удирдлага</a:t>
            </a:r>
            <a:endParaRPr lang="en-US" sz="1300" dirty="0">
              <a:latin typeface="Arial" panose="020B0604020202020204" pitchFamily="34" charset="0"/>
              <a:cs typeface="Arial" panose="020B0604020202020204" pitchFamily="34" charset="0"/>
            </a:endParaRPr>
          </a:p>
        </p:txBody>
      </p:sp>
      <p:sp>
        <p:nvSpPr>
          <p:cNvPr id="14" name="Shape 12"/>
          <p:cNvSpPr/>
          <p:nvPr/>
        </p:nvSpPr>
        <p:spPr>
          <a:xfrm>
            <a:off x="3200400" y="3017520"/>
            <a:ext cx="2651760" cy="777240"/>
          </a:xfrm>
          <a:prstGeom prst="rect">
            <a:avLst/>
          </a:prstGeom>
          <a:solidFill>
            <a:srgbClr val="002060"/>
          </a:solidFill>
          <a:ln w="12700">
            <a:solidFill>
              <a:srgbClr val="1B5E20"/>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5" name="Text 13"/>
          <p:cNvSpPr/>
          <p:nvPr/>
        </p:nvSpPr>
        <p:spPr>
          <a:xfrm>
            <a:off x="3200400" y="3017520"/>
            <a:ext cx="2651760" cy="777240"/>
          </a:xfrm>
          <a:prstGeom prst="rect">
            <a:avLst/>
          </a:prstGeom>
          <a:solidFill>
            <a:srgbClr val="002060"/>
          </a:solidFill>
          <a:ln/>
        </p:spPr>
        <p:txBody>
          <a:bodyPr wrap="square" rtlCol="0" anchor="ctr"/>
          <a:lstStyle/>
          <a:p>
            <a:pPr marL="0" indent="0" algn="ctr">
              <a:buNone/>
            </a:pPr>
            <a:r>
              <a:rPr lang="en-US" sz="1300" b="1" dirty="0">
                <a:solidFill>
                  <a:srgbClr val="FFFFFF"/>
                </a:solidFill>
                <a:latin typeface="Arial" panose="020B0604020202020204" pitchFamily="34" charset="0"/>
                <a:ea typeface="Calibri" pitchFamily="34" charset="-122"/>
                <a:cs typeface="Arial" panose="020B0604020202020204" pitchFamily="34" charset="0"/>
              </a:rPr>
              <a:t>Гүйцэтгэлийн хяналт</a:t>
            </a:r>
            <a:endParaRPr lang="en-US" sz="1300" dirty="0">
              <a:latin typeface="Arial" panose="020B0604020202020204" pitchFamily="34" charset="0"/>
              <a:cs typeface="Arial" panose="020B0604020202020204" pitchFamily="34" charset="0"/>
            </a:endParaRPr>
          </a:p>
        </p:txBody>
      </p:sp>
      <p:sp>
        <p:nvSpPr>
          <p:cNvPr id="16" name="Text 14"/>
          <p:cNvSpPr/>
          <p:nvPr/>
        </p:nvSpPr>
        <p:spPr>
          <a:xfrm>
            <a:off x="365760" y="4023360"/>
            <a:ext cx="8412480" cy="822960"/>
          </a:xfrm>
          <a:prstGeom prst="rect">
            <a:avLst/>
          </a:prstGeom>
          <a:noFill/>
          <a:ln/>
        </p:spPr>
        <p:txBody>
          <a:bodyPr wrap="square" rtlCol="0" anchor="ctr"/>
          <a:lstStyle/>
          <a:p>
            <a:pPr marL="0" indent="0">
              <a:buNone/>
            </a:pPr>
            <a:r>
              <a:rPr lang="en-US" sz="1300" i="1" dirty="0">
                <a:solidFill>
                  <a:srgbClr val="1A1A2E"/>
                </a:solidFill>
                <a:latin typeface="Arial" panose="020B0604020202020204" pitchFamily="34" charset="0"/>
                <a:ea typeface="Calibri" pitchFamily="34" charset="-122"/>
                <a:cs typeface="Arial" panose="020B0604020202020204" pitchFamily="34" charset="0"/>
              </a:rPr>
              <a:t>Дүрэм: Эдгээр процессууд бусдыг "яаж хийх вэ" гэдгийг тодорхойлж, хянадаг.</a:t>
            </a:r>
            <a:endParaRPr lang="en-US" sz="1300" dirty="0">
              <a:latin typeface="Arial" panose="020B0604020202020204" pitchFamily="34" charset="0"/>
              <a:cs typeface="Arial" panose="020B06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a:p>
        </p:txBody>
      </p:sp>
      <p:sp>
        <p:nvSpPr>
          <p:cNvPr id="3" name="Text 1"/>
          <p:cNvSpPr/>
          <p:nvPr/>
        </p:nvSpPr>
        <p:spPr>
          <a:xfrm>
            <a:off x="274320" y="0"/>
            <a:ext cx="8595360" cy="777240"/>
          </a:xfrm>
          <a:prstGeom prst="rect">
            <a:avLst/>
          </a:prstGeom>
          <a:noFill/>
          <a:ln/>
        </p:spPr>
        <p:txBody>
          <a:bodyPr wrap="square" rtlCol="0" anchor="ctr"/>
          <a:lstStyle/>
          <a:p>
            <a:pPr marL="0" indent="0" algn="l">
              <a:buNone/>
            </a:pPr>
            <a:r>
              <a:rPr lang="mn-MN" sz="2000" b="1" dirty="0">
                <a:solidFill>
                  <a:srgbClr val="FFFFFF"/>
                </a:solidFill>
                <a:latin typeface="Calibri" pitchFamily="34" charset="0"/>
                <a:ea typeface="Calibri" pitchFamily="34" charset="-122"/>
                <a:cs typeface="Calibri" pitchFamily="34" charset="-120"/>
              </a:rPr>
              <a:t>Процесс </a:t>
            </a:r>
            <a:r>
              <a:rPr lang="en-US" sz="2000" b="1" dirty="0" err="1">
                <a:solidFill>
                  <a:srgbClr val="FFFFFF"/>
                </a:solidFill>
                <a:latin typeface="Calibri" pitchFamily="34" charset="0"/>
                <a:ea typeface="Calibri" pitchFamily="34" charset="-122"/>
                <a:cs typeface="Calibri" pitchFamily="34" charset="-120"/>
              </a:rPr>
              <a:t>ангиллын</a:t>
            </a:r>
            <a:r>
              <a:rPr lang="en-US" sz="2000" b="1" dirty="0">
                <a:solidFill>
                  <a:srgbClr val="FFFFFF"/>
                </a:solidFill>
                <a:latin typeface="Calibri" pitchFamily="34" charset="0"/>
                <a:ea typeface="Calibri" pitchFamily="34" charset="-122"/>
                <a:cs typeface="Calibri" pitchFamily="34" charset="-120"/>
              </a:rPr>
              <a:t> харьцуулалт</a:t>
            </a:r>
            <a:endParaRPr lang="en-US" sz="2000" dirty="0"/>
          </a:p>
        </p:txBody>
      </p:sp>
      <p:graphicFrame>
        <p:nvGraphicFramePr>
          <p:cNvPr id="17" name="Table 0"/>
          <p:cNvGraphicFramePr>
            <a:graphicFrameLocks noGrp="1"/>
          </p:cNvGraphicFramePr>
          <p:nvPr>
            <p:extLst>
              <p:ext uri="{D42A27DB-BD31-4B8C-83A1-F6EECF244321}">
                <p14:modId xmlns:p14="http://schemas.microsoft.com/office/powerpoint/2010/main" val="1362031908"/>
              </p:ext>
            </p:extLst>
          </p:nvPr>
        </p:nvGraphicFramePr>
        <p:xfrm>
          <a:off x="342900" y="1005840"/>
          <a:ext cx="8526780" cy="3064510"/>
        </p:xfrm>
        <a:graphic>
          <a:graphicData uri="http://schemas.openxmlformats.org/drawingml/2006/table">
            <a:tbl>
              <a:tblPr>
                <a:tableStyleId>{EB344D84-9AFB-497E-A393-DC336BA19D2E}</a:tableStyleId>
              </a:tblPr>
              <a:tblGrid>
                <a:gridCol w="2131695">
                  <a:extLst>
                    <a:ext uri="{9D8B030D-6E8A-4147-A177-3AD203B41FA5}">
                      <a16:colId xmlns:a16="http://schemas.microsoft.com/office/drawing/2014/main" val="20000"/>
                    </a:ext>
                  </a:extLst>
                </a:gridCol>
                <a:gridCol w="2131695">
                  <a:extLst>
                    <a:ext uri="{9D8B030D-6E8A-4147-A177-3AD203B41FA5}">
                      <a16:colId xmlns:a16="http://schemas.microsoft.com/office/drawing/2014/main" val="20001"/>
                    </a:ext>
                  </a:extLst>
                </a:gridCol>
                <a:gridCol w="2131695">
                  <a:extLst>
                    <a:ext uri="{9D8B030D-6E8A-4147-A177-3AD203B41FA5}">
                      <a16:colId xmlns:a16="http://schemas.microsoft.com/office/drawing/2014/main" val="20002"/>
                    </a:ext>
                  </a:extLst>
                </a:gridCol>
                <a:gridCol w="2131695">
                  <a:extLst>
                    <a:ext uri="{9D8B030D-6E8A-4147-A177-3AD203B41FA5}">
                      <a16:colId xmlns:a16="http://schemas.microsoft.com/office/drawing/2014/main" val="20003"/>
                    </a:ext>
                  </a:extLst>
                </a:gridCol>
              </a:tblGrid>
              <a:tr h="612902">
                <a:tc>
                  <a:txBody>
                    <a:bodyPr/>
                    <a:lstStyle/>
                    <a:p>
                      <a:pPr marL="0" indent="0" algn="ctr">
                        <a:buNone/>
                      </a:pPr>
                      <a:r>
                        <a:rPr lang="en-US" sz="1300" b="1" dirty="0" err="1">
                          <a:solidFill>
                            <a:srgbClr val="FFFFFF"/>
                          </a:solidFill>
                          <a:latin typeface="Arial" panose="020B0604020202020204" pitchFamily="34" charset="0"/>
                          <a:cs typeface="Arial" panose="020B0604020202020204" pitchFamily="34" charset="0"/>
                        </a:rPr>
                        <a:t>Шинж</a:t>
                      </a:r>
                      <a:r>
                        <a:rPr lang="mn-MN" sz="1300" b="1" dirty="0">
                          <a:solidFill>
                            <a:srgbClr val="FFFFFF"/>
                          </a:solidFill>
                          <a:latin typeface="Arial" panose="020B0604020202020204" pitchFamily="34" charset="0"/>
                          <a:cs typeface="Arial" panose="020B0604020202020204" pitchFamily="34" charset="0"/>
                        </a:rPr>
                        <a:t> чанар</a:t>
                      </a:r>
                      <a:endParaRPr lang="en-US" sz="1300" dirty="0">
                        <a:latin typeface="Arial" panose="020B0604020202020204" pitchFamily="34" charset="0"/>
                        <a:ea typeface="Calibri" charset="0"/>
                        <a:cs typeface="Arial" panose="020B0604020202020204" pitchFamily="34" charset="0"/>
                      </a:endParaRPr>
                    </a:p>
                  </a:txBody>
                  <a:tcPr anchor="ctr">
                    <a:solidFill>
                      <a:srgbClr val="002060"/>
                    </a:solidFill>
                  </a:tcPr>
                </a:tc>
                <a:tc>
                  <a:txBody>
                    <a:bodyPr/>
                    <a:lstStyle/>
                    <a:p>
                      <a:pPr marL="0" indent="0" algn="ctr">
                        <a:buNone/>
                      </a:pPr>
                      <a:r>
                        <a:rPr lang="en-US" sz="1300" b="1" dirty="0">
                          <a:solidFill>
                            <a:srgbClr val="FFFFFF"/>
                          </a:solidFill>
                          <a:latin typeface="Arial" panose="020B0604020202020204" pitchFamily="34" charset="0"/>
                          <a:cs typeface="Arial" panose="020B0604020202020204" pitchFamily="34" charset="0"/>
                        </a:rPr>
                        <a:t>Үндсэн</a:t>
                      </a:r>
                      <a:endParaRPr lang="en-US" sz="1300" dirty="0">
                        <a:latin typeface="Arial" panose="020B0604020202020204" pitchFamily="34" charset="0"/>
                        <a:ea typeface="Calibri" charset="0"/>
                        <a:cs typeface="Arial" panose="020B0604020202020204" pitchFamily="34" charset="0"/>
                      </a:endParaRPr>
                    </a:p>
                  </a:txBody>
                  <a:tcPr anchor="ctr">
                    <a:solidFill>
                      <a:srgbClr val="002060"/>
                    </a:solidFill>
                  </a:tcPr>
                </a:tc>
                <a:tc>
                  <a:txBody>
                    <a:bodyPr/>
                    <a:lstStyle/>
                    <a:p>
                      <a:pPr marL="0" indent="0" algn="ctr">
                        <a:buNone/>
                      </a:pPr>
                      <a:r>
                        <a:rPr lang="en-US" sz="1300" b="1" dirty="0">
                          <a:solidFill>
                            <a:srgbClr val="FFFFFF"/>
                          </a:solidFill>
                          <a:latin typeface="Arial" panose="020B0604020202020204" pitchFamily="34" charset="0"/>
                          <a:cs typeface="Arial" panose="020B0604020202020204" pitchFamily="34" charset="0"/>
                        </a:rPr>
                        <a:t>Дэмжих</a:t>
                      </a:r>
                      <a:endParaRPr lang="en-US" sz="1300" dirty="0">
                        <a:latin typeface="Arial" panose="020B0604020202020204" pitchFamily="34" charset="0"/>
                        <a:ea typeface="Calibri" charset="0"/>
                        <a:cs typeface="Arial" panose="020B0604020202020204" pitchFamily="34" charset="0"/>
                      </a:endParaRPr>
                    </a:p>
                  </a:txBody>
                  <a:tcPr anchor="ctr">
                    <a:solidFill>
                      <a:srgbClr val="002060"/>
                    </a:solidFill>
                  </a:tcPr>
                </a:tc>
                <a:tc>
                  <a:txBody>
                    <a:bodyPr/>
                    <a:lstStyle/>
                    <a:p>
                      <a:pPr marL="0" indent="0" algn="ctr">
                        <a:buNone/>
                      </a:pPr>
                      <a:r>
                        <a:rPr lang="en-US" sz="1300" b="1" dirty="0">
                          <a:solidFill>
                            <a:srgbClr val="FFFFFF"/>
                          </a:solidFill>
                          <a:latin typeface="Arial" panose="020B0604020202020204" pitchFamily="34" charset="0"/>
                          <a:cs typeface="Arial" panose="020B0604020202020204" pitchFamily="34" charset="0"/>
                        </a:rPr>
                        <a:t>Удирдлагын</a:t>
                      </a:r>
                      <a:endParaRPr lang="en-US" sz="1300" dirty="0">
                        <a:latin typeface="Arial" panose="020B0604020202020204" pitchFamily="34" charset="0"/>
                        <a:ea typeface="Calibri" charset="0"/>
                        <a:cs typeface="Arial" panose="020B0604020202020204" pitchFamily="34" charset="0"/>
                      </a:endParaRPr>
                    </a:p>
                  </a:txBody>
                  <a:tcPr anchor="ctr">
                    <a:solidFill>
                      <a:srgbClr val="002060"/>
                    </a:solidFill>
                  </a:tcPr>
                </a:tc>
                <a:extLst>
                  <a:ext uri="{0D108BD9-81ED-4DB2-BD59-A6C34878D82A}">
                    <a16:rowId xmlns:a16="http://schemas.microsoft.com/office/drawing/2014/main" val="10000"/>
                  </a:ext>
                </a:extLst>
              </a:tr>
              <a:tr h="612902">
                <a:tc>
                  <a:txBody>
                    <a:bodyPr/>
                    <a:lstStyle/>
                    <a:p>
                      <a:pPr marL="0" indent="0" algn="ctr">
                        <a:buNone/>
                      </a:pPr>
                      <a:r>
                        <a:rPr lang="en-US" sz="1300" dirty="0">
                          <a:solidFill>
                            <a:srgbClr val="1A1A2E"/>
                          </a:solidFill>
                          <a:latin typeface="Arial" panose="020B0604020202020204" pitchFamily="34" charset="0"/>
                          <a:cs typeface="Arial" panose="020B0604020202020204" pitchFamily="34" charset="0"/>
                        </a:rPr>
                        <a:t>Хэрэглэгч</a:t>
                      </a:r>
                      <a:endParaRPr lang="en-US" sz="1300" dirty="0">
                        <a:latin typeface="Arial" panose="020B0604020202020204" pitchFamily="34" charset="0"/>
                        <a:ea typeface="Calibri" charset="0"/>
                        <a:cs typeface="Arial" panose="020B0604020202020204" pitchFamily="34" charset="0"/>
                      </a:endParaRPr>
                    </a:p>
                  </a:txBody>
                  <a:tcPr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indent="0" algn="ctr">
                        <a:buNone/>
                      </a:pPr>
                      <a:r>
                        <a:rPr lang="en-US" sz="1300" dirty="0">
                          <a:solidFill>
                            <a:srgbClr val="1A1A2E"/>
                          </a:solidFill>
                          <a:latin typeface="Arial" panose="020B0604020202020204" pitchFamily="34" charset="0"/>
                          <a:cs typeface="Arial" panose="020B0604020202020204" pitchFamily="34" charset="0"/>
                        </a:rPr>
                        <a:t>Гадаад</a:t>
                      </a:r>
                      <a:endParaRPr lang="en-US" sz="1300" dirty="0">
                        <a:latin typeface="Arial" panose="020B0604020202020204" pitchFamily="34" charset="0"/>
                        <a:ea typeface="Calibri"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indent="0" algn="ctr">
                        <a:buNone/>
                      </a:pPr>
                      <a:r>
                        <a:rPr lang="en-US" sz="1300" dirty="0">
                          <a:solidFill>
                            <a:srgbClr val="1A1A2E"/>
                          </a:solidFill>
                          <a:latin typeface="Arial" panose="020B0604020202020204" pitchFamily="34" charset="0"/>
                          <a:cs typeface="Arial" panose="020B0604020202020204" pitchFamily="34" charset="0"/>
                        </a:rPr>
                        <a:t>Дотоод</a:t>
                      </a:r>
                      <a:endParaRPr lang="en-US" sz="1300" dirty="0">
                        <a:latin typeface="Arial" panose="020B0604020202020204" pitchFamily="34" charset="0"/>
                        <a:ea typeface="Calibri"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indent="0" algn="ctr">
                        <a:buNone/>
                      </a:pPr>
                      <a:r>
                        <a:rPr lang="en-US" sz="1300" dirty="0">
                          <a:solidFill>
                            <a:srgbClr val="1A1A2E"/>
                          </a:solidFill>
                          <a:latin typeface="Arial" panose="020B0604020202020204" pitchFamily="34" charset="0"/>
                          <a:cs typeface="Arial" panose="020B0604020202020204" pitchFamily="34" charset="0"/>
                        </a:rPr>
                        <a:t>Дотоод</a:t>
                      </a:r>
                      <a:endParaRPr lang="en-US" sz="1300" dirty="0">
                        <a:latin typeface="Arial" panose="020B0604020202020204" pitchFamily="34" charset="0"/>
                        <a:ea typeface="Calibri"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612902">
                <a:tc>
                  <a:txBody>
                    <a:bodyPr/>
                    <a:lstStyle/>
                    <a:p>
                      <a:pPr marL="0" indent="0" algn="ctr">
                        <a:buNone/>
                      </a:pPr>
                      <a:r>
                        <a:rPr lang="en-US" sz="1300" dirty="0">
                          <a:solidFill>
                            <a:srgbClr val="1A1A2E"/>
                          </a:solidFill>
                          <a:latin typeface="Arial" panose="020B0604020202020204" pitchFamily="34" charset="0"/>
                          <a:cs typeface="Arial" panose="020B0604020202020204" pitchFamily="34" charset="0"/>
                        </a:rPr>
                        <a:t>Үнэ цэн</a:t>
                      </a:r>
                      <a:endParaRPr lang="en-US" sz="1300" dirty="0">
                        <a:latin typeface="Arial" panose="020B0604020202020204" pitchFamily="34" charset="0"/>
                        <a:ea typeface="Calibri" charset="0"/>
                        <a:cs typeface="Arial" panose="020B0604020202020204" pitchFamily="34" charset="0"/>
                      </a:endParaRP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None/>
                      </a:pPr>
                      <a:r>
                        <a:rPr lang="en-US" sz="1300" dirty="0">
                          <a:solidFill>
                            <a:srgbClr val="1A1A2E"/>
                          </a:solidFill>
                          <a:latin typeface="Arial" panose="020B0604020202020204" pitchFamily="34" charset="0"/>
                          <a:cs typeface="Arial" panose="020B0604020202020204" pitchFamily="34" charset="0"/>
                        </a:rPr>
                        <a:t>Шууд</a:t>
                      </a:r>
                      <a:endParaRPr lang="en-US" sz="1300" dirty="0">
                        <a:latin typeface="Arial" panose="020B0604020202020204" pitchFamily="34" charset="0"/>
                        <a:ea typeface="Calibri"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None/>
                      </a:pPr>
                      <a:r>
                        <a:rPr lang="en-US" sz="1300" dirty="0">
                          <a:solidFill>
                            <a:srgbClr val="1A1A2E"/>
                          </a:solidFill>
                          <a:latin typeface="Arial" panose="020B0604020202020204" pitchFamily="34" charset="0"/>
                          <a:cs typeface="Arial" panose="020B0604020202020204" pitchFamily="34" charset="0"/>
                        </a:rPr>
                        <a:t>Шууд бус</a:t>
                      </a:r>
                      <a:endParaRPr lang="en-US" sz="1300" dirty="0">
                        <a:latin typeface="Arial" panose="020B0604020202020204" pitchFamily="34" charset="0"/>
                        <a:ea typeface="Calibri"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None/>
                      </a:pPr>
                      <a:r>
                        <a:rPr lang="en-US" sz="1300" dirty="0">
                          <a:solidFill>
                            <a:srgbClr val="1A1A2E"/>
                          </a:solidFill>
                          <a:latin typeface="Arial" panose="020B0604020202020204" pitchFamily="34" charset="0"/>
                          <a:cs typeface="Arial" panose="020B0604020202020204" pitchFamily="34" charset="0"/>
                        </a:rPr>
                        <a:t>Шууд бус</a:t>
                      </a:r>
                      <a:endParaRPr lang="en-US" sz="1300" dirty="0">
                        <a:latin typeface="Arial" panose="020B0604020202020204" pitchFamily="34" charset="0"/>
                        <a:ea typeface="Calibri"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612902">
                <a:tc>
                  <a:txBody>
                    <a:bodyPr/>
                    <a:lstStyle/>
                    <a:p>
                      <a:pPr marL="0" indent="0" algn="ctr">
                        <a:buNone/>
                      </a:pPr>
                      <a:r>
                        <a:rPr lang="en-US" sz="1300" dirty="0">
                          <a:solidFill>
                            <a:srgbClr val="1A1A2E"/>
                          </a:solidFill>
                          <a:latin typeface="Arial" panose="020B0604020202020204" pitchFamily="34" charset="0"/>
                          <a:cs typeface="Arial" panose="020B0604020202020204" pitchFamily="34" charset="0"/>
                        </a:rPr>
                        <a:t>Зорилго</a:t>
                      </a:r>
                      <a:endParaRPr lang="en-US" sz="1300" dirty="0">
                        <a:latin typeface="Arial" panose="020B0604020202020204" pitchFamily="34" charset="0"/>
                        <a:ea typeface="Calibri" charset="0"/>
                        <a:cs typeface="Arial" panose="020B0604020202020204" pitchFamily="34" charset="0"/>
                      </a:endParaRP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None/>
                      </a:pPr>
                      <a:r>
                        <a:rPr lang="en-US" sz="1300" dirty="0">
                          <a:solidFill>
                            <a:srgbClr val="1A1A2E"/>
                          </a:solidFill>
                          <a:latin typeface="Arial" panose="020B0604020202020204" pitchFamily="34" charset="0"/>
                          <a:cs typeface="Arial" panose="020B0604020202020204" pitchFamily="34" charset="0"/>
                        </a:rPr>
                        <a:t>Орлого бүтээх</a:t>
                      </a:r>
                      <a:endParaRPr lang="en-US" sz="1300" dirty="0">
                        <a:latin typeface="Arial" panose="020B0604020202020204" pitchFamily="34" charset="0"/>
                        <a:ea typeface="Calibri"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None/>
                      </a:pPr>
                      <a:r>
                        <a:rPr lang="en-US" sz="1300" dirty="0">
                          <a:solidFill>
                            <a:srgbClr val="1A1A2E"/>
                          </a:solidFill>
                          <a:latin typeface="Arial" panose="020B0604020202020204" pitchFamily="34" charset="0"/>
                          <a:cs typeface="Arial" panose="020B0604020202020204" pitchFamily="34" charset="0"/>
                        </a:rPr>
                        <a:t>Дотоод дэмжих</a:t>
                      </a:r>
                      <a:endParaRPr lang="en-US" sz="1300" dirty="0">
                        <a:latin typeface="Arial" panose="020B0604020202020204" pitchFamily="34" charset="0"/>
                        <a:ea typeface="Calibri"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None/>
                      </a:pPr>
                      <a:r>
                        <a:rPr lang="en-US" sz="1300" dirty="0">
                          <a:solidFill>
                            <a:srgbClr val="1A1A2E"/>
                          </a:solidFill>
                          <a:latin typeface="Arial" panose="020B0604020202020204" pitchFamily="34" charset="0"/>
                          <a:cs typeface="Arial" panose="020B0604020202020204" pitchFamily="34" charset="0"/>
                        </a:rPr>
                        <a:t>Чиглүүлэх, хянах</a:t>
                      </a:r>
                      <a:endParaRPr lang="en-US" sz="1300" dirty="0">
                        <a:latin typeface="Arial" panose="020B0604020202020204" pitchFamily="34" charset="0"/>
                        <a:ea typeface="Calibri"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612902">
                <a:tc>
                  <a:txBody>
                    <a:bodyPr/>
                    <a:lstStyle/>
                    <a:p>
                      <a:pPr marL="0" indent="0" algn="ctr">
                        <a:buNone/>
                      </a:pPr>
                      <a:r>
                        <a:rPr lang="en-US" sz="1300" dirty="0">
                          <a:solidFill>
                            <a:srgbClr val="1A1A2E"/>
                          </a:solidFill>
                          <a:latin typeface="Arial" panose="020B0604020202020204" pitchFamily="34" charset="0"/>
                          <a:cs typeface="Arial" panose="020B0604020202020204" pitchFamily="34" charset="0"/>
                        </a:rPr>
                        <a:t>Жишээ</a:t>
                      </a:r>
                      <a:endParaRPr lang="en-US" sz="1300" dirty="0">
                        <a:latin typeface="Arial" panose="020B0604020202020204" pitchFamily="34" charset="0"/>
                        <a:ea typeface="Calibri" charset="0"/>
                        <a:cs typeface="Arial" panose="020B0604020202020204" pitchFamily="34" charset="0"/>
                      </a:endParaRP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indent="0" algn="ctr">
                        <a:buNone/>
                      </a:pPr>
                      <a:r>
                        <a:rPr lang="en-US" sz="1300" dirty="0">
                          <a:solidFill>
                            <a:srgbClr val="1A1A2E"/>
                          </a:solidFill>
                          <a:latin typeface="Arial" panose="020B0604020202020204" pitchFamily="34" charset="0"/>
                          <a:cs typeface="Arial" panose="020B0604020202020204" pitchFamily="34" charset="0"/>
                        </a:rPr>
                        <a:t>Борлуулалт</a:t>
                      </a:r>
                      <a:endParaRPr lang="en-US" sz="1300" dirty="0">
                        <a:latin typeface="Arial" panose="020B0604020202020204" pitchFamily="34" charset="0"/>
                        <a:ea typeface="Calibri"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indent="0" algn="ctr">
                        <a:buNone/>
                      </a:pPr>
                      <a:r>
                        <a:rPr lang="en-US" sz="1300" dirty="0">
                          <a:solidFill>
                            <a:srgbClr val="1A1A2E"/>
                          </a:solidFill>
                          <a:latin typeface="Arial" panose="020B0604020202020204" pitchFamily="34" charset="0"/>
                          <a:cs typeface="Arial" panose="020B0604020202020204" pitchFamily="34" charset="0"/>
                        </a:rPr>
                        <a:t>Хүний нөөц</a:t>
                      </a:r>
                      <a:endParaRPr lang="en-US" sz="1300" dirty="0">
                        <a:latin typeface="Arial" panose="020B0604020202020204" pitchFamily="34" charset="0"/>
                        <a:ea typeface="Calibri"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indent="0" algn="ctr">
                        <a:buNone/>
                      </a:pPr>
                      <a:r>
                        <a:rPr lang="en-US" sz="1300" dirty="0">
                          <a:solidFill>
                            <a:srgbClr val="1A1A2E"/>
                          </a:solidFill>
                          <a:latin typeface="Arial" panose="020B0604020202020204" pitchFamily="34" charset="0"/>
                          <a:cs typeface="Arial" panose="020B0604020202020204" pitchFamily="34" charset="0"/>
                        </a:rPr>
                        <a:t>Стратеги</a:t>
                      </a:r>
                      <a:endParaRPr lang="en-US" sz="1300" dirty="0">
                        <a:latin typeface="Arial" panose="020B0604020202020204" pitchFamily="34" charset="0"/>
                        <a:ea typeface="Calibri"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4"/>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18">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dirty="0"/>
          </a:p>
        </p:txBody>
      </p:sp>
      <p:sp>
        <p:nvSpPr>
          <p:cNvPr id="3" name="Text 1"/>
          <p:cNvSpPr/>
          <p:nvPr/>
        </p:nvSpPr>
        <p:spPr>
          <a:xfrm>
            <a:off x="274320" y="0"/>
            <a:ext cx="8595360" cy="777240"/>
          </a:xfrm>
          <a:prstGeom prst="rect">
            <a:avLst/>
          </a:prstGeom>
          <a:solidFill>
            <a:srgbClr val="0132A6"/>
          </a:solidFill>
          <a:ln/>
        </p:spPr>
        <p:txBody>
          <a:bodyPr wrap="square" rtlCol="0" anchor="ctr"/>
          <a:lstStyle/>
          <a:p>
            <a:pPr marL="0" indent="0" algn="l">
              <a:buNone/>
            </a:pPr>
            <a:r>
              <a:rPr lang="en-US" sz="2000" b="1" dirty="0">
                <a:solidFill>
                  <a:srgbClr val="FFFFFF"/>
                </a:solidFill>
                <a:latin typeface="Calibri" pitchFamily="34" charset="0"/>
                <a:ea typeface="Calibri" pitchFamily="34" charset="-122"/>
                <a:cs typeface="Calibri" pitchFamily="34" charset="-120"/>
              </a:rPr>
              <a:t>ПОРТЕРИЙН ҮНЭ ЦЭНИЙН ГИНЖ (PORTER'S VALUE CHAIN)</a:t>
            </a:r>
            <a:endParaRPr lang="en-US" sz="2000" dirty="0"/>
          </a:p>
        </p:txBody>
      </p:sp>
      <p:sp>
        <p:nvSpPr>
          <p:cNvPr id="4" name="Text 2"/>
          <p:cNvSpPr/>
          <p:nvPr/>
        </p:nvSpPr>
        <p:spPr>
          <a:xfrm>
            <a:off x="365760" y="914400"/>
            <a:ext cx="3657600" cy="365760"/>
          </a:xfrm>
          <a:prstGeom prst="rect">
            <a:avLst/>
          </a:prstGeom>
          <a:noFill/>
          <a:ln/>
        </p:spPr>
        <p:txBody>
          <a:bodyPr wrap="square" rtlCol="0" anchor="ctr"/>
          <a:lstStyle/>
          <a:p>
            <a:pPr marL="0" indent="0">
              <a:buNone/>
            </a:pPr>
            <a:r>
              <a:rPr lang="en-US" sz="1300" b="1" dirty="0">
                <a:solidFill>
                  <a:srgbClr val="1B5E20"/>
                </a:solidFill>
                <a:latin typeface="Arial" panose="020B0604020202020204" pitchFamily="34" charset="0"/>
                <a:ea typeface="Calibri" pitchFamily="34" charset="-122"/>
                <a:cs typeface="Arial" panose="020B0604020202020204" pitchFamily="34" charset="0"/>
              </a:rPr>
              <a:t>Үндсэн үйл ажиллагаа:</a:t>
            </a:r>
            <a:endParaRPr lang="en-US" sz="1300" dirty="0">
              <a:latin typeface="Arial" panose="020B0604020202020204" pitchFamily="34" charset="0"/>
              <a:cs typeface="Arial" panose="020B0604020202020204" pitchFamily="34" charset="0"/>
            </a:endParaRPr>
          </a:p>
        </p:txBody>
      </p:sp>
      <p:sp>
        <p:nvSpPr>
          <p:cNvPr id="5" name="Shape 3"/>
          <p:cNvSpPr/>
          <p:nvPr/>
        </p:nvSpPr>
        <p:spPr>
          <a:xfrm>
            <a:off x="365760" y="1325880"/>
            <a:ext cx="1572768" cy="1005840"/>
          </a:xfrm>
          <a:prstGeom prst="rect">
            <a:avLst/>
          </a:prstGeom>
          <a:solidFill>
            <a:srgbClr val="0132A6"/>
          </a:solidFill>
          <a:ln w="12700">
            <a:solidFill>
              <a:srgbClr val="2E7D32"/>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6" name="Text 4"/>
          <p:cNvSpPr/>
          <p:nvPr/>
        </p:nvSpPr>
        <p:spPr>
          <a:xfrm>
            <a:off x="365760" y="1325880"/>
            <a:ext cx="1572768" cy="1005840"/>
          </a:xfrm>
          <a:prstGeom prst="rect">
            <a:avLst/>
          </a:prstGeom>
          <a:noFill/>
          <a:ln/>
        </p:spPr>
        <p:txBody>
          <a:bodyPr wrap="square" rtlCol="0" anchor="ctr"/>
          <a:lstStyle/>
          <a:p>
            <a:pPr marL="0" indent="0" algn="ctr">
              <a:buNone/>
            </a:pPr>
            <a:r>
              <a:rPr lang="en-US" sz="1100" b="1" dirty="0">
                <a:solidFill>
                  <a:srgbClr val="FFFFFF"/>
                </a:solidFill>
                <a:latin typeface="Arial" panose="020B0604020202020204" pitchFamily="34" charset="0"/>
                <a:ea typeface="Calibri" pitchFamily="34" charset="-122"/>
                <a:cs typeface="Arial" panose="020B0604020202020204" pitchFamily="34" charset="0"/>
              </a:rPr>
              <a:t>Дотоод</a:t>
            </a:r>
            <a:endParaRPr lang="en-US" sz="1100" dirty="0">
              <a:latin typeface="Arial" panose="020B0604020202020204" pitchFamily="34" charset="0"/>
              <a:cs typeface="Arial" panose="020B0604020202020204" pitchFamily="34" charset="0"/>
            </a:endParaRPr>
          </a:p>
          <a:p>
            <a:pPr marL="0" indent="0" algn="ctr">
              <a:buNone/>
            </a:pPr>
            <a:r>
              <a:rPr lang="en-US" sz="1100" b="1" dirty="0">
                <a:solidFill>
                  <a:srgbClr val="FFFFFF"/>
                </a:solidFill>
                <a:latin typeface="Arial" panose="020B0604020202020204" pitchFamily="34" charset="0"/>
                <a:ea typeface="Calibri" pitchFamily="34" charset="-122"/>
                <a:cs typeface="Arial" panose="020B0604020202020204" pitchFamily="34" charset="0"/>
              </a:rPr>
              <a:t>логистик</a:t>
            </a:r>
            <a:endParaRPr lang="en-US" sz="1100" dirty="0">
              <a:latin typeface="Arial" panose="020B0604020202020204" pitchFamily="34" charset="0"/>
              <a:cs typeface="Arial" panose="020B0604020202020204" pitchFamily="34" charset="0"/>
            </a:endParaRPr>
          </a:p>
        </p:txBody>
      </p:sp>
      <p:sp>
        <p:nvSpPr>
          <p:cNvPr id="7" name="Shape 5"/>
          <p:cNvSpPr/>
          <p:nvPr/>
        </p:nvSpPr>
        <p:spPr>
          <a:xfrm>
            <a:off x="2029968" y="1325880"/>
            <a:ext cx="1572768" cy="1005840"/>
          </a:xfrm>
          <a:prstGeom prst="rect">
            <a:avLst/>
          </a:prstGeom>
          <a:solidFill>
            <a:srgbClr val="0132A6"/>
          </a:solidFill>
          <a:ln w="12700">
            <a:solidFill>
              <a:srgbClr val="2E7D32"/>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8" name="Text 6"/>
          <p:cNvSpPr/>
          <p:nvPr/>
        </p:nvSpPr>
        <p:spPr>
          <a:xfrm>
            <a:off x="2029968" y="1325880"/>
            <a:ext cx="1572768" cy="1005840"/>
          </a:xfrm>
          <a:prstGeom prst="rect">
            <a:avLst/>
          </a:prstGeom>
          <a:noFill/>
          <a:ln/>
        </p:spPr>
        <p:txBody>
          <a:bodyPr wrap="square" rtlCol="0" anchor="ctr"/>
          <a:lstStyle/>
          <a:p>
            <a:pPr marL="0" indent="0" algn="ctr">
              <a:buNone/>
            </a:pPr>
            <a:r>
              <a:rPr lang="en-US" sz="1100" b="1" dirty="0">
                <a:solidFill>
                  <a:srgbClr val="FFFFFF"/>
                </a:solidFill>
                <a:latin typeface="Arial" panose="020B0604020202020204" pitchFamily="34" charset="0"/>
                <a:ea typeface="Calibri" pitchFamily="34" charset="-122"/>
                <a:cs typeface="Arial" panose="020B0604020202020204" pitchFamily="34" charset="0"/>
              </a:rPr>
              <a:t>Үйлдвэрлэл</a:t>
            </a:r>
            <a:endParaRPr lang="en-US" sz="1100" dirty="0">
              <a:latin typeface="Arial" panose="020B0604020202020204" pitchFamily="34" charset="0"/>
              <a:cs typeface="Arial" panose="020B0604020202020204" pitchFamily="34" charset="0"/>
            </a:endParaRPr>
          </a:p>
        </p:txBody>
      </p:sp>
      <p:sp>
        <p:nvSpPr>
          <p:cNvPr id="9" name="Shape 7"/>
          <p:cNvSpPr/>
          <p:nvPr/>
        </p:nvSpPr>
        <p:spPr>
          <a:xfrm>
            <a:off x="3694176" y="1325880"/>
            <a:ext cx="1572768" cy="1005840"/>
          </a:xfrm>
          <a:prstGeom prst="rect">
            <a:avLst/>
          </a:prstGeom>
          <a:solidFill>
            <a:srgbClr val="0132A6"/>
          </a:solidFill>
          <a:ln w="12700">
            <a:solidFill>
              <a:srgbClr val="2E7D32"/>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0" name="Text 8"/>
          <p:cNvSpPr/>
          <p:nvPr/>
        </p:nvSpPr>
        <p:spPr>
          <a:xfrm>
            <a:off x="3694176" y="1325880"/>
            <a:ext cx="1572768" cy="1005840"/>
          </a:xfrm>
          <a:prstGeom prst="rect">
            <a:avLst/>
          </a:prstGeom>
          <a:noFill/>
          <a:ln/>
        </p:spPr>
        <p:txBody>
          <a:bodyPr wrap="square" rtlCol="0" anchor="ctr"/>
          <a:lstStyle/>
          <a:p>
            <a:pPr marL="0" indent="0" algn="ctr">
              <a:buNone/>
            </a:pPr>
            <a:r>
              <a:rPr lang="en-US" sz="1100" b="1" dirty="0">
                <a:solidFill>
                  <a:srgbClr val="FFFFFF"/>
                </a:solidFill>
                <a:latin typeface="Arial" panose="020B0604020202020204" pitchFamily="34" charset="0"/>
                <a:ea typeface="Calibri" pitchFamily="34" charset="-122"/>
                <a:cs typeface="Arial" panose="020B0604020202020204" pitchFamily="34" charset="0"/>
              </a:rPr>
              <a:t>Гадаад</a:t>
            </a:r>
            <a:endParaRPr lang="en-US" sz="1100" dirty="0">
              <a:latin typeface="Arial" panose="020B0604020202020204" pitchFamily="34" charset="0"/>
              <a:cs typeface="Arial" panose="020B0604020202020204" pitchFamily="34" charset="0"/>
            </a:endParaRPr>
          </a:p>
          <a:p>
            <a:pPr marL="0" indent="0" algn="ctr">
              <a:buNone/>
            </a:pPr>
            <a:r>
              <a:rPr lang="en-US" sz="1100" b="1" dirty="0">
                <a:solidFill>
                  <a:srgbClr val="FFFFFF"/>
                </a:solidFill>
                <a:latin typeface="Arial" panose="020B0604020202020204" pitchFamily="34" charset="0"/>
                <a:ea typeface="Calibri" pitchFamily="34" charset="-122"/>
                <a:cs typeface="Arial" panose="020B0604020202020204" pitchFamily="34" charset="0"/>
              </a:rPr>
              <a:t>логистик</a:t>
            </a:r>
            <a:endParaRPr lang="en-US" sz="1100" dirty="0">
              <a:latin typeface="Arial" panose="020B0604020202020204" pitchFamily="34" charset="0"/>
              <a:cs typeface="Arial" panose="020B0604020202020204" pitchFamily="34" charset="0"/>
            </a:endParaRPr>
          </a:p>
        </p:txBody>
      </p:sp>
      <p:sp>
        <p:nvSpPr>
          <p:cNvPr id="11" name="Shape 9"/>
          <p:cNvSpPr/>
          <p:nvPr/>
        </p:nvSpPr>
        <p:spPr>
          <a:xfrm>
            <a:off x="5358384" y="1325880"/>
            <a:ext cx="1572768" cy="1005840"/>
          </a:xfrm>
          <a:prstGeom prst="rect">
            <a:avLst/>
          </a:prstGeom>
          <a:solidFill>
            <a:srgbClr val="0132A6"/>
          </a:solidFill>
          <a:ln w="12700">
            <a:solidFill>
              <a:srgbClr val="2E7D32"/>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2" name="Text 10"/>
          <p:cNvSpPr/>
          <p:nvPr/>
        </p:nvSpPr>
        <p:spPr>
          <a:xfrm>
            <a:off x="5358384" y="1325880"/>
            <a:ext cx="1572768" cy="1005840"/>
          </a:xfrm>
          <a:prstGeom prst="rect">
            <a:avLst/>
          </a:prstGeom>
          <a:noFill/>
          <a:ln/>
        </p:spPr>
        <p:txBody>
          <a:bodyPr wrap="square" rtlCol="0" anchor="ctr"/>
          <a:lstStyle/>
          <a:p>
            <a:pPr marL="0" indent="0" algn="ctr">
              <a:buNone/>
            </a:pPr>
            <a:r>
              <a:rPr lang="en-US" sz="1100" b="1" dirty="0">
                <a:solidFill>
                  <a:srgbClr val="FFFFFF"/>
                </a:solidFill>
                <a:latin typeface="Arial" panose="020B0604020202020204" pitchFamily="34" charset="0"/>
                <a:ea typeface="Calibri" pitchFamily="34" charset="-122"/>
                <a:cs typeface="Arial" panose="020B0604020202020204" pitchFamily="34" charset="0"/>
              </a:rPr>
              <a:t>Маркетинг</a:t>
            </a:r>
            <a:endParaRPr lang="en-US" sz="1100" dirty="0">
              <a:latin typeface="Arial" panose="020B0604020202020204" pitchFamily="34" charset="0"/>
              <a:cs typeface="Arial" panose="020B0604020202020204" pitchFamily="34" charset="0"/>
            </a:endParaRPr>
          </a:p>
          <a:p>
            <a:pPr marL="0" indent="0" algn="ctr">
              <a:buNone/>
            </a:pPr>
            <a:r>
              <a:rPr lang="en-US" sz="1100" b="1" dirty="0">
                <a:solidFill>
                  <a:srgbClr val="FFFFFF"/>
                </a:solidFill>
                <a:latin typeface="Arial" panose="020B0604020202020204" pitchFamily="34" charset="0"/>
                <a:ea typeface="Calibri" pitchFamily="34" charset="-122"/>
                <a:cs typeface="Arial" panose="020B0604020202020204" pitchFamily="34" charset="0"/>
              </a:rPr>
              <a:t>&amp; Борлуулалт</a:t>
            </a:r>
            <a:endParaRPr lang="en-US" sz="1100" dirty="0">
              <a:latin typeface="Arial" panose="020B0604020202020204" pitchFamily="34" charset="0"/>
              <a:cs typeface="Arial" panose="020B0604020202020204" pitchFamily="34" charset="0"/>
            </a:endParaRPr>
          </a:p>
        </p:txBody>
      </p:sp>
      <p:sp>
        <p:nvSpPr>
          <p:cNvPr id="13" name="Shape 11"/>
          <p:cNvSpPr/>
          <p:nvPr/>
        </p:nvSpPr>
        <p:spPr>
          <a:xfrm>
            <a:off x="7022592" y="1325880"/>
            <a:ext cx="1572768" cy="1005840"/>
          </a:xfrm>
          <a:prstGeom prst="rect">
            <a:avLst/>
          </a:prstGeom>
          <a:solidFill>
            <a:srgbClr val="0132A6"/>
          </a:solidFill>
          <a:ln w="12700">
            <a:solidFill>
              <a:srgbClr val="2E7D32"/>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4" name="Text 12"/>
          <p:cNvSpPr/>
          <p:nvPr/>
        </p:nvSpPr>
        <p:spPr>
          <a:xfrm>
            <a:off x="7022592" y="1325880"/>
            <a:ext cx="1572768" cy="1005840"/>
          </a:xfrm>
          <a:prstGeom prst="rect">
            <a:avLst/>
          </a:prstGeom>
          <a:noFill/>
          <a:ln/>
        </p:spPr>
        <p:txBody>
          <a:bodyPr wrap="square" rtlCol="0" anchor="ctr"/>
          <a:lstStyle/>
          <a:p>
            <a:pPr marL="0" indent="0" algn="ctr">
              <a:buNone/>
            </a:pPr>
            <a:r>
              <a:rPr lang="en-US" sz="1100" b="1" dirty="0">
                <a:solidFill>
                  <a:srgbClr val="FFFFFF"/>
                </a:solidFill>
                <a:latin typeface="Arial" panose="020B0604020202020204" pitchFamily="34" charset="0"/>
                <a:ea typeface="Calibri" pitchFamily="34" charset="-122"/>
                <a:cs typeface="Arial" panose="020B0604020202020204" pitchFamily="34" charset="0"/>
              </a:rPr>
              <a:t>Үйлчилгээ</a:t>
            </a:r>
            <a:endParaRPr lang="en-US" sz="1100" dirty="0">
              <a:latin typeface="Arial" panose="020B0604020202020204" pitchFamily="34" charset="0"/>
              <a:cs typeface="Arial" panose="020B0604020202020204" pitchFamily="34" charset="0"/>
            </a:endParaRPr>
          </a:p>
        </p:txBody>
      </p:sp>
      <p:sp>
        <p:nvSpPr>
          <p:cNvPr id="15" name="Text 13"/>
          <p:cNvSpPr/>
          <p:nvPr/>
        </p:nvSpPr>
        <p:spPr>
          <a:xfrm>
            <a:off x="365760" y="2514600"/>
            <a:ext cx="3657600" cy="365760"/>
          </a:xfrm>
          <a:prstGeom prst="rect">
            <a:avLst/>
          </a:prstGeom>
          <a:noFill/>
          <a:ln/>
        </p:spPr>
        <p:txBody>
          <a:bodyPr wrap="square" rtlCol="0" anchor="ctr"/>
          <a:lstStyle/>
          <a:p>
            <a:pPr marL="0" indent="0">
              <a:buNone/>
            </a:pPr>
            <a:r>
              <a:rPr lang="en-US" sz="1300" b="1" dirty="0">
                <a:solidFill>
                  <a:srgbClr val="1B5E20"/>
                </a:solidFill>
                <a:latin typeface="Arial" panose="020B0604020202020204" pitchFamily="34" charset="0"/>
                <a:ea typeface="Calibri" pitchFamily="34" charset="-122"/>
                <a:cs typeface="Arial" panose="020B0604020202020204" pitchFamily="34" charset="0"/>
              </a:rPr>
              <a:t>Дэмжих үйл ажиллагаа:</a:t>
            </a:r>
            <a:endParaRPr lang="en-US" sz="1300" dirty="0">
              <a:latin typeface="Arial" panose="020B0604020202020204" pitchFamily="34" charset="0"/>
              <a:cs typeface="Arial" panose="020B0604020202020204" pitchFamily="34" charset="0"/>
            </a:endParaRPr>
          </a:p>
        </p:txBody>
      </p:sp>
      <p:sp>
        <p:nvSpPr>
          <p:cNvPr id="16" name="Shape 14"/>
          <p:cNvSpPr/>
          <p:nvPr/>
        </p:nvSpPr>
        <p:spPr>
          <a:xfrm>
            <a:off x="365760" y="2926080"/>
            <a:ext cx="1993392" cy="822960"/>
          </a:xfrm>
          <a:prstGeom prst="rect">
            <a:avLst/>
          </a:prstGeom>
          <a:solidFill>
            <a:srgbClr val="0070C0"/>
          </a:solidFill>
          <a:ln w="12700">
            <a:solidFill>
              <a:srgbClr val="5C9E6C"/>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7" name="Text 15"/>
          <p:cNvSpPr/>
          <p:nvPr/>
        </p:nvSpPr>
        <p:spPr>
          <a:xfrm>
            <a:off x="365760" y="2926080"/>
            <a:ext cx="1993392" cy="822960"/>
          </a:xfrm>
          <a:prstGeom prst="rect">
            <a:avLst/>
          </a:prstGeom>
          <a:noFill/>
          <a:ln/>
        </p:spPr>
        <p:txBody>
          <a:bodyPr wrap="square" rtlCol="0" anchor="ctr"/>
          <a:lstStyle/>
          <a:p>
            <a:pPr marL="0" indent="0" algn="ctr">
              <a:buNone/>
            </a:pPr>
            <a:r>
              <a:rPr lang="en-US" sz="1150" dirty="0">
                <a:solidFill>
                  <a:srgbClr val="FFFFFF"/>
                </a:solidFill>
                <a:latin typeface="Arial" panose="020B0604020202020204" pitchFamily="34" charset="0"/>
                <a:ea typeface="Calibri" pitchFamily="34" charset="-122"/>
                <a:cs typeface="Arial" panose="020B0604020202020204" pitchFamily="34" charset="0"/>
              </a:rPr>
              <a:t>Бүтэц, дэд бүтэц</a:t>
            </a:r>
            <a:endParaRPr lang="en-US" sz="1150" dirty="0">
              <a:latin typeface="Arial" panose="020B0604020202020204" pitchFamily="34" charset="0"/>
              <a:cs typeface="Arial" panose="020B0604020202020204" pitchFamily="34" charset="0"/>
            </a:endParaRPr>
          </a:p>
        </p:txBody>
      </p:sp>
      <p:sp>
        <p:nvSpPr>
          <p:cNvPr id="18" name="Shape 16"/>
          <p:cNvSpPr/>
          <p:nvPr/>
        </p:nvSpPr>
        <p:spPr>
          <a:xfrm>
            <a:off x="2450592" y="2926080"/>
            <a:ext cx="1993392" cy="822960"/>
          </a:xfrm>
          <a:prstGeom prst="rect">
            <a:avLst/>
          </a:prstGeom>
          <a:solidFill>
            <a:srgbClr val="0070C0"/>
          </a:solidFill>
          <a:ln w="12700">
            <a:solidFill>
              <a:srgbClr val="5C9E6C"/>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9" name="Text 17"/>
          <p:cNvSpPr/>
          <p:nvPr/>
        </p:nvSpPr>
        <p:spPr>
          <a:xfrm>
            <a:off x="2450592" y="2926080"/>
            <a:ext cx="1993392" cy="822960"/>
          </a:xfrm>
          <a:prstGeom prst="rect">
            <a:avLst/>
          </a:prstGeom>
          <a:noFill/>
          <a:ln/>
        </p:spPr>
        <p:txBody>
          <a:bodyPr wrap="square" rtlCol="0" anchor="ctr"/>
          <a:lstStyle/>
          <a:p>
            <a:pPr marL="0" indent="0" algn="ctr">
              <a:buNone/>
            </a:pPr>
            <a:r>
              <a:rPr lang="en-US" sz="1150" dirty="0">
                <a:solidFill>
                  <a:srgbClr val="FFFFFF"/>
                </a:solidFill>
                <a:latin typeface="Arial" panose="020B0604020202020204" pitchFamily="34" charset="0"/>
                <a:ea typeface="Calibri" pitchFamily="34" charset="-122"/>
                <a:cs typeface="Arial" panose="020B0604020202020204" pitchFamily="34" charset="0"/>
              </a:rPr>
              <a:t>Хүний нөөц</a:t>
            </a:r>
            <a:endParaRPr lang="en-US" sz="1150" dirty="0">
              <a:latin typeface="Arial" panose="020B0604020202020204" pitchFamily="34" charset="0"/>
              <a:cs typeface="Arial" panose="020B0604020202020204" pitchFamily="34" charset="0"/>
            </a:endParaRPr>
          </a:p>
        </p:txBody>
      </p:sp>
      <p:sp>
        <p:nvSpPr>
          <p:cNvPr id="20" name="Shape 18"/>
          <p:cNvSpPr/>
          <p:nvPr/>
        </p:nvSpPr>
        <p:spPr>
          <a:xfrm>
            <a:off x="4535424" y="2926080"/>
            <a:ext cx="1993392" cy="822960"/>
          </a:xfrm>
          <a:prstGeom prst="rect">
            <a:avLst/>
          </a:prstGeom>
          <a:solidFill>
            <a:srgbClr val="5C9E6C"/>
          </a:solidFill>
          <a:ln w="12700">
            <a:solidFill>
              <a:srgbClr val="5C9E6C"/>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21" name="Text 19"/>
          <p:cNvSpPr/>
          <p:nvPr/>
        </p:nvSpPr>
        <p:spPr>
          <a:xfrm>
            <a:off x="4535424" y="2926080"/>
            <a:ext cx="1993392" cy="822960"/>
          </a:xfrm>
          <a:prstGeom prst="rect">
            <a:avLst/>
          </a:prstGeom>
          <a:solidFill>
            <a:srgbClr val="0070C0"/>
          </a:solidFill>
          <a:ln/>
        </p:spPr>
        <p:txBody>
          <a:bodyPr wrap="square" rtlCol="0" anchor="ctr"/>
          <a:lstStyle/>
          <a:p>
            <a:pPr marL="0" indent="0" algn="ctr">
              <a:buNone/>
            </a:pPr>
            <a:r>
              <a:rPr lang="en-US" sz="1150" dirty="0">
                <a:solidFill>
                  <a:srgbClr val="FFFFFF"/>
                </a:solidFill>
                <a:latin typeface="Arial" panose="020B0604020202020204" pitchFamily="34" charset="0"/>
                <a:ea typeface="Calibri" pitchFamily="34" charset="-122"/>
                <a:cs typeface="Arial" panose="020B0604020202020204" pitchFamily="34" charset="0"/>
              </a:rPr>
              <a:t>Технологийн хөгжил</a:t>
            </a:r>
            <a:endParaRPr lang="en-US" sz="1150" dirty="0">
              <a:latin typeface="Arial" panose="020B0604020202020204" pitchFamily="34" charset="0"/>
              <a:cs typeface="Arial" panose="020B0604020202020204" pitchFamily="34" charset="0"/>
            </a:endParaRPr>
          </a:p>
        </p:txBody>
      </p:sp>
      <p:sp>
        <p:nvSpPr>
          <p:cNvPr id="22" name="Shape 20"/>
          <p:cNvSpPr/>
          <p:nvPr/>
        </p:nvSpPr>
        <p:spPr>
          <a:xfrm>
            <a:off x="6620256" y="2926080"/>
            <a:ext cx="1993392" cy="822960"/>
          </a:xfrm>
          <a:prstGeom prst="rect">
            <a:avLst/>
          </a:prstGeom>
          <a:solidFill>
            <a:srgbClr val="0070C0"/>
          </a:solidFill>
          <a:ln w="12700">
            <a:solidFill>
              <a:srgbClr val="5C9E6C"/>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23" name="Text 21"/>
          <p:cNvSpPr/>
          <p:nvPr/>
        </p:nvSpPr>
        <p:spPr>
          <a:xfrm>
            <a:off x="6620256" y="2926080"/>
            <a:ext cx="1993392" cy="822960"/>
          </a:xfrm>
          <a:prstGeom prst="rect">
            <a:avLst/>
          </a:prstGeom>
          <a:noFill/>
          <a:ln/>
        </p:spPr>
        <p:txBody>
          <a:bodyPr wrap="square" rtlCol="0" anchor="ctr"/>
          <a:lstStyle/>
          <a:p>
            <a:pPr marL="0" indent="0" algn="ctr">
              <a:buNone/>
            </a:pPr>
            <a:r>
              <a:rPr lang="en-US" sz="1150" dirty="0">
                <a:solidFill>
                  <a:srgbClr val="FFFFFF"/>
                </a:solidFill>
                <a:latin typeface="Arial" panose="020B0604020202020204" pitchFamily="34" charset="0"/>
                <a:ea typeface="Calibri" pitchFamily="34" charset="-122"/>
                <a:cs typeface="Arial" panose="020B0604020202020204" pitchFamily="34" charset="0"/>
              </a:rPr>
              <a:t>Худалдан авалт</a:t>
            </a:r>
            <a:endParaRPr lang="en-US" sz="1150" dirty="0">
              <a:latin typeface="Arial" panose="020B0604020202020204" pitchFamily="34" charset="0"/>
              <a:cs typeface="Arial" panose="020B0604020202020204" pitchFamily="34" charset="0"/>
            </a:endParaRPr>
          </a:p>
        </p:txBody>
      </p:sp>
      <p:sp>
        <p:nvSpPr>
          <p:cNvPr id="24" name="Shape 22"/>
          <p:cNvSpPr/>
          <p:nvPr/>
        </p:nvSpPr>
        <p:spPr>
          <a:xfrm>
            <a:off x="8549640" y="914400"/>
            <a:ext cx="320040" cy="2834640"/>
          </a:xfrm>
          <a:prstGeom prst="rect">
            <a:avLst/>
          </a:prstGeom>
          <a:solidFill>
            <a:srgbClr val="66BB6A"/>
          </a:solidFill>
          <a:ln w="12700">
            <a:solidFill>
              <a:srgbClr val="66BB6A"/>
            </a:solidFill>
            <a:prstDash val="solid"/>
          </a:ln>
        </p:spPr>
        <p:txBody>
          <a:bodyPr/>
          <a:lstStyle/>
          <a:p>
            <a:endParaRPr lang="en-US">
              <a:latin typeface="Arial" panose="020B0604020202020204" pitchFamily="34" charset="0"/>
              <a:cs typeface="Arial" panose="020B0604020202020204" pitchFamily="34" charset="0"/>
            </a:endParaRPr>
          </a:p>
        </p:txBody>
      </p:sp>
      <p:sp>
        <p:nvSpPr>
          <p:cNvPr id="25" name="Text 23"/>
          <p:cNvSpPr/>
          <p:nvPr/>
        </p:nvSpPr>
        <p:spPr>
          <a:xfrm rot="5400000">
            <a:off x="7678293" y="1878457"/>
            <a:ext cx="2070100" cy="751586"/>
          </a:xfrm>
          <a:prstGeom prst="rect">
            <a:avLst/>
          </a:prstGeom>
          <a:noFill/>
          <a:ln/>
        </p:spPr>
        <p:txBody>
          <a:bodyPr wrap="square" rtlCol="0" anchor="ctr"/>
          <a:lstStyle/>
          <a:p>
            <a:pPr marL="0" indent="0" algn="ctr">
              <a:buNone/>
            </a:pPr>
            <a:r>
              <a:rPr lang="en-US" sz="1000" b="1" dirty="0">
                <a:solidFill>
                  <a:srgbClr val="1B5E20"/>
                </a:solidFill>
                <a:latin typeface="Arial" panose="020B0604020202020204" pitchFamily="34" charset="0"/>
                <a:ea typeface="Calibri" pitchFamily="34" charset="-122"/>
                <a:cs typeface="Arial" panose="020B0604020202020204" pitchFamily="34" charset="0"/>
              </a:rPr>
              <a:t>АШИГ</a:t>
            </a:r>
            <a:endParaRPr lang="en-US" sz="1000" dirty="0">
              <a:latin typeface="Arial" panose="020B0604020202020204" pitchFamily="34" charset="0"/>
              <a:cs typeface="Arial" panose="020B0604020202020204" pitchFamily="34" charset="0"/>
            </a:endParaRPr>
          </a:p>
        </p:txBody>
      </p:sp>
      <p:sp>
        <p:nvSpPr>
          <p:cNvPr id="26" name="Text 24"/>
          <p:cNvSpPr/>
          <p:nvPr/>
        </p:nvSpPr>
        <p:spPr>
          <a:xfrm>
            <a:off x="365760" y="3977640"/>
            <a:ext cx="8229600" cy="365760"/>
          </a:xfrm>
          <a:prstGeom prst="rect">
            <a:avLst/>
          </a:prstGeom>
          <a:noFill/>
          <a:ln/>
        </p:spPr>
        <p:txBody>
          <a:bodyPr wrap="square" rtlCol="0" anchor="ctr"/>
          <a:lstStyle/>
          <a:p>
            <a:pPr marL="0" indent="0">
              <a:buNone/>
            </a:pPr>
            <a:r>
              <a:rPr lang="en-US" sz="1000" i="1" dirty="0">
                <a:solidFill>
                  <a:srgbClr val="546E7A"/>
                </a:solidFill>
                <a:latin typeface="Arial" panose="020B0604020202020204" pitchFamily="34" charset="0"/>
                <a:ea typeface="Calibri" pitchFamily="34" charset="-122"/>
                <a:cs typeface="Arial" panose="020B0604020202020204" pitchFamily="34" charset="0"/>
              </a:rPr>
              <a:t>Эх сурвалж: Porter, M.E. (1985). Competitive Advantage.</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19">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a:latin typeface="Arial" panose="020B0604020202020204" pitchFamily="34" charset="0"/>
              <a:cs typeface="Arial" panose="020B0604020202020204" pitchFamily="34" charset="0"/>
            </a:endParaRPr>
          </a:p>
        </p:txBody>
      </p:sp>
      <p:sp>
        <p:nvSpPr>
          <p:cNvPr id="3" name="Text 1"/>
          <p:cNvSpPr/>
          <p:nvPr/>
        </p:nvSpPr>
        <p:spPr>
          <a:xfrm>
            <a:off x="274320" y="0"/>
            <a:ext cx="8595360" cy="777240"/>
          </a:xfrm>
          <a:prstGeom prst="rect">
            <a:avLst/>
          </a:prstGeom>
          <a:solidFill>
            <a:srgbClr val="0132A6"/>
          </a:solidFill>
          <a:ln/>
        </p:spPr>
        <p:txBody>
          <a:bodyPr wrap="square" rtlCol="0" anchor="ctr"/>
          <a:lstStyle/>
          <a:p>
            <a:pPr marL="0" indent="0" algn="l">
              <a:buNone/>
            </a:pPr>
            <a:r>
              <a:rPr lang="en-US" sz="2000" b="1" dirty="0">
                <a:solidFill>
                  <a:srgbClr val="FFFFFF"/>
                </a:solidFill>
                <a:latin typeface="Arial" panose="020B0604020202020204" pitchFamily="34" charset="0"/>
                <a:ea typeface="Calibri" pitchFamily="34" charset="-122"/>
                <a:cs typeface="Arial" panose="020B0604020202020204" pitchFamily="34" charset="0"/>
              </a:rPr>
              <a:t>Процессын газрын зураг (Process Landscape)</a:t>
            </a:r>
            <a:endParaRPr lang="en-US" sz="2000" dirty="0">
              <a:latin typeface="Arial" panose="020B0604020202020204" pitchFamily="34" charset="0"/>
              <a:cs typeface="Arial" panose="020B0604020202020204" pitchFamily="34" charset="0"/>
            </a:endParaRPr>
          </a:p>
        </p:txBody>
      </p:sp>
      <p:sp>
        <p:nvSpPr>
          <p:cNvPr id="4" name="Shape 2"/>
          <p:cNvSpPr/>
          <p:nvPr/>
        </p:nvSpPr>
        <p:spPr>
          <a:xfrm>
            <a:off x="457200" y="960120"/>
            <a:ext cx="8229600" cy="1463040"/>
          </a:xfrm>
          <a:prstGeom prst="rect">
            <a:avLst/>
          </a:prstGeom>
          <a:solidFill>
            <a:srgbClr val="0132A6"/>
          </a:solidFill>
          <a:ln w="12700">
            <a:solidFill>
              <a:srgbClr val="1B5E20"/>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5" name="Shape 3"/>
          <p:cNvSpPr/>
          <p:nvPr/>
        </p:nvSpPr>
        <p:spPr>
          <a:xfrm>
            <a:off x="457200" y="960120"/>
            <a:ext cx="228600" cy="1463040"/>
          </a:xfrm>
          <a:prstGeom prst="rect">
            <a:avLst/>
          </a:prstGeom>
          <a:solidFill>
            <a:srgbClr val="FFC000"/>
          </a:solidFill>
          <a:ln w="12700">
            <a:noFill/>
            <a:prstDash val="solid"/>
          </a:ln>
        </p:spPr>
        <p:txBody>
          <a:bodyPr/>
          <a:lstStyle/>
          <a:p>
            <a:endParaRPr lang="en-US">
              <a:latin typeface="Arial" panose="020B0604020202020204" pitchFamily="34" charset="0"/>
              <a:cs typeface="Arial" panose="020B0604020202020204" pitchFamily="34" charset="0"/>
            </a:endParaRPr>
          </a:p>
        </p:txBody>
      </p:sp>
      <p:sp>
        <p:nvSpPr>
          <p:cNvPr id="6" name="Text 4"/>
          <p:cNvSpPr/>
          <p:nvPr/>
        </p:nvSpPr>
        <p:spPr>
          <a:xfrm>
            <a:off x="822960" y="1005840"/>
            <a:ext cx="7772400" cy="548640"/>
          </a:xfrm>
          <a:prstGeom prst="rect">
            <a:avLst/>
          </a:prstGeom>
          <a:noFill/>
          <a:ln/>
        </p:spPr>
        <p:txBody>
          <a:bodyPr wrap="square" rtlCol="0" anchor="ctr"/>
          <a:lstStyle/>
          <a:p>
            <a:pPr marL="0" indent="0">
              <a:buNone/>
            </a:pPr>
            <a:r>
              <a:rPr lang="en-US" sz="1800" b="1" i="1" dirty="0">
                <a:solidFill>
                  <a:srgbClr val="FFC000"/>
                </a:solidFill>
                <a:latin typeface="Arial" panose="020B0604020202020204" pitchFamily="34" charset="0"/>
                <a:ea typeface="Calibri" pitchFamily="34" charset="-122"/>
                <a:cs typeface="Arial" panose="020B0604020202020204" pitchFamily="34" charset="0"/>
              </a:rPr>
              <a:t>"Процессын газрын зураг"</a:t>
            </a:r>
            <a:endParaRPr lang="en-US" sz="1800" dirty="0">
              <a:solidFill>
                <a:srgbClr val="FFC000"/>
              </a:solidFill>
              <a:latin typeface="Arial" panose="020B0604020202020204" pitchFamily="34" charset="0"/>
              <a:cs typeface="Arial" panose="020B0604020202020204" pitchFamily="34" charset="0"/>
            </a:endParaRPr>
          </a:p>
        </p:txBody>
      </p:sp>
      <p:sp>
        <p:nvSpPr>
          <p:cNvPr id="7" name="Text 5"/>
          <p:cNvSpPr/>
          <p:nvPr/>
        </p:nvSpPr>
        <p:spPr>
          <a:xfrm>
            <a:off x="822960" y="1554480"/>
            <a:ext cx="7680960" cy="777240"/>
          </a:xfrm>
          <a:prstGeom prst="rect">
            <a:avLst/>
          </a:prstGeom>
          <a:noFill/>
          <a:ln/>
        </p:spPr>
        <p:txBody>
          <a:bodyPr wrap="square" rtlCol="0" anchor="ctr"/>
          <a:lstStyle/>
          <a:p>
            <a:pPr marL="0" indent="0">
              <a:buNone/>
            </a:pPr>
            <a:r>
              <a:rPr lang="en-US" sz="1350" dirty="0">
                <a:solidFill>
                  <a:srgbClr val="FFFFFF"/>
                </a:solidFill>
                <a:latin typeface="Arial" panose="020B0604020202020204" pitchFamily="34" charset="0"/>
                <a:ea typeface="Calibri" pitchFamily="34" charset="-122"/>
                <a:cs typeface="Arial" panose="020B0604020202020204" pitchFamily="34" charset="0"/>
              </a:rPr>
              <a:t>Байгууллагын бүх үндсэн процессуудыг ерөнхий түвшинд харуулсан дэлгэрэнгүй бус, товч дүрслэл. Процессын архитектурын харагдах хэлбэр.</a:t>
            </a:r>
            <a:endParaRPr lang="en-US" sz="1350" dirty="0">
              <a:latin typeface="Arial" panose="020B0604020202020204" pitchFamily="34" charset="0"/>
              <a:cs typeface="Arial" panose="020B0604020202020204" pitchFamily="34" charset="0"/>
            </a:endParaRPr>
          </a:p>
        </p:txBody>
      </p:sp>
      <p:sp>
        <p:nvSpPr>
          <p:cNvPr id="8" name="Text 6"/>
          <p:cNvSpPr/>
          <p:nvPr/>
        </p:nvSpPr>
        <p:spPr>
          <a:xfrm>
            <a:off x="457200" y="2606040"/>
            <a:ext cx="8229600" cy="1224555"/>
          </a:xfrm>
          <a:prstGeom prst="rect">
            <a:avLst/>
          </a:prstGeom>
          <a:noFill/>
          <a:ln/>
        </p:spPr>
        <p:txBody>
          <a:bodyPr wrap="square" rtlCol="0" anchor="ctr"/>
          <a:lstStyle/>
          <a:p>
            <a:pPr marL="342900" indent="-342900">
              <a:spcAft>
                <a:spcPts val="700"/>
              </a:spcAft>
              <a:buSzPct val="100000"/>
              <a:buChar char="•"/>
            </a:pPr>
            <a:r>
              <a:rPr lang="en-US" sz="1400" dirty="0">
                <a:solidFill>
                  <a:srgbClr val="1A1A2E"/>
                </a:solidFill>
                <a:latin typeface="Arial" panose="020B0604020202020204" pitchFamily="34" charset="0"/>
                <a:ea typeface="Calibri" pitchFamily="34" charset="-122"/>
                <a:cs typeface="Arial" panose="020B0604020202020204" pitchFamily="34" charset="0"/>
              </a:rPr>
              <a:t>Процессын бүлгүүд болон тэдгээрийн харилцааг харуулна</a:t>
            </a:r>
            <a:endParaRPr lang="en-US" sz="1400" dirty="0">
              <a:latin typeface="Arial" panose="020B0604020202020204" pitchFamily="34" charset="0"/>
              <a:cs typeface="Arial" panose="020B0604020202020204" pitchFamily="34" charset="0"/>
            </a:endParaRPr>
          </a:p>
          <a:p>
            <a:pPr marL="342900" indent="-342900">
              <a:spcAft>
                <a:spcPts val="700"/>
              </a:spcAft>
              <a:buSzPct val="100000"/>
              <a:buChar char="•"/>
            </a:pPr>
            <a:r>
              <a:rPr lang="en-US" sz="1400" dirty="0">
                <a:solidFill>
                  <a:srgbClr val="1A1A2E"/>
                </a:solidFill>
                <a:latin typeface="Arial" panose="020B0604020202020204" pitchFamily="34" charset="0"/>
                <a:ea typeface="Calibri" pitchFamily="34" charset="-122"/>
                <a:cs typeface="Arial" panose="020B0604020202020204" pitchFamily="34" charset="0"/>
              </a:rPr>
              <a:t>Удирдлага, ажилтнуудад ойлгомжтой байх ёстой</a:t>
            </a:r>
            <a:endParaRPr lang="en-US" sz="1400" dirty="0">
              <a:latin typeface="Arial" panose="020B0604020202020204" pitchFamily="34" charset="0"/>
              <a:cs typeface="Arial" panose="020B0604020202020204" pitchFamily="34" charset="0"/>
            </a:endParaRPr>
          </a:p>
          <a:p>
            <a:pPr marL="342900" indent="-342900">
              <a:spcAft>
                <a:spcPts val="700"/>
              </a:spcAft>
              <a:buSzPct val="100000"/>
              <a:buChar char="•"/>
            </a:pPr>
            <a:r>
              <a:rPr lang="en-US" sz="1400" dirty="0">
                <a:solidFill>
                  <a:srgbClr val="1A1A2E"/>
                </a:solidFill>
                <a:latin typeface="Arial" panose="020B0604020202020204" pitchFamily="34" charset="0"/>
                <a:ea typeface="Calibri" pitchFamily="34" charset="-122"/>
                <a:cs typeface="Arial" panose="020B0604020202020204" pitchFamily="34" charset="0"/>
              </a:rPr>
              <a:t>Хэт нарийвчилсан байж болохгүй — 1 хуудсанд багтана</a:t>
            </a:r>
            <a:endParaRPr lang="en-US" sz="1400" dirty="0">
              <a:latin typeface="Arial" panose="020B0604020202020204" pitchFamily="34" charset="0"/>
              <a:cs typeface="Arial" panose="020B0604020202020204" pitchFamily="34" charset="0"/>
            </a:endParaRPr>
          </a:p>
          <a:p>
            <a:pPr marL="342900" indent="-342900">
              <a:spcAft>
                <a:spcPts val="700"/>
              </a:spcAft>
              <a:buSzPct val="100000"/>
              <a:buChar char="•"/>
            </a:pPr>
            <a:r>
              <a:rPr lang="en-US" sz="1400" dirty="0">
                <a:solidFill>
                  <a:srgbClr val="1A1A2E"/>
                </a:solidFill>
                <a:latin typeface="Arial" panose="020B0604020202020204" pitchFamily="34" charset="0"/>
                <a:ea typeface="Calibri" pitchFamily="34" charset="-122"/>
                <a:cs typeface="Arial" panose="020B0604020202020204" pitchFamily="34" charset="0"/>
              </a:rPr>
              <a:t>Стратегийн шийдвэр гаргалтын хэрэгсэл болдог</a:t>
            </a:r>
            <a:endParaRPr lang="en-US" sz="1400"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name="Slide 20">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dirty="0">
              <a:latin typeface="Arial" panose="020B0604020202020204" pitchFamily="34" charset="0"/>
              <a:cs typeface="Arial" panose="020B0604020202020204" pitchFamily="34" charset="0"/>
            </a:endParaRPr>
          </a:p>
        </p:txBody>
      </p:sp>
      <p:sp>
        <p:nvSpPr>
          <p:cNvPr id="3" name="Text 1"/>
          <p:cNvSpPr/>
          <p:nvPr/>
        </p:nvSpPr>
        <p:spPr>
          <a:xfrm>
            <a:off x="274320" y="0"/>
            <a:ext cx="8595360" cy="777240"/>
          </a:xfrm>
          <a:prstGeom prst="rect">
            <a:avLst/>
          </a:prstGeom>
          <a:solidFill>
            <a:srgbClr val="0132A6"/>
          </a:solidFill>
          <a:ln/>
        </p:spPr>
        <p:txBody>
          <a:bodyPr wrap="square" rtlCol="0" anchor="ctr"/>
          <a:lstStyle/>
          <a:p>
            <a:pPr marL="0" indent="0" algn="l">
              <a:buNone/>
            </a:pPr>
            <a:r>
              <a:rPr lang="en-US" sz="2000" b="1" i="1" dirty="0">
                <a:solidFill>
                  <a:srgbClr val="FFFFFF"/>
                </a:solidFill>
                <a:latin typeface="Arial" panose="020B0604020202020204" pitchFamily="34" charset="0"/>
                <a:ea typeface="Calibri" pitchFamily="34" charset="-122"/>
                <a:cs typeface="Arial" panose="020B0604020202020204" pitchFamily="34" charset="0"/>
              </a:rPr>
              <a:t>Их сургуулийн процессын газрын зурагны жишээ</a:t>
            </a:r>
            <a:endParaRPr lang="en-US" sz="2000" i="1" dirty="0">
              <a:latin typeface="Arial" panose="020B0604020202020204" pitchFamily="34" charset="0"/>
              <a:cs typeface="Arial" panose="020B0604020202020204" pitchFamily="34" charset="0"/>
            </a:endParaRPr>
          </a:p>
        </p:txBody>
      </p:sp>
      <p:sp>
        <p:nvSpPr>
          <p:cNvPr id="4" name="Shape 2"/>
          <p:cNvSpPr/>
          <p:nvPr/>
        </p:nvSpPr>
        <p:spPr>
          <a:xfrm>
            <a:off x="274320" y="914400"/>
            <a:ext cx="8595360" cy="640080"/>
          </a:xfrm>
          <a:prstGeom prst="rect">
            <a:avLst/>
          </a:prstGeom>
          <a:solidFill>
            <a:srgbClr val="002060"/>
          </a:solidFill>
          <a:ln w="12700">
            <a:solidFill>
              <a:srgbClr val="1B5E20"/>
            </a:solidFill>
            <a:prstDash val="solid"/>
          </a:ln>
        </p:spPr>
        <p:txBody>
          <a:bodyPr/>
          <a:lstStyle/>
          <a:p>
            <a:endParaRPr lang="en-US">
              <a:latin typeface="Arial" panose="020B0604020202020204" pitchFamily="34" charset="0"/>
              <a:cs typeface="Arial" panose="020B0604020202020204" pitchFamily="34" charset="0"/>
            </a:endParaRPr>
          </a:p>
        </p:txBody>
      </p:sp>
      <p:sp>
        <p:nvSpPr>
          <p:cNvPr id="5" name="Text 3"/>
          <p:cNvSpPr/>
          <p:nvPr/>
        </p:nvSpPr>
        <p:spPr>
          <a:xfrm>
            <a:off x="274320" y="914400"/>
            <a:ext cx="8595360" cy="640080"/>
          </a:xfrm>
          <a:prstGeom prst="rect">
            <a:avLst/>
          </a:prstGeom>
          <a:solidFill>
            <a:srgbClr val="002060"/>
          </a:solidFill>
          <a:ln/>
        </p:spPr>
        <p:txBody>
          <a:bodyPr wrap="square" rtlCol="0" anchor="ctr"/>
          <a:lstStyle/>
          <a:p>
            <a:pPr marL="0" indent="0" algn="ctr">
              <a:buNone/>
            </a:pPr>
            <a:r>
              <a:rPr lang="en-US" sz="1200" b="1" dirty="0">
                <a:solidFill>
                  <a:srgbClr val="FFFFFF"/>
                </a:solidFill>
                <a:latin typeface="Arial" panose="020B0604020202020204" pitchFamily="34" charset="0"/>
                <a:ea typeface="Calibri" pitchFamily="34" charset="-122"/>
                <a:cs typeface="Arial" panose="020B0604020202020204" pitchFamily="34" charset="0"/>
              </a:rPr>
              <a:t>УДИРДЛАГЫН ПРОЦЕССУУД: Стратеги | Чанарын баталгаажуулалт | Санхүүгийн удирдлага</a:t>
            </a:r>
            <a:endParaRPr lang="en-US" sz="1200" dirty="0">
              <a:latin typeface="Arial" panose="020B0604020202020204" pitchFamily="34" charset="0"/>
              <a:cs typeface="Arial" panose="020B0604020202020204" pitchFamily="34" charset="0"/>
            </a:endParaRPr>
          </a:p>
        </p:txBody>
      </p:sp>
      <p:sp>
        <p:nvSpPr>
          <p:cNvPr id="6" name="Shape 4"/>
          <p:cNvSpPr/>
          <p:nvPr/>
        </p:nvSpPr>
        <p:spPr>
          <a:xfrm>
            <a:off x="274320" y="1737360"/>
            <a:ext cx="1627632" cy="1463040"/>
          </a:xfrm>
          <a:prstGeom prst="rect">
            <a:avLst/>
          </a:prstGeom>
          <a:solidFill>
            <a:srgbClr val="002060"/>
          </a:solidFill>
          <a:ln w="12700">
            <a:solidFill>
              <a:srgbClr val="2E7D32"/>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7" name="Text 5"/>
          <p:cNvSpPr/>
          <p:nvPr/>
        </p:nvSpPr>
        <p:spPr>
          <a:xfrm>
            <a:off x="274320" y="1737360"/>
            <a:ext cx="1627632" cy="1463040"/>
          </a:xfrm>
          <a:prstGeom prst="rect">
            <a:avLst/>
          </a:prstGeom>
          <a:solidFill>
            <a:srgbClr val="002060"/>
          </a:solidFill>
          <a:ln/>
        </p:spPr>
        <p:txBody>
          <a:bodyPr wrap="square" rtlCol="0" anchor="ctr"/>
          <a:lstStyle/>
          <a:p>
            <a:pPr marL="0" indent="0" algn="ctr">
              <a:buNone/>
            </a:pPr>
            <a:r>
              <a:rPr lang="en-US" sz="1150" b="1" dirty="0">
                <a:solidFill>
                  <a:srgbClr val="FFFFFF"/>
                </a:solidFill>
                <a:latin typeface="Arial" panose="020B0604020202020204" pitchFamily="34" charset="0"/>
                <a:ea typeface="Calibri" pitchFamily="34" charset="-122"/>
                <a:cs typeface="Arial" panose="020B0604020202020204" pitchFamily="34" charset="0"/>
              </a:rPr>
              <a:t>Элсэлт</a:t>
            </a:r>
            <a:endParaRPr lang="en-US" sz="1150" dirty="0">
              <a:latin typeface="Arial" panose="020B0604020202020204" pitchFamily="34" charset="0"/>
              <a:cs typeface="Arial" panose="020B0604020202020204" pitchFamily="34" charset="0"/>
            </a:endParaRPr>
          </a:p>
          <a:p>
            <a:pPr marL="0" indent="0" algn="ctr">
              <a:buNone/>
            </a:pPr>
            <a:r>
              <a:rPr lang="en-US" sz="1150" b="1" dirty="0">
                <a:solidFill>
                  <a:srgbClr val="FFFFFF"/>
                </a:solidFill>
                <a:latin typeface="Arial" panose="020B0604020202020204" pitchFamily="34" charset="0"/>
                <a:ea typeface="Calibri" pitchFamily="34" charset="-122"/>
                <a:cs typeface="Arial" panose="020B0604020202020204" pitchFamily="34" charset="0"/>
              </a:rPr>
              <a:t>болон</a:t>
            </a:r>
            <a:endParaRPr lang="en-US" sz="1150" dirty="0">
              <a:latin typeface="Arial" panose="020B0604020202020204" pitchFamily="34" charset="0"/>
              <a:cs typeface="Arial" panose="020B0604020202020204" pitchFamily="34" charset="0"/>
            </a:endParaRPr>
          </a:p>
          <a:p>
            <a:pPr marL="0" indent="0" algn="ctr">
              <a:buNone/>
            </a:pPr>
            <a:r>
              <a:rPr lang="en-US" sz="1150" b="1" dirty="0">
                <a:solidFill>
                  <a:srgbClr val="FFFFFF"/>
                </a:solidFill>
                <a:latin typeface="Arial" panose="020B0604020202020204" pitchFamily="34" charset="0"/>
                <a:ea typeface="Calibri" pitchFamily="34" charset="-122"/>
                <a:cs typeface="Arial" panose="020B0604020202020204" pitchFamily="34" charset="0"/>
              </a:rPr>
              <a:t>бүртгэл</a:t>
            </a:r>
            <a:endParaRPr lang="en-US" sz="1150" dirty="0">
              <a:latin typeface="Arial" panose="020B0604020202020204" pitchFamily="34" charset="0"/>
              <a:cs typeface="Arial" panose="020B0604020202020204" pitchFamily="34" charset="0"/>
            </a:endParaRPr>
          </a:p>
        </p:txBody>
      </p:sp>
      <p:sp>
        <p:nvSpPr>
          <p:cNvPr id="8" name="Shape 6"/>
          <p:cNvSpPr/>
          <p:nvPr/>
        </p:nvSpPr>
        <p:spPr>
          <a:xfrm>
            <a:off x="1993392" y="1737360"/>
            <a:ext cx="1627632" cy="1463040"/>
          </a:xfrm>
          <a:prstGeom prst="rect">
            <a:avLst/>
          </a:prstGeom>
          <a:solidFill>
            <a:srgbClr val="002060"/>
          </a:solidFill>
          <a:ln w="12700">
            <a:solidFill>
              <a:srgbClr val="2E7D32"/>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9" name="Text 7"/>
          <p:cNvSpPr/>
          <p:nvPr/>
        </p:nvSpPr>
        <p:spPr>
          <a:xfrm>
            <a:off x="1993392" y="1737360"/>
            <a:ext cx="1627632" cy="1463040"/>
          </a:xfrm>
          <a:prstGeom prst="rect">
            <a:avLst/>
          </a:prstGeom>
          <a:solidFill>
            <a:srgbClr val="002060"/>
          </a:solidFill>
          <a:ln/>
        </p:spPr>
        <p:txBody>
          <a:bodyPr wrap="square" rtlCol="0" anchor="ctr"/>
          <a:lstStyle/>
          <a:p>
            <a:pPr marL="0" indent="0" algn="ctr">
              <a:buNone/>
            </a:pPr>
            <a:r>
              <a:rPr lang="en-US" sz="1150" b="1" dirty="0">
                <a:solidFill>
                  <a:srgbClr val="FFFFFF"/>
                </a:solidFill>
                <a:latin typeface="Arial" panose="020B0604020202020204" pitchFamily="34" charset="0"/>
                <a:ea typeface="Calibri" pitchFamily="34" charset="-122"/>
                <a:cs typeface="Arial" panose="020B0604020202020204" pitchFamily="34" charset="0"/>
              </a:rPr>
              <a:t>Хичээл</a:t>
            </a:r>
            <a:endParaRPr lang="en-US" sz="1150" dirty="0">
              <a:latin typeface="Arial" panose="020B0604020202020204" pitchFamily="34" charset="0"/>
              <a:cs typeface="Arial" panose="020B0604020202020204" pitchFamily="34" charset="0"/>
            </a:endParaRPr>
          </a:p>
          <a:p>
            <a:pPr marL="0" indent="0" algn="ctr">
              <a:buNone/>
            </a:pPr>
            <a:r>
              <a:rPr lang="en-US" sz="1150" b="1" dirty="0">
                <a:solidFill>
                  <a:srgbClr val="FFFFFF"/>
                </a:solidFill>
                <a:latin typeface="Arial" panose="020B0604020202020204" pitchFamily="34" charset="0"/>
                <a:ea typeface="Calibri" pitchFamily="34" charset="-122"/>
                <a:cs typeface="Arial" panose="020B0604020202020204" pitchFamily="34" charset="0"/>
              </a:rPr>
              <a:t>заах</a:t>
            </a:r>
            <a:endParaRPr lang="en-US" sz="1150" dirty="0">
              <a:latin typeface="Arial" panose="020B0604020202020204" pitchFamily="34" charset="0"/>
              <a:cs typeface="Arial" panose="020B0604020202020204" pitchFamily="34" charset="0"/>
            </a:endParaRPr>
          </a:p>
          <a:p>
            <a:pPr marL="0" indent="0" algn="ctr">
              <a:buNone/>
            </a:pPr>
            <a:r>
              <a:rPr lang="en-US" sz="1150" b="1" dirty="0">
                <a:solidFill>
                  <a:srgbClr val="FFFFFF"/>
                </a:solidFill>
                <a:latin typeface="Arial" panose="020B0604020202020204" pitchFamily="34" charset="0"/>
                <a:ea typeface="Calibri" pitchFamily="34" charset="-122"/>
                <a:cs typeface="Arial" panose="020B0604020202020204" pitchFamily="34" charset="0"/>
              </a:rPr>
              <a:t>процесс</a:t>
            </a:r>
            <a:endParaRPr lang="en-US" sz="1150" dirty="0">
              <a:latin typeface="Arial" panose="020B0604020202020204" pitchFamily="34" charset="0"/>
              <a:cs typeface="Arial" panose="020B0604020202020204" pitchFamily="34" charset="0"/>
            </a:endParaRPr>
          </a:p>
        </p:txBody>
      </p:sp>
      <p:sp>
        <p:nvSpPr>
          <p:cNvPr id="10" name="Shape 8"/>
          <p:cNvSpPr/>
          <p:nvPr/>
        </p:nvSpPr>
        <p:spPr>
          <a:xfrm>
            <a:off x="3712464" y="1737360"/>
            <a:ext cx="1627632" cy="1463040"/>
          </a:xfrm>
          <a:prstGeom prst="rect">
            <a:avLst/>
          </a:prstGeom>
          <a:solidFill>
            <a:srgbClr val="002060"/>
          </a:solidFill>
          <a:ln w="12700">
            <a:solidFill>
              <a:srgbClr val="2E7D32"/>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1" name="Text 9"/>
          <p:cNvSpPr/>
          <p:nvPr/>
        </p:nvSpPr>
        <p:spPr>
          <a:xfrm>
            <a:off x="3712464" y="1737360"/>
            <a:ext cx="1627632" cy="1463040"/>
          </a:xfrm>
          <a:prstGeom prst="rect">
            <a:avLst/>
          </a:prstGeom>
          <a:solidFill>
            <a:srgbClr val="002060"/>
          </a:solidFill>
          <a:ln/>
        </p:spPr>
        <p:txBody>
          <a:bodyPr wrap="square" rtlCol="0" anchor="ctr"/>
          <a:lstStyle/>
          <a:p>
            <a:pPr marL="0" indent="0" algn="ctr">
              <a:buNone/>
            </a:pPr>
            <a:r>
              <a:rPr lang="en-US" sz="1150" b="1" dirty="0">
                <a:solidFill>
                  <a:srgbClr val="FFFFFF"/>
                </a:solidFill>
                <a:latin typeface="Arial" panose="020B0604020202020204" pitchFamily="34" charset="0"/>
                <a:ea typeface="Calibri" pitchFamily="34" charset="-122"/>
                <a:cs typeface="Arial" panose="020B0604020202020204" pitchFamily="34" charset="0"/>
              </a:rPr>
              <a:t>Шалгалт</a:t>
            </a:r>
            <a:endParaRPr lang="en-US" sz="1150" dirty="0">
              <a:latin typeface="Arial" panose="020B0604020202020204" pitchFamily="34" charset="0"/>
              <a:cs typeface="Arial" panose="020B0604020202020204" pitchFamily="34" charset="0"/>
            </a:endParaRPr>
          </a:p>
          <a:p>
            <a:pPr marL="0" indent="0" algn="ctr">
              <a:buNone/>
            </a:pPr>
            <a:r>
              <a:rPr lang="en-US" sz="1150" b="1" dirty="0">
                <a:solidFill>
                  <a:srgbClr val="FFFFFF"/>
                </a:solidFill>
                <a:latin typeface="Arial" panose="020B0604020202020204" pitchFamily="34" charset="0"/>
                <a:ea typeface="Calibri" pitchFamily="34" charset="-122"/>
                <a:cs typeface="Arial" panose="020B0604020202020204" pitchFamily="34" charset="0"/>
              </a:rPr>
              <a:t>ба</a:t>
            </a:r>
            <a:endParaRPr lang="en-US" sz="1150" dirty="0">
              <a:latin typeface="Arial" panose="020B0604020202020204" pitchFamily="34" charset="0"/>
              <a:cs typeface="Arial" panose="020B0604020202020204" pitchFamily="34" charset="0"/>
            </a:endParaRPr>
          </a:p>
          <a:p>
            <a:pPr marL="0" indent="0" algn="ctr">
              <a:buNone/>
            </a:pPr>
            <a:r>
              <a:rPr lang="en-US" sz="1150" b="1" dirty="0">
                <a:solidFill>
                  <a:srgbClr val="FFFFFF"/>
                </a:solidFill>
                <a:latin typeface="Arial" panose="020B0604020202020204" pitchFamily="34" charset="0"/>
                <a:ea typeface="Calibri" pitchFamily="34" charset="-122"/>
                <a:cs typeface="Arial" panose="020B0604020202020204" pitchFamily="34" charset="0"/>
              </a:rPr>
              <a:t>дүгнэлт</a:t>
            </a:r>
            <a:endParaRPr lang="en-US" sz="1150" dirty="0">
              <a:latin typeface="Arial" panose="020B0604020202020204" pitchFamily="34" charset="0"/>
              <a:cs typeface="Arial" panose="020B0604020202020204" pitchFamily="34" charset="0"/>
            </a:endParaRPr>
          </a:p>
        </p:txBody>
      </p:sp>
      <p:sp>
        <p:nvSpPr>
          <p:cNvPr id="12" name="Shape 10"/>
          <p:cNvSpPr/>
          <p:nvPr/>
        </p:nvSpPr>
        <p:spPr>
          <a:xfrm>
            <a:off x="5431536" y="1737360"/>
            <a:ext cx="1627632" cy="1463040"/>
          </a:xfrm>
          <a:prstGeom prst="rect">
            <a:avLst/>
          </a:prstGeom>
          <a:solidFill>
            <a:srgbClr val="002060"/>
          </a:solidFill>
          <a:ln w="12700">
            <a:solidFill>
              <a:srgbClr val="2E7D32"/>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3" name="Text 11"/>
          <p:cNvSpPr/>
          <p:nvPr/>
        </p:nvSpPr>
        <p:spPr>
          <a:xfrm>
            <a:off x="5431536" y="1737360"/>
            <a:ext cx="1627632" cy="1463040"/>
          </a:xfrm>
          <a:prstGeom prst="rect">
            <a:avLst/>
          </a:prstGeom>
          <a:solidFill>
            <a:srgbClr val="002060"/>
          </a:solidFill>
          <a:ln/>
        </p:spPr>
        <p:txBody>
          <a:bodyPr wrap="square" rtlCol="0" anchor="ctr"/>
          <a:lstStyle/>
          <a:p>
            <a:pPr marL="0" indent="0" algn="ctr">
              <a:buNone/>
            </a:pPr>
            <a:r>
              <a:rPr lang="en-US" sz="1150" b="1" dirty="0">
                <a:solidFill>
                  <a:srgbClr val="FFFFFF"/>
                </a:solidFill>
                <a:latin typeface="Arial" panose="020B0604020202020204" pitchFamily="34" charset="0"/>
                <a:ea typeface="Calibri" pitchFamily="34" charset="-122"/>
                <a:cs typeface="Arial" panose="020B0604020202020204" pitchFamily="34" charset="0"/>
              </a:rPr>
              <a:t>Судалгаа</a:t>
            </a:r>
            <a:endParaRPr lang="en-US" sz="1150" dirty="0">
              <a:latin typeface="Arial" panose="020B0604020202020204" pitchFamily="34" charset="0"/>
              <a:cs typeface="Arial" panose="020B0604020202020204" pitchFamily="34" charset="0"/>
            </a:endParaRPr>
          </a:p>
          <a:p>
            <a:pPr marL="0" indent="0" algn="ctr">
              <a:buNone/>
            </a:pPr>
            <a:r>
              <a:rPr lang="en-US" sz="1150" b="1" dirty="0">
                <a:solidFill>
                  <a:srgbClr val="FFFFFF"/>
                </a:solidFill>
                <a:latin typeface="Arial" panose="020B0604020202020204" pitchFamily="34" charset="0"/>
                <a:ea typeface="Calibri" pitchFamily="34" charset="-122"/>
                <a:cs typeface="Arial" panose="020B0604020202020204" pitchFamily="34" charset="0"/>
              </a:rPr>
              <a:t>ба</a:t>
            </a:r>
            <a:endParaRPr lang="en-US" sz="1150" dirty="0">
              <a:latin typeface="Arial" panose="020B0604020202020204" pitchFamily="34" charset="0"/>
              <a:cs typeface="Arial" panose="020B0604020202020204" pitchFamily="34" charset="0"/>
            </a:endParaRPr>
          </a:p>
          <a:p>
            <a:pPr marL="0" indent="0" algn="ctr">
              <a:buNone/>
            </a:pPr>
            <a:r>
              <a:rPr lang="en-US" sz="1150" b="1" dirty="0">
                <a:solidFill>
                  <a:srgbClr val="FFFFFF"/>
                </a:solidFill>
                <a:latin typeface="Arial" panose="020B0604020202020204" pitchFamily="34" charset="0"/>
                <a:ea typeface="Calibri" pitchFamily="34" charset="-122"/>
                <a:cs typeface="Arial" panose="020B0604020202020204" pitchFamily="34" charset="0"/>
              </a:rPr>
              <a:t>шинжлэх</a:t>
            </a:r>
            <a:endParaRPr lang="en-US" sz="1150" dirty="0">
              <a:latin typeface="Arial" panose="020B0604020202020204" pitchFamily="34" charset="0"/>
              <a:cs typeface="Arial" panose="020B0604020202020204" pitchFamily="34" charset="0"/>
            </a:endParaRPr>
          </a:p>
          <a:p>
            <a:pPr marL="0" indent="0" algn="ctr">
              <a:buNone/>
            </a:pPr>
            <a:r>
              <a:rPr lang="en-US" sz="1150" b="1" dirty="0">
                <a:solidFill>
                  <a:srgbClr val="FFFFFF"/>
                </a:solidFill>
                <a:latin typeface="Arial" panose="020B0604020202020204" pitchFamily="34" charset="0"/>
                <a:ea typeface="Calibri" pitchFamily="34" charset="-122"/>
                <a:cs typeface="Arial" panose="020B0604020202020204" pitchFamily="34" charset="0"/>
              </a:rPr>
              <a:t>ухаан</a:t>
            </a:r>
            <a:endParaRPr lang="en-US" sz="1150" dirty="0">
              <a:latin typeface="Arial" panose="020B0604020202020204" pitchFamily="34" charset="0"/>
              <a:cs typeface="Arial" panose="020B0604020202020204" pitchFamily="34" charset="0"/>
            </a:endParaRPr>
          </a:p>
        </p:txBody>
      </p:sp>
      <p:sp>
        <p:nvSpPr>
          <p:cNvPr id="14" name="Shape 12"/>
          <p:cNvSpPr/>
          <p:nvPr/>
        </p:nvSpPr>
        <p:spPr>
          <a:xfrm>
            <a:off x="7150608" y="1737360"/>
            <a:ext cx="1627632" cy="1463040"/>
          </a:xfrm>
          <a:prstGeom prst="rect">
            <a:avLst/>
          </a:prstGeom>
          <a:solidFill>
            <a:srgbClr val="002060"/>
          </a:solidFill>
          <a:ln w="12700">
            <a:solidFill>
              <a:srgbClr val="2E7D32"/>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5" name="Text 13"/>
          <p:cNvSpPr/>
          <p:nvPr/>
        </p:nvSpPr>
        <p:spPr>
          <a:xfrm>
            <a:off x="7150608" y="1737360"/>
            <a:ext cx="1627632" cy="1463040"/>
          </a:xfrm>
          <a:prstGeom prst="rect">
            <a:avLst/>
          </a:prstGeom>
          <a:solidFill>
            <a:srgbClr val="002060"/>
          </a:solidFill>
          <a:ln/>
        </p:spPr>
        <p:txBody>
          <a:bodyPr wrap="square" rtlCol="0" anchor="ctr"/>
          <a:lstStyle/>
          <a:p>
            <a:pPr marL="0" indent="0" algn="ctr">
              <a:buNone/>
            </a:pPr>
            <a:r>
              <a:rPr lang="en-US" sz="1150" b="1" dirty="0">
                <a:solidFill>
                  <a:srgbClr val="FFFFFF"/>
                </a:solidFill>
                <a:latin typeface="Arial" panose="020B0604020202020204" pitchFamily="34" charset="0"/>
                <a:ea typeface="Calibri" pitchFamily="34" charset="-122"/>
                <a:cs typeface="Arial" panose="020B0604020202020204" pitchFamily="34" charset="0"/>
              </a:rPr>
              <a:t>Төгсгөл</a:t>
            </a:r>
            <a:endParaRPr lang="en-US" sz="1150" dirty="0">
              <a:latin typeface="Arial" panose="020B0604020202020204" pitchFamily="34" charset="0"/>
              <a:cs typeface="Arial" panose="020B0604020202020204" pitchFamily="34" charset="0"/>
            </a:endParaRPr>
          </a:p>
          <a:p>
            <a:pPr marL="0" indent="0" algn="ctr">
              <a:buNone/>
            </a:pPr>
            <a:r>
              <a:rPr lang="en-US" sz="1150" b="1" dirty="0">
                <a:solidFill>
                  <a:srgbClr val="FFFFFF"/>
                </a:solidFill>
                <a:latin typeface="Arial" panose="020B0604020202020204" pitchFamily="34" charset="0"/>
                <a:ea typeface="Calibri" pitchFamily="34" charset="-122"/>
                <a:cs typeface="Arial" panose="020B0604020202020204" pitchFamily="34" charset="0"/>
              </a:rPr>
              <a:t>ба</a:t>
            </a:r>
            <a:endParaRPr lang="en-US" sz="1150" dirty="0">
              <a:latin typeface="Arial" panose="020B0604020202020204" pitchFamily="34" charset="0"/>
              <a:cs typeface="Arial" panose="020B0604020202020204" pitchFamily="34" charset="0"/>
            </a:endParaRPr>
          </a:p>
          <a:p>
            <a:pPr marL="0" indent="0" algn="ctr">
              <a:buNone/>
            </a:pPr>
            <a:r>
              <a:rPr lang="en-US" sz="1150" b="1" dirty="0">
                <a:solidFill>
                  <a:srgbClr val="FFFFFF"/>
                </a:solidFill>
                <a:latin typeface="Arial" panose="020B0604020202020204" pitchFamily="34" charset="0"/>
                <a:ea typeface="Calibri" pitchFamily="34" charset="-122"/>
                <a:cs typeface="Arial" panose="020B0604020202020204" pitchFamily="34" charset="0"/>
              </a:rPr>
              <a:t>диплом</a:t>
            </a:r>
            <a:endParaRPr lang="en-US" sz="1150" dirty="0">
              <a:latin typeface="Arial" panose="020B0604020202020204" pitchFamily="34" charset="0"/>
              <a:cs typeface="Arial" panose="020B0604020202020204" pitchFamily="34" charset="0"/>
            </a:endParaRPr>
          </a:p>
        </p:txBody>
      </p:sp>
      <p:sp>
        <p:nvSpPr>
          <p:cNvPr id="16" name="Shape 14"/>
          <p:cNvSpPr/>
          <p:nvPr/>
        </p:nvSpPr>
        <p:spPr>
          <a:xfrm>
            <a:off x="274320" y="3337560"/>
            <a:ext cx="8595360" cy="640080"/>
          </a:xfrm>
          <a:prstGeom prst="rect">
            <a:avLst/>
          </a:prstGeom>
          <a:solidFill>
            <a:srgbClr val="002060"/>
          </a:solidFill>
          <a:ln w="12700">
            <a:solidFill>
              <a:srgbClr val="5C9E6C"/>
            </a:solidFill>
            <a:prstDash val="solid"/>
          </a:ln>
        </p:spPr>
        <p:txBody>
          <a:bodyPr/>
          <a:lstStyle/>
          <a:p>
            <a:endParaRPr lang="en-US">
              <a:latin typeface="Arial" panose="020B0604020202020204" pitchFamily="34" charset="0"/>
              <a:cs typeface="Arial" panose="020B0604020202020204" pitchFamily="34" charset="0"/>
            </a:endParaRPr>
          </a:p>
        </p:txBody>
      </p:sp>
      <p:sp>
        <p:nvSpPr>
          <p:cNvPr id="17" name="Text 15"/>
          <p:cNvSpPr/>
          <p:nvPr/>
        </p:nvSpPr>
        <p:spPr>
          <a:xfrm>
            <a:off x="274320" y="3337560"/>
            <a:ext cx="8595360" cy="640080"/>
          </a:xfrm>
          <a:prstGeom prst="rect">
            <a:avLst/>
          </a:prstGeom>
          <a:solidFill>
            <a:srgbClr val="002060"/>
          </a:solidFill>
          <a:ln/>
        </p:spPr>
        <p:txBody>
          <a:bodyPr wrap="square" rtlCol="0" anchor="ctr"/>
          <a:lstStyle/>
          <a:p>
            <a:pPr marL="0" indent="0" algn="ctr">
              <a:buNone/>
            </a:pPr>
            <a:r>
              <a:rPr lang="en-US" sz="1200" b="1" dirty="0">
                <a:solidFill>
                  <a:srgbClr val="FFFFFF"/>
                </a:solidFill>
                <a:latin typeface="Arial" panose="020B0604020202020204" pitchFamily="34" charset="0"/>
                <a:ea typeface="Calibri" pitchFamily="34" charset="-122"/>
                <a:cs typeface="Arial" panose="020B0604020202020204" pitchFamily="34" charset="0"/>
              </a:rPr>
              <a:t>ДЭМЖИХ ПРОЦЕССУУД: Хүний нөөц | IT дэмжлэг | Номын сан | Санхүүгийн тооцоо | Дотоод аудит</a:t>
            </a:r>
            <a:endParaRPr lang="en-US" sz="1200" dirty="0">
              <a:latin typeface="Arial" panose="020B0604020202020204" pitchFamily="34" charset="0"/>
              <a:cs typeface="Arial" panose="020B0604020202020204" pitchFamily="34" charset="0"/>
            </a:endParaRPr>
          </a:p>
        </p:txBody>
      </p:sp>
      <p:sp>
        <p:nvSpPr>
          <p:cNvPr id="18" name="Text 16"/>
          <p:cNvSpPr/>
          <p:nvPr/>
        </p:nvSpPr>
        <p:spPr>
          <a:xfrm>
            <a:off x="274320" y="4114800"/>
            <a:ext cx="8595360" cy="365760"/>
          </a:xfrm>
          <a:prstGeom prst="rect">
            <a:avLst/>
          </a:prstGeom>
          <a:noFill/>
          <a:ln/>
        </p:spPr>
        <p:txBody>
          <a:bodyPr wrap="square" rtlCol="0" anchor="ctr"/>
          <a:lstStyle/>
          <a:p>
            <a:pPr marL="0" indent="0" algn="ctr">
              <a:buNone/>
            </a:pPr>
            <a:r>
              <a:rPr lang="en-US" sz="1000" i="1" dirty="0">
                <a:solidFill>
                  <a:srgbClr val="546E7A"/>
                </a:solidFill>
                <a:latin typeface="Arial" panose="020B0604020202020204" pitchFamily="34" charset="0"/>
                <a:ea typeface="Calibri" pitchFamily="34" charset="-122"/>
                <a:cs typeface="Arial" panose="020B0604020202020204" pitchFamily="34" charset="0"/>
              </a:rPr>
              <a:t>(Жишээ зорилгоор хялбаршуулсан)</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B6C2CE3D-7DA2-37E9-F5B3-D95F5B13DF84}"/>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57861DC2-CA9F-0EF6-6982-8253AFFF7798}"/>
              </a:ext>
            </a:extLst>
          </p:cNvPr>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dirty="0">
              <a:latin typeface="Arial" panose="020B0604020202020204" pitchFamily="34" charset="0"/>
              <a:cs typeface="Arial" panose="020B0604020202020204" pitchFamily="34" charset="0"/>
            </a:endParaRPr>
          </a:p>
        </p:txBody>
      </p:sp>
      <p:sp>
        <p:nvSpPr>
          <p:cNvPr id="3" name="Text 1">
            <a:extLst>
              <a:ext uri="{FF2B5EF4-FFF2-40B4-BE49-F238E27FC236}">
                <a16:creationId xmlns:a16="http://schemas.microsoft.com/office/drawing/2014/main" id="{F88786D8-2E13-E890-4E16-4788369C7D6E}"/>
              </a:ext>
            </a:extLst>
          </p:cNvPr>
          <p:cNvSpPr/>
          <p:nvPr/>
        </p:nvSpPr>
        <p:spPr>
          <a:xfrm>
            <a:off x="274320" y="0"/>
            <a:ext cx="8595360" cy="777240"/>
          </a:xfrm>
          <a:prstGeom prst="rect">
            <a:avLst/>
          </a:prstGeom>
          <a:solidFill>
            <a:srgbClr val="0132A6"/>
          </a:solidFill>
          <a:ln/>
        </p:spPr>
        <p:txBody>
          <a:bodyPr wrap="square" rtlCol="0" anchor="ctr"/>
          <a:lstStyle/>
          <a:p>
            <a:pPr marL="0" indent="0" algn="l">
              <a:buNone/>
            </a:pPr>
            <a:r>
              <a:rPr lang="mn-MN" sz="2400" b="1" i="1" dirty="0">
                <a:solidFill>
                  <a:srgbClr val="FFFFFF"/>
                </a:solidFill>
                <a:latin typeface="Arial" panose="020B0604020202020204" pitchFamily="34" charset="0"/>
                <a:ea typeface="Calibri" pitchFamily="34" charset="-122"/>
                <a:cs typeface="Arial" panose="020B0604020202020204" pitchFamily="34" charset="0"/>
              </a:rPr>
              <a:t>П</a:t>
            </a:r>
            <a:r>
              <a:rPr lang="en-US" sz="2400" b="1" i="1" dirty="0" err="1">
                <a:solidFill>
                  <a:srgbClr val="FFFFFF"/>
                </a:solidFill>
                <a:latin typeface="Arial" panose="020B0604020202020204" pitchFamily="34" charset="0"/>
                <a:ea typeface="Calibri" pitchFamily="34" charset="-122"/>
                <a:cs typeface="Arial" panose="020B0604020202020204" pitchFamily="34" charset="0"/>
              </a:rPr>
              <a:t>роцессын</a:t>
            </a:r>
            <a:r>
              <a:rPr lang="en-US" sz="2400" b="1" i="1" dirty="0">
                <a:solidFill>
                  <a:srgbClr val="FFFFFF"/>
                </a:solidFill>
                <a:latin typeface="Arial" panose="020B0604020202020204" pitchFamily="34" charset="0"/>
                <a:ea typeface="Calibri" pitchFamily="34" charset="-122"/>
                <a:cs typeface="Arial" panose="020B0604020202020204" pitchFamily="34" charset="0"/>
              </a:rPr>
              <a:t> </a:t>
            </a:r>
            <a:r>
              <a:rPr lang="mn-MN" sz="2400" b="1" i="1" dirty="0">
                <a:solidFill>
                  <a:srgbClr val="FFFFFF"/>
                </a:solidFill>
                <a:latin typeface="Arial" panose="020B0604020202020204" pitchFamily="34" charset="0"/>
                <a:ea typeface="Calibri" pitchFamily="34" charset="-122"/>
                <a:cs typeface="Arial" panose="020B0604020202020204" pitchFamily="34" charset="0"/>
              </a:rPr>
              <a:t>архитектурын </a:t>
            </a:r>
            <a:r>
              <a:rPr lang="en-US" sz="2400" b="1" i="1" dirty="0" err="1">
                <a:solidFill>
                  <a:srgbClr val="FFFFFF"/>
                </a:solidFill>
                <a:latin typeface="Arial" panose="020B0604020202020204" pitchFamily="34" charset="0"/>
                <a:ea typeface="Calibri" pitchFamily="34" charset="-122"/>
                <a:cs typeface="Arial" panose="020B0604020202020204" pitchFamily="34" charset="0"/>
              </a:rPr>
              <a:t>жишээ</a:t>
            </a:r>
            <a:endParaRPr lang="en-US" sz="2400" i="1" dirty="0">
              <a:latin typeface="Arial" panose="020B0604020202020204" pitchFamily="34" charset="0"/>
              <a:cs typeface="Arial" panose="020B0604020202020204" pitchFamily="34" charset="0"/>
            </a:endParaRPr>
          </a:p>
        </p:txBody>
      </p:sp>
      <p:pic>
        <p:nvPicPr>
          <p:cNvPr id="19" name="Picture 18">
            <a:extLst>
              <a:ext uri="{FF2B5EF4-FFF2-40B4-BE49-F238E27FC236}">
                <a16:creationId xmlns:a16="http://schemas.microsoft.com/office/drawing/2014/main" id="{98DDDAFB-63EC-7424-0B8F-96EC856CAA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2533" y="910167"/>
            <a:ext cx="7120467" cy="3883891"/>
          </a:xfrm>
          <a:prstGeom prst="rect">
            <a:avLst/>
          </a:prstGeom>
        </p:spPr>
      </p:pic>
    </p:spTree>
    <p:extLst>
      <p:ext uri="{BB962C8B-B14F-4D97-AF65-F5344CB8AC3E}">
        <p14:creationId xmlns:p14="http://schemas.microsoft.com/office/powerpoint/2010/main" val="5614288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2">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dirty="0"/>
          </a:p>
        </p:txBody>
      </p:sp>
      <p:sp>
        <p:nvSpPr>
          <p:cNvPr id="3" name="Text 1"/>
          <p:cNvSpPr/>
          <p:nvPr/>
        </p:nvSpPr>
        <p:spPr>
          <a:xfrm>
            <a:off x="274320" y="0"/>
            <a:ext cx="8595360" cy="777240"/>
          </a:xfrm>
          <a:prstGeom prst="rect">
            <a:avLst/>
          </a:prstGeom>
          <a:solidFill>
            <a:srgbClr val="0132A6"/>
          </a:solidFill>
          <a:ln/>
        </p:spPr>
        <p:txBody>
          <a:bodyPr wrap="square" rtlCol="0" anchor="ctr"/>
          <a:lstStyle/>
          <a:p>
            <a:pPr marL="0" indent="0" algn="l">
              <a:buNone/>
            </a:pPr>
            <a:r>
              <a:rPr lang="en-US" sz="2000" b="1" dirty="0">
                <a:solidFill>
                  <a:srgbClr val="FFFFFF"/>
                </a:solidFill>
                <a:latin typeface="Calibri" pitchFamily="34" charset="0"/>
                <a:ea typeface="Calibri" pitchFamily="34" charset="-122"/>
                <a:cs typeface="Calibri" pitchFamily="34" charset="-120"/>
              </a:rPr>
              <a:t>ПРОЦЕССЫН НЭРШЛИЙН ДҮРМҮҮД</a:t>
            </a:r>
            <a:endParaRPr lang="en-US" sz="2000" dirty="0"/>
          </a:p>
        </p:txBody>
      </p:sp>
      <p:sp>
        <p:nvSpPr>
          <p:cNvPr id="4" name="Shape 2"/>
          <p:cNvSpPr/>
          <p:nvPr/>
        </p:nvSpPr>
        <p:spPr>
          <a:xfrm>
            <a:off x="274320" y="1005840"/>
            <a:ext cx="8595360" cy="868680"/>
          </a:xfrm>
          <a:prstGeom prst="rect">
            <a:avLst/>
          </a:prstGeom>
          <a:solidFill>
            <a:schemeClr val="accent5">
              <a:lumMod val="20000"/>
              <a:lumOff val="80000"/>
            </a:schemeClr>
          </a:solidFill>
          <a:ln w="12700">
            <a:solidFill>
              <a:srgbClr val="ECEFF1"/>
            </a:solidFill>
            <a:prstDash val="solid"/>
          </a:ln>
        </p:spPr>
        <p:txBody>
          <a:bodyPr/>
          <a:lstStyle/>
          <a:p>
            <a:endParaRPr lang="en-US"/>
          </a:p>
        </p:txBody>
      </p:sp>
      <p:sp>
        <p:nvSpPr>
          <p:cNvPr id="5" name="Text 3"/>
          <p:cNvSpPr/>
          <p:nvPr/>
        </p:nvSpPr>
        <p:spPr>
          <a:xfrm>
            <a:off x="457200" y="1051560"/>
            <a:ext cx="3200400" cy="777240"/>
          </a:xfrm>
          <a:prstGeom prst="rect">
            <a:avLst/>
          </a:prstGeom>
          <a:noFill/>
          <a:ln/>
        </p:spPr>
        <p:txBody>
          <a:bodyPr wrap="square" rtlCol="0" anchor="ctr"/>
          <a:lstStyle/>
          <a:p>
            <a:pPr marL="0" indent="0">
              <a:buNone/>
            </a:pPr>
            <a:r>
              <a:rPr lang="en-US" sz="1300" b="1" dirty="0">
                <a:latin typeface="Calibri" pitchFamily="34" charset="0"/>
                <a:ea typeface="Calibri" pitchFamily="34" charset="-122"/>
                <a:cs typeface="Calibri" pitchFamily="34" charset="-120"/>
              </a:rPr>
              <a:t>Үйл үг + Объект хэлбэрээр нэрлэх</a:t>
            </a:r>
            <a:endParaRPr lang="en-US" sz="1300" dirty="0"/>
          </a:p>
        </p:txBody>
      </p:sp>
      <p:sp>
        <p:nvSpPr>
          <p:cNvPr id="6" name="Text 4"/>
          <p:cNvSpPr/>
          <p:nvPr/>
        </p:nvSpPr>
        <p:spPr>
          <a:xfrm>
            <a:off x="3749040" y="1051560"/>
            <a:ext cx="2468880" cy="777240"/>
          </a:xfrm>
          <a:prstGeom prst="rect">
            <a:avLst/>
          </a:prstGeom>
          <a:noFill/>
          <a:ln/>
        </p:spPr>
        <p:txBody>
          <a:bodyPr wrap="square" rtlCol="0" anchor="ctr"/>
          <a:lstStyle/>
          <a:p>
            <a:pPr marL="0" indent="0">
              <a:buNone/>
            </a:pPr>
            <a:r>
              <a:rPr lang="en-US" sz="1250" dirty="0">
                <a:latin typeface="Calibri" pitchFamily="34" charset="0"/>
                <a:ea typeface="Calibri" pitchFamily="34" charset="-122"/>
                <a:cs typeface="Calibri" pitchFamily="34" charset="-120"/>
              </a:rPr>
              <a:t>[+] Захиалга боловсруулах</a:t>
            </a:r>
            <a:endParaRPr lang="en-US" sz="1250" dirty="0"/>
          </a:p>
        </p:txBody>
      </p:sp>
      <p:sp>
        <p:nvSpPr>
          <p:cNvPr id="7" name="Text 5"/>
          <p:cNvSpPr/>
          <p:nvPr/>
        </p:nvSpPr>
        <p:spPr>
          <a:xfrm>
            <a:off x="6309360" y="1051560"/>
            <a:ext cx="2468880" cy="777240"/>
          </a:xfrm>
          <a:prstGeom prst="rect">
            <a:avLst/>
          </a:prstGeom>
          <a:noFill/>
          <a:ln/>
        </p:spPr>
        <p:txBody>
          <a:bodyPr wrap="square" rtlCol="0" anchor="ctr"/>
          <a:lstStyle/>
          <a:p>
            <a:pPr marL="0" indent="0">
              <a:buNone/>
            </a:pPr>
            <a:r>
              <a:rPr lang="en-US" sz="1250" dirty="0">
                <a:solidFill>
                  <a:srgbClr val="C62828"/>
                </a:solidFill>
                <a:latin typeface="Calibri" pitchFamily="34" charset="0"/>
                <a:ea typeface="Calibri" pitchFamily="34" charset="-122"/>
                <a:cs typeface="Calibri" pitchFamily="34" charset="-120"/>
              </a:rPr>
              <a:t>[X] Захиалгын систем</a:t>
            </a:r>
            <a:endParaRPr lang="en-US" sz="1250" dirty="0"/>
          </a:p>
        </p:txBody>
      </p:sp>
      <p:sp>
        <p:nvSpPr>
          <p:cNvPr id="8" name="Shape 6"/>
          <p:cNvSpPr/>
          <p:nvPr/>
        </p:nvSpPr>
        <p:spPr>
          <a:xfrm>
            <a:off x="274320" y="1993392"/>
            <a:ext cx="8595360" cy="868680"/>
          </a:xfrm>
          <a:prstGeom prst="rect">
            <a:avLst/>
          </a:prstGeom>
          <a:solidFill>
            <a:srgbClr val="FFFFFF"/>
          </a:solidFill>
          <a:ln w="12700">
            <a:solidFill>
              <a:srgbClr val="ECEFF1"/>
            </a:solidFill>
            <a:prstDash val="solid"/>
          </a:ln>
        </p:spPr>
        <p:txBody>
          <a:bodyPr/>
          <a:lstStyle/>
          <a:p>
            <a:endParaRPr lang="en-US"/>
          </a:p>
        </p:txBody>
      </p:sp>
      <p:sp>
        <p:nvSpPr>
          <p:cNvPr id="9" name="Text 7"/>
          <p:cNvSpPr/>
          <p:nvPr/>
        </p:nvSpPr>
        <p:spPr>
          <a:xfrm>
            <a:off x="457200" y="2039112"/>
            <a:ext cx="3200400" cy="777240"/>
          </a:xfrm>
          <a:prstGeom prst="rect">
            <a:avLst/>
          </a:prstGeom>
          <a:noFill/>
          <a:ln/>
        </p:spPr>
        <p:txBody>
          <a:bodyPr wrap="square" rtlCol="0" anchor="ctr"/>
          <a:lstStyle/>
          <a:p>
            <a:pPr marL="0" indent="0">
              <a:buNone/>
            </a:pPr>
            <a:r>
              <a:rPr lang="en-US" sz="1300" b="1" dirty="0">
                <a:latin typeface="Calibri" pitchFamily="34" charset="0"/>
                <a:ea typeface="Calibri" pitchFamily="34" charset="-122"/>
                <a:cs typeface="Calibri" pitchFamily="34" charset="-120"/>
              </a:rPr>
              <a:t>Товч, ойлгомжтой байх</a:t>
            </a:r>
            <a:endParaRPr lang="en-US" sz="1300" dirty="0"/>
          </a:p>
        </p:txBody>
      </p:sp>
      <p:sp>
        <p:nvSpPr>
          <p:cNvPr id="10" name="Text 8"/>
          <p:cNvSpPr/>
          <p:nvPr/>
        </p:nvSpPr>
        <p:spPr>
          <a:xfrm>
            <a:off x="3749040" y="2039112"/>
            <a:ext cx="2468880" cy="777240"/>
          </a:xfrm>
          <a:prstGeom prst="rect">
            <a:avLst/>
          </a:prstGeom>
          <a:noFill/>
          <a:ln/>
        </p:spPr>
        <p:txBody>
          <a:bodyPr wrap="square" rtlCol="0" anchor="ctr"/>
          <a:lstStyle/>
          <a:p>
            <a:pPr marL="0" indent="0">
              <a:buNone/>
            </a:pPr>
            <a:r>
              <a:rPr lang="en-US" sz="1250" dirty="0">
                <a:latin typeface="Calibri" pitchFamily="34" charset="0"/>
                <a:ea typeface="Calibri" pitchFamily="34" charset="-122"/>
                <a:cs typeface="Calibri" pitchFamily="34" charset="-120"/>
              </a:rPr>
              <a:t>[+] Ажилтан авах</a:t>
            </a:r>
            <a:endParaRPr lang="en-US" sz="1250" dirty="0"/>
          </a:p>
        </p:txBody>
      </p:sp>
      <p:sp>
        <p:nvSpPr>
          <p:cNvPr id="11" name="Text 9"/>
          <p:cNvSpPr/>
          <p:nvPr/>
        </p:nvSpPr>
        <p:spPr>
          <a:xfrm>
            <a:off x="6309360" y="2039112"/>
            <a:ext cx="2468880" cy="777240"/>
          </a:xfrm>
          <a:prstGeom prst="rect">
            <a:avLst/>
          </a:prstGeom>
          <a:noFill/>
          <a:ln/>
        </p:spPr>
        <p:txBody>
          <a:bodyPr wrap="square" rtlCol="0" anchor="ctr"/>
          <a:lstStyle/>
          <a:p>
            <a:pPr marL="0" indent="0">
              <a:buNone/>
            </a:pPr>
            <a:r>
              <a:rPr lang="en-US" sz="1250" dirty="0">
                <a:solidFill>
                  <a:srgbClr val="C62828"/>
                </a:solidFill>
                <a:latin typeface="Calibri" pitchFamily="34" charset="0"/>
                <a:ea typeface="Calibri" pitchFamily="34" charset="-122"/>
                <a:cs typeface="Calibri" pitchFamily="34" charset="-120"/>
              </a:rPr>
              <a:t>[X] Хүний нөөцийн элсэлтийн үйл ажиллагаа</a:t>
            </a:r>
            <a:endParaRPr lang="en-US" sz="1250" dirty="0"/>
          </a:p>
        </p:txBody>
      </p:sp>
      <p:sp>
        <p:nvSpPr>
          <p:cNvPr id="12" name="Shape 10"/>
          <p:cNvSpPr/>
          <p:nvPr/>
        </p:nvSpPr>
        <p:spPr>
          <a:xfrm>
            <a:off x="274320" y="2980944"/>
            <a:ext cx="8595360" cy="868680"/>
          </a:xfrm>
          <a:prstGeom prst="rect">
            <a:avLst/>
          </a:prstGeom>
          <a:solidFill>
            <a:schemeClr val="accent5">
              <a:lumMod val="20000"/>
              <a:lumOff val="80000"/>
            </a:schemeClr>
          </a:solidFill>
          <a:ln w="12700">
            <a:solidFill>
              <a:srgbClr val="ECEFF1"/>
            </a:solidFill>
            <a:prstDash val="solid"/>
          </a:ln>
        </p:spPr>
        <p:txBody>
          <a:bodyPr/>
          <a:lstStyle/>
          <a:p>
            <a:endParaRPr lang="en-US"/>
          </a:p>
        </p:txBody>
      </p:sp>
      <p:sp>
        <p:nvSpPr>
          <p:cNvPr id="13" name="Text 11"/>
          <p:cNvSpPr/>
          <p:nvPr/>
        </p:nvSpPr>
        <p:spPr>
          <a:xfrm>
            <a:off x="457200" y="3026664"/>
            <a:ext cx="3200400" cy="777240"/>
          </a:xfrm>
          <a:prstGeom prst="rect">
            <a:avLst/>
          </a:prstGeom>
          <a:noFill/>
          <a:ln/>
        </p:spPr>
        <p:txBody>
          <a:bodyPr wrap="square" rtlCol="0" anchor="ctr"/>
          <a:lstStyle/>
          <a:p>
            <a:pPr marL="0" indent="0">
              <a:buNone/>
            </a:pPr>
            <a:r>
              <a:rPr lang="en-US" sz="1300" b="1" dirty="0">
                <a:latin typeface="Calibri" pitchFamily="34" charset="0"/>
                <a:ea typeface="Calibri" pitchFamily="34" charset="-122"/>
                <a:cs typeface="Calibri" pitchFamily="34" charset="-120"/>
              </a:rPr>
              <a:t>Байгууллага дотроо нэгдмэл байх</a:t>
            </a:r>
            <a:endParaRPr lang="en-US" sz="1300" dirty="0"/>
          </a:p>
        </p:txBody>
      </p:sp>
      <p:sp>
        <p:nvSpPr>
          <p:cNvPr id="14" name="Text 12"/>
          <p:cNvSpPr/>
          <p:nvPr/>
        </p:nvSpPr>
        <p:spPr>
          <a:xfrm>
            <a:off x="3749040" y="3026664"/>
            <a:ext cx="2468880" cy="777240"/>
          </a:xfrm>
          <a:prstGeom prst="rect">
            <a:avLst/>
          </a:prstGeom>
          <a:noFill/>
          <a:ln/>
        </p:spPr>
        <p:txBody>
          <a:bodyPr wrap="square" rtlCol="0" anchor="ctr"/>
          <a:lstStyle/>
          <a:p>
            <a:pPr marL="0" indent="0">
              <a:buNone/>
            </a:pPr>
            <a:r>
              <a:rPr lang="en-US" sz="1250" dirty="0">
                <a:latin typeface="Calibri" pitchFamily="34" charset="0"/>
                <a:ea typeface="Calibri" pitchFamily="34" charset="-122"/>
                <a:cs typeface="Calibri" pitchFamily="34" charset="-120"/>
              </a:rPr>
              <a:t>[+] Нэг стандарт дагаж мөрдөх</a:t>
            </a:r>
            <a:endParaRPr lang="en-US" sz="1250" dirty="0"/>
          </a:p>
        </p:txBody>
      </p:sp>
      <p:sp>
        <p:nvSpPr>
          <p:cNvPr id="15" name="Text 13"/>
          <p:cNvSpPr/>
          <p:nvPr/>
        </p:nvSpPr>
        <p:spPr>
          <a:xfrm>
            <a:off x="6309360" y="3026664"/>
            <a:ext cx="2468880" cy="777240"/>
          </a:xfrm>
          <a:prstGeom prst="rect">
            <a:avLst/>
          </a:prstGeom>
          <a:noFill/>
          <a:ln/>
        </p:spPr>
        <p:txBody>
          <a:bodyPr wrap="square" rtlCol="0" anchor="ctr"/>
          <a:lstStyle/>
          <a:p>
            <a:pPr marL="0" indent="0">
              <a:buNone/>
            </a:pPr>
            <a:r>
              <a:rPr lang="en-US" sz="1250" dirty="0">
                <a:solidFill>
                  <a:srgbClr val="C62828"/>
                </a:solidFill>
                <a:latin typeface="Calibri" pitchFamily="34" charset="0"/>
                <a:ea typeface="Calibri" pitchFamily="34" charset="-122"/>
                <a:cs typeface="Calibri" pitchFamily="34" charset="-120"/>
              </a:rPr>
              <a:t>[X] Өөр өөр нэр дагуулж хэрэглэх</a:t>
            </a:r>
            <a:endParaRPr lang="en-US" sz="1250" dirty="0"/>
          </a:p>
        </p:txBody>
      </p:sp>
      <p:sp>
        <p:nvSpPr>
          <p:cNvPr id="16" name="Shape 14"/>
          <p:cNvSpPr/>
          <p:nvPr/>
        </p:nvSpPr>
        <p:spPr>
          <a:xfrm>
            <a:off x="274320" y="3968496"/>
            <a:ext cx="8595360" cy="868680"/>
          </a:xfrm>
          <a:prstGeom prst="rect">
            <a:avLst/>
          </a:prstGeom>
          <a:solidFill>
            <a:srgbClr val="FFFFFF"/>
          </a:solidFill>
          <a:ln w="12700">
            <a:solidFill>
              <a:srgbClr val="ECEFF1"/>
            </a:solidFill>
            <a:prstDash val="solid"/>
          </a:ln>
        </p:spPr>
        <p:txBody>
          <a:bodyPr/>
          <a:lstStyle/>
          <a:p>
            <a:endParaRPr lang="en-US"/>
          </a:p>
        </p:txBody>
      </p:sp>
      <p:sp>
        <p:nvSpPr>
          <p:cNvPr id="17" name="Text 15"/>
          <p:cNvSpPr/>
          <p:nvPr/>
        </p:nvSpPr>
        <p:spPr>
          <a:xfrm>
            <a:off x="457200" y="4014216"/>
            <a:ext cx="3200400" cy="777240"/>
          </a:xfrm>
          <a:prstGeom prst="rect">
            <a:avLst/>
          </a:prstGeom>
          <a:noFill/>
          <a:ln/>
        </p:spPr>
        <p:txBody>
          <a:bodyPr wrap="square" rtlCol="0" anchor="ctr"/>
          <a:lstStyle/>
          <a:p>
            <a:pPr marL="0" indent="0">
              <a:buNone/>
            </a:pPr>
            <a:r>
              <a:rPr lang="en-US" sz="1300" b="1" dirty="0">
                <a:latin typeface="Calibri" pitchFamily="34" charset="0"/>
                <a:ea typeface="Calibri" pitchFamily="34" charset="-122"/>
                <a:cs typeface="Calibri" pitchFamily="34" charset="-120"/>
              </a:rPr>
              <a:t>Хэрэглэгчийн ойлгох хэлээр</a:t>
            </a:r>
            <a:endParaRPr lang="en-US" sz="1300" dirty="0"/>
          </a:p>
        </p:txBody>
      </p:sp>
      <p:sp>
        <p:nvSpPr>
          <p:cNvPr id="18" name="Text 16"/>
          <p:cNvSpPr/>
          <p:nvPr/>
        </p:nvSpPr>
        <p:spPr>
          <a:xfrm>
            <a:off x="3749040" y="4014216"/>
            <a:ext cx="2468880" cy="777240"/>
          </a:xfrm>
          <a:prstGeom prst="rect">
            <a:avLst/>
          </a:prstGeom>
          <a:noFill/>
          <a:ln/>
        </p:spPr>
        <p:txBody>
          <a:bodyPr wrap="square" rtlCol="0" anchor="ctr"/>
          <a:lstStyle/>
          <a:p>
            <a:pPr marL="0" indent="0">
              <a:buNone/>
            </a:pPr>
            <a:r>
              <a:rPr lang="en-US" sz="1250" dirty="0">
                <a:latin typeface="Calibri" pitchFamily="34" charset="0"/>
                <a:ea typeface="Calibri" pitchFamily="34" charset="-122"/>
                <a:cs typeface="Calibri" pitchFamily="34" charset="-120"/>
              </a:rPr>
              <a:t>[+] Ойлгомжтой ерийн хэл</a:t>
            </a:r>
            <a:endParaRPr lang="en-US" sz="1250" dirty="0"/>
          </a:p>
        </p:txBody>
      </p:sp>
      <p:sp>
        <p:nvSpPr>
          <p:cNvPr id="19" name="Text 17"/>
          <p:cNvSpPr/>
          <p:nvPr/>
        </p:nvSpPr>
        <p:spPr>
          <a:xfrm>
            <a:off x="6309360" y="4014216"/>
            <a:ext cx="2468880" cy="777240"/>
          </a:xfrm>
          <a:prstGeom prst="rect">
            <a:avLst/>
          </a:prstGeom>
          <a:noFill/>
          <a:ln/>
        </p:spPr>
        <p:txBody>
          <a:bodyPr wrap="square" rtlCol="0" anchor="ctr"/>
          <a:lstStyle/>
          <a:p>
            <a:pPr marL="0" indent="0">
              <a:buNone/>
            </a:pPr>
            <a:r>
              <a:rPr lang="en-US" sz="1250" dirty="0">
                <a:solidFill>
                  <a:srgbClr val="C62828"/>
                </a:solidFill>
                <a:latin typeface="Calibri" pitchFamily="34" charset="0"/>
                <a:ea typeface="Calibri" pitchFamily="34" charset="-122"/>
                <a:cs typeface="Calibri" pitchFamily="34" charset="-120"/>
              </a:rPr>
              <a:t>[X] Техникийн хэллэг</a:t>
            </a:r>
            <a:endParaRPr lang="en-US" sz="125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dirty="0">
              <a:latin typeface="Arial" panose="020B0604020202020204" pitchFamily="34" charset="0"/>
              <a:cs typeface="Arial" panose="020B0604020202020204" pitchFamily="34" charset="0"/>
            </a:endParaRPr>
          </a:p>
        </p:txBody>
      </p:sp>
      <p:sp>
        <p:nvSpPr>
          <p:cNvPr id="3" name="Shape 1"/>
          <p:cNvSpPr/>
          <p:nvPr/>
        </p:nvSpPr>
        <p:spPr>
          <a:xfrm>
            <a:off x="0" y="0"/>
            <a:ext cx="2011680" cy="777240"/>
          </a:xfrm>
          <a:prstGeom prst="rect">
            <a:avLst/>
          </a:prstGeom>
          <a:solidFill>
            <a:srgbClr val="0132A6"/>
          </a:solidFill>
          <a:ln w="12700">
            <a:solidFill>
              <a:srgbClr val="2E7D32"/>
            </a:solidFill>
            <a:prstDash val="solid"/>
          </a:ln>
        </p:spPr>
        <p:txBody>
          <a:bodyPr/>
          <a:lstStyle/>
          <a:p>
            <a:endParaRPr lang="en-US" dirty="0">
              <a:latin typeface="Arial" panose="020B0604020202020204" pitchFamily="34" charset="0"/>
              <a:cs typeface="Arial" panose="020B0604020202020204" pitchFamily="34" charset="0"/>
            </a:endParaRPr>
          </a:p>
        </p:txBody>
      </p:sp>
      <p:sp>
        <p:nvSpPr>
          <p:cNvPr id="4" name="Text 2"/>
          <p:cNvSpPr/>
          <p:nvPr/>
        </p:nvSpPr>
        <p:spPr>
          <a:xfrm>
            <a:off x="274320" y="0"/>
            <a:ext cx="8595360" cy="777240"/>
          </a:xfrm>
          <a:prstGeom prst="rect">
            <a:avLst/>
          </a:prstGeom>
          <a:solidFill>
            <a:srgbClr val="0132A6"/>
          </a:solidFill>
          <a:ln/>
        </p:spPr>
        <p:txBody>
          <a:bodyPr wrap="square" rtlCol="0" anchor="ctr"/>
          <a:lstStyle/>
          <a:p>
            <a:pPr marL="0" indent="0" algn="l">
              <a:buNone/>
            </a:pPr>
            <a:r>
              <a:rPr lang="en-US" sz="2000" b="1" dirty="0">
                <a:solidFill>
                  <a:srgbClr val="FFFFFF"/>
                </a:solidFill>
                <a:latin typeface="Arial" panose="020B0604020202020204" pitchFamily="34" charset="0"/>
                <a:ea typeface="Calibri" pitchFamily="34" charset="-122"/>
                <a:cs typeface="Arial" panose="020B0604020202020204" pitchFamily="34" charset="0"/>
              </a:rPr>
              <a:t>ПРОЦЕССЫН ХИЛ ХЯЗГААР (PROCESS BOUNDARIES)</a:t>
            </a:r>
            <a:endParaRPr lang="en-US" sz="2000" dirty="0">
              <a:latin typeface="Arial" panose="020B0604020202020204" pitchFamily="34" charset="0"/>
              <a:cs typeface="Arial" panose="020B0604020202020204" pitchFamily="34" charset="0"/>
            </a:endParaRPr>
          </a:p>
        </p:txBody>
      </p:sp>
      <p:sp>
        <p:nvSpPr>
          <p:cNvPr id="5" name="Text 3"/>
          <p:cNvSpPr/>
          <p:nvPr/>
        </p:nvSpPr>
        <p:spPr>
          <a:xfrm>
            <a:off x="457200" y="914400"/>
            <a:ext cx="8229600" cy="1962150"/>
          </a:xfrm>
          <a:prstGeom prst="rect">
            <a:avLst/>
          </a:prstGeom>
          <a:noFill/>
          <a:ln/>
        </p:spPr>
        <p:txBody>
          <a:bodyPr wrap="square" rtlCol="0" anchor="ctr"/>
          <a:lstStyle/>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Хил хязгаар нь процессын эхлэл ба төгсгөлийг тодорхойлдог</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Эхлэлийн триггер (Start event): Юу процессыг эхлүүлдэг вэ?</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Төгсгөлийн нөхцөл (End event): Процесс хэзээ дуусах вэ?</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Оролт: Процессд юу орж ирдэг вэ? (мэдээлэл, материал)</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Гаралт: Процессоос юу гардаг вэ?</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Оролцогч тал: Хэн хамрагддаг вэ? (дотоод/гадаад)</a:t>
            </a:r>
            <a:endParaRPr lang="en-US" sz="1500" dirty="0">
              <a:latin typeface="Arial" panose="020B0604020202020204" pitchFamily="34" charset="0"/>
              <a:cs typeface="Arial" panose="020B0604020202020204" pitchFamily="34" charset="0"/>
            </a:endParaRPr>
          </a:p>
        </p:txBody>
      </p:sp>
      <p:sp>
        <p:nvSpPr>
          <p:cNvPr id="6" name="Shape 4"/>
          <p:cNvSpPr/>
          <p:nvPr/>
        </p:nvSpPr>
        <p:spPr>
          <a:xfrm>
            <a:off x="0" y="4754880"/>
            <a:ext cx="9144000" cy="388620"/>
          </a:xfrm>
          <a:prstGeom prst="rect">
            <a:avLst/>
          </a:prstGeom>
          <a:solidFill>
            <a:srgbClr val="ECEFF1"/>
          </a:solidFill>
          <a:ln w="12700">
            <a:solidFill>
              <a:srgbClr val="ECEFF1"/>
            </a:solidFill>
            <a:prstDash val="solid"/>
          </a:ln>
        </p:spPr>
        <p:txBody>
          <a:bodyPr/>
          <a:lstStyle/>
          <a:p>
            <a:endParaRPr lang="en-US">
              <a:latin typeface="Arial" panose="020B0604020202020204" pitchFamily="34" charset="0"/>
              <a:cs typeface="Arial" panose="020B0604020202020204" pitchFamily="34" charset="0"/>
            </a:endParaRPr>
          </a:p>
        </p:txBody>
      </p:sp>
      <p:sp>
        <p:nvSpPr>
          <p:cNvPr id="7" name="Text 5"/>
          <p:cNvSpPr/>
          <p:nvPr/>
        </p:nvSpPr>
        <p:spPr>
          <a:xfrm>
            <a:off x="274320" y="4773168"/>
            <a:ext cx="8595360" cy="347472"/>
          </a:xfrm>
          <a:prstGeom prst="rect">
            <a:avLst/>
          </a:prstGeom>
          <a:noFill/>
          <a:ln/>
        </p:spPr>
        <p:txBody>
          <a:bodyPr wrap="square" rtlCol="0" anchor="ctr"/>
          <a:lstStyle/>
          <a:p>
            <a:pPr marL="0" indent="0">
              <a:buNone/>
            </a:pPr>
            <a:r>
              <a:rPr lang="en-US" sz="1000" i="1" dirty="0">
                <a:solidFill>
                  <a:srgbClr val="546E7A"/>
                </a:solidFill>
                <a:latin typeface="Arial" panose="020B0604020202020204" pitchFamily="34" charset="0"/>
                <a:ea typeface="Calibri" pitchFamily="34" charset="-122"/>
                <a:cs typeface="Arial" panose="020B0604020202020204" pitchFamily="34" charset="0"/>
              </a:rPr>
              <a:t>Хил хязгаарыг зөв тогтооогүй бол процессуудын хоорондын давхардал, хариуцлагын зөрчил үүсдэг.</a:t>
            </a:r>
            <a:endParaRPr lang="en-US" sz="1000" dirty="0">
              <a:latin typeface="Arial" panose="020B0604020202020204" pitchFamily="34" charset="0"/>
              <a:cs typeface="Arial" panose="020B060402020202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5">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dirty="0"/>
          </a:p>
        </p:txBody>
      </p:sp>
      <p:sp>
        <p:nvSpPr>
          <p:cNvPr id="3" name="Text 1"/>
          <p:cNvSpPr/>
          <p:nvPr/>
        </p:nvSpPr>
        <p:spPr>
          <a:xfrm>
            <a:off x="274320" y="0"/>
            <a:ext cx="8595360" cy="777240"/>
          </a:xfrm>
          <a:prstGeom prst="rect">
            <a:avLst/>
          </a:prstGeom>
          <a:solidFill>
            <a:srgbClr val="0132A6"/>
          </a:solidFill>
          <a:ln/>
        </p:spPr>
        <p:txBody>
          <a:bodyPr wrap="square" rtlCol="0" anchor="ctr"/>
          <a:lstStyle/>
          <a:p>
            <a:pPr marL="0" indent="0" algn="l">
              <a:buNone/>
            </a:pPr>
            <a:r>
              <a:rPr lang="en-US" sz="2000" b="1" dirty="0">
                <a:solidFill>
                  <a:srgbClr val="FFFFFF"/>
                </a:solidFill>
                <a:latin typeface="Calibri" pitchFamily="34" charset="0"/>
                <a:ea typeface="Calibri" pitchFamily="34" charset="-122"/>
                <a:cs typeface="Calibri" pitchFamily="34" charset="-120"/>
              </a:rPr>
              <a:t>ПРОЦЕССЫН ОРОЛЦОГЧ ТАЛУУДЫГ ТОДОРХОЙЛОХ</a:t>
            </a:r>
            <a:endParaRPr lang="en-US" sz="2000" dirty="0"/>
          </a:p>
        </p:txBody>
      </p:sp>
      <p:sp>
        <p:nvSpPr>
          <p:cNvPr id="4" name="Shape 2"/>
          <p:cNvSpPr/>
          <p:nvPr/>
        </p:nvSpPr>
        <p:spPr>
          <a:xfrm>
            <a:off x="457200" y="1005840"/>
            <a:ext cx="2560320" cy="1737360"/>
          </a:xfrm>
          <a:prstGeom prst="rect">
            <a:avLst/>
          </a:prstGeom>
          <a:solidFill>
            <a:schemeClr val="accent5">
              <a:lumMod val="20000"/>
              <a:lumOff val="80000"/>
            </a:schemeClr>
          </a:solidFill>
          <a:ln w="12700">
            <a:solidFill>
              <a:srgbClr val="0132A6"/>
            </a:solidFill>
            <a:prstDash val="solid"/>
          </a:ln>
          <a:effectLst>
            <a:outerShdw blurRad="76200" dist="25400" dir="8100000" algn="bl" rotWithShape="0">
              <a:srgbClr val="000000">
                <a:alpha val="12000"/>
              </a:srgbClr>
            </a:outerShdw>
          </a:effectLst>
        </p:spPr>
        <p:txBody>
          <a:bodyPr/>
          <a:lstStyle/>
          <a:p>
            <a:endParaRPr lang="en-US"/>
          </a:p>
        </p:txBody>
      </p:sp>
      <p:sp>
        <p:nvSpPr>
          <p:cNvPr id="5" name="Text 3"/>
          <p:cNvSpPr/>
          <p:nvPr/>
        </p:nvSpPr>
        <p:spPr>
          <a:xfrm>
            <a:off x="548640" y="1115568"/>
            <a:ext cx="2377440" cy="384048"/>
          </a:xfrm>
          <a:prstGeom prst="rect">
            <a:avLst/>
          </a:prstGeom>
          <a:solidFill>
            <a:schemeClr val="accent5">
              <a:lumMod val="20000"/>
              <a:lumOff val="80000"/>
            </a:schemeClr>
          </a:solidFill>
          <a:ln>
            <a:solidFill>
              <a:srgbClr val="0132A6"/>
            </a:solidFill>
          </a:ln>
        </p:spPr>
        <p:txBody>
          <a:bodyPr wrap="square" rtlCol="0" anchor="ctr"/>
          <a:lstStyle/>
          <a:p>
            <a:pPr marL="0" indent="0" algn="ctr">
              <a:buNone/>
            </a:pPr>
            <a:r>
              <a:rPr lang="en-US" sz="1300" b="1" dirty="0">
                <a:latin typeface="Calibri" pitchFamily="34" charset="0"/>
                <a:ea typeface="Calibri" pitchFamily="34" charset="-122"/>
                <a:cs typeface="Calibri" pitchFamily="34" charset="-120"/>
              </a:rPr>
              <a:t>Процессын эзэмшигч</a:t>
            </a:r>
            <a:endParaRPr lang="en-US" sz="1300" dirty="0"/>
          </a:p>
        </p:txBody>
      </p:sp>
      <p:sp>
        <p:nvSpPr>
          <p:cNvPr id="6" name="Text 4"/>
          <p:cNvSpPr/>
          <p:nvPr/>
        </p:nvSpPr>
        <p:spPr>
          <a:xfrm>
            <a:off x="548640" y="1527048"/>
            <a:ext cx="2377440" cy="1097280"/>
          </a:xfrm>
          <a:prstGeom prst="rect">
            <a:avLst/>
          </a:prstGeom>
          <a:solidFill>
            <a:schemeClr val="accent5">
              <a:lumMod val="20000"/>
              <a:lumOff val="80000"/>
            </a:schemeClr>
          </a:solidFill>
          <a:ln>
            <a:solidFill>
              <a:srgbClr val="0132A6"/>
            </a:solidFill>
          </a:ln>
        </p:spPr>
        <p:txBody>
          <a:bodyPr wrap="square" rtlCol="0" anchor="t"/>
          <a:lstStyle/>
          <a:p>
            <a:pPr marL="0" indent="0" algn="l">
              <a:buNone/>
            </a:pPr>
            <a:r>
              <a:rPr lang="en-US" sz="1150" dirty="0">
                <a:latin typeface="Calibri" pitchFamily="34" charset="0"/>
                <a:ea typeface="Calibri" pitchFamily="34" charset="-122"/>
                <a:cs typeface="Calibri" pitchFamily="34" charset="-120"/>
              </a:rPr>
              <a:t>Процессын гүйцэтгэлд хариуцлага хүлээх, нөөц хуваарилах эрх бүхий хүн</a:t>
            </a:r>
            <a:endParaRPr lang="en-US" sz="1150" dirty="0"/>
          </a:p>
        </p:txBody>
      </p:sp>
      <p:sp>
        <p:nvSpPr>
          <p:cNvPr id="7" name="Shape 5"/>
          <p:cNvSpPr/>
          <p:nvPr/>
        </p:nvSpPr>
        <p:spPr>
          <a:xfrm>
            <a:off x="3291840" y="1005840"/>
            <a:ext cx="2560320" cy="1737360"/>
          </a:xfrm>
          <a:prstGeom prst="rect">
            <a:avLst/>
          </a:prstGeom>
          <a:solidFill>
            <a:schemeClr val="accent5">
              <a:lumMod val="20000"/>
              <a:lumOff val="80000"/>
            </a:schemeClr>
          </a:solidFill>
          <a:ln w="12700">
            <a:solidFill>
              <a:srgbClr val="0132A6"/>
            </a:solidFill>
            <a:prstDash val="solid"/>
          </a:ln>
          <a:effectLst>
            <a:outerShdw blurRad="76200" dist="25400" dir="8100000" algn="bl" rotWithShape="0">
              <a:srgbClr val="000000">
                <a:alpha val="12000"/>
              </a:srgbClr>
            </a:outerShdw>
          </a:effectLst>
        </p:spPr>
        <p:txBody>
          <a:bodyPr/>
          <a:lstStyle/>
          <a:p>
            <a:endParaRPr lang="en-US"/>
          </a:p>
        </p:txBody>
      </p:sp>
      <p:sp>
        <p:nvSpPr>
          <p:cNvPr id="8" name="Text 6"/>
          <p:cNvSpPr/>
          <p:nvPr/>
        </p:nvSpPr>
        <p:spPr>
          <a:xfrm>
            <a:off x="3383280" y="1115568"/>
            <a:ext cx="2377440" cy="384048"/>
          </a:xfrm>
          <a:prstGeom prst="rect">
            <a:avLst/>
          </a:prstGeom>
          <a:solidFill>
            <a:schemeClr val="accent5">
              <a:lumMod val="20000"/>
              <a:lumOff val="80000"/>
            </a:schemeClr>
          </a:solidFill>
          <a:ln>
            <a:solidFill>
              <a:srgbClr val="0132A6"/>
            </a:solidFill>
          </a:ln>
        </p:spPr>
        <p:txBody>
          <a:bodyPr wrap="square" rtlCol="0" anchor="ctr"/>
          <a:lstStyle/>
          <a:p>
            <a:pPr marL="0" indent="0" algn="ctr">
              <a:buNone/>
            </a:pPr>
            <a:r>
              <a:rPr lang="en-US" sz="1300" b="1" dirty="0">
                <a:latin typeface="Calibri" pitchFamily="34" charset="0"/>
                <a:ea typeface="Calibri" pitchFamily="34" charset="-122"/>
                <a:cs typeface="Calibri" pitchFamily="34" charset="-120"/>
              </a:rPr>
              <a:t>Гүйцэтгэгч</a:t>
            </a:r>
            <a:endParaRPr lang="en-US" sz="1300" dirty="0"/>
          </a:p>
        </p:txBody>
      </p:sp>
      <p:sp>
        <p:nvSpPr>
          <p:cNvPr id="9" name="Text 7"/>
          <p:cNvSpPr/>
          <p:nvPr/>
        </p:nvSpPr>
        <p:spPr>
          <a:xfrm>
            <a:off x="3383280" y="1527048"/>
            <a:ext cx="2377440" cy="1097280"/>
          </a:xfrm>
          <a:prstGeom prst="rect">
            <a:avLst/>
          </a:prstGeom>
          <a:solidFill>
            <a:schemeClr val="accent5">
              <a:lumMod val="20000"/>
              <a:lumOff val="80000"/>
            </a:schemeClr>
          </a:solidFill>
          <a:ln>
            <a:solidFill>
              <a:srgbClr val="0132A6"/>
            </a:solidFill>
          </a:ln>
        </p:spPr>
        <p:txBody>
          <a:bodyPr wrap="square" rtlCol="0" anchor="t"/>
          <a:lstStyle/>
          <a:p>
            <a:pPr marL="0" indent="0" algn="l">
              <a:buNone/>
            </a:pPr>
            <a:r>
              <a:rPr lang="en-US" sz="1150" dirty="0">
                <a:latin typeface="Calibri" pitchFamily="34" charset="0"/>
                <a:ea typeface="Calibri" pitchFamily="34" charset="-122"/>
                <a:cs typeface="Calibri" pitchFamily="34" charset="-120"/>
              </a:rPr>
              <a:t>Процессын үйл ажиллагааг шууд гүйцэтгэдэг хүмүүс</a:t>
            </a:r>
            <a:endParaRPr lang="en-US" sz="1150" dirty="0"/>
          </a:p>
        </p:txBody>
      </p:sp>
      <p:sp>
        <p:nvSpPr>
          <p:cNvPr id="10" name="Shape 8"/>
          <p:cNvSpPr/>
          <p:nvPr/>
        </p:nvSpPr>
        <p:spPr>
          <a:xfrm>
            <a:off x="6126480" y="1005840"/>
            <a:ext cx="2560320" cy="1737360"/>
          </a:xfrm>
          <a:prstGeom prst="rect">
            <a:avLst/>
          </a:prstGeom>
          <a:solidFill>
            <a:schemeClr val="accent5">
              <a:lumMod val="20000"/>
              <a:lumOff val="80000"/>
            </a:schemeClr>
          </a:solidFill>
          <a:ln w="12700">
            <a:solidFill>
              <a:srgbClr val="0132A6"/>
            </a:solidFill>
            <a:prstDash val="solid"/>
          </a:ln>
          <a:effectLst>
            <a:outerShdw blurRad="76200" dist="25400" dir="8100000" algn="bl" rotWithShape="0">
              <a:srgbClr val="000000">
                <a:alpha val="12000"/>
              </a:srgbClr>
            </a:outerShdw>
          </a:effectLst>
        </p:spPr>
        <p:txBody>
          <a:bodyPr/>
          <a:lstStyle/>
          <a:p>
            <a:endParaRPr lang="en-US"/>
          </a:p>
        </p:txBody>
      </p:sp>
      <p:sp>
        <p:nvSpPr>
          <p:cNvPr id="11" name="Text 9"/>
          <p:cNvSpPr/>
          <p:nvPr/>
        </p:nvSpPr>
        <p:spPr>
          <a:xfrm>
            <a:off x="6217920" y="1115568"/>
            <a:ext cx="2377440" cy="384048"/>
          </a:xfrm>
          <a:prstGeom prst="rect">
            <a:avLst/>
          </a:prstGeom>
          <a:solidFill>
            <a:schemeClr val="accent5">
              <a:lumMod val="20000"/>
              <a:lumOff val="80000"/>
            </a:schemeClr>
          </a:solidFill>
          <a:ln>
            <a:solidFill>
              <a:srgbClr val="0132A6"/>
            </a:solidFill>
          </a:ln>
        </p:spPr>
        <p:txBody>
          <a:bodyPr wrap="square" rtlCol="0" anchor="ctr"/>
          <a:lstStyle/>
          <a:p>
            <a:pPr marL="0" indent="0" algn="ctr">
              <a:buNone/>
            </a:pPr>
            <a:r>
              <a:rPr lang="en-US" sz="1300" b="1" dirty="0">
                <a:latin typeface="Calibri" pitchFamily="34" charset="0"/>
                <a:ea typeface="Calibri" pitchFamily="34" charset="-122"/>
                <a:cs typeface="Calibri" pitchFamily="34" charset="-120"/>
              </a:rPr>
              <a:t>Дотоод хэрэглэгч</a:t>
            </a:r>
            <a:endParaRPr lang="en-US" sz="1300" dirty="0"/>
          </a:p>
        </p:txBody>
      </p:sp>
      <p:sp>
        <p:nvSpPr>
          <p:cNvPr id="12" name="Text 10"/>
          <p:cNvSpPr/>
          <p:nvPr/>
        </p:nvSpPr>
        <p:spPr>
          <a:xfrm>
            <a:off x="6217920" y="1527048"/>
            <a:ext cx="2377440" cy="1097280"/>
          </a:xfrm>
          <a:prstGeom prst="rect">
            <a:avLst/>
          </a:prstGeom>
          <a:solidFill>
            <a:schemeClr val="accent5">
              <a:lumMod val="20000"/>
              <a:lumOff val="80000"/>
            </a:schemeClr>
          </a:solidFill>
          <a:ln>
            <a:solidFill>
              <a:srgbClr val="0132A6"/>
            </a:solidFill>
          </a:ln>
        </p:spPr>
        <p:txBody>
          <a:bodyPr wrap="square" rtlCol="0" anchor="t"/>
          <a:lstStyle/>
          <a:p>
            <a:pPr marL="0" indent="0" algn="l">
              <a:buNone/>
            </a:pPr>
            <a:r>
              <a:rPr lang="en-US" sz="1150" dirty="0">
                <a:latin typeface="Calibri" pitchFamily="34" charset="0"/>
                <a:ea typeface="Calibri" pitchFamily="34" charset="-122"/>
                <a:cs typeface="Calibri" pitchFamily="34" charset="-120"/>
              </a:rPr>
              <a:t>Процессын гаралтыг дотроосоо ашигладаг нэгжүүд</a:t>
            </a:r>
            <a:endParaRPr lang="en-US" sz="1150" dirty="0"/>
          </a:p>
        </p:txBody>
      </p:sp>
      <p:sp>
        <p:nvSpPr>
          <p:cNvPr id="13" name="Shape 11"/>
          <p:cNvSpPr/>
          <p:nvPr/>
        </p:nvSpPr>
        <p:spPr>
          <a:xfrm>
            <a:off x="457200" y="2971800"/>
            <a:ext cx="2560320" cy="1737360"/>
          </a:xfrm>
          <a:prstGeom prst="rect">
            <a:avLst/>
          </a:prstGeom>
          <a:solidFill>
            <a:schemeClr val="accent5">
              <a:lumMod val="20000"/>
              <a:lumOff val="80000"/>
            </a:schemeClr>
          </a:solidFill>
          <a:ln w="12700">
            <a:solidFill>
              <a:srgbClr val="0132A6"/>
            </a:solidFill>
            <a:prstDash val="solid"/>
          </a:ln>
          <a:effectLst>
            <a:outerShdw blurRad="76200" dist="25400" dir="8100000" algn="bl" rotWithShape="0">
              <a:srgbClr val="000000">
                <a:alpha val="12000"/>
              </a:srgbClr>
            </a:outerShdw>
          </a:effectLst>
        </p:spPr>
        <p:txBody>
          <a:bodyPr/>
          <a:lstStyle/>
          <a:p>
            <a:endParaRPr lang="en-US"/>
          </a:p>
        </p:txBody>
      </p:sp>
      <p:sp>
        <p:nvSpPr>
          <p:cNvPr id="14" name="Text 12"/>
          <p:cNvSpPr/>
          <p:nvPr/>
        </p:nvSpPr>
        <p:spPr>
          <a:xfrm>
            <a:off x="548640" y="3081528"/>
            <a:ext cx="2377440" cy="384048"/>
          </a:xfrm>
          <a:prstGeom prst="rect">
            <a:avLst/>
          </a:prstGeom>
          <a:solidFill>
            <a:schemeClr val="accent5">
              <a:lumMod val="20000"/>
              <a:lumOff val="80000"/>
            </a:schemeClr>
          </a:solidFill>
          <a:ln>
            <a:solidFill>
              <a:srgbClr val="0132A6"/>
            </a:solidFill>
          </a:ln>
        </p:spPr>
        <p:txBody>
          <a:bodyPr wrap="square" rtlCol="0" anchor="ctr"/>
          <a:lstStyle/>
          <a:p>
            <a:pPr marL="0" indent="0" algn="ctr">
              <a:buNone/>
            </a:pPr>
            <a:r>
              <a:rPr lang="en-US" sz="1300" b="1" dirty="0">
                <a:latin typeface="Calibri" pitchFamily="34" charset="0"/>
                <a:ea typeface="Calibri" pitchFamily="34" charset="-122"/>
                <a:cs typeface="Calibri" pitchFamily="34" charset="-120"/>
              </a:rPr>
              <a:t>Гадаад хэрэглэгч</a:t>
            </a:r>
            <a:endParaRPr lang="en-US" sz="1300" dirty="0"/>
          </a:p>
        </p:txBody>
      </p:sp>
      <p:sp>
        <p:nvSpPr>
          <p:cNvPr id="15" name="Text 13"/>
          <p:cNvSpPr/>
          <p:nvPr/>
        </p:nvSpPr>
        <p:spPr>
          <a:xfrm>
            <a:off x="548640" y="3493008"/>
            <a:ext cx="2377440" cy="1097280"/>
          </a:xfrm>
          <a:prstGeom prst="rect">
            <a:avLst/>
          </a:prstGeom>
          <a:solidFill>
            <a:schemeClr val="accent5">
              <a:lumMod val="20000"/>
              <a:lumOff val="80000"/>
            </a:schemeClr>
          </a:solidFill>
          <a:ln>
            <a:solidFill>
              <a:srgbClr val="0132A6"/>
            </a:solidFill>
          </a:ln>
        </p:spPr>
        <p:txBody>
          <a:bodyPr wrap="square" rtlCol="0" anchor="t"/>
          <a:lstStyle/>
          <a:p>
            <a:pPr marL="0" indent="0" algn="l">
              <a:buNone/>
            </a:pPr>
            <a:r>
              <a:rPr lang="en-US" sz="1150" dirty="0">
                <a:latin typeface="Calibri" pitchFamily="34" charset="0"/>
                <a:ea typeface="Calibri" pitchFamily="34" charset="-122"/>
                <a:cs typeface="Calibri" pitchFamily="34" charset="-120"/>
              </a:rPr>
              <a:t>Эцсийн бүтээгдэхүүн, үйлчилгээг авдаг гадаад байгууллага/хувь хүн</a:t>
            </a:r>
            <a:endParaRPr lang="en-US" sz="1150" dirty="0"/>
          </a:p>
        </p:txBody>
      </p:sp>
      <p:sp>
        <p:nvSpPr>
          <p:cNvPr id="16" name="Shape 14"/>
          <p:cNvSpPr/>
          <p:nvPr/>
        </p:nvSpPr>
        <p:spPr>
          <a:xfrm>
            <a:off x="3291840" y="2971800"/>
            <a:ext cx="2560320" cy="1737360"/>
          </a:xfrm>
          <a:prstGeom prst="rect">
            <a:avLst/>
          </a:prstGeom>
          <a:solidFill>
            <a:schemeClr val="accent5">
              <a:lumMod val="20000"/>
              <a:lumOff val="80000"/>
            </a:schemeClr>
          </a:solidFill>
          <a:ln w="12700">
            <a:solidFill>
              <a:srgbClr val="0132A6"/>
            </a:solidFill>
            <a:prstDash val="solid"/>
          </a:ln>
          <a:effectLst>
            <a:outerShdw blurRad="76200" dist="25400" dir="8100000" algn="bl" rotWithShape="0">
              <a:srgbClr val="000000">
                <a:alpha val="12000"/>
              </a:srgbClr>
            </a:outerShdw>
          </a:effectLst>
        </p:spPr>
        <p:txBody>
          <a:bodyPr/>
          <a:lstStyle/>
          <a:p>
            <a:endParaRPr lang="en-US"/>
          </a:p>
        </p:txBody>
      </p:sp>
      <p:sp>
        <p:nvSpPr>
          <p:cNvPr id="17" name="Text 15"/>
          <p:cNvSpPr/>
          <p:nvPr/>
        </p:nvSpPr>
        <p:spPr>
          <a:xfrm>
            <a:off x="3383280" y="3081528"/>
            <a:ext cx="2377440" cy="384048"/>
          </a:xfrm>
          <a:prstGeom prst="rect">
            <a:avLst/>
          </a:prstGeom>
          <a:solidFill>
            <a:schemeClr val="accent5">
              <a:lumMod val="20000"/>
              <a:lumOff val="80000"/>
            </a:schemeClr>
          </a:solidFill>
          <a:ln>
            <a:solidFill>
              <a:srgbClr val="0132A6"/>
            </a:solidFill>
          </a:ln>
        </p:spPr>
        <p:txBody>
          <a:bodyPr wrap="square" rtlCol="0" anchor="ctr"/>
          <a:lstStyle/>
          <a:p>
            <a:pPr marL="0" indent="0" algn="ctr">
              <a:buNone/>
            </a:pPr>
            <a:r>
              <a:rPr lang="en-US" sz="1300" b="1" dirty="0">
                <a:latin typeface="Calibri" pitchFamily="34" charset="0"/>
                <a:ea typeface="Calibri" pitchFamily="34" charset="-122"/>
                <a:cs typeface="Calibri" pitchFamily="34" charset="-120"/>
              </a:rPr>
              <a:t>Хяналт тавигч</a:t>
            </a:r>
            <a:endParaRPr lang="en-US" sz="1300" dirty="0"/>
          </a:p>
        </p:txBody>
      </p:sp>
      <p:sp>
        <p:nvSpPr>
          <p:cNvPr id="18" name="Text 16"/>
          <p:cNvSpPr/>
          <p:nvPr/>
        </p:nvSpPr>
        <p:spPr>
          <a:xfrm>
            <a:off x="3383280" y="3493008"/>
            <a:ext cx="2377440" cy="1097280"/>
          </a:xfrm>
          <a:prstGeom prst="rect">
            <a:avLst/>
          </a:prstGeom>
          <a:solidFill>
            <a:schemeClr val="accent5">
              <a:lumMod val="20000"/>
              <a:lumOff val="80000"/>
            </a:schemeClr>
          </a:solidFill>
          <a:ln>
            <a:solidFill>
              <a:srgbClr val="0132A6"/>
            </a:solidFill>
          </a:ln>
        </p:spPr>
        <p:txBody>
          <a:bodyPr wrap="square" rtlCol="0" anchor="t"/>
          <a:lstStyle/>
          <a:p>
            <a:pPr marL="0" indent="0" algn="l">
              <a:buNone/>
            </a:pPr>
            <a:r>
              <a:rPr lang="en-US" sz="1150" dirty="0">
                <a:latin typeface="Calibri" pitchFamily="34" charset="0"/>
                <a:ea typeface="Calibri" pitchFamily="34" charset="-122"/>
                <a:cs typeface="Calibri" pitchFamily="34" charset="-120"/>
              </a:rPr>
              <a:t>Процессын дагуу байдлыг хянах аудит, дотоод хяналтын газар</a:t>
            </a:r>
            <a:endParaRPr lang="en-US" sz="1150" dirty="0"/>
          </a:p>
        </p:txBody>
      </p:sp>
      <p:sp>
        <p:nvSpPr>
          <p:cNvPr id="19" name="Shape 17"/>
          <p:cNvSpPr/>
          <p:nvPr/>
        </p:nvSpPr>
        <p:spPr>
          <a:xfrm>
            <a:off x="6126480" y="2971800"/>
            <a:ext cx="2560320" cy="1737360"/>
          </a:xfrm>
          <a:prstGeom prst="rect">
            <a:avLst/>
          </a:prstGeom>
          <a:solidFill>
            <a:schemeClr val="accent5">
              <a:lumMod val="20000"/>
              <a:lumOff val="80000"/>
            </a:schemeClr>
          </a:solidFill>
          <a:ln w="12700">
            <a:solidFill>
              <a:srgbClr val="0132A6"/>
            </a:solidFill>
            <a:prstDash val="solid"/>
          </a:ln>
          <a:effectLst>
            <a:outerShdw blurRad="76200" dist="25400" dir="8100000" algn="bl" rotWithShape="0">
              <a:srgbClr val="000000">
                <a:alpha val="12000"/>
              </a:srgbClr>
            </a:outerShdw>
          </a:effectLst>
        </p:spPr>
        <p:txBody>
          <a:bodyPr/>
          <a:lstStyle/>
          <a:p>
            <a:endParaRPr lang="en-US"/>
          </a:p>
        </p:txBody>
      </p:sp>
      <p:sp>
        <p:nvSpPr>
          <p:cNvPr id="20" name="Text 18"/>
          <p:cNvSpPr/>
          <p:nvPr/>
        </p:nvSpPr>
        <p:spPr>
          <a:xfrm>
            <a:off x="6217920" y="3081528"/>
            <a:ext cx="2377440" cy="384048"/>
          </a:xfrm>
          <a:prstGeom prst="rect">
            <a:avLst/>
          </a:prstGeom>
          <a:solidFill>
            <a:schemeClr val="accent5">
              <a:lumMod val="20000"/>
              <a:lumOff val="80000"/>
            </a:schemeClr>
          </a:solidFill>
          <a:ln>
            <a:solidFill>
              <a:srgbClr val="0132A6"/>
            </a:solidFill>
          </a:ln>
        </p:spPr>
        <p:txBody>
          <a:bodyPr wrap="square" rtlCol="0" anchor="ctr"/>
          <a:lstStyle/>
          <a:p>
            <a:pPr marL="0" indent="0" algn="ctr">
              <a:buNone/>
            </a:pPr>
            <a:r>
              <a:rPr lang="en-US" sz="1300" b="1" dirty="0">
                <a:latin typeface="Calibri" pitchFamily="34" charset="0"/>
                <a:ea typeface="Calibri" pitchFamily="34" charset="-122"/>
                <a:cs typeface="Calibri" pitchFamily="34" charset="-120"/>
              </a:rPr>
              <a:t>Мэдлэг эзэмшигч</a:t>
            </a:r>
            <a:endParaRPr lang="en-US" sz="1300" dirty="0"/>
          </a:p>
        </p:txBody>
      </p:sp>
      <p:sp>
        <p:nvSpPr>
          <p:cNvPr id="21" name="Text 19"/>
          <p:cNvSpPr/>
          <p:nvPr/>
        </p:nvSpPr>
        <p:spPr>
          <a:xfrm>
            <a:off x="6217920" y="3493008"/>
            <a:ext cx="2377440" cy="1097280"/>
          </a:xfrm>
          <a:prstGeom prst="rect">
            <a:avLst/>
          </a:prstGeom>
          <a:solidFill>
            <a:schemeClr val="accent5">
              <a:lumMod val="20000"/>
              <a:lumOff val="80000"/>
            </a:schemeClr>
          </a:solidFill>
          <a:ln>
            <a:solidFill>
              <a:srgbClr val="0132A6"/>
            </a:solidFill>
          </a:ln>
        </p:spPr>
        <p:txBody>
          <a:bodyPr wrap="square" rtlCol="0" anchor="t"/>
          <a:lstStyle/>
          <a:p>
            <a:pPr marL="0" indent="0" algn="l">
              <a:buNone/>
            </a:pPr>
            <a:r>
              <a:rPr lang="en-US" sz="1150" dirty="0">
                <a:latin typeface="Calibri" pitchFamily="34" charset="0"/>
                <a:ea typeface="Calibri" pitchFamily="34" charset="-122"/>
                <a:cs typeface="Calibri" pitchFamily="34" charset="-120"/>
              </a:rPr>
              <a:t>Процессын талаар мэдлэг, туршлага бүхий шинжээч</a:t>
            </a:r>
            <a:endParaRPr lang="en-US" sz="115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dirty="0"/>
          </a:p>
        </p:txBody>
      </p:sp>
      <p:sp>
        <p:nvSpPr>
          <p:cNvPr id="3" name="Shape 1"/>
          <p:cNvSpPr/>
          <p:nvPr/>
        </p:nvSpPr>
        <p:spPr>
          <a:xfrm>
            <a:off x="0" y="0"/>
            <a:ext cx="2011680" cy="777240"/>
          </a:xfrm>
          <a:prstGeom prst="rect">
            <a:avLst/>
          </a:prstGeom>
          <a:solidFill>
            <a:srgbClr val="0132A6"/>
          </a:solidFill>
          <a:ln w="12700">
            <a:solidFill>
              <a:srgbClr val="2E7D32"/>
            </a:solidFill>
            <a:prstDash val="solid"/>
          </a:ln>
        </p:spPr>
        <p:txBody>
          <a:bodyPr/>
          <a:lstStyle/>
          <a:p>
            <a:endParaRPr lang="en-US" dirty="0"/>
          </a:p>
        </p:txBody>
      </p:sp>
      <p:sp>
        <p:nvSpPr>
          <p:cNvPr id="4" name="Text 2"/>
          <p:cNvSpPr/>
          <p:nvPr/>
        </p:nvSpPr>
        <p:spPr>
          <a:xfrm>
            <a:off x="274320" y="0"/>
            <a:ext cx="8595360" cy="777240"/>
          </a:xfrm>
          <a:prstGeom prst="rect">
            <a:avLst/>
          </a:prstGeom>
          <a:solidFill>
            <a:srgbClr val="0132A6"/>
          </a:solidFill>
          <a:ln/>
        </p:spPr>
        <p:txBody>
          <a:bodyPr wrap="square" rtlCol="0" anchor="ctr"/>
          <a:lstStyle/>
          <a:p>
            <a:pPr marL="0" indent="0" algn="l">
              <a:buNone/>
            </a:pPr>
            <a:r>
              <a:rPr lang="en-US" sz="2000" b="1" dirty="0">
                <a:solidFill>
                  <a:srgbClr val="FFFFFF"/>
                </a:solidFill>
                <a:latin typeface="Calibri" pitchFamily="34" charset="0"/>
                <a:ea typeface="Calibri" pitchFamily="34" charset="-122"/>
                <a:cs typeface="Calibri" pitchFamily="34" charset="-120"/>
              </a:rPr>
              <a:t>ПРОЦЕССЫН ЭЗЭМШИГЧ (PROCESS OWNER)</a:t>
            </a:r>
            <a:endParaRPr lang="en-US" sz="2000" dirty="0"/>
          </a:p>
        </p:txBody>
      </p:sp>
      <p:sp>
        <p:nvSpPr>
          <p:cNvPr id="5" name="Text 3"/>
          <p:cNvSpPr/>
          <p:nvPr/>
        </p:nvSpPr>
        <p:spPr>
          <a:xfrm>
            <a:off x="4473146" y="685799"/>
            <a:ext cx="4670854" cy="3107725"/>
          </a:xfrm>
          <a:prstGeom prst="rect">
            <a:avLst/>
          </a:prstGeom>
          <a:noFill/>
          <a:ln/>
        </p:spPr>
        <p:txBody>
          <a:bodyPr wrap="square" rtlCol="0" anchor="ctr"/>
          <a:lstStyle/>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Процессын нийт гүйцэтгэлд хариуцлага хүлээдэг хувь хүн</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Процессын KPI-г тодорхойлж, хянадаг</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Процессыг сайжруулах санаачилгыг удирддаг</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Дэд процессуудын хооронд зохицуулалт хийдэг</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Процессын нөөцийг хуваарилах эрхтэй</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BPM амжилтад чухал: Эзэмшигчгүй процесс = </a:t>
            </a:r>
            <a:r>
              <a:rPr lang="en-US" sz="1500" dirty="0" err="1">
                <a:solidFill>
                  <a:srgbClr val="1A1A2E"/>
                </a:solidFill>
                <a:latin typeface="Arial" panose="020B0604020202020204" pitchFamily="34" charset="0"/>
                <a:ea typeface="Calibri" pitchFamily="34" charset="-122"/>
                <a:cs typeface="Arial" panose="020B0604020202020204" pitchFamily="34" charset="0"/>
              </a:rPr>
              <a:t>хяналтгүй</a:t>
            </a:r>
            <a:r>
              <a:rPr lang="en-US" sz="1500" dirty="0">
                <a:solidFill>
                  <a:srgbClr val="1A1A2E"/>
                </a:solidFill>
                <a:latin typeface="Arial" panose="020B0604020202020204" pitchFamily="34" charset="0"/>
                <a:ea typeface="Calibri" pitchFamily="34" charset="-122"/>
                <a:cs typeface="Arial" panose="020B0604020202020204" pitchFamily="34" charset="0"/>
              </a:rPr>
              <a:t> </a:t>
            </a:r>
            <a:r>
              <a:rPr lang="en-US" sz="1500" dirty="0" err="1">
                <a:solidFill>
                  <a:srgbClr val="1A1A2E"/>
                </a:solidFill>
                <a:latin typeface="Arial" panose="020B0604020202020204" pitchFamily="34" charset="0"/>
                <a:ea typeface="Calibri" pitchFamily="34" charset="-122"/>
                <a:cs typeface="Arial" panose="020B0604020202020204" pitchFamily="34" charset="0"/>
              </a:rPr>
              <a:t>процесс</a:t>
            </a:r>
            <a:endParaRPr lang="en-US" sz="1500" dirty="0">
              <a:latin typeface="Arial" panose="020B0604020202020204" pitchFamily="34" charset="0"/>
              <a:cs typeface="Arial" panose="020B0604020202020204" pitchFamily="34" charset="0"/>
            </a:endParaRPr>
          </a:p>
        </p:txBody>
      </p:sp>
      <p:sp>
        <p:nvSpPr>
          <p:cNvPr id="6" name="Shape 4"/>
          <p:cNvSpPr/>
          <p:nvPr/>
        </p:nvSpPr>
        <p:spPr>
          <a:xfrm>
            <a:off x="0" y="4754880"/>
            <a:ext cx="9144000" cy="388620"/>
          </a:xfrm>
          <a:prstGeom prst="rect">
            <a:avLst/>
          </a:prstGeom>
          <a:solidFill>
            <a:srgbClr val="ECEFF1"/>
          </a:solidFill>
          <a:ln w="12700">
            <a:solidFill>
              <a:srgbClr val="ECEFF1"/>
            </a:solidFill>
            <a:prstDash val="solid"/>
          </a:ln>
        </p:spPr>
        <p:txBody>
          <a:bodyPr/>
          <a:lstStyle/>
          <a:p>
            <a:endParaRPr lang="en-US"/>
          </a:p>
        </p:txBody>
      </p:sp>
      <p:sp>
        <p:nvSpPr>
          <p:cNvPr id="7" name="Text 5"/>
          <p:cNvSpPr/>
          <p:nvPr/>
        </p:nvSpPr>
        <p:spPr>
          <a:xfrm>
            <a:off x="274320" y="4773168"/>
            <a:ext cx="8595360" cy="347472"/>
          </a:xfrm>
          <a:prstGeom prst="rect">
            <a:avLst/>
          </a:prstGeom>
          <a:noFill/>
          <a:ln/>
        </p:spPr>
        <p:txBody>
          <a:bodyPr wrap="square" rtlCol="0" anchor="ctr"/>
          <a:lstStyle/>
          <a:p>
            <a:pPr marL="0" indent="0">
              <a:buNone/>
            </a:pPr>
            <a:r>
              <a:rPr lang="en-US" sz="1000" i="1" dirty="0">
                <a:solidFill>
                  <a:srgbClr val="546E7A"/>
                </a:solidFill>
                <a:latin typeface="Calibri" pitchFamily="34" charset="0"/>
                <a:ea typeface="Calibri" pitchFamily="34" charset="-122"/>
                <a:cs typeface="Calibri" pitchFamily="34" charset="-120"/>
              </a:rPr>
              <a:t>Дерминбург (Dörmbürg, 2013): Процессын эзэмшигч бол BPM амжилтын чухал хүчин зүйл.</a:t>
            </a:r>
            <a:endParaRPr lang="en-US" sz="1000" dirty="0"/>
          </a:p>
        </p:txBody>
      </p:sp>
      <p:pic>
        <p:nvPicPr>
          <p:cNvPr id="10" name="Picture 2" descr="Business Process Mapping">
            <a:extLst>
              <a:ext uri="{FF2B5EF4-FFF2-40B4-BE49-F238E27FC236}">
                <a16:creationId xmlns:a16="http://schemas.microsoft.com/office/drawing/2014/main" id="{DC374F66-0079-D506-B654-B18E69459D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2248" y="949906"/>
            <a:ext cx="4329498" cy="243470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A52F46E-8C6B-3153-C733-7F3400DA8630}"/>
              </a:ext>
            </a:extLst>
          </p:cNvPr>
          <p:cNvSpPr txBox="1"/>
          <p:nvPr/>
        </p:nvSpPr>
        <p:spPr>
          <a:xfrm>
            <a:off x="445481" y="3372612"/>
            <a:ext cx="4027665" cy="276999"/>
          </a:xfrm>
          <a:prstGeom prst="rect">
            <a:avLst/>
          </a:prstGeom>
          <a:noFill/>
        </p:spPr>
        <p:txBody>
          <a:bodyPr wrap="square">
            <a:spAutoFit/>
          </a:bodyPr>
          <a:lstStyle/>
          <a:p>
            <a:pPr algn="r"/>
            <a:r>
              <a:rPr lang="mn-MN" sz="1200" i="1" u="sng" dirty="0"/>
              <a:t> Эх сурвалж: </a:t>
            </a:r>
            <a:r>
              <a:rPr lang="en-US" sz="1200" i="1" u="sng" dirty="0"/>
              <a:t>Generated by AI</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7">
    <p:bg>
      <p:bgPr>
        <a:solidFill>
          <a:schemeClr val="bg1"/>
        </a:solidFill>
        <a:effectLst/>
      </p:bgPr>
    </p:bg>
    <p:spTree>
      <p:nvGrpSpPr>
        <p:cNvPr id="1" name=""/>
        <p:cNvGrpSpPr/>
        <p:nvPr/>
      </p:nvGrpSpPr>
      <p:grpSpPr>
        <a:xfrm>
          <a:off x="0" y="0"/>
          <a:ext cx="0" cy="0"/>
          <a:chOff x="0" y="0"/>
          <a:chExt cx="0" cy="0"/>
        </a:xfrm>
      </p:grpSpPr>
      <p:sp>
        <p:nvSpPr>
          <p:cNvPr id="2" name="Shape 0"/>
          <p:cNvSpPr/>
          <p:nvPr/>
        </p:nvSpPr>
        <p:spPr>
          <a:xfrm>
            <a:off x="0" y="0"/>
            <a:ext cx="164592" cy="5143500"/>
          </a:xfrm>
          <a:prstGeom prst="rect">
            <a:avLst/>
          </a:prstGeom>
          <a:solidFill>
            <a:srgbClr val="0132A6"/>
          </a:solidFill>
          <a:ln w="12700">
            <a:solidFill>
              <a:srgbClr val="1B5E20"/>
            </a:solidFill>
            <a:prstDash val="solid"/>
          </a:ln>
        </p:spPr>
        <p:txBody>
          <a:bodyPr/>
          <a:lstStyle/>
          <a:p>
            <a:endParaRPr lang="en-US"/>
          </a:p>
        </p:txBody>
      </p:sp>
      <p:sp>
        <p:nvSpPr>
          <p:cNvPr id="3" name="Shape 1"/>
          <p:cNvSpPr/>
          <p:nvPr/>
        </p:nvSpPr>
        <p:spPr>
          <a:xfrm>
            <a:off x="0" y="2103120"/>
            <a:ext cx="9144000" cy="960120"/>
          </a:xfrm>
          <a:prstGeom prst="rect">
            <a:avLst/>
          </a:prstGeom>
          <a:solidFill>
            <a:srgbClr val="0132A6"/>
          </a:solidFill>
          <a:ln w="12700">
            <a:solidFill>
              <a:srgbClr val="1B5E20"/>
            </a:solidFill>
            <a:prstDash val="solid"/>
          </a:ln>
        </p:spPr>
        <p:txBody>
          <a:bodyPr/>
          <a:lstStyle/>
          <a:p>
            <a:endParaRPr lang="en-US"/>
          </a:p>
        </p:txBody>
      </p:sp>
      <p:sp>
        <p:nvSpPr>
          <p:cNvPr id="4" name="Text 2"/>
          <p:cNvSpPr/>
          <p:nvPr/>
        </p:nvSpPr>
        <p:spPr>
          <a:xfrm>
            <a:off x="1371600" y="457200"/>
            <a:ext cx="2743200" cy="1645920"/>
          </a:xfrm>
          <a:prstGeom prst="rect">
            <a:avLst/>
          </a:prstGeom>
          <a:noFill/>
          <a:ln/>
        </p:spPr>
        <p:txBody>
          <a:bodyPr wrap="square" rtlCol="0" anchor="ctr"/>
          <a:lstStyle/>
          <a:p>
            <a:pPr marL="0" indent="0" algn="l">
              <a:buNone/>
            </a:pPr>
            <a:r>
              <a:rPr lang="en-US" sz="9600" b="1" dirty="0">
                <a:solidFill>
                  <a:srgbClr val="0132A6"/>
                </a:solidFill>
                <a:latin typeface="Calibri" pitchFamily="34" charset="0"/>
                <a:ea typeface="Calibri" pitchFamily="34" charset="-122"/>
                <a:cs typeface="Calibri" pitchFamily="34" charset="-120"/>
              </a:rPr>
              <a:t>02</a:t>
            </a:r>
            <a:endParaRPr lang="en-US" sz="9600" dirty="0">
              <a:solidFill>
                <a:srgbClr val="0132A6"/>
              </a:solidFill>
            </a:endParaRPr>
          </a:p>
        </p:txBody>
      </p:sp>
      <p:sp>
        <p:nvSpPr>
          <p:cNvPr id="5" name="Text 3"/>
          <p:cNvSpPr/>
          <p:nvPr/>
        </p:nvSpPr>
        <p:spPr>
          <a:xfrm>
            <a:off x="457200" y="2121408"/>
            <a:ext cx="8229600" cy="914400"/>
          </a:xfrm>
          <a:prstGeom prst="rect">
            <a:avLst/>
          </a:prstGeom>
          <a:noFill/>
          <a:ln/>
        </p:spPr>
        <p:txBody>
          <a:bodyPr wrap="square" rtlCol="0" anchor="ctr"/>
          <a:lstStyle/>
          <a:p>
            <a:pPr marL="0" indent="0" algn="ctr">
              <a:buNone/>
            </a:pPr>
            <a:r>
              <a:rPr lang="en-US" sz="2800" b="1" dirty="0">
                <a:solidFill>
                  <a:srgbClr val="FFFFFF"/>
                </a:solidFill>
                <a:latin typeface="Calibri" pitchFamily="34" charset="0"/>
                <a:ea typeface="Calibri" pitchFamily="34" charset="-122"/>
                <a:cs typeface="Calibri" pitchFamily="34" charset="-120"/>
              </a:rPr>
              <a:t>Процессыг илрүүлэх аргачлалууд</a:t>
            </a:r>
            <a:endParaRPr lang="en-US" sz="28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8">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sz="2000">
              <a:latin typeface="Arial" panose="020B0604020202020204" pitchFamily="34" charset="0"/>
              <a:cs typeface="Arial" panose="020B0604020202020204" pitchFamily="34" charset="0"/>
            </a:endParaRPr>
          </a:p>
        </p:txBody>
      </p:sp>
      <p:sp>
        <p:nvSpPr>
          <p:cNvPr id="3" name="Text 1"/>
          <p:cNvSpPr/>
          <p:nvPr/>
        </p:nvSpPr>
        <p:spPr>
          <a:xfrm>
            <a:off x="274320" y="0"/>
            <a:ext cx="8595360" cy="777240"/>
          </a:xfrm>
          <a:prstGeom prst="rect">
            <a:avLst/>
          </a:prstGeom>
          <a:noFill/>
          <a:ln/>
        </p:spPr>
        <p:txBody>
          <a:bodyPr wrap="square" rtlCol="0" anchor="ctr"/>
          <a:lstStyle/>
          <a:p>
            <a:pPr marL="0" indent="0" algn="l">
              <a:buNone/>
            </a:pPr>
            <a:r>
              <a:rPr lang="en-US" sz="2400" b="1" dirty="0">
                <a:solidFill>
                  <a:srgbClr val="FFFFFF"/>
                </a:solidFill>
                <a:latin typeface="Arial" panose="020B0604020202020204" pitchFamily="34" charset="0"/>
                <a:ea typeface="Calibri" pitchFamily="34" charset="-122"/>
                <a:cs typeface="Arial" panose="020B0604020202020204" pitchFamily="34" charset="0"/>
              </a:rPr>
              <a:t>АРГА 1: ЯРИЛЦЛАГА (INTERVIEW)</a:t>
            </a:r>
            <a:endParaRPr lang="en-US" sz="2400" dirty="0">
              <a:latin typeface="Arial" panose="020B0604020202020204" pitchFamily="34" charset="0"/>
              <a:cs typeface="Arial" panose="020B0604020202020204" pitchFamily="34" charset="0"/>
            </a:endParaRPr>
          </a:p>
        </p:txBody>
      </p:sp>
      <p:grpSp>
        <p:nvGrpSpPr>
          <p:cNvPr id="17" name="Group 16">
            <a:extLst>
              <a:ext uri="{FF2B5EF4-FFF2-40B4-BE49-F238E27FC236}">
                <a16:creationId xmlns:a16="http://schemas.microsoft.com/office/drawing/2014/main" id="{AB089DD3-652F-9DAD-BF06-50F6B7A4CCD1}"/>
              </a:ext>
            </a:extLst>
          </p:cNvPr>
          <p:cNvGrpSpPr/>
          <p:nvPr/>
        </p:nvGrpSpPr>
        <p:grpSpPr>
          <a:xfrm>
            <a:off x="5283200" y="777240"/>
            <a:ext cx="3860800" cy="4283707"/>
            <a:chOff x="5120640" y="366524"/>
            <a:chExt cx="4023360" cy="4694423"/>
          </a:xfrm>
        </p:grpSpPr>
        <p:sp>
          <p:nvSpPr>
            <p:cNvPr id="4" name="Shape 2"/>
            <p:cNvSpPr/>
            <p:nvPr/>
          </p:nvSpPr>
          <p:spPr>
            <a:xfrm>
              <a:off x="5120640" y="366524"/>
              <a:ext cx="4023360" cy="2298698"/>
            </a:xfrm>
            <a:prstGeom prst="rect">
              <a:avLst/>
            </a:prstGeom>
            <a:solidFill>
              <a:schemeClr val="accent5">
                <a:lumMod val="20000"/>
                <a:lumOff val="80000"/>
              </a:schemeClr>
            </a:solidFill>
            <a:ln w="12700">
              <a:solidFill>
                <a:srgbClr val="0132A6"/>
              </a:solidFill>
              <a:prstDash val="solid"/>
            </a:ln>
            <a:effectLst>
              <a:outerShdw blurRad="76200" dist="25400" dir="8100000" algn="bl" rotWithShape="0">
                <a:srgbClr val="000000">
                  <a:alpha val="12000"/>
                </a:srgbClr>
              </a:outerShdw>
            </a:effectLst>
          </p:spPr>
          <p:txBody>
            <a:bodyPr/>
            <a:lstStyle/>
            <a:p>
              <a:endParaRPr lang="en-US" dirty="0">
                <a:latin typeface="Arial" panose="020B0604020202020204" pitchFamily="34" charset="0"/>
                <a:cs typeface="Arial" panose="020B0604020202020204" pitchFamily="34" charset="0"/>
              </a:endParaRPr>
            </a:p>
          </p:txBody>
        </p:sp>
        <p:sp>
          <p:nvSpPr>
            <p:cNvPr id="5" name="Text 3"/>
            <p:cNvSpPr/>
            <p:nvPr/>
          </p:nvSpPr>
          <p:spPr>
            <a:xfrm>
              <a:off x="5303520" y="457964"/>
              <a:ext cx="3657600" cy="411480"/>
            </a:xfrm>
            <a:prstGeom prst="rect">
              <a:avLst/>
            </a:prstGeom>
            <a:noFill/>
            <a:ln/>
          </p:spPr>
          <p:txBody>
            <a:bodyPr wrap="square" rtlCol="0" anchor="ctr"/>
            <a:lstStyle/>
            <a:p>
              <a:pPr marL="0" indent="0">
                <a:buNone/>
              </a:pPr>
              <a:r>
                <a:rPr lang="en-US" sz="1400" b="1" dirty="0">
                  <a:solidFill>
                    <a:srgbClr val="1B5E20"/>
                  </a:solidFill>
                  <a:latin typeface="Arial" panose="020B0604020202020204" pitchFamily="34" charset="0"/>
                  <a:ea typeface="Calibri" pitchFamily="34" charset="-122"/>
                  <a:cs typeface="Arial" panose="020B0604020202020204" pitchFamily="34" charset="0"/>
                </a:rPr>
                <a:t>[+] Давуу тал</a:t>
              </a:r>
              <a:endParaRPr lang="en-US" sz="1400" dirty="0">
                <a:latin typeface="Arial" panose="020B0604020202020204" pitchFamily="34" charset="0"/>
                <a:cs typeface="Arial" panose="020B0604020202020204" pitchFamily="34" charset="0"/>
              </a:endParaRPr>
            </a:p>
          </p:txBody>
        </p:sp>
        <p:sp>
          <p:nvSpPr>
            <p:cNvPr id="6" name="Text 4"/>
            <p:cNvSpPr/>
            <p:nvPr/>
          </p:nvSpPr>
          <p:spPr>
            <a:xfrm>
              <a:off x="5303520" y="960884"/>
              <a:ext cx="3657600" cy="502920"/>
            </a:xfrm>
            <a:prstGeom prst="rect">
              <a:avLst/>
            </a:prstGeom>
            <a:noFill/>
            <a:ln/>
          </p:spPr>
          <p:txBody>
            <a:bodyPr wrap="square" rtlCol="0" anchor="ctr"/>
            <a:lstStyle/>
            <a:p>
              <a:pPr marL="0" indent="0">
                <a:buNone/>
              </a:pPr>
              <a:r>
                <a:rPr lang="en-US" sz="1200" dirty="0">
                  <a:solidFill>
                    <a:srgbClr val="1A1A2E"/>
                  </a:solidFill>
                  <a:latin typeface="Arial" panose="020B0604020202020204" pitchFamily="34" charset="0"/>
                  <a:ea typeface="Calibri" pitchFamily="34" charset="-122"/>
                  <a:cs typeface="Arial" panose="020B0604020202020204" pitchFamily="34" charset="0"/>
                </a:rPr>
                <a:t>• Нарийн, нууц мэдээлэл олж авах</a:t>
              </a:r>
              <a:endParaRPr lang="en-US" sz="1200" dirty="0">
                <a:latin typeface="Arial" panose="020B0604020202020204" pitchFamily="34" charset="0"/>
                <a:cs typeface="Arial" panose="020B0604020202020204" pitchFamily="34" charset="0"/>
              </a:endParaRPr>
            </a:p>
          </p:txBody>
        </p:sp>
        <p:sp>
          <p:nvSpPr>
            <p:cNvPr id="7" name="Text 5"/>
            <p:cNvSpPr/>
            <p:nvPr/>
          </p:nvSpPr>
          <p:spPr>
            <a:xfrm>
              <a:off x="5303520" y="1306070"/>
              <a:ext cx="3657600" cy="502920"/>
            </a:xfrm>
            <a:prstGeom prst="rect">
              <a:avLst/>
            </a:prstGeom>
            <a:noFill/>
            <a:ln/>
          </p:spPr>
          <p:txBody>
            <a:bodyPr wrap="square" rtlCol="0" anchor="ctr"/>
            <a:lstStyle/>
            <a:p>
              <a:pPr marL="0" indent="0">
                <a:buNone/>
              </a:pPr>
              <a:r>
                <a:rPr lang="en-US" sz="1200" dirty="0">
                  <a:solidFill>
                    <a:srgbClr val="1A1A2E"/>
                  </a:solidFill>
                  <a:latin typeface="Arial" panose="020B0604020202020204" pitchFamily="34" charset="0"/>
                  <a:ea typeface="Calibri" pitchFamily="34" charset="-122"/>
                  <a:cs typeface="Arial" panose="020B0604020202020204" pitchFamily="34" charset="0"/>
                </a:rPr>
                <a:t>• Ярилцагчийн туршлагыг ашиглах</a:t>
              </a:r>
              <a:endParaRPr lang="en-US" sz="1200" dirty="0">
                <a:latin typeface="Arial" panose="020B0604020202020204" pitchFamily="34" charset="0"/>
                <a:cs typeface="Arial" panose="020B0604020202020204" pitchFamily="34" charset="0"/>
              </a:endParaRPr>
            </a:p>
          </p:txBody>
        </p:sp>
        <p:sp>
          <p:nvSpPr>
            <p:cNvPr id="8" name="Text 6"/>
            <p:cNvSpPr/>
            <p:nvPr/>
          </p:nvSpPr>
          <p:spPr>
            <a:xfrm>
              <a:off x="5303520" y="1651256"/>
              <a:ext cx="3657600" cy="502920"/>
            </a:xfrm>
            <a:prstGeom prst="rect">
              <a:avLst/>
            </a:prstGeom>
            <a:noFill/>
            <a:ln/>
          </p:spPr>
          <p:txBody>
            <a:bodyPr wrap="square" rtlCol="0" anchor="ctr"/>
            <a:lstStyle/>
            <a:p>
              <a:pPr marL="0" indent="0">
                <a:buNone/>
              </a:pPr>
              <a:r>
                <a:rPr lang="en-US" sz="1200" dirty="0">
                  <a:solidFill>
                    <a:srgbClr val="1A1A2E"/>
                  </a:solidFill>
                  <a:latin typeface="Arial" panose="020B0604020202020204" pitchFamily="34" charset="0"/>
                  <a:ea typeface="Calibri" pitchFamily="34" charset="-122"/>
                  <a:cs typeface="Arial" panose="020B0604020202020204" pitchFamily="34" charset="0"/>
                </a:rPr>
                <a:t>• Уян хатан асуулт тавих боломжтой</a:t>
              </a:r>
              <a:endParaRPr lang="en-US" sz="1200" dirty="0">
                <a:latin typeface="Arial" panose="020B0604020202020204" pitchFamily="34" charset="0"/>
                <a:cs typeface="Arial" panose="020B0604020202020204" pitchFamily="34" charset="0"/>
              </a:endParaRPr>
            </a:p>
          </p:txBody>
        </p:sp>
        <p:sp>
          <p:nvSpPr>
            <p:cNvPr id="9" name="Text 7"/>
            <p:cNvSpPr/>
            <p:nvPr/>
          </p:nvSpPr>
          <p:spPr>
            <a:xfrm>
              <a:off x="5303520" y="1987299"/>
              <a:ext cx="3657600" cy="502920"/>
            </a:xfrm>
            <a:prstGeom prst="rect">
              <a:avLst/>
            </a:prstGeom>
            <a:noFill/>
            <a:ln/>
          </p:spPr>
          <p:txBody>
            <a:bodyPr wrap="square" rtlCol="0" anchor="ctr"/>
            <a:lstStyle/>
            <a:p>
              <a:pPr marL="0" indent="0">
                <a:buNone/>
              </a:pPr>
              <a:r>
                <a:rPr lang="en-US" sz="1200" dirty="0">
                  <a:solidFill>
                    <a:srgbClr val="1A1A2E"/>
                  </a:solidFill>
                  <a:latin typeface="Arial" panose="020B0604020202020204" pitchFamily="34" charset="0"/>
                  <a:ea typeface="Calibri" pitchFamily="34" charset="-122"/>
                  <a:cs typeface="Arial" panose="020B0604020202020204" pitchFamily="34" charset="0"/>
                </a:rPr>
                <a:t>• Итгэлцэл бий болгодог</a:t>
              </a:r>
              <a:endParaRPr lang="en-US" sz="1200" dirty="0">
                <a:latin typeface="Arial" panose="020B0604020202020204" pitchFamily="34" charset="0"/>
                <a:cs typeface="Arial" panose="020B0604020202020204" pitchFamily="34" charset="0"/>
              </a:endParaRPr>
            </a:p>
          </p:txBody>
        </p:sp>
        <p:sp>
          <p:nvSpPr>
            <p:cNvPr id="10" name="Shape 8"/>
            <p:cNvSpPr/>
            <p:nvPr/>
          </p:nvSpPr>
          <p:spPr>
            <a:xfrm>
              <a:off x="5120640" y="2762250"/>
              <a:ext cx="4023360" cy="2298697"/>
            </a:xfrm>
            <a:prstGeom prst="rect">
              <a:avLst/>
            </a:prstGeom>
            <a:solidFill>
              <a:schemeClr val="accent5">
                <a:lumMod val="20000"/>
                <a:lumOff val="80000"/>
              </a:schemeClr>
            </a:solidFill>
            <a:ln w="12700">
              <a:solidFill>
                <a:srgbClr val="0132A6"/>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1" name="Text 9"/>
            <p:cNvSpPr/>
            <p:nvPr/>
          </p:nvSpPr>
          <p:spPr>
            <a:xfrm>
              <a:off x="5303520" y="2853690"/>
              <a:ext cx="3657600" cy="411480"/>
            </a:xfrm>
            <a:prstGeom prst="rect">
              <a:avLst/>
            </a:prstGeom>
            <a:noFill/>
            <a:ln/>
          </p:spPr>
          <p:txBody>
            <a:bodyPr wrap="square" rtlCol="0" anchor="ctr"/>
            <a:lstStyle/>
            <a:p>
              <a:pPr marL="0" indent="0">
                <a:buNone/>
              </a:pPr>
              <a:r>
                <a:rPr lang="en-US" sz="1400" b="1" dirty="0">
                  <a:solidFill>
                    <a:srgbClr val="1B5E20"/>
                  </a:solidFill>
                  <a:latin typeface="Arial" panose="020B0604020202020204" pitchFamily="34" charset="0"/>
                  <a:ea typeface="Calibri" pitchFamily="34" charset="-122"/>
                  <a:cs typeface="Arial" panose="020B0604020202020204" pitchFamily="34" charset="0"/>
                </a:rPr>
                <a:t>[!] Сул тал</a:t>
              </a:r>
              <a:endParaRPr lang="en-US" sz="1400" dirty="0">
                <a:latin typeface="Arial" panose="020B0604020202020204" pitchFamily="34" charset="0"/>
                <a:cs typeface="Arial" panose="020B0604020202020204" pitchFamily="34" charset="0"/>
              </a:endParaRPr>
            </a:p>
          </p:txBody>
        </p:sp>
        <p:sp>
          <p:nvSpPr>
            <p:cNvPr id="12" name="Text 10"/>
            <p:cNvSpPr/>
            <p:nvPr/>
          </p:nvSpPr>
          <p:spPr>
            <a:xfrm>
              <a:off x="5303520" y="3356610"/>
              <a:ext cx="3657600" cy="502920"/>
            </a:xfrm>
            <a:prstGeom prst="rect">
              <a:avLst/>
            </a:prstGeom>
            <a:noFill/>
            <a:ln/>
          </p:spPr>
          <p:txBody>
            <a:bodyPr wrap="square" rtlCol="0" anchor="ctr"/>
            <a:lstStyle/>
            <a:p>
              <a:pPr marL="0" indent="0">
                <a:buNone/>
              </a:pPr>
              <a:r>
                <a:rPr lang="en-US" sz="1200" dirty="0">
                  <a:solidFill>
                    <a:srgbClr val="1A1A2E"/>
                  </a:solidFill>
                  <a:latin typeface="Arial" panose="020B0604020202020204" pitchFamily="34" charset="0"/>
                  <a:ea typeface="Calibri" pitchFamily="34" charset="-122"/>
                  <a:cs typeface="Arial" panose="020B0604020202020204" pitchFamily="34" charset="0"/>
                </a:rPr>
                <a:t>• Цаг их шаарддаг</a:t>
              </a:r>
              <a:endParaRPr lang="en-US" sz="1200" dirty="0">
                <a:latin typeface="Arial" panose="020B0604020202020204" pitchFamily="34" charset="0"/>
                <a:cs typeface="Arial" panose="020B0604020202020204" pitchFamily="34" charset="0"/>
              </a:endParaRPr>
            </a:p>
          </p:txBody>
        </p:sp>
        <p:sp>
          <p:nvSpPr>
            <p:cNvPr id="13" name="Text 11"/>
            <p:cNvSpPr/>
            <p:nvPr/>
          </p:nvSpPr>
          <p:spPr>
            <a:xfrm>
              <a:off x="5303520" y="3686049"/>
              <a:ext cx="3657600" cy="502920"/>
            </a:xfrm>
            <a:prstGeom prst="rect">
              <a:avLst/>
            </a:prstGeom>
            <a:noFill/>
            <a:ln/>
          </p:spPr>
          <p:txBody>
            <a:bodyPr wrap="square" rtlCol="0" anchor="ctr"/>
            <a:lstStyle/>
            <a:p>
              <a:pPr marL="0" indent="0">
                <a:buNone/>
              </a:pPr>
              <a:r>
                <a:rPr lang="en-US" sz="1200" dirty="0">
                  <a:solidFill>
                    <a:srgbClr val="1A1A2E"/>
                  </a:solidFill>
                  <a:latin typeface="Arial" panose="020B0604020202020204" pitchFamily="34" charset="0"/>
                  <a:ea typeface="Calibri" pitchFamily="34" charset="-122"/>
                  <a:cs typeface="Arial" panose="020B0604020202020204" pitchFamily="34" charset="0"/>
                </a:rPr>
                <a:t>• Субъектив байж болно</a:t>
              </a:r>
              <a:endParaRPr lang="en-US" sz="1200" dirty="0">
                <a:latin typeface="Arial" panose="020B0604020202020204" pitchFamily="34" charset="0"/>
                <a:cs typeface="Arial" panose="020B0604020202020204" pitchFamily="34" charset="0"/>
              </a:endParaRPr>
            </a:p>
          </p:txBody>
        </p:sp>
        <p:sp>
          <p:nvSpPr>
            <p:cNvPr id="14" name="Text 12"/>
            <p:cNvSpPr/>
            <p:nvPr/>
          </p:nvSpPr>
          <p:spPr>
            <a:xfrm>
              <a:off x="5303520" y="4022090"/>
              <a:ext cx="3657600" cy="502920"/>
            </a:xfrm>
            <a:prstGeom prst="rect">
              <a:avLst/>
            </a:prstGeom>
            <a:noFill/>
            <a:ln/>
          </p:spPr>
          <p:txBody>
            <a:bodyPr wrap="square" rtlCol="0" anchor="ctr"/>
            <a:lstStyle/>
            <a:p>
              <a:pPr marL="0" indent="0">
                <a:buNone/>
              </a:pPr>
              <a:r>
                <a:rPr lang="en-US" sz="1200" dirty="0">
                  <a:solidFill>
                    <a:srgbClr val="1A1A2E"/>
                  </a:solidFill>
                  <a:latin typeface="Arial" panose="020B0604020202020204" pitchFamily="34" charset="0"/>
                  <a:ea typeface="Calibri" pitchFamily="34" charset="-122"/>
                  <a:cs typeface="Arial" panose="020B0604020202020204" pitchFamily="34" charset="0"/>
                </a:rPr>
                <a:t>• Мэдэгдэхгүй орхих мэдээлэл байна</a:t>
              </a:r>
              <a:endParaRPr lang="en-US" sz="1200" dirty="0">
                <a:latin typeface="Arial" panose="020B0604020202020204" pitchFamily="34" charset="0"/>
                <a:cs typeface="Arial" panose="020B0604020202020204" pitchFamily="34" charset="0"/>
              </a:endParaRPr>
            </a:p>
          </p:txBody>
        </p:sp>
        <p:sp>
          <p:nvSpPr>
            <p:cNvPr id="15" name="Text 13"/>
            <p:cNvSpPr/>
            <p:nvPr/>
          </p:nvSpPr>
          <p:spPr>
            <a:xfrm>
              <a:off x="5303520" y="4383025"/>
              <a:ext cx="3657600" cy="502920"/>
            </a:xfrm>
            <a:prstGeom prst="rect">
              <a:avLst/>
            </a:prstGeom>
            <a:noFill/>
            <a:ln/>
          </p:spPr>
          <p:txBody>
            <a:bodyPr wrap="square" rtlCol="0" anchor="ctr"/>
            <a:lstStyle/>
            <a:p>
              <a:pPr marL="0" indent="0">
                <a:buNone/>
              </a:pPr>
              <a:r>
                <a:rPr lang="en-US" sz="1200" dirty="0">
                  <a:solidFill>
                    <a:srgbClr val="1A1A2E"/>
                  </a:solidFill>
                  <a:latin typeface="Arial" panose="020B0604020202020204" pitchFamily="34" charset="0"/>
                  <a:ea typeface="Calibri" pitchFamily="34" charset="-122"/>
                  <a:cs typeface="Arial" panose="020B0604020202020204" pitchFamily="34" charset="0"/>
                </a:rPr>
                <a:t>• Тоо хэмжээ хязгаарлагдмал</a:t>
              </a:r>
              <a:endParaRPr lang="en-US" sz="1200" dirty="0">
                <a:latin typeface="Arial" panose="020B0604020202020204" pitchFamily="34" charset="0"/>
                <a:cs typeface="Arial" panose="020B0604020202020204" pitchFamily="34" charset="0"/>
              </a:endParaRPr>
            </a:p>
          </p:txBody>
        </p:sp>
      </p:grpSp>
      <p:sp>
        <p:nvSpPr>
          <p:cNvPr id="16" name="Shape 14"/>
          <p:cNvSpPr/>
          <p:nvPr/>
        </p:nvSpPr>
        <p:spPr>
          <a:xfrm>
            <a:off x="274320" y="4846320"/>
            <a:ext cx="8595360" cy="0"/>
          </a:xfrm>
          <a:prstGeom prst="rect">
            <a:avLst/>
          </a:prstGeom>
          <a:solidFill>
            <a:srgbClr val="FFFFFF"/>
          </a:solidFill>
          <a:ln w="12700">
            <a:solidFill>
              <a:srgbClr val="FFFFFF"/>
            </a:solidFill>
            <a:prstDash val="solid"/>
          </a:ln>
        </p:spPr>
        <p:txBody>
          <a:bodyPr/>
          <a:lstStyle/>
          <a:p>
            <a:endParaRPr lang="en-US" sz="2000">
              <a:latin typeface="Arial" panose="020B0604020202020204" pitchFamily="34" charset="0"/>
              <a:cs typeface="Arial" panose="020B0604020202020204" pitchFamily="34" charset="0"/>
            </a:endParaRPr>
          </a:p>
        </p:txBody>
      </p:sp>
      <p:pic>
        <p:nvPicPr>
          <p:cNvPr id="18" name="Picture 2" descr="interview зурган илэрцүүд">
            <a:extLst>
              <a:ext uri="{FF2B5EF4-FFF2-40B4-BE49-F238E27FC236}">
                <a16:creationId xmlns:a16="http://schemas.microsoft.com/office/drawing/2014/main" id="{3442FACB-EDF5-8040-E2F2-C58114450A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0035" y="883093"/>
            <a:ext cx="3982489" cy="2111926"/>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DD1AF25B-E0A0-E9F5-1DEE-43274D7F78FD}"/>
              </a:ext>
            </a:extLst>
          </p:cNvPr>
          <p:cNvSpPr txBox="1"/>
          <p:nvPr/>
        </p:nvSpPr>
        <p:spPr>
          <a:xfrm>
            <a:off x="430035" y="3029670"/>
            <a:ext cx="4027665" cy="369332"/>
          </a:xfrm>
          <a:prstGeom prst="rect">
            <a:avLst/>
          </a:prstGeom>
          <a:noFill/>
        </p:spPr>
        <p:txBody>
          <a:bodyPr wrap="square">
            <a:spAutoFit/>
          </a:bodyPr>
          <a:lstStyle/>
          <a:p>
            <a:pPr algn="r"/>
            <a:r>
              <a:rPr lang="mn-MN" i="1" dirty="0"/>
              <a:t> Эх сурвалж: </a:t>
            </a:r>
            <a:r>
              <a:rPr lang="en-US" i="1" dirty="0"/>
              <a:t>Generated by AI</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29">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dirty="0">
              <a:latin typeface="Arial" panose="020B0604020202020204" pitchFamily="34" charset="0"/>
              <a:cs typeface="Arial" panose="020B0604020202020204" pitchFamily="34" charset="0"/>
            </a:endParaRPr>
          </a:p>
        </p:txBody>
      </p:sp>
      <p:sp>
        <p:nvSpPr>
          <p:cNvPr id="3" name="Text 1"/>
          <p:cNvSpPr/>
          <p:nvPr/>
        </p:nvSpPr>
        <p:spPr>
          <a:xfrm>
            <a:off x="274320" y="0"/>
            <a:ext cx="8595360" cy="777240"/>
          </a:xfrm>
          <a:prstGeom prst="rect">
            <a:avLst/>
          </a:prstGeom>
          <a:noFill/>
          <a:ln/>
        </p:spPr>
        <p:txBody>
          <a:bodyPr wrap="square" rtlCol="0" anchor="ctr"/>
          <a:lstStyle/>
          <a:p>
            <a:pPr marL="0" indent="0" algn="l">
              <a:buNone/>
            </a:pPr>
            <a:r>
              <a:rPr lang="en-US" sz="2000" b="1" dirty="0">
                <a:solidFill>
                  <a:srgbClr val="FFFFFF"/>
                </a:solidFill>
                <a:latin typeface="Arial" panose="020B0604020202020204" pitchFamily="34" charset="0"/>
                <a:ea typeface="Calibri" pitchFamily="34" charset="-122"/>
                <a:cs typeface="Arial" panose="020B0604020202020204" pitchFamily="34" charset="0"/>
              </a:rPr>
              <a:t>АРГА 2: ВОРКШОП (WORKSHOP / FOCUS GROUP)</a:t>
            </a:r>
            <a:endParaRPr lang="en-US" sz="2000" dirty="0">
              <a:latin typeface="Arial" panose="020B0604020202020204" pitchFamily="34" charset="0"/>
              <a:cs typeface="Arial" panose="020B0604020202020204" pitchFamily="34" charset="0"/>
            </a:endParaRPr>
          </a:p>
        </p:txBody>
      </p:sp>
      <p:sp>
        <p:nvSpPr>
          <p:cNvPr id="4" name="Shape 2"/>
          <p:cNvSpPr/>
          <p:nvPr/>
        </p:nvSpPr>
        <p:spPr>
          <a:xfrm>
            <a:off x="457200" y="1005840"/>
            <a:ext cx="2560320" cy="1737360"/>
          </a:xfrm>
          <a:prstGeom prst="rect">
            <a:avLst/>
          </a:prstGeom>
          <a:solidFill>
            <a:schemeClr val="accent5">
              <a:lumMod val="20000"/>
              <a:lumOff val="80000"/>
            </a:schemeClr>
          </a:solidFill>
          <a:ln w="12700">
            <a:solidFill>
              <a:srgbClr val="66BB6A"/>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5" name="Text 3"/>
          <p:cNvSpPr/>
          <p:nvPr/>
        </p:nvSpPr>
        <p:spPr>
          <a:xfrm>
            <a:off x="548640" y="1115568"/>
            <a:ext cx="2377440" cy="384048"/>
          </a:xfrm>
          <a:prstGeom prst="rect">
            <a:avLst/>
          </a:prstGeom>
          <a:solidFill>
            <a:schemeClr val="accent5">
              <a:lumMod val="20000"/>
              <a:lumOff val="80000"/>
            </a:schemeClr>
          </a:solidFill>
          <a:ln/>
        </p:spPr>
        <p:txBody>
          <a:bodyPr wrap="square" rtlCol="0" anchor="ctr"/>
          <a:lstStyle/>
          <a:p>
            <a:pPr marL="0" indent="0" algn="ctr">
              <a:buNone/>
            </a:pPr>
            <a:r>
              <a:rPr lang="en-US" sz="1300" b="1" dirty="0">
                <a:solidFill>
                  <a:srgbClr val="1B5E20"/>
                </a:solidFill>
                <a:latin typeface="Arial" panose="020B0604020202020204" pitchFamily="34" charset="0"/>
                <a:ea typeface="Calibri" pitchFamily="34" charset="-122"/>
                <a:cs typeface="Arial" panose="020B0604020202020204" pitchFamily="34" charset="0"/>
              </a:rPr>
              <a:t>Онцлог</a:t>
            </a:r>
            <a:endParaRPr lang="en-US" sz="1300" dirty="0">
              <a:latin typeface="Arial" panose="020B0604020202020204" pitchFamily="34" charset="0"/>
              <a:cs typeface="Arial" panose="020B0604020202020204" pitchFamily="34" charset="0"/>
            </a:endParaRPr>
          </a:p>
        </p:txBody>
      </p:sp>
      <p:sp>
        <p:nvSpPr>
          <p:cNvPr id="6" name="Text 4"/>
          <p:cNvSpPr/>
          <p:nvPr/>
        </p:nvSpPr>
        <p:spPr>
          <a:xfrm>
            <a:off x="548640" y="1527048"/>
            <a:ext cx="2377440" cy="1097280"/>
          </a:xfrm>
          <a:prstGeom prst="rect">
            <a:avLst/>
          </a:prstGeom>
          <a:solidFill>
            <a:schemeClr val="accent5">
              <a:lumMod val="20000"/>
              <a:lumOff val="80000"/>
            </a:schemeClr>
          </a:solidFill>
          <a:ln/>
        </p:spPr>
        <p:txBody>
          <a:bodyPr wrap="square" rtlCol="0" anchor="t"/>
          <a:lstStyle/>
          <a:p>
            <a:pPr marL="0" indent="0" algn="l">
              <a:buNone/>
            </a:pPr>
            <a:r>
              <a:rPr lang="en-US" sz="1150" dirty="0">
                <a:solidFill>
                  <a:srgbClr val="1A1A2E"/>
                </a:solidFill>
                <a:latin typeface="Arial" panose="020B0604020202020204" pitchFamily="34" charset="0"/>
                <a:ea typeface="Calibri" pitchFamily="34" charset="-122"/>
                <a:cs typeface="Arial" panose="020B0604020202020204" pitchFamily="34" charset="0"/>
              </a:rPr>
              <a:t>Олон оролцогчийг нэгэн зэрэг оролцуулан процессыг хамтаар тодорхойлох хурал</a:t>
            </a:r>
            <a:endParaRPr lang="en-US" sz="1150" dirty="0">
              <a:latin typeface="Arial" panose="020B0604020202020204" pitchFamily="34" charset="0"/>
              <a:cs typeface="Arial" panose="020B0604020202020204" pitchFamily="34" charset="0"/>
            </a:endParaRPr>
          </a:p>
        </p:txBody>
      </p:sp>
      <p:sp>
        <p:nvSpPr>
          <p:cNvPr id="7" name="Shape 5"/>
          <p:cNvSpPr/>
          <p:nvPr/>
        </p:nvSpPr>
        <p:spPr>
          <a:xfrm>
            <a:off x="3291840" y="1005840"/>
            <a:ext cx="2560320" cy="1737360"/>
          </a:xfrm>
          <a:prstGeom prst="rect">
            <a:avLst/>
          </a:prstGeom>
          <a:solidFill>
            <a:schemeClr val="accent5">
              <a:lumMod val="20000"/>
              <a:lumOff val="80000"/>
            </a:schemeClr>
          </a:solidFill>
          <a:ln w="12700">
            <a:solidFill>
              <a:srgbClr val="66BB6A"/>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8" name="Text 6"/>
          <p:cNvSpPr/>
          <p:nvPr/>
        </p:nvSpPr>
        <p:spPr>
          <a:xfrm>
            <a:off x="3383280" y="1115568"/>
            <a:ext cx="2377440" cy="384048"/>
          </a:xfrm>
          <a:prstGeom prst="rect">
            <a:avLst/>
          </a:prstGeom>
          <a:solidFill>
            <a:schemeClr val="accent5">
              <a:lumMod val="20000"/>
              <a:lumOff val="80000"/>
            </a:schemeClr>
          </a:solidFill>
          <a:ln/>
        </p:spPr>
        <p:txBody>
          <a:bodyPr wrap="square" rtlCol="0" anchor="ctr"/>
          <a:lstStyle/>
          <a:p>
            <a:pPr marL="0" indent="0" algn="ctr">
              <a:buNone/>
            </a:pPr>
            <a:r>
              <a:rPr lang="en-US" sz="1300" b="1" dirty="0">
                <a:solidFill>
                  <a:srgbClr val="1B5E20"/>
                </a:solidFill>
                <a:latin typeface="Arial" panose="020B0604020202020204" pitchFamily="34" charset="0"/>
                <a:ea typeface="Calibri" pitchFamily="34" charset="-122"/>
                <a:cs typeface="Arial" panose="020B0604020202020204" pitchFamily="34" charset="0"/>
              </a:rPr>
              <a:t>Хэн оролцох?</a:t>
            </a:r>
            <a:endParaRPr lang="en-US" sz="1300" dirty="0">
              <a:latin typeface="Arial" panose="020B0604020202020204" pitchFamily="34" charset="0"/>
              <a:cs typeface="Arial" panose="020B0604020202020204" pitchFamily="34" charset="0"/>
            </a:endParaRPr>
          </a:p>
        </p:txBody>
      </p:sp>
      <p:sp>
        <p:nvSpPr>
          <p:cNvPr id="9" name="Text 7"/>
          <p:cNvSpPr/>
          <p:nvPr/>
        </p:nvSpPr>
        <p:spPr>
          <a:xfrm>
            <a:off x="3383280" y="1527048"/>
            <a:ext cx="2377440" cy="1097280"/>
          </a:xfrm>
          <a:prstGeom prst="rect">
            <a:avLst/>
          </a:prstGeom>
          <a:solidFill>
            <a:schemeClr val="accent5">
              <a:lumMod val="20000"/>
              <a:lumOff val="80000"/>
            </a:schemeClr>
          </a:solidFill>
          <a:ln/>
        </p:spPr>
        <p:txBody>
          <a:bodyPr wrap="square" rtlCol="0" anchor="t"/>
          <a:lstStyle/>
          <a:p>
            <a:pPr marL="0" indent="0" algn="l">
              <a:buNone/>
            </a:pPr>
            <a:r>
              <a:rPr lang="en-US" sz="1150" dirty="0">
                <a:solidFill>
                  <a:srgbClr val="1A1A2E"/>
                </a:solidFill>
                <a:latin typeface="Arial" panose="020B0604020202020204" pitchFamily="34" charset="0"/>
                <a:ea typeface="Calibri" pitchFamily="34" charset="-122"/>
                <a:cs typeface="Arial" panose="020B0604020202020204" pitchFamily="34" charset="0"/>
              </a:rPr>
              <a:t>Процессын эзэмшигч, гүйцэтгэгч, хэрэглэгч, шинжээч</a:t>
            </a:r>
            <a:endParaRPr lang="en-US" sz="1150" dirty="0">
              <a:latin typeface="Arial" panose="020B0604020202020204" pitchFamily="34" charset="0"/>
              <a:cs typeface="Arial" panose="020B0604020202020204" pitchFamily="34" charset="0"/>
            </a:endParaRPr>
          </a:p>
        </p:txBody>
      </p:sp>
      <p:sp>
        <p:nvSpPr>
          <p:cNvPr id="10" name="Shape 8"/>
          <p:cNvSpPr/>
          <p:nvPr/>
        </p:nvSpPr>
        <p:spPr>
          <a:xfrm>
            <a:off x="6126480" y="1005840"/>
            <a:ext cx="2560320" cy="1737360"/>
          </a:xfrm>
          <a:prstGeom prst="rect">
            <a:avLst/>
          </a:prstGeom>
          <a:solidFill>
            <a:schemeClr val="accent5">
              <a:lumMod val="20000"/>
              <a:lumOff val="80000"/>
            </a:schemeClr>
          </a:solidFill>
          <a:ln w="12700">
            <a:solidFill>
              <a:srgbClr val="66BB6A"/>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1" name="Text 9"/>
          <p:cNvSpPr/>
          <p:nvPr/>
        </p:nvSpPr>
        <p:spPr>
          <a:xfrm>
            <a:off x="6217920" y="1115568"/>
            <a:ext cx="2377440" cy="384048"/>
          </a:xfrm>
          <a:prstGeom prst="rect">
            <a:avLst/>
          </a:prstGeom>
          <a:solidFill>
            <a:schemeClr val="accent5">
              <a:lumMod val="20000"/>
              <a:lumOff val="80000"/>
            </a:schemeClr>
          </a:solidFill>
          <a:ln/>
        </p:spPr>
        <p:txBody>
          <a:bodyPr wrap="square" rtlCol="0" anchor="ctr"/>
          <a:lstStyle/>
          <a:p>
            <a:pPr marL="0" indent="0" algn="ctr">
              <a:buNone/>
            </a:pPr>
            <a:r>
              <a:rPr lang="en-US" sz="1300" b="1" dirty="0">
                <a:solidFill>
                  <a:srgbClr val="1B5E20"/>
                </a:solidFill>
                <a:latin typeface="Arial" panose="020B0604020202020204" pitchFamily="34" charset="0"/>
                <a:ea typeface="Calibri" pitchFamily="34" charset="-122"/>
                <a:cs typeface="Arial" panose="020B0604020202020204" pitchFamily="34" charset="0"/>
              </a:rPr>
              <a:t>[+] Давуу тал</a:t>
            </a:r>
            <a:endParaRPr lang="en-US" sz="1300" dirty="0">
              <a:latin typeface="Arial" panose="020B0604020202020204" pitchFamily="34" charset="0"/>
              <a:cs typeface="Arial" panose="020B0604020202020204" pitchFamily="34" charset="0"/>
            </a:endParaRPr>
          </a:p>
        </p:txBody>
      </p:sp>
      <p:sp>
        <p:nvSpPr>
          <p:cNvPr id="12" name="Text 10"/>
          <p:cNvSpPr/>
          <p:nvPr/>
        </p:nvSpPr>
        <p:spPr>
          <a:xfrm>
            <a:off x="6217920" y="1527048"/>
            <a:ext cx="2377440" cy="1097280"/>
          </a:xfrm>
          <a:prstGeom prst="rect">
            <a:avLst/>
          </a:prstGeom>
          <a:solidFill>
            <a:schemeClr val="accent5">
              <a:lumMod val="20000"/>
              <a:lumOff val="80000"/>
            </a:schemeClr>
          </a:solidFill>
          <a:ln/>
        </p:spPr>
        <p:txBody>
          <a:bodyPr wrap="square" rtlCol="0" anchor="t"/>
          <a:lstStyle/>
          <a:p>
            <a:pPr marL="0" indent="0" algn="l">
              <a:buNone/>
            </a:pPr>
            <a:r>
              <a:rPr lang="en-US" sz="1150" dirty="0">
                <a:solidFill>
                  <a:srgbClr val="1A1A2E"/>
                </a:solidFill>
                <a:latin typeface="Arial" panose="020B0604020202020204" pitchFamily="34" charset="0"/>
                <a:ea typeface="Calibri" pitchFamily="34" charset="-122"/>
                <a:cs typeface="Arial" panose="020B0604020202020204" pitchFamily="34" charset="0"/>
              </a:rPr>
              <a:t>Олон хүний саналыг нэгтгэнэ, зөрчлийг шуурхай шийднэ, цаг хэмнэнэ</a:t>
            </a:r>
            <a:endParaRPr lang="en-US" sz="1150" dirty="0">
              <a:latin typeface="Arial" panose="020B0604020202020204" pitchFamily="34" charset="0"/>
              <a:cs typeface="Arial" panose="020B0604020202020204" pitchFamily="34" charset="0"/>
            </a:endParaRPr>
          </a:p>
        </p:txBody>
      </p:sp>
      <p:sp>
        <p:nvSpPr>
          <p:cNvPr id="13" name="Shape 11"/>
          <p:cNvSpPr/>
          <p:nvPr/>
        </p:nvSpPr>
        <p:spPr>
          <a:xfrm>
            <a:off x="457200" y="2971800"/>
            <a:ext cx="2560320" cy="1737360"/>
          </a:xfrm>
          <a:prstGeom prst="rect">
            <a:avLst/>
          </a:prstGeom>
          <a:solidFill>
            <a:schemeClr val="accent5">
              <a:lumMod val="20000"/>
              <a:lumOff val="80000"/>
            </a:schemeClr>
          </a:solidFill>
          <a:ln w="12700">
            <a:solidFill>
              <a:srgbClr val="66BB6A"/>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4" name="Text 12"/>
          <p:cNvSpPr/>
          <p:nvPr/>
        </p:nvSpPr>
        <p:spPr>
          <a:xfrm>
            <a:off x="548640" y="3081528"/>
            <a:ext cx="2377440" cy="384048"/>
          </a:xfrm>
          <a:prstGeom prst="rect">
            <a:avLst/>
          </a:prstGeom>
          <a:solidFill>
            <a:schemeClr val="accent5">
              <a:lumMod val="20000"/>
              <a:lumOff val="80000"/>
            </a:schemeClr>
          </a:solidFill>
          <a:ln/>
        </p:spPr>
        <p:txBody>
          <a:bodyPr wrap="square" rtlCol="0" anchor="ctr"/>
          <a:lstStyle/>
          <a:p>
            <a:pPr marL="0" indent="0" algn="ctr">
              <a:buNone/>
            </a:pPr>
            <a:r>
              <a:rPr lang="en-US" sz="1300" b="1" dirty="0">
                <a:solidFill>
                  <a:srgbClr val="1B5E20"/>
                </a:solidFill>
                <a:latin typeface="Arial" panose="020B0604020202020204" pitchFamily="34" charset="0"/>
                <a:ea typeface="Calibri" pitchFamily="34" charset="-122"/>
                <a:cs typeface="Arial" panose="020B0604020202020204" pitchFamily="34" charset="0"/>
              </a:rPr>
              <a:t>[!] Сул тал</a:t>
            </a:r>
            <a:endParaRPr lang="en-US" sz="1300" dirty="0">
              <a:latin typeface="Arial" panose="020B0604020202020204" pitchFamily="34" charset="0"/>
              <a:cs typeface="Arial" panose="020B0604020202020204" pitchFamily="34" charset="0"/>
            </a:endParaRPr>
          </a:p>
        </p:txBody>
      </p:sp>
      <p:sp>
        <p:nvSpPr>
          <p:cNvPr id="15" name="Text 13"/>
          <p:cNvSpPr/>
          <p:nvPr/>
        </p:nvSpPr>
        <p:spPr>
          <a:xfrm>
            <a:off x="548640" y="3493008"/>
            <a:ext cx="2377440" cy="1097280"/>
          </a:xfrm>
          <a:prstGeom prst="rect">
            <a:avLst/>
          </a:prstGeom>
          <a:solidFill>
            <a:schemeClr val="accent5">
              <a:lumMod val="20000"/>
              <a:lumOff val="80000"/>
            </a:schemeClr>
          </a:solidFill>
          <a:ln/>
        </p:spPr>
        <p:txBody>
          <a:bodyPr wrap="square" rtlCol="0" anchor="t"/>
          <a:lstStyle/>
          <a:p>
            <a:pPr marL="0" indent="0" algn="l">
              <a:buNone/>
            </a:pPr>
            <a:r>
              <a:rPr lang="en-US" sz="1150" dirty="0">
                <a:solidFill>
                  <a:srgbClr val="1A1A2E"/>
                </a:solidFill>
                <a:latin typeface="Arial" panose="020B0604020202020204" pitchFamily="34" charset="0"/>
                <a:ea typeface="Calibri" pitchFamily="34" charset="-122"/>
                <a:cs typeface="Arial" panose="020B0604020202020204" pitchFamily="34" charset="0"/>
              </a:rPr>
              <a:t>Зохион байгуулахад хүнд, давамгайлсан хүн байж болно, бэлтгэл их шаардлагатай</a:t>
            </a:r>
            <a:endParaRPr lang="en-US" sz="1150" dirty="0">
              <a:latin typeface="Arial" panose="020B0604020202020204" pitchFamily="34" charset="0"/>
              <a:cs typeface="Arial" panose="020B0604020202020204" pitchFamily="34" charset="0"/>
            </a:endParaRPr>
          </a:p>
        </p:txBody>
      </p:sp>
      <p:sp>
        <p:nvSpPr>
          <p:cNvPr id="16" name="Shape 14"/>
          <p:cNvSpPr/>
          <p:nvPr/>
        </p:nvSpPr>
        <p:spPr>
          <a:xfrm>
            <a:off x="3291840" y="2971800"/>
            <a:ext cx="2560320" cy="1737360"/>
          </a:xfrm>
          <a:prstGeom prst="rect">
            <a:avLst/>
          </a:prstGeom>
          <a:solidFill>
            <a:schemeClr val="accent5">
              <a:lumMod val="20000"/>
              <a:lumOff val="80000"/>
            </a:schemeClr>
          </a:solidFill>
          <a:ln w="12700">
            <a:solidFill>
              <a:srgbClr val="66BB6A"/>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7" name="Text 15"/>
          <p:cNvSpPr/>
          <p:nvPr/>
        </p:nvSpPr>
        <p:spPr>
          <a:xfrm>
            <a:off x="3383280" y="3081528"/>
            <a:ext cx="2377440" cy="384048"/>
          </a:xfrm>
          <a:prstGeom prst="rect">
            <a:avLst/>
          </a:prstGeom>
          <a:solidFill>
            <a:schemeClr val="accent5">
              <a:lumMod val="20000"/>
              <a:lumOff val="80000"/>
            </a:schemeClr>
          </a:solidFill>
          <a:ln/>
        </p:spPr>
        <p:txBody>
          <a:bodyPr wrap="square" rtlCol="0" anchor="ctr"/>
          <a:lstStyle/>
          <a:p>
            <a:pPr marL="0" indent="0" algn="ctr">
              <a:buNone/>
            </a:pPr>
            <a:r>
              <a:rPr lang="en-US" sz="1300" b="1" dirty="0">
                <a:solidFill>
                  <a:srgbClr val="1B5E20"/>
                </a:solidFill>
                <a:latin typeface="Arial" panose="020B0604020202020204" pitchFamily="34" charset="0"/>
                <a:ea typeface="Calibri" pitchFamily="34" charset="-122"/>
                <a:cs typeface="Arial" panose="020B0604020202020204" pitchFamily="34" charset="0"/>
              </a:rPr>
              <a:t>Хэрэглэгдэх хэрэгсэл</a:t>
            </a:r>
            <a:endParaRPr lang="en-US" sz="1300" dirty="0">
              <a:latin typeface="Arial" panose="020B0604020202020204" pitchFamily="34" charset="0"/>
              <a:cs typeface="Arial" panose="020B0604020202020204" pitchFamily="34" charset="0"/>
            </a:endParaRPr>
          </a:p>
        </p:txBody>
      </p:sp>
      <p:sp>
        <p:nvSpPr>
          <p:cNvPr id="18" name="Text 16"/>
          <p:cNvSpPr/>
          <p:nvPr/>
        </p:nvSpPr>
        <p:spPr>
          <a:xfrm>
            <a:off x="3383280" y="3493008"/>
            <a:ext cx="2377440" cy="1097280"/>
          </a:xfrm>
          <a:prstGeom prst="rect">
            <a:avLst/>
          </a:prstGeom>
          <a:solidFill>
            <a:schemeClr val="accent5">
              <a:lumMod val="20000"/>
              <a:lumOff val="80000"/>
            </a:schemeClr>
          </a:solidFill>
          <a:ln/>
        </p:spPr>
        <p:txBody>
          <a:bodyPr wrap="square" rtlCol="0" anchor="t"/>
          <a:lstStyle/>
          <a:p>
            <a:pPr marL="0" indent="0" algn="l">
              <a:buNone/>
            </a:pPr>
            <a:r>
              <a:rPr lang="en-US" sz="1150" dirty="0">
                <a:solidFill>
                  <a:srgbClr val="1A1A2E"/>
                </a:solidFill>
                <a:latin typeface="Arial" panose="020B0604020202020204" pitchFamily="34" charset="0"/>
                <a:ea typeface="Calibri" pitchFamily="34" charset="-122"/>
                <a:cs typeface="Arial" panose="020B0604020202020204" pitchFamily="34" charset="0"/>
              </a:rPr>
              <a:t>Whiteboard, sticky notes, process mapping software</a:t>
            </a:r>
            <a:endParaRPr lang="en-US" sz="1150" dirty="0">
              <a:latin typeface="Arial" panose="020B0604020202020204" pitchFamily="34" charset="0"/>
              <a:cs typeface="Arial" panose="020B0604020202020204" pitchFamily="34" charset="0"/>
            </a:endParaRPr>
          </a:p>
        </p:txBody>
      </p:sp>
      <p:sp>
        <p:nvSpPr>
          <p:cNvPr id="19" name="Shape 17"/>
          <p:cNvSpPr/>
          <p:nvPr/>
        </p:nvSpPr>
        <p:spPr>
          <a:xfrm>
            <a:off x="6126480" y="2971800"/>
            <a:ext cx="2560320" cy="1737360"/>
          </a:xfrm>
          <a:prstGeom prst="rect">
            <a:avLst/>
          </a:prstGeom>
          <a:solidFill>
            <a:schemeClr val="accent5">
              <a:lumMod val="20000"/>
              <a:lumOff val="80000"/>
            </a:schemeClr>
          </a:solidFill>
          <a:ln w="12700">
            <a:solidFill>
              <a:srgbClr val="66BB6A"/>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20" name="Text 18"/>
          <p:cNvSpPr/>
          <p:nvPr/>
        </p:nvSpPr>
        <p:spPr>
          <a:xfrm>
            <a:off x="6217920" y="3081528"/>
            <a:ext cx="2377440" cy="384048"/>
          </a:xfrm>
          <a:prstGeom prst="rect">
            <a:avLst/>
          </a:prstGeom>
          <a:solidFill>
            <a:schemeClr val="accent5">
              <a:lumMod val="20000"/>
              <a:lumOff val="80000"/>
            </a:schemeClr>
          </a:solidFill>
          <a:ln/>
        </p:spPr>
        <p:txBody>
          <a:bodyPr wrap="square" rtlCol="0" anchor="ctr"/>
          <a:lstStyle/>
          <a:p>
            <a:pPr marL="0" indent="0" algn="ctr">
              <a:buNone/>
            </a:pPr>
            <a:r>
              <a:rPr lang="en-US" sz="1300" b="1" dirty="0">
                <a:solidFill>
                  <a:srgbClr val="1B5E20"/>
                </a:solidFill>
                <a:latin typeface="Arial" panose="020B0604020202020204" pitchFamily="34" charset="0"/>
                <a:ea typeface="Calibri" pitchFamily="34" charset="-122"/>
                <a:cs typeface="Arial" panose="020B0604020202020204" pitchFamily="34" charset="0"/>
              </a:rPr>
              <a:t>Зөвлөмж</a:t>
            </a:r>
            <a:endParaRPr lang="en-US" sz="1300" dirty="0">
              <a:latin typeface="Arial" panose="020B0604020202020204" pitchFamily="34" charset="0"/>
              <a:cs typeface="Arial" panose="020B0604020202020204" pitchFamily="34" charset="0"/>
            </a:endParaRPr>
          </a:p>
        </p:txBody>
      </p:sp>
      <p:sp>
        <p:nvSpPr>
          <p:cNvPr id="21" name="Text 19"/>
          <p:cNvSpPr/>
          <p:nvPr/>
        </p:nvSpPr>
        <p:spPr>
          <a:xfrm>
            <a:off x="6217920" y="3493008"/>
            <a:ext cx="2377440" cy="1097280"/>
          </a:xfrm>
          <a:prstGeom prst="rect">
            <a:avLst/>
          </a:prstGeom>
          <a:solidFill>
            <a:schemeClr val="accent5">
              <a:lumMod val="20000"/>
              <a:lumOff val="80000"/>
            </a:schemeClr>
          </a:solidFill>
          <a:ln/>
        </p:spPr>
        <p:txBody>
          <a:bodyPr wrap="square" rtlCol="0" anchor="t"/>
          <a:lstStyle/>
          <a:p>
            <a:pPr marL="0" indent="0" algn="l">
              <a:buNone/>
            </a:pPr>
            <a:r>
              <a:rPr lang="en-US" sz="1150" dirty="0">
                <a:solidFill>
                  <a:srgbClr val="1A1A2E"/>
                </a:solidFill>
                <a:latin typeface="Arial" panose="020B0604020202020204" pitchFamily="34" charset="0"/>
                <a:ea typeface="Calibri" pitchFamily="34" charset="-122"/>
                <a:cs typeface="Arial" panose="020B0604020202020204" pitchFamily="34" charset="0"/>
              </a:rPr>
              <a:t>3-8 оролцогч тохиромжтой, бие даасан зохицуулагч шаардлагатай</a:t>
            </a:r>
            <a:endParaRPr lang="en-US" sz="1150" dirty="0">
              <a:latin typeface="Arial" panose="020B0604020202020204" pitchFamily="34" charset="0"/>
              <a:cs typeface="Arial" panose="020B0604020202020204"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0">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dirty="0">
              <a:latin typeface="Arial" panose="020B0604020202020204" pitchFamily="34" charset="0"/>
              <a:cs typeface="Arial" panose="020B0604020202020204" pitchFamily="34" charset="0"/>
            </a:endParaRPr>
          </a:p>
        </p:txBody>
      </p:sp>
      <p:sp>
        <p:nvSpPr>
          <p:cNvPr id="3" name="Shape 1"/>
          <p:cNvSpPr/>
          <p:nvPr/>
        </p:nvSpPr>
        <p:spPr>
          <a:xfrm>
            <a:off x="0" y="0"/>
            <a:ext cx="2011680" cy="777240"/>
          </a:xfrm>
          <a:prstGeom prst="rect">
            <a:avLst/>
          </a:prstGeom>
          <a:solidFill>
            <a:srgbClr val="0132A6"/>
          </a:solidFill>
          <a:ln w="12700">
            <a:solidFill>
              <a:srgbClr val="2E7D32"/>
            </a:solidFill>
            <a:prstDash val="solid"/>
          </a:ln>
        </p:spPr>
        <p:txBody>
          <a:bodyPr/>
          <a:lstStyle/>
          <a:p>
            <a:endParaRPr lang="en-US" dirty="0">
              <a:latin typeface="Arial" panose="020B0604020202020204" pitchFamily="34" charset="0"/>
              <a:cs typeface="Arial" panose="020B0604020202020204" pitchFamily="34" charset="0"/>
            </a:endParaRPr>
          </a:p>
        </p:txBody>
      </p:sp>
      <p:sp>
        <p:nvSpPr>
          <p:cNvPr id="4" name="Text 2"/>
          <p:cNvSpPr/>
          <p:nvPr/>
        </p:nvSpPr>
        <p:spPr>
          <a:xfrm>
            <a:off x="274320" y="0"/>
            <a:ext cx="8595360" cy="777240"/>
          </a:xfrm>
          <a:prstGeom prst="rect">
            <a:avLst/>
          </a:prstGeom>
          <a:solidFill>
            <a:srgbClr val="0132A6"/>
          </a:solidFill>
          <a:ln/>
        </p:spPr>
        <p:txBody>
          <a:bodyPr wrap="square" rtlCol="0" anchor="ctr"/>
          <a:lstStyle/>
          <a:p>
            <a:pPr marL="0" indent="0" algn="l">
              <a:buNone/>
            </a:pPr>
            <a:r>
              <a:rPr lang="en-US" sz="2000" b="1" dirty="0">
                <a:solidFill>
                  <a:srgbClr val="FFFFFF"/>
                </a:solidFill>
                <a:latin typeface="Arial" panose="020B0604020202020204" pitchFamily="34" charset="0"/>
                <a:ea typeface="Calibri" pitchFamily="34" charset="-122"/>
                <a:cs typeface="Arial" panose="020B0604020202020204" pitchFamily="34" charset="0"/>
              </a:rPr>
              <a:t>АРГА 3: БАРИМТ БИЧГИЙН ДҮН ШИНЖИЛГЭЭ</a:t>
            </a:r>
            <a:endParaRPr lang="en-US" sz="2000" dirty="0">
              <a:latin typeface="Arial" panose="020B0604020202020204" pitchFamily="34" charset="0"/>
              <a:cs typeface="Arial" panose="020B0604020202020204" pitchFamily="34" charset="0"/>
            </a:endParaRPr>
          </a:p>
        </p:txBody>
      </p:sp>
      <p:sp>
        <p:nvSpPr>
          <p:cNvPr id="5" name="Text 3"/>
          <p:cNvSpPr/>
          <p:nvPr/>
        </p:nvSpPr>
        <p:spPr>
          <a:xfrm>
            <a:off x="4292600" y="914400"/>
            <a:ext cx="4394200" cy="3740150"/>
          </a:xfrm>
          <a:prstGeom prst="rect">
            <a:avLst/>
          </a:prstGeom>
          <a:noFill/>
          <a:ln/>
        </p:spPr>
        <p:txBody>
          <a:bodyPr wrap="square" rtlCol="0" anchor="ctr"/>
          <a:lstStyle/>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Одоо байгаа журам, заавар, дүрэм, гарын авлагыг судлах</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Ажлын тодорхойлолт, байгууллагын бүтцийн схемийг харах</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Хуучин тайлан, аудитын дүнгээс мэдээлэл олох</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Мэдээллийн системийн логоос процессын мөрийг тогтоох</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Хэрэглэгчийн гомдол, санал хүсэлтийн мэдээллийг ашиглах</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Давуу тал: Хурдан, зардал бага, объектив</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Сул тал: Баримт бичиг хуучирсан байж болно, практиктай зөрүүтэй байж болно</a:t>
            </a:r>
            <a:endParaRPr lang="en-US" sz="1500"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CCB53378-9B65-6B3B-3E1B-01B4A416DE46}"/>
              </a:ext>
            </a:extLst>
          </p:cNvPr>
          <p:cNvPicPr>
            <a:picLocks noChangeAspect="1"/>
          </p:cNvPicPr>
          <p:nvPr/>
        </p:nvPicPr>
        <p:blipFill rotWithShape="1">
          <a:blip r:embed="rId3"/>
          <a:srcRect l="11642" t="16882" r="57010" b="17612"/>
          <a:stretch>
            <a:fillRect/>
          </a:stretch>
        </p:blipFill>
        <p:spPr>
          <a:xfrm>
            <a:off x="329394" y="914400"/>
            <a:ext cx="3395940" cy="3843867"/>
          </a:xfrm>
          <a:prstGeom prst="rect">
            <a:avLst/>
          </a:prstGeom>
        </p:spPr>
      </p:pic>
      <p:sp>
        <p:nvSpPr>
          <p:cNvPr id="9" name="TextBox 8">
            <a:extLst>
              <a:ext uri="{FF2B5EF4-FFF2-40B4-BE49-F238E27FC236}">
                <a16:creationId xmlns:a16="http://schemas.microsoft.com/office/drawing/2014/main" id="{2CBF56B7-DF63-34BF-D8EF-14D27FDA3CE7}"/>
              </a:ext>
            </a:extLst>
          </p:cNvPr>
          <p:cNvSpPr txBox="1"/>
          <p:nvPr/>
        </p:nvSpPr>
        <p:spPr>
          <a:xfrm>
            <a:off x="225511" y="4710761"/>
            <a:ext cx="3499823" cy="261610"/>
          </a:xfrm>
          <a:prstGeom prst="rect">
            <a:avLst/>
          </a:prstGeom>
          <a:noFill/>
        </p:spPr>
        <p:txBody>
          <a:bodyPr wrap="square">
            <a:spAutoFit/>
          </a:bodyPr>
          <a:lstStyle/>
          <a:p>
            <a:pPr algn="r"/>
            <a:r>
              <a:rPr lang="mn-MN" sz="1050" i="1" u="sng" dirty="0">
                <a:solidFill>
                  <a:srgbClr val="0070C0"/>
                </a:solidFill>
                <a:latin typeface="Arial" panose="020B0604020202020204" pitchFamily="34" charset="0"/>
                <a:cs typeface="Arial" panose="020B0604020202020204" pitchFamily="34" charset="0"/>
              </a:rPr>
              <a:t> Эх сурвалж: </a:t>
            </a:r>
            <a:r>
              <a:rPr lang="en-US" sz="1050" i="1" u="sng" dirty="0">
                <a:solidFill>
                  <a:srgbClr val="0070C0"/>
                </a:solidFill>
                <a:latin typeface="Arial" panose="020B0604020202020204" pitchFamily="34" charset="0"/>
                <a:cs typeface="Arial" panose="020B0604020202020204" pitchFamily="34" charset="0"/>
              </a:rPr>
              <a:t>Ө</a:t>
            </a:r>
            <a:r>
              <a:rPr lang="mn-MN" sz="1050" i="1" u="sng" dirty="0">
                <a:solidFill>
                  <a:srgbClr val="0070C0"/>
                </a:solidFill>
                <a:latin typeface="Arial" panose="020B0604020202020204" pitchFamily="34" charset="0"/>
                <a:cs typeface="Arial" panose="020B0604020202020204" pitchFamily="34" charset="0"/>
              </a:rPr>
              <a:t>өрийн жагсаалтыг оруулав</a:t>
            </a:r>
            <a:endParaRPr lang="en-US" sz="1050" i="1" u="sng" dirty="0">
              <a:solidFill>
                <a:srgbClr val="0070C0"/>
              </a:solidFill>
              <a:latin typeface="Arial" panose="020B0604020202020204" pitchFamily="34" charset="0"/>
              <a:cs typeface="Arial" panose="020B0604020202020204"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54FFC3F-715F-A480-F7BD-76C716DB6113}"/>
              </a:ext>
            </a:extLst>
          </p:cNvPr>
          <p:cNvSpPr>
            <a:spLocks noGrp="1"/>
          </p:cNvSpPr>
          <p:nvPr>
            <p:ph type="ftr" idx="11"/>
          </p:nvPr>
        </p:nvSpPr>
        <p:spPr/>
        <p:txBody>
          <a:bodyPr/>
          <a:lstStyle/>
          <a:p>
            <a:r>
              <a:rPr lang="en-US" sz="1100" dirty="0">
                <a:latin typeface="Arial" panose="020B0604020202020204" pitchFamily="34" charset="0"/>
                <a:cs typeface="Arial" panose="020B0604020202020204" pitchFamily="34" charset="0"/>
              </a:rPr>
              <a:t>Business analysis and process management</a:t>
            </a:r>
          </a:p>
        </p:txBody>
      </p:sp>
      <p:sp>
        <p:nvSpPr>
          <p:cNvPr id="3" name="Text Placeholder 2">
            <a:extLst>
              <a:ext uri="{FF2B5EF4-FFF2-40B4-BE49-F238E27FC236}">
                <a16:creationId xmlns:a16="http://schemas.microsoft.com/office/drawing/2014/main" id="{80FD2D98-3CEA-8FEB-A6C2-D182E138E9CB}"/>
              </a:ext>
            </a:extLst>
          </p:cNvPr>
          <p:cNvSpPr>
            <a:spLocks noGrp="1"/>
          </p:cNvSpPr>
          <p:nvPr>
            <p:ph type="body" idx="1"/>
          </p:nvPr>
        </p:nvSpPr>
        <p:spPr>
          <a:xfrm>
            <a:off x="294793" y="781493"/>
            <a:ext cx="4493108" cy="3523336"/>
          </a:xfrm>
          <a:solidFill>
            <a:schemeClr val="accent6">
              <a:lumMod val="20000"/>
              <a:lumOff val="80000"/>
            </a:schemeClr>
          </a:solidFill>
        </p:spPr>
        <p:txBody>
          <a:bodyPr>
            <a:normAutofit/>
          </a:bodyPr>
          <a:lstStyle/>
          <a:p>
            <a:r>
              <a:rPr lang="mn-MN" sz="1500" dirty="0">
                <a:latin typeface="Arial" panose="020B0604020202020204" pitchFamily="34" charset="0"/>
                <a:cs typeface="Arial" panose="020B0604020202020204" pitchFamily="34" charset="0"/>
              </a:rPr>
              <a:t>Ажлын бодит орчинд хүмүүс ажлаа хэрхэн гүйцэтгэж байгааг биеэр харж судлахыг хэлнэ</a:t>
            </a:r>
          </a:p>
          <a:p>
            <a:r>
              <a:rPr lang="mn-MN" sz="1500" dirty="0">
                <a:latin typeface="Arial" panose="020B0604020202020204" pitchFamily="34" charset="0"/>
                <a:cs typeface="Arial" panose="020B0604020202020204" pitchFamily="34" charset="0"/>
              </a:rPr>
              <a:t>Хэлбэрүүд: </a:t>
            </a:r>
          </a:p>
          <a:p>
            <a:pPr lvl="1"/>
            <a:r>
              <a:rPr lang="mn-MN" sz="1350" dirty="0">
                <a:latin typeface="Arial" panose="020B0604020202020204" pitchFamily="34" charset="0"/>
                <a:cs typeface="Arial" panose="020B0604020202020204" pitchFamily="34" charset="0"/>
              </a:rPr>
              <a:t>Идэвхгүй ажиглалт (саад болохгүйгээр харах), </a:t>
            </a:r>
          </a:p>
          <a:p>
            <a:pPr lvl="1"/>
            <a:r>
              <a:rPr lang="mn-MN" sz="1350" dirty="0">
                <a:latin typeface="Arial" panose="020B0604020202020204" pitchFamily="34" charset="0"/>
                <a:cs typeface="Arial" panose="020B0604020202020204" pitchFamily="34" charset="0"/>
              </a:rPr>
              <a:t>Идэвхтэй ажиглалт (асуулт асуух), </a:t>
            </a:r>
          </a:p>
          <a:p>
            <a:pPr lvl="1"/>
            <a:r>
              <a:rPr lang="mn-MN" sz="1350" dirty="0">
                <a:latin typeface="Arial" panose="020B0604020202020204" pitchFamily="34" charset="0"/>
                <a:cs typeface="Arial" panose="020B0604020202020204" pitchFamily="34" charset="0"/>
              </a:rPr>
              <a:t>Тухайн ажлыг хамт хийж үзэх (</a:t>
            </a:r>
            <a:r>
              <a:rPr lang="en-US" sz="1350" dirty="0">
                <a:latin typeface="Arial" panose="020B0604020202020204" pitchFamily="34" charset="0"/>
                <a:cs typeface="Arial" panose="020B0604020202020204" pitchFamily="34" charset="0"/>
              </a:rPr>
              <a:t>apprentice) </a:t>
            </a:r>
            <a:r>
              <a:rPr lang="mn-MN" sz="1350" dirty="0">
                <a:latin typeface="Arial" panose="020B0604020202020204" pitchFamily="34" charset="0"/>
                <a:cs typeface="Arial" panose="020B0604020202020204" pitchFamily="34" charset="0"/>
              </a:rPr>
              <a:t>зэрэг багтана</a:t>
            </a:r>
          </a:p>
          <a:p>
            <a:r>
              <a:rPr lang="mn-MN" sz="1500" dirty="0">
                <a:latin typeface="Arial" panose="020B0604020202020204" pitchFamily="34" charset="0"/>
                <a:cs typeface="Arial" panose="020B0604020202020204" pitchFamily="34" charset="0"/>
              </a:rPr>
              <a:t>Этнографийн судалгаа: Энэ нь ажиглалтын гүнзгийрсэн хэлбэр бөгөөд байгууллагын соёл, зан төлөвийг ойлгохын тулд урт хугацааг тухайн орчинд өнгөрүүлдэг</a:t>
            </a:r>
          </a:p>
          <a:p>
            <a:endParaRPr lang="en-US" sz="1500" dirty="0">
              <a:latin typeface="Arial" panose="020B0604020202020204" pitchFamily="34" charset="0"/>
              <a:cs typeface="Arial" panose="020B0604020202020204" pitchFamily="34" charset="0"/>
            </a:endParaRPr>
          </a:p>
        </p:txBody>
      </p:sp>
      <p:sp>
        <p:nvSpPr>
          <p:cNvPr id="4" name="Title 3">
            <a:extLst>
              <a:ext uri="{FF2B5EF4-FFF2-40B4-BE49-F238E27FC236}">
                <a16:creationId xmlns:a16="http://schemas.microsoft.com/office/drawing/2014/main" id="{DA57B194-4FBB-A1F7-02B9-24264ADA52B7}"/>
              </a:ext>
            </a:extLst>
          </p:cNvPr>
          <p:cNvSpPr>
            <a:spLocks noGrp="1"/>
          </p:cNvSpPr>
          <p:nvPr>
            <p:ph type="title"/>
          </p:nvPr>
        </p:nvSpPr>
        <p:spPr/>
        <p:txBody>
          <a:bodyPr/>
          <a:lstStyle/>
          <a:p>
            <a:r>
              <a:rPr lang="en-US" sz="2000" dirty="0">
                <a:solidFill>
                  <a:srgbClr val="FFFFFF"/>
                </a:solidFill>
                <a:ea typeface="Calibri" pitchFamily="34" charset="-122"/>
              </a:rPr>
              <a:t>АРГА 3: </a:t>
            </a:r>
            <a:r>
              <a:rPr lang="mn-MN" sz="2000" dirty="0">
                <a:solidFill>
                  <a:schemeClr val="bg1"/>
                </a:solidFill>
              </a:rPr>
              <a:t>АЖИГЛАЛТ</a:t>
            </a:r>
            <a:endParaRPr lang="en-US" sz="2000" dirty="0">
              <a:solidFill>
                <a:schemeClr val="bg1"/>
              </a:solidFill>
            </a:endParaRPr>
          </a:p>
        </p:txBody>
      </p:sp>
      <p:pic>
        <p:nvPicPr>
          <p:cNvPr id="4099" name="Picture 3">
            <a:extLst>
              <a:ext uri="{FF2B5EF4-FFF2-40B4-BE49-F238E27FC236}">
                <a16:creationId xmlns:a16="http://schemas.microsoft.com/office/drawing/2014/main" id="{F42D7FE4-81F7-9C4D-D7CB-4428C28C5C4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14901" y="781492"/>
            <a:ext cx="3854858" cy="323170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78C01B0-FA3F-45AC-DBF7-B1A6FA2860F5}"/>
              </a:ext>
            </a:extLst>
          </p:cNvPr>
          <p:cNvSpPr txBox="1"/>
          <p:nvPr/>
        </p:nvSpPr>
        <p:spPr>
          <a:xfrm>
            <a:off x="4914901" y="4073996"/>
            <a:ext cx="3866433" cy="300082"/>
          </a:xfrm>
          <a:prstGeom prst="rect">
            <a:avLst/>
          </a:prstGeom>
          <a:noFill/>
        </p:spPr>
        <p:txBody>
          <a:bodyPr wrap="square">
            <a:spAutoFit/>
          </a:bodyPr>
          <a:lstStyle/>
          <a:p>
            <a:pPr algn="r"/>
            <a:r>
              <a:rPr lang="mn-MN" sz="1350" i="1" dirty="0">
                <a:latin typeface="Arial" panose="020B0604020202020204" pitchFamily="34" charset="0"/>
                <a:cs typeface="Arial" panose="020B0604020202020204" pitchFamily="34" charset="0"/>
              </a:rPr>
              <a:t> Эх сурвалж: </a:t>
            </a:r>
            <a:r>
              <a:rPr lang="en-US" sz="1350" i="1" dirty="0">
                <a:latin typeface="Arial" panose="020B0604020202020204" pitchFamily="34" charset="0"/>
                <a:cs typeface="Arial" panose="020B0604020202020204" pitchFamily="34" charset="0"/>
                <a:hlinkClick r:id="rId4"/>
              </a:rPr>
              <a:t>https://www.questionpro.com/</a:t>
            </a:r>
            <a:r>
              <a:rPr lang="mn-MN" sz="1350" i="1" dirty="0">
                <a:latin typeface="Arial" panose="020B0604020202020204" pitchFamily="34" charset="0"/>
                <a:cs typeface="Arial" panose="020B0604020202020204" pitchFamily="34" charset="0"/>
              </a:rPr>
              <a:t> </a:t>
            </a:r>
            <a:endParaRPr lang="en-US" sz="135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585580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1">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dirty="0">
              <a:latin typeface="Arial" panose="020B0604020202020204" pitchFamily="34" charset="0"/>
              <a:cs typeface="Arial" panose="020B0604020202020204" pitchFamily="34" charset="0"/>
            </a:endParaRPr>
          </a:p>
        </p:txBody>
      </p:sp>
      <p:sp>
        <p:nvSpPr>
          <p:cNvPr id="3" name="Text 1"/>
          <p:cNvSpPr/>
          <p:nvPr/>
        </p:nvSpPr>
        <p:spPr>
          <a:xfrm>
            <a:off x="274320" y="0"/>
            <a:ext cx="8595360" cy="777240"/>
          </a:xfrm>
          <a:prstGeom prst="rect">
            <a:avLst/>
          </a:prstGeom>
          <a:noFill/>
          <a:ln/>
        </p:spPr>
        <p:txBody>
          <a:bodyPr wrap="square" rtlCol="0" anchor="ctr"/>
          <a:lstStyle/>
          <a:p>
            <a:pPr marL="0" indent="0" algn="l">
              <a:buNone/>
            </a:pPr>
            <a:r>
              <a:rPr lang="en-US" sz="2000" b="1" dirty="0">
                <a:solidFill>
                  <a:srgbClr val="FFFFFF"/>
                </a:solidFill>
                <a:latin typeface="Arial" panose="020B0604020202020204" pitchFamily="34" charset="0"/>
                <a:ea typeface="Calibri" pitchFamily="34" charset="-122"/>
                <a:cs typeface="Arial" panose="020B0604020202020204" pitchFamily="34" charset="0"/>
              </a:rPr>
              <a:t>ДЭЭРЭЭС ДООШ АРГА (TOP-DOWN APPROACH)</a:t>
            </a:r>
            <a:endParaRPr lang="en-US" sz="2000" dirty="0">
              <a:latin typeface="Arial" panose="020B0604020202020204" pitchFamily="34" charset="0"/>
              <a:cs typeface="Arial" panose="020B0604020202020204" pitchFamily="34" charset="0"/>
            </a:endParaRPr>
          </a:p>
        </p:txBody>
      </p:sp>
      <p:sp>
        <p:nvSpPr>
          <p:cNvPr id="4" name="Shape 2"/>
          <p:cNvSpPr/>
          <p:nvPr/>
        </p:nvSpPr>
        <p:spPr>
          <a:xfrm>
            <a:off x="914400" y="960120"/>
            <a:ext cx="7315200" cy="640080"/>
          </a:xfrm>
          <a:prstGeom prst="rect">
            <a:avLst/>
          </a:prstGeom>
          <a:solidFill>
            <a:schemeClr val="tx2">
              <a:lumMod val="50000"/>
            </a:schemeClr>
          </a:solidFill>
          <a:ln w="12700">
            <a:solidFill>
              <a:srgbClr val="FFFFFF"/>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5" name="Text 3"/>
          <p:cNvSpPr/>
          <p:nvPr/>
        </p:nvSpPr>
        <p:spPr>
          <a:xfrm>
            <a:off x="914400" y="960120"/>
            <a:ext cx="7315200" cy="640080"/>
          </a:xfrm>
          <a:prstGeom prst="rect">
            <a:avLst/>
          </a:prstGeom>
          <a:noFill/>
          <a:ln/>
        </p:spPr>
        <p:txBody>
          <a:bodyPr wrap="square" rtlCol="0" anchor="ctr"/>
          <a:lstStyle/>
          <a:p>
            <a:pPr marL="0" indent="0" algn="ctr">
              <a:buNone/>
            </a:pPr>
            <a:r>
              <a:rPr lang="en-US" sz="1200" b="1" dirty="0">
                <a:solidFill>
                  <a:srgbClr val="FFFFFF"/>
                </a:solidFill>
                <a:latin typeface="Arial" panose="020B0604020202020204" pitchFamily="34" charset="0"/>
                <a:ea typeface="Calibri" pitchFamily="34" charset="-122"/>
                <a:cs typeface="Arial" panose="020B0604020202020204" pitchFamily="34" charset="0"/>
              </a:rPr>
              <a:t>Стратеги</a:t>
            </a:r>
            <a:endParaRPr lang="en-US" sz="1200" dirty="0">
              <a:latin typeface="Arial" panose="020B0604020202020204" pitchFamily="34" charset="0"/>
              <a:cs typeface="Arial" panose="020B0604020202020204" pitchFamily="34" charset="0"/>
            </a:endParaRPr>
          </a:p>
          <a:p>
            <a:pPr marL="0" indent="0" algn="ctr">
              <a:buNone/>
            </a:pPr>
            <a:r>
              <a:rPr lang="en-US" sz="1200" b="1" dirty="0">
                <a:solidFill>
                  <a:srgbClr val="FFFFFF"/>
                </a:solidFill>
                <a:latin typeface="Arial" panose="020B0604020202020204" pitchFamily="34" charset="0"/>
                <a:ea typeface="Calibri" pitchFamily="34" charset="-122"/>
                <a:cs typeface="Arial" panose="020B0604020202020204" pitchFamily="34" charset="0"/>
              </a:rPr>
              <a:t>тодорхойлох</a:t>
            </a:r>
            <a:endParaRPr lang="en-US" sz="1200" dirty="0">
              <a:latin typeface="Arial" panose="020B0604020202020204" pitchFamily="34" charset="0"/>
              <a:cs typeface="Arial" panose="020B0604020202020204" pitchFamily="34" charset="0"/>
            </a:endParaRPr>
          </a:p>
        </p:txBody>
      </p:sp>
      <p:sp>
        <p:nvSpPr>
          <p:cNvPr id="6" name="Shape 4"/>
          <p:cNvSpPr/>
          <p:nvPr/>
        </p:nvSpPr>
        <p:spPr>
          <a:xfrm>
            <a:off x="1600200" y="1783080"/>
            <a:ext cx="5943600" cy="640080"/>
          </a:xfrm>
          <a:prstGeom prst="rect">
            <a:avLst/>
          </a:prstGeom>
          <a:solidFill>
            <a:schemeClr val="tx2">
              <a:lumMod val="75000"/>
            </a:schemeClr>
          </a:solidFill>
          <a:ln w="12700">
            <a:solidFill>
              <a:srgbClr val="FFFFFF"/>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7" name="Text 5"/>
          <p:cNvSpPr/>
          <p:nvPr/>
        </p:nvSpPr>
        <p:spPr>
          <a:xfrm>
            <a:off x="1600200" y="1783080"/>
            <a:ext cx="5943600" cy="640080"/>
          </a:xfrm>
          <a:prstGeom prst="rect">
            <a:avLst/>
          </a:prstGeom>
          <a:noFill/>
          <a:ln/>
        </p:spPr>
        <p:txBody>
          <a:bodyPr wrap="square" rtlCol="0" anchor="ctr"/>
          <a:lstStyle/>
          <a:p>
            <a:pPr marL="0" indent="0" algn="ctr">
              <a:buNone/>
            </a:pPr>
            <a:r>
              <a:rPr lang="en-US" sz="1200" b="1" dirty="0">
                <a:solidFill>
                  <a:srgbClr val="FFFFFF"/>
                </a:solidFill>
                <a:latin typeface="Arial" panose="020B0604020202020204" pitchFamily="34" charset="0"/>
                <a:ea typeface="Calibri" pitchFamily="34" charset="-122"/>
                <a:cs typeface="Arial" panose="020B0604020202020204" pitchFamily="34" charset="0"/>
              </a:rPr>
              <a:t>Процессын</a:t>
            </a:r>
            <a:endParaRPr lang="en-US" sz="1200" dirty="0">
              <a:latin typeface="Arial" panose="020B0604020202020204" pitchFamily="34" charset="0"/>
              <a:cs typeface="Arial" panose="020B0604020202020204" pitchFamily="34" charset="0"/>
            </a:endParaRPr>
          </a:p>
          <a:p>
            <a:pPr marL="0" indent="0" algn="ctr">
              <a:buNone/>
            </a:pPr>
            <a:r>
              <a:rPr lang="en-US" sz="1200" b="1" dirty="0">
                <a:solidFill>
                  <a:srgbClr val="FFFFFF"/>
                </a:solidFill>
                <a:latin typeface="Arial" panose="020B0604020202020204" pitchFamily="34" charset="0"/>
                <a:ea typeface="Calibri" pitchFamily="34" charset="-122"/>
                <a:cs typeface="Arial" panose="020B0604020202020204" pitchFamily="34" charset="0"/>
              </a:rPr>
              <a:t>архитектур</a:t>
            </a:r>
            <a:endParaRPr lang="en-US" sz="1200" dirty="0">
              <a:latin typeface="Arial" panose="020B0604020202020204" pitchFamily="34" charset="0"/>
              <a:cs typeface="Arial" panose="020B0604020202020204" pitchFamily="34" charset="0"/>
            </a:endParaRPr>
          </a:p>
        </p:txBody>
      </p:sp>
      <p:sp>
        <p:nvSpPr>
          <p:cNvPr id="8" name="Shape 6"/>
          <p:cNvSpPr/>
          <p:nvPr/>
        </p:nvSpPr>
        <p:spPr>
          <a:xfrm>
            <a:off x="2286000" y="2606040"/>
            <a:ext cx="4572000" cy="640080"/>
          </a:xfrm>
          <a:prstGeom prst="rect">
            <a:avLst/>
          </a:prstGeom>
          <a:solidFill>
            <a:schemeClr val="tx2">
              <a:lumMod val="60000"/>
              <a:lumOff val="40000"/>
            </a:schemeClr>
          </a:solidFill>
          <a:ln w="12700">
            <a:solidFill>
              <a:srgbClr val="FFFFFF"/>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9" name="Text 7"/>
          <p:cNvSpPr/>
          <p:nvPr/>
        </p:nvSpPr>
        <p:spPr>
          <a:xfrm>
            <a:off x="2286000" y="2606040"/>
            <a:ext cx="4572000" cy="640080"/>
          </a:xfrm>
          <a:prstGeom prst="rect">
            <a:avLst/>
          </a:prstGeom>
          <a:noFill/>
          <a:ln/>
        </p:spPr>
        <p:txBody>
          <a:bodyPr wrap="square" rtlCol="0" anchor="ctr"/>
          <a:lstStyle/>
          <a:p>
            <a:pPr marL="0" indent="0" algn="ctr">
              <a:buNone/>
            </a:pPr>
            <a:r>
              <a:rPr lang="en-US" sz="1200" b="1" dirty="0">
                <a:solidFill>
                  <a:srgbClr val="FFFFFF"/>
                </a:solidFill>
                <a:latin typeface="Arial" panose="020B0604020202020204" pitchFamily="34" charset="0"/>
                <a:ea typeface="Calibri" pitchFamily="34" charset="-122"/>
                <a:cs typeface="Arial" panose="020B0604020202020204" pitchFamily="34" charset="0"/>
              </a:rPr>
              <a:t>Процессын</a:t>
            </a:r>
            <a:endParaRPr lang="en-US" sz="1200" dirty="0">
              <a:latin typeface="Arial" panose="020B0604020202020204" pitchFamily="34" charset="0"/>
              <a:cs typeface="Arial" panose="020B0604020202020204" pitchFamily="34" charset="0"/>
            </a:endParaRPr>
          </a:p>
          <a:p>
            <a:pPr marL="0" indent="0" algn="ctr">
              <a:buNone/>
            </a:pPr>
            <a:r>
              <a:rPr lang="en-US" sz="1200" b="1" dirty="0">
                <a:solidFill>
                  <a:srgbClr val="FFFFFF"/>
                </a:solidFill>
                <a:latin typeface="Arial" panose="020B0604020202020204" pitchFamily="34" charset="0"/>
                <a:ea typeface="Calibri" pitchFamily="34" charset="-122"/>
                <a:cs typeface="Arial" panose="020B0604020202020204" pitchFamily="34" charset="0"/>
              </a:rPr>
              <a:t>бүлэг</a:t>
            </a:r>
            <a:endParaRPr lang="en-US" sz="1200" dirty="0">
              <a:latin typeface="Arial" panose="020B0604020202020204" pitchFamily="34" charset="0"/>
              <a:cs typeface="Arial" panose="020B0604020202020204" pitchFamily="34" charset="0"/>
            </a:endParaRPr>
          </a:p>
        </p:txBody>
      </p:sp>
      <p:sp>
        <p:nvSpPr>
          <p:cNvPr id="10" name="Shape 8"/>
          <p:cNvSpPr/>
          <p:nvPr/>
        </p:nvSpPr>
        <p:spPr>
          <a:xfrm>
            <a:off x="2971800" y="3429000"/>
            <a:ext cx="3200400" cy="640080"/>
          </a:xfrm>
          <a:prstGeom prst="rect">
            <a:avLst/>
          </a:prstGeom>
          <a:solidFill>
            <a:schemeClr val="tx2">
              <a:lumMod val="40000"/>
              <a:lumOff val="60000"/>
            </a:schemeClr>
          </a:solidFill>
          <a:ln w="12700">
            <a:solidFill>
              <a:srgbClr val="FFFFFF"/>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1" name="Text 9"/>
          <p:cNvSpPr/>
          <p:nvPr/>
        </p:nvSpPr>
        <p:spPr>
          <a:xfrm>
            <a:off x="2971800" y="3429000"/>
            <a:ext cx="3200400" cy="640080"/>
          </a:xfrm>
          <a:prstGeom prst="rect">
            <a:avLst/>
          </a:prstGeom>
          <a:noFill/>
          <a:ln/>
        </p:spPr>
        <p:txBody>
          <a:bodyPr wrap="square" rtlCol="0" anchor="ctr"/>
          <a:lstStyle/>
          <a:p>
            <a:pPr marL="0" indent="0" algn="ctr">
              <a:buNone/>
            </a:pPr>
            <a:r>
              <a:rPr lang="en-US" sz="1200" b="1" dirty="0">
                <a:solidFill>
                  <a:srgbClr val="FFFFFF"/>
                </a:solidFill>
                <a:latin typeface="Arial" panose="020B0604020202020204" pitchFamily="34" charset="0"/>
                <a:ea typeface="Calibri" pitchFamily="34" charset="-122"/>
                <a:cs typeface="Arial" panose="020B0604020202020204" pitchFamily="34" charset="0"/>
              </a:rPr>
              <a:t>Процесс</a:t>
            </a:r>
            <a:endParaRPr lang="en-US" sz="1200" dirty="0">
              <a:latin typeface="Arial" panose="020B0604020202020204" pitchFamily="34" charset="0"/>
              <a:cs typeface="Arial" panose="020B0604020202020204" pitchFamily="34" charset="0"/>
            </a:endParaRPr>
          </a:p>
        </p:txBody>
      </p:sp>
      <p:sp>
        <p:nvSpPr>
          <p:cNvPr id="12" name="Shape 10"/>
          <p:cNvSpPr/>
          <p:nvPr/>
        </p:nvSpPr>
        <p:spPr>
          <a:xfrm>
            <a:off x="3657600" y="4251960"/>
            <a:ext cx="1828800" cy="640080"/>
          </a:xfrm>
          <a:prstGeom prst="rect">
            <a:avLst/>
          </a:prstGeom>
          <a:solidFill>
            <a:srgbClr val="C00000"/>
          </a:solidFill>
          <a:ln w="12700">
            <a:solidFill>
              <a:srgbClr val="FFFFFF"/>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3" name="Text 11"/>
          <p:cNvSpPr/>
          <p:nvPr/>
        </p:nvSpPr>
        <p:spPr>
          <a:xfrm>
            <a:off x="3657600" y="4251960"/>
            <a:ext cx="1828800" cy="640080"/>
          </a:xfrm>
          <a:prstGeom prst="rect">
            <a:avLst/>
          </a:prstGeom>
          <a:noFill/>
          <a:ln/>
        </p:spPr>
        <p:txBody>
          <a:bodyPr wrap="square" rtlCol="0" anchor="ctr"/>
          <a:lstStyle/>
          <a:p>
            <a:pPr marL="0" indent="0" algn="ctr">
              <a:buNone/>
            </a:pPr>
            <a:r>
              <a:rPr lang="en-US" sz="1200" b="1" dirty="0">
                <a:solidFill>
                  <a:srgbClr val="FFFFFF"/>
                </a:solidFill>
                <a:latin typeface="Arial" panose="020B0604020202020204" pitchFamily="34" charset="0"/>
                <a:ea typeface="Calibri" pitchFamily="34" charset="-122"/>
                <a:cs typeface="Arial" panose="020B0604020202020204" pitchFamily="34" charset="0"/>
              </a:rPr>
              <a:t>Үйл ажиллагаа</a:t>
            </a:r>
            <a:endParaRPr lang="en-US" sz="1200" dirty="0">
              <a:latin typeface="Arial" panose="020B0604020202020204" pitchFamily="34" charset="0"/>
              <a:cs typeface="Arial" panose="020B0604020202020204"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32">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a:latin typeface="Arial" panose="020B0604020202020204" pitchFamily="34" charset="0"/>
              <a:cs typeface="Arial" panose="020B0604020202020204" pitchFamily="34" charset="0"/>
            </a:endParaRPr>
          </a:p>
        </p:txBody>
      </p:sp>
      <p:sp>
        <p:nvSpPr>
          <p:cNvPr id="3" name="Shape 1"/>
          <p:cNvSpPr/>
          <p:nvPr/>
        </p:nvSpPr>
        <p:spPr>
          <a:xfrm>
            <a:off x="0" y="0"/>
            <a:ext cx="2011680" cy="777240"/>
          </a:xfrm>
          <a:prstGeom prst="rect">
            <a:avLst/>
          </a:prstGeom>
          <a:solidFill>
            <a:srgbClr val="0132A6"/>
          </a:solidFill>
          <a:ln w="12700">
            <a:solidFill>
              <a:srgbClr val="2E7D32"/>
            </a:solidFill>
            <a:prstDash val="solid"/>
          </a:ln>
        </p:spPr>
        <p:txBody>
          <a:bodyPr/>
          <a:lstStyle/>
          <a:p>
            <a:endParaRPr lang="en-US">
              <a:latin typeface="Arial" panose="020B0604020202020204" pitchFamily="34" charset="0"/>
              <a:cs typeface="Arial" panose="020B0604020202020204" pitchFamily="34" charset="0"/>
            </a:endParaRPr>
          </a:p>
        </p:txBody>
      </p:sp>
      <p:sp>
        <p:nvSpPr>
          <p:cNvPr id="4" name="Text 2"/>
          <p:cNvSpPr/>
          <p:nvPr/>
        </p:nvSpPr>
        <p:spPr>
          <a:xfrm>
            <a:off x="274320" y="0"/>
            <a:ext cx="8595360" cy="777240"/>
          </a:xfrm>
          <a:prstGeom prst="rect">
            <a:avLst/>
          </a:prstGeom>
          <a:solidFill>
            <a:srgbClr val="0132A6"/>
          </a:solidFill>
          <a:ln/>
        </p:spPr>
        <p:txBody>
          <a:bodyPr wrap="square" rtlCol="0" anchor="ctr"/>
          <a:lstStyle/>
          <a:p>
            <a:pPr marL="0" indent="0" algn="l">
              <a:buNone/>
            </a:pPr>
            <a:r>
              <a:rPr lang="en-US" sz="2000" b="1" dirty="0">
                <a:solidFill>
                  <a:srgbClr val="FFFFFF"/>
                </a:solidFill>
                <a:latin typeface="Arial" panose="020B0604020202020204" pitchFamily="34" charset="0"/>
                <a:ea typeface="Calibri" pitchFamily="34" charset="-122"/>
                <a:cs typeface="Arial" panose="020B0604020202020204" pitchFamily="34" charset="0"/>
              </a:rPr>
              <a:t>2. ДООРООС ДЭЭШ АРГА (BOTTOM-UP APPROACH)</a:t>
            </a:r>
            <a:endParaRPr lang="en-US" sz="2000" dirty="0">
              <a:latin typeface="Arial" panose="020B0604020202020204" pitchFamily="34" charset="0"/>
              <a:cs typeface="Arial" panose="020B0604020202020204" pitchFamily="34" charset="0"/>
            </a:endParaRPr>
          </a:p>
        </p:txBody>
      </p:sp>
      <p:sp>
        <p:nvSpPr>
          <p:cNvPr id="5" name="Text 3"/>
          <p:cNvSpPr/>
          <p:nvPr/>
        </p:nvSpPr>
        <p:spPr>
          <a:xfrm>
            <a:off x="274320" y="777240"/>
            <a:ext cx="8317230" cy="3629660"/>
          </a:xfrm>
          <a:prstGeom prst="rect">
            <a:avLst/>
          </a:prstGeom>
          <a:noFill/>
          <a:ln/>
        </p:spPr>
        <p:txBody>
          <a:bodyPr wrap="square" rtlCol="0" anchor="ctr"/>
          <a:lstStyle/>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Гүйцэтгэлийн түвшинд ажиллаж буй хүмүүстэй ярилцаж процессыг тодорхойлно</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Тодорхой үйл ажиллагааг нэгтгэн дэд процесс болгоно</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Дэд процессуудыг нэгтгэн процесс болгоно</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Процессуудыг бүлэглэн архитектур бүрдүүлнэ</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 Давуу тал: Практик дээр суурилсан, гүйцэтгэгч нарын мэдлэгийг ашигладаг</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 Сул тал: Стратегийн зорилготой уялдуулахад хэцүү, удаан процесс</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Хамгийн сайн үр дүн: Хоёр аргыг хослуулан хэрэглэх</a:t>
            </a:r>
            <a:endParaRPr lang="en-US" sz="1500" dirty="0">
              <a:latin typeface="Arial" panose="020B0604020202020204" pitchFamily="34" charset="0"/>
              <a:cs typeface="Arial" panose="020B0604020202020204"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2D321E-0717-2FAE-95D3-CE92C64EDE82}"/>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438BB3AB-B31A-651A-F6A1-02A787E0EB1A}"/>
              </a:ext>
            </a:extLst>
          </p:cNvPr>
          <p:cNvSpPr/>
          <p:nvPr/>
        </p:nvSpPr>
        <p:spPr>
          <a:xfrm>
            <a:off x="0" y="0"/>
            <a:ext cx="164592" cy="5143500"/>
          </a:xfrm>
          <a:prstGeom prst="rect">
            <a:avLst/>
          </a:prstGeom>
          <a:solidFill>
            <a:srgbClr val="0132A6"/>
          </a:solidFill>
          <a:ln w="12700">
            <a:solidFill>
              <a:srgbClr val="1B5E20"/>
            </a:solidFill>
            <a:prstDash val="solid"/>
          </a:ln>
        </p:spPr>
        <p:txBody>
          <a:bodyPr/>
          <a:lstStyle/>
          <a:p>
            <a:endParaRPr lang="en-US"/>
          </a:p>
        </p:txBody>
      </p:sp>
      <p:sp>
        <p:nvSpPr>
          <p:cNvPr id="3" name="Shape 1">
            <a:extLst>
              <a:ext uri="{FF2B5EF4-FFF2-40B4-BE49-F238E27FC236}">
                <a16:creationId xmlns:a16="http://schemas.microsoft.com/office/drawing/2014/main" id="{14B842B7-E594-B553-BFDB-941CD5254C3E}"/>
              </a:ext>
            </a:extLst>
          </p:cNvPr>
          <p:cNvSpPr/>
          <p:nvPr/>
        </p:nvSpPr>
        <p:spPr>
          <a:xfrm>
            <a:off x="0" y="2103120"/>
            <a:ext cx="9144000" cy="960120"/>
          </a:xfrm>
          <a:prstGeom prst="rect">
            <a:avLst/>
          </a:prstGeom>
          <a:solidFill>
            <a:srgbClr val="0132A6"/>
          </a:solidFill>
          <a:ln w="12700">
            <a:solidFill>
              <a:srgbClr val="1B5E20"/>
            </a:solidFill>
            <a:prstDash val="solid"/>
          </a:ln>
        </p:spPr>
        <p:txBody>
          <a:bodyPr/>
          <a:lstStyle/>
          <a:p>
            <a:endParaRPr lang="en-US"/>
          </a:p>
        </p:txBody>
      </p:sp>
      <p:sp>
        <p:nvSpPr>
          <p:cNvPr id="4" name="Text 2">
            <a:extLst>
              <a:ext uri="{FF2B5EF4-FFF2-40B4-BE49-F238E27FC236}">
                <a16:creationId xmlns:a16="http://schemas.microsoft.com/office/drawing/2014/main" id="{A92ECB28-9625-1455-6BE4-0DFA0230E099}"/>
              </a:ext>
            </a:extLst>
          </p:cNvPr>
          <p:cNvSpPr/>
          <p:nvPr/>
        </p:nvSpPr>
        <p:spPr>
          <a:xfrm>
            <a:off x="1371600" y="457200"/>
            <a:ext cx="2743200" cy="1645920"/>
          </a:xfrm>
          <a:prstGeom prst="rect">
            <a:avLst/>
          </a:prstGeom>
          <a:noFill/>
          <a:ln/>
        </p:spPr>
        <p:txBody>
          <a:bodyPr wrap="square" rtlCol="0" anchor="ctr"/>
          <a:lstStyle/>
          <a:p>
            <a:pPr marL="0" indent="0" algn="l">
              <a:buNone/>
            </a:pPr>
            <a:r>
              <a:rPr lang="en-US" sz="9600" b="1" dirty="0">
                <a:solidFill>
                  <a:srgbClr val="0132A6"/>
                </a:solidFill>
                <a:latin typeface="Calibri" pitchFamily="34" charset="0"/>
                <a:ea typeface="Calibri" pitchFamily="34" charset="-122"/>
                <a:cs typeface="Calibri" pitchFamily="34" charset="-120"/>
              </a:rPr>
              <a:t>03</a:t>
            </a:r>
            <a:endParaRPr lang="en-US" sz="9600" dirty="0">
              <a:solidFill>
                <a:srgbClr val="0132A6"/>
              </a:solidFill>
            </a:endParaRPr>
          </a:p>
        </p:txBody>
      </p:sp>
      <p:sp>
        <p:nvSpPr>
          <p:cNvPr id="5" name="Text 3">
            <a:extLst>
              <a:ext uri="{FF2B5EF4-FFF2-40B4-BE49-F238E27FC236}">
                <a16:creationId xmlns:a16="http://schemas.microsoft.com/office/drawing/2014/main" id="{4E76BC4B-24CF-F810-112A-19A9589D3CA6}"/>
              </a:ext>
            </a:extLst>
          </p:cNvPr>
          <p:cNvSpPr/>
          <p:nvPr/>
        </p:nvSpPr>
        <p:spPr>
          <a:xfrm>
            <a:off x="457200" y="2121408"/>
            <a:ext cx="8229600" cy="914400"/>
          </a:xfrm>
          <a:prstGeom prst="rect">
            <a:avLst/>
          </a:prstGeom>
          <a:noFill/>
          <a:ln/>
        </p:spPr>
        <p:txBody>
          <a:bodyPr wrap="square" rtlCol="0" anchor="ctr"/>
          <a:lstStyle/>
          <a:p>
            <a:pPr algn="ctr"/>
            <a:r>
              <a:rPr lang="en-US" sz="2800" b="1" dirty="0" err="1">
                <a:solidFill>
                  <a:srgbClr val="FFFFFF"/>
                </a:solidFill>
                <a:latin typeface="Arial" panose="020B0604020202020204" pitchFamily="34" charset="0"/>
                <a:ea typeface="Calibri" pitchFamily="34" charset="-122"/>
                <a:cs typeface="Arial" panose="020B0604020202020204" pitchFamily="34" charset="0"/>
              </a:rPr>
              <a:t>Процессын</a:t>
            </a:r>
            <a:r>
              <a:rPr lang="en-US" sz="2800" b="1" dirty="0">
                <a:solidFill>
                  <a:srgbClr val="FFFFFF"/>
                </a:solidFill>
                <a:latin typeface="Arial" panose="020B0604020202020204" pitchFamily="34" charset="0"/>
                <a:ea typeface="Calibri" pitchFamily="34" charset="-122"/>
                <a:cs typeface="Arial" panose="020B0604020202020204" pitchFamily="34" charset="0"/>
              </a:rPr>
              <a:t> </a:t>
            </a:r>
            <a:r>
              <a:rPr lang="en-US" sz="2800" b="1" dirty="0" err="1">
                <a:solidFill>
                  <a:srgbClr val="FFFFFF"/>
                </a:solidFill>
                <a:latin typeface="Arial" panose="020B0604020202020204" pitchFamily="34" charset="0"/>
                <a:ea typeface="Calibri" pitchFamily="34" charset="-122"/>
                <a:cs typeface="Arial" panose="020B0604020202020204" pitchFamily="34" charset="0"/>
              </a:rPr>
              <a:t>задаргаа</a:t>
            </a:r>
            <a:r>
              <a:rPr lang="en-US" sz="2800" b="1" dirty="0">
                <a:solidFill>
                  <a:srgbClr val="FFFFFF"/>
                </a:solidFill>
                <a:latin typeface="Arial" panose="020B0604020202020204" pitchFamily="34" charset="0"/>
                <a:ea typeface="Calibri" pitchFamily="34" charset="-122"/>
                <a:cs typeface="Arial" panose="020B0604020202020204" pitchFamily="34" charset="0"/>
              </a:rPr>
              <a:t> </a:t>
            </a:r>
            <a:r>
              <a:rPr lang="en-US" sz="2800" b="1" dirty="0" err="1">
                <a:solidFill>
                  <a:srgbClr val="FFFFFF"/>
                </a:solidFill>
                <a:latin typeface="Arial" panose="020B0604020202020204" pitchFamily="34" charset="0"/>
                <a:ea typeface="Calibri" pitchFamily="34" charset="-122"/>
                <a:cs typeface="Arial" panose="020B0604020202020204" pitchFamily="34" charset="0"/>
              </a:rPr>
              <a:t>ба</a:t>
            </a:r>
            <a:r>
              <a:rPr lang="en-US" sz="2800" b="1" dirty="0">
                <a:solidFill>
                  <a:srgbClr val="FFFFFF"/>
                </a:solidFill>
                <a:latin typeface="Arial" panose="020B0604020202020204" pitchFamily="34" charset="0"/>
                <a:ea typeface="Calibri" pitchFamily="34" charset="-122"/>
                <a:cs typeface="Arial" panose="020B0604020202020204" pitchFamily="34" charset="0"/>
              </a:rPr>
              <a:t> </a:t>
            </a:r>
            <a:r>
              <a:rPr lang="en-US" sz="2800" b="1" dirty="0" err="1">
                <a:solidFill>
                  <a:srgbClr val="FFFFFF"/>
                </a:solidFill>
                <a:latin typeface="Arial" panose="020B0604020202020204" pitchFamily="34" charset="0"/>
                <a:ea typeface="Calibri" pitchFamily="34" charset="-122"/>
                <a:cs typeface="Arial" panose="020B0604020202020204" pitchFamily="34" charset="0"/>
              </a:rPr>
              <a:t>эрэмбэлэлт</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54408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34">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dirty="0">
              <a:latin typeface="Arial" panose="020B0604020202020204" pitchFamily="34" charset="0"/>
              <a:cs typeface="Arial" panose="020B0604020202020204" pitchFamily="34" charset="0"/>
            </a:endParaRPr>
          </a:p>
        </p:txBody>
      </p:sp>
      <p:sp>
        <p:nvSpPr>
          <p:cNvPr id="3" name="Text 1"/>
          <p:cNvSpPr/>
          <p:nvPr/>
        </p:nvSpPr>
        <p:spPr>
          <a:xfrm>
            <a:off x="274320" y="0"/>
            <a:ext cx="8595360" cy="777240"/>
          </a:xfrm>
          <a:prstGeom prst="rect">
            <a:avLst/>
          </a:prstGeom>
          <a:solidFill>
            <a:srgbClr val="0132A6"/>
          </a:solidFill>
          <a:ln/>
        </p:spPr>
        <p:txBody>
          <a:bodyPr wrap="square" rtlCol="0" anchor="ctr"/>
          <a:lstStyle/>
          <a:p>
            <a:pPr marL="0" indent="0" algn="l">
              <a:buNone/>
            </a:pPr>
            <a:r>
              <a:rPr lang="en-US" sz="2000" b="1" dirty="0">
                <a:solidFill>
                  <a:srgbClr val="FFFFFF"/>
                </a:solidFill>
                <a:latin typeface="Arial" panose="020B0604020202020204" pitchFamily="34" charset="0"/>
                <a:ea typeface="Calibri" pitchFamily="34" charset="-122"/>
                <a:cs typeface="Arial" panose="020B0604020202020204" pitchFamily="34" charset="0"/>
              </a:rPr>
              <a:t>ПРОЦЕССЫН ЗАДАРГАА (PROCESS DECOMPOSITION)</a:t>
            </a:r>
            <a:endParaRPr lang="en-US" sz="2000" dirty="0">
              <a:latin typeface="Arial" panose="020B0604020202020204" pitchFamily="34" charset="0"/>
              <a:cs typeface="Arial" panose="020B0604020202020204" pitchFamily="34" charset="0"/>
            </a:endParaRPr>
          </a:p>
        </p:txBody>
      </p:sp>
      <p:sp>
        <p:nvSpPr>
          <p:cNvPr id="4" name="Shape 2"/>
          <p:cNvSpPr/>
          <p:nvPr/>
        </p:nvSpPr>
        <p:spPr>
          <a:xfrm>
            <a:off x="3200400" y="1005840"/>
            <a:ext cx="2743200" cy="640080"/>
          </a:xfrm>
          <a:prstGeom prst="rect">
            <a:avLst/>
          </a:prstGeom>
          <a:solidFill>
            <a:srgbClr val="002060"/>
          </a:solidFill>
          <a:ln w="12700">
            <a:solidFill>
              <a:srgbClr val="1B5E20"/>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5" name="Text 3"/>
          <p:cNvSpPr/>
          <p:nvPr/>
        </p:nvSpPr>
        <p:spPr>
          <a:xfrm>
            <a:off x="3200400" y="1005840"/>
            <a:ext cx="2743200" cy="640080"/>
          </a:xfrm>
          <a:prstGeom prst="rect">
            <a:avLst/>
          </a:prstGeom>
          <a:noFill/>
          <a:ln/>
        </p:spPr>
        <p:txBody>
          <a:bodyPr wrap="square" rtlCol="0" anchor="ctr"/>
          <a:lstStyle/>
          <a:p>
            <a:pPr marL="0" indent="0" algn="ctr">
              <a:buNone/>
            </a:pPr>
            <a:r>
              <a:rPr lang="en-US" sz="1200" b="1" dirty="0">
                <a:solidFill>
                  <a:srgbClr val="FFFFFF"/>
                </a:solidFill>
                <a:latin typeface="Arial" panose="020B0604020202020204" pitchFamily="34" charset="0"/>
                <a:ea typeface="Calibri" pitchFamily="34" charset="-122"/>
                <a:cs typeface="Arial" panose="020B0604020202020204" pitchFamily="34" charset="0"/>
              </a:rPr>
              <a:t>Борлуулалтын процесс</a:t>
            </a:r>
            <a:endParaRPr lang="en-US" sz="1200" dirty="0">
              <a:latin typeface="Arial" panose="020B0604020202020204" pitchFamily="34" charset="0"/>
              <a:cs typeface="Arial" panose="020B0604020202020204" pitchFamily="34" charset="0"/>
            </a:endParaRPr>
          </a:p>
        </p:txBody>
      </p:sp>
      <p:sp>
        <p:nvSpPr>
          <p:cNvPr id="6" name="Shape 4"/>
          <p:cNvSpPr/>
          <p:nvPr/>
        </p:nvSpPr>
        <p:spPr>
          <a:xfrm>
            <a:off x="4572000" y="1645920"/>
            <a:ext cx="0" cy="0"/>
          </a:xfrm>
          <a:prstGeom prst="line">
            <a:avLst/>
          </a:prstGeom>
          <a:noFill/>
          <a:ln w="12700">
            <a:solidFill>
              <a:srgbClr val="2E7D32"/>
            </a:solidFill>
            <a:prstDash val="solid"/>
          </a:ln>
        </p:spPr>
        <p:txBody>
          <a:bodyPr/>
          <a:lstStyle/>
          <a:p>
            <a:endParaRPr lang="en-US">
              <a:latin typeface="Arial" panose="020B0604020202020204" pitchFamily="34" charset="0"/>
              <a:cs typeface="Arial" panose="020B0604020202020204" pitchFamily="34" charset="0"/>
            </a:endParaRPr>
          </a:p>
        </p:txBody>
      </p:sp>
      <p:sp>
        <p:nvSpPr>
          <p:cNvPr id="7" name="Shape 5"/>
          <p:cNvSpPr/>
          <p:nvPr/>
        </p:nvSpPr>
        <p:spPr>
          <a:xfrm>
            <a:off x="182880" y="1874520"/>
            <a:ext cx="1645920" cy="731520"/>
          </a:xfrm>
          <a:prstGeom prst="rect">
            <a:avLst/>
          </a:prstGeom>
          <a:solidFill>
            <a:srgbClr val="0070C0"/>
          </a:solidFill>
          <a:ln w="12700">
            <a:solidFill>
              <a:srgbClr val="2E7D32"/>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8" name="Text 6"/>
          <p:cNvSpPr/>
          <p:nvPr/>
        </p:nvSpPr>
        <p:spPr>
          <a:xfrm>
            <a:off x="182880" y="1874520"/>
            <a:ext cx="1645920" cy="731520"/>
          </a:xfrm>
          <a:prstGeom prst="rect">
            <a:avLst/>
          </a:prstGeom>
          <a:solidFill>
            <a:srgbClr val="0070C0"/>
          </a:solidFill>
          <a:ln/>
        </p:spPr>
        <p:txBody>
          <a:bodyPr wrap="square" rtlCol="0" anchor="ctr"/>
          <a:lstStyle/>
          <a:p>
            <a:pPr marL="0" indent="0" algn="ctr">
              <a:buNone/>
            </a:pPr>
            <a:r>
              <a:rPr lang="en-US" sz="1050" dirty="0">
                <a:solidFill>
                  <a:srgbClr val="FFFFFF"/>
                </a:solidFill>
                <a:latin typeface="Arial" panose="020B0604020202020204" pitchFamily="34" charset="0"/>
                <a:ea typeface="Calibri" pitchFamily="34" charset="-122"/>
                <a:cs typeface="Arial" panose="020B0604020202020204" pitchFamily="34" charset="0"/>
              </a:rPr>
              <a:t>Захиалга</a:t>
            </a:r>
            <a:endParaRPr lang="en-US" sz="1050" dirty="0">
              <a:latin typeface="Arial" panose="020B0604020202020204" pitchFamily="34" charset="0"/>
              <a:cs typeface="Arial" panose="020B0604020202020204" pitchFamily="34" charset="0"/>
            </a:endParaRPr>
          </a:p>
          <a:p>
            <a:pPr marL="0" indent="0" algn="ctr">
              <a:buNone/>
            </a:pPr>
            <a:r>
              <a:rPr lang="en-US" sz="1050" dirty="0">
                <a:solidFill>
                  <a:srgbClr val="FFFFFF"/>
                </a:solidFill>
                <a:latin typeface="Arial" panose="020B0604020202020204" pitchFamily="34" charset="0"/>
                <a:ea typeface="Calibri" pitchFamily="34" charset="-122"/>
                <a:cs typeface="Arial" panose="020B0604020202020204" pitchFamily="34" charset="0"/>
              </a:rPr>
              <a:t>хүлээн авах</a:t>
            </a:r>
            <a:endParaRPr lang="en-US" sz="1050" dirty="0">
              <a:latin typeface="Arial" panose="020B0604020202020204" pitchFamily="34" charset="0"/>
              <a:cs typeface="Arial" panose="020B0604020202020204" pitchFamily="34" charset="0"/>
            </a:endParaRPr>
          </a:p>
        </p:txBody>
      </p:sp>
      <p:sp>
        <p:nvSpPr>
          <p:cNvPr id="9" name="Shape 7"/>
          <p:cNvSpPr/>
          <p:nvPr/>
        </p:nvSpPr>
        <p:spPr>
          <a:xfrm>
            <a:off x="4572000" y="1645920"/>
            <a:ext cx="0" cy="0"/>
          </a:xfrm>
          <a:prstGeom prst="line">
            <a:avLst/>
          </a:prstGeom>
          <a:noFill/>
          <a:ln w="12700">
            <a:solidFill>
              <a:srgbClr val="2E7D32"/>
            </a:solidFill>
            <a:prstDash val="solid"/>
          </a:ln>
        </p:spPr>
        <p:txBody>
          <a:bodyPr/>
          <a:lstStyle/>
          <a:p>
            <a:endParaRPr lang="en-US">
              <a:latin typeface="Arial" panose="020B0604020202020204" pitchFamily="34" charset="0"/>
              <a:cs typeface="Arial" panose="020B0604020202020204" pitchFamily="34" charset="0"/>
            </a:endParaRPr>
          </a:p>
        </p:txBody>
      </p:sp>
      <p:sp>
        <p:nvSpPr>
          <p:cNvPr id="10" name="Shape 8"/>
          <p:cNvSpPr/>
          <p:nvPr/>
        </p:nvSpPr>
        <p:spPr>
          <a:xfrm>
            <a:off x="1947672" y="1874520"/>
            <a:ext cx="1645920" cy="731520"/>
          </a:xfrm>
          <a:prstGeom prst="rect">
            <a:avLst/>
          </a:prstGeom>
          <a:solidFill>
            <a:srgbClr val="0070C0"/>
          </a:solidFill>
          <a:ln w="12700">
            <a:solidFill>
              <a:srgbClr val="2E7D32"/>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1" name="Text 9"/>
          <p:cNvSpPr/>
          <p:nvPr/>
        </p:nvSpPr>
        <p:spPr>
          <a:xfrm>
            <a:off x="1947672" y="1874520"/>
            <a:ext cx="1645920" cy="731520"/>
          </a:xfrm>
          <a:prstGeom prst="rect">
            <a:avLst/>
          </a:prstGeom>
          <a:solidFill>
            <a:srgbClr val="0070C0"/>
          </a:solidFill>
          <a:ln/>
        </p:spPr>
        <p:txBody>
          <a:bodyPr wrap="square" rtlCol="0" anchor="ctr"/>
          <a:lstStyle/>
          <a:p>
            <a:pPr marL="0" indent="0" algn="ctr">
              <a:buNone/>
            </a:pPr>
            <a:r>
              <a:rPr lang="en-US" sz="1050" dirty="0">
                <a:solidFill>
                  <a:srgbClr val="FFFFFF"/>
                </a:solidFill>
                <a:latin typeface="Arial" panose="020B0604020202020204" pitchFamily="34" charset="0"/>
                <a:ea typeface="Calibri" pitchFamily="34" charset="-122"/>
                <a:cs typeface="Arial" panose="020B0604020202020204" pitchFamily="34" charset="0"/>
              </a:rPr>
              <a:t>Захиалга</a:t>
            </a:r>
            <a:endParaRPr lang="en-US" sz="1050" dirty="0">
              <a:latin typeface="Arial" panose="020B0604020202020204" pitchFamily="34" charset="0"/>
              <a:cs typeface="Arial" panose="020B0604020202020204" pitchFamily="34" charset="0"/>
            </a:endParaRPr>
          </a:p>
          <a:p>
            <a:pPr marL="0" indent="0" algn="ctr">
              <a:buNone/>
            </a:pPr>
            <a:r>
              <a:rPr lang="en-US" sz="1050" dirty="0">
                <a:solidFill>
                  <a:srgbClr val="FFFFFF"/>
                </a:solidFill>
                <a:latin typeface="Arial" panose="020B0604020202020204" pitchFamily="34" charset="0"/>
                <a:ea typeface="Calibri" pitchFamily="34" charset="-122"/>
                <a:cs typeface="Arial" panose="020B0604020202020204" pitchFamily="34" charset="0"/>
              </a:rPr>
              <a:t>баталгаажуулах</a:t>
            </a:r>
            <a:endParaRPr lang="en-US" sz="1050" dirty="0">
              <a:latin typeface="Arial" panose="020B0604020202020204" pitchFamily="34" charset="0"/>
              <a:cs typeface="Arial" panose="020B0604020202020204" pitchFamily="34" charset="0"/>
            </a:endParaRPr>
          </a:p>
        </p:txBody>
      </p:sp>
      <p:sp>
        <p:nvSpPr>
          <p:cNvPr id="12" name="Shape 10"/>
          <p:cNvSpPr/>
          <p:nvPr/>
        </p:nvSpPr>
        <p:spPr>
          <a:xfrm>
            <a:off x="4572000" y="1645920"/>
            <a:ext cx="18288" cy="0"/>
          </a:xfrm>
          <a:prstGeom prst="line">
            <a:avLst/>
          </a:prstGeom>
          <a:noFill/>
          <a:ln w="12700">
            <a:solidFill>
              <a:srgbClr val="2E7D32"/>
            </a:solidFill>
            <a:prstDash val="solid"/>
          </a:ln>
        </p:spPr>
        <p:txBody>
          <a:bodyPr/>
          <a:lstStyle/>
          <a:p>
            <a:endParaRPr lang="en-US">
              <a:latin typeface="Arial" panose="020B0604020202020204" pitchFamily="34" charset="0"/>
              <a:cs typeface="Arial" panose="020B0604020202020204" pitchFamily="34" charset="0"/>
            </a:endParaRPr>
          </a:p>
        </p:txBody>
      </p:sp>
      <p:sp>
        <p:nvSpPr>
          <p:cNvPr id="13" name="Shape 11"/>
          <p:cNvSpPr/>
          <p:nvPr/>
        </p:nvSpPr>
        <p:spPr>
          <a:xfrm>
            <a:off x="3712464" y="1874520"/>
            <a:ext cx="1645920" cy="731520"/>
          </a:xfrm>
          <a:prstGeom prst="rect">
            <a:avLst/>
          </a:prstGeom>
          <a:solidFill>
            <a:srgbClr val="0070C0"/>
          </a:solidFill>
          <a:ln w="12700">
            <a:solidFill>
              <a:srgbClr val="2E7D32"/>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4" name="Text 12"/>
          <p:cNvSpPr/>
          <p:nvPr/>
        </p:nvSpPr>
        <p:spPr>
          <a:xfrm>
            <a:off x="3712464" y="1874520"/>
            <a:ext cx="1645920" cy="731520"/>
          </a:xfrm>
          <a:prstGeom prst="rect">
            <a:avLst/>
          </a:prstGeom>
          <a:solidFill>
            <a:srgbClr val="0070C0"/>
          </a:solidFill>
          <a:ln/>
        </p:spPr>
        <p:txBody>
          <a:bodyPr wrap="square" rtlCol="0" anchor="ctr"/>
          <a:lstStyle/>
          <a:p>
            <a:pPr marL="0" indent="0" algn="ctr">
              <a:buNone/>
            </a:pPr>
            <a:r>
              <a:rPr lang="en-US" sz="1050" dirty="0">
                <a:solidFill>
                  <a:srgbClr val="FFFFFF"/>
                </a:solidFill>
                <a:latin typeface="Arial" panose="020B0604020202020204" pitchFamily="34" charset="0"/>
                <a:ea typeface="Calibri" pitchFamily="34" charset="-122"/>
                <a:cs typeface="Arial" panose="020B0604020202020204" pitchFamily="34" charset="0"/>
              </a:rPr>
              <a:t>Бараа</a:t>
            </a:r>
            <a:endParaRPr lang="en-US" sz="1050" dirty="0">
              <a:latin typeface="Arial" panose="020B0604020202020204" pitchFamily="34" charset="0"/>
              <a:cs typeface="Arial" panose="020B0604020202020204" pitchFamily="34" charset="0"/>
            </a:endParaRPr>
          </a:p>
          <a:p>
            <a:pPr marL="0" indent="0" algn="ctr">
              <a:buNone/>
            </a:pPr>
            <a:r>
              <a:rPr lang="en-US" sz="1050" dirty="0">
                <a:solidFill>
                  <a:srgbClr val="FFFFFF"/>
                </a:solidFill>
                <a:latin typeface="Arial" panose="020B0604020202020204" pitchFamily="34" charset="0"/>
                <a:ea typeface="Calibri" pitchFamily="34" charset="-122"/>
                <a:cs typeface="Arial" panose="020B0604020202020204" pitchFamily="34" charset="0"/>
              </a:rPr>
              <a:t>бэлтгэх</a:t>
            </a:r>
            <a:endParaRPr lang="en-US" sz="1050" dirty="0">
              <a:latin typeface="Arial" panose="020B0604020202020204" pitchFamily="34" charset="0"/>
              <a:cs typeface="Arial" panose="020B0604020202020204" pitchFamily="34" charset="0"/>
            </a:endParaRPr>
          </a:p>
        </p:txBody>
      </p:sp>
      <p:sp>
        <p:nvSpPr>
          <p:cNvPr id="15" name="Shape 13"/>
          <p:cNvSpPr/>
          <p:nvPr/>
        </p:nvSpPr>
        <p:spPr>
          <a:xfrm>
            <a:off x="4572000" y="1645920"/>
            <a:ext cx="1783080" cy="0"/>
          </a:xfrm>
          <a:prstGeom prst="line">
            <a:avLst/>
          </a:prstGeom>
          <a:noFill/>
          <a:ln w="12700">
            <a:solidFill>
              <a:srgbClr val="2E7D32"/>
            </a:solidFill>
            <a:prstDash val="solid"/>
          </a:ln>
        </p:spPr>
        <p:txBody>
          <a:bodyPr/>
          <a:lstStyle/>
          <a:p>
            <a:endParaRPr lang="en-US">
              <a:latin typeface="Arial" panose="020B0604020202020204" pitchFamily="34" charset="0"/>
              <a:cs typeface="Arial" panose="020B0604020202020204" pitchFamily="34" charset="0"/>
            </a:endParaRPr>
          </a:p>
        </p:txBody>
      </p:sp>
      <p:sp>
        <p:nvSpPr>
          <p:cNvPr id="16" name="Shape 14"/>
          <p:cNvSpPr/>
          <p:nvPr/>
        </p:nvSpPr>
        <p:spPr>
          <a:xfrm>
            <a:off x="5477256" y="1874520"/>
            <a:ext cx="1645920" cy="731520"/>
          </a:xfrm>
          <a:prstGeom prst="rect">
            <a:avLst/>
          </a:prstGeom>
          <a:solidFill>
            <a:srgbClr val="0070C0"/>
          </a:solidFill>
          <a:ln w="12700">
            <a:solidFill>
              <a:srgbClr val="2E7D32"/>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7" name="Text 15"/>
          <p:cNvSpPr/>
          <p:nvPr/>
        </p:nvSpPr>
        <p:spPr>
          <a:xfrm>
            <a:off x="5477256" y="1874520"/>
            <a:ext cx="1645920" cy="731520"/>
          </a:xfrm>
          <a:prstGeom prst="rect">
            <a:avLst/>
          </a:prstGeom>
          <a:solidFill>
            <a:srgbClr val="0070C0"/>
          </a:solidFill>
          <a:ln/>
        </p:spPr>
        <p:txBody>
          <a:bodyPr wrap="square" rtlCol="0" anchor="ctr"/>
          <a:lstStyle/>
          <a:p>
            <a:pPr marL="0" indent="0" algn="ctr">
              <a:buNone/>
            </a:pPr>
            <a:r>
              <a:rPr lang="en-US" sz="1050" dirty="0">
                <a:solidFill>
                  <a:srgbClr val="FFFFFF"/>
                </a:solidFill>
                <a:latin typeface="Arial" panose="020B0604020202020204" pitchFamily="34" charset="0"/>
                <a:ea typeface="Calibri" pitchFamily="34" charset="-122"/>
                <a:cs typeface="Arial" panose="020B0604020202020204" pitchFamily="34" charset="0"/>
              </a:rPr>
              <a:t>Хүргэлт</a:t>
            </a:r>
            <a:endParaRPr lang="en-US" sz="1050" dirty="0">
              <a:latin typeface="Arial" panose="020B0604020202020204" pitchFamily="34" charset="0"/>
              <a:cs typeface="Arial" panose="020B0604020202020204" pitchFamily="34" charset="0"/>
            </a:endParaRPr>
          </a:p>
          <a:p>
            <a:pPr marL="0" indent="0" algn="ctr">
              <a:buNone/>
            </a:pPr>
            <a:r>
              <a:rPr lang="en-US" sz="1050" dirty="0">
                <a:solidFill>
                  <a:srgbClr val="FFFFFF"/>
                </a:solidFill>
                <a:latin typeface="Arial" panose="020B0604020202020204" pitchFamily="34" charset="0"/>
                <a:ea typeface="Calibri" pitchFamily="34" charset="-122"/>
                <a:cs typeface="Arial" panose="020B0604020202020204" pitchFamily="34" charset="0"/>
              </a:rPr>
              <a:t>хийх</a:t>
            </a:r>
            <a:endParaRPr lang="en-US" sz="1050" dirty="0">
              <a:latin typeface="Arial" panose="020B0604020202020204" pitchFamily="34" charset="0"/>
              <a:cs typeface="Arial" panose="020B0604020202020204" pitchFamily="34" charset="0"/>
            </a:endParaRPr>
          </a:p>
        </p:txBody>
      </p:sp>
      <p:sp>
        <p:nvSpPr>
          <p:cNvPr id="18" name="Shape 16"/>
          <p:cNvSpPr/>
          <p:nvPr/>
        </p:nvSpPr>
        <p:spPr>
          <a:xfrm>
            <a:off x="4572000" y="1645920"/>
            <a:ext cx="3547872" cy="0"/>
          </a:xfrm>
          <a:prstGeom prst="line">
            <a:avLst/>
          </a:prstGeom>
          <a:noFill/>
          <a:ln w="12700">
            <a:solidFill>
              <a:srgbClr val="2E7D32"/>
            </a:solidFill>
            <a:prstDash val="solid"/>
          </a:ln>
        </p:spPr>
        <p:txBody>
          <a:bodyPr/>
          <a:lstStyle/>
          <a:p>
            <a:endParaRPr lang="en-US">
              <a:latin typeface="Arial" panose="020B0604020202020204" pitchFamily="34" charset="0"/>
              <a:cs typeface="Arial" panose="020B0604020202020204" pitchFamily="34" charset="0"/>
            </a:endParaRPr>
          </a:p>
        </p:txBody>
      </p:sp>
      <p:sp>
        <p:nvSpPr>
          <p:cNvPr id="19" name="Shape 17"/>
          <p:cNvSpPr/>
          <p:nvPr/>
        </p:nvSpPr>
        <p:spPr>
          <a:xfrm>
            <a:off x="7242048" y="1874520"/>
            <a:ext cx="1645920" cy="731520"/>
          </a:xfrm>
          <a:prstGeom prst="rect">
            <a:avLst/>
          </a:prstGeom>
          <a:solidFill>
            <a:srgbClr val="0070C0"/>
          </a:solidFill>
          <a:ln w="12700">
            <a:solidFill>
              <a:srgbClr val="2E7D32"/>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20" name="Text 18"/>
          <p:cNvSpPr/>
          <p:nvPr/>
        </p:nvSpPr>
        <p:spPr>
          <a:xfrm>
            <a:off x="7242048" y="1874520"/>
            <a:ext cx="1645920" cy="731520"/>
          </a:xfrm>
          <a:prstGeom prst="rect">
            <a:avLst/>
          </a:prstGeom>
          <a:solidFill>
            <a:srgbClr val="0070C0"/>
          </a:solidFill>
          <a:ln/>
        </p:spPr>
        <p:txBody>
          <a:bodyPr wrap="square" rtlCol="0" anchor="ctr"/>
          <a:lstStyle/>
          <a:p>
            <a:pPr marL="0" indent="0" algn="ctr">
              <a:buNone/>
            </a:pPr>
            <a:r>
              <a:rPr lang="en-US" sz="1050" dirty="0">
                <a:solidFill>
                  <a:srgbClr val="FFFFFF"/>
                </a:solidFill>
                <a:latin typeface="Arial" panose="020B0604020202020204" pitchFamily="34" charset="0"/>
                <a:ea typeface="Calibri" pitchFamily="34" charset="-122"/>
                <a:cs typeface="Arial" panose="020B0604020202020204" pitchFamily="34" charset="0"/>
              </a:rPr>
              <a:t>Нэхэмжлэх</a:t>
            </a:r>
            <a:endParaRPr lang="en-US" sz="1050" dirty="0">
              <a:latin typeface="Arial" panose="020B0604020202020204" pitchFamily="34" charset="0"/>
              <a:cs typeface="Arial" panose="020B0604020202020204" pitchFamily="34" charset="0"/>
            </a:endParaRPr>
          </a:p>
          <a:p>
            <a:pPr marL="0" indent="0" algn="ctr">
              <a:buNone/>
            </a:pPr>
            <a:r>
              <a:rPr lang="en-US" sz="1050" dirty="0">
                <a:solidFill>
                  <a:srgbClr val="FFFFFF"/>
                </a:solidFill>
                <a:latin typeface="Arial" panose="020B0604020202020204" pitchFamily="34" charset="0"/>
                <a:ea typeface="Calibri" pitchFamily="34" charset="-122"/>
                <a:cs typeface="Arial" panose="020B0604020202020204" pitchFamily="34" charset="0"/>
              </a:rPr>
              <a:t>гаргах</a:t>
            </a:r>
            <a:endParaRPr lang="en-US" sz="1050" dirty="0">
              <a:latin typeface="Arial" panose="020B0604020202020204" pitchFamily="34" charset="0"/>
              <a:cs typeface="Arial" panose="020B0604020202020204" pitchFamily="34" charset="0"/>
            </a:endParaRPr>
          </a:p>
        </p:txBody>
      </p:sp>
      <p:sp>
        <p:nvSpPr>
          <p:cNvPr id="21" name="Text 19"/>
          <p:cNvSpPr/>
          <p:nvPr/>
        </p:nvSpPr>
        <p:spPr>
          <a:xfrm>
            <a:off x="274320" y="2834640"/>
            <a:ext cx="8595360" cy="411480"/>
          </a:xfrm>
          <a:prstGeom prst="rect">
            <a:avLst/>
          </a:prstGeom>
          <a:noFill/>
          <a:ln/>
        </p:spPr>
        <p:txBody>
          <a:bodyPr wrap="square" rtlCol="0" anchor="ctr"/>
          <a:lstStyle/>
          <a:p>
            <a:pPr marL="0" indent="0">
              <a:buNone/>
            </a:pPr>
            <a:r>
              <a:rPr lang="en-US" sz="1300" b="1" i="1" dirty="0">
                <a:solidFill>
                  <a:srgbClr val="0132A6"/>
                </a:solidFill>
                <a:latin typeface="Arial" panose="020B0604020202020204" pitchFamily="34" charset="0"/>
                <a:ea typeface="Calibri" pitchFamily="34" charset="-122"/>
                <a:cs typeface="Arial" panose="020B0604020202020204" pitchFamily="34" charset="0"/>
              </a:rPr>
              <a:t>Дэд задаргааны жишээ (Захиалга хүлээн авах):</a:t>
            </a:r>
            <a:endParaRPr lang="en-US" sz="1300" i="1" dirty="0">
              <a:solidFill>
                <a:srgbClr val="0132A6"/>
              </a:solidFill>
              <a:latin typeface="Arial" panose="020B0604020202020204" pitchFamily="34" charset="0"/>
              <a:cs typeface="Arial" panose="020B0604020202020204" pitchFamily="34" charset="0"/>
            </a:endParaRPr>
          </a:p>
        </p:txBody>
      </p:sp>
      <p:sp>
        <p:nvSpPr>
          <p:cNvPr id="22" name="Shape 20"/>
          <p:cNvSpPr/>
          <p:nvPr/>
        </p:nvSpPr>
        <p:spPr>
          <a:xfrm>
            <a:off x="457200" y="3337560"/>
            <a:ext cx="1920240" cy="731520"/>
          </a:xfrm>
          <a:prstGeom prst="rect">
            <a:avLst/>
          </a:prstGeom>
          <a:solidFill>
            <a:schemeClr val="accent1">
              <a:lumMod val="75000"/>
            </a:schemeClr>
          </a:solidFill>
          <a:ln w="12700">
            <a:solidFill>
              <a:srgbClr val="388E3C"/>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23" name="Text 21"/>
          <p:cNvSpPr/>
          <p:nvPr/>
        </p:nvSpPr>
        <p:spPr>
          <a:xfrm>
            <a:off x="457200" y="3337560"/>
            <a:ext cx="1920240" cy="731520"/>
          </a:xfrm>
          <a:prstGeom prst="rect">
            <a:avLst/>
          </a:prstGeom>
          <a:solidFill>
            <a:schemeClr val="accent1">
              <a:lumMod val="75000"/>
            </a:schemeClr>
          </a:solidFill>
          <a:ln/>
        </p:spPr>
        <p:txBody>
          <a:bodyPr wrap="square" rtlCol="0" anchor="ctr"/>
          <a:lstStyle/>
          <a:p>
            <a:pPr marL="0" indent="0" algn="ctr">
              <a:buNone/>
            </a:pPr>
            <a:r>
              <a:rPr lang="en-US" sz="1100" dirty="0">
                <a:solidFill>
                  <a:srgbClr val="FFFFFF"/>
                </a:solidFill>
                <a:latin typeface="Arial" panose="020B0604020202020204" pitchFamily="34" charset="0"/>
                <a:ea typeface="Calibri" pitchFamily="34" charset="-122"/>
                <a:cs typeface="Arial" panose="020B0604020202020204" pitchFamily="34" charset="0"/>
              </a:rPr>
              <a:t>Утасны</a:t>
            </a:r>
            <a:endParaRPr lang="en-US" sz="1100" dirty="0">
              <a:latin typeface="Arial" panose="020B0604020202020204" pitchFamily="34" charset="0"/>
              <a:cs typeface="Arial" panose="020B0604020202020204" pitchFamily="34" charset="0"/>
            </a:endParaRPr>
          </a:p>
          <a:p>
            <a:pPr marL="0" indent="0" algn="ctr">
              <a:buNone/>
            </a:pPr>
            <a:r>
              <a:rPr lang="en-US" sz="1100" dirty="0">
                <a:solidFill>
                  <a:srgbClr val="FFFFFF"/>
                </a:solidFill>
                <a:latin typeface="Arial" panose="020B0604020202020204" pitchFamily="34" charset="0"/>
                <a:ea typeface="Calibri" pitchFamily="34" charset="-122"/>
                <a:cs typeface="Arial" panose="020B0604020202020204" pitchFamily="34" charset="0"/>
              </a:rPr>
              <a:t>захиалга</a:t>
            </a:r>
            <a:endParaRPr lang="en-US" sz="1100" dirty="0">
              <a:latin typeface="Arial" panose="020B0604020202020204" pitchFamily="34" charset="0"/>
              <a:cs typeface="Arial" panose="020B0604020202020204" pitchFamily="34" charset="0"/>
            </a:endParaRPr>
          </a:p>
        </p:txBody>
      </p:sp>
      <p:sp>
        <p:nvSpPr>
          <p:cNvPr id="24" name="Shape 22"/>
          <p:cNvSpPr/>
          <p:nvPr/>
        </p:nvSpPr>
        <p:spPr>
          <a:xfrm>
            <a:off x="2560320" y="3337560"/>
            <a:ext cx="1920240" cy="731520"/>
          </a:xfrm>
          <a:prstGeom prst="rect">
            <a:avLst/>
          </a:prstGeom>
          <a:solidFill>
            <a:schemeClr val="accent1">
              <a:lumMod val="75000"/>
            </a:schemeClr>
          </a:solidFill>
          <a:ln w="12700">
            <a:solidFill>
              <a:srgbClr val="388E3C"/>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25" name="Text 23"/>
          <p:cNvSpPr/>
          <p:nvPr/>
        </p:nvSpPr>
        <p:spPr>
          <a:xfrm>
            <a:off x="2560320" y="3337560"/>
            <a:ext cx="1920240" cy="731520"/>
          </a:xfrm>
          <a:prstGeom prst="rect">
            <a:avLst/>
          </a:prstGeom>
          <a:solidFill>
            <a:schemeClr val="accent1">
              <a:lumMod val="75000"/>
            </a:schemeClr>
          </a:solidFill>
          <a:ln/>
        </p:spPr>
        <p:txBody>
          <a:bodyPr wrap="square" rtlCol="0" anchor="ctr"/>
          <a:lstStyle/>
          <a:p>
            <a:pPr marL="0" indent="0" algn="ctr">
              <a:buNone/>
            </a:pPr>
            <a:r>
              <a:rPr lang="en-US" sz="1100" dirty="0">
                <a:solidFill>
                  <a:srgbClr val="FFFFFF"/>
                </a:solidFill>
                <a:latin typeface="Arial" panose="020B0604020202020204" pitchFamily="34" charset="0"/>
                <a:ea typeface="Calibri" pitchFamily="34" charset="-122"/>
                <a:cs typeface="Arial" panose="020B0604020202020204" pitchFamily="34" charset="0"/>
              </a:rPr>
              <a:t>И-мэйл</a:t>
            </a:r>
            <a:endParaRPr lang="en-US" sz="1100" dirty="0">
              <a:latin typeface="Arial" panose="020B0604020202020204" pitchFamily="34" charset="0"/>
              <a:cs typeface="Arial" panose="020B0604020202020204" pitchFamily="34" charset="0"/>
            </a:endParaRPr>
          </a:p>
          <a:p>
            <a:pPr marL="0" indent="0" algn="ctr">
              <a:buNone/>
            </a:pPr>
            <a:r>
              <a:rPr lang="en-US" sz="1100" dirty="0">
                <a:solidFill>
                  <a:srgbClr val="FFFFFF"/>
                </a:solidFill>
                <a:latin typeface="Arial" panose="020B0604020202020204" pitchFamily="34" charset="0"/>
                <a:ea typeface="Calibri" pitchFamily="34" charset="-122"/>
                <a:cs typeface="Arial" panose="020B0604020202020204" pitchFamily="34" charset="0"/>
              </a:rPr>
              <a:t>захиалга</a:t>
            </a:r>
            <a:endParaRPr lang="en-US" sz="1100" dirty="0">
              <a:latin typeface="Arial" panose="020B0604020202020204" pitchFamily="34" charset="0"/>
              <a:cs typeface="Arial" panose="020B0604020202020204" pitchFamily="34" charset="0"/>
            </a:endParaRPr>
          </a:p>
        </p:txBody>
      </p:sp>
      <p:sp>
        <p:nvSpPr>
          <p:cNvPr id="26" name="Shape 24"/>
          <p:cNvSpPr/>
          <p:nvPr/>
        </p:nvSpPr>
        <p:spPr>
          <a:xfrm>
            <a:off x="4663440" y="3337560"/>
            <a:ext cx="1920240" cy="731520"/>
          </a:xfrm>
          <a:prstGeom prst="rect">
            <a:avLst/>
          </a:prstGeom>
          <a:solidFill>
            <a:schemeClr val="accent1">
              <a:lumMod val="75000"/>
            </a:schemeClr>
          </a:solidFill>
          <a:ln w="12700">
            <a:solidFill>
              <a:srgbClr val="388E3C"/>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27" name="Text 25"/>
          <p:cNvSpPr/>
          <p:nvPr/>
        </p:nvSpPr>
        <p:spPr>
          <a:xfrm>
            <a:off x="4663440" y="3337560"/>
            <a:ext cx="1920240" cy="731520"/>
          </a:xfrm>
          <a:prstGeom prst="rect">
            <a:avLst/>
          </a:prstGeom>
          <a:solidFill>
            <a:schemeClr val="accent1">
              <a:lumMod val="75000"/>
            </a:schemeClr>
          </a:solidFill>
          <a:ln/>
        </p:spPr>
        <p:txBody>
          <a:bodyPr wrap="square" rtlCol="0" anchor="ctr"/>
          <a:lstStyle/>
          <a:p>
            <a:pPr marL="0" indent="0" algn="ctr">
              <a:buNone/>
            </a:pPr>
            <a:r>
              <a:rPr lang="en-US" sz="1100" dirty="0">
                <a:solidFill>
                  <a:srgbClr val="FFFFFF"/>
                </a:solidFill>
                <a:latin typeface="Arial" panose="020B0604020202020204" pitchFamily="34" charset="0"/>
                <a:ea typeface="Calibri" pitchFamily="34" charset="-122"/>
                <a:cs typeface="Arial" panose="020B0604020202020204" pitchFamily="34" charset="0"/>
              </a:rPr>
              <a:t>Онлайн</a:t>
            </a:r>
            <a:endParaRPr lang="en-US" sz="1100" dirty="0">
              <a:latin typeface="Arial" panose="020B0604020202020204" pitchFamily="34" charset="0"/>
              <a:cs typeface="Arial" panose="020B0604020202020204" pitchFamily="34" charset="0"/>
            </a:endParaRPr>
          </a:p>
          <a:p>
            <a:pPr marL="0" indent="0" algn="ctr">
              <a:buNone/>
            </a:pPr>
            <a:r>
              <a:rPr lang="en-US" sz="1100" dirty="0">
                <a:solidFill>
                  <a:srgbClr val="FFFFFF"/>
                </a:solidFill>
                <a:latin typeface="Arial" panose="020B0604020202020204" pitchFamily="34" charset="0"/>
                <a:ea typeface="Calibri" pitchFamily="34" charset="-122"/>
                <a:cs typeface="Arial" panose="020B0604020202020204" pitchFamily="34" charset="0"/>
              </a:rPr>
              <a:t>захиалга</a:t>
            </a:r>
            <a:endParaRPr lang="en-US" sz="1100" dirty="0">
              <a:latin typeface="Arial" panose="020B0604020202020204" pitchFamily="34" charset="0"/>
              <a:cs typeface="Arial" panose="020B0604020202020204" pitchFamily="34" charset="0"/>
            </a:endParaRPr>
          </a:p>
        </p:txBody>
      </p:sp>
      <p:sp>
        <p:nvSpPr>
          <p:cNvPr id="28" name="Shape 26"/>
          <p:cNvSpPr/>
          <p:nvPr/>
        </p:nvSpPr>
        <p:spPr>
          <a:xfrm>
            <a:off x="6766560" y="3337560"/>
            <a:ext cx="1920240" cy="731520"/>
          </a:xfrm>
          <a:prstGeom prst="rect">
            <a:avLst/>
          </a:prstGeom>
          <a:solidFill>
            <a:schemeClr val="accent1">
              <a:lumMod val="75000"/>
            </a:schemeClr>
          </a:solidFill>
          <a:ln w="12700">
            <a:solidFill>
              <a:srgbClr val="388E3C"/>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29" name="Text 27"/>
          <p:cNvSpPr/>
          <p:nvPr/>
        </p:nvSpPr>
        <p:spPr>
          <a:xfrm>
            <a:off x="6766560" y="3337560"/>
            <a:ext cx="1920240" cy="731520"/>
          </a:xfrm>
          <a:prstGeom prst="rect">
            <a:avLst/>
          </a:prstGeom>
          <a:solidFill>
            <a:schemeClr val="accent1">
              <a:lumMod val="75000"/>
            </a:schemeClr>
          </a:solidFill>
          <a:ln/>
        </p:spPr>
        <p:txBody>
          <a:bodyPr wrap="square" rtlCol="0" anchor="ctr"/>
          <a:lstStyle/>
          <a:p>
            <a:pPr marL="0" indent="0" algn="ctr">
              <a:buNone/>
            </a:pPr>
            <a:r>
              <a:rPr lang="en-US" sz="1100" dirty="0">
                <a:solidFill>
                  <a:srgbClr val="FFFFFF"/>
                </a:solidFill>
                <a:latin typeface="Arial" panose="020B0604020202020204" pitchFamily="34" charset="0"/>
                <a:ea typeface="Calibri" pitchFamily="34" charset="-122"/>
                <a:cs typeface="Arial" panose="020B0604020202020204" pitchFamily="34" charset="0"/>
              </a:rPr>
              <a:t>Шууд</a:t>
            </a:r>
            <a:endParaRPr lang="en-US" sz="1100" dirty="0">
              <a:latin typeface="Arial" panose="020B0604020202020204" pitchFamily="34" charset="0"/>
              <a:cs typeface="Arial" panose="020B0604020202020204" pitchFamily="34" charset="0"/>
            </a:endParaRPr>
          </a:p>
          <a:p>
            <a:pPr marL="0" indent="0" algn="ctr">
              <a:buNone/>
            </a:pPr>
            <a:r>
              <a:rPr lang="en-US" sz="1100" dirty="0">
                <a:solidFill>
                  <a:srgbClr val="FFFFFF"/>
                </a:solidFill>
                <a:latin typeface="Arial" panose="020B0604020202020204" pitchFamily="34" charset="0"/>
                <a:ea typeface="Calibri" pitchFamily="34" charset="-122"/>
                <a:cs typeface="Arial" panose="020B0604020202020204" pitchFamily="34" charset="0"/>
              </a:rPr>
              <a:t>захиалга</a:t>
            </a:r>
            <a:endParaRPr lang="en-US" sz="1100" dirty="0">
              <a:latin typeface="Arial" panose="020B0604020202020204" pitchFamily="34" charset="0"/>
              <a:cs typeface="Arial" panose="020B0604020202020204" pitchFamily="34" charset="0"/>
            </a:endParaRPr>
          </a:p>
        </p:txBody>
      </p:sp>
      <p:sp>
        <p:nvSpPr>
          <p:cNvPr id="30" name="Text 28"/>
          <p:cNvSpPr/>
          <p:nvPr/>
        </p:nvSpPr>
        <p:spPr>
          <a:xfrm>
            <a:off x="274320" y="4206240"/>
            <a:ext cx="8595360" cy="640080"/>
          </a:xfrm>
          <a:prstGeom prst="rect">
            <a:avLst/>
          </a:prstGeom>
          <a:noFill/>
          <a:ln/>
        </p:spPr>
        <p:txBody>
          <a:bodyPr wrap="square" rtlCol="0" anchor="ctr"/>
          <a:lstStyle/>
          <a:p>
            <a:pPr marL="0" indent="0">
              <a:buNone/>
            </a:pPr>
            <a:r>
              <a:rPr lang="en-US" sz="1200" i="1" dirty="0">
                <a:solidFill>
                  <a:srgbClr val="546E7A"/>
                </a:solidFill>
                <a:latin typeface="Arial" panose="020B0604020202020204" pitchFamily="34" charset="0"/>
                <a:ea typeface="Calibri" pitchFamily="34" charset="-122"/>
                <a:cs typeface="Arial" panose="020B0604020202020204" pitchFamily="34" charset="0"/>
              </a:rPr>
              <a:t>Задаргааны гүн: Ихэвчлэн 3-4 түвшин хангалттай. Хэт нарийвчлах нь удирдахад хэцүү болгодог.</a:t>
            </a:r>
            <a:endParaRPr lang="en-US" sz="1200" dirty="0">
              <a:latin typeface="Arial" panose="020B0604020202020204" pitchFamily="34" charset="0"/>
              <a:cs typeface="Arial" panose="020B0604020202020204"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35">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dirty="0">
              <a:latin typeface="Arial" panose="020B0604020202020204" pitchFamily="34" charset="0"/>
              <a:cs typeface="Arial" panose="020B0604020202020204" pitchFamily="34" charset="0"/>
            </a:endParaRPr>
          </a:p>
        </p:txBody>
      </p:sp>
      <p:sp>
        <p:nvSpPr>
          <p:cNvPr id="3" name="Shape 1"/>
          <p:cNvSpPr/>
          <p:nvPr/>
        </p:nvSpPr>
        <p:spPr>
          <a:xfrm>
            <a:off x="0" y="0"/>
            <a:ext cx="2011680" cy="777240"/>
          </a:xfrm>
          <a:prstGeom prst="rect">
            <a:avLst/>
          </a:prstGeom>
          <a:solidFill>
            <a:srgbClr val="0132A6"/>
          </a:solidFill>
          <a:ln w="12700">
            <a:solidFill>
              <a:srgbClr val="2E7D32"/>
            </a:solidFill>
            <a:prstDash val="solid"/>
          </a:ln>
        </p:spPr>
        <p:txBody>
          <a:bodyPr/>
          <a:lstStyle/>
          <a:p>
            <a:endParaRPr lang="en-US" dirty="0">
              <a:latin typeface="Arial" panose="020B0604020202020204" pitchFamily="34" charset="0"/>
              <a:cs typeface="Arial" panose="020B0604020202020204" pitchFamily="34" charset="0"/>
            </a:endParaRPr>
          </a:p>
        </p:txBody>
      </p:sp>
      <p:sp>
        <p:nvSpPr>
          <p:cNvPr id="4" name="Text 2"/>
          <p:cNvSpPr/>
          <p:nvPr/>
        </p:nvSpPr>
        <p:spPr>
          <a:xfrm>
            <a:off x="274320" y="0"/>
            <a:ext cx="8595360" cy="777240"/>
          </a:xfrm>
          <a:prstGeom prst="rect">
            <a:avLst/>
          </a:prstGeom>
          <a:solidFill>
            <a:srgbClr val="0132A6"/>
          </a:solidFill>
          <a:ln/>
        </p:spPr>
        <p:txBody>
          <a:bodyPr wrap="square" rtlCol="0" anchor="ctr"/>
          <a:lstStyle/>
          <a:p>
            <a:pPr marL="0" indent="0" algn="l">
              <a:buNone/>
            </a:pPr>
            <a:r>
              <a:rPr lang="en-US" sz="2000" b="1" dirty="0">
                <a:solidFill>
                  <a:srgbClr val="FFFFFF"/>
                </a:solidFill>
                <a:latin typeface="Arial" panose="020B0604020202020204" pitchFamily="34" charset="0"/>
                <a:ea typeface="Calibri" pitchFamily="34" charset="-122"/>
                <a:cs typeface="Arial" panose="020B0604020202020204" pitchFamily="34" charset="0"/>
              </a:rPr>
              <a:t>ПРОЦЕССЫН ЭРЭМБЭЛЭЛТ (PROCESS PRIORITIZATION)</a:t>
            </a:r>
            <a:endParaRPr lang="en-US" sz="2000" dirty="0">
              <a:latin typeface="Arial" panose="020B0604020202020204" pitchFamily="34" charset="0"/>
              <a:cs typeface="Arial" panose="020B0604020202020204" pitchFamily="34" charset="0"/>
            </a:endParaRPr>
          </a:p>
        </p:txBody>
      </p:sp>
      <p:sp>
        <p:nvSpPr>
          <p:cNvPr id="5" name="Text 3"/>
          <p:cNvSpPr/>
          <p:nvPr/>
        </p:nvSpPr>
        <p:spPr>
          <a:xfrm>
            <a:off x="4934482" y="914399"/>
            <a:ext cx="4067415" cy="3713205"/>
          </a:xfrm>
          <a:prstGeom prst="rect">
            <a:avLst/>
          </a:prstGeom>
          <a:noFill/>
          <a:ln/>
        </p:spPr>
        <p:txBody>
          <a:bodyPr wrap="square" rtlCol="0" anchor="ctr"/>
          <a:lstStyle/>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Бүх процессыг нэгэн зэрэг сайжруулах боломжгүй — эрэмбэлэлт шаардлагатай</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Стратегийн ач холбогдол: Байгууллагын зорилгод хэр нийцдэг вэ?</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Гүйцэтгэлийн доголдол: Одоо ямар асуудалтай байна вэ?</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Хэрэглэгчийн нөлөөлөл: Хэрэглэгчийн сэтгэл ханамжид хэр нөлөөлдөг вэ?</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Хэрэгжүүлэх боломж: Сайжруулах нь хэр боломжтой вэ?</a:t>
            </a:r>
            <a:endParaRPr lang="en-US" sz="1500" dirty="0">
              <a:latin typeface="Arial" panose="020B0604020202020204" pitchFamily="34" charset="0"/>
              <a:cs typeface="Arial" panose="020B0604020202020204" pitchFamily="34" charset="0"/>
            </a:endParaRPr>
          </a:p>
          <a:p>
            <a:pPr marL="342900" indent="-342900">
              <a:spcAft>
                <a:spcPts val="600"/>
              </a:spcAft>
              <a:buSzPct val="100000"/>
              <a:buChar char="•"/>
            </a:pPr>
            <a:r>
              <a:rPr lang="en-US" sz="1500" dirty="0">
                <a:solidFill>
                  <a:srgbClr val="1A1A2E"/>
                </a:solidFill>
                <a:latin typeface="Arial" panose="020B0604020202020204" pitchFamily="34" charset="0"/>
                <a:ea typeface="Calibri" pitchFamily="34" charset="-122"/>
                <a:cs typeface="Arial" panose="020B0604020202020204" pitchFamily="34" charset="0"/>
              </a:rPr>
              <a:t>Зардал ба ашиг: ROI хэр байх вэ?</a:t>
            </a:r>
            <a:endParaRPr lang="en-US" sz="150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CEEC170D-17B9-D29C-9AA9-F742017C910F}"/>
              </a:ext>
            </a:extLst>
          </p:cNvPr>
          <p:cNvPicPr>
            <a:picLocks noChangeAspect="1"/>
          </p:cNvPicPr>
          <p:nvPr/>
        </p:nvPicPr>
        <p:blipFill rotWithShape="1">
          <a:blip r:embed="rId3"/>
          <a:srcRect l="21954" t="24652" r="25070" b="14607"/>
          <a:stretch/>
        </p:blipFill>
        <p:spPr>
          <a:xfrm>
            <a:off x="274320" y="998259"/>
            <a:ext cx="4660163" cy="3146982"/>
          </a:xfrm>
          <a:prstGeom prst="rect">
            <a:avLst/>
          </a:prstGeom>
        </p:spPr>
      </p:pic>
      <p:sp>
        <p:nvSpPr>
          <p:cNvPr id="8" name="TextBox 7">
            <a:extLst>
              <a:ext uri="{FF2B5EF4-FFF2-40B4-BE49-F238E27FC236}">
                <a16:creationId xmlns:a16="http://schemas.microsoft.com/office/drawing/2014/main" id="{427A8FDB-D8D5-47AE-559E-07129E2CC068}"/>
              </a:ext>
            </a:extLst>
          </p:cNvPr>
          <p:cNvSpPr txBox="1"/>
          <p:nvPr/>
        </p:nvSpPr>
        <p:spPr>
          <a:xfrm>
            <a:off x="744495" y="3893847"/>
            <a:ext cx="3907824" cy="253916"/>
          </a:xfrm>
          <a:prstGeom prst="rect">
            <a:avLst/>
          </a:prstGeom>
          <a:noFill/>
        </p:spPr>
        <p:txBody>
          <a:bodyPr wrap="square">
            <a:spAutoFit/>
          </a:bodyPr>
          <a:lstStyle/>
          <a:p>
            <a:r>
              <a:rPr lang="mn-MN" sz="1050" i="1" dirty="0">
                <a:latin typeface="Arial" panose="020B0604020202020204" pitchFamily="34" charset="0"/>
                <a:cs typeface="Arial" panose="020B0604020202020204" pitchFamily="34" charset="0"/>
              </a:rPr>
              <a:t>Эх сурвалж:</a:t>
            </a:r>
            <a:r>
              <a:rPr lang="en-US" sz="1050" i="1" dirty="0">
                <a:latin typeface="Arial" panose="020B0604020202020204" pitchFamily="34" charset="0"/>
                <a:cs typeface="Arial" panose="020B0604020202020204" pitchFamily="34" charset="0"/>
              </a:rPr>
              <a:t> Business process management, Marlon Dumas</a:t>
            </a:r>
            <a:r>
              <a:rPr lang="mn-MN" sz="1050" i="1" dirty="0">
                <a:latin typeface="Arial" panose="020B0604020202020204" pitchFamily="34" charset="0"/>
                <a:cs typeface="Arial" panose="020B0604020202020204" pitchFamily="34" charset="0"/>
              </a:rPr>
              <a:t> </a:t>
            </a:r>
            <a:endParaRPr lang="en-US" sz="105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3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a:latin typeface="Arial" panose="020B0604020202020204" pitchFamily="34" charset="0"/>
              <a:cs typeface="Arial" panose="020B0604020202020204" pitchFamily="34" charset="0"/>
            </a:endParaRPr>
          </a:p>
        </p:txBody>
      </p:sp>
      <p:sp>
        <p:nvSpPr>
          <p:cNvPr id="3" name="Text 1"/>
          <p:cNvSpPr/>
          <p:nvPr/>
        </p:nvSpPr>
        <p:spPr>
          <a:xfrm>
            <a:off x="274320" y="0"/>
            <a:ext cx="8595360" cy="777240"/>
          </a:xfrm>
          <a:prstGeom prst="rect">
            <a:avLst/>
          </a:prstGeom>
          <a:solidFill>
            <a:srgbClr val="0132A6"/>
          </a:solidFill>
          <a:ln/>
        </p:spPr>
        <p:txBody>
          <a:bodyPr wrap="square" rtlCol="0" anchor="ctr"/>
          <a:lstStyle/>
          <a:p>
            <a:pPr marL="0" indent="0" algn="l">
              <a:buNone/>
            </a:pPr>
            <a:r>
              <a:rPr lang="en-US" sz="2000" b="1" dirty="0">
                <a:solidFill>
                  <a:srgbClr val="FFFFFF"/>
                </a:solidFill>
                <a:latin typeface="Arial" panose="020B0604020202020204" pitchFamily="34" charset="0"/>
                <a:ea typeface="Calibri" pitchFamily="34" charset="-122"/>
                <a:cs typeface="Arial" panose="020B0604020202020204" pitchFamily="34" charset="0"/>
              </a:rPr>
              <a:t>ПРОЦЕССЫН ЭРЭМБЭЛЭЛТИЙН МАТРИЦ</a:t>
            </a:r>
            <a:endParaRPr lang="en-US" sz="2000" dirty="0">
              <a:latin typeface="Arial" panose="020B0604020202020204" pitchFamily="34" charset="0"/>
              <a:cs typeface="Arial" panose="020B0604020202020204" pitchFamily="34" charset="0"/>
            </a:endParaRPr>
          </a:p>
        </p:txBody>
      </p:sp>
      <p:sp>
        <p:nvSpPr>
          <p:cNvPr id="4" name="Text 2"/>
          <p:cNvSpPr/>
          <p:nvPr/>
        </p:nvSpPr>
        <p:spPr>
          <a:xfrm rot="5400000">
            <a:off x="129540" y="2250440"/>
            <a:ext cx="3370580" cy="642620"/>
          </a:xfrm>
          <a:prstGeom prst="rect">
            <a:avLst/>
          </a:prstGeom>
          <a:noFill/>
          <a:ln>
            <a:noFill/>
          </a:ln>
        </p:spPr>
        <p:txBody>
          <a:bodyPr wrap="square" rtlCol="0" anchor="ctr"/>
          <a:lstStyle/>
          <a:p>
            <a:pPr marL="0" indent="0" algn="ctr">
              <a:buNone/>
            </a:pPr>
            <a:r>
              <a:rPr lang="en-US" sz="1100" b="1" dirty="0">
                <a:solidFill>
                  <a:srgbClr val="1B5E20"/>
                </a:solidFill>
                <a:latin typeface="Arial" panose="020B0604020202020204" pitchFamily="34" charset="0"/>
                <a:ea typeface="Calibri" pitchFamily="34" charset="-122"/>
                <a:cs typeface="Arial" panose="020B0604020202020204" pitchFamily="34" charset="0"/>
              </a:rPr>
              <a:t>Стратегийн</a:t>
            </a:r>
            <a:endParaRPr lang="en-US" sz="1100" dirty="0">
              <a:latin typeface="Arial" panose="020B0604020202020204" pitchFamily="34" charset="0"/>
              <a:cs typeface="Arial" panose="020B0604020202020204" pitchFamily="34" charset="0"/>
            </a:endParaRPr>
          </a:p>
          <a:p>
            <a:pPr marL="0" indent="0" algn="ctr">
              <a:buNone/>
            </a:pPr>
            <a:r>
              <a:rPr lang="en-US" sz="1100" b="1" dirty="0">
                <a:solidFill>
                  <a:srgbClr val="1B5E20"/>
                </a:solidFill>
                <a:latin typeface="Arial" panose="020B0604020202020204" pitchFamily="34" charset="0"/>
                <a:ea typeface="Calibri" pitchFamily="34" charset="-122"/>
                <a:cs typeface="Arial" panose="020B0604020202020204" pitchFamily="34" charset="0"/>
              </a:rPr>
              <a:t>ач холбогдол</a:t>
            </a:r>
            <a:endParaRPr lang="en-US" sz="1100" dirty="0">
              <a:latin typeface="Arial" panose="020B0604020202020204" pitchFamily="34" charset="0"/>
              <a:cs typeface="Arial" panose="020B0604020202020204" pitchFamily="34" charset="0"/>
            </a:endParaRPr>
          </a:p>
        </p:txBody>
      </p:sp>
      <p:sp>
        <p:nvSpPr>
          <p:cNvPr id="5" name="Text 3"/>
          <p:cNvSpPr/>
          <p:nvPr/>
        </p:nvSpPr>
        <p:spPr>
          <a:xfrm>
            <a:off x="822960" y="960120"/>
            <a:ext cx="1371600" cy="411480"/>
          </a:xfrm>
          <a:prstGeom prst="rect">
            <a:avLst/>
          </a:prstGeom>
          <a:noFill/>
          <a:ln/>
        </p:spPr>
        <p:txBody>
          <a:bodyPr wrap="square" rtlCol="0" anchor="ctr"/>
          <a:lstStyle/>
          <a:p>
            <a:pPr marL="0" indent="0" algn="r">
              <a:buNone/>
            </a:pPr>
            <a:r>
              <a:rPr lang="en-US" sz="1100" dirty="0">
                <a:solidFill>
                  <a:srgbClr val="546E7A"/>
                </a:solidFill>
                <a:latin typeface="Arial" panose="020B0604020202020204" pitchFamily="34" charset="0"/>
                <a:ea typeface="Calibri" pitchFamily="34" charset="-122"/>
                <a:cs typeface="Arial" panose="020B0604020202020204" pitchFamily="34" charset="0"/>
              </a:rPr>
              <a:t>Өндөр ▲</a:t>
            </a:r>
            <a:endParaRPr lang="en-US" sz="1100" dirty="0">
              <a:latin typeface="Arial" panose="020B0604020202020204" pitchFamily="34" charset="0"/>
              <a:cs typeface="Arial" panose="020B0604020202020204" pitchFamily="34" charset="0"/>
            </a:endParaRPr>
          </a:p>
        </p:txBody>
      </p:sp>
      <p:sp>
        <p:nvSpPr>
          <p:cNvPr id="6" name="Text 4"/>
          <p:cNvSpPr/>
          <p:nvPr/>
        </p:nvSpPr>
        <p:spPr>
          <a:xfrm>
            <a:off x="822960" y="3566160"/>
            <a:ext cx="1371600" cy="411480"/>
          </a:xfrm>
          <a:prstGeom prst="rect">
            <a:avLst/>
          </a:prstGeom>
          <a:noFill/>
          <a:ln/>
        </p:spPr>
        <p:txBody>
          <a:bodyPr wrap="square" rtlCol="0" anchor="ctr"/>
          <a:lstStyle/>
          <a:p>
            <a:pPr marL="0" indent="0" algn="r">
              <a:buNone/>
            </a:pPr>
            <a:r>
              <a:rPr lang="en-US" sz="1100" dirty="0">
                <a:solidFill>
                  <a:srgbClr val="546E7A"/>
                </a:solidFill>
                <a:latin typeface="Arial" panose="020B0604020202020204" pitchFamily="34" charset="0"/>
                <a:ea typeface="Calibri" pitchFamily="34" charset="-122"/>
                <a:cs typeface="Arial" panose="020B0604020202020204" pitchFamily="34" charset="0"/>
              </a:rPr>
              <a:t>Доогуур ▼</a:t>
            </a:r>
            <a:endParaRPr lang="en-US" sz="1100" dirty="0">
              <a:latin typeface="Arial" panose="020B0604020202020204" pitchFamily="34" charset="0"/>
              <a:cs typeface="Arial" panose="020B0604020202020204" pitchFamily="34" charset="0"/>
            </a:endParaRPr>
          </a:p>
        </p:txBody>
      </p:sp>
      <p:sp>
        <p:nvSpPr>
          <p:cNvPr id="7" name="Shape 5"/>
          <p:cNvSpPr/>
          <p:nvPr/>
        </p:nvSpPr>
        <p:spPr>
          <a:xfrm>
            <a:off x="2286000" y="960120"/>
            <a:ext cx="3200400" cy="1783080"/>
          </a:xfrm>
          <a:prstGeom prst="rect">
            <a:avLst/>
          </a:prstGeom>
          <a:solidFill>
            <a:srgbClr val="C00000"/>
          </a:solidFill>
          <a:ln w="12700">
            <a:no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8" name="Text 6"/>
          <p:cNvSpPr/>
          <p:nvPr/>
        </p:nvSpPr>
        <p:spPr>
          <a:xfrm>
            <a:off x="2377440" y="1234440"/>
            <a:ext cx="3017520" cy="502920"/>
          </a:xfrm>
          <a:prstGeom prst="rect">
            <a:avLst/>
          </a:prstGeom>
          <a:noFill/>
          <a:ln>
            <a:noFill/>
          </a:ln>
        </p:spPr>
        <p:txBody>
          <a:bodyPr wrap="square" rtlCol="0" anchor="ctr"/>
          <a:lstStyle/>
          <a:p>
            <a:pPr marL="0" indent="0" algn="ctr">
              <a:buNone/>
            </a:pPr>
            <a:r>
              <a:rPr lang="en-US" sz="1400" b="1" dirty="0">
                <a:solidFill>
                  <a:srgbClr val="FFFFFF"/>
                </a:solidFill>
                <a:latin typeface="Arial" panose="020B0604020202020204" pitchFamily="34" charset="0"/>
                <a:ea typeface="Calibri" pitchFamily="34" charset="-122"/>
                <a:cs typeface="Arial" panose="020B0604020202020204" pitchFamily="34" charset="0"/>
              </a:rPr>
              <a:t>ТЭРГҮҮЛЭХ ДЭД</a:t>
            </a:r>
            <a:endParaRPr lang="en-US" sz="1400" dirty="0">
              <a:latin typeface="Arial" panose="020B0604020202020204" pitchFamily="34" charset="0"/>
              <a:cs typeface="Arial" panose="020B0604020202020204" pitchFamily="34" charset="0"/>
            </a:endParaRPr>
          </a:p>
        </p:txBody>
      </p:sp>
      <p:sp>
        <p:nvSpPr>
          <p:cNvPr id="9" name="Text 7"/>
          <p:cNvSpPr/>
          <p:nvPr/>
        </p:nvSpPr>
        <p:spPr>
          <a:xfrm>
            <a:off x="2377440" y="1783080"/>
            <a:ext cx="3017520" cy="731520"/>
          </a:xfrm>
          <a:prstGeom prst="rect">
            <a:avLst/>
          </a:prstGeom>
          <a:noFill/>
          <a:ln>
            <a:noFill/>
          </a:ln>
        </p:spPr>
        <p:txBody>
          <a:bodyPr wrap="square" rtlCol="0" anchor="ctr"/>
          <a:lstStyle/>
          <a:p>
            <a:pPr marL="0" indent="0" algn="ctr">
              <a:buNone/>
            </a:pPr>
            <a:r>
              <a:rPr lang="en-US" sz="1200" dirty="0">
                <a:solidFill>
                  <a:srgbClr val="FFFFFF"/>
                </a:solidFill>
                <a:latin typeface="Arial" panose="020B0604020202020204" pitchFamily="34" charset="0"/>
                <a:ea typeface="Calibri" pitchFamily="34" charset="-122"/>
                <a:cs typeface="Arial" panose="020B0604020202020204" pitchFamily="34" charset="0"/>
              </a:rPr>
              <a:t>Нэн тэргүүнд сайжруулах</a:t>
            </a:r>
            <a:endParaRPr lang="en-US" sz="1200" dirty="0">
              <a:latin typeface="Arial" panose="020B0604020202020204" pitchFamily="34" charset="0"/>
              <a:cs typeface="Arial" panose="020B0604020202020204" pitchFamily="34" charset="0"/>
            </a:endParaRPr>
          </a:p>
        </p:txBody>
      </p:sp>
      <p:sp>
        <p:nvSpPr>
          <p:cNvPr id="10" name="Shape 8"/>
          <p:cNvSpPr/>
          <p:nvPr/>
        </p:nvSpPr>
        <p:spPr>
          <a:xfrm>
            <a:off x="5669280" y="960120"/>
            <a:ext cx="3200400" cy="1783080"/>
          </a:xfrm>
          <a:prstGeom prst="rect">
            <a:avLst/>
          </a:prstGeom>
          <a:solidFill>
            <a:schemeClr val="accent2">
              <a:lumMod val="50000"/>
            </a:schemeClr>
          </a:solidFill>
          <a:ln w="12700">
            <a:no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1" name="Text 9"/>
          <p:cNvSpPr/>
          <p:nvPr/>
        </p:nvSpPr>
        <p:spPr>
          <a:xfrm>
            <a:off x="5760720" y="1234440"/>
            <a:ext cx="3017520" cy="502920"/>
          </a:xfrm>
          <a:prstGeom prst="rect">
            <a:avLst/>
          </a:prstGeom>
          <a:noFill/>
          <a:ln>
            <a:noFill/>
          </a:ln>
        </p:spPr>
        <p:txBody>
          <a:bodyPr wrap="square" rtlCol="0" anchor="ctr"/>
          <a:lstStyle/>
          <a:p>
            <a:pPr marL="0" indent="0" algn="ctr">
              <a:buNone/>
            </a:pPr>
            <a:r>
              <a:rPr lang="en-US" sz="1400" b="1" dirty="0">
                <a:solidFill>
                  <a:srgbClr val="FFFFFF"/>
                </a:solidFill>
                <a:latin typeface="Arial" panose="020B0604020202020204" pitchFamily="34" charset="0"/>
                <a:ea typeface="Calibri" pitchFamily="34" charset="-122"/>
                <a:cs typeface="Arial" panose="020B0604020202020204" pitchFamily="34" charset="0"/>
              </a:rPr>
              <a:t>ХЯНАХ</a:t>
            </a:r>
            <a:endParaRPr lang="en-US" sz="1400" dirty="0">
              <a:latin typeface="Arial" panose="020B0604020202020204" pitchFamily="34" charset="0"/>
              <a:cs typeface="Arial" panose="020B0604020202020204" pitchFamily="34" charset="0"/>
            </a:endParaRPr>
          </a:p>
        </p:txBody>
      </p:sp>
      <p:sp>
        <p:nvSpPr>
          <p:cNvPr id="12" name="Text 10"/>
          <p:cNvSpPr/>
          <p:nvPr/>
        </p:nvSpPr>
        <p:spPr>
          <a:xfrm>
            <a:off x="5760720" y="1783080"/>
            <a:ext cx="3017520" cy="731520"/>
          </a:xfrm>
          <a:prstGeom prst="rect">
            <a:avLst/>
          </a:prstGeom>
          <a:noFill/>
          <a:ln>
            <a:noFill/>
          </a:ln>
        </p:spPr>
        <p:txBody>
          <a:bodyPr wrap="square" rtlCol="0" anchor="ctr"/>
          <a:lstStyle/>
          <a:p>
            <a:pPr marL="0" indent="0" algn="ctr">
              <a:buNone/>
            </a:pPr>
            <a:r>
              <a:rPr lang="en-US" sz="1200" dirty="0">
                <a:solidFill>
                  <a:srgbClr val="FFFFFF"/>
                </a:solidFill>
                <a:latin typeface="Arial" panose="020B0604020202020204" pitchFamily="34" charset="0"/>
                <a:ea typeface="Calibri" pitchFamily="34" charset="-122"/>
                <a:cs typeface="Arial" panose="020B0604020202020204" pitchFamily="34" charset="0"/>
              </a:rPr>
              <a:t>Чанарыг хадгалах</a:t>
            </a:r>
            <a:endParaRPr lang="en-US" sz="1200" dirty="0">
              <a:latin typeface="Arial" panose="020B0604020202020204" pitchFamily="34" charset="0"/>
              <a:cs typeface="Arial" panose="020B0604020202020204" pitchFamily="34" charset="0"/>
            </a:endParaRPr>
          </a:p>
        </p:txBody>
      </p:sp>
      <p:sp>
        <p:nvSpPr>
          <p:cNvPr id="13" name="Shape 11"/>
          <p:cNvSpPr/>
          <p:nvPr/>
        </p:nvSpPr>
        <p:spPr>
          <a:xfrm>
            <a:off x="2286000" y="2926080"/>
            <a:ext cx="3200400" cy="1783080"/>
          </a:xfrm>
          <a:prstGeom prst="rect">
            <a:avLst/>
          </a:prstGeom>
          <a:solidFill>
            <a:schemeClr val="accent2">
              <a:lumMod val="75000"/>
            </a:schemeClr>
          </a:solidFill>
          <a:ln w="12700">
            <a:no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4" name="Text 12"/>
          <p:cNvSpPr/>
          <p:nvPr/>
        </p:nvSpPr>
        <p:spPr>
          <a:xfrm>
            <a:off x="2377440" y="3200400"/>
            <a:ext cx="3017520" cy="502920"/>
          </a:xfrm>
          <a:prstGeom prst="rect">
            <a:avLst/>
          </a:prstGeom>
          <a:noFill/>
          <a:ln>
            <a:noFill/>
          </a:ln>
        </p:spPr>
        <p:txBody>
          <a:bodyPr wrap="square" rtlCol="0" anchor="ctr"/>
          <a:lstStyle/>
          <a:p>
            <a:pPr marL="0" indent="0" algn="ctr">
              <a:buNone/>
            </a:pPr>
            <a:r>
              <a:rPr lang="en-US" sz="1400" b="1" dirty="0">
                <a:solidFill>
                  <a:srgbClr val="FFFFFF"/>
                </a:solidFill>
                <a:latin typeface="Arial" panose="020B0604020202020204" pitchFamily="34" charset="0"/>
                <a:ea typeface="Calibri" pitchFamily="34" charset="-122"/>
                <a:cs typeface="Arial" panose="020B0604020202020204" pitchFamily="34" charset="0"/>
              </a:rPr>
              <a:t>ШИНЭЧЛЭХ</a:t>
            </a:r>
            <a:endParaRPr lang="en-US" sz="1400" dirty="0">
              <a:latin typeface="Arial" panose="020B0604020202020204" pitchFamily="34" charset="0"/>
              <a:cs typeface="Arial" panose="020B0604020202020204" pitchFamily="34" charset="0"/>
            </a:endParaRPr>
          </a:p>
        </p:txBody>
      </p:sp>
      <p:sp>
        <p:nvSpPr>
          <p:cNvPr id="15" name="Text 13"/>
          <p:cNvSpPr/>
          <p:nvPr/>
        </p:nvSpPr>
        <p:spPr>
          <a:xfrm>
            <a:off x="2377440" y="3749040"/>
            <a:ext cx="3017520" cy="731520"/>
          </a:xfrm>
          <a:prstGeom prst="rect">
            <a:avLst/>
          </a:prstGeom>
          <a:noFill/>
          <a:ln>
            <a:noFill/>
          </a:ln>
        </p:spPr>
        <p:txBody>
          <a:bodyPr wrap="square" rtlCol="0" anchor="ctr"/>
          <a:lstStyle/>
          <a:p>
            <a:pPr marL="0" indent="0" algn="ctr">
              <a:buNone/>
            </a:pPr>
            <a:r>
              <a:rPr lang="en-US" sz="1200" dirty="0">
                <a:solidFill>
                  <a:srgbClr val="FFFFFF"/>
                </a:solidFill>
                <a:latin typeface="Arial" panose="020B0604020202020204" pitchFamily="34" charset="0"/>
                <a:ea typeface="Calibri" pitchFamily="34" charset="-122"/>
                <a:cs typeface="Arial" panose="020B0604020202020204" pitchFamily="34" charset="0"/>
              </a:rPr>
              <a:t>Шийдвэр гаргах шаардлагатай</a:t>
            </a:r>
            <a:endParaRPr lang="en-US" sz="1200" dirty="0">
              <a:latin typeface="Arial" panose="020B0604020202020204" pitchFamily="34" charset="0"/>
              <a:cs typeface="Arial" panose="020B0604020202020204" pitchFamily="34" charset="0"/>
            </a:endParaRPr>
          </a:p>
        </p:txBody>
      </p:sp>
      <p:sp>
        <p:nvSpPr>
          <p:cNvPr id="16" name="Shape 14"/>
          <p:cNvSpPr/>
          <p:nvPr/>
        </p:nvSpPr>
        <p:spPr>
          <a:xfrm>
            <a:off x="5669280" y="2926080"/>
            <a:ext cx="3200400" cy="1783080"/>
          </a:xfrm>
          <a:prstGeom prst="rect">
            <a:avLst/>
          </a:prstGeom>
          <a:solidFill>
            <a:schemeClr val="bg1">
              <a:lumMod val="75000"/>
            </a:schemeClr>
          </a:solidFill>
          <a:ln w="12700">
            <a:no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17" name="Text 15"/>
          <p:cNvSpPr/>
          <p:nvPr/>
        </p:nvSpPr>
        <p:spPr>
          <a:xfrm>
            <a:off x="5760720" y="3200400"/>
            <a:ext cx="3017520" cy="502920"/>
          </a:xfrm>
          <a:prstGeom prst="rect">
            <a:avLst/>
          </a:prstGeom>
          <a:noFill/>
          <a:ln>
            <a:noFill/>
          </a:ln>
        </p:spPr>
        <p:txBody>
          <a:bodyPr wrap="square" rtlCol="0" anchor="ctr"/>
          <a:lstStyle/>
          <a:p>
            <a:pPr marL="0" indent="0" algn="ctr">
              <a:buNone/>
            </a:pPr>
            <a:r>
              <a:rPr lang="en-US" sz="1400" b="1" dirty="0">
                <a:solidFill>
                  <a:srgbClr val="1A1A2E"/>
                </a:solidFill>
                <a:latin typeface="Arial" panose="020B0604020202020204" pitchFamily="34" charset="0"/>
                <a:ea typeface="Calibri" pitchFamily="34" charset="-122"/>
                <a:cs typeface="Arial" panose="020B0604020202020204" pitchFamily="34" charset="0"/>
              </a:rPr>
              <a:t>ХОЙШЛУУЛАХ</a:t>
            </a:r>
            <a:endParaRPr lang="en-US" sz="1400" dirty="0">
              <a:latin typeface="Arial" panose="020B0604020202020204" pitchFamily="34" charset="0"/>
              <a:cs typeface="Arial" panose="020B0604020202020204" pitchFamily="34" charset="0"/>
            </a:endParaRPr>
          </a:p>
        </p:txBody>
      </p:sp>
      <p:sp>
        <p:nvSpPr>
          <p:cNvPr id="18" name="Text 16"/>
          <p:cNvSpPr/>
          <p:nvPr/>
        </p:nvSpPr>
        <p:spPr>
          <a:xfrm>
            <a:off x="5760720" y="3749040"/>
            <a:ext cx="3017520" cy="731520"/>
          </a:xfrm>
          <a:prstGeom prst="rect">
            <a:avLst/>
          </a:prstGeom>
          <a:noFill/>
          <a:ln>
            <a:noFill/>
          </a:ln>
        </p:spPr>
        <p:txBody>
          <a:bodyPr wrap="square" rtlCol="0" anchor="ctr"/>
          <a:lstStyle/>
          <a:p>
            <a:pPr marL="0" indent="0" algn="ctr">
              <a:buNone/>
            </a:pPr>
            <a:r>
              <a:rPr lang="en-US" sz="1200" dirty="0">
                <a:solidFill>
                  <a:srgbClr val="1A1A2E"/>
                </a:solidFill>
                <a:latin typeface="Arial" panose="020B0604020202020204" pitchFamily="34" charset="0"/>
                <a:ea typeface="Calibri" pitchFamily="34" charset="-122"/>
                <a:cs typeface="Arial" panose="020B0604020202020204" pitchFamily="34" charset="0"/>
              </a:rPr>
              <a:t>Одоохондоо хойш тавих</a:t>
            </a:r>
            <a:endParaRPr lang="en-US" sz="1200" dirty="0">
              <a:latin typeface="Arial" panose="020B0604020202020204" pitchFamily="34" charset="0"/>
              <a:cs typeface="Arial" panose="020B0604020202020204" pitchFamily="34" charset="0"/>
            </a:endParaRPr>
          </a:p>
        </p:txBody>
      </p:sp>
      <p:sp>
        <p:nvSpPr>
          <p:cNvPr id="19" name="Text 17"/>
          <p:cNvSpPr/>
          <p:nvPr/>
        </p:nvSpPr>
        <p:spPr>
          <a:xfrm>
            <a:off x="2286000" y="4663440"/>
            <a:ext cx="6583680" cy="365760"/>
          </a:xfrm>
          <a:prstGeom prst="rect">
            <a:avLst/>
          </a:prstGeom>
          <a:noFill/>
          <a:ln>
            <a:noFill/>
          </a:ln>
        </p:spPr>
        <p:txBody>
          <a:bodyPr wrap="square" rtlCol="0" anchor="ctr"/>
          <a:lstStyle/>
          <a:p>
            <a:pPr marL="0" indent="0" algn="ctr">
              <a:buNone/>
            </a:pPr>
            <a:r>
              <a:rPr lang="en-US" sz="1100" dirty="0">
                <a:solidFill>
                  <a:srgbClr val="546E7A"/>
                </a:solidFill>
                <a:latin typeface="Arial" panose="020B0604020202020204" pitchFamily="34" charset="0"/>
                <a:ea typeface="Calibri" pitchFamily="34" charset="-122"/>
                <a:cs typeface="Arial" panose="020B0604020202020204" pitchFamily="34" charset="0"/>
              </a:rPr>
              <a:t>◄ Доогуур          Гүйцэтгэлийн доголдол          Өндөр ►</a:t>
            </a:r>
            <a:endParaRPr lang="en-US" sz="1100" dirty="0">
              <a:latin typeface="Arial" panose="020B0604020202020204" pitchFamily="34" charset="0"/>
              <a:cs typeface="Arial" panose="020B0604020202020204" pitchFamily="3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37">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dirty="0">
              <a:latin typeface="Arial" panose="020B0604020202020204" pitchFamily="34" charset="0"/>
              <a:cs typeface="Arial" panose="020B0604020202020204" pitchFamily="34" charset="0"/>
            </a:endParaRPr>
          </a:p>
        </p:txBody>
      </p:sp>
      <p:sp>
        <p:nvSpPr>
          <p:cNvPr id="3" name="Text 1"/>
          <p:cNvSpPr/>
          <p:nvPr/>
        </p:nvSpPr>
        <p:spPr>
          <a:xfrm>
            <a:off x="274320" y="0"/>
            <a:ext cx="8595360" cy="777240"/>
          </a:xfrm>
          <a:prstGeom prst="rect">
            <a:avLst/>
          </a:prstGeom>
          <a:solidFill>
            <a:srgbClr val="0132A6"/>
          </a:solidFill>
          <a:ln/>
        </p:spPr>
        <p:txBody>
          <a:bodyPr wrap="square" rtlCol="0" anchor="ctr"/>
          <a:lstStyle/>
          <a:p>
            <a:pPr marL="0" indent="0" algn="l">
              <a:buNone/>
            </a:pPr>
            <a:r>
              <a:rPr lang="en-US" sz="2000" b="1" dirty="0">
                <a:solidFill>
                  <a:srgbClr val="FFFFFF"/>
                </a:solidFill>
                <a:latin typeface="Arial" panose="020B0604020202020204" pitchFamily="34" charset="0"/>
                <a:ea typeface="Calibri" pitchFamily="34" charset="-122"/>
                <a:cs typeface="Arial" panose="020B0604020202020204" pitchFamily="34" charset="0"/>
              </a:rPr>
              <a:t>ПРОЦЕССЫН ПОРТФОЛИО (PROCESS PORTFOLIO)</a:t>
            </a:r>
            <a:endParaRPr lang="en-US" sz="2000" dirty="0">
              <a:latin typeface="Arial" panose="020B0604020202020204" pitchFamily="34" charset="0"/>
              <a:cs typeface="Arial" panose="020B0604020202020204" pitchFamily="34" charset="0"/>
            </a:endParaRPr>
          </a:p>
        </p:txBody>
      </p:sp>
      <p:sp>
        <p:nvSpPr>
          <p:cNvPr id="4" name="Shape 2"/>
          <p:cNvSpPr/>
          <p:nvPr/>
        </p:nvSpPr>
        <p:spPr>
          <a:xfrm>
            <a:off x="457200" y="960120"/>
            <a:ext cx="8229600" cy="1463040"/>
          </a:xfrm>
          <a:prstGeom prst="rect">
            <a:avLst/>
          </a:prstGeom>
          <a:solidFill>
            <a:srgbClr val="0132A6"/>
          </a:solidFill>
          <a:ln w="12700">
            <a:solidFill>
              <a:srgbClr val="1B5E20"/>
            </a:solidFill>
            <a:prstDash val="solid"/>
          </a:ln>
          <a:effectLst>
            <a:outerShdw blurRad="76200" dist="25400" dir="8100000" algn="bl" rotWithShape="0">
              <a:srgbClr val="000000">
                <a:alpha val="12000"/>
              </a:srgbClr>
            </a:outerShdw>
          </a:effectLst>
        </p:spPr>
        <p:txBody>
          <a:bodyPr/>
          <a:lstStyle/>
          <a:p>
            <a:endParaRPr lang="en-US">
              <a:latin typeface="Arial" panose="020B0604020202020204" pitchFamily="34" charset="0"/>
              <a:cs typeface="Arial" panose="020B0604020202020204" pitchFamily="34" charset="0"/>
            </a:endParaRPr>
          </a:p>
        </p:txBody>
      </p:sp>
      <p:sp>
        <p:nvSpPr>
          <p:cNvPr id="5" name="Shape 3"/>
          <p:cNvSpPr/>
          <p:nvPr/>
        </p:nvSpPr>
        <p:spPr>
          <a:xfrm>
            <a:off x="457200" y="960120"/>
            <a:ext cx="228600" cy="1463040"/>
          </a:xfrm>
          <a:prstGeom prst="rect">
            <a:avLst/>
          </a:prstGeom>
          <a:solidFill>
            <a:srgbClr val="FFC000"/>
          </a:solidFill>
          <a:ln w="12700">
            <a:noFill/>
            <a:prstDash val="solid"/>
          </a:ln>
        </p:spPr>
        <p:txBody>
          <a:bodyPr/>
          <a:lstStyle/>
          <a:p>
            <a:endParaRPr lang="en-US">
              <a:latin typeface="Arial" panose="020B0604020202020204" pitchFamily="34" charset="0"/>
              <a:cs typeface="Arial" panose="020B0604020202020204" pitchFamily="34" charset="0"/>
            </a:endParaRPr>
          </a:p>
        </p:txBody>
      </p:sp>
      <p:sp>
        <p:nvSpPr>
          <p:cNvPr id="6" name="Text 4"/>
          <p:cNvSpPr/>
          <p:nvPr/>
        </p:nvSpPr>
        <p:spPr>
          <a:xfrm>
            <a:off x="822960" y="1005840"/>
            <a:ext cx="7772400" cy="548640"/>
          </a:xfrm>
          <a:prstGeom prst="rect">
            <a:avLst/>
          </a:prstGeom>
          <a:noFill/>
          <a:ln/>
        </p:spPr>
        <p:txBody>
          <a:bodyPr wrap="square" rtlCol="0" anchor="ctr"/>
          <a:lstStyle/>
          <a:p>
            <a:pPr marL="0" indent="0">
              <a:buNone/>
            </a:pPr>
            <a:r>
              <a:rPr lang="en-US" sz="1800" b="1" i="1" dirty="0">
                <a:solidFill>
                  <a:srgbClr val="FFC000"/>
                </a:solidFill>
                <a:latin typeface="Arial" panose="020B0604020202020204" pitchFamily="34" charset="0"/>
                <a:ea typeface="Calibri" pitchFamily="34" charset="-122"/>
                <a:cs typeface="Arial" panose="020B0604020202020204" pitchFamily="34" charset="0"/>
              </a:rPr>
              <a:t>"Процессын портфолио"</a:t>
            </a:r>
            <a:endParaRPr lang="en-US" sz="1800" dirty="0">
              <a:solidFill>
                <a:srgbClr val="FFC000"/>
              </a:solidFill>
              <a:latin typeface="Arial" panose="020B0604020202020204" pitchFamily="34" charset="0"/>
              <a:cs typeface="Arial" panose="020B0604020202020204" pitchFamily="34" charset="0"/>
            </a:endParaRPr>
          </a:p>
        </p:txBody>
      </p:sp>
      <p:sp>
        <p:nvSpPr>
          <p:cNvPr id="7" name="Text 5"/>
          <p:cNvSpPr/>
          <p:nvPr/>
        </p:nvSpPr>
        <p:spPr>
          <a:xfrm>
            <a:off x="822960" y="1554480"/>
            <a:ext cx="7680960" cy="777240"/>
          </a:xfrm>
          <a:prstGeom prst="rect">
            <a:avLst/>
          </a:prstGeom>
          <a:noFill/>
          <a:ln/>
        </p:spPr>
        <p:txBody>
          <a:bodyPr wrap="square" rtlCol="0" anchor="ctr"/>
          <a:lstStyle/>
          <a:p>
            <a:pPr marL="0" indent="0">
              <a:buNone/>
            </a:pPr>
            <a:r>
              <a:rPr lang="en-US" sz="1350" dirty="0">
                <a:solidFill>
                  <a:srgbClr val="FFFFFF"/>
                </a:solidFill>
                <a:latin typeface="Arial" panose="020B0604020202020204" pitchFamily="34" charset="0"/>
                <a:ea typeface="Calibri" pitchFamily="34" charset="-122"/>
                <a:cs typeface="Arial" panose="020B0604020202020204" pitchFamily="34" charset="0"/>
              </a:rPr>
              <a:t>Байгууллагын бүх тодорхойлогдсон процессуудыг нэгдсэн байдлаар жагсааж, тэдгээрийн мэдээллийг хадгалдаг нэгдмэл бүртгэл.</a:t>
            </a:r>
            <a:endParaRPr lang="en-US" sz="1350" dirty="0">
              <a:latin typeface="Arial" panose="020B0604020202020204" pitchFamily="34" charset="0"/>
              <a:cs typeface="Arial" panose="020B0604020202020204" pitchFamily="34" charset="0"/>
            </a:endParaRPr>
          </a:p>
        </p:txBody>
      </p:sp>
      <p:sp>
        <p:nvSpPr>
          <p:cNvPr id="8" name="Text 6"/>
          <p:cNvSpPr/>
          <p:nvPr/>
        </p:nvSpPr>
        <p:spPr>
          <a:xfrm>
            <a:off x="457200" y="2606040"/>
            <a:ext cx="8229600" cy="2286000"/>
          </a:xfrm>
          <a:prstGeom prst="rect">
            <a:avLst/>
          </a:prstGeom>
          <a:noFill/>
          <a:ln/>
        </p:spPr>
        <p:txBody>
          <a:bodyPr wrap="square" rtlCol="0" anchor="ctr"/>
          <a:lstStyle/>
          <a:p>
            <a:pPr marL="342900" indent="-342900">
              <a:spcAft>
                <a:spcPts val="700"/>
              </a:spcAft>
              <a:buSzPct val="100000"/>
              <a:buChar char="•"/>
            </a:pPr>
            <a:r>
              <a:rPr lang="en-US" sz="1400" dirty="0">
                <a:solidFill>
                  <a:srgbClr val="1A1A2E"/>
                </a:solidFill>
                <a:latin typeface="Arial" panose="020B0604020202020204" pitchFamily="34" charset="0"/>
                <a:ea typeface="Calibri" pitchFamily="34" charset="-122"/>
                <a:cs typeface="Arial" panose="020B0604020202020204" pitchFamily="34" charset="0"/>
              </a:rPr>
              <a:t>Процесс тус бүрийн нэр, тайлбар, эзэмшигч</a:t>
            </a:r>
            <a:endParaRPr lang="en-US" sz="1400" dirty="0">
              <a:latin typeface="Arial" panose="020B0604020202020204" pitchFamily="34" charset="0"/>
              <a:cs typeface="Arial" panose="020B0604020202020204" pitchFamily="34" charset="0"/>
            </a:endParaRPr>
          </a:p>
          <a:p>
            <a:pPr marL="342900" indent="-342900">
              <a:spcAft>
                <a:spcPts val="700"/>
              </a:spcAft>
              <a:buSzPct val="100000"/>
              <a:buChar char="•"/>
            </a:pPr>
            <a:r>
              <a:rPr lang="en-US" sz="1400" dirty="0">
                <a:solidFill>
                  <a:srgbClr val="1A1A2E"/>
                </a:solidFill>
                <a:latin typeface="Arial" panose="020B0604020202020204" pitchFamily="34" charset="0"/>
                <a:ea typeface="Calibri" pitchFamily="34" charset="-122"/>
                <a:cs typeface="Arial" panose="020B0604020202020204" pitchFamily="34" charset="0"/>
              </a:rPr>
              <a:t>Процессын ангилал (Үндсэн/Дэмжих/Удирдлагын)</a:t>
            </a:r>
            <a:endParaRPr lang="en-US" sz="1400" dirty="0">
              <a:latin typeface="Arial" panose="020B0604020202020204" pitchFamily="34" charset="0"/>
              <a:cs typeface="Arial" panose="020B0604020202020204" pitchFamily="34" charset="0"/>
            </a:endParaRPr>
          </a:p>
          <a:p>
            <a:pPr marL="342900" indent="-342900">
              <a:spcAft>
                <a:spcPts val="700"/>
              </a:spcAft>
              <a:buSzPct val="100000"/>
              <a:buChar char="•"/>
            </a:pPr>
            <a:r>
              <a:rPr lang="en-US" sz="1400" dirty="0">
                <a:solidFill>
                  <a:srgbClr val="1A1A2E"/>
                </a:solidFill>
                <a:latin typeface="Arial" panose="020B0604020202020204" pitchFamily="34" charset="0"/>
                <a:ea typeface="Calibri" pitchFamily="34" charset="-122"/>
                <a:cs typeface="Arial" panose="020B0604020202020204" pitchFamily="34" charset="0"/>
              </a:rPr>
              <a:t>Процессын эрэмбэлэлтийн үр дүн</a:t>
            </a:r>
            <a:endParaRPr lang="en-US" sz="1400" dirty="0">
              <a:latin typeface="Arial" panose="020B0604020202020204" pitchFamily="34" charset="0"/>
              <a:cs typeface="Arial" panose="020B0604020202020204" pitchFamily="34" charset="0"/>
            </a:endParaRPr>
          </a:p>
          <a:p>
            <a:pPr marL="342900" indent="-342900">
              <a:spcAft>
                <a:spcPts val="700"/>
              </a:spcAft>
              <a:buSzPct val="100000"/>
              <a:buChar char="•"/>
            </a:pPr>
            <a:r>
              <a:rPr lang="en-US" sz="1400" dirty="0">
                <a:solidFill>
                  <a:srgbClr val="1A1A2E"/>
                </a:solidFill>
                <a:latin typeface="Arial" panose="020B0604020202020204" pitchFamily="34" charset="0"/>
                <a:ea typeface="Calibri" pitchFamily="34" charset="-122"/>
                <a:cs typeface="Arial" panose="020B0604020202020204" pitchFamily="34" charset="0"/>
              </a:rPr>
              <a:t>Холбоотой системүүд, баримт бичгүүд</a:t>
            </a:r>
            <a:endParaRPr lang="en-US" sz="1400" dirty="0">
              <a:latin typeface="Arial" panose="020B0604020202020204" pitchFamily="34" charset="0"/>
              <a:cs typeface="Arial" panose="020B0604020202020204" pitchFamily="34" charset="0"/>
            </a:endParaRPr>
          </a:p>
          <a:p>
            <a:pPr marL="342900" indent="-342900">
              <a:spcAft>
                <a:spcPts val="700"/>
              </a:spcAft>
              <a:buSzPct val="100000"/>
              <a:buChar char="•"/>
            </a:pPr>
            <a:r>
              <a:rPr lang="en-US" sz="1400" dirty="0">
                <a:solidFill>
                  <a:srgbClr val="1A1A2E"/>
                </a:solidFill>
                <a:latin typeface="Arial" panose="020B0604020202020204" pitchFamily="34" charset="0"/>
                <a:ea typeface="Calibri" pitchFamily="34" charset="-122"/>
                <a:cs typeface="Arial" panose="020B0604020202020204" pitchFamily="34" charset="0"/>
              </a:rPr>
              <a:t>Сүүлийн сайжруулалтын огноо, статус</a:t>
            </a:r>
            <a:endParaRPr lang="en-US" sz="1400" dirty="0">
              <a:latin typeface="Arial" panose="020B0604020202020204" pitchFamily="34" charset="0"/>
              <a:cs typeface="Arial" panose="020B0604020202020204" pitchFamily="34"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38">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i="1">
              <a:latin typeface="Arial" panose="020B0604020202020204" pitchFamily="34" charset="0"/>
              <a:cs typeface="Arial" panose="020B0604020202020204" pitchFamily="34" charset="0"/>
            </a:endParaRPr>
          </a:p>
        </p:txBody>
      </p:sp>
      <p:sp>
        <p:nvSpPr>
          <p:cNvPr id="3" name="Text 1"/>
          <p:cNvSpPr/>
          <p:nvPr/>
        </p:nvSpPr>
        <p:spPr>
          <a:xfrm>
            <a:off x="274320" y="0"/>
            <a:ext cx="8595360" cy="777240"/>
          </a:xfrm>
          <a:prstGeom prst="rect">
            <a:avLst/>
          </a:prstGeom>
          <a:solidFill>
            <a:srgbClr val="0132A6"/>
          </a:solidFill>
          <a:ln/>
        </p:spPr>
        <p:txBody>
          <a:bodyPr wrap="square" rtlCol="0" anchor="ctr"/>
          <a:lstStyle/>
          <a:p>
            <a:pPr marL="0" indent="0" algn="l">
              <a:buNone/>
            </a:pPr>
            <a:r>
              <a:rPr lang="en-US" sz="2000" b="1" i="1" dirty="0">
                <a:solidFill>
                  <a:srgbClr val="FFFFFF"/>
                </a:solidFill>
                <a:latin typeface="Arial" panose="020B0604020202020204" pitchFamily="34" charset="0"/>
                <a:ea typeface="Calibri" pitchFamily="34" charset="-122"/>
                <a:cs typeface="Arial" panose="020B0604020202020204" pitchFamily="34" charset="0"/>
              </a:rPr>
              <a:t>Жишээ: Их сургуулийн процессын портфолио</a:t>
            </a:r>
            <a:endParaRPr lang="en-US" sz="2000" i="1" dirty="0">
              <a:latin typeface="Arial" panose="020B0604020202020204" pitchFamily="34" charset="0"/>
              <a:cs typeface="Arial" panose="020B0604020202020204" pitchFamily="34" charset="0"/>
            </a:endParaRPr>
          </a:p>
        </p:txBody>
      </p:sp>
      <p:graphicFrame>
        <p:nvGraphicFramePr>
          <p:cNvPr id="39" name="Table 0"/>
          <p:cNvGraphicFramePr>
            <a:graphicFrameLocks noGrp="1"/>
          </p:cNvGraphicFramePr>
          <p:nvPr>
            <p:extLst>
              <p:ext uri="{D42A27DB-BD31-4B8C-83A1-F6EECF244321}">
                <p14:modId xmlns:p14="http://schemas.microsoft.com/office/powerpoint/2010/main" val="149868283"/>
              </p:ext>
            </p:extLst>
          </p:nvPr>
        </p:nvGraphicFramePr>
        <p:xfrm>
          <a:off x="182880" y="914400"/>
          <a:ext cx="8961120" cy="3520440"/>
        </p:xfrm>
        <a:graphic>
          <a:graphicData uri="http://schemas.openxmlformats.org/drawingml/2006/table">
            <a:tbl>
              <a:tblPr/>
              <a:tblGrid>
                <a:gridCol w="2560320">
                  <a:extLst>
                    <a:ext uri="{9D8B030D-6E8A-4147-A177-3AD203B41FA5}">
                      <a16:colId xmlns:a16="http://schemas.microsoft.com/office/drawing/2014/main" val="20000"/>
                    </a:ext>
                  </a:extLst>
                </a:gridCol>
                <a:gridCol w="1371600">
                  <a:extLst>
                    <a:ext uri="{9D8B030D-6E8A-4147-A177-3AD203B41FA5}">
                      <a16:colId xmlns:a16="http://schemas.microsoft.com/office/drawing/2014/main" val="20001"/>
                    </a:ext>
                  </a:extLst>
                </a:gridCol>
                <a:gridCol w="1737360">
                  <a:extLst>
                    <a:ext uri="{9D8B030D-6E8A-4147-A177-3AD203B41FA5}">
                      <a16:colId xmlns:a16="http://schemas.microsoft.com/office/drawing/2014/main" val="20002"/>
                    </a:ext>
                  </a:extLst>
                </a:gridCol>
                <a:gridCol w="1371600">
                  <a:extLst>
                    <a:ext uri="{9D8B030D-6E8A-4147-A177-3AD203B41FA5}">
                      <a16:colId xmlns:a16="http://schemas.microsoft.com/office/drawing/2014/main" val="20003"/>
                    </a:ext>
                  </a:extLst>
                </a:gridCol>
                <a:gridCol w="1920240">
                  <a:extLst>
                    <a:ext uri="{9D8B030D-6E8A-4147-A177-3AD203B41FA5}">
                      <a16:colId xmlns:a16="http://schemas.microsoft.com/office/drawing/2014/main" val="20004"/>
                    </a:ext>
                  </a:extLst>
                </a:gridCol>
              </a:tblGrid>
              <a:tr h="502920">
                <a:tc>
                  <a:txBody>
                    <a:bodyPr/>
                    <a:lstStyle/>
                    <a:p>
                      <a:pPr marL="0" indent="0" algn="ctr">
                        <a:buNone/>
                      </a:pPr>
                      <a:r>
                        <a:rPr lang="en-US" sz="1150" b="1" dirty="0">
                          <a:solidFill>
                            <a:srgbClr val="FFFFFF"/>
                          </a:solidFill>
                          <a:latin typeface="Arial" panose="020B0604020202020204" pitchFamily="34" charset="0"/>
                          <a:ea typeface="Calibri" pitchFamily="34" charset="-122"/>
                          <a:cs typeface="Arial" panose="020B0604020202020204" pitchFamily="34" charset="0"/>
                        </a:rPr>
                        <a:t>Процессын нэр</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0132A6"/>
                    </a:solidFill>
                  </a:tcPr>
                </a:tc>
                <a:tc>
                  <a:txBody>
                    <a:bodyPr/>
                    <a:lstStyle/>
                    <a:p>
                      <a:pPr marL="0" indent="0" algn="ctr">
                        <a:buNone/>
                      </a:pPr>
                      <a:r>
                        <a:rPr lang="en-US" sz="1150" b="1" dirty="0">
                          <a:solidFill>
                            <a:srgbClr val="FFFFFF"/>
                          </a:solidFill>
                          <a:latin typeface="Arial" panose="020B0604020202020204" pitchFamily="34" charset="0"/>
                          <a:ea typeface="Calibri" pitchFamily="34" charset="-122"/>
                          <a:cs typeface="Arial" panose="020B0604020202020204" pitchFamily="34" charset="0"/>
                        </a:rPr>
                        <a:t>Ангилал</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0132A6"/>
                    </a:solidFill>
                  </a:tcPr>
                </a:tc>
                <a:tc>
                  <a:txBody>
                    <a:bodyPr/>
                    <a:lstStyle/>
                    <a:p>
                      <a:pPr marL="0" indent="0" algn="ctr">
                        <a:buNone/>
                      </a:pPr>
                      <a:r>
                        <a:rPr lang="en-US" sz="1150" b="1" dirty="0">
                          <a:solidFill>
                            <a:srgbClr val="FFFFFF"/>
                          </a:solidFill>
                          <a:latin typeface="Arial" panose="020B0604020202020204" pitchFamily="34" charset="0"/>
                          <a:ea typeface="Calibri" pitchFamily="34" charset="-122"/>
                          <a:cs typeface="Arial" panose="020B0604020202020204" pitchFamily="34" charset="0"/>
                        </a:rPr>
                        <a:t>Эзэмшигч</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0132A6"/>
                    </a:solidFill>
                  </a:tcPr>
                </a:tc>
                <a:tc>
                  <a:txBody>
                    <a:bodyPr/>
                    <a:lstStyle/>
                    <a:p>
                      <a:pPr marL="0" indent="0" algn="ctr">
                        <a:buNone/>
                      </a:pPr>
                      <a:r>
                        <a:rPr lang="en-US" sz="1150" b="1" dirty="0">
                          <a:solidFill>
                            <a:srgbClr val="FFFFFF"/>
                          </a:solidFill>
                          <a:latin typeface="Arial" panose="020B0604020202020204" pitchFamily="34" charset="0"/>
                          <a:ea typeface="Calibri" pitchFamily="34" charset="-122"/>
                          <a:cs typeface="Arial" panose="020B0604020202020204" pitchFamily="34" charset="0"/>
                        </a:rPr>
                        <a:t>Эрэмбэлэлт</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0132A6"/>
                    </a:solidFill>
                  </a:tcPr>
                </a:tc>
                <a:tc>
                  <a:txBody>
                    <a:bodyPr/>
                    <a:lstStyle/>
                    <a:p>
                      <a:pPr marL="0" indent="0" algn="ctr">
                        <a:buNone/>
                      </a:pPr>
                      <a:r>
                        <a:rPr lang="en-US" sz="1150" b="1" dirty="0">
                          <a:solidFill>
                            <a:srgbClr val="FFFFFF"/>
                          </a:solidFill>
                          <a:latin typeface="Arial" panose="020B0604020202020204" pitchFamily="34" charset="0"/>
                          <a:ea typeface="Calibri" pitchFamily="34" charset="-122"/>
                          <a:cs typeface="Arial" panose="020B0604020202020204" pitchFamily="34" charset="0"/>
                        </a:rPr>
                        <a:t>Статус</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0132A6"/>
                    </a:solidFill>
                  </a:tcPr>
                </a:tc>
                <a:extLst>
                  <a:ext uri="{0D108BD9-81ED-4DB2-BD59-A6C34878D82A}">
                    <a16:rowId xmlns:a16="http://schemas.microsoft.com/office/drawing/2014/main" val="10000"/>
                  </a:ext>
                </a:extLst>
              </a:tr>
              <a:tr h="502920">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Элсэлтийн процесс</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chemeClr val="accent5">
                        <a:lumMod val="20000"/>
                        <a:lumOff val="80000"/>
                      </a:schemeClr>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Үндсэн</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chemeClr val="accent5">
                        <a:lumMod val="20000"/>
                        <a:lumOff val="80000"/>
                      </a:schemeClr>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Элсэлтийн хэлтэс</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chemeClr val="accent5">
                        <a:lumMod val="20000"/>
                        <a:lumOff val="80000"/>
                      </a:schemeClr>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Өндөр</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chemeClr val="accent5">
                        <a:lumMod val="20000"/>
                        <a:lumOff val="80000"/>
                      </a:schemeClr>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Сайжруулж байна</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502920">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Хичээл бүртгэл</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Үндсэн</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Бүртгэлийн алба</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Өндөр</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Хэвийн</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02920">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Шалгалт явуулах</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chemeClr val="accent5">
                        <a:lumMod val="20000"/>
                        <a:lumOff val="80000"/>
                      </a:schemeClr>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Үндсэн</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chemeClr val="accent5">
                        <a:lumMod val="20000"/>
                        <a:lumOff val="80000"/>
                      </a:schemeClr>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Сургалтын алба</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chemeClr val="accent5">
                        <a:lumMod val="20000"/>
                        <a:lumOff val="80000"/>
                      </a:schemeClr>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Дунд</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chemeClr val="accent5">
                        <a:lumMod val="20000"/>
                        <a:lumOff val="80000"/>
                      </a:schemeClr>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Хэвийн</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3"/>
                  </a:ext>
                </a:extLst>
              </a:tr>
              <a:tr h="502920">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Цалин тооцоо</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Дэмжих</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НН хэлтэс</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Дунд</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Хэвийн</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502920">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IT дэмжлэг</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chemeClr val="accent5">
                        <a:lumMod val="20000"/>
                        <a:lumOff val="80000"/>
                      </a:schemeClr>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Дэмжих</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chemeClr val="accent5">
                        <a:lumMod val="20000"/>
                        <a:lumOff val="80000"/>
                      </a:schemeClr>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IT алба</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chemeClr val="accent5">
                        <a:lumMod val="20000"/>
                        <a:lumOff val="80000"/>
                      </a:schemeClr>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Доогуур</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chemeClr val="accent5">
                        <a:lumMod val="20000"/>
                        <a:lumOff val="80000"/>
                      </a:schemeClr>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Оновчлох шаардлагатай</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5"/>
                  </a:ext>
                </a:extLst>
              </a:tr>
              <a:tr h="502920">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Стратеги төлөвлөлт</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Удирдлага</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Удирдлагын зөвлөл</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Өндөр</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pPr marL="0" indent="0" algn="ctr">
                        <a:buNone/>
                      </a:pPr>
                      <a:r>
                        <a:rPr lang="en-US" sz="1150" dirty="0">
                          <a:solidFill>
                            <a:srgbClr val="1A1A2E"/>
                          </a:solidFill>
                          <a:latin typeface="Arial" panose="020B0604020202020204" pitchFamily="34" charset="0"/>
                          <a:ea typeface="Calibri" pitchFamily="34" charset="-122"/>
                          <a:cs typeface="Arial" panose="020B0604020202020204" pitchFamily="34" charset="0"/>
                        </a:rPr>
                        <a:t>Шинэчлэж байна</a:t>
                      </a:r>
                      <a:endParaRPr lang="en-US" sz="1150" dirty="0">
                        <a:latin typeface="Arial" panose="020B0604020202020204" pitchFamily="34" charset="0"/>
                        <a:ea typeface="Calibri" charset="0"/>
                        <a:cs typeface="Arial" panose="020B0604020202020204" pitchFamily="34" charset="0"/>
                      </a:endParaRPr>
                    </a:p>
                  </a:txBody>
                  <a:tcPr anchor="ctr">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39">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132A6"/>
          </a:solidFill>
          <a:ln w="12700">
            <a:solidFill>
              <a:srgbClr val="1B5E20"/>
            </a:solidFill>
            <a:prstDash val="solid"/>
          </a:ln>
        </p:spPr>
        <p:txBody>
          <a:bodyPr/>
          <a:lstStyle/>
          <a:p>
            <a:endParaRPr lang="en-US" dirty="0">
              <a:latin typeface="Arial" panose="020B0604020202020204" pitchFamily="34" charset="0"/>
              <a:cs typeface="Arial" panose="020B0604020202020204" pitchFamily="34" charset="0"/>
            </a:endParaRPr>
          </a:p>
        </p:txBody>
      </p:sp>
      <p:sp>
        <p:nvSpPr>
          <p:cNvPr id="3" name="Text 1"/>
          <p:cNvSpPr/>
          <p:nvPr/>
        </p:nvSpPr>
        <p:spPr>
          <a:xfrm>
            <a:off x="274320" y="0"/>
            <a:ext cx="8595360" cy="777240"/>
          </a:xfrm>
          <a:prstGeom prst="rect">
            <a:avLst/>
          </a:prstGeom>
          <a:noFill/>
          <a:ln/>
        </p:spPr>
        <p:txBody>
          <a:bodyPr wrap="square" rtlCol="0" anchor="ctr"/>
          <a:lstStyle/>
          <a:p>
            <a:pPr marL="0" indent="0" algn="l">
              <a:buNone/>
            </a:pPr>
            <a:r>
              <a:rPr lang="en-US" sz="2000" b="1" dirty="0">
                <a:solidFill>
                  <a:srgbClr val="FFFFFF"/>
                </a:solidFill>
                <a:latin typeface="Arial" panose="020B0604020202020204" pitchFamily="34" charset="0"/>
                <a:ea typeface="Calibri" pitchFamily="34" charset="-122"/>
                <a:cs typeface="Arial" panose="020B0604020202020204" pitchFamily="34" charset="0"/>
              </a:rPr>
              <a:t>ПРОЦЕСС ИЛРҮҮЛЭХИЙН </a:t>
            </a:r>
            <a:r>
              <a:rPr lang="en-US" sz="2000" b="1" dirty="0">
                <a:solidFill>
                  <a:srgbClr val="FFC000"/>
                </a:solidFill>
                <a:latin typeface="Arial" panose="020B0604020202020204" pitchFamily="34" charset="0"/>
                <a:ea typeface="Calibri" pitchFamily="34" charset="-122"/>
                <a:cs typeface="Arial" panose="020B0604020202020204" pitchFamily="34" charset="0"/>
              </a:rPr>
              <a:t>НИЙТЛЭГ АЛДААНУУД</a:t>
            </a:r>
            <a:endParaRPr lang="en-US" sz="2000" dirty="0">
              <a:solidFill>
                <a:srgbClr val="FFC000"/>
              </a:solidFill>
              <a:latin typeface="Arial" panose="020B0604020202020204" pitchFamily="34" charset="0"/>
              <a:cs typeface="Arial" panose="020B0604020202020204" pitchFamily="34" charset="0"/>
            </a:endParaRPr>
          </a:p>
        </p:txBody>
      </p:sp>
      <p:sp>
        <p:nvSpPr>
          <p:cNvPr id="4" name="Shape 2"/>
          <p:cNvSpPr/>
          <p:nvPr/>
        </p:nvSpPr>
        <p:spPr>
          <a:xfrm>
            <a:off x="274320" y="960120"/>
            <a:ext cx="8595360" cy="594360"/>
          </a:xfrm>
          <a:prstGeom prst="rect">
            <a:avLst/>
          </a:prstGeom>
          <a:solidFill>
            <a:schemeClr val="accent2">
              <a:lumMod val="20000"/>
              <a:lumOff val="80000"/>
            </a:schemeClr>
          </a:solidFill>
          <a:ln w="12700">
            <a:solidFill>
              <a:srgbClr val="ECEFF1"/>
            </a:solidFill>
            <a:prstDash val="solid"/>
          </a:ln>
        </p:spPr>
        <p:txBody>
          <a:bodyPr/>
          <a:lstStyle/>
          <a:p>
            <a:endParaRPr lang="en-US">
              <a:latin typeface="Arial" panose="020B0604020202020204" pitchFamily="34" charset="0"/>
              <a:cs typeface="Arial" panose="020B0604020202020204" pitchFamily="34" charset="0"/>
            </a:endParaRPr>
          </a:p>
        </p:txBody>
      </p:sp>
      <p:sp>
        <p:nvSpPr>
          <p:cNvPr id="5" name="Text 3"/>
          <p:cNvSpPr/>
          <p:nvPr/>
        </p:nvSpPr>
        <p:spPr>
          <a:xfrm>
            <a:off x="457200" y="1005840"/>
            <a:ext cx="2560320" cy="502920"/>
          </a:xfrm>
          <a:prstGeom prst="rect">
            <a:avLst/>
          </a:prstGeom>
          <a:noFill/>
          <a:ln/>
        </p:spPr>
        <p:txBody>
          <a:bodyPr wrap="square" rtlCol="0" anchor="ctr"/>
          <a:lstStyle/>
          <a:p>
            <a:pPr marL="0" indent="0">
              <a:buNone/>
            </a:pPr>
            <a:r>
              <a:rPr lang="en-US" sz="1200" b="1" dirty="0">
                <a:solidFill>
                  <a:srgbClr val="C62828"/>
                </a:solidFill>
                <a:latin typeface="Arial" panose="020B0604020202020204" pitchFamily="34" charset="0"/>
                <a:ea typeface="Calibri" pitchFamily="34" charset="-122"/>
                <a:cs typeface="Arial" panose="020B0604020202020204" pitchFamily="34" charset="0"/>
              </a:rPr>
              <a:t>[X] Хэт нарийвчлал</a:t>
            </a:r>
            <a:endParaRPr lang="en-US" sz="1200" dirty="0">
              <a:latin typeface="Arial" panose="020B0604020202020204" pitchFamily="34" charset="0"/>
              <a:cs typeface="Arial" panose="020B0604020202020204" pitchFamily="34" charset="0"/>
            </a:endParaRPr>
          </a:p>
        </p:txBody>
      </p:sp>
      <p:sp>
        <p:nvSpPr>
          <p:cNvPr id="6" name="Text 4"/>
          <p:cNvSpPr/>
          <p:nvPr/>
        </p:nvSpPr>
        <p:spPr>
          <a:xfrm>
            <a:off x="3108960" y="1005840"/>
            <a:ext cx="5577840" cy="502920"/>
          </a:xfrm>
          <a:prstGeom prst="rect">
            <a:avLst/>
          </a:prstGeom>
          <a:noFill/>
          <a:ln/>
        </p:spPr>
        <p:txBody>
          <a:bodyPr wrap="square" rtlCol="0" anchor="ctr"/>
          <a:lstStyle/>
          <a:p>
            <a:pPr marL="0" indent="0">
              <a:buNone/>
            </a:pPr>
            <a:r>
              <a:rPr lang="en-US" sz="1200" dirty="0">
                <a:solidFill>
                  <a:srgbClr val="1A1A2E"/>
                </a:solidFill>
                <a:latin typeface="Arial" panose="020B0604020202020204" pitchFamily="34" charset="0"/>
                <a:ea typeface="Calibri" pitchFamily="34" charset="-122"/>
                <a:cs typeface="Arial" panose="020B0604020202020204" pitchFamily="34" charset="0"/>
              </a:rPr>
              <a:t>Эхний шатнаас үйл ажиллагааны түвшинд орох — стратегийн харагдац алдагдана</a:t>
            </a:r>
            <a:endParaRPr lang="en-US" sz="1200" dirty="0">
              <a:latin typeface="Arial" panose="020B0604020202020204" pitchFamily="34" charset="0"/>
              <a:cs typeface="Arial" panose="020B0604020202020204" pitchFamily="34" charset="0"/>
            </a:endParaRPr>
          </a:p>
        </p:txBody>
      </p:sp>
      <p:sp>
        <p:nvSpPr>
          <p:cNvPr id="7" name="Shape 5"/>
          <p:cNvSpPr/>
          <p:nvPr/>
        </p:nvSpPr>
        <p:spPr>
          <a:xfrm>
            <a:off x="274320" y="1645920"/>
            <a:ext cx="8595360" cy="594360"/>
          </a:xfrm>
          <a:prstGeom prst="rect">
            <a:avLst/>
          </a:prstGeom>
          <a:solidFill>
            <a:srgbClr val="FFFFFF"/>
          </a:solidFill>
          <a:ln w="12700">
            <a:solidFill>
              <a:srgbClr val="ECEFF1"/>
            </a:solidFill>
            <a:prstDash val="solid"/>
          </a:ln>
        </p:spPr>
        <p:txBody>
          <a:bodyPr/>
          <a:lstStyle/>
          <a:p>
            <a:endParaRPr lang="en-US">
              <a:latin typeface="Arial" panose="020B0604020202020204" pitchFamily="34" charset="0"/>
              <a:cs typeface="Arial" panose="020B0604020202020204" pitchFamily="34" charset="0"/>
            </a:endParaRPr>
          </a:p>
        </p:txBody>
      </p:sp>
      <p:sp>
        <p:nvSpPr>
          <p:cNvPr id="8" name="Text 6"/>
          <p:cNvSpPr/>
          <p:nvPr/>
        </p:nvSpPr>
        <p:spPr>
          <a:xfrm>
            <a:off x="457200" y="1691640"/>
            <a:ext cx="2560320" cy="502920"/>
          </a:xfrm>
          <a:prstGeom prst="rect">
            <a:avLst/>
          </a:prstGeom>
          <a:noFill/>
          <a:ln/>
        </p:spPr>
        <p:txBody>
          <a:bodyPr wrap="square" rtlCol="0" anchor="ctr"/>
          <a:lstStyle/>
          <a:p>
            <a:pPr marL="0" indent="0">
              <a:buNone/>
            </a:pPr>
            <a:r>
              <a:rPr lang="en-US" sz="1200" b="1" dirty="0">
                <a:solidFill>
                  <a:srgbClr val="C62828"/>
                </a:solidFill>
                <a:latin typeface="Arial" panose="020B0604020202020204" pitchFamily="34" charset="0"/>
                <a:ea typeface="Calibri" pitchFamily="34" charset="-122"/>
                <a:cs typeface="Arial" panose="020B0604020202020204" pitchFamily="34" charset="0"/>
              </a:rPr>
              <a:t>[X] Стратегитай уялдаагүй</a:t>
            </a:r>
            <a:endParaRPr lang="en-US" sz="1200" dirty="0">
              <a:latin typeface="Arial" panose="020B0604020202020204" pitchFamily="34" charset="0"/>
              <a:cs typeface="Arial" panose="020B0604020202020204" pitchFamily="34" charset="0"/>
            </a:endParaRPr>
          </a:p>
        </p:txBody>
      </p:sp>
      <p:sp>
        <p:nvSpPr>
          <p:cNvPr id="9" name="Text 7"/>
          <p:cNvSpPr/>
          <p:nvPr/>
        </p:nvSpPr>
        <p:spPr>
          <a:xfrm>
            <a:off x="3108960" y="1691640"/>
            <a:ext cx="5577840" cy="502920"/>
          </a:xfrm>
          <a:prstGeom prst="rect">
            <a:avLst/>
          </a:prstGeom>
          <a:noFill/>
          <a:ln/>
        </p:spPr>
        <p:txBody>
          <a:bodyPr wrap="square" rtlCol="0" anchor="ctr"/>
          <a:lstStyle/>
          <a:p>
            <a:pPr marL="0" indent="0">
              <a:buNone/>
            </a:pPr>
            <a:r>
              <a:rPr lang="en-US" sz="1200" dirty="0">
                <a:solidFill>
                  <a:srgbClr val="1A1A2E"/>
                </a:solidFill>
                <a:latin typeface="Arial" panose="020B0604020202020204" pitchFamily="34" charset="0"/>
                <a:ea typeface="Calibri" pitchFamily="34" charset="-122"/>
                <a:cs typeface="Arial" panose="020B0604020202020204" pitchFamily="34" charset="0"/>
              </a:rPr>
              <a:t>Байгууллагын зорилготой холбоогүй процессыг тодорхойлох</a:t>
            </a:r>
            <a:endParaRPr lang="en-US" sz="1200" dirty="0">
              <a:latin typeface="Arial" panose="020B0604020202020204" pitchFamily="34" charset="0"/>
              <a:cs typeface="Arial" panose="020B0604020202020204" pitchFamily="34" charset="0"/>
            </a:endParaRPr>
          </a:p>
        </p:txBody>
      </p:sp>
      <p:sp>
        <p:nvSpPr>
          <p:cNvPr id="10" name="Shape 8"/>
          <p:cNvSpPr/>
          <p:nvPr/>
        </p:nvSpPr>
        <p:spPr>
          <a:xfrm>
            <a:off x="274320" y="2331720"/>
            <a:ext cx="8595360" cy="594360"/>
          </a:xfrm>
          <a:prstGeom prst="rect">
            <a:avLst/>
          </a:prstGeom>
          <a:solidFill>
            <a:schemeClr val="accent2">
              <a:lumMod val="20000"/>
              <a:lumOff val="80000"/>
            </a:schemeClr>
          </a:solidFill>
          <a:ln w="12700">
            <a:solidFill>
              <a:srgbClr val="ECEFF1"/>
            </a:solidFill>
            <a:prstDash val="solid"/>
          </a:ln>
        </p:spPr>
        <p:txBody>
          <a:bodyPr/>
          <a:lstStyle/>
          <a:p>
            <a:endParaRPr lang="en-US">
              <a:latin typeface="Arial" panose="020B0604020202020204" pitchFamily="34" charset="0"/>
              <a:cs typeface="Arial" panose="020B0604020202020204" pitchFamily="34" charset="0"/>
            </a:endParaRPr>
          </a:p>
        </p:txBody>
      </p:sp>
      <p:sp>
        <p:nvSpPr>
          <p:cNvPr id="11" name="Text 9"/>
          <p:cNvSpPr/>
          <p:nvPr/>
        </p:nvSpPr>
        <p:spPr>
          <a:xfrm>
            <a:off x="457200" y="2377440"/>
            <a:ext cx="2560320" cy="502920"/>
          </a:xfrm>
          <a:prstGeom prst="rect">
            <a:avLst/>
          </a:prstGeom>
          <a:noFill/>
          <a:ln/>
        </p:spPr>
        <p:txBody>
          <a:bodyPr wrap="square" rtlCol="0" anchor="ctr"/>
          <a:lstStyle/>
          <a:p>
            <a:pPr marL="0" indent="0">
              <a:buNone/>
            </a:pPr>
            <a:r>
              <a:rPr lang="en-US" sz="1200" b="1" dirty="0">
                <a:solidFill>
                  <a:srgbClr val="C62828"/>
                </a:solidFill>
                <a:latin typeface="Arial" panose="020B0604020202020204" pitchFamily="34" charset="0"/>
                <a:ea typeface="Calibri" pitchFamily="34" charset="-122"/>
                <a:cs typeface="Arial" panose="020B0604020202020204" pitchFamily="34" charset="0"/>
              </a:rPr>
              <a:t>[X] Эзэмшигч тогтоогүй</a:t>
            </a:r>
            <a:endParaRPr lang="en-US" sz="1200" dirty="0">
              <a:latin typeface="Arial" panose="020B0604020202020204" pitchFamily="34" charset="0"/>
              <a:cs typeface="Arial" panose="020B0604020202020204" pitchFamily="34" charset="0"/>
            </a:endParaRPr>
          </a:p>
        </p:txBody>
      </p:sp>
      <p:sp>
        <p:nvSpPr>
          <p:cNvPr id="12" name="Text 10"/>
          <p:cNvSpPr/>
          <p:nvPr/>
        </p:nvSpPr>
        <p:spPr>
          <a:xfrm>
            <a:off x="3108960" y="2377440"/>
            <a:ext cx="5577840" cy="502920"/>
          </a:xfrm>
          <a:prstGeom prst="rect">
            <a:avLst/>
          </a:prstGeom>
          <a:noFill/>
          <a:ln/>
        </p:spPr>
        <p:txBody>
          <a:bodyPr wrap="square" rtlCol="0" anchor="ctr"/>
          <a:lstStyle/>
          <a:p>
            <a:pPr marL="0" indent="0">
              <a:buNone/>
            </a:pPr>
            <a:r>
              <a:rPr lang="en-US" sz="1200" dirty="0">
                <a:solidFill>
                  <a:srgbClr val="1A1A2E"/>
                </a:solidFill>
                <a:latin typeface="Arial" panose="020B0604020202020204" pitchFamily="34" charset="0"/>
                <a:ea typeface="Calibri" pitchFamily="34" charset="-122"/>
                <a:cs typeface="Arial" panose="020B0604020202020204" pitchFamily="34" charset="0"/>
              </a:rPr>
              <a:t>Процессыг тодорхойлоод хариуцах хүнийг томилоогүй орхих</a:t>
            </a:r>
            <a:endParaRPr lang="en-US" sz="1200" dirty="0">
              <a:latin typeface="Arial" panose="020B0604020202020204" pitchFamily="34" charset="0"/>
              <a:cs typeface="Arial" panose="020B0604020202020204" pitchFamily="34" charset="0"/>
            </a:endParaRPr>
          </a:p>
        </p:txBody>
      </p:sp>
      <p:sp>
        <p:nvSpPr>
          <p:cNvPr id="13" name="Shape 11"/>
          <p:cNvSpPr/>
          <p:nvPr/>
        </p:nvSpPr>
        <p:spPr>
          <a:xfrm>
            <a:off x="274320" y="3017520"/>
            <a:ext cx="8595360" cy="594360"/>
          </a:xfrm>
          <a:prstGeom prst="rect">
            <a:avLst/>
          </a:prstGeom>
          <a:solidFill>
            <a:srgbClr val="FFFFFF"/>
          </a:solidFill>
          <a:ln w="12700">
            <a:solidFill>
              <a:srgbClr val="ECEFF1"/>
            </a:solidFill>
            <a:prstDash val="solid"/>
          </a:ln>
        </p:spPr>
        <p:txBody>
          <a:bodyPr/>
          <a:lstStyle/>
          <a:p>
            <a:endParaRPr lang="en-US">
              <a:latin typeface="Arial" panose="020B0604020202020204" pitchFamily="34" charset="0"/>
              <a:cs typeface="Arial" panose="020B0604020202020204" pitchFamily="34" charset="0"/>
            </a:endParaRPr>
          </a:p>
        </p:txBody>
      </p:sp>
      <p:sp>
        <p:nvSpPr>
          <p:cNvPr id="14" name="Text 12"/>
          <p:cNvSpPr/>
          <p:nvPr/>
        </p:nvSpPr>
        <p:spPr>
          <a:xfrm>
            <a:off x="457200" y="3063240"/>
            <a:ext cx="2560320" cy="502920"/>
          </a:xfrm>
          <a:prstGeom prst="rect">
            <a:avLst/>
          </a:prstGeom>
          <a:noFill/>
          <a:ln/>
        </p:spPr>
        <p:txBody>
          <a:bodyPr wrap="square" rtlCol="0" anchor="ctr"/>
          <a:lstStyle/>
          <a:p>
            <a:pPr marL="0" indent="0">
              <a:buNone/>
            </a:pPr>
            <a:r>
              <a:rPr lang="en-US" sz="1200" b="1" dirty="0">
                <a:solidFill>
                  <a:srgbClr val="C62828"/>
                </a:solidFill>
                <a:latin typeface="Arial" panose="020B0604020202020204" pitchFamily="34" charset="0"/>
                <a:ea typeface="Calibri" pitchFamily="34" charset="-122"/>
                <a:cs typeface="Arial" panose="020B0604020202020204" pitchFamily="34" charset="0"/>
              </a:rPr>
              <a:t>[X] Хил хязгаар тодорхойгүй</a:t>
            </a:r>
            <a:endParaRPr lang="en-US" sz="1200" dirty="0">
              <a:latin typeface="Arial" panose="020B0604020202020204" pitchFamily="34" charset="0"/>
              <a:cs typeface="Arial" panose="020B0604020202020204" pitchFamily="34" charset="0"/>
            </a:endParaRPr>
          </a:p>
        </p:txBody>
      </p:sp>
      <p:sp>
        <p:nvSpPr>
          <p:cNvPr id="15" name="Text 13"/>
          <p:cNvSpPr/>
          <p:nvPr/>
        </p:nvSpPr>
        <p:spPr>
          <a:xfrm>
            <a:off x="3108960" y="3063240"/>
            <a:ext cx="5577840" cy="502920"/>
          </a:xfrm>
          <a:prstGeom prst="rect">
            <a:avLst/>
          </a:prstGeom>
          <a:noFill/>
          <a:ln/>
        </p:spPr>
        <p:txBody>
          <a:bodyPr wrap="square" rtlCol="0" anchor="ctr"/>
          <a:lstStyle/>
          <a:p>
            <a:pPr marL="0" indent="0">
              <a:buNone/>
            </a:pPr>
            <a:r>
              <a:rPr lang="en-US" sz="1200" dirty="0">
                <a:solidFill>
                  <a:srgbClr val="1A1A2E"/>
                </a:solidFill>
                <a:latin typeface="Arial" panose="020B0604020202020204" pitchFamily="34" charset="0"/>
                <a:ea typeface="Calibri" pitchFamily="34" charset="-122"/>
                <a:cs typeface="Arial" panose="020B0604020202020204" pitchFamily="34" charset="0"/>
              </a:rPr>
              <a:t>Хоёр процессын давхардал, цоорхойг зөвшөөрч орхих</a:t>
            </a:r>
            <a:endParaRPr lang="en-US" sz="1200" dirty="0">
              <a:latin typeface="Arial" panose="020B0604020202020204" pitchFamily="34" charset="0"/>
              <a:cs typeface="Arial" panose="020B0604020202020204" pitchFamily="34" charset="0"/>
            </a:endParaRPr>
          </a:p>
        </p:txBody>
      </p:sp>
      <p:sp>
        <p:nvSpPr>
          <p:cNvPr id="16" name="Shape 14"/>
          <p:cNvSpPr/>
          <p:nvPr/>
        </p:nvSpPr>
        <p:spPr>
          <a:xfrm>
            <a:off x="274320" y="3703320"/>
            <a:ext cx="8595360" cy="594360"/>
          </a:xfrm>
          <a:prstGeom prst="rect">
            <a:avLst/>
          </a:prstGeom>
          <a:solidFill>
            <a:schemeClr val="accent2">
              <a:lumMod val="20000"/>
              <a:lumOff val="80000"/>
            </a:schemeClr>
          </a:solidFill>
          <a:ln w="12700">
            <a:solidFill>
              <a:srgbClr val="ECEFF1"/>
            </a:solidFill>
            <a:prstDash val="solid"/>
          </a:ln>
        </p:spPr>
        <p:txBody>
          <a:bodyPr/>
          <a:lstStyle/>
          <a:p>
            <a:endParaRPr lang="en-US">
              <a:latin typeface="Arial" panose="020B0604020202020204" pitchFamily="34" charset="0"/>
              <a:cs typeface="Arial" panose="020B0604020202020204" pitchFamily="34" charset="0"/>
            </a:endParaRPr>
          </a:p>
        </p:txBody>
      </p:sp>
      <p:sp>
        <p:nvSpPr>
          <p:cNvPr id="17" name="Text 15"/>
          <p:cNvSpPr/>
          <p:nvPr/>
        </p:nvSpPr>
        <p:spPr>
          <a:xfrm>
            <a:off x="457200" y="3749040"/>
            <a:ext cx="2560320" cy="502920"/>
          </a:xfrm>
          <a:prstGeom prst="rect">
            <a:avLst/>
          </a:prstGeom>
          <a:noFill/>
          <a:ln/>
        </p:spPr>
        <p:txBody>
          <a:bodyPr wrap="square" rtlCol="0" anchor="ctr"/>
          <a:lstStyle/>
          <a:p>
            <a:pPr marL="0" indent="0">
              <a:buNone/>
            </a:pPr>
            <a:r>
              <a:rPr lang="en-US" sz="1200" b="1" dirty="0">
                <a:solidFill>
                  <a:srgbClr val="C62828"/>
                </a:solidFill>
                <a:latin typeface="Arial" panose="020B0604020202020204" pitchFamily="34" charset="0"/>
                <a:ea typeface="Calibri" pitchFamily="34" charset="-122"/>
                <a:cs typeface="Arial" panose="020B0604020202020204" pitchFamily="34" charset="0"/>
              </a:rPr>
              <a:t>[X] Оролцогч тал дутуу</a:t>
            </a:r>
            <a:endParaRPr lang="en-US" sz="1200" dirty="0">
              <a:latin typeface="Arial" panose="020B0604020202020204" pitchFamily="34" charset="0"/>
              <a:cs typeface="Arial" panose="020B0604020202020204" pitchFamily="34" charset="0"/>
            </a:endParaRPr>
          </a:p>
        </p:txBody>
      </p:sp>
      <p:sp>
        <p:nvSpPr>
          <p:cNvPr id="18" name="Text 16"/>
          <p:cNvSpPr/>
          <p:nvPr/>
        </p:nvSpPr>
        <p:spPr>
          <a:xfrm>
            <a:off x="3108960" y="3749040"/>
            <a:ext cx="5577840" cy="502920"/>
          </a:xfrm>
          <a:prstGeom prst="rect">
            <a:avLst/>
          </a:prstGeom>
          <a:noFill/>
          <a:ln/>
        </p:spPr>
        <p:txBody>
          <a:bodyPr wrap="square" rtlCol="0" anchor="ctr"/>
          <a:lstStyle/>
          <a:p>
            <a:pPr marL="0" indent="0">
              <a:buNone/>
            </a:pPr>
            <a:r>
              <a:rPr lang="en-US" sz="1200" dirty="0">
                <a:solidFill>
                  <a:srgbClr val="1A1A2E"/>
                </a:solidFill>
                <a:latin typeface="Arial" panose="020B0604020202020204" pitchFamily="34" charset="0"/>
                <a:ea typeface="Calibri" pitchFamily="34" charset="-122"/>
                <a:cs typeface="Arial" panose="020B0604020202020204" pitchFamily="34" charset="0"/>
              </a:rPr>
              <a:t>Зөвхөн удирдлагатай ажиллаж, гүйцэтгэгч нарыг оролцуулахгүй байх</a:t>
            </a:r>
            <a:endParaRPr lang="en-US" sz="1200" dirty="0">
              <a:latin typeface="Arial" panose="020B0604020202020204" pitchFamily="34" charset="0"/>
              <a:cs typeface="Arial" panose="020B0604020202020204" pitchFamily="34" charset="0"/>
            </a:endParaRPr>
          </a:p>
        </p:txBody>
      </p:sp>
      <p:sp>
        <p:nvSpPr>
          <p:cNvPr id="19" name="Shape 17"/>
          <p:cNvSpPr/>
          <p:nvPr/>
        </p:nvSpPr>
        <p:spPr>
          <a:xfrm>
            <a:off x="274320" y="4389120"/>
            <a:ext cx="8595360" cy="594360"/>
          </a:xfrm>
          <a:prstGeom prst="rect">
            <a:avLst/>
          </a:prstGeom>
          <a:solidFill>
            <a:srgbClr val="FFFFFF"/>
          </a:solidFill>
          <a:ln w="12700">
            <a:solidFill>
              <a:srgbClr val="ECEFF1"/>
            </a:solidFill>
            <a:prstDash val="solid"/>
          </a:ln>
        </p:spPr>
        <p:txBody>
          <a:bodyPr/>
          <a:lstStyle/>
          <a:p>
            <a:endParaRPr lang="en-US">
              <a:latin typeface="Arial" panose="020B0604020202020204" pitchFamily="34" charset="0"/>
              <a:cs typeface="Arial" panose="020B0604020202020204" pitchFamily="34" charset="0"/>
            </a:endParaRPr>
          </a:p>
        </p:txBody>
      </p:sp>
      <p:sp>
        <p:nvSpPr>
          <p:cNvPr id="20" name="Text 18"/>
          <p:cNvSpPr/>
          <p:nvPr/>
        </p:nvSpPr>
        <p:spPr>
          <a:xfrm>
            <a:off x="457200" y="4434840"/>
            <a:ext cx="2560320" cy="502920"/>
          </a:xfrm>
          <a:prstGeom prst="rect">
            <a:avLst/>
          </a:prstGeom>
          <a:noFill/>
          <a:ln/>
        </p:spPr>
        <p:txBody>
          <a:bodyPr wrap="square" rtlCol="0" anchor="ctr"/>
          <a:lstStyle/>
          <a:p>
            <a:pPr marL="0" indent="0">
              <a:buNone/>
            </a:pPr>
            <a:r>
              <a:rPr lang="en-US" sz="1200" b="1" dirty="0">
                <a:solidFill>
                  <a:srgbClr val="C62828"/>
                </a:solidFill>
                <a:latin typeface="Arial" panose="020B0604020202020204" pitchFamily="34" charset="0"/>
                <a:ea typeface="Calibri" pitchFamily="34" charset="-122"/>
                <a:cs typeface="Arial" panose="020B0604020202020204" pitchFamily="34" charset="0"/>
              </a:rPr>
              <a:t>[X] Нэршил хэт олон янз</a:t>
            </a:r>
            <a:endParaRPr lang="en-US" sz="1200" dirty="0">
              <a:latin typeface="Arial" panose="020B0604020202020204" pitchFamily="34" charset="0"/>
              <a:cs typeface="Arial" panose="020B0604020202020204" pitchFamily="34" charset="0"/>
            </a:endParaRPr>
          </a:p>
        </p:txBody>
      </p:sp>
      <p:sp>
        <p:nvSpPr>
          <p:cNvPr id="21" name="Text 19"/>
          <p:cNvSpPr/>
          <p:nvPr/>
        </p:nvSpPr>
        <p:spPr>
          <a:xfrm>
            <a:off x="3108960" y="4434840"/>
            <a:ext cx="5577840" cy="502920"/>
          </a:xfrm>
          <a:prstGeom prst="rect">
            <a:avLst/>
          </a:prstGeom>
          <a:noFill/>
          <a:ln/>
        </p:spPr>
        <p:txBody>
          <a:bodyPr wrap="square" rtlCol="0" anchor="ctr"/>
          <a:lstStyle/>
          <a:p>
            <a:pPr marL="0" indent="0">
              <a:buNone/>
            </a:pPr>
            <a:r>
              <a:rPr lang="en-US" sz="1200" dirty="0">
                <a:solidFill>
                  <a:srgbClr val="1A1A2E"/>
                </a:solidFill>
                <a:latin typeface="Arial" panose="020B0604020202020204" pitchFamily="34" charset="0"/>
                <a:ea typeface="Calibri" pitchFamily="34" charset="-122"/>
                <a:cs typeface="Arial" panose="020B0604020202020204" pitchFamily="34" charset="0"/>
              </a:rPr>
              <a:t>Нэг л процессыг өөр өөр нэрээр дуудах — хүндрэл учруулна</a:t>
            </a:r>
            <a:endParaRPr lang="en-US" sz="1200" dirty="0">
              <a:latin typeface="Arial" panose="020B0604020202020204" pitchFamily="34" charset="0"/>
              <a:cs typeface="Arial" panose="020B0604020202020204" pitchFamily="34"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FC5F3-1957-D87C-7C50-67AF2C584F20}"/>
              </a:ext>
            </a:extLst>
          </p:cNvPr>
          <p:cNvSpPr>
            <a:spLocks noGrp="1"/>
          </p:cNvSpPr>
          <p:nvPr>
            <p:ph type="title"/>
          </p:nvPr>
        </p:nvSpPr>
        <p:spPr>
          <a:xfrm>
            <a:off x="120651" y="177800"/>
            <a:ext cx="8394700" cy="470138"/>
          </a:xfrm>
        </p:spPr>
        <p:txBody>
          <a:bodyPr/>
          <a:lstStyle/>
          <a:p>
            <a:r>
              <a:rPr lang="mn-MN" sz="3000" dirty="0"/>
              <a:t>Процесс архитекур боловсруулах </a:t>
            </a:r>
            <a:r>
              <a:rPr lang="mn-MN" sz="3000" dirty="0">
                <a:solidFill>
                  <a:srgbClr val="FFFF00"/>
                </a:solidFill>
              </a:rPr>
              <a:t>зөвлөмж</a:t>
            </a:r>
            <a:endParaRPr lang="en-US" sz="3000" dirty="0">
              <a:solidFill>
                <a:srgbClr val="FFFF00"/>
              </a:solidFill>
            </a:endParaRPr>
          </a:p>
        </p:txBody>
      </p:sp>
      <p:sp>
        <p:nvSpPr>
          <p:cNvPr id="8" name="TextBox 7">
            <a:extLst>
              <a:ext uri="{FF2B5EF4-FFF2-40B4-BE49-F238E27FC236}">
                <a16:creationId xmlns:a16="http://schemas.microsoft.com/office/drawing/2014/main" id="{86916EDB-8E5F-E5CE-4C4C-3AC7FB1E8114}"/>
              </a:ext>
            </a:extLst>
          </p:cNvPr>
          <p:cNvSpPr txBox="1"/>
          <p:nvPr/>
        </p:nvSpPr>
        <p:spPr>
          <a:xfrm>
            <a:off x="120650" y="1009203"/>
            <a:ext cx="8959850" cy="3451907"/>
          </a:xfrm>
          <a:prstGeom prst="rect">
            <a:avLst/>
          </a:prstGeom>
          <a:noFill/>
        </p:spPr>
        <p:txBody>
          <a:bodyPr wrap="square">
            <a:spAutoFit/>
          </a:bodyPr>
          <a:lstStyle/>
          <a:p>
            <a:pPr marL="257175" indent="-257175">
              <a:lnSpc>
                <a:spcPct val="115000"/>
              </a:lnSpc>
              <a:spcBef>
                <a:spcPts val="375"/>
              </a:spcBef>
              <a:buFont typeface="+mj-lt"/>
              <a:buAutoNum type="arabicPeriod"/>
            </a:pPr>
            <a:r>
              <a:rPr lang="mn-MN" sz="1350" dirty="0">
                <a:latin typeface="Arial" panose="020B0604020202020204" pitchFamily="34" charset="0"/>
                <a:ea typeface="Times New Roman" panose="02020603050405020304" pitchFamily="18" charset="0"/>
                <a:cs typeface="Arial" panose="020B0604020202020204" pitchFamily="34" charset="0"/>
              </a:rPr>
              <a:t>Байгууллагын оролцогч талууд хувь нэмэр оруулах: Удирдлагууд</a:t>
            </a:r>
          </a:p>
          <a:p>
            <a:pPr marL="600075" lvl="1" indent="-257175">
              <a:lnSpc>
                <a:spcPct val="115000"/>
              </a:lnSpc>
              <a:spcBef>
                <a:spcPts val="375"/>
              </a:spcBef>
              <a:buFont typeface="+mj-lt"/>
              <a:buAutoNum type="arabicPeriod"/>
            </a:pPr>
            <a:r>
              <a:rPr lang="en-US" sz="1350" dirty="0">
                <a:latin typeface="Arial" panose="020B0604020202020204" pitchFamily="34" charset="0"/>
                <a:ea typeface="Times New Roman" panose="02020603050405020304" pitchFamily="18" charset="0"/>
                <a:cs typeface="Arial" panose="020B0604020202020204" pitchFamily="34" charset="0"/>
              </a:rPr>
              <a:t>Workshop</a:t>
            </a:r>
          </a:p>
          <a:p>
            <a:pPr marL="600075" lvl="1" indent="-257175">
              <a:lnSpc>
                <a:spcPct val="115000"/>
              </a:lnSpc>
              <a:spcBef>
                <a:spcPts val="375"/>
              </a:spcBef>
              <a:buFont typeface="+mj-lt"/>
              <a:buAutoNum type="arabicPeriod"/>
            </a:pPr>
            <a:r>
              <a:rPr lang="mn-MN" sz="1350" dirty="0">
                <a:latin typeface="Arial" panose="020B0604020202020204" pitchFamily="34" charset="0"/>
                <a:ea typeface="Times New Roman" panose="02020603050405020304" pitchFamily="18" charset="0"/>
                <a:cs typeface="Arial" panose="020B0604020202020204" pitchFamily="34" charset="0"/>
              </a:rPr>
              <a:t>Ярилцлага гэх мэт</a:t>
            </a:r>
          </a:p>
          <a:p>
            <a:pPr marL="257175" indent="-257175">
              <a:lnSpc>
                <a:spcPct val="115000"/>
              </a:lnSpc>
              <a:spcBef>
                <a:spcPts val="375"/>
              </a:spcBef>
              <a:buFont typeface="+mj-lt"/>
              <a:buAutoNum type="arabicPeriod"/>
            </a:pPr>
            <a:r>
              <a:rPr lang="mn-MN" sz="1350" dirty="0">
                <a:latin typeface="Arial" panose="020B0604020202020204" pitchFamily="34" charset="0"/>
                <a:ea typeface="Times New Roman" panose="02020603050405020304" pitchFamily="18" charset="0"/>
                <a:cs typeface="Arial" panose="020B0604020202020204" pitchFamily="34" charset="0"/>
              </a:rPr>
              <a:t>Дараах алхмуудыг хэрэгжүүлэх</a:t>
            </a:r>
          </a:p>
          <a:p>
            <a:pPr marL="600075" lvl="1" indent="-257175">
              <a:lnSpc>
                <a:spcPct val="115000"/>
              </a:lnSpc>
              <a:spcBef>
                <a:spcPts val="375"/>
              </a:spcBef>
              <a:buFont typeface="+mj-lt"/>
              <a:buAutoNum type="arabicPeriod"/>
            </a:pPr>
            <a:r>
              <a:rPr lang="mn-MN" sz="1350" dirty="0">
                <a:latin typeface="Arial" panose="020B0604020202020204" pitchFamily="34" charset="0"/>
                <a:ea typeface="Times New Roman" panose="02020603050405020304" pitchFamily="18" charset="0"/>
                <a:cs typeface="Arial" panose="020B0604020202020204" pitchFamily="34" charset="0"/>
              </a:rPr>
              <a:t>Процессын архитектурт ашиглагдах нэр томъёо, нэршилүүдийг тодорхойлон лавлах толь үүсгэх.</a:t>
            </a:r>
          </a:p>
          <a:p>
            <a:pPr marL="600075" lvl="1" indent="-257175">
              <a:lnSpc>
                <a:spcPct val="115000"/>
              </a:lnSpc>
              <a:spcBef>
                <a:spcPts val="375"/>
              </a:spcBef>
              <a:buFont typeface="+mj-lt"/>
              <a:buAutoNum type="arabicPeriod"/>
            </a:pPr>
            <a:r>
              <a:rPr lang="mn-MN" sz="1350" dirty="0">
                <a:latin typeface="Arial" panose="020B0604020202020204" pitchFamily="34" charset="0"/>
                <a:ea typeface="Times New Roman" panose="02020603050405020304" pitchFamily="18" charset="0"/>
                <a:cs typeface="Arial" panose="020B0604020202020204" pitchFamily="34" charset="0"/>
              </a:rPr>
              <a:t>Хэрэглэгч, нийлүүлэгчийн </a:t>
            </a:r>
            <a:r>
              <a:rPr lang="en-US" sz="1350" dirty="0">
                <a:latin typeface="Arial" panose="020B0604020202020204" pitchFamily="34" charset="0"/>
                <a:ea typeface="Times New Roman" panose="02020603050405020304" pitchFamily="18" charset="0"/>
                <a:cs typeface="Arial" panose="020B0604020202020204" pitchFamily="34" charset="0"/>
              </a:rPr>
              <a:t>end-to-end</a:t>
            </a:r>
            <a:r>
              <a:rPr lang="mn-MN" sz="1350" dirty="0">
                <a:latin typeface="Arial" panose="020B0604020202020204" pitchFamily="34" charset="0"/>
                <a:ea typeface="Times New Roman" panose="02020603050405020304" pitchFamily="18" charset="0"/>
                <a:cs typeface="Arial" panose="020B0604020202020204" pitchFamily="34" charset="0"/>
              </a:rPr>
              <a:t> процессуудыг тодорхойлох: Бүтээгдэхүүн</a:t>
            </a:r>
            <a:r>
              <a:rPr lang="en-US" sz="1350" dirty="0">
                <a:latin typeface="Arial" panose="020B0604020202020204" pitchFamily="34" charset="0"/>
                <a:ea typeface="Times New Roman" panose="02020603050405020304" pitchFamily="18" charset="0"/>
                <a:cs typeface="Arial" panose="020B0604020202020204" pitchFamily="34" charset="0"/>
              </a:rPr>
              <a:t>/</a:t>
            </a:r>
            <a:r>
              <a:rPr lang="mn-MN" sz="1350" dirty="0">
                <a:latin typeface="Arial" panose="020B0604020202020204" pitchFamily="34" charset="0"/>
                <a:ea typeface="Times New Roman" panose="02020603050405020304" pitchFamily="18" charset="0"/>
                <a:cs typeface="Arial" panose="020B0604020202020204" pitchFamily="34" charset="0"/>
              </a:rPr>
              <a:t>Үйлчилгээний төрөл, Харилцах сувгууд, Хэрэглэгчийн төрөл </a:t>
            </a:r>
          </a:p>
          <a:p>
            <a:pPr marL="600075" lvl="1" indent="-257175">
              <a:lnSpc>
                <a:spcPct val="115000"/>
              </a:lnSpc>
              <a:spcBef>
                <a:spcPts val="375"/>
              </a:spcBef>
              <a:buFont typeface="+mj-lt"/>
              <a:buAutoNum type="arabicPeriod"/>
            </a:pPr>
            <a:r>
              <a:rPr lang="en-US" sz="1350" dirty="0">
                <a:latin typeface="Arial" panose="020B0604020202020204" pitchFamily="34" charset="0"/>
                <a:ea typeface="Times New Roman" panose="02020603050405020304" pitchFamily="18" charset="0"/>
                <a:cs typeface="Arial" panose="020B0604020202020204" pitchFamily="34" charset="0"/>
              </a:rPr>
              <a:t>End-to-end</a:t>
            </a:r>
            <a:r>
              <a:rPr lang="mn-MN" sz="1350" dirty="0">
                <a:latin typeface="Arial" panose="020B0604020202020204" pitchFamily="34" charset="0"/>
                <a:ea typeface="Times New Roman" panose="02020603050405020304" pitchFamily="18" charset="0"/>
                <a:cs typeface="Arial" panose="020B0604020202020204" pitchFamily="34" charset="0"/>
              </a:rPr>
              <a:t> процесс</a:t>
            </a:r>
            <a:r>
              <a:rPr lang="en-US" sz="1350" dirty="0">
                <a:latin typeface="Arial" panose="020B0604020202020204" pitchFamily="34" charset="0"/>
                <a:ea typeface="Times New Roman" panose="02020603050405020304" pitchFamily="18" charset="0"/>
                <a:cs typeface="Arial" panose="020B0604020202020204" pitchFamily="34" charset="0"/>
              </a:rPr>
              <a:t> </a:t>
            </a:r>
            <a:r>
              <a:rPr lang="mn-MN" sz="1350" dirty="0">
                <a:latin typeface="Arial" panose="020B0604020202020204" pitchFamily="34" charset="0"/>
                <a:ea typeface="Times New Roman" panose="02020603050405020304" pitchFamily="18" charset="0"/>
                <a:cs typeface="Arial" panose="020B0604020202020204" pitchFamily="34" charset="0"/>
              </a:rPr>
              <a:t>тус бүрийн дараалал, алхмуудыг тодорхойлох</a:t>
            </a:r>
          </a:p>
          <a:p>
            <a:pPr marL="257175" indent="-257175">
              <a:lnSpc>
                <a:spcPct val="115000"/>
              </a:lnSpc>
              <a:spcBef>
                <a:spcPts val="375"/>
              </a:spcBef>
              <a:buFont typeface="+mj-lt"/>
              <a:buAutoNum type="arabicPeriod"/>
            </a:pPr>
            <a:r>
              <a:rPr lang="mn-MN" sz="1350" dirty="0">
                <a:latin typeface="Arial" panose="020B0604020202020204" pitchFamily="34" charset="0"/>
                <a:ea typeface="Times New Roman" panose="02020603050405020304" pitchFamily="18" charset="0"/>
                <a:cs typeface="Arial" panose="020B0604020202020204" pitchFamily="34" charset="0"/>
              </a:rPr>
              <a:t>Менежментийн болон дэмжих процессуудыг тодорхойлох</a:t>
            </a:r>
          </a:p>
          <a:p>
            <a:pPr marL="257175" indent="-257175">
              <a:lnSpc>
                <a:spcPct val="115000"/>
              </a:lnSpc>
              <a:spcBef>
                <a:spcPts val="375"/>
              </a:spcBef>
              <a:buFont typeface="+mj-lt"/>
              <a:buAutoNum type="arabicPeriod"/>
            </a:pPr>
            <a:r>
              <a:rPr lang="mn-MN" sz="1350" dirty="0">
                <a:latin typeface="Arial" panose="020B0604020202020204" pitchFamily="34" charset="0"/>
                <a:ea typeface="Times New Roman" panose="02020603050405020304" pitchFamily="18" charset="0"/>
                <a:cs typeface="Arial" panose="020B0604020202020204" pitchFamily="34" charset="0"/>
              </a:rPr>
              <a:t>Бизнес процессуудыг задлах, нарийвчлах</a:t>
            </a:r>
          </a:p>
          <a:p>
            <a:pPr marL="257175" indent="-257175">
              <a:lnSpc>
                <a:spcPct val="115000"/>
              </a:lnSpc>
              <a:spcBef>
                <a:spcPts val="375"/>
              </a:spcBef>
              <a:buFont typeface="+mj-lt"/>
              <a:buAutoNum type="arabicPeriod"/>
            </a:pPr>
            <a:r>
              <a:rPr lang="mn-MN" sz="1350" dirty="0">
                <a:latin typeface="Arial" panose="020B0604020202020204" pitchFamily="34" charset="0"/>
                <a:ea typeface="Times New Roman" panose="02020603050405020304" pitchFamily="18" charset="0"/>
                <a:cs typeface="Arial" panose="020B0604020202020204" pitchFamily="34" charset="0"/>
              </a:rPr>
              <a:t>Процессын бүртгэл үүсгэх – Зарим процессуудыг зураглах шаардлагагүй байж болно. </a:t>
            </a:r>
          </a:p>
          <a:p>
            <a:pPr marL="257175" indent="-257175">
              <a:lnSpc>
                <a:spcPct val="115000"/>
              </a:lnSpc>
              <a:spcBef>
                <a:spcPts val="375"/>
              </a:spcBef>
              <a:buFont typeface="+mj-lt"/>
              <a:buAutoNum type="arabicPeriod"/>
            </a:pPr>
            <a:r>
              <a:rPr lang="mn-MN" sz="1350" dirty="0">
                <a:latin typeface="Arial" panose="020B0604020202020204" pitchFamily="34" charset="0"/>
                <a:ea typeface="Times New Roman" panose="02020603050405020304" pitchFamily="18" charset="0"/>
                <a:cs typeface="Arial" panose="020B0604020202020204" pitchFamily="34" charset="0"/>
              </a:rPr>
              <a:t>Бүрэн, уялдаа холбоотой эсэхийг тодорхойлох – Жишиг загваруудыг ашиглах</a:t>
            </a:r>
          </a:p>
        </p:txBody>
      </p:sp>
    </p:spTree>
    <p:extLst>
      <p:ext uri="{BB962C8B-B14F-4D97-AF65-F5344CB8AC3E}">
        <p14:creationId xmlns:p14="http://schemas.microsoft.com/office/powerpoint/2010/main" val="37852174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F731B1-5EED-732D-4364-27B4DD6FEB82}"/>
              </a:ext>
            </a:extLst>
          </p:cNvPr>
          <p:cNvSpPr>
            <a:spLocks noGrp="1"/>
          </p:cNvSpPr>
          <p:nvPr>
            <p:ph type="title"/>
          </p:nvPr>
        </p:nvSpPr>
        <p:spPr/>
        <p:txBody>
          <a:bodyPr/>
          <a:lstStyle/>
          <a:p>
            <a:pPr algn="l"/>
            <a:r>
              <a:rPr lang="mn-MN" dirty="0"/>
              <a:t>ПРОЦЕСС АРХИТЕКТУР: </a:t>
            </a:r>
            <a:r>
              <a:rPr lang="en-US" dirty="0"/>
              <a:t>REFERENCE MODELS </a:t>
            </a:r>
          </a:p>
        </p:txBody>
      </p:sp>
      <p:sp>
        <p:nvSpPr>
          <p:cNvPr id="7" name="TextBox 6">
            <a:extLst>
              <a:ext uri="{FF2B5EF4-FFF2-40B4-BE49-F238E27FC236}">
                <a16:creationId xmlns:a16="http://schemas.microsoft.com/office/drawing/2014/main" id="{FC1618C6-95EC-E919-A98A-358734DA919B}"/>
              </a:ext>
            </a:extLst>
          </p:cNvPr>
          <p:cNvSpPr txBox="1"/>
          <p:nvPr/>
        </p:nvSpPr>
        <p:spPr>
          <a:xfrm>
            <a:off x="47625" y="969101"/>
            <a:ext cx="4384676" cy="2862322"/>
          </a:xfrm>
          <a:prstGeom prst="rect">
            <a:avLst/>
          </a:prstGeom>
          <a:solidFill>
            <a:schemeClr val="accent5">
              <a:lumMod val="20000"/>
              <a:lumOff val="80000"/>
            </a:schemeClr>
          </a:solidFill>
        </p:spPr>
        <p:txBody>
          <a:bodyPr wrap="square">
            <a:spAutoFit/>
          </a:bodyPr>
          <a:lstStyle/>
          <a:p>
            <a:pPr algn="l"/>
            <a:r>
              <a:rPr lang="en-US" dirty="0">
                <a:latin typeface="QxpmdkTimes-Roman"/>
              </a:rPr>
              <a:t>Reference models are developed by a range of industry consortia, non-profit associations, government research programs, and academia.</a:t>
            </a:r>
          </a:p>
          <a:p>
            <a:pPr marL="214313" indent="-214313">
              <a:buFont typeface="Arial" panose="020B0604020202020204" pitchFamily="34" charset="0"/>
              <a:buChar char="•"/>
            </a:pPr>
            <a:r>
              <a:rPr lang="en-US" sz="1500" i="1" dirty="0">
                <a:latin typeface="BfkvlvTimes-Italic"/>
              </a:rPr>
              <a:t>Information Technology Infrastructure Library </a:t>
            </a:r>
            <a:r>
              <a:rPr lang="en-US" sz="1500" dirty="0">
                <a:latin typeface="QxpmdkTimes-Roman"/>
              </a:rPr>
              <a:t>(ITIL) AXELOS</a:t>
            </a:r>
          </a:p>
          <a:p>
            <a:pPr marL="214313" indent="-214313">
              <a:buFont typeface="Arial" panose="020B0604020202020204" pitchFamily="34" charset="0"/>
              <a:buChar char="•"/>
            </a:pPr>
            <a:r>
              <a:rPr lang="en-US" sz="1500" i="1" dirty="0">
                <a:solidFill>
                  <a:srgbClr val="000000"/>
                </a:solidFill>
                <a:latin typeface="BfkvlvTimes-Italic"/>
              </a:rPr>
              <a:t>Supply Chain Operations Reference Model </a:t>
            </a:r>
            <a:r>
              <a:rPr lang="en-US" sz="1500" dirty="0">
                <a:solidFill>
                  <a:srgbClr val="000000"/>
                </a:solidFill>
                <a:latin typeface="QxpmdkTimes-Roman"/>
              </a:rPr>
              <a:t>(SCOR)  APICS</a:t>
            </a:r>
          </a:p>
          <a:p>
            <a:pPr marL="214313" indent="-214313">
              <a:buFont typeface="Arial" panose="020B0604020202020204" pitchFamily="34" charset="0"/>
              <a:buChar char="•"/>
            </a:pPr>
            <a:r>
              <a:rPr lang="en-US" sz="1500" i="1" dirty="0">
                <a:solidFill>
                  <a:srgbClr val="000000"/>
                </a:solidFill>
                <a:latin typeface="BfkvlvTimes-Italic"/>
              </a:rPr>
              <a:t>Process Classification Framework </a:t>
            </a:r>
            <a:r>
              <a:rPr lang="en-US" sz="1500" dirty="0">
                <a:solidFill>
                  <a:srgbClr val="000000"/>
                </a:solidFill>
                <a:latin typeface="QxpmdkTimes-Roman"/>
              </a:rPr>
              <a:t>(PCF) APQC</a:t>
            </a:r>
          </a:p>
          <a:p>
            <a:pPr marL="214313" indent="-214313">
              <a:buFont typeface="Arial" panose="020B0604020202020204" pitchFamily="34" charset="0"/>
              <a:buChar char="•"/>
            </a:pPr>
            <a:r>
              <a:rPr lang="en-US" sz="1500" i="1" dirty="0">
                <a:solidFill>
                  <a:srgbClr val="000000"/>
                </a:solidFill>
                <a:latin typeface="BfkvlvTimes-Italic"/>
              </a:rPr>
              <a:t>Performance Framework </a:t>
            </a:r>
            <a:r>
              <a:rPr lang="en-US" sz="1500" dirty="0">
                <a:solidFill>
                  <a:srgbClr val="000000"/>
                </a:solidFill>
                <a:latin typeface="QxpmdkTimes-Roman"/>
              </a:rPr>
              <a:t>by Rummler &amp; Brache.</a:t>
            </a:r>
            <a:endParaRPr lang="en-US" sz="1500" dirty="0"/>
          </a:p>
          <a:p>
            <a:pPr algn="l"/>
            <a:endParaRPr lang="en-US" dirty="0"/>
          </a:p>
        </p:txBody>
      </p:sp>
      <p:sp>
        <p:nvSpPr>
          <p:cNvPr id="11" name="TextBox 10">
            <a:extLst>
              <a:ext uri="{FF2B5EF4-FFF2-40B4-BE49-F238E27FC236}">
                <a16:creationId xmlns:a16="http://schemas.microsoft.com/office/drawing/2014/main" id="{5A7FA43A-78A4-FCB0-46D4-CE28AA62DA21}"/>
              </a:ext>
            </a:extLst>
          </p:cNvPr>
          <p:cNvSpPr txBox="1"/>
          <p:nvPr/>
        </p:nvSpPr>
        <p:spPr>
          <a:xfrm>
            <a:off x="4508500" y="944881"/>
            <a:ext cx="4587875" cy="300082"/>
          </a:xfrm>
          <a:prstGeom prst="rect">
            <a:avLst/>
          </a:prstGeom>
          <a:noFill/>
        </p:spPr>
        <p:txBody>
          <a:bodyPr wrap="square">
            <a:spAutoFit/>
          </a:bodyPr>
          <a:lstStyle/>
          <a:p>
            <a:r>
              <a:rPr lang="en-US" sz="1350">
                <a:hlinkClick r:id="rId3"/>
              </a:rPr>
              <a:t>Industry-Specific Process Classification Frameworks | APQC</a:t>
            </a:r>
            <a:endParaRPr lang="en-US" sz="1350"/>
          </a:p>
        </p:txBody>
      </p:sp>
      <p:pic>
        <p:nvPicPr>
          <p:cNvPr id="13" name="Picture 12">
            <a:extLst>
              <a:ext uri="{FF2B5EF4-FFF2-40B4-BE49-F238E27FC236}">
                <a16:creationId xmlns:a16="http://schemas.microsoft.com/office/drawing/2014/main" id="{A816043F-1251-5AC4-CE10-1F0738696D9D}"/>
              </a:ext>
            </a:extLst>
          </p:cNvPr>
          <p:cNvPicPr>
            <a:picLocks noChangeAspect="1"/>
          </p:cNvPicPr>
          <p:nvPr/>
        </p:nvPicPr>
        <p:blipFill rotWithShape="1">
          <a:blip r:embed="rId4"/>
          <a:srcRect l="552" t="8148" r="15284"/>
          <a:stretch/>
        </p:blipFill>
        <p:spPr>
          <a:xfrm>
            <a:off x="4572000" y="1221881"/>
            <a:ext cx="4089400" cy="2832881"/>
          </a:xfrm>
          <a:prstGeom prst="rect">
            <a:avLst/>
          </a:prstGeom>
        </p:spPr>
      </p:pic>
    </p:spTree>
    <p:extLst>
      <p:ext uri="{BB962C8B-B14F-4D97-AF65-F5344CB8AC3E}">
        <p14:creationId xmlns:p14="http://schemas.microsoft.com/office/powerpoint/2010/main" val="9387694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2D214-11CB-7419-0B66-76871E5F6037}"/>
              </a:ext>
            </a:extLst>
          </p:cNvPr>
          <p:cNvSpPr>
            <a:spLocks noGrp="1"/>
          </p:cNvSpPr>
          <p:nvPr>
            <p:ph type="title"/>
          </p:nvPr>
        </p:nvSpPr>
        <p:spPr/>
        <p:txBody>
          <a:bodyPr/>
          <a:lstStyle/>
          <a:p>
            <a:r>
              <a:rPr lang="mn-MN" dirty="0"/>
              <a:t>Процесс</a:t>
            </a:r>
            <a:r>
              <a:rPr lang="en-US" dirty="0"/>
              <a:t> </a:t>
            </a:r>
            <a:r>
              <a:rPr lang="mn-MN" dirty="0"/>
              <a:t>зураглал </a:t>
            </a:r>
            <a:r>
              <a:rPr lang="mn-MN" dirty="0">
                <a:solidFill>
                  <a:srgbClr val="FFC000"/>
                </a:solidFill>
              </a:rPr>
              <a:t>яагаад</a:t>
            </a:r>
            <a:r>
              <a:rPr lang="mn-MN" dirty="0"/>
              <a:t> чухал вэ?</a:t>
            </a:r>
            <a:endParaRPr lang="en-US" dirty="0"/>
          </a:p>
        </p:txBody>
      </p:sp>
      <p:sp>
        <p:nvSpPr>
          <p:cNvPr id="6" name="TextBox 5">
            <a:extLst>
              <a:ext uri="{FF2B5EF4-FFF2-40B4-BE49-F238E27FC236}">
                <a16:creationId xmlns:a16="http://schemas.microsoft.com/office/drawing/2014/main" id="{DB9B6118-CCE9-10AE-7B37-53CADA9016EC}"/>
              </a:ext>
            </a:extLst>
          </p:cNvPr>
          <p:cNvSpPr txBox="1"/>
          <p:nvPr/>
        </p:nvSpPr>
        <p:spPr>
          <a:xfrm>
            <a:off x="221747" y="961394"/>
            <a:ext cx="8700506" cy="1200329"/>
          </a:xfrm>
          <a:prstGeom prst="rect">
            <a:avLst/>
          </a:prstGeom>
          <a:solidFill>
            <a:schemeClr val="accent2">
              <a:lumMod val="20000"/>
              <a:lumOff val="80000"/>
            </a:schemeClr>
          </a:solidFill>
        </p:spPr>
        <p:txBody>
          <a:bodyPr wrap="square">
            <a:spAutoFit/>
          </a:bodyPr>
          <a:lstStyle/>
          <a:p>
            <a:pPr marL="257175" indent="-257175">
              <a:buFont typeface="Wingdings" panose="05000000000000000000" pitchFamily="2" charset="2"/>
              <a:buChar char="Ø"/>
            </a:pPr>
            <a:r>
              <a:rPr lang="en-US" sz="1200" dirty="0">
                <a:latin typeface="Arial" panose="020B0604020202020204" pitchFamily="34" charset="0"/>
                <a:cs typeface="Arial" panose="020B0604020202020204" pitchFamily="34" charset="0"/>
              </a:rPr>
              <a:t>Б</a:t>
            </a:r>
            <a:r>
              <a:rPr lang="mn-MN" sz="1200" dirty="0">
                <a:latin typeface="Arial" panose="020B0604020202020204" pitchFamily="34" charset="0"/>
                <a:cs typeface="Arial" panose="020B0604020202020204" pitchFamily="34" charset="0"/>
              </a:rPr>
              <a:t>айгууллага стратеги, зорилгодоо хүрэхэд </a:t>
            </a:r>
            <a:r>
              <a:rPr lang="mn-MN" sz="1200" dirty="0">
                <a:solidFill>
                  <a:srgbClr val="C00000"/>
                </a:solidFill>
                <a:latin typeface="Arial" panose="020B0604020202020204" pitchFamily="34" charset="0"/>
                <a:cs typeface="Arial" panose="020B0604020202020204" pitchFamily="34" charset="0"/>
              </a:rPr>
              <a:t>гол</a:t>
            </a:r>
            <a:r>
              <a:rPr lang="mn-MN" sz="1200" dirty="0">
                <a:latin typeface="Arial" panose="020B0604020202020204" pitchFamily="34" charset="0"/>
                <a:cs typeface="Arial" panose="020B0604020202020204" pitchFamily="34" charset="0"/>
              </a:rPr>
              <a:t> </a:t>
            </a:r>
            <a:r>
              <a:rPr lang="mn-MN" sz="1200" dirty="0">
                <a:solidFill>
                  <a:srgbClr val="C00000"/>
                </a:solidFill>
                <a:latin typeface="Arial" panose="020B0604020202020204" pitchFamily="34" charset="0"/>
                <a:cs typeface="Arial" panose="020B0604020202020204" pitchFamily="34" charset="0"/>
              </a:rPr>
              <a:t>ажлуудаа тодорхойлж, ойлгох</a:t>
            </a:r>
          </a:p>
          <a:p>
            <a:pPr marL="257175" indent="-257175">
              <a:buFont typeface="Wingdings" panose="05000000000000000000" pitchFamily="2" charset="2"/>
              <a:buChar char="Ø"/>
            </a:pPr>
            <a:r>
              <a:rPr lang="mn-MN" sz="1200" dirty="0">
                <a:latin typeface="Arial" panose="020B0604020202020204" pitchFamily="34" charset="0"/>
                <a:cs typeface="Arial" panose="020B0604020202020204" pitchFamily="34" charset="0"/>
              </a:rPr>
              <a:t>Ажлыг эмхлэн, давтагдах алхамуудад хувааж </a:t>
            </a:r>
            <a:r>
              <a:rPr lang="mn-MN" sz="1200" dirty="0">
                <a:solidFill>
                  <a:srgbClr val="C00000"/>
                </a:solidFill>
                <a:latin typeface="Arial" panose="020B0604020202020204" pitchFamily="34" charset="0"/>
                <a:cs typeface="Arial" panose="020B0604020202020204" pitchFamily="34" charset="0"/>
              </a:rPr>
              <a:t>гарцын чанарыг тогтмолжуулах</a:t>
            </a:r>
            <a:r>
              <a:rPr lang="en-US" sz="1200" dirty="0">
                <a:solidFill>
                  <a:srgbClr val="C00000"/>
                </a:solidFill>
                <a:latin typeface="Arial" panose="020B0604020202020204" pitchFamily="34" charset="0"/>
                <a:cs typeface="Arial" panose="020B0604020202020204" pitchFamily="34" charset="0"/>
              </a:rPr>
              <a:t>/</a:t>
            </a:r>
            <a:r>
              <a:rPr lang="mn-MN" sz="1200" dirty="0">
                <a:solidFill>
                  <a:srgbClr val="C00000"/>
                </a:solidFill>
                <a:latin typeface="Arial" panose="020B0604020202020204" pitchFamily="34" charset="0"/>
                <a:cs typeface="Arial" panose="020B0604020202020204" pitchFamily="34" charset="0"/>
              </a:rPr>
              <a:t>стандартжуулах</a:t>
            </a:r>
          </a:p>
          <a:p>
            <a:pPr marL="257175" indent="-257175">
              <a:buFont typeface="Wingdings" panose="05000000000000000000" pitchFamily="2" charset="2"/>
              <a:buChar char="Ø"/>
            </a:pPr>
            <a:r>
              <a:rPr lang="mn-MN" sz="1200" dirty="0">
                <a:solidFill>
                  <a:schemeClr val="tx1">
                    <a:lumMod val="95000"/>
                    <a:lumOff val="5000"/>
                  </a:schemeClr>
                </a:solidFill>
                <a:latin typeface="Arial" panose="020B0604020202020204" pitchFamily="34" charset="0"/>
                <a:cs typeface="Arial" panose="020B0604020202020204" pitchFamily="34" charset="0"/>
              </a:rPr>
              <a:t>Стандарчилагдсан гарц, боловсруулалт нь шаардлагатай </a:t>
            </a:r>
            <a:r>
              <a:rPr lang="mn-MN" sz="1200" dirty="0">
                <a:solidFill>
                  <a:srgbClr val="C00000"/>
                </a:solidFill>
                <a:latin typeface="Arial" panose="020B0604020202020204" pitchFamily="34" charset="0"/>
                <a:cs typeface="Arial" panose="020B0604020202020204" pitchFamily="34" charset="0"/>
              </a:rPr>
              <a:t>нөөцүүдээ оновчтой таамаглах</a:t>
            </a:r>
          </a:p>
          <a:p>
            <a:pPr marL="257175" indent="-257175">
              <a:buFont typeface="Wingdings" panose="05000000000000000000" pitchFamily="2" charset="2"/>
              <a:buChar char="Ø"/>
            </a:pPr>
            <a:r>
              <a:rPr lang="mn-MN" sz="1200" dirty="0">
                <a:solidFill>
                  <a:schemeClr val="tx1">
                    <a:lumMod val="95000"/>
                    <a:lumOff val="5000"/>
                  </a:schemeClr>
                </a:solidFill>
                <a:latin typeface="Arial" panose="020B0604020202020204" pitchFamily="34" charset="0"/>
                <a:cs typeface="Arial" panose="020B0604020202020204" pitchFamily="34" charset="0"/>
              </a:rPr>
              <a:t>Хүнээс шалтгаалах </a:t>
            </a:r>
            <a:r>
              <a:rPr lang="mn-MN" sz="1200" dirty="0">
                <a:solidFill>
                  <a:srgbClr val="C00000"/>
                </a:solidFill>
                <a:latin typeface="Arial" panose="020B0604020202020204" pitchFamily="34" charset="0"/>
                <a:cs typeface="Arial" panose="020B0604020202020204" pitchFamily="34" charset="0"/>
              </a:rPr>
              <a:t>ажлын удаашрал</a:t>
            </a:r>
            <a:r>
              <a:rPr lang="mn-MN" sz="1200" dirty="0">
                <a:solidFill>
                  <a:schemeClr val="tx1">
                    <a:lumMod val="95000"/>
                    <a:lumOff val="5000"/>
                  </a:schemeClr>
                </a:solidFill>
                <a:latin typeface="Arial" panose="020B0604020202020204" pitchFamily="34" charset="0"/>
                <a:cs typeface="Arial" panose="020B0604020202020204" pitchFamily="34" charset="0"/>
              </a:rPr>
              <a:t>, </a:t>
            </a:r>
            <a:r>
              <a:rPr lang="mn-MN" sz="1200" dirty="0">
                <a:solidFill>
                  <a:srgbClr val="C00000"/>
                </a:solidFill>
                <a:latin typeface="Arial" panose="020B0604020202020204" pitchFamily="34" charset="0"/>
                <a:cs typeface="Arial" panose="020B0604020202020204" pitchFamily="34" charset="0"/>
              </a:rPr>
              <a:t>алдааг бууруулах </a:t>
            </a:r>
            <a:endParaRPr lang="mn-MN" sz="1200" dirty="0">
              <a:solidFill>
                <a:schemeClr val="tx1">
                  <a:lumMod val="95000"/>
                  <a:lumOff val="5000"/>
                </a:schemeClr>
              </a:solidFill>
              <a:latin typeface="Arial" panose="020B0604020202020204" pitchFamily="34" charset="0"/>
              <a:cs typeface="Arial" panose="020B0604020202020204" pitchFamily="34" charset="0"/>
            </a:endParaRPr>
          </a:p>
          <a:p>
            <a:pPr marL="257175" indent="-257175">
              <a:buFont typeface="Wingdings" panose="05000000000000000000" pitchFamily="2" charset="2"/>
              <a:buChar char="Ø"/>
            </a:pPr>
            <a:r>
              <a:rPr lang="mn-MN" sz="1200" dirty="0">
                <a:latin typeface="Arial" panose="020B0604020202020204" pitchFamily="34" charset="0"/>
                <a:cs typeface="Arial" panose="020B0604020202020204" pitchFamily="34" charset="0"/>
              </a:rPr>
              <a:t>Үр дүн, үр ашиггүй ажил, даалгавруудыг илрүүлэн </a:t>
            </a:r>
            <a:r>
              <a:rPr lang="mn-MN" sz="1200" dirty="0">
                <a:solidFill>
                  <a:srgbClr val="C00000"/>
                </a:solidFill>
                <a:latin typeface="Arial" panose="020B0604020202020204" pitchFamily="34" charset="0"/>
                <a:cs typeface="Arial" panose="020B0604020202020204" pitchFamily="34" charset="0"/>
              </a:rPr>
              <a:t>гүйцэтгэлийг сайжруулах</a:t>
            </a:r>
          </a:p>
          <a:p>
            <a:pPr marL="257175" indent="-257175">
              <a:buFont typeface="Wingdings" panose="05000000000000000000" pitchFamily="2" charset="2"/>
              <a:buChar char="Ø"/>
            </a:pPr>
            <a:r>
              <a:rPr lang="mn-MN" sz="1200" dirty="0">
                <a:latin typeface="Arial" panose="020B0604020202020204" pitchFamily="34" charset="0"/>
                <a:cs typeface="Arial" panose="020B0604020202020204" pitchFamily="34" charset="0"/>
              </a:rPr>
              <a:t>Гүйцэтгэлийг сайжруулах </a:t>
            </a:r>
            <a:r>
              <a:rPr lang="mn-MN" sz="1200" dirty="0">
                <a:solidFill>
                  <a:srgbClr val="C00000"/>
                </a:solidFill>
                <a:latin typeface="Arial" panose="020B0604020202020204" pitchFamily="34" charset="0"/>
                <a:cs typeface="Arial" panose="020B0604020202020204" pitchFamily="34" charset="0"/>
              </a:rPr>
              <a:t>технологийг тодорхойлох, сонгох, хэрэгжүүлэх</a:t>
            </a:r>
            <a:endParaRPr lang="en-US" sz="825" dirty="0">
              <a:solidFill>
                <a:srgbClr val="C00000"/>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F5F106DA-6456-DFF6-FA3B-2F9807ADDA9E}"/>
              </a:ext>
            </a:extLst>
          </p:cNvPr>
          <p:cNvSpPr txBox="1"/>
          <p:nvPr/>
        </p:nvSpPr>
        <p:spPr>
          <a:xfrm>
            <a:off x="221747" y="2233684"/>
            <a:ext cx="3016129" cy="2192908"/>
          </a:xfrm>
          <a:prstGeom prst="rect">
            <a:avLst/>
          </a:prstGeom>
          <a:solidFill>
            <a:schemeClr val="accent2">
              <a:lumMod val="20000"/>
              <a:lumOff val="80000"/>
            </a:schemeClr>
          </a:solidFill>
        </p:spPr>
        <p:txBody>
          <a:bodyPr wrap="square">
            <a:spAutoFit/>
          </a:bodyPr>
          <a:lstStyle/>
          <a:p>
            <a:r>
              <a:rPr lang="mn-MN" sz="1050" b="1" dirty="0">
                <a:latin typeface="Arial" panose="020B0604020202020204" pitchFamily="34" charset="0"/>
                <a:cs typeface="Arial" panose="020B0604020202020204" pitchFamily="34" charset="0"/>
              </a:rPr>
              <a:t>Үл үзэгдэх асуудлуудыг ил болгох (</a:t>
            </a:r>
            <a:r>
              <a:rPr lang="en-US" sz="1050" b="1" dirty="0">
                <a:latin typeface="Arial" panose="020B0604020202020204" pitchFamily="34" charset="0"/>
                <a:cs typeface="Arial" panose="020B0604020202020204" pitchFamily="34" charset="0"/>
              </a:rPr>
              <a:t>Visibility)</a:t>
            </a:r>
          </a:p>
          <a:p>
            <a:r>
              <a:rPr lang="mn-MN" sz="1050" dirty="0">
                <a:latin typeface="Arial" panose="020B0604020202020204" pitchFamily="34" charset="0"/>
                <a:cs typeface="Arial" panose="020B0604020202020204" pitchFamily="34" charset="0"/>
              </a:rPr>
              <a:t>Ажил ихэвчлэн "хүмүүсийн толгой дотор" эсвэл "аман яриа" хэлбэрээр өрнөдөг. Процессыг цаасан дээр буулгахад дараах зүйлс тодорхой болдог:</a:t>
            </a:r>
          </a:p>
          <a:p>
            <a:pPr marL="128588" indent="-128588">
              <a:buFont typeface="Arial" panose="020B0604020202020204" pitchFamily="34" charset="0"/>
              <a:buChar char="•"/>
            </a:pPr>
            <a:r>
              <a:rPr lang="en-US" sz="1050" b="1" dirty="0">
                <a:latin typeface="Arial" panose="020B0604020202020204" pitchFamily="34" charset="0"/>
                <a:cs typeface="Arial" panose="020B0604020202020204" pitchFamily="34" charset="0"/>
              </a:rPr>
              <a:t>Bottlenecks (</a:t>
            </a:r>
            <a:r>
              <a:rPr lang="mn-MN" sz="1050" b="1" dirty="0">
                <a:latin typeface="Arial" panose="020B0604020202020204" pitchFamily="34" charset="0"/>
                <a:cs typeface="Arial" panose="020B0604020202020204" pitchFamily="34" charset="0"/>
              </a:rPr>
              <a:t>Гацаа):</a:t>
            </a:r>
            <a:r>
              <a:rPr lang="mn-MN" sz="1050" dirty="0">
                <a:latin typeface="Arial" panose="020B0604020202020204" pitchFamily="34" charset="0"/>
                <a:cs typeface="Arial" panose="020B0604020202020204" pitchFamily="34" charset="0"/>
              </a:rPr>
              <a:t> Ажил хаана хамгийн удаан саатаж байна?</a:t>
            </a:r>
          </a:p>
          <a:p>
            <a:pPr marL="128588" indent="-128588">
              <a:buFont typeface="Arial" panose="020B0604020202020204" pitchFamily="34" charset="0"/>
              <a:buChar char="•"/>
            </a:pPr>
            <a:r>
              <a:rPr lang="en-US" sz="1050" b="1" dirty="0">
                <a:latin typeface="Arial" panose="020B0604020202020204" pitchFamily="34" charset="0"/>
                <a:cs typeface="Arial" panose="020B0604020202020204" pitchFamily="34" charset="0"/>
              </a:rPr>
              <a:t>Redundancies (</a:t>
            </a:r>
            <a:r>
              <a:rPr lang="mn-MN" sz="1050" b="1" dirty="0">
                <a:latin typeface="Arial" panose="020B0604020202020204" pitchFamily="34" charset="0"/>
                <a:cs typeface="Arial" panose="020B0604020202020204" pitchFamily="34" charset="0"/>
              </a:rPr>
              <a:t>Илүүдэл):</a:t>
            </a:r>
            <a:r>
              <a:rPr lang="mn-MN" sz="1050" dirty="0">
                <a:latin typeface="Arial" panose="020B0604020202020204" pitchFamily="34" charset="0"/>
                <a:cs typeface="Arial" panose="020B0604020202020204" pitchFamily="34" charset="0"/>
              </a:rPr>
              <a:t> Хэрэгцээгүй олон гарын үсэг, давхардсан алхмууд хаана байна?</a:t>
            </a:r>
          </a:p>
          <a:p>
            <a:pPr marL="128588" indent="-128588">
              <a:buFont typeface="Arial" panose="020B0604020202020204" pitchFamily="34" charset="0"/>
              <a:buChar char="•"/>
            </a:pPr>
            <a:r>
              <a:rPr lang="en-US" sz="1050" b="1" dirty="0">
                <a:latin typeface="Arial" panose="020B0604020202020204" pitchFamily="34" charset="0"/>
                <a:cs typeface="Arial" panose="020B0604020202020204" pitchFamily="34" charset="0"/>
              </a:rPr>
              <a:t>Gaps (</a:t>
            </a:r>
            <a:r>
              <a:rPr lang="mn-MN" sz="1050" b="1" dirty="0">
                <a:latin typeface="Arial" panose="020B0604020202020204" pitchFamily="34" charset="0"/>
                <a:cs typeface="Arial" panose="020B0604020202020204" pitchFamily="34" charset="0"/>
              </a:rPr>
              <a:t>Цоорхой):</a:t>
            </a:r>
            <a:r>
              <a:rPr lang="mn-MN" sz="1050" dirty="0">
                <a:latin typeface="Arial" panose="020B0604020202020204" pitchFamily="34" charset="0"/>
                <a:cs typeface="Arial" panose="020B0604020202020204" pitchFamily="34" charset="0"/>
              </a:rPr>
              <a:t> Хэн ч хариуцдаггүй, эзэнгүй орхигдсон алхмууд хаана байна?</a:t>
            </a:r>
          </a:p>
        </p:txBody>
      </p:sp>
      <p:sp>
        <p:nvSpPr>
          <p:cNvPr id="10" name="TextBox 9">
            <a:extLst>
              <a:ext uri="{FF2B5EF4-FFF2-40B4-BE49-F238E27FC236}">
                <a16:creationId xmlns:a16="http://schemas.microsoft.com/office/drawing/2014/main" id="{FE7224FD-2B97-DF50-6016-906C13F1AC18}"/>
              </a:ext>
            </a:extLst>
          </p:cNvPr>
          <p:cNvSpPr txBox="1"/>
          <p:nvPr/>
        </p:nvSpPr>
        <p:spPr>
          <a:xfrm>
            <a:off x="3441822" y="2233684"/>
            <a:ext cx="2292229" cy="2192908"/>
          </a:xfrm>
          <a:prstGeom prst="rect">
            <a:avLst/>
          </a:prstGeom>
          <a:solidFill>
            <a:schemeClr val="accent2">
              <a:lumMod val="20000"/>
              <a:lumOff val="80000"/>
            </a:schemeClr>
          </a:solidFill>
        </p:spPr>
        <p:txBody>
          <a:bodyPr wrap="square">
            <a:spAutoFit/>
          </a:bodyPr>
          <a:lstStyle/>
          <a:p>
            <a:r>
              <a:rPr lang="mn-MN" sz="1050" b="1" dirty="0">
                <a:latin typeface="Arial" panose="020B0604020202020204" pitchFamily="34" charset="0"/>
                <a:cs typeface="Arial" panose="020B0604020202020204" pitchFamily="34" charset="0"/>
              </a:rPr>
              <a:t>"Хэлтэс хоорондын" зөрчлийг арилгах</a:t>
            </a:r>
          </a:p>
          <a:p>
            <a:r>
              <a:rPr lang="mn-MN" sz="1050" dirty="0">
                <a:latin typeface="Arial" panose="020B0604020202020204" pitchFamily="34" charset="0"/>
                <a:cs typeface="Arial" panose="020B0604020202020204" pitchFamily="34" charset="0"/>
              </a:rPr>
              <a:t>Байгууллагын хамгийн том асуудлууд хэлтэс хоорондын "гар шилжүүлэх" (</a:t>
            </a:r>
            <a:r>
              <a:rPr lang="en-US" sz="1050" dirty="0">
                <a:latin typeface="Arial" panose="020B0604020202020204" pitchFamily="34" charset="0"/>
                <a:cs typeface="Arial" panose="020B0604020202020204" pitchFamily="34" charset="0"/>
              </a:rPr>
              <a:t>hand-off) </a:t>
            </a:r>
            <a:r>
              <a:rPr lang="mn-MN" sz="1050" dirty="0">
                <a:latin typeface="Arial" panose="020B0604020202020204" pitchFamily="34" charset="0"/>
                <a:cs typeface="Arial" panose="020B0604020202020204" pitchFamily="34" charset="0"/>
              </a:rPr>
              <a:t>мөчид үүсдэг.</a:t>
            </a:r>
          </a:p>
          <a:p>
            <a:r>
              <a:rPr lang="mn-MN" sz="1050" b="1" dirty="0">
                <a:latin typeface="Arial" panose="020B0604020202020204" pitchFamily="34" charset="0"/>
                <a:cs typeface="Arial" panose="020B0604020202020204" pitchFamily="34" charset="0"/>
              </a:rPr>
              <a:t>Жишээ нь:</a:t>
            </a:r>
            <a:r>
              <a:rPr lang="mn-MN" sz="1050" dirty="0">
                <a:latin typeface="Arial" panose="020B0604020202020204" pitchFamily="34" charset="0"/>
                <a:cs typeface="Arial" panose="020B0604020202020204" pitchFamily="34" charset="0"/>
              </a:rPr>
              <a:t> Маркетинг захиалга авчирдаг ч борлуулалтын багт мэдээлэл нь дутуу очдог.</a:t>
            </a:r>
          </a:p>
          <a:p>
            <a:r>
              <a:rPr lang="mn-MN" sz="1050" b="1" dirty="0">
                <a:latin typeface="Arial" panose="020B0604020202020204" pitchFamily="34" charset="0"/>
                <a:cs typeface="Arial" panose="020B0604020202020204" pitchFamily="34" charset="0"/>
              </a:rPr>
              <a:t>Үр дүн:</a:t>
            </a:r>
            <a:r>
              <a:rPr lang="mn-MN" sz="1050" dirty="0">
                <a:latin typeface="Arial" panose="020B0604020202020204" pitchFamily="34" charset="0"/>
                <a:cs typeface="Arial" panose="020B0604020202020204" pitchFamily="34" charset="0"/>
              </a:rPr>
              <a:t> Зураглал хийснээр "Хэн, хэзээ, юуг, хэнд шилжүүлэх ёстой вэ?" гэдэг нь маш тодорхой болно.</a:t>
            </a:r>
          </a:p>
        </p:txBody>
      </p:sp>
      <p:sp>
        <p:nvSpPr>
          <p:cNvPr id="11" name="TextBox 10">
            <a:extLst>
              <a:ext uri="{FF2B5EF4-FFF2-40B4-BE49-F238E27FC236}">
                <a16:creationId xmlns:a16="http://schemas.microsoft.com/office/drawing/2014/main" id="{6214E79B-E4EB-1D7F-78DD-7834005C3161}"/>
              </a:ext>
            </a:extLst>
          </p:cNvPr>
          <p:cNvSpPr txBox="1"/>
          <p:nvPr/>
        </p:nvSpPr>
        <p:spPr>
          <a:xfrm>
            <a:off x="5906126" y="2233684"/>
            <a:ext cx="3016127" cy="2031325"/>
          </a:xfrm>
          <a:prstGeom prst="rect">
            <a:avLst/>
          </a:prstGeom>
          <a:solidFill>
            <a:schemeClr val="accent2">
              <a:lumMod val="20000"/>
              <a:lumOff val="80000"/>
            </a:schemeClr>
          </a:solidFill>
        </p:spPr>
        <p:txBody>
          <a:bodyPr wrap="square">
            <a:spAutoFit/>
          </a:bodyPr>
          <a:lstStyle/>
          <a:p>
            <a:r>
              <a:rPr lang="mn-MN" sz="1050" b="1" dirty="0">
                <a:latin typeface="Arial" panose="020B0604020202020204" pitchFamily="34" charset="0"/>
                <a:cs typeface="Arial" panose="020B0604020202020204" pitchFamily="34" charset="0"/>
              </a:rPr>
              <a:t>Стандартчилал ба Сургалт (</a:t>
            </a:r>
            <a:r>
              <a:rPr lang="en-US" sz="1050" b="1" dirty="0">
                <a:latin typeface="Arial" panose="020B0604020202020204" pitchFamily="34" charset="0"/>
                <a:cs typeface="Arial" panose="020B0604020202020204" pitchFamily="34" charset="0"/>
              </a:rPr>
              <a:t>Standardization)</a:t>
            </a:r>
          </a:p>
          <a:p>
            <a:r>
              <a:rPr lang="mn-MN" sz="1050" dirty="0">
                <a:latin typeface="Arial" panose="020B0604020202020204" pitchFamily="34" charset="0"/>
                <a:cs typeface="Arial" panose="020B0604020202020204" pitchFamily="34" charset="0"/>
              </a:rPr>
              <a:t>Шинэ ажилтан авахад ажлыг нь зааж өгөхөд хамгийн сайн хэрэгсэл бол процесс зураглал юм.</a:t>
            </a:r>
          </a:p>
          <a:p>
            <a:r>
              <a:rPr lang="mn-MN" sz="1050" dirty="0">
                <a:latin typeface="Arial" panose="020B0604020202020204" pitchFamily="34" charset="0"/>
                <a:cs typeface="Arial" panose="020B0604020202020204" pitchFamily="34" charset="0"/>
              </a:rPr>
              <a:t>Процесс зураглалтай байснаар "хүнээс хамааралтай" байдал багасаж, тухайн ажилтан солигдсон ч ажил хэвийн үргэлжлэх боломж бүрдэнэ.</a:t>
            </a:r>
          </a:p>
          <a:p>
            <a:r>
              <a:rPr lang="mn-MN" sz="1050" dirty="0">
                <a:latin typeface="Arial" panose="020B0604020202020204" pitchFamily="34" charset="0"/>
                <a:cs typeface="Arial" panose="020B0604020202020204" pitchFamily="34" charset="0"/>
              </a:rPr>
              <a:t>Энэ нь Холократ бүтцээр ажиллахад </a:t>
            </a:r>
            <a:r>
              <a:rPr lang="mn-MN" sz="1050" b="1" dirty="0">
                <a:latin typeface="Arial" panose="020B0604020202020204" pitchFamily="34" charset="0"/>
                <a:cs typeface="Arial" panose="020B0604020202020204" pitchFamily="34" charset="0"/>
              </a:rPr>
              <a:t>"Үүрэг" (</a:t>
            </a:r>
            <a:r>
              <a:rPr lang="en-US" sz="1050" b="1" dirty="0">
                <a:latin typeface="Arial" panose="020B0604020202020204" pitchFamily="34" charset="0"/>
                <a:cs typeface="Arial" panose="020B0604020202020204" pitchFamily="34" charset="0"/>
              </a:rPr>
              <a:t>Role)</a:t>
            </a:r>
            <a:r>
              <a:rPr lang="en-US" sz="1050" dirty="0">
                <a:latin typeface="Arial" panose="020B0604020202020204" pitchFamily="34" charset="0"/>
                <a:cs typeface="Arial" panose="020B0604020202020204" pitchFamily="34" charset="0"/>
              </a:rPr>
              <a:t>-</a:t>
            </a:r>
            <a:r>
              <a:rPr lang="mn-MN" sz="1050" dirty="0">
                <a:latin typeface="Arial" panose="020B0604020202020204" pitchFamily="34" charset="0"/>
                <a:cs typeface="Arial" panose="020B0604020202020204" pitchFamily="34" charset="0"/>
              </a:rPr>
              <a:t>ийг тодорхойлоход маш том суурь болж өгдөг.</a:t>
            </a:r>
          </a:p>
        </p:txBody>
      </p:sp>
    </p:spTree>
    <p:extLst>
      <p:ext uri="{BB962C8B-B14F-4D97-AF65-F5344CB8AC3E}">
        <p14:creationId xmlns:p14="http://schemas.microsoft.com/office/powerpoint/2010/main" val="251177428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 40">
    <p:bg>
      <p:bgPr>
        <a:solidFill>
          <a:srgbClr val="0132A6"/>
        </a:solidFill>
        <a:effectLst/>
      </p:bgPr>
    </p:bg>
    <p:spTree>
      <p:nvGrpSpPr>
        <p:cNvPr id="1" name=""/>
        <p:cNvGrpSpPr/>
        <p:nvPr/>
      </p:nvGrpSpPr>
      <p:grpSpPr>
        <a:xfrm>
          <a:off x="0" y="0"/>
          <a:ext cx="0" cy="0"/>
          <a:chOff x="0" y="0"/>
          <a:chExt cx="0" cy="0"/>
        </a:xfrm>
      </p:grpSpPr>
      <p:sp>
        <p:nvSpPr>
          <p:cNvPr id="2" name="Shape 0"/>
          <p:cNvSpPr/>
          <p:nvPr/>
        </p:nvSpPr>
        <p:spPr>
          <a:xfrm>
            <a:off x="6858000" y="-914400"/>
            <a:ext cx="3657600" cy="3657600"/>
          </a:xfrm>
          <a:prstGeom prst="ellipse">
            <a:avLst/>
          </a:prstGeom>
          <a:solidFill>
            <a:srgbClr val="FFC000"/>
          </a:solidFill>
          <a:ln w="12700">
            <a:noFill/>
            <a:prstDash val="solid"/>
          </a:ln>
        </p:spPr>
        <p:txBody>
          <a:bodyPr/>
          <a:lstStyle/>
          <a:p>
            <a:endParaRPr lang="en-US">
              <a:latin typeface="Arial" panose="020B0604020202020204" pitchFamily="34" charset="0"/>
              <a:cs typeface="Arial" panose="020B0604020202020204" pitchFamily="34" charset="0"/>
            </a:endParaRPr>
          </a:p>
        </p:txBody>
      </p:sp>
      <p:sp>
        <p:nvSpPr>
          <p:cNvPr id="3" name="Shape 1"/>
          <p:cNvSpPr/>
          <p:nvPr/>
        </p:nvSpPr>
        <p:spPr>
          <a:xfrm>
            <a:off x="7498080" y="-457200"/>
            <a:ext cx="2560320" cy="2560320"/>
          </a:xfrm>
          <a:prstGeom prst="ellipse">
            <a:avLst/>
          </a:prstGeom>
          <a:solidFill>
            <a:srgbClr val="0132A6"/>
          </a:solidFill>
          <a:ln w="12700">
            <a:noFill/>
            <a:prstDash val="solid"/>
          </a:ln>
        </p:spPr>
        <p:txBody>
          <a:bodyPr/>
          <a:lstStyle/>
          <a:p>
            <a:endParaRPr lang="en-US">
              <a:latin typeface="Arial" panose="020B0604020202020204" pitchFamily="34" charset="0"/>
              <a:cs typeface="Arial" panose="020B0604020202020204" pitchFamily="34" charset="0"/>
            </a:endParaRPr>
          </a:p>
        </p:txBody>
      </p:sp>
      <p:sp>
        <p:nvSpPr>
          <p:cNvPr id="4" name="Shape 2"/>
          <p:cNvSpPr/>
          <p:nvPr/>
        </p:nvSpPr>
        <p:spPr>
          <a:xfrm>
            <a:off x="0" y="4389120"/>
            <a:ext cx="9144000" cy="754380"/>
          </a:xfrm>
          <a:prstGeom prst="rect">
            <a:avLst/>
          </a:prstGeom>
          <a:solidFill>
            <a:srgbClr val="0132A6"/>
          </a:solidFill>
          <a:ln w="12700">
            <a:solidFill>
              <a:srgbClr val="2E7D32"/>
            </a:solidFill>
            <a:prstDash val="solid"/>
          </a:ln>
        </p:spPr>
        <p:txBody>
          <a:bodyPr/>
          <a:lstStyle/>
          <a:p>
            <a:endParaRPr lang="en-US">
              <a:latin typeface="Arial" panose="020B0604020202020204" pitchFamily="34" charset="0"/>
              <a:cs typeface="Arial" panose="020B0604020202020204" pitchFamily="34" charset="0"/>
            </a:endParaRPr>
          </a:p>
        </p:txBody>
      </p:sp>
      <p:sp>
        <p:nvSpPr>
          <p:cNvPr id="5" name="Shape 3"/>
          <p:cNvSpPr/>
          <p:nvPr/>
        </p:nvSpPr>
        <p:spPr>
          <a:xfrm>
            <a:off x="0" y="4315968"/>
            <a:ext cx="9144000" cy="827532"/>
          </a:xfrm>
          <a:prstGeom prst="rect">
            <a:avLst/>
          </a:prstGeom>
          <a:solidFill>
            <a:srgbClr val="FFC000"/>
          </a:solidFill>
          <a:ln w="12700">
            <a:noFill/>
            <a:prstDash val="solid"/>
          </a:ln>
        </p:spPr>
        <p:txBody>
          <a:bodyPr/>
          <a:lstStyle/>
          <a:p>
            <a:endParaRPr lang="en-US">
              <a:latin typeface="Arial" panose="020B0604020202020204" pitchFamily="34" charset="0"/>
              <a:cs typeface="Arial" panose="020B0604020202020204" pitchFamily="34" charset="0"/>
            </a:endParaRPr>
          </a:p>
        </p:txBody>
      </p:sp>
      <p:sp>
        <p:nvSpPr>
          <p:cNvPr id="6" name="Text 4"/>
          <p:cNvSpPr/>
          <p:nvPr/>
        </p:nvSpPr>
        <p:spPr>
          <a:xfrm>
            <a:off x="457200" y="365760"/>
            <a:ext cx="5486400" cy="640080"/>
          </a:xfrm>
          <a:prstGeom prst="rect">
            <a:avLst/>
          </a:prstGeom>
          <a:noFill/>
          <a:ln/>
        </p:spPr>
        <p:txBody>
          <a:bodyPr wrap="square" rtlCol="0" anchor="ctr"/>
          <a:lstStyle/>
          <a:p>
            <a:pPr marL="0" indent="0">
              <a:buNone/>
            </a:pPr>
            <a:r>
              <a:rPr lang="mn-MN" sz="3000" b="1" dirty="0">
                <a:solidFill>
                  <a:srgbClr val="FFFFFF"/>
                </a:solidFill>
                <a:latin typeface="Arial" panose="020B0604020202020204" pitchFamily="34" charset="0"/>
                <a:ea typeface="Calibri" pitchFamily="34" charset="-122"/>
                <a:cs typeface="Arial" panose="020B0604020202020204" pitchFamily="34" charset="0"/>
              </a:rPr>
              <a:t>ДҮГНЭЛТ</a:t>
            </a:r>
            <a:endParaRPr lang="en-US" sz="3000" dirty="0">
              <a:latin typeface="Arial" panose="020B0604020202020204" pitchFamily="34" charset="0"/>
              <a:cs typeface="Arial" panose="020B0604020202020204" pitchFamily="34" charset="0"/>
            </a:endParaRPr>
          </a:p>
        </p:txBody>
      </p:sp>
      <p:sp>
        <p:nvSpPr>
          <p:cNvPr id="7" name="Shape 5"/>
          <p:cNvSpPr/>
          <p:nvPr/>
        </p:nvSpPr>
        <p:spPr>
          <a:xfrm>
            <a:off x="365760" y="1143000"/>
            <a:ext cx="256032" cy="256032"/>
          </a:xfrm>
          <a:prstGeom prst="ellipse">
            <a:avLst/>
          </a:prstGeom>
          <a:solidFill>
            <a:srgbClr val="FFC000"/>
          </a:solidFill>
          <a:ln w="12700">
            <a:noFill/>
            <a:prstDash val="solid"/>
          </a:ln>
        </p:spPr>
        <p:txBody>
          <a:bodyPr/>
          <a:lstStyle/>
          <a:p>
            <a:endParaRPr lang="en-US">
              <a:latin typeface="Arial" panose="020B0604020202020204" pitchFamily="34" charset="0"/>
              <a:cs typeface="Arial" panose="020B0604020202020204" pitchFamily="34" charset="0"/>
            </a:endParaRPr>
          </a:p>
        </p:txBody>
      </p:sp>
      <p:sp>
        <p:nvSpPr>
          <p:cNvPr id="8" name="Text 6"/>
          <p:cNvSpPr/>
          <p:nvPr/>
        </p:nvSpPr>
        <p:spPr>
          <a:xfrm>
            <a:off x="749808" y="1115568"/>
            <a:ext cx="6858000" cy="320040"/>
          </a:xfrm>
          <a:prstGeom prst="rect">
            <a:avLst/>
          </a:prstGeom>
          <a:noFill/>
          <a:ln/>
        </p:spPr>
        <p:txBody>
          <a:bodyPr wrap="square" rtlCol="0" anchor="ctr"/>
          <a:lstStyle/>
          <a:p>
            <a:pPr marL="0" indent="0">
              <a:buNone/>
            </a:pPr>
            <a:r>
              <a:rPr lang="en-US" sz="1350" dirty="0">
                <a:solidFill>
                  <a:srgbClr val="FFFFFF"/>
                </a:solidFill>
                <a:latin typeface="Arial" panose="020B0604020202020204" pitchFamily="34" charset="0"/>
                <a:ea typeface="Calibri" pitchFamily="34" charset="-122"/>
                <a:cs typeface="Arial" panose="020B0604020202020204" pitchFamily="34" charset="0"/>
              </a:rPr>
              <a:t>Процесс илрүүлэх нь BPM-ийн суурь, эхний үе шат</a:t>
            </a:r>
            <a:endParaRPr lang="en-US" sz="1350" dirty="0">
              <a:latin typeface="Arial" panose="020B0604020202020204" pitchFamily="34" charset="0"/>
              <a:cs typeface="Arial" panose="020B0604020202020204" pitchFamily="34" charset="0"/>
            </a:endParaRPr>
          </a:p>
        </p:txBody>
      </p:sp>
      <p:sp>
        <p:nvSpPr>
          <p:cNvPr id="9" name="Shape 7"/>
          <p:cNvSpPr/>
          <p:nvPr/>
        </p:nvSpPr>
        <p:spPr>
          <a:xfrm>
            <a:off x="365760" y="1572768"/>
            <a:ext cx="256032" cy="256032"/>
          </a:xfrm>
          <a:prstGeom prst="ellipse">
            <a:avLst/>
          </a:prstGeom>
          <a:solidFill>
            <a:srgbClr val="FFC000"/>
          </a:solidFill>
          <a:ln w="12700">
            <a:noFill/>
            <a:prstDash val="solid"/>
          </a:ln>
        </p:spPr>
        <p:txBody>
          <a:bodyPr/>
          <a:lstStyle/>
          <a:p>
            <a:endParaRPr lang="en-US">
              <a:latin typeface="Arial" panose="020B0604020202020204" pitchFamily="34" charset="0"/>
              <a:cs typeface="Arial" panose="020B0604020202020204" pitchFamily="34" charset="0"/>
            </a:endParaRPr>
          </a:p>
        </p:txBody>
      </p:sp>
      <p:sp>
        <p:nvSpPr>
          <p:cNvPr id="10" name="Text 8"/>
          <p:cNvSpPr/>
          <p:nvPr/>
        </p:nvSpPr>
        <p:spPr>
          <a:xfrm>
            <a:off x="749808" y="1545336"/>
            <a:ext cx="6858000" cy="320040"/>
          </a:xfrm>
          <a:prstGeom prst="rect">
            <a:avLst/>
          </a:prstGeom>
          <a:noFill/>
          <a:ln/>
        </p:spPr>
        <p:txBody>
          <a:bodyPr wrap="square" rtlCol="0" anchor="ctr"/>
          <a:lstStyle/>
          <a:p>
            <a:pPr marL="0" indent="0">
              <a:buNone/>
            </a:pPr>
            <a:r>
              <a:rPr lang="en-US" sz="1350" dirty="0">
                <a:solidFill>
                  <a:srgbClr val="FFFFFF"/>
                </a:solidFill>
                <a:latin typeface="Arial" panose="020B0604020202020204" pitchFamily="34" charset="0"/>
                <a:ea typeface="Calibri" pitchFamily="34" charset="-122"/>
                <a:cs typeface="Arial" panose="020B0604020202020204" pitchFamily="34" charset="0"/>
              </a:rPr>
              <a:t>Үндсэн, Дэмжих, Удирдлагын — 3 ангилал</a:t>
            </a:r>
            <a:endParaRPr lang="en-US" sz="1350" dirty="0">
              <a:latin typeface="Arial" panose="020B0604020202020204" pitchFamily="34" charset="0"/>
              <a:cs typeface="Arial" panose="020B0604020202020204" pitchFamily="34" charset="0"/>
            </a:endParaRPr>
          </a:p>
        </p:txBody>
      </p:sp>
      <p:sp>
        <p:nvSpPr>
          <p:cNvPr id="11" name="Shape 9"/>
          <p:cNvSpPr/>
          <p:nvPr/>
        </p:nvSpPr>
        <p:spPr>
          <a:xfrm>
            <a:off x="365760" y="2002536"/>
            <a:ext cx="256032" cy="256032"/>
          </a:xfrm>
          <a:prstGeom prst="ellipse">
            <a:avLst/>
          </a:prstGeom>
          <a:solidFill>
            <a:srgbClr val="FFC000"/>
          </a:solidFill>
          <a:ln w="12700">
            <a:noFill/>
            <a:prstDash val="solid"/>
          </a:ln>
        </p:spPr>
        <p:txBody>
          <a:bodyPr/>
          <a:lstStyle/>
          <a:p>
            <a:endParaRPr lang="en-US">
              <a:latin typeface="Arial" panose="020B0604020202020204" pitchFamily="34" charset="0"/>
              <a:cs typeface="Arial" panose="020B0604020202020204" pitchFamily="34" charset="0"/>
            </a:endParaRPr>
          </a:p>
        </p:txBody>
      </p:sp>
      <p:sp>
        <p:nvSpPr>
          <p:cNvPr id="12" name="Text 10"/>
          <p:cNvSpPr/>
          <p:nvPr/>
        </p:nvSpPr>
        <p:spPr>
          <a:xfrm>
            <a:off x="749808" y="1975104"/>
            <a:ext cx="6858000" cy="320040"/>
          </a:xfrm>
          <a:prstGeom prst="rect">
            <a:avLst/>
          </a:prstGeom>
          <a:noFill/>
          <a:ln/>
        </p:spPr>
        <p:txBody>
          <a:bodyPr wrap="square" rtlCol="0" anchor="ctr"/>
          <a:lstStyle/>
          <a:p>
            <a:pPr marL="0" indent="0">
              <a:buNone/>
            </a:pPr>
            <a:r>
              <a:rPr lang="en-US" sz="1350" dirty="0">
                <a:solidFill>
                  <a:srgbClr val="FFFFFF"/>
                </a:solidFill>
                <a:latin typeface="Arial" panose="020B0604020202020204" pitchFamily="34" charset="0"/>
                <a:ea typeface="Calibri" pitchFamily="34" charset="-122"/>
                <a:cs typeface="Arial" panose="020B0604020202020204" pitchFamily="34" charset="0"/>
              </a:rPr>
              <a:t>Процессын архитектур нь стратегитай уялдсан байна</a:t>
            </a:r>
            <a:endParaRPr lang="en-US" sz="1350" dirty="0">
              <a:latin typeface="Arial" panose="020B0604020202020204" pitchFamily="34" charset="0"/>
              <a:cs typeface="Arial" panose="020B0604020202020204" pitchFamily="34" charset="0"/>
            </a:endParaRPr>
          </a:p>
        </p:txBody>
      </p:sp>
      <p:sp>
        <p:nvSpPr>
          <p:cNvPr id="13" name="Shape 11"/>
          <p:cNvSpPr/>
          <p:nvPr/>
        </p:nvSpPr>
        <p:spPr>
          <a:xfrm>
            <a:off x="365760" y="2432304"/>
            <a:ext cx="256032" cy="256032"/>
          </a:xfrm>
          <a:prstGeom prst="ellipse">
            <a:avLst/>
          </a:prstGeom>
          <a:solidFill>
            <a:srgbClr val="FFC000"/>
          </a:solidFill>
          <a:ln w="12700">
            <a:noFill/>
            <a:prstDash val="solid"/>
          </a:ln>
        </p:spPr>
        <p:txBody>
          <a:bodyPr/>
          <a:lstStyle/>
          <a:p>
            <a:endParaRPr lang="en-US">
              <a:latin typeface="Arial" panose="020B0604020202020204" pitchFamily="34" charset="0"/>
              <a:cs typeface="Arial" panose="020B0604020202020204" pitchFamily="34" charset="0"/>
            </a:endParaRPr>
          </a:p>
        </p:txBody>
      </p:sp>
      <p:sp>
        <p:nvSpPr>
          <p:cNvPr id="14" name="Text 12"/>
          <p:cNvSpPr/>
          <p:nvPr/>
        </p:nvSpPr>
        <p:spPr>
          <a:xfrm>
            <a:off x="749808" y="2404872"/>
            <a:ext cx="6858000" cy="320040"/>
          </a:xfrm>
          <a:prstGeom prst="rect">
            <a:avLst/>
          </a:prstGeom>
          <a:noFill/>
          <a:ln/>
        </p:spPr>
        <p:txBody>
          <a:bodyPr wrap="square" rtlCol="0" anchor="ctr"/>
          <a:lstStyle/>
          <a:p>
            <a:pPr marL="0" indent="0">
              <a:buNone/>
            </a:pPr>
            <a:r>
              <a:rPr lang="en-US" sz="1350" dirty="0">
                <a:solidFill>
                  <a:srgbClr val="FFFFFF"/>
                </a:solidFill>
                <a:latin typeface="Arial" panose="020B0604020202020204" pitchFamily="34" charset="0"/>
                <a:ea typeface="Calibri" pitchFamily="34" charset="-122"/>
                <a:cs typeface="Arial" panose="020B0604020202020204" pitchFamily="34" charset="0"/>
              </a:rPr>
              <a:t>Газрын зураг (Landscape) — бүх процессыг нэг дор харуулна</a:t>
            </a:r>
            <a:endParaRPr lang="en-US" sz="1350" dirty="0">
              <a:latin typeface="Arial" panose="020B0604020202020204" pitchFamily="34" charset="0"/>
              <a:cs typeface="Arial" panose="020B0604020202020204" pitchFamily="34" charset="0"/>
            </a:endParaRPr>
          </a:p>
        </p:txBody>
      </p:sp>
      <p:sp>
        <p:nvSpPr>
          <p:cNvPr id="15" name="Shape 13"/>
          <p:cNvSpPr/>
          <p:nvPr/>
        </p:nvSpPr>
        <p:spPr>
          <a:xfrm>
            <a:off x="365760" y="2862072"/>
            <a:ext cx="256032" cy="256032"/>
          </a:xfrm>
          <a:prstGeom prst="ellipse">
            <a:avLst/>
          </a:prstGeom>
          <a:solidFill>
            <a:srgbClr val="FFC000"/>
          </a:solidFill>
          <a:ln w="12700">
            <a:noFill/>
            <a:prstDash val="solid"/>
          </a:ln>
        </p:spPr>
        <p:txBody>
          <a:bodyPr/>
          <a:lstStyle/>
          <a:p>
            <a:endParaRPr lang="en-US">
              <a:latin typeface="Arial" panose="020B0604020202020204" pitchFamily="34" charset="0"/>
              <a:cs typeface="Arial" panose="020B0604020202020204" pitchFamily="34" charset="0"/>
            </a:endParaRPr>
          </a:p>
        </p:txBody>
      </p:sp>
      <p:sp>
        <p:nvSpPr>
          <p:cNvPr id="16" name="Text 14"/>
          <p:cNvSpPr/>
          <p:nvPr/>
        </p:nvSpPr>
        <p:spPr>
          <a:xfrm>
            <a:off x="749808" y="2834640"/>
            <a:ext cx="6858000" cy="320040"/>
          </a:xfrm>
          <a:prstGeom prst="rect">
            <a:avLst/>
          </a:prstGeom>
          <a:noFill/>
          <a:ln/>
        </p:spPr>
        <p:txBody>
          <a:bodyPr wrap="square" rtlCol="0" anchor="ctr"/>
          <a:lstStyle/>
          <a:p>
            <a:pPr marL="0" indent="0">
              <a:buNone/>
            </a:pPr>
            <a:r>
              <a:rPr lang="en-US" sz="1350" dirty="0">
                <a:solidFill>
                  <a:srgbClr val="FFFFFF"/>
                </a:solidFill>
                <a:latin typeface="Arial" panose="020B0604020202020204" pitchFamily="34" charset="0"/>
                <a:ea typeface="Calibri" pitchFamily="34" charset="-122"/>
                <a:cs typeface="Arial" panose="020B0604020202020204" pitchFamily="34" charset="0"/>
              </a:rPr>
              <a:t>Нэршил, хил хязгаар, эзэмшигч — чухал 3 зарчим</a:t>
            </a:r>
            <a:endParaRPr lang="en-US" sz="1350" dirty="0">
              <a:latin typeface="Arial" panose="020B0604020202020204" pitchFamily="34" charset="0"/>
              <a:cs typeface="Arial" panose="020B0604020202020204" pitchFamily="34" charset="0"/>
            </a:endParaRPr>
          </a:p>
        </p:txBody>
      </p:sp>
      <p:sp>
        <p:nvSpPr>
          <p:cNvPr id="17" name="Shape 15"/>
          <p:cNvSpPr/>
          <p:nvPr/>
        </p:nvSpPr>
        <p:spPr>
          <a:xfrm>
            <a:off x="365760" y="3291840"/>
            <a:ext cx="256032" cy="256032"/>
          </a:xfrm>
          <a:prstGeom prst="ellipse">
            <a:avLst/>
          </a:prstGeom>
          <a:solidFill>
            <a:srgbClr val="FFC000"/>
          </a:solidFill>
          <a:ln w="12700">
            <a:noFill/>
            <a:prstDash val="solid"/>
          </a:ln>
        </p:spPr>
        <p:txBody>
          <a:bodyPr/>
          <a:lstStyle/>
          <a:p>
            <a:endParaRPr lang="en-US">
              <a:latin typeface="Arial" panose="020B0604020202020204" pitchFamily="34" charset="0"/>
              <a:cs typeface="Arial" panose="020B0604020202020204" pitchFamily="34" charset="0"/>
            </a:endParaRPr>
          </a:p>
        </p:txBody>
      </p:sp>
      <p:sp>
        <p:nvSpPr>
          <p:cNvPr id="18" name="Text 16"/>
          <p:cNvSpPr/>
          <p:nvPr/>
        </p:nvSpPr>
        <p:spPr>
          <a:xfrm>
            <a:off x="749808" y="3264408"/>
            <a:ext cx="6858000" cy="320040"/>
          </a:xfrm>
          <a:prstGeom prst="rect">
            <a:avLst/>
          </a:prstGeom>
          <a:noFill/>
          <a:ln/>
        </p:spPr>
        <p:txBody>
          <a:bodyPr wrap="square" rtlCol="0" anchor="ctr"/>
          <a:lstStyle/>
          <a:p>
            <a:pPr marL="0" indent="0">
              <a:buNone/>
            </a:pPr>
            <a:r>
              <a:rPr lang="en-US" sz="1350" dirty="0">
                <a:solidFill>
                  <a:srgbClr val="FFFFFF"/>
                </a:solidFill>
                <a:latin typeface="Arial" panose="020B0604020202020204" pitchFamily="34" charset="0"/>
                <a:ea typeface="Calibri" pitchFamily="34" charset="-122"/>
                <a:cs typeface="Arial" panose="020B0604020202020204" pitchFamily="34" charset="0"/>
              </a:rPr>
              <a:t>Ярилцлага, воркшоп, баримт бичиг — илрүүлэх аргачлал</a:t>
            </a:r>
            <a:endParaRPr lang="en-US" sz="1350" dirty="0">
              <a:latin typeface="Arial" panose="020B0604020202020204" pitchFamily="34" charset="0"/>
              <a:cs typeface="Arial" panose="020B0604020202020204" pitchFamily="34" charset="0"/>
            </a:endParaRPr>
          </a:p>
        </p:txBody>
      </p:sp>
      <p:sp>
        <p:nvSpPr>
          <p:cNvPr id="19" name="Shape 17"/>
          <p:cNvSpPr/>
          <p:nvPr/>
        </p:nvSpPr>
        <p:spPr>
          <a:xfrm>
            <a:off x="365760" y="3721608"/>
            <a:ext cx="256032" cy="256032"/>
          </a:xfrm>
          <a:prstGeom prst="ellipse">
            <a:avLst/>
          </a:prstGeom>
          <a:solidFill>
            <a:srgbClr val="FFC000"/>
          </a:solidFill>
          <a:ln w="12700">
            <a:noFill/>
            <a:prstDash val="solid"/>
          </a:ln>
        </p:spPr>
        <p:txBody>
          <a:bodyPr/>
          <a:lstStyle/>
          <a:p>
            <a:endParaRPr lang="en-US">
              <a:latin typeface="Arial" panose="020B0604020202020204" pitchFamily="34" charset="0"/>
              <a:cs typeface="Arial" panose="020B0604020202020204" pitchFamily="34" charset="0"/>
            </a:endParaRPr>
          </a:p>
        </p:txBody>
      </p:sp>
      <p:sp>
        <p:nvSpPr>
          <p:cNvPr id="20" name="Text 18"/>
          <p:cNvSpPr/>
          <p:nvPr/>
        </p:nvSpPr>
        <p:spPr>
          <a:xfrm>
            <a:off x="749808" y="3694176"/>
            <a:ext cx="6858000" cy="320040"/>
          </a:xfrm>
          <a:prstGeom prst="rect">
            <a:avLst/>
          </a:prstGeom>
          <a:noFill/>
          <a:ln/>
        </p:spPr>
        <p:txBody>
          <a:bodyPr wrap="square" rtlCol="0" anchor="ctr"/>
          <a:lstStyle/>
          <a:p>
            <a:pPr marL="0" indent="0">
              <a:buNone/>
            </a:pPr>
            <a:r>
              <a:rPr lang="en-US" sz="1350" dirty="0">
                <a:solidFill>
                  <a:srgbClr val="FFFFFF"/>
                </a:solidFill>
                <a:latin typeface="Arial" panose="020B0604020202020204" pitchFamily="34" charset="0"/>
                <a:ea typeface="Calibri" pitchFamily="34" charset="-122"/>
                <a:cs typeface="Arial" panose="020B0604020202020204" pitchFamily="34" charset="0"/>
              </a:rPr>
              <a:t>Эрэмбэлэлт + Портфолио = Зөв тэргүүлэх чиглэл</a:t>
            </a:r>
            <a:endParaRPr lang="en-US" sz="1350" dirty="0">
              <a:latin typeface="Arial" panose="020B0604020202020204" pitchFamily="34" charset="0"/>
              <a:cs typeface="Arial" panose="020B0604020202020204" pitchFamily="34" charset="0"/>
            </a:endParaRPr>
          </a:p>
        </p:txBody>
      </p:sp>
      <p:sp>
        <p:nvSpPr>
          <p:cNvPr id="21" name="Text 19"/>
          <p:cNvSpPr/>
          <p:nvPr/>
        </p:nvSpPr>
        <p:spPr>
          <a:xfrm>
            <a:off x="274320" y="4407408"/>
            <a:ext cx="8595360" cy="640080"/>
          </a:xfrm>
          <a:prstGeom prst="rect">
            <a:avLst/>
          </a:prstGeom>
          <a:solidFill>
            <a:srgbClr val="0132A6"/>
          </a:solidFill>
          <a:ln/>
        </p:spPr>
        <p:txBody>
          <a:bodyPr wrap="square" rtlCol="0" anchor="ctr"/>
          <a:lstStyle/>
          <a:p>
            <a:pPr marL="0" indent="0">
              <a:buNone/>
            </a:pPr>
            <a:r>
              <a:rPr lang="en-US" sz="1300" dirty="0">
                <a:solidFill>
                  <a:srgbClr val="FFFFFF"/>
                </a:solidFill>
                <a:latin typeface="Arial" panose="020B0604020202020204" pitchFamily="34" charset="0"/>
                <a:ea typeface="Calibri" pitchFamily="34" charset="-122"/>
                <a:cs typeface="Arial" panose="020B0604020202020204" pitchFamily="34" charset="0"/>
              </a:rPr>
              <a:t>Дараагийн үе шат: Процессын илрүүлэлт (Discovery) ▶</a:t>
            </a:r>
            <a:endParaRPr lang="en-US" sz="1300" dirty="0">
              <a:latin typeface="Arial" panose="020B0604020202020204" pitchFamily="34" charset="0"/>
              <a:cs typeface="Arial" panose="020B0604020202020204" pitchFamily="34"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780AE285-1958-F81A-E200-A904B8A34691}"/>
              </a:ext>
            </a:extLst>
          </p:cNvPr>
          <p:cNvSpPr>
            <a:spLocks noGrp="1"/>
          </p:cNvSpPr>
          <p:nvPr>
            <p:ph type="ftr" idx="11"/>
          </p:nvPr>
        </p:nvSpPr>
        <p:spPr/>
        <p:txBody>
          <a:bodyPr/>
          <a:lstStyle/>
          <a:p>
            <a:r>
              <a:rPr lang="en-US" sz="1050" dirty="0"/>
              <a:t>Business analysis and process management</a:t>
            </a:r>
          </a:p>
        </p:txBody>
      </p:sp>
      <p:sp>
        <p:nvSpPr>
          <p:cNvPr id="4" name="Title 3">
            <a:extLst>
              <a:ext uri="{FF2B5EF4-FFF2-40B4-BE49-F238E27FC236}">
                <a16:creationId xmlns:a16="http://schemas.microsoft.com/office/drawing/2014/main" id="{17499D0B-FF9F-2176-1F44-0F4E1C1F7D63}"/>
              </a:ext>
            </a:extLst>
          </p:cNvPr>
          <p:cNvSpPr>
            <a:spLocks noGrp="1"/>
          </p:cNvSpPr>
          <p:nvPr>
            <p:ph type="title"/>
          </p:nvPr>
        </p:nvSpPr>
        <p:spPr/>
        <p:txBody>
          <a:bodyPr/>
          <a:lstStyle/>
          <a:p>
            <a:r>
              <a:rPr lang="en-US" altLang="en-US" dirty="0" err="1">
                <a:latin typeface="Arial" panose="020B0604020202020204" pitchFamily="34" charset="0"/>
              </a:rPr>
              <a:t>Ашигласан</a:t>
            </a:r>
            <a:r>
              <a:rPr lang="en-US" altLang="en-US" dirty="0">
                <a:latin typeface="Arial" panose="020B0604020202020204" pitchFamily="34" charset="0"/>
              </a:rPr>
              <a:t> </a:t>
            </a:r>
            <a:r>
              <a:rPr lang="en-US" altLang="en-US" dirty="0" err="1">
                <a:latin typeface="Arial" panose="020B0604020202020204" pitchFamily="34" charset="0"/>
              </a:rPr>
              <a:t>эх</a:t>
            </a:r>
            <a:r>
              <a:rPr lang="en-US" altLang="en-US" dirty="0">
                <a:latin typeface="Arial" panose="020B0604020202020204" pitchFamily="34" charset="0"/>
              </a:rPr>
              <a:t> </a:t>
            </a:r>
            <a:r>
              <a:rPr lang="en-US" altLang="en-US" dirty="0" err="1">
                <a:latin typeface="Arial" panose="020B0604020202020204" pitchFamily="34" charset="0"/>
              </a:rPr>
              <a:t>сурвалж</a:t>
            </a:r>
            <a:endParaRPr lang="en-US" dirty="0"/>
          </a:p>
        </p:txBody>
      </p:sp>
      <p:sp>
        <p:nvSpPr>
          <p:cNvPr id="5" name="Rectangle 1">
            <a:extLst>
              <a:ext uri="{FF2B5EF4-FFF2-40B4-BE49-F238E27FC236}">
                <a16:creationId xmlns:a16="http://schemas.microsoft.com/office/drawing/2014/main" id="{2FB6640D-D47A-5854-C1D5-2D715CD885B2}"/>
              </a:ext>
            </a:extLst>
          </p:cNvPr>
          <p:cNvSpPr>
            <a:spLocks noGrp="1" noChangeArrowheads="1"/>
          </p:cNvSpPr>
          <p:nvPr>
            <p:ph type="body" idx="1"/>
          </p:nvPr>
        </p:nvSpPr>
        <p:spPr bwMode="auto">
          <a:xfrm>
            <a:off x="350386" y="658364"/>
            <a:ext cx="8307481" cy="357790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68580" tIns="34290" rIns="68580" bIns="34290" numCol="1" anchor="ctr" anchorCtr="0" compatLnSpc="1">
            <a:prstTxWarp prst="textNoShape">
              <a:avLst/>
            </a:prstTxWarp>
            <a:spAutoFit/>
          </a:bodyPr>
          <a:lstStyle/>
          <a:p>
            <a:pPr marL="0" indent="0" defTabSz="685800" eaLnBrk="0" fontAlgn="base" hangingPunct="0">
              <a:lnSpc>
                <a:spcPct val="100000"/>
              </a:lnSpc>
              <a:spcBef>
                <a:spcPct val="0"/>
              </a:spcBef>
              <a:spcAft>
                <a:spcPct val="0"/>
              </a:spcAft>
              <a:buClrTx/>
              <a:buSzTx/>
              <a:buFontTx/>
              <a:buAutoNum type="arabicPeriod"/>
            </a:pPr>
            <a:r>
              <a:rPr lang="en-US" altLang="en-US" sz="1500" b="1" dirty="0">
                <a:solidFill>
                  <a:srgbClr val="303030"/>
                </a:solidFill>
                <a:latin typeface="Google Sans Text"/>
              </a:rPr>
              <a:t>Paul, D., Cadle, J., &amp; Yeates, D. (2014).</a:t>
            </a:r>
            <a:r>
              <a:rPr lang="en-US" altLang="en-US" sz="1500" dirty="0">
                <a:solidFill>
                  <a:srgbClr val="303030"/>
                </a:solidFill>
                <a:latin typeface="Google Sans Text"/>
              </a:rPr>
              <a:t> </a:t>
            </a:r>
            <a:r>
              <a:rPr lang="en-US" altLang="en-US" sz="1500" i="1" dirty="0">
                <a:solidFill>
                  <a:srgbClr val="303030"/>
                </a:solidFill>
                <a:latin typeface="Google Sans Text"/>
              </a:rPr>
              <a:t>Business Analysis</a:t>
            </a:r>
            <a:r>
              <a:rPr lang="en-US" altLang="en-US" sz="1500" dirty="0">
                <a:solidFill>
                  <a:srgbClr val="303030"/>
                </a:solidFill>
                <a:latin typeface="Google Sans Text"/>
              </a:rPr>
              <a:t> (3rd ed.). BCS, The Chartered Institute for IT..</a:t>
            </a:r>
          </a:p>
          <a:p>
            <a:pPr marL="0" indent="0" defTabSz="685800" eaLnBrk="0" fontAlgn="base" hangingPunct="0">
              <a:lnSpc>
                <a:spcPct val="100000"/>
              </a:lnSpc>
              <a:spcBef>
                <a:spcPct val="0"/>
              </a:spcBef>
              <a:spcAft>
                <a:spcPct val="0"/>
              </a:spcAft>
              <a:buClrTx/>
              <a:buSzTx/>
              <a:buFontTx/>
              <a:buAutoNum type="arabicPeriod" startAt="2"/>
            </a:pPr>
            <a:r>
              <a:rPr lang="en-US" altLang="en-US" sz="1500" b="1" dirty="0">
                <a:solidFill>
                  <a:srgbClr val="303030"/>
                </a:solidFill>
                <a:latin typeface="Google Sans Text"/>
              </a:rPr>
              <a:t>International Institute of Business Analysis (IIBA). (2015).</a:t>
            </a:r>
            <a:r>
              <a:rPr lang="en-US" altLang="en-US" sz="1500" dirty="0">
                <a:solidFill>
                  <a:srgbClr val="303030"/>
                </a:solidFill>
                <a:latin typeface="Google Sans Text"/>
              </a:rPr>
              <a:t> </a:t>
            </a:r>
            <a:r>
              <a:rPr lang="en-US" altLang="en-US" sz="1500" i="1" dirty="0">
                <a:solidFill>
                  <a:srgbClr val="303030"/>
                </a:solidFill>
                <a:latin typeface="Google Sans Text"/>
              </a:rPr>
              <a:t>A Guide to the Business Analysis Body of Knowledge (BABOK® Guide)</a:t>
            </a:r>
            <a:r>
              <a:rPr lang="en-US" altLang="en-US" sz="1500" dirty="0">
                <a:solidFill>
                  <a:srgbClr val="303030"/>
                </a:solidFill>
                <a:latin typeface="Google Sans Text"/>
              </a:rPr>
              <a:t> (3rd ed.)..</a:t>
            </a:r>
          </a:p>
          <a:p>
            <a:pPr marL="0" indent="0" defTabSz="685800" eaLnBrk="0" fontAlgn="base" hangingPunct="0">
              <a:lnSpc>
                <a:spcPct val="100000"/>
              </a:lnSpc>
              <a:spcBef>
                <a:spcPct val="0"/>
              </a:spcBef>
              <a:spcAft>
                <a:spcPct val="0"/>
              </a:spcAft>
              <a:buClrTx/>
              <a:buSzTx/>
              <a:buFontTx/>
              <a:buAutoNum type="arabicPeriod" startAt="3"/>
            </a:pPr>
            <a:r>
              <a:rPr lang="en-US" altLang="en-US" sz="1500" b="1" dirty="0">
                <a:solidFill>
                  <a:srgbClr val="303030"/>
                </a:solidFill>
                <a:latin typeface="Google Sans Text"/>
              </a:rPr>
              <a:t>James Cadle, Debra Paul and Paul Turner. (2014).</a:t>
            </a:r>
            <a:r>
              <a:rPr lang="en-US" altLang="en-US" sz="1500" dirty="0">
                <a:solidFill>
                  <a:srgbClr val="303030"/>
                </a:solidFill>
                <a:latin typeface="Google Sans Text"/>
              </a:rPr>
              <a:t> </a:t>
            </a:r>
            <a:r>
              <a:rPr lang="en-US" altLang="en-US" sz="1500" i="1" dirty="0">
                <a:solidFill>
                  <a:srgbClr val="303030"/>
                </a:solidFill>
                <a:latin typeface="Google Sans Text"/>
              </a:rPr>
              <a:t>Business Analysis Techniques: 99 essential tools for success</a:t>
            </a:r>
            <a:r>
              <a:rPr lang="en-US" altLang="en-US" sz="1500" dirty="0">
                <a:solidFill>
                  <a:srgbClr val="303030"/>
                </a:solidFill>
                <a:latin typeface="Google Sans Text"/>
              </a:rPr>
              <a:t> (2nd ed.). BCS, Swindon..</a:t>
            </a:r>
          </a:p>
          <a:p>
            <a:pPr marL="0" indent="0" defTabSz="685800" eaLnBrk="0" fontAlgn="base" hangingPunct="0">
              <a:lnSpc>
                <a:spcPct val="100000"/>
              </a:lnSpc>
              <a:spcBef>
                <a:spcPct val="0"/>
              </a:spcBef>
              <a:spcAft>
                <a:spcPct val="0"/>
              </a:spcAft>
              <a:buClrTx/>
              <a:buSzTx/>
              <a:buFontTx/>
              <a:buAutoNum type="arabicPeriod" startAt="4"/>
            </a:pPr>
            <a:r>
              <a:rPr lang="en-US" altLang="en-US" sz="1500" b="1" dirty="0">
                <a:solidFill>
                  <a:srgbClr val="303030"/>
                </a:solidFill>
                <a:latin typeface="Google Sans Text"/>
              </a:rPr>
              <a:t>Project Management Institute (PMI). (2017).</a:t>
            </a:r>
            <a:r>
              <a:rPr lang="en-US" altLang="en-US" sz="1500" dirty="0">
                <a:solidFill>
                  <a:srgbClr val="303030"/>
                </a:solidFill>
                <a:latin typeface="Google Sans Text"/>
              </a:rPr>
              <a:t> </a:t>
            </a:r>
            <a:r>
              <a:rPr lang="en-US" altLang="en-US" sz="1500" i="1" dirty="0">
                <a:solidFill>
                  <a:srgbClr val="303030"/>
                </a:solidFill>
                <a:latin typeface="Google Sans Text"/>
              </a:rPr>
              <a:t>The PMI Guide to Business Analysis.</a:t>
            </a:r>
            <a:r>
              <a:rPr lang="en-US" altLang="en-US" sz="1500" dirty="0">
                <a:solidFill>
                  <a:srgbClr val="303030"/>
                </a:solidFill>
                <a:latin typeface="Google Sans Text"/>
              </a:rPr>
              <a:t>.</a:t>
            </a:r>
          </a:p>
          <a:p>
            <a:pPr marL="0" indent="0" defTabSz="685800" eaLnBrk="0" fontAlgn="base" hangingPunct="0">
              <a:lnSpc>
                <a:spcPct val="100000"/>
              </a:lnSpc>
              <a:spcBef>
                <a:spcPct val="0"/>
              </a:spcBef>
              <a:spcAft>
                <a:spcPct val="0"/>
              </a:spcAft>
              <a:buClrTx/>
              <a:buSzTx/>
              <a:buFontTx/>
              <a:buAutoNum type="arabicPeriod" startAt="5"/>
            </a:pPr>
            <a:r>
              <a:rPr lang="en-US" altLang="en-US" sz="1500" b="1" dirty="0">
                <a:solidFill>
                  <a:srgbClr val="303030"/>
                </a:solidFill>
                <a:latin typeface="Google Sans Text"/>
              </a:rPr>
              <a:t>Srikanth Nimmagadda. (2024).</a:t>
            </a:r>
            <a:r>
              <a:rPr lang="en-US" altLang="en-US" sz="1500" dirty="0">
                <a:solidFill>
                  <a:srgbClr val="303030"/>
                </a:solidFill>
                <a:latin typeface="Google Sans Text"/>
              </a:rPr>
              <a:t> </a:t>
            </a:r>
            <a:r>
              <a:rPr lang="en-US" altLang="en-US" sz="1500" i="1" dirty="0">
                <a:solidFill>
                  <a:srgbClr val="303030"/>
                </a:solidFill>
                <a:latin typeface="Google Sans Text"/>
              </a:rPr>
              <a:t>A Comprehensive Study of Intricacies of Migrating On-Premises Workloads to the Cloud.</a:t>
            </a:r>
            <a:r>
              <a:rPr lang="en-US" altLang="en-US" sz="1500" dirty="0">
                <a:solidFill>
                  <a:srgbClr val="303030"/>
                </a:solidFill>
                <a:latin typeface="Google Sans Text"/>
              </a:rPr>
              <a:t> JISEM Research Article..</a:t>
            </a:r>
          </a:p>
          <a:p>
            <a:pPr marL="0" indent="0" defTabSz="685800" eaLnBrk="0" fontAlgn="base" hangingPunct="0">
              <a:lnSpc>
                <a:spcPct val="100000"/>
              </a:lnSpc>
              <a:spcBef>
                <a:spcPct val="0"/>
              </a:spcBef>
              <a:spcAft>
                <a:spcPct val="0"/>
              </a:spcAft>
              <a:buClrTx/>
              <a:buSzTx/>
              <a:buFontTx/>
              <a:buAutoNum type="arabicPeriod" startAt="6"/>
            </a:pPr>
            <a:r>
              <a:rPr lang="en-US" altLang="en-US" sz="1500" b="1" dirty="0">
                <a:solidFill>
                  <a:srgbClr val="303030"/>
                </a:solidFill>
                <a:latin typeface="Google Sans Text"/>
              </a:rPr>
              <a:t>ISA332 </a:t>
            </a:r>
            <a:r>
              <a:rPr lang="en-US" altLang="en-US" sz="1500" b="1" dirty="0" err="1">
                <a:solidFill>
                  <a:srgbClr val="303030"/>
                </a:solidFill>
                <a:latin typeface="Google Sans Text"/>
              </a:rPr>
              <a:t>Хичээлийн</a:t>
            </a:r>
            <a:r>
              <a:rPr lang="en-US" altLang="en-US" sz="1500" b="1" dirty="0">
                <a:solidFill>
                  <a:srgbClr val="303030"/>
                </a:solidFill>
                <a:latin typeface="Google Sans Text"/>
              </a:rPr>
              <a:t> </a:t>
            </a:r>
            <a:r>
              <a:rPr lang="en-US" altLang="en-US" sz="1500" b="1" dirty="0" err="1">
                <a:solidFill>
                  <a:srgbClr val="303030"/>
                </a:solidFill>
                <a:latin typeface="Google Sans Text"/>
              </a:rPr>
              <a:t>материалууд</a:t>
            </a:r>
            <a:r>
              <a:rPr lang="en-US" altLang="en-US" sz="1500" b="1" dirty="0">
                <a:solidFill>
                  <a:srgbClr val="303030"/>
                </a:solidFill>
                <a:latin typeface="Google Sans Text"/>
              </a:rPr>
              <a:t>:</a:t>
            </a:r>
            <a:r>
              <a:rPr lang="en-US" altLang="en-US" sz="1500" dirty="0">
                <a:solidFill>
                  <a:srgbClr val="303030"/>
                </a:solidFill>
                <a:latin typeface="Google Sans Text"/>
              </a:rPr>
              <a:t> </a:t>
            </a:r>
            <a:r>
              <a:rPr lang="en-US" altLang="en-US" sz="1500" i="1" dirty="0">
                <a:solidFill>
                  <a:srgbClr val="303030"/>
                </a:solidFill>
                <a:latin typeface="Google Sans Text"/>
              </a:rPr>
              <a:t>Who is BA?, Strategic Analysis, BA Process.</a:t>
            </a:r>
            <a:r>
              <a:rPr lang="en-US" altLang="en-US" sz="1500" dirty="0">
                <a:solidFill>
                  <a:srgbClr val="303030"/>
                </a:solidFill>
                <a:latin typeface="Google Sans Text"/>
              </a:rPr>
              <a:t>.</a:t>
            </a:r>
          </a:p>
          <a:p>
            <a:pPr marL="0" indent="0" defTabSz="685800" eaLnBrk="0" fontAlgn="base" hangingPunct="0">
              <a:lnSpc>
                <a:spcPct val="100000"/>
              </a:lnSpc>
              <a:spcBef>
                <a:spcPct val="0"/>
              </a:spcBef>
              <a:spcAft>
                <a:spcPct val="0"/>
              </a:spcAft>
              <a:buClrTx/>
              <a:buSzTx/>
              <a:buFontTx/>
              <a:buAutoNum type="arabicPeriod" startAt="7"/>
            </a:pPr>
            <a:r>
              <a:rPr lang="en-US" altLang="en-US" sz="1500" b="1" dirty="0">
                <a:solidFill>
                  <a:srgbClr val="303030"/>
                </a:solidFill>
                <a:latin typeface="Google Sans Text"/>
              </a:rPr>
              <a:t>Jeston, J., &amp; Nelis, J. (2014).</a:t>
            </a:r>
            <a:r>
              <a:rPr lang="en-US" altLang="en-US" sz="1500" dirty="0">
                <a:solidFill>
                  <a:srgbClr val="303030"/>
                </a:solidFill>
                <a:latin typeface="Google Sans Text"/>
              </a:rPr>
              <a:t> </a:t>
            </a:r>
            <a:r>
              <a:rPr lang="en-US" altLang="en-US" sz="1500" i="1" dirty="0">
                <a:solidFill>
                  <a:srgbClr val="303030"/>
                </a:solidFill>
                <a:latin typeface="Google Sans Text"/>
              </a:rPr>
              <a:t>Business Process Management: Practical Guidelines to Successful Implementations.</a:t>
            </a:r>
            <a:endParaRPr lang="en-US" altLang="en-US" sz="1500" dirty="0">
              <a:solidFill>
                <a:srgbClr val="303030"/>
              </a:solidFill>
              <a:latin typeface="Google Sans Text"/>
            </a:endParaRPr>
          </a:p>
          <a:p>
            <a:pPr marL="0" indent="0" defTabSz="685800" eaLnBrk="0" fontAlgn="base" hangingPunct="0">
              <a:lnSpc>
                <a:spcPct val="150000"/>
              </a:lnSpc>
              <a:spcBef>
                <a:spcPct val="0"/>
              </a:spcBef>
              <a:spcAft>
                <a:spcPct val="0"/>
              </a:spcAft>
              <a:buClrTx/>
              <a:buSzTx/>
              <a:buNone/>
            </a:pPr>
            <a:br>
              <a:rPr lang="en-US" altLang="en-US" sz="900" dirty="0"/>
            </a:br>
            <a:endParaRPr lang="en-US" altLang="en-US" sz="3300" dirty="0">
              <a:latin typeface="Arial" panose="020B0604020202020204" pitchFamily="34" charset="0"/>
            </a:endParaRPr>
          </a:p>
        </p:txBody>
      </p:sp>
    </p:spTree>
    <p:extLst>
      <p:ext uri="{BB962C8B-B14F-4D97-AF65-F5344CB8AC3E}">
        <p14:creationId xmlns:p14="http://schemas.microsoft.com/office/powerpoint/2010/main" val="42286123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112</TotalTime>
  <Words>3782</Words>
  <Application>Microsoft Office PowerPoint</Application>
  <PresentationFormat>On-screen Show (16:9)</PresentationFormat>
  <Paragraphs>642</Paragraphs>
  <Slides>46</Slides>
  <Notes>45</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46</vt:i4>
      </vt:variant>
    </vt:vector>
  </HeadingPairs>
  <TitlesOfParts>
    <vt:vector size="57" baseType="lpstr">
      <vt:lpstr>-apple-system</vt:lpstr>
      <vt:lpstr>Arial</vt:lpstr>
      <vt:lpstr>BfkvlvTimes-Italic</vt:lpstr>
      <vt:lpstr>Calibri</vt:lpstr>
      <vt:lpstr>Cambria</vt:lpstr>
      <vt:lpstr>Google Sans Text</vt:lpstr>
      <vt:lpstr>Montserrat</vt:lpstr>
      <vt:lpstr>QxpmdkTimes-Roman</vt:lpstr>
      <vt:lpstr>Times New Roman</vt:lpstr>
      <vt:lpstr>Wingdings</vt:lpstr>
      <vt:lpstr>Office Theme</vt:lpstr>
      <vt:lpstr>Course: Business analysis and process management</vt:lpstr>
      <vt:lpstr>PowerPoint Presentation</vt:lpstr>
      <vt:lpstr>PowerPoint Presentation</vt:lpstr>
      <vt:lpstr>ПРОЦЕСС МЕНЕЖМЕНТИЙН АМЬДРАЛЫН МӨЧЛӨГ</vt:lpstr>
      <vt:lpstr>PowerPoint Presentation</vt:lpstr>
      <vt:lpstr>PowerPoint Presentation</vt:lpstr>
      <vt:lpstr>БИЗНЕС  ПРОЦЕСС нь</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АРГА 3: АЖИГЛАЛТ</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Процесс архитекур боловсруулах зөвлөмж</vt:lpstr>
      <vt:lpstr>ПРОЦЕСС АРХИТЕКТУР: REFERENCE MODELS </vt:lpstr>
      <vt:lpstr>Процесс зураглал яагаад чухал вэ?</vt:lpstr>
      <vt:lpstr>PowerPoint Presentation</vt:lpstr>
      <vt:lpstr>Ашигласан эх сурвалж</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Процесс илрүүлэх</dc:title>
  <dc:subject>PptxGenJS Presentation</dc:subject>
  <dc:creator>ISA332 Business Analysis</dc:creator>
  <cp:lastModifiedBy>САРАНЧИМЭГ Насанжаргал</cp:lastModifiedBy>
  <cp:revision>7</cp:revision>
  <dcterms:created xsi:type="dcterms:W3CDTF">2026-05-16T08:21:57Z</dcterms:created>
  <dcterms:modified xsi:type="dcterms:W3CDTF">2026-05-16T11:31:04Z</dcterms:modified>
</cp:coreProperties>
</file>