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8"/>
  </p:notesMasterIdLst>
  <p:sldIdLst>
    <p:sldId id="303" r:id="rId2"/>
    <p:sldId id="257" r:id="rId3"/>
    <p:sldId id="258" r:id="rId4"/>
    <p:sldId id="259" r:id="rId5"/>
    <p:sldId id="260" r:id="rId6"/>
    <p:sldId id="1884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72" r:id="rId17"/>
    <p:sldId id="273" r:id="rId18"/>
    <p:sldId id="275" r:id="rId19"/>
    <p:sldId id="276" r:id="rId20"/>
    <p:sldId id="277" r:id="rId21"/>
    <p:sldId id="278" r:id="rId22"/>
    <p:sldId id="279" r:id="rId23"/>
    <p:sldId id="281" r:id="rId24"/>
    <p:sldId id="282" r:id="rId25"/>
    <p:sldId id="283" r:id="rId26"/>
    <p:sldId id="284" r:id="rId27"/>
    <p:sldId id="286" r:id="rId28"/>
    <p:sldId id="287" r:id="rId29"/>
    <p:sldId id="288" r:id="rId30"/>
    <p:sldId id="289" r:id="rId31"/>
    <p:sldId id="290" r:id="rId32"/>
    <p:sldId id="292" r:id="rId33"/>
    <p:sldId id="293" r:id="rId34"/>
    <p:sldId id="294" r:id="rId35"/>
    <p:sldId id="295" r:id="rId36"/>
    <p:sldId id="321" r:id="rId37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32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56" autoAdjust="0"/>
    <p:restoredTop sz="94610"/>
  </p:normalViewPr>
  <p:slideViewPr>
    <p:cSldViewPr snapToGrid="0" snapToObjects="1">
      <p:cViewPr varScale="1">
        <p:scale>
          <a:sx n="125" d="100"/>
          <a:sy n="125" d="100"/>
        </p:scale>
        <p:origin x="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906B64F-CD67-4B12-A842-817BBE46A117}" type="doc">
      <dgm:prSet loTypeId="urn:microsoft.com/office/officeart/2005/8/layout/process1" loCatId="process" qsTypeId="urn:microsoft.com/office/officeart/2005/8/quickstyle/simple1" qsCatId="simple" csTypeId="urn:microsoft.com/office/officeart/2005/8/colors/accent0_1" csCatId="mainScheme" phldr="0"/>
      <dgm:spPr/>
    </dgm:pt>
    <dgm:pt modelId="{C843D5D8-CAA8-4E6D-9661-2DD3DCAE2F41}">
      <dgm:prSet phldrT="[Text]" phldr="1" custT="1"/>
      <dgm:spPr/>
      <dgm:t>
        <a:bodyPr/>
        <a:lstStyle/>
        <a:p>
          <a:endParaRPr lang="en-US" sz="3600"/>
        </a:p>
      </dgm:t>
    </dgm:pt>
    <dgm:pt modelId="{138BD3FA-952F-497D-80C5-141840737638}" type="parTrans" cxnId="{87EB8A7D-3A69-4EDB-83CC-8C70AA7C1A8A}">
      <dgm:prSet/>
      <dgm:spPr/>
      <dgm:t>
        <a:bodyPr/>
        <a:lstStyle/>
        <a:p>
          <a:endParaRPr lang="en-US" sz="1050"/>
        </a:p>
      </dgm:t>
    </dgm:pt>
    <dgm:pt modelId="{27CD1D27-483A-4760-82F3-3834A94E5601}" type="sibTrans" cxnId="{87EB8A7D-3A69-4EDB-83CC-8C70AA7C1A8A}">
      <dgm:prSet custT="1"/>
      <dgm:spPr/>
      <dgm:t>
        <a:bodyPr/>
        <a:lstStyle/>
        <a:p>
          <a:endParaRPr lang="en-US" sz="1200"/>
        </a:p>
      </dgm:t>
    </dgm:pt>
    <dgm:pt modelId="{CDE58319-6395-441D-B27B-8A3AB889353F}">
      <dgm:prSet phldrT="[Text]" phldr="1" custT="1"/>
      <dgm:spPr/>
      <dgm:t>
        <a:bodyPr/>
        <a:lstStyle/>
        <a:p>
          <a:endParaRPr lang="en-US" sz="3600"/>
        </a:p>
      </dgm:t>
    </dgm:pt>
    <dgm:pt modelId="{BD328492-ECB8-404E-84A0-0759F286410B}" type="parTrans" cxnId="{909B8930-2124-4DD1-8A7F-5715FE184A48}">
      <dgm:prSet/>
      <dgm:spPr/>
      <dgm:t>
        <a:bodyPr/>
        <a:lstStyle/>
        <a:p>
          <a:endParaRPr lang="en-US" sz="1050"/>
        </a:p>
      </dgm:t>
    </dgm:pt>
    <dgm:pt modelId="{07C8DCFA-A59A-4ACB-96B1-CEC8CDC8772D}" type="sibTrans" cxnId="{909B8930-2124-4DD1-8A7F-5715FE184A48}">
      <dgm:prSet custT="1"/>
      <dgm:spPr/>
      <dgm:t>
        <a:bodyPr/>
        <a:lstStyle/>
        <a:p>
          <a:endParaRPr lang="en-US" sz="1200"/>
        </a:p>
      </dgm:t>
    </dgm:pt>
    <dgm:pt modelId="{F262C06B-5CD3-44F5-B4B7-D6724D9E6158}">
      <dgm:prSet phldrT="[Text]" phldr="1" custT="1"/>
      <dgm:spPr/>
      <dgm:t>
        <a:bodyPr/>
        <a:lstStyle/>
        <a:p>
          <a:endParaRPr lang="en-US" sz="3600"/>
        </a:p>
      </dgm:t>
    </dgm:pt>
    <dgm:pt modelId="{5112CD94-1804-4B1A-B123-E3F11C5257B3}" type="parTrans" cxnId="{1A9C181E-086F-4721-8FE0-73441EC6B34F}">
      <dgm:prSet/>
      <dgm:spPr/>
      <dgm:t>
        <a:bodyPr/>
        <a:lstStyle/>
        <a:p>
          <a:endParaRPr lang="en-US" sz="1050"/>
        </a:p>
      </dgm:t>
    </dgm:pt>
    <dgm:pt modelId="{DF9B466F-BFCB-42B2-B90A-417B75157F53}" type="sibTrans" cxnId="{1A9C181E-086F-4721-8FE0-73441EC6B34F}">
      <dgm:prSet/>
      <dgm:spPr/>
      <dgm:t>
        <a:bodyPr/>
        <a:lstStyle/>
        <a:p>
          <a:endParaRPr lang="en-US" sz="1050"/>
        </a:p>
      </dgm:t>
    </dgm:pt>
    <dgm:pt modelId="{582EEF8E-E867-4E41-A60D-45F8E88A8F1E}" type="pres">
      <dgm:prSet presAssocID="{D906B64F-CD67-4B12-A842-817BBE46A117}" presName="Name0" presStyleCnt="0">
        <dgm:presLayoutVars>
          <dgm:dir/>
          <dgm:resizeHandles val="exact"/>
        </dgm:presLayoutVars>
      </dgm:prSet>
      <dgm:spPr/>
    </dgm:pt>
    <dgm:pt modelId="{C7307E8A-A564-4029-8499-430A3F98AB80}" type="pres">
      <dgm:prSet presAssocID="{C843D5D8-CAA8-4E6D-9661-2DD3DCAE2F41}" presName="node" presStyleLbl="node1" presStyleIdx="0" presStyleCnt="3">
        <dgm:presLayoutVars>
          <dgm:bulletEnabled val="1"/>
        </dgm:presLayoutVars>
      </dgm:prSet>
      <dgm:spPr/>
    </dgm:pt>
    <dgm:pt modelId="{D14BE4DE-D1A3-495C-A760-A5C731675926}" type="pres">
      <dgm:prSet presAssocID="{27CD1D27-483A-4760-82F3-3834A94E5601}" presName="sibTrans" presStyleLbl="sibTrans2D1" presStyleIdx="0" presStyleCnt="2"/>
      <dgm:spPr/>
    </dgm:pt>
    <dgm:pt modelId="{81B878A8-65D5-443F-A013-B858B4424C33}" type="pres">
      <dgm:prSet presAssocID="{27CD1D27-483A-4760-82F3-3834A94E5601}" presName="connectorText" presStyleLbl="sibTrans2D1" presStyleIdx="0" presStyleCnt="2"/>
      <dgm:spPr/>
    </dgm:pt>
    <dgm:pt modelId="{97684976-BB42-46E3-84FF-EAC6A16BD80C}" type="pres">
      <dgm:prSet presAssocID="{CDE58319-6395-441D-B27B-8A3AB889353F}" presName="node" presStyleLbl="node1" presStyleIdx="1" presStyleCnt="3">
        <dgm:presLayoutVars>
          <dgm:bulletEnabled val="1"/>
        </dgm:presLayoutVars>
      </dgm:prSet>
      <dgm:spPr/>
    </dgm:pt>
    <dgm:pt modelId="{1F4DA502-D395-4FE4-992D-3B63BE9A866B}" type="pres">
      <dgm:prSet presAssocID="{07C8DCFA-A59A-4ACB-96B1-CEC8CDC8772D}" presName="sibTrans" presStyleLbl="sibTrans2D1" presStyleIdx="1" presStyleCnt="2"/>
      <dgm:spPr/>
    </dgm:pt>
    <dgm:pt modelId="{3F5566A9-CF01-4A04-81A5-59415682E6B7}" type="pres">
      <dgm:prSet presAssocID="{07C8DCFA-A59A-4ACB-96B1-CEC8CDC8772D}" presName="connectorText" presStyleLbl="sibTrans2D1" presStyleIdx="1" presStyleCnt="2"/>
      <dgm:spPr/>
    </dgm:pt>
    <dgm:pt modelId="{74C8ACDD-2FC9-4D43-A17F-88BAA7E17A63}" type="pres">
      <dgm:prSet presAssocID="{F262C06B-5CD3-44F5-B4B7-D6724D9E6158}" presName="node" presStyleLbl="node1" presStyleIdx="2" presStyleCnt="3">
        <dgm:presLayoutVars>
          <dgm:bulletEnabled val="1"/>
        </dgm:presLayoutVars>
      </dgm:prSet>
      <dgm:spPr/>
    </dgm:pt>
  </dgm:ptLst>
  <dgm:cxnLst>
    <dgm:cxn modelId="{1A9C181E-086F-4721-8FE0-73441EC6B34F}" srcId="{D906B64F-CD67-4B12-A842-817BBE46A117}" destId="{F262C06B-5CD3-44F5-B4B7-D6724D9E6158}" srcOrd="2" destOrd="0" parTransId="{5112CD94-1804-4B1A-B123-E3F11C5257B3}" sibTransId="{DF9B466F-BFCB-42B2-B90A-417B75157F53}"/>
    <dgm:cxn modelId="{909B8930-2124-4DD1-8A7F-5715FE184A48}" srcId="{D906B64F-CD67-4B12-A842-817BBE46A117}" destId="{CDE58319-6395-441D-B27B-8A3AB889353F}" srcOrd="1" destOrd="0" parTransId="{BD328492-ECB8-404E-84A0-0759F286410B}" sibTransId="{07C8DCFA-A59A-4ACB-96B1-CEC8CDC8772D}"/>
    <dgm:cxn modelId="{0AC18534-0D3D-4D69-9155-B8B1AC7FEEE3}" type="presOf" srcId="{CDE58319-6395-441D-B27B-8A3AB889353F}" destId="{97684976-BB42-46E3-84FF-EAC6A16BD80C}" srcOrd="0" destOrd="0" presId="urn:microsoft.com/office/officeart/2005/8/layout/process1"/>
    <dgm:cxn modelId="{8EFA8949-742D-4568-AEE8-B80725A8B211}" type="presOf" srcId="{C843D5D8-CAA8-4E6D-9661-2DD3DCAE2F41}" destId="{C7307E8A-A564-4029-8499-430A3F98AB80}" srcOrd="0" destOrd="0" presId="urn:microsoft.com/office/officeart/2005/8/layout/process1"/>
    <dgm:cxn modelId="{A43DA658-71FB-4DEC-B254-6D56C0F93891}" type="presOf" srcId="{27CD1D27-483A-4760-82F3-3834A94E5601}" destId="{81B878A8-65D5-443F-A013-B858B4424C33}" srcOrd="1" destOrd="0" presId="urn:microsoft.com/office/officeart/2005/8/layout/process1"/>
    <dgm:cxn modelId="{87EB8A7D-3A69-4EDB-83CC-8C70AA7C1A8A}" srcId="{D906B64F-CD67-4B12-A842-817BBE46A117}" destId="{C843D5D8-CAA8-4E6D-9661-2DD3DCAE2F41}" srcOrd="0" destOrd="0" parTransId="{138BD3FA-952F-497D-80C5-141840737638}" sibTransId="{27CD1D27-483A-4760-82F3-3834A94E5601}"/>
    <dgm:cxn modelId="{9E11E58A-E82C-4D34-ABB5-FF8E073C1D8A}" type="presOf" srcId="{07C8DCFA-A59A-4ACB-96B1-CEC8CDC8772D}" destId="{3F5566A9-CF01-4A04-81A5-59415682E6B7}" srcOrd="1" destOrd="0" presId="urn:microsoft.com/office/officeart/2005/8/layout/process1"/>
    <dgm:cxn modelId="{78174892-0AF7-4125-BA1E-7E3AAADA5051}" type="presOf" srcId="{07C8DCFA-A59A-4ACB-96B1-CEC8CDC8772D}" destId="{1F4DA502-D395-4FE4-992D-3B63BE9A866B}" srcOrd="0" destOrd="0" presId="urn:microsoft.com/office/officeart/2005/8/layout/process1"/>
    <dgm:cxn modelId="{BD355DA1-AB5C-4348-AF4B-7E1CC4E8412D}" type="presOf" srcId="{D906B64F-CD67-4B12-A842-817BBE46A117}" destId="{582EEF8E-E867-4E41-A60D-45F8E88A8F1E}" srcOrd="0" destOrd="0" presId="urn:microsoft.com/office/officeart/2005/8/layout/process1"/>
    <dgm:cxn modelId="{129D87AF-0E60-4654-BAAE-A9EF0C23F3BC}" type="presOf" srcId="{F262C06B-5CD3-44F5-B4B7-D6724D9E6158}" destId="{74C8ACDD-2FC9-4D43-A17F-88BAA7E17A63}" srcOrd="0" destOrd="0" presId="urn:microsoft.com/office/officeart/2005/8/layout/process1"/>
    <dgm:cxn modelId="{9A3841FA-FFCD-45EB-A277-D42051C6F4E0}" type="presOf" srcId="{27CD1D27-483A-4760-82F3-3834A94E5601}" destId="{D14BE4DE-D1A3-495C-A760-A5C731675926}" srcOrd="0" destOrd="0" presId="urn:microsoft.com/office/officeart/2005/8/layout/process1"/>
    <dgm:cxn modelId="{FECBA20F-0E11-428F-93A3-A1584C56B986}" type="presParOf" srcId="{582EEF8E-E867-4E41-A60D-45F8E88A8F1E}" destId="{C7307E8A-A564-4029-8499-430A3F98AB80}" srcOrd="0" destOrd="0" presId="urn:microsoft.com/office/officeart/2005/8/layout/process1"/>
    <dgm:cxn modelId="{351B75A7-26F2-4E80-A416-2FE7404DE504}" type="presParOf" srcId="{582EEF8E-E867-4E41-A60D-45F8E88A8F1E}" destId="{D14BE4DE-D1A3-495C-A760-A5C731675926}" srcOrd="1" destOrd="0" presId="urn:microsoft.com/office/officeart/2005/8/layout/process1"/>
    <dgm:cxn modelId="{1D8F84E4-05B6-423A-87EC-BD4F0752E94B}" type="presParOf" srcId="{D14BE4DE-D1A3-495C-A760-A5C731675926}" destId="{81B878A8-65D5-443F-A013-B858B4424C33}" srcOrd="0" destOrd="0" presId="urn:microsoft.com/office/officeart/2005/8/layout/process1"/>
    <dgm:cxn modelId="{39B04844-D4B1-4A88-AC23-AAD99B6440F8}" type="presParOf" srcId="{582EEF8E-E867-4E41-A60D-45F8E88A8F1E}" destId="{97684976-BB42-46E3-84FF-EAC6A16BD80C}" srcOrd="2" destOrd="0" presId="urn:microsoft.com/office/officeart/2005/8/layout/process1"/>
    <dgm:cxn modelId="{65E4FCB0-8008-442D-B585-AB282AC5A1FB}" type="presParOf" srcId="{582EEF8E-E867-4E41-A60D-45F8E88A8F1E}" destId="{1F4DA502-D395-4FE4-992D-3B63BE9A866B}" srcOrd="3" destOrd="0" presId="urn:microsoft.com/office/officeart/2005/8/layout/process1"/>
    <dgm:cxn modelId="{1D76D1D0-0E2E-45BA-92BA-63861962C48D}" type="presParOf" srcId="{1F4DA502-D395-4FE4-992D-3B63BE9A866B}" destId="{3F5566A9-CF01-4A04-81A5-59415682E6B7}" srcOrd="0" destOrd="0" presId="urn:microsoft.com/office/officeart/2005/8/layout/process1"/>
    <dgm:cxn modelId="{4112AA9C-24E7-459A-AE4F-6656A8B4F52B}" type="presParOf" srcId="{582EEF8E-E867-4E41-A60D-45F8E88A8F1E}" destId="{74C8ACDD-2FC9-4D43-A17F-88BAA7E17A63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906B64F-CD67-4B12-A842-817BBE46A117}" type="doc">
      <dgm:prSet loTypeId="urn:microsoft.com/office/officeart/2005/8/layout/process1" loCatId="process" qsTypeId="urn:microsoft.com/office/officeart/2005/8/quickstyle/simple1" qsCatId="simple" csTypeId="urn:microsoft.com/office/officeart/2005/8/colors/accent2_1" csCatId="accent2" phldr="0"/>
      <dgm:spPr/>
    </dgm:pt>
    <dgm:pt modelId="{C843D5D8-CAA8-4E6D-9661-2DD3DCAE2F41}">
      <dgm:prSet phldrT="[Text]" phldr="1" custT="1"/>
      <dgm:spPr/>
      <dgm:t>
        <a:bodyPr/>
        <a:lstStyle/>
        <a:p>
          <a:endParaRPr lang="en-US" sz="3600"/>
        </a:p>
      </dgm:t>
    </dgm:pt>
    <dgm:pt modelId="{138BD3FA-952F-497D-80C5-141840737638}" type="parTrans" cxnId="{87EB8A7D-3A69-4EDB-83CC-8C70AA7C1A8A}">
      <dgm:prSet/>
      <dgm:spPr/>
      <dgm:t>
        <a:bodyPr/>
        <a:lstStyle/>
        <a:p>
          <a:endParaRPr lang="en-US" sz="1050"/>
        </a:p>
      </dgm:t>
    </dgm:pt>
    <dgm:pt modelId="{27CD1D27-483A-4760-82F3-3834A94E5601}" type="sibTrans" cxnId="{87EB8A7D-3A69-4EDB-83CC-8C70AA7C1A8A}">
      <dgm:prSet custT="1"/>
      <dgm:spPr/>
      <dgm:t>
        <a:bodyPr/>
        <a:lstStyle/>
        <a:p>
          <a:endParaRPr lang="en-US" sz="1200"/>
        </a:p>
      </dgm:t>
    </dgm:pt>
    <dgm:pt modelId="{CDE58319-6395-441D-B27B-8A3AB889353F}">
      <dgm:prSet phldrT="[Text]" phldr="1" custT="1"/>
      <dgm:spPr/>
      <dgm:t>
        <a:bodyPr/>
        <a:lstStyle/>
        <a:p>
          <a:endParaRPr lang="en-US" sz="3600"/>
        </a:p>
      </dgm:t>
    </dgm:pt>
    <dgm:pt modelId="{BD328492-ECB8-404E-84A0-0759F286410B}" type="parTrans" cxnId="{909B8930-2124-4DD1-8A7F-5715FE184A48}">
      <dgm:prSet/>
      <dgm:spPr/>
      <dgm:t>
        <a:bodyPr/>
        <a:lstStyle/>
        <a:p>
          <a:endParaRPr lang="en-US" sz="1050"/>
        </a:p>
      </dgm:t>
    </dgm:pt>
    <dgm:pt modelId="{07C8DCFA-A59A-4ACB-96B1-CEC8CDC8772D}" type="sibTrans" cxnId="{909B8930-2124-4DD1-8A7F-5715FE184A48}">
      <dgm:prSet custT="1"/>
      <dgm:spPr/>
      <dgm:t>
        <a:bodyPr/>
        <a:lstStyle/>
        <a:p>
          <a:endParaRPr lang="en-US" sz="1200"/>
        </a:p>
      </dgm:t>
    </dgm:pt>
    <dgm:pt modelId="{F262C06B-5CD3-44F5-B4B7-D6724D9E6158}">
      <dgm:prSet phldrT="[Text]" phldr="1" custT="1"/>
      <dgm:spPr/>
      <dgm:t>
        <a:bodyPr/>
        <a:lstStyle/>
        <a:p>
          <a:endParaRPr lang="en-US" sz="3600"/>
        </a:p>
      </dgm:t>
    </dgm:pt>
    <dgm:pt modelId="{5112CD94-1804-4B1A-B123-E3F11C5257B3}" type="parTrans" cxnId="{1A9C181E-086F-4721-8FE0-73441EC6B34F}">
      <dgm:prSet/>
      <dgm:spPr/>
      <dgm:t>
        <a:bodyPr/>
        <a:lstStyle/>
        <a:p>
          <a:endParaRPr lang="en-US" sz="1050"/>
        </a:p>
      </dgm:t>
    </dgm:pt>
    <dgm:pt modelId="{DF9B466F-BFCB-42B2-B90A-417B75157F53}" type="sibTrans" cxnId="{1A9C181E-086F-4721-8FE0-73441EC6B34F}">
      <dgm:prSet/>
      <dgm:spPr/>
      <dgm:t>
        <a:bodyPr/>
        <a:lstStyle/>
        <a:p>
          <a:endParaRPr lang="en-US" sz="1050"/>
        </a:p>
      </dgm:t>
    </dgm:pt>
    <dgm:pt modelId="{582EEF8E-E867-4E41-A60D-45F8E88A8F1E}" type="pres">
      <dgm:prSet presAssocID="{D906B64F-CD67-4B12-A842-817BBE46A117}" presName="Name0" presStyleCnt="0">
        <dgm:presLayoutVars>
          <dgm:dir/>
          <dgm:resizeHandles val="exact"/>
        </dgm:presLayoutVars>
      </dgm:prSet>
      <dgm:spPr/>
    </dgm:pt>
    <dgm:pt modelId="{C7307E8A-A564-4029-8499-430A3F98AB80}" type="pres">
      <dgm:prSet presAssocID="{C843D5D8-CAA8-4E6D-9661-2DD3DCAE2F41}" presName="node" presStyleLbl="node1" presStyleIdx="0" presStyleCnt="3">
        <dgm:presLayoutVars>
          <dgm:bulletEnabled val="1"/>
        </dgm:presLayoutVars>
      </dgm:prSet>
      <dgm:spPr/>
    </dgm:pt>
    <dgm:pt modelId="{D14BE4DE-D1A3-495C-A760-A5C731675926}" type="pres">
      <dgm:prSet presAssocID="{27CD1D27-483A-4760-82F3-3834A94E5601}" presName="sibTrans" presStyleLbl="sibTrans2D1" presStyleIdx="0" presStyleCnt="2"/>
      <dgm:spPr/>
    </dgm:pt>
    <dgm:pt modelId="{81B878A8-65D5-443F-A013-B858B4424C33}" type="pres">
      <dgm:prSet presAssocID="{27CD1D27-483A-4760-82F3-3834A94E5601}" presName="connectorText" presStyleLbl="sibTrans2D1" presStyleIdx="0" presStyleCnt="2"/>
      <dgm:spPr/>
    </dgm:pt>
    <dgm:pt modelId="{97684976-BB42-46E3-84FF-EAC6A16BD80C}" type="pres">
      <dgm:prSet presAssocID="{CDE58319-6395-441D-B27B-8A3AB889353F}" presName="node" presStyleLbl="node1" presStyleIdx="1" presStyleCnt="3">
        <dgm:presLayoutVars>
          <dgm:bulletEnabled val="1"/>
        </dgm:presLayoutVars>
      </dgm:prSet>
      <dgm:spPr/>
    </dgm:pt>
    <dgm:pt modelId="{1F4DA502-D395-4FE4-992D-3B63BE9A866B}" type="pres">
      <dgm:prSet presAssocID="{07C8DCFA-A59A-4ACB-96B1-CEC8CDC8772D}" presName="sibTrans" presStyleLbl="sibTrans2D1" presStyleIdx="1" presStyleCnt="2"/>
      <dgm:spPr/>
    </dgm:pt>
    <dgm:pt modelId="{3F5566A9-CF01-4A04-81A5-59415682E6B7}" type="pres">
      <dgm:prSet presAssocID="{07C8DCFA-A59A-4ACB-96B1-CEC8CDC8772D}" presName="connectorText" presStyleLbl="sibTrans2D1" presStyleIdx="1" presStyleCnt="2"/>
      <dgm:spPr/>
    </dgm:pt>
    <dgm:pt modelId="{74C8ACDD-2FC9-4D43-A17F-88BAA7E17A63}" type="pres">
      <dgm:prSet presAssocID="{F262C06B-5CD3-44F5-B4B7-D6724D9E6158}" presName="node" presStyleLbl="node1" presStyleIdx="2" presStyleCnt="3">
        <dgm:presLayoutVars>
          <dgm:bulletEnabled val="1"/>
        </dgm:presLayoutVars>
      </dgm:prSet>
      <dgm:spPr/>
    </dgm:pt>
  </dgm:ptLst>
  <dgm:cxnLst>
    <dgm:cxn modelId="{1A9C181E-086F-4721-8FE0-73441EC6B34F}" srcId="{D906B64F-CD67-4B12-A842-817BBE46A117}" destId="{F262C06B-5CD3-44F5-B4B7-D6724D9E6158}" srcOrd="2" destOrd="0" parTransId="{5112CD94-1804-4B1A-B123-E3F11C5257B3}" sibTransId="{DF9B466F-BFCB-42B2-B90A-417B75157F53}"/>
    <dgm:cxn modelId="{909B8930-2124-4DD1-8A7F-5715FE184A48}" srcId="{D906B64F-CD67-4B12-A842-817BBE46A117}" destId="{CDE58319-6395-441D-B27B-8A3AB889353F}" srcOrd="1" destOrd="0" parTransId="{BD328492-ECB8-404E-84A0-0759F286410B}" sibTransId="{07C8DCFA-A59A-4ACB-96B1-CEC8CDC8772D}"/>
    <dgm:cxn modelId="{0AC18534-0D3D-4D69-9155-B8B1AC7FEEE3}" type="presOf" srcId="{CDE58319-6395-441D-B27B-8A3AB889353F}" destId="{97684976-BB42-46E3-84FF-EAC6A16BD80C}" srcOrd="0" destOrd="0" presId="urn:microsoft.com/office/officeart/2005/8/layout/process1"/>
    <dgm:cxn modelId="{8EFA8949-742D-4568-AEE8-B80725A8B211}" type="presOf" srcId="{C843D5D8-CAA8-4E6D-9661-2DD3DCAE2F41}" destId="{C7307E8A-A564-4029-8499-430A3F98AB80}" srcOrd="0" destOrd="0" presId="urn:microsoft.com/office/officeart/2005/8/layout/process1"/>
    <dgm:cxn modelId="{A43DA658-71FB-4DEC-B254-6D56C0F93891}" type="presOf" srcId="{27CD1D27-483A-4760-82F3-3834A94E5601}" destId="{81B878A8-65D5-443F-A013-B858B4424C33}" srcOrd="1" destOrd="0" presId="urn:microsoft.com/office/officeart/2005/8/layout/process1"/>
    <dgm:cxn modelId="{87EB8A7D-3A69-4EDB-83CC-8C70AA7C1A8A}" srcId="{D906B64F-CD67-4B12-A842-817BBE46A117}" destId="{C843D5D8-CAA8-4E6D-9661-2DD3DCAE2F41}" srcOrd="0" destOrd="0" parTransId="{138BD3FA-952F-497D-80C5-141840737638}" sibTransId="{27CD1D27-483A-4760-82F3-3834A94E5601}"/>
    <dgm:cxn modelId="{9E11E58A-E82C-4D34-ABB5-FF8E073C1D8A}" type="presOf" srcId="{07C8DCFA-A59A-4ACB-96B1-CEC8CDC8772D}" destId="{3F5566A9-CF01-4A04-81A5-59415682E6B7}" srcOrd="1" destOrd="0" presId="urn:microsoft.com/office/officeart/2005/8/layout/process1"/>
    <dgm:cxn modelId="{78174892-0AF7-4125-BA1E-7E3AAADA5051}" type="presOf" srcId="{07C8DCFA-A59A-4ACB-96B1-CEC8CDC8772D}" destId="{1F4DA502-D395-4FE4-992D-3B63BE9A866B}" srcOrd="0" destOrd="0" presId="urn:microsoft.com/office/officeart/2005/8/layout/process1"/>
    <dgm:cxn modelId="{BD355DA1-AB5C-4348-AF4B-7E1CC4E8412D}" type="presOf" srcId="{D906B64F-CD67-4B12-A842-817BBE46A117}" destId="{582EEF8E-E867-4E41-A60D-45F8E88A8F1E}" srcOrd="0" destOrd="0" presId="urn:microsoft.com/office/officeart/2005/8/layout/process1"/>
    <dgm:cxn modelId="{129D87AF-0E60-4654-BAAE-A9EF0C23F3BC}" type="presOf" srcId="{F262C06B-5CD3-44F5-B4B7-D6724D9E6158}" destId="{74C8ACDD-2FC9-4D43-A17F-88BAA7E17A63}" srcOrd="0" destOrd="0" presId="urn:microsoft.com/office/officeart/2005/8/layout/process1"/>
    <dgm:cxn modelId="{9A3841FA-FFCD-45EB-A277-D42051C6F4E0}" type="presOf" srcId="{27CD1D27-483A-4760-82F3-3834A94E5601}" destId="{D14BE4DE-D1A3-495C-A760-A5C731675926}" srcOrd="0" destOrd="0" presId="urn:microsoft.com/office/officeart/2005/8/layout/process1"/>
    <dgm:cxn modelId="{FECBA20F-0E11-428F-93A3-A1584C56B986}" type="presParOf" srcId="{582EEF8E-E867-4E41-A60D-45F8E88A8F1E}" destId="{C7307E8A-A564-4029-8499-430A3F98AB80}" srcOrd="0" destOrd="0" presId="urn:microsoft.com/office/officeart/2005/8/layout/process1"/>
    <dgm:cxn modelId="{351B75A7-26F2-4E80-A416-2FE7404DE504}" type="presParOf" srcId="{582EEF8E-E867-4E41-A60D-45F8E88A8F1E}" destId="{D14BE4DE-D1A3-495C-A760-A5C731675926}" srcOrd="1" destOrd="0" presId="urn:microsoft.com/office/officeart/2005/8/layout/process1"/>
    <dgm:cxn modelId="{1D8F84E4-05B6-423A-87EC-BD4F0752E94B}" type="presParOf" srcId="{D14BE4DE-D1A3-495C-A760-A5C731675926}" destId="{81B878A8-65D5-443F-A013-B858B4424C33}" srcOrd="0" destOrd="0" presId="urn:microsoft.com/office/officeart/2005/8/layout/process1"/>
    <dgm:cxn modelId="{39B04844-D4B1-4A88-AC23-AAD99B6440F8}" type="presParOf" srcId="{582EEF8E-E867-4E41-A60D-45F8E88A8F1E}" destId="{97684976-BB42-46E3-84FF-EAC6A16BD80C}" srcOrd="2" destOrd="0" presId="urn:microsoft.com/office/officeart/2005/8/layout/process1"/>
    <dgm:cxn modelId="{65E4FCB0-8008-442D-B585-AB282AC5A1FB}" type="presParOf" srcId="{582EEF8E-E867-4E41-A60D-45F8E88A8F1E}" destId="{1F4DA502-D395-4FE4-992D-3B63BE9A866B}" srcOrd="3" destOrd="0" presId="urn:microsoft.com/office/officeart/2005/8/layout/process1"/>
    <dgm:cxn modelId="{1D76D1D0-0E2E-45BA-92BA-63861962C48D}" type="presParOf" srcId="{1F4DA502-D395-4FE4-992D-3B63BE9A866B}" destId="{3F5566A9-CF01-4A04-81A5-59415682E6B7}" srcOrd="0" destOrd="0" presId="urn:microsoft.com/office/officeart/2005/8/layout/process1"/>
    <dgm:cxn modelId="{4112AA9C-24E7-459A-AE4F-6656A8B4F52B}" type="presParOf" srcId="{582EEF8E-E867-4E41-A60D-45F8E88A8F1E}" destId="{74C8ACDD-2FC9-4D43-A17F-88BAA7E17A63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307E8A-A564-4029-8499-430A3F98AB80}">
      <dsp:nvSpPr>
        <dsp:cNvPr id="0" name=""/>
        <dsp:cNvSpPr/>
      </dsp:nvSpPr>
      <dsp:spPr>
        <a:xfrm>
          <a:off x="4877" y="258464"/>
          <a:ext cx="1457723" cy="87463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30494" y="284081"/>
        <a:ext cx="1406489" cy="823400"/>
      </dsp:txXfrm>
    </dsp:sp>
    <dsp:sp modelId="{D14BE4DE-D1A3-495C-A760-A5C731675926}">
      <dsp:nvSpPr>
        <dsp:cNvPr id="0" name=""/>
        <dsp:cNvSpPr/>
      </dsp:nvSpPr>
      <dsp:spPr>
        <a:xfrm>
          <a:off x="1608373" y="515024"/>
          <a:ext cx="309037" cy="361515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1608373" y="587327"/>
        <a:ext cx="216326" cy="216909"/>
      </dsp:txXfrm>
    </dsp:sp>
    <dsp:sp modelId="{97684976-BB42-46E3-84FF-EAC6A16BD80C}">
      <dsp:nvSpPr>
        <dsp:cNvPr id="0" name=""/>
        <dsp:cNvSpPr/>
      </dsp:nvSpPr>
      <dsp:spPr>
        <a:xfrm>
          <a:off x="2045690" y="258464"/>
          <a:ext cx="1457723" cy="87463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2071307" y="284081"/>
        <a:ext cx="1406489" cy="823400"/>
      </dsp:txXfrm>
    </dsp:sp>
    <dsp:sp modelId="{1F4DA502-D395-4FE4-992D-3B63BE9A866B}">
      <dsp:nvSpPr>
        <dsp:cNvPr id="0" name=""/>
        <dsp:cNvSpPr/>
      </dsp:nvSpPr>
      <dsp:spPr>
        <a:xfrm>
          <a:off x="3649186" y="515024"/>
          <a:ext cx="309037" cy="361515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3649186" y="587327"/>
        <a:ext cx="216326" cy="216909"/>
      </dsp:txXfrm>
    </dsp:sp>
    <dsp:sp modelId="{74C8ACDD-2FC9-4D43-A17F-88BAA7E17A63}">
      <dsp:nvSpPr>
        <dsp:cNvPr id="0" name=""/>
        <dsp:cNvSpPr/>
      </dsp:nvSpPr>
      <dsp:spPr>
        <a:xfrm>
          <a:off x="4086503" y="258464"/>
          <a:ext cx="1457723" cy="87463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112120" y="284081"/>
        <a:ext cx="1406489" cy="8234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307E8A-A564-4029-8499-430A3F98AB80}">
      <dsp:nvSpPr>
        <dsp:cNvPr id="0" name=""/>
        <dsp:cNvSpPr/>
      </dsp:nvSpPr>
      <dsp:spPr>
        <a:xfrm>
          <a:off x="4877" y="258464"/>
          <a:ext cx="1457723" cy="87463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30494" y="284081"/>
        <a:ext cx="1406489" cy="823400"/>
      </dsp:txXfrm>
    </dsp:sp>
    <dsp:sp modelId="{D14BE4DE-D1A3-495C-A760-A5C731675926}">
      <dsp:nvSpPr>
        <dsp:cNvPr id="0" name=""/>
        <dsp:cNvSpPr/>
      </dsp:nvSpPr>
      <dsp:spPr>
        <a:xfrm>
          <a:off x="1608373" y="515024"/>
          <a:ext cx="309037" cy="3615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1608373" y="587327"/>
        <a:ext cx="216326" cy="216909"/>
      </dsp:txXfrm>
    </dsp:sp>
    <dsp:sp modelId="{97684976-BB42-46E3-84FF-EAC6A16BD80C}">
      <dsp:nvSpPr>
        <dsp:cNvPr id="0" name=""/>
        <dsp:cNvSpPr/>
      </dsp:nvSpPr>
      <dsp:spPr>
        <a:xfrm>
          <a:off x="2045690" y="258464"/>
          <a:ext cx="1457723" cy="87463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2071307" y="284081"/>
        <a:ext cx="1406489" cy="823400"/>
      </dsp:txXfrm>
    </dsp:sp>
    <dsp:sp modelId="{1F4DA502-D395-4FE4-992D-3B63BE9A866B}">
      <dsp:nvSpPr>
        <dsp:cNvPr id="0" name=""/>
        <dsp:cNvSpPr/>
      </dsp:nvSpPr>
      <dsp:spPr>
        <a:xfrm>
          <a:off x="3649186" y="515024"/>
          <a:ext cx="309037" cy="36151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/>
        </a:p>
      </dsp:txBody>
      <dsp:txXfrm>
        <a:off x="3649186" y="587327"/>
        <a:ext cx="216326" cy="216909"/>
      </dsp:txXfrm>
    </dsp:sp>
    <dsp:sp modelId="{74C8ACDD-2FC9-4D43-A17F-88BAA7E17A63}">
      <dsp:nvSpPr>
        <dsp:cNvPr id="0" name=""/>
        <dsp:cNvSpPr/>
      </dsp:nvSpPr>
      <dsp:spPr>
        <a:xfrm>
          <a:off x="4086503" y="258464"/>
          <a:ext cx="1457723" cy="87463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600" kern="1200"/>
        </a:p>
      </dsp:txBody>
      <dsp:txXfrm>
        <a:off x="4112120" y="284081"/>
        <a:ext cx="1406489" cy="8234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30038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:notes"/>
          <p:cNvSpPr txBox="1">
            <a:spLocks noGrp="1"/>
          </p:cNvSpPr>
          <p:nvPr>
            <p:ph type="sldNum" idx="12"/>
          </p:nvPr>
        </p:nvSpPr>
        <p:spPr>
          <a:xfrm>
            <a:off x="5308971" y="6731040"/>
            <a:ext cx="4061460" cy="354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025" tIns="47000" rIns="94025" bIns="470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" name="Google Shape;5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324100" y="531813"/>
            <a:ext cx="4724400" cy="26574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0" name="Google Shape;60;p1:notes"/>
          <p:cNvSpPr txBox="1">
            <a:spLocks noGrp="1"/>
          </p:cNvSpPr>
          <p:nvPr>
            <p:ph type="body" idx="1"/>
          </p:nvPr>
        </p:nvSpPr>
        <p:spPr>
          <a:xfrm>
            <a:off x="937260" y="3366135"/>
            <a:ext cx="7498080" cy="3188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025" tIns="47000" rIns="94025" bIns="470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Principles of Information Systems, Thirteenth Edition</a:t>
            </a:r>
            <a:br>
              <a:rPr lang="en-US" sz="1100" dirty="0"/>
            </a:br>
            <a:endParaRPr sz="1100" dirty="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-US" i="1" dirty="0"/>
              <a:t>Chapter 1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None/>
            </a:pPr>
            <a:r>
              <a:rPr lang="en-US" i="1" dirty="0"/>
              <a:t>An Introduction to Information Systems</a:t>
            </a:r>
            <a:endParaRPr dirty="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1500">
                <a:latin typeface="Montserrat" panose="00000500000000000000" pitchFamily="2" charset="0"/>
              </a:defRPr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31" name="Google Shape;31;p5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US"/>
          </a:p>
        </p:txBody>
      </p:sp>
      <p:sp>
        <p:nvSpPr>
          <p:cNvPr id="32" name="Google Shape;32;p5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Business analysis and process management</a:t>
            </a:r>
          </a:p>
        </p:txBody>
      </p:sp>
      <p:sp>
        <p:nvSpPr>
          <p:cNvPr id="33" name="Google Shape;33;p5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611322DE-3F9E-4261-BC4C-C8DBA52F478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Google Shape;92;p14">
            <a:extLst>
              <a:ext uri="{FF2B5EF4-FFF2-40B4-BE49-F238E27FC236}">
                <a16:creationId xmlns:a16="http://schemas.microsoft.com/office/drawing/2014/main" id="{1701E78D-1E89-7720-C160-8CCDA67E4251}"/>
              </a:ext>
            </a:extLst>
          </p:cNvPr>
          <p:cNvSpPr/>
          <p:nvPr/>
        </p:nvSpPr>
        <p:spPr>
          <a:xfrm>
            <a:off x="269421" y="310243"/>
            <a:ext cx="8605125" cy="4751550"/>
          </a:xfrm>
          <a:prstGeom prst="rect">
            <a:avLst/>
          </a:prstGeom>
          <a:noFill/>
          <a:ln w="12700" cap="flat" cmpd="sng">
            <a:solidFill>
              <a:srgbClr val="0132A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Google Shape;93;p14" descr="A picture containing chart&#10;&#10;Description automatically generated">
            <a:extLst>
              <a:ext uri="{FF2B5EF4-FFF2-40B4-BE49-F238E27FC236}">
                <a16:creationId xmlns:a16="http://schemas.microsoft.com/office/drawing/2014/main" id="{F143D8D6-5FAA-DA1F-5886-74F658BD7EB1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194790" y="3829982"/>
            <a:ext cx="2256287" cy="1463043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94;p14">
            <a:extLst>
              <a:ext uri="{FF2B5EF4-FFF2-40B4-BE49-F238E27FC236}">
                <a16:creationId xmlns:a16="http://schemas.microsoft.com/office/drawing/2014/main" id="{6070D658-871E-6117-9690-E779B1C80DBB}"/>
              </a:ext>
            </a:extLst>
          </p:cNvPr>
          <p:cNvSpPr/>
          <p:nvPr/>
        </p:nvSpPr>
        <p:spPr>
          <a:xfrm>
            <a:off x="616148" y="2068712"/>
            <a:ext cx="8258429" cy="632816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35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5"/>
          <p:cNvSpPr txBox="1">
            <a:spLocks noGrp="1"/>
          </p:cNvSpPr>
          <p:nvPr>
            <p:ph type="ctrTitle"/>
          </p:nvPr>
        </p:nvSpPr>
        <p:spPr>
          <a:xfrm>
            <a:off x="1143000" y="2068711"/>
            <a:ext cx="6858000" cy="6121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2400" b="1">
                <a:solidFill>
                  <a:schemeClr val="bg1"/>
                </a:solidFill>
                <a:latin typeface="Montserrat" panose="00000500000000000000" pitchFamily="2" charset="0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9637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D163FA0-B670-496E-88E0-9F4CE76ED623}"/>
              </a:ext>
            </a:extLst>
          </p:cNvPr>
          <p:cNvSpPr/>
          <p:nvPr userDrawn="1"/>
        </p:nvSpPr>
        <p:spPr>
          <a:xfrm>
            <a:off x="0" y="0"/>
            <a:ext cx="9144000" cy="878840"/>
          </a:xfrm>
          <a:prstGeom prst="rect">
            <a:avLst/>
          </a:prstGeom>
          <a:solidFill>
            <a:srgbClr val="1A0F91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1009CA4-856F-4025-A035-0F985FD29E8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28650" y="230902"/>
            <a:ext cx="7886700" cy="417036"/>
          </a:xfrm>
        </p:spPr>
        <p:txBody>
          <a:bodyPr>
            <a:noAutofit/>
          </a:bodyPr>
          <a:lstStyle>
            <a:lvl1pPr>
              <a:defRPr sz="24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FFF285-1B0D-45F3-B14D-7C8C06F9FB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CCD42-C89A-4518-A1B0-9EB34584CBB7}" type="datetime1">
              <a:rPr lang="en-US" smtClean="0"/>
              <a:t>5/17/2026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452AE4-9F7B-4809-9E10-2152244C9D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mn-MN"/>
              <a:t>Бизнес процесс загварчлал сургалт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6340F2-0E56-44CC-9F22-FBC94963C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9746D3-3897-4E62-AFB2-F036F859B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5141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ISA332- Бүлэг1: Бизнесийн шинжилгээ</a:t>
            </a:r>
          </a:p>
        </p:txBody>
      </p:sp>
      <p:sp>
        <p:nvSpPr>
          <p:cNvPr id="23" name="Google Shape;23;p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Business analysis and process management</a:t>
            </a:r>
          </a:p>
        </p:txBody>
      </p:sp>
      <p:sp>
        <p:nvSpPr>
          <p:cNvPr id="2" name="Google Shape;17;p2">
            <a:extLst>
              <a:ext uri="{FF2B5EF4-FFF2-40B4-BE49-F238E27FC236}">
                <a16:creationId xmlns:a16="http://schemas.microsoft.com/office/drawing/2014/main" id="{08919821-6F89-01B8-3072-EB2E7A251A0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8650" y="912682"/>
            <a:ext cx="8152684" cy="37200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342900" lvl="0" indent="-257175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>
                <a:latin typeface="+mj-lt"/>
              </a:defRPr>
            </a:lvl1pPr>
            <a:lvl2pPr marL="685800" lvl="1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028700" lvl="2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371600" lvl="3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1714500" lvl="4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057400" lvl="5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2400300" lvl="6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2743200" lvl="7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3086100" lvl="8" indent="-2571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Google Shape;20;p2">
            <a:extLst>
              <a:ext uri="{FF2B5EF4-FFF2-40B4-BE49-F238E27FC236}">
                <a16:creationId xmlns:a16="http://schemas.microsoft.com/office/drawing/2014/main" id="{A6228EDC-91D9-7C19-D11C-4193036C2319}"/>
              </a:ext>
            </a:extLst>
          </p:cNvPr>
          <p:cNvSpPr txBox="1">
            <a:spLocks/>
          </p:cNvSpPr>
          <p:nvPr/>
        </p:nvSpPr>
        <p:spPr>
          <a:xfrm>
            <a:off x="6457950" y="4730353"/>
            <a:ext cx="2323383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00000000-1234-1234-1234-123412341234}" type="slidenum">
              <a:rPr lang="en" sz="900" smtClean="0"/>
              <a:pPr/>
              <a:t>‹#›</a:t>
            </a:fld>
            <a:endParaRPr lang="en" sz="900" dirty="0"/>
          </a:p>
        </p:txBody>
      </p:sp>
      <p:sp>
        <p:nvSpPr>
          <p:cNvPr id="4" name="Google Shape;105;p15">
            <a:extLst>
              <a:ext uri="{FF2B5EF4-FFF2-40B4-BE49-F238E27FC236}">
                <a16:creationId xmlns:a16="http://schemas.microsoft.com/office/drawing/2014/main" id="{4DE8C174-78B2-D5BB-4A35-E85DB14583F4}"/>
              </a:ext>
            </a:extLst>
          </p:cNvPr>
          <p:cNvSpPr/>
          <p:nvPr userDrawn="1"/>
        </p:nvSpPr>
        <p:spPr>
          <a:xfrm>
            <a:off x="0" y="-38355"/>
            <a:ext cx="9144000" cy="688061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spcFirstLastPara="1" wrap="square" lIns="68569" tIns="34275" rIns="68569" bIns="3427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6;p2">
            <a:extLst>
              <a:ext uri="{FF2B5EF4-FFF2-40B4-BE49-F238E27FC236}">
                <a16:creationId xmlns:a16="http://schemas.microsoft.com/office/drawing/2014/main" id="{74C73D95-90C2-93C1-A2AD-2E6534365D22}"/>
              </a:ext>
            </a:extLst>
          </p:cNvPr>
          <p:cNvSpPr txBox="1">
            <a:spLocks noGrp="1"/>
          </p:cNvSpPr>
          <p:nvPr>
            <p:ph type="title" hasCustomPrompt="1"/>
          </p:nvPr>
        </p:nvSpPr>
        <p:spPr>
          <a:xfrm>
            <a:off x="226919" y="150381"/>
            <a:ext cx="8554415" cy="3105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2700" b="1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2196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"/>
          <p:cNvSpPr txBox="1">
            <a:spLocks noGrp="1"/>
          </p:cNvSpPr>
          <p:nvPr>
            <p:ph type="subTitle" idx="1"/>
          </p:nvPr>
        </p:nvSpPr>
        <p:spPr>
          <a:xfrm>
            <a:off x="672492" y="2295555"/>
            <a:ext cx="8009930" cy="276999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indent="0" algn="ctr">
              <a:spcBef>
                <a:spcPts val="0"/>
              </a:spcBef>
              <a:buSzPts val="4000"/>
            </a:pPr>
            <a:r>
              <a:rPr lang="en-US" sz="195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rPr>
              <a:t>Lecture 9</a:t>
            </a:r>
            <a:r>
              <a:rPr lang="mn-MN" sz="195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rPr>
              <a:t>:</a:t>
            </a:r>
            <a:r>
              <a:rPr lang="en-US" sz="195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Process Discovery Methods</a:t>
            </a:r>
            <a:endParaRPr sz="195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" name="Google Shape;62;p1"/>
          <p:cNvSpPr txBox="1">
            <a:spLocks noGrp="1"/>
          </p:cNvSpPr>
          <p:nvPr>
            <p:ph type="ctrTitle"/>
          </p:nvPr>
        </p:nvSpPr>
        <p:spPr>
          <a:xfrm>
            <a:off x="1582341" y="1620888"/>
            <a:ext cx="6190232" cy="1962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>
              <a:lnSpc>
                <a:spcPct val="85000"/>
              </a:lnSpc>
              <a:buSzPts val="2400"/>
            </a:pPr>
            <a:r>
              <a:rPr lang="en-US" sz="1500" b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Course: Business analysis and process management</a:t>
            </a:r>
            <a:endParaRPr sz="1500" b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ACD60B-6C5D-B782-7229-97E83DB7CB07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pPr defTabSz="685800">
              <a:buClr>
                <a:srgbClr val="000000"/>
              </a:buClr>
            </a:pPr>
            <a:r>
              <a:rPr lang="en-US" sz="900" kern="0" dirty="0">
                <a:solidFill>
                  <a:srgbClr val="888888"/>
                </a:solidFill>
                <a:latin typeface="Arial"/>
                <a:ea typeface="Calibri"/>
                <a:cs typeface="Calibri"/>
                <a:sym typeface="Calibri"/>
              </a:rPr>
              <a:t>Business analysis and process management</a:t>
            </a:r>
          </a:p>
        </p:txBody>
      </p:sp>
      <p:sp>
        <p:nvSpPr>
          <p:cNvPr id="5" name="Google Shape;62;p1">
            <a:extLst>
              <a:ext uri="{FF2B5EF4-FFF2-40B4-BE49-F238E27FC236}">
                <a16:creationId xmlns:a16="http://schemas.microsoft.com/office/drawing/2014/main" id="{777E50AB-3B9C-8029-CBA3-777D7F9D4027}"/>
              </a:ext>
            </a:extLst>
          </p:cNvPr>
          <p:cNvSpPr txBox="1">
            <a:spLocks/>
          </p:cNvSpPr>
          <p:nvPr/>
        </p:nvSpPr>
        <p:spPr>
          <a:xfrm>
            <a:off x="1582341" y="2843155"/>
            <a:ext cx="6190232" cy="156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2400" b="1" i="0" u="none" strike="noStrike" cap="none">
                <a:solidFill>
                  <a:schemeClr val="bg1"/>
                </a:solidFill>
                <a:latin typeface="Montserrat" panose="00000500000000000000" pitchFamily="2" charset="0"/>
                <a:ea typeface="Calibri"/>
                <a:cs typeface="Calibri"/>
                <a:sym typeface="Calibri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685800">
              <a:lnSpc>
                <a:spcPct val="85000"/>
              </a:lnSpc>
              <a:buClr>
                <a:srgbClr val="000000"/>
              </a:buClr>
              <a:buSzPts val="2400"/>
            </a:pPr>
            <a:r>
              <a:rPr lang="en-US" sz="1200" b="0" i="1" kern="0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Lecturer: SARANCHIMEG Nasanjargal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2011680" cy="7772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ХИЧЭЭЛИЙН ЗОРИЛГО БА АГУУЛГА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457200" y="914400"/>
            <a:ext cx="8229600" cy="23939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Process Discovery гэж юу болохыг тодорхойлох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As-Is процессыг зөв баримтжуулах аргачлал эзэмших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Ярилцлага, ажиглалт, воркшопын аргуудыг мэдэх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Баримт бичгийн шинжилгээний арга техникийг хэрэглэх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Process Mining болон мэдээллийн системийн дүн шинжилгээг ойлгох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Аргуудын давуу/сул талыг харьцуулан зөв аргыг сонгох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6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Нийтлэг алдаанаас зайлсхийх шилдэг туршлага мэдэх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BPM </a:t>
            </a:r>
            <a:r>
              <a:rPr lang="en-US" sz="2000" b="1" dirty="0" err="1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мөчлөгт</a:t>
            </a: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 </a:t>
            </a:r>
            <a:r>
              <a:rPr lang="en-US" sz="2000" b="1" dirty="0">
                <a:solidFill>
                  <a:srgbClr val="FFC000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PROCESS DISCOVERY</a:t>
            </a:r>
            <a:endParaRPr lang="en-US" sz="20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274320" y="1005840"/>
            <a:ext cx="1371600" cy="1005840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274320" y="1005840"/>
            <a:ext cx="1371600" cy="3657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274320" y="1371600"/>
            <a:ext cx="1371600" cy="65836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Процесс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илрүүлэх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1664208" y="1508760"/>
            <a:ext cx="54864" cy="0"/>
          </a:xfrm>
          <a:prstGeom prst="line">
            <a:avLst/>
          </a:prstGeom>
          <a:noFill/>
          <a:ln w="254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1737360" y="1005840"/>
            <a:ext cx="1371600" cy="1005840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1737360" y="1005840"/>
            <a:ext cx="1371600" cy="3657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1737360" y="1371600"/>
            <a:ext cx="1371600" cy="65836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Процесс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тодорхойлох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3127248" y="1508760"/>
            <a:ext cx="54864" cy="0"/>
          </a:xfrm>
          <a:prstGeom prst="line">
            <a:avLst/>
          </a:prstGeom>
          <a:noFill/>
          <a:ln w="254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3200400" y="1005840"/>
            <a:ext cx="1371600" cy="1005840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3200400" y="1005840"/>
            <a:ext cx="1371600" cy="3657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3200400" y="1371600"/>
            <a:ext cx="1371600" cy="65836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Процесс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шинжилгээ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4590288" y="1508760"/>
            <a:ext cx="54864" cy="0"/>
          </a:xfrm>
          <a:prstGeom prst="line">
            <a:avLst/>
          </a:prstGeom>
          <a:noFill/>
          <a:ln w="254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4663440" y="1005840"/>
            <a:ext cx="1371600" cy="1005840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4663440" y="1005840"/>
            <a:ext cx="1371600" cy="3657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4663440" y="1371600"/>
            <a:ext cx="1371600" cy="65836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Процесс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дизайн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6053328" y="1508760"/>
            <a:ext cx="54864" cy="0"/>
          </a:xfrm>
          <a:prstGeom prst="line">
            <a:avLst/>
          </a:prstGeom>
          <a:noFill/>
          <a:ln w="254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6126480" y="1005840"/>
            <a:ext cx="1371600" cy="1005840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6126480" y="1005840"/>
            <a:ext cx="1371600" cy="3657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5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6126480" y="1371600"/>
            <a:ext cx="1371600" cy="65836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Хэрэгжүүлэлт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7516368" y="1508760"/>
            <a:ext cx="54864" cy="0"/>
          </a:xfrm>
          <a:prstGeom prst="line">
            <a:avLst/>
          </a:prstGeom>
          <a:noFill/>
          <a:ln w="254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7589520" y="1005840"/>
            <a:ext cx="1371600" cy="1005840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7589520" y="1005840"/>
            <a:ext cx="1371600" cy="3657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6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7589520" y="1371600"/>
            <a:ext cx="1371600" cy="65836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Хяналт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1572768" y="873251"/>
            <a:ext cx="1645920" cy="1325880"/>
          </a:xfrm>
          <a:prstGeom prst="rect">
            <a:avLst/>
          </a:prstGeom>
          <a:noFill/>
          <a:ln w="38100">
            <a:solidFill>
              <a:srgbClr val="FFC000"/>
            </a:solidFill>
            <a:prstDash val="solid"/>
          </a:ln>
        </p:spPr>
        <p:txBody>
          <a:bodyPr/>
          <a:lstStyle/>
          <a:p>
            <a:endParaRPr lang="en-US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1490472" y="2267712"/>
            <a:ext cx="15544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66BB6A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Энэ хичээлд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Shape 27"/>
          <p:cNvSpPr/>
          <p:nvPr/>
        </p:nvSpPr>
        <p:spPr>
          <a:xfrm>
            <a:off x="365760" y="2651760"/>
            <a:ext cx="8412480" cy="22402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2700">
            <a:solidFill>
              <a:schemeClr val="accent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548640" y="2743200"/>
            <a:ext cx="804672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5E20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Process Discovery (Процесс тодорхойлох) нь: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Shape 29"/>
          <p:cNvSpPr/>
          <p:nvPr/>
        </p:nvSpPr>
        <p:spPr>
          <a:xfrm>
            <a:off x="502920" y="3182112"/>
            <a:ext cx="201168" cy="201168"/>
          </a:xfrm>
          <a:prstGeom prst="ellipse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 30"/>
          <p:cNvSpPr/>
          <p:nvPr/>
        </p:nvSpPr>
        <p:spPr>
          <a:xfrm>
            <a:off x="777240" y="3145536"/>
            <a:ext cx="7772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As-Is (одоогийн) процессыг нарийвчлан баримтжуулдаг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Shape 31"/>
          <p:cNvSpPr/>
          <p:nvPr/>
        </p:nvSpPr>
        <p:spPr>
          <a:xfrm>
            <a:off x="502920" y="3593592"/>
            <a:ext cx="201168" cy="201168"/>
          </a:xfrm>
          <a:prstGeom prst="ellipse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 32"/>
          <p:cNvSpPr/>
          <p:nvPr/>
        </p:nvSpPr>
        <p:spPr>
          <a:xfrm>
            <a:off x="777240" y="3557016"/>
            <a:ext cx="7772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Процессын газрын зурагнаас гарч, тодорхой урсгалыг дүрслэх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Shape 33"/>
          <p:cNvSpPr/>
          <p:nvPr/>
        </p:nvSpPr>
        <p:spPr>
          <a:xfrm>
            <a:off x="502920" y="4005072"/>
            <a:ext cx="201168" cy="201168"/>
          </a:xfrm>
          <a:prstGeom prst="ellipse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 34"/>
          <p:cNvSpPr/>
          <p:nvPr/>
        </p:nvSpPr>
        <p:spPr>
          <a:xfrm>
            <a:off x="777240" y="3968496"/>
            <a:ext cx="7772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Мэдлэгийн зөрүү байгаа эсэхийг илрүүлдэг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Shape 35"/>
          <p:cNvSpPr/>
          <p:nvPr/>
        </p:nvSpPr>
        <p:spPr>
          <a:xfrm>
            <a:off x="502920" y="4416552"/>
            <a:ext cx="201168" cy="201168"/>
          </a:xfrm>
          <a:prstGeom prst="ellipse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 36"/>
          <p:cNvSpPr/>
          <p:nvPr/>
        </p:nvSpPr>
        <p:spPr>
          <a:xfrm>
            <a:off x="777240" y="4379976"/>
            <a:ext cx="77724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Шинжилгээ хийх суурь мэдээлэл бүрдүүлдэг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PROCESS DISCOVERY ГЭЖ ЮУ ВЭ?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457200" y="960120"/>
            <a:ext cx="8229600" cy="14630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457200" y="960120"/>
            <a:ext cx="228600" cy="14630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822960" y="1005840"/>
            <a:ext cx="7772400" cy="5486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i="1" dirty="0">
                <a:solidFill>
                  <a:srgbClr val="66BB6A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"Process Discovery (Процесс тодорхойлох)"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822960" y="1572768"/>
            <a:ext cx="7680960" cy="7772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Байгууллагад одоо явагдаж буй As-Is процессыг нарийвчлан баримтжуулах, дүрслэх, ойлгох үйл явц. Мэдэгдэж буй болон далд мэдлэгийг нэгтгэн процессын нарийвчилсан загвар бүрдүүлдэг.</a:t>
            </a:r>
            <a:endParaRPr lang="en-US"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457200" y="2606040"/>
            <a:ext cx="8229600" cy="11404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As-Is загвар: Процесс яг одоо хэрхэн явагдаж байгааг харуулдаг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To-Be загварын эх сурвалж: Сайжруулалтын суурь болдог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Мэдлэгийн нэгтгэл: Хүмүүсийн толгойд байгаа мэдлэгийг баримтжуулдаг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Хэрэгсэл: Ярилцлага, ажиглалт, воркшоп, баримт бичиг, Process Mining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PROCESS IDENTIFICATION vs PROCESS DISCOVERY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274320" y="914400"/>
            <a:ext cx="4114800" cy="7772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365760" y="932688"/>
            <a:ext cx="3931920" cy="749808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Process Identification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(1-р үе шат)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457200" y="1810512"/>
            <a:ext cx="201168" cy="201168"/>
          </a:xfrm>
          <a:prstGeom prst="ellipse">
            <a:avLst/>
          </a:prstGeom>
          <a:solidFill>
            <a:srgbClr val="0132A6"/>
          </a:solidFill>
          <a:ln w="12700">
            <a:solidFill>
              <a:srgbClr val="2E7D32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731520" y="1773936"/>
            <a:ext cx="356616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Ямар процесстой ажиллах вэ?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457200" y="2313432"/>
            <a:ext cx="201168" cy="201168"/>
          </a:xfrm>
          <a:prstGeom prst="ellipse">
            <a:avLst/>
          </a:prstGeom>
          <a:solidFill>
            <a:srgbClr val="0132A6"/>
          </a:solidFill>
          <a:ln w="12700">
            <a:solidFill>
              <a:srgbClr val="2E7D32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731520" y="2276856"/>
            <a:ext cx="356616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Ерөнхий харагдац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457200" y="2816352"/>
            <a:ext cx="201168" cy="201168"/>
          </a:xfrm>
          <a:prstGeom prst="ellipse">
            <a:avLst/>
          </a:prstGeom>
          <a:solidFill>
            <a:srgbClr val="0132A6"/>
          </a:solidFill>
          <a:ln w="12700">
            <a:solidFill>
              <a:srgbClr val="2E7D32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731520" y="2779776"/>
            <a:ext cx="356616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Процессын газрын зураг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457200" y="3319272"/>
            <a:ext cx="201168" cy="201168"/>
          </a:xfrm>
          <a:prstGeom prst="ellipse">
            <a:avLst/>
          </a:prstGeom>
          <a:solidFill>
            <a:srgbClr val="0132A6"/>
          </a:solidFill>
          <a:ln w="12700">
            <a:solidFill>
              <a:srgbClr val="2E7D32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731520" y="3282696"/>
            <a:ext cx="356616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Процессуудыг эрэмбэлэх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457200" y="3822192"/>
            <a:ext cx="201168" cy="201168"/>
          </a:xfrm>
          <a:prstGeom prst="ellipse">
            <a:avLst/>
          </a:prstGeom>
          <a:solidFill>
            <a:srgbClr val="0132A6"/>
          </a:solidFill>
          <a:ln w="12700">
            <a:solidFill>
              <a:srgbClr val="2E7D32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731520" y="3785616"/>
            <a:ext cx="356616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Стратегийн зорилттой уялдуулах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457200" y="4325112"/>
            <a:ext cx="201168" cy="201168"/>
          </a:xfrm>
          <a:prstGeom prst="ellipse">
            <a:avLst/>
          </a:prstGeom>
          <a:solidFill>
            <a:srgbClr val="0132A6"/>
          </a:solidFill>
          <a:ln w="12700">
            <a:solidFill>
              <a:srgbClr val="2E7D32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731520" y="4288536"/>
            <a:ext cx="356616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Портфолио бүрдүүлэх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4846320" y="914400"/>
            <a:ext cx="4114800" cy="7772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4937760" y="932688"/>
            <a:ext cx="3931920" cy="749808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Process Discovery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(2-р үе шат)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5029200" y="1810512"/>
            <a:ext cx="201168" cy="201168"/>
          </a:xfrm>
          <a:prstGeom prst="ellipse">
            <a:avLst/>
          </a:prstGeom>
          <a:solidFill>
            <a:srgbClr val="0132A6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5303520" y="1773936"/>
            <a:ext cx="356616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Тухайн процесс хэрхэн явагддаг вэ?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5029200" y="2313432"/>
            <a:ext cx="201168" cy="201168"/>
          </a:xfrm>
          <a:prstGeom prst="ellipse">
            <a:avLst/>
          </a:prstGeom>
          <a:solidFill>
            <a:srgbClr val="0132A6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5303520" y="2276856"/>
            <a:ext cx="356616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Нарийвчилсан дүрслэл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5029200" y="2816352"/>
            <a:ext cx="201168" cy="201168"/>
          </a:xfrm>
          <a:prstGeom prst="ellipse">
            <a:avLst/>
          </a:prstGeom>
          <a:solidFill>
            <a:srgbClr val="0132A6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5303520" y="2779776"/>
            <a:ext cx="356616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BPMN/Flowchart загвар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5029200" y="3319272"/>
            <a:ext cx="201168" cy="201168"/>
          </a:xfrm>
          <a:prstGeom prst="ellipse">
            <a:avLst/>
          </a:prstGeom>
          <a:solidFill>
            <a:srgbClr val="0132A6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 27"/>
          <p:cNvSpPr/>
          <p:nvPr/>
        </p:nvSpPr>
        <p:spPr>
          <a:xfrm>
            <a:off x="5303520" y="3282696"/>
            <a:ext cx="356616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Шинжилгээнд бэлтгэх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Shape 28"/>
          <p:cNvSpPr/>
          <p:nvPr/>
        </p:nvSpPr>
        <p:spPr>
          <a:xfrm>
            <a:off x="5029200" y="3822192"/>
            <a:ext cx="201168" cy="201168"/>
          </a:xfrm>
          <a:prstGeom prst="ellipse">
            <a:avLst/>
          </a:prstGeom>
          <a:solidFill>
            <a:srgbClr val="0132A6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 29"/>
          <p:cNvSpPr/>
          <p:nvPr/>
        </p:nvSpPr>
        <p:spPr>
          <a:xfrm>
            <a:off x="5303520" y="3785616"/>
            <a:ext cx="356616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Оролцогч тал, нөөцийг тодорхойлох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Shape 30"/>
          <p:cNvSpPr/>
          <p:nvPr/>
        </p:nvSpPr>
        <p:spPr>
          <a:xfrm>
            <a:off x="5029200" y="4325112"/>
            <a:ext cx="201168" cy="201168"/>
          </a:xfrm>
          <a:prstGeom prst="ellipse">
            <a:avLst/>
          </a:prstGeom>
          <a:solidFill>
            <a:srgbClr val="0132A6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 31"/>
          <p:cNvSpPr/>
          <p:nvPr/>
        </p:nvSpPr>
        <p:spPr>
          <a:xfrm>
            <a:off x="5303520" y="4288536"/>
            <a:ext cx="3566160" cy="40233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As-Is баримтжуулах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 32"/>
          <p:cNvSpPr/>
          <p:nvPr/>
        </p:nvSpPr>
        <p:spPr>
          <a:xfrm>
            <a:off x="4114800" y="2377440"/>
            <a:ext cx="9144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66BB6A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VS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60B2A-C20C-45D9-B1A8-7D6BB00EBA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1707"/>
            <a:ext cx="9144000" cy="459814"/>
          </a:xfrm>
        </p:spPr>
        <p:txBody>
          <a:bodyPr>
            <a:noAutofit/>
          </a:bodyPr>
          <a:lstStyle/>
          <a:p>
            <a:r>
              <a:rPr lang="mn-MN" sz="2000" dirty="0">
                <a:ea typeface="Verdana" panose="020B0604030504040204" pitchFamily="34" charset="0"/>
              </a:rPr>
              <a:t>ПРОЦЕСС ИЛРҮҮЛЭХ АЛХАМУУД</a:t>
            </a:r>
            <a:endParaRPr lang="en-US" sz="2000" dirty="0">
              <a:ea typeface="Verdana" panose="020B0604030504040204" pitchFamily="34" charset="0"/>
            </a:endParaRPr>
          </a:p>
        </p:txBody>
      </p:sp>
      <p:sp>
        <p:nvSpPr>
          <p:cNvPr id="17" name="Content Placeholder 1">
            <a:extLst>
              <a:ext uri="{FF2B5EF4-FFF2-40B4-BE49-F238E27FC236}">
                <a16:creationId xmlns:a16="http://schemas.microsoft.com/office/drawing/2014/main" id="{E72703FB-0AB9-48C4-9B59-0404AE735A92}"/>
              </a:ext>
            </a:extLst>
          </p:cNvPr>
          <p:cNvSpPr txBox="1">
            <a:spLocks/>
          </p:cNvSpPr>
          <p:nvPr/>
        </p:nvSpPr>
        <p:spPr>
          <a:xfrm>
            <a:off x="184945" y="1402308"/>
            <a:ext cx="3233819" cy="3227305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mn-MN" sz="1500" b="1" i="1" u="sng" dirty="0">
                <a:solidFill>
                  <a:srgbClr val="1D686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Бүгдээрээ хэлэлцвэл буруугүй</a:t>
            </a:r>
          </a:p>
          <a:p>
            <a:pPr marL="0" indent="0">
              <a:buNone/>
            </a:pPr>
            <a:r>
              <a:rPr lang="mn-MN" sz="1500" b="1" dirty="0">
                <a:solidFill>
                  <a:srgbClr val="1D686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Кино театр “</a:t>
            </a:r>
            <a:r>
              <a:rPr lang="en-US" sz="1500" b="1" dirty="0">
                <a:solidFill>
                  <a:srgbClr val="1D686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Shang Chi</a:t>
            </a:r>
            <a:r>
              <a:rPr lang="mn-MN" sz="1500" b="1" dirty="0">
                <a:solidFill>
                  <a:srgbClr val="1D686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үзэх тасалбар онлайнаар захиалах</a:t>
            </a:r>
            <a:endParaRPr lang="en-AU" sz="1350" b="1" dirty="0">
              <a:solidFill>
                <a:srgbClr val="1D686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mn-MN" sz="1350" dirty="0">
                <a:solidFill>
                  <a:srgbClr val="1D686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Процессын зураглалыг хэрэглэгч талаас нь тодорхойлох</a:t>
            </a:r>
          </a:p>
          <a:p>
            <a:r>
              <a:rPr lang="mn-MN" sz="1350" dirty="0">
                <a:solidFill>
                  <a:srgbClr val="1D686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Кино театрын хувьд энэ процесс хэрхэн явагдах вэ</a:t>
            </a:r>
          </a:p>
          <a:p>
            <a:pPr marL="0" indent="0">
              <a:buNone/>
            </a:pPr>
            <a:endParaRPr lang="mn-MN" sz="1500" dirty="0">
              <a:solidFill>
                <a:srgbClr val="1D686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mn-MN" sz="1500" dirty="0">
                <a:solidFill>
                  <a:srgbClr val="1D686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Аль нь танд илүү танил санагдаж байна вэ?</a:t>
            </a:r>
            <a:endParaRPr lang="en-AU" sz="1500" dirty="0">
              <a:solidFill>
                <a:srgbClr val="1D686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AU" sz="1500" dirty="0">
              <a:solidFill>
                <a:srgbClr val="1D686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A57F5656-EC77-4216-A683-0FCEA6B226A2}"/>
              </a:ext>
            </a:extLst>
          </p:cNvPr>
          <p:cNvGraphicFramePr/>
          <p:nvPr/>
        </p:nvGraphicFramePr>
        <p:xfrm>
          <a:off x="3409950" y="1488928"/>
          <a:ext cx="5549105" cy="13915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8" name="Diagram 17">
            <a:extLst>
              <a:ext uri="{FF2B5EF4-FFF2-40B4-BE49-F238E27FC236}">
                <a16:creationId xmlns:a16="http://schemas.microsoft.com/office/drawing/2014/main" id="{19C95248-0DF1-434F-9D45-B6BCB8F97F6D}"/>
              </a:ext>
            </a:extLst>
          </p:cNvPr>
          <p:cNvGraphicFramePr/>
          <p:nvPr/>
        </p:nvGraphicFramePr>
        <p:xfrm>
          <a:off x="3409950" y="2880493"/>
          <a:ext cx="5549105" cy="13915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D9D28B99-304E-4867-8E59-856C2E0D7F1C}"/>
              </a:ext>
            </a:extLst>
          </p:cNvPr>
          <p:cNvSpPr txBox="1">
            <a:spLocks/>
          </p:cNvSpPr>
          <p:nvPr/>
        </p:nvSpPr>
        <p:spPr>
          <a:xfrm>
            <a:off x="0" y="1359413"/>
            <a:ext cx="9143999" cy="2687287"/>
          </a:xfrm>
          <a:prstGeom prst="rect">
            <a:avLst/>
          </a:prstGeom>
          <a:solidFill>
            <a:srgbClr val="FFFF00"/>
          </a:solidFill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mn-MN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ТУЛГАРДАГ БЭРХШЭЭЛ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mn-MN" sz="2400" b="1" dirty="0">
                <a:solidFill>
                  <a:srgbClr val="C0000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Процессын талаар мэдэмхийрэх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mn-MN" sz="2400" b="1" dirty="0">
                <a:solidFill>
                  <a:srgbClr val="C0000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Тулгардаг тохиолдол бүрт хэт их ач холбогдол өгөх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mn-MN" sz="2400" b="1" dirty="0">
                <a:solidFill>
                  <a:srgbClr val="C00000"/>
                </a:solidFill>
                <a:latin typeface="Arial" panose="020B0604020202020204" pitchFamily="34" charset="0"/>
                <a:ea typeface="Verdana" panose="020B0604030504040204" pitchFamily="34" charset="0"/>
                <a:cs typeface="Arial" panose="020B0604020202020204" pitchFamily="34" charset="0"/>
              </a:rPr>
              <a:t> Процессыг загварчлах талаарх мэдлэг дутмаг</a:t>
            </a:r>
            <a:endParaRPr lang="ru-RU" sz="2400" b="1" dirty="0">
              <a:solidFill>
                <a:srgbClr val="C00000"/>
              </a:solidFill>
              <a:latin typeface="Arial" panose="020B0604020202020204" pitchFamily="34" charset="0"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9675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AS-IS ПРОЦЕСС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457200" y="960120"/>
            <a:ext cx="8229600" cy="14630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457200" y="960120"/>
            <a:ext cx="228600" cy="14630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822960" y="1005840"/>
            <a:ext cx="7772400" cy="5486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i="1" dirty="0">
                <a:solidFill>
                  <a:srgbClr val="66BB6A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"As-Is процесс (Одоогийн байдлын загвар)"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822960" y="1572768"/>
            <a:ext cx="7680960" cy="7772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Байгууллагад одоогоор яг хэрхэн явагдаж байгааг дүрслэн харуулах загвар. Идеал биш — бодит байдлыг тусгадаг.</a:t>
            </a:r>
            <a:endParaRPr lang="en-US"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457200" y="2606040"/>
            <a:ext cx="8229600" cy="119761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Бодит байдлыг тусгана: Журамд бичигдсэнийг биш, практикт болж байгааг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Оролцогч тал, нөөц, хугацаа, зардлыг харуулна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Асуудал, хоцрогдол, давхардал байгаа газрыг тодорхойлно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To-Be (ирэх байдлын) загварын суурь болно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PROCESS DISCOVERY-ИЙН ГОЛ </a:t>
            </a:r>
            <a:r>
              <a:rPr lang="mn-MN" sz="2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ГАРЦ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457200" y="1005840"/>
            <a:ext cx="2560320" cy="1737360"/>
          </a:xfrm>
          <a:prstGeom prst="rect">
            <a:avLst/>
          </a:prstGeom>
          <a:noFill/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548640" y="1115568"/>
            <a:ext cx="2377440" cy="384048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Процессын загвар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48640" y="1527048"/>
            <a:ext cx="2377440" cy="1097280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BPMN, flowchart, swim-lane диаграм хэлбэрийн нарийвчилсан дүрслэл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3291840" y="1005840"/>
            <a:ext cx="2560320" cy="1737360"/>
          </a:xfrm>
          <a:prstGeom prst="rect">
            <a:avLst/>
          </a:prstGeom>
          <a:noFill/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3383280" y="1115568"/>
            <a:ext cx="2377440" cy="384048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Оролцогч талын жагсаалт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3383280" y="1527048"/>
            <a:ext cx="2377440" cy="1097280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Хэн юу хийдэг, хэнд тайлагнадаг, хариуцлага хэн үүрдэг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6126480" y="1005840"/>
            <a:ext cx="2560320" cy="1737360"/>
          </a:xfrm>
          <a:prstGeom prst="rect">
            <a:avLst/>
          </a:prstGeom>
          <a:noFill/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6217920" y="1115568"/>
            <a:ext cx="2377440" cy="384048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Процессын хэмжүүр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6217920" y="1527048"/>
            <a:ext cx="2377440" cy="1097280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Хугацаа, зардал, чанар, хэмжээний одоогийн утга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457200" y="2971800"/>
            <a:ext cx="2560320" cy="1737360"/>
          </a:xfrm>
          <a:prstGeom prst="rect">
            <a:avLst/>
          </a:prstGeom>
          <a:noFill/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548640" y="3081528"/>
            <a:ext cx="2377440" cy="384048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Асуудлын жагсаалт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548640" y="3493008"/>
            <a:ext cx="2377440" cy="1097280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Оролцогч талаас тодорхойлсон бэрхшээл, алдаа, хоцрогдол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3291840" y="2971800"/>
            <a:ext cx="2560320" cy="1737360"/>
          </a:xfrm>
          <a:prstGeom prst="rect">
            <a:avLst/>
          </a:prstGeom>
          <a:noFill/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3383280" y="3081528"/>
            <a:ext cx="2377440" cy="384048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Баримт бичгийн жагсаалт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3383280" y="3493008"/>
            <a:ext cx="2377440" cy="1097280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Процессад ашиглагддаг маягт, систем, шийдвэрийн хэрэгслүүд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6126480" y="2971800"/>
            <a:ext cx="2560320" cy="1737360"/>
          </a:xfrm>
          <a:prstGeom prst="rect">
            <a:avLst/>
          </a:prstGeom>
          <a:noFill/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6217920" y="3081528"/>
            <a:ext cx="2377440" cy="384048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Мэдлэгийн зөрүүний тайлан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6217920" y="3493008"/>
            <a:ext cx="2377440" cy="1097280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Тодорхойгүй, зөрчилтэй, дутуу мэдээлэл байгаа хэсгүүд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ЯРИЛЦЛАГЫН АРГА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457200" y="960120"/>
            <a:ext cx="8229600" cy="14630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457200" y="960120"/>
            <a:ext cx="228600" cy="14630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822960" y="1005840"/>
            <a:ext cx="7772400" cy="5486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i="1" dirty="0">
                <a:solidFill>
                  <a:schemeClr val="bg1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"Ярилцлага (Interview)"</a:t>
            </a:r>
            <a:endParaRPr lang="en-US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822960" y="1572768"/>
            <a:ext cx="7680960" cy="7772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chemeClr val="bg1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Процессыг тодорхойлоход хамгийн нийтлэг хэрэглэгддэг арга. Процессын оролцогч талуудтай нэг нэгчлэн буюу бага бүлгээр ярилцан As-Is процессын талаар мэдээлэл цуглуулдаг.</a:t>
            </a:r>
            <a:endParaRPr lang="en-US" sz="13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457200" y="2606040"/>
            <a:ext cx="8229600" cy="129921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Дотоод мэдлэгийг гаргаж авах хамгийн шууд арга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Тоо хэмжээний болон чанарын мэдээлэл аль алийг авах боломжтой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Гүйцэтгэгч нарын туршлага, далд мэдлэгийг олж авдаг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Итгэлцэл бий болгон дараагийн ажиллагааг дэмждэг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ЯРИЛЦЛАГАД БЭЛТГЭХ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274320" y="1033272"/>
            <a:ext cx="502920" cy="502920"/>
          </a:xfrm>
          <a:prstGeom prst="ellipse">
            <a:avLst/>
          </a:prstGeom>
          <a:solidFill>
            <a:srgbClr val="0070C0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274320" y="1033272"/>
            <a:ext cx="502920" cy="502920"/>
          </a:xfrm>
          <a:prstGeom prst="rect">
            <a:avLst/>
          </a:prstGeom>
          <a:solidFill>
            <a:srgbClr val="0070C0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960120" y="960120"/>
            <a:ext cx="7863840" cy="603504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1051560" y="978408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Зорилго тогтоох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3429000" y="978408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Энэ ярилцлагаас яг юу олж мэдэх вэ гэдгийг тодорхойлох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274320" y="1728216"/>
            <a:ext cx="502920" cy="502920"/>
          </a:xfrm>
          <a:prstGeom prst="ellipse">
            <a:avLst/>
          </a:prstGeom>
          <a:solidFill>
            <a:srgbClr val="0070C0"/>
          </a:solidFill>
          <a:ln w="12700">
            <a:solidFill>
              <a:srgbClr val="2E7D32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274320" y="1728216"/>
            <a:ext cx="502920" cy="502920"/>
          </a:xfrm>
          <a:prstGeom prst="rect">
            <a:avLst/>
          </a:prstGeom>
          <a:solidFill>
            <a:srgbClr val="0070C0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960120" y="1655064"/>
            <a:ext cx="7863840" cy="603504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1051560" y="1673352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Оролцогчдыг сонгох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3429000" y="1673352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Процессыг хамгийн сайн мэддэг, практикт хийдэг хүмүүсийг тодорхойлох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274320" y="2423160"/>
            <a:ext cx="502920" cy="502920"/>
          </a:xfrm>
          <a:prstGeom prst="ellipse">
            <a:avLst/>
          </a:prstGeom>
          <a:solidFill>
            <a:srgbClr val="0070C0"/>
          </a:solidFill>
          <a:ln w="12700">
            <a:solidFill>
              <a:srgbClr val="388E3C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274320" y="2423160"/>
            <a:ext cx="502920" cy="502920"/>
          </a:xfrm>
          <a:prstGeom prst="rect">
            <a:avLst/>
          </a:prstGeom>
          <a:solidFill>
            <a:srgbClr val="0070C0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960120" y="2350008"/>
            <a:ext cx="7863840" cy="603504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1051560" y="2368296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Асуулт бэлдэх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3429000" y="2368296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Нээлттэй ба хаалттай асуултуудын жагсаалт урьдчилан бэлтгэх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274320" y="3118104"/>
            <a:ext cx="502920" cy="502920"/>
          </a:xfrm>
          <a:prstGeom prst="ellipse">
            <a:avLst/>
          </a:prstGeom>
          <a:solidFill>
            <a:srgbClr val="0070C0"/>
          </a:solidFill>
          <a:ln w="12700">
            <a:solidFill>
              <a:srgbClr val="66BB6A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274320" y="3118104"/>
            <a:ext cx="502920" cy="502920"/>
          </a:xfrm>
          <a:prstGeom prst="rect">
            <a:avLst/>
          </a:prstGeom>
          <a:solidFill>
            <a:srgbClr val="0070C0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960120" y="3044952"/>
            <a:ext cx="7863840" cy="603504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1051560" y="3063240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Материал бэлдэх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3429000" y="3063240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Одоо байгаа журам, диаграм, баримт бичгийг урьдчилан судлах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274320" y="3813048"/>
            <a:ext cx="502920" cy="502920"/>
          </a:xfrm>
          <a:prstGeom prst="ellipse">
            <a:avLst/>
          </a:prstGeom>
          <a:solidFill>
            <a:srgbClr val="0070C0"/>
          </a:solidFill>
          <a:ln w="12700">
            <a:solidFill>
              <a:srgbClr val="81C784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274320" y="3813048"/>
            <a:ext cx="502920" cy="502920"/>
          </a:xfrm>
          <a:prstGeom prst="rect">
            <a:avLst/>
          </a:prstGeom>
          <a:solidFill>
            <a:srgbClr val="0070C0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5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960120" y="3739896"/>
            <a:ext cx="7863840" cy="603504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1051560" y="3758184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Цаг товлох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3429000" y="3758184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45-90 минутын цагийг урьдчилан тохирох, байршил тохироох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Shape 27"/>
          <p:cNvSpPr/>
          <p:nvPr/>
        </p:nvSpPr>
        <p:spPr>
          <a:xfrm>
            <a:off x="274320" y="4507992"/>
            <a:ext cx="502920" cy="502920"/>
          </a:xfrm>
          <a:prstGeom prst="ellipse">
            <a:avLst/>
          </a:prstGeom>
          <a:solidFill>
            <a:srgbClr val="0070C0"/>
          </a:solidFill>
          <a:ln w="12700">
            <a:solidFill>
              <a:srgbClr val="A5D6A7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274320" y="4507992"/>
            <a:ext cx="502920" cy="502920"/>
          </a:xfrm>
          <a:prstGeom prst="rect">
            <a:avLst/>
          </a:prstGeom>
          <a:solidFill>
            <a:srgbClr val="0070C0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6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Shape 29"/>
          <p:cNvSpPr/>
          <p:nvPr/>
        </p:nvSpPr>
        <p:spPr>
          <a:xfrm>
            <a:off x="960120" y="4434840"/>
            <a:ext cx="7863840" cy="603504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 30"/>
          <p:cNvSpPr/>
          <p:nvPr/>
        </p:nvSpPr>
        <p:spPr>
          <a:xfrm>
            <a:off x="1051560" y="4453128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Зөвшөөрөл авах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 31"/>
          <p:cNvSpPr/>
          <p:nvPr/>
        </p:nvSpPr>
        <p:spPr>
          <a:xfrm>
            <a:off x="3429000" y="4453128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Бичлэг хийх, тэмдэглэл авах талаар урьдчилан мэдэгдэж зөвшөөрүүлэх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ЯРИЛЦЛАГЫН ЯВЦ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274320" y="1033272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274320" y="1033272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960120" y="960120"/>
            <a:ext cx="7863840" cy="603504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1051560" y="978408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Танилцуулга (5 мин)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3429000" y="978408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Зорилго, дэг журам тайлбарлаж, итгэлцлийн орчин бий болгох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274320" y="1728216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2E7D32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274320" y="1728216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960120" y="1655064"/>
            <a:ext cx="7863840" cy="603504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1051560" y="1673352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Ерөнхий асуулт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3429000" y="1673352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Ажлын байрлал, хариуцлага, жилийн туршлагыг ойлгох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274320" y="2423160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388E3C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274320" y="2423160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960120" y="2350008"/>
            <a:ext cx="7863840" cy="603504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1051560" y="2368296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Процессын алхамуудыг нарийвчлах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3429000" y="2368296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Эхнээс эцэс хүртэл алхам алхмаар гаргуулах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274320" y="3118104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66BB6A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274320" y="3118104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960120" y="3044952"/>
            <a:ext cx="7863840" cy="603504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1051560" y="3063240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Гүнзгийрүүлэх асуулт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3429000" y="3063240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Ховор тохиолдол, онцгой нөхцөл, алдааны нөхцлийг тодруулах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274320" y="3813048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81C784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274320" y="3813048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5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960120" y="3739896"/>
            <a:ext cx="7863840" cy="603504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1051560" y="3758184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Баталгаажуулах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3429000" y="3758184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Ойлгосон зүйлээ давтан хэлж, буруу ойлголтоо засах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Shape 27"/>
          <p:cNvSpPr/>
          <p:nvPr/>
        </p:nvSpPr>
        <p:spPr>
          <a:xfrm>
            <a:off x="274320" y="4507992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A5D6A7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274320" y="4507992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6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Shape 29"/>
          <p:cNvSpPr/>
          <p:nvPr/>
        </p:nvSpPr>
        <p:spPr>
          <a:xfrm>
            <a:off x="960120" y="4434840"/>
            <a:ext cx="7863840" cy="603504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 30"/>
          <p:cNvSpPr/>
          <p:nvPr/>
        </p:nvSpPr>
        <p:spPr>
          <a:xfrm>
            <a:off x="1051560" y="4453128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Дүгнэлт ба талархал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 31"/>
          <p:cNvSpPr/>
          <p:nvPr/>
        </p:nvSpPr>
        <p:spPr>
          <a:xfrm>
            <a:off x="3429000" y="4453128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Дараагийн алхмыг тайлбарлаж, санал бодлыг урьдчилан авах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ЯРИЛЦЛАГЫН АСУУЛТЫН ТӨРЛҮҮД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274320" y="914400"/>
            <a:ext cx="2834640" cy="5486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365760" y="932688"/>
            <a:ext cx="2651760" cy="521208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Нээлттэй асуулт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411480" y="1600200"/>
            <a:ext cx="2560320" cy="868680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457200" y="1627632"/>
            <a:ext cx="2468880" cy="8046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"Захиалга ирэхэд та юуны түрүүнд хийдэг вэ?"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411480" y="2624328"/>
            <a:ext cx="2560320" cy="868680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457200" y="2651760"/>
            <a:ext cx="2468880" cy="8046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"Энэ алхамыг хэрхэн гүйцэтгэдэг талаар тайлбарлана уу"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411480" y="3648456"/>
            <a:ext cx="2560320" cy="868680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457200" y="3675888"/>
            <a:ext cx="2468880" cy="8046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"Ихэнхдээ ямар бэрхшээл тулгарч байдаг вэ?"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3246120" y="914400"/>
            <a:ext cx="2834640" cy="5486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3337560" y="932688"/>
            <a:ext cx="2651760" cy="521208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Хаалттай асуулт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3383280" y="1600200"/>
            <a:ext cx="2560320" cy="868680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3429000" y="1627632"/>
            <a:ext cx="2468880" cy="8046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"Захиалга баталгаажуулахад хэдэн хүн оролцдог вэ?"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3383280" y="2624328"/>
            <a:ext cx="2560320" cy="868680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3429000" y="2651760"/>
            <a:ext cx="2468880" cy="8046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"Энэ алхамд хэдэн цаг зарцуулдаг вэ?"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3383280" y="3648456"/>
            <a:ext cx="2560320" cy="868680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3429000" y="3675888"/>
            <a:ext cx="2468880" cy="8046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"Ямар системд бүртгэдэг вэ?"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6217920" y="914400"/>
            <a:ext cx="2834640" cy="5486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 22"/>
          <p:cNvSpPr/>
          <p:nvPr/>
        </p:nvSpPr>
        <p:spPr>
          <a:xfrm>
            <a:off x="6309360" y="932688"/>
            <a:ext cx="2651760" cy="521208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Тодруулах асуулт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hape 23"/>
          <p:cNvSpPr/>
          <p:nvPr/>
        </p:nvSpPr>
        <p:spPr>
          <a:xfrm>
            <a:off x="6355080" y="1600200"/>
            <a:ext cx="2560320" cy="868680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6400800" y="1627632"/>
            <a:ext cx="2468880" cy="8046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"Яагаад тэр алхамд ингэж хийдэг вэ?"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6355080" y="2624328"/>
            <a:ext cx="2560320" cy="868680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6400800" y="2651760"/>
            <a:ext cx="2468880" cy="8046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"Тухайн тохиолдолд юу болдог вэ?"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Shape 27"/>
          <p:cNvSpPr/>
          <p:nvPr/>
        </p:nvSpPr>
        <p:spPr>
          <a:xfrm>
            <a:off x="6355080" y="3648456"/>
            <a:ext cx="2560320" cy="868680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6400800" y="3675888"/>
            <a:ext cx="2468880" cy="8046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i="1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"Онцгой нөхцөлд яаж шийдвэрлэдэг вэ?"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ЯРИЛЦЛАГЫН АРГА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274320" y="960120"/>
            <a:ext cx="4023360" cy="3840480"/>
          </a:xfrm>
          <a:prstGeom prst="rect">
            <a:avLst/>
          </a:prstGeom>
          <a:solidFill>
            <a:srgbClr val="E8F5E9"/>
          </a:solidFill>
          <a:ln w="12700">
            <a:noFill/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365760" y="1024128"/>
            <a:ext cx="3840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5E20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[+] Давуу тал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365760" y="1508760"/>
            <a:ext cx="3749040" cy="3200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Далд мэдлэг, туршлагыг гаргаж авах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Уян хатан — дагалдах асуулт тавих боломж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Итгэлцэл, харилцаа бий болгодог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Нарийн, нюансийг агуулсан мэдээлэл авах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Дансны бус мэдлэг илрүүлдэг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Цаашид хамтарч ажиллах суурь болдог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4846320" y="960120"/>
            <a:ext cx="4023360" cy="38404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noFill/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4937760" y="1024128"/>
            <a:ext cx="3840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5E20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[!] Сул тал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4937760" y="1508760"/>
            <a:ext cx="3749040" cy="3200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Цаг их шаарддаг (нэг ярилцлага 60-90 мин)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Субъектив — хувийн санал бодол оролцдог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Тухайн хүн сайн тайлбарлаж чадахгүй байж болно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Дараах хариу нь урьдах асуултаар нөлөөлдөг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Бүртгэл, дүн шинжилгээнд хугацаа зарцуулдаг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Нэг хүний байр суурь хэт давамгайлж болно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АЖИГЛАЛТЫН АРГА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457200" y="960120"/>
            <a:ext cx="8229600" cy="14630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457200" y="960120"/>
            <a:ext cx="228600" cy="14630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822960" y="1005840"/>
            <a:ext cx="7772400" cy="5486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i="1" dirty="0">
                <a:solidFill>
                  <a:schemeClr val="bg1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"Ажиглалт (Observation / Process Walk-through)"</a:t>
            </a:r>
            <a:endParaRPr lang="en-US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822960" y="1572768"/>
            <a:ext cx="7680960" cy="7772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chemeClr val="bg1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Процессын шинжээч нь тухайн ажлыг гүйцэтгэгчийн хажууд биечлэн байж, процессыг хэрхэн явагдаж байгааг шууд ажиглан баримтжуулах арга.</a:t>
            </a:r>
            <a:endParaRPr lang="en-US" sz="13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457200" y="2606040"/>
            <a:ext cx="8229600" cy="129921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Бодит байдлыг шууд харах боломж: Ярилцлагад хэлэгддэггүй зүйлийг олж авдаг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Далд ажиллагааг олж илрүүлдэг: Автоматжуулсан зуршил, өөрчлөлтийг тодорхойлдог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Контекстийн ойлголт: Хүрээлэн буй орчин, нөхцөлийг ойлгодог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Ярилцлагатай хослуулан хэрэглэхэд хамгийн үр дүнтэй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 sz="2000" dirty="0"/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АЖИГЛАЛТЫН АРГА — ТӨРЛҮҮД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>
            <a:off x="274320" y="914400"/>
            <a:ext cx="2788920" cy="3977640"/>
          </a:xfrm>
          <a:prstGeom prst="rect">
            <a:avLst/>
          </a:prstGeom>
          <a:noFill/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274320" y="914400"/>
            <a:ext cx="2788920" cy="640080"/>
          </a:xfrm>
          <a:prstGeom prst="rect">
            <a:avLst/>
          </a:prstGeom>
          <a:solidFill>
            <a:srgbClr val="0132A6"/>
          </a:solidFill>
          <a:ln w="12700">
            <a:solidFill>
              <a:srgbClr val="0132A6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365760" y="932688"/>
            <a:ext cx="2606040" cy="612648"/>
          </a:xfrm>
          <a:prstGeom prst="rect">
            <a:avLst/>
          </a:prstGeom>
          <a:solidFill>
            <a:srgbClr val="0132A6"/>
          </a:solidFill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Идэвхгүй ажиглалт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(Passive Observation)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365760" y="1645920"/>
            <a:ext cx="260604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Шинжээч зөвхөн харж, тэмдэглэдэг. Гүйцэтгэгчийн ажиллагаанд оролцохгүй.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365760" y="2743200"/>
            <a:ext cx="2606040" cy="777240"/>
          </a:xfrm>
          <a:prstGeom prst="rect">
            <a:avLst/>
          </a:prstGeom>
          <a:solidFill>
            <a:srgbClr val="D5F0D5"/>
          </a:solidFill>
          <a:ln w="12700">
            <a:solidFill>
              <a:srgbClr val="66BB6A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411480" y="2761488"/>
            <a:ext cx="25146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B5E20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[+] Бодит байдал алдагддаггүй. Байгалийн урсгалаар явагддаг.</a:t>
            </a: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365760" y="3611880"/>
            <a:ext cx="2606040" cy="777240"/>
          </a:xfrm>
          <a:prstGeom prst="rect">
            <a:avLst/>
          </a:prstGeom>
          <a:solidFill>
            <a:srgbClr val="FFE0E0"/>
          </a:solidFill>
          <a:ln w="12700">
            <a:solidFill>
              <a:srgbClr val="E57373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411480" y="3630168"/>
            <a:ext cx="25146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B71C1C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[!] Ойлгогдоогүй зүйлийг тэр даруйд асуух боломжгүй.</a:t>
            </a: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3200400" y="914400"/>
            <a:ext cx="2788920" cy="3977640"/>
          </a:xfrm>
          <a:prstGeom prst="rect">
            <a:avLst/>
          </a:prstGeom>
          <a:noFill/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3200400" y="914400"/>
            <a:ext cx="2788920" cy="640080"/>
          </a:xfrm>
          <a:prstGeom prst="rect">
            <a:avLst/>
          </a:prstGeom>
          <a:solidFill>
            <a:srgbClr val="0132A6"/>
          </a:solidFill>
          <a:ln w="12700">
            <a:solidFill>
              <a:srgbClr val="0132A6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3291840" y="932688"/>
            <a:ext cx="2606040" cy="612648"/>
          </a:xfrm>
          <a:prstGeom prst="rect">
            <a:avLst/>
          </a:prstGeom>
          <a:solidFill>
            <a:srgbClr val="0132A6"/>
          </a:solidFill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Идэвхтэй ажиглалт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(Active / Think-aloud)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3291840" y="1645920"/>
            <a:ext cx="260604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Гүйцэтгэгч ажлаа хийж буйгаа дуу алдан тайлбарладаг. Шинжээч асуулт тавьж болно.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3291840" y="2743200"/>
            <a:ext cx="2606040" cy="777240"/>
          </a:xfrm>
          <a:prstGeom prst="rect">
            <a:avLst/>
          </a:prstGeom>
          <a:solidFill>
            <a:srgbClr val="D5F0D5"/>
          </a:solidFill>
          <a:ln w="12700">
            <a:solidFill>
              <a:srgbClr val="66BB6A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3337560" y="2761488"/>
            <a:ext cx="25146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B5E20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[+] Шийдвэр гаргалтын логикийг ойлгодог.</a:t>
            </a: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3291840" y="3611880"/>
            <a:ext cx="2606040" cy="777240"/>
          </a:xfrm>
          <a:prstGeom prst="rect">
            <a:avLst/>
          </a:prstGeom>
          <a:solidFill>
            <a:srgbClr val="FFE0E0"/>
          </a:solidFill>
          <a:ln w="12700">
            <a:solidFill>
              <a:srgbClr val="E57373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3337560" y="3630168"/>
            <a:ext cx="25146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B71C1C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[!] Байгалийн ажиллагаанд нөлөөлдөг, удаашруулдаг.</a:t>
            </a: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6126480" y="914400"/>
            <a:ext cx="2788920" cy="3977640"/>
          </a:xfrm>
          <a:prstGeom prst="rect">
            <a:avLst/>
          </a:prstGeom>
          <a:noFill/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6126480" y="914400"/>
            <a:ext cx="2788920" cy="640080"/>
          </a:xfrm>
          <a:prstGeom prst="rect">
            <a:avLst/>
          </a:prstGeom>
          <a:solidFill>
            <a:srgbClr val="0132A6"/>
          </a:solidFill>
          <a:ln w="12700">
            <a:solidFill>
              <a:srgbClr val="0132A6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6217920" y="932688"/>
            <a:ext cx="2606040" cy="612648"/>
          </a:xfrm>
          <a:prstGeom prst="rect">
            <a:avLst/>
          </a:prstGeom>
          <a:solidFill>
            <a:srgbClr val="0132A6"/>
          </a:solidFill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Дагалдан явах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(Shadowing)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6217920" y="1645920"/>
            <a:ext cx="260604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15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Шинжээч ажилтны хамт өдрийн туршид явж, бүх процессыг ажиглана.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6217920" y="2743200"/>
            <a:ext cx="2606040" cy="777240"/>
          </a:xfrm>
          <a:prstGeom prst="rect">
            <a:avLst/>
          </a:prstGeom>
          <a:solidFill>
            <a:srgbClr val="D5F0D5"/>
          </a:solidFill>
          <a:ln w="12700">
            <a:solidFill>
              <a:srgbClr val="66BB6A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6263640" y="2761488"/>
            <a:ext cx="25146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1B5E20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[+] Бүх процессыг иж бүрнээр харах боломж.</a:t>
            </a: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6217920" y="3611880"/>
            <a:ext cx="2606040" cy="777240"/>
          </a:xfrm>
          <a:prstGeom prst="rect">
            <a:avLst/>
          </a:prstGeom>
          <a:solidFill>
            <a:srgbClr val="FFE0E0"/>
          </a:solidFill>
          <a:ln w="12700">
            <a:solidFill>
              <a:srgbClr val="E57373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6263640" y="3630168"/>
            <a:ext cx="251460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B71C1C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[!] Ажлын ачаалал нэмэгдэх, цаг их зарцуулдаг.</a:t>
            </a: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solidFill>
              <a:srgbClr val="0132A6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АЖИГЛАЛТ ХИЙХ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274320" y="1033272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274320" y="1033272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960120" y="960120"/>
            <a:ext cx="7863840" cy="603504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1051560" y="978408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Бэлтгэл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3429000" y="978408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Ажиглалтын загвар, хяналтын хуудас, бичлэгийн хэрэгсэл бэлдэх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274320" y="1728216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2E7D32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274320" y="1728216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960120" y="1655064"/>
            <a:ext cx="7863840" cy="603504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1051560" y="1673352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Зөвшөөрөл авах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3429000" y="1673352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Ажилтан, удирдлагаас зөвшөөрөл авах, нууцлалыг тайлбарлах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274320" y="2423160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388E3C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274320" y="2423160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960120" y="2350008"/>
            <a:ext cx="7863840" cy="603504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1051560" y="2368296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Оршил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3429000" y="2368296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Зорилгоо тайлбарлаж, ажилтныг тайван байлгах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274320" y="3118104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66BB6A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274320" y="3118104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960120" y="3044952"/>
            <a:ext cx="7863840" cy="603504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1051560" y="3063240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Ажиглалт хийх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3429000" y="3063240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Хэрэглэгдэх загварын дагуу ажиглаж, тэмдэглэл хийх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274320" y="3813048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81C784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274320" y="3813048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5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960120" y="3739896"/>
            <a:ext cx="7863840" cy="603504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1051560" y="3758184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Тодруулах асуулт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3429000" y="3758184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Ажиглалтын явцад болон эцэст нь тодорхойгүй зүйлийг асуух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Shape 27"/>
          <p:cNvSpPr/>
          <p:nvPr/>
        </p:nvSpPr>
        <p:spPr>
          <a:xfrm>
            <a:off x="274320" y="4507992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A5D6A7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274320" y="4507992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6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Shape 29"/>
          <p:cNvSpPr/>
          <p:nvPr/>
        </p:nvSpPr>
        <p:spPr>
          <a:xfrm>
            <a:off x="960120" y="4434840"/>
            <a:ext cx="7863840" cy="603504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 30"/>
          <p:cNvSpPr/>
          <p:nvPr/>
        </p:nvSpPr>
        <p:spPr>
          <a:xfrm>
            <a:off x="1051560" y="4453128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Баримтжуулах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 31"/>
          <p:cNvSpPr/>
          <p:nvPr/>
        </p:nvSpPr>
        <p:spPr>
          <a:xfrm>
            <a:off x="3429000" y="4453128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Тэмдэглэл, зураг, видеог нэгтгэн процессын загвар гаргах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АЖИГЛАЛТЫН АРГА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274320" y="960120"/>
            <a:ext cx="4023360" cy="384048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365760" y="1024128"/>
            <a:ext cx="3840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[+] Давуу тал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365760" y="1508760"/>
            <a:ext cx="3749040" cy="3200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Бодит байдлыг шууд харна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Ярилцлагад нуугдсан зүйл илэрнэ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Физик орчин, системийн хэрэглээг ойлгоно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Давхардсан ажиллагааг тодорхойлно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Хугацааны хэмжилт хийх боломжтой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Хэрэглэгч тайлбарлаж чадахгүй зүйлийг харна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4846320" y="960120"/>
            <a:ext cx="4023360" cy="38404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4937760" y="1024128"/>
            <a:ext cx="3840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[!] Сул тал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4937760" y="1508760"/>
            <a:ext cx="3749040" cy="3200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Хүмүүс ажиглуулж байгаа нөхцөлд өөрчилж ажиллана (Hawthorne effect)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Цаг их шаарддаг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Бүх нөхцөл байдлыг харах боломжгүй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Оюуны үйл явцыг (шийдвэр гаргах) харж болохгүй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Ажлыг тасалдуулж болно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Бичиглэх, дүн шинжилгээ цаг шаарддаг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ВОРКШОПЫН АРГА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457200" y="960120"/>
            <a:ext cx="8229600" cy="14630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457200" y="960120"/>
            <a:ext cx="228600" cy="14630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822960" y="1005840"/>
            <a:ext cx="7772400" cy="5486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i="1" dirty="0">
                <a:solidFill>
                  <a:schemeClr val="bg1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"Воркшоп (Facilitated Workshop / JAD Session)"</a:t>
            </a:r>
            <a:endParaRPr lang="en-US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822960" y="1572768"/>
            <a:ext cx="7680960" cy="7772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chemeClr val="bg1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Процессын бүх оролцогч талуудыг нэг дор цуглуулж, хамтран As-Is процессыг дүрслэн баримтжуулах бүлгийн ажлын уулзалт. JAD = Joint Application Design.</a:t>
            </a:r>
            <a:endParaRPr lang="en-US" sz="13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457200" y="2606040"/>
            <a:ext cx="8229600" cy="118491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Олон хүний мэдлэгийг нэгэн зэрэг нэгтгэдэг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Зөрчилтэй ойлголтыг тэр даруйд зохицуулдаг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Процессын зургийг хамтаар бий болгодог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Тохирсон зохицуулагч (facilitator) чухал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ВОРКШОП ЗОХИОН БАЙГУУЛАХ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274320" y="1033272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274320" y="1033272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960120" y="960120"/>
            <a:ext cx="7863840" cy="603504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1051560" y="978408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Зорилго тодорхойлох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3429000" y="978408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Энэ воркшопоор яг юуг хамрах вэ, ямар гаралт гаргах вэ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274320" y="1728216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2E7D32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274320" y="1728216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960120" y="1655064"/>
            <a:ext cx="7863840" cy="603504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1051560" y="1673352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Оролцогчдыг сонгох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3429000" y="1673352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Процессын эзэмшигч, гүйцэтгэгч, IT, зохицуулагч — 4-8 хүн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274320" y="2423160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388E3C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274320" y="2423160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960120" y="2350008"/>
            <a:ext cx="7863840" cy="603504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1051560" y="2368296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Материал бэлдэх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3429000" y="2368296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Ажлын хуудас, stickies, маркер, проектор, урьдчилсан загвар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274320" y="3118104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66BB6A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274320" y="3118104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960120" y="3044952"/>
            <a:ext cx="7863840" cy="603504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1051560" y="3063240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Урилга илгээх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3429000" y="3063240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2-3 долоо хоног өмнөөс цаг, байршил, зорилгыг мэдэгдэх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274320" y="3813048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81C784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274320" y="3813048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5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960120" y="3739896"/>
            <a:ext cx="7863840" cy="603504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1051560" y="3758184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Воркшоп явуулах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3429000" y="3758184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Зохицуулагч удирдана, бүх саналыг баримтжуулна, тохирно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Shape 27"/>
          <p:cNvSpPr/>
          <p:nvPr/>
        </p:nvSpPr>
        <p:spPr>
          <a:xfrm>
            <a:off x="274320" y="4507992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A5D6A7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274320" y="4507992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6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Shape 29"/>
          <p:cNvSpPr/>
          <p:nvPr/>
        </p:nvSpPr>
        <p:spPr>
          <a:xfrm>
            <a:off x="960120" y="4434840"/>
            <a:ext cx="7863840" cy="603504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 30"/>
          <p:cNvSpPr/>
          <p:nvPr/>
        </p:nvSpPr>
        <p:spPr>
          <a:xfrm>
            <a:off x="1051560" y="4453128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Гаралтаа баталгаажуулах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 31"/>
          <p:cNvSpPr/>
          <p:nvPr/>
        </p:nvSpPr>
        <p:spPr>
          <a:xfrm>
            <a:off x="3429000" y="4453128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Гарсан загварыг оролцогчдоор хянан зөвшөөрүүлэх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ВОРКШОПЫН ОРОЛЦОГЧИД БА ТЭДНИЙ ҮҮРЭГ</a:t>
            </a:r>
            <a:endParaRPr lang="en-US" sz="2400" dirty="0"/>
          </a:p>
        </p:txBody>
      </p:sp>
      <p:sp>
        <p:nvSpPr>
          <p:cNvPr id="4" name="Shape 2"/>
          <p:cNvSpPr/>
          <p:nvPr/>
        </p:nvSpPr>
        <p:spPr>
          <a:xfrm>
            <a:off x="274320" y="960120"/>
            <a:ext cx="4206240" cy="1920240"/>
          </a:xfrm>
          <a:prstGeom prst="rect">
            <a:avLst/>
          </a:prstGeom>
          <a:noFill/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274320" y="960120"/>
            <a:ext cx="4206240" cy="566928"/>
          </a:xfrm>
          <a:prstGeom prst="rect">
            <a:avLst/>
          </a:prstGeom>
          <a:solidFill>
            <a:srgbClr val="0070C0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365760" y="978408"/>
            <a:ext cx="4023360" cy="548640"/>
          </a:xfrm>
          <a:prstGeom prst="rect">
            <a:avLst/>
          </a:prstGeom>
          <a:solidFill>
            <a:srgbClr val="0070C0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Зохицуулагч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(Facilitator)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365760" y="1600200"/>
            <a:ext cx="4023360" cy="1188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Воркшопыг удирдах, оролцогчдыг зохицуулах, саналыг нэгтгэх. Процессийн талаар туршлагатай байх шаардлагагүй.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4754880" y="960120"/>
            <a:ext cx="4206240" cy="1920240"/>
          </a:xfrm>
          <a:prstGeom prst="rect">
            <a:avLst/>
          </a:prstGeom>
          <a:noFill/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4754880" y="960120"/>
            <a:ext cx="4206240" cy="566928"/>
          </a:xfrm>
          <a:prstGeom prst="rect">
            <a:avLst/>
          </a:prstGeom>
          <a:solidFill>
            <a:srgbClr val="0070C0"/>
          </a:solidFill>
          <a:ln w="12700">
            <a:solidFill>
              <a:srgbClr val="2E7D32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4846320" y="978408"/>
            <a:ext cx="4023360" cy="548640"/>
          </a:xfrm>
          <a:prstGeom prst="rect">
            <a:avLst/>
          </a:prstGeom>
          <a:solidFill>
            <a:srgbClr val="0070C0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Бичигч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(Scribe)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4846320" y="1600200"/>
            <a:ext cx="4023360" cy="1188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Бүх ярилцлага, шийдвэр, асуудлыг тэмдэглэх. Загварыг бодит цагт бичих.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274320" y="3017520"/>
            <a:ext cx="4206240" cy="1920240"/>
          </a:xfrm>
          <a:prstGeom prst="rect">
            <a:avLst/>
          </a:prstGeom>
          <a:noFill/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274320" y="3017520"/>
            <a:ext cx="4206240" cy="566928"/>
          </a:xfrm>
          <a:prstGeom prst="rect">
            <a:avLst/>
          </a:prstGeom>
          <a:solidFill>
            <a:srgbClr val="0070C0"/>
          </a:solidFill>
          <a:ln w="12700">
            <a:solidFill>
              <a:srgbClr val="5C9E6C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365760" y="3035808"/>
            <a:ext cx="4023360" cy="548640"/>
          </a:xfrm>
          <a:prstGeom prst="rect">
            <a:avLst/>
          </a:prstGeom>
          <a:solidFill>
            <a:srgbClr val="0070C0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Процессын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эзэмшигч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365760" y="3657600"/>
            <a:ext cx="4023360" cy="1188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Процессын нийт хариуцлага. Эцсийн шийдвэр гаргах эрх бүхий этгээд.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4754880" y="3017520"/>
            <a:ext cx="4206240" cy="1920240"/>
          </a:xfrm>
          <a:prstGeom prst="rect">
            <a:avLst/>
          </a:prstGeom>
          <a:noFill/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4754880" y="3017520"/>
            <a:ext cx="4206240" cy="566928"/>
          </a:xfrm>
          <a:prstGeom prst="rect">
            <a:avLst/>
          </a:prstGeom>
          <a:solidFill>
            <a:srgbClr val="0070C0"/>
          </a:solidFill>
          <a:ln w="12700">
            <a:solidFill>
              <a:srgbClr val="388E3C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4846320" y="3035808"/>
            <a:ext cx="4023360" cy="548640"/>
          </a:xfrm>
          <a:prstGeom prst="rect">
            <a:avLst/>
          </a:prstGeom>
          <a:solidFill>
            <a:srgbClr val="0070C0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Гүйцэтгэгч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(SME)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4846320" y="3657600"/>
            <a:ext cx="4023360" cy="11887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Процессыг шууд гүйцэтгэдэг хүн. Практик нарийвчилсан мэдлэг эзэмшигч.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solidFill>
              <a:srgbClr val="0132A6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2011680" cy="777240"/>
          </a:xfrm>
          <a:prstGeom prst="rect">
            <a:avLst/>
          </a:prstGeom>
          <a:solidFill>
            <a:srgbClr val="0132A6"/>
          </a:solidFill>
          <a:ln w="12700">
            <a:solidFill>
              <a:srgbClr val="0132A6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JAD (JOINT APPLICATION DESIGN)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457200" y="914400"/>
            <a:ext cx="8229600" cy="238125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JAD нь IBM компани 1977 онд боловсруулсан бүлгийн процесс тодорхойлох арга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Уламжлалт ярилцлагатай харьцуулахад 40-60% цаг хэмнэдэг (Wood &amp; Silver, 1995)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Оролцогчид: Зохицуулагч, бичигч, эзэмшигч, SME нар, IT шинжээч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Хугацаа: Ихэвчлэн 2-5 өдрийн эрчимтэй ажлын уулзалт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Хэрэгсэл: Whiteboard, sticky notes, process mapping tool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Гаралт: Бүх оролцогчоор баталгаажсан As-Is процессын загвар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600"/>
              </a:spcAft>
              <a:buSzPct val="100000"/>
              <a:buChar char="•"/>
            </a:pPr>
            <a:r>
              <a:rPr lang="en-US" sz="15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Зохицуулагчийн үүрэг чухал: Нэг хүн давамгайлахаас сэргийлэх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0" y="4754880"/>
            <a:ext cx="9144000" cy="388620"/>
          </a:xfrm>
          <a:prstGeom prst="rect">
            <a:avLst/>
          </a:prstGeom>
          <a:solidFill>
            <a:srgbClr val="ECEFF1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274320" y="4773168"/>
            <a:ext cx="85953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46E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Wood, J., &amp; Silver, D. (1995). Joint Application Development (2nd ed.). Wiley.</a:t>
            </a:r>
            <a:endParaRPr lang="en-US" sz="10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solidFill>
              <a:srgbClr val="0132A6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ВОРКШОПЫН АРГА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274320" y="960120"/>
            <a:ext cx="4023360" cy="384048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365760" y="1024128"/>
            <a:ext cx="3840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5E20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[+] Давуу тал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365760" y="1508760"/>
            <a:ext cx="3749040" cy="3200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Олон хүний мэдлэг нэгэн зэрэг нэгтгэгдэнэ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Зөрчилтэй ойлголт тэр даруйд шийдэгдэнэ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Ярилцлагатай харьцуулахад цаг хэмнэдэг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Нэгдсэн ойлголт, тохиролцоо бий болдог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Оролцогчид өмчлөлийн мэдрэмжтэй болно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Бодит байдал дэлгэрэнгүй харагддаг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4846320" y="960120"/>
            <a:ext cx="4023360" cy="384048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4937760" y="1024128"/>
            <a:ext cx="3840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5E20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[!] Сул тал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4937760" y="1508760"/>
            <a:ext cx="3749040" cy="3200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Зохион байгуулахад хэцүү (цаг, байр, хүн)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Нэг хүн давамгайлж болно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Бүлгийн шахалт (groupthink) гарч болно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Бэлтгэл их цаг шаарддаг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Зохицуулагчийн туршлага их шаарддаг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Ажилтнуудын цагийг хамтад нь авдаг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solidFill>
              <a:srgbClr val="0132A6"/>
            </a:solidFill>
            <a:prstDash val="solid"/>
          </a:ln>
        </p:spPr>
        <p:txBody>
          <a:bodyPr/>
          <a:lstStyle/>
          <a:p>
            <a:endParaRPr 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БАРИМТ БИЧГИЙН ШИНЖИЛГЭЭ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457200" y="960120"/>
            <a:ext cx="8229600" cy="1463040"/>
          </a:xfrm>
          <a:prstGeom prst="rect">
            <a:avLst/>
          </a:prstGeom>
          <a:solidFill>
            <a:srgbClr val="0132A6"/>
          </a:solidFill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457200" y="960120"/>
            <a:ext cx="228600" cy="1463040"/>
          </a:xfrm>
          <a:prstGeom prst="rect">
            <a:avLst/>
          </a:prstGeom>
          <a:solidFill>
            <a:srgbClr val="0132A6"/>
          </a:solidFill>
          <a:ln w="12700">
            <a:solidFill>
              <a:srgbClr val="0132A6"/>
            </a:solidFill>
            <a:prstDash val="solid"/>
          </a:ln>
        </p:spPr>
        <p:txBody>
          <a:bodyPr/>
          <a:lstStyle/>
          <a:p>
            <a:endParaRPr 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822960" y="1005840"/>
            <a:ext cx="7772400" cy="548640"/>
          </a:xfrm>
          <a:prstGeom prst="rect">
            <a:avLst/>
          </a:prstGeom>
          <a:solidFill>
            <a:srgbClr val="0132A6"/>
          </a:solidFill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i="1" dirty="0">
                <a:solidFill>
                  <a:schemeClr val="bg1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"Баримт бичгийн шинжилгээ (Document Analysis)"</a:t>
            </a:r>
            <a:endParaRPr lang="en-US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822960" y="1572768"/>
            <a:ext cx="7680960" cy="777240"/>
          </a:xfrm>
          <a:prstGeom prst="rect">
            <a:avLst/>
          </a:prstGeom>
          <a:solidFill>
            <a:srgbClr val="0132A6"/>
          </a:solidFill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chemeClr val="bg1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Байгууллагад одоо байгаа журам, заавар, маягт, тайлан болон бусад баримт бичгийг судлан As-Is процессыг тодорхойлох арга. Хүмүүстэй ярилцахгүйгээр мэдээлэл цуглуулах боломж олгодог.</a:t>
            </a:r>
            <a:endParaRPr lang="en-US" sz="13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457200" y="2606040"/>
            <a:ext cx="8229600" cy="1229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Хямд, хурдан: Цаг болон хүний нөөц бага шаарддаг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Суурь ойлголт бий болгодог: Ярилцлагаас өмнө хийхэд хамгийн тохиромжтой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Хаагдмал мэдлэгийг илрүүлдэг: Журамд бичигдсэн, гэхдээ практикт дагаагүй зүйлийг харуулдаг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Хязгаарлагдмал: Практик байдал, үл тохирол байж болно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АШИГЛАХ БАРИМТ БИЧГИЙН ТӨРЛҮҮД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457200" y="1005840"/>
            <a:ext cx="2560320" cy="1737360"/>
          </a:xfrm>
          <a:prstGeom prst="rect">
            <a:avLst/>
          </a:prstGeom>
          <a:noFill/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548640" y="1115568"/>
            <a:ext cx="2377440" cy="384048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Ажлын тодорхойлолт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48640" y="1527048"/>
            <a:ext cx="2377440" cy="1097280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Хэн ямар ажил хийх, ямар чадвар шаарддаг талаарх мэдээлэл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3291840" y="1005840"/>
            <a:ext cx="2560320" cy="1737360"/>
          </a:xfrm>
          <a:prstGeom prst="rect">
            <a:avLst/>
          </a:prstGeom>
          <a:noFill/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3383280" y="1115568"/>
            <a:ext cx="2377440" cy="384048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Дотоод журам, заавар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3383280" y="1527048"/>
            <a:ext cx="2377440" cy="1097280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Ямар дэг журам, дарааллаар ажил хийхийг заасан баримт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6126480" y="1005840"/>
            <a:ext cx="2560320" cy="1737360"/>
          </a:xfrm>
          <a:prstGeom prst="rect">
            <a:avLst/>
          </a:prstGeom>
          <a:noFill/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6217920" y="1115568"/>
            <a:ext cx="2377440" cy="384048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Маягт, загвар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6217920" y="1527048"/>
            <a:ext cx="2377440" cy="1097280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Ажлын явцад ашиглагддаг маягт нь процессын алхамыг харуулдаг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457200" y="2971800"/>
            <a:ext cx="2560320" cy="1737360"/>
          </a:xfrm>
          <a:prstGeom prst="rect">
            <a:avLst/>
          </a:prstGeom>
          <a:noFill/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548640" y="3081528"/>
            <a:ext cx="2377440" cy="384048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Аудитын тайлан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548640" y="3493008"/>
            <a:ext cx="2377440" cy="1097280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Хяналтын явцад илэрсэн асуудал, зөрчлийн талаарх тайлан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3291840" y="2971800"/>
            <a:ext cx="2560320" cy="1737360"/>
          </a:xfrm>
          <a:prstGeom prst="rect">
            <a:avLst/>
          </a:prstGeom>
          <a:noFill/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3383280" y="3081528"/>
            <a:ext cx="2377440" cy="384048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Системийн гарын авлага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3383280" y="3493008"/>
            <a:ext cx="2377440" cy="1097280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Мэдээллийн системийн техникийн хэрэглэх заавар, workflow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6126480" y="2971800"/>
            <a:ext cx="2560320" cy="1737360"/>
          </a:xfrm>
          <a:prstGeom prst="rect">
            <a:avLst/>
          </a:prstGeom>
          <a:noFill/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6217920" y="3081528"/>
            <a:ext cx="2377440" cy="384048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Хэрэглэгчийн гомдол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6217920" y="3493008"/>
            <a:ext cx="2377440" cy="1097280"/>
          </a:xfrm>
          <a:prstGeom prst="rect">
            <a:avLst/>
          </a:prstGeom>
          <a:noFill/>
          <a:ln>
            <a:solidFill>
              <a:srgbClr val="0132A6"/>
            </a:solidFill>
          </a:ln>
        </p:spPr>
        <p:txBody>
          <a:bodyPr wrap="square" rtlCol="0" anchor="t"/>
          <a:lstStyle/>
          <a:p>
            <a:pPr marL="0" indent="0" algn="l">
              <a:buNone/>
            </a:pPr>
            <a:r>
              <a:rPr lang="en-US" sz="11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Хэрэглэгчийн санал хүсэлт нь процессын асуудлыг тусгадаг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БАРИМТ БИЧГИЙН ШИНЖИЛГЭЭ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274320" y="1033272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274320" y="1033272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960120" y="960120"/>
            <a:ext cx="7863840" cy="603504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1051560" y="978408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Баримт бичиг цуглуулах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3429000" y="978408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Холбогдох бүх баримт бичгийн жагсаалт гаргаж цуглуулах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274320" y="1728216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2E7D32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274320" y="1728216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960120" y="1655064"/>
            <a:ext cx="7863840" cy="603504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1051560" y="1673352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Ангилах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3429000" y="1673352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Журам, маягт, тайлан, системийн баримт гэж ангилах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274320" y="2423160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388E3C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274320" y="2423160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960120" y="2350008"/>
            <a:ext cx="7863840" cy="603504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1051560" y="2368296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Хуучирсан эсэхийг шалгах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3429000" y="2368296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Баримт бичиг хэзээ боловсруулсан, хамгийн сүүлд шинэчлэгдсэн эсэхийг харах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274320" y="3118104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66BB6A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274320" y="3118104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960120" y="3044952"/>
            <a:ext cx="7863840" cy="603504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1051560" y="3063240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Процессын алхамуудыг гаргах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3429000" y="3063240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Баримт бичгийн дагуу процессын алхамуудыг нэгтгэх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274320" y="3813048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81C784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274320" y="3813048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5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960120" y="3739896"/>
            <a:ext cx="7863840" cy="603504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1051560" y="3758184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Зөрчил, цоорхой тодорхойлох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3429000" y="3758184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Баримтуудын хооронд зөрчил, дутуу мэдээлэл байгаа эсэхийг шалгах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Shape 27"/>
          <p:cNvSpPr/>
          <p:nvPr/>
        </p:nvSpPr>
        <p:spPr>
          <a:xfrm>
            <a:off x="274320" y="4507992"/>
            <a:ext cx="502920" cy="502920"/>
          </a:xfrm>
          <a:prstGeom prst="ellipse">
            <a:avLst/>
          </a:prstGeom>
          <a:solidFill>
            <a:srgbClr val="0132A6"/>
          </a:solidFill>
          <a:ln w="12700">
            <a:solidFill>
              <a:srgbClr val="A5D6A7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274320" y="4507992"/>
            <a:ext cx="502920" cy="50292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6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Shape 29"/>
          <p:cNvSpPr/>
          <p:nvPr/>
        </p:nvSpPr>
        <p:spPr>
          <a:xfrm>
            <a:off x="960120" y="4434840"/>
            <a:ext cx="7863840" cy="603504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 30"/>
          <p:cNvSpPr/>
          <p:nvPr/>
        </p:nvSpPr>
        <p:spPr>
          <a:xfrm>
            <a:off x="1051560" y="4453128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Баталгаажуулах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 31"/>
          <p:cNvSpPr/>
          <p:nvPr/>
        </p:nvSpPr>
        <p:spPr>
          <a:xfrm>
            <a:off x="3429000" y="4453128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Гарсан ойлголтоо ярилцлага, воркшопоор баталгаажуулах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 dirty="0"/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БАРИМТ БИЧГИЙН ШИНЖИЛГЭЭ — ДАВУУ БА СУЛ ТАЛ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274320" y="960120"/>
            <a:ext cx="4023360" cy="3840480"/>
          </a:xfrm>
          <a:prstGeom prst="rect">
            <a:avLst/>
          </a:prstGeom>
          <a:noFill/>
          <a:ln w="12700">
            <a:solidFill>
              <a:srgbClr val="66BB6A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" name="Text 3"/>
          <p:cNvSpPr/>
          <p:nvPr/>
        </p:nvSpPr>
        <p:spPr>
          <a:xfrm>
            <a:off x="365760" y="1024128"/>
            <a:ext cx="3840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[+] Давуу тал</a:t>
            </a:r>
            <a:endParaRPr lang="en-US" sz="1400" dirty="0"/>
          </a:p>
        </p:txBody>
      </p:sp>
      <p:sp>
        <p:nvSpPr>
          <p:cNvPr id="6" name="Text 4"/>
          <p:cNvSpPr/>
          <p:nvPr/>
        </p:nvSpPr>
        <p:spPr>
          <a:xfrm>
            <a:off x="365760" y="1508760"/>
            <a:ext cx="3749040" cy="3200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Хугацаа болон мөнгөний хувьд хямд</a:t>
            </a:r>
            <a:endParaRPr lang="en-US" sz="13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Хүмүүсийн цагийг авдаггүй</a:t>
            </a:r>
            <a:endParaRPr lang="en-US" sz="13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Байгуулагдсан дүрэм, журмыг шалгах</a:t>
            </a:r>
            <a:endParaRPr lang="en-US" sz="13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Суурь ойлголт хурдан олох</a:t>
            </a:r>
            <a:endParaRPr lang="en-US" sz="13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Системийн интеграцийг ойлгоход тус болно</a:t>
            </a:r>
            <a:endParaRPr lang="en-US" sz="13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Объектив — хувийн саналаас хамааралгүй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4846320" y="960120"/>
            <a:ext cx="4023360" cy="3840480"/>
          </a:xfrm>
          <a:prstGeom prst="rect">
            <a:avLst/>
          </a:prstGeom>
          <a:noFill/>
          <a:ln w="12700">
            <a:solidFill>
              <a:srgbClr val="66BB6A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4937760" y="1024128"/>
            <a:ext cx="3840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[!] Сул тал</a:t>
            </a:r>
            <a:endParaRPr lang="en-US" sz="1400" dirty="0"/>
          </a:p>
        </p:txBody>
      </p:sp>
      <p:sp>
        <p:nvSpPr>
          <p:cNvPr id="9" name="Text 7"/>
          <p:cNvSpPr/>
          <p:nvPr/>
        </p:nvSpPr>
        <p:spPr>
          <a:xfrm>
            <a:off x="4937760" y="1508760"/>
            <a:ext cx="3749040" cy="3200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Баримт бичиг хуучирсан байж болно</a:t>
            </a:r>
            <a:endParaRPr lang="en-US" sz="13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Практик байдлаас зөрүүтэй байж болно</a:t>
            </a:r>
            <a:endParaRPr lang="en-US" sz="13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Далд дүрэм, зуршлыг тусгаагүй байдаг</a:t>
            </a:r>
            <a:endParaRPr lang="en-US" sz="13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Ойлгоход мэргэжлийн мэдлэг шаарддаг</a:t>
            </a:r>
            <a:endParaRPr lang="en-US" sz="13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Дан гараараа хангалтгүй — нэмэлт арга шаарддаг</a:t>
            </a:r>
            <a:endParaRPr lang="en-US" sz="1300" dirty="0"/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latin typeface="Calibri" pitchFamily="34" charset="0"/>
                <a:ea typeface="Calibri" pitchFamily="34" charset="-122"/>
                <a:cs typeface="Calibri" pitchFamily="34" charset="-120"/>
              </a:rPr>
              <a:t>Нийцлийн болон ажлын дүрмийн ялгааг ойлгоход хэцүү</a:t>
            </a:r>
            <a:endParaRPr lang="en-US" sz="13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solidFill>
              <a:srgbClr val="0132A6"/>
            </a:solidFill>
            <a:prstDash val="solid"/>
          </a:ln>
        </p:spPr>
        <p:txBody>
          <a:bodyPr/>
          <a:lstStyle/>
          <a:p>
            <a:endParaRPr 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chemeClr val="bg1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PROCESS MINING</a:t>
            </a:r>
            <a:endParaRPr 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457200" y="960120"/>
            <a:ext cx="8229600" cy="1463040"/>
          </a:xfrm>
          <a:prstGeom prst="rect">
            <a:avLst/>
          </a:prstGeom>
          <a:solidFill>
            <a:srgbClr val="0132A6"/>
          </a:solidFill>
          <a:ln w="12700">
            <a:solidFill>
              <a:srgbClr val="0132A6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457200" y="960120"/>
            <a:ext cx="228600" cy="1463040"/>
          </a:xfrm>
          <a:prstGeom prst="rect">
            <a:avLst/>
          </a:prstGeom>
          <a:solidFill>
            <a:srgbClr val="0132A6"/>
          </a:solidFill>
          <a:ln w="12700">
            <a:solidFill>
              <a:srgbClr val="0132A6"/>
            </a:solidFill>
            <a:prstDash val="solid"/>
          </a:ln>
        </p:spPr>
        <p:txBody>
          <a:bodyPr/>
          <a:lstStyle/>
          <a:p>
            <a:endParaRPr 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822960" y="1005840"/>
            <a:ext cx="7772400" cy="548640"/>
          </a:xfrm>
          <a:prstGeom prst="rect">
            <a:avLst/>
          </a:prstGeom>
          <a:solidFill>
            <a:srgbClr val="0132A6"/>
          </a:solidFill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i="1" dirty="0">
                <a:solidFill>
                  <a:schemeClr val="bg1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"Process Mining"</a:t>
            </a:r>
            <a:endParaRPr lang="en-US" sz="1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822960" y="1572768"/>
            <a:ext cx="7680960" cy="777240"/>
          </a:xfrm>
          <a:prstGeom prst="rect">
            <a:avLst/>
          </a:prstGeom>
          <a:solidFill>
            <a:srgbClr val="0132A6"/>
          </a:solidFill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chemeClr val="bg1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Мэдээллийн системийн event log (үйл явдлын бүртгэл)-оос процессын бодит явцыг автоматаар илрүүлж, дүрслэдэг аргачлал. Хүний оролцоогүйгээр объектив As-Is загвар бий болгодог (van der Aalst, 2016).</a:t>
            </a:r>
            <a:endParaRPr lang="en-US" sz="135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457200" y="2606040"/>
            <a:ext cx="822960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Объектив: Хүний субъектив санал бодлоос хамаарахгүй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Бодит байдал: Системд бүртгэгдсэн бодит ажиллагааг дүрслэнэ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Хэмжүүр: Давтамж, хугацаа, зардлыг автоматаар тооцдог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700"/>
              </a:spcAft>
              <a:buSzPct val="100000"/>
              <a:buChar char="•"/>
            </a:pPr>
            <a:r>
              <a:rPr lang="en-US" sz="14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Хэрэгсэл: ProM, Celonis, Disco, UiPath Process Mining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EVENT LOG (ҮЙЛ ЯВДЛЫН БҮРТГЭЛ)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274320" y="914400"/>
            <a:ext cx="8595360" cy="8229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2700">
            <a:solidFill>
              <a:srgbClr val="0132A6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457200" y="960120"/>
            <a:ext cx="82296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Event log нь мэдээллийн систем дэх аливаа үйл явдлын бүртгэл юм. Process Mining-д хамгийн чухал 3 баганатай байна: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1985015"/>
              </p:ext>
            </p:extLst>
          </p:nvPr>
        </p:nvGraphicFramePr>
        <p:xfrm>
          <a:off x="274320" y="1874520"/>
          <a:ext cx="8869680" cy="2523744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137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6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603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062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</a:rPr>
                        <a:t>Case ID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</a:rPr>
                        <a:t>Activity (Үйл ажиллагаа)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</a:rPr>
                        <a:t>Timestamp (Огноо, цаг)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</a:rPr>
                        <a:t>Resource (Хэн хийсэн)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solidFill>
                      <a:srgbClr val="007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62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2E"/>
                          </a:solidFill>
                        </a:rPr>
                        <a:t>CASE-001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2E"/>
                          </a:solidFill>
                        </a:rPr>
                        <a:t>Захиалга хүлээн авах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2E"/>
                          </a:solidFill>
                        </a:rPr>
                        <a:t>2024-03-01 09:02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2E"/>
                          </a:solidFill>
                        </a:rPr>
                        <a:t>Болд.Б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62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2E"/>
                          </a:solidFill>
                        </a:rPr>
                        <a:t>CASE-001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2E"/>
                          </a:solidFill>
                        </a:rPr>
                        <a:t>Захиалга баталгаажуулах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2E"/>
                          </a:solidFill>
                        </a:rPr>
                        <a:t>2024-03-01 09:45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2E"/>
                          </a:solidFill>
                        </a:rPr>
                        <a:t>Систем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62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2E"/>
                          </a:solidFill>
                        </a:rPr>
                        <a:t>CASE-001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2E"/>
                          </a:solidFill>
                        </a:rPr>
                        <a:t>Бараа бэлтгэх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2E"/>
                          </a:solidFill>
                        </a:rPr>
                        <a:t>2024-03-01 14:20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2E"/>
                          </a:solidFill>
                        </a:rPr>
                        <a:t>Нараа.Г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062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2E"/>
                          </a:solidFill>
                        </a:rPr>
                        <a:t>CASE-001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2E"/>
                          </a:solidFill>
                        </a:rPr>
                        <a:t>Хүргэлтэнд шилжүүлэх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2E"/>
                          </a:solidFill>
                        </a:rPr>
                        <a:t>2024-03-02 08:15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2E"/>
                          </a:solidFill>
                        </a:rPr>
                        <a:t>Болд.Б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062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2E"/>
                          </a:solidFill>
                        </a:rPr>
                        <a:t>CASE-002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2E"/>
                          </a:solidFill>
                        </a:rPr>
                        <a:t>Захиалга хүлээн авах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2E"/>
                          </a:solidFill>
                        </a:rPr>
                        <a:t>2024-03-01 10:30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150" dirty="0">
                          <a:solidFill>
                            <a:srgbClr val="1A1A2E"/>
                          </a:solidFill>
                        </a:rPr>
                        <a:t>Нараа.Г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Text 4"/>
          <p:cNvSpPr/>
          <p:nvPr/>
        </p:nvSpPr>
        <p:spPr>
          <a:xfrm>
            <a:off x="274320" y="4389120"/>
            <a:ext cx="8595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i="1" dirty="0">
                <a:solidFill>
                  <a:srgbClr val="546E7A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[*] Case ID = нэг процессын нэгж (захиалга, хүсэлт г.м.) | Process Mining нь дараалсан үйл ажиллагаануудыг нэгтгэн процессын загвар гаргадаг.</a:t>
            </a: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solidFill>
              <a:srgbClr val="0132A6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>
            <a:solidFill>
              <a:srgbClr val="0132A6"/>
            </a:solidFill>
          </a:ln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PROCESS MINING ХИЙХ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274320" y="1033272"/>
            <a:ext cx="502920" cy="502920"/>
          </a:xfrm>
          <a:prstGeom prst="ellipse">
            <a:avLst/>
          </a:prstGeom>
          <a:solidFill>
            <a:srgbClr val="0070C0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274320" y="1033272"/>
            <a:ext cx="502920" cy="502920"/>
          </a:xfrm>
          <a:prstGeom prst="rect">
            <a:avLst/>
          </a:prstGeom>
          <a:solidFill>
            <a:srgbClr val="0070C0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960120" y="960120"/>
            <a:ext cx="7863840" cy="603504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1051560" y="978408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Event log цуглуулах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3429000" y="978408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ERP, CRM, BPM системийн лог файлуудыг гаргах (CSV, XES форматаар)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274320" y="1728216"/>
            <a:ext cx="502920" cy="502920"/>
          </a:xfrm>
          <a:prstGeom prst="ellipse">
            <a:avLst/>
          </a:prstGeom>
          <a:solidFill>
            <a:srgbClr val="0070C0"/>
          </a:solidFill>
          <a:ln w="12700">
            <a:solidFill>
              <a:srgbClr val="2E7D32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274320" y="1728216"/>
            <a:ext cx="502920" cy="502920"/>
          </a:xfrm>
          <a:prstGeom prst="rect">
            <a:avLst/>
          </a:prstGeom>
          <a:solidFill>
            <a:srgbClr val="0070C0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960120" y="1655064"/>
            <a:ext cx="7863840" cy="603504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1051560" y="1673352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Өгөгдөл цэвэрлэх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3429000" y="1673352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Дутуу, алдаатай, давхардсан бичлэгийг засах, стандартчилах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274320" y="2423160"/>
            <a:ext cx="502920" cy="502920"/>
          </a:xfrm>
          <a:prstGeom prst="ellipse">
            <a:avLst/>
          </a:prstGeom>
          <a:solidFill>
            <a:srgbClr val="0070C0"/>
          </a:solidFill>
          <a:ln w="12700">
            <a:solidFill>
              <a:srgbClr val="388E3C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274320" y="2423160"/>
            <a:ext cx="502920" cy="502920"/>
          </a:xfrm>
          <a:prstGeom prst="rect">
            <a:avLst/>
          </a:prstGeom>
          <a:solidFill>
            <a:srgbClr val="0070C0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960120" y="2350008"/>
            <a:ext cx="7863840" cy="603504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1051560" y="2368296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Process Mining хийх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3429000" y="2368296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ProM, Celonis гэх мэт хэрэгслийн тусламжтайгаар загвар гаргах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274320" y="3118104"/>
            <a:ext cx="502920" cy="502920"/>
          </a:xfrm>
          <a:prstGeom prst="ellipse">
            <a:avLst/>
          </a:prstGeom>
          <a:solidFill>
            <a:srgbClr val="0070C0"/>
          </a:solidFill>
          <a:ln w="12700">
            <a:solidFill>
              <a:srgbClr val="66BB6A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274320" y="3118104"/>
            <a:ext cx="502920" cy="502920"/>
          </a:xfrm>
          <a:prstGeom prst="rect">
            <a:avLst/>
          </a:prstGeom>
          <a:solidFill>
            <a:srgbClr val="0070C0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960120" y="3044952"/>
            <a:ext cx="7863840" cy="603504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1051560" y="3063240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Загварыг дүрслэх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3429000" y="3063240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Alpha, Heuristic, Inductive алгоритмаар BPMN загвар гаргах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274320" y="3813048"/>
            <a:ext cx="502920" cy="502920"/>
          </a:xfrm>
          <a:prstGeom prst="ellipse">
            <a:avLst/>
          </a:prstGeom>
          <a:solidFill>
            <a:srgbClr val="0070C0"/>
          </a:solidFill>
          <a:ln w="12700">
            <a:solidFill>
              <a:srgbClr val="81C784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274320" y="3813048"/>
            <a:ext cx="502920" cy="502920"/>
          </a:xfrm>
          <a:prstGeom prst="rect">
            <a:avLst/>
          </a:prstGeom>
          <a:solidFill>
            <a:srgbClr val="0070C0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5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960120" y="3739896"/>
            <a:ext cx="7863840" cy="603504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1051560" y="3758184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Дүн шинжилгээ хийх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3429000" y="3758184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Давтамж, хугацаа, ялгаалт, алдаа, хоцрогдлыг шинжлэх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Shape 27"/>
          <p:cNvSpPr/>
          <p:nvPr/>
        </p:nvSpPr>
        <p:spPr>
          <a:xfrm>
            <a:off x="274320" y="4507992"/>
            <a:ext cx="502920" cy="502920"/>
          </a:xfrm>
          <a:prstGeom prst="ellipse">
            <a:avLst/>
          </a:prstGeom>
          <a:solidFill>
            <a:srgbClr val="0070C0"/>
          </a:solidFill>
          <a:ln w="12700">
            <a:solidFill>
              <a:srgbClr val="A5D6A7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274320" y="4507992"/>
            <a:ext cx="502920" cy="502920"/>
          </a:xfrm>
          <a:prstGeom prst="rect">
            <a:avLst/>
          </a:prstGeom>
          <a:solidFill>
            <a:srgbClr val="0070C0"/>
          </a:solidFill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6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Shape 29"/>
          <p:cNvSpPr/>
          <p:nvPr/>
        </p:nvSpPr>
        <p:spPr>
          <a:xfrm>
            <a:off x="960120" y="4434840"/>
            <a:ext cx="7863840" cy="603504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 30"/>
          <p:cNvSpPr/>
          <p:nvPr/>
        </p:nvSpPr>
        <p:spPr>
          <a:xfrm>
            <a:off x="1051560" y="4453128"/>
            <a:ext cx="228600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Баталгаажуулах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 31"/>
          <p:cNvSpPr/>
          <p:nvPr/>
        </p:nvSpPr>
        <p:spPr>
          <a:xfrm>
            <a:off x="3429000" y="4453128"/>
            <a:ext cx="5303520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Гарсан загварыг оролцогч талуудад танилцуулж баталгаажуулах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solidFill>
              <a:srgbClr val="1B5E20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PROCESS MINING ХЭРЭГСЛҮҮД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274320" y="960120"/>
            <a:ext cx="4206240" cy="18288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2700">
            <a:noFill/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274320" y="960120"/>
            <a:ext cx="4206240" cy="566928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365760" y="978408"/>
            <a:ext cx="2560320" cy="54864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ProM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3017520" y="978408"/>
            <a:ext cx="1371600" cy="54864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D5F0D5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Судалгааны хэрэгсэл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411480" y="1618488"/>
            <a:ext cx="3931920" cy="107899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Нээлттэй эх, 700+ plugin, судалгаанд зориулагдсан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4754880" y="960120"/>
            <a:ext cx="4206240" cy="18288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2700">
            <a:noFill/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4754880" y="960120"/>
            <a:ext cx="4206240" cy="566928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4846320" y="978408"/>
            <a:ext cx="2560320" cy="54864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Celonis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7498080" y="978408"/>
            <a:ext cx="1371600" cy="54864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D5F0D5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Арилжааны платформ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4892040" y="1618488"/>
            <a:ext cx="3931920" cy="107899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Дэлхийн тэргүүлэгч, AI-тэй нэгдсэн, SAP-тай холбогддог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274320" y="2971800"/>
            <a:ext cx="4206240" cy="18288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2700">
            <a:noFill/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274320" y="2971800"/>
            <a:ext cx="4206240" cy="566928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365760" y="2990088"/>
            <a:ext cx="2560320" cy="54864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Disco (Fluxicon)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3017520" y="2990088"/>
            <a:ext cx="1371600" cy="54864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D5F0D5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Хялбар хэрэгсэл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411480" y="3630168"/>
            <a:ext cx="3931920" cy="107899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Ашиглахад хялбар, хурдан харагдац, багш нарт тохиромжтой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4754880" y="2971800"/>
            <a:ext cx="4206240" cy="18288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12700">
            <a:noFill/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4754880" y="2971800"/>
            <a:ext cx="4206240" cy="566928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4846320" y="2990088"/>
            <a:ext cx="2560320" cy="54864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UiPath Process Mining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7498080" y="2990088"/>
            <a:ext cx="1371600" cy="54864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D5F0D5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RPA-тай нэгдсэн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4892040" y="3630168"/>
            <a:ext cx="3931920" cy="107899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UiPath RPA платформтой нэгдсэн, автоматжуулалтад чиглэсэн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 22"/>
          <p:cNvSpPr/>
          <p:nvPr/>
        </p:nvSpPr>
        <p:spPr>
          <a:xfrm>
            <a:off x="274320" y="4754880"/>
            <a:ext cx="859536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546E7A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Эх сурвалж: van der Aalst, W. (2016). Process Mining: Data Science in Action (2nd ed.). Springer.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PROCESS MINING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274320" y="960120"/>
            <a:ext cx="4023360" cy="3840480"/>
          </a:xfrm>
          <a:prstGeom prst="rect">
            <a:avLst/>
          </a:prstGeom>
          <a:noFill/>
          <a:ln w="12700">
            <a:solidFill>
              <a:srgbClr val="66BB6A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365760" y="1024128"/>
            <a:ext cx="3840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5E20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[+] Давуу тал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365760" y="1508760"/>
            <a:ext cx="3749040" cy="3200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Объектив — хүний субъектив байдлаас хамааралгүй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Маш их хэмжээний өгөгдлийг шинжилдэг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Бодит байдлыг 100% тусгадаг (системд бүртгэгдсэн)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Хугацаа, давтамж хэмжилт автоматаар хийгддэг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Ховор тохиолдол (exception) олж илрүүлдэг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Тасралтгүй хяналт хийх боломжтой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4846320" y="960120"/>
            <a:ext cx="4023360" cy="3840480"/>
          </a:xfrm>
          <a:prstGeom prst="rect">
            <a:avLst/>
          </a:prstGeom>
          <a:noFill/>
          <a:ln w="12700">
            <a:solidFill>
              <a:srgbClr val="66BB6A"/>
            </a:solidFill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4937760" y="1024128"/>
            <a:ext cx="38404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1B5E20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[!] Сул тал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4937760" y="1508760"/>
            <a:ext cx="3749040" cy="3200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Event log байхгүй бол хэрэглэх боломжгүй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Мэдээллийн чанараас хамааралтай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Техникийн мэдлэг шаарддаг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Лицензийн зардал өндөр (арилжааны хэрэгсэл)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Бүх процесс системд бүртгэгддэггүй байж болно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Гарсан загварыг тайлбарлах дүн шинжилгээ хэрэгтэй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АРГ</a:t>
            </a:r>
            <a:r>
              <a:rPr lang="mn-MN" sz="2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УУДЫН</a:t>
            </a: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 ХАРЬЦУУЛАЛТ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8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933142"/>
              </p:ext>
            </p:extLst>
          </p:nvPr>
        </p:nvGraphicFramePr>
        <p:xfrm>
          <a:off x="274320" y="914400"/>
          <a:ext cx="8540496" cy="3520440"/>
        </p:xfrm>
        <a:graphic>
          <a:graphicData uri="http://schemas.openxmlformats.org/drawingml/2006/table">
            <a:tbl>
              <a:tblPr>
                <a:tableStyleId>{5FD0F851-EC5A-4D38-B0AD-8093EC10F338}</a:tableStyleId>
              </a:tblPr>
              <a:tblGrid>
                <a:gridCol w="192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18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187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18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0292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</a:rPr>
                        <a:t>Шинж чанар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solidFill>
                      <a:srgbClr val="0132A6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</a:rPr>
                        <a:t>Ярилцлага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solidFill>
                      <a:srgbClr val="0132A6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</a:rPr>
                        <a:t>Ажиглалт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solidFill>
                      <a:srgbClr val="0132A6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</a:rPr>
                        <a:t>Воркшоп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solidFill>
                      <a:srgbClr val="0132A6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</a:rPr>
                        <a:t>Баримт бичиг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solidFill>
                      <a:srgbClr val="0132A6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</a:rPr>
                        <a:t>Process Mining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solidFill>
                      <a:srgbClr val="0132A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Цаг, нөөц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Их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Их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Дунд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Бага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Дунд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Объектив байдал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Бага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Дунд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Дунд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Өндөр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Маш өндөр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Далд мэдлэг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Маш сайн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Сайн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Сайн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Хязгаарлагдмал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Хязгаарлагдмал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Бодит байдал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Дунд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Маш сайн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Дунд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Бага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Маш сайн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Техникийн шаардлага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Бага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Бага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Дунд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Бага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Өндөр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292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Оролцогч шаарддаг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Тийм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Тийм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Тийм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Үгүй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200" dirty="0">
                          <a:solidFill>
                            <a:srgbClr val="1A1A2E"/>
                          </a:solidFill>
                        </a:rPr>
                        <a:t>Үгүй</a:t>
                      </a:r>
                      <a:endParaRPr lang="en-US" sz="12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АЛЬ АРГЫГ ХЭЗЭЭ АШИГЛАХ ВЭ?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274320" y="960120"/>
            <a:ext cx="8595360" cy="576072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274320" y="960120"/>
            <a:ext cx="182880" cy="576072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48640" y="978408"/>
            <a:ext cx="512064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Хэрэв: Процессын талаарх ойлголт маш бага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760720" y="1033272"/>
            <a:ext cx="3017520" cy="429768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5806440" y="1033272"/>
            <a:ext cx="2926080" cy="42976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Баримт бичгийн шинжилгээ → Ярилцлага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274320" y="1627632"/>
            <a:ext cx="8595360" cy="576072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274320" y="1627632"/>
            <a:ext cx="182880" cy="576072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548640" y="1645920"/>
            <a:ext cx="512064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Хэрэв: Процессыг гүйцэтгэгч нарын мэдлэгт суурилна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5760720" y="1700784"/>
            <a:ext cx="3017520" cy="429768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5806440" y="1700784"/>
            <a:ext cx="2926080" cy="42976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Ярилцлага + Ажиглалт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274320" y="2295144"/>
            <a:ext cx="8595360" cy="576072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274320" y="2295144"/>
            <a:ext cx="182880" cy="576072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548640" y="2313432"/>
            <a:ext cx="512064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Хэрэв: Олон хүний санал нэгтгэх шаардлагатай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5760720" y="2368296"/>
            <a:ext cx="3017520" cy="429768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5806440" y="2368296"/>
            <a:ext cx="2926080" cy="42976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Воркшоп (JAD Session)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274320" y="2962656"/>
            <a:ext cx="8595360" cy="576072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274320" y="2962656"/>
            <a:ext cx="182880" cy="576072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548640" y="2980944"/>
            <a:ext cx="512064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Хэрэв: Системд event log бий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5760720" y="3035808"/>
            <a:ext cx="3017520" cy="429768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5806440" y="3035808"/>
            <a:ext cx="2926080" cy="42976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Process Mining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274320" y="3630168"/>
            <a:ext cx="8595360" cy="576072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hape 23"/>
          <p:cNvSpPr/>
          <p:nvPr/>
        </p:nvSpPr>
        <p:spPr>
          <a:xfrm>
            <a:off x="274320" y="3630168"/>
            <a:ext cx="182880" cy="576072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548640" y="3648456"/>
            <a:ext cx="512064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Хэрэв: Цаг нөөц хязгаарлагдмал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5760720" y="3703320"/>
            <a:ext cx="3017520" cy="429768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5806440" y="3703320"/>
            <a:ext cx="2926080" cy="42976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Баримт бичиг + Process Mining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Shape 27"/>
          <p:cNvSpPr/>
          <p:nvPr/>
        </p:nvSpPr>
        <p:spPr>
          <a:xfrm>
            <a:off x="274320" y="4297680"/>
            <a:ext cx="8595360" cy="576072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Shape 28"/>
          <p:cNvSpPr/>
          <p:nvPr/>
        </p:nvSpPr>
        <p:spPr>
          <a:xfrm>
            <a:off x="274320" y="4297680"/>
            <a:ext cx="182880" cy="576072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 29"/>
          <p:cNvSpPr/>
          <p:nvPr/>
        </p:nvSpPr>
        <p:spPr>
          <a:xfrm>
            <a:off x="548640" y="4315968"/>
            <a:ext cx="512064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Хэрэв: Бодит байдлыг шалгах шаардлагатай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Shape 30"/>
          <p:cNvSpPr/>
          <p:nvPr/>
        </p:nvSpPr>
        <p:spPr>
          <a:xfrm>
            <a:off x="5760720" y="4370832"/>
            <a:ext cx="3017520" cy="429768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 31"/>
          <p:cNvSpPr/>
          <p:nvPr/>
        </p:nvSpPr>
        <p:spPr>
          <a:xfrm>
            <a:off x="5806440" y="4370832"/>
            <a:ext cx="2926080" cy="429768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Ажиглалт (Shadowing)</a:t>
            </a:r>
            <a:endParaRPr lang="en-US" sz="11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274320" y="0"/>
            <a:ext cx="8595360" cy="777240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24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АРГУУДЫГ ХОСЛУУЛАХ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hape 2"/>
          <p:cNvSpPr/>
          <p:nvPr/>
        </p:nvSpPr>
        <p:spPr>
          <a:xfrm>
            <a:off x="274320" y="960120"/>
            <a:ext cx="2103120" cy="868680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320040" y="978408"/>
            <a:ext cx="2011680" cy="8229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1. Суурь бэлтгэл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2395728" y="1389888"/>
            <a:ext cx="274320" cy="0"/>
          </a:xfrm>
          <a:prstGeom prst="line">
            <a:avLst/>
          </a:prstGeom>
          <a:noFill/>
          <a:ln w="254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2743200" y="960120"/>
            <a:ext cx="6126480" cy="384048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2807208" y="1051560"/>
            <a:ext cx="201168" cy="201168"/>
          </a:xfrm>
          <a:prstGeom prst="ellipse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3063240" y="987552"/>
            <a:ext cx="57150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Баримт бичгийн шинжилгээ — суурь ойлголт авах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2743200" y="1399032"/>
            <a:ext cx="6126480" cy="384048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2807208" y="1490472"/>
            <a:ext cx="201168" cy="201168"/>
          </a:xfrm>
          <a:prstGeom prst="ellipse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3063240" y="1426464"/>
            <a:ext cx="57150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Process Mining (боломжтой бол) — бодит загвар гаргах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274320" y="1965960"/>
            <a:ext cx="2103120" cy="868680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320040" y="1984248"/>
            <a:ext cx="2011680" cy="8229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2. Мэдлэг цуглуулах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2395728" y="2395728"/>
            <a:ext cx="274320" cy="0"/>
          </a:xfrm>
          <a:prstGeom prst="line">
            <a:avLst/>
          </a:prstGeom>
          <a:noFill/>
          <a:ln w="254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2743200" y="1965960"/>
            <a:ext cx="6126480" cy="384048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2807208" y="2057400"/>
            <a:ext cx="201168" cy="201168"/>
          </a:xfrm>
          <a:prstGeom prst="ellipse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3063240" y="1993392"/>
            <a:ext cx="57150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Ярилцлага — гол оролцогч талуудтай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2743200" y="2404872"/>
            <a:ext cx="6126480" cy="384048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2807208" y="2496312"/>
            <a:ext cx="201168" cy="201168"/>
          </a:xfrm>
          <a:prstGeom prst="ellipse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3063240" y="2432304"/>
            <a:ext cx="57150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Ажиглалт — нарийн процессыг шалгах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274320" y="2971800"/>
            <a:ext cx="2103120" cy="868680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320040" y="2990088"/>
            <a:ext cx="2011680" cy="8229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3. Нэгтгэх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2395728" y="3401568"/>
            <a:ext cx="274320" cy="0"/>
          </a:xfrm>
          <a:prstGeom prst="line">
            <a:avLst/>
          </a:prstGeom>
          <a:noFill/>
          <a:ln w="254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Shape 23"/>
          <p:cNvSpPr/>
          <p:nvPr/>
        </p:nvSpPr>
        <p:spPr>
          <a:xfrm>
            <a:off x="2743200" y="2971800"/>
            <a:ext cx="6126480" cy="384048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2807208" y="3063240"/>
            <a:ext cx="201168" cy="201168"/>
          </a:xfrm>
          <a:prstGeom prst="ellipse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3063240" y="2999232"/>
            <a:ext cx="57150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Воркшоп — зөрчилтэй ойлголтыг зохицуулах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2743200" y="3410712"/>
            <a:ext cx="6126480" cy="384048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Shape 27"/>
          <p:cNvSpPr/>
          <p:nvPr/>
        </p:nvSpPr>
        <p:spPr>
          <a:xfrm>
            <a:off x="2807208" y="3502152"/>
            <a:ext cx="201168" cy="201168"/>
          </a:xfrm>
          <a:prstGeom prst="ellipse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3063240" y="3438144"/>
            <a:ext cx="57150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Загвар боловсруулах — BPMN, Swimlane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Shape 29"/>
          <p:cNvSpPr/>
          <p:nvPr/>
        </p:nvSpPr>
        <p:spPr>
          <a:xfrm>
            <a:off x="274320" y="3977640"/>
            <a:ext cx="2103120" cy="868680"/>
          </a:xfrm>
          <a:prstGeom prst="rect">
            <a:avLst/>
          </a:prstGeom>
          <a:solidFill>
            <a:srgbClr val="0070C0"/>
          </a:solidFill>
          <a:ln w="12700">
            <a:noFill/>
            <a:prstDash val="solid"/>
          </a:ln>
          <a:effectLst>
            <a:outerShdw blurRad="76200" dist="25400" dir="8100000" algn="bl" rotWithShape="0">
              <a:srgbClr val="000000">
                <a:alpha val="12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 30"/>
          <p:cNvSpPr/>
          <p:nvPr/>
        </p:nvSpPr>
        <p:spPr>
          <a:xfrm>
            <a:off x="320040" y="3995928"/>
            <a:ext cx="2011680" cy="822960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4. Баталгаажуулах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Shape 31"/>
          <p:cNvSpPr/>
          <p:nvPr/>
        </p:nvSpPr>
        <p:spPr>
          <a:xfrm>
            <a:off x="2395728" y="4407408"/>
            <a:ext cx="274320" cy="0"/>
          </a:xfrm>
          <a:prstGeom prst="line">
            <a:avLst/>
          </a:prstGeom>
          <a:noFill/>
          <a:ln w="254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Shape 32"/>
          <p:cNvSpPr/>
          <p:nvPr/>
        </p:nvSpPr>
        <p:spPr>
          <a:xfrm>
            <a:off x="2743200" y="3977640"/>
            <a:ext cx="6126480" cy="384048"/>
          </a:xfrm>
          <a:prstGeom prst="rect">
            <a:avLst/>
          </a:prstGeom>
          <a:solidFill>
            <a:srgbClr val="E8F5E9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Shape 33"/>
          <p:cNvSpPr/>
          <p:nvPr/>
        </p:nvSpPr>
        <p:spPr>
          <a:xfrm>
            <a:off x="2807208" y="4069080"/>
            <a:ext cx="201168" cy="201168"/>
          </a:xfrm>
          <a:prstGeom prst="ellipse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 34"/>
          <p:cNvSpPr/>
          <p:nvPr/>
        </p:nvSpPr>
        <p:spPr>
          <a:xfrm>
            <a:off x="3063240" y="4005072"/>
            <a:ext cx="57150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Оролцогч талуудад танилцуулах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Shape 35"/>
          <p:cNvSpPr/>
          <p:nvPr/>
        </p:nvSpPr>
        <p:spPr>
          <a:xfrm>
            <a:off x="2743200" y="4416552"/>
            <a:ext cx="6126480" cy="384048"/>
          </a:xfrm>
          <a:prstGeom prst="rect">
            <a:avLst/>
          </a:prstGeom>
          <a:solidFill>
            <a:srgbClr val="FFFFFF"/>
          </a:solidFill>
          <a:ln w="12700">
            <a:solidFill>
              <a:srgbClr val="ECEFF1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Shape 36"/>
          <p:cNvSpPr/>
          <p:nvPr/>
        </p:nvSpPr>
        <p:spPr>
          <a:xfrm>
            <a:off x="2807208" y="4507992"/>
            <a:ext cx="201168" cy="201168"/>
          </a:xfrm>
          <a:prstGeom prst="ellipse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 37"/>
          <p:cNvSpPr/>
          <p:nvPr/>
        </p:nvSpPr>
        <p:spPr>
          <a:xfrm>
            <a:off x="3063240" y="4443984"/>
            <a:ext cx="5715000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1A1A2E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Эцсийн зөвшөөрөл авах, баримтжуулах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0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5"/>
          <p:cNvSpPr/>
          <p:nvPr/>
        </p:nvSpPr>
        <p:spPr>
          <a:xfrm>
            <a:off x="365760" y="1097280"/>
            <a:ext cx="228600" cy="228600"/>
          </a:xfrm>
          <a:prstGeom prst="ellipse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685800" y="1078992"/>
            <a:ext cx="7132320" cy="301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Process Discovery нь As-Is процессыг нарийвчлан баримтжуулдаг 2-р үе шат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365760" y="1490472"/>
            <a:ext cx="228600" cy="228600"/>
          </a:xfrm>
          <a:prstGeom prst="ellipse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685800" y="1472184"/>
            <a:ext cx="7132320" cy="301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5 гол арга: Ярилцлага, Ажиглалт, Воркшоп, Баримт бичгийн шинжилгээ, Process Mining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365760" y="1883664"/>
            <a:ext cx="228600" cy="228600"/>
          </a:xfrm>
          <a:prstGeom prst="ellipse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685800" y="1865376"/>
            <a:ext cx="7132320" cy="301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Ярилцлага: Далд мэдлэг авах хамгийн шууд арга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365760" y="2276856"/>
            <a:ext cx="228600" cy="228600"/>
          </a:xfrm>
          <a:prstGeom prst="ellipse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hape 0">
            <a:extLst>
              <a:ext uri="{FF2B5EF4-FFF2-40B4-BE49-F238E27FC236}">
                <a16:creationId xmlns:a16="http://schemas.microsoft.com/office/drawing/2014/main" id="{09AF9D2F-7B0B-CDBD-E036-E73B91B05A2E}"/>
              </a:ext>
            </a:extLst>
          </p:cNvPr>
          <p:cNvSpPr/>
          <p:nvPr/>
        </p:nvSpPr>
        <p:spPr>
          <a:xfrm>
            <a:off x="0" y="0"/>
            <a:ext cx="9144000" cy="777240"/>
          </a:xfrm>
          <a:prstGeom prst="rect">
            <a:avLst/>
          </a:prstGeom>
          <a:solidFill>
            <a:srgbClr val="0132A6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685800" y="2258568"/>
            <a:ext cx="7132320" cy="301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Ажиглалт: Бодит байдлыг харах — Hawthorne effect-с болгоомжлох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365760" y="2670048"/>
            <a:ext cx="228600" cy="228600"/>
          </a:xfrm>
          <a:prstGeom prst="ellipse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685800" y="2651760"/>
            <a:ext cx="7132320" cy="301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Воркшоп (JAD): Олон мэдлэгийг нэгтгэх, зөрчилтэй ойлголтыг шийдэх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435610" y="68580"/>
            <a:ext cx="548640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mn-MN" sz="3000" b="1" dirty="0">
                <a:solidFill>
                  <a:schemeClr val="bg1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ДҮГНЭЛТ</a:t>
            </a:r>
            <a:endParaRPr lang="en-US" sz="3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365760" y="3063240"/>
            <a:ext cx="228600" cy="228600"/>
          </a:xfrm>
          <a:prstGeom prst="ellipse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685800" y="3044952"/>
            <a:ext cx="7132320" cy="301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Баримт бичиг: Хурдан, хямд — гэхдээ практик зөрүүтэй байж болно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365760" y="3456432"/>
            <a:ext cx="228600" cy="228600"/>
          </a:xfrm>
          <a:prstGeom prst="ellipse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685800" y="3438144"/>
            <a:ext cx="7132320" cy="301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Process Mining: Объектив, бодит — event log шаарддаг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Shape 19"/>
          <p:cNvSpPr/>
          <p:nvPr/>
        </p:nvSpPr>
        <p:spPr>
          <a:xfrm>
            <a:off x="365760" y="3849624"/>
            <a:ext cx="228600" cy="228600"/>
          </a:xfrm>
          <a:prstGeom prst="ellipse">
            <a:avLst/>
          </a:prstGeom>
          <a:solidFill>
            <a:srgbClr val="0070C0"/>
          </a:solidFill>
          <a:ln w="12700">
            <a:noFill/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685800" y="3831336"/>
            <a:ext cx="7132320" cy="3017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Хамгийн сайн үр дүн: Аргуудыг хослуулан ашиглах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780AE285-1958-F81A-E200-A904B8A34691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r>
              <a:rPr lang="en-US" sz="1050" dirty="0"/>
              <a:t>Business analysis and process management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7499D0B-FF9F-2176-1F44-0F4E1C1F7D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 err="1">
                <a:latin typeface="Arial" panose="020B0604020202020204" pitchFamily="34" charset="0"/>
              </a:rPr>
              <a:t>Ашигласан</a:t>
            </a:r>
            <a:r>
              <a:rPr lang="en-US" altLang="en-US" dirty="0"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latin typeface="Arial" panose="020B0604020202020204" pitchFamily="34" charset="0"/>
              </a:rPr>
              <a:t>эх</a:t>
            </a:r>
            <a:r>
              <a:rPr lang="en-US" altLang="en-US" dirty="0">
                <a:latin typeface="Arial" panose="020B0604020202020204" pitchFamily="34" charset="0"/>
              </a:rPr>
              <a:t> </a:t>
            </a:r>
            <a:r>
              <a:rPr lang="en-US" altLang="en-US" dirty="0" err="1">
                <a:latin typeface="Arial" panose="020B0604020202020204" pitchFamily="34" charset="0"/>
              </a:rPr>
              <a:t>сурвалж</a:t>
            </a:r>
            <a:endParaRPr lang="en-US" dirty="0"/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2FB6640D-D47A-5854-C1D5-2D715CD885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350386" y="658364"/>
            <a:ext cx="8307481" cy="357790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spcFirstLastPara="1"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marL="0" indent="0" defTabSz="6858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</a:pPr>
            <a:r>
              <a:rPr lang="en-US" altLang="en-US" sz="1500" b="1" dirty="0">
                <a:solidFill>
                  <a:srgbClr val="303030"/>
                </a:solidFill>
                <a:latin typeface="Google Sans Text"/>
              </a:rPr>
              <a:t>Paul, D., Cadle, J., &amp; Yeates, D. (2014).</a:t>
            </a:r>
            <a:r>
              <a:rPr lang="en-US" altLang="en-US" sz="1500" dirty="0">
                <a:solidFill>
                  <a:srgbClr val="303030"/>
                </a:solidFill>
                <a:latin typeface="Google Sans Text"/>
              </a:rPr>
              <a:t> </a:t>
            </a:r>
            <a:r>
              <a:rPr lang="en-US" altLang="en-US" sz="1500" i="1" dirty="0">
                <a:solidFill>
                  <a:srgbClr val="303030"/>
                </a:solidFill>
                <a:latin typeface="Google Sans Text"/>
              </a:rPr>
              <a:t>Business Analysis</a:t>
            </a:r>
            <a:r>
              <a:rPr lang="en-US" altLang="en-US" sz="1500" dirty="0">
                <a:solidFill>
                  <a:srgbClr val="303030"/>
                </a:solidFill>
                <a:latin typeface="Google Sans Text"/>
              </a:rPr>
              <a:t> (3rd ed.). BCS, The Chartered Institute for IT..</a:t>
            </a:r>
          </a:p>
          <a:p>
            <a:pPr marL="0" indent="0" defTabSz="6858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</a:pPr>
            <a:r>
              <a:rPr lang="en-US" altLang="en-US" sz="1500" b="1" dirty="0">
                <a:solidFill>
                  <a:srgbClr val="303030"/>
                </a:solidFill>
                <a:latin typeface="Google Sans Text"/>
              </a:rPr>
              <a:t>International Institute of Business Analysis (IIBA). (2015).</a:t>
            </a:r>
            <a:r>
              <a:rPr lang="en-US" altLang="en-US" sz="1500" dirty="0">
                <a:solidFill>
                  <a:srgbClr val="303030"/>
                </a:solidFill>
                <a:latin typeface="Google Sans Text"/>
              </a:rPr>
              <a:t> </a:t>
            </a:r>
            <a:r>
              <a:rPr lang="en-US" altLang="en-US" sz="1500" i="1" dirty="0">
                <a:solidFill>
                  <a:srgbClr val="303030"/>
                </a:solidFill>
                <a:latin typeface="Google Sans Text"/>
              </a:rPr>
              <a:t>A Guide to the Business Analysis Body of Knowledge (BABOK® Guide)</a:t>
            </a:r>
            <a:r>
              <a:rPr lang="en-US" altLang="en-US" sz="1500" dirty="0">
                <a:solidFill>
                  <a:srgbClr val="303030"/>
                </a:solidFill>
                <a:latin typeface="Google Sans Text"/>
              </a:rPr>
              <a:t> (3rd ed.)..</a:t>
            </a:r>
          </a:p>
          <a:p>
            <a:pPr marL="0" indent="0" defTabSz="6858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3"/>
            </a:pPr>
            <a:r>
              <a:rPr lang="en-US" altLang="en-US" sz="1500" b="1" dirty="0">
                <a:solidFill>
                  <a:srgbClr val="303030"/>
                </a:solidFill>
                <a:latin typeface="Google Sans Text"/>
              </a:rPr>
              <a:t>James Cadle, Debra Paul and Paul Turner. (2014).</a:t>
            </a:r>
            <a:r>
              <a:rPr lang="en-US" altLang="en-US" sz="1500" dirty="0">
                <a:solidFill>
                  <a:srgbClr val="303030"/>
                </a:solidFill>
                <a:latin typeface="Google Sans Text"/>
              </a:rPr>
              <a:t> </a:t>
            </a:r>
            <a:r>
              <a:rPr lang="en-US" altLang="en-US" sz="1500" i="1" dirty="0">
                <a:solidFill>
                  <a:srgbClr val="303030"/>
                </a:solidFill>
                <a:latin typeface="Google Sans Text"/>
              </a:rPr>
              <a:t>Business Analysis Techniques: 99 essential tools for success</a:t>
            </a:r>
            <a:r>
              <a:rPr lang="en-US" altLang="en-US" sz="1500" dirty="0">
                <a:solidFill>
                  <a:srgbClr val="303030"/>
                </a:solidFill>
                <a:latin typeface="Google Sans Text"/>
              </a:rPr>
              <a:t> (2nd ed.). BCS, Swindon..</a:t>
            </a:r>
          </a:p>
          <a:p>
            <a:pPr marL="0" indent="0" defTabSz="6858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4"/>
            </a:pPr>
            <a:r>
              <a:rPr lang="en-US" altLang="en-US" sz="1500" b="1" dirty="0">
                <a:solidFill>
                  <a:srgbClr val="303030"/>
                </a:solidFill>
                <a:latin typeface="Google Sans Text"/>
              </a:rPr>
              <a:t>Project Management Institute (PMI). (2017).</a:t>
            </a:r>
            <a:r>
              <a:rPr lang="en-US" altLang="en-US" sz="1500" dirty="0">
                <a:solidFill>
                  <a:srgbClr val="303030"/>
                </a:solidFill>
                <a:latin typeface="Google Sans Text"/>
              </a:rPr>
              <a:t> </a:t>
            </a:r>
            <a:r>
              <a:rPr lang="en-US" altLang="en-US" sz="1500" i="1" dirty="0">
                <a:solidFill>
                  <a:srgbClr val="303030"/>
                </a:solidFill>
                <a:latin typeface="Google Sans Text"/>
              </a:rPr>
              <a:t>The PMI Guide to Business Analysis.</a:t>
            </a:r>
            <a:r>
              <a:rPr lang="en-US" altLang="en-US" sz="1500" dirty="0">
                <a:solidFill>
                  <a:srgbClr val="303030"/>
                </a:solidFill>
                <a:latin typeface="Google Sans Text"/>
              </a:rPr>
              <a:t>.</a:t>
            </a:r>
          </a:p>
          <a:p>
            <a:pPr marL="0" indent="0" defTabSz="6858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5"/>
            </a:pPr>
            <a:r>
              <a:rPr lang="en-US" altLang="en-US" sz="1500" b="1" dirty="0">
                <a:solidFill>
                  <a:srgbClr val="303030"/>
                </a:solidFill>
                <a:latin typeface="Google Sans Text"/>
              </a:rPr>
              <a:t>Srikanth Nimmagadda. (2024).</a:t>
            </a:r>
            <a:r>
              <a:rPr lang="en-US" altLang="en-US" sz="1500" dirty="0">
                <a:solidFill>
                  <a:srgbClr val="303030"/>
                </a:solidFill>
                <a:latin typeface="Google Sans Text"/>
              </a:rPr>
              <a:t> </a:t>
            </a:r>
            <a:r>
              <a:rPr lang="en-US" altLang="en-US" sz="1500" i="1" dirty="0">
                <a:solidFill>
                  <a:srgbClr val="303030"/>
                </a:solidFill>
                <a:latin typeface="Google Sans Text"/>
              </a:rPr>
              <a:t>A Comprehensive Study of Intricacies of Migrating On-Premises Workloads to the Cloud.</a:t>
            </a:r>
            <a:r>
              <a:rPr lang="en-US" altLang="en-US" sz="1500" dirty="0">
                <a:solidFill>
                  <a:srgbClr val="303030"/>
                </a:solidFill>
                <a:latin typeface="Google Sans Text"/>
              </a:rPr>
              <a:t> JISEM Research Article..</a:t>
            </a:r>
          </a:p>
          <a:p>
            <a:pPr marL="0" indent="0" defTabSz="6858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6"/>
            </a:pPr>
            <a:r>
              <a:rPr lang="en-US" altLang="en-US" sz="1500" b="1" dirty="0">
                <a:solidFill>
                  <a:srgbClr val="303030"/>
                </a:solidFill>
                <a:latin typeface="Google Sans Text"/>
              </a:rPr>
              <a:t>ISA332 </a:t>
            </a:r>
            <a:r>
              <a:rPr lang="en-US" altLang="en-US" sz="1500" b="1" dirty="0" err="1">
                <a:solidFill>
                  <a:srgbClr val="303030"/>
                </a:solidFill>
                <a:latin typeface="Google Sans Text"/>
              </a:rPr>
              <a:t>Хичээлийн</a:t>
            </a:r>
            <a:r>
              <a:rPr lang="en-US" altLang="en-US" sz="1500" b="1" dirty="0">
                <a:solidFill>
                  <a:srgbClr val="303030"/>
                </a:solidFill>
                <a:latin typeface="Google Sans Text"/>
              </a:rPr>
              <a:t> </a:t>
            </a:r>
            <a:r>
              <a:rPr lang="en-US" altLang="en-US" sz="1500" b="1" dirty="0" err="1">
                <a:solidFill>
                  <a:srgbClr val="303030"/>
                </a:solidFill>
                <a:latin typeface="Google Sans Text"/>
              </a:rPr>
              <a:t>материалууд</a:t>
            </a:r>
            <a:r>
              <a:rPr lang="en-US" altLang="en-US" sz="1500" b="1" dirty="0">
                <a:solidFill>
                  <a:srgbClr val="303030"/>
                </a:solidFill>
                <a:latin typeface="Google Sans Text"/>
              </a:rPr>
              <a:t>:</a:t>
            </a:r>
            <a:r>
              <a:rPr lang="en-US" altLang="en-US" sz="1500" dirty="0">
                <a:solidFill>
                  <a:srgbClr val="303030"/>
                </a:solidFill>
                <a:latin typeface="Google Sans Text"/>
              </a:rPr>
              <a:t> </a:t>
            </a:r>
            <a:r>
              <a:rPr lang="en-US" altLang="en-US" sz="1500" i="1" dirty="0">
                <a:solidFill>
                  <a:srgbClr val="303030"/>
                </a:solidFill>
                <a:latin typeface="Google Sans Text"/>
              </a:rPr>
              <a:t>Who is BA?, Strategic Analysis, BA Process.</a:t>
            </a:r>
            <a:r>
              <a:rPr lang="en-US" altLang="en-US" sz="1500" dirty="0">
                <a:solidFill>
                  <a:srgbClr val="303030"/>
                </a:solidFill>
                <a:latin typeface="Google Sans Text"/>
              </a:rPr>
              <a:t>.</a:t>
            </a:r>
          </a:p>
          <a:p>
            <a:pPr marL="0" indent="0" defTabSz="6858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7"/>
            </a:pPr>
            <a:r>
              <a:rPr lang="en-US" altLang="en-US" sz="1500" b="1" dirty="0">
                <a:solidFill>
                  <a:srgbClr val="303030"/>
                </a:solidFill>
                <a:latin typeface="Google Sans Text"/>
              </a:rPr>
              <a:t>Jeston, J., &amp; Nelis, J. (2014).</a:t>
            </a:r>
            <a:r>
              <a:rPr lang="en-US" altLang="en-US" sz="1500" dirty="0">
                <a:solidFill>
                  <a:srgbClr val="303030"/>
                </a:solidFill>
                <a:latin typeface="Google Sans Text"/>
              </a:rPr>
              <a:t> </a:t>
            </a:r>
            <a:r>
              <a:rPr lang="en-US" altLang="en-US" sz="1500" i="1" dirty="0">
                <a:solidFill>
                  <a:srgbClr val="303030"/>
                </a:solidFill>
                <a:latin typeface="Google Sans Text"/>
              </a:rPr>
              <a:t>Business Process Management: Practical Guidelines to Successful Implementations.</a:t>
            </a:r>
            <a:endParaRPr lang="en-US" altLang="en-US" sz="1500" dirty="0">
              <a:solidFill>
                <a:srgbClr val="303030"/>
              </a:solidFill>
              <a:latin typeface="Google Sans Text"/>
            </a:endParaRPr>
          </a:p>
          <a:p>
            <a:pPr marL="0" indent="0" defTabSz="6858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br>
              <a:rPr lang="en-US" altLang="en-US" sz="900" dirty="0"/>
            </a:br>
            <a:endParaRPr lang="en-US" altLang="en-US" sz="33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86123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2708</Words>
  <Application>Microsoft Office PowerPoint</Application>
  <PresentationFormat>On-screen Show (16:9)</PresentationFormat>
  <Paragraphs>545</Paragraphs>
  <Slides>36</Slides>
  <Notes>34</Notes>
  <HiddenSlides>1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4" baseType="lpstr">
      <vt:lpstr>Arial</vt:lpstr>
      <vt:lpstr>Calibri</vt:lpstr>
      <vt:lpstr>Google Sans Text</vt:lpstr>
      <vt:lpstr>Montserrat</vt:lpstr>
      <vt:lpstr>Times New Roman</vt:lpstr>
      <vt:lpstr>Verdana</vt:lpstr>
      <vt:lpstr>Wingdings</vt:lpstr>
      <vt:lpstr>Office Theme</vt:lpstr>
      <vt:lpstr>Course: Business analysis and process management</vt:lpstr>
      <vt:lpstr>PowerPoint Presentation</vt:lpstr>
      <vt:lpstr>PowerPoint Presentation</vt:lpstr>
      <vt:lpstr>PowerPoint Presentation</vt:lpstr>
      <vt:lpstr>PowerPoint Presentation</vt:lpstr>
      <vt:lpstr>ПРОЦЕСС ИЛРҮҮЛЭХ АЛХАМУУД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Ашигласан эх сурвалж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Процесс тодорхойлох аргууд</dc:title>
  <dc:subject>PptxGenJS Presentation</dc:subject>
  <dc:creator>ISA332 Business Analysis</dc:creator>
  <cp:lastModifiedBy>САРАНЧИМЭГ Насанжаргал</cp:lastModifiedBy>
  <cp:revision>4</cp:revision>
  <dcterms:created xsi:type="dcterms:W3CDTF">2026-05-17T01:57:56Z</dcterms:created>
  <dcterms:modified xsi:type="dcterms:W3CDTF">2026-05-17T03:36:38Z</dcterms:modified>
</cp:coreProperties>
</file>