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06.xml" ContentType="application/vnd.openxmlformats-officedocument.presentationml.slideLayout+xml"/>
  <Default Extension="xml" ContentType="application/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Default Extension="png" ContentType="image/png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03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97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  <p:sldMasterId id="2147483756" r:id="rId9"/>
    <p:sldMasterId id="2147483768" r:id="rId10"/>
  </p:sldMasterIdLst>
  <p:sldIdLst>
    <p:sldId id="256" r:id="rId11"/>
    <p:sldId id="257" r:id="rId12"/>
    <p:sldId id="258" r:id="rId13"/>
    <p:sldId id="259" r:id="rId14"/>
    <p:sldId id="260" r:id="rId15"/>
    <p:sldId id="261" r:id="rId16"/>
    <p:sldId id="262" r:id="rId17"/>
    <p:sldId id="263" r:id="rId18"/>
    <p:sldId id="264" r:id="rId19"/>
    <p:sldId id="26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88090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97973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2603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60991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06565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73216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7964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00822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70564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51136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20255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Объект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Объект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Объект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63414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07.10.2019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indent="457200">
              <a:tabLst>
                <a:tab pos="923925" algn="l"/>
              </a:tabLst>
            </a:pPr>
            <a:r>
              <a:rPr lang="ru-RU" sz="3600" b="1" dirty="0" err="1">
                <a:solidFill>
                  <a:schemeClr val="tx1"/>
                </a:solidFill>
                <a:latin typeface="Times New Roman"/>
                <a:ea typeface="Times New Roman"/>
              </a:rPr>
              <a:t>Маъруза</a:t>
            </a:r>
            <a:r>
              <a:rPr lang="ru-RU" sz="3600" b="1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36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№4</a:t>
            </a:r>
            <a:endParaRPr lang="ru-RU" sz="36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indent="457200">
              <a:tabLst>
                <a:tab pos="923925" algn="l"/>
              </a:tabLst>
            </a:pPr>
            <a:r>
              <a:rPr lang="uz-Latn-UZ" sz="36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          Мавзу</a:t>
            </a:r>
            <a:r>
              <a:rPr lang="uz-Latn-UZ" sz="3600" b="1" dirty="0">
                <a:solidFill>
                  <a:schemeClr val="tx1"/>
                </a:solidFill>
                <a:latin typeface="Times New Roman"/>
                <a:ea typeface="Times New Roman"/>
              </a:rPr>
              <a:t>: </a:t>
            </a:r>
            <a:r>
              <a:rPr lang="ru-RU" sz="3600" b="1" dirty="0" err="1">
                <a:solidFill>
                  <a:schemeClr val="tx1"/>
                </a:solidFill>
                <a:latin typeface="Times New Roman"/>
                <a:ea typeface="Times New Roman"/>
              </a:rPr>
              <a:t>Қуйманинг</a:t>
            </a:r>
            <a:r>
              <a:rPr lang="ru-RU" sz="3600" b="1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3600" b="1" dirty="0" err="1">
                <a:solidFill>
                  <a:schemeClr val="tx1"/>
                </a:solidFill>
                <a:latin typeface="Times New Roman"/>
                <a:ea typeface="Times New Roman"/>
              </a:rPr>
              <a:t>қолипда</a:t>
            </a:r>
            <a:r>
              <a:rPr lang="ru-RU" sz="3600" b="1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3600" b="1" dirty="0" err="1">
                <a:solidFill>
                  <a:schemeClr val="tx1"/>
                </a:solidFill>
                <a:latin typeface="Times New Roman"/>
                <a:ea typeface="Times New Roman"/>
              </a:rPr>
              <a:t>совиши</a:t>
            </a:r>
            <a:endParaRPr lang="ru-RU" sz="36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indent="457200">
              <a:tabLst>
                <a:tab pos="923925" algn="l"/>
              </a:tabLst>
            </a:pPr>
            <a:r>
              <a:rPr lang="uz-Latn-UZ" sz="3600" b="1" dirty="0">
                <a:solidFill>
                  <a:schemeClr val="tx1"/>
                </a:solidFill>
                <a:latin typeface="Times New Roman"/>
                <a:ea typeface="Times New Roman"/>
              </a:rPr>
              <a:t>Ўқув модул бирликлари: </a:t>
            </a:r>
            <a:r>
              <a:rPr lang="uz-Latn-UZ" sz="36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                    </a:t>
            </a:r>
            <a:endParaRPr lang="ru-RU" sz="36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lvl="2" algn="l">
              <a:spcAft>
                <a:spcPts val="0"/>
              </a:spcAft>
              <a:tabLst>
                <a:tab pos="342900" algn="l"/>
                <a:tab pos="923925" algn="l"/>
              </a:tabLst>
            </a:pPr>
            <a:r>
              <a:rPr lang="uz-Latn-UZ" sz="32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        1.Иссиқлик </a:t>
            </a:r>
            <a:r>
              <a:rPr lang="uz-Latn-UZ" sz="3200" b="1" dirty="0">
                <a:solidFill>
                  <a:schemeClr val="tx1"/>
                </a:solidFill>
                <a:latin typeface="Times New Roman"/>
                <a:ea typeface="Times New Roman"/>
              </a:rPr>
              <a:t>алмашинув хоссалари</a:t>
            </a:r>
            <a:endParaRPr lang="ru-RU" sz="32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lvl="2" algn="just">
              <a:spcAft>
                <a:spcPts val="0"/>
              </a:spcAft>
              <a:tabLst>
                <a:tab pos="342900" algn="l"/>
                <a:tab pos="923925" algn="l"/>
              </a:tabLst>
            </a:pPr>
            <a:r>
              <a:rPr lang="uz-Latn-UZ" sz="32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        2.</a:t>
            </a:r>
            <a:r>
              <a:rPr lang="ru-RU" sz="3200" b="1" dirty="0" err="1" smtClean="0">
                <a:solidFill>
                  <a:schemeClr val="tx1"/>
                </a:solidFill>
                <a:latin typeface="Times New Roman"/>
                <a:ea typeface="Times New Roman"/>
              </a:rPr>
              <a:t>Серияли</a:t>
            </a:r>
            <a:r>
              <a:rPr lang="ru-RU" sz="32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/>
                <a:ea typeface="Times New Roman"/>
              </a:rPr>
              <a:t>ва</a:t>
            </a:r>
            <a:r>
              <a:rPr lang="ru-RU" sz="3200" b="1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/>
                <a:ea typeface="Times New Roman"/>
              </a:rPr>
              <a:t>массали</a:t>
            </a:r>
            <a:r>
              <a:rPr lang="ru-RU" sz="3200" b="1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/>
                <a:ea typeface="Times New Roman"/>
              </a:rPr>
              <a:t>ишлаб</a:t>
            </a:r>
            <a:r>
              <a:rPr lang="ru-RU" sz="3200" b="1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3200" b="1" dirty="0" err="1" smtClean="0">
                <a:solidFill>
                  <a:schemeClr val="tx1"/>
                </a:solidFill>
                <a:latin typeface="Times New Roman"/>
                <a:ea typeface="Times New Roman"/>
              </a:rPr>
              <a:t>чиқариш</a:t>
            </a:r>
            <a:endParaRPr lang="ru-RU" sz="32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lvl="2" algn="just">
              <a:spcAft>
                <a:spcPts val="0"/>
              </a:spcAft>
              <a:tabLst>
                <a:tab pos="342900" algn="l"/>
                <a:tab pos="923925" algn="l"/>
              </a:tabLst>
            </a:pPr>
            <a:r>
              <a:rPr lang="uz-Latn-UZ" sz="32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        3.Ўзакларни </a:t>
            </a:r>
            <a:r>
              <a:rPr lang="uz-Latn-UZ" sz="3200" b="1" dirty="0">
                <a:solidFill>
                  <a:schemeClr val="tx1"/>
                </a:solidFill>
                <a:latin typeface="Times New Roman"/>
                <a:ea typeface="Times New Roman"/>
              </a:rPr>
              <a:t>синфланиши</a:t>
            </a:r>
            <a:endParaRPr lang="ru-RU" sz="32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80728"/>
            <a:ext cx="2014538" cy="4572000"/>
          </a:xfrm>
          <a:prstGeom prst="rect">
            <a:avLst/>
          </a:prstGeom>
          <a:effectLst>
            <a:outerShdw blurRad="50800" dist="38100" dir="2700000" algn="tl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9023158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spcAft>
                <a:spcPts val="0"/>
              </a:spcAft>
              <a:buNone/>
              <a:tabLst>
                <a:tab pos="923925" algn="l"/>
              </a:tabLst>
            </a:pPr>
            <a:r>
              <a:rPr lang="ru-RU" b="1" dirty="0" smtClean="0">
                <a:latin typeface="Times New Roman"/>
                <a:ea typeface="Times New Roman"/>
              </a:rPr>
              <a:t>           </a:t>
            </a:r>
            <a:r>
              <a:rPr lang="uz-Latn-UZ" sz="3100" b="1" dirty="0" smtClean="0">
                <a:latin typeface="Times New Roman"/>
                <a:ea typeface="Times New Roman"/>
              </a:rPr>
              <a:t>1.Иссиқлик </a:t>
            </a:r>
            <a:r>
              <a:rPr lang="uz-Latn-UZ" sz="3100" b="1" dirty="0">
                <a:latin typeface="Times New Roman"/>
                <a:ea typeface="Times New Roman"/>
              </a:rPr>
              <a:t>алмашунув хоссалари</a:t>
            </a:r>
            <a:r>
              <a:rPr lang="uz-Latn-UZ" sz="3100" dirty="0">
                <a:latin typeface="Times New Roman"/>
                <a:ea typeface="Times New Roman"/>
              </a:rPr>
              <a:t>-қуймани қолипда совиш вақти </a:t>
            </a:r>
            <a:r>
              <a:rPr lang="uz-Latn-UZ" sz="3100" dirty="0">
                <a:solidFill>
                  <a:srgbClr val="FF0000"/>
                </a:solidFill>
                <a:latin typeface="Times New Roman"/>
                <a:ea typeface="Times New Roman"/>
              </a:rPr>
              <a:t>метални иссиқлик </a:t>
            </a:r>
            <a:r>
              <a:rPr lang="uz-Latn-UZ" sz="31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даражасига</a:t>
            </a:r>
            <a:r>
              <a:rPr lang="uz-Latn-UZ" sz="3100" dirty="0">
                <a:solidFill>
                  <a:srgbClr val="FF0000"/>
                </a:solidFill>
                <a:latin typeface="Times New Roman"/>
                <a:ea typeface="Times New Roman"/>
              </a:rPr>
              <a:t>, қуйма деворининг қалинлигига, қолиплаш ашёсининг иссиқлик алмашинув хоссасига</a:t>
            </a:r>
            <a:r>
              <a:rPr lang="uz-Latn-UZ" sz="3100" dirty="0">
                <a:latin typeface="Times New Roman"/>
                <a:ea typeface="Times New Roman"/>
              </a:rPr>
              <a:t> ва бошқа хоссаларига қараб аниқланилади. Унчалик катта </a:t>
            </a:r>
            <a:r>
              <a:rPr lang="uz-Latn-UZ" sz="3100" dirty="0" smtClean="0">
                <a:latin typeface="Times New Roman"/>
                <a:ea typeface="Times New Roman"/>
              </a:rPr>
              <a:t>бўлмаган, </a:t>
            </a:r>
            <a:r>
              <a:rPr lang="uz-Latn-UZ" sz="3100" dirty="0">
                <a:latin typeface="Times New Roman"/>
                <a:ea typeface="Times New Roman"/>
              </a:rPr>
              <a:t>оддий, кичик қалинликка эга бўлган қуймаларни қолипда совиш вақти бир неча дақиқа атрофида бўлса, 50 – 60</a:t>
            </a:r>
            <a:r>
              <a:rPr lang="uz-Latn-UZ" sz="3100" baseline="30000" dirty="0">
                <a:latin typeface="Times New Roman"/>
                <a:ea typeface="Times New Roman"/>
              </a:rPr>
              <a:t>0</a:t>
            </a:r>
            <a:r>
              <a:rPr lang="uz-Latn-UZ" sz="3100" dirty="0">
                <a:latin typeface="Times New Roman"/>
                <a:ea typeface="Times New Roman"/>
              </a:rPr>
              <a:t> </a:t>
            </a:r>
            <a:r>
              <a:rPr lang="uz-Latn-UZ" sz="3100" dirty="0" smtClean="0">
                <a:latin typeface="Times New Roman"/>
                <a:ea typeface="Times New Roman"/>
              </a:rPr>
              <a:t>Т</a:t>
            </a:r>
            <a:r>
              <a:rPr lang="ru-RU" sz="3100" dirty="0" smtClean="0">
                <a:latin typeface="Times New Roman"/>
                <a:ea typeface="Times New Roman"/>
              </a:rPr>
              <a:t> </a:t>
            </a:r>
            <a:r>
              <a:rPr lang="uz-Latn-UZ" sz="3100" dirty="0" smtClean="0">
                <a:latin typeface="Times New Roman"/>
                <a:ea typeface="Times New Roman"/>
              </a:rPr>
              <a:t>ли </a:t>
            </a:r>
            <a:r>
              <a:rPr lang="uz-Latn-UZ" sz="3100" dirty="0">
                <a:latin typeface="Times New Roman"/>
                <a:ea typeface="Times New Roman"/>
              </a:rPr>
              <a:t>катта қалинликка эга бўлган қуймалар қолипда бир неча кун, хаттоки хафтагача давом этади. </a:t>
            </a:r>
            <a:endParaRPr lang="ru-RU" sz="3100" dirty="0" smtClean="0">
              <a:latin typeface="Times New Roman"/>
              <a:ea typeface="Times New Roman"/>
            </a:endParaRPr>
          </a:p>
          <a:p>
            <a:pPr marL="0" indent="0" algn="just">
              <a:spcAft>
                <a:spcPts val="0"/>
              </a:spcAft>
              <a:buNone/>
              <a:tabLst>
                <a:tab pos="923925" algn="l"/>
              </a:tabLst>
            </a:pPr>
            <a:r>
              <a:rPr lang="ru-RU" sz="3100" dirty="0">
                <a:latin typeface="Times New Roman"/>
                <a:ea typeface="Times New Roman"/>
              </a:rPr>
              <a:t>	</a:t>
            </a:r>
            <a:r>
              <a:rPr lang="ru-RU" sz="3100" dirty="0" err="1" smtClean="0">
                <a:latin typeface="Times New Roman"/>
                <a:ea typeface="Times New Roman"/>
              </a:rPr>
              <a:t>Қуйманинг</a:t>
            </a:r>
            <a:r>
              <a:rPr lang="ru-RU" sz="3100" dirty="0" smtClean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қолипда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узоқ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совиши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иқтисодий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нуқтаи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назардан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uz-Latn-UZ" sz="3100" dirty="0" smtClean="0">
                <a:latin typeface="Times New Roman"/>
                <a:ea typeface="Times New Roman"/>
              </a:rPr>
              <a:t>ҳ</a:t>
            </a:r>
            <a:r>
              <a:rPr lang="ru-RU" sz="3100" dirty="0" err="1" smtClean="0">
                <a:latin typeface="Times New Roman"/>
                <a:ea typeface="Times New Roman"/>
              </a:rPr>
              <a:t>ам</a:t>
            </a:r>
            <a:r>
              <a:rPr lang="ru-RU" sz="3100" dirty="0" smtClean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фойдасиз</a:t>
            </a:r>
            <a:r>
              <a:rPr lang="ru-RU" sz="3100" dirty="0">
                <a:latin typeface="Times New Roman"/>
                <a:ea typeface="Times New Roman"/>
              </a:rPr>
              <a:t>, </a:t>
            </a:r>
            <a:r>
              <a:rPr lang="uz-Latn-UZ" sz="3100" dirty="0" err="1">
                <a:latin typeface="Times New Roman"/>
                <a:ea typeface="Times New Roman"/>
              </a:rPr>
              <a:t>ҳ</a:t>
            </a:r>
            <a:r>
              <a:rPr lang="ru-RU" sz="3100" dirty="0" err="1" smtClean="0">
                <a:latin typeface="Times New Roman"/>
                <a:ea typeface="Times New Roman"/>
              </a:rPr>
              <a:t>амда</a:t>
            </a:r>
            <a:r>
              <a:rPr lang="ru-RU" sz="3100" dirty="0" smtClean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технологик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solidFill>
                  <a:srgbClr val="FF0000"/>
                </a:solidFill>
                <a:latin typeface="Times New Roman"/>
                <a:ea typeface="Times New Roman"/>
              </a:rPr>
              <a:t>жараённи</a:t>
            </a:r>
            <a:r>
              <a:rPr lang="ru-RU" sz="31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100" dirty="0" err="1">
                <a:solidFill>
                  <a:srgbClr val="FF0000"/>
                </a:solidFill>
                <a:latin typeface="Times New Roman"/>
                <a:ea typeface="Times New Roman"/>
              </a:rPr>
              <a:t>чўзади</a:t>
            </a:r>
            <a:r>
              <a:rPr lang="ru-RU" sz="3100" dirty="0">
                <a:latin typeface="Times New Roman"/>
                <a:ea typeface="Times New Roman"/>
              </a:rPr>
              <a:t>. </a:t>
            </a:r>
            <a:r>
              <a:rPr lang="ru-RU" sz="3100" dirty="0" err="1">
                <a:latin typeface="Times New Roman"/>
                <a:ea typeface="Times New Roman"/>
              </a:rPr>
              <a:t>Қуйманинг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совиш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давомийлигини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қисқартириш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мақсадида</a:t>
            </a:r>
            <a:r>
              <a:rPr lang="ru-RU" sz="3100" dirty="0">
                <a:latin typeface="Times New Roman"/>
                <a:ea typeface="Times New Roman"/>
              </a:rPr>
              <a:t>, </a:t>
            </a:r>
            <a:r>
              <a:rPr lang="ru-RU" sz="3100" dirty="0" err="1">
                <a:latin typeface="Times New Roman"/>
                <a:ea typeface="Times New Roman"/>
              </a:rPr>
              <a:t>айрим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uz-Latn-UZ" sz="3100" dirty="0" err="1">
                <a:latin typeface="Times New Roman"/>
                <a:ea typeface="Times New Roman"/>
              </a:rPr>
              <a:t>ҳ</a:t>
            </a:r>
            <a:r>
              <a:rPr lang="ru-RU" sz="3100" dirty="0" err="1" smtClean="0">
                <a:latin typeface="Times New Roman"/>
                <a:ea typeface="Times New Roman"/>
              </a:rPr>
              <a:t>олларда</a:t>
            </a:r>
            <a:r>
              <a:rPr lang="ru-RU" sz="3100" dirty="0" smtClean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қисқартириш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совитиш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услуби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қўлланилади</a:t>
            </a:r>
            <a:r>
              <a:rPr lang="ru-RU" sz="3100" dirty="0">
                <a:latin typeface="Times New Roman"/>
                <a:ea typeface="Times New Roman"/>
              </a:rPr>
              <a:t>. </a:t>
            </a:r>
            <a:r>
              <a:rPr lang="ru-RU" sz="3100" dirty="0" err="1">
                <a:latin typeface="Times New Roman"/>
                <a:ea typeface="Times New Roman"/>
              </a:rPr>
              <a:t>Масалан</a:t>
            </a:r>
            <a:r>
              <a:rPr lang="ru-RU" sz="3100" dirty="0">
                <a:latin typeface="Times New Roman"/>
                <a:ea typeface="Times New Roman"/>
              </a:rPr>
              <a:t>, </a:t>
            </a:r>
            <a:r>
              <a:rPr lang="ru-RU" sz="3100" dirty="0" err="1">
                <a:latin typeface="Times New Roman"/>
                <a:ea typeface="Times New Roman"/>
              </a:rPr>
              <a:t>қуйманинг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қолипдаги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махсус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тешик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орқали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хаво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пуфлаб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совитилади</a:t>
            </a:r>
            <a:r>
              <a:rPr lang="ru-RU" sz="3100" dirty="0">
                <a:latin typeface="Times New Roman"/>
                <a:ea typeface="Times New Roman"/>
              </a:rPr>
              <a:t>. </a:t>
            </a:r>
            <a:r>
              <a:rPr lang="ru-RU" sz="3100" dirty="0" err="1">
                <a:latin typeface="Times New Roman"/>
                <a:ea typeface="Times New Roman"/>
              </a:rPr>
              <a:t>Қуйманинг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ўртача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совиш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тезлиги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>
                <a:solidFill>
                  <a:srgbClr val="FF0000"/>
                </a:solidFill>
                <a:latin typeface="Times New Roman"/>
                <a:ea typeface="Times New Roman"/>
              </a:rPr>
              <a:t>2 дан 150 град/</a:t>
            </a:r>
            <a:r>
              <a:rPr lang="ru-RU" sz="3100" dirty="0" err="1">
                <a:solidFill>
                  <a:srgbClr val="FF0000"/>
                </a:solidFill>
                <a:latin typeface="Times New Roman"/>
                <a:ea typeface="Times New Roman"/>
              </a:rPr>
              <a:t>дақиқага</a:t>
            </a:r>
            <a:r>
              <a:rPr lang="ru-RU" sz="31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100" dirty="0" err="1">
                <a:solidFill>
                  <a:srgbClr val="FF0000"/>
                </a:solidFill>
                <a:latin typeface="Times New Roman"/>
                <a:ea typeface="Times New Roman"/>
              </a:rPr>
              <a:t>тенг</a:t>
            </a:r>
            <a:r>
              <a:rPr lang="ru-RU" sz="3100" dirty="0">
                <a:latin typeface="Times New Roman"/>
                <a:ea typeface="Times New Roman"/>
              </a:rPr>
              <a:t>. </a:t>
            </a:r>
            <a:r>
              <a:rPr lang="ru-RU" sz="3100" dirty="0" err="1">
                <a:latin typeface="Times New Roman"/>
                <a:ea typeface="Times New Roman"/>
              </a:rPr>
              <a:t>Совиш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тезлиги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қуйма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деворини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қалинлигига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ва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қотишма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мустахкамлик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хоссасига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қараб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танланади</a:t>
            </a:r>
            <a:r>
              <a:rPr lang="ru-RU" sz="3100" dirty="0">
                <a:latin typeface="Times New Roman"/>
                <a:ea typeface="Times New Roman"/>
              </a:rPr>
              <a:t>. </a:t>
            </a:r>
            <a:r>
              <a:rPr lang="ru-RU" sz="3100" dirty="0" err="1">
                <a:latin typeface="Times New Roman"/>
                <a:ea typeface="Times New Roman"/>
              </a:rPr>
              <a:t>Қуймаларда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жуда</a:t>
            </a:r>
            <a:r>
              <a:rPr lang="ru-RU" sz="3100" dirty="0">
                <a:latin typeface="Times New Roman"/>
                <a:ea typeface="Times New Roman"/>
              </a:rPr>
              <a:t> тез </a:t>
            </a:r>
            <a:r>
              <a:rPr lang="ru-RU" sz="3100" dirty="0" err="1">
                <a:latin typeface="Times New Roman"/>
                <a:ea typeface="Times New Roman"/>
              </a:rPr>
              <a:t>совиш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жараёнини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амалга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ошириш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деворларининг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solidFill>
                  <a:srgbClr val="FF0000"/>
                </a:solidFill>
                <a:latin typeface="Times New Roman"/>
                <a:ea typeface="Times New Roman"/>
              </a:rPr>
              <a:t>ички</a:t>
            </a:r>
            <a:r>
              <a:rPr lang="ru-RU" sz="31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100" dirty="0" err="1">
                <a:solidFill>
                  <a:srgbClr val="FF0000"/>
                </a:solidFill>
                <a:latin typeface="Times New Roman"/>
                <a:ea typeface="Times New Roman"/>
              </a:rPr>
              <a:t>ва</a:t>
            </a:r>
            <a:r>
              <a:rPr lang="ru-RU" sz="31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100" dirty="0" err="1">
                <a:solidFill>
                  <a:srgbClr val="FF0000"/>
                </a:solidFill>
                <a:latin typeface="Times New Roman"/>
                <a:ea typeface="Times New Roman"/>
              </a:rPr>
              <a:t>ташқи</a:t>
            </a:r>
            <a:r>
              <a:rPr lang="ru-RU" sz="31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100" dirty="0" err="1">
                <a:solidFill>
                  <a:srgbClr val="FF0000"/>
                </a:solidFill>
                <a:latin typeface="Times New Roman"/>
                <a:ea typeface="Times New Roman"/>
              </a:rPr>
              <a:t>қисмда</a:t>
            </a:r>
            <a:r>
              <a:rPr lang="ru-RU" sz="31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100" dirty="0" err="1">
                <a:solidFill>
                  <a:srgbClr val="FF0000"/>
                </a:solidFill>
                <a:latin typeface="Times New Roman"/>
                <a:ea typeface="Times New Roman"/>
              </a:rPr>
              <a:t>термик</a:t>
            </a:r>
            <a:r>
              <a:rPr lang="ru-RU" sz="31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100" dirty="0" err="1">
                <a:solidFill>
                  <a:srgbClr val="FF0000"/>
                </a:solidFill>
                <a:latin typeface="Times New Roman"/>
                <a:ea typeface="Times New Roman"/>
              </a:rPr>
              <a:t>кучланишни</a:t>
            </a:r>
            <a:r>
              <a:rPr lang="ru-RU" sz="31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100" dirty="0" err="1">
                <a:solidFill>
                  <a:srgbClr val="FF0000"/>
                </a:solidFill>
                <a:latin typeface="Times New Roman"/>
                <a:ea typeface="Times New Roman"/>
              </a:rPr>
              <a:t>хосил</a:t>
            </a:r>
            <a:r>
              <a:rPr lang="ru-RU" sz="31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100" dirty="0" err="1">
                <a:solidFill>
                  <a:srgbClr val="FF0000"/>
                </a:solidFill>
                <a:latin typeface="Times New Roman"/>
                <a:ea typeface="Times New Roman"/>
              </a:rPr>
              <a:t>қилишга</a:t>
            </a:r>
            <a:r>
              <a:rPr lang="ru-RU" sz="31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100" dirty="0" err="1">
                <a:solidFill>
                  <a:srgbClr val="FF0000"/>
                </a:solidFill>
                <a:latin typeface="Times New Roman"/>
                <a:ea typeface="Times New Roman"/>
              </a:rPr>
              <a:t>ва</a:t>
            </a:r>
            <a:r>
              <a:rPr lang="ru-RU" sz="31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100" dirty="0" err="1">
                <a:solidFill>
                  <a:srgbClr val="FF0000"/>
                </a:solidFill>
                <a:latin typeface="Times New Roman"/>
                <a:ea typeface="Times New Roman"/>
              </a:rPr>
              <a:t>ёриқлар</a:t>
            </a:r>
            <a:r>
              <a:rPr lang="ru-RU" sz="31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100" dirty="0" err="1">
                <a:solidFill>
                  <a:srgbClr val="FF0000"/>
                </a:solidFill>
                <a:latin typeface="Times New Roman"/>
                <a:ea typeface="Times New Roman"/>
              </a:rPr>
              <a:t>пайдо</a:t>
            </a:r>
            <a:r>
              <a:rPr lang="ru-RU" sz="31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бўлишига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сабаб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бўлади</a:t>
            </a:r>
            <a:r>
              <a:rPr lang="ru-RU" sz="3100" dirty="0">
                <a:latin typeface="Times New Roman"/>
                <a:ea typeface="Times New Roman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526370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spcAft>
                <a:spcPts val="0"/>
              </a:spcAft>
              <a:buNone/>
              <a:tabLst>
                <a:tab pos="923925" algn="l"/>
              </a:tabLst>
            </a:pP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smtClean="0">
                <a:latin typeface="Times New Roman"/>
                <a:ea typeface="Times New Roman"/>
              </a:rPr>
              <a:t>    </a:t>
            </a:r>
            <a:r>
              <a:rPr lang="ru-RU" sz="3400" dirty="0" err="1">
                <a:solidFill>
                  <a:schemeClr val="tx1"/>
                </a:solidFill>
                <a:latin typeface="Times New Roman"/>
                <a:ea typeface="Times New Roman"/>
              </a:rPr>
              <a:t>Қу</a:t>
            </a:r>
            <a:r>
              <a:rPr lang="ru-RU" sz="3400" dirty="0" err="1">
                <a:solidFill>
                  <a:srgbClr val="FFFF00"/>
                </a:solidFill>
                <a:latin typeface="Times New Roman"/>
                <a:ea typeface="Times New Roman"/>
              </a:rPr>
              <a:t>ймакорлик</a:t>
            </a:r>
            <a:r>
              <a:rPr lang="ru-RU" sz="3400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FF00"/>
                </a:solidFill>
                <a:latin typeface="Times New Roman"/>
                <a:ea typeface="Times New Roman"/>
              </a:rPr>
              <a:t>цехларидаги</a:t>
            </a:r>
            <a:r>
              <a:rPr lang="ru-RU" sz="3400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FF00"/>
                </a:solidFill>
                <a:latin typeface="Times New Roman"/>
                <a:ea typeface="Times New Roman"/>
              </a:rPr>
              <a:t>иш</a:t>
            </a:r>
            <a:r>
              <a:rPr lang="ru-RU" sz="3400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FF00"/>
                </a:solidFill>
                <a:latin typeface="Times New Roman"/>
                <a:ea typeface="Times New Roman"/>
              </a:rPr>
              <a:t>тажрибаси</a:t>
            </a:r>
            <a:r>
              <a:rPr lang="ru-RU" sz="3400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FF00"/>
                </a:solidFill>
                <a:latin typeface="Times New Roman"/>
                <a:ea typeface="Times New Roman"/>
              </a:rPr>
              <a:t>шуни</a:t>
            </a:r>
            <a:r>
              <a:rPr lang="ru-RU" sz="3400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FF00"/>
                </a:solidFill>
                <a:latin typeface="Times New Roman"/>
                <a:ea typeface="Times New Roman"/>
              </a:rPr>
              <a:t>кўрсата</a:t>
            </a:r>
            <a:r>
              <a:rPr lang="ru-RU" sz="3400" dirty="0" err="1">
                <a:latin typeface="Times New Roman"/>
                <a:ea typeface="Times New Roman"/>
              </a:rPr>
              <a:t>дики</a:t>
            </a:r>
            <a:r>
              <a:rPr lang="ru-RU" sz="3400" dirty="0">
                <a:latin typeface="Times New Roman"/>
                <a:ea typeface="Times New Roman"/>
              </a:rPr>
              <a:t>, </a:t>
            </a:r>
            <a:r>
              <a:rPr lang="ru-RU" sz="3400" dirty="0" err="1">
                <a:latin typeface="Times New Roman"/>
                <a:ea typeface="Times New Roman"/>
              </a:rPr>
              <a:t>қуйидаги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uz-Latn-UZ" sz="3400" dirty="0" err="1">
                <a:latin typeface="Times New Roman"/>
                <a:ea typeface="Times New Roman"/>
              </a:rPr>
              <a:t>ҳ</a:t>
            </a:r>
            <a:r>
              <a:rPr lang="ru-RU" sz="3400" dirty="0" err="1" smtClean="0">
                <a:latin typeface="Times New Roman"/>
                <a:ea typeface="Times New Roman"/>
              </a:rPr>
              <a:t>ароратда</a:t>
            </a:r>
            <a:r>
              <a:rPr lang="ru-RU" sz="3400" dirty="0" smtClean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қолипдан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ажратилган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қуйма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сифатли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олинади</a:t>
            </a:r>
            <a:r>
              <a:rPr lang="ru-RU" sz="3400" dirty="0">
                <a:latin typeface="Times New Roman"/>
                <a:ea typeface="Times New Roman"/>
              </a:rPr>
              <a:t>: </a:t>
            </a:r>
            <a:r>
              <a:rPr lang="ru-RU" sz="3400" dirty="0" err="1">
                <a:latin typeface="Times New Roman"/>
                <a:ea typeface="Times New Roman"/>
              </a:rPr>
              <a:t>чўян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қуймаларда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майда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қуймалар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учун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700 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  <a:sym typeface="Symbol"/>
              </a:rPr>
              <a:t>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800 </a:t>
            </a:r>
            <a:r>
              <a:rPr lang="ru-RU" sz="34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С</a:t>
            </a:r>
            <a:r>
              <a:rPr lang="ru-RU" sz="3400" dirty="0">
                <a:latin typeface="Times New Roman"/>
                <a:ea typeface="Times New Roman"/>
              </a:rPr>
              <a:t>,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ўрта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ўртачалар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учун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400 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  <a:sym typeface="Symbol"/>
              </a:rPr>
              <a:t>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500 </a:t>
            </a:r>
            <a:r>
              <a:rPr lang="ru-RU" sz="34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С</a:t>
            </a:r>
            <a:r>
              <a:rPr lang="ru-RU" sz="3400" dirty="0">
                <a:latin typeface="Times New Roman"/>
                <a:ea typeface="Times New Roman"/>
              </a:rPr>
              <a:t>,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йирик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 масса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учун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300 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  <a:sym typeface="Symbol"/>
              </a:rPr>
              <a:t>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400 </a:t>
            </a:r>
            <a:r>
              <a:rPr lang="ru-RU" sz="34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С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бронзадан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тайёрланган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қуймалар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учун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 300 – 500 </a:t>
            </a:r>
            <a:r>
              <a:rPr lang="ru-RU" sz="34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С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алюминийдан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тайёрланган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қуймалар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учун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200 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  <a:sym typeface="Symbol"/>
              </a:rPr>
              <a:t>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300 </a:t>
            </a:r>
            <a:r>
              <a:rPr lang="ru-RU" sz="34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С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иссиқлик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даража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магнийли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қуймалар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100 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  <a:sym typeface="Symbol"/>
              </a:rPr>
              <a:t>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150 </a:t>
            </a:r>
            <a:r>
              <a:rPr lang="ru-RU" sz="34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С </a:t>
            </a:r>
            <a:r>
              <a:rPr lang="ru-RU" sz="3400" dirty="0" err="1">
                <a:latin typeface="Times New Roman"/>
                <a:ea typeface="Times New Roman"/>
              </a:rPr>
              <a:t>атрофида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қолипдан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ажратиб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олинади</a:t>
            </a:r>
            <a:r>
              <a:rPr lang="ru-RU" sz="3400" dirty="0">
                <a:latin typeface="Times New Roman"/>
                <a:ea typeface="Times New Roman"/>
              </a:rPr>
              <a:t>.</a:t>
            </a:r>
          </a:p>
          <a:p>
            <a:pPr indent="0" algn="just">
              <a:spcAft>
                <a:spcPts val="0"/>
              </a:spcAft>
              <a:buNone/>
              <a:tabLst>
                <a:tab pos="923925" algn="l"/>
              </a:tabLst>
            </a:pPr>
            <a:r>
              <a:rPr lang="ru-RU" sz="3400" dirty="0">
                <a:latin typeface="Times New Roman"/>
                <a:ea typeface="Times New Roman"/>
              </a:rPr>
              <a:t>    </a:t>
            </a:r>
            <a:r>
              <a:rPr lang="ru-RU" sz="3400" dirty="0" err="1">
                <a:latin typeface="Times New Roman"/>
                <a:ea typeface="Times New Roman"/>
              </a:rPr>
              <a:t>Қуймани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бу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вақтдан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эрта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ажратиб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олиш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мустахкамлиги</a:t>
            </a:r>
            <a:r>
              <a:rPr lang="ru-RU" sz="3400" dirty="0">
                <a:latin typeface="Times New Roman"/>
                <a:ea typeface="Times New Roman"/>
              </a:rPr>
              <a:t>, </a:t>
            </a:r>
            <a:r>
              <a:rPr lang="ru-RU" sz="3400" dirty="0" smtClean="0">
                <a:latin typeface="Times New Roman"/>
                <a:ea typeface="Times New Roman"/>
              </a:rPr>
              <a:t>паст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tabLst>
                <a:tab pos="923925" algn="l"/>
              </a:tabLst>
            </a:pPr>
            <a:r>
              <a:rPr lang="ru-RU" sz="3400" dirty="0" err="1" smtClean="0">
                <a:latin typeface="Times New Roman"/>
                <a:ea typeface="Times New Roman"/>
              </a:rPr>
              <a:t>ёки</a:t>
            </a:r>
            <a:r>
              <a:rPr lang="ru-RU" sz="3400" dirty="0" smtClean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ички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кучланиш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юқорилиги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ҳисобига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ёриқлар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пайдо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бўлишига</a:t>
            </a:r>
            <a:r>
              <a:rPr lang="ru-RU" sz="3400" dirty="0">
                <a:latin typeface="Times New Roman"/>
                <a:ea typeface="Times New Roman"/>
              </a:rPr>
              <a:t>, </a:t>
            </a:r>
            <a:r>
              <a:rPr lang="ru-RU" sz="3400" dirty="0" err="1">
                <a:latin typeface="Times New Roman"/>
                <a:ea typeface="Times New Roman"/>
              </a:rPr>
              <a:t>сабаб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бўлади</a:t>
            </a:r>
            <a:r>
              <a:rPr lang="ru-RU" sz="3400" dirty="0">
                <a:latin typeface="Times New Roman"/>
                <a:ea typeface="Times New Roman"/>
              </a:rPr>
              <a:t>.</a:t>
            </a:r>
          </a:p>
          <a:p>
            <a:pPr marL="0" indent="0" algn="just">
              <a:buNone/>
            </a:pPr>
            <a:r>
              <a:rPr lang="ru-RU" sz="3400" b="1" dirty="0" smtClean="0">
                <a:latin typeface="Times New Roman"/>
                <a:ea typeface="Times New Roman"/>
              </a:rPr>
              <a:t>     </a:t>
            </a:r>
            <a:r>
              <a:rPr lang="uz-Latn-UZ" sz="3400" b="1" dirty="0" smtClean="0">
                <a:latin typeface="Times New Roman"/>
                <a:ea typeface="Times New Roman"/>
              </a:rPr>
              <a:t>2.</a:t>
            </a:r>
            <a:r>
              <a:rPr lang="ru-RU" sz="3400" b="1" dirty="0" err="1">
                <a:latin typeface="Times New Roman"/>
                <a:ea typeface="Times New Roman"/>
              </a:rPr>
              <a:t>Серияли</a:t>
            </a:r>
            <a:r>
              <a:rPr lang="ru-RU" sz="3400" b="1" dirty="0">
                <a:latin typeface="Times New Roman"/>
                <a:ea typeface="Times New Roman"/>
              </a:rPr>
              <a:t> </a:t>
            </a:r>
            <a:r>
              <a:rPr lang="ru-RU" sz="3400" b="1" dirty="0" err="1">
                <a:latin typeface="Times New Roman"/>
                <a:ea typeface="Times New Roman"/>
              </a:rPr>
              <a:t>ва</a:t>
            </a:r>
            <a:r>
              <a:rPr lang="ru-RU" sz="3400" b="1" dirty="0">
                <a:latin typeface="Times New Roman"/>
                <a:ea typeface="Times New Roman"/>
              </a:rPr>
              <a:t> </a:t>
            </a:r>
            <a:r>
              <a:rPr lang="ru-RU" sz="3400" b="1" dirty="0" err="1">
                <a:latin typeface="Times New Roman"/>
                <a:ea typeface="Times New Roman"/>
              </a:rPr>
              <a:t>массали</a:t>
            </a:r>
            <a:r>
              <a:rPr lang="ru-RU" sz="3400" b="1" dirty="0">
                <a:latin typeface="Times New Roman"/>
                <a:ea typeface="Times New Roman"/>
              </a:rPr>
              <a:t> </a:t>
            </a:r>
            <a:r>
              <a:rPr lang="ru-RU" sz="3400" b="1" dirty="0" err="1">
                <a:latin typeface="Times New Roman"/>
                <a:ea typeface="Times New Roman"/>
              </a:rPr>
              <a:t>ишлаб</a:t>
            </a:r>
            <a:r>
              <a:rPr lang="ru-RU" sz="3400" b="1" dirty="0">
                <a:latin typeface="Times New Roman"/>
                <a:ea typeface="Times New Roman"/>
              </a:rPr>
              <a:t> </a:t>
            </a:r>
            <a:r>
              <a:rPr lang="ru-RU" sz="3400" b="1" dirty="0" err="1">
                <a:latin typeface="Times New Roman"/>
                <a:ea typeface="Times New Roman"/>
              </a:rPr>
              <a:t>чиқариш</a:t>
            </a:r>
            <a:r>
              <a:rPr lang="ru-RU" sz="3400" dirty="0" err="1">
                <a:latin typeface="Times New Roman"/>
                <a:ea typeface="Times New Roman"/>
              </a:rPr>
              <a:t>да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қуйма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махсус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механизмлар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ёрдамида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ажратилади</a:t>
            </a:r>
            <a:r>
              <a:rPr lang="ru-RU" sz="3400" dirty="0">
                <a:latin typeface="Times New Roman"/>
                <a:ea typeface="Times New Roman"/>
              </a:rPr>
              <a:t>. </a:t>
            </a:r>
            <a:r>
              <a:rPr lang="ru-RU" sz="3400" dirty="0" err="1">
                <a:latin typeface="Times New Roman"/>
                <a:ea typeface="Times New Roman"/>
              </a:rPr>
              <a:t>Қолипларни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ажратиш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қуймакорлик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цехларидаги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энг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оғир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жараёнлардан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бири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ҳисобланади</a:t>
            </a:r>
            <a:r>
              <a:rPr lang="ru-RU" sz="3400" dirty="0">
                <a:latin typeface="Times New Roman"/>
                <a:ea typeface="Times New Roman"/>
              </a:rPr>
              <a:t>. </a:t>
            </a:r>
            <a:r>
              <a:rPr lang="ru-RU" sz="3400" dirty="0" err="1">
                <a:latin typeface="Times New Roman"/>
                <a:ea typeface="Times New Roman"/>
              </a:rPr>
              <a:t>Жараённи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амалга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ошириш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вақтида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жуда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катта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миқдорда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иссиқлик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ва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чанг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чиқади</a:t>
            </a:r>
            <a:r>
              <a:rPr lang="ru-RU" sz="3400" dirty="0">
                <a:latin typeface="Times New Roman"/>
                <a:ea typeface="Times New Roman"/>
              </a:rPr>
              <a:t>. </a:t>
            </a:r>
            <a:r>
              <a:rPr lang="ru-RU" sz="3400" dirty="0" err="1">
                <a:latin typeface="Times New Roman"/>
                <a:ea typeface="Times New Roman"/>
              </a:rPr>
              <a:t>Қолипни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ажратиш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бўлимида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ўртача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ҳолатдаги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иш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шароитини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таъминлаш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учун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жуда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кучли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шамоллатиш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вентиляциялари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табиий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чанг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бостириш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ва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хавони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400" dirty="0" err="1">
                <a:solidFill>
                  <a:srgbClr val="FF0000"/>
                </a:solidFill>
                <a:latin typeface="Times New Roman"/>
                <a:ea typeface="Times New Roman"/>
              </a:rPr>
              <a:t>тозалаш</a:t>
            </a:r>
            <a:r>
              <a:rPr lang="ru-RU" sz="34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имкониятларидан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фойдаланилади</a:t>
            </a:r>
            <a:r>
              <a:rPr lang="ru-RU" sz="3400" dirty="0">
                <a:latin typeface="Times New Roman"/>
                <a:ea typeface="Times New Roman"/>
              </a:rPr>
              <a:t>. </a:t>
            </a:r>
            <a:r>
              <a:rPr lang="ru-RU" sz="3400" dirty="0" err="1">
                <a:latin typeface="Times New Roman"/>
                <a:ea typeface="Times New Roman"/>
              </a:rPr>
              <a:t>Йирик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қолипларни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бузиш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учун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кўтарма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траверсалардан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фойдаланилади</a:t>
            </a:r>
            <a:r>
              <a:rPr lang="ru-RU" sz="3400" dirty="0">
                <a:latin typeface="Times New Roman"/>
                <a:ea typeface="Times New Roman"/>
              </a:rPr>
              <a:t>. </a:t>
            </a:r>
            <a:r>
              <a:rPr lang="ru-RU" sz="3400" dirty="0" err="1">
                <a:latin typeface="Times New Roman"/>
                <a:ea typeface="Times New Roman"/>
              </a:rPr>
              <a:t>Механизациялашган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цехларда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қолиплар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ҳар</a:t>
            </a:r>
            <a:r>
              <a:rPr lang="ru-RU" sz="3400" dirty="0">
                <a:latin typeface="Times New Roman"/>
                <a:ea typeface="Times New Roman"/>
              </a:rPr>
              <a:t> хил </a:t>
            </a:r>
            <a:r>
              <a:rPr lang="ru-RU" sz="3400" dirty="0" err="1">
                <a:latin typeface="Times New Roman"/>
                <a:ea typeface="Times New Roman"/>
              </a:rPr>
              <a:t>жихозларда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бузилади</a:t>
            </a:r>
            <a:r>
              <a:rPr lang="ru-RU" sz="3400" dirty="0">
                <a:latin typeface="Times New Roman"/>
                <a:ea typeface="Times New Roman"/>
              </a:rPr>
              <a:t>. </a:t>
            </a:r>
            <a:endParaRPr lang="ru-RU" sz="3400" dirty="0"/>
          </a:p>
        </p:txBody>
      </p:sp>
    </p:spTree>
    <p:extLst>
      <p:ext uri="{BB962C8B-B14F-4D97-AF65-F5344CB8AC3E}">
        <p14:creationId xmlns="" xmlns:p14="http://schemas.microsoft.com/office/powerpoint/2010/main" val="10615723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spcAft>
                <a:spcPts val="0"/>
              </a:spcAft>
              <a:buNone/>
              <a:tabLst>
                <a:tab pos="923925" algn="l"/>
              </a:tabLst>
            </a:pPr>
            <a:r>
              <a:rPr lang="ru-RU" dirty="0" smtClean="0">
                <a:solidFill>
                  <a:srgbClr val="FFFF00"/>
                </a:solidFill>
                <a:latin typeface="Times New Roman"/>
                <a:ea typeface="Times New Roman"/>
              </a:rPr>
              <a:t>	</a:t>
            </a:r>
            <a:r>
              <a:rPr lang="ru-RU" dirty="0" err="1" smtClean="0">
                <a:solidFill>
                  <a:srgbClr val="FFFF00"/>
                </a:solidFill>
                <a:latin typeface="Times New Roman"/>
                <a:ea typeface="Times New Roman"/>
              </a:rPr>
              <a:t>Бузилган</a:t>
            </a:r>
            <a:r>
              <a:rPr lang="ru-RU" dirty="0" smtClean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қолиплар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қайта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йиғишга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қайтарилади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.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Қолип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аралашмаси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қолипни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бузиш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вақтида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решеткалар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орасидан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лентали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конвейерга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тушади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ва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қайта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ишлатиш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учун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тозаланади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.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Амалиётда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ажратишдан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ташқари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қуймаларни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тозаловчи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автоматик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ажратиш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қурилмаларидан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фойдаланилади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. </a:t>
            </a:r>
            <a:endParaRPr lang="ru-RU" sz="36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marL="0" indent="0" algn="just">
              <a:spcAft>
                <a:spcPts val="0"/>
              </a:spcAft>
              <a:buNone/>
              <a:tabLst>
                <a:tab pos="923925" algn="l"/>
              </a:tabLst>
            </a:pPr>
            <a:r>
              <a:rPr lang="ru-RU" dirty="0" smtClean="0">
                <a:solidFill>
                  <a:srgbClr val="FFFF00"/>
                </a:solidFill>
                <a:latin typeface="Times New Roman"/>
                <a:ea typeface="Times New Roman"/>
              </a:rPr>
              <a:t>	</a:t>
            </a:r>
            <a:r>
              <a:rPr lang="ru-RU" dirty="0" err="1" smtClean="0">
                <a:solidFill>
                  <a:srgbClr val="FFFF00"/>
                </a:solidFill>
                <a:latin typeface="Times New Roman"/>
                <a:ea typeface="Times New Roman"/>
              </a:rPr>
              <a:t>Қолипдан</a:t>
            </a:r>
            <a:r>
              <a:rPr lang="ru-RU" dirty="0" smtClean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ажратилган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қуймаларнинг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иссиқлик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даражасига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қараб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совитишга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ёки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ўзакни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ажратиш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учун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юборилади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.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Таркибида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органик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боғловчилардан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ташкил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топган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ўзак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енгил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бузилади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.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Қум-гилли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ўзак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ва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суюқ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шиша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аралашмасидан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тайёрланган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ўзаклар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қийинроқ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бузилади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.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ўзаклар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тебранма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-пневматик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ва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гидравлик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қурилмалар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ёрдамида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бузиб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чиқарилади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.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Майда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қуймалардаги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ўзаклар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пневматик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зубилалар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ёрдами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билан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бузиб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чиқарилади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,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мураккаб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қуймалардаги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ўзаклар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стационар пневматик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тебранма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машиналарда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бузиб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чиқарилади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.</a:t>
            </a:r>
            <a:endParaRPr lang="ru-RU" sz="36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FFFF00"/>
                </a:solidFill>
                <a:latin typeface="Times New Roman"/>
                <a:ea typeface="Times New Roman"/>
              </a:rPr>
              <a:t>	</a:t>
            </a:r>
            <a:r>
              <a:rPr lang="ru-RU" dirty="0" err="1" smtClean="0">
                <a:solidFill>
                  <a:srgbClr val="FFFF00"/>
                </a:solidFill>
                <a:latin typeface="Times New Roman"/>
                <a:ea typeface="Times New Roman"/>
              </a:rPr>
              <a:t>Йирик</a:t>
            </a:r>
            <a:r>
              <a:rPr lang="ru-RU" dirty="0" smtClean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пўлат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ва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чўян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қуймалардан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ўзаклар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бузиш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учун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гидравлик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камералардан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фойдаланилади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.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Қуйма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(1)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бурилувчи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столга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(4)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ўрнатилади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ва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унга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50 дан 100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атрофида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босим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остида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сув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урилади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.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Бу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усулда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бир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вақтнинг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ўзида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ўзак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уриб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чиқариш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билан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биргаликда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қуйманинг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юзалари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тозаланади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.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Ювилган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ва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майда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қисмларга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ажратилган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қумларни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ишлаб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чиқаришда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қайта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ишлатиш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/>
                <a:ea typeface="Times New Roman"/>
              </a:rPr>
              <a:t>мумкин</a:t>
            </a:r>
            <a:r>
              <a:rPr lang="ru-RU" dirty="0">
                <a:solidFill>
                  <a:srgbClr val="FFFF00"/>
                </a:solidFill>
                <a:latin typeface="Times New Roman"/>
                <a:ea typeface="Times New Roman"/>
              </a:rPr>
              <a:t>. </a:t>
            </a:r>
            <a:endParaRPr lang="ru-RU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012011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85000" lnSpcReduction="20000"/>
          </a:bodyPr>
          <a:lstStyle/>
          <a:p>
            <a:pPr indent="0" algn="just">
              <a:spcAft>
                <a:spcPts val="0"/>
              </a:spcAft>
              <a:buNone/>
            </a:pPr>
            <a:r>
              <a:rPr lang="ru-RU" dirty="0" smtClean="0">
                <a:latin typeface="Times New Roman"/>
                <a:ea typeface="Times New Roman"/>
              </a:rPr>
              <a:t>	Пневматик </a:t>
            </a:r>
            <a:r>
              <a:rPr lang="ru-RU" dirty="0" err="1">
                <a:latin typeface="Times New Roman"/>
                <a:ea typeface="Times New Roman"/>
              </a:rPr>
              <a:t>тебранма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қурилмасида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ўзакларни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ажратиш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вақти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қолипларни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ажратиш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шароитидан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кам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фарқ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қилади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Шунинг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учун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шароитини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яхшилаш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учун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кўрилган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барча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чоралар</a:t>
            </a:r>
            <a:r>
              <a:rPr lang="ru-RU" dirty="0">
                <a:latin typeface="Times New Roman"/>
                <a:ea typeface="Times New Roman"/>
              </a:rPr>
              <a:t> (</a:t>
            </a:r>
            <a:r>
              <a:rPr lang="ru-RU" dirty="0" err="1">
                <a:latin typeface="Times New Roman"/>
                <a:ea typeface="Times New Roman"/>
              </a:rPr>
              <a:t>шамоллатиш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чангни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бостириш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шовқинга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қарши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кураш</a:t>
            </a:r>
            <a:r>
              <a:rPr lang="ru-RU" dirty="0">
                <a:latin typeface="Times New Roman"/>
                <a:ea typeface="Times New Roman"/>
              </a:rPr>
              <a:t>) </a:t>
            </a:r>
            <a:r>
              <a:rPr lang="ru-RU" dirty="0" err="1">
                <a:latin typeface="Times New Roman"/>
                <a:ea typeface="Times New Roman"/>
              </a:rPr>
              <a:t>иккала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бўлимга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ҳам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зарурдир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Қуймадан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ўзаклар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бузиб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олингандан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кейин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каркаслар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ажратиб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олинади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Кейин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қуйманинг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 smtClean="0">
                <a:latin typeface="Times New Roman"/>
                <a:ea typeface="Times New Roman"/>
              </a:rPr>
              <a:t>нуқсо</a:t>
            </a:r>
            <a:r>
              <a:rPr lang="uz-Latn-UZ" dirty="0" smtClean="0">
                <a:latin typeface="Times New Roman"/>
                <a:ea typeface="Times New Roman"/>
              </a:rPr>
              <a:t>н</a:t>
            </a:r>
            <a:r>
              <a:rPr lang="ru-RU" dirty="0" err="1" smtClean="0">
                <a:latin typeface="Times New Roman"/>
                <a:ea typeface="Times New Roman"/>
              </a:rPr>
              <a:t>ларни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мавжудлиги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текширилади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endParaRPr lang="ru-RU" sz="3600" dirty="0">
              <a:latin typeface="Times New Roman"/>
              <a:ea typeface="Times New Roman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ru-RU" dirty="0" smtClean="0">
                <a:latin typeface="Times New Roman"/>
                <a:ea typeface="Times New Roman"/>
              </a:rPr>
              <a:t>	</a:t>
            </a:r>
            <a:r>
              <a:rPr lang="ru-RU" dirty="0" err="1" smtClean="0">
                <a:latin typeface="Times New Roman"/>
                <a:ea typeface="Times New Roman"/>
              </a:rPr>
              <a:t>Бундай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машиналарга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 smtClean="0">
                <a:latin typeface="Times New Roman"/>
                <a:ea typeface="Times New Roman"/>
              </a:rPr>
              <a:t>қув</a:t>
            </a:r>
            <a:r>
              <a:rPr lang="uz-Latn-UZ" dirty="0" smtClean="0">
                <a:latin typeface="Times New Roman"/>
                <a:ea typeface="Times New Roman"/>
              </a:rPr>
              <a:t>у</a:t>
            </a:r>
            <a:r>
              <a:rPr lang="ru-RU" dirty="0" err="1" smtClean="0">
                <a:latin typeface="Times New Roman"/>
                <a:ea typeface="Times New Roman"/>
              </a:rPr>
              <a:t>рларни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қолиплайдиган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аралашмани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опокада</a:t>
            </a:r>
            <a:r>
              <a:rPr lang="ru-RU" dirty="0">
                <a:latin typeface="Times New Roman"/>
                <a:ea typeface="Times New Roman"/>
              </a:rPr>
              <a:t> механик </a:t>
            </a:r>
            <a:r>
              <a:rPr lang="ru-RU" dirty="0" err="1">
                <a:latin typeface="Times New Roman"/>
                <a:ea typeface="Times New Roman"/>
              </a:rPr>
              <a:t>усулда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ёки</a:t>
            </a:r>
            <a:r>
              <a:rPr lang="ru-RU" dirty="0">
                <a:latin typeface="Times New Roman"/>
                <a:ea typeface="Times New Roman"/>
              </a:rPr>
              <a:t> шнек </a:t>
            </a:r>
            <a:r>
              <a:rPr lang="ru-RU" dirty="0" err="1">
                <a:latin typeface="Times New Roman"/>
                <a:ea typeface="Times New Roman"/>
              </a:rPr>
              <a:t>ёрдамида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зичловчиларни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мисол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қилса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бўлади</a:t>
            </a:r>
            <a:r>
              <a:rPr lang="ru-RU" dirty="0">
                <a:latin typeface="Times New Roman"/>
                <a:ea typeface="Times New Roman"/>
              </a:rPr>
              <a:t>. Улар </a:t>
            </a:r>
            <a:r>
              <a:rPr lang="ru-RU" dirty="0" err="1">
                <a:latin typeface="Times New Roman"/>
                <a:ea typeface="Times New Roman"/>
              </a:rPr>
              <a:t>нисбатан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кам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қўлланилади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endParaRPr lang="ru-RU" sz="3600" dirty="0">
              <a:latin typeface="Times New Roman"/>
              <a:ea typeface="Times New Roman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ru-RU" dirty="0" smtClean="0">
                <a:latin typeface="Times New Roman"/>
                <a:ea typeface="Times New Roman"/>
              </a:rPr>
              <a:t>	</a:t>
            </a:r>
            <a:r>
              <a:rPr lang="ru-RU" dirty="0" err="1" smtClean="0">
                <a:latin typeface="Times New Roman"/>
                <a:ea typeface="Times New Roman"/>
              </a:rPr>
              <a:t>Моделларни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қолипдан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ажратиб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олиш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усулига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кўра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машиналар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қуйидаги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турларга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бўлинади</a:t>
            </a:r>
            <a:r>
              <a:rPr lang="ru-RU" dirty="0">
                <a:latin typeface="Times New Roman"/>
                <a:ea typeface="Times New Roman"/>
              </a:rPr>
              <a:t>:</a:t>
            </a:r>
            <a:endParaRPr lang="ru-RU" sz="3600" dirty="0">
              <a:latin typeface="Times New Roman"/>
              <a:ea typeface="Times New Roman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ru-RU" dirty="0" smtClean="0">
                <a:latin typeface="Times New Roman"/>
                <a:ea typeface="Times New Roman"/>
              </a:rPr>
              <a:t>	-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опокани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штифтли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кўтариш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;</a:t>
            </a:r>
            <a:endParaRPr lang="ru-RU" sz="3600" dirty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ru-RU" dirty="0" smtClean="0">
                <a:solidFill>
                  <a:srgbClr val="FF0000"/>
                </a:solidFill>
                <a:latin typeface="Times New Roman"/>
                <a:ea typeface="Times New Roman"/>
              </a:rPr>
              <a:t>	-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моделни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тортиш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;</a:t>
            </a:r>
            <a:endParaRPr lang="ru-RU" sz="3600" dirty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ru-RU" dirty="0" smtClean="0">
                <a:solidFill>
                  <a:srgbClr val="FF0000"/>
                </a:solidFill>
                <a:latin typeface="Times New Roman"/>
                <a:ea typeface="Times New Roman"/>
              </a:rPr>
              <a:t>	-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айланувчи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плитали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;</a:t>
            </a:r>
            <a:endParaRPr lang="ru-RU" sz="3600" dirty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ru-RU" dirty="0" smtClean="0">
                <a:solidFill>
                  <a:srgbClr val="FF0000"/>
                </a:solidFill>
                <a:latin typeface="Times New Roman"/>
                <a:ea typeface="Times New Roman"/>
              </a:rPr>
              <a:t>	-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ағдарувчи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столли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.</a:t>
            </a:r>
            <a:endParaRPr lang="ru-RU" sz="3600" dirty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2323596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uz-Latn-UZ" sz="2600" dirty="0" smtClean="0">
                <a:latin typeface="Times New Roman" pitchFamily="18" charset="0"/>
                <a:cs typeface="Times New Roman" pitchFamily="18" charset="0"/>
              </a:rPr>
              <a:t>	Ў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заклар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қуймакорлик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цехларининг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бўлимида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тайёрланади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бўлим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ўзак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бўлими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дейилади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uz-Latn-UZ" sz="2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Ўзаклар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яшикларда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тайёрланиб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зичлаш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қўлда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машиналарда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оширилади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қум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пуркаш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қум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отиш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uz-Latn-UZ" sz="2600" b="1" dirty="0" smtClean="0">
                <a:latin typeface="Times New Roman" pitchFamily="18" charset="0"/>
                <a:cs typeface="Times New Roman" pitchFamily="18" charset="0"/>
              </a:rPr>
              <a:t>	3.Ўзакларни </a:t>
            </a:r>
            <a:r>
              <a:rPr lang="uz-Latn-UZ" sz="2600" b="1" dirty="0">
                <a:latin typeface="Times New Roman" pitchFamily="18" charset="0"/>
                <a:cs typeface="Times New Roman" pitchFamily="18" charset="0"/>
              </a:rPr>
              <a:t>синфланиши</a:t>
            </a:r>
            <a:r>
              <a:rPr lang="uz-Latn-UZ" sz="26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шакли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иш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шароитига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қараб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ўзаклар</a:t>
            </a:r>
            <a:r>
              <a:rPr lang="ru-RU" sz="2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ru-RU" sz="2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синф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га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бўлинади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мураккаби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синф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ўзаклари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қисмлардан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қисмлар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алохида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тайёрланиб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елимланади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uz-Latn-UZ" sz="2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Ўзакларнинг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муста</a:t>
            </a:r>
            <a:r>
              <a:rPr lang="uz-Latn-UZ" sz="2600" dirty="0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камлигини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ошириш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мақсадида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металл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каркаслар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ўрнатилади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Каркаслар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ўзакнинг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хоссаларини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ёмонлаштириши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эмас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каркаслар</a:t>
            </a:r>
            <a:r>
              <a:rPr lang="uz-Latn-U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ўзак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юзасидан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ичкарироққа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жойлаштирилади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майда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ўзакларда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10-15 мм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ўзакларда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20-30 мм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ўзакларда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60-80 мм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Каркаслар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симдан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ҳолатда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тайёрланади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Сим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каркаслар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ўзакларда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(1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синф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ўзаклари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рамкалар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ўзаклар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(3 – 4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синф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ўзаклар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тайёрланганидан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қуритилади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кимёвий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қотадиган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ўзаклар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бундан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мустасно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). 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88532066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72200" y="0"/>
            <a:ext cx="2771800" cy="6858000"/>
          </a:xfrm>
        </p:spPr>
        <p:txBody>
          <a:bodyPr>
            <a:normAutofit fontScale="90000"/>
          </a:bodyPr>
          <a:lstStyle/>
          <a:p>
            <a:pPr indent="457200">
              <a:tabLst>
                <a:tab pos="923925" algn="l"/>
              </a:tabLst>
            </a:pPr>
            <a:r>
              <a:rPr lang="uz-Latn-UZ" sz="2200" i="1" dirty="0" smtClean="0">
                <a:latin typeface="Times New Roman"/>
                <a:ea typeface="Times New Roman"/>
              </a:rPr>
              <a:t/>
            </a:r>
            <a:br>
              <a:rPr lang="uz-Latn-UZ" sz="2200" i="1" dirty="0" smtClean="0">
                <a:latin typeface="Times New Roman"/>
                <a:ea typeface="Times New Roman"/>
              </a:rPr>
            </a:br>
            <a:r>
              <a:rPr lang="ru-RU" sz="2200" i="1" dirty="0" smtClean="0">
                <a:latin typeface="Times New Roman"/>
                <a:ea typeface="Times New Roman"/>
              </a:rPr>
              <a:t>Вакуум </a:t>
            </a:r>
            <a:r>
              <a:rPr lang="ru-RU" sz="2200" i="1" dirty="0" err="1">
                <a:latin typeface="Times New Roman"/>
                <a:ea typeface="Times New Roman"/>
              </a:rPr>
              <a:t>ёрдамида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қолиплаш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схемаси</a:t>
            </a:r>
            <a:r>
              <a:rPr lang="ru-RU" sz="2200" i="1" dirty="0">
                <a:latin typeface="Times New Roman"/>
                <a:ea typeface="Times New Roman"/>
              </a:rPr>
              <a:t>:</a:t>
            </a:r>
            <a:r>
              <a:rPr lang="ru-RU" sz="2200" dirty="0">
                <a:latin typeface="Times New Roman"/>
                <a:ea typeface="Times New Roman"/>
              </a:rPr>
              <a:t/>
            </a:r>
            <a:br>
              <a:rPr lang="ru-RU" sz="2200" dirty="0">
                <a:latin typeface="Times New Roman"/>
                <a:ea typeface="Times New Roman"/>
              </a:rPr>
            </a:br>
            <a:r>
              <a:rPr lang="ru-RU" sz="2200" i="1" dirty="0">
                <a:latin typeface="Times New Roman"/>
                <a:ea typeface="Times New Roman"/>
              </a:rPr>
              <a:t>а) Термопластик </a:t>
            </a:r>
            <a:r>
              <a:rPr lang="ru-RU" sz="2200" i="1" dirty="0" err="1">
                <a:latin typeface="Times New Roman"/>
                <a:ea typeface="Times New Roman"/>
              </a:rPr>
              <a:t>плёнкани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қиздириш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ва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мосламага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сепиш</a:t>
            </a:r>
            <a:r>
              <a:rPr lang="ru-RU" sz="2200" i="1" dirty="0">
                <a:latin typeface="Times New Roman"/>
                <a:ea typeface="Times New Roman"/>
              </a:rPr>
              <a:t>; б) плёнка </a:t>
            </a:r>
            <a:r>
              <a:rPr lang="ru-RU" sz="2200" i="1" dirty="0" err="1">
                <a:latin typeface="Times New Roman"/>
                <a:ea typeface="Times New Roman"/>
              </a:rPr>
              <a:t>сепилган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мослама</a:t>
            </a:r>
            <a:r>
              <a:rPr lang="ru-RU" sz="2200" i="1" dirty="0">
                <a:latin typeface="Times New Roman"/>
                <a:ea typeface="Times New Roman"/>
              </a:rPr>
              <a:t>; в) </a:t>
            </a:r>
            <a:r>
              <a:rPr lang="ru-RU" sz="2200" i="1" dirty="0" err="1">
                <a:latin typeface="Times New Roman"/>
                <a:ea typeface="Times New Roman"/>
              </a:rPr>
              <a:t>опокани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жойлаштириш</a:t>
            </a:r>
            <a:r>
              <a:rPr lang="ru-RU" sz="2200" i="1" dirty="0">
                <a:latin typeface="Times New Roman"/>
                <a:ea typeface="Times New Roman"/>
              </a:rPr>
              <a:t>; г) </a:t>
            </a:r>
            <a:r>
              <a:rPr lang="ru-RU" sz="2200" i="1" dirty="0" err="1">
                <a:latin typeface="Times New Roman"/>
                <a:ea typeface="Times New Roman"/>
              </a:rPr>
              <a:t>опокани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қум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билан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тўлдириш</a:t>
            </a:r>
            <a:r>
              <a:rPr lang="ru-RU" sz="2200" i="1" dirty="0">
                <a:latin typeface="Times New Roman"/>
                <a:ea typeface="Times New Roman"/>
              </a:rPr>
              <a:t>; д) ярим </a:t>
            </a:r>
            <a:r>
              <a:rPr lang="ru-RU" sz="2200" i="1" dirty="0" err="1">
                <a:latin typeface="Times New Roman"/>
                <a:ea typeface="Times New Roman"/>
              </a:rPr>
              <a:t>қолипни</a:t>
            </a:r>
            <a:r>
              <a:rPr lang="ru-RU" sz="2200" i="1" dirty="0">
                <a:latin typeface="Times New Roman"/>
                <a:ea typeface="Times New Roman"/>
              </a:rPr>
              <a:t> плёнка </a:t>
            </a:r>
            <a:r>
              <a:rPr lang="ru-RU" sz="2200" i="1" dirty="0" err="1">
                <a:latin typeface="Times New Roman"/>
                <a:ea typeface="Times New Roman"/>
              </a:rPr>
              <a:t>билан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ёпиш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ва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қолипни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ичидан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хавони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тортиб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олиш</a:t>
            </a:r>
            <a:r>
              <a:rPr lang="ru-RU" sz="2200" i="1" dirty="0">
                <a:latin typeface="Times New Roman"/>
                <a:ea typeface="Times New Roman"/>
              </a:rPr>
              <a:t>; е) </a:t>
            </a:r>
            <a:r>
              <a:rPr lang="ru-RU" sz="2200" i="1" dirty="0" err="1">
                <a:latin typeface="Times New Roman"/>
                <a:ea typeface="Times New Roman"/>
              </a:rPr>
              <a:t>мосламани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тагида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босим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хосил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қилиш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ва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мосламани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қолипдан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чиқариш</a:t>
            </a:r>
            <a:r>
              <a:rPr lang="ru-RU" sz="2200" i="1" dirty="0">
                <a:latin typeface="Times New Roman"/>
                <a:ea typeface="Times New Roman"/>
              </a:rPr>
              <a:t>; ж) металл </a:t>
            </a:r>
            <a:r>
              <a:rPr lang="ru-RU" sz="2200" i="1" dirty="0" err="1">
                <a:latin typeface="Times New Roman"/>
                <a:ea typeface="Times New Roman"/>
              </a:rPr>
              <a:t>билан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тўлдирилган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қолип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ва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қуймани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қотиши</a:t>
            </a:r>
            <a:r>
              <a:rPr lang="ru-RU" sz="2200" i="1" dirty="0">
                <a:latin typeface="Times New Roman"/>
                <a:ea typeface="Times New Roman"/>
              </a:rPr>
              <a:t>;  з) </a:t>
            </a:r>
            <a:r>
              <a:rPr lang="ru-RU" sz="2200" i="1" dirty="0" err="1">
                <a:latin typeface="Times New Roman"/>
                <a:ea typeface="Times New Roman"/>
              </a:rPr>
              <a:t>қолипдан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қуймани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2200" i="1" dirty="0" err="1">
                <a:latin typeface="Times New Roman"/>
                <a:ea typeface="Times New Roman"/>
              </a:rPr>
              <a:t>чиқариш</a:t>
            </a:r>
            <a:r>
              <a:rPr lang="ru-RU" sz="2200" i="1" dirty="0">
                <a:latin typeface="Times New Roman"/>
                <a:ea typeface="Times New Roman"/>
              </a:rPr>
              <a:t> </a:t>
            </a:r>
            <a:r>
              <a:rPr lang="ru-RU" sz="6000" dirty="0">
                <a:latin typeface="Times New Roman"/>
                <a:ea typeface="Times New Roman"/>
              </a:rPr>
              <a:t/>
            </a:r>
            <a:br>
              <a:rPr lang="ru-RU" sz="6000" dirty="0">
                <a:latin typeface="Times New Roman"/>
                <a:ea typeface="Times New Roman"/>
              </a:rPr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372200" cy="6858000"/>
          </a:xfrm>
          <a:solidFill>
            <a:schemeClr val="tx1"/>
          </a:solidFill>
        </p:spPr>
      </p:pic>
    </p:spTree>
    <p:extLst>
      <p:ext uri="{BB962C8B-B14F-4D97-AF65-F5344CB8AC3E}">
        <p14:creationId xmlns="" xmlns:p14="http://schemas.microsoft.com/office/powerpoint/2010/main" val="14871788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uz-Latn-UZ" dirty="0" smtClean="0">
                <a:latin typeface="Times New Roman"/>
                <a:ea typeface="Times New Roman"/>
              </a:rPr>
              <a:t>	</a:t>
            </a:r>
            <a:r>
              <a:rPr lang="ru-RU" dirty="0" smtClean="0">
                <a:latin typeface="Times New Roman"/>
                <a:ea typeface="Times New Roman"/>
              </a:rPr>
              <a:t>Шу </a:t>
            </a:r>
            <a:r>
              <a:rPr lang="ru-RU" dirty="0" err="1">
                <a:latin typeface="Times New Roman"/>
                <a:ea typeface="Times New Roman"/>
              </a:rPr>
              <a:t>мақсадда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ўзаклар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қуритиш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плиталарга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ўрнатилиб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қуритгичга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узатилади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ўзаклар</a:t>
            </a:r>
            <a:r>
              <a:rPr lang="ru-RU" dirty="0">
                <a:latin typeface="Times New Roman"/>
                <a:ea typeface="Times New Roman"/>
              </a:rPr>
              <a:t> шаблон </a:t>
            </a:r>
            <a:r>
              <a:rPr lang="ru-RU" dirty="0" err="1">
                <a:latin typeface="Times New Roman"/>
                <a:ea typeface="Times New Roman"/>
              </a:rPr>
              <a:t>ёрдамида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ўлчам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аниқлигига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юза </a:t>
            </a:r>
            <a:r>
              <a:rPr lang="ru-RU" dirty="0" err="1">
                <a:latin typeface="Times New Roman"/>
                <a:ea typeface="Times New Roman"/>
              </a:rPr>
              <a:t>сифатига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нисбатан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текширилади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ўзаклардаги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ёриқлар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ёки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чоклар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ўзак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аралашмаси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ёрдамида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бартараф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этилади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ўзакларни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елимлаш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нобопликларни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бартараф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этиш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қўлда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амалга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оширилади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Сўнгра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ўзаклар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1–1,5 мм </a:t>
            </a:r>
            <a:r>
              <a:rPr lang="ru-RU" dirty="0" err="1">
                <a:latin typeface="Times New Roman"/>
                <a:ea typeface="Times New Roman"/>
              </a:rPr>
              <a:t>қалинликдаги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қатлам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билан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бўялади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қуритилади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endParaRPr lang="uz-Latn-UZ" sz="3600" dirty="0" smtClean="0">
              <a:latin typeface="Times New Roman"/>
              <a:ea typeface="Times New Roman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uz-Latn-UZ" sz="3600" dirty="0">
                <a:latin typeface="Times New Roman"/>
                <a:ea typeface="Times New Roman"/>
              </a:rPr>
              <a:t>	</a:t>
            </a:r>
            <a:r>
              <a:rPr lang="ru-RU" dirty="0" err="1" smtClean="0">
                <a:latin typeface="Times New Roman"/>
                <a:ea typeface="Times New Roman"/>
              </a:rPr>
              <a:t>Ўзак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тайёрлаш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жараёнида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энг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кўп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вақт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уни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қуритишга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кетади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Вақтни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тежаш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мақсадида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таркибида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суюқ</a:t>
            </a:r>
            <a:r>
              <a:rPr lang="ru-RU" dirty="0">
                <a:latin typeface="Times New Roman"/>
                <a:ea typeface="Times New Roman"/>
              </a:rPr>
              <a:t> шиша </a:t>
            </a:r>
            <a:r>
              <a:rPr lang="ru-RU" dirty="0" err="1">
                <a:latin typeface="Times New Roman"/>
                <a:ea typeface="Times New Roman"/>
              </a:rPr>
              <a:t>бўлган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кимёвий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қотувчи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аралашмадан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фойдаланилса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бўлади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Суюқ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шишали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аралашмалар</a:t>
            </a:r>
            <a:r>
              <a:rPr lang="ru-RU" dirty="0">
                <a:latin typeface="Times New Roman"/>
                <a:ea typeface="Times New Roman"/>
              </a:rPr>
              <a:t> газ </a:t>
            </a:r>
            <a:r>
              <a:rPr lang="ru-RU" dirty="0" err="1">
                <a:latin typeface="Times New Roman"/>
                <a:ea typeface="Times New Roman"/>
              </a:rPr>
              <a:t>ёрдамида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пуркалганида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0,5 – 5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дақиқада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 smtClean="0">
                <a:latin typeface="Times New Roman"/>
                <a:ea typeface="Times New Roman"/>
              </a:rPr>
              <a:t>қотади</a:t>
            </a:r>
            <a:r>
              <a:rPr lang="ru-RU" dirty="0" smtClean="0">
                <a:latin typeface="Times New Roman"/>
                <a:ea typeface="Times New Roman"/>
              </a:rPr>
              <a:t>.</a:t>
            </a:r>
            <a:r>
              <a:rPr lang="uz-Latn-UZ" sz="3600" dirty="0" smtClean="0">
                <a:latin typeface="Times New Roman"/>
                <a:ea typeface="Times New Roman"/>
              </a:rPr>
              <a:t>	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uz-Latn-UZ" sz="3600" dirty="0">
                <a:latin typeface="Times New Roman"/>
                <a:ea typeface="Times New Roman"/>
              </a:rPr>
              <a:t>	</a:t>
            </a:r>
            <a:r>
              <a:rPr lang="ru-RU" dirty="0" err="1" smtClean="0">
                <a:latin typeface="Times New Roman"/>
                <a:ea typeface="Times New Roman"/>
              </a:rPr>
              <a:t>Қум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– </a:t>
            </a:r>
            <a:r>
              <a:rPr lang="ru-RU" dirty="0" err="1">
                <a:latin typeface="Times New Roman"/>
                <a:ea typeface="Times New Roman"/>
              </a:rPr>
              <a:t>смолали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аралашмадан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тайёрланган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ўзаклар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250-350 </a:t>
            </a:r>
            <a:r>
              <a:rPr lang="ru-RU" baseline="30000" dirty="0">
                <a:solidFill>
                  <a:srgbClr val="FF0000"/>
                </a:solidFill>
                <a:latin typeface="Times New Roman"/>
                <a:ea typeface="Times New Roman"/>
              </a:rPr>
              <a:t>0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С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гача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қиздирилган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металл </a:t>
            </a:r>
            <a:r>
              <a:rPr lang="ru-RU" dirty="0" err="1">
                <a:latin typeface="Times New Roman"/>
                <a:ea typeface="Times New Roman"/>
              </a:rPr>
              <a:t>яшикларда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тайёрланади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ўзакнинг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яшик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ичида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қотиши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уларнинг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ўлчам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аниқлигини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мустахкамлигини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оширади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 smtClean="0">
                <a:latin typeface="Times New Roman"/>
                <a:ea typeface="Times New Roman"/>
              </a:rPr>
              <a:t>Ўзак</a:t>
            </a:r>
            <a:r>
              <a:rPr lang="uz-Latn-UZ" dirty="0" smtClean="0">
                <a:latin typeface="Times New Roman"/>
                <a:ea typeface="Times New Roman"/>
              </a:rPr>
              <a:t> </a:t>
            </a:r>
            <a:r>
              <a:rPr lang="ru-RU" dirty="0" err="1" smtClean="0">
                <a:latin typeface="Times New Roman"/>
                <a:ea typeface="Times New Roman"/>
              </a:rPr>
              <a:t>тайёрлаш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жараёни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0,5–5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дақиқа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бўлиб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ўзак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яшиги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электр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қиздиргич</a:t>
            </a:r>
            <a:r>
              <a:rPr lang="ru-RU" dirty="0">
                <a:latin typeface="Times New Roman"/>
                <a:ea typeface="Times New Roman"/>
              </a:rPr>
              <a:t> газ </a:t>
            </a:r>
            <a:r>
              <a:rPr lang="ru-RU" dirty="0" err="1">
                <a:latin typeface="Times New Roman"/>
                <a:ea typeface="Times New Roman"/>
              </a:rPr>
              <a:t>горелкаси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ёрдамида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қиздирилади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Яшик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ўзак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аралашмаси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билан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ёки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эркин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uz-Latn-UZ" dirty="0" smtClean="0">
                <a:latin typeface="Times New Roman"/>
                <a:ea typeface="Times New Roman"/>
              </a:rPr>
              <a:t>ҳ</a:t>
            </a:r>
            <a:r>
              <a:rPr lang="ru-RU" dirty="0" err="1" smtClean="0">
                <a:latin typeface="Times New Roman"/>
                <a:ea typeface="Times New Roman"/>
              </a:rPr>
              <a:t>олда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ёки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қум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пуркаш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машиналарда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тўлдирилади</a:t>
            </a:r>
            <a:r>
              <a:rPr lang="ru-RU" dirty="0">
                <a:latin typeface="Times New Roman"/>
                <a:ea typeface="Times New Roman"/>
              </a:rPr>
              <a:t>.</a:t>
            </a:r>
            <a:endParaRPr lang="ru-RU" sz="3600" dirty="0">
              <a:latin typeface="Times New Roman"/>
              <a:ea typeface="Times New Roman"/>
            </a:endParaRPr>
          </a:p>
          <a:p>
            <a:pPr marL="0" indent="0">
              <a:buNone/>
            </a:pPr>
            <a:r>
              <a:rPr lang="uz-Latn-UZ" dirty="0" smtClean="0">
                <a:latin typeface="Times New Roman"/>
                <a:ea typeface="Times New Roman"/>
              </a:rPr>
              <a:t>	</a:t>
            </a:r>
            <a:r>
              <a:rPr lang="ru-RU" dirty="0" err="1" smtClean="0">
                <a:latin typeface="Times New Roman"/>
                <a:ea typeface="Times New Roman"/>
              </a:rPr>
              <a:t>Кам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миқдордаги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йирик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қуймаларнинг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ўзаклари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ўзи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қотувчи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аралашмадан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тайёрланади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54871217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10000"/>
          </a:bodyPr>
          <a:lstStyle/>
          <a:p>
            <a:pPr indent="0" algn="just">
              <a:spcAft>
                <a:spcPts val="0"/>
              </a:spcAft>
              <a:buNone/>
            </a:pPr>
            <a:r>
              <a:rPr lang="uz-Latn-UZ" dirty="0" smtClean="0">
                <a:latin typeface="Times New Roman"/>
                <a:ea typeface="Times New Roman"/>
              </a:rPr>
              <a:t>	</a:t>
            </a:r>
            <a:r>
              <a:rPr lang="ru-RU" dirty="0" err="1" smtClean="0">
                <a:latin typeface="Times New Roman"/>
                <a:ea typeface="Times New Roman"/>
              </a:rPr>
              <a:t>Бу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аралашмалар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ўзак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яшиги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бўшлиғини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яхши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тўлдиради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 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50–60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дақиқа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давомида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қотади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Бу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аралашмаларнинг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қўлланилиши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ёғоч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яшиклардан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фойдаланиш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имконини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беради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аралашмани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зичлашга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бўлган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заруратни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бекор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қилади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ўзакни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қуритиш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заруратини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бартараф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этди</a:t>
            </a:r>
            <a:r>
              <a:rPr lang="ru-RU" dirty="0">
                <a:latin typeface="Times New Roman"/>
                <a:ea typeface="Times New Roman"/>
              </a:rPr>
              <a:t>.</a:t>
            </a:r>
            <a:endParaRPr lang="ru-RU" sz="3600" dirty="0">
              <a:latin typeface="Times New Roman"/>
              <a:ea typeface="Times New Roman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uz-Latn-UZ" dirty="0" smtClean="0">
                <a:latin typeface="Times New Roman"/>
                <a:ea typeface="Times New Roman"/>
              </a:rPr>
              <a:t>	</a:t>
            </a:r>
            <a:r>
              <a:rPr lang="ru-RU" dirty="0" err="1" smtClean="0">
                <a:latin typeface="Times New Roman"/>
                <a:ea typeface="Times New Roman"/>
              </a:rPr>
              <a:t>Худди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шу </a:t>
            </a:r>
            <a:r>
              <a:rPr lang="ru-RU" dirty="0" err="1">
                <a:latin typeface="Times New Roman"/>
                <a:ea typeface="Times New Roman"/>
              </a:rPr>
              <a:t>ютуқлар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совуқ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холда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қотувчи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аралашмадан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ўзак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тайёрлашда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мавжуд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Бундай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аралашмалар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таркибига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қумдан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ташқари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фурон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сақичи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қотирувчилар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қўшилади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 smtClean="0">
                <a:latin typeface="Times New Roman"/>
                <a:ea typeface="Times New Roman"/>
              </a:rPr>
              <a:t>Қот</a:t>
            </a:r>
            <a:r>
              <a:rPr lang="uz-Latn-UZ" dirty="0" smtClean="0">
                <a:latin typeface="Times New Roman"/>
                <a:ea typeface="Times New Roman"/>
              </a:rPr>
              <a:t>и</a:t>
            </a:r>
            <a:r>
              <a:rPr lang="ru-RU" dirty="0" err="1" smtClean="0">
                <a:latin typeface="Times New Roman"/>
                <a:ea typeface="Times New Roman"/>
              </a:rPr>
              <a:t>шувчи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сифатида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ортофосфор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кислотаси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ишлатилиб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унинг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миқдори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ўзак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ўлчами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қотиш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учун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зарур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вақтдан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келиб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чиққан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холда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аниқланади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Қотирувчи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аралашма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таркибига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бевосита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яшикка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солишда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олдин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қўшилади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endParaRPr lang="ru-RU" sz="3600" dirty="0">
              <a:latin typeface="Times New Roman"/>
              <a:ea typeface="Times New Roman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uz-Latn-UZ" dirty="0" smtClean="0">
                <a:latin typeface="Times New Roman"/>
                <a:ea typeface="Times New Roman"/>
              </a:rPr>
              <a:t>	</a:t>
            </a:r>
            <a:r>
              <a:rPr lang="ru-RU" dirty="0" err="1" smtClean="0">
                <a:latin typeface="Times New Roman"/>
                <a:ea typeface="Times New Roman"/>
              </a:rPr>
              <a:t>Ўзакнинг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қотиши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15–300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сония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давомида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амалга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ошади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Бу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аралашманинг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қўлланилиши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ўзак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тайёрлаш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бўлимининг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яхшилаб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шамоллатилишни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талаб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этади</a:t>
            </a:r>
            <a:r>
              <a:rPr lang="ru-RU" dirty="0">
                <a:latin typeface="Times New Roman"/>
                <a:ea typeface="Times New Roman"/>
              </a:rPr>
              <a:t>.</a:t>
            </a:r>
            <a:endParaRPr lang="ru-RU" sz="3600" dirty="0">
              <a:latin typeface="Times New Roman"/>
              <a:ea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315057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485740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uz-Latn-UZ" sz="7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z-Latn-UZ" sz="7200" dirty="0" smtClean="0">
                <a:latin typeface="Times New Roman" pitchFamily="18" charset="0"/>
                <a:cs typeface="Times New Roman" pitchFamily="18" charset="0"/>
              </a:rPr>
              <a:t>Эътиборингиз учун раҳмат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527200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HARACTER" val="CharacterId &quot;{b3e63f40-53e6-43d7-92cd-f51b22b1d9fe}&quot;&#10;PoseId 19_021_klein.jpg&#10;"/>
</p:tagLst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_rels/them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theme/_rels/them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Литей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266</Words>
  <Application>Microsoft Office PowerPoint</Application>
  <PresentationFormat>Экран (4:3)</PresentationFormat>
  <Paragraphs>36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10</vt:i4>
      </vt:variant>
      <vt:variant>
        <vt:lpstr>Заголовки слайдов</vt:lpstr>
      </vt:variant>
      <vt:variant>
        <vt:i4>10</vt:i4>
      </vt:variant>
    </vt:vector>
  </HeadingPairs>
  <TitlesOfParts>
    <vt:vector size="20" baseType="lpstr">
      <vt:lpstr>1_Тема Office</vt:lpstr>
      <vt:lpstr>Базовая</vt:lpstr>
      <vt:lpstr>NewsPrint</vt:lpstr>
      <vt:lpstr>Литейная</vt:lpstr>
      <vt:lpstr>Метро</vt:lpstr>
      <vt:lpstr>1_Метро</vt:lpstr>
      <vt:lpstr>Солнцестояние</vt:lpstr>
      <vt:lpstr>Официальная</vt:lpstr>
      <vt:lpstr>Яркая</vt:lpstr>
      <vt:lpstr>Углы</vt:lpstr>
      <vt:lpstr>Слайд 1</vt:lpstr>
      <vt:lpstr>Слайд 2</vt:lpstr>
      <vt:lpstr>Слайд 3</vt:lpstr>
      <vt:lpstr>Слайд 4</vt:lpstr>
      <vt:lpstr>Слайд 5</vt:lpstr>
      <vt:lpstr>Слайд 6</vt:lpstr>
      <vt:lpstr> Вакуум ёрдамида қолиплаш схемаси: а) Термопластик плёнкани қиздириш ва мосламага сепиш; б) плёнка сепилган мослама; в) опокани жойлаштириш; г) опокани қум билан тўлдириш; д) ярим қолипни плёнка билан ёпиш ва қолипни ичидан хавони тортиб олиш; е) мосламани тагида босим хосил қилиш ва мосламани қолипдан чиқариш; ж) металл билан тўлдирилган қолип ва қуймани қотиши;  з) қолипдан қуймани чиқариш  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asilbek1992</cp:lastModifiedBy>
  <cp:revision>22</cp:revision>
  <dcterms:created xsi:type="dcterms:W3CDTF">2017-09-19T06:36:10Z</dcterms:created>
  <dcterms:modified xsi:type="dcterms:W3CDTF">2019-10-07T03:34:56Z</dcterms:modified>
</cp:coreProperties>
</file>