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  <p:sldMasterId id="2147483660" r:id="rId2"/>
  </p:sldMasterIdLst>
  <p:notesMasterIdLst>
    <p:notesMasterId r:id="rId48"/>
  </p:notesMasterIdLst>
  <p:sldIdLst>
    <p:sldId id="304" r:id="rId3"/>
    <p:sldId id="257" r:id="rId4"/>
    <p:sldId id="258" r:id="rId5"/>
    <p:sldId id="259" r:id="rId6"/>
    <p:sldId id="260" r:id="rId7"/>
    <p:sldId id="262" r:id="rId8"/>
    <p:sldId id="263" r:id="rId9"/>
    <p:sldId id="264" r:id="rId10"/>
    <p:sldId id="344" r:id="rId11"/>
    <p:sldId id="345" r:id="rId12"/>
    <p:sldId id="346" r:id="rId13"/>
    <p:sldId id="1851" r:id="rId14"/>
    <p:sldId id="266" r:id="rId15"/>
    <p:sldId id="265" r:id="rId16"/>
    <p:sldId id="267" r:id="rId17"/>
    <p:sldId id="268" r:id="rId18"/>
    <p:sldId id="269" r:id="rId19"/>
    <p:sldId id="270" r:id="rId20"/>
    <p:sldId id="271" r:id="rId21"/>
    <p:sldId id="1858" r:id="rId22"/>
    <p:sldId id="1881" r:id="rId23"/>
    <p:sldId id="272" r:id="rId24"/>
    <p:sldId id="273" r:id="rId25"/>
    <p:sldId id="274" r:id="rId26"/>
    <p:sldId id="275" r:id="rId27"/>
    <p:sldId id="276" r:id="rId28"/>
    <p:sldId id="277" r:id="rId29"/>
    <p:sldId id="278" r:id="rId30"/>
    <p:sldId id="279" r:id="rId31"/>
    <p:sldId id="280" r:id="rId32"/>
    <p:sldId id="281" r:id="rId33"/>
    <p:sldId id="282" r:id="rId34"/>
    <p:sldId id="283" r:id="rId35"/>
    <p:sldId id="284" r:id="rId36"/>
    <p:sldId id="285" r:id="rId37"/>
    <p:sldId id="286" r:id="rId38"/>
    <p:sldId id="287" r:id="rId39"/>
    <p:sldId id="288" r:id="rId40"/>
    <p:sldId id="289" r:id="rId41"/>
    <p:sldId id="290" r:id="rId42"/>
    <p:sldId id="295" r:id="rId43"/>
    <p:sldId id="296" r:id="rId44"/>
    <p:sldId id="298" r:id="rId45"/>
    <p:sldId id="300" r:id="rId46"/>
    <p:sldId id="302" r:id="rId47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89" d="100"/>
          <a:sy n="89" d="100"/>
        </p:scale>
        <p:origin x="264" y="6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viewProps" Target="viewProps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presProps" Target="pres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notesMaster" Target="notesMasters/notesMaster1.xml"/><Relationship Id="rId8" Type="http://schemas.openxmlformats.org/officeDocument/2006/relationships/slide" Target="slides/slide6.xml"/><Relationship Id="rId51" Type="http://schemas.openxmlformats.org/officeDocument/2006/relationships/theme" Target="theme/theme1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F2DA507-0457-4D20-9542-0A796C45A152}" type="datetimeFigureOut">
              <a:rPr lang="en-US" smtClean="0"/>
              <a:t>6/8/2026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745111C-6C99-40E4-B4F0-753EBD0A898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8990768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" name="Google Shape;58;p1:notes"/>
          <p:cNvSpPr txBox="1">
            <a:spLocks noGrp="1"/>
          </p:cNvSpPr>
          <p:nvPr>
            <p:ph type="sldNum" idx="12"/>
          </p:nvPr>
        </p:nvSpPr>
        <p:spPr>
          <a:xfrm>
            <a:off x="5308971" y="6731040"/>
            <a:ext cx="4061460" cy="35433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4025" tIns="47000" rIns="94025" bIns="47000" anchor="b" anchorCtr="0">
            <a:no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fld id="{00000000-1234-1234-1234-123412341234}" type="slidenum">
              <a:rPr kumimoji="0" lang="en-US" sz="12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t>1</a:t>
            </a:fld>
            <a:endParaRPr kumimoji="0" sz="1200" b="0" i="0" u="none" strike="noStrike" kern="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59" name="Google Shape;59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2324100" y="531813"/>
            <a:ext cx="4724400" cy="2657475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60" name="Google Shape;60;p1:notes"/>
          <p:cNvSpPr txBox="1">
            <a:spLocks noGrp="1"/>
          </p:cNvSpPr>
          <p:nvPr>
            <p:ph type="body" idx="1"/>
          </p:nvPr>
        </p:nvSpPr>
        <p:spPr>
          <a:xfrm>
            <a:off x="937260" y="3366135"/>
            <a:ext cx="7498080" cy="318897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4025" tIns="47000" rIns="94025" bIns="47000" anchor="t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dirty="0"/>
              <a:t>Principles of Information Systems, Thirteenth Edition</a:t>
            </a:r>
            <a:br>
              <a:rPr lang="en-US" sz="1100" dirty="0"/>
            </a:br>
            <a:endParaRPr sz="1100" dirty="0"/>
          </a:p>
          <a:p>
            <a:pPr marL="0" lvl="0" indent="0" algn="l" rtl="0">
              <a:spcBef>
                <a:spcPts val="360"/>
              </a:spcBef>
              <a:spcAft>
                <a:spcPts val="0"/>
              </a:spcAft>
              <a:buNone/>
            </a:pPr>
            <a:r>
              <a:rPr lang="en-US" i="1" dirty="0"/>
              <a:t>Chapter 1</a:t>
            </a:r>
            <a:endParaRPr dirty="0"/>
          </a:p>
          <a:p>
            <a:pPr marL="0" lvl="0" indent="0" algn="l" rtl="0">
              <a:lnSpc>
                <a:spcPct val="90000"/>
              </a:lnSpc>
              <a:spcBef>
                <a:spcPts val="360"/>
              </a:spcBef>
              <a:spcAft>
                <a:spcPts val="0"/>
              </a:spcAft>
              <a:buNone/>
            </a:pPr>
            <a:r>
              <a:rPr lang="en-US" i="1" dirty="0"/>
              <a:t>An Introduction to Information Systems</a:t>
            </a:r>
            <a:endParaRPr dirty="0"/>
          </a:p>
          <a:p>
            <a:pPr marL="0" lvl="0" indent="0" algn="l" rtl="0">
              <a:spcBef>
                <a:spcPts val="360"/>
              </a:spcBef>
              <a:spcAft>
                <a:spcPts val="0"/>
              </a:spcAft>
              <a:buNone/>
            </a:pPr>
            <a:endParaRPr dirty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err="1"/>
              <a:t>L’acquisto</a:t>
            </a:r>
            <a:r>
              <a:rPr lang="en-US" dirty="0"/>
              <a:t> e la </a:t>
            </a:r>
            <a:r>
              <a:rPr lang="en-US" dirty="0" err="1"/>
              <a:t>manutenzione</a:t>
            </a:r>
            <a:r>
              <a:rPr lang="en-US" dirty="0"/>
              <a:t> </a:t>
            </a:r>
            <a:r>
              <a:rPr lang="en-US" dirty="0" err="1"/>
              <a:t>delle</a:t>
            </a:r>
            <a:r>
              <a:rPr lang="en-US" dirty="0"/>
              <a:t> </a:t>
            </a:r>
            <a:r>
              <a:rPr lang="en-US" dirty="0" err="1"/>
              <a:t>attrezzature</a:t>
            </a:r>
            <a:r>
              <a:rPr lang="en-US" dirty="0"/>
              <a:t> ha un </a:t>
            </a:r>
            <a:r>
              <a:rPr lang="en-US" dirty="0" err="1"/>
              <a:t>costo</a:t>
            </a:r>
            <a:r>
              <a:rPr lang="en-US" dirty="0"/>
              <a:t> </a:t>
            </a:r>
            <a:r>
              <a:rPr lang="en-US" dirty="0" err="1"/>
              <a:t>superiore</a:t>
            </a:r>
            <a:r>
              <a:rPr lang="en-US" dirty="0"/>
              <a:t> a </a:t>
            </a:r>
            <a:r>
              <a:rPr lang="en-US" dirty="0" err="1"/>
              <a:t>quello</a:t>
            </a:r>
            <a:r>
              <a:rPr lang="en-US" dirty="0"/>
              <a:t> </a:t>
            </a:r>
            <a:r>
              <a:rPr lang="en-US" dirty="0" err="1"/>
              <a:t>dell’affitto</a:t>
            </a:r>
            <a:r>
              <a:rPr lang="en-US" dirty="0"/>
              <a:t> </a:t>
            </a:r>
            <a:r>
              <a:rPr lang="en-US" dirty="0" err="1"/>
              <a:t>dell’attrezzatura</a:t>
            </a:r>
            <a:r>
              <a:rPr lang="en-US" baseline="0" dirty="0"/>
              <a:t> </a:t>
            </a:r>
            <a:r>
              <a:rPr lang="en-US" baseline="0" dirty="0" err="1"/>
              <a:t>adeguata</a:t>
            </a:r>
            <a:r>
              <a:rPr lang="en-US" baseline="0" dirty="0"/>
              <a:t>. Il </a:t>
            </a:r>
            <a:r>
              <a:rPr lang="en-US" baseline="0" dirty="0" err="1"/>
              <a:t>vantaggio</a:t>
            </a:r>
            <a:r>
              <a:rPr lang="en-US" baseline="0" dirty="0"/>
              <a:t> e’ </a:t>
            </a:r>
            <a:r>
              <a:rPr lang="en-US" baseline="0" dirty="0" err="1"/>
              <a:t>quello</a:t>
            </a:r>
            <a:r>
              <a:rPr lang="en-US" baseline="0" dirty="0"/>
              <a:t> di </a:t>
            </a:r>
            <a:r>
              <a:rPr lang="en-US" baseline="0" dirty="0" err="1"/>
              <a:t>avere</a:t>
            </a:r>
            <a:r>
              <a:rPr lang="en-US" baseline="0" dirty="0"/>
              <a:t> </a:t>
            </a:r>
            <a:r>
              <a:rPr lang="en-US" baseline="0" dirty="0" err="1"/>
              <a:t>sempre</a:t>
            </a:r>
            <a:r>
              <a:rPr lang="en-US" baseline="0" dirty="0"/>
              <a:t> </a:t>
            </a:r>
            <a:r>
              <a:rPr lang="en-US" baseline="0" dirty="0" err="1"/>
              <a:t>attrezzatura</a:t>
            </a:r>
            <a:r>
              <a:rPr lang="en-US" baseline="0" dirty="0"/>
              <a:t> di </a:t>
            </a:r>
            <a:r>
              <a:rPr lang="en-US" baseline="0" dirty="0" err="1"/>
              <a:t>nuova</a:t>
            </a:r>
            <a:r>
              <a:rPr lang="en-US" baseline="0" dirty="0"/>
              <a:t> </a:t>
            </a:r>
            <a:r>
              <a:rPr lang="en-US" baseline="0" dirty="0" err="1"/>
              <a:t>generazione</a:t>
            </a:r>
            <a:r>
              <a:rPr lang="en-US" baseline="0" dirty="0"/>
              <a:t> e a cui e’ </a:t>
            </a:r>
            <a:r>
              <a:rPr lang="en-US" baseline="0" dirty="0" err="1"/>
              <a:t>stata</a:t>
            </a:r>
            <a:r>
              <a:rPr lang="en-US" baseline="0" dirty="0"/>
              <a:t> </a:t>
            </a:r>
            <a:r>
              <a:rPr lang="en-US" baseline="0" dirty="0" err="1"/>
              <a:t>fatta</a:t>
            </a:r>
            <a:r>
              <a:rPr lang="en-US" baseline="0" dirty="0"/>
              <a:t> </a:t>
            </a:r>
            <a:r>
              <a:rPr lang="en-US" baseline="0" dirty="0" err="1"/>
              <a:t>manutenzione</a:t>
            </a:r>
            <a:endParaRPr lang="en-US" dirty="0"/>
          </a:p>
          <a:p>
            <a:endParaRPr lang="en-US" dirty="0"/>
          </a:p>
          <a:p>
            <a:r>
              <a:rPr lang="en-US" dirty="0" err="1"/>
              <a:t>sutiable</a:t>
            </a:r>
            <a:r>
              <a:rPr lang="en-US" baseline="0" dirty="0"/>
              <a:t> </a:t>
            </a:r>
            <a:r>
              <a:rPr lang="en-US" dirty="0"/>
              <a:t>equipment = </a:t>
            </a:r>
            <a:r>
              <a:rPr lang="en-US" dirty="0" err="1"/>
              <a:t>attrezzatura</a:t>
            </a:r>
            <a:r>
              <a:rPr lang="en-US" dirty="0"/>
              <a:t> </a:t>
            </a:r>
            <a:r>
              <a:rPr lang="en-US" dirty="0" err="1"/>
              <a:t>adeguata</a:t>
            </a:r>
            <a:r>
              <a:rPr lang="en-US" dirty="0"/>
              <a:t>, in base </a:t>
            </a:r>
            <a:r>
              <a:rPr lang="en-US" dirty="0" err="1"/>
              <a:t>alle</a:t>
            </a:r>
            <a:r>
              <a:rPr lang="en-US" dirty="0"/>
              <a:t> </a:t>
            </a:r>
            <a:r>
              <a:rPr lang="en-US" dirty="0" err="1"/>
              <a:t>necessita</a:t>
            </a:r>
            <a:r>
              <a:rPr lang="en-US" dirty="0"/>
              <a:t> </a:t>
            </a:r>
            <a:r>
              <a:rPr lang="en-US" dirty="0" err="1"/>
              <a:t>dell’ingegnere</a:t>
            </a:r>
            <a:r>
              <a:rPr lang="en-US" dirty="0"/>
              <a:t> </a:t>
            </a:r>
            <a:r>
              <a:rPr lang="en-US" dirty="0" err="1"/>
              <a:t>edile</a:t>
            </a:r>
            <a:endParaRPr lang="en-US" dirty="0"/>
          </a:p>
          <a:p>
            <a:r>
              <a:rPr lang="en-US" dirty="0"/>
              <a:t>site engineer = </a:t>
            </a:r>
            <a:r>
              <a:rPr lang="en-US" dirty="0" err="1"/>
              <a:t>ingegnere</a:t>
            </a:r>
            <a:r>
              <a:rPr lang="en-US" baseline="0" dirty="0"/>
              <a:t> </a:t>
            </a:r>
            <a:r>
              <a:rPr lang="en-US" baseline="0" dirty="0" err="1"/>
              <a:t>edile</a:t>
            </a:r>
            <a:r>
              <a:rPr lang="en-US" baseline="0" dirty="0"/>
              <a:t> </a:t>
            </a:r>
            <a:r>
              <a:rPr lang="en-US" baseline="0" dirty="0" err="1"/>
              <a:t>che</a:t>
            </a:r>
            <a:r>
              <a:rPr lang="en-US" baseline="0" dirty="0"/>
              <a:t> </a:t>
            </a:r>
            <a:r>
              <a:rPr lang="en-US" baseline="0" dirty="0" err="1"/>
              <a:t>si</a:t>
            </a:r>
            <a:r>
              <a:rPr lang="en-US" baseline="0" dirty="0"/>
              <a:t> </a:t>
            </a:r>
            <a:r>
              <a:rPr lang="en-US" baseline="0" dirty="0" err="1"/>
              <a:t>trova</a:t>
            </a:r>
            <a:r>
              <a:rPr lang="en-US" baseline="0" dirty="0"/>
              <a:t> in </a:t>
            </a:r>
            <a:r>
              <a:rPr lang="en-US" baseline="0" dirty="0" err="1"/>
              <a:t>cantiere</a:t>
            </a:r>
            <a:endParaRPr lang="en-US" baseline="0" dirty="0"/>
          </a:p>
          <a:p>
            <a:r>
              <a:rPr lang="en-US" baseline="0" dirty="0"/>
              <a:t>clerk (</a:t>
            </a:r>
            <a:r>
              <a:rPr lang="en-US" baseline="0" dirty="0" err="1"/>
              <a:t>impiegato</a:t>
            </a:r>
            <a:r>
              <a:rPr lang="en-US" baseline="0" dirty="0"/>
              <a:t>) </a:t>
            </a:r>
            <a:r>
              <a:rPr lang="en-US" baseline="0" dirty="0" err="1"/>
              <a:t>si</a:t>
            </a:r>
            <a:r>
              <a:rPr lang="en-US" baseline="0" dirty="0"/>
              <a:t> </a:t>
            </a:r>
            <a:r>
              <a:rPr lang="en-US" baseline="0" dirty="0" err="1"/>
              <a:t>trova</a:t>
            </a:r>
            <a:r>
              <a:rPr lang="en-US" baseline="0" dirty="0"/>
              <a:t> in </a:t>
            </a:r>
            <a:r>
              <a:rPr lang="en-US" baseline="0" dirty="0" err="1"/>
              <a:t>deposito</a:t>
            </a:r>
            <a:r>
              <a:rPr lang="en-US" baseline="0" dirty="0"/>
              <a:t> per </a:t>
            </a:r>
            <a:r>
              <a:rPr lang="en-US" baseline="0" dirty="0" err="1"/>
              <a:t>esempio</a:t>
            </a:r>
            <a:r>
              <a:rPr lang="en-US" baseline="0" dirty="0"/>
              <a:t>, </a:t>
            </a:r>
            <a:r>
              <a:rPr lang="en-US" baseline="0" dirty="0" err="1"/>
              <a:t>assieme</a:t>
            </a:r>
            <a:r>
              <a:rPr lang="en-US" baseline="0" dirty="0"/>
              <a:t> al works engineer</a:t>
            </a:r>
          </a:p>
          <a:p>
            <a:r>
              <a:rPr lang="en-US" baseline="0" dirty="0"/>
              <a:t>works engineer = </a:t>
            </a:r>
            <a:r>
              <a:rPr lang="en-US" baseline="0" dirty="0" err="1"/>
              <a:t>ingegnere</a:t>
            </a:r>
            <a:r>
              <a:rPr lang="en-US" baseline="0" dirty="0"/>
              <a:t> </a:t>
            </a:r>
            <a:r>
              <a:rPr lang="en-US" baseline="0" dirty="0" err="1"/>
              <a:t>responsabile</a:t>
            </a:r>
            <a:r>
              <a:rPr lang="en-US" baseline="0" dirty="0"/>
              <a:t> </a:t>
            </a:r>
            <a:r>
              <a:rPr lang="en-US" baseline="0" dirty="0" err="1"/>
              <a:t>dei</a:t>
            </a:r>
            <a:r>
              <a:rPr lang="en-US" baseline="0" dirty="0"/>
              <a:t> </a:t>
            </a:r>
            <a:r>
              <a:rPr lang="en-US" baseline="0" dirty="0" err="1"/>
              <a:t>lavori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82759E-8999-4DBB-AFA5-27BEE8C6C2F0}" type="slidenum">
              <a:rPr lang="en-US" smtClean="0"/>
              <a:pPr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6014727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9B12F23-2107-49B4-A478-A91FAF29D1F6}" type="slidenum">
              <a:rPr lang="en-US" smtClean="0"/>
              <a:t>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274242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6/8/2026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8075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6/8/2026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43142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6/8/2026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06483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6/8/2026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2244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6/8/2026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0158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6/8/2026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7027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6/8/2026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2999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6/8/2026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07265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6/8/2026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9236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6/8/2026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0927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6/8/2026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222379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6D163FA0-B670-496E-88E0-9F4CE76ED623}"/>
              </a:ext>
            </a:extLst>
          </p:cNvPr>
          <p:cNvSpPr/>
          <p:nvPr userDrawn="1"/>
        </p:nvSpPr>
        <p:spPr>
          <a:xfrm>
            <a:off x="0" y="0"/>
            <a:ext cx="12192000" cy="1171787"/>
          </a:xfrm>
          <a:prstGeom prst="rect">
            <a:avLst/>
          </a:prstGeom>
          <a:solidFill>
            <a:srgbClr val="1A0F91"/>
          </a:solidFill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1009CA4-856F-4025-A035-0F985FD29E8B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38200" y="307869"/>
            <a:ext cx="10515600" cy="556048"/>
          </a:xfrm>
        </p:spPr>
        <p:txBody>
          <a:bodyPr>
            <a:noAutofit/>
          </a:bodyPr>
          <a:lstStyle>
            <a:lvl1pPr>
              <a:defRPr sz="3200" b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8FFF285-1B0D-45F3-B14D-7C8C06F9FB3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FCCD42-C89A-4518-A1B0-9EB34584CBB7}" type="datetime1">
              <a:rPr lang="en-US" smtClean="0"/>
              <a:t>6/8/2026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2452AE4-9F7B-4809-9E10-2152244C9D2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mn-MN"/>
              <a:t>Бизнес процесс загварчлал сургалт</a:t>
            </a:r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A6340F2-0E56-44CC-9F22-FBC94963CF3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9746D3-3897-4E62-AFB2-F036F859B1B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7554971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58833815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 Slide">
    <p:spTree>
      <p:nvGrpSpPr>
        <p:cNvPr id="1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Google Shape;30;p5"/>
          <p:cNvSpPr txBox="1">
            <a:spLocks noGrp="1"/>
          </p:cNvSpPr>
          <p:nvPr>
            <p:ph type="subTitle" idx="1"/>
          </p:nvPr>
        </p:nvSpPr>
        <p:spPr>
          <a:xfrm>
            <a:off x="1524000" y="3602037"/>
            <a:ext cx="9144000" cy="16557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000">
                <a:latin typeface="Montserrat" panose="00000500000000000000" pitchFamily="2" charset="0"/>
              </a:defRPr>
            </a:lvl1pPr>
            <a:lvl2pPr lvl="1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/>
            </a:lvl2pPr>
            <a:lvl3pPr lvl="2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/>
            </a:lvl3pPr>
            <a:lvl4pPr lvl="3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4pPr>
            <a:lvl5pPr lvl="4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5pPr>
            <a:lvl6pPr lvl="5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6pPr>
            <a:lvl7pPr lvl="6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7pPr>
            <a:lvl8pPr lvl="7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8pPr>
            <a:lvl9pPr lvl="8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dirty="0"/>
          </a:p>
        </p:txBody>
      </p:sp>
      <p:sp>
        <p:nvSpPr>
          <p:cNvPr id="31" name="Google Shape;31;p5"/>
          <p:cNvSpPr txBox="1">
            <a:spLocks noGrp="1"/>
          </p:cNvSpPr>
          <p:nvPr>
            <p:ph type="dt" idx="10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fld id="{30E36FF0-445B-48F5-9E0A-23ED02B2DD95}" type="datetime1">
              <a:rPr lang="en-US" smtClean="0"/>
              <a:t>6/8/2026</a:t>
            </a:fld>
            <a:endParaRPr lang="en-US"/>
          </a:p>
        </p:txBody>
      </p:sp>
      <p:sp>
        <p:nvSpPr>
          <p:cNvPr id="32" name="Google Shape;32;p5"/>
          <p:cNvSpPr txBox="1">
            <a:spLocks noGrp="1"/>
          </p:cNvSpPr>
          <p:nvPr>
            <p:ph type="ftr" idx="11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r>
              <a:rPr lang="en-US"/>
              <a:t>Business analysis and process management</a:t>
            </a:r>
          </a:p>
        </p:txBody>
      </p:sp>
      <p:sp>
        <p:nvSpPr>
          <p:cNvPr id="33" name="Google Shape;33;p5"/>
          <p:cNvSpPr txBox="1">
            <a:spLocks noGrp="1"/>
          </p:cNvSpPr>
          <p:nvPr>
            <p:ph type="sldNum" idx="12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fld id="{611322DE-3F9E-4261-BC4C-C8DBA52F4786}" type="slidenum">
              <a:rPr lang="en-US" smtClean="0"/>
              <a:t>‹#›</a:t>
            </a:fld>
            <a:endParaRPr lang="en-US"/>
          </a:p>
        </p:txBody>
      </p:sp>
      <p:sp>
        <p:nvSpPr>
          <p:cNvPr id="3" name="Google Shape;92;p14">
            <a:extLst>
              <a:ext uri="{FF2B5EF4-FFF2-40B4-BE49-F238E27FC236}">
                <a16:creationId xmlns:a16="http://schemas.microsoft.com/office/drawing/2014/main" id="{1701E78D-1E89-7720-C160-8CCDA67E4251}"/>
              </a:ext>
            </a:extLst>
          </p:cNvPr>
          <p:cNvSpPr/>
          <p:nvPr/>
        </p:nvSpPr>
        <p:spPr>
          <a:xfrm>
            <a:off x="359229" y="413657"/>
            <a:ext cx="11473500" cy="6335400"/>
          </a:xfrm>
          <a:prstGeom prst="rect">
            <a:avLst/>
          </a:prstGeom>
          <a:noFill/>
          <a:ln w="12700" cap="flat" cmpd="sng">
            <a:solidFill>
              <a:srgbClr val="0132A6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4" name="Google Shape;93;p14" descr="A picture containing chart&#10;&#10;Description automatically generated">
            <a:extLst>
              <a:ext uri="{FF2B5EF4-FFF2-40B4-BE49-F238E27FC236}">
                <a16:creationId xmlns:a16="http://schemas.microsoft.com/office/drawing/2014/main" id="{F143D8D6-5FAA-DA1F-5886-74F658BD7EB1}"/>
              </a:ext>
            </a:extLst>
          </p:cNvPr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-259720" y="5106643"/>
            <a:ext cx="3008383" cy="1950724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Google Shape;94;p14">
            <a:extLst>
              <a:ext uri="{FF2B5EF4-FFF2-40B4-BE49-F238E27FC236}">
                <a16:creationId xmlns:a16="http://schemas.microsoft.com/office/drawing/2014/main" id="{6070D658-871E-6117-9690-E779B1C80DBB}"/>
              </a:ext>
            </a:extLst>
          </p:cNvPr>
          <p:cNvSpPr/>
          <p:nvPr/>
        </p:nvSpPr>
        <p:spPr>
          <a:xfrm>
            <a:off x="821531" y="2758283"/>
            <a:ext cx="11011239" cy="843755"/>
          </a:xfrm>
          <a:prstGeom prst="rect">
            <a:avLst/>
          </a:prstGeom>
          <a:solidFill>
            <a:srgbClr val="0132A6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 dirty="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9" name="Google Shape;29;p5"/>
          <p:cNvSpPr txBox="1">
            <a:spLocks noGrp="1"/>
          </p:cNvSpPr>
          <p:nvPr>
            <p:ph type="ctrTitle"/>
          </p:nvPr>
        </p:nvSpPr>
        <p:spPr>
          <a:xfrm>
            <a:off x="1524000" y="2758282"/>
            <a:ext cx="9144000" cy="8161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3200" b="1">
                <a:solidFill>
                  <a:schemeClr val="bg1"/>
                </a:solidFill>
                <a:latin typeface="Montserrat" panose="00000500000000000000" pitchFamily="2" charset="0"/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r>
              <a:rPr lang="en-US"/>
              <a:t>Click to edit Master title style</a:t>
            </a: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267850515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6D163FA0-B670-496E-88E0-9F4CE76ED623}"/>
              </a:ext>
            </a:extLst>
          </p:cNvPr>
          <p:cNvSpPr/>
          <p:nvPr userDrawn="1"/>
        </p:nvSpPr>
        <p:spPr>
          <a:xfrm>
            <a:off x="0" y="0"/>
            <a:ext cx="12192000" cy="1171787"/>
          </a:xfrm>
          <a:prstGeom prst="rect">
            <a:avLst/>
          </a:prstGeom>
          <a:solidFill>
            <a:srgbClr val="1A0F91"/>
          </a:solidFill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1009CA4-856F-4025-A035-0F985FD29E8B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38200" y="307869"/>
            <a:ext cx="10515600" cy="556048"/>
          </a:xfrm>
        </p:spPr>
        <p:txBody>
          <a:bodyPr>
            <a:noAutofit/>
          </a:bodyPr>
          <a:lstStyle>
            <a:lvl1pPr>
              <a:defRPr sz="3200" b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8FFF285-1B0D-45F3-B14D-7C8C06F9FB3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BFDDC4-6B17-448C-9742-2334C47560EE}" type="datetime1">
              <a:rPr lang="en-US" smtClean="0"/>
              <a:t>6/8/2026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2452AE4-9F7B-4809-9E10-2152244C9D2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Business analysis and process management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A6340F2-0E56-44CC-9F22-FBC94963CF3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9746D3-3897-4E62-AFB2-F036F859B1B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0497318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>
  <p:cSld name="Blank">
    <p:spTree>
      <p:nvGrpSpPr>
        <p:cNvPr id="1" name="Shape 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Google Shape;22;p3"/>
          <p:cNvSpPr txBox="1">
            <a:spLocks noGrp="1"/>
          </p:cNvSpPr>
          <p:nvPr>
            <p:ph type="dt" idx="10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fld id="{8A38ACFA-58D4-4D54-8B65-982F415E80E9}" type="datetime1">
              <a:rPr lang="en-US" smtClean="0"/>
              <a:t>6/8/2026</a:t>
            </a:fld>
            <a:endParaRPr lang="en-US"/>
          </a:p>
        </p:txBody>
      </p:sp>
      <p:sp>
        <p:nvSpPr>
          <p:cNvPr id="23" name="Google Shape;23;p3"/>
          <p:cNvSpPr txBox="1">
            <a:spLocks noGrp="1"/>
          </p:cNvSpPr>
          <p:nvPr>
            <p:ph type="ftr" idx="11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r>
              <a:rPr lang="en-US"/>
              <a:t>Business analysis and process management</a:t>
            </a:r>
          </a:p>
        </p:txBody>
      </p:sp>
      <p:sp>
        <p:nvSpPr>
          <p:cNvPr id="2" name="Google Shape;17;p2">
            <a:extLst>
              <a:ext uri="{FF2B5EF4-FFF2-40B4-BE49-F238E27FC236}">
                <a16:creationId xmlns:a16="http://schemas.microsoft.com/office/drawing/2014/main" id="{08919821-6F89-01B8-3072-EB2E7A251A0B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838200" y="1216910"/>
            <a:ext cx="10870245" cy="496005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189" lvl="0" indent="-342891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>
                <a:latin typeface="+mj-lt"/>
              </a:defRPr>
            </a:lvl1pPr>
            <a:lvl2pPr marL="914377" lvl="1" indent="-342891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566" lvl="2" indent="-342891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754" lvl="3" indent="-342891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5943" lvl="4" indent="-342891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131" lvl="5" indent="-342891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320" lvl="6" indent="-342891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509" lvl="7" indent="-342891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697" lvl="8" indent="-342891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Google Shape;20;p2">
            <a:extLst>
              <a:ext uri="{FF2B5EF4-FFF2-40B4-BE49-F238E27FC236}">
                <a16:creationId xmlns:a16="http://schemas.microsoft.com/office/drawing/2014/main" id="{A6228EDC-91D9-7C19-D11C-4193036C2319}"/>
              </a:ext>
            </a:extLst>
          </p:cNvPr>
          <p:cNvSpPr txBox="1">
            <a:spLocks/>
          </p:cNvSpPr>
          <p:nvPr/>
        </p:nvSpPr>
        <p:spPr>
          <a:xfrm>
            <a:off x="8610601" y="6307138"/>
            <a:ext cx="3097844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fld id="{00000000-1234-1234-1234-123412341234}" type="slidenum">
              <a:rPr lang="en" sz="1200" smtClean="0"/>
              <a:pPr/>
              <a:t>‹#›</a:t>
            </a:fld>
            <a:endParaRPr lang="en" sz="1200" dirty="0"/>
          </a:p>
        </p:txBody>
      </p:sp>
      <p:sp>
        <p:nvSpPr>
          <p:cNvPr id="4" name="Google Shape;105;p15">
            <a:extLst>
              <a:ext uri="{FF2B5EF4-FFF2-40B4-BE49-F238E27FC236}">
                <a16:creationId xmlns:a16="http://schemas.microsoft.com/office/drawing/2014/main" id="{4DE8C174-78B2-D5BB-4A35-E85DB14583F4}"/>
              </a:ext>
            </a:extLst>
          </p:cNvPr>
          <p:cNvSpPr/>
          <p:nvPr userDrawn="1"/>
        </p:nvSpPr>
        <p:spPr>
          <a:xfrm>
            <a:off x="0" y="-51140"/>
            <a:ext cx="12192000" cy="917415"/>
          </a:xfrm>
          <a:prstGeom prst="rect">
            <a:avLst/>
          </a:prstGeom>
          <a:solidFill>
            <a:srgbClr val="0132A6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" name="Google Shape;16;p2">
            <a:extLst>
              <a:ext uri="{FF2B5EF4-FFF2-40B4-BE49-F238E27FC236}">
                <a16:creationId xmlns:a16="http://schemas.microsoft.com/office/drawing/2014/main" id="{74C73D95-90C2-93C1-A2AD-2E6534365D22}"/>
              </a:ext>
            </a:extLst>
          </p:cNvPr>
          <p:cNvSpPr txBox="1">
            <a:spLocks noGrp="1"/>
          </p:cNvSpPr>
          <p:nvPr>
            <p:ph type="title" hasCustomPrompt="1"/>
          </p:nvPr>
        </p:nvSpPr>
        <p:spPr>
          <a:xfrm>
            <a:off x="302559" y="200508"/>
            <a:ext cx="11405887" cy="4141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3600" b="1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r>
              <a:rPr lang="en-US" dirty="0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81389799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5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5" Type="http://schemas.openxmlformats.org/officeDocument/2006/relationships/theme" Target="../theme/theme2.xml"/><Relationship Id="rId4" Type="http://schemas.openxmlformats.org/officeDocument/2006/relationships/slideLayout" Target="../slideLayouts/slideLayout16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6/8/2026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9977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5" r:id="rId12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5432506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</p:sldLayoutIdLst>
  <p:hf hdr="0"/>
  <p:txStyles>
    <p:titleStyle>
      <a:lvl1pPr algn="ctr" defTabSz="1219170" rtl="0" eaLnBrk="1" latinLnBrk="0" hangingPunct="1">
        <a:spcBef>
          <a:spcPct val="0"/>
        </a:spcBef>
        <a:buNone/>
        <a:defRPr sz="5867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57189" indent="-457189" algn="l" defTabSz="1219170" rtl="0" eaLnBrk="1" latinLnBrk="0" hangingPunct="1">
        <a:spcBef>
          <a:spcPct val="20000"/>
        </a:spcBef>
        <a:buFont typeface="Arial" pitchFamily="34" charset="0"/>
        <a:buChar char="•"/>
        <a:defRPr sz="4267" kern="1200">
          <a:solidFill>
            <a:schemeClr val="tx1"/>
          </a:solidFill>
          <a:latin typeface="+mn-lt"/>
          <a:ea typeface="+mn-ea"/>
          <a:cs typeface="+mn-cs"/>
        </a:defRPr>
      </a:lvl1pPr>
      <a:lvl2pPr marL="990575" indent="-380990" algn="l" defTabSz="1219170" rtl="0" eaLnBrk="1" latinLnBrk="0" hangingPunct="1">
        <a:spcBef>
          <a:spcPct val="20000"/>
        </a:spcBef>
        <a:buFont typeface="Arial" pitchFamily="34" charset="0"/>
        <a:buChar char="–"/>
        <a:defRPr sz="3733" kern="1200">
          <a:solidFill>
            <a:schemeClr val="tx1"/>
          </a:solidFill>
          <a:latin typeface="+mn-lt"/>
          <a:ea typeface="+mn-ea"/>
          <a:cs typeface="+mn-cs"/>
        </a:defRPr>
      </a:lvl2pPr>
      <a:lvl3pPr marL="1523962" indent="-304792" algn="l" defTabSz="121917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3pPr>
      <a:lvl4pPr marL="2133547" indent="-304792" algn="l" defTabSz="1219170" rtl="0" eaLnBrk="1" latinLnBrk="0" hangingPunct="1">
        <a:spcBef>
          <a:spcPct val="20000"/>
        </a:spcBef>
        <a:buFont typeface="Arial" pitchFamily="34" charset="0"/>
        <a:buChar char="–"/>
        <a:defRPr sz="2667" kern="1200">
          <a:solidFill>
            <a:schemeClr val="tx1"/>
          </a:solidFill>
          <a:latin typeface="+mn-lt"/>
          <a:ea typeface="+mn-ea"/>
          <a:cs typeface="+mn-cs"/>
        </a:defRPr>
      </a:lvl4pPr>
      <a:lvl5pPr marL="2743131" indent="-304792" algn="l" defTabSz="1219170" rtl="0" eaLnBrk="1" latinLnBrk="0" hangingPunct="1">
        <a:spcBef>
          <a:spcPct val="20000"/>
        </a:spcBef>
        <a:buFont typeface="Arial" pitchFamily="34" charset="0"/>
        <a:buChar char="»"/>
        <a:defRPr sz="2667" kern="1200">
          <a:solidFill>
            <a:schemeClr val="tx1"/>
          </a:solidFill>
          <a:latin typeface="+mn-lt"/>
          <a:ea typeface="+mn-ea"/>
          <a:cs typeface="+mn-cs"/>
        </a:defRPr>
      </a:lvl5pPr>
      <a:lvl6pPr marL="3352716" indent="-304792" algn="l" defTabSz="1219170" rtl="0" eaLnBrk="1" latinLnBrk="0" hangingPunct="1">
        <a:spcBef>
          <a:spcPct val="20000"/>
        </a:spcBef>
        <a:buFont typeface="Arial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6pPr>
      <a:lvl7pPr marL="3962301" indent="-304792" algn="l" defTabSz="1219170" rtl="0" eaLnBrk="1" latinLnBrk="0" hangingPunct="1">
        <a:spcBef>
          <a:spcPct val="20000"/>
        </a:spcBef>
        <a:buFont typeface="Arial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7pPr>
      <a:lvl8pPr marL="4571886" indent="-304792" algn="l" defTabSz="1219170" rtl="0" eaLnBrk="1" latinLnBrk="0" hangingPunct="1">
        <a:spcBef>
          <a:spcPct val="20000"/>
        </a:spcBef>
        <a:buFont typeface="Arial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8pPr>
      <a:lvl9pPr marL="5181470" indent="-304792" algn="l" defTabSz="1219170" rtl="0" eaLnBrk="1" latinLnBrk="0" hangingPunct="1">
        <a:spcBef>
          <a:spcPct val="20000"/>
        </a:spcBef>
        <a:buFont typeface="Arial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09585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19170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28754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8339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47924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57509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267093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876678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4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" name="Google Shape;63;p1"/>
          <p:cNvSpPr txBox="1">
            <a:spLocks noGrp="1"/>
          </p:cNvSpPr>
          <p:nvPr>
            <p:ph type="subTitle" idx="1"/>
          </p:nvPr>
        </p:nvSpPr>
        <p:spPr>
          <a:xfrm>
            <a:off x="896656" y="3060741"/>
            <a:ext cx="10679907" cy="369397"/>
          </a:xfrm>
          <a:prstGeom prst="rect">
            <a:avLst/>
          </a:prstGeom>
          <a:solidFill>
            <a:srgbClr val="0132A6"/>
          </a:solidFill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indent="0" algn="ctr">
              <a:spcBef>
                <a:spcPts val="0"/>
              </a:spcBef>
              <a:buSzPts val="4000"/>
            </a:pPr>
            <a:r>
              <a:rPr lang="en-US" sz="2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  <a:ea typeface="Arial"/>
                <a:cs typeface="Arial"/>
                <a:sym typeface="Arial"/>
              </a:rPr>
              <a:t>Lecture 12</a:t>
            </a:r>
            <a:r>
              <a:rPr lang="mn-MN" sz="2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  <a:ea typeface="Arial"/>
                <a:cs typeface="Arial"/>
                <a:sym typeface="Arial"/>
              </a:rPr>
              <a:t>:</a:t>
            </a:r>
            <a:r>
              <a:rPr lang="en-US" sz="2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2667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Process analysis</a:t>
            </a:r>
            <a:endParaRPr sz="26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2" name="Google Shape;62;p1"/>
          <p:cNvSpPr txBox="1">
            <a:spLocks noGrp="1"/>
          </p:cNvSpPr>
          <p:nvPr>
            <p:ph type="ctrTitle"/>
          </p:nvPr>
        </p:nvSpPr>
        <p:spPr>
          <a:xfrm>
            <a:off x="2109788" y="2161184"/>
            <a:ext cx="8253643" cy="2616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spAutoFit/>
          </a:bodyPr>
          <a:lstStyle/>
          <a:p>
            <a:pPr>
              <a:lnSpc>
                <a:spcPct val="85000"/>
              </a:lnSpc>
              <a:buSzPts val="2400"/>
            </a:pPr>
            <a:r>
              <a:rPr lang="en-US" sz="2000" b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Course: Business analysis and process management</a:t>
            </a:r>
            <a:endParaRPr sz="2000" b="0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DACD60B-6C5D-B782-7229-97E83DB7CB07}"/>
              </a:ext>
            </a:extLst>
          </p:cNvPr>
          <p:cNvSpPr>
            <a:spLocks noGrp="1"/>
          </p:cNvSpPr>
          <p:nvPr>
            <p:ph type="ftr" idx="11"/>
          </p:nvPr>
        </p:nvSpPr>
        <p:spPr/>
        <p:txBody>
          <a:bodyPr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Tx/>
              <a:buNone/>
              <a:tabLst/>
              <a:defRPr/>
            </a:pPr>
            <a:r>
              <a:rPr kumimoji="0" lang="en-US" sz="1200" b="0" i="0" u="none" strike="noStrike" kern="0" cap="none" spc="0" normalizeH="0" baseline="0" noProof="0" dirty="0">
                <a:ln>
                  <a:noFill/>
                </a:ln>
                <a:solidFill>
                  <a:srgbClr val="888888"/>
                </a:solidFill>
                <a:effectLst/>
                <a:uLnTx/>
                <a:uFillTx/>
                <a:latin typeface="Arial"/>
                <a:ea typeface="Calibri"/>
                <a:cs typeface="Calibri"/>
                <a:sym typeface="Calibri"/>
              </a:rPr>
              <a:t>Business analysis and process management</a:t>
            </a:r>
          </a:p>
        </p:txBody>
      </p:sp>
      <p:sp>
        <p:nvSpPr>
          <p:cNvPr id="5" name="Google Shape;62;p1">
            <a:extLst>
              <a:ext uri="{FF2B5EF4-FFF2-40B4-BE49-F238E27FC236}">
                <a16:creationId xmlns:a16="http://schemas.microsoft.com/office/drawing/2014/main" id="{777E50AB-3B9C-8029-CBA3-777D7F9D4027}"/>
              </a:ext>
            </a:extLst>
          </p:cNvPr>
          <p:cNvSpPr txBox="1">
            <a:spLocks/>
          </p:cNvSpPr>
          <p:nvPr/>
        </p:nvSpPr>
        <p:spPr>
          <a:xfrm>
            <a:off x="2109788" y="3790873"/>
            <a:ext cx="8253643" cy="2092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sp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ctr" rtl="0" eaLnBrk="1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2400" b="1" i="0" u="none" strike="noStrike" cap="none">
                <a:solidFill>
                  <a:schemeClr val="bg1"/>
                </a:solidFill>
                <a:latin typeface="Montserrat" panose="00000500000000000000" pitchFamily="2" charset="0"/>
                <a:ea typeface="Calibri"/>
                <a:cs typeface="Calibri"/>
                <a:sym typeface="Calibri"/>
              </a:defRPr>
            </a:lvl1pPr>
            <a:lvl2pPr marR="0" lvl="1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marR="0" lvl="0" indent="0" algn="ctr" defTabSz="914377" rtl="0" eaLnBrk="1" fontAlgn="auto" latinLnBrk="0" hangingPunct="1">
              <a:lnSpc>
                <a:spcPct val="8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Calibri"/>
              <a:buNone/>
              <a:tabLst/>
              <a:defRPr/>
            </a:pPr>
            <a:r>
              <a:rPr kumimoji="0" lang="en-US" sz="1600" b="0" i="1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Arial"/>
                <a:cs typeface="Arial"/>
                <a:sym typeface="Arial"/>
              </a:rPr>
              <a:t>Lecturer: SARANCHIMEG Nasanjargal</a:t>
            </a:r>
          </a:p>
        </p:txBody>
      </p:sp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8575207D-00F5-2DDF-DEE8-96EDFA9D1770}"/>
              </a:ext>
            </a:extLst>
          </p:cNvPr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Pts val="1400"/>
              <a:buFontTx/>
              <a:buNone/>
              <a:tabLst/>
              <a:defRPr/>
            </a:pPr>
            <a:fld id="{5BEE5E26-9EF8-4473-B3C6-059EBF8C7A93}" type="datetime1">
              <a:rPr kumimoji="0" lang="en-US" sz="18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Pts val="1400"/>
                <a:buFontTx/>
                <a:buNone/>
                <a:tabLst/>
                <a:defRPr/>
              </a:pPr>
              <a:t>6/8/2026</a:t>
            </a:fld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428894FC-770E-EDA1-ED55-59B621B3E234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tabLst/>
              <a:defRPr/>
            </a:pPr>
            <a:fld id="{611322DE-3F9E-4261-BC4C-C8DBA52F4786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888888"/>
                </a:solidFill>
                <a:effectLst/>
                <a:uLnTx/>
                <a:uFillTx/>
                <a:latin typeface="Calibri"/>
                <a:ea typeface="Calibri"/>
                <a:cs typeface="Calibri"/>
                <a:sym typeface="Calibri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200"/>
                <a:buFont typeface="Arial"/>
                <a:buNone/>
                <a:tabLst/>
                <a:defRPr/>
              </a:pPr>
              <a:t>1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rgbClr val="888888"/>
              </a:solidFill>
              <a:effectLst/>
              <a:uLnTx/>
              <a:uFillTx/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4114800" cy="6858000"/>
          </a:xfrm>
          <a:prstGeom prst="rect">
            <a:avLst/>
          </a:prstGeom>
          <a:solidFill>
            <a:srgbClr val="0F4DA5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Rectangle 2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rgbClr val="FFEC0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" name="TextBox 3"/>
          <p:cNvSpPr txBox="1"/>
          <p:nvPr/>
        </p:nvSpPr>
        <p:spPr>
          <a:xfrm>
            <a:off x="548640" y="1097280"/>
            <a:ext cx="3291840" cy="457200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/>
            <a:r>
              <a:rPr sz="1400" b="1" i="0">
                <a:solidFill>
                  <a:srgbClr val="FFEC00"/>
                </a:solidFill>
                <a:latin typeface="Calibri"/>
              </a:rPr>
              <a:t>СУУРЬ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548640" y="1417320"/>
            <a:ext cx="3291840" cy="2286000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/>
            <a:r>
              <a:rPr sz="2400" b="1" i="0" dirty="0">
                <a:solidFill>
                  <a:srgbClr val="FFFFFF"/>
                </a:solidFill>
                <a:latin typeface="Cambria"/>
              </a:rPr>
              <a:t>Fundamentals of Business Process Management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548640" y="3291840"/>
            <a:ext cx="3291840" cy="457200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/>
            <a:r>
              <a:rPr sz="1300" b="0" i="1">
                <a:solidFill>
                  <a:srgbClr val="FFEC00"/>
                </a:solidFill>
                <a:latin typeface="Calibri"/>
              </a:rPr>
              <a:t>2-р хэвлэл, Springer, 2018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548640" y="3931920"/>
            <a:ext cx="3291840" cy="320040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/>
            <a:r>
              <a:rPr sz="1100" b="1" i="0" dirty="0">
                <a:solidFill>
                  <a:srgbClr val="FFEC00"/>
                </a:solidFill>
                <a:latin typeface="Calibri"/>
              </a:rPr>
              <a:t>ЗОХИОГЧИД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548640" y="4251960"/>
            <a:ext cx="2011680" cy="274320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/>
            <a:r>
              <a:rPr sz="1200" b="1" i="0">
                <a:solidFill>
                  <a:srgbClr val="FFFFFF"/>
                </a:solidFill>
                <a:latin typeface="Calibri"/>
              </a:rPr>
              <a:t>Marlon Dumas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2468880" y="4251960"/>
            <a:ext cx="1371600" cy="274320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/>
            <a:r>
              <a:rPr sz="1000" b="0" i="1">
                <a:solidFill>
                  <a:srgbClr val="FFEC00"/>
                </a:solidFill>
                <a:latin typeface="Calibri"/>
              </a:rPr>
              <a:t>Tartu Univ.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548640" y="4544568"/>
            <a:ext cx="2011680" cy="274320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/>
            <a:r>
              <a:rPr sz="1200" b="1" i="0">
                <a:solidFill>
                  <a:srgbClr val="FFFFFF"/>
                </a:solidFill>
                <a:latin typeface="Calibri"/>
              </a:rPr>
              <a:t>Marcello La Rosa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2468880" y="4544568"/>
            <a:ext cx="1371600" cy="274320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/>
            <a:r>
              <a:rPr sz="1000" b="0" i="1">
                <a:solidFill>
                  <a:srgbClr val="FFEC00"/>
                </a:solidFill>
                <a:latin typeface="Calibri"/>
              </a:rPr>
              <a:t>Melbourne Univ.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548640" y="4837176"/>
            <a:ext cx="2011680" cy="274320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/>
            <a:r>
              <a:rPr sz="1200" b="1" i="0">
                <a:solidFill>
                  <a:srgbClr val="FFFFFF"/>
                </a:solidFill>
                <a:latin typeface="Calibri"/>
              </a:rPr>
              <a:t>Jan Mendling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2468880" y="4837176"/>
            <a:ext cx="1371600" cy="274320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/>
            <a:r>
              <a:rPr sz="1000" b="0" i="1">
                <a:solidFill>
                  <a:srgbClr val="FFEC00"/>
                </a:solidFill>
                <a:latin typeface="Calibri"/>
              </a:rPr>
              <a:t>WU Vienna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548640" y="5129784"/>
            <a:ext cx="2011680" cy="274320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/>
            <a:r>
              <a:rPr sz="1200" b="1" i="0">
                <a:solidFill>
                  <a:srgbClr val="FFFFFF"/>
                </a:solidFill>
                <a:latin typeface="Calibri"/>
              </a:rPr>
              <a:t>Hajo A. Reijers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2468880" y="5129784"/>
            <a:ext cx="1371600" cy="274320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/>
            <a:r>
              <a:rPr sz="1000" b="0" i="1">
                <a:solidFill>
                  <a:srgbClr val="FFEC00"/>
                </a:solidFill>
                <a:latin typeface="Calibri"/>
              </a:rPr>
              <a:t>VU Amsterdam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4572000" y="731520"/>
            <a:ext cx="7315200" cy="365760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/>
            <a:r>
              <a:rPr sz="1200" b="1" i="0">
                <a:solidFill>
                  <a:srgbClr val="0F4DA5"/>
                </a:solidFill>
                <a:latin typeface="Calibri"/>
              </a:rPr>
              <a:t>ЭНЭ ЛЕКЦЭД АШИГЛАСАН БҮЛЭГ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4572000" y="1097280"/>
            <a:ext cx="7315200" cy="338554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/>
            <a:r>
              <a:rPr lang="mn-MN" sz="2200" b="1" i="0" dirty="0">
                <a:solidFill>
                  <a:srgbClr val="1A1718"/>
                </a:solidFill>
                <a:latin typeface="Cambria"/>
              </a:rPr>
              <a:t>Чанарын шинжилгээ</a:t>
            </a:r>
            <a:endParaRPr sz="2200" b="1" i="0" dirty="0">
              <a:solidFill>
                <a:srgbClr val="1A1718"/>
              </a:solidFill>
              <a:latin typeface="Cambria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4572000" y="2103120"/>
            <a:ext cx="7315200" cy="1463040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>
              <a:lnSpc>
                <a:spcPct val="125000"/>
              </a:lnSpc>
              <a:spcAft>
                <a:spcPts val="400"/>
              </a:spcAft>
            </a:pPr>
            <a:r>
              <a:rPr sz="1300" b="1">
                <a:solidFill>
                  <a:srgbClr val="0F4DA5"/>
                </a:solidFill>
                <a:latin typeface="Calibri"/>
              </a:rPr>
              <a:t>▪  </a:t>
            </a:r>
            <a:r>
              <a:rPr sz="1300" b="0">
                <a:solidFill>
                  <a:srgbClr val="1A1718"/>
                </a:solidFill>
                <a:latin typeface="Calibri"/>
              </a:rPr>
              <a:t>Value-Added Analysis (VA / BVA / NVA)</a:t>
            </a:r>
          </a:p>
          <a:p>
            <a:pPr algn="l">
              <a:lnSpc>
                <a:spcPct val="125000"/>
              </a:lnSpc>
              <a:spcAft>
                <a:spcPts val="400"/>
              </a:spcAft>
            </a:pPr>
            <a:r>
              <a:rPr sz="1300" b="1">
                <a:solidFill>
                  <a:srgbClr val="0F4DA5"/>
                </a:solidFill>
                <a:latin typeface="Calibri"/>
              </a:rPr>
              <a:t>▪  </a:t>
            </a:r>
            <a:r>
              <a:rPr sz="1300" b="0">
                <a:solidFill>
                  <a:srgbClr val="1A1718"/>
                </a:solidFill>
                <a:latin typeface="Calibri"/>
              </a:rPr>
              <a:t>Waste Analysis — 7 сурвалж</a:t>
            </a:r>
          </a:p>
          <a:p>
            <a:pPr algn="l">
              <a:lnSpc>
                <a:spcPct val="125000"/>
              </a:lnSpc>
              <a:spcAft>
                <a:spcPts val="400"/>
              </a:spcAft>
            </a:pPr>
            <a:r>
              <a:rPr sz="1300" b="1">
                <a:solidFill>
                  <a:srgbClr val="0F4DA5"/>
                </a:solidFill>
                <a:latin typeface="Calibri"/>
              </a:rPr>
              <a:t>▪  </a:t>
            </a:r>
            <a:r>
              <a:rPr sz="1300" b="0">
                <a:solidFill>
                  <a:srgbClr val="1A1718"/>
                </a:solidFill>
                <a:latin typeface="Calibri"/>
              </a:rPr>
              <a:t>Issue documentation &amp; Pareto</a:t>
            </a:r>
          </a:p>
          <a:p>
            <a:pPr algn="l">
              <a:lnSpc>
                <a:spcPct val="125000"/>
              </a:lnSpc>
              <a:spcAft>
                <a:spcPts val="400"/>
              </a:spcAft>
            </a:pPr>
            <a:r>
              <a:rPr sz="1300" b="1">
                <a:solidFill>
                  <a:srgbClr val="0F4DA5"/>
                </a:solidFill>
                <a:latin typeface="Calibri"/>
              </a:rPr>
              <a:t>▪  </a:t>
            </a:r>
            <a:r>
              <a:rPr sz="1300" b="0">
                <a:solidFill>
                  <a:srgbClr val="1A1718"/>
                </a:solidFill>
                <a:latin typeface="Calibri"/>
              </a:rPr>
              <a:t>Root-cause analysis (Cause-Effect, Why-Why)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4572000" y="3840480"/>
            <a:ext cx="7315200" cy="338554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/>
            <a:r>
              <a:rPr sz="2200" b="1" i="0" dirty="0" err="1">
                <a:solidFill>
                  <a:srgbClr val="1A1718"/>
                </a:solidFill>
                <a:latin typeface="Cambria"/>
              </a:rPr>
              <a:t>Тоон</a:t>
            </a:r>
            <a:r>
              <a:rPr sz="2200" b="1" i="0" dirty="0">
                <a:solidFill>
                  <a:srgbClr val="1A1718"/>
                </a:solidFill>
                <a:latin typeface="Cambria"/>
              </a:rPr>
              <a:t> </a:t>
            </a:r>
            <a:r>
              <a:rPr sz="2200" b="1" i="0" dirty="0" err="1">
                <a:solidFill>
                  <a:srgbClr val="1A1718"/>
                </a:solidFill>
                <a:latin typeface="Cambria"/>
              </a:rPr>
              <a:t>шинжилгээ</a:t>
            </a:r>
            <a:endParaRPr sz="2200" b="1" i="0" dirty="0">
              <a:solidFill>
                <a:srgbClr val="1A1718"/>
              </a:solidFill>
              <a:latin typeface="Cambria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4572000" y="4846320"/>
            <a:ext cx="7315200" cy="532903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>
              <a:lnSpc>
                <a:spcPct val="125000"/>
              </a:lnSpc>
              <a:spcAft>
                <a:spcPts val="400"/>
              </a:spcAft>
            </a:pPr>
            <a:r>
              <a:rPr sz="1300" b="1" dirty="0">
                <a:solidFill>
                  <a:srgbClr val="0F4DA5"/>
                </a:solidFill>
                <a:latin typeface="Calibri"/>
              </a:rPr>
              <a:t>▪  </a:t>
            </a:r>
            <a:r>
              <a:rPr sz="1300" b="0" dirty="0">
                <a:solidFill>
                  <a:srgbClr val="1A1718"/>
                </a:solidFill>
                <a:latin typeface="Calibri"/>
              </a:rPr>
              <a:t>Flow analysis (cycle time, capacity, cost)</a:t>
            </a:r>
          </a:p>
          <a:p>
            <a:pPr algn="l">
              <a:lnSpc>
                <a:spcPct val="125000"/>
              </a:lnSpc>
              <a:spcAft>
                <a:spcPts val="400"/>
              </a:spcAft>
            </a:pPr>
            <a:r>
              <a:rPr sz="1300" b="1" dirty="0">
                <a:solidFill>
                  <a:srgbClr val="0F4DA5"/>
                </a:solidFill>
                <a:latin typeface="Calibri"/>
              </a:rPr>
              <a:t>▪  </a:t>
            </a:r>
            <a:r>
              <a:rPr sz="1300" b="0" dirty="0">
                <a:solidFill>
                  <a:srgbClr val="1A1718"/>
                </a:solidFill>
                <a:latin typeface="Calibri"/>
              </a:rPr>
              <a:t>Cycle Time Efficiency (CTE)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457200" y="411480"/>
            <a:ext cx="146304" cy="640080"/>
          </a:xfrm>
          <a:prstGeom prst="rect">
            <a:avLst/>
          </a:prstGeom>
          <a:solidFill>
            <a:srgbClr val="FFEC0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TextBox 2"/>
          <p:cNvSpPr txBox="1"/>
          <p:nvPr/>
        </p:nvSpPr>
        <p:spPr>
          <a:xfrm>
            <a:off x="731520" y="365760"/>
            <a:ext cx="6400800" cy="320040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/>
            <a:r>
              <a:rPr sz="1100" b="1" i="0">
                <a:solidFill>
                  <a:srgbClr val="0F4DA5"/>
                </a:solidFill>
                <a:latin typeface="Calibri"/>
              </a:rPr>
              <a:t>ХЭСЭГ ҮНДЭС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731520" y="594360"/>
            <a:ext cx="10789920" cy="594360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/>
            <a:r>
              <a:rPr sz="2600" b="1" i="0">
                <a:solidFill>
                  <a:srgbClr val="1A1718"/>
                </a:solidFill>
                <a:latin typeface="Cambria"/>
              </a:rPr>
              <a:t>BPM Lifecycle буюу BPM-ийн мөчлөг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731520" y="1078992"/>
            <a:ext cx="10789920" cy="320040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/>
            <a:r>
              <a:rPr sz="1200" b="0" i="1">
                <a:solidFill>
                  <a:srgbClr val="55555A"/>
                </a:solidFill>
                <a:latin typeface="Calibri"/>
              </a:rPr>
              <a:t>Process Analysis нь мөчлөгийн 3-р үе шат</a:t>
            </a:r>
          </a:p>
        </p:txBody>
      </p:sp>
      <p:sp>
        <p:nvSpPr>
          <p:cNvPr id="6" name="Rectangle 5"/>
          <p:cNvSpPr/>
          <p:nvPr/>
        </p:nvSpPr>
        <p:spPr>
          <a:xfrm>
            <a:off x="731520" y="1417320"/>
            <a:ext cx="1097280" cy="36576"/>
          </a:xfrm>
          <a:prstGeom prst="rect">
            <a:avLst/>
          </a:prstGeom>
          <a:solidFill>
            <a:srgbClr val="FFEC0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7" name="TextBox 6"/>
          <p:cNvSpPr txBox="1"/>
          <p:nvPr/>
        </p:nvSpPr>
        <p:spPr>
          <a:xfrm>
            <a:off x="731520" y="1691640"/>
            <a:ext cx="10789920" cy="365760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/>
            <a:r>
              <a:rPr sz="1300" b="0" i="1">
                <a:solidFill>
                  <a:srgbClr val="55555A"/>
                </a:solidFill>
                <a:latin typeface="Calibri"/>
              </a:rPr>
              <a:t>FBPM-ийн санал болгож буй BPM-ийн 6 үе шаттай мөчлөг (Fig. 1.5):</a:t>
            </a:r>
          </a:p>
        </p:txBody>
      </p:sp>
      <p:sp>
        <p:nvSpPr>
          <p:cNvPr id="8" name="Rectangle 7"/>
          <p:cNvSpPr/>
          <p:nvPr/>
        </p:nvSpPr>
        <p:spPr>
          <a:xfrm>
            <a:off x="502920" y="2377440"/>
            <a:ext cx="1828800" cy="2011680"/>
          </a:xfrm>
          <a:prstGeom prst="rect">
            <a:avLst/>
          </a:prstGeom>
          <a:solidFill>
            <a:srgbClr val="0F4DA5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9" name="TextBox 8"/>
          <p:cNvSpPr txBox="1"/>
          <p:nvPr/>
        </p:nvSpPr>
        <p:spPr>
          <a:xfrm>
            <a:off x="685800" y="2542032"/>
            <a:ext cx="640080" cy="457200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/>
            <a:r>
              <a:rPr sz="2800" b="1" i="0">
                <a:solidFill>
                  <a:srgbClr val="FFFFFF"/>
                </a:solidFill>
                <a:latin typeface="Cambria"/>
              </a:rPr>
              <a:t>1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685800" y="3090672"/>
            <a:ext cx="1463040" cy="731520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/>
            <a:r>
              <a:rPr sz="1200" b="1" i="0">
                <a:solidFill>
                  <a:srgbClr val="FFFFFF"/>
                </a:solidFill>
                <a:latin typeface="Calibri"/>
              </a:rPr>
              <a:t>Process
Identification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685800" y="3794760"/>
            <a:ext cx="1463040" cy="548640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/>
            <a:r>
              <a:rPr sz="1000" b="0" i="1">
                <a:solidFill>
                  <a:srgbClr val="FFFFFF"/>
                </a:solidFill>
                <a:latin typeface="Calibri"/>
              </a:rPr>
              <a:t>Процессыг ялгаж
таних</a:t>
            </a:r>
          </a:p>
        </p:txBody>
      </p:sp>
      <p:sp>
        <p:nvSpPr>
          <p:cNvPr id="12" name="Right Arrow 11"/>
          <p:cNvSpPr/>
          <p:nvPr/>
        </p:nvSpPr>
        <p:spPr>
          <a:xfrm>
            <a:off x="2331720" y="3246120"/>
            <a:ext cx="64008" cy="274320"/>
          </a:xfrm>
          <a:prstGeom prst="rightArrow">
            <a:avLst/>
          </a:prstGeom>
          <a:solidFill>
            <a:srgbClr val="55555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3" name="Rectangle 12"/>
          <p:cNvSpPr/>
          <p:nvPr/>
        </p:nvSpPr>
        <p:spPr>
          <a:xfrm>
            <a:off x="2395728" y="2377440"/>
            <a:ext cx="1828800" cy="2011680"/>
          </a:xfrm>
          <a:prstGeom prst="rect">
            <a:avLst/>
          </a:prstGeom>
          <a:solidFill>
            <a:srgbClr val="0F4DA5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4" name="TextBox 13"/>
          <p:cNvSpPr txBox="1"/>
          <p:nvPr/>
        </p:nvSpPr>
        <p:spPr>
          <a:xfrm>
            <a:off x="2578608" y="2542032"/>
            <a:ext cx="640080" cy="457200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/>
            <a:r>
              <a:rPr sz="2800" b="1" i="0">
                <a:solidFill>
                  <a:srgbClr val="FFFFFF"/>
                </a:solidFill>
                <a:latin typeface="Cambria"/>
              </a:rPr>
              <a:t>2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2578608" y="3090672"/>
            <a:ext cx="1463040" cy="731520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/>
            <a:r>
              <a:rPr sz="1200" b="1" i="0">
                <a:solidFill>
                  <a:srgbClr val="FFFFFF"/>
                </a:solidFill>
                <a:latin typeface="Calibri"/>
              </a:rPr>
              <a:t>Process
Discovery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2578608" y="3794760"/>
            <a:ext cx="1463040" cy="548640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/>
            <a:r>
              <a:rPr sz="1000" b="0" i="1">
                <a:solidFill>
                  <a:srgbClr val="FFFFFF"/>
                </a:solidFill>
                <a:latin typeface="Calibri"/>
              </a:rPr>
              <a:t>Одоогийн
процессыг олох</a:t>
            </a:r>
          </a:p>
        </p:txBody>
      </p:sp>
      <p:sp>
        <p:nvSpPr>
          <p:cNvPr id="17" name="Right Arrow 16"/>
          <p:cNvSpPr/>
          <p:nvPr/>
        </p:nvSpPr>
        <p:spPr>
          <a:xfrm>
            <a:off x="4224528" y="3246120"/>
            <a:ext cx="64008" cy="274320"/>
          </a:xfrm>
          <a:prstGeom prst="rightArrow">
            <a:avLst/>
          </a:prstGeom>
          <a:solidFill>
            <a:srgbClr val="55555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8" name="Rectangle 17"/>
          <p:cNvSpPr/>
          <p:nvPr/>
        </p:nvSpPr>
        <p:spPr>
          <a:xfrm>
            <a:off x="4288536" y="2377440"/>
            <a:ext cx="1828800" cy="2011680"/>
          </a:xfrm>
          <a:prstGeom prst="rect">
            <a:avLst/>
          </a:prstGeom>
          <a:solidFill>
            <a:srgbClr val="FFEC0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9" name="Rectangle 18"/>
          <p:cNvSpPr/>
          <p:nvPr/>
        </p:nvSpPr>
        <p:spPr>
          <a:xfrm>
            <a:off x="4288536" y="2377440"/>
            <a:ext cx="1828800" cy="91440"/>
          </a:xfrm>
          <a:prstGeom prst="rect">
            <a:avLst/>
          </a:prstGeom>
          <a:solidFill>
            <a:srgbClr val="1A1718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0" name="TextBox 19"/>
          <p:cNvSpPr txBox="1"/>
          <p:nvPr/>
        </p:nvSpPr>
        <p:spPr>
          <a:xfrm>
            <a:off x="4471416" y="2542032"/>
            <a:ext cx="640080" cy="457200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/>
            <a:r>
              <a:rPr sz="2800" b="1" i="0">
                <a:solidFill>
                  <a:srgbClr val="1A1718"/>
                </a:solidFill>
                <a:latin typeface="Cambria"/>
              </a:rPr>
              <a:t>3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4471416" y="3090672"/>
            <a:ext cx="1463040" cy="731520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/>
            <a:r>
              <a:rPr sz="1200" b="1" i="0">
                <a:solidFill>
                  <a:srgbClr val="1A1718"/>
                </a:solidFill>
                <a:latin typeface="Calibri"/>
              </a:rPr>
              <a:t>Process
Analysis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4471416" y="3794760"/>
            <a:ext cx="1463040" cy="548640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/>
            <a:r>
              <a:rPr sz="1000" b="0" i="1">
                <a:solidFill>
                  <a:srgbClr val="1A1718"/>
                </a:solidFill>
                <a:latin typeface="Calibri"/>
              </a:rPr>
              <a:t>Шинжилгээ
(энэ лекц)</a:t>
            </a:r>
          </a:p>
        </p:txBody>
      </p:sp>
      <p:sp>
        <p:nvSpPr>
          <p:cNvPr id="23" name="Right Arrow 22"/>
          <p:cNvSpPr/>
          <p:nvPr/>
        </p:nvSpPr>
        <p:spPr>
          <a:xfrm>
            <a:off x="6117336" y="3246120"/>
            <a:ext cx="64008" cy="274320"/>
          </a:xfrm>
          <a:prstGeom prst="rightArrow">
            <a:avLst/>
          </a:prstGeom>
          <a:solidFill>
            <a:srgbClr val="55555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4" name="Rectangle 23"/>
          <p:cNvSpPr/>
          <p:nvPr/>
        </p:nvSpPr>
        <p:spPr>
          <a:xfrm>
            <a:off x="6181343" y="2377440"/>
            <a:ext cx="1828800" cy="2011680"/>
          </a:xfrm>
          <a:prstGeom prst="rect">
            <a:avLst/>
          </a:prstGeom>
          <a:solidFill>
            <a:srgbClr val="0F4DA5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5" name="TextBox 24"/>
          <p:cNvSpPr txBox="1"/>
          <p:nvPr/>
        </p:nvSpPr>
        <p:spPr>
          <a:xfrm>
            <a:off x="6364223" y="2542032"/>
            <a:ext cx="640080" cy="457200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/>
            <a:r>
              <a:rPr sz="2800" b="1" i="0">
                <a:solidFill>
                  <a:srgbClr val="FFFFFF"/>
                </a:solidFill>
                <a:latin typeface="Cambria"/>
              </a:rPr>
              <a:t>4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6364223" y="3090672"/>
            <a:ext cx="1463040" cy="731520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/>
            <a:r>
              <a:rPr sz="1200" b="1" i="0">
                <a:solidFill>
                  <a:srgbClr val="FFFFFF"/>
                </a:solidFill>
                <a:latin typeface="Calibri"/>
              </a:rPr>
              <a:t>Process
Redesign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6364223" y="3794760"/>
            <a:ext cx="1463040" cy="548640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/>
            <a:r>
              <a:rPr sz="1000" b="0" i="1">
                <a:solidFill>
                  <a:srgbClr val="FFFFFF"/>
                </a:solidFill>
                <a:latin typeface="Calibri"/>
              </a:rPr>
              <a:t>Дахин
зохиоомжлох</a:t>
            </a:r>
          </a:p>
        </p:txBody>
      </p:sp>
      <p:sp>
        <p:nvSpPr>
          <p:cNvPr id="28" name="Right Arrow 27"/>
          <p:cNvSpPr/>
          <p:nvPr/>
        </p:nvSpPr>
        <p:spPr>
          <a:xfrm>
            <a:off x="8010143" y="3246120"/>
            <a:ext cx="64008" cy="274320"/>
          </a:xfrm>
          <a:prstGeom prst="rightArrow">
            <a:avLst/>
          </a:prstGeom>
          <a:solidFill>
            <a:srgbClr val="55555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9" name="Rectangle 28"/>
          <p:cNvSpPr/>
          <p:nvPr/>
        </p:nvSpPr>
        <p:spPr>
          <a:xfrm>
            <a:off x="8074152" y="2377440"/>
            <a:ext cx="1828800" cy="2011680"/>
          </a:xfrm>
          <a:prstGeom prst="rect">
            <a:avLst/>
          </a:prstGeom>
          <a:solidFill>
            <a:srgbClr val="0F4DA5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0" name="TextBox 29"/>
          <p:cNvSpPr txBox="1"/>
          <p:nvPr/>
        </p:nvSpPr>
        <p:spPr>
          <a:xfrm>
            <a:off x="8257032" y="2542032"/>
            <a:ext cx="640080" cy="457200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/>
            <a:r>
              <a:rPr sz="2800" b="1" i="0">
                <a:solidFill>
                  <a:srgbClr val="FFFFFF"/>
                </a:solidFill>
                <a:latin typeface="Cambria"/>
              </a:rPr>
              <a:t>5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8257032" y="3090672"/>
            <a:ext cx="1463040" cy="731520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/>
            <a:r>
              <a:rPr sz="1200" b="1" i="0">
                <a:solidFill>
                  <a:srgbClr val="FFFFFF"/>
                </a:solidFill>
                <a:latin typeface="Calibri"/>
              </a:rPr>
              <a:t>Process
Implementation</a:t>
            </a:r>
          </a:p>
        </p:txBody>
      </p:sp>
      <p:sp>
        <p:nvSpPr>
          <p:cNvPr id="32" name="TextBox 31"/>
          <p:cNvSpPr txBox="1"/>
          <p:nvPr/>
        </p:nvSpPr>
        <p:spPr>
          <a:xfrm>
            <a:off x="8257032" y="3794760"/>
            <a:ext cx="1463040" cy="548640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/>
            <a:r>
              <a:rPr sz="1000" b="0" i="1">
                <a:solidFill>
                  <a:srgbClr val="FFFFFF"/>
                </a:solidFill>
                <a:latin typeface="Calibri"/>
              </a:rPr>
              <a:t>Хэрэгжүүлэлт</a:t>
            </a:r>
          </a:p>
        </p:txBody>
      </p:sp>
      <p:sp>
        <p:nvSpPr>
          <p:cNvPr id="33" name="Right Arrow 32"/>
          <p:cNvSpPr/>
          <p:nvPr/>
        </p:nvSpPr>
        <p:spPr>
          <a:xfrm>
            <a:off x="9902952" y="3246120"/>
            <a:ext cx="64008" cy="274320"/>
          </a:xfrm>
          <a:prstGeom prst="rightArrow">
            <a:avLst/>
          </a:prstGeom>
          <a:solidFill>
            <a:srgbClr val="55555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4" name="Rectangle 33"/>
          <p:cNvSpPr/>
          <p:nvPr/>
        </p:nvSpPr>
        <p:spPr>
          <a:xfrm>
            <a:off x="9966960" y="2377440"/>
            <a:ext cx="1828800" cy="2011680"/>
          </a:xfrm>
          <a:prstGeom prst="rect">
            <a:avLst/>
          </a:prstGeom>
          <a:solidFill>
            <a:srgbClr val="0F4DA5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5" name="TextBox 34"/>
          <p:cNvSpPr txBox="1"/>
          <p:nvPr/>
        </p:nvSpPr>
        <p:spPr>
          <a:xfrm>
            <a:off x="10149840" y="2542032"/>
            <a:ext cx="640080" cy="457200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/>
            <a:r>
              <a:rPr sz="2800" b="1" i="0">
                <a:solidFill>
                  <a:srgbClr val="FFFFFF"/>
                </a:solidFill>
                <a:latin typeface="Cambria"/>
              </a:rPr>
              <a:t>6</a:t>
            </a:r>
          </a:p>
        </p:txBody>
      </p:sp>
      <p:sp>
        <p:nvSpPr>
          <p:cNvPr id="36" name="TextBox 35"/>
          <p:cNvSpPr txBox="1"/>
          <p:nvPr/>
        </p:nvSpPr>
        <p:spPr>
          <a:xfrm>
            <a:off x="10149840" y="3090672"/>
            <a:ext cx="1463040" cy="731520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/>
            <a:r>
              <a:rPr sz="1200" b="1" i="0">
                <a:solidFill>
                  <a:srgbClr val="FFFFFF"/>
                </a:solidFill>
                <a:latin typeface="Calibri"/>
              </a:rPr>
              <a:t>Process Monitoring
&amp; Controlling</a:t>
            </a:r>
          </a:p>
        </p:txBody>
      </p:sp>
      <p:sp>
        <p:nvSpPr>
          <p:cNvPr id="37" name="TextBox 36"/>
          <p:cNvSpPr txBox="1"/>
          <p:nvPr/>
        </p:nvSpPr>
        <p:spPr>
          <a:xfrm>
            <a:off x="10149840" y="3794760"/>
            <a:ext cx="1463040" cy="548640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/>
            <a:r>
              <a:rPr sz="1000" b="0" i="1">
                <a:solidFill>
                  <a:srgbClr val="FFFFFF"/>
                </a:solidFill>
                <a:latin typeface="Calibri"/>
              </a:rPr>
              <a:t>Хяналт ба
удирдлага</a:t>
            </a:r>
          </a:p>
        </p:txBody>
      </p:sp>
      <p:sp>
        <p:nvSpPr>
          <p:cNvPr id="38" name="TextBox 37"/>
          <p:cNvSpPr txBox="1"/>
          <p:nvPr/>
        </p:nvSpPr>
        <p:spPr>
          <a:xfrm>
            <a:off x="502920" y="4617720"/>
            <a:ext cx="10972800" cy="457200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ctr"/>
            <a:r>
              <a:rPr sz="1200" b="0" i="1">
                <a:solidFill>
                  <a:srgbClr val="0F4DA5"/>
                </a:solidFill>
                <a:latin typeface="Calibri"/>
              </a:rPr>
              <a:t>⟲  Мөчлөг хэлбэрээр давтагдаж, тасралтгүй сайжруулалт болж явдаг (continuous improvement)</a:t>
            </a:r>
          </a:p>
        </p:txBody>
      </p:sp>
      <p:sp>
        <p:nvSpPr>
          <p:cNvPr id="39" name="Rectangle 38"/>
          <p:cNvSpPr/>
          <p:nvPr/>
        </p:nvSpPr>
        <p:spPr>
          <a:xfrm>
            <a:off x="731520" y="5349240"/>
            <a:ext cx="10789920" cy="960120"/>
          </a:xfrm>
          <a:prstGeom prst="rect">
            <a:avLst/>
          </a:prstGeom>
          <a:solidFill>
            <a:srgbClr val="EEEEF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0" name="Rectangle 39"/>
          <p:cNvSpPr/>
          <p:nvPr/>
        </p:nvSpPr>
        <p:spPr>
          <a:xfrm>
            <a:off x="731520" y="5349240"/>
            <a:ext cx="109728" cy="960120"/>
          </a:xfrm>
          <a:prstGeom prst="rect">
            <a:avLst/>
          </a:prstGeom>
          <a:solidFill>
            <a:srgbClr val="FFEC0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1" name="TextBox 40"/>
          <p:cNvSpPr txBox="1"/>
          <p:nvPr/>
        </p:nvSpPr>
        <p:spPr>
          <a:xfrm>
            <a:off x="914400" y="5422392"/>
            <a:ext cx="10515600" cy="365760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/>
            <a:r>
              <a:rPr sz="1100" b="1" i="0">
                <a:solidFill>
                  <a:srgbClr val="0F4DA5"/>
                </a:solidFill>
                <a:latin typeface="Calibri"/>
              </a:rPr>
              <a:t>ЭНЭ ЛЕКЦИЙН БАЙРЛАЛ</a:t>
            </a:r>
          </a:p>
        </p:txBody>
      </p:sp>
      <p:sp>
        <p:nvSpPr>
          <p:cNvPr id="42" name="TextBox 41"/>
          <p:cNvSpPr txBox="1"/>
          <p:nvPr/>
        </p:nvSpPr>
        <p:spPr>
          <a:xfrm>
            <a:off x="914400" y="5715000"/>
            <a:ext cx="10515600" cy="594360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/>
            <a:r>
              <a:rPr sz="1200" b="0" i="0">
                <a:solidFill>
                  <a:srgbClr val="1A1718"/>
                </a:solidFill>
                <a:latin typeface="Calibri"/>
              </a:rPr>
              <a:t>Process Discovery үе шатанд олж зурсан AS-IS моделыг шинжилж, сул талуудыг олох. Дараагийн шат — Process Redesign — TO-BE моделыг боловсруулна.</a:t>
            </a:r>
          </a:p>
        </p:txBody>
      </p:sp>
      <p:sp>
        <p:nvSpPr>
          <p:cNvPr id="43" name="TextBox 42"/>
          <p:cNvSpPr txBox="1"/>
          <p:nvPr/>
        </p:nvSpPr>
        <p:spPr>
          <a:xfrm>
            <a:off x="457200" y="6492240"/>
            <a:ext cx="10058400" cy="274320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/>
            <a:r>
              <a:rPr sz="1000" b="0" i="0">
                <a:solidFill>
                  <a:srgbClr val="55555A"/>
                </a:solidFill>
                <a:latin typeface="Calibri"/>
              </a:rPr>
              <a:t>ISA332 • Процессын Шинжилгээ • FBPM Ch.6–7</a:t>
            </a:r>
          </a:p>
        </p:txBody>
      </p:sp>
      <p:sp>
        <p:nvSpPr>
          <p:cNvPr id="44" name="TextBox 43"/>
          <p:cNvSpPr txBox="1"/>
          <p:nvPr/>
        </p:nvSpPr>
        <p:spPr>
          <a:xfrm>
            <a:off x="11338560" y="6492240"/>
            <a:ext cx="731520" cy="274320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r"/>
            <a:r>
              <a:rPr sz="1000" b="0" i="0">
                <a:solidFill>
                  <a:srgbClr val="55555A"/>
                </a:solidFill>
                <a:latin typeface="Calibri"/>
              </a:rPr>
              <a:t>3 / 55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457200" y="411480"/>
            <a:ext cx="146304" cy="640080"/>
          </a:xfrm>
          <a:prstGeom prst="rect">
            <a:avLst/>
          </a:prstGeom>
          <a:solidFill>
            <a:srgbClr val="FFEC0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TextBox 2"/>
          <p:cNvSpPr txBox="1"/>
          <p:nvPr/>
        </p:nvSpPr>
        <p:spPr>
          <a:xfrm>
            <a:off x="731520" y="365760"/>
            <a:ext cx="6400800" cy="320040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/>
            <a:r>
              <a:rPr sz="1100" b="1" i="0">
                <a:solidFill>
                  <a:srgbClr val="0F4DA5"/>
                </a:solidFill>
                <a:latin typeface="Calibri"/>
              </a:rPr>
              <a:t>ХЭСЭГ АГУУЛГА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731520" y="594360"/>
            <a:ext cx="10789920" cy="594360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/>
            <a:r>
              <a:rPr sz="2600" b="1" i="0">
                <a:solidFill>
                  <a:srgbClr val="1A1718"/>
                </a:solidFill>
                <a:latin typeface="Cambria"/>
              </a:rPr>
              <a:t>Лекцийн бүтэц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417320"/>
            <a:ext cx="1097280" cy="36576"/>
          </a:xfrm>
          <a:prstGeom prst="rect">
            <a:avLst/>
          </a:prstGeom>
          <a:solidFill>
            <a:srgbClr val="FFEC0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6" name="Rectangle 5"/>
          <p:cNvSpPr/>
          <p:nvPr/>
        </p:nvSpPr>
        <p:spPr>
          <a:xfrm>
            <a:off x="731520" y="1828800"/>
            <a:ext cx="5394960" cy="868680"/>
          </a:xfrm>
          <a:prstGeom prst="rect">
            <a:avLst/>
          </a:prstGeom>
          <a:solidFill>
            <a:srgbClr val="EEEEF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7" name="Rectangle 6"/>
          <p:cNvSpPr/>
          <p:nvPr/>
        </p:nvSpPr>
        <p:spPr>
          <a:xfrm>
            <a:off x="731520" y="1828800"/>
            <a:ext cx="73152" cy="868680"/>
          </a:xfrm>
          <a:prstGeom prst="rect">
            <a:avLst/>
          </a:prstGeom>
          <a:solidFill>
            <a:srgbClr val="0F4DA5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8" name="TextBox 7"/>
          <p:cNvSpPr txBox="1"/>
          <p:nvPr/>
        </p:nvSpPr>
        <p:spPr>
          <a:xfrm>
            <a:off x="1005840" y="1965960"/>
            <a:ext cx="822960" cy="548640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/>
            <a:r>
              <a:rPr sz="2200" b="1" i="0">
                <a:solidFill>
                  <a:srgbClr val="0F4DA5"/>
                </a:solidFill>
                <a:latin typeface="Cambria"/>
              </a:rPr>
              <a:t>01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828800" y="1938528"/>
            <a:ext cx="4206240" cy="365760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/>
            <a:r>
              <a:rPr sz="1400" b="1" i="0">
                <a:solidFill>
                  <a:srgbClr val="1A1718"/>
                </a:solidFill>
                <a:latin typeface="Calibri"/>
              </a:rPr>
              <a:t>Процессын шинжилгээний үндэс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828800" y="2286000"/>
            <a:ext cx="4206240" cy="365760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/>
            <a:r>
              <a:rPr sz="1000" b="0" i="1">
                <a:solidFill>
                  <a:srgbClr val="55555A"/>
                </a:solidFill>
                <a:latin typeface="Calibri"/>
              </a:rPr>
              <a:t>Шинжилгээний зорилго, төрөл, мөчлөгт байр</a:t>
            </a:r>
          </a:p>
        </p:txBody>
      </p:sp>
      <p:sp>
        <p:nvSpPr>
          <p:cNvPr id="11" name="Rectangle 10"/>
          <p:cNvSpPr/>
          <p:nvPr/>
        </p:nvSpPr>
        <p:spPr>
          <a:xfrm>
            <a:off x="6309359" y="1828800"/>
            <a:ext cx="5394960" cy="868680"/>
          </a:xfrm>
          <a:prstGeom prst="rect">
            <a:avLst/>
          </a:prstGeom>
          <a:solidFill>
            <a:srgbClr val="EEEEF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2" name="Rectangle 11"/>
          <p:cNvSpPr/>
          <p:nvPr/>
        </p:nvSpPr>
        <p:spPr>
          <a:xfrm>
            <a:off x="6309359" y="1828800"/>
            <a:ext cx="73152" cy="868680"/>
          </a:xfrm>
          <a:prstGeom prst="rect">
            <a:avLst/>
          </a:prstGeom>
          <a:solidFill>
            <a:srgbClr val="0F4DA5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3" name="TextBox 12"/>
          <p:cNvSpPr txBox="1"/>
          <p:nvPr/>
        </p:nvSpPr>
        <p:spPr>
          <a:xfrm>
            <a:off x="6583679" y="1965960"/>
            <a:ext cx="822960" cy="548640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/>
            <a:r>
              <a:rPr sz="2200" b="1" i="0">
                <a:solidFill>
                  <a:srgbClr val="0F4DA5"/>
                </a:solidFill>
                <a:latin typeface="Cambria"/>
              </a:rPr>
              <a:t>02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7406639" y="1938528"/>
            <a:ext cx="4206240" cy="215444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/>
            <a:r>
              <a:rPr sz="1400" b="1" i="0" dirty="0" err="1">
                <a:solidFill>
                  <a:srgbClr val="1A1718"/>
                </a:solidFill>
                <a:latin typeface="Calibri"/>
              </a:rPr>
              <a:t>Үнэ</a:t>
            </a:r>
            <a:r>
              <a:rPr sz="1400" b="1" i="0" dirty="0">
                <a:solidFill>
                  <a:srgbClr val="1A1718"/>
                </a:solidFill>
                <a:latin typeface="Calibri"/>
              </a:rPr>
              <a:t> </a:t>
            </a:r>
            <a:r>
              <a:rPr sz="1400" b="1" i="0" dirty="0" err="1">
                <a:solidFill>
                  <a:srgbClr val="1A1718"/>
                </a:solidFill>
                <a:latin typeface="Calibri"/>
              </a:rPr>
              <a:t>цэнийн</a:t>
            </a:r>
            <a:r>
              <a:rPr sz="1400" b="1" i="0" dirty="0">
                <a:solidFill>
                  <a:srgbClr val="1A1718"/>
                </a:solidFill>
                <a:latin typeface="Calibri"/>
              </a:rPr>
              <a:t> </a:t>
            </a:r>
            <a:r>
              <a:rPr sz="1400" b="1" i="0" dirty="0" err="1">
                <a:solidFill>
                  <a:srgbClr val="1A1718"/>
                </a:solidFill>
                <a:latin typeface="Calibri"/>
              </a:rPr>
              <a:t>шинжилгээ</a:t>
            </a:r>
            <a:r>
              <a:rPr sz="1400" b="1" i="0" dirty="0">
                <a:solidFill>
                  <a:srgbClr val="1A1718"/>
                </a:solidFill>
                <a:latin typeface="Calibri"/>
              </a:rPr>
              <a:t> (Ch. 6)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7406639" y="2286000"/>
            <a:ext cx="4206240" cy="365760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/>
            <a:r>
              <a:rPr sz="1000" b="0" i="1">
                <a:solidFill>
                  <a:srgbClr val="55555A"/>
                </a:solidFill>
                <a:latin typeface="Calibri"/>
              </a:rPr>
              <a:t>Value-Added, Waste analysis, Issues, RCA</a:t>
            </a:r>
          </a:p>
        </p:txBody>
      </p:sp>
      <p:sp>
        <p:nvSpPr>
          <p:cNvPr id="16" name="Rectangle 15"/>
          <p:cNvSpPr/>
          <p:nvPr/>
        </p:nvSpPr>
        <p:spPr>
          <a:xfrm>
            <a:off x="731520" y="2761488"/>
            <a:ext cx="5394960" cy="868680"/>
          </a:xfrm>
          <a:prstGeom prst="rect">
            <a:avLst/>
          </a:prstGeom>
          <a:solidFill>
            <a:srgbClr val="EEEEF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7" name="Rectangle 16"/>
          <p:cNvSpPr/>
          <p:nvPr/>
        </p:nvSpPr>
        <p:spPr>
          <a:xfrm>
            <a:off x="731520" y="2761488"/>
            <a:ext cx="73152" cy="868680"/>
          </a:xfrm>
          <a:prstGeom prst="rect">
            <a:avLst/>
          </a:prstGeom>
          <a:solidFill>
            <a:srgbClr val="0F4DA5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8" name="TextBox 17"/>
          <p:cNvSpPr txBox="1"/>
          <p:nvPr/>
        </p:nvSpPr>
        <p:spPr>
          <a:xfrm>
            <a:off x="1005840" y="2898648"/>
            <a:ext cx="822960" cy="548640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/>
            <a:r>
              <a:rPr sz="2200" b="1" i="0">
                <a:solidFill>
                  <a:srgbClr val="0F4DA5"/>
                </a:solidFill>
                <a:latin typeface="Cambria"/>
              </a:rPr>
              <a:t>03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1828800" y="2871216"/>
            <a:ext cx="4206240" cy="365760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/>
            <a:r>
              <a:rPr sz="1400" b="1" i="0">
                <a:solidFill>
                  <a:srgbClr val="1A1718"/>
                </a:solidFill>
                <a:latin typeface="Calibri"/>
              </a:rPr>
              <a:t>Value-Added Analysis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1828800" y="3218688"/>
            <a:ext cx="4206240" cy="365760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/>
            <a:r>
              <a:rPr sz="1000" b="0" i="1">
                <a:solidFill>
                  <a:srgbClr val="55555A"/>
                </a:solidFill>
                <a:latin typeface="Calibri"/>
              </a:rPr>
              <a:t>VA / BVA / NVA ангилал, ажил тутмын утга</a:t>
            </a:r>
          </a:p>
        </p:txBody>
      </p:sp>
      <p:sp>
        <p:nvSpPr>
          <p:cNvPr id="21" name="Rectangle 20"/>
          <p:cNvSpPr/>
          <p:nvPr/>
        </p:nvSpPr>
        <p:spPr>
          <a:xfrm>
            <a:off x="6309359" y="2761488"/>
            <a:ext cx="5394960" cy="868680"/>
          </a:xfrm>
          <a:prstGeom prst="rect">
            <a:avLst/>
          </a:prstGeom>
          <a:solidFill>
            <a:srgbClr val="EEEEF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2" name="Rectangle 21"/>
          <p:cNvSpPr/>
          <p:nvPr/>
        </p:nvSpPr>
        <p:spPr>
          <a:xfrm>
            <a:off x="6309359" y="2761488"/>
            <a:ext cx="73152" cy="868680"/>
          </a:xfrm>
          <a:prstGeom prst="rect">
            <a:avLst/>
          </a:prstGeom>
          <a:solidFill>
            <a:srgbClr val="0F4DA5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3" name="TextBox 22"/>
          <p:cNvSpPr txBox="1"/>
          <p:nvPr/>
        </p:nvSpPr>
        <p:spPr>
          <a:xfrm>
            <a:off x="6583679" y="2898648"/>
            <a:ext cx="822960" cy="548640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/>
            <a:r>
              <a:rPr sz="2200" b="1" i="0">
                <a:solidFill>
                  <a:srgbClr val="0F4DA5"/>
                </a:solidFill>
                <a:latin typeface="Cambria"/>
              </a:rPr>
              <a:t>04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7406639" y="2871216"/>
            <a:ext cx="4206240" cy="365760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/>
            <a:r>
              <a:rPr sz="1400" b="1" i="0" dirty="0">
                <a:solidFill>
                  <a:srgbClr val="1A1718"/>
                </a:solidFill>
                <a:latin typeface="Calibri"/>
              </a:rPr>
              <a:t>Waste Analysis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7406639" y="3218688"/>
            <a:ext cx="4206240" cy="365760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/>
            <a:r>
              <a:rPr sz="1000" b="0" i="1">
                <a:solidFill>
                  <a:srgbClr val="55555A"/>
                </a:solidFill>
                <a:latin typeface="Calibri"/>
              </a:rPr>
              <a:t>7 сурвалж: Move, Hold, Overdo</a:t>
            </a:r>
          </a:p>
        </p:txBody>
      </p:sp>
      <p:sp>
        <p:nvSpPr>
          <p:cNvPr id="26" name="Rectangle 25"/>
          <p:cNvSpPr/>
          <p:nvPr/>
        </p:nvSpPr>
        <p:spPr>
          <a:xfrm>
            <a:off x="731520" y="3694176"/>
            <a:ext cx="5394960" cy="868680"/>
          </a:xfrm>
          <a:prstGeom prst="rect">
            <a:avLst/>
          </a:prstGeom>
          <a:solidFill>
            <a:srgbClr val="EEEEF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7" name="Rectangle 26"/>
          <p:cNvSpPr/>
          <p:nvPr/>
        </p:nvSpPr>
        <p:spPr>
          <a:xfrm>
            <a:off x="731520" y="3694176"/>
            <a:ext cx="73152" cy="868680"/>
          </a:xfrm>
          <a:prstGeom prst="rect">
            <a:avLst/>
          </a:prstGeom>
          <a:solidFill>
            <a:srgbClr val="0F4DA5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8" name="TextBox 27"/>
          <p:cNvSpPr txBox="1"/>
          <p:nvPr/>
        </p:nvSpPr>
        <p:spPr>
          <a:xfrm>
            <a:off x="1005840" y="3831336"/>
            <a:ext cx="822960" cy="548640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/>
            <a:r>
              <a:rPr sz="2200" b="1" i="0">
                <a:solidFill>
                  <a:srgbClr val="0F4DA5"/>
                </a:solidFill>
                <a:latin typeface="Cambria"/>
              </a:rPr>
              <a:t>05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1828800" y="3803904"/>
            <a:ext cx="4206240" cy="215444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/>
            <a:r>
              <a:rPr sz="1400" b="1" i="0" dirty="0" err="1">
                <a:solidFill>
                  <a:srgbClr val="1A1718"/>
                </a:solidFill>
                <a:latin typeface="Calibri"/>
              </a:rPr>
              <a:t>Асуудлын</a:t>
            </a:r>
            <a:r>
              <a:rPr sz="1400" b="1" i="0" dirty="0">
                <a:solidFill>
                  <a:srgbClr val="1A1718"/>
                </a:solidFill>
                <a:latin typeface="Calibri"/>
              </a:rPr>
              <a:t> </a:t>
            </a:r>
            <a:r>
              <a:rPr sz="1400" b="1" i="0" dirty="0" err="1">
                <a:solidFill>
                  <a:srgbClr val="1A1718"/>
                </a:solidFill>
                <a:latin typeface="Calibri"/>
              </a:rPr>
              <a:t>баримтжуулалт</a:t>
            </a:r>
            <a:endParaRPr sz="1400" b="1" i="0" dirty="0">
              <a:solidFill>
                <a:srgbClr val="1A1718"/>
              </a:solidFill>
              <a:latin typeface="Calibri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1828800" y="4151376"/>
            <a:ext cx="4206240" cy="365760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/>
            <a:r>
              <a:rPr sz="1000" b="0" i="1">
                <a:solidFill>
                  <a:srgbClr val="55555A"/>
                </a:solidFill>
                <a:latin typeface="Calibri"/>
              </a:rPr>
              <a:t>Issue register, Pareto analysis</a:t>
            </a:r>
          </a:p>
        </p:txBody>
      </p:sp>
      <p:sp>
        <p:nvSpPr>
          <p:cNvPr id="31" name="Rectangle 30"/>
          <p:cNvSpPr/>
          <p:nvPr/>
        </p:nvSpPr>
        <p:spPr>
          <a:xfrm>
            <a:off x="6309359" y="3694176"/>
            <a:ext cx="5394960" cy="868680"/>
          </a:xfrm>
          <a:prstGeom prst="rect">
            <a:avLst/>
          </a:prstGeom>
          <a:solidFill>
            <a:srgbClr val="EEEEF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2" name="Rectangle 31"/>
          <p:cNvSpPr/>
          <p:nvPr/>
        </p:nvSpPr>
        <p:spPr>
          <a:xfrm>
            <a:off x="6309359" y="3694176"/>
            <a:ext cx="73152" cy="868680"/>
          </a:xfrm>
          <a:prstGeom prst="rect">
            <a:avLst/>
          </a:prstGeom>
          <a:solidFill>
            <a:srgbClr val="0F4DA5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3" name="TextBox 32"/>
          <p:cNvSpPr txBox="1"/>
          <p:nvPr/>
        </p:nvSpPr>
        <p:spPr>
          <a:xfrm>
            <a:off x="6583679" y="3831336"/>
            <a:ext cx="822960" cy="548640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/>
            <a:r>
              <a:rPr sz="2200" b="1" i="0">
                <a:solidFill>
                  <a:srgbClr val="0F4DA5"/>
                </a:solidFill>
                <a:latin typeface="Cambria"/>
              </a:rPr>
              <a:t>06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7406639" y="3803904"/>
            <a:ext cx="4206240" cy="215444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/>
            <a:r>
              <a:rPr sz="1400" b="1" i="0" dirty="0" err="1">
                <a:solidFill>
                  <a:srgbClr val="1A1718"/>
                </a:solidFill>
                <a:latin typeface="Calibri"/>
              </a:rPr>
              <a:t>Шалтгаан</a:t>
            </a:r>
            <a:r>
              <a:rPr sz="1400" b="1" i="0" dirty="0">
                <a:solidFill>
                  <a:srgbClr val="1A1718"/>
                </a:solidFill>
                <a:latin typeface="Calibri"/>
              </a:rPr>
              <a:t> </a:t>
            </a:r>
            <a:r>
              <a:rPr sz="1400" b="1" i="0" dirty="0" err="1">
                <a:solidFill>
                  <a:srgbClr val="1A1718"/>
                </a:solidFill>
                <a:latin typeface="Calibri"/>
              </a:rPr>
              <a:t>үр</a:t>
            </a:r>
            <a:r>
              <a:rPr sz="1400" b="1" i="0" dirty="0">
                <a:solidFill>
                  <a:srgbClr val="1A1718"/>
                </a:solidFill>
                <a:latin typeface="Calibri"/>
              </a:rPr>
              <a:t> </a:t>
            </a:r>
            <a:r>
              <a:rPr sz="1400" b="1" i="0" dirty="0" err="1">
                <a:solidFill>
                  <a:srgbClr val="1A1718"/>
                </a:solidFill>
                <a:latin typeface="Calibri"/>
              </a:rPr>
              <a:t>нөлөөний</a:t>
            </a:r>
            <a:r>
              <a:rPr sz="1400" b="1" i="0" dirty="0">
                <a:solidFill>
                  <a:srgbClr val="1A1718"/>
                </a:solidFill>
                <a:latin typeface="Calibri"/>
              </a:rPr>
              <a:t> </a:t>
            </a:r>
            <a:r>
              <a:rPr sz="1400" b="1" i="0" dirty="0" err="1">
                <a:solidFill>
                  <a:srgbClr val="1A1718"/>
                </a:solidFill>
                <a:latin typeface="Calibri"/>
              </a:rPr>
              <a:t>шинжилгээ</a:t>
            </a:r>
            <a:endParaRPr sz="1400" b="1" i="0" dirty="0">
              <a:solidFill>
                <a:srgbClr val="1A1718"/>
              </a:solidFill>
              <a:latin typeface="Calibri"/>
            </a:endParaRPr>
          </a:p>
        </p:txBody>
      </p:sp>
      <p:sp>
        <p:nvSpPr>
          <p:cNvPr id="35" name="TextBox 34"/>
          <p:cNvSpPr txBox="1"/>
          <p:nvPr/>
        </p:nvSpPr>
        <p:spPr>
          <a:xfrm>
            <a:off x="7406639" y="4151376"/>
            <a:ext cx="4206240" cy="365760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/>
            <a:r>
              <a:rPr sz="1000" b="0" i="1">
                <a:solidFill>
                  <a:srgbClr val="55555A"/>
                </a:solidFill>
                <a:latin typeface="Calibri"/>
              </a:rPr>
              <a:t>Cause-Effect (Ishikawa), Why-Why diagram</a:t>
            </a:r>
          </a:p>
        </p:txBody>
      </p:sp>
      <p:sp>
        <p:nvSpPr>
          <p:cNvPr id="36" name="Rectangle 35"/>
          <p:cNvSpPr/>
          <p:nvPr/>
        </p:nvSpPr>
        <p:spPr>
          <a:xfrm>
            <a:off x="731520" y="4626864"/>
            <a:ext cx="5394960" cy="868680"/>
          </a:xfrm>
          <a:prstGeom prst="rect">
            <a:avLst/>
          </a:prstGeom>
          <a:solidFill>
            <a:srgbClr val="EEEEF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7" name="Rectangle 36"/>
          <p:cNvSpPr/>
          <p:nvPr/>
        </p:nvSpPr>
        <p:spPr>
          <a:xfrm>
            <a:off x="731520" y="4626864"/>
            <a:ext cx="73152" cy="868680"/>
          </a:xfrm>
          <a:prstGeom prst="rect">
            <a:avLst/>
          </a:prstGeom>
          <a:solidFill>
            <a:srgbClr val="0F4DA5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8" name="TextBox 37"/>
          <p:cNvSpPr txBox="1"/>
          <p:nvPr/>
        </p:nvSpPr>
        <p:spPr>
          <a:xfrm>
            <a:off x="1005840" y="4764024"/>
            <a:ext cx="822960" cy="548640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/>
            <a:r>
              <a:rPr sz="2200" b="1" i="0">
                <a:solidFill>
                  <a:srgbClr val="0F4DA5"/>
                </a:solidFill>
                <a:latin typeface="Cambria"/>
              </a:rPr>
              <a:t>07</a:t>
            </a:r>
          </a:p>
        </p:txBody>
      </p:sp>
      <p:sp>
        <p:nvSpPr>
          <p:cNvPr id="39" name="TextBox 38"/>
          <p:cNvSpPr txBox="1"/>
          <p:nvPr/>
        </p:nvSpPr>
        <p:spPr>
          <a:xfrm>
            <a:off x="1828800" y="4736592"/>
            <a:ext cx="4206240" cy="365760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/>
            <a:r>
              <a:rPr sz="1400" b="1" i="0">
                <a:solidFill>
                  <a:srgbClr val="1A1718"/>
                </a:solidFill>
                <a:latin typeface="Calibri"/>
              </a:rPr>
              <a:t>Тоон шинжилгээ (Ch. 7)</a:t>
            </a:r>
          </a:p>
        </p:txBody>
      </p:sp>
      <p:sp>
        <p:nvSpPr>
          <p:cNvPr id="40" name="TextBox 39"/>
          <p:cNvSpPr txBox="1"/>
          <p:nvPr/>
        </p:nvSpPr>
        <p:spPr>
          <a:xfrm>
            <a:off x="1828800" y="5084064"/>
            <a:ext cx="4206240" cy="365760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/>
            <a:r>
              <a:rPr sz="1000" b="0" i="1">
                <a:solidFill>
                  <a:srgbClr val="55555A"/>
                </a:solidFill>
                <a:latin typeface="Calibri"/>
              </a:rPr>
              <a:t>Flow analysis, Queueing, Simulation</a:t>
            </a:r>
          </a:p>
        </p:txBody>
      </p:sp>
      <p:sp>
        <p:nvSpPr>
          <p:cNvPr id="41" name="Rectangle 40"/>
          <p:cNvSpPr/>
          <p:nvPr/>
        </p:nvSpPr>
        <p:spPr>
          <a:xfrm>
            <a:off x="6309359" y="4626864"/>
            <a:ext cx="5394960" cy="868680"/>
          </a:xfrm>
          <a:prstGeom prst="rect">
            <a:avLst/>
          </a:prstGeom>
          <a:solidFill>
            <a:srgbClr val="EEEEF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2" name="Rectangle 41"/>
          <p:cNvSpPr/>
          <p:nvPr/>
        </p:nvSpPr>
        <p:spPr>
          <a:xfrm>
            <a:off x="6309359" y="4626864"/>
            <a:ext cx="73152" cy="868680"/>
          </a:xfrm>
          <a:prstGeom prst="rect">
            <a:avLst/>
          </a:prstGeom>
          <a:solidFill>
            <a:srgbClr val="0F4DA5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3" name="TextBox 42"/>
          <p:cNvSpPr txBox="1"/>
          <p:nvPr/>
        </p:nvSpPr>
        <p:spPr>
          <a:xfrm>
            <a:off x="6583679" y="4764024"/>
            <a:ext cx="822960" cy="548640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/>
            <a:r>
              <a:rPr sz="2200" b="1" i="0">
                <a:solidFill>
                  <a:srgbClr val="0F4DA5"/>
                </a:solidFill>
                <a:latin typeface="Cambria"/>
              </a:rPr>
              <a:t>08</a:t>
            </a:r>
          </a:p>
        </p:txBody>
      </p:sp>
      <p:sp>
        <p:nvSpPr>
          <p:cNvPr id="44" name="TextBox 43"/>
          <p:cNvSpPr txBox="1"/>
          <p:nvPr/>
        </p:nvSpPr>
        <p:spPr>
          <a:xfrm>
            <a:off x="7406639" y="4736592"/>
            <a:ext cx="4206240" cy="215444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/>
            <a:r>
              <a:rPr sz="1400" b="1" i="0" dirty="0" err="1">
                <a:solidFill>
                  <a:srgbClr val="1A1718"/>
                </a:solidFill>
                <a:latin typeface="Calibri"/>
              </a:rPr>
              <a:t>Процесс</a:t>
            </a:r>
            <a:r>
              <a:rPr sz="1400" b="1" i="0" dirty="0">
                <a:solidFill>
                  <a:srgbClr val="1A1718"/>
                </a:solidFill>
                <a:latin typeface="Calibri"/>
              </a:rPr>
              <a:t> </a:t>
            </a:r>
            <a:r>
              <a:rPr sz="1400" b="1" i="0" dirty="0" err="1">
                <a:solidFill>
                  <a:srgbClr val="1A1718"/>
                </a:solidFill>
                <a:latin typeface="Calibri"/>
              </a:rPr>
              <a:t>урсгалын</a:t>
            </a:r>
            <a:r>
              <a:rPr sz="1400" b="1" i="0" dirty="0">
                <a:solidFill>
                  <a:srgbClr val="1A1718"/>
                </a:solidFill>
                <a:latin typeface="Calibri"/>
              </a:rPr>
              <a:t> </a:t>
            </a:r>
            <a:r>
              <a:rPr sz="1400" b="1" i="0" dirty="0" err="1">
                <a:solidFill>
                  <a:srgbClr val="1A1718"/>
                </a:solidFill>
                <a:latin typeface="Calibri"/>
              </a:rPr>
              <a:t>шинжилгээ</a:t>
            </a:r>
            <a:endParaRPr sz="1400" b="1" i="0" dirty="0">
              <a:solidFill>
                <a:srgbClr val="1A1718"/>
              </a:solidFill>
              <a:latin typeface="Calibri"/>
            </a:endParaRPr>
          </a:p>
        </p:txBody>
      </p:sp>
      <p:sp>
        <p:nvSpPr>
          <p:cNvPr id="45" name="TextBox 44"/>
          <p:cNvSpPr txBox="1"/>
          <p:nvPr/>
        </p:nvSpPr>
        <p:spPr>
          <a:xfrm>
            <a:off x="7406639" y="5084064"/>
            <a:ext cx="4206240" cy="365760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/>
            <a:r>
              <a:rPr sz="1000" b="0" i="1">
                <a:solidFill>
                  <a:srgbClr val="55555A"/>
                </a:solidFill>
                <a:latin typeface="Calibri"/>
              </a:rPr>
              <a:t>Cycle time, capacity, cost, CTE</a:t>
            </a:r>
          </a:p>
        </p:txBody>
      </p:sp>
      <p:sp>
        <p:nvSpPr>
          <p:cNvPr id="56" name="TextBox 55"/>
          <p:cNvSpPr txBox="1"/>
          <p:nvPr/>
        </p:nvSpPr>
        <p:spPr>
          <a:xfrm>
            <a:off x="457200" y="6492240"/>
            <a:ext cx="10058400" cy="274320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/>
            <a:r>
              <a:rPr sz="1000" b="0" i="0">
                <a:solidFill>
                  <a:srgbClr val="55555A"/>
                </a:solidFill>
                <a:latin typeface="Calibri"/>
              </a:rPr>
              <a:t>ISA332 • Процессын Шинжилгээ • FBPM Ch.6–7</a:t>
            </a:r>
          </a:p>
        </p:txBody>
      </p:sp>
      <p:sp>
        <p:nvSpPr>
          <p:cNvPr id="57" name="TextBox 56"/>
          <p:cNvSpPr txBox="1"/>
          <p:nvPr/>
        </p:nvSpPr>
        <p:spPr>
          <a:xfrm>
            <a:off x="11338560" y="6492240"/>
            <a:ext cx="731520" cy="274320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r"/>
            <a:r>
              <a:rPr sz="1000" b="0" i="0">
                <a:solidFill>
                  <a:srgbClr val="55555A"/>
                </a:solidFill>
                <a:latin typeface="Calibri"/>
              </a:rPr>
              <a:t>4 / 55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457200" y="411480"/>
            <a:ext cx="146304" cy="640080"/>
          </a:xfrm>
          <a:prstGeom prst="rect">
            <a:avLst/>
          </a:prstGeom>
          <a:solidFill>
            <a:srgbClr val="FFEC0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TextBox 2"/>
          <p:cNvSpPr txBox="1"/>
          <p:nvPr/>
        </p:nvSpPr>
        <p:spPr>
          <a:xfrm>
            <a:off x="731520" y="365760"/>
            <a:ext cx="6400800" cy="320040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/>
            <a:r>
              <a:rPr sz="1100" b="1" i="0">
                <a:solidFill>
                  <a:srgbClr val="0F4DA5"/>
                </a:solidFill>
                <a:latin typeface="Calibri"/>
              </a:rPr>
              <a:t>ХЭСЭГ ЗОРИЛГО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731520" y="594360"/>
            <a:ext cx="10789920" cy="594360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/>
            <a:r>
              <a:rPr sz="2600" b="1" i="0">
                <a:solidFill>
                  <a:srgbClr val="1A1718"/>
                </a:solidFill>
                <a:latin typeface="Cambria"/>
              </a:rPr>
              <a:t>Эзэмших чадварууд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417320"/>
            <a:ext cx="1097280" cy="36576"/>
          </a:xfrm>
          <a:prstGeom prst="rect">
            <a:avLst/>
          </a:prstGeom>
          <a:solidFill>
            <a:srgbClr val="FFEC0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6" name="TextBox 5"/>
          <p:cNvSpPr txBox="1"/>
          <p:nvPr/>
        </p:nvSpPr>
        <p:spPr>
          <a:xfrm>
            <a:off x="731520" y="1691640"/>
            <a:ext cx="10789920" cy="365760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/>
            <a:r>
              <a:rPr sz="1400" b="0" i="1">
                <a:solidFill>
                  <a:srgbClr val="55555A"/>
                </a:solidFill>
                <a:latin typeface="Calibri"/>
              </a:rPr>
              <a:t>FBPM Ch. 6–7-г судалснаар оюутан дараах чадварыг эзэмшинэ:</a:t>
            </a:r>
          </a:p>
        </p:txBody>
      </p:sp>
      <p:sp>
        <p:nvSpPr>
          <p:cNvPr id="7" name="Rectangle 6"/>
          <p:cNvSpPr/>
          <p:nvPr/>
        </p:nvSpPr>
        <p:spPr>
          <a:xfrm>
            <a:off x="502920" y="2194560"/>
            <a:ext cx="2606040" cy="2194560"/>
          </a:xfrm>
          <a:prstGeom prst="rect">
            <a:avLst/>
          </a:prstGeom>
          <a:solidFill>
            <a:srgbClr val="0F4DA5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8" name="Rectangle 7"/>
          <p:cNvSpPr/>
          <p:nvPr/>
        </p:nvSpPr>
        <p:spPr>
          <a:xfrm>
            <a:off x="502920" y="2194560"/>
            <a:ext cx="2606040" cy="73152"/>
          </a:xfrm>
          <a:prstGeom prst="rect">
            <a:avLst/>
          </a:prstGeom>
          <a:solidFill>
            <a:srgbClr val="FFEC0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9" name="Oval 8"/>
          <p:cNvSpPr/>
          <p:nvPr/>
        </p:nvSpPr>
        <p:spPr>
          <a:xfrm>
            <a:off x="685800" y="2377440"/>
            <a:ext cx="502920" cy="502920"/>
          </a:xfrm>
          <a:prstGeom prst="ellipse">
            <a:avLst/>
          </a:prstGeom>
          <a:solidFill>
            <a:srgbClr val="FFEC0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0" name="TextBox 9"/>
          <p:cNvSpPr txBox="1"/>
          <p:nvPr/>
        </p:nvSpPr>
        <p:spPr>
          <a:xfrm>
            <a:off x="685800" y="2377440"/>
            <a:ext cx="502920" cy="502920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ctr"/>
            <a:r>
              <a:rPr sz="1800" b="1" i="0">
                <a:solidFill>
                  <a:srgbClr val="1A1718"/>
                </a:solidFill>
                <a:latin typeface="Cambria"/>
              </a:rPr>
              <a:t>1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325880" y="2423160"/>
            <a:ext cx="1600200" cy="457200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/>
            <a:r>
              <a:rPr sz="1400" b="1" i="0">
                <a:solidFill>
                  <a:srgbClr val="FFEC00"/>
                </a:solidFill>
                <a:latin typeface="Calibri"/>
              </a:rPr>
              <a:t>ШИНЖЛЭХ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731520" y="3063240"/>
            <a:ext cx="2148840" cy="1280160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/>
            <a:r>
              <a:rPr sz="1200" b="0" i="0">
                <a:solidFill>
                  <a:srgbClr val="FFFFFF"/>
                </a:solidFill>
                <a:latin typeface="Calibri"/>
              </a:rPr>
              <a:t>Качествийн ба тоон аргуудын ялгаа, хэрэглээг тодорхойлох</a:t>
            </a:r>
          </a:p>
        </p:txBody>
      </p:sp>
      <p:sp>
        <p:nvSpPr>
          <p:cNvPr id="13" name="Rectangle 12"/>
          <p:cNvSpPr/>
          <p:nvPr/>
        </p:nvSpPr>
        <p:spPr>
          <a:xfrm>
            <a:off x="3291839" y="2194560"/>
            <a:ext cx="2606040" cy="2194560"/>
          </a:xfrm>
          <a:prstGeom prst="rect">
            <a:avLst/>
          </a:prstGeom>
          <a:solidFill>
            <a:srgbClr val="0F4DA5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4" name="Rectangle 13"/>
          <p:cNvSpPr/>
          <p:nvPr/>
        </p:nvSpPr>
        <p:spPr>
          <a:xfrm>
            <a:off x="3291839" y="2194560"/>
            <a:ext cx="2606040" cy="73152"/>
          </a:xfrm>
          <a:prstGeom prst="rect">
            <a:avLst/>
          </a:prstGeom>
          <a:solidFill>
            <a:srgbClr val="FFEC0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5" name="Oval 14"/>
          <p:cNvSpPr/>
          <p:nvPr/>
        </p:nvSpPr>
        <p:spPr>
          <a:xfrm>
            <a:off x="3474719" y="2377440"/>
            <a:ext cx="502920" cy="502920"/>
          </a:xfrm>
          <a:prstGeom prst="ellipse">
            <a:avLst/>
          </a:prstGeom>
          <a:solidFill>
            <a:srgbClr val="FFEC0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6" name="TextBox 15"/>
          <p:cNvSpPr txBox="1"/>
          <p:nvPr/>
        </p:nvSpPr>
        <p:spPr>
          <a:xfrm>
            <a:off x="3474719" y="2377440"/>
            <a:ext cx="502920" cy="502920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ctr"/>
            <a:r>
              <a:rPr sz="1800" b="1" i="0">
                <a:solidFill>
                  <a:srgbClr val="1A1718"/>
                </a:solidFill>
                <a:latin typeface="Cambria"/>
              </a:rPr>
              <a:t>2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4114799" y="2423160"/>
            <a:ext cx="1600200" cy="457200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/>
            <a:r>
              <a:rPr sz="1400" b="1" i="0">
                <a:solidFill>
                  <a:srgbClr val="FFEC00"/>
                </a:solidFill>
                <a:latin typeface="Calibri"/>
              </a:rPr>
              <a:t>АНГИЛАХ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3520439" y="3063240"/>
            <a:ext cx="2148840" cy="1280160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/>
            <a:r>
              <a:rPr sz="1200" b="0" i="0">
                <a:solidFill>
                  <a:srgbClr val="FFFFFF"/>
                </a:solidFill>
                <a:latin typeface="Calibri"/>
              </a:rPr>
              <a:t>Үйл ажиллагааг VA, BVA, NVA-р ангилах</a:t>
            </a:r>
          </a:p>
        </p:txBody>
      </p:sp>
      <p:sp>
        <p:nvSpPr>
          <p:cNvPr id="19" name="Rectangle 18"/>
          <p:cNvSpPr/>
          <p:nvPr/>
        </p:nvSpPr>
        <p:spPr>
          <a:xfrm>
            <a:off x="6080759" y="2194560"/>
            <a:ext cx="2606040" cy="2194560"/>
          </a:xfrm>
          <a:prstGeom prst="rect">
            <a:avLst/>
          </a:prstGeom>
          <a:solidFill>
            <a:srgbClr val="0F4DA5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0" name="Rectangle 19"/>
          <p:cNvSpPr/>
          <p:nvPr/>
        </p:nvSpPr>
        <p:spPr>
          <a:xfrm>
            <a:off x="6080759" y="2194560"/>
            <a:ext cx="2606040" cy="73152"/>
          </a:xfrm>
          <a:prstGeom prst="rect">
            <a:avLst/>
          </a:prstGeom>
          <a:solidFill>
            <a:srgbClr val="FFEC0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1" name="Oval 20"/>
          <p:cNvSpPr/>
          <p:nvPr/>
        </p:nvSpPr>
        <p:spPr>
          <a:xfrm>
            <a:off x="6263639" y="2377440"/>
            <a:ext cx="502920" cy="502920"/>
          </a:xfrm>
          <a:prstGeom prst="ellipse">
            <a:avLst/>
          </a:prstGeom>
          <a:solidFill>
            <a:srgbClr val="FFEC0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2" name="TextBox 21"/>
          <p:cNvSpPr txBox="1"/>
          <p:nvPr/>
        </p:nvSpPr>
        <p:spPr>
          <a:xfrm>
            <a:off x="6263639" y="2377440"/>
            <a:ext cx="502920" cy="502920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ctr"/>
            <a:r>
              <a:rPr sz="1800" b="1" i="0">
                <a:solidFill>
                  <a:srgbClr val="1A1718"/>
                </a:solidFill>
                <a:latin typeface="Cambria"/>
              </a:rPr>
              <a:t>3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6903719" y="2423160"/>
            <a:ext cx="1600200" cy="457200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/>
            <a:r>
              <a:rPr sz="1400" b="1" i="0">
                <a:solidFill>
                  <a:srgbClr val="FFEC00"/>
                </a:solidFill>
                <a:latin typeface="Calibri"/>
              </a:rPr>
              <a:t>ИЛРҮҮЛЭХ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6309359" y="3063240"/>
            <a:ext cx="2148840" cy="1280160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/>
            <a:r>
              <a:rPr sz="1200" b="0" i="0">
                <a:solidFill>
                  <a:srgbClr val="FFFFFF"/>
                </a:solidFill>
                <a:latin typeface="Calibri"/>
              </a:rPr>
              <a:t>Waste-ийн 7 сурвалжийг таних, бууруулах саналд</a:t>
            </a:r>
          </a:p>
        </p:txBody>
      </p:sp>
      <p:sp>
        <p:nvSpPr>
          <p:cNvPr id="25" name="Rectangle 24"/>
          <p:cNvSpPr/>
          <p:nvPr/>
        </p:nvSpPr>
        <p:spPr>
          <a:xfrm>
            <a:off x="8869680" y="2194560"/>
            <a:ext cx="2606040" cy="2194560"/>
          </a:xfrm>
          <a:prstGeom prst="rect">
            <a:avLst/>
          </a:prstGeom>
          <a:solidFill>
            <a:srgbClr val="0F4DA5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6" name="Rectangle 25"/>
          <p:cNvSpPr/>
          <p:nvPr/>
        </p:nvSpPr>
        <p:spPr>
          <a:xfrm>
            <a:off x="8869680" y="2194560"/>
            <a:ext cx="2606040" cy="73152"/>
          </a:xfrm>
          <a:prstGeom prst="rect">
            <a:avLst/>
          </a:prstGeom>
          <a:solidFill>
            <a:srgbClr val="FFEC0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7" name="Oval 26"/>
          <p:cNvSpPr/>
          <p:nvPr/>
        </p:nvSpPr>
        <p:spPr>
          <a:xfrm>
            <a:off x="9052560" y="2377440"/>
            <a:ext cx="502920" cy="502920"/>
          </a:xfrm>
          <a:prstGeom prst="ellipse">
            <a:avLst/>
          </a:prstGeom>
          <a:solidFill>
            <a:srgbClr val="FFEC0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8" name="TextBox 27"/>
          <p:cNvSpPr txBox="1"/>
          <p:nvPr/>
        </p:nvSpPr>
        <p:spPr>
          <a:xfrm>
            <a:off x="9052560" y="2377440"/>
            <a:ext cx="502920" cy="502920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ctr"/>
            <a:r>
              <a:rPr sz="1800" b="1" i="0">
                <a:solidFill>
                  <a:srgbClr val="1A1718"/>
                </a:solidFill>
                <a:latin typeface="Cambria"/>
              </a:rPr>
              <a:t>4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9692640" y="2423160"/>
            <a:ext cx="1600200" cy="457200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/>
            <a:r>
              <a:rPr sz="1400" b="1" i="0">
                <a:solidFill>
                  <a:srgbClr val="FFEC00"/>
                </a:solidFill>
                <a:latin typeface="Calibri"/>
              </a:rPr>
              <a:t>БАРИМТЖУУЛАХ</a:t>
            </a:r>
          </a:p>
        </p:txBody>
      </p:sp>
      <p:sp>
        <p:nvSpPr>
          <p:cNvPr id="30" name="TextBox 29"/>
          <p:cNvSpPr txBox="1"/>
          <p:nvPr/>
        </p:nvSpPr>
        <p:spPr>
          <a:xfrm>
            <a:off x="9098280" y="3063240"/>
            <a:ext cx="2148840" cy="1280160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/>
            <a:r>
              <a:rPr sz="1200" b="0" i="0">
                <a:solidFill>
                  <a:srgbClr val="FFFFFF"/>
                </a:solidFill>
                <a:latin typeface="Calibri"/>
              </a:rPr>
              <a:t>Issue register, Pareto-р шинжлэх</a:t>
            </a:r>
          </a:p>
        </p:txBody>
      </p:sp>
      <p:sp>
        <p:nvSpPr>
          <p:cNvPr id="31" name="Rectangle 30"/>
          <p:cNvSpPr/>
          <p:nvPr/>
        </p:nvSpPr>
        <p:spPr>
          <a:xfrm>
            <a:off x="502920" y="4526279"/>
            <a:ext cx="2606040" cy="2194560"/>
          </a:xfrm>
          <a:prstGeom prst="rect">
            <a:avLst/>
          </a:prstGeom>
          <a:solidFill>
            <a:srgbClr val="0F4DA5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2" name="Rectangle 31"/>
          <p:cNvSpPr/>
          <p:nvPr/>
        </p:nvSpPr>
        <p:spPr>
          <a:xfrm>
            <a:off x="502920" y="4526279"/>
            <a:ext cx="2606040" cy="73152"/>
          </a:xfrm>
          <a:prstGeom prst="rect">
            <a:avLst/>
          </a:prstGeom>
          <a:solidFill>
            <a:srgbClr val="FFEC0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3" name="Oval 32"/>
          <p:cNvSpPr/>
          <p:nvPr/>
        </p:nvSpPr>
        <p:spPr>
          <a:xfrm>
            <a:off x="685800" y="4709159"/>
            <a:ext cx="502920" cy="502920"/>
          </a:xfrm>
          <a:prstGeom prst="ellipse">
            <a:avLst/>
          </a:prstGeom>
          <a:solidFill>
            <a:srgbClr val="FFEC0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4" name="TextBox 33"/>
          <p:cNvSpPr txBox="1"/>
          <p:nvPr/>
        </p:nvSpPr>
        <p:spPr>
          <a:xfrm>
            <a:off x="685800" y="4709159"/>
            <a:ext cx="502920" cy="502920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ctr"/>
            <a:r>
              <a:rPr sz="1800" b="1" i="0">
                <a:solidFill>
                  <a:srgbClr val="1A1718"/>
                </a:solidFill>
                <a:latin typeface="Cambria"/>
              </a:rPr>
              <a:t>5</a:t>
            </a:r>
          </a:p>
        </p:txBody>
      </p:sp>
      <p:sp>
        <p:nvSpPr>
          <p:cNvPr id="35" name="TextBox 34"/>
          <p:cNvSpPr txBox="1"/>
          <p:nvPr/>
        </p:nvSpPr>
        <p:spPr>
          <a:xfrm>
            <a:off x="1325880" y="4754879"/>
            <a:ext cx="1600200" cy="457200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/>
            <a:r>
              <a:rPr sz="1400" b="1" i="0">
                <a:solidFill>
                  <a:srgbClr val="FFEC00"/>
                </a:solidFill>
                <a:latin typeface="Calibri"/>
              </a:rPr>
              <a:t>ОЛОХ</a:t>
            </a:r>
          </a:p>
        </p:txBody>
      </p:sp>
      <p:sp>
        <p:nvSpPr>
          <p:cNvPr id="36" name="TextBox 35"/>
          <p:cNvSpPr txBox="1"/>
          <p:nvPr/>
        </p:nvSpPr>
        <p:spPr>
          <a:xfrm>
            <a:off x="731520" y="5394959"/>
            <a:ext cx="2148840" cy="1280160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/>
            <a:r>
              <a:rPr sz="1200" b="0" i="0">
                <a:solidFill>
                  <a:srgbClr val="FFFFFF"/>
                </a:solidFill>
                <a:latin typeface="Calibri"/>
              </a:rPr>
              <a:t>Cause-Effect, Why-Why-р үндсэн шалтгаан</a:t>
            </a:r>
          </a:p>
        </p:txBody>
      </p:sp>
      <p:sp>
        <p:nvSpPr>
          <p:cNvPr id="37" name="Rectangle 36"/>
          <p:cNvSpPr/>
          <p:nvPr/>
        </p:nvSpPr>
        <p:spPr>
          <a:xfrm>
            <a:off x="3291839" y="4526279"/>
            <a:ext cx="2606040" cy="2194560"/>
          </a:xfrm>
          <a:prstGeom prst="rect">
            <a:avLst/>
          </a:prstGeom>
          <a:solidFill>
            <a:srgbClr val="0F4DA5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8" name="Rectangle 37"/>
          <p:cNvSpPr/>
          <p:nvPr/>
        </p:nvSpPr>
        <p:spPr>
          <a:xfrm>
            <a:off x="3291839" y="4526279"/>
            <a:ext cx="2606040" cy="73152"/>
          </a:xfrm>
          <a:prstGeom prst="rect">
            <a:avLst/>
          </a:prstGeom>
          <a:solidFill>
            <a:srgbClr val="FFEC0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9" name="Oval 38"/>
          <p:cNvSpPr/>
          <p:nvPr/>
        </p:nvSpPr>
        <p:spPr>
          <a:xfrm>
            <a:off x="3474719" y="4709159"/>
            <a:ext cx="502920" cy="502920"/>
          </a:xfrm>
          <a:prstGeom prst="ellipse">
            <a:avLst/>
          </a:prstGeom>
          <a:solidFill>
            <a:srgbClr val="FFEC0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0" name="TextBox 39"/>
          <p:cNvSpPr txBox="1"/>
          <p:nvPr/>
        </p:nvSpPr>
        <p:spPr>
          <a:xfrm>
            <a:off x="3474719" y="4709159"/>
            <a:ext cx="502920" cy="502920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ctr"/>
            <a:r>
              <a:rPr sz="1800" b="1" i="0">
                <a:solidFill>
                  <a:srgbClr val="1A1718"/>
                </a:solidFill>
                <a:latin typeface="Cambria"/>
              </a:rPr>
              <a:t>6</a:t>
            </a:r>
          </a:p>
        </p:txBody>
      </p:sp>
      <p:sp>
        <p:nvSpPr>
          <p:cNvPr id="41" name="TextBox 40"/>
          <p:cNvSpPr txBox="1"/>
          <p:nvPr/>
        </p:nvSpPr>
        <p:spPr>
          <a:xfrm>
            <a:off x="4114799" y="4754879"/>
            <a:ext cx="1600200" cy="457200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/>
            <a:r>
              <a:rPr sz="1400" b="1" i="0">
                <a:solidFill>
                  <a:srgbClr val="FFEC00"/>
                </a:solidFill>
                <a:latin typeface="Calibri"/>
              </a:rPr>
              <a:t>ТООЦООЛОХ</a:t>
            </a:r>
          </a:p>
        </p:txBody>
      </p:sp>
      <p:sp>
        <p:nvSpPr>
          <p:cNvPr id="42" name="TextBox 41"/>
          <p:cNvSpPr txBox="1"/>
          <p:nvPr/>
        </p:nvSpPr>
        <p:spPr>
          <a:xfrm>
            <a:off x="3520439" y="5394959"/>
            <a:ext cx="2148840" cy="1280160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/>
            <a:r>
              <a:rPr sz="1200" b="0" i="0">
                <a:solidFill>
                  <a:srgbClr val="FFFFFF"/>
                </a:solidFill>
                <a:latin typeface="Calibri"/>
              </a:rPr>
              <a:t>Cycle time, capacity, CTE-г Flow analysis-аар</a:t>
            </a:r>
          </a:p>
        </p:txBody>
      </p:sp>
      <p:sp>
        <p:nvSpPr>
          <p:cNvPr id="43" name="Rectangle 42"/>
          <p:cNvSpPr/>
          <p:nvPr/>
        </p:nvSpPr>
        <p:spPr>
          <a:xfrm>
            <a:off x="6080759" y="4526279"/>
            <a:ext cx="2606040" cy="2194560"/>
          </a:xfrm>
          <a:prstGeom prst="rect">
            <a:avLst/>
          </a:prstGeom>
          <a:solidFill>
            <a:srgbClr val="0F4DA5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4" name="Rectangle 43"/>
          <p:cNvSpPr/>
          <p:nvPr/>
        </p:nvSpPr>
        <p:spPr>
          <a:xfrm>
            <a:off x="6080759" y="4526279"/>
            <a:ext cx="2606040" cy="73152"/>
          </a:xfrm>
          <a:prstGeom prst="rect">
            <a:avLst/>
          </a:prstGeom>
          <a:solidFill>
            <a:srgbClr val="FFEC0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5" name="Oval 44"/>
          <p:cNvSpPr/>
          <p:nvPr/>
        </p:nvSpPr>
        <p:spPr>
          <a:xfrm>
            <a:off x="6263639" y="4709159"/>
            <a:ext cx="502920" cy="502920"/>
          </a:xfrm>
          <a:prstGeom prst="ellipse">
            <a:avLst/>
          </a:prstGeom>
          <a:solidFill>
            <a:srgbClr val="FFEC0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6" name="TextBox 45"/>
          <p:cNvSpPr txBox="1"/>
          <p:nvPr/>
        </p:nvSpPr>
        <p:spPr>
          <a:xfrm>
            <a:off x="6263639" y="4709159"/>
            <a:ext cx="502920" cy="502920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ctr"/>
            <a:r>
              <a:rPr sz="1800" b="1" i="0">
                <a:solidFill>
                  <a:srgbClr val="1A1718"/>
                </a:solidFill>
                <a:latin typeface="Cambria"/>
              </a:rPr>
              <a:t>7</a:t>
            </a:r>
          </a:p>
        </p:txBody>
      </p:sp>
      <p:sp>
        <p:nvSpPr>
          <p:cNvPr id="47" name="TextBox 46"/>
          <p:cNvSpPr txBox="1"/>
          <p:nvPr/>
        </p:nvSpPr>
        <p:spPr>
          <a:xfrm>
            <a:off x="6903719" y="4754879"/>
            <a:ext cx="1600200" cy="457200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/>
            <a:r>
              <a:rPr sz="1400" b="1" i="0">
                <a:solidFill>
                  <a:srgbClr val="FFEC00"/>
                </a:solidFill>
                <a:latin typeface="Calibri"/>
              </a:rPr>
              <a:t>ЗАГВАРЧЛАХ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6309359" y="5394959"/>
            <a:ext cx="2148840" cy="1280160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/>
            <a:r>
              <a:rPr sz="1200" b="0" i="0">
                <a:solidFill>
                  <a:srgbClr val="FFFFFF"/>
                </a:solidFill>
                <a:latin typeface="Calibri"/>
              </a:rPr>
              <a:t>Little-ийн хууль ба M/M/c queue-р тооцоолох</a:t>
            </a:r>
          </a:p>
        </p:txBody>
      </p:sp>
      <p:sp>
        <p:nvSpPr>
          <p:cNvPr id="49" name="Rectangle 48"/>
          <p:cNvSpPr/>
          <p:nvPr/>
        </p:nvSpPr>
        <p:spPr>
          <a:xfrm>
            <a:off x="8869680" y="4526279"/>
            <a:ext cx="2606040" cy="2194560"/>
          </a:xfrm>
          <a:prstGeom prst="rect">
            <a:avLst/>
          </a:prstGeom>
          <a:solidFill>
            <a:srgbClr val="0F4DA5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50" name="Rectangle 49"/>
          <p:cNvSpPr/>
          <p:nvPr/>
        </p:nvSpPr>
        <p:spPr>
          <a:xfrm>
            <a:off x="8869680" y="4526279"/>
            <a:ext cx="2606040" cy="73152"/>
          </a:xfrm>
          <a:prstGeom prst="rect">
            <a:avLst/>
          </a:prstGeom>
          <a:solidFill>
            <a:srgbClr val="FFEC0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51" name="Oval 50"/>
          <p:cNvSpPr/>
          <p:nvPr/>
        </p:nvSpPr>
        <p:spPr>
          <a:xfrm>
            <a:off x="9052560" y="4709159"/>
            <a:ext cx="502920" cy="502920"/>
          </a:xfrm>
          <a:prstGeom prst="ellipse">
            <a:avLst/>
          </a:prstGeom>
          <a:solidFill>
            <a:srgbClr val="FFEC0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52" name="TextBox 51"/>
          <p:cNvSpPr txBox="1"/>
          <p:nvPr/>
        </p:nvSpPr>
        <p:spPr>
          <a:xfrm>
            <a:off x="9052560" y="4709159"/>
            <a:ext cx="502920" cy="502920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ctr"/>
            <a:r>
              <a:rPr sz="1800" b="1" i="0">
                <a:solidFill>
                  <a:srgbClr val="1A1718"/>
                </a:solidFill>
                <a:latin typeface="Cambria"/>
              </a:rPr>
              <a:t>8</a:t>
            </a:r>
          </a:p>
        </p:txBody>
      </p:sp>
      <p:sp>
        <p:nvSpPr>
          <p:cNvPr id="53" name="TextBox 52"/>
          <p:cNvSpPr txBox="1"/>
          <p:nvPr/>
        </p:nvSpPr>
        <p:spPr>
          <a:xfrm>
            <a:off x="9692640" y="4754879"/>
            <a:ext cx="1600200" cy="457200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/>
            <a:r>
              <a:rPr sz="1400" b="1" i="0">
                <a:solidFill>
                  <a:srgbClr val="FFEC00"/>
                </a:solidFill>
                <a:latin typeface="Calibri"/>
              </a:rPr>
              <a:t>СИМУЛЯЦЛАХ</a:t>
            </a:r>
          </a:p>
        </p:txBody>
      </p:sp>
      <p:sp>
        <p:nvSpPr>
          <p:cNvPr id="54" name="TextBox 53"/>
          <p:cNvSpPr txBox="1"/>
          <p:nvPr/>
        </p:nvSpPr>
        <p:spPr>
          <a:xfrm>
            <a:off x="9098280" y="5394959"/>
            <a:ext cx="2148840" cy="1280160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/>
            <a:r>
              <a:rPr sz="1200" b="0" i="0">
                <a:solidFill>
                  <a:srgbClr val="FFFFFF"/>
                </a:solidFill>
                <a:latin typeface="Calibri"/>
              </a:rPr>
              <a:t>BIMP/Bizagi-р процессыг симуляц хийх</a:t>
            </a:r>
          </a:p>
        </p:txBody>
      </p:sp>
      <p:sp>
        <p:nvSpPr>
          <p:cNvPr id="55" name="TextBox 54"/>
          <p:cNvSpPr txBox="1"/>
          <p:nvPr/>
        </p:nvSpPr>
        <p:spPr>
          <a:xfrm>
            <a:off x="457200" y="6492240"/>
            <a:ext cx="10058400" cy="274320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/>
            <a:r>
              <a:rPr sz="1000" b="0" i="0">
                <a:solidFill>
                  <a:srgbClr val="55555A"/>
                </a:solidFill>
                <a:latin typeface="Calibri"/>
              </a:rPr>
              <a:t>ISA332 • Процессын Шинжилгээ • FBPM Ch.6–7</a:t>
            </a:r>
          </a:p>
        </p:txBody>
      </p:sp>
      <p:sp>
        <p:nvSpPr>
          <p:cNvPr id="56" name="TextBox 55"/>
          <p:cNvSpPr txBox="1"/>
          <p:nvPr/>
        </p:nvSpPr>
        <p:spPr>
          <a:xfrm>
            <a:off x="11338560" y="6492240"/>
            <a:ext cx="731520" cy="274320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r"/>
            <a:r>
              <a:rPr sz="1000" b="0" i="0">
                <a:solidFill>
                  <a:srgbClr val="55555A"/>
                </a:solidFill>
                <a:latin typeface="Calibri"/>
              </a:rPr>
              <a:t>5 / 55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457200" y="411480"/>
            <a:ext cx="146304" cy="640080"/>
          </a:xfrm>
          <a:prstGeom prst="rect">
            <a:avLst/>
          </a:prstGeom>
          <a:solidFill>
            <a:srgbClr val="FFEC0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TextBox 2"/>
          <p:cNvSpPr txBox="1"/>
          <p:nvPr/>
        </p:nvSpPr>
        <p:spPr>
          <a:xfrm>
            <a:off x="731520" y="365760"/>
            <a:ext cx="6400800" cy="320040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/>
            <a:r>
              <a:rPr sz="1100" b="1" i="0">
                <a:solidFill>
                  <a:srgbClr val="0F4DA5"/>
                </a:solidFill>
                <a:latin typeface="Calibri"/>
              </a:rPr>
              <a:t>ХЭСЭГ 1.1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731520" y="594360"/>
            <a:ext cx="10789920" cy="400110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/>
            <a:r>
              <a:rPr sz="2600" b="1" i="0" dirty="0" err="1">
                <a:solidFill>
                  <a:srgbClr val="1A1718"/>
                </a:solidFill>
                <a:latin typeface="Cambria"/>
              </a:rPr>
              <a:t>Чанарын</a:t>
            </a:r>
            <a:r>
              <a:rPr sz="2600" b="1" i="0" dirty="0">
                <a:solidFill>
                  <a:srgbClr val="1A1718"/>
                </a:solidFill>
                <a:latin typeface="Cambria"/>
              </a:rPr>
              <a:t> </a:t>
            </a:r>
            <a:r>
              <a:rPr sz="2600" b="1" i="0" dirty="0" err="1">
                <a:solidFill>
                  <a:srgbClr val="1A1718"/>
                </a:solidFill>
                <a:latin typeface="Cambria"/>
              </a:rPr>
              <a:t>шинжилгээ</a:t>
            </a:r>
            <a:endParaRPr sz="2600" b="1" i="0" dirty="0">
              <a:solidFill>
                <a:srgbClr val="1A1718"/>
              </a:solidFill>
              <a:latin typeface="Cambri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731520" y="1417320"/>
            <a:ext cx="1097280" cy="36576"/>
          </a:xfrm>
          <a:prstGeom prst="rect">
            <a:avLst/>
          </a:prstGeom>
          <a:solidFill>
            <a:srgbClr val="FFEC0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6" name="Rectangle 5"/>
          <p:cNvSpPr/>
          <p:nvPr/>
        </p:nvSpPr>
        <p:spPr>
          <a:xfrm>
            <a:off x="731520" y="1691640"/>
            <a:ext cx="10789920" cy="1371600"/>
          </a:xfrm>
          <a:prstGeom prst="rect">
            <a:avLst/>
          </a:prstGeom>
          <a:solidFill>
            <a:srgbClr val="1A1718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7" name="Rectangle 6"/>
          <p:cNvSpPr/>
          <p:nvPr/>
        </p:nvSpPr>
        <p:spPr>
          <a:xfrm>
            <a:off x="731520" y="1691640"/>
            <a:ext cx="109728" cy="1371600"/>
          </a:xfrm>
          <a:prstGeom prst="rect">
            <a:avLst/>
          </a:prstGeom>
          <a:solidFill>
            <a:srgbClr val="FFEC0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8" name="TextBox 7"/>
          <p:cNvSpPr txBox="1"/>
          <p:nvPr/>
        </p:nvSpPr>
        <p:spPr>
          <a:xfrm>
            <a:off x="1005840" y="1828800"/>
            <a:ext cx="10332720" cy="365760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/>
            <a:r>
              <a:rPr sz="1100" b="1" i="0">
                <a:solidFill>
                  <a:srgbClr val="FFEC00"/>
                </a:solidFill>
                <a:latin typeface="Calibri"/>
              </a:rPr>
              <a:t>ТОДОРХОЙЛОЛТ — FBPM Ch. 6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005840" y="2194560"/>
            <a:ext cx="10332720" cy="492443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/>
            <a:r>
              <a:rPr sz="1600" b="0" i="1" dirty="0">
                <a:solidFill>
                  <a:srgbClr val="FFFFFF"/>
                </a:solidFill>
                <a:latin typeface="Calibri"/>
              </a:rPr>
              <a:t>«</a:t>
            </a:r>
            <a:r>
              <a:rPr sz="1600" b="0" i="1" dirty="0" err="1">
                <a:solidFill>
                  <a:srgbClr val="FFFFFF"/>
                </a:solidFill>
                <a:latin typeface="Calibri"/>
              </a:rPr>
              <a:t>Чанарын</a:t>
            </a:r>
            <a:r>
              <a:rPr sz="1600" b="0" i="1" dirty="0">
                <a:solidFill>
                  <a:srgbClr val="FFFFFF"/>
                </a:solidFill>
                <a:latin typeface="Calibri"/>
              </a:rPr>
              <a:t> </a:t>
            </a:r>
            <a:r>
              <a:rPr sz="1600" b="0" i="1" dirty="0" err="1">
                <a:solidFill>
                  <a:srgbClr val="FFFFFF"/>
                </a:solidFill>
                <a:latin typeface="Calibri"/>
              </a:rPr>
              <a:t>шинжилгээ</a:t>
            </a:r>
            <a:r>
              <a:rPr sz="1600" b="0" i="1" dirty="0">
                <a:solidFill>
                  <a:srgbClr val="FFFFFF"/>
                </a:solidFill>
                <a:latin typeface="Calibri"/>
              </a:rPr>
              <a:t> </a:t>
            </a:r>
            <a:r>
              <a:rPr sz="1600" b="0" i="1" dirty="0" err="1">
                <a:solidFill>
                  <a:srgbClr val="FFFFFF"/>
                </a:solidFill>
                <a:latin typeface="Calibri"/>
              </a:rPr>
              <a:t>нь</a:t>
            </a:r>
            <a:r>
              <a:rPr sz="1600" b="0" i="1" dirty="0">
                <a:solidFill>
                  <a:srgbClr val="FFFFFF"/>
                </a:solidFill>
                <a:latin typeface="Calibri"/>
              </a:rPr>
              <a:t> </a:t>
            </a:r>
            <a:r>
              <a:rPr sz="1600" b="0" i="1" dirty="0" err="1">
                <a:solidFill>
                  <a:srgbClr val="FFFFFF"/>
                </a:solidFill>
                <a:latin typeface="Calibri"/>
              </a:rPr>
              <a:t>процессын</a:t>
            </a:r>
            <a:r>
              <a:rPr sz="1600" b="0" i="1" dirty="0">
                <a:solidFill>
                  <a:srgbClr val="FFFFFF"/>
                </a:solidFill>
                <a:latin typeface="Calibri"/>
              </a:rPr>
              <a:t> </a:t>
            </a:r>
            <a:r>
              <a:rPr sz="1600" b="0" i="1" dirty="0" err="1">
                <a:solidFill>
                  <a:srgbClr val="FFFFFF"/>
                </a:solidFill>
                <a:latin typeface="Calibri"/>
              </a:rPr>
              <a:t>сул</a:t>
            </a:r>
            <a:r>
              <a:rPr sz="1600" b="0" i="1" dirty="0">
                <a:solidFill>
                  <a:srgbClr val="FFFFFF"/>
                </a:solidFill>
                <a:latin typeface="Calibri"/>
              </a:rPr>
              <a:t> </a:t>
            </a:r>
            <a:r>
              <a:rPr sz="1600" b="0" i="1" dirty="0" err="1">
                <a:solidFill>
                  <a:srgbClr val="FFFFFF"/>
                </a:solidFill>
                <a:latin typeface="Calibri"/>
              </a:rPr>
              <a:t>талууд</a:t>
            </a:r>
            <a:r>
              <a:rPr sz="1600" b="0" i="1" dirty="0">
                <a:solidFill>
                  <a:srgbClr val="FFFFFF"/>
                </a:solidFill>
                <a:latin typeface="Calibri"/>
              </a:rPr>
              <a:t>, </a:t>
            </a:r>
            <a:r>
              <a:rPr sz="1600" b="0" i="1" dirty="0" err="1">
                <a:solidFill>
                  <a:srgbClr val="FFFFFF"/>
                </a:solidFill>
                <a:latin typeface="Calibri"/>
              </a:rPr>
              <a:t>сайжруулалтын</a:t>
            </a:r>
            <a:r>
              <a:rPr sz="1600" b="0" i="1" dirty="0">
                <a:solidFill>
                  <a:srgbClr val="FFFFFF"/>
                </a:solidFill>
                <a:latin typeface="Calibri"/>
              </a:rPr>
              <a:t> </a:t>
            </a:r>
            <a:r>
              <a:rPr sz="1600" b="0" i="1" dirty="0" err="1">
                <a:solidFill>
                  <a:srgbClr val="FFFFFF"/>
                </a:solidFill>
                <a:latin typeface="Calibri"/>
              </a:rPr>
              <a:t>боломжуудыг</a:t>
            </a:r>
            <a:r>
              <a:rPr sz="1600" b="0" i="1" dirty="0">
                <a:solidFill>
                  <a:srgbClr val="FFFFFF"/>
                </a:solidFill>
                <a:latin typeface="Calibri"/>
              </a:rPr>
              <a:t> </a:t>
            </a:r>
            <a:r>
              <a:rPr sz="1600" b="0" i="1" dirty="0" err="1">
                <a:solidFill>
                  <a:srgbClr val="FFFFFF"/>
                </a:solidFill>
                <a:latin typeface="Calibri"/>
              </a:rPr>
              <a:t>тодорхойлох</a:t>
            </a:r>
            <a:r>
              <a:rPr sz="1600" b="0" i="1" dirty="0">
                <a:solidFill>
                  <a:srgbClr val="FFFFFF"/>
                </a:solidFill>
                <a:latin typeface="Calibri"/>
              </a:rPr>
              <a:t>, </a:t>
            </a:r>
            <a:r>
              <a:rPr sz="1600" b="0" i="1" dirty="0" err="1">
                <a:solidFill>
                  <a:srgbClr val="FFFFFF"/>
                </a:solidFill>
                <a:latin typeface="Calibri"/>
              </a:rPr>
              <a:t>ангилах</a:t>
            </a:r>
            <a:r>
              <a:rPr sz="1600" b="0" i="1" dirty="0">
                <a:solidFill>
                  <a:srgbClr val="FFFFFF"/>
                </a:solidFill>
                <a:latin typeface="Calibri"/>
              </a:rPr>
              <a:t>, </a:t>
            </a:r>
            <a:r>
              <a:rPr sz="1600" b="0" i="1" dirty="0" err="1">
                <a:solidFill>
                  <a:srgbClr val="FFFFFF"/>
                </a:solidFill>
                <a:latin typeface="Calibri"/>
              </a:rPr>
              <a:t>ойлгох</a:t>
            </a:r>
            <a:r>
              <a:rPr sz="1600" b="0" i="1" dirty="0">
                <a:solidFill>
                  <a:srgbClr val="FFFFFF"/>
                </a:solidFill>
                <a:latin typeface="Calibri"/>
              </a:rPr>
              <a:t> </a:t>
            </a:r>
            <a:r>
              <a:rPr sz="1600" b="0" i="1" dirty="0" err="1">
                <a:solidFill>
                  <a:srgbClr val="FFFFFF"/>
                </a:solidFill>
                <a:latin typeface="Calibri"/>
              </a:rPr>
              <a:t>техникүүдийн</a:t>
            </a:r>
            <a:r>
              <a:rPr sz="1600" b="0" i="1" dirty="0">
                <a:solidFill>
                  <a:srgbClr val="FFFFFF"/>
                </a:solidFill>
                <a:latin typeface="Calibri"/>
              </a:rPr>
              <a:t> </a:t>
            </a:r>
            <a:r>
              <a:rPr sz="1600" b="0" i="1" dirty="0" err="1">
                <a:solidFill>
                  <a:srgbClr val="FFFFFF"/>
                </a:solidFill>
                <a:latin typeface="Calibri"/>
              </a:rPr>
              <a:t>цогц</a:t>
            </a:r>
            <a:r>
              <a:rPr sz="1600" b="0" i="1" dirty="0">
                <a:solidFill>
                  <a:srgbClr val="FFFFFF"/>
                </a:solidFill>
                <a:latin typeface="Calibri"/>
              </a:rPr>
              <a:t> </a:t>
            </a:r>
            <a:r>
              <a:rPr sz="1600" b="0" i="1" dirty="0" err="1">
                <a:solidFill>
                  <a:srgbClr val="FFFFFF"/>
                </a:solidFill>
                <a:latin typeface="Calibri"/>
              </a:rPr>
              <a:t>юм</a:t>
            </a:r>
            <a:r>
              <a:rPr sz="1600" b="0" i="1" dirty="0">
                <a:solidFill>
                  <a:srgbClr val="FFFFFF"/>
                </a:solidFill>
                <a:latin typeface="Calibri"/>
              </a:rPr>
              <a:t>. </a:t>
            </a:r>
            <a:r>
              <a:rPr sz="1600" b="0" i="1" dirty="0" err="1">
                <a:solidFill>
                  <a:srgbClr val="FFFFFF"/>
                </a:solidFill>
                <a:latin typeface="Calibri"/>
              </a:rPr>
              <a:t>Энэ</a:t>
            </a:r>
            <a:r>
              <a:rPr sz="1600" b="0" i="1" dirty="0">
                <a:solidFill>
                  <a:srgbClr val="FFFFFF"/>
                </a:solidFill>
                <a:latin typeface="Calibri"/>
              </a:rPr>
              <a:t> </a:t>
            </a:r>
            <a:r>
              <a:rPr sz="1600" b="0" i="1" dirty="0" err="1">
                <a:solidFill>
                  <a:srgbClr val="FFFFFF"/>
                </a:solidFill>
                <a:latin typeface="Calibri"/>
              </a:rPr>
              <a:t>нь</a:t>
            </a:r>
            <a:r>
              <a:rPr sz="1600" b="0" i="1" dirty="0">
                <a:solidFill>
                  <a:srgbClr val="FFFFFF"/>
                </a:solidFill>
                <a:latin typeface="Calibri"/>
              </a:rPr>
              <a:t> </a:t>
            </a:r>
            <a:r>
              <a:rPr sz="1600" b="0" i="1" dirty="0" err="1">
                <a:solidFill>
                  <a:srgbClr val="FFFFFF"/>
                </a:solidFill>
                <a:latin typeface="Calibri"/>
              </a:rPr>
              <a:t>шинжилгээний</a:t>
            </a:r>
            <a:r>
              <a:rPr sz="1600" b="0" i="1" dirty="0">
                <a:solidFill>
                  <a:srgbClr val="FFFFFF"/>
                </a:solidFill>
                <a:latin typeface="Calibri"/>
              </a:rPr>
              <a:t> </a:t>
            </a:r>
            <a:r>
              <a:rPr sz="1600" b="0" i="1" dirty="0" err="1">
                <a:solidFill>
                  <a:srgbClr val="FFFFFF"/>
                </a:solidFill>
                <a:latin typeface="Calibri"/>
              </a:rPr>
              <a:t>урлагийн</a:t>
            </a:r>
            <a:r>
              <a:rPr sz="1600" b="0" i="1" dirty="0">
                <a:solidFill>
                  <a:srgbClr val="FFFFFF"/>
                </a:solidFill>
                <a:latin typeface="Calibri"/>
              </a:rPr>
              <a:t> </a:t>
            </a:r>
            <a:r>
              <a:rPr sz="1600" b="0" i="1" dirty="0" err="1">
                <a:solidFill>
                  <a:srgbClr val="FFFFFF"/>
                </a:solidFill>
                <a:latin typeface="Calibri"/>
              </a:rPr>
              <a:t>тал</a:t>
            </a:r>
            <a:r>
              <a:rPr sz="1600" b="0" i="1" dirty="0">
                <a:solidFill>
                  <a:srgbClr val="FFFFFF"/>
                </a:solidFill>
                <a:latin typeface="Calibri"/>
              </a:rPr>
              <a:t>.» — Dumas et al. (2018)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731520" y="3383280"/>
            <a:ext cx="10789920" cy="184666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/>
            <a:r>
              <a:rPr sz="1200" b="1" i="0" dirty="0">
                <a:solidFill>
                  <a:srgbClr val="0F4DA5"/>
                </a:solidFill>
                <a:latin typeface="Calibri"/>
              </a:rPr>
              <a:t>3 ҮНДСЭН ТЕХНИК</a:t>
            </a:r>
          </a:p>
        </p:txBody>
      </p:sp>
      <p:sp>
        <p:nvSpPr>
          <p:cNvPr id="11" name="Rectangle 10"/>
          <p:cNvSpPr/>
          <p:nvPr/>
        </p:nvSpPr>
        <p:spPr>
          <a:xfrm>
            <a:off x="731520" y="3794760"/>
            <a:ext cx="3566160" cy="2743200"/>
          </a:xfrm>
          <a:prstGeom prst="rect">
            <a:avLst/>
          </a:prstGeom>
          <a:solidFill>
            <a:srgbClr val="0F4DA5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2" name="Rectangle 11"/>
          <p:cNvSpPr/>
          <p:nvPr/>
        </p:nvSpPr>
        <p:spPr>
          <a:xfrm>
            <a:off x="731520" y="3794760"/>
            <a:ext cx="3566160" cy="548640"/>
          </a:xfrm>
          <a:prstGeom prst="rect">
            <a:avLst/>
          </a:prstGeom>
          <a:solidFill>
            <a:srgbClr val="FFEC0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3" name="TextBox 12"/>
          <p:cNvSpPr txBox="1"/>
          <p:nvPr/>
        </p:nvSpPr>
        <p:spPr>
          <a:xfrm>
            <a:off x="914400" y="3886200"/>
            <a:ext cx="3200400" cy="457200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/>
            <a:r>
              <a:rPr sz="1200" b="1" i="0">
                <a:solidFill>
                  <a:srgbClr val="1A1718"/>
                </a:solidFill>
                <a:latin typeface="Calibri"/>
              </a:rPr>
              <a:t>§ 6.1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960120" y="4480560"/>
            <a:ext cx="3108960" cy="615553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/>
            <a:r>
              <a:rPr sz="2000" b="1" i="0" dirty="0" err="1">
                <a:solidFill>
                  <a:srgbClr val="FFEC00"/>
                </a:solidFill>
                <a:latin typeface="Cambria"/>
              </a:rPr>
              <a:t>Үнэ</a:t>
            </a:r>
            <a:r>
              <a:rPr sz="2000" b="1" i="0" dirty="0">
                <a:solidFill>
                  <a:srgbClr val="FFEC00"/>
                </a:solidFill>
                <a:latin typeface="Cambria"/>
              </a:rPr>
              <a:t> </a:t>
            </a:r>
            <a:r>
              <a:rPr sz="2000" b="1" i="0" dirty="0" err="1">
                <a:solidFill>
                  <a:srgbClr val="FFEC00"/>
                </a:solidFill>
                <a:latin typeface="Cambria"/>
              </a:rPr>
              <a:t>цэнийн</a:t>
            </a:r>
            <a:r>
              <a:rPr sz="2000" b="1" i="0" dirty="0">
                <a:solidFill>
                  <a:srgbClr val="FFEC00"/>
                </a:solidFill>
                <a:latin typeface="Cambria"/>
              </a:rPr>
              <a:t> </a:t>
            </a:r>
          </a:p>
          <a:p>
            <a:pPr algn="l"/>
            <a:r>
              <a:rPr sz="2000" b="1" i="0" dirty="0" err="1">
                <a:solidFill>
                  <a:srgbClr val="FFEC00"/>
                </a:solidFill>
                <a:latin typeface="Cambria"/>
              </a:rPr>
              <a:t>шинжилгээ</a:t>
            </a:r>
            <a:endParaRPr sz="2000" b="1" i="0" dirty="0">
              <a:solidFill>
                <a:srgbClr val="FFEC00"/>
              </a:solidFill>
              <a:latin typeface="Cambria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960120" y="5394960"/>
            <a:ext cx="3108960" cy="1097280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/>
            <a:r>
              <a:rPr sz="1200" b="0" i="0">
                <a:solidFill>
                  <a:srgbClr val="FFFFFF"/>
                </a:solidFill>
                <a:latin typeface="Calibri"/>
              </a:rPr>
              <a:t>Үйл ажиллагааг үнэ цэнэ үүсгэх чадвараар нь VA, BVA, NVA-р ангилах</a:t>
            </a:r>
          </a:p>
        </p:txBody>
      </p:sp>
      <p:sp>
        <p:nvSpPr>
          <p:cNvPr id="16" name="Rectangle 15"/>
          <p:cNvSpPr/>
          <p:nvPr/>
        </p:nvSpPr>
        <p:spPr>
          <a:xfrm>
            <a:off x="4434840" y="3794760"/>
            <a:ext cx="3566160" cy="2743200"/>
          </a:xfrm>
          <a:prstGeom prst="rect">
            <a:avLst/>
          </a:prstGeom>
          <a:solidFill>
            <a:srgbClr val="0F4DA5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7" name="Rectangle 16"/>
          <p:cNvSpPr/>
          <p:nvPr/>
        </p:nvSpPr>
        <p:spPr>
          <a:xfrm>
            <a:off x="4434840" y="3794760"/>
            <a:ext cx="3566160" cy="548640"/>
          </a:xfrm>
          <a:prstGeom prst="rect">
            <a:avLst/>
          </a:prstGeom>
          <a:solidFill>
            <a:srgbClr val="FFEC0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8" name="TextBox 17"/>
          <p:cNvSpPr txBox="1"/>
          <p:nvPr/>
        </p:nvSpPr>
        <p:spPr>
          <a:xfrm>
            <a:off x="4617720" y="3886200"/>
            <a:ext cx="3200400" cy="457200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/>
            <a:r>
              <a:rPr sz="1200" b="1" i="0">
                <a:solidFill>
                  <a:srgbClr val="1A1718"/>
                </a:solidFill>
                <a:latin typeface="Calibri"/>
              </a:rPr>
              <a:t>§ 6.2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4663440" y="4480560"/>
            <a:ext cx="3108960" cy="615553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/>
            <a:r>
              <a:rPr sz="2000" b="1" i="0" dirty="0" err="1">
                <a:solidFill>
                  <a:srgbClr val="FFEC00"/>
                </a:solidFill>
                <a:latin typeface="Cambria"/>
              </a:rPr>
              <a:t>Хэрэггүй</a:t>
            </a:r>
            <a:r>
              <a:rPr sz="2000" b="1" i="0" dirty="0">
                <a:solidFill>
                  <a:srgbClr val="FFEC00"/>
                </a:solidFill>
                <a:latin typeface="Cambria"/>
              </a:rPr>
              <a:t> </a:t>
            </a:r>
            <a:r>
              <a:rPr sz="2000" b="1" i="0" dirty="0" err="1">
                <a:solidFill>
                  <a:srgbClr val="FFEC00"/>
                </a:solidFill>
                <a:latin typeface="Cambria"/>
              </a:rPr>
              <a:t>алхмуудыг</a:t>
            </a:r>
            <a:r>
              <a:rPr sz="2000" b="1" i="0" dirty="0">
                <a:solidFill>
                  <a:srgbClr val="FFEC00"/>
                </a:solidFill>
                <a:latin typeface="Cambria"/>
              </a:rPr>
              <a:t> </a:t>
            </a:r>
            <a:r>
              <a:rPr sz="2000" b="1" i="0" dirty="0" err="1">
                <a:solidFill>
                  <a:srgbClr val="FFEC00"/>
                </a:solidFill>
                <a:latin typeface="Cambria"/>
              </a:rPr>
              <a:t>илрүүлэх</a:t>
            </a:r>
            <a:r>
              <a:rPr sz="2000" b="1" i="0" dirty="0">
                <a:solidFill>
                  <a:srgbClr val="FFEC00"/>
                </a:solidFill>
                <a:latin typeface="Cambria"/>
              </a:rPr>
              <a:t> </a:t>
            </a:r>
            <a:r>
              <a:rPr sz="2000" b="1" i="0" dirty="0" err="1">
                <a:solidFill>
                  <a:srgbClr val="FFEC00"/>
                </a:solidFill>
                <a:latin typeface="Cambria"/>
              </a:rPr>
              <a:t>шинжилгээ</a:t>
            </a:r>
            <a:endParaRPr sz="2000" b="1" i="0" dirty="0">
              <a:solidFill>
                <a:srgbClr val="FFEC00"/>
              </a:solidFill>
              <a:latin typeface="Cambria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4663440" y="5394960"/>
            <a:ext cx="3108960" cy="1097280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/>
            <a:r>
              <a:rPr sz="1200" b="0" i="0">
                <a:solidFill>
                  <a:srgbClr val="FFFFFF"/>
                </a:solidFill>
                <a:latin typeface="Calibri"/>
              </a:rPr>
              <a:t>7 сурвалжаар (Move/Hold/Overdo) waste-ийг таних — Lean үндэс</a:t>
            </a:r>
          </a:p>
        </p:txBody>
      </p:sp>
      <p:sp>
        <p:nvSpPr>
          <p:cNvPr id="21" name="Rectangle 20"/>
          <p:cNvSpPr/>
          <p:nvPr/>
        </p:nvSpPr>
        <p:spPr>
          <a:xfrm>
            <a:off x="8138160" y="3794760"/>
            <a:ext cx="3566160" cy="2743200"/>
          </a:xfrm>
          <a:prstGeom prst="rect">
            <a:avLst/>
          </a:prstGeom>
          <a:solidFill>
            <a:srgbClr val="0F4DA5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2" name="Rectangle 21"/>
          <p:cNvSpPr/>
          <p:nvPr/>
        </p:nvSpPr>
        <p:spPr>
          <a:xfrm>
            <a:off x="8138160" y="3794760"/>
            <a:ext cx="3566160" cy="548640"/>
          </a:xfrm>
          <a:prstGeom prst="rect">
            <a:avLst/>
          </a:prstGeom>
          <a:solidFill>
            <a:srgbClr val="FFEC0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3" name="TextBox 22"/>
          <p:cNvSpPr txBox="1"/>
          <p:nvPr/>
        </p:nvSpPr>
        <p:spPr>
          <a:xfrm>
            <a:off x="8321040" y="3886200"/>
            <a:ext cx="3200400" cy="457200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/>
            <a:r>
              <a:rPr sz="1200" b="1" i="0">
                <a:solidFill>
                  <a:srgbClr val="1A1718"/>
                </a:solidFill>
                <a:latin typeface="Calibri"/>
              </a:rPr>
              <a:t>§ 6.3–6.4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8366760" y="4480560"/>
            <a:ext cx="3108960" cy="615553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/>
            <a:r>
              <a:rPr sz="2000" b="1" i="0" dirty="0" err="1">
                <a:solidFill>
                  <a:srgbClr val="FFEC00"/>
                </a:solidFill>
                <a:latin typeface="Cambria"/>
              </a:rPr>
              <a:t>Шалтгаан</a:t>
            </a:r>
            <a:r>
              <a:rPr sz="2000" b="1" dirty="0">
                <a:solidFill>
                  <a:srgbClr val="FFEC00"/>
                </a:solidFill>
                <a:latin typeface="Cambria"/>
              </a:rPr>
              <a:t>, </a:t>
            </a:r>
            <a:r>
              <a:rPr sz="2000" b="1" dirty="0" err="1">
                <a:solidFill>
                  <a:srgbClr val="FFEC00"/>
                </a:solidFill>
                <a:latin typeface="Cambria"/>
              </a:rPr>
              <a:t>үр</a:t>
            </a:r>
            <a:r>
              <a:rPr sz="2000" b="1" dirty="0">
                <a:solidFill>
                  <a:srgbClr val="FFEC00"/>
                </a:solidFill>
                <a:latin typeface="Cambria"/>
              </a:rPr>
              <a:t> </a:t>
            </a:r>
            <a:r>
              <a:rPr sz="2000" b="1" dirty="0" err="1">
                <a:solidFill>
                  <a:srgbClr val="FFEC00"/>
                </a:solidFill>
                <a:latin typeface="Cambria"/>
              </a:rPr>
              <a:t>нөлөөний</a:t>
            </a:r>
            <a:r>
              <a:rPr sz="2000" b="1" dirty="0">
                <a:solidFill>
                  <a:srgbClr val="FFEC00"/>
                </a:solidFill>
                <a:latin typeface="Cambria"/>
              </a:rPr>
              <a:t> </a:t>
            </a:r>
            <a:r>
              <a:rPr sz="2000" b="1" dirty="0" err="1">
                <a:solidFill>
                  <a:srgbClr val="FFEC00"/>
                </a:solidFill>
                <a:latin typeface="Cambria"/>
              </a:rPr>
              <a:t>шинжилгээ</a:t>
            </a:r>
            <a:endParaRPr sz="2000" b="1" i="0" dirty="0">
              <a:solidFill>
                <a:srgbClr val="FFEC00"/>
              </a:solidFill>
              <a:latin typeface="Cambria"/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8366760" y="5394960"/>
            <a:ext cx="3108960" cy="1097280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/>
            <a:r>
              <a:rPr sz="1200" b="0" i="0">
                <a:solidFill>
                  <a:srgbClr val="FFFFFF"/>
                </a:solidFill>
                <a:latin typeface="Calibri"/>
              </a:rPr>
              <a:t>Issue Register, Pareto, Cause-Effect, Why-Why — үндсэн шалтгаан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457200" y="6492240"/>
            <a:ext cx="10058400" cy="274320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/>
            <a:r>
              <a:rPr sz="1000" b="0" i="0">
                <a:solidFill>
                  <a:srgbClr val="55555A"/>
                </a:solidFill>
                <a:latin typeface="Calibri"/>
              </a:rPr>
              <a:t>ISA332 • Процессын Шинжилгээ • FBPM Ch.6–7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11338560" y="6492240"/>
            <a:ext cx="731520" cy="274320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r"/>
            <a:r>
              <a:rPr sz="1000" b="0" i="0">
                <a:solidFill>
                  <a:srgbClr val="55555A"/>
                </a:solidFill>
                <a:latin typeface="Calibri"/>
              </a:rPr>
              <a:t>7 / 55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457200" y="411480"/>
            <a:ext cx="146304" cy="640080"/>
          </a:xfrm>
          <a:prstGeom prst="rect">
            <a:avLst/>
          </a:prstGeom>
          <a:solidFill>
            <a:srgbClr val="FFEC0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TextBox 2"/>
          <p:cNvSpPr txBox="1"/>
          <p:nvPr/>
        </p:nvSpPr>
        <p:spPr>
          <a:xfrm>
            <a:off x="731520" y="365760"/>
            <a:ext cx="6400800" cy="320040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/>
            <a:r>
              <a:rPr sz="1100" b="1" i="0">
                <a:solidFill>
                  <a:srgbClr val="0F4DA5"/>
                </a:solidFill>
                <a:latin typeface="Calibri"/>
              </a:rPr>
              <a:t>ХЭСЭГ 1.2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731520" y="594360"/>
            <a:ext cx="10789920" cy="594360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/>
            <a:r>
              <a:rPr sz="2600" b="1" i="0" dirty="0">
                <a:solidFill>
                  <a:srgbClr val="1A1718"/>
                </a:solidFill>
                <a:latin typeface="Cambria"/>
              </a:rPr>
              <a:t>Value-Added Analysis — </a:t>
            </a:r>
            <a:r>
              <a:rPr sz="2600" b="1" i="0" dirty="0" err="1">
                <a:solidFill>
                  <a:srgbClr val="1A1718"/>
                </a:solidFill>
                <a:latin typeface="Cambria"/>
              </a:rPr>
              <a:t>Үнэ</a:t>
            </a:r>
            <a:r>
              <a:rPr sz="2600" b="1" i="0" dirty="0">
                <a:solidFill>
                  <a:srgbClr val="1A1718"/>
                </a:solidFill>
                <a:latin typeface="Cambria"/>
              </a:rPr>
              <a:t> </a:t>
            </a:r>
            <a:r>
              <a:rPr sz="2600" b="1" i="0" dirty="0" err="1">
                <a:solidFill>
                  <a:srgbClr val="1A1718"/>
                </a:solidFill>
                <a:latin typeface="Cambria"/>
              </a:rPr>
              <a:t>цэнийн</a:t>
            </a:r>
            <a:r>
              <a:rPr sz="2600" b="1" i="0" dirty="0">
                <a:solidFill>
                  <a:srgbClr val="1A1718"/>
                </a:solidFill>
                <a:latin typeface="Cambria"/>
              </a:rPr>
              <a:t> </a:t>
            </a:r>
            <a:r>
              <a:rPr sz="2600" b="1" i="0" dirty="0" err="1">
                <a:solidFill>
                  <a:srgbClr val="1A1718"/>
                </a:solidFill>
                <a:latin typeface="Cambria"/>
              </a:rPr>
              <a:t>шинжилгээ</a:t>
            </a:r>
            <a:endParaRPr sz="2600" b="1" i="0" dirty="0">
              <a:solidFill>
                <a:srgbClr val="1A1718"/>
              </a:solidFill>
              <a:latin typeface="Cambri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731520" y="1417320"/>
            <a:ext cx="1097280" cy="36576"/>
          </a:xfrm>
          <a:prstGeom prst="rect">
            <a:avLst/>
          </a:prstGeom>
          <a:solidFill>
            <a:srgbClr val="FFEC0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6" name="Rectangle 5"/>
          <p:cNvSpPr/>
          <p:nvPr/>
        </p:nvSpPr>
        <p:spPr>
          <a:xfrm>
            <a:off x="731520" y="1691640"/>
            <a:ext cx="10789920" cy="1188720"/>
          </a:xfrm>
          <a:prstGeom prst="rect">
            <a:avLst/>
          </a:prstGeom>
          <a:solidFill>
            <a:srgbClr val="0F4DA5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sz="2400"/>
          </a:p>
        </p:txBody>
      </p:sp>
      <p:sp>
        <p:nvSpPr>
          <p:cNvPr id="7" name="Rectangle 6"/>
          <p:cNvSpPr/>
          <p:nvPr/>
        </p:nvSpPr>
        <p:spPr>
          <a:xfrm>
            <a:off x="731520" y="1691640"/>
            <a:ext cx="109728" cy="1188720"/>
          </a:xfrm>
          <a:prstGeom prst="rect">
            <a:avLst/>
          </a:prstGeom>
          <a:solidFill>
            <a:srgbClr val="FFEC0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sz="2400"/>
          </a:p>
        </p:txBody>
      </p:sp>
      <p:sp>
        <p:nvSpPr>
          <p:cNvPr id="8" name="TextBox 7"/>
          <p:cNvSpPr txBox="1"/>
          <p:nvPr/>
        </p:nvSpPr>
        <p:spPr>
          <a:xfrm>
            <a:off x="1005840" y="1828800"/>
            <a:ext cx="10332720" cy="215444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/>
            <a:r>
              <a:rPr sz="1400" b="1" i="0">
                <a:solidFill>
                  <a:srgbClr val="FFEC00"/>
                </a:solidFill>
                <a:latin typeface="Calibri"/>
              </a:rPr>
              <a:t>ЗОРИЛГО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005840" y="2148840"/>
            <a:ext cx="10332720" cy="553998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/>
            <a:r>
              <a:rPr b="0" i="0" dirty="0" err="1">
                <a:solidFill>
                  <a:srgbClr val="FFFFFF"/>
                </a:solidFill>
                <a:latin typeface="Calibri"/>
              </a:rPr>
              <a:t>Процессын</a:t>
            </a:r>
            <a:r>
              <a:rPr b="0" i="0" dirty="0">
                <a:solidFill>
                  <a:srgbClr val="FFFFFF"/>
                </a:solidFill>
                <a:latin typeface="Calibri"/>
              </a:rPr>
              <a:t> </a:t>
            </a:r>
            <a:r>
              <a:rPr b="0" i="0" dirty="0" err="1">
                <a:solidFill>
                  <a:srgbClr val="FFFFFF"/>
                </a:solidFill>
                <a:latin typeface="Calibri"/>
              </a:rPr>
              <a:t>алхам</a:t>
            </a:r>
            <a:r>
              <a:rPr b="0" i="0" dirty="0">
                <a:solidFill>
                  <a:srgbClr val="FFFFFF"/>
                </a:solidFill>
                <a:latin typeface="Calibri"/>
              </a:rPr>
              <a:t> </a:t>
            </a:r>
            <a:r>
              <a:rPr b="0" i="0" dirty="0" err="1">
                <a:solidFill>
                  <a:srgbClr val="FFFFFF"/>
                </a:solidFill>
                <a:latin typeface="Calibri"/>
              </a:rPr>
              <a:t>бүрийг</a:t>
            </a:r>
            <a:r>
              <a:rPr b="0" i="0" dirty="0">
                <a:solidFill>
                  <a:srgbClr val="FFFFFF"/>
                </a:solidFill>
                <a:latin typeface="Calibri"/>
              </a:rPr>
              <a:t> </a:t>
            </a:r>
            <a:r>
              <a:rPr b="0" i="0" dirty="0" err="1">
                <a:solidFill>
                  <a:srgbClr val="FFFFFF"/>
                </a:solidFill>
                <a:latin typeface="Calibri"/>
              </a:rPr>
              <a:t>үнэ</a:t>
            </a:r>
            <a:r>
              <a:rPr b="0" i="0" dirty="0">
                <a:solidFill>
                  <a:srgbClr val="FFFFFF"/>
                </a:solidFill>
                <a:latin typeface="Calibri"/>
              </a:rPr>
              <a:t> </a:t>
            </a:r>
            <a:r>
              <a:rPr b="0" i="0" dirty="0" err="1">
                <a:solidFill>
                  <a:srgbClr val="FFFFFF"/>
                </a:solidFill>
                <a:latin typeface="Calibri"/>
              </a:rPr>
              <a:t>цэнэ</a:t>
            </a:r>
            <a:r>
              <a:rPr b="0" i="0" dirty="0">
                <a:solidFill>
                  <a:srgbClr val="FFFFFF"/>
                </a:solidFill>
                <a:latin typeface="Calibri"/>
              </a:rPr>
              <a:t> </a:t>
            </a:r>
            <a:r>
              <a:rPr b="0" i="0" dirty="0" err="1">
                <a:solidFill>
                  <a:srgbClr val="FFFFFF"/>
                </a:solidFill>
                <a:latin typeface="Calibri"/>
              </a:rPr>
              <a:t>үүсгэх</a:t>
            </a:r>
            <a:r>
              <a:rPr b="0" i="0" dirty="0">
                <a:solidFill>
                  <a:srgbClr val="FFFFFF"/>
                </a:solidFill>
                <a:latin typeface="Calibri"/>
              </a:rPr>
              <a:t> </a:t>
            </a:r>
            <a:r>
              <a:rPr b="0" i="0" dirty="0" err="1">
                <a:solidFill>
                  <a:srgbClr val="FFFFFF"/>
                </a:solidFill>
                <a:latin typeface="Calibri"/>
              </a:rPr>
              <a:t>чадвараар</a:t>
            </a:r>
            <a:r>
              <a:rPr b="0" i="0" dirty="0">
                <a:solidFill>
                  <a:srgbClr val="FFFFFF"/>
                </a:solidFill>
                <a:latin typeface="Calibri"/>
              </a:rPr>
              <a:t> </a:t>
            </a:r>
            <a:r>
              <a:rPr b="0" i="0" dirty="0" err="1">
                <a:solidFill>
                  <a:srgbClr val="FFFFFF"/>
                </a:solidFill>
                <a:latin typeface="Calibri"/>
              </a:rPr>
              <a:t>нь</a:t>
            </a:r>
            <a:r>
              <a:rPr b="0" i="0" dirty="0">
                <a:solidFill>
                  <a:srgbClr val="FFFFFF"/>
                </a:solidFill>
                <a:latin typeface="Calibri"/>
              </a:rPr>
              <a:t> </a:t>
            </a:r>
            <a:r>
              <a:rPr b="0" i="0" dirty="0" err="1">
                <a:solidFill>
                  <a:srgbClr val="FFFFFF"/>
                </a:solidFill>
                <a:latin typeface="Calibri"/>
              </a:rPr>
              <a:t>ангилж</a:t>
            </a:r>
            <a:r>
              <a:rPr b="0" i="0" dirty="0">
                <a:solidFill>
                  <a:srgbClr val="FFFFFF"/>
                </a:solidFill>
                <a:latin typeface="Calibri"/>
              </a:rPr>
              <a:t>, </a:t>
            </a:r>
            <a:r>
              <a:rPr b="0" i="0" dirty="0" err="1">
                <a:solidFill>
                  <a:srgbClr val="FFFFFF"/>
                </a:solidFill>
                <a:latin typeface="Calibri"/>
              </a:rPr>
              <a:t>үнэ</a:t>
            </a:r>
            <a:r>
              <a:rPr b="0" i="0" dirty="0">
                <a:solidFill>
                  <a:srgbClr val="FFFFFF"/>
                </a:solidFill>
                <a:latin typeface="Calibri"/>
              </a:rPr>
              <a:t> </a:t>
            </a:r>
            <a:r>
              <a:rPr b="0" i="0" dirty="0" err="1">
                <a:solidFill>
                  <a:srgbClr val="FFFFFF"/>
                </a:solidFill>
                <a:latin typeface="Calibri"/>
              </a:rPr>
              <a:t>цэнэгүй</a:t>
            </a:r>
            <a:r>
              <a:rPr b="0" i="0" dirty="0">
                <a:solidFill>
                  <a:srgbClr val="FFFFFF"/>
                </a:solidFill>
                <a:latin typeface="Calibri"/>
              </a:rPr>
              <a:t> (waste) </a:t>
            </a:r>
            <a:r>
              <a:rPr b="0" i="0" dirty="0" err="1">
                <a:solidFill>
                  <a:srgbClr val="FFFFFF"/>
                </a:solidFill>
                <a:latin typeface="Calibri"/>
              </a:rPr>
              <a:t>алхмуудыг</a:t>
            </a:r>
            <a:r>
              <a:rPr b="0" i="0" dirty="0">
                <a:solidFill>
                  <a:srgbClr val="FFFFFF"/>
                </a:solidFill>
                <a:latin typeface="Calibri"/>
              </a:rPr>
              <a:t> </a:t>
            </a:r>
            <a:r>
              <a:rPr b="0" i="0" dirty="0" err="1">
                <a:solidFill>
                  <a:srgbClr val="FFFFFF"/>
                </a:solidFill>
                <a:latin typeface="Calibri"/>
              </a:rPr>
              <a:t>хасах</a:t>
            </a:r>
            <a:r>
              <a:rPr b="0" i="0" dirty="0">
                <a:solidFill>
                  <a:srgbClr val="FFFFFF"/>
                </a:solidFill>
                <a:latin typeface="Calibri"/>
              </a:rPr>
              <a:t> </a:t>
            </a:r>
            <a:r>
              <a:rPr b="0" i="0" dirty="0" err="1">
                <a:solidFill>
                  <a:srgbClr val="FFFFFF"/>
                </a:solidFill>
                <a:latin typeface="Calibri"/>
              </a:rPr>
              <a:t>эсвэл</a:t>
            </a:r>
            <a:r>
              <a:rPr b="0" i="0" dirty="0">
                <a:solidFill>
                  <a:srgbClr val="FFFFFF"/>
                </a:solidFill>
                <a:latin typeface="Calibri"/>
              </a:rPr>
              <a:t> </a:t>
            </a:r>
            <a:r>
              <a:rPr b="0" i="0" dirty="0" err="1">
                <a:solidFill>
                  <a:srgbClr val="FFFFFF"/>
                </a:solidFill>
                <a:latin typeface="Calibri"/>
              </a:rPr>
              <a:t>багасгах</a:t>
            </a:r>
            <a:r>
              <a:rPr b="0" i="0" dirty="0">
                <a:solidFill>
                  <a:srgbClr val="FFFFFF"/>
                </a:solidFill>
                <a:latin typeface="Calibri"/>
              </a:rPr>
              <a:t> </a:t>
            </a:r>
            <a:r>
              <a:rPr b="0" i="0" dirty="0" err="1">
                <a:solidFill>
                  <a:srgbClr val="FFFFFF"/>
                </a:solidFill>
                <a:latin typeface="Calibri"/>
              </a:rPr>
              <a:t>боломжийг</a:t>
            </a:r>
            <a:r>
              <a:rPr b="0" i="0" dirty="0">
                <a:solidFill>
                  <a:srgbClr val="FFFFFF"/>
                </a:solidFill>
                <a:latin typeface="Calibri"/>
              </a:rPr>
              <a:t> </a:t>
            </a:r>
            <a:r>
              <a:rPr b="0" i="0" dirty="0" err="1">
                <a:solidFill>
                  <a:srgbClr val="FFFFFF"/>
                </a:solidFill>
                <a:latin typeface="Calibri"/>
              </a:rPr>
              <a:t>олох</a:t>
            </a:r>
            <a:r>
              <a:rPr b="0" i="0" dirty="0">
                <a:solidFill>
                  <a:srgbClr val="FFFFFF"/>
                </a:solidFill>
                <a:latin typeface="Calibri"/>
              </a:rPr>
              <a:t>.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731520" y="3108960"/>
            <a:ext cx="10789920" cy="246221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/>
            <a:r>
              <a:rPr sz="1600" b="1" i="0">
                <a:solidFill>
                  <a:srgbClr val="0F4DA5"/>
                </a:solidFill>
                <a:latin typeface="Calibri"/>
              </a:rPr>
              <a:t>VA-ШИНЖИЛГЭЭНИЙ 2 ҮЕ ШАТ</a:t>
            </a:r>
          </a:p>
        </p:txBody>
      </p:sp>
      <p:sp>
        <p:nvSpPr>
          <p:cNvPr id="11" name="Rectangle 10"/>
          <p:cNvSpPr/>
          <p:nvPr/>
        </p:nvSpPr>
        <p:spPr>
          <a:xfrm>
            <a:off x="731520" y="3566160"/>
            <a:ext cx="5349240" cy="2743200"/>
          </a:xfrm>
          <a:prstGeom prst="rect">
            <a:avLst/>
          </a:prstGeom>
          <a:solidFill>
            <a:srgbClr val="1A1718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2" name="Rectangle 11"/>
          <p:cNvSpPr/>
          <p:nvPr/>
        </p:nvSpPr>
        <p:spPr>
          <a:xfrm>
            <a:off x="731520" y="3566160"/>
            <a:ext cx="5349240" cy="640080"/>
          </a:xfrm>
          <a:prstGeom prst="rect">
            <a:avLst/>
          </a:prstGeom>
          <a:solidFill>
            <a:srgbClr val="FFEC0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sz="2400"/>
          </a:p>
        </p:txBody>
      </p:sp>
      <p:sp>
        <p:nvSpPr>
          <p:cNvPr id="13" name="TextBox 12"/>
          <p:cNvSpPr txBox="1"/>
          <p:nvPr/>
        </p:nvSpPr>
        <p:spPr>
          <a:xfrm>
            <a:off x="1005840" y="3657600"/>
            <a:ext cx="1097280" cy="492443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/>
            <a:r>
              <a:rPr sz="3200" b="1" i="0">
                <a:solidFill>
                  <a:srgbClr val="0A3776"/>
                </a:solidFill>
                <a:latin typeface="Cambria"/>
              </a:rPr>
              <a:t>01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2286000" y="3703320"/>
            <a:ext cx="3611880" cy="276999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/>
            <a:r>
              <a:rPr b="1" i="0" dirty="0">
                <a:solidFill>
                  <a:srgbClr val="1A1718"/>
                </a:solidFill>
                <a:latin typeface="Calibri"/>
              </a:rPr>
              <a:t>VALUE CLASSIFICATION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05840" y="4434840"/>
            <a:ext cx="4892040" cy="492443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/>
            <a:r>
              <a:rPr sz="1600" b="0" i="0">
                <a:solidFill>
                  <a:srgbClr val="FFFFFF"/>
                </a:solidFill>
                <a:latin typeface="Calibri"/>
              </a:rPr>
              <a:t>Алхам бүрийг VA / BVA / NVA-р ангилах.
Хэрэглэгчийн нүдээр болон бизнесийн нүдээр шалгах.</a:t>
            </a:r>
          </a:p>
        </p:txBody>
      </p:sp>
      <p:sp>
        <p:nvSpPr>
          <p:cNvPr id="16" name="Rectangle 15"/>
          <p:cNvSpPr/>
          <p:nvPr/>
        </p:nvSpPr>
        <p:spPr>
          <a:xfrm>
            <a:off x="6263640" y="3566160"/>
            <a:ext cx="5349240" cy="2743200"/>
          </a:xfrm>
          <a:prstGeom prst="rect">
            <a:avLst/>
          </a:prstGeom>
          <a:solidFill>
            <a:srgbClr val="1A1718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7" name="Rectangle 16"/>
          <p:cNvSpPr/>
          <p:nvPr/>
        </p:nvSpPr>
        <p:spPr>
          <a:xfrm>
            <a:off x="6263640" y="3566160"/>
            <a:ext cx="5349240" cy="640080"/>
          </a:xfrm>
          <a:prstGeom prst="rect">
            <a:avLst/>
          </a:prstGeom>
          <a:solidFill>
            <a:srgbClr val="FFEC0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sz="2400"/>
          </a:p>
        </p:txBody>
      </p:sp>
      <p:sp>
        <p:nvSpPr>
          <p:cNvPr id="18" name="TextBox 17"/>
          <p:cNvSpPr txBox="1"/>
          <p:nvPr/>
        </p:nvSpPr>
        <p:spPr>
          <a:xfrm>
            <a:off x="6537960" y="3657600"/>
            <a:ext cx="1097280" cy="492443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/>
            <a:r>
              <a:rPr sz="3200" b="1" i="0">
                <a:solidFill>
                  <a:srgbClr val="0A3776"/>
                </a:solidFill>
                <a:latin typeface="Cambria"/>
              </a:rPr>
              <a:t>02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7818120" y="3703320"/>
            <a:ext cx="3611880" cy="276999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/>
            <a:r>
              <a:rPr b="1" i="0">
                <a:solidFill>
                  <a:srgbClr val="1A1718"/>
                </a:solidFill>
                <a:latin typeface="Calibri"/>
              </a:rPr>
              <a:t>WASTE ELIMINATION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6537960" y="4434840"/>
            <a:ext cx="4892040" cy="738664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/>
            <a:r>
              <a:rPr sz="1600" b="0" i="0">
                <a:solidFill>
                  <a:srgbClr val="FFFFFF"/>
                </a:solidFill>
                <a:latin typeface="Calibri"/>
              </a:rPr>
              <a:t>NVA алхмуудыг бүрэн хасах.
BVA алхмуудыг багасгах эсвэл хослуулах.
VA-г үлдээх ба хурдсуулах.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457200" y="6492240"/>
            <a:ext cx="10058400" cy="274320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/>
            <a:r>
              <a:rPr sz="1000" b="0" i="0">
                <a:solidFill>
                  <a:srgbClr val="55555A"/>
                </a:solidFill>
                <a:latin typeface="Calibri"/>
              </a:rPr>
              <a:t>ISA332 • Процессын Шинжилгээ • FBPM Ch.6–7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11338560" y="6492240"/>
            <a:ext cx="731520" cy="274320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r"/>
            <a:r>
              <a:rPr sz="1000" b="0" i="0">
                <a:solidFill>
                  <a:srgbClr val="55555A"/>
                </a:solidFill>
                <a:latin typeface="Calibri"/>
              </a:rPr>
              <a:t>8 / 55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457200" y="411480"/>
            <a:ext cx="146304" cy="640080"/>
          </a:xfrm>
          <a:prstGeom prst="rect">
            <a:avLst/>
          </a:prstGeom>
          <a:solidFill>
            <a:srgbClr val="FFEC0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TextBox 2"/>
          <p:cNvSpPr txBox="1"/>
          <p:nvPr/>
        </p:nvSpPr>
        <p:spPr>
          <a:xfrm>
            <a:off x="731520" y="365760"/>
            <a:ext cx="6400800" cy="320040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/>
            <a:r>
              <a:rPr sz="1100" b="1" i="0">
                <a:solidFill>
                  <a:srgbClr val="0F4DA5"/>
                </a:solidFill>
                <a:latin typeface="Calibri"/>
              </a:rPr>
              <a:t>ХЭСЭГ 1.3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731520" y="594360"/>
            <a:ext cx="10789920" cy="594360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/>
            <a:r>
              <a:rPr sz="2600" b="1" i="0">
                <a:solidFill>
                  <a:srgbClr val="1A1718"/>
                </a:solidFill>
                <a:latin typeface="Cambria"/>
              </a:rPr>
              <a:t>VA / BVA / NVA — Гурван ангилал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417320"/>
            <a:ext cx="1097280" cy="36576"/>
          </a:xfrm>
          <a:prstGeom prst="rect">
            <a:avLst/>
          </a:prstGeom>
          <a:solidFill>
            <a:srgbClr val="FFEC0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6" name="Rectangle 5"/>
          <p:cNvSpPr/>
          <p:nvPr/>
        </p:nvSpPr>
        <p:spPr>
          <a:xfrm>
            <a:off x="731520" y="1828800"/>
            <a:ext cx="3657600" cy="4160520"/>
          </a:xfrm>
          <a:prstGeom prst="rect">
            <a:avLst/>
          </a:prstGeom>
          <a:solidFill>
            <a:srgbClr val="0F4DA5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7" name="TextBox 6"/>
          <p:cNvSpPr txBox="1"/>
          <p:nvPr/>
        </p:nvSpPr>
        <p:spPr>
          <a:xfrm>
            <a:off x="731520" y="2103120"/>
            <a:ext cx="3657600" cy="1188720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ctr"/>
            <a:r>
              <a:rPr sz="7000" b="1" i="0">
                <a:solidFill>
                  <a:srgbClr val="FFEC00"/>
                </a:solidFill>
                <a:latin typeface="Cambria"/>
              </a:rPr>
              <a:t>VA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005840" y="3383280"/>
            <a:ext cx="3108960" cy="276999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ctr"/>
            <a:r>
              <a:rPr b="1" i="0">
                <a:solidFill>
                  <a:srgbClr val="FFFFFF"/>
                </a:solidFill>
                <a:latin typeface="Calibri"/>
              </a:rPr>
              <a:t>Value-Adding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005840" y="3749040"/>
            <a:ext cx="3108960" cy="246221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ctr"/>
            <a:r>
              <a:rPr sz="1600" b="0" i="1">
                <a:solidFill>
                  <a:srgbClr val="FFEC00"/>
                </a:solidFill>
                <a:latin typeface="Calibri"/>
              </a:rPr>
              <a:t>Үнэ цэнэ үүсгэгч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05840" y="4160520"/>
            <a:ext cx="3108960" cy="430887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/>
            <a:r>
              <a:rPr sz="1400" b="0" i="0">
                <a:solidFill>
                  <a:srgbClr val="FFFFFF"/>
                </a:solidFill>
                <a:latin typeface="Calibri"/>
              </a:rPr>
              <a:t>Хэрэглэгч төлбөр төлөхөд бэлэн. Үр дүн нь шууд харагдана.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005840" y="4937760"/>
            <a:ext cx="3108960" cy="640080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/>
            <a:r>
              <a:rPr sz="1000" b="0" i="1">
                <a:solidFill>
                  <a:srgbClr val="FFEC00"/>
                </a:solidFill>
                <a:latin typeface="Calibri"/>
              </a:rPr>
              <a:t>Жишээ: захиалга боловсруулах, бараа угсрах, хүргэлт.</a:t>
            </a:r>
          </a:p>
        </p:txBody>
      </p:sp>
      <p:sp>
        <p:nvSpPr>
          <p:cNvPr id="12" name="Rectangle 11"/>
          <p:cNvSpPr/>
          <p:nvPr/>
        </p:nvSpPr>
        <p:spPr>
          <a:xfrm>
            <a:off x="731520" y="5623560"/>
            <a:ext cx="3657600" cy="365760"/>
          </a:xfrm>
          <a:prstGeom prst="rect">
            <a:avLst/>
          </a:prstGeom>
          <a:solidFill>
            <a:srgbClr val="FFEC0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3" name="TextBox 12"/>
          <p:cNvSpPr txBox="1"/>
          <p:nvPr/>
        </p:nvSpPr>
        <p:spPr>
          <a:xfrm>
            <a:off x="731520" y="5623560"/>
            <a:ext cx="3657600" cy="365760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ctr"/>
            <a:r>
              <a:rPr sz="1200" b="1" i="0">
                <a:solidFill>
                  <a:srgbClr val="1A1718"/>
                </a:solidFill>
                <a:latin typeface="Calibri"/>
              </a:rPr>
              <a:t>ҮЛДЭЭХ ↑</a:t>
            </a:r>
          </a:p>
        </p:txBody>
      </p:sp>
      <p:sp>
        <p:nvSpPr>
          <p:cNvPr id="14" name="Rectangle 13"/>
          <p:cNvSpPr/>
          <p:nvPr/>
        </p:nvSpPr>
        <p:spPr>
          <a:xfrm>
            <a:off x="4526280" y="1828800"/>
            <a:ext cx="3657600" cy="4160520"/>
          </a:xfrm>
          <a:prstGeom prst="rect">
            <a:avLst/>
          </a:prstGeom>
          <a:solidFill>
            <a:srgbClr val="1A1718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5" name="TextBox 14"/>
          <p:cNvSpPr txBox="1"/>
          <p:nvPr/>
        </p:nvSpPr>
        <p:spPr>
          <a:xfrm>
            <a:off x="4526280" y="2103120"/>
            <a:ext cx="3657600" cy="1188720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ctr"/>
            <a:r>
              <a:rPr sz="7000" b="1" i="0">
                <a:solidFill>
                  <a:srgbClr val="FFEC00"/>
                </a:solidFill>
                <a:latin typeface="Cambria"/>
              </a:rPr>
              <a:t>BVA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4800600" y="3383280"/>
            <a:ext cx="3108960" cy="276999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ctr"/>
            <a:r>
              <a:rPr b="1" i="0">
                <a:solidFill>
                  <a:srgbClr val="FFFFFF"/>
                </a:solidFill>
                <a:latin typeface="Calibri"/>
              </a:rPr>
              <a:t>Business Value-Adding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4800600" y="3749040"/>
            <a:ext cx="3108960" cy="246221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ctr"/>
            <a:r>
              <a:rPr sz="1600" b="0" i="1">
                <a:solidFill>
                  <a:srgbClr val="FFEC00"/>
                </a:solidFill>
                <a:latin typeface="Calibri"/>
              </a:rPr>
              <a:t>Бизнест шаардлагатай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4800600" y="4160520"/>
            <a:ext cx="3108960" cy="430887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/>
            <a:r>
              <a:rPr sz="1400" b="0" i="0">
                <a:solidFill>
                  <a:srgbClr val="FFFFFF"/>
                </a:solidFill>
                <a:latin typeface="Calibri"/>
              </a:rPr>
              <a:t>Хэрэглэгч төлбөр төлөхгүй ч хууль, дотоод зайлшгүй шаардлага.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4800600" y="4937760"/>
            <a:ext cx="3108960" cy="640080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/>
            <a:r>
              <a:rPr sz="1000" b="0" i="1">
                <a:solidFill>
                  <a:srgbClr val="FFEC00"/>
                </a:solidFill>
                <a:latin typeface="Calibri"/>
              </a:rPr>
              <a:t>Жишээ: татварын тайлан, аудит, хяналт.</a:t>
            </a:r>
          </a:p>
        </p:txBody>
      </p:sp>
      <p:sp>
        <p:nvSpPr>
          <p:cNvPr id="20" name="Rectangle 19"/>
          <p:cNvSpPr/>
          <p:nvPr/>
        </p:nvSpPr>
        <p:spPr>
          <a:xfrm>
            <a:off x="4526280" y="5623560"/>
            <a:ext cx="3657600" cy="365760"/>
          </a:xfrm>
          <a:prstGeom prst="rect">
            <a:avLst/>
          </a:prstGeom>
          <a:solidFill>
            <a:srgbClr val="FFEC0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1" name="TextBox 20"/>
          <p:cNvSpPr txBox="1"/>
          <p:nvPr/>
        </p:nvSpPr>
        <p:spPr>
          <a:xfrm>
            <a:off x="4526280" y="5623560"/>
            <a:ext cx="3657600" cy="365760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ctr"/>
            <a:r>
              <a:rPr sz="1200" b="1" i="0">
                <a:solidFill>
                  <a:srgbClr val="1A1718"/>
                </a:solidFill>
                <a:latin typeface="Calibri"/>
              </a:rPr>
              <a:t>БАГАСГАХ →</a:t>
            </a:r>
          </a:p>
        </p:txBody>
      </p:sp>
      <p:sp>
        <p:nvSpPr>
          <p:cNvPr id="22" name="Rectangle 21"/>
          <p:cNvSpPr/>
          <p:nvPr/>
        </p:nvSpPr>
        <p:spPr>
          <a:xfrm>
            <a:off x="8321040" y="1828800"/>
            <a:ext cx="3657600" cy="4160520"/>
          </a:xfrm>
          <a:prstGeom prst="rect">
            <a:avLst/>
          </a:prstGeom>
          <a:solidFill>
            <a:srgbClr val="FFEC0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3" name="TextBox 22"/>
          <p:cNvSpPr txBox="1"/>
          <p:nvPr/>
        </p:nvSpPr>
        <p:spPr>
          <a:xfrm>
            <a:off x="8321040" y="2103120"/>
            <a:ext cx="3657600" cy="1188720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ctr"/>
            <a:r>
              <a:rPr sz="7000" b="1" i="0">
                <a:solidFill>
                  <a:srgbClr val="1A1718"/>
                </a:solidFill>
                <a:latin typeface="Cambria"/>
              </a:rPr>
              <a:t>NVA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8595360" y="3383280"/>
            <a:ext cx="3108960" cy="276999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ctr"/>
            <a:r>
              <a:rPr b="1" i="0">
                <a:solidFill>
                  <a:srgbClr val="1A1718"/>
                </a:solidFill>
                <a:latin typeface="Calibri"/>
              </a:rPr>
              <a:t>Non-Value-Adding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595360" y="3749040"/>
            <a:ext cx="3108960" cy="246221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ctr"/>
            <a:r>
              <a:rPr sz="1600" b="0" i="1">
                <a:solidFill>
                  <a:srgbClr val="0F4DA5"/>
                </a:solidFill>
                <a:latin typeface="Calibri"/>
              </a:rPr>
              <a:t>Үнэ цэнэгүй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8595360" y="4160520"/>
            <a:ext cx="3108960" cy="430887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/>
            <a:r>
              <a:rPr sz="1400" b="0" i="0">
                <a:solidFill>
                  <a:srgbClr val="1A1718"/>
                </a:solidFill>
                <a:latin typeface="Calibri"/>
              </a:rPr>
              <a:t>Хэн нэгэнд ашиггүй. Утга цэнэгүй — Waste.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8595360" y="4937760"/>
            <a:ext cx="3108960" cy="640080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/>
            <a:r>
              <a:rPr sz="1000" b="0" i="1">
                <a:solidFill>
                  <a:srgbClr val="0F4DA5"/>
                </a:solidFill>
                <a:latin typeface="Calibri"/>
              </a:rPr>
              <a:t>Жишээ: хүлээх, дахин шалгах, давтсан өгөгдөл.</a:t>
            </a:r>
          </a:p>
        </p:txBody>
      </p:sp>
      <p:sp>
        <p:nvSpPr>
          <p:cNvPr id="28" name="Rectangle 27"/>
          <p:cNvSpPr/>
          <p:nvPr/>
        </p:nvSpPr>
        <p:spPr>
          <a:xfrm>
            <a:off x="8321040" y="5623560"/>
            <a:ext cx="3657600" cy="365760"/>
          </a:xfrm>
          <a:prstGeom prst="rect">
            <a:avLst/>
          </a:prstGeom>
          <a:solidFill>
            <a:srgbClr val="1A1718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9" name="TextBox 28"/>
          <p:cNvSpPr txBox="1"/>
          <p:nvPr/>
        </p:nvSpPr>
        <p:spPr>
          <a:xfrm>
            <a:off x="8321040" y="5623560"/>
            <a:ext cx="3657600" cy="365760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ctr"/>
            <a:r>
              <a:rPr sz="1200" b="1" i="0">
                <a:solidFill>
                  <a:srgbClr val="FFEC00"/>
                </a:solidFill>
                <a:latin typeface="Calibri"/>
              </a:rPr>
              <a:t>ХАСАХ ✕</a:t>
            </a:r>
          </a:p>
        </p:txBody>
      </p:sp>
      <p:sp>
        <p:nvSpPr>
          <p:cNvPr id="30" name="Rectangle 29"/>
          <p:cNvSpPr/>
          <p:nvPr/>
        </p:nvSpPr>
        <p:spPr>
          <a:xfrm>
            <a:off x="731520" y="6217920"/>
            <a:ext cx="10789920" cy="411480"/>
          </a:xfrm>
          <a:prstGeom prst="rect">
            <a:avLst/>
          </a:prstGeom>
          <a:solidFill>
            <a:srgbClr val="EEEEF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1" name="TextBox 30"/>
          <p:cNvSpPr txBox="1"/>
          <p:nvPr/>
        </p:nvSpPr>
        <p:spPr>
          <a:xfrm>
            <a:off x="914400" y="6263640"/>
            <a:ext cx="10515600" cy="320040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/>
            <a:r>
              <a:rPr sz="1100" b="0" i="1">
                <a:solidFill>
                  <a:srgbClr val="55555A"/>
                </a:solidFill>
                <a:latin typeface="Calibri"/>
              </a:rPr>
              <a:t>Эх сурвалж: Dumas et al. (2018), Fundamentals of BPM, §6.1, p. 214.</a:t>
            </a:r>
          </a:p>
        </p:txBody>
      </p:sp>
      <p:sp>
        <p:nvSpPr>
          <p:cNvPr id="32" name="TextBox 31"/>
          <p:cNvSpPr txBox="1"/>
          <p:nvPr/>
        </p:nvSpPr>
        <p:spPr>
          <a:xfrm>
            <a:off x="457200" y="6492240"/>
            <a:ext cx="10058400" cy="274320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/>
            <a:r>
              <a:rPr sz="1000" b="0" i="0">
                <a:solidFill>
                  <a:srgbClr val="55555A"/>
                </a:solidFill>
                <a:latin typeface="Calibri"/>
              </a:rPr>
              <a:t>ISA332 • Процессын Шинжилгээ • FBPM Ch.6–7</a:t>
            </a:r>
          </a:p>
        </p:txBody>
      </p:sp>
      <p:sp>
        <p:nvSpPr>
          <p:cNvPr id="33" name="TextBox 32"/>
          <p:cNvSpPr txBox="1"/>
          <p:nvPr/>
        </p:nvSpPr>
        <p:spPr>
          <a:xfrm>
            <a:off x="11338560" y="6492240"/>
            <a:ext cx="731520" cy="274320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r"/>
            <a:r>
              <a:rPr sz="1000" b="0" i="0">
                <a:solidFill>
                  <a:srgbClr val="55555A"/>
                </a:solidFill>
                <a:latin typeface="Calibri"/>
              </a:rPr>
              <a:t>9 / 55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5EF18F-404C-46F6-BDDC-FF850111773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1682" y="0"/>
            <a:ext cx="11242118" cy="1325563"/>
          </a:xfrm>
        </p:spPr>
        <p:txBody>
          <a:bodyPr>
            <a:normAutofit/>
          </a:bodyPr>
          <a:lstStyle/>
          <a:p>
            <a:r>
              <a:rPr lang="en-US" sz="3600" dirty="0">
                <a:ea typeface="Verdana" panose="020B0604030504040204" pitchFamily="34" charset="0"/>
              </a:rPr>
              <a:t>1. </a:t>
            </a:r>
            <a:r>
              <a:rPr lang="mn-MN" sz="3600" dirty="0"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ҮНЭ ЦЭН НЭМЭХ </a:t>
            </a:r>
            <a:r>
              <a:rPr lang="en-US" sz="3600" dirty="0"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(</a:t>
            </a:r>
            <a:r>
              <a:rPr lang="en-US" sz="3600" dirty="0">
                <a:ea typeface="Verdana" panose="020B0604030504040204" pitchFamily="34" charset="0"/>
              </a:rPr>
              <a:t>VA</a:t>
            </a:r>
            <a:r>
              <a:rPr lang="en-US" sz="3600" dirty="0"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)</a:t>
            </a:r>
            <a:endParaRPr lang="en-US" sz="3600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B917A320-F99D-4685-986F-0E80EDA9F89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51FE1F-35C5-43DE-9339-8162315748D9}" type="datetime1">
              <a:rPr lang="en-US" smtClean="0"/>
              <a:t>6/8/2026</a:t>
            </a:fld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0F84378E-CDB6-4C82-8C03-EEE9E0060E4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mn-MN"/>
              <a:t>Бизнес процесс загварчлал сургалт</a:t>
            </a:r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D4BE4CA-5B39-4404-B6DA-A26AE40D207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9746D3-3897-4E62-AFB2-F036F859B1B5}" type="slidenum">
              <a:rPr lang="en-US" smtClean="0"/>
              <a:t>9</a:t>
            </a:fld>
            <a:endParaRPr lang="en-US" dirty="0"/>
          </a:p>
        </p:txBody>
      </p:sp>
      <p:sp>
        <p:nvSpPr>
          <p:cNvPr id="6" name="Content Placeholder 2">
            <a:extLst>
              <a:ext uri="{FF2B5EF4-FFF2-40B4-BE49-F238E27FC236}">
                <a16:creationId xmlns:a16="http://schemas.microsoft.com/office/drawing/2014/main" id="{567415D0-0D3A-4D05-AE48-215860EB73B7}"/>
              </a:ext>
            </a:extLst>
          </p:cNvPr>
          <p:cNvSpPr txBox="1">
            <a:spLocks/>
          </p:cNvSpPr>
          <p:nvPr/>
        </p:nvSpPr>
        <p:spPr>
          <a:xfrm>
            <a:off x="197771" y="1319232"/>
            <a:ext cx="11796458" cy="2360854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mn-MN" sz="2000" b="1" i="1" dirty="0"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Хэрэглэгчдэд үнэ цэн, сэтгэл ханамж өгдөг алхамууд </a:t>
            </a:r>
            <a:endParaRPr lang="en-US" sz="2000" b="1" i="1" dirty="0">
              <a:latin typeface="Arial" panose="020B0604020202020204" pitchFamily="34" charset="0"/>
              <a:ea typeface="Verdana" panose="020B060403050404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endParaRPr lang="mn-MN" sz="2000" dirty="0">
              <a:latin typeface="Arial" panose="020B0604020202020204" pitchFamily="34" charset="0"/>
              <a:ea typeface="Verdana" panose="020B060403050404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mn-MN" sz="2000" dirty="0"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ХЭРЭГЛЭГЧИД</a:t>
            </a:r>
          </a:p>
          <a:p>
            <a:pPr marL="342900" indent="-342900">
              <a:buFont typeface="+mj-lt"/>
              <a:buAutoNum type="arabicPeriod"/>
            </a:pPr>
            <a:r>
              <a:rPr lang="mn-MN" sz="1600" dirty="0"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Энэ алхамд төлбөр төлөхөд дуртай байдаг эсэх?</a:t>
            </a:r>
          </a:p>
          <a:p>
            <a:pPr marL="342900" indent="-342900">
              <a:buFont typeface="+mj-lt"/>
              <a:buAutoNum type="arabicPeriod"/>
            </a:pPr>
            <a:r>
              <a:rPr lang="mn-MN" sz="1600" dirty="0"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Зорилгод хүрэхэд зайлшгүй байх ёстой алхам мөн хүлээн зөвшөөрдөг эсэх?</a:t>
            </a:r>
          </a:p>
          <a:p>
            <a:pPr marL="342900" indent="-342900">
              <a:buFont typeface="+mj-lt"/>
              <a:buAutoNum type="arabicPeriod"/>
            </a:pPr>
            <a:r>
              <a:rPr lang="mn-MN" sz="1600" dirty="0"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Энэ алхамыг хасахад эцсийн бүтээгдэхүүн, үйлчилгээний үнэ цэнэ буурна гэж боддог эсэх?</a:t>
            </a:r>
            <a:endParaRPr lang="mn-MN" sz="1200" dirty="0">
              <a:latin typeface="Arial" panose="020B0604020202020204" pitchFamily="34" charset="0"/>
              <a:ea typeface="Verdana" panose="020B0604030504040204" pitchFamily="34" charset="0"/>
              <a:cs typeface="Arial" panose="020B0604020202020204" pitchFamily="34" charset="0"/>
            </a:endParaRPr>
          </a:p>
        </p:txBody>
      </p:sp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6DADC594-28B4-ACAA-5BFA-AB27165EB96B}"/>
              </a:ext>
            </a:extLst>
          </p:cNvPr>
          <p:cNvSpPr/>
          <p:nvPr/>
        </p:nvSpPr>
        <p:spPr>
          <a:xfrm>
            <a:off x="1636828" y="4392118"/>
            <a:ext cx="2380536" cy="1071797"/>
          </a:xfrm>
          <a:prstGeom prst="roundRect">
            <a:avLst/>
          </a:prstGeom>
          <a:ln w="38100"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mn-MN" dirty="0">
                <a:latin typeface="Arial" panose="020B0604020202020204" pitchFamily="34" charset="0"/>
                <a:cs typeface="Arial" panose="020B0604020202020204" pitchFamily="34" charset="0"/>
              </a:rPr>
              <a:t>Угаалгын машин засуулах</a:t>
            </a:r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" name="Arrow: Right 8">
            <a:extLst>
              <a:ext uri="{FF2B5EF4-FFF2-40B4-BE49-F238E27FC236}">
                <a16:creationId xmlns:a16="http://schemas.microsoft.com/office/drawing/2014/main" id="{93932C93-6252-C3B8-04DA-C7EF4BD62BA3}"/>
              </a:ext>
            </a:extLst>
          </p:cNvPr>
          <p:cNvSpPr/>
          <p:nvPr/>
        </p:nvSpPr>
        <p:spPr>
          <a:xfrm>
            <a:off x="4204741" y="4467590"/>
            <a:ext cx="2278505" cy="839449"/>
          </a:xfrm>
          <a:prstGeom prst="rightArrow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BB8BAD9F-0505-3A13-F80C-39801548ED83}"/>
              </a:ext>
            </a:extLst>
          </p:cNvPr>
          <p:cNvSpPr txBox="1"/>
          <p:nvPr/>
        </p:nvSpPr>
        <p:spPr>
          <a:xfrm>
            <a:off x="6859251" y="4564148"/>
            <a:ext cx="3650105" cy="646331"/>
          </a:xfrm>
          <a:prstGeom prst="rect">
            <a:avLst/>
          </a:prstGeom>
          <a:ln>
            <a:solidFill>
              <a:srgbClr val="00B050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ü"/>
            </a:pPr>
            <a:r>
              <a:rPr lang="mn-MN" dirty="0">
                <a:latin typeface="Arial" panose="020B0604020202020204" pitchFamily="34" charset="0"/>
                <a:cs typeface="Arial" panose="020B0604020202020204" pitchFamily="34" charset="0"/>
              </a:rPr>
              <a:t>Эвдрэл, гэмтэл оношлох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mn-MN" dirty="0">
                <a:latin typeface="Arial" panose="020B0604020202020204" pitchFamily="34" charset="0"/>
                <a:cs typeface="Arial" panose="020B0604020202020204" pitchFamily="34" charset="0"/>
              </a:rPr>
              <a:t>Машин засварлах</a:t>
            </a:r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490134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  <p:bldP spid="10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5EF18F-404C-46F6-BDDC-FF850111773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0"/>
            <a:ext cx="12080318" cy="1325563"/>
          </a:xfrm>
        </p:spPr>
        <p:txBody>
          <a:bodyPr>
            <a:normAutofit/>
          </a:bodyPr>
          <a:lstStyle/>
          <a:p>
            <a:r>
              <a:rPr lang="mn-MN" sz="3600" dirty="0">
                <a:ea typeface="Verdana" panose="020B0604030504040204" pitchFamily="34" charset="0"/>
              </a:rPr>
              <a:t>2</a:t>
            </a:r>
            <a:r>
              <a:rPr lang="en-US" sz="3600" dirty="0">
                <a:ea typeface="Verdana" panose="020B0604030504040204" pitchFamily="34" charset="0"/>
              </a:rPr>
              <a:t>. </a:t>
            </a:r>
            <a:r>
              <a:rPr lang="mn-MN" sz="3600" dirty="0">
                <a:ea typeface="Verdana" panose="020B0604030504040204" pitchFamily="34" charset="0"/>
              </a:rPr>
              <a:t>БИЗНЕСИЙН </a:t>
            </a:r>
            <a:r>
              <a:rPr lang="mn-MN" sz="3600" dirty="0"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ҮНЭ ЦЭНЭ НЭМЭХ </a:t>
            </a:r>
            <a:r>
              <a:rPr lang="en-US" sz="3600" dirty="0"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(</a:t>
            </a:r>
            <a:r>
              <a:rPr lang="en-US" sz="3600" dirty="0">
                <a:ea typeface="Verdana" panose="020B0604030504040204" pitchFamily="34" charset="0"/>
              </a:rPr>
              <a:t>BVA</a:t>
            </a:r>
            <a:r>
              <a:rPr lang="en-US" sz="3600" dirty="0"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)</a:t>
            </a:r>
            <a:endParaRPr lang="en-US" sz="3600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B917A320-F99D-4685-986F-0E80EDA9F89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0909A5-E88D-46BB-8C38-B21A88709B5A}" type="datetime1">
              <a:rPr lang="en-US" smtClean="0"/>
              <a:t>6/8/2026</a:t>
            </a:fld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0F84378E-CDB6-4C82-8C03-EEE9E0060E4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mn-MN"/>
              <a:t>Бизнес процесс загварчлал сургалт</a:t>
            </a:r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D4BE4CA-5B39-4404-B6DA-A26AE40D207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9746D3-3897-4E62-AFB2-F036F859B1B5}" type="slidenum">
              <a:rPr lang="en-US" smtClean="0"/>
              <a:t>10</a:t>
            </a:fld>
            <a:endParaRPr lang="en-US" dirty="0"/>
          </a:p>
        </p:txBody>
      </p:sp>
      <p:sp>
        <p:nvSpPr>
          <p:cNvPr id="6" name="Content Placeholder 2">
            <a:extLst>
              <a:ext uri="{FF2B5EF4-FFF2-40B4-BE49-F238E27FC236}">
                <a16:creationId xmlns:a16="http://schemas.microsoft.com/office/drawing/2014/main" id="{567415D0-0D3A-4D05-AE48-215860EB73B7}"/>
              </a:ext>
            </a:extLst>
          </p:cNvPr>
          <p:cNvSpPr txBox="1">
            <a:spLocks/>
          </p:cNvSpPr>
          <p:nvPr/>
        </p:nvSpPr>
        <p:spPr>
          <a:xfrm>
            <a:off x="111682" y="1199214"/>
            <a:ext cx="11998884" cy="3156402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mn-MN" sz="2000" b="1" i="1" dirty="0"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Бизнесийн үйл ажиллагааг явагдахад зайлшгүй хийгдэх ёстой алхамууд</a:t>
            </a:r>
            <a:endParaRPr lang="mn-MN" sz="2000" dirty="0">
              <a:latin typeface="Arial" panose="020B0604020202020204" pitchFamily="34" charset="0"/>
              <a:ea typeface="Verdana" panose="020B060403050404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endParaRPr lang="mn-MN" sz="2000" dirty="0">
              <a:latin typeface="Arial" panose="020B0604020202020204" pitchFamily="34" charset="0"/>
              <a:ea typeface="Verdana" panose="020B060403050404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mn-MN" sz="2000" dirty="0"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БАЙГУУЛЛАГЫН ХУВЬД</a:t>
            </a:r>
          </a:p>
          <a:p>
            <a:pPr marL="342900" indent="-342900">
              <a:buFont typeface="+mj-lt"/>
              <a:buAutoNum type="arabicPeriod"/>
            </a:pPr>
            <a:r>
              <a:rPr lang="mn-MN" sz="1600" dirty="0"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Энэ алхам нь орлого цуглуулах, бизнесийг сайжруулахад, өсөн дэвжихэд зайлшгүй шаардлагатай юу?</a:t>
            </a:r>
          </a:p>
          <a:p>
            <a:pPr marL="342900" indent="-342900">
              <a:buFont typeface="+mj-lt"/>
              <a:buAutoNum type="arabicPeriod"/>
            </a:pPr>
            <a:r>
              <a:rPr lang="mn-MN" sz="1600" dirty="0"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Энэ алхамыг хасахад урт хугацаандаа тухайн бизнест ямар нэгэн хохирол учирч болох уу?</a:t>
            </a:r>
          </a:p>
          <a:p>
            <a:pPr marL="342900" indent="-342900">
              <a:buFont typeface="+mj-lt"/>
              <a:buAutoNum type="arabicPeriod"/>
            </a:pPr>
            <a:r>
              <a:rPr lang="mn-MN" sz="1600" dirty="0"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Бизнесийн уналтад орох эрсдлийг бууруулж чадах уу?</a:t>
            </a:r>
          </a:p>
          <a:p>
            <a:pPr marL="342900" indent="-342900">
              <a:buFont typeface="+mj-lt"/>
              <a:buAutoNum type="arabicPeriod"/>
            </a:pPr>
            <a:r>
              <a:rPr lang="mn-MN" sz="1600" dirty="0"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Ямар нэг бизнесийн дүрэм журам, зохицуулалтыг хангахын тулд хийгддэг алхам уу?</a:t>
            </a:r>
          </a:p>
          <a:p>
            <a:pPr marL="342900" indent="-342900">
              <a:buFont typeface="+mj-lt"/>
              <a:buAutoNum type="arabicPeriod"/>
            </a:pPr>
            <a:endParaRPr lang="ru-RU" sz="1600" dirty="0">
              <a:latin typeface="Arial" panose="020B0604020202020204" pitchFamily="34" charset="0"/>
              <a:ea typeface="Verdana" panose="020B0604030504040204" pitchFamily="34" charset="0"/>
              <a:cs typeface="Arial" panose="020B0604020202020204" pitchFamily="34" charset="0"/>
            </a:endParaRPr>
          </a:p>
        </p:txBody>
      </p:sp>
      <p:sp>
        <p:nvSpPr>
          <p:cNvPr id="7" name="Rectangle: Rounded Corners 6">
            <a:extLst>
              <a:ext uri="{FF2B5EF4-FFF2-40B4-BE49-F238E27FC236}">
                <a16:creationId xmlns:a16="http://schemas.microsoft.com/office/drawing/2014/main" id="{102A37EC-19BA-ED5F-7C0D-CDEEB8192393}"/>
              </a:ext>
            </a:extLst>
          </p:cNvPr>
          <p:cNvSpPr/>
          <p:nvPr/>
        </p:nvSpPr>
        <p:spPr>
          <a:xfrm>
            <a:off x="1636828" y="4392118"/>
            <a:ext cx="2380536" cy="1071797"/>
          </a:xfrm>
          <a:prstGeom prst="roundRect">
            <a:avLst/>
          </a:prstGeom>
          <a:ln w="38100"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mn-MN" dirty="0">
                <a:latin typeface="Arial" panose="020B0604020202020204" pitchFamily="34" charset="0"/>
                <a:cs typeface="Arial" panose="020B0604020202020204" pitchFamily="34" charset="0"/>
              </a:rPr>
              <a:t>Угаалгын машин засуулах</a:t>
            </a:r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Arrow: Right 7">
            <a:extLst>
              <a:ext uri="{FF2B5EF4-FFF2-40B4-BE49-F238E27FC236}">
                <a16:creationId xmlns:a16="http://schemas.microsoft.com/office/drawing/2014/main" id="{97EC3780-2E87-D4E8-F234-532FB43C2A59}"/>
              </a:ext>
            </a:extLst>
          </p:cNvPr>
          <p:cNvSpPr/>
          <p:nvPr/>
        </p:nvSpPr>
        <p:spPr>
          <a:xfrm>
            <a:off x="4204741" y="4467590"/>
            <a:ext cx="2278505" cy="839449"/>
          </a:xfrm>
          <a:prstGeom prst="rightArrow">
            <a:avLst/>
          </a:prstGeom>
          <a:solidFill>
            <a:srgbClr val="FFC000"/>
          </a:solidFill>
          <a:ln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FF89C0F8-06D2-5EAD-937C-5076969A4B70}"/>
              </a:ext>
            </a:extLst>
          </p:cNvPr>
          <p:cNvSpPr txBox="1"/>
          <p:nvPr/>
        </p:nvSpPr>
        <p:spPr>
          <a:xfrm>
            <a:off x="6859251" y="4564148"/>
            <a:ext cx="4555759" cy="646331"/>
          </a:xfrm>
          <a:prstGeom prst="rect">
            <a:avLst/>
          </a:prstGeom>
          <a:ln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ü"/>
            </a:pPr>
            <a:r>
              <a:rPr lang="mn-MN" dirty="0">
                <a:latin typeface="Arial" panose="020B0604020202020204" pitchFamily="34" charset="0"/>
                <a:cs typeface="Arial" panose="020B0604020202020204" pitchFamily="34" charset="0"/>
              </a:rPr>
              <a:t>Эвдрэл, гэмтэл бүртгэх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mn-MN" dirty="0">
                <a:latin typeface="Arial" panose="020B0604020202020204" pitchFamily="34" charset="0"/>
                <a:cs typeface="Arial" panose="020B0604020202020204" pitchFamily="34" charset="0"/>
              </a:rPr>
              <a:t>Засварын мэдээллийг бүртгэх</a:t>
            </a:r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290613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9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4754EE9-34C2-48A5-BC30-A1F73EF4F32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1"/>
            <a:ext cx="11353800" cy="1143000"/>
          </a:xfrm>
        </p:spPr>
        <p:txBody>
          <a:bodyPr>
            <a:normAutofit/>
          </a:bodyPr>
          <a:lstStyle/>
          <a:p>
            <a:r>
              <a:rPr lang="mn-MN" sz="4400" dirty="0"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3. ҮНЭ ЦЭНЭ НЭМЭХГҮЙ </a:t>
            </a:r>
            <a:r>
              <a:rPr lang="en-US" sz="4400" dirty="0"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(NVA)</a:t>
            </a:r>
            <a:r>
              <a:rPr lang="mn-MN" sz="4400" dirty="0"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 </a:t>
            </a:r>
            <a:endParaRPr lang="en-US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5C4B30AF-7E6F-4CF8-A392-47675C766DD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458DDE-9239-4EDE-A4CF-A0CFE77EF25E}" type="datetime1">
              <a:rPr lang="en-US" smtClean="0"/>
              <a:t>6/8/2026</a:t>
            </a:fld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17015073-B09A-476E-B9C5-0F35B5CE675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mn-MN"/>
              <a:t>Бизнес процесс загварчлал сургалт</a:t>
            </a:r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83DDD35-2373-40FB-ABBA-9869115B6CD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9746D3-3897-4E62-AFB2-F036F859B1B5}" type="slidenum">
              <a:rPr lang="en-US" smtClean="0"/>
              <a:t>11</a:t>
            </a:fld>
            <a:endParaRPr lang="en-US" dirty="0"/>
          </a:p>
        </p:txBody>
      </p:sp>
      <p:sp>
        <p:nvSpPr>
          <p:cNvPr id="6" name="Content Placeholder 2">
            <a:extLst>
              <a:ext uri="{FF2B5EF4-FFF2-40B4-BE49-F238E27FC236}">
                <a16:creationId xmlns:a16="http://schemas.microsoft.com/office/drawing/2014/main" id="{4808F178-E228-4178-845E-891655367817}"/>
              </a:ext>
            </a:extLst>
          </p:cNvPr>
          <p:cNvSpPr txBox="1">
            <a:spLocks/>
          </p:cNvSpPr>
          <p:nvPr/>
        </p:nvSpPr>
        <p:spPr>
          <a:xfrm>
            <a:off x="82446" y="1244184"/>
            <a:ext cx="12028120" cy="3111431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mn-MN" sz="2000" b="1" i="1" dirty="0"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Хэрэглэгчийн төлбөр төлөхийг хүсдэггүй алхамууд</a:t>
            </a:r>
            <a:endParaRPr lang="mn-MN" sz="2000" dirty="0">
              <a:latin typeface="Arial" panose="020B0604020202020204" pitchFamily="34" charset="0"/>
              <a:ea typeface="Verdana" panose="020B060403050404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endParaRPr lang="en-US" sz="2000" dirty="0">
              <a:latin typeface="Arial" panose="020B0604020202020204" pitchFamily="34" charset="0"/>
              <a:ea typeface="Verdana" panose="020B0604030504040204" pitchFamily="34" charset="0"/>
              <a:cs typeface="Arial" panose="020B0604020202020204" pitchFamily="34" charset="0"/>
            </a:endParaRPr>
          </a:p>
          <a:p>
            <a:pPr marL="342900" indent="-342900">
              <a:buFont typeface="+mj-lt"/>
              <a:buAutoNum type="arabicPeriod"/>
            </a:pPr>
            <a:r>
              <a:rPr lang="mn-MN" sz="1600" dirty="0"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Дамжуулах, солилцох ажлууд</a:t>
            </a:r>
          </a:p>
          <a:p>
            <a:pPr marL="342900" indent="-342900">
              <a:buFont typeface="+mj-lt"/>
              <a:buAutoNum type="arabicPeriod"/>
            </a:pPr>
            <a:r>
              <a:rPr lang="mn-MN" sz="1600" dirty="0"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Хүлээлгийн хугацаа,</a:t>
            </a:r>
          </a:p>
          <a:p>
            <a:pPr marL="342900" indent="-342900">
              <a:buFont typeface="+mj-lt"/>
              <a:buAutoNum type="arabicPeriod"/>
            </a:pPr>
            <a:r>
              <a:rPr lang="mn-MN" sz="1600" dirty="0"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Хугацаа хойшлуулах</a:t>
            </a:r>
          </a:p>
          <a:p>
            <a:pPr marL="342900" indent="-342900">
              <a:buFont typeface="+mj-lt"/>
              <a:buAutoNum type="arabicPeriod"/>
            </a:pPr>
            <a:r>
              <a:rPr lang="mn-MN" sz="1600" dirty="0"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Алдаа засах, дахин давтагддах</a:t>
            </a:r>
          </a:p>
          <a:p>
            <a:pPr marL="342900" indent="-342900">
              <a:buFont typeface="+mj-lt"/>
              <a:buAutoNum type="arabicPeriod"/>
            </a:pPr>
            <a:endParaRPr lang="ru-RU" sz="1600" dirty="0">
              <a:latin typeface="Arial" panose="020B0604020202020204" pitchFamily="34" charset="0"/>
              <a:ea typeface="Verdana" panose="020B0604030504040204" pitchFamily="34" charset="0"/>
              <a:cs typeface="Arial" panose="020B0604020202020204" pitchFamily="34" charset="0"/>
            </a:endParaRPr>
          </a:p>
        </p:txBody>
      </p:sp>
      <p:sp>
        <p:nvSpPr>
          <p:cNvPr id="7" name="Rectangle: Rounded Corners 6">
            <a:extLst>
              <a:ext uri="{FF2B5EF4-FFF2-40B4-BE49-F238E27FC236}">
                <a16:creationId xmlns:a16="http://schemas.microsoft.com/office/drawing/2014/main" id="{5EE283C9-8817-8106-5A99-699CE3E35D88}"/>
              </a:ext>
            </a:extLst>
          </p:cNvPr>
          <p:cNvSpPr/>
          <p:nvPr/>
        </p:nvSpPr>
        <p:spPr>
          <a:xfrm>
            <a:off x="1636828" y="4392118"/>
            <a:ext cx="2380536" cy="1071797"/>
          </a:xfrm>
          <a:prstGeom prst="roundRect">
            <a:avLst/>
          </a:prstGeom>
          <a:ln w="38100"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mn-MN" dirty="0">
                <a:latin typeface="Arial" panose="020B0604020202020204" pitchFamily="34" charset="0"/>
                <a:cs typeface="Arial" panose="020B0604020202020204" pitchFamily="34" charset="0"/>
              </a:rPr>
              <a:t>Угаалгын машин засуулах</a:t>
            </a:r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Arrow: Right 7">
            <a:extLst>
              <a:ext uri="{FF2B5EF4-FFF2-40B4-BE49-F238E27FC236}">
                <a16:creationId xmlns:a16="http://schemas.microsoft.com/office/drawing/2014/main" id="{086BBBE9-4ACB-44E0-F0DC-A6500FCFCD24}"/>
              </a:ext>
            </a:extLst>
          </p:cNvPr>
          <p:cNvSpPr/>
          <p:nvPr/>
        </p:nvSpPr>
        <p:spPr>
          <a:xfrm>
            <a:off x="4204741" y="4467590"/>
            <a:ext cx="2278505" cy="839449"/>
          </a:xfrm>
          <a:prstGeom prst="rightArrow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40256FFA-31CE-FEBD-731E-02A593BBA583}"/>
              </a:ext>
            </a:extLst>
          </p:cNvPr>
          <p:cNvSpPr txBox="1"/>
          <p:nvPr/>
        </p:nvSpPr>
        <p:spPr>
          <a:xfrm>
            <a:off x="6670623" y="4564148"/>
            <a:ext cx="5096656" cy="646331"/>
          </a:xfrm>
          <a:prstGeom prst="rect">
            <a:avLst/>
          </a:prstGeom>
          <a:ln>
            <a:solidFill>
              <a:srgbClr val="FF0000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ü"/>
            </a:pPr>
            <a:r>
              <a:rPr lang="mn-MN" dirty="0">
                <a:latin typeface="Arial" panose="020B0604020202020204" pitchFamily="34" charset="0"/>
                <a:cs typeface="Arial" panose="020B0604020202020204" pitchFamily="34" charset="0"/>
              </a:rPr>
              <a:t>Эвдэрсэн машиныг засварын төвд хүргэх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mn-MN" dirty="0">
                <a:latin typeface="Arial" panose="020B0604020202020204" pitchFamily="34" charset="0"/>
                <a:cs typeface="Arial" panose="020B0604020202020204" pitchFamily="34" charset="0"/>
              </a:rPr>
              <a:t>Шаардлагатай сэлбэг агуулахаас захиалах</a:t>
            </a:r>
          </a:p>
        </p:txBody>
      </p:sp>
    </p:spTree>
    <p:extLst>
      <p:ext uri="{BB962C8B-B14F-4D97-AF65-F5344CB8AC3E}">
        <p14:creationId xmlns:p14="http://schemas.microsoft.com/office/powerpoint/2010/main" val="42435777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9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9" name="Picture 3" descr="ch1_PlantHireInitialFragmen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68910" y="939323"/>
            <a:ext cx="8467269" cy="51744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TextBox 8"/>
          <p:cNvSpPr txBox="1"/>
          <p:nvPr/>
        </p:nvSpPr>
        <p:spPr>
          <a:xfrm>
            <a:off x="5161211" y="1184113"/>
            <a:ext cx="2629306" cy="584775"/>
          </a:xfrm>
          <a:prstGeom prst="rect">
            <a:avLst/>
          </a:prstGeom>
          <a:solidFill>
            <a:schemeClr val="bg2"/>
          </a:solidFill>
        </p:spPr>
        <p:txBody>
          <a:bodyPr wrap="square" rtlCol="0">
            <a:spAutoFit/>
          </a:bodyPr>
          <a:lstStyle/>
          <a:p>
            <a:r>
              <a:rPr lang="en-US" sz="1600" dirty="0"/>
              <a:t>- Fill request</a:t>
            </a:r>
          </a:p>
          <a:p>
            <a:r>
              <a:rPr lang="en-US" sz="1600" dirty="0"/>
              <a:t>- Send request to clerk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2354914" y="4312772"/>
            <a:ext cx="3677142" cy="584775"/>
          </a:xfrm>
          <a:prstGeom prst="rect">
            <a:avLst/>
          </a:prstGeom>
          <a:solidFill>
            <a:schemeClr val="bg2"/>
          </a:solidFill>
        </p:spPr>
        <p:txBody>
          <a:bodyPr wrap="square" rtlCol="0">
            <a:spAutoFit/>
          </a:bodyPr>
          <a:lstStyle/>
          <a:p>
            <a:r>
              <a:rPr lang="en-US" sz="1600" dirty="0"/>
              <a:t>- Open and read request</a:t>
            </a:r>
            <a:br>
              <a:rPr lang="en-US" sz="1600" dirty="0"/>
            </a:br>
            <a:r>
              <a:rPr lang="en-US" sz="1600" dirty="0"/>
              <a:t>- Select suitable equipment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5533104" y="2664881"/>
            <a:ext cx="3907170" cy="830997"/>
          </a:xfrm>
          <a:prstGeom prst="rect">
            <a:avLst/>
          </a:prstGeom>
          <a:solidFill>
            <a:schemeClr val="bg2"/>
          </a:solidFill>
        </p:spPr>
        <p:txBody>
          <a:bodyPr wrap="square" rtlCol="0">
            <a:spAutoFit/>
          </a:bodyPr>
          <a:lstStyle/>
          <a:p>
            <a:r>
              <a:rPr lang="en-US" sz="1600" dirty="0"/>
              <a:t>- Check equipment availability</a:t>
            </a:r>
            <a:br>
              <a:rPr lang="en-US" sz="1600" dirty="0"/>
            </a:br>
            <a:r>
              <a:rPr lang="en-US" sz="1600" dirty="0"/>
              <a:t>- Record recommended equipment</a:t>
            </a:r>
            <a:br>
              <a:rPr lang="en-US" sz="1600" dirty="0"/>
            </a:br>
            <a:r>
              <a:rPr lang="en-US" sz="1600" dirty="0"/>
              <a:t>- Forward request to works engineer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6622645" y="5971901"/>
            <a:ext cx="3393126" cy="830997"/>
          </a:xfrm>
          <a:prstGeom prst="rect">
            <a:avLst/>
          </a:prstGeom>
          <a:solidFill>
            <a:schemeClr val="bg2"/>
          </a:solidFill>
        </p:spPr>
        <p:txBody>
          <a:bodyPr wrap="square" rtlCol="0">
            <a:spAutoFit/>
          </a:bodyPr>
          <a:lstStyle/>
          <a:p>
            <a:r>
              <a:rPr lang="en-US" sz="1600" dirty="0"/>
              <a:t>- Open and examine request</a:t>
            </a:r>
          </a:p>
          <a:p>
            <a:r>
              <a:rPr lang="en-US" sz="1600" dirty="0"/>
              <a:t>- Communicate issues</a:t>
            </a:r>
          </a:p>
          <a:p>
            <a:r>
              <a:rPr lang="en-US" sz="1600" dirty="0"/>
              <a:t>- Forward request back to clerk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7320360" y="4300267"/>
            <a:ext cx="2512806" cy="584776"/>
          </a:xfrm>
          <a:prstGeom prst="rect">
            <a:avLst/>
          </a:prstGeom>
          <a:solidFill>
            <a:schemeClr val="bg2"/>
          </a:solidFill>
        </p:spPr>
        <p:txBody>
          <a:bodyPr wrap="square" rtlCol="0">
            <a:spAutoFit/>
          </a:bodyPr>
          <a:lstStyle/>
          <a:p>
            <a:r>
              <a:rPr lang="en-US" sz="1600" dirty="0"/>
              <a:t>- Produce PO</a:t>
            </a:r>
          </a:p>
          <a:p>
            <a:r>
              <a:rPr lang="en-US" sz="1600" dirty="0"/>
              <a:t>- Submit PO to supplier</a:t>
            </a:r>
          </a:p>
        </p:txBody>
      </p:sp>
      <p:sp>
        <p:nvSpPr>
          <p:cNvPr id="24578" name="Title 1"/>
          <p:cNvSpPr>
            <a:spLocks noGrp="1"/>
          </p:cNvSpPr>
          <p:nvPr>
            <p:ph type="title"/>
          </p:nvPr>
        </p:nvSpPr>
        <p:spPr>
          <a:xfrm>
            <a:off x="514351" y="183763"/>
            <a:ext cx="10797824" cy="742076"/>
          </a:xfrm>
          <a:solidFill>
            <a:srgbClr val="1A0F91"/>
          </a:solidFill>
        </p:spPr>
        <p:txBody>
          <a:bodyPr>
            <a:normAutofit fontScale="90000"/>
          </a:bodyPr>
          <a:lstStyle/>
          <a:p>
            <a:r>
              <a:rPr lang="en-US" b="1" dirty="0">
                <a:solidFill>
                  <a:schemeClr val="bg1"/>
                </a:solidFill>
                <a:ea typeface="ＭＳ Ｐゴシック" charset="0"/>
                <a:cs typeface="ＭＳ Ｐゴシック" charset="0"/>
              </a:rPr>
              <a:t>EXTRACT OF EQUIPMENT RENTAL PROCESS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5161211" y="1174594"/>
            <a:ext cx="2629306" cy="584775"/>
          </a:xfrm>
          <a:prstGeom prst="rect">
            <a:avLst/>
          </a:prstGeom>
          <a:solidFill>
            <a:schemeClr val="bg2"/>
          </a:solidFill>
        </p:spPr>
        <p:txBody>
          <a:bodyPr wrap="square" rtlCol="0">
            <a:spAutoFit/>
          </a:bodyPr>
          <a:lstStyle/>
          <a:p>
            <a:r>
              <a:rPr lang="en-US" sz="1600" dirty="0">
                <a:solidFill>
                  <a:srgbClr val="008E39"/>
                </a:solidFill>
              </a:rPr>
              <a:t>- Fill request (VA)</a:t>
            </a:r>
          </a:p>
          <a:p>
            <a:r>
              <a:rPr lang="en-US" sz="1600" dirty="0">
                <a:solidFill>
                  <a:srgbClr val="C00000"/>
                </a:solidFill>
              </a:rPr>
              <a:t>- Send request to clerk (NVA)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2088397" y="4326256"/>
            <a:ext cx="4185936" cy="584776"/>
          </a:xfrm>
          <a:prstGeom prst="rect">
            <a:avLst/>
          </a:prstGeom>
          <a:solidFill>
            <a:schemeClr val="bg2"/>
          </a:solidFill>
        </p:spPr>
        <p:txBody>
          <a:bodyPr wrap="square" rtlCol="0">
            <a:spAutoFit/>
          </a:bodyPr>
          <a:lstStyle/>
          <a:p>
            <a:r>
              <a:rPr lang="en-US" sz="1600" dirty="0">
                <a:solidFill>
                  <a:srgbClr val="C00000"/>
                </a:solidFill>
              </a:rPr>
              <a:t>- Open and read request (NVA)</a:t>
            </a:r>
          </a:p>
          <a:p>
            <a:r>
              <a:rPr lang="en-US" sz="1600" dirty="0">
                <a:solidFill>
                  <a:srgbClr val="008E39"/>
                </a:solidFill>
              </a:rPr>
              <a:t>- Select suitable equipment (VA) – 1</a:t>
            </a:r>
            <a:r>
              <a:rPr lang="en-US" sz="1600" baseline="30000" dirty="0">
                <a:solidFill>
                  <a:srgbClr val="008E39"/>
                </a:solidFill>
              </a:rPr>
              <a:t>st</a:t>
            </a:r>
            <a:r>
              <a:rPr lang="en-US" sz="1600" dirty="0">
                <a:solidFill>
                  <a:srgbClr val="008E39"/>
                </a:solidFill>
              </a:rPr>
              <a:t> time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5474772" y="2659785"/>
            <a:ext cx="4295681" cy="830997"/>
          </a:xfrm>
          <a:prstGeom prst="rect">
            <a:avLst/>
          </a:prstGeom>
          <a:solidFill>
            <a:schemeClr val="bg2"/>
          </a:solidFill>
        </p:spPr>
        <p:txBody>
          <a:bodyPr wrap="square" rtlCol="0">
            <a:spAutoFit/>
          </a:bodyPr>
          <a:lstStyle/>
          <a:p>
            <a:r>
              <a:rPr lang="en-US" sz="1600" dirty="0">
                <a:solidFill>
                  <a:srgbClr val="008E39"/>
                </a:solidFill>
              </a:rPr>
              <a:t>- Check equipment availability (VA) – 1</a:t>
            </a:r>
            <a:r>
              <a:rPr lang="en-US" sz="1600" baseline="30000" dirty="0">
                <a:solidFill>
                  <a:srgbClr val="008E39"/>
                </a:solidFill>
              </a:rPr>
              <a:t>st</a:t>
            </a:r>
            <a:r>
              <a:rPr lang="en-US" sz="1600" dirty="0">
                <a:solidFill>
                  <a:srgbClr val="008E39"/>
                </a:solidFill>
              </a:rPr>
              <a:t> time</a:t>
            </a:r>
          </a:p>
          <a:p>
            <a:r>
              <a:rPr lang="en-US" sz="1600" dirty="0">
                <a:solidFill>
                  <a:schemeClr val="accent3">
                    <a:lumMod val="75000"/>
                  </a:schemeClr>
                </a:solidFill>
              </a:rPr>
              <a:t>- Record recommended equipment (BVA)</a:t>
            </a:r>
          </a:p>
          <a:p>
            <a:r>
              <a:rPr lang="en-US" sz="1600" dirty="0">
                <a:solidFill>
                  <a:srgbClr val="C00000"/>
                </a:solidFill>
              </a:rPr>
              <a:t>- Forward request to works engineer (NVA)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6023491" y="5971901"/>
            <a:ext cx="3992280" cy="830997"/>
          </a:xfrm>
          <a:prstGeom prst="rect">
            <a:avLst/>
          </a:prstGeom>
          <a:solidFill>
            <a:schemeClr val="bg2"/>
          </a:solidFill>
        </p:spPr>
        <p:txBody>
          <a:bodyPr wrap="square" rtlCol="0">
            <a:spAutoFit/>
          </a:bodyPr>
          <a:lstStyle/>
          <a:p>
            <a:r>
              <a:rPr lang="en-US" sz="1600" dirty="0">
                <a:solidFill>
                  <a:schemeClr val="accent3">
                    <a:lumMod val="75000"/>
                  </a:schemeClr>
                </a:solidFill>
              </a:rPr>
              <a:t>- Open and examine request (BVA)</a:t>
            </a:r>
          </a:p>
          <a:p>
            <a:r>
              <a:rPr lang="en-US" sz="1600" dirty="0">
                <a:solidFill>
                  <a:schemeClr val="accent3">
                    <a:lumMod val="75000"/>
                  </a:schemeClr>
                </a:solidFill>
              </a:rPr>
              <a:t>- Communicate issues (BVA)</a:t>
            </a:r>
          </a:p>
          <a:p>
            <a:r>
              <a:rPr lang="en-US" sz="1600" dirty="0">
                <a:solidFill>
                  <a:srgbClr val="C00000"/>
                </a:solidFill>
              </a:rPr>
              <a:t>- Forward request back to clerk (NVA)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7320360" y="4312770"/>
            <a:ext cx="2512806" cy="584776"/>
          </a:xfrm>
          <a:prstGeom prst="rect">
            <a:avLst/>
          </a:prstGeom>
          <a:solidFill>
            <a:schemeClr val="bg2"/>
          </a:solidFill>
        </p:spPr>
        <p:txBody>
          <a:bodyPr wrap="square" rtlCol="0">
            <a:spAutoFit/>
          </a:bodyPr>
          <a:lstStyle/>
          <a:p>
            <a:r>
              <a:rPr lang="en-US" sz="1600" dirty="0">
                <a:solidFill>
                  <a:schemeClr val="accent3">
                    <a:lumMod val="75000"/>
                  </a:schemeClr>
                </a:solidFill>
              </a:rPr>
              <a:t>- Produce PO (BVA)</a:t>
            </a:r>
          </a:p>
          <a:p>
            <a:r>
              <a:rPr lang="en-US" sz="1600" dirty="0">
                <a:solidFill>
                  <a:srgbClr val="008E39"/>
                </a:solidFill>
              </a:rPr>
              <a:t>- Submit PO to supplier (VA)</a:t>
            </a:r>
          </a:p>
        </p:txBody>
      </p:sp>
      <p:sp>
        <p:nvSpPr>
          <p:cNvPr id="14" name="Date Placeholder 13">
            <a:extLst>
              <a:ext uri="{FF2B5EF4-FFF2-40B4-BE49-F238E27FC236}">
                <a16:creationId xmlns:a16="http://schemas.microsoft.com/office/drawing/2014/main" id="{B0927D4D-8323-0585-ABFB-63B2B651B7F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35657F-89AC-4E23-A137-E6D307208890}" type="datetime1">
              <a:rPr lang="en-US" smtClean="0">
                <a:solidFill>
                  <a:prstClr val="black">
                    <a:lumMod val="50000"/>
                    <a:lumOff val="50000"/>
                  </a:prstClr>
                </a:solidFill>
              </a:rPr>
              <a:t>6/8/2026</a:t>
            </a:fld>
            <a:endParaRPr lang="en-A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15" name="Footer Placeholder 14">
            <a:extLst>
              <a:ext uri="{FF2B5EF4-FFF2-40B4-BE49-F238E27FC236}">
                <a16:creationId xmlns:a16="http://schemas.microsoft.com/office/drawing/2014/main" id="{809B4638-4B96-4DAB-69D1-31DB99B85C3E}"/>
              </a:ext>
            </a:extLst>
          </p:cNvPr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mn-MN">
                <a:solidFill>
                  <a:prstClr val="black"/>
                </a:solidFill>
              </a:rPr>
              <a:t>Бизнес процесс загварчлал сургалт</a:t>
            </a:r>
            <a:endParaRPr lang="en-AU" dirty="0">
              <a:solidFill>
                <a:prstClr val="black"/>
              </a:solidFill>
            </a:endParaRPr>
          </a:p>
        </p:txBody>
      </p:sp>
      <p:sp>
        <p:nvSpPr>
          <p:cNvPr id="16" name="Slide Number Placeholder 15">
            <a:extLst>
              <a:ext uri="{FF2B5EF4-FFF2-40B4-BE49-F238E27FC236}">
                <a16:creationId xmlns:a16="http://schemas.microsoft.com/office/drawing/2014/main" id="{08C6C8EA-9FC0-C191-99A4-03ABE0CEFAB9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F06E539D-8AB8-485C-BFEF-50E8D5427D32}" type="slidenum">
              <a:rPr lang="en-A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12</a:t>
            </a:fld>
            <a:endParaRPr lang="en-A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466991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0" grpId="0" animBg="1"/>
      <p:bldP spid="11" grpId="0" animBg="1"/>
      <p:bldP spid="12" grpId="0" animBg="1"/>
      <p:bldP spid="13" grpId="0" animBg="1"/>
      <p:bldP spid="2" grpId="0" animBg="1"/>
      <p:bldP spid="3" grpId="0" animBg="1"/>
      <p:bldP spid="6" grpId="0" animBg="1"/>
      <p:bldP spid="7" grpId="0" animBg="1"/>
      <p:bldP spid="8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457200" y="411480"/>
            <a:ext cx="146304" cy="640080"/>
          </a:xfrm>
          <a:prstGeom prst="rect">
            <a:avLst/>
          </a:prstGeom>
          <a:solidFill>
            <a:srgbClr val="FFEC0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TextBox 2"/>
          <p:cNvSpPr txBox="1"/>
          <p:nvPr/>
        </p:nvSpPr>
        <p:spPr>
          <a:xfrm>
            <a:off x="731520" y="365760"/>
            <a:ext cx="6400800" cy="320040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/>
            <a:r>
              <a:rPr sz="1100" b="1" i="0">
                <a:solidFill>
                  <a:srgbClr val="0F4DA5"/>
                </a:solidFill>
                <a:latin typeface="Calibri"/>
              </a:rPr>
              <a:t>ХЭСЭГ 1.5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731520" y="594360"/>
            <a:ext cx="10789920" cy="594360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/>
            <a:r>
              <a:rPr sz="2600" b="1" i="0">
                <a:solidFill>
                  <a:srgbClr val="1A1718"/>
                </a:solidFill>
                <a:latin typeface="Cambria"/>
              </a:rPr>
              <a:t>VA жишээ — Equipment Rental процесс (FBPM)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417320"/>
            <a:ext cx="1097280" cy="36576"/>
          </a:xfrm>
          <a:prstGeom prst="rect">
            <a:avLst/>
          </a:prstGeom>
          <a:solidFill>
            <a:srgbClr val="FFEC0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6" name="TextBox 5"/>
          <p:cNvSpPr txBox="1"/>
          <p:nvPr/>
        </p:nvSpPr>
        <p:spPr>
          <a:xfrm>
            <a:off x="731520" y="1691640"/>
            <a:ext cx="10789920" cy="365760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/>
            <a:r>
              <a:rPr sz="1200" b="0" i="1">
                <a:solidFill>
                  <a:srgbClr val="55555A"/>
                </a:solidFill>
                <a:latin typeface="Calibri"/>
              </a:rPr>
              <a:t>FBPM Ch.1-д танилцуулсан тоног төхөөрөмж түрээслэх процессын алхмуудыг VA-р ангилбал:</a:t>
            </a:r>
          </a:p>
        </p:txBody>
      </p:sp>
      <p:sp>
        <p:nvSpPr>
          <p:cNvPr id="7" name="Rectangle 6"/>
          <p:cNvSpPr/>
          <p:nvPr/>
        </p:nvSpPr>
        <p:spPr>
          <a:xfrm>
            <a:off x="731520" y="2194560"/>
            <a:ext cx="9144000" cy="365760"/>
          </a:xfrm>
          <a:prstGeom prst="rect">
            <a:avLst/>
          </a:prstGeom>
          <a:solidFill>
            <a:srgbClr val="0F4DA5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8" name="Rectangle 7"/>
          <p:cNvSpPr/>
          <p:nvPr/>
        </p:nvSpPr>
        <p:spPr>
          <a:xfrm>
            <a:off x="9875520" y="2194560"/>
            <a:ext cx="1645920" cy="365760"/>
          </a:xfrm>
          <a:prstGeom prst="rect">
            <a:avLst/>
          </a:prstGeom>
          <a:solidFill>
            <a:srgbClr val="0F4DA5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9" name="TextBox 8"/>
          <p:cNvSpPr txBox="1"/>
          <p:nvPr/>
        </p:nvSpPr>
        <p:spPr>
          <a:xfrm>
            <a:off x="914400" y="2240280"/>
            <a:ext cx="8961120" cy="274320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/>
            <a:r>
              <a:rPr sz="1100" b="1" i="0">
                <a:solidFill>
                  <a:srgbClr val="FFEC00"/>
                </a:solidFill>
                <a:latin typeface="Calibri"/>
              </a:rPr>
              <a:t>ҮЙЛ АЖИЛЛАГАА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9875520" y="2240280"/>
            <a:ext cx="1645920" cy="274320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ctr"/>
            <a:r>
              <a:rPr sz="1100" b="1" i="0">
                <a:solidFill>
                  <a:srgbClr val="FFEC00"/>
                </a:solidFill>
                <a:latin typeface="Calibri"/>
              </a:rPr>
              <a:t>АНГИЛАЛ</a:t>
            </a:r>
          </a:p>
        </p:txBody>
      </p:sp>
      <p:sp>
        <p:nvSpPr>
          <p:cNvPr id="11" name="Rectangle 10"/>
          <p:cNvSpPr/>
          <p:nvPr/>
        </p:nvSpPr>
        <p:spPr>
          <a:xfrm>
            <a:off x="731520" y="2606040"/>
            <a:ext cx="9144000" cy="292608"/>
          </a:xfrm>
          <a:prstGeom prst="rect">
            <a:avLst/>
          </a:prstGeom>
          <a:solidFill>
            <a:srgbClr val="FFFFFF"/>
          </a:solidFill>
          <a:ln w="12700">
            <a:solidFill>
              <a:srgbClr val="EEEEF0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2" name="Rectangle 11"/>
          <p:cNvSpPr/>
          <p:nvPr/>
        </p:nvSpPr>
        <p:spPr>
          <a:xfrm>
            <a:off x="9875520" y="2606040"/>
            <a:ext cx="1645920" cy="292608"/>
          </a:xfrm>
          <a:prstGeom prst="rect">
            <a:avLst/>
          </a:prstGeom>
          <a:solidFill>
            <a:srgbClr val="0F4DA5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3" name="TextBox 12"/>
          <p:cNvSpPr txBox="1"/>
          <p:nvPr/>
        </p:nvSpPr>
        <p:spPr>
          <a:xfrm>
            <a:off x="914400" y="2642616"/>
            <a:ext cx="8961120" cy="215444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/>
            <a:r>
              <a:rPr sz="1400" b="0" i="0">
                <a:latin typeface="Calibri"/>
              </a:rPr>
              <a:t>Барилгын талбайн менежер тоног хэрэгтэй гэж тогтоох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9875520" y="2642616"/>
            <a:ext cx="1645920" cy="228600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ctr"/>
            <a:r>
              <a:rPr sz="1100" b="1" i="0">
                <a:solidFill>
                  <a:srgbClr val="FFFFFF"/>
                </a:solidFill>
                <a:latin typeface="Cambria"/>
              </a:rPr>
              <a:t>VA</a:t>
            </a:r>
          </a:p>
        </p:txBody>
      </p:sp>
      <p:sp>
        <p:nvSpPr>
          <p:cNvPr id="15" name="Rectangle 14"/>
          <p:cNvSpPr/>
          <p:nvPr/>
        </p:nvSpPr>
        <p:spPr>
          <a:xfrm>
            <a:off x="731520" y="2916936"/>
            <a:ext cx="9144000" cy="292608"/>
          </a:xfrm>
          <a:prstGeom prst="rect">
            <a:avLst/>
          </a:prstGeom>
          <a:solidFill>
            <a:srgbClr val="FFFFFF"/>
          </a:solidFill>
          <a:ln w="12700">
            <a:solidFill>
              <a:srgbClr val="EEEEF0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6" name="Rectangle 15"/>
          <p:cNvSpPr/>
          <p:nvPr/>
        </p:nvSpPr>
        <p:spPr>
          <a:xfrm>
            <a:off x="9875520" y="2916936"/>
            <a:ext cx="1645920" cy="292608"/>
          </a:xfrm>
          <a:prstGeom prst="rect">
            <a:avLst/>
          </a:prstGeom>
          <a:solidFill>
            <a:srgbClr val="1A1718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7" name="TextBox 16"/>
          <p:cNvSpPr txBox="1"/>
          <p:nvPr/>
        </p:nvSpPr>
        <p:spPr>
          <a:xfrm>
            <a:off x="914400" y="2953512"/>
            <a:ext cx="8961120" cy="215444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/>
            <a:r>
              <a:rPr sz="1400" b="0" i="0">
                <a:latin typeface="Calibri"/>
              </a:rPr>
              <a:t>Тоног төхөөрөмжийн каталогоор хайх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9875520" y="2953512"/>
            <a:ext cx="1645920" cy="228600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ctr"/>
            <a:r>
              <a:rPr sz="1100" b="1" i="0">
                <a:solidFill>
                  <a:srgbClr val="FFFFFF"/>
                </a:solidFill>
                <a:latin typeface="Cambria"/>
              </a:rPr>
              <a:t>BVA</a:t>
            </a:r>
          </a:p>
        </p:txBody>
      </p:sp>
      <p:sp>
        <p:nvSpPr>
          <p:cNvPr id="19" name="Rectangle 18"/>
          <p:cNvSpPr/>
          <p:nvPr/>
        </p:nvSpPr>
        <p:spPr>
          <a:xfrm>
            <a:off x="731520" y="3227832"/>
            <a:ext cx="9144000" cy="292608"/>
          </a:xfrm>
          <a:prstGeom prst="rect">
            <a:avLst/>
          </a:prstGeom>
          <a:solidFill>
            <a:srgbClr val="FFFFFF"/>
          </a:solidFill>
          <a:ln w="12700">
            <a:solidFill>
              <a:srgbClr val="EEEEF0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0" name="Rectangle 19"/>
          <p:cNvSpPr/>
          <p:nvPr/>
        </p:nvSpPr>
        <p:spPr>
          <a:xfrm>
            <a:off x="9875520" y="3227832"/>
            <a:ext cx="1645920" cy="292608"/>
          </a:xfrm>
          <a:prstGeom prst="rect">
            <a:avLst/>
          </a:prstGeom>
          <a:solidFill>
            <a:srgbClr val="0F4DA5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1" name="TextBox 20"/>
          <p:cNvSpPr txBox="1"/>
          <p:nvPr/>
        </p:nvSpPr>
        <p:spPr>
          <a:xfrm>
            <a:off x="914400" y="3264408"/>
            <a:ext cx="8961120" cy="215444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/>
            <a:r>
              <a:rPr sz="1400" b="0" i="0">
                <a:latin typeface="Calibri"/>
              </a:rPr>
              <a:t>Түрээсийн хүсэлт бэлдэж захиалга өгөх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9875520" y="3264408"/>
            <a:ext cx="1645920" cy="228600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ctr"/>
            <a:r>
              <a:rPr sz="1100" b="1" i="0">
                <a:solidFill>
                  <a:srgbClr val="FFFFFF"/>
                </a:solidFill>
                <a:latin typeface="Cambria"/>
              </a:rPr>
              <a:t>VA</a:t>
            </a:r>
          </a:p>
        </p:txBody>
      </p:sp>
      <p:sp>
        <p:nvSpPr>
          <p:cNvPr id="23" name="Rectangle 22"/>
          <p:cNvSpPr/>
          <p:nvPr/>
        </p:nvSpPr>
        <p:spPr>
          <a:xfrm>
            <a:off x="731520" y="3538727"/>
            <a:ext cx="9144000" cy="292608"/>
          </a:xfrm>
          <a:prstGeom prst="rect">
            <a:avLst/>
          </a:prstGeom>
          <a:solidFill>
            <a:srgbClr val="FFFFFF"/>
          </a:solidFill>
          <a:ln w="12700">
            <a:solidFill>
              <a:srgbClr val="EEEEF0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4" name="Rectangle 23"/>
          <p:cNvSpPr/>
          <p:nvPr/>
        </p:nvSpPr>
        <p:spPr>
          <a:xfrm>
            <a:off x="9875520" y="3538727"/>
            <a:ext cx="1645920" cy="292608"/>
          </a:xfrm>
          <a:prstGeom prst="rect">
            <a:avLst/>
          </a:prstGeom>
          <a:solidFill>
            <a:srgbClr val="1A1718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5" name="TextBox 24"/>
          <p:cNvSpPr txBox="1"/>
          <p:nvPr/>
        </p:nvSpPr>
        <p:spPr>
          <a:xfrm>
            <a:off x="914400" y="3575303"/>
            <a:ext cx="8961120" cy="215444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/>
            <a:r>
              <a:rPr sz="1400" b="0" i="0">
                <a:latin typeface="Calibri"/>
              </a:rPr>
              <a:t>Хүсэлтийг түрээслэгчид и-мэйлээр илгээх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9875520" y="3575303"/>
            <a:ext cx="1645920" cy="228600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ctr"/>
            <a:r>
              <a:rPr sz="1100" b="1" i="0">
                <a:solidFill>
                  <a:srgbClr val="FFFFFF"/>
                </a:solidFill>
                <a:latin typeface="Cambria"/>
              </a:rPr>
              <a:t>BVA</a:t>
            </a:r>
          </a:p>
        </p:txBody>
      </p:sp>
      <p:sp>
        <p:nvSpPr>
          <p:cNvPr id="27" name="Rectangle 26"/>
          <p:cNvSpPr/>
          <p:nvPr/>
        </p:nvSpPr>
        <p:spPr>
          <a:xfrm>
            <a:off x="731520" y="3849624"/>
            <a:ext cx="9144000" cy="292608"/>
          </a:xfrm>
          <a:prstGeom prst="rect">
            <a:avLst/>
          </a:prstGeom>
          <a:solidFill>
            <a:srgbClr val="FFFFFF"/>
          </a:solidFill>
          <a:ln w="12700">
            <a:solidFill>
              <a:srgbClr val="EEEEF0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8" name="Rectangle 27"/>
          <p:cNvSpPr/>
          <p:nvPr/>
        </p:nvSpPr>
        <p:spPr>
          <a:xfrm>
            <a:off x="9875520" y="3849624"/>
            <a:ext cx="1645920" cy="292608"/>
          </a:xfrm>
          <a:prstGeom prst="rect">
            <a:avLst/>
          </a:prstGeom>
          <a:solidFill>
            <a:srgbClr val="FFEC0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9" name="TextBox 28"/>
          <p:cNvSpPr txBox="1"/>
          <p:nvPr/>
        </p:nvSpPr>
        <p:spPr>
          <a:xfrm>
            <a:off x="914400" y="3886200"/>
            <a:ext cx="8961120" cy="215444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/>
            <a:r>
              <a:rPr sz="1400" b="0" i="0">
                <a:latin typeface="Calibri"/>
              </a:rPr>
              <a:t>Түрээслэгчээс хариу хүлээх (2 өдөр)</a:t>
            </a:r>
          </a:p>
        </p:txBody>
      </p:sp>
      <p:sp>
        <p:nvSpPr>
          <p:cNvPr id="30" name="TextBox 29"/>
          <p:cNvSpPr txBox="1"/>
          <p:nvPr/>
        </p:nvSpPr>
        <p:spPr>
          <a:xfrm>
            <a:off x="9875520" y="3886200"/>
            <a:ext cx="1645920" cy="228600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ctr"/>
            <a:r>
              <a:rPr sz="1100" b="1" i="0">
                <a:solidFill>
                  <a:srgbClr val="1A1718"/>
                </a:solidFill>
                <a:latin typeface="Cambria"/>
              </a:rPr>
              <a:t>NVA</a:t>
            </a:r>
          </a:p>
        </p:txBody>
      </p:sp>
      <p:sp>
        <p:nvSpPr>
          <p:cNvPr id="31" name="Rectangle 30"/>
          <p:cNvSpPr/>
          <p:nvPr/>
        </p:nvSpPr>
        <p:spPr>
          <a:xfrm>
            <a:off x="731520" y="4160520"/>
            <a:ext cx="9144000" cy="292608"/>
          </a:xfrm>
          <a:prstGeom prst="rect">
            <a:avLst/>
          </a:prstGeom>
          <a:solidFill>
            <a:srgbClr val="FFFFFF"/>
          </a:solidFill>
          <a:ln w="12700">
            <a:solidFill>
              <a:srgbClr val="EEEEF0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2" name="Rectangle 31"/>
          <p:cNvSpPr/>
          <p:nvPr/>
        </p:nvSpPr>
        <p:spPr>
          <a:xfrm>
            <a:off x="9875520" y="4160520"/>
            <a:ext cx="1645920" cy="292608"/>
          </a:xfrm>
          <a:prstGeom prst="rect">
            <a:avLst/>
          </a:prstGeom>
          <a:solidFill>
            <a:srgbClr val="FFEC0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3" name="TextBox 32"/>
          <p:cNvSpPr txBox="1"/>
          <p:nvPr/>
        </p:nvSpPr>
        <p:spPr>
          <a:xfrm>
            <a:off x="914400" y="4197096"/>
            <a:ext cx="8961120" cy="215444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/>
            <a:r>
              <a:rPr sz="1400" b="0" i="0">
                <a:latin typeface="Calibri"/>
              </a:rPr>
              <a:t>Хариу ирээгүй тул и-мэйл дахин илгээх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9875520" y="4197096"/>
            <a:ext cx="1645920" cy="228600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ctr"/>
            <a:r>
              <a:rPr sz="1100" b="1" i="0">
                <a:solidFill>
                  <a:srgbClr val="1A1718"/>
                </a:solidFill>
                <a:latin typeface="Cambria"/>
              </a:rPr>
              <a:t>NVA</a:t>
            </a:r>
          </a:p>
        </p:txBody>
      </p:sp>
      <p:sp>
        <p:nvSpPr>
          <p:cNvPr id="35" name="Rectangle 34"/>
          <p:cNvSpPr/>
          <p:nvPr/>
        </p:nvSpPr>
        <p:spPr>
          <a:xfrm>
            <a:off x="731520" y="4471416"/>
            <a:ext cx="9144000" cy="292608"/>
          </a:xfrm>
          <a:prstGeom prst="rect">
            <a:avLst/>
          </a:prstGeom>
          <a:solidFill>
            <a:srgbClr val="FFFFFF"/>
          </a:solidFill>
          <a:ln w="12700">
            <a:solidFill>
              <a:srgbClr val="EEEEF0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6" name="Rectangle 35"/>
          <p:cNvSpPr/>
          <p:nvPr/>
        </p:nvSpPr>
        <p:spPr>
          <a:xfrm>
            <a:off x="9875520" y="4471416"/>
            <a:ext cx="1645920" cy="292608"/>
          </a:xfrm>
          <a:prstGeom prst="rect">
            <a:avLst/>
          </a:prstGeom>
          <a:solidFill>
            <a:srgbClr val="1A1718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7" name="TextBox 36"/>
          <p:cNvSpPr txBox="1"/>
          <p:nvPr/>
        </p:nvSpPr>
        <p:spPr>
          <a:xfrm>
            <a:off x="914400" y="4507992"/>
            <a:ext cx="8961120" cy="215444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/>
            <a:r>
              <a:rPr sz="1400" b="0" i="0">
                <a:latin typeface="Calibri"/>
              </a:rPr>
              <a:t>Тогтсон үнийн саналыг шалгах</a:t>
            </a:r>
          </a:p>
        </p:txBody>
      </p:sp>
      <p:sp>
        <p:nvSpPr>
          <p:cNvPr id="38" name="TextBox 37"/>
          <p:cNvSpPr txBox="1"/>
          <p:nvPr/>
        </p:nvSpPr>
        <p:spPr>
          <a:xfrm>
            <a:off x="9875520" y="4507992"/>
            <a:ext cx="1645920" cy="228600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ctr"/>
            <a:r>
              <a:rPr sz="1100" b="1" i="0">
                <a:solidFill>
                  <a:srgbClr val="FFFFFF"/>
                </a:solidFill>
                <a:latin typeface="Cambria"/>
              </a:rPr>
              <a:t>BVA</a:t>
            </a:r>
          </a:p>
        </p:txBody>
      </p:sp>
      <p:sp>
        <p:nvSpPr>
          <p:cNvPr id="39" name="Rectangle 38"/>
          <p:cNvSpPr/>
          <p:nvPr/>
        </p:nvSpPr>
        <p:spPr>
          <a:xfrm>
            <a:off x="731520" y="4782312"/>
            <a:ext cx="9144000" cy="292608"/>
          </a:xfrm>
          <a:prstGeom prst="rect">
            <a:avLst/>
          </a:prstGeom>
          <a:solidFill>
            <a:srgbClr val="FFFFFF"/>
          </a:solidFill>
          <a:ln w="12700">
            <a:solidFill>
              <a:srgbClr val="EEEEF0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0" name="Rectangle 39"/>
          <p:cNvSpPr/>
          <p:nvPr/>
        </p:nvSpPr>
        <p:spPr>
          <a:xfrm>
            <a:off x="9875520" y="4782312"/>
            <a:ext cx="1645920" cy="292608"/>
          </a:xfrm>
          <a:prstGeom prst="rect">
            <a:avLst/>
          </a:prstGeom>
          <a:solidFill>
            <a:srgbClr val="1A1718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1" name="TextBox 40"/>
          <p:cNvSpPr txBox="1"/>
          <p:nvPr/>
        </p:nvSpPr>
        <p:spPr>
          <a:xfrm>
            <a:off x="914400" y="4818888"/>
            <a:ext cx="8961120" cy="215444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/>
            <a:r>
              <a:rPr sz="1400" b="0" i="0">
                <a:latin typeface="Calibri"/>
              </a:rPr>
              <a:t>Зөвшөөрөл авах (худалдан авалтын ажилтан)</a:t>
            </a:r>
          </a:p>
        </p:txBody>
      </p:sp>
      <p:sp>
        <p:nvSpPr>
          <p:cNvPr id="42" name="TextBox 41"/>
          <p:cNvSpPr txBox="1"/>
          <p:nvPr/>
        </p:nvSpPr>
        <p:spPr>
          <a:xfrm>
            <a:off x="9875520" y="4818888"/>
            <a:ext cx="1645920" cy="228600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ctr"/>
            <a:r>
              <a:rPr sz="1100" b="1" i="0">
                <a:solidFill>
                  <a:srgbClr val="FFFFFF"/>
                </a:solidFill>
                <a:latin typeface="Cambria"/>
              </a:rPr>
              <a:t>BVA</a:t>
            </a:r>
          </a:p>
        </p:txBody>
      </p:sp>
      <p:sp>
        <p:nvSpPr>
          <p:cNvPr id="43" name="Rectangle 42"/>
          <p:cNvSpPr/>
          <p:nvPr/>
        </p:nvSpPr>
        <p:spPr>
          <a:xfrm>
            <a:off x="731520" y="5093207"/>
            <a:ext cx="9144000" cy="292608"/>
          </a:xfrm>
          <a:prstGeom prst="rect">
            <a:avLst/>
          </a:prstGeom>
          <a:solidFill>
            <a:srgbClr val="FFFFFF"/>
          </a:solidFill>
          <a:ln w="12700">
            <a:solidFill>
              <a:srgbClr val="EEEEF0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4" name="Rectangle 43"/>
          <p:cNvSpPr/>
          <p:nvPr/>
        </p:nvSpPr>
        <p:spPr>
          <a:xfrm>
            <a:off x="9875520" y="5093207"/>
            <a:ext cx="1645920" cy="292608"/>
          </a:xfrm>
          <a:prstGeom prst="rect">
            <a:avLst/>
          </a:prstGeom>
          <a:solidFill>
            <a:srgbClr val="0F4DA5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5" name="TextBox 44"/>
          <p:cNvSpPr txBox="1"/>
          <p:nvPr/>
        </p:nvSpPr>
        <p:spPr>
          <a:xfrm>
            <a:off x="914400" y="5129783"/>
            <a:ext cx="8961120" cy="215444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/>
            <a:r>
              <a:rPr sz="1400" b="0" i="0">
                <a:latin typeface="Calibri"/>
              </a:rPr>
              <a:t>Хүсэлтийг хүлээн авч баталгаажуулах</a:t>
            </a:r>
          </a:p>
        </p:txBody>
      </p:sp>
      <p:sp>
        <p:nvSpPr>
          <p:cNvPr id="46" name="TextBox 45"/>
          <p:cNvSpPr txBox="1"/>
          <p:nvPr/>
        </p:nvSpPr>
        <p:spPr>
          <a:xfrm>
            <a:off x="9875520" y="5129783"/>
            <a:ext cx="1645920" cy="228600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ctr"/>
            <a:r>
              <a:rPr sz="1100" b="1" i="0">
                <a:solidFill>
                  <a:srgbClr val="FFFFFF"/>
                </a:solidFill>
                <a:latin typeface="Cambria"/>
              </a:rPr>
              <a:t>VA</a:t>
            </a:r>
          </a:p>
        </p:txBody>
      </p:sp>
      <p:sp>
        <p:nvSpPr>
          <p:cNvPr id="47" name="Rectangle 46"/>
          <p:cNvSpPr/>
          <p:nvPr/>
        </p:nvSpPr>
        <p:spPr>
          <a:xfrm>
            <a:off x="731520" y="5404103"/>
            <a:ext cx="9144000" cy="292608"/>
          </a:xfrm>
          <a:prstGeom prst="rect">
            <a:avLst/>
          </a:prstGeom>
          <a:solidFill>
            <a:srgbClr val="FFFFFF"/>
          </a:solidFill>
          <a:ln w="12700">
            <a:solidFill>
              <a:srgbClr val="EEEEF0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8" name="Rectangle 47"/>
          <p:cNvSpPr/>
          <p:nvPr/>
        </p:nvSpPr>
        <p:spPr>
          <a:xfrm>
            <a:off x="9875520" y="5404103"/>
            <a:ext cx="1645920" cy="292608"/>
          </a:xfrm>
          <a:prstGeom prst="rect">
            <a:avLst/>
          </a:prstGeom>
          <a:solidFill>
            <a:srgbClr val="0F4DA5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9" name="TextBox 48"/>
          <p:cNvSpPr txBox="1"/>
          <p:nvPr/>
        </p:nvSpPr>
        <p:spPr>
          <a:xfrm>
            <a:off x="914400" y="5440679"/>
            <a:ext cx="8961120" cy="215444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/>
            <a:r>
              <a:rPr sz="1400" b="0" i="0">
                <a:latin typeface="Calibri"/>
              </a:rPr>
              <a:t>Тоног төхөөрөмжийг хүргэлтэд бэлдэх</a:t>
            </a:r>
          </a:p>
        </p:txBody>
      </p:sp>
      <p:sp>
        <p:nvSpPr>
          <p:cNvPr id="50" name="TextBox 49"/>
          <p:cNvSpPr txBox="1"/>
          <p:nvPr/>
        </p:nvSpPr>
        <p:spPr>
          <a:xfrm>
            <a:off x="9875520" y="5440679"/>
            <a:ext cx="1645920" cy="228600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ctr"/>
            <a:r>
              <a:rPr sz="1100" b="1" i="0">
                <a:solidFill>
                  <a:srgbClr val="FFFFFF"/>
                </a:solidFill>
                <a:latin typeface="Cambria"/>
              </a:rPr>
              <a:t>VA</a:t>
            </a:r>
          </a:p>
        </p:txBody>
      </p:sp>
      <p:sp>
        <p:nvSpPr>
          <p:cNvPr id="51" name="Rectangle 50"/>
          <p:cNvSpPr/>
          <p:nvPr/>
        </p:nvSpPr>
        <p:spPr>
          <a:xfrm>
            <a:off x="731520" y="5714999"/>
            <a:ext cx="9144000" cy="292608"/>
          </a:xfrm>
          <a:prstGeom prst="rect">
            <a:avLst/>
          </a:prstGeom>
          <a:solidFill>
            <a:srgbClr val="FFFFFF"/>
          </a:solidFill>
          <a:ln w="12700">
            <a:solidFill>
              <a:srgbClr val="EEEEF0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52" name="Rectangle 51"/>
          <p:cNvSpPr/>
          <p:nvPr/>
        </p:nvSpPr>
        <p:spPr>
          <a:xfrm>
            <a:off x="9875520" y="5714999"/>
            <a:ext cx="1645920" cy="292608"/>
          </a:xfrm>
          <a:prstGeom prst="rect">
            <a:avLst/>
          </a:prstGeom>
          <a:solidFill>
            <a:srgbClr val="FFEC0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53" name="TextBox 52"/>
          <p:cNvSpPr txBox="1"/>
          <p:nvPr/>
        </p:nvSpPr>
        <p:spPr>
          <a:xfrm>
            <a:off x="914400" y="5751575"/>
            <a:ext cx="8961120" cy="215444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/>
            <a:r>
              <a:rPr sz="1400" b="0" i="0">
                <a:latin typeface="Calibri"/>
              </a:rPr>
              <a:t>Тоног нь буруу ирсэн тул буцаалт хийх</a:t>
            </a:r>
          </a:p>
        </p:txBody>
      </p:sp>
      <p:sp>
        <p:nvSpPr>
          <p:cNvPr id="54" name="TextBox 53"/>
          <p:cNvSpPr txBox="1"/>
          <p:nvPr/>
        </p:nvSpPr>
        <p:spPr>
          <a:xfrm>
            <a:off x="9875520" y="5751575"/>
            <a:ext cx="1645920" cy="228600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ctr"/>
            <a:r>
              <a:rPr sz="1100" b="1" i="0">
                <a:solidFill>
                  <a:srgbClr val="1A1718"/>
                </a:solidFill>
                <a:latin typeface="Cambria"/>
              </a:rPr>
              <a:t>NVA</a:t>
            </a:r>
          </a:p>
        </p:txBody>
      </p:sp>
      <p:sp>
        <p:nvSpPr>
          <p:cNvPr id="55" name="Rectangle 54"/>
          <p:cNvSpPr/>
          <p:nvPr/>
        </p:nvSpPr>
        <p:spPr>
          <a:xfrm>
            <a:off x="731520" y="6025895"/>
            <a:ext cx="9144000" cy="292608"/>
          </a:xfrm>
          <a:prstGeom prst="rect">
            <a:avLst/>
          </a:prstGeom>
          <a:solidFill>
            <a:srgbClr val="FFFFFF"/>
          </a:solidFill>
          <a:ln w="12700">
            <a:solidFill>
              <a:srgbClr val="EEEEF0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56" name="Rectangle 55"/>
          <p:cNvSpPr/>
          <p:nvPr/>
        </p:nvSpPr>
        <p:spPr>
          <a:xfrm>
            <a:off x="9875520" y="6025895"/>
            <a:ext cx="1645920" cy="292608"/>
          </a:xfrm>
          <a:prstGeom prst="rect">
            <a:avLst/>
          </a:prstGeom>
          <a:solidFill>
            <a:srgbClr val="FFEC0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57" name="TextBox 56"/>
          <p:cNvSpPr txBox="1"/>
          <p:nvPr/>
        </p:nvSpPr>
        <p:spPr>
          <a:xfrm>
            <a:off x="914400" y="6062471"/>
            <a:ext cx="8961120" cy="215444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/>
            <a:r>
              <a:rPr sz="1400" b="0" i="0">
                <a:latin typeface="Calibri"/>
              </a:rPr>
              <a:t>Зөв тоног дахин захиалах</a:t>
            </a:r>
          </a:p>
        </p:txBody>
      </p:sp>
      <p:sp>
        <p:nvSpPr>
          <p:cNvPr id="58" name="TextBox 57"/>
          <p:cNvSpPr txBox="1"/>
          <p:nvPr/>
        </p:nvSpPr>
        <p:spPr>
          <a:xfrm>
            <a:off x="9875520" y="6062471"/>
            <a:ext cx="1645920" cy="228600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ctr"/>
            <a:r>
              <a:rPr sz="1100" b="1" i="0">
                <a:solidFill>
                  <a:srgbClr val="1A1718"/>
                </a:solidFill>
                <a:latin typeface="Cambria"/>
              </a:rPr>
              <a:t>NVA</a:t>
            </a:r>
          </a:p>
        </p:txBody>
      </p:sp>
      <p:sp>
        <p:nvSpPr>
          <p:cNvPr id="59" name="Rectangle 58"/>
          <p:cNvSpPr/>
          <p:nvPr/>
        </p:nvSpPr>
        <p:spPr>
          <a:xfrm>
            <a:off x="731520" y="6400800"/>
            <a:ext cx="10789920" cy="411480"/>
          </a:xfrm>
          <a:prstGeom prst="rect">
            <a:avLst/>
          </a:prstGeom>
          <a:solidFill>
            <a:srgbClr val="EEEEF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60" name="TextBox 59"/>
          <p:cNvSpPr txBox="1"/>
          <p:nvPr/>
        </p:nvSpPr>
        <p:spPr>
          <a:xfrm>
            <a:off x="914400" y="6446520"/>
            <a:ext cx="10515600" cy="320040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/>
            <a:r>
              <a:rPr sz="1100" b="0" i="1">
                <a:solidFill>
                  <a:srgbClr val="1A1718"/>
                </a:solidFill>
                <a:latin typeface="Calibri"/>
              </a:rPr>
              <a:t>Дүгнэлт: 12 алхмын 4 нь VA (33%), 4 BVA (33%), 4 NVA (33%) — NVA-г бүрэн хасах нь процессыг 33%-р богиносгох боломж.</a:t>
            </a:r>
          </a:p>
        </p:txBody>
      </p:sp>
      <p:sp>
        <p:nvSpPr>
          <p:cNvPr id="61" name="TextBox 60"/>
          <p:cNvSpPr txBox="1"/>
          <p:nvPr/>
        </p:nvSpPr>
        <p:spPr>
          <a:xfrm>
            <a:off x="457200" y="6492240"/>
            <a:ext cx="10058400" cy="274320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/>
            <a:r>
              <a:rPr sz="1000" b="0" i="0">
                <a:solidFill>
                  <a:srgbClr val="55555A"/>
                </a:solidFill>
                <a:latin typeface="Calibri"/>
              </a:rPr>
              <a:t>ISA332 • Процессын Шинжилгээ • FBPM Ch.6–7</a:t>
            </a:r>
          </a:p>
        </p:txBody>
      </p:sp>
      <p:sp>
        <p:nvSpPr>
          <p:cNvPr id="62" name="TextBox 61"/>
          <p:cNvSpPr txBox="1"/>
          <p:nvPr/>
        </p:nvSpPr>
        <p:spPr>
          <a:xfrm>
            <a:off x="11338560" y="6492240"/>
            <a:ext cx="731520" cy="274320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r"/>
            <a:r>
              <a:rPr sz="1000" b="0" i="0">
                <a:solidFill>
                  <a:srgbClr val="55555A"/>
                </a:solidFill>
                <a:latin typeface="Calibri"/>
              </a:rPr>
              <a:t>11 / 55</a:t>
            </a: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457200" y="411480"/>
            <a:ext cx="146304" cy="640080"/>
          </a:xfrm>
          <a:prstGeom prst="rect">
            <a:avLst/>
          </a:prstGeom>
          <a:solidFill>
            <a:srgbClr val="FFEC0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TextBox 2"/>
          <p:cNvSpPr txBox="1"/>
          <p:nvPr/>
        </p:nvSpPr>
        <p:spPr>
          <a:xfrm>
            <a:off x="731520" y="365760"/>
            <a:ext cx="6400800" cy="320040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/>
            <a:r>
              <a:rPr sz="1100" b="1" i="0">
                <a:solidFill>
                  <a:srgbClr val="0F4DA5"/>
                </a:solidFill>
                <a:latin typeface="Calibri"/>
              </a:rPr>
              <a:t>ХЭСЭГ 1.4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731520" y="594360"/>
            <a:ext cx="10789920" cy="594360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/>
            <a:r>
              <a:rPr sz="2600" b="1" i="0" dirty="0">
                <a:solidFill>
                  <a:srgbClr val="1A1718"/>
                </a:solidFill>
                <a:latin typeface="Cambria"/>
              </a:rPr>
              <a:t>VA </a:t>
            </a:r>
            <a:r>
              <a:rPr sz="2600" b="1" i="0" dirty="0" err="1">
                <a:solidFill>
                  <a:srgbClr val="1A1718"/>
                </a:solidFill>
                <a:latin typeface="Cambria"/>
              </a:rPr>
              <a:t>шинжилгээ</a:t>
            </a:r>
            <a:r>
              <a:rPr sz="2600" b="1" i="0" dirty="0">
                <a:solidFill>
                  <a:srgbClr val="1A1718"/>
                </a:solidFill>
                <a:latin typeface="Cambria"/>
              </a:rPr>
              <a:t> — </a:t>
            </a:r>
            <a:r>
              <a:rPr sz="2600" b="1" i="0" dirty="0" err="1">
                <a:solidFill>
                  <a:srgbClr val="1A1718"/>
                </a:solidFill>
                <a:latin typeface="Cambria"/>
              </a:rPr>
              <a:t>Шийдвэрийн</a:t>
            </a:r>
            <a:r>
              <a:rPr sz="2600" b="1" i="0" dirty="0">
                <a:solidFill>
                  <a:srgbClr val="1A1718"/>
                </a:solidFill>
                <a:latin typeface="Cambria"/>
              </a:rPr>
              <a:t> </a:t>
            </a:r>
            <a:r>
              <a:rPr sz="2600" b="1" i="0" dirty="0" err="1">
                <a:solidFill>
                  <a:srgbClr val="1A1718"/>
                </a:solidFill>
                <a:latin typeface="Cambria"/>
              </a:rPr>
              <a:t>алгоритм</a:t>
            </a:r>
            <a:endParaRPr sz="2600" b="1" i="0" dirty="0">
              <a:solidFill>
                <a:srgbClr val="1A1718"/>
              </a:solidFill>
              <a:latin typeface="Cambri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731520" y="1417320"/>
            <a:ext cx="1097280" cy="36576"/>
          </a:xfrm>
          <a:prstGeom prst="rect">
            <a:avLst/>
          </a:prstGeom>
          <a:solidFill>
            <a:srgbClr val="FFEC0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6" name="TextBox 5"/>
          <p:cNvSpPr txBox="1"/>
          <p:nvPr/>
        </p:nvSpPr>
        <p:spPr>
          <a:xfrm>
            <a:off x="731520" y="1691640"/>
            <a:ext cx="10789920" cy="365760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/>
            <a:r>
              <a:rPr sz="1400" b="0" i="1">
                <a:solidFill>
                  <a:srgbClr val="55555A"/>
                </a:solidFill>
                <a:latin typeface="Calibri"/>
              </a:rPr>
              <a:t>Алхам бүрд дараах 2 асуултыг дарааллаар нь тавь: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4297680" y="2240280"/>
            <a:ext cx="3657600" cy="822960"/>
          </a:xfrm>
          <a:prstGeom prst="roundRect">
            <a:avLst>
              <a:gd name="adj" fmla="val 8000"/>
            </a:avLst>
          </a:prstGeom>
          <a:solidFill>
            <a:srgbClr val="0F4DA5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8" name="TextBox 7"/>
          <p:cNvSpPr txBox="1"/>
          <p:nvPr/>
        </p:nvSpPr>
        <p:spPr>
          <a:xfrm>
            <a:off x="4297680" y="2240280"/>
            <a:ext cx="3657600" cy="822960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ctr"/>
            <a:r>
              <a:rPr sz="1300" b="1" i="0">
                <a:solidFill>
                  <a:srgbClr val="FFFFFF"/>
                </a:solidFill>
                <a:latin typeface="Calibri"/>
              </a:rPr>
              <a:t>Q1: Хэрэглэгч энэ алхамд
төлбөр төлөхөд бэлэн үү?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2286000" y="3246120"/>
            <a:ext cx="914400" cy="320040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/>
            <a:r>
              <a:rPr sz="1100" b="1" i="0">
                <a:solidFill>
                  <a:srgbClr val="0F4DA5"/>
                </a:solidFill>
                <a:latin typeface="Calibri"/>
              </a:rPr>
              <a:t>ТИЙМ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8961120" y="3246120"/>
            <a:ext cx="914400" cy="320040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/>
            <a:r>
              <a:rPr sz="1100" b="1" i="0">
                <a:solidFill>
                  <a:srgbClr val="0F4DA5"/>
                </a:solidFill>
                <a:latin typeface="Calibri"/>
              </a:rPr>
              <a:t>ҮГҮЙ</a:t>
            </a:r>
          </a:p>
        </p:txBody>
      </p:sp>
      <p:sp>
        <p:nvSpPr>
          <p:cNvPr id="11" name="Rectangle 10"/>
          <p:cNvSpPr/>
          <p:nvPr/>
        </p:nvSpPr>
        <p:spPr>
          <a:xfrm>
            <a:off x="914400" y="3657600"/>
            <a:ext cx="2743200" cy="868680"/>
          </a:xfrm>
          <a:prstGeom prst="rect">
            <a:avLst/>
          </a:prstGeom>
          <a:solidFill>
            <a:srgbClr val="0F4DA5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2" name="Rectangle 11"/>
          <p:cNvSpPr/>
          <p:nvPr/>
        </p:nvSpPr>
        <p:spPr>
          <a:xfrm>
            <a:off x="914400" y="3657600"/>
            <a:ext cx="2743200" cy="73152"/>
          </a:xfrm>
          <a:prstGeom prst="rect">
            <a:avLst/>
          </a:prstGeom>
          <a:solidFill>
            <a:srgbClr val="FFEC0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3" name="TextBox 12"/>
          <p:cNvSpPr txBox="1"/>
          <p:nvPr/>
        </p:nvSpPr>
        <p:spPr>
          <a:xfrm>
            <a:off x="914400" y="3657600"/>
            <a:ext cx="2743200" cy="868680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ctr"/>
            <a:r>
              <a:rPr sz="1400" b="1" i="0">
                <a:solidFill>
                  <a:srgbClr val="FFEC00"/>
                </a:solidFill>
                <a:latin typeface="Calibri"/>
              </a:rPr>
              <a:t>VA  •  Value-Adding
Үнэ цэнэ үүсгэгч</a:t>
            </a:r>
          </a:p>
        </p:txBody>
      </p:sp>
      <p:sp>
        <p:nvSpPr>
          <p:cNvPr id="14" name="Rounded Rectangle 13"/>
          <p:cNvSpPr/>
          <p:nvPr/>
        </p:nvSpPr>
        <p:spPr>
          <a:xfrm>
            <a:off x="7589520" y="3657600"/>
            <a:ext cx="3657600" cy="868680"/>
          </a:xfrm>
          <a:prstGeom prst="roundRect">
            <a:avLst>
              <a:gd name="adj" fmla="val 8000"/>
            </a:avLst>
          </a:prstGeom>
          <a:solidFill>
            <a:srgbClr val="0F4DA5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5" name="TextBox 14"/>
          <p:cNvSpPr txBox="1"/>
          <p:nvPr/>
        </p:nvSpPr>
        <p:spPr>
          <a:xfrm>
            <a:off x="7589520" y="3657600"/>
            <a:ext cx="3657600" cy="868680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ctr"/>
            <a:r>
              <a:rPr sz="1200" b="1" i="0">
                <a:solidFill>
                  <a:srgbClr val="FFFFFF"/>
                </a:solidFill>
                <a:latin typeface="Calibri"/>
              </a:rPr>
              <a:t>Q2: Хууль / стандарт /
дотоод шаардлагатай юу?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7315200" y="4663440"/>
            <a:ext cx="914400" cy="320040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/>
            <a:r>
              <a:rPr sz="1100" b="1" i="0">
                <a:solidFill>
                  <a:srgbClr val="0F4DA5"/>
                </a:solidFill>
                <a:latin typeface="Calibri"/>
              </a:rPr>
              <a:t>ТИЙМ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10332720" y="4663440"/>
            <a:ext cx="914400" cy="320040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/>
            <a:r>
              <a:rPr sz="1100" b="1" i="0">
                <a:solidFill>
                  <a:srgbClr val="0F4DA5"/>
                </a:solidFill>
                <a:latin typeface="Calibri"/>
              </a:rPr>
              <a:t>ҮГҮЙ</a:t>
            </a:r>
          </a:p>
        </p:txBody>
      </p:sp>
      <p:sp>
        <p:nvSpPr>
          <p:cNvPr id="18" name="Rectangle 17"/>
          <p:cNvSpPr/>
          <p:nvPr/>
        </p:nvSpPr>
        <p:spPr>
          <a:xfrm>
            <a:off x="5943600" y="5074920"/>
            <a:ext cx="2743200" cy="868680"/>
          </a:xfrm>
          <a:prstGeom prst="rect">
            <a:avLst/>
          </a:prstGeom>
          <a:solidFill>
            <a:srgbClr val="1A1718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9" name="Rectangle 18"/>
          <p:cNvSpPr/>
          <p:nvPr/>
        </p:nvSpPr>
        <p:spPr>
          <a:xfrm>
            <a:off x="5943600" y="5074920"/>
            <a:ext cx="2743200" cy="73152"/>
          </a:xfrm>
          <a:prstGeom prst="rect">
            <a:avLst/>
          </a:prstGeom>
          <a:solidFill>
            <a:srgbClr val="FFEC0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0" name="TextBox 19"/>
          <p:cNvSpPr txBox="1"/>
          <p:nvPr/>
        </p:nvSpPr>
        <p:spPr>
          <a:xfrm>
            <a:off x="5943600" y="5074920"/>
            <a:ext cx="2743200" cy="868680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ctr"/>
            <a:r>
              <a:rPr sz="1200" b="1" i="0">
                <a:solidFill>
                  <a:srgbClr val="FFEC00"/>
                </a:solidFill>
                <a:latin typeface="Calibri"/>
              </a:rPr>
              <a:t>BVA  •  Business Value-Adding
Бизнест шаардлагатай</a:t>
            </a:r>
          </a:p>
        </p:txBody>
      </p:sp>
      <p:sp>
        <p:nvSpPr>
          <p:cNvPr id="21" name="Rectangle 20"/>
          <p:cNvSpPr/>
          <p:nvPr/>
        </p:nvSpPr>
        <p:spPr>
          <a:xfrm>
            <a:off x="9144000" y="5074920"/>
            <a:ext cx="2743200" cy="868680"/>
          </a:xfrm>
          <a:prstGeom prst="rect">
            <a:avLst/>
          </a:prstGeom>
          <a:solidFill>
            <a:srgbClr val="FFEC0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2" name="Rectangle 21"/>
          <p:cNvSpPr/>
          <p:nvPr/>
        </p:nvSpPr>
        <p:spPr>
          <a:xfrm>
            <a:off x="9144000" y="5074920"/>
            <a:ext cx="2743200" cy="73152"/>
          </a:xfrm>
          <a:prstGeom prst="rect">
            <a:avLst/>
          </a:prstGeom>
          <a:solidFill>
            <a:srgbClr val="1A1718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3" name="TextBox 22"/>
          <p:cNvSpPr txBox="1"/>
          <p:nvPr/>
        </p:nvSpPr>
        <p:spPr>
          <a:xfrm>
            <a:off x="9144000" y="5074920"/>
            <a:ext cx="2743200" cy="868680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ctr"/>
            <a:r>
              <a:rPr sz="1200" b="1" i="0">
                <a:solidFill>
                  <a:srgbClr val="1A1718"/>
                </a:solidFill>
                <a:latin typeface="Calibri"/>
              </a:rPr>
              <a:t>NVA  •  Non-Value-Adding
Waste — хасах</a:t>
            </a:r>
          </a:p>
        </p:txBody>
      </p:sp>
      <p:sp>
        <p:nvSpPr>
          <p:cNvPr id="24" name="Rectangle 23"/>
          <p:cNvSpPr/>
          <p:nvPr/>
        </p:nvSpPr>
        <p:spPr>
          <a:xfrm>
            <a:off x="731520" y="6080760"/>
            <a:ext cx="10789920" cy="502920"/>
          </a:xfrm>
          <a:prstGeom prst="rect">
            <a:avLst/>
          </a:prstGeom>
          <a:solidFill>
            <a:srgbClr val="EEEEF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5" name="Rectangle 24"/>
          <p:cNvSpPr/>
          <p:nvPr/>
        </p:nvSpPr>
        <p:spPr>
          <a:xfrm>
            <a:off x="731520" y="6080760"/>
            <a:ext cx="109728" cy="502920"/>
          </a:xfrm>
          <a:prstGeom prst="rect">
            <a:avLst/>
          </a:prstGeom>
          <a:solidFill>
            <a:srgbClr val="FFEC0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6" name="TextBox 25"/>
          <p:cNvSpPr txBox="1"/>
          <p:nvPr/>
        </p:nvSpPr>
        <p:spPr>
          <a:xfrm>
            <a:off x="914400" y="6144768"/>
            <a:ext cx="10515600" cy="365760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/>
            <a:r>
              <a:rPr sz="1100" b="0" i="1">
                <a:solidFill>
                  <a:srgbClr val="1A1718"/>
                </a:solidFill>
                <a:latin typeface="Calibri"/>
              </a:rPr>
              <a:t>★ Зөвлөгөө: Q1-д «бэлэн» гэж хариулахын тулд алхам нь шууд үнэ цэнэ үүсгэх ёстой. «Магадгүй» = тийм биш.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457200" y="6492240"/>
            <a:ext cx="10058400" cy="274320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/>
            <a:r>
              <a:rPr sz="1000" b="0" i="0">
                <a:solidFill>
                  <a:srgbClr val="55555A"/>
                </a:solidFill>
                <a:latin typeface="Calibri"/>
              </a:rPr>
              <a:t>ISA332 • Процессын Шинжилгээ • FBPM Ch.6–7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11338560" y="6492240"/>
            <a:ext cx="731520" cy="274320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r"/>
            <a:r>
              <a:rPr sz="1000" b="0" i="0">
                <a:solidFill>
                  <a:srgbClr val="55555A"/>
                </a:solidFill>
                <a:latin typeface="Calibri"/>
              </a:rPr>
              <a:t>10 / 55</a:t>
            </a: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457200" y="411480"/>
            <a:ext cx="146304" cy="640080"/>
          </a:xfrm>
          <a:prstGeom prst="rect">
            <a:avLst/>
          </a:prstGeom>
          <a:solidFill>
            <a:srgbClr val="FFEC0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TextBox 2"/>
          <p:cNvSpPr txBox="1"/>
          <p:nvPr/>
        </p:nvSpPr>
        <p:spPr>
          <a:xfrm>
            <a:off x="731520" y="365760"/>
            <a:ext cx="6400800" cy="320040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/>
            <a:r>
              <a:rPr sz="1100" b="1" i="0">
                <a:solidFill>
                  <a:srgbClr val="0F4DA5"/>
                </a:solidFill>
                <a:latin typeface="Calibri"/>
              </a:rPr>
              <a:t>ХЭСЭГ 1.6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731520" y="594360"/>
            <a:ext cx="10789920" cy="400110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/>
            <a:r>
              <a:rPr sz="2600" b="1" i="0" dirty="0">
                <a:solidFill>
                  <a:srgbClr val="1A1718"/>
                </a:solidFill>
                <a:latin typeface="Cambria"/>
              </a:rPr>
              <a:t>Waste Analysis — </a:t>
            </a:r>
            <a:r>
              <a:rPr sz="2600" b="1" i="0" dirty="0" err="1">
                <a:solidFill>
                  <a:srgbClr val="1A1718"/>
                </a:solidFill>
                <a:latin typeface="Cambria"/>
              </a:rPr>
              <a:t>Хэрэггүй</a:t>
            </a:r>
            <a:r>
              <a:rPr sz="2600" b="1" i="0" dirty="0">
                <a:solidFill>
                  <a:srgbClr val="1A1718"/>
                </a:solidFill>
                <a:latin typeface="Cambria"/>
              </a:rPr>
              <a:t> </a:t>
            </a:r>
            <a:r>
              <a:rPr sz="2600" b="1" i="0" dirty="0" err="1">
                <a:solidFill>
                  <a:srgbClr val="1A1718"/>
                </a:solidFill>
                <a:latin typeface="Cambria"/>
              </a:rPr>
              <a:t>алхмуудын</a:t>
            </a:r>
            <a:r>
              <a:rPr sz="2600" b="1" i="0" dirty="0">
                <a:solidFill>
                  <a:srgbClr val="1A1718"/>
                </a:solidFill>
                <a:latin typeface="Cambria"/>
              </a:rPr>
              <a:t> 7 </a:t>
            </a:r>
            <a:r>
              <a:rPr sz="2600" b="1" i="0" dirty="0" err="1">
                <a:solidFill>
                  <a:srgbClr val="1A1718"/>
                </a:solidFill>
                <a:latin typeface="Cambria"/>
              </a:rPr>
              <a:t>сурвалж</a:t>
            </a:r>
            <a:endParaRPr sz="2600" b="1" i="0" dirty="0">
              <a:solidFill>
                <a:srgbClr val="1A1718"/>
              </a:solidFill>
              <a:latin typeface="Cambri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731520" y="1417320"/>
            <a:ext cx="1097280" cy="36576"/>
          </a:xfrm>
          <a:prstGeom prst="rect">
            <a:avLst/>
          </a:prstGeom>
          <a:solidFill>
            <a:srgbClr val="FFEC0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6" name="Rectangle 5"/>
          <p:cNvSpPr/>
          <p:nvPr/>
        </p:nvSpPr>
        <p:spPr>
          <a:xfrm>
            <a:off x="731520" y="1655920"/>
            <a:ext cx="10789920" cy="960120"/>
          </a:xfrm>
          <a:prstGeom prst="rect">
            <a:avLst/>
          </a:prstGeom>
          <a:solidFill>
            <a:srgbClr val="1A1718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sz="2800"/>
          </a:p>
        </p:txBody>
      </p:sp>
      <p:sp>
        <p:nvSpPr>
          <p:cNvPr id="7" name="Rectangle 6"/>
          <p:cNvSpPr/>
          <p:nvPr/>
        </p:nvSpPr>
        <p:spPr>
          <a:xfrm>
            <a:off x="731520" y="1655920"/>
            <a:ext cx="109728" cy="960120"/>
          </a:xfrm>
          <a:prstGeom prst="rect">
            <a:avLst/>
          </a:prstGeom>
          <a:solidFill>
            <a:srgbClr val="FFEC0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sz="2800"/>
          </a:p>
        </p:txBody>
      </p:sp>
      <p:sp>
        <p:nvSpPr>
          <p:cNvPr id="8" name="TextBox 7"/>
          <p:cNvSpPr txBox="1"/>
          <p:nvPr/>
        </p:nvSpPr>
        <p:spPr>
          <a:xfrm>
            <a:off x="1005840" y="1735928"/>
            <a:ext cx="10332720" cy="246221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/>
            <a:r>
              <a:rPr sz="1600" b="1" i="0" dirty="0">
                <a:solidFill>
                  <a:srgbClr val="FFEC00"/>
                </a:solidFill>
                <a:latin typeface="Calibri"/>
              </a:rPr>
              <a:t>ОЛОНХ ГАРВАЛ — LEAN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005840" y="2055968"/>
            <a:ext cx="10332720" cy="553998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/>
            <a:r>
              <a:rPr b="0" i="0">
                <a:solidFill>
                  <a:srgbClr val="FFFFFF"/>
                </a:solidFill>
                <a:latin typeface="Calibri"/>
              </a:rPr>
              <a:t>Японы Тойота үйлдвэрийн (Lean) уламжлалаас үүсэлтэй «7 muda» (япон үг — waste). FBPM-ийн зохиогчид 3 том бүлэгт хуваасан байдаг.</a:t>
            </a:r>
          </a:p>
        </p:txBody>
      </p:sp>
      <p:sp>
        <p:nvSpPr>
          <p:cNvPr id="10" name="Rectangle 9"/>
          <p:cNvSpPr/>
          <p:nvPr/>
        </p:nvSpPr>
        <p:spPr>
          <a:xfrm>
            <a:off x="731520" y="2971800"/>
            <a:ext cx="3566160" cy="3017520"/>
          </a:xfrm>
          <a:prstGeom prst="rect">
            <a:avLst/>
          </a:prstGeom>
          <a:solidFill>
            <a:srgbClr val="0F4DA5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1" name="TextBox 10"/>
          <p:cNvSpPr txBox="1"/>
          <p:nvPr/>
        </p:nvSpPr>
        <p:spPr>
          <a:xfrm>
            <a:off x="731520" y="3154680"/>
            <a:ext cx="3566160" cy="731520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ctr"/>
            <a:r>
              <a:rPr sz="4200" b="1" i="0">
                <a:solidFill>
                  <a:srgbClr val="FFEC00"/>
                </a:solidFill>
                <a:latin typeface="Cambria"/>
              </a:rPr>
              <a:t>MOVE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731520" y="3931920"/>
            <a:ext cx="3566160" cy="215444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ctr"/>
            <a:r>
              <a:rPr sz="1400" b="0" i="1">
                <a:solidFill>
                  <a:srgbClr val="FFFFFF"/>
                </a:solidFill>
                <a:latin typeface="Calibri"/>
              </a:rPr>
              <a:t>Шаардлагагүй хөдөлгөөн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05840" y="4480560"/>
            <a:ext cx="3017520" cy="161583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/>
            <a:r>
              <a:rPr sz="1050" b="1" i="0">
                <a:solidFill>
                  <a:srgbClr val="FFEC00"/>
                </a:solidFill>
                <a:latin typeface="Calibri"/>
              </a:rPr>
              <a:t>СУРВАЛЖ: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005840" y="4800600"/>
            <a:ext cx="3017520" cy="569964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>
              <a:lnSpc>
                <a:spcPct val="125000"/>
              </a:lnSpc>
              <a:spcAft>
                <a:spcPts val="400"/>
              </a:spcAft>
            </a:pPr>
            <a:r>
              <a:rPr sz="1400" b="1">
                <a:solidFill>
                  <a:srgbClr val="FFEC00"/>
                </a:solidFill>
                <a:latin typeface="Calibri"/>
              </a:rPr>
              <a:t>▪  </a:t>
            </a:r>
            <a:r>
              <a:rPr sz="1400" b="0">
                <a:solidFill>
                  <a:srgbClr val="FFFFFF"/>
                </a:solidFill>
                <a:latin typeface="Calibri"/>
              </a:rPr>
              <a:t>Transportation — Тээвэр</a:t>
            </a:r>
          </a:p>
          <a:p>
            <a:pPr algn="l">
              <a:lnSpc>
                <a:spcPct val="125000"/>
              </a:lnSpc>
              <a:spcAft>
                <a:spcPts val="400"/>
              </a:spcAft>
            </a:pPr>
            <a:r>
              <a:rPr sz="1400" b="1">
                <a:solidFill>
                  <a:srgbClr val="FFEC00"/>
                </a:solidFill>
                <a:latin typeface="Calibri"/>
              </a:rPr>
              <a:t>▪  </a:t>
            </a:r>
            <a:r>
              <a:rPr sz="1400" b="0">
                <a:solidFill>
                  <a:srgbClr val="FFFFFF"/>
                </a:solidFill>
                <a:latin typeface="Calibri"/>
              </a:rPr>
              <a:t>Motion — Хүний хөдөлгөөн</a:t>
            </a:r>
          </a:p>
        </p:txBody>
      </p:sp>
      <p:sp>
        <p:nvSpPr>
          <p:cNvPr id="15" name="Rectangle 14"/>
          <p:cNvSpPr/>
          <p:nvPr/>
        </p:nvSpPr>
        <p:spPr>
          <a:xfrm>
            <a:off x="4434840" y="2971800"/>
            <a:ext cx="3566160" cy="3017520"/>
          </a:xfrm>
          <a:prstGeom prst="rect">
            <a:avLst/>
          </a:prstGeom>
          <a:solidFill>
            <a:srgbClr val="1A1718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6" name="TextBox 15"/>
          <p:cNvSpPr txBox="1"/>
          <p:nvPr/>
        </p:nvSpPr>
        <p:spPr>
          <a:xfrm>
            <a:off x="4434840" y="3154680"/>
            <a:ext cx="3566160" cy="731520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ctr"/>
            <a:r>
              <a:rPr sz="4200" b="1" i="0">
                <a:solidFill>
                  <a:srgbClr val="FFEC00"/>
                </a:solidFill>
                <a:latin typeface="Cambria"/>
              </a:rPr>
              <a:t>HOLD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4434840" y="3931920"/>
            <a:ext cx="3566160" cy="215444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ctr"/>
            <a:r>
              <a:rPr sz="1400" b="0" i="1">
                <a:solidFill>
                  <a:srgbClr val="FFFFFF"/>
                </a:solidFill>
                <a:latin typeface="Calibri"/>
              </a:rPr>
              <a:t>Хадгалах / хүлээх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4709160" y="4480560"/>
            <a:ext cx="3017520" cy="161583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/>
            <a:r>
              <a:rPr sz="1050" b="1" i="0">
                <a:solidFill>
                  <a:srgbClr val="FFEC00"/>
                </a:solidFill>
                <a:latin typeface="Calibri"/>
              </a:rPr>
              <a:t>СУРВАЛЖ: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4709160" y="4800600"/>
            <a:ext cx="3017520" cy="569964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>
              <a:lnSpc>
                <a:spcPct val="125000"/>
              </a:lnSpc>
              <a:spcAft>
                <a:spcPts val="400"/>
              </a:spcAft>
            </a:pPr>
            <a:r>
              <a:rPr sz="1400" b="1">
                <a:solidFill>
                  <a:srgbClr val="FFEC00"/>
                </a:solidFill>
                <a:latin typeface="Calibri"/>
              </a:rPr>
              <a:t>▪  </a:t>
            </a:r>
            <a:r>
              <a:rPr sz="1400" b="0">
                <a:solidFill>
                  <a:srgbClr val="FFFFFF"/>
                </a:solidFill>
                <a:latin typeface="Calibri"/>
              </a:rPr>
              <a:t>Inventory — Нөөц</a:t>
            </a:r>
          </a:p>
          <a:p>
            <a:pPr algn="l">
              <a:lnSpc>
                <a:spcPct val="125000"/>
              </a:lnSpc>
              <a:spcAft>
                <a:spcPts val="400"/>
              </a:spcAft>
            </a:pPr>
            <a:r>
              <a:rPr sz="1400" b="1">
                <a:solidFill>
                  <a:srgbClr val="FFEC00"/>
                </a:solidFill>
                <a:latin typeface="Calibri"/>
              </a:rPr>
              <a:t>▪  </a:t>
            </a:r>
            <a:r>
              <a:rPr sz="1400" b="0">
                <a:solidFill>
                  <a:srgbClr val="FFFFFF"/>
                </a:solidFill>
                <a:latin typeface="Calibri"/>
              </a:rPr>
              <a:t>Waiting — Хүлээх</a:t>
            </a:r>
          </a:p>
        </p:txBody>
      </p:sp>
      <p:sp>
        <p:nvSpPr>
          <p:cNvPr id="20" name="Rectangle 19"/>
          <p:cNvSpPr/>
          <p:nvPr/>
        </p:nvSpPr>
        <p:spPr>
          <a:xfrm>
            <a:off x="8138160" y="2971800"/>
            <a:ext cx="3566160" cy="3017520"/>
          </a:xfrm>
          <a:prstGeom prst="rect">
            <a:avLst/>
          </a:prstGeom>
          <a:solidFill>
            <a:srgbClr val="FFEC0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1" name="TextBox 20"/>
          <p:cNvSpPr txBox="1"/>
          <p:nvPr/>
        </p:nvSpPr>
        <p:spPr>
          <a:xfrm>
            <a:off x="8138160" y="3154680"/>
            <a:ext cx="3566160" cy="731520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ctr"/>
            <a:r>
              <a:rPr sz="4200" b="1" i="0">
                <a:solidFill>
                  <a:srgbClr val="0F4DA5"/>
                </a:solidFill>
                <a:latin typeface="Cambria"/>
              </a:rPr>
              <a:t>OVERDO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138160" y="3931920"/>
            <a:ext cx="3566160" cy="215444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ctr"/>
            <a:r>
              <a:rPr sz="1400" b="0" i="1">
                <a:solidFill>
                  <a:srgbClr val="1A1718"/>
                </a:solidFill>
                <a:latin typeface="Calibri"/>
              </a:rPr>
              <a:t>Хэт хийх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8412480" y="4480560"/>
            <a:ext cx="3017520" cy="161583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/>
            <a:r>
              <a:rPr sz="1050" b="1" i="0">
                <a:solidFill>
                  <a:srgbClr val="0F4DA5"/>
                </a:solidFill>
                <a:latin typeface="Calibri"/>
              </a:rPr>
              <a:t>СУРВАЛЖ: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8412480" y="4800600"/>
            <a:ext cx="3017520" cy="890565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>
              <a:lnSpc>
                <a:spcPct val="125000"/>
              </a:lnSpc>
              <a:spcAft>
                <a:spcPts val="400"/>
              </a:spcAft>
            </a:pPr>
            <a:r>
              <a:rPr sz="1400" b="1">
                <a:solidFill>
                  <a:srgbClr val="0F4DA5"/>
                </a:solidFill>
                <a:latin typeface="Calibri"/>
              </a:rPr>
              <a:t>▪  </a:t>
            </a:r>
            <a:r>
              <a:rPr sz="1400" b="0">
                <a:solidFill>
                  <a:srgbClr val="1A1718"/>
                </a:solidFill>
                <a:latin typeface="Calibri"/>
              </a:rPr>
              <a:t>Over-production — Илүү үйлдвэр.</a:t>
            </a:r>
          </a:p>
          <a:p>
            <a:pPr algn="l">
              <a:lnSpc>
                <a:spcPct val="125000"/>
              </a:lnSpc>
              <a:spcAft>
                <a:spcPts val="400"/>
              </a:spcAft>
            </a:pPr>
            <a:r>
              <a:rPr sz="1400" b="1">
                <a:solidFill>
                  <a:srgbClr val="0F4DA5"/>
                </a:solidFill>
                <a:latin typeface="Calibri"/>
              </a:rPr>
              <a:t>▪  </a:t>
            </a:r>
            <a:r>
              <a:rPr sz="1400" b="0">
                <a:solidFill>
                  <a:srgbClr val="1A1718"/>
                </a:solidFill>
                <a:latin typeface="Calibri"/>
              </a:rPr>
              <a:t>Over-processing — Хэт боловсруулалт</a:t>
            </a:r>
          </a:p>
          <a:p>
            <a:pPr algn="l">
              <a:lnSpc>
                <a:spcPct val="125000"/>
              </a:lnSpc>
              <a:spcAft>
                <a:spcPts val="400"/>
              </a:spcAft>
            </a:pPr>
            <a:r>
              <a:rPr sz="1400" b="1">
                <a:solidFill>
                  <a:srgbClr val="0F4DA5"/>
                </a:solidFill>
                <a:latin typeface="Calibri"/>
              </a:rPr>
              <a:t>▪  </a:t>
            </a:r>
            <a:r>
              <a:rPr sz="1400" b="0">
                <a:solidFill>
                  <a:srgbClr val="1A1718"/>
                </a:solidFill>
                <a:latin typeface="Calibri"/>
              </a:rPr>
              <a:t>Defects — Алдаа гажиг</a:t>
            </a:r>
          </a:p>
        </p:txBody>
      </p:sp>
      <p:sp>
        <p:nvSpPr>
          <p:cNvPr id="25" name="Rectangle 24"/>
          <p:cNvSpPr/>
          <p:nvPr/>
        </p:nvSpPr>
        <p:spPr>
          <a:xfrm>
            <a:off x="731520" y="6172200"/>
            <a:ext cx="10789920" cy="411480"/>
          </a:xfrm>
          <a:prstGeom prst="rect">
            <a:avLst/>
          </a:prstGeom>
          <a:solidFill>
            <a:srgbClr val="EEEEF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6" name="TextBox 25"/>
          <p:cNvSpPr txBox="1"/>
          <p:nvPr/>
        </p:nvSpPr>
        <p:spPr>
          <a:xfrm>
            <a:off x="914400" y="6217920"/>
            <a:ext cx="10515600" cy="320040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/>
            <a:r>
              <a:rPr sz="1100" b="0" i="1">
                <a:solidFill>
                  <a:srgbClr val="55555A"/>
                </a:solidFill>
                <a:latin typeface="Calibri"/>
              </a:rPr>
              <a:t>Эх сурвалж: Dumas et al. (2018), §6.2, p. 222. — 7 wastes of lean.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457200" y="6492240"/>
            <a:ext cx="10058400" cy="274320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/>
            <a:r>
              <a:rPr sz="1000" b="0" i="0">
                <a:solidFill>
                  <a:srgbClr val="55555A"/>
                </a:solidFill>
                <a:latin typeface="Calibri"/>
              </a:rPr>
              <a:t>ISA332 • Процессын Шинжилгээ • FBPM Ch.6–7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11338560" y="6492240"/>
            <a:ext cx="731520" cy="274320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r"/>
            <a:r>
              <a:rPr sz="1000" b="0" i="0">
                <a:solidFill>
                  <a:srgbClr val="55555A"/>
                </a:solidFill>
                <a:latin typeface="Calibri"/>
              </a:rPr>
              <a:t>13 / 55</a:t>
            </a: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457200" y="411480"/>
            <a:ext cx="146304" cy="640080"/>
          </a:xfrm>
          <a:prstGeom prst="rect">
            <a:avLst/>
          </a:prstGeom>
          <a:solidFill>
            <a:srgbClr val="FFEC0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TextBox 2"/>
          <p:cNvSpPr txBox="1"/>
          <p:nvPr/>
        </p:nvSpPr>
        <p:spPr>
          <a:xfrm>
            <a:off x="731520" y="365760"/>
            <a:ext cx="6400800" cy="320040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/>
            <a:r>
              <a:rPr sz="1100" b="1" i="0">
                <a:solidFill>
                  <a:srgbClr val="0F4DA5"/>
                </a:solidFill>
                <a:latin typeface="Calibri"/>
              </a:rPr>
              <a:t>ХЭСЭГ 1.7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731520" y="594360"/>
            <a:ext cx="10789920" cy="594360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/>
            <a:r>
              <a:rPr sz="2600" b="1" i="0">
                <a:solidFill>
                  <a:srgbClr val="1A1718"/>
                </a:solidFill>
                <a:latin typeface="Cambria"/>
              </a:rPr>
              <a:t>MOVE — Шаардлагагүй хөдөлгөөний waste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417320"/>
            <a:ext cx="1097280" cy="36576"/>
          </a:xfrm>
          <a:prstGeom prst="rect">
            <a:avLst/>
          </a:prstGeom>
          <a:solidFill>
            <a:srgbClr val="FFEC0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6" name="Rectangle 5"/>
          <p:cNvSpPr/>
          <p:nvPr/>
        </p:nvSpPr>
        <p:spPr>
          <a:xfrm>
            <a:off x="731520" y="1783080"/>
            <a:ext cx="5349240" cy="4206240"/>
          </a:xfrm>
          <a:prstGeom prst="rect">
            <a:avLst/>
          </a:prstGeom>
          <a:solidFill>
            <a:srgbClr val="0F4DA5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7" name="TextBox 6"/>
          <p:cNvSpPr txBox="1"/>
          <p:nvPr/>
        </p:nvSpPr>
        <p:spPr>
          <a:xfrm>
            <a:off x="731520" y="1920240"/>
            <a:ext cx="5349240" cy="640080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ctr"/>
            <a:r>
              <a:rPr sz="2200" b="1" i="0">
                <a:solidFill>
                  <a:srgbClr val="FFEC00"/>
                </a:solidFill>
                <a:latin typeface="Cambria"/>
              </a:rPr>
              <a:t>1. TRANSPORTATION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731520" y="2468880"/>
            <a:ext cx="5349240" cy="246221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ctr"/>
            <a:r>
              <a:rPr sz="1600" b="0" i="1">
                <a:solidFill>
                  <a:srgbClr val="FFEC00"/>
                </a:solidFill>
                <a:latin typeface="Calibri"/>
              </a:rPr>
              <a:t>Тээвэрлэлтийн waste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914400" y="2971800"/>
            <a:ext cx="4983480" cy="169277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/>
            <a:r>
              <a:rPr sz="1100" b="1" i="0">
                <a:solidFill>
                  <a:srgbClr val="FFEC00"/>
                </a:solidFill>
                <a:latin typeface="Calibri"/>
              </a:rPr>
              <a:t>ТОДОРХОЙЛОЛТ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914400" y="3246120"/>
            <a:ext cx="4983480" cy="492443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/>
            <a:r>
              <a:rPr sz="1600" b="0" i="0">
                <a:solidFill>
                  <a:srgbClr val="FFFFFF"/>
                </a:solidFill>
                <a:latin typeface="Calibri"/>
              </a:rPr>
              <a:t>Материал, бичиг баримт, мэдээлэл нэг газраас нөгөөд шаардлагагүйгээр шилжих.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914400" y="4114800"/>
            <a:ext cx="4983480" cy="169277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/>
            <a:r>
              <a:rPr sz="1100" b="1" i="0">
                <a:solidFill>
                  <a:srgbClr val="FFEC00"/>
                </a:solidFill>
                <a:latin typeface="Calibri"/>
              </a:rPr>
              <a:t>ЖИШЭЭ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914400" y="4434840"/>
            <a:ext cx="4983480" cy="890565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>
              <a:lnSpc>
                <a:spcPct val="125000"/>
              </a:lnSpc>
              <a:spcAft>
                <a:spcPts val="400"/>
              </a:spcAft>
            </a:pPr>
            <a:r>
              <a:rPr sz="1400" b="1" dirty="0">
                <a:solidFill>
                  <a:srgbClr val="FFEC00"/>
                </a:solidFill>
                <a:latin typeface="Calibri"/>
              </a:rPr>
              <a:t>▪  </a:t>
            </a:r>
            <a:r>
              <a:rPr sz="1400" b="0" dirty="0" err="1">
                <a:solidFill>
                  <a:srgbClr val="FFFFFF"/>
                </a:solidFill>
                <a:latin typeface="Calibri"/>
              </a:rPr>
              <a:t>Бичиг</a:t>
            </a:r>
            <a:r>
              <a:rPr sz="1400" b="0" dirty="0">
                <a:solidFill>
                  <a:srgbClr val="FFFFFF"/>
                </a:solidFill>
                <a:latin typeface="Calibri"/>
              </a:rPr>
              <a:t> </a:t>
            </a:r>
            <a:r>
              <a:rPr sz="1400" b="0" dirty="0" err="1">
                <a:solidFill>
                  <a:srgbClr val="FFFFFF"/>
                </a:solidFill>
                <a:latin typeface="Calibri"/>
              </a:rPr>
              <a:t>баримт</a:t>
            </a:r>
            <a:r>
              <a:rPr sz="1400" b="0" dirty="0">
                <a:solidFill>
                  <a:srgbClr val="FFFFFF"/>
                </a:solidFill>
                <a:latin typeface="Calibri"/>
              </a:rPr>
              <a:t> </a:t>
            </a:r>
            <a:r>
              <a:rPr sz="1400" b="0" dirty="0" err="1">
                <a:solidFill>
                  <a:srgbClr val="FFFFFF"/>
                </a:solidFill>
                <a:latin typeface="Calibri"/>
              </a:rPr>
              <a:t>олон</a:t>
            </a:r>
            <a:r>
              <a:rPr sz="1400" b="0" dirty="0">
                <a:solidFill>
                  <a:srgbClr val="FFFFFF"/>
                </a:solidFill>
                <a:latin typeface="Calibri"/>
              </a:rPr>
              <a:t> </a:t>
            </a:r>
            <a:r>
              <a:rPr sz="1400" b="0" dirty="0" err="1">
                <a:solidFill>
                  <a:srgbClr val="FFFFFF"/>
                </a:solidFill>
                <a:latin typeface="Calibri"/>
              </a:rPr>
              <a:t>газраар</a:t>
            </a:r>
            <a:r>
              <a:rPr sz="1400" b="0" dirty="0">
                <a:solidFill>
                  <a:srgbClr val="FFFFFF"/>
                </a:solidFill>
                <a:latin typeface="Calibri"/>
              </a:rPr>
              <a:t> </a:t>
            </a:r>
            <a:r>
              <a:rPr sz="1400" b="0" dirty="0" err="1">
                <a:solidFill>
                  <a:srgbClr val="FFFFFF"/>
                </a:solidFill>
                <a:latin typeface="Calibri"/>
              </a:rPr>
              <a:t>дамжуулах</a:t>
            </a:r>
            <a:endParaRPr sz="1400" b="0" dirty="0">
              <a:solidFill>
                <a:srgbClr val="FFFFFF"/>
              </a:solidFill>
              <a:latin typeface="Calibri"/>
            </a:endParaRPr>
          </a:p>
          <a:p>
            <a:pPr algn="l">
              <a:lnSpc>
                <a:spcPct val="125000"/>
              </a:lnSpc>
              <a:spcAft>
                <a:spcPts val="400"/>
              </a:spcAft>
            </a:pPr>
            <a:r>
              <a:rPr sz="1400" b="1" dirty="0">
                <a:solidFill>
                  <a:srgbClr val="FFEC00"/>
                </a:solidFill>
                <a:latin typeface="Calibri"/>
              </a:rPr>
              <a:t>▪  </a:t>
            </a:r>
            <a:r>
              <a:rPr sz="1400" b="0" dirty="0" err="1">
                <a:solidFill>
                  <a:srgbClr val="FFFFFF"/>
                </a:solidFill>
                <a:latin typeface="Calibri"/>
              </a:rPr>
              <a:t>Албан</a:t>
            </a:r>
            <a:r>
              <a:rPr sz="1400" b="0" dirty="0">
                <a:solidFill>
                  <a:srgbClr val="FFFFFF"/>
                </a:solidFill>
                <a:latin typeface="Calibri"/>
              </a:rPr>
              <a:t> </a:t>
            </a:r>
            <a:r>
              <a:rPr sz="1400" b="0" dirty="0" err="1">
                <a:solidFill>
                  <a:srgbClr val="FFFFFF"/>
                </a:solidFill>
                <a:latin typeface="Calibri"/>
              </a:rPr>
              <a:t>хаагч</a:t>
            </a:r>
            <a:r>
              <a:rPr sz="1400" b="0" dirty="0">
                <a:solidFill>
                  <a:srgbClr val="FFFFFF"/>
                </a:solidFill>
                <a:latin typeface="Calibri"/>
              </a:rPr>
              <a:t> </a:t>
            </a:r>
            <a:r>
              <a:rPr sz="1400" b="0" dirty="0" err="1">
                <a:solidFill>
                  <a:srgbClr val="FFFFFF"/>
                </a:solidFill>
                <a:latin typeface="Calibri"/>
              </a:rPr>
              <a:t>хооронд</a:t>
            </a:r>
            <a:r>
              <a:rPr sz="1400" b="0" dirty="0">
                <a:solidFill>
                  <a:srgbClr val="FFFFFF"/>
                </a:solidFill>
                <a:latin typeface="Calibri"/>
              </a:rPr>
              <a:t> </a:t>
            </a:r>
            <a:r>
              <a:rPr sz="1400" b="0" dirty="0" err="1">
                <a:solidFill>
                  <a:srgbClr val="FFFFFF"/>
                </a:solidFill>
                <a:latin typeface="Calibri"/>
              </a:rPr>
              <a:t>имэйл</a:t>
            </a:r>
            <a:r>
              <a:rPr sz="1400" b="0" dirty="0">
                <a:solidFill>
                  <a:srgbClr val="FFFFFF"/>
                </a:solidFill>
                <a:latin typeface="Calibri"/>
              </a:rPr>
              <a:t> </a:t>
            </a:r>
            <a:r>
              <a:rPr sz="1400" b="0" dirty="0" err="1">
                <a:solidFill>
                  <a:srgbClr val="FFFFFF"/>
                </a:solidFill>
                <a:latin typeface="Calibri"/>
              </a:rPr>
              <a:t>дамжуулалт</a:t>
            </a:r>
            <a:endParaRPr sz="1400" b="0" dirty="0">
              <a:solidFill>
                <a:srgbClr val="FFFFFF"/>
              </a:solidFill>
              <a:latin typeface="Calibri"/>
            </a:endParaRPr>
          </a:p>
          <a:p>
            <a:pPr algn="l">
              <a:lnSpc>
                <a:spcPct val="125000"/>
              </a:lnSpc>
              <a:spcAft>
                <a:spcPts val="400"/>
              </a:spcAft>
            </a:pPr>
            <a:r>
              <a:rPr sz="1400" b="1" dirty="0">
                <a:solidFill>
                  <a:srgbClr val="FFEC00"/>
                </a:solidFill>
                <a:latin typeface="Calibri"/>
              </a:rPr>
              <a:t>▪  </a:t>
            </a:r>
            <a:r>
              <a:rPr sz="1400" b="0" dirty="0" err="1">
                <a:solidFill>
                  <a:srgbClr val="FFFFFF"/>
                </a:solidFill>
                <a:latin typeface="Calibri"/>
              </a:rPr>
              <a:t>Захиалга</a:t>
            </a:r>
            <a:r>
              <a:rPr sz="1400" b="0" dirty="0">
                <a:solidFill>
                  <a:srgbClr val="FFFFFF"/>
                </a:solidFill>
                <a:latin typeface="Calibri"/>
              </a:rPr>
              <a:t> </a:t>
            </a:r>
            <a:r>
              <a:rPr sz="1400" b="0" dirty="0" err="1">
                <a:solidFill>
                  <a:srgbClr val="FFFFFF"/>
                </a:solidFill>
                <a:latin typeface="Calibri"/>
              </a:rPr>
              <a:t>дотоод</a:t>
            </a:r>
            <a:r>
              <a:rPr sz="1400" b="0" dirty="0">
                <a:solidFill>
                  <a:srgbClr val="FFFFFF"/>
                </a:solidFill>
                <a:latin typeface="Calibri"/>
              </a:rPr>
              <a:t> </a:t>
            </a:r>
            <a:r>
              <a:rPr sz="1400" b="0" dirty="0" err="1">
                <a:solidFill>
                  <a:srgbClr val="FFFFFF"/>
                </a:solidFill>
                <a:latin typeface="Calibri"/>
              </a:rPr>
              <a:t>системээр</a:t>
            </a:r>
            <a:r>
              <a:rPr sz="1400" b="0" dirty="0">
                <a:solidFill>
                  <a:srgbClr val="FFFFFF"/>
                </a:solidFill>
                <a:latin typeface="Calibri"/>
              </a:rPr>
              <a:t> </a:t>
            </a:r>
            <a:r>
              <a:rPr sz="1400" b="0" dirty="0" err="1">
                <a:solidFill>
                  <a:srgbClr val="FFFFFF"/>
                </a:solidFill>
                <a:latin typeface="Calibri"/>
              </a:rPr>
              <a:t>их</a:t>
            </a:r>
            <a:r>
              <a:rPr sz="1400" b="0" dirty="0">
                <a:solidFill>
                  <a:srgbClr val="FFFFFF"/>
                </a:solidFill>
                <a:latin typeface="Calibri"/>
              </a:rPr>
              <a:t> </a:t>
            </a:r>
            <a:r>
              <a:rPr sz="1400" b="0" dirty="0" err="1">
                <a:solidFill>
                  <a:srgbClr val="FFFFFF"/>
                </a:solidFill>
                <a:latin typeface="Calibri"/>
              </a:rPr>
              <a:t>шилжих</a:t>
            </a:r>
            <a:endParaRPr sz="1400" b="0" dirty="0">
              <a:solidFill>
                <a:srgbClr val="FFFFFF"/>
              </a:solidFill>
              <a:latin typeface="Calibri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6263640" y="1783080"/>
            <a:ext cx="5349240" cy="4206240"/>
          </a:xfrm>
          <a:prstGeom prst="rect">
            <a:avLst/>
          </a:prstGeom>
          <a:solidFill>
            <a:srgbClr val="1A1718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4" name="TextBox 13"/>
          <p:cNvSpPr txBox="1"/>
          <p:nvPr/>
        </p:nvSpPr>
        <p:spPr>
          <a:xfrm>
            <a:off x="6263640" y="1920240"/>
            <a:ext cx="5349240" cy="640080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ctr"/>
            <a:r>
              <a:rPr sz="2200" b="1" i="0">
                <a:solidFill>
                  <a:srgbClr val="FFEC00"/>
                </a:solidFill>
                <a:latin typeface="Cambria"/>
              </a:rPr>
              <a:t>2. MOTION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6263640" y="2468880"/>
            <a:ext cx="5349240" cy="246221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ctr"/>
            <a:r>
              <a:rPr sz="1600" b="0" i="1">
                <a:solidFill>
                  <a:srgbClr val="FFEC00"/>
                </a:solidFill>
                <a:latin typeface="Calibri"/>
              </a:rPr>
              <a:t>Хүний хөдөлгөөний waste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6446520" y="2971800"/>
            <a:ext cx="4983480" cy="169277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/>
            <a:r>
              <a:rPr sz="1100" b="1" i="0">
                <a:solidFill>
                  <a:srgbClr val="FFEC00"/>
                </a:solidFill>
                <a:latin typeface="Calibri"/>
              </a:rPr>
              <a:t>ТОДОРХОЙЛОЛТ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6446520" y="3246120"/>
            <a:ext cx="4983480" cy="492443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/>
            <a:r>
              <a:rPr sz="1600" b="0" i="0" dirty="0" err="1">
                <a:solidFill>
                  <a:srgbClr val="FFFFFF"/>
                </a:solidFill>
                <a:latin typeface="Calibri"/>
              </a:rPr>
              <a:t>Ажилтны</a:t>
            </a:r>
            <a:r>
              <a:rPr sz="1600" b="0" i="0" dirty="0">
                <a:solidFill>
                  <a:srgbClr val="FFFFFF"/>
                </a:solidFill>
                <a:latin typeface="Calibri"/>
              </a:rPr>
              <a:t> </a:t>
            </a:r>
            <a:r>
              <a:rPr sz="1600" b="0" i="0" dirty="0" err="1">
                <a:solidFill>
                  <a:srgbClr val="FFFFFF"/>
                </a:solidFill>
                <a:latin typeface="Calibri"/>
              </a:rPr>
              <a:t>физик</a:t>
            </a:r>
            <a:r>
              <a:rPr sz="1600" b="0" i="0" dirty="0">
                <a:solidFill>
                  <a:srgbClr val="FFFFFF"/>
                </a:solidFill>
                <a:latin typeface="Calibri"/>
              </a:rPr>
              <a:t> </a:t>
            </a:r>
            <a:r>
              <a:rPr sz="1600" b="0" i="0" dirty="0" err="1">
                <a:solidFill>
                  <a:srgbClr val="FFFFFF"/>
                </a:solidFill>
                <a:latin typeface="Calibri"/>
              </a:rPr>
              <a:t>хөдөлгөөн</a:t>
            </a:r>
            <a:r>
              <a:rPr sz="1600" b="0" i="0" dirty="0">
                <a:solidFill>
                  <a:srgbClr val="FFFFFF"/>
                </a:solidFill>
                <a:latin typeface="Calibri"/>
              </a:rPr>
              <a:t> — </a:t>
            </a:r>
            <a:r>
              <a:rPr sz="1600" b="0" i="0" dirty="0" err="1">
                <a:solidFill>
                  <a:srgbClr val="FFFFFF"/>
                </a:solidFill>
                <a:latin typeface="Calibri"/>
              </a:rPr>
              <a:t>алхах</a:t>
            </a:r>
            <a:r>
              <a:rPr sz="1600" b="0" i="0" dirty="0">
                <a:solidFill>
                  <a:srgbClr val="FFFFFF"/>
                </a:solidFill>
                <a:latin typeface="Calibri"/>
              </a:rPr>
              <a:t>, </a:t>
            </a:r>
            <a:r>
              <a:rPr sz="1600" b="0" i="0" dirty="0" err="1">
                <a:solidFill>
                  <a:srgbClr val="FFFFFF"/>
                </a:solidFill>
                <a:latin typeface="Calibri"/>
              </a:rPr>
              <a:t>эргэх</a:t>
            </a:r>
            <a:r>
              <a:rPr sz="1600" b="0" i="0" dirty="0">
                <a:solidFill>
                  <a:srgbClr val="FFFFFF"/>
                </a:solidFill>
                <a:latin typeface="Calibri"/>
              </a:rPr>
              <a:t>, </a:t>
            </a:r>
            <a:r>
              <a:rPr sz="1600" b="0" i="0" dirty="0" err="1">
                <a:solidFill>
                  <a:srgbClr val="FFFFFF"/>
                </a:solidFill>
                <a:latin typeface="Calibri"/>
              </a:rPr>
              <a:t>юм</a:t>
            </a:r>
            <a:r>
              <a:rPr sz="1600" b="0" i="0" dirty="0">
                <a:solidFill>
                  <a:srgbClr val="FFFFFF"/>
                </a:solidFill>
                <a:latin typeface="Calibri"/>
              </a:rPr>
              <a:t> </a:t>
            </a:r>
            <a:r>
              <a:rPr sz="1600" b="0" i="0" dirty="0" err="1">
                <a:solidFill>
                  <a:srgbClr val="FFFFFF"/>
                </a:solidFill>
                <a:latin typeface="Calibri"/>
              </a:rPr>
              <a:t>авах</a:t>
            </a:r>
            <a:r>
              <a:rPr sz="1600" b="0" i="0" dirty="0">
                <a:solidFill>
                  <a:srgbClr val="FFFFFF"/>
                </a:solidFill>
                <a:latin typeface="Calibri"/>
              </a:rPr>
              <a:t> </a:t>
            </a:r>
            <a:r>
              <a:rPr sz="1600" b="0" i="0" dirty="0" err="1">
                <a:solidFill>
                  <a:srgbClr val="FFFFFF"/>
                </a:solidFill>
                <a:latin typeface="Calibri"/>
              </a:rPr>
              <a:t>гэх</a:t>
            </a:r>
            <a:r>
              <a:rPr sz="1600" b="0" i="0" dirty="0">
                <a:solidFill>
                  <a:srgbClr val="FFFFFF"/>
                </a:solidFill>
                <a:latin typeface="Calibri"/>
              </a:rPr>
              <a:t> </a:t>
            </a:r>
            <a:r>
              <a:rPr sz="1600" b="0" i="0" dirty="0" err="1">
                <a:solidFill>
                  <a:srgbClr val="FFFFFF"/>
                </a:solidFill>
                <a:latin typeface="Calibri"/>
              </a:rPr>
              <a:t>мэт</a:t>
            </a:r>
            <a:r>
              <a:rPr sz="1600" b="0" i="0" dirty="0">
                <a:solidFill>
                  <a:srgbClr val="FFFFFF"/>
                </a:solidFill>
                <a:latin typeface="Calibri"/>
              </a:rPr>
              <a:t> </a:t>
            </a:r>
            <a:r>
              <a:rPr sz="1600" b="0" i="0" dirty="0" err="1">
                <a:solidFill>
                  <a:srgbClr val="FFFFFF"/>
                </a:solidFill>
                <a:latin typeface="Calibri"/>
              </a:rPr>
              <a:t>шаардлагагүй</a:t>
            </a:r>
            <a:r>
              <a:rPr sz="1600" b="0" i="0" dirty="0">
                <a:solidFill>
                  <a:srgbClr val="FFFFFF"/>
                </a:solidFill>
                <a:latin typeface="Calibri"/>
              </a:rPr>
              <a:t> </a:t>
            </a:r>
            <a:r>
              <a:rPr sz="1600" b="0" i="0" dirty="0" err="1">
                <a:solidFill>
                  <a:srgbClr val="FFFFFF"/>
                </a:solidFill>
                <a:latin typeface="Calibri"/>
              </a:rPr>
              <a:t>хөдлөл</a:t>
            </a:r>
            <a:r>
              <a:rPr sz="1600" b="0" i="0" dirty="0">
                <a:solidFill>
                  <a:srgbClr val="FFFFFF"/>
                </a:solidFill>
                <a:latin typeface="Calibri"/>
              </a:rPr>
              <a:t>.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6446520" y="4114800"/>
            <a:ext cx="4983480" cy="169277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/>
            <a:r>
              <a:rPr sz="1100" b="1" i="0">
                <a:solidFill>
                  <a:srgbClr val="FFEC00"/>
                </a:solidFill>
                <a:latin typeface="Calibri"/>
              </a:rPr>
              <a:t>ЖИШЭЭ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6446520" y="4434840"/>
            <a:ext cx="4983480" cy="890565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>
              <a:lnSpc>
                <a:spcPct val="125000"/>
              </a:lnSpc>
              <a:spcAft>
                <a:spcPts val="400"/>
              </a:spcAft>
            </a:pPr>
            <a:r>
              <a:rPr sz="1400" b="1">
                <a:solidFill>
                  <a:srgbClr val="FFEC00"/>
                </a:solidFill>
                <a:latin typeface="Calibri"/>
              </a:rPr>
              <a:t>▪  </a:t>
            </a:r>
            <a:r>
              <a:rPr sz="1400" b="0">
                <a:solidFill>
                  <a:srgbClr val="FFFFFF"/>
                </a:solidFill>
                <a:latin typeface="Calibri"/>
              </a:rPr>
              <a:t>Принтер хол байх → байнга босох</a:t>
            </a:r>
          </a:p>
          <a:p>
            <a:pPr algn="l">
              <a:lnSpc>
                <a:spcPct val="125000"/>
              </a:lnSpc>
              <a:spcAft>
                <a:spcPts val="400"/>
              </a:spcAft>
            </a:pPr>
            <a:r>
              <a:rPr sz="1400" b="1">
                <a:solidFill>
                  <a:srgbClr val="FFEC00"/>
                </a:solidFill>
                <a:latin typeface="Calibri"/>
              </a:rPr>
              <a:t>▪  </a:t>
            </a:r>
            <a:r>
              <a:rPr sz="1400" b="0">
                <a:solidFill>
                  <a:srgbClr val="FFFFFF"/>
                </a:solidFill>
                <a:latin typeface="Calibri"/>
              </a:rPr>
              <a:t>Файл олон фолдер дунд хайх</a:t>
            </a:r>
          </a:p>
          <a:p>
            <a:pPr algn="l">
              <a:lnSpc>
                <a:spcPct val="125000"/>
              </a:lnSpc>
              <a:spcAft>
                <a:spcPts val="400"/>
              </a:spcAft>
            </a:pPr>
            <a:r>
              <a:rPr sz="1400" b="1">
                <a:solidFill>
                  <a:srgbClr val="FFEC00"/>
                </a:solidFill>
                <a:latin typeface="Calibri"/>
              </a:rPr>
              <a:t>▪  </a:t>
            </a:r>
            <a:r>
              <a:rPr sz="1400" b="0">
                <a:solidFill>
                  <a:srgbClr val="FFFFFF"/>
                </a:solidFill>
                <a:latin typeface="Calibri"/>
              </a:rPr>
              <a:t>Эргэн тойрны багажийг сольж олох</a:t>
            </a:r>
          </a:p>
        </p:txBody>
      </p:sp>
      <p:sp>
        <p:nvSpPr>
          <p:cNvPr id="20" name="Rectangle 19"/>
          <p:cNvSpPr/>
          <p:nvPr/>
        </p:nvSpPr>
        <p:spPr>
          <a:xfrm>
            <a:off x="731520" y="6126480"/>
            <a:ext cx="10789920" cy="502920"/>
          </a:xfrm>
          <a:prstGeom prst="rect">
            <a:avLst/>
          </a:prstGeom>
          <a:solidFill>
            <a:srgbClr val="FFEC0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1" name="TextBox 20"/>
          <p:cNvSpPr txBox="1"/>
          <p:nvPr/>
        </p:nvSpPr>
        <p:spPr>
          <a:xfrm>
            <a:off x="914400" y="6199632"/>
            <a:ext cx="10515600" cy="365760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/>
            <a:r>
              <a:rPr sz="1200" b="1" i="0">
                <a:solidFill>
                  <a:srgbClr val="1A1718"/>
                </a:solidFill>
                <a:latin typeface="Calibri"/>
              </a:rPr>
              <a:t>★ ШИЙДЭЛ: Дижитал workflow, нэг бүртгэлийн систем, layout сайжруулалт, 5S системжүүлэлт.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457200" y="6492240"/>
            <a:ext cx="10058400" cy="274320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/>
            <a:r>
              <a:rPr sz="1000" b="0" i="0">
                <a:solidFill>
                  <a:srgbClr val="55555A"/>
                </a:solidFill>
                <a:latin typeface="Calibri"/>
              </a:rPr>
              <a:t>ISA332 • Процессын Шинжилгээ • FBPM Ch.6–7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11338560" y="6492240"/>
            <a:ext cx="731520" cy="274320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r"/>
            <a:r>
              <a:rPr sz="1000" b="0" i="0">
                <a:solidFill>
                  <a:srgbClr val="55555A"/>
                </a:solidFill>
                <a:latin typeface="Calibri"/>
              </a:rPr>
              <a:t>14 / 55</a:t>
            </a: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457200" y="411480"/>
            <a:ext cx="146304" cy="640080"/>
          </a:xfrm>
          <a:prstGeom prst="rect">
            <a:avLst/>
          </a:prstGeom>
          <a:solidFill>
            <a:srgbClr val="FFEC0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TextBox 2"/>
          <p:cNvSpPr txBox="1"/>
          <p:nvPr/>
        </p:nvSpPr>
        <p:spPr>
          <a:xfrm>
            <a:off x="731520" y="365760"/>
            <a:ext cx="6400800" cy="320040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/>
            <a:r>
              <a:rPr sz="1100" b="1" i="0">
                <a:solidFill>
                  <a:srgbClr val="0F4DA5"/>
                </a:solidFill>
                <a:latin typeface="Calibri"/>
              </a:rPr>
              <a:t>ХЭСЭГ 1.8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731520" y="594360"/>
            <a:ext cx="10789920" cy="594360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/>
            <a:r>
              <a:rPr sz="2600" b="1" i="0">
                <a:solidFill>
                  <a:srgbClr val="1A1718"/>
                </a:solidFill>
                <a:latin typeface="Cambria"/>
              </a:rPr>
              <a:t>HOLD — Хадгалах / хүлээх waste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417320"/>
            <a:ext cx="1097280" cy="36576"/>
          </a:xfrm>
          <a:prstGeom prst="rect">
            <a:avLst/>
          </a:prstGeom>
          <a:solidFill>
            <a:srgbClr val="FFEC0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6" name="Rectangle 5"/>
          <p:cNvSpPr/>
          <p:nvPr/>
        </p:nvSpPr>
        <p:spPr>
          <a:xfrm>
            <a:off x="731520" y="1783080"/>
            <a:ext cx="5349240" cy="4206240"/>
          </a:xfrm>
          <a:prstGeom prst="rect">
            <a:avLst/>
          </a:prstGeom>
          <a:solidFill>
            <a:srgbClr val="0F4DA5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7" name="TextBox 6"/>
          <p:cNvSpPr txBox="1"/>
          <p:nvPr/>
        </p:nvSpPr>
        <p:spPr>
          <a:xfrm>
            <a:off x="731520" y="1920240"/>
            <a:ext cx="5349240" cy="640080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ctr"/>
            <a:r>
              <a:rPr sz="2200" b="1" i="0">
                <a:solidFill>
                  <a:srgbClr val="FFEC00"/>
                </a:solidFill>
                <a:latin typeface="Cambria"/>
              </a:rPr>
              <a:t>3. INVENTORY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731520" y="2468880"/>
            <a:ext cx="5349240" cy="246221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ctr"/>
            <a:r>
              <a:rPr sz="1600" b="0" i="1">
                <a:solidFill>
                  <a:srgbClr val="FFEC00"/>
                </a:solidFill>
                <a:latin typeface="Calibri"/>
              </a:rPr>
              <a:t>Нөөцийн waste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914400" y="2971800"/>
            <a:ext cx="4983480" cy="169277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/>
            <a:r>
              <a:rPr sz="1100" b="1" i="0">
                <a:solidFill>
                  <a:srgbClr val="FFEC00"/>
                </a:solidFill>
                <a:latin typeface="Calibri"/>
              </a:rPr>
              <a:t>ТОДОРХОЙЛОЛТ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914400" y="3246120"/>
            <a:ext cx="4983480" cy="492443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/>
            <a:r>
              <a:rPr sz="1600" b="0" i="0">
                <a:solidFill>
                  <a:srgbClr val="FFFFFF"/>
                </a:solidFill>
                <a:latin typeface="Calibri"/>
              </a:rPr>
              <a:t>Шаардлагатайгаас илүү бараа, материал, дуусаагүй ажил (WIP) хуримтлагдах.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914400" y="4114800"/>
            <a:ext cx="4983480" cy="169277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/>
            <a:r>
              <a:rPr sz="1100" b="1" i="0">
                <a:solidFill>
                  <a:srgbClr val="FFEC00"/>
                </a:solidFill>
                <a:latin typeface="Calibri"/>
              </a:rPr>
              <a:t>ЖИШЭЭ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914400" y="4434840"/>
            <a:ext cx="4983480" cy="890565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>
              <a:lnSpc>
                <a:spcPct val="125000"/>
              </a:lnSpc>
              <a:spcAft>
                <a:spcPts val="400"/>
              </a:spcAft>
            </a:pPr>
            <a:r>
              <a:rPr sz="1400" b="1">
                <a:solidFill>
                  <a:srgbClr val="FFEC00"/>
                </a:solidFill>
                <a:latin typeface="Calibri"/>
              </a:rPr>
              <a:t>▪  </a:t>
            </a:r>
            <a:r>
              <a:rPr sz="1400" b="0">
                <a:solidFill>
                  <a:srgbClr val="FFFFFF"/>
                </a:solidFill>
                <a:latin typeface="Calibri"/>
              </a:rPr>
              <a:t>Боловсруулагдаагүй захиалгын стек</a:t>
            </a:r>
          </a:p>
          <a:p>
            <a:pPr algn="l">
              <a:lnSpc>
                <a:spcPct val="125000"/>
              </a:lnSpc>
              <a:spcAft>
                <a:spcPts val="400"/>
              </a:spcAft>
            </a:pPr>
            <a:r>
              <a:rPr sz="1400" b="1">
                <a:solidFill>
                  <a:srgbClr val="FFEC00"/>
                </a:solidFill>
                <a:latin typeface="Calibri"/>
              </a:rPr>
              <a:t>▪  </a:t>
            </a:r>
            <a:r>
              <a:rPr sz="1400" b="0">
                <a:solidFill>
                  <a:srgbClr val="FFFFFF"/>
                </a:solidFill>
                <a:latin typeface="Calibri"/>
              </a:rPr>
              <a:t>Шинжилгээ хүлээж буй эмчийн хэргүүд</a:t>
            </a:r>
          </a:p>
          <a:p>
            <a:pPr algn="l">
              <a:lnSpc>
                <a:spcPct val="125000"/>
              </a:lnSpc>
              <a:spcAft>
                <a:spcPts val="400"/>
              </a:spcAft>
            </a:pPr>
            <a:r>
              <a:rPr sz="1400" b="1">
                <a:solidFill>
                  <a:srgbClr val="FFEC00"/>
                </a:solidFill>
                <a:latin typeface="Calibri"/>
              </a:rPr>
              <a:t>▪  </a:t>
            </a:r>
            <a:r>
              <a:rPr sz="1400" b="0">
                <a:solidFill>
                  <a:srgbClr val="FFFFFF"/>
                </a:solidFill>
                <a:latin typeface="Calibri"/>
              </a:rPr>
              <a:t>Илгээгээгүй и-мэйл багц</a:t>
            </a:r>
          </a:p>
        </p:txBody>
      </p:sp>
      <p:sp>
        <p:nvSpPr>
          <p:cNvPr id="13" name="Rectangle 12"/>
          <p:cNvSpPr/>
          <p:nvPr/>
        </p:nvSpPr>
        <p:spPr>
          <a:xfrm>
            <a:off x="6263640" y="1783080"/>
            <a:ext cx="5349240" cy="4206240"/>
          </a:xfrm>
          <a:prstGeom prst="rect">
            <a:avLst/>
          </a:prstGeom>
          <a:solidFill>
            <a:srgbClr val="1A1718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4" name="TextBox 13"/>
          <p:cNvSpPr txBox="1"/>
          <p:nvPr/>
        </p:nvSpPr>
        <p:spPr>
          <a:xfrm>
            <a:off x="6263640" y="1920240"/>
            <a:ext cx="5349240" cy="640080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ctr"/>
            <a:r>
              <a:rPr sz="2200" b="1" i="0">
                <a:solidFill>
                  <a:srgbClr val="FFEC00"/>
                </a:solidFill>
                <a:latin typeface="Cambria"/>
              </a:rPr>
              <a:t>4. WAITING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6263640" y="2468880"/>
            <a:ext cx="5349240" cy="246221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ctr"/>
            <a:r>
              <a:rPr sz="1600" b="0" i="1">
                <a:solidFill>
                  <a:srgbClr val="FFEC00"/>
                </a:solidFill>
                <a:latin typeface="Calibri"/>
              </a:rPr>
              <a:t>Хүлээлтийн waste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6446520" y="2971800"/>
            <a:ext cx="4983480" cy="169277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/>
            <a:r>
              <a:rPr sz="1100" b="1" i="0">
                <a:solidFill>
                  <a:srgbClr val="FFEC00"/>
                </a:solidFill>
                <a:latin typeface="Calibri"/>
              </a:rPr>
              <a:t>ТОДОРХОЙЛОЛТ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6446520" y="3246120"/>
            <a:ext cx="4983480" cy="492443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/>
            <a:r>
              <a:rPr sz="1600" b="0" i="0">
                <a:solidFill>
                  <a:srgbClr val="FFFFFF"/>
                </a:solidFill>
                <a:latin typeface="Calibri"/>
              </a:rPr>
              <a:t>Ажилтан эсвэл хэрэгцээт нөөц бэлэн биш тул хүлээх. Цаг үрэгдэх, ачаалал тэгшгүй.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6446520" y="4114800"/>
            <a:ext cx="4983480" cy="169277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/>
            <a:r>
              <a:rPr sz="1100" b="1" i="0">
                <a:solidFill>
                  <a:srgbClr val="FFEC00"/>
                </a:solidFill>
                <a:latin typeface="Calibri"/>
              </a:rPr>
              <a:t>ЖИШЭЭ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6446520" y="4434840"/>
            <a:ext cx="4983480" cy="890565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>
              <a:lnSpc>
                <a:spcPct val="125000"/>
              </a:lnSpc>
              <a:spcAft>
                <a:spcPts val="400"/>
              </a:spcAft>
            </a:pPr>
            <a:r>
              <a:rPr sz="1400" b="1">
                <a:solidFill>
                  <a:srgbClr val="FFEC00"/>
                </a:solidFill>
                <a:latin typeface="Calibri"/>
              </a:rPr>
              <a:t>▪  </a:t>
            </a:r>
            <a:r>
              <a:rPr sz="1400" b="0">
                <a:solidFill>
                  <a:srgbClr val="FFFFFF"/>
                </a:solidFill>
                <a:latin typeface="Calibri"/>
              </a:rPr>
              <a:t>Зөвшөөрлийн шийдвэр хүлээх</a:t>
            </a:r>
          </a:p>
          <a:p>
            <a:pPr algn="l">
              <a:lnSpc>
                <a:spcPct val="125000"/>
              </a:lnSpc>
              <a:spcAft>
                <a:spcPts val="400"/>
              </a:spcAft>
            </a:pPr>
            <a:r>
              <a:rPr sz="1400" b="1">
                <a:solidFill>
                  <a:srgbClr val="FFEC00"/>
                </a:solidFill>
                <a:latin typeface="Calibri"/>
              </a:rPr>
              <a:t>▪  </a:t>
            </a:r>
            <a:r>
              <a:rPr sz="1400" b="0">
                <a:solidFill>
                  <a:srgbClr val="FFFFFF"/>
                </a:solidFill>
                <a:latin typeface="Calibri"/>
              </a:rPr>
              <a:t>Систем хариу удаан өгөх</a:t>
            </a:r>
          </a:p>
          <a:p>
            <a:pPr algn="l">
              <a:lnSpc>
                <a:spcPct val="125000"/>
              </a:lnSpc>
              <a:spcAft>
                <a:spcPts val="400"/>
              </a:spcAft>
            </a:pPr>
            <a:r>
              <a:rPr sz="1400" b="1">
                <a:solidFill>
                  <a:srgbClr val="FFEC00"/>
                </a:solidFill>
                <a:latin typeface="Calibri"/>
              </a:rPr>
              <a:t>▪  </a:t>
            </a:r>
            <a:r>
              <a:rPr sz="1400" b="0">
                <a:solidFill>
                  <a:srgbClr val="FFFFFF"/>
                </a:solidFill>
                <a:latin typeface="Calibri"/>
              </a:rPr>
              <a:t>Ажилтан гарын үсэг хүлээх</a:t>
            </a:r>
          </a:p>
        </p:txBody>
      </p:sp>
      <p:sp>
        <p:nvSpPr>
          <p:cNvPr id="20" name="Rectangle 19"/>
          <p:cNvSpPr/>
          <p:nvPr/>
        </p:nvSpPr>
        <p:spPr>
          <a:xfrm>
            <a:off x="731520" y="6126480"/>
            <a:ext cx="10789920" cy="502920"/>
          </a:xfrm>
          <a:prstGeom prst="rect">
            <a:avLst/>
          </a:prstGeom>
          <a:solidFill>
            <a:srgbClr val="FFEC0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1" name="TextBox 20"/>
          <p:cNvSpPr txBox="1"/>
          <p:nvPr/>
        </p:nvSpPr>
        <p:spPr>
          <a:xfrm>
            <a:off x="914400" y="6199632"/>
            <a:ext cx="10515600" cy="365760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/>
            <a:r>
              <a:rPr sz="1200" b="1" i="0">
                <a:solidFill>
                  <a:srgbClr val="1A1718"/>
                </a:solidFill>
                <a:latin typeface="Calibri"/>
              </a:rPr>
              <a:t>★ ШИЙДЭЛ: JIT (Just-in-Time), pull-based scheduling, parallel routing, escalation rules.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457200" y="6492240"/>
            <a:ext cx="10058400" cy="274320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/>
            <a:r>
              <a:rPr sz="1000" b="0" i="0">
                <a:solidFill>
                  <a:srgbClr val="55555A"/>
                </a:solidFill>
                <a:latin typeface="Calibri"/>
              </a:rPr>
              <a:t>ISA332 • Процессын Шинжилгээ • FBPM Ch.6–7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11338560" y="6492240"/>
            <a:ext cx="731520" cy="274320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r"/>
            <a:r>
              <a:rPr sz="1000" b="0" i="0">
                <a:solidFill>
                  <a:srgbClr val="55555A"/>
                </a:solidFill>
                <a:latin typeface="Calibri"/>
              </a:rPr>
              <a:t>15 / 55</a:t>
            </a: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457200" y="411480"/>
            <a:ext cx="146304" cy="640080"/>
          </a:xfrm>
          <a:prstGeom prst="rect">
            <a:avLst/>
          </a:prstGeom>
          <a:solidFill>
            <a:srgbClr val="FFEC0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TextBox 2"/>
          <p:cNvSpPr txBox="1"/>
          <p:nvPr/>
        </p:nvSpPr>
        <p:spPr>
          <a:xfrm>
            <a:off x="731520" y="365760"/>
            <a:ext cx="6400800" cy="320040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/>
            <a:r>
              <a:rPr sz="1100" b="1" i="0">
                <a:solidFill>
                  <a:srgbClr val="0F4DA5"/>
                </a:solidFill>
                <a:latin typeface="Calibri"/>
              </a:rPr>
              <a:t>ХЭСЭГ 1.9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731520" y="594360"/>
            <a:ext cx="10789920" cy="594360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/>
            <a:r>
              <a:rPr sz="2600" b="1" i="0">
                <a:solidFill>
                  <a:srgbClr val="1A1718"/>
                </a:solidFill>
                <a:latin typeface="Cambria"/>
              </a:rPr>
              <a:t>OVERDO — Хэт хийх waste (3 төрөл)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417320"/>
            <a:ext cx="1097280" cy="36576"/>
          </a:xfrm>
          <a:prstGeom prst="rect">
            <a:avLst/>
          </a:prstGeom>
          <a:solidFill>
            <a:srgbClr val="FFEC0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6" name="Rectangle 5"/>
          <p:cNvSpPr/>
          <p:nvPr/>
        </p:nvSpPr>
        <p:spPr>
          <a:xfrm>
            <a:off x="731520" y="1783080"/>
            <a:ext cx="3566160" cy="3657600"/>
          </a:xfrm>
          <a:prstGeom prst="rect">
            <a:avLst/>
          </a:prstGeom>
          <a:solidFill>
            <a:srgbClr val="0F4DA5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7" name="Rectangle 6"/>
          <p:cNvSpPr/>
          <p:nvPr/>
        </p:nvSpPr>
        <p:spPr>
          <a:xfrm>
            <a:off x="731520" y="1783080"/>
            <a:ext cx="3566160" cy="731520"/>
          </a:xfrm>
          <a:prstGeom prst="rect">
            <a:avLst/>
          </a:prstGeom>
          <a:solidFill>
            <a:srgbClr val="FFEC0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8" name="TextBox 7"/>
          <p:cNvSpPr txBox="1"/>
          <p:nvPr/>
        </p:nvSpPr>
        <p:spPr>
          <a:xfrm>
            <a:off x="914400" y="1874520"/>
            <a:ext cx="3200400" cy="365760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/>
            <a:r>
              <a:rPr sz="1300" b="1" i="0">
                <a:solidFill>
                  <a:srgbClr val="1A1718"/>
                </a:solidFill>
                <a:latin typeface="Cambria"/>
              </a:rPr>
              <a:t>5. OVER-PRODUCTION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914400" y="2194560"/>
            <a:ext cx="3200400" cy="320040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/>
            <a:r>
              <a:rPr sz="1100" b="0" i="1">
                <a:solidFill>
                  <a:srgbClr val="1A1718"/>
                </a:solidFill>
                <a:latin typeface="Calibri"/>
              </a:rPr>
              <a:t>Илүү үйлдвэрлэл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05840" y="2697480"/>
            <a:ext cx="3017520" cy="169277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/>
            <a:r>
              <a:rPr sz="1100" b="1" i="0">
                <a:solidFill>
                  <a:srgbClr val="FFEC00"/>
                </a:solidFill>
                <a:latin typeface="Calibri"/>
              </a:rPr>
              <a:t>ТОДОРХОЙЛОЛТ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005840" y="3017520"/>
            <a:ext cx="3017520" cy="492443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/>
            <a:r>
              <a:rPr sz="1600" b="0" i="0">
                <a:solidFill>
                  <a:srgbClr val="FFFFFF"/>
                </a:solidFill>
                <a:latin typeface="Calibri"/>
              </a:rPr>
              <a:t>Хэрэгцээгээс илүү хэмжээгээр эсвэл эртхэн үйлдвэрлэх.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05840" y="4160520"/>
            <a:ext cx="3017520" cy="169277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/>
            <a:r>
              <a:rPr sz="1100" b="1" i="0">
                <a:solidFill>
                  <a:srgbClr val="FFEC00"/>
                </a:solidFill>
                <a:latin typeface="Calibri"/>
              </a:rPr>
              <a:t>ЖИШЭЭ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05840" y="4480560"/>
            <a:ext cx="3017520" cy="430887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/>
            <a:r>
              <a:rPr sz="1400" b="0" i="1">
                <a:solidFill>
                  <a:srgbClr val="FFFFFF"/>
                </a:solidFill>
                <a:latin typeface="Calibri"/>
              </a:rPr>
              <a:t>Эрэлтгүй тайлан бэлдэх; илүү захиалга боловсруулах.</a:t>
            </a:r>
          </a:p>
        </p:txBody>
      </p:sp>
      <p:sp>
        <p:nvSpPr>
          <p:cNvPr id="14" name="Rectangle 13"/>
          <p:cNvSpPr/>
          <p:nvPr/>
        </p:nvSpPr>
        <p:spPr>
          <a:xfrm>
            <a:off x="4434840" y="1783080"/>
            <a:ext cx="3566160" cy="3657600"/>
          </a:xfrm>
          <a:prstGeom prst="rect">
            <a:avLst/>
          </a:prstGeom>
          <a:solidFill>
            <a:srgbClr val="1A1718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5" name="Rectangle 14"/>
          <p:cNvSpPr/>
          <p:nvPr/>
        </p:nvSpPr>
        <p:spPr>
          <a:xfrm>
            <a:off x="4434840" y="1783080"/>
            <a:ext cx="3566160" cy="731520"/>
          </a:xfrm>
          <a:prstGeom prst="rect">
            <a:avLst/>
          </a:prstGeom>
          <a:solidFill>
            <a:srgbClr val="FFEC0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6" name="TextBox 15"/>
          <p:cNvSpPr txBox="1"/>
          <p:nvPr/>
        </p:nvSpPr>
        <p:spPr>
          <a:xfrm>
            <a:off x="4617720" y="1874520"/>
            <a:ext cx="3200400" cy="365760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/>
            <a:r>
              <a:rPr sz="1300" b="1" i="0">
                <a:solidFill>
                  <a:srgbClr val="1A1718"/>
                </a:solidFill>
                <a:latin typeface="Cambria"/>
              </a:rPr>
              <a:t>6. OVER-PROCESSING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4617720" y="2194560"/>
            <a:ext cx="3200400" cy="320040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/>
            <a:r>
              <a:rPr sz="1100" b="0" i="1">
                <a:solidFill>
                  <a:srgbClr val="1A1718"/>
                </a:solidFill>
                <a:latin typeface="Calibri"/>
              </a:rPr>
              <a:t>Хэт боловсруулалт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4709160" y="2697480"/>
            <a:ext cx="3017520" cy="169277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/>
            <a:r>
              <a:rPr sz="1100" b="1" i="0">
                <a:solidFill>
                  <a:srgbClr val="FFEC00"/>
                </a:solidFill>
                <a:latin typeface="Calibri"/>
              </a:rPr>
              <a:t>ТОДОРХОЙЛОЛТ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4709160" y="3017520"/>
            <a:ext cx="3017520" cy="492443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/>
            <a:r>
              <a:rPr sz="1600" b="0" i="0">
                <a:solidFill>
                  <a:srgbClr val="FFFFFF"/>
                </a:solidFill>
                <a:latin typeface="Calibri"/>
              </a:rPr>
              <a:t>Хэрэгцээгээс илүү дэлгэрэнгүй, олон удаа хийх.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4709160" y="4160520"/>
            <a:ext cx="3017520" cy="169277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/>
            <a:r>
              <a:rPr sz="1100" b="1" i="0">
                <a:solidFill>
                  <a:srgbClr val="FFEC00"/>
                </a:solidFill>
                <a:latin typeface="Calibri"/>
              </a:rPr>
              <a:t>ЖИШЭЭ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4709160" y="4480560"/>
            <a:ext cx="3017520" cy="430887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/>
            <a:r>
              <a:rPr sz="1400" b="0" i="1">
                <a:solidFill>
                  <a:srgbClr val="FFFFFF"/>
                </a:solidFill>
                <a:latin typeface="Calibri"/>
              </a:rPr>
              <a:t>Олон удаа гарын үсэг; давтан шалгалт; маш нарийвчилсан тайлан.</a:t>
            </a:r>
          </a:p>
        </p:txBody>
      </p:sp>
      <p:sp>
        <p:nvSpPr>
          <p:cNvPr id="22" name="Rectangle 21"/>
          <p:cNvSpPr/>
          <p:nvPr/>
        </p:nvSpPr>
        <p:spPr>
          <a:xfrm>
            <a:off x="8138160" y="1783080"/>
            <a:ext cx="3566160" cy="3657600"/>
          </a:xfrm>
          <a:prstGeom prst="rect">
            <a:avLst/>
          </a:prstGeom>
          <a:solidFill>
            <a:srgbClr val="FFEC0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3" name="Rectangle 22"/>
          <p:cNvSpPr/>
          <p:nvPr/>
        </p:nvSpPr>
        <p:spPr>
          <a:xfrm>
            <a:off x="8138160" y="1783080"/>
            <a:ext cx="3566160" cy="731520"/>
          </a:xfrm>
          <a:prstGeom prst="rect">
            <a:avLst/>
          </a:prstGeom>
          <a:solidFill>
            <a:srgbClr val="1A1718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4" name="TextBox 23"/>
          <p:cNvSpPr txBox="1"/>
          <p:nvPr/>
        </p:nvSpPr>
        <p:spPr>
          <a:xfrm>
            <a:off x="8321040" y="1874520"/>
            <a:ext cx="3200400" cy="365760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/>
            <a:r>
              <a:rPr sz="1300" b="1" i="0">
                <a:solidFill>
                  <a:srgbClr val="FFEC00"/>
                </a:solidFill>
                <a:latin typeface="Cambria"/>
              </a:rPr>
              <a:t>7. DEFECTS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321040" y="2194560"/>
            <a:ext cx="3200400" cy="320040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/>
            <a:r>
              <a:rPr sz="1100" b="0" i="1">
                <a:solidFill>
                  <a:srgbClr val="FFEC00"/>
                </a:solidFill>
                <a:latin typeface="Calibri"/>
              </a:rPr>
              <a:t>Алдаа гажуудал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8412480" y="2697480"/>
            <a:ext cx="3017520" cy="169277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/>
            <a:r>
              <a:rPr sz="1100" b="1" i="0">
                <a:solidFill>
                  <a:srgbClr val="0F4DA5"/>
                </a:solidFill>
                <a:latin typeface="Calibri"/>
              </a:rPr>
              <a:t>ТОДОРХОЙЛОЛТ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8412480" y="3017520"/>
            <a:ext cx="3017520" cy="492443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/>
            <a:r>
              <a:rPr sz="1600" b="0" i="0">
                <a:solidFill>
                  <a:srgbClr val="1A1718"/>
                </a:solidFill>
                <a:latin typeface="Calibri"/>
              </a:rPr>
              <a:t>Буруу бараа эсвэл үйлчилгээ → дахин хийх, засах.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8412480" y="4160520"/>
            <a:ext cx="3017520" cy="169277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/>
            <a:r>
              <a:rPr sz="1100" b="1" i="0">
                <a:solidFill>
                  <a:srgbClr val="0F4DA5"/>
                </a:solidFill>
                <a:latin typeface="Calibri"/>
              </a:rPr>
              <a:t>ЖИШЭЭ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8412480" y="4480560"/>
            <a:ext cx="3017520" cy="430887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/>
            <a:r>
              <a:rPr sz="1400" b="0" i="1">
                <a:solidFill>
                  <a:srgbClr val="1A1718"/>
                </a:solidFill>
                <a:latin typeface="Calibri"/>
              </a:rPr>
              <a:t>Буруу хүргэлт; алдаатай тайлан; шалгалтаас унасан бүтээгдэхүүн.</a:t>
            </a:r>
          </a:p>
        </p:txBody>
      </p:sp>
      <p:sp>
        <p:nvSpPr>
          <p:cNvPr id="30" name="Rectangle 29"/>
          <p:cNvSpPr/>
          <p:nvPr/>
        </p:nvSpPr>
        <p:spPr>
          <a:xfrm>
            <a:off x="731520" y="5623560"/>
            <a:ext cx="10789920" cy="502920"/>
          </a:xfrm>
          <a:prstGeom prst="rect">
            <a:avLst/>
          </a:prstGeom>
          <a:solidFill>
            <a:srgbClr val="FFEC0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1" name="TextBox 30"/>
          <p:cNvSpPr txBox="1"/>
          <p:nvPr/>
        </p:nvSpPr>
        <p:spPr>
          <a:xfrm>
            <a:off x="914400" y="5696712"/>
            <a:ext cx="10515600" cy="365760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/>
            <a:r>
              <a:rPr sz="1200" b="1" i="0">
                <a:solidFill>
                  <a:srgbClr val="1A1718"/>
                </a:solidFill>
                <a:latin typeface="Calibri"/>
              </a:rPr>
              <a:t>★ ШИЙДЭЛ: Pull-based work; Poka-Yoke (mistake-proofing); жинхэнэ хэрэглэгчийн шаардлагад тулгуурлах.</a:t>
            </a:r>
          </a:p>
        </p:txBody>
      </p:sp>
      <p:sp>
        <p:nvSpPr>
          <p:cNvPr id="32" name="TextBox 31"/>
          <p:cNvSpPr txBox="1"/>
          <p:nvPr/>
        </p:nvSpPr>
        <p:spPr>
          <a:xfrm>
            <a:off x="731520" y="6263640"/>
            <a:ext cx="10789920" cy="365760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/>
            <a:r>
              <a:rPr sz="1000" b="0" i="1">
                <a:solidFill>
                  <a:srgbClr val="55555A"/>
                </a:solidFill>
                <a:latin typeface="Calibri"/>
              </a:rPr>
              <a:t>Эх сурвалж: Dumas et al. (2018), §6.2, pp. 222–227 — Move/Hold/Overdo нэгтгэл.</a:t>
            </a:r>
          </a:p>
        </p:txBody>
      </p:sp>
      <p:sp>
        <p:nvSpPr>
          <p:cNvPr id="33" name="TextBox 32"/>
          <p:cNvSpPr txBox="1"/>
          <p:nvPr/>
        </p:nvSpPr>
        <p:spPr>
          <a:xfrm>
            <a:off x="457200" y="6492240"/>
            <a:ext cx="10058400" cy="274320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/>
            <a:r>
              <a:rPr sz="1000" b="0" i="0">
                <a:solidFill>
                  <a:srgbClr val="55555A"/>
                </a:solidFill>
                <a:latin typeface="Calibri"/>
              </a:rPr>
              <a:t>ISA332 • Процессын Шинжилгээ • FBPM Ch.6–7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11338560" y="6492240"/>
            <a:ext cx="731520" cy="274320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r"/>
            <a:r>
              <a:rPr sz="1000" b="0" i="0">
                <a:solidFill>
                  <a:srgbClr val="55555A"/>
                </a:solidFill>
                <a:latin typeface="Calibri"/>
              </a:rPr>
              <a:t>16 / 55</a:t>
            </a: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457200" y="411480"/>
            <a:ext cx="146304" cy="640080"/>
          </a:xfrm>
          <a:prstGeom prst="rect">
            <a:avLst/>
          </a:prstGeom>
          <a:solidFill>
            <a:srgbClr val="FFEC0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TextBox 2"/>
          <p:cNvSpPr txBox="1"/>
          <p:nvPr/>
        </p:nvSpPr>
        <p:spPr>
          <a:xfrm>
            <a:off x="731520" y="365760"/>
            <a:ext cx="6400800" cy="320040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/>
            <a:r>
              <a:rPr sz="1100" b="1" i="0">
                <a:solidFill>
                  <a:srgbClr val="0F4DA5"/>
                </a:solidFill>
                <a:latin typeface="Calibri"/>
              </a:rPr>
              <a:t>ХЭСЭГ 1.10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731520" y="594360"/>
            <a:ext cx="10789920" cy="594360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/>
            <a:r>
              <a:rPr sz="2600" b="1" i="0">
                <a:solidFill>
                  <a:srgbClr val="1A1718"/>
                </a:solidFill>
                <a:latin typeface="Cambria"/>
              </a:rPr>
              <a:t>Issue Register — Асуудлын бүртгэл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417320"/>
            <a:ext cx="1097280" cy="36576"/>
          </a:xfrm>
          <a:prstGeom prst="rect">
            <a:avLst/>
          </a:prstGeom>
          <a:solidFill>
            <a:srgbClr val="FFEC0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6" name="TextBox 5"/>
          <p:cNvSpPr txBox="1"/>
          <p:nvPr/>
        </p:nvSpPr>
        <p:spPr>
          <a:xfrm>
            <a:off x="731520" y="1691640"/>
            <a:ext cx="10789920" cy="365760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/>
            <a:r>
              <a:rPr sz="1300" b="0" i="1">
                <a:solidFill>
                  <a:srgbClr val="55555A"/>
                </a:solidFill>
                <a:latin typeface="Calibri"/>
              </a:rPr>
              <a:t>Шинжилгээгээр илрэх асуудал бүрийг стандарт хэлбэрээр баримтжуулна (FBPM §6.3):</a:t>
            </a:r>
          </a:p>
        </p:txBody>
      </p:sp>
      <p:sp>
        <p:nvSpPr>
          <p:cNvPr id="7" name="Rectangle 6"/>
          <p:cNvSpPr/>
          <p:nvPr/>
        </p:nvSpPr>
        <p:spPr>
          <a:xfrm>
            <a:off x="731520" y="2240280"/>
            <a:ext cx="640080" cy="411480"/>
          </a:xfrm>
          <a:prstGeom prst="rect">
            <a:avLst/>
          </a:prstGeom>
          <a:solidFill>
            <a:srgbClr val="0F4DA5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sz="3200"/>
          </a:p>
        </p:txBody>
      </p:sp>
      <p:sp>
        <p:nvSpPr>
          <p:cNvPr id="8" name="TextBox 7"/>
          <p:cNvSpPr txBox="1"/>
          <p:nvPr/>
        </p:nvSpPr>
        <p:spPr>
          <a:xfrm>
            <a:off x="731520" y="2307521"/>
            <a:ext cx="640080" cy="276999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ctr"/>
            <a:r>
              <a:rPr b="1" i="0">
                <a:solidFill>
                  <a:srgbClr val="FFEC00"/>
                </a:solidFill>
                <a:latin typeface="Calibri"/>
              </a:rPr>
              <a:t>№</a:t>
            </a:r>
          </a:p>
        </p:txBody>
      </p:sp>
      <p:sp>
        <p:nvSpPr>
          <p:cNvPr id="9" name="Rectangle 8"/>
          <p:cNvSpPr/>
          <p:nvPr/>
        </p:nvSpPr>
        <p:spPr>
          <a:xfrm>
            <a:off x="1371600" y="2240280"/>
            <a:ext cx="1828800" cy="411480"/>
          </a:xfrm>
          <a:prstGeom prst="rect">
            <a:avLst/>
          </a:prstGeom>
          <a:solidFill>
            <a:srgbClr val="0F4DA5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sz="3200"/>
          </a:p>
        </p:txBody>
      </p:sp>
      <p:sp>
        <p:nvSpPr>
          <p:cNvPr id="10" name="TextBox 9"/>
          <p:cNvSpPr txBox="1"/>
          <p:nvPr/>
        </p:nvSpPr>
        <p:spPr>
          <a:xfrm>
            <a:off x="1371600" y="2307521"/>
            <a:ext cx="1828800" cy="276999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ctr"/>
            <a:r>
              <a:rPr b="1" i="0">
                <a:solidFill>
                  <a:srgbClr val="FFEC00"/>
                </a:solidFill>
                <a:latin typeface="Calibri"/>
              </a:rPr>
              <a:t>Нэр</a:t>
            </a:r>
          </a:p>
        </p:txBody>
      </p:sp>
      <p:sp>
        <p:nvSpPr>
          <p:cNvPr id="11" name="Rectangle 10"/>
          <p:cNvSpPr/>
          <p:nvPr/>
        </p:nvSpPr>
        <p:spPr>
          <a:xfrm>
            <a:off x="3200400" y="2240280"/>
            <a:ext cx="3291840" cy="411480"/>
          </a:xfrm>
          <a:prstGeom prst="rect">
            <a:avLst/>
          </a:prstGeom>
          <a:solidFill>
            <a:srgbClr val="0F4DA5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sz="3200"/>
          </a:p>
        </p:txBody>
      </p:sp>
      <p:sp>
        <p:nvSpPr>
          <p:cNvPr id="12" name="TextBox 11"/>
          <p:cNvSpPr txBox="1"/>
          <p:nvPr/>
        </p:nvSpPr>
        <p:spPr>
          <a:xfrm>
            <a:off x="3200400" y="2307521"/>
            <a:ext cx="3291840" cy="276999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ctr"/>
            <a:r>
              <a:rPr b="1" i="0">
                <a:solidFill>
                  <a:srgbClr val="FFEC00"/>
                </a:solidFill>
                <a:latin typeface="Calibri"/>
              </a:rPr>
              <a:t>Тайлбар</a:t>
            </a:r>
          </a:p>
        </p:txBody>
      </p:sp>
      <p:sp>
        <p:nvSpPr>
          <p:cNvPr id="13" name="Rectangle 12"/>
          <p:cNvSpPr/>
          <p:nvPr/>
        </p:nvSpPr>
        <p:spPr>
          <a:xfrm>
            <a:off x="6492240" y="2240280"/>
            <a:ext cx="1645920" cy="411480"/>
          </a:xfrm>
          <a:prstGeom prst="rect">
            <a:avLst/>
          </a:prstGeom>
          <a:solidFill>
            <a:srgbClr val="0F4DA5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sz="3200"/>
          </a:p>
        </p:txBody>
      </p:sp>
      <p:sp>
        <p:nvSpPr>
          <p:cNvPr id="14" name="TextBox 13"/>
          <p:cNvSpPr txBox="1"/>
          <p:nvPr/>
        </p:nvSpPr>
        <p:spPr>
          <a:xfrm>
            <a:off x="6492240" y="2307521"/>
            <a:ext cx="1645920" cy="276999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ctr"/>
            <a:r>
              <a:rPr b="1" i="0">
                <a:solidFill>
                  <a:srgbClr val="FFEC00"/>
                </a:solidFill>
                <a:latin typeface="Calibri"/>
              </a:rPr>
              <a:t>Давтамж</a:t>
            </a:r>
          </a:p>
        </p:txBody>
      </p:sp>
      <p:sp>
        <p:nvSpPr>
          <p:cNvPr id="15" name="Rectangle 14"/>
          <p:cNvSpPr/>
          <p:nvPr/>
        </p:nvSpPr>
        <p:spPr>
          <a:xfrm>
            <a:off x="8138160" y="2240280"/>
            <a:ext cx="2286000" cy="411480"/>
          </a:xfrm>
          <a:prstGeom prst="rect">
            <a:avLst/>
          </a:prstGeom>
          <a:solidFill>
            <a:srgbClr val="0F4DA5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sz="3200"/>
          </a:p>
        </p:txBody>
      </p:sp>
      <p:sp>
        <p:nvSpPr>
          <p:cNvPr id="16" name="TextBox 15"/>
          <p:cNvSpPr txBox="1"/>
          <p:nvPr/>
        </p:nvSpPr>
        <p:spPr>
          <a:xfrm>
            <a:off x="8138160" y="2307521"/>
            <a:ext cx="2286000" cy="276999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ctr"/>
            <a:r>
              <a:rPr b="1" i="0">
                <a:solidFill>
                  <a:srgbClr val="FFEC00"/>
                </a:solidFill>
                <a:latin typeface="Calibri"/>
              </a:rPr>
              <a:t>Үр дагавар</a:t>
            </a:r>
          </a:p>
        </p:txBody>
      </p:sp>
      <p:sp>
        <p:nvSpPr>
          <p:cNvPr id="17" name="Rectangle 16"/>
          <p:cNvSpPr/>
          <p:nvPr/>
        </p:nvSpPr>
        <p:spPr>
          <a:xfrm>
            <a:off x="10424160" y="2240280"/>
            <a:ext cx="1280160" cy="411480"/>
          </a:xfrm>
          <a:prstGeom prst="rect">
            <a:avLst/>
          </a:prstGeom>
          <a:solidFill>
            <a:srgbClr val="0F4DA5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sz="3200"/>
          </a:p>
        </p:txBody>
      </p:sp>
      <p:sp>
        <p:nvSpPr>
          <p:cNvPr id="18" name="TextBox 17"/>
          <p:cNvSpPr txBox="1"/>
          <p:nvPr/>
        </p:nvSpPr>
        <p:spPr>
          <a:xfrm>
            <a:off x="10424160" y="2307521"/>
            <a:ext cx="1280160" cy="276999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ctr"/>
            <a:r>
              <a:rPr b="1" i="0">
                <a:solidFill>
                  <a:srgbClr val="FFEC00"/>
                </a:solidFill>
                <a:latin typeface="Calibri"/>
              </a:rPr>
              <a:t>Үнэлгээ (₮)</a:t>
            </a:r>
          </a:p>
        </p:txBody>
      </p:sp>
      <p:sp>
        <p:nvSpPr>
          <p:cNvPr id="19" name="Rectangle 18"/>
          <p:cNvSpPr/>
          <p:nvPr/>
        </p:nvSpPr>
        <p:spPr>
          <a:xfrm>
            <a:off x="731520" y="2697480"/>
            <a:ext cx="640080" cy="502920"/>
          </a:xfrm>
          <a:prstGeom prst="rect">
            <a:avLst/>
          </a:prstGeom>
          <a:solidFill>
            <a:srgbClr val="FFFFFF"/>
          </a:solidFill>
          <a:ln w="12700">
            <a:solidFill>
              <a:srgbClr val="EEEEF0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sz="3200"/>
          </a:p>
        </p:txBody>
      </p:sp>
      <p:sp>
        <p:nvSpPr>
          <p:cNvPr id="20" name="TextBox 19"/>
          <p:cNvSpPr txBox="1"/>
          <p:nvPr/>
        </p:nvSpPr>
        <p:spPr>
          <a:xfrm>
            <a:off x="795528" y="2845790"/>
            <a:ext cx="512063" cy="215444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l"/>
            <a:r>
              <a:rPr sz="1400" b="0" i="0">
                <a:solidFill>
                  <a:srgbClr val="1A1718"/>
                </a:solidFill>
                <a:latin typeface="Calibri"/>
              </a:rPr>
              <a:t>1</a:t>
            </a:r>
          </a:p>
        </p:txBody>
      </p:sp>
      <p:sp>
        <p:nvSpPr>
          <p:cNvPr id="21" name="Rectangle 20"/>
          <p:cNvSpPr/>
          <p:nvPr/>
        </p:nvSpPr>
        <p:spPr>
          <a:xfrm>
            <a:off x="1371600" y="2697480"/>
            <a:ext cx="1828800" cy="502920"/>
          </a:xfrm>
          <a:prstGeom prst="rect">
            <a:avLst/>
          </a:prstGeom>
          <a:solidFill>
            <a:srgbClr val="FFFFFF"/>
          </a:solidFill>
          <a:ln w="12700">
            <a:solidFill>
              <a:srgbClr val="EEEEF0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sz="3200"/>
          </a:p>
        </p:txBody>
      </p:sp>
      <p:sp>
        <p:nvSpPr>
          <p:cNvPr id="22" name="TextBox 21"/>
          <p:cNvSpPr txBox="1"/>
          <p:nvPr/>
        </p:nvSpPr>
        <p:spPr>
          <a:xfrm>
            <a:off x="1435608" y="2861180"/>
            <a:ext cx="1700784" cy="184666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l"/>
            <a:r>
              <a:rPr sz="1200" b="0" i="0">
                <a:solidFill>
                  <a:srgbClr val="1A1718"/>
                </a:solidFill>
                <a:latin typeface="Calibri"/>
              </a:rPr>
              <a:t>Тоног буруу хүргэгдэх</a:t>
            </a:r>
          </a:p>
        </p:txBody>
      </p:sp>
      <p:sp>
        <p:nvSpPr>
          <p:cNvPr id="23" name="Rectangle 22"/>
          <p:cNvSpPr/>
          <p:nvPr/>
        </p:nvSpPr>
        <p:spPr>
          <a:xfrm>
            <a:off x="3200400" y="2697480"/>
            <a:ext cx="3291840" cy="502920"/>
          </a:xfrm>
          <a:prstGeom prst="rect">
            <a:avLst/>
          </a:prstGeom>
          <a:solidFill>
            <a:srgbClr val="FFFFFF"/>
          </a:solidFill>
          <a:ln w="12700">
            <a:solidFill>
              <a:srgbClr val="EEEEF0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sz="3200"/>
          </a:p>
        </p:txBody>
      </p:sp>
      <p:sp>
        <p:nvSpPr>
          <p:cNvPr id="24" name="TextBox 23"/>
          <p:cNvSpPr txBox="1"/>
          <p:nvPr/>
        </p:nvSpPr>
        <p:spPr>
          <a:xfrm>
            <a:off x="3264408" y="2768847"/>
            <a:ext cx="3163824" cy="369332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l"/>
            <a:r>
              <a:rPr sz="1200" b="0" i="0">
                <a:solidFill>
                  <a:srgbClr val="1A1718"/>
                </a:solidFill>
                <a:latin typeface="Calibri"/>
              </a:rPr>
              <a:t>Барилгын талбайд буруу тоног хүрсэн тул буцаалт хийнэ</a:t>
            </a:r>
          </a:p>
        </p:txBody>
      </p:sp>
      <p:sp>
        <p:nvSpPr>
          <p:cNvPr id="25" name="Rectangle 24"/>
          <p:cNvSpPr/>
          <p:nvPr/>
        </p:nvSpPr>
        <p:spPr>
          <a:xfrm>
            <a:off x="6492240" y="2697480"/>
            <a:ext cx="1645920" cy="502920"/>
          </a:xfrm>
          <a:prstGeom prst="rect">
            <a:avLst/>
          </a:prstGeom>
          <a:solidFill>
            <a:srgbClr val="FFFFFF"/>
          </a:solidFill>
          <a:ln w="12700">
            <a:solidFill>
              <a:srgbClr val="EEEEF0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sz="3200"/>
          </a:p>
        </p:txBody>
      </p:sp>
      <p:sp>
        <p:nvSpPr>
          <p:cNvPr id="26" name="TextBox 25"/>
          <p:cNvSpPr txBox="1"/>
          <p:nvPr/>
        </p:nvSpPr>
        <p:spPr>
          <a:xfrm>
            <a:off x="6556248" y="2845790"/>
            <a:ext cx="1517904" cy="215444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l"/>
            <a:r>
              <a:rPr sz="1400" b="0" i="0">
                <a:solidFill>
                  <a:srgbClr val="1A1718"/>
                </a:solidFill>
                <a:latin typeface="Calibri"/>
              </a:rPr>
              <a:t>10% хүсэлт</a:t>
            </a:r>
          </a:p>
        </p:txBody>
      </p:sp>
      <p:sp>
        <p:nvSpPr>
          <p:cNvPr id="27" name="Rectangle 26"/>
          <p:cNvSpPr/>
          <p:nvPr/>
        </p:nvSpPr>
        <p:spPr>
          <a:xfrm>
            <a:off x="8138160" y="2697480"/>
            <a:ext cx="2286000" cy="502920"/>
          </a:xfrm>
          <a:prstGeom prst="rect">
            <a:avLst/>
          </a:prstGeom>
          <a:solidFill>
            <a:srgbClr val="FFFFFF"/>
          </a:solidFill>
          <a:ln w="12700">
            <a:solidFill>
              <a:srgbClr val="EEEEF0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sz="3200"/>
          </a:p>
        </p:txBody>
      </p:sp>
      <p:sp>
        <p:nvSpPr>
          <p:cNvPr id="28" name="TextBox 27"/>
          <p:cNvSpPr txBox="1"/>
          <p:nvPr/>
        </p:nvSpPr>
        <p:spPr>
          <a:xfrm>
            <a:off x="8202168" y="2861180"/>
            <a:ext cx="2157984" cy="184666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l"/>
            <a:r>
              <a:rPr sz="1200" b="0" i="0">
                <a:solidFill>
                  <a:srgbClr val="1A1718"/>
                </a:solidFill>
                <a:latin typeface="Calibri"/>
              </a:rPr>
              <a:t>Хугацаа +5 өдөр</a:t>
            </a:r>
          </a:p>
        </p:txBody>
      </p:sp>
      <p:sp>
        <p:nvSpPr>
          <p:cNvPr id="29" name="Rectangle 28"/>
          <p:cNvSpPr/>
          <p:nvPr/>
        </p:nvSpPr>
        <p:spPr>
          <a:xfrm>
            <a:off x="10424160" y="2697480"/>
            <a:ext cx="1280160" cy="502920"/>
          </a:xfrm>
          <a:prstGeom prst="rect">
            <a:avLst/>
          </a:prstGeom>
          <a:solidFill>
            <a:srgbClr val="FFFFFF"/>
          </a:solidFill>
          <a:ln w="12700">
            <a:solidFill>
              <a:srgbClr val="EEEEF0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sz="3200"/>
          </a:p>
        </p:txBody>
      </p:sp>
      <p:sp>
        <p:nvSpPr>
          <p:cNvPr id="30" name="TextBox 29"/>
          <p:cNvSpPr txBox="1"/>
          <p:nvPr/>
        </p:nvSpPr>
        <p:spPr>
          <a:xfrm>
            <a:off x="10488168" y="2845790"/>
            <a:ext cx="1152143" cy="215444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l"/>
            <a:r>
              <a:rPr sz="1400" b="0" i="0">
                <a:solidFill>
                  <a:srgbClr val="1A1718"/>
                </a:solidFill>
                <a:latin typeface="Calibri"/>
              </a:rPr>
              <a:t>₮5.0M / жил</a:t>
            </a:r>
          </a:p>
        </p:txBody>
      </p:sp>
      <p:sp>
        <p:nvSpPr>
          <p:cNvPr id="31" name="Rectangle 30"/>
          <p:cNvSpPr/>
          <p:nvPr/>
        </p:nvSpPr>
        <p:spPr>
          <a:xfrm>
            <a:off x="731520" y="3246120"/>
            <a:ext cx="640080" cy="502920"/>
          </a:xfrm>
          <a:prstGeom prst="rect">
            <a:avLst/>
          </a:prstGeom>
          <a:solidFill>
            <a:srgbClr val="FFFFFF"/>
          </a:solidFill>
          <a:ln w="12700">
            <a:solidFill>
              <a:srgbClr val="EEEEF0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sz="3200"/>
          </a:p>
        </p:txBody>
      </p:sp>
      <p:sp>
        <p:nvSpPr>
          <p:cNvPr id="32" name="TextBox 31"/>
          <p:cNvSpPr txBox="1"/>
          <p:nvPr/>
        </p:nvSpPr>
        <p:spPr>
          <a:xfrm>
            <a:off x="795528" y="3394430"/>
            <a:ext cx="512063" cy="215444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l"/>
            <a:r>
              <a:rPr sz="1400" b="0" i="0">
                <a:solidFill>
                  <a:srgbClr val="1A1718"/>
                </a:solidFill>
                <a:latin typeface="Calibri"/>
              </a:rPr>
              <a:t>2</a:t>
            </a:r>
          </a:p>
        </p:txBody>
      </p:sp>
      <p:sp>
        <p:nvSpPr>
          <p:cNvPr id="33" name="Rectangle 32"/>
          <p:cNvSpPr/>
          <p:nvPr/>
        </p:nvSpPr>
        <p:spPr>
          <a:xfrm>
            <a:off x="1371600" y="3246120"/>
            <a:ext cx="1828800" cy="502920"/>
          </a:xfrm>
          <a:prstGeom prst="rect">
            <a:avLst/>
          </a:prstGeom>
          <a:solidFill>
            <a:srgbClr val="FFFFFF"/>
          </a:solidFill>
          <a:ln w="12700">
            <a:solidFill>
              <a:srgbClr val="EEEEF0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sz="3200"/>
          </a:p>
        </p:txBody>
      </p:sp>
      <p:sp>
        <p:nvSpPr>
          <p:cNvPr id="34" name="TextBox 33"/>
          <p:cNvSpPr txBox="1"/>
          <p:nvPr/>
        </p:nvSpPr>
        <p:spPr>
          <a:xfrm>
            <a:off x="1435608" y="3409820"/>
            <a:ext cx="1700784" cy="184666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l"/>
            <a:r>
              <a:rPr sz="1200" b="0" i="0">
                <a:solidFill>
                  <a:srgbClr val="1A1718"/>
                </a:solidFill>
                <a:latin typeface="Calibri"/>
              </a:rPr>
              <a:t>Үнийн санал удаан</a:t>
            </a:r>
          </a:p>
        </p:txBody>
      </p:sp>
      <p:sp>
        <p:nvSpPr>
          <p:cNvPr id="35" name="Rectangle 34"/>
          <p:cNvSpPr/>
          <p:nvPr/>
        </p:nvSpPr>
        <p:spPr>
          <a:xfrm>
            <a:off x="3200400" y="3246120"/>
            <a:ext cx="3291840" cy="502920"/>
          </a:xfrm>
          <a:prstGeom prst="rect">
            <a:avLst/>
          </a:prstGeom>
          <a:solidFill>
            <a:srgbClr val="FFFFFF"/>
          </a:solidFill>
          <a:ln w="12700">
            <a:solidFill>
              <a:srgbClr val="EEEEF0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sz="3200"/>
          </a:p>
        </p:txBody>
      </p:sp>
      <p:sp>
        <p:nvSpPr>
          <p:cNvPr id="36" name="TextBox 35"/>
          <p:cNvSpPr txBox="1"/>
          <p:nvPr/>
        </p:nvSpPr>
        <p:spPr>
          <a:xfrm>
            <a:off x="3264408" y="3409820"/>
            <a:ext cx="3163824" cy="184666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l"/>
            <a:r>
              <a:rPr sz="1200" b="0" i="0">
                <a:solidFill>
                  <a:srgbClr val="1A1718"/>
                </a:solidFill>
                <a:latin typeface="Calibri"/>
              </a:rPr>
              <a:t>Түрээслэгчээс хариу авах 2–3 өдөр сунгана</a:t>
            </a:r>
          </a:p>
        </p:txBody>
      </p:sp>
      <p:sp>
        <p:nvSpPr>
          <p:cNvPr id="37" name="Rectangle 36"/>
          <p:cNvSpPr/>
          <p:nvPr/>
        </p:nvSpPr>
        <p:spPr>
          <a:xfrm>
            <a:off x="6492240" y="3246120"/>
            <a:ext cx="1645920" cy="502920"/>
          </a:xfrm>
          <a:prstGeom prst="rect">
            <a:avLst/>
          </a:prstGeom>
          <a:solidFill>
            <a:srgbClr val="FFFFFF"/>
          </a:solidFill>
          <a:ln w="12700">
            <a:solidFill>
              <a:srgbClr val="EEEEF0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sz="3200"/>
          </a:p>
        </p:txBody>
      </p:sp>
      <p:sp>
        <p:nvSpPr>
          <p:cNvPr id="38" name="TextBox 37"/>
          <p:cNvSpPr txBox="1"/>
          <p:nvPr/>
        </p:nvSpPr>
        <p:spPr>
          <a:xfrm>
            <a:off x="6556248" y="3394430"/>
            <a:ext cx="1517904" cy="215444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l"/>
            <a:r>
              <a:rPr sz="1400" b="0" i="0">
                <a:solidFill>
                  <a:srgbClr val="1A1718"/>
                </a:solidFill>
                <a:latin typeface="Calibri"/>
              </a:rPr>
              <a:t>30% хүсэлт</a:t>
            </a:r>
          </a:p>
        </p:txBody>
      </p:sp>
      <p:sp>
        <p:nvSpPr>
          <p:cNvPr id="39" name="Rectangle 38"/>
          <p:cNvSpPr/>
          <p:nvPr/>
        </p:nvSpPr>
        <p:spPr>
          <a:xfrm>
            <a:off x="8138160" y="3246120"/>
            <a:ext cx="2286000" cy="502920"/>
          </a:xfrm>
          <a:prstGeom prst="rect">
            <a:avLst/>
          </a:prstGeom>
          <a:solidFill>
            <a:srgbClr val="FFFFFF"/>
          </a:solidFill>
          <a:ln w="12700">
            <a:solidFill>
              <a:srgbClr val="EEEEF0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sz="3200"/>
          </a:p>
        </p:txBody>
      </p:sp>
      <p:sp>
        <p:nvSpPr>
          <p:cNvPr id="40" name="TextBox 39"/>
          <p:cNvSpPr txBox="1"/>
          <p:nvPr/>
        </p:nvSpPr>
        <p:spPr>
          <a:xfrm>
            <a:off x="8202168" y="3409820"/>
            <a:ext cx="2157984" cy="184666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l"/>
            <a:r>
              <a:rPr sz="1200" b="0" i="0">
                <a:solidFill>
                  <a:srgbClr val="1A1718"/>
                </a:solidFill>
                <a:latin typeface="Calibri"/>
              </a:rPr>
              <a:t>Хугацаа +2 өдөр</a:t>
            </a:r>
          </a:p>
        </p:txBody>
      </p:sp>
      <p:sp>
        <p:nvSpPr>
          <p:cNvPr id="41" name="Rectangle 40"/>
          <p:cNvSpPr/>
          <p:nvPr/>
        </p:nvSpPr>
        <p:spPr>
          <a:xfrm>
            <a:off x="10424160" y="3246120"/>
            <a:ext cx="1280160" cy="502920"/>
          </a:xfrm>
          <a:prstGeom prst="rect">
            <a:avLst/>
          </a:prstGeom>
          <a:solidFill>
            <a:srgbClr val="FFFFFF"/>
          </a:solidFill>
          <a:ln w="12700">
            <a:solidFill>
              <a:srgbClr val="EEEEF0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sz="3200"/>
          </a:p>
        </p:txBody>
      </p:sp>
      <p:sp>
        <p:nvSpPr>
          <p:cNvPr id="42" name="TextBox 41"/>
          <p:cNvSpPr txBox="1"/>
          <p:nvPr/>
        </p:nvSpPr>
        <p:spPr>
          <a:xfrm>
            <a:off x="10488168" y="3394430"/>
            <a:ext cx="1152143" cy="215444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l"/>
            <a:r>
              <a:rPr sz="1400" b="0" i="0">
                <a:solidFill>
                  <a:srgbClr val="1A1718"/>
                </a:solidFill>
                <a:latin typeface="Calibri"/>
              </a:rPr>
              <a:t>₮3.2M / жил</a:t>
            </a:r>
          </a:p>
        </p:txBody>
      </p:sp>
      <p:sp>
        <p:nvSpPr>
          <p:cNvPr id="43" name="Rectangle 42"/>
          <p:cNvSpPr/>
          <p:nvPr/>
        </p:nvSpPr>
        <p:spPr>
          <a:xfrm>
            <a:off x="731520" y="3794760"/>
            <a:ext cx="640080" cy="502920"/>
          </a:xfrm>
          <a:prstGeom prst="rect">
            <a:avLst/>
          </a:prstGeom>
          <a:solidFill>
            <a:srgbClr val="FFFFFF"/>
          </a:solidFill>
          <a:ln w="12700">
            <a:solidFill>
              <a:srgbClr val="EEEEF0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sz="3200"/>
          </a:p>
        </p:txBody>
      </p:sp>
      <p:sp>
        <p:nvSpPr>
          <p:cNvPr id="44" name="TextBox 43"/>
          <p:cNvSpPr txBox="1"/>
          <p:nvPr/>
        </p:nvSpPr>
        <p:spPr>
          <a:xfrm>
            <a:off x="795528" y="3943070"/>
            <a:ext cx="512063" cy="215444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l"/>
            <a:r>
              <a:rPr sz="1400" b="0" i="0">
                <a:solidFill>
                  <a:srgbClr val="1A1718"/>
                </a:solidFill>
                <a:latin typeface="Calibri"/>
              </a:rPr>
              <a:t>3</a:t>
            </a:r>
          </a:p>
        </p:txBody>
      </p:sp>
      <p:sp>
        <p:nvSpPr>
          <p:cNvPr id="45" name="Rectangle 44"/>
          <p:cNvSpPr/>
          <p:nvPr/>
        </p:nvSpPr>
        <p:spPr>
          <a:xfrm>
            <a:off x="1371600" y="3794760"/>
            <a:ext cx="1828800" cy="502920"/>
          </a:xfrm>
          <a:prstGeom prst="rect">
            <a:avLst/>
          </a:prstGeom>
          <a:solidFill>
            <a:srgbClr val="FFFFFF"/>
          </a:solidFill>
          <a:ln w="12700">
            <a:solidFill>
              <a:srgbClr val="EEEEF0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sz="3200"/>
          </a:p>
        </p:txBody>
      </p:sp>
      <p:sp>
        <p:nvSpPr>
          <p:cNvPr id="46" name="TextBox 45"/>
          <p:cNvSpPr txBox="1"/>
          <p:nvPr/>
        </p:nvSpPr>
        <p:spPr>
          <a:xfrm>
            <a:off x="1435608" y="3958460"/>
            <a:ext cx="1700784" cy="184666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l"/>
            <a:r>
              <a:rPr sz="1200" b="0" i="0">
                <a:solidFill>
                  <a:srgbClr val="1A1718"/>
                </a:solidFill>
                <a:latin typeface="Calibri"/>
              </a:rPr>
              <a:t>Зөвшөөрлийн саатал</a:t>
            </a:r>
          </a:p>
        </p:txBody>
      </p:sp>
      <p:sp>
        <p:nvSpPr>
          <p:cNvPr id="47" name="Rectangle 46"/>
          <p:cNvSpPr/>
          <p:nvPr/>
        </p:nvSpPr>
        <p:spPr>
          <a:xfrm>
            <a:off x="3200400" y="3794760"/>
            <a:ext cx="3291840" cy="502920"/>
          </a:xfrm>
          <a:prstGeom prst="rect">
            <a:avLst/>
          </a:prstGeom>
          <a:solidFill>
            <a:srgbClr val="FFFFFF"/>
          </a:solidFill>
          <a:ln w="12700">
            <a:solidFill>
              <a:srgbClr val="EEEEF0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sz="3200"/>
          </a:p>
        </p:txBody>
      </p:sp>
      <p:sp>
        <p:nvSpPr>
          <p:cNvPr id="48" name="TextBox 47"/>
          <p:cNvSpPr txBox="1"/>
          <p:nvPr/>
        </p:nvSpPr>
        <p:spPr>
          <a:xfrm>
            <a:off x="3264408" y="3866127"/>
            <a:ext cx="3163824" cy="369332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l"/>
            <a:r>
              <a:rPr sz="1200" b="0" i="0">
                <a:solidFill>
                  <a:srgbClr val="1A1718"/>
                </a:solidFill>
                <a:latin typeface="Calibri"/>
              </a:rPr>
              <a:t>Худалдан авалтын ажилтан гарын үсэг хүлээгдэнэ</a:t>
            </a:r>
          </a:p>
        </p:txBody>
      </p:sp>
      <p:sp>
        <p:nvSpPr>
          <p:cNvPr id="49" name="Rectangle 48"/>
          <p:cNvSpPr/>
          <p:nvPr/>
        </p:nvSpPr>
        <p:spPr>
          <a:xfrm>
            <a:off x="6492240" y="3794760"/>
            <a:ext cx="1645920" cy="502920"/>
          </a:xfrm>
          <a:prstGeom prst="rect">
            <a:avLst/>
          </a:prstGeom>
          <a:solidFill>
            <a:srgbClr val="FFFFFF"/>
          </a:solidFill>
          <a:ln w="12700">
            <a:solidFill>
              <a:srgbClr val="EEEEF0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sz="3200"/>
          </a:p>
        </p:txBody>
      </p:sp>
      <p:sp>
        <p:nvSpPr>
          <p:cNvPr id="50" name="TextBox 49"/>
          <p:cNvSpPr txBox="1"/>
          <p:nvPr/>
        </p:nvSpPr>
        <p:spPr>
          <a:xfrm>
            <a:off x="6556248" y="3943070"/>
            <a:ext cx="1517904" cy="215444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l"/>
            <a:r>
              <a:rPr sz="1400" b="0" i="0">
                <a:solidFill>
                  <a:srgbClr val="1A1718"/>
                </a:solidFill>
                <a:latin typeface="Calibri"/>
              </a:rPr>
              <a:t>100%</a:t>
            </a:r>
          </a:p>
        </p:txBody>
      </p:sp>
      <p:sp>
        <p:nvSpPr>
          <p:cNvPr id="51" name="Rectangle 50"/>
          <p:cNvSpPr/>
          <p:nvPr/>
        </p:nvSpPr>
        <p:spPr>
          <a:xfrm>
            <a:off x="8138160" y="3794760"/>
            <a:ext cx="2286000" cy="502920"/>
          </a:xfrm>
          <a:prstGeom prst="rect">
            <a:avLst/>
          </a:prstGeom>
          <a:solidFill>
            <a:srgbClr val="FFFFFF"/>
          </a:solidFill>
          <a:ln w="12700">
            <a:solidFill>
              <a:srgbClr val="EEEEF0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sz="3200"/>
          </a:p>
        </p:txBody>
      </p:sp>
      <p:sp>
        <p:nvSpPr>
          <p:cNvPr id="52" name="TextBox 51"/>
          <p:cNvSpPr txBox="1"/>
          <p:nvPr/>
        </p:nvSpPr>
        <p:spPr>
          <a:xfrm>
            <a:off x="8202168" y="3958460"/>
            <a:ext cx="2157984" cy="184666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l"/>
            <a:r>
              <a:rPr sz="1200" b="0" i="0">
                <a:solidFill>
                  <a:srgbClr val="1A1718"/>
                </a:solidFill>
                <a:latin typeface="Calibri"/>
              </a:rPr>
              <a:t>Хугацаа +1 өдөр</a:t>
            </a:r>
          </a:p>
        </p:txBody>
      </p:sp>
      <p:sp>
        <p:nvSpPr>
          <p:cNvPr id="53" name="Rectangle 52"/>
          <p:cNvSpPr/>
          <p:nvPr/>
        </p:nvSpPr>
        <p:spPr>
          <a:xfrm>
            <a:off x="10424160" y="3794760"/>
            <a:ext cx="1280160" cy="502920"/>
          </a:xfrm>
          <a:prstGeom prst="rect">
            <a:avLst/>
          </a:prstGeom>
          <a:solidFill>
            <a:srgbClr val="FFFFFF"/>
          </a:solidFill>
          <a:ln w="12700">
            <a:solidFill>
              <a:srgbClr val="EEEEF0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sz="3200"/>
          </a:p>
        </p:txBody>
      </p:sp>
      <p:sp>
        <p:nvSpPr>
          <p:cNvPr id="54" name="TextBox 53"/>
          <p:cNvSpPr txBox="1"/>
          <p:nvPr/>
        </p:nvSpPr>
        <p:spPr>
          <a:xfrm>
            <a:off x="10488168" y="3943070"/>
            <a:ext cx="1152143" cy="215444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l"/>
            <a:r>
              <a:rPr sz="1400" b="0" i="0">
                <a:solidFill>
                  <a:srgbClr val="1A1718"/>
                </a:solidFill>
                <a:latin typeface="Calibri"/>
              </a:rPr>
              <a:t>₮4.5M / жил</a:t>
            </a:r>
          </a:p>
        </p:txBody>
      </p:sp>
      <p:sp>
        <p:nvSpPr>
          <p:cNvPr id="55" name="Rectangle 54"/>
          <p:cNvSpPr/>
          <p:nvPr/>
        </p:nvSpPr>
        <p:spPr>
          <a:xfrm>
            <a:off x="731520" y="4343400"/>
            <a:ext cx="640080" cy="502920"/>
          </a:xfrm>
          <a:prstGeom prst="rect">
            <a:avLst/>
          </a:prstGeom>
          <a:solidFill>
            <a:srgbClr val="FFFFFF"/>
          </a:solidFill>
          <a:ln w="12700">
            <a:solidFill>
              <a:srgbClr val="EEEEF0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sz="3200"/>
          </a:p>
        </p:txBody>
      </p:sp>
      <p:sp>
        <p:nvSpPr>
          <p:cNvPr id="56" name="TextBox 55"/>
          <p:cNvSpPr txBox="1"/>
          <p:nvPr/>
        </p:nvSpPr>
        <p:spPr>
          <a:xfrm>
            <a:off x="795528" y="4491710"/>
            <a:ext cx="512063" cy="215444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l"/>
            <a:r>
              <a:rPr sz="1400" b="0" i="0">
                <a:solidFill>
                  <a:srgbClr val="1A1718"/>
                </a:solidFill>
                <a:latin typeface="Calibri"/>
              </a:rPr>
              <a:t>4</a:t>
            </a:r>
          </a:p>
        </p:txBody>
      </p:sp>
      <p:sp>
        <p:nvSpPr>
          <p:cNvPr id="57" name="Rectangle 56"/>
          <p:cNvSpPr/>
          <p:nvPr/>
        </p:nvSpPr>
        <p:spPr>
          <a:xfrm>
            <a:off x="1371600" y="4343400"/>
            <a:ext cx="1828800" cy="502920"/>
          </a:xfrm>
          <a:prstGeom prst="rect">
            <a:avLst/>
          </a:prstGeom>
          <a:solidFill>
            <a:srgbClr val="FFFFFF"/>
          </a:solidFill>
          <a:ln w="12700">
            <a:solidFill>
              <a:srgbClr val="EEEEF0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sz="3200"/>
          </a:p>
        </p:txBody>
      </p:sp>
      <p:sp>
        <p:nvSpPr>
          <p:cNvPr id="58" name="TextBox 57"/>
          <p:cNvSpPr txBox="1"/>
          <p:nvPr/>
        </p:nvSpPr>
        <p:spPr>
          <a:xfrm>
            <a:off x="1435608" y="4507100"/>
            <a:ext cx="1700784" cy="184666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l"/>
            <a:r>
              <a:rPr sz="1200" b="0" i="0">
                <a:solidFill>
                  <a:srgbClr val="1A1718"/>
                </a:solidFill>
                <a:latin typeface="Calibri"/>
              </a:rPr>
              <a:t>Каталог хуучирсан</a:t>
            </a:r>
          </a:p>
        </p:txBody>
      </p:sp>
      <p:sp>
        <p:nvSpPr>
          <p:cNvPr id="59" name="Rectangle 58"/>
          <p:cNvSpPr/>
          <p:nvPr/>
        </p:nvSpPr>
        <p:spPr>
          <a:xfrm>
            <a:off x="3200400" y="4343400"/>
            <a:ext cx="3291840" cy="502920"/>
          </a:xfrm>
          <a:prstGeom prst="rect">
            <a:avLst/>
          </a:prstGeom>
          <a:solidFill>
            <a:srgbClr val="FFFFFF"/>
          </a:solidFill>
          <a:ln w="12700">
            <a:solidFill>
              <a:srgbClr val="EEEEF0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sz="3200"/>
          </a:p>
        </p:txBody>
      </p:sp>
      <p:sp>
        <p:nvSpPr>
          <p:cNvPr id="60" name="TextBox 59"/>
          <p:cNvSpPr txBox="1"/>
          <p:nvPr/>
        </p:nvSpPr>
        <p:spPr>
          <a:xfrm>
            <a:off x="3264408" y="4414767"/>
            <a:ext cx="3163824" cy="369332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l"/>
            <a:r>
              <a:rPr sz="1200" b="0" i="0">
                <a:solidFill>
                  <a:srgbClr val="1A1718"/>
                </a:solidFill>
                <a:latin typeface="Calibri"/>
              </a:rPr>
              <a:t>Каталогт байгаа тоног бэлэн биш байх тохиолдол</a:t>
            </a:r>
          </a:p>
        </p:txBody>
      </p:sp>
      <p:sp>
        <p:nvSpPr>
          <p:cNvPr id="61" name="Rectangle 60"/>
          <p:cNvSpPr/>
          <p:nvPr/>
        </p:nvSpPr>
        <p:spPr>
          <a:xfrm>
            <a:off x="6492240" y="4343400"/>
            <a:ext cx="1645920" cy="502920"/>
          </a:xfrm>
          <a:prstGeom prst="rect">
            <a:avLst/>
          </a:prstGeom>
          <a:solidFill>
            <a:srgbClr val="FFFFFF"/>
          </a:solidFill>
          <a:ln w="12700">
            <a:solidFill>
              <a:srgbClr val="EEEEF0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sz="3200"/>
          </a:p>
        </p:txBody>
      </p:sp>
      <p:sp>
        <p:nvSpPr>
          <p:cNvPr id="62" name="TextBox 61"/>
          <p:cNvSpPr txBox="1"/>
          <p:nvPr/>
        </p:nvSpPr>
        <p:spPr>
          <a:xfrm>
            <a:off x="6556248" y="4491710"/>
            <a:ext cx="1517904" cy="215444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l"/>
            <a:r>
              <a:rPr sz="1400" b="0" i="0">
                <a:solidFill>
                  <a:srgbClr val="1A1718"/>
                </a:solidFill>
                <a:latin typeface="Calibri"/>
              </a:rPr>
              <a:t>5% эрэлт</a:t>
            </a:r>
          </a:p>
        </p:txBody>
      </p:sp>
      <p:sp>
        <p:nvSpPr>
          <p:cNvPr id="63" name="Rectangle 62"/>
          <p:cNvSpPr/>
          <p:nvPr/>
        </p:nvSpPr>
        <p:spPr>
          <a:xfrm>
            <a:off x="8138160" y="4343400"/>
            <a:ext cx="2286000" cy="502920"/>
          </a:xfrm>
          <a:prstGeom prst="rect">
            <a:avLst/>
          </a:prstGeom>
          <a:solidFill>
            <a:srgbClr val="FFFFFF"/>
          </a:solidFill>
          <a:ln w="12700">
            <a:solidFill>
              <a:srgbClr val="EEEEF0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sz="3200"/>
          </a:p>
        </p:txBody>
      </p:sp>
      <p:sp>
        <p:nvSpPr>
          <p:cNvPr id="64" name="TextBox 63"/>
          <p:cNvSpPr txBox="1"/>
          <p:nvPr/>
        </p:nvSpPr>
        <p:spPr>
          <a:xfrm>
            <a:off x="8202168" y="4507100"/>
            <a:ext cx="2157984" cy="184666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l"/>
            <a:r>
              <a:rPr sz="1200" b="0" i="0">
                <a:solidFill>
                  <a:srgbClr val="1A1718"/>
                </a:solidFill>
                <a:latin typeface="Calibri"/>
              </a:rPr>
              <a:t>Хүсэлт цуцлагдах</a:t>
            </a:r>
          </a:p>
        </p:txBody>
      </p:sp>
      <p:sp>
        <p:nvSpPr>
          <p:cNvPr id="65" name="Rectangle 64"/>
          <p:cNvSpPr/>
          <p:nvPr/>
        </p:nvSpPr>
        <p:spPr>
          <a:xfrm>
            <a:off x="10424160" y="4343400"/>
            <a:ext cx="1280160" cy="502920"/>
          </a:xfrm>
          <a:prstGeom prst="rect">
            <a:avLst/>
          </a:prstGeom>
          <a:solidFill>
            <a:srgbClr val="FFFFFF"/>
          </a:solidFill>
          <a:ln w="12700">
            <a:solidFill>
              <a:srgbClr val="EEEEF0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sz="3200"/>
          </a:p>
        </p:txBody>
      </p:sp>
      <p:sp>
        <p:nvSpPr>
          <p:cNvPr id="66" name="TextBox 65"/>
          <p:cNvSpPr txBox="1"/>
          <p:nvPr/>
        </p:nvSpPr>
        <p:spPr>
          <a:xfrm>
            <a:off x="10488168" y="4491710"/>
            <a:ext cx="1152143" cy="215444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l"/>
            <a:r>
              <a:rPr sz="1400" b="0" i="0">
                <a:solidFill>
                  <a:srgbClr val="1A1718"/>
                </a:solidFill>
                <a:latin typeface="Calibri"/>
              </a:rPr>
              <a:t>₮1.8M / жил</a:t>
            </a:r>
          </a:p>
        </p:txBody>
      </p:sp>
      <p:sp>
        <p:nvSpPr>
          <p:cNvPr id="67" name="Rectangle 66"/>
          <p:cNvSpPr/>
          <p:nvPr/>
        </p:nvSpPr>
        <p:spPr>
          <a:xfrm>
            <a:off x="731520" y="4892040"/>
            <a:ext cx="640080" cy="502920"/>
          </a:xfrm>
          <a:prstGeom prst="rect">
            <a:avLst/>
          </a:prstGeom>
          <a:solidFill>
            <a:srgbClr val="FFFFFF"/>
          </a:solidFill>
          <a:ln w="12700">
            <a:solidFill>
              <a:srgbClr val="EEEEF0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sz="3200"/>
          </a:p>
        </p:txBody>
      </p:sp>
      <p:sp>
        <p:nvSpPr>
          <p:cNvPr id="68" name="TextBox 67"/>
          <p:cNvSpPr txBox="1"/>
          <p:nvPr/>
        </p:nvSpPr>
        <p:spPr>
          <a:xfrm>
            <a:off x="795528" y="5040350"/>
            <a:ext cx="512063" cy="215444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l"/>
            <a:r>
              <a:rPr sz="1400" b="0" i="0">
                <a:solidFill>
                  <a:srgbClr val="1A1718"/>
                </a:solidFill>
                <a:latin typeface="Calibri"/>
              </a:rPr>
              <a:t>5</a:t>
            </a:r>
          </a:p>
        </p:txBody>
      </p:sp>
      <p:sp>
        <p:nvSpPr>
          <p:cNvPr id="69" name="Rectangle 68"/>
          <p:cNvSpPr/>
          <p:nvPr/>
        </p:nvSpPr>
        <p:spPr>
          <a:xfrm>
            <a:off x="1371600" y="4892040"/>
            <a:ext cx="1828800" cy="502920"/>
          </a:xfrm>
          <a:prstGeom prst="rect">
            <a:avLst/>
          </a:prstGeom>
          <a:solidFill>
            <a:srgbClr val="FFFFFF"/>
          </a:solidFill>
          <a:ln w="12700">
            <a:solidFill>
              <a:srgbClr val="EEEEF0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sz="3200"/>
          </a:p>
        </p:txBody>
      </p:sp>
      <p:sp>
        <p:nvSpPr>
          <p:cNvPr id="70" name="TextBox 69"/>
          <p:cNvSpPr txBox="1"/>
          <p:nvPr/>
        </p:nvSpPr>
        <p:spPr>
          <a:xfrm>
            <a:off x="1435608" y="4963406"/>
            <a:ext cx="1700784" cy="369332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l"/>
            <a:r>
              <a:rPr sz="1200" b="0" i="0">
                <a:solidFill>
                  <a:srgbClr val="1A1718"/>
                </a:solidFill>
                <a:latin typeface="Calibri"/>
              </a:rPr>
              <a:t>Имэйл нэг газар хадгалагдахгүй</a:t>
            </a:r>
          </a:p>
        </p:txBody>
      </p:sp>
      <p:sp>
        <p:nvSpPr>
          <p:cNvPr id="71" name="Rectangle 70"/>
          <p:cNvSpPr/>
          <p:nvPr/>
        </p:nvSpPr>
        <p:spPr>
          <a:xfrm>
            <a:off x="3200400" y="4892040"/>
            <a:ext cx="3291840" cy="502920"/>
          </a:xfrm>
          <a:prstGeom prst="rect">
            <a:avLst/>
          </a:prstGeom>
          <a:solidFill>
            <a:srgbClr val="FFFFFF"/>
          </a:solidFill>
          <a:ln w="12700">
            <a:solidFill>
              <a:srgbClr val="EEEEF0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sz="3200"/>
          </a:p>
        </p:txBody>
      </p:sp>
      <p:sp>
        <p:nvSpPr>
          <p:cNvPr id="72" name="TextBox 71"/>
          <p:cNvSpPr txBox="1"/>
          <p:nvPr/>
        </p:nvSpPr>
        <p:spPr>
          <a:xfrm>
            <a:off x="3264408" y="5055740"/>
            <a:ext cx="3163824" cy="184666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l"/>
            <a:r>
              <a:rPr sz="1200" b="0" i="0">
                <a:solidFill>
                  <a:srgbClr val="1A1718"/>
                </a:solidFill>
                <a:latin typeface="Calibri"/>
              </a:rPr>
              <a:t>Бичиг баримтын мөшгөл тогтворгүй</a:t>
            </a:r>
          </a:p>
        </p:txBody>
      </p:sp>
      <p:sp>
        <p:nvSpPr>
          <p:cNvPr id="73" name="Rectangle 72"/>
          <p:cNvSpPr/>
          <p:nvPr/>
        </p:nvSpPr>
        <p:spPr>
          <a:xfrm>
            <a:off x="6492240" y="4892040"/>
            <a:ext cx="1645920" cy="502920"/>
          </a:xfrm>
          <a:prstGeom prst="rect">
            <a:avLst/>
          </a:prstGeom>
          <a:solidFill>
            <a:srgbClr val="FFFFFF"/>
          </a:solidFill>
          <a:ln w="12700">
            <a:solidFill>
              <a:srgbClr val="EEEEF0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sz="3200"/>
          </a:p>
        </p:txBody>
      </p:sp>
      <p:sp>
        <p:nvSpPr>
          <p:cNvPr id="74" name="TextBox 73"/>
          <p:cNvSpPr txBox="1"/>
          <p:nvPr/>
        </p:nvSpPr>
        <p:spPr>
          <a:xfrm>
            <a:off x="6556248" y="5040350"/>
            <a:ext cx="1517904" cy="215444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l"/>
            <a:r>
              <a:rPr sz="1400" b="0" i="0">
                <a:solidFill>
                  <a:srgbClr val="1A1718"/>
                </a:solidFill>
                <a:latin typeface="Calibri"/>
              </a:rPr>
              <a:t>Тогтмол</a:t>
            </a:r>
          </a:p>
        </p:txBody>
      </p:sp>
      <p:sp>
        <p:nvSpPr>
          <p:cNvPr id="75" name="Rectangle 74"/>
          <p:cNvSpPr/>
          <p:nvPr/>
        </p:nvSpPr>
        <p:spPr>
          <a:xfrm>
            <a:off x="8138160" y="4892040"/>
            <a:ext cx="2286000" cy="502920"/>
          </a:xfrm>
          <a:prstGeom prst="rect">
            <a:avLst/>
          </a:prstGeom>
          <a:solidFill>
            <a:srgbClr val="FFFFFF"/>
          </a:solidFill>
          <a:ln w="12700">
            <a:solidFill>
              <a:srgbClr val="EEEEF0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sz="3200"/>
          </a:p>
        </p:txBody>
      </p:sp>
      <p:sp>
        <p:nvSpPr>
          <p:cNvPr id="76" name="TextBox 75"/>
          <p:cNvSpPr txBox="1"/>
          <p:nvPr/>
        </p:nvSpPr>
        <p:spPr>
          <a:xfrm>
            <a:off x="8202168" y="5055740"/>
            <a:ext cx="2157984" cy="184666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l"/>
            <a:r>
              <a:rPr sz="1200" b="0" i="0">
                <a:solidFill>
                  <a:srgbClr val="1A1718"/>
                </a:solidFill>
                <a:latin typeface="Calibri"/>
              </a:rPr>
              <a:t>Аудит хүндэрнэ</a:t>
            </a:r>
          </a:p>
        </p:txBody>
      </p:sp>
      <p:sp>
        <p:nvSpPr>
          <p:cNvPr id="77" name="Rectangle 76"/>
          <p:cNvSpPr/>
          <p:nvPr/>
        </p:nvSpPr>
        <p:spPr>
          <a:xfrm>
            <a:off x="10424160" y="4892040"/>
            <a:ext cx="1280160" cy="502920"/>
          </a:xfrm>
          <a:prstGeom prst="rect">
            <a:avLst/>
          </a:prstGeom>
          <a:solidFill>
            <a:srgbClr val="FFFFFF"/>
          </a:solidFill>
          <a:ln w="12700">
            <a:solidFill>
              <a:srgbClr val="EEEEF0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sz="3200"/>
          </a:p>
        </p:txBody>
      </p:sp>
      <p:sp>
        <p:nvSpPr>
          <p:cNvPr id="78" name="TextBox 77"/>
          <p:cNvSpPr txBox="1"/>
          <p:nvPr/>
        </p:nvSpPr>
        <p:spPr>
          <a:xfrm>
            <a:off x="10488168" y="5040350"/>
            <a:ext cx="1152143" cy="215444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l"/>
            <a:r>
              <a:rPr sz="1400" b="0" i="0">
                <a:solidFill>
                  <a:srgbClr val="1A1718"/>
                </a:solidFill>
                <a:latin typeface="Calibri"/>
              </a:rPr>
              <a:t>₮0.8M / жил</a:t>
            </a:r>
          </a:p>
        </p:txBody>
      </p:sp>
      <p:sp>
        <p:nvSpPr>
          <p:cNvPr id="79" name="Rectangle 78"/>
          <p:cNvSpPr/>
          <p:nvPr/>
        </p:nvSpPr>
        <p:spPr>
          <a:xfrm>
            <a:off x="731520" y="5486399"/>
            <a:ext cx="10972800" cy="365760"/>
          </a:xfrm>
          <a:prstGeom prst="rect">
            <a:avLst/>
          </a:prstGeom>
          <a:solidFill>
            <a:srgbClr val="FFEC0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80" name="TextBox 79"/>
          <p:cNvSpPr txBox="1"/>
          <p:nvPr/>
        </p:nvSpPr>
        <p:spPr>
          <a:xfrm>
            <a:off x="731520" y="5486399"/>
            <a:ext cx="10972800" cy="365760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ctr"/>
            <a:r>
              <a:rPr sz="1200" b="1" i="0">
                <a:solidFill>
                  <a:srgbClr val="1A1718"/>
                </a:solidFill>
                <a:latin typeface="Calibri"/>
              </a:rPr>
              <a:t>НИЙТ ҮНЭЛГЭЭ: ₮15.3 сая / жил  — энэ нь Pareto analysis-д хэрэглэгдэнэ</a:t>
            </a:r>
          </a:p>
        </p:txBody>
      </p:sp>
      <p:sp>
        <p:nvSpPr>
          <p:cNvPr id="81" name="TextBox 80"/>
          <p:cNvSpPr txBox="1"/>
          <p:nvPr/>
        </p:nvSpPr>
        <p:spPr>
          <a:xfrm>
            <a:off x="457200" y="6492240"/>
            <a:ext cx="10058400" cy="274320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/>
            <a:r>
              <a:rPr sz="1000" b="0" i="0">
                <a:solidFill>
                  <a:srgbClr val="55555A"/>
                </a:solidFill>
                <a:latin typeface="Calibri"/>
              </a:rPr>
              <a:t>ISA332 • Процессын Шинжилгээ • FBPM Ch.6–7</a:t>
            </a:r>
          </a:p>
        </p:txBody>
      </p:sp>
      <p:sp>
        <p:nvSpPr>
          <p:cNvPr id="82" name="TextBox 81"/>
          <p:cNvSpPr txBox="1"/>
          <p:nvPr/>
        </p:nvSpPr>
        <p:spPr>
          <a:xfrm>
            <a:off x="11338560" y="6492240"/>
            <a:ext cx="731520" cy="274320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r"/>
            <a:r>
              <a:rPr sz="1000" b="0" i="0">
                <a:solidFill>
                  <a:srgbClr val="55555A"/>
                </a:solidFill>
                <a:latin typeface="Calibri"/>
              </a:rPr>
              <a:t>17 / 55</a:t>
            </a: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5E1F58D-258C-4EE5-B853-193AA6E9DAE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70933" y="1"/>
            <a:ext cx="11082867" cy="1049310"/>
          </a:xfrm>
        </p:spPr>
        <p:txBody>
          <a:bodyPr>
            <a:normAutofit/>
          </a:bodyPr>
          <a:lstStyle/>
          <a:p>
            <a:r>
              <a:rPr lang="en-US" sz="3600" dirty="0"/>
              <a:t>Issue Documentation: </a:t>
            </a:r>
            <a:r>
              <a:rPr lang="mn-MN" sz="3600" dirty="0"/>
              <a:t>Асуудлын бүртгэл</a:t>
            </a:r>
            <a:endParaRPr lang="en-US" sz="3600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EFAFE10-C253-4F27-9512-FD6902A99A1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7FB49-965A-4BDE-80FA-DD1439F857D1}" type="datetime1">
              <a:rPr lang="en-US" smtClean="0"/>
              <a:t>6/8/2026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77BFC86B-269C-4770-8C48-4E650CC34F1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mn-MN"/>
              <a:t>Бизнес процесс загварчлал сургалт</a:t>
            </a:r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A53E0595-5AED-492B-9E3D-A59729D0D1F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9746D3-3897-4E62-AFB2-F036F859B1B5}" type="slidenum">
              <a:rPr lang="en-US" smtClean="0"/>
              <a:t>20</a:t>
            </a:fld>
            <a:endParaRPr lang="en-US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6DD89E4-9156-6D3F-E8D1-534AD8332112}"/>
              </a:ext>
            </a:extLst>
          </p:cNvPr>
          <p:cNvSpPr txBox="1"/>
          <p:nvPr/>
        </p:nvSpPr>
        <p:spPr>
          <a:xfrm>
            <a:off x="280371" y="1210932"/>
            <a:ext cx="11631257" cy="646331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 algn="l"/>
            <a:r>
              <a:rPr lang="mn-MN" dirty="0">
                <a:latin typeface="Arial" panose="020B0604020202020204" pitchFamily="34" charset="0"/>
                <a:cs typeface="Arial" panose="020B0604020202020204" pitchFamily="34" charset="0"/>
              </a:rPr>
              <a:t>Чанарын, тоон шинжилгээний үр дүнг баримтжуулан бүртгэдэг. Асуудлын бүртгэл нь шинжилгээний үр дүнг нэгтгэх, харьцуулахад ашиглагдана</a:t>
            </a:r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Content Placeholder 2">
            <a:extLst>
              <a:ext uri="{FF2B5EF4-FFF2-40B4-BE49-F238E27FC236}">
                <a16:creationId xmlns:a16="http://schemas.microsoft.com/office/drawing/2014/main" id="{C3ABB504-7EC1-00A3-3883-7E69FF88CF9F}"/>
              </a:ext>
            </a:extLst>
          </p:cNvPr>
          <p:cNvSpPr txBox="1">
            <a:spLocks/>
          </p:cNvSpPr>
          <p:nvPr/>
        </p:nvSpPr>
        <p:spPr>
          <a:xfrm>
            <a:off x="270932" y="1918741"/>
            <a:ext cx="11556307" cy="2765685"/>
          </a:xfrm>
          <a:solidFill>
            <a:schemeClr val="accent1">
              <a:lumMod val="20000"/>
              <a:lumOff val="80000"/>
            </a:schemeClr>
          </a:solidFill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mn-MN" sz="1600" dirty="0">
                <a:latin typeface="Arial" panose="020B0604020202020204" pitchFamily="34" charset="0"/>
                <a:cs typeface="Arial" panose="020B0604020202020204" pitchFamily="34" charset="0"/>
              </a:rPr>
              <a:t>Дараах агуулгаар бүртгэл үүсгэх</a:t>
            </a:r>
          </a:p>
          <a:p>
            <a:r>
              <a:rPr lang="mn-MN" sz="1600" dirty="0">
                <a:latin typeface="Arial" panose="020B0604020202020204" pitchFamily="34" charset="0"/>
                <a:cs typeface="Arial" panose="020B0604020202020204" pitchFamily="34" charset="0"/>
              </a:rPr>
              <a:t>Асуудлын нэр: Оролцогч талуудад товч, тодорхой ойлгуулахын тулд 2-5 түлхүүр үгээр томъёолох</a:t>
            </a:r>
          </a:p>
          <a:p>
            <a:r>
              <a:rPr lang="mn-MN" sz="1600" dirty="0">
                <a:latin typeface="Arial" panose="020B0604020202020204" pitchFamily="34" charset="0"/>
                <a:cs typeface="Arial" panose="020B0604020202020204" pitchFamily="34" charset="0"/>
              </a:rPr>
              <a:t>Тайлбар: Асуудлыг 1-2 өгүүлбэрт багтаан тухайн асуудлыг тайлбарлах</a:t>
            </a:r>
          </a:p>
          <a:p>
            <a:r>
              <a:rPr lang="mn-MN" sz="1600" dirty="0">
                <a:latin typeface="Arial" panose="020B0604020202020204" pitchFamily="34" charset="0"/>
                <a:cs typeface="Arial" panose="020B0604020202020204" pitchFamily="34" charset="0"/>
              </a:rPr>
              <a:t>Зэрэглэл: Бусад асуудлуудтай харьцуулан эрэмбэлж оноожуулах</a:t>
            </a:r>
          </a:p>
          <a:p>
            <a:r>
              <a:rPr lang="mn-MN" sz="1600" dirty="0">
                <a:latin typeface="Arial" panose="020B0604020202020204" pitchFamily="34" charset="0"/>
                <a:cs typeface="Arial" panose="020B0604020202020204" pitchFamily="34" charset="0"/>
              </a:rPr>
              <a:t>Өгөгдөл ба таамаглал: Асуудлын нөлөөллийг таамаглахад ашиглах өгөгдөл</a:t>
            </a:r>
          </a:p>
          <a:p>
            <a:r>
              <a:rPr lang="mn-MN" sz="1600" dirty="0">
                <a:latin typeface="Arial" panose="020B0604020202020204" pitchFamily="34" charset="0"/>
                <a:cs typeface="Arial" panose="020B0604020202020204" pitchFamily="34" charset="0"/>
              </a:rPr>
              <a:t>Чанарын нөлөө: Асуудал нь процесст үзүүлэх ямар чанарын нөлөөлөл байх вэ?</a:t>
            </a:r>
          </a:p>
          <a:p>
            <a:r>
              <a:rPr lang="mn-MN" sz="1600" dirty="0">
                <a:latin typeface="Arial" panose="020B0604020202020204" pitchFamily="34" charset="0"/>
                <a:cs typeface="Arial" panose="020B0604020202020204" pitchFamily="34" charset="0"/>
              </a:rPr>
              <a:t>Тоон нөлөө: Асуудал нь процесст үзүүлэх ямар тоон үзүүлэлт байх вэ?</a:t>
            </a:r>
          </a:p>
          <a:p>
            <a:endParaRPr lang="en-US" sz="1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05AF2855-514E-0FF5-67DF-5C953C8F054E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1864" t="28481" r="7972" b="22608"/>
          <a:stretch/>
        </p:blipFill>
        <p:spPr>
          <a:xfrm>
            <a:off x="4836825" y="4341478"/>
            <a:ext cx="7297713" cy="239324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265246797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5E1F58D-258C-4EE5-B853-193AA6E9DAE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70933" y="1"/>
            <a:ext cx="11082867" cy="1049310"/>
          </a:xfrm>
        </p:spPr>
        <p:txBody>
          <a:bodyPr>
            <a:normAutofit/>
          </a:bodyPr>
          <a:lstStyle/>
          <a:p>
            <a:r>
              <a:rPr lang="en-US" sz="3600" dirty="0"/>
              <a:t>Issue Documentation: </a:t>
            </a:r>
            <a:r>
              <a:rPr lang="mn-MN" sz="3600" dirty="0"/>
              <a:t>Асуудлын бүртгэл</a:t>
            </a:r>
            <a:endParaRPr lang="en-US" sz="3600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EFAFE10-C253-4F27-9512-FD6902A99A1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7FB49-965A-4BDE-80FA-DD1439F857D1}" type="datetime1">
              <a:rPr lang="en-US" smtClean="0"/>
              <a:t>6/8/2026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77BFC86B-269C-4770-8C48-4E650CC34F1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mn-MN"/>
              <a:t>Бизнес процесс загварчлал сургалт</a:t>
            </a:r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A53E0595-5AED-492B-9E3D-A59729D0D1F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9746D3-3897-4E62-AFB2-F036F859B1B5}" type="slidenum">
              <a:rPr lang="en-US" smtClean="0"/>
              <a:t>21</a:t>
            </a:fld>
            <a:endParaRPr lang="en-US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CDDC0B68-84AA-4FB3-BD1D-610748211EAD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60500" t="21689" r="6875" b="32497"/>
          <a:stretch/>
        </p:blipFill>
        <p:spPr>
          <a:xfrm>
            <a:off x="60960" y="1690687"/>
            <a:ext cx="8848258" cy="4474981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10011474-128E-4936-8292-ACCBB4883691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6215" t="13887" r="9285" b="4385"/>
          <a:stretch/>
        </p:blipFill>
        <p:spPr>
          <a:xfrm>
            <a:off x="3378925" y="1690686"/>
            <a:ext cx="8752115" cy="45499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610390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457200" y="411480"/>
            <a:ext cx="146304" cy="640080"/>
          </a:xfrm>
          <a:prstGeom prst="rect">
            <a:avLst/>
          </a:prstGeom>
          <a:solidFill>
            <a:srgbClr val="FFEC0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TextBox 2"/>
          <p:cNvSpPr txBox="1"/>
          <p:nvPr/>
        </p:nvSpPr>
        <p:spPr>
          <a:xfrm>
            <a:off x="731520" y="365760"/>
            <a:ext cx="6400800" cy="320040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/>
            <a:r>
              <a:rPr sz="1100" b="1" i="0">
                <a:solidFill>
                  <a:srgbClr val="0F4DA5"/>
                </a:solidFill>
                <a:latin typeface="Calibri"/>
              </a:rPr>
              <a:t>ХЭСЭГ 1.11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731520" y="594360"/>
            <a:ext cx="10789920" cy="594360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/>
            <a:r>
              <a:rPr sz="2600" b="1" i="0">
                <a:solidFill>
                  <a:srgbClr val="1A1718"/>
                </a:solidFill>
                <a:latin typeface="Cambria"/>
              </a:rPr>
              <a:t>Pareto Analysis — 80/20 дүрэм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417320"/>
            <a:ext cx="1097280" cy="36576"/>
          </a:xfrm>
          <a:prstGeom prst="rect">
            <a:avLst/>
          </a:prstGeom>
          <a:solidFill>
            <a:srgbClr val="FFEC0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6" name="Rectangle 5"/>
          <p:cNvSpPr/>
          <p:nvPr/>
        </p:nvSpPr>
        <p:spPr>
          <a:xfrm>
            <a:off x="731520" y="1691640"/>
            <a:ext cx="5303520" cy="1325880"/>
          </a:xfrm>
          <a:prstGeom prst="rect">
            <a:avLst/>
          </a:prstGeom>
          <a:solidFill>
            <a:srgbClr val="1A1718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7" name="Rectangle 6"/>
          <p:cNvSpPr/>
          <p:nvPr/>
        </p:nvSpPr>
        <p:spPr>
          <a:xfrm>
            <a:off x="731520" y="1691640"/>
            <a:ext cx="109728" cy="1325880"/>
          </a:xfrm>
          <a:prstGeom prst="rect">
            <a:avLst/>
          </a:prstGeom>
          <a:solidFill>
            <a:srgbClr val="FFEC0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8" name="TextBox 7"/>
          <p:cNvSpPr txBox="1"/>
          <p:nvPr/>
        </p:nvSpPr>
        <p:spPr>
          <a:xfrm>
            <a:off x="914400" y="1828800"/>
            <a:ext cx="5120640" cy="365760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/>
            <a:r>
              <a:rPr sz="1100" b="1" i="0">
                <a:solidFill>
                  <a:srgbClr val="FFEC00"/>
                </a:solidFill>
                <a:latin typeface="Calibri"/>
              </a:rPr>
              <a:t>PARETO ЗАРЧИМ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914400" y="2148840"/>
            <a:ext cx="5120640" cy="492443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/>
            <a:r>
              <a:rPr sz="1600" b="0" i="0" dirty="0">
                <a:solidFill>
                  <a:srgbClr val="FFFFFF"/>
                </a:solidFill>
                <a:latin typeface="Calibri"/>
              </a:rPr>
              <a:t>«</a:t>
            </a:r>
            <a:r>
              <a:rPr sz="1600" b="0" i="0" dirty="0" err="1">
                <a:solidFill>
                  <a:srgbClr val="FFFFFF"/>
                </a:solidFill>
                <a:latin typeface="Calibri"/>
              </a:rPr>
              <a:t>Үр</a:t>
            </a:r>
            <a:r>
              <a:rPr sz="1600" b="0" i="0" dirty="0">
                <a:solidFill>
                  <a:srgbClr val="FFFFFF"/>
                </a:solidFill>
                <a:latin typeface="Calibri"/>
              </a:rPr>
              <a:t> </a:t>
            </a:r>
            <a:r>
              <a:rPr sz="1600" b="0" i="0" dirty="0" err="1">
                <a:solidFill>
                  <a:srgbClr val="FFFFFF"/>
                </a:solidFill>
                <a:latin typeface="Calibri"/>
              </a:rPr>
              <a:t>дагаврын</a:t>
            </a:r>
            <a:r>
              <a:rPr sz="1600" b="0" i="0" dirty="0">
                <a:solidFill>
                  <a:srgbClr val="FFFFFF"/>
                </a:solidFill>
                <a:latin typeface="Calibri"/>
              </a:rPr>
              <a:t> 80% </a:t>
            </a:r>
            <a:r>
              <a:rPr sz="1600" b="0" i="0" dirty="0" err="1">
                <a:solidFill>
                  <a:srgbClr val="FFFFFF"/>
                </a:solidFill>
                <a:latin typeface="Calibri"/>
              </a:rPr>
              <a:t>нь</a:t>
            </a:r>
            <a:r>
              <a:rPr sz="1600" b="0" i="0" dirty="0">
                <a:solidFill>
                  <a:srgbClr val="FFFFFF"/>
                </a:solidFill>
                <a:latin typeface="Calibri"/>
              </a:rPr>
              <a:t> </a:t>
            </a:r>
            <a:r>
              <a:rPr sz="1600" b="0" i="0" dirty="0" err="1">
                <a:solidFill>
                  <a:srgbClr val="FFFFFF"/>
                </a:solidFill>
                <a:latin typeface="Calibri"/>
              </a:rPr>
              <a:t>шалтгааны</a:t>
            </a:r>
            <a:r>
              <a:rPr sz="1600" b="0" i="0" dirty="0">
                <a:solidFill>
                  <a:srgbClr val="FFFFFF"/>
                </a:solidFill>
                <a:latin typeface="Calibri"/>
              </a:rPr>
              <a:t> 20%-</a:t>
            </a:r>
            <a:r>
              <a:rPr sz="1600" b="0" i="0" dirty="0" err="1">
                <a:solidFill>
                  <a:srgbClr val="FFFFFF"/>
                </a:solidFill>
                <a:latin typeface="Calibri"/>
              </a:rPr>
              <a:t>аас</a:t>
            </a:r>
            <a:r>
              <a:rPr sz="1600" b="0" i="0" dirty="0">
                <a:solidFill>
                  <a:srgbClr val="FFFFFF"/>
                </a:solidFill>
                <a:latin typeface="Calibri"/>
              </a:rPr>
              <a:t> </a:t>
            </a:r>
            <a:r>
              <a:rPr sz="1600" b="0" i="0" dirty="0" err="1">
                <a:solidFill>
                  <a:srgbClr val="FFFFFF"/>
                </a:solidFill>
                <a:latin typeface="Calibri"/>
              </a:rPr>
              <a:t>үүсдэг</a:t>
            </a:r>
            <a:r>
              <a:rPr sz="1600" b="0" i="0" dirty="0">
                <a:solidFill>
                  <a:srgbClr val="FFFFFF"/>
                </a:solidFill>
                <a:latin typeface="Calibri"/>
              </a:rPr>
              <a:t>.» — Vilfredo Pareto. </a:t>
            </a:r>
            <a:r>
              <a:rPr sz="1600" b="0" i="0" dirty="0" err="1">
                <a:solidFill>
                  <a:srgbClr val="FFFFFF"/>
                </a:solidFill>
                <a:latin typeface="Calibri"/>
              </a:rPr>
              <a:t>Тэргүүлэх</a:t>
            </a:r>
            <a:r>
              <a:rPr sz="1600" b="0" i="0" dirty="0">
                <a:solidFill>
                  <a:srgbClr val="FFFFFF"/>
                </a:solidFill>
                <a:latin typeface="Calibri"/>
              </a:rPr>
              <a:t> </a:t>
            </a:r>
            <a:r>
              <a:rPr sz="1600" b="0" i="0" dirty="0" err="1">
                <a:solidFill>
                  <a:srgbClr val="FFFFFF"/>
                </a:solidFill>
                <a:latin typeface="Calibri"/>
              </a:rPr>
              <a:t>асуудлуудыг</a:t>
            </a:r>
            <a:r>
              <a:rPr sz="1600" b="0" i="0" dirty="0">
                <a:solidFill>
                  <a:srgbClr val="FFFFFF"/>
                </a:solidFill>
                <a:latin typeface="Calibri"/>
              </a:rPr>
              <a:t> </a:t>
            </a:r>
            <a:r>
              <a:rPr sz="1600" b="0" i="0" dirty="0" err="1">
                <a:solidFill>
                  <a:srgbClr val="FFFFFF"/>
                </a:solidFill>
                <a:latin typeface="Calibri"/>
              </a:rPr>
              <a:t>олоход</a:t>
            </a:r>
            <a:r>
              <a:rPr sz="1600" b="0" i="0" dirty="0">
                <a:solidFill>
                  <a:srgbClr val="FFFFFF"/>
                </a:solidFill>
                <a:latin typeface="Calibri"/>
              </a:rPr>
              <a:t> </a:t>
            </a:r>
            <a:r>
              <a:rPr sz="1600" b="0" i="0" dirty="0" err="1">
                <a:solidFill>
                  <a:srgbClr val="FFFFFF"/>
                </a:solidFill>
                <a:latin typeface="Calibri"/>
              </a:rPr>
              <a:t>хэрэглэдэг</a:t>
            </a:r>
            <a:r>
              <a:rPr sz="1600" b="0" i="0" dirty="0">
                <a:solidFill>
                  <a:srgbClr val="FFFFFF"/>
                </a:solidFill>
                <a:latin typeface="Calibri"/>
              </a:rPr>
              <a:t>.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731520" y="3200400"/>
            <a:ext cx="5303520" cy="365760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/>
            <a:r>
              <a:rPr sz="1200" b="1" i="0">
                <a:solidFill>
                  <a:srgbClr val="0F4DA5"/>
                </a:solidFill>
                <a:latin typeface="Calibri"/>
              </a:rPr>
              <a:t>ЖИШЭЭ: ASUУДAL × ҮНЭЛГЭЭ (₮сая)</a:t>
            </a:r>
          </a:p>
        </p:txBody>
      </p:sp>
      <p:sp>
        <p:nvSpPr>
          <p:cNvPr id="11" name="Rectangle 10"/>
          <p:cNvSpPr/>
          <p:nvPr/>
        </p:nvSpPr>
        <p:spPr>
          <a:xfrm>
            <a:off x="731520" y="3948545"/>
            <a:ext cx="548640" cy="1995054"/>
          </a:xfrm>
          <a:prstGeom prst="rect">
            <a:avLst/>
          </a:prstGeom>
          <a:solidFill>
            <a:srgbClr val="FFEC0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2" name="TextBox 11"/>
          <p:cNvSpPr txBox="1"/>
          <p:nvPr/>
        </p:nvSpPr>
        <p:spPr>
          <a:xfrm>
            <a:off x="731520" y="3674225"/>
            <a:ext cx="548640" cy="228600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ctr"/>
            <a:r>
              <a:rPr sz="1000" b="1" i="0">
                <a:solidFill>
                  <a:srgbClr val="1A1718"/>
                </a:solidFill>
                <a:latin typeface="Calibri"/>
              </a:rPr>
              <a:t>5.0M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731520" y="5989320"/>
            <a:ext cx="548640" cy="274320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ctr"/>
            <a:r>
              <a:rPr sz="1000" b="1" i="0">
                <a:solidFill>
                  <a:srgbClr val="1A1718"/>
                </a:solidFill>
                <a:latin typeface="Calibri"/>
              </a:rPr>
              <a:t>№1</a:t>
            </a:r>
          </a:p>
        </p:txBody>
      </p:sp>
      <p:sp>
        <p:nvSpPr>
          <p:cNvPr id="14" name="Rectangle 13"/>
          <p:cNvSpPr/>
          <p:nvPr/>
        </p:nvSpPr>
        <p:spPr>
          <a:xfrm>
            <a:off x="1691640" y="4148050"/>
            <a:ext cx="548640" cy="1795549"/>
          </a:xfrm>
          <a:prstGeom prst="rect">
            <a:avLst/>
          </a:prstGeom>
          <a:solidFill>
            <a:srgbClr val="FFEC0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5" name="TextBox 14"/>
          <p:cNvSpPr txBox="1"/>
          <p:nvPr/>
        </p:nvSpPr>
        <p:spPr>
          <a:xfrm>
            <a:off x="1691640" y="3873730"/>
            <a:ext cx="548640" cy="228600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ctr"/>
            <a:r>
              <a:rPr sz="1000" b="1" i="0">
                <a:solidFill>
                  <a:srgbClr val="1A1718"/>
                </a:solidFill>
                <a:latin typeface="Calibri"/>
              </a:rPr>
              <a:t>4.5M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1691640" y="5989320"/>
            <a:ext cx="548640" cy="274320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ctr"/>
            <a:r>
              <a:rPr sz="1000" b="1" i="0">
                <a:solidFill>
                  <a:srgbClr val="1A1718"/>
                </a:solidFill>
                <a:latin typeface="Calibri"/>
              </a:rPr>
              <a:t>№3</a:t>
            </a:r>
          </a:p>
        </p:txBody>
      </p:sp>
      <p:sp>
        <p:nvSpPr>
          <p:cNvPr id="17" name="Rectangle 16"/>
          <p:cNvSpPr/>
          <p:nvPr/>
        </p:nvSpPr>
        <p:spPr>
          <a:xfrm>
            <a:off x="2651760" y="4666765"/>
            <a:ext cx="548640" cy="1276834"/>
          </a:xfrm>
          <a:prstGeom prst="rect">
            <a:avLst/>
          </a:prstGeom>
          <a:solidFill>
            <a:srgbClr val="0F4DA5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8" name="TextBox 17"/>
          <p:cNvSpPr txBox="1"/>
          <p:nvPr/>
        </p:nvSpPr>
        <p:spPr>
          <a:xfrm>
            <a:off x="2651760" y="4392445"/>
            <a:ext cx="548640" cy="228600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ctr"/>
            <a:r>
              <a:rPr sz="1000" b="1" i="0">
                <a:solidFill>
                  <a:srgbClr val="1A1718"/>
                </a:solidFill>
                <a:latin typeface="Calibri"/>
              </a:rPr>
              <a:t>3.2M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2651760" y="5989320"/>
            <a:ext cx="548640" cy="274320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ctr"/>
            <a:r>
              <a:rPr sz="1000" b="1" i="0">
                <a:solidFill>
                  <a:srgbClr val="1A1718"/>
                </a:solidFill>
                <a:latin typeface="Calibri"/>
              </a:rPr>
              <a:t>№2</a:t>
            </a:r>
          </a:p>
        </p:txBody>
      </p:sp>
      <p:sp>
        <p:nvSpPr>
          <p:cNvPr id="20" name="Rectangle 19"/>
          <p:cNvSpPr/>
          <p:nvPr/>
        </p:nvSpPr>
        <p:spPr>
          <a:xfrm>
            <a:off x="3611880" y="5225380"/>
            <a:ext cx="548640" cy="718219"/>
          </a:xfrm>
          <a:prstGeom prst="rect">
            <a:avLst/>
          </a:prstGeom>
          <a:solidFill>
            <a:srgbClr val="0F4DA5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1" name="TextBox 20"/>
          <p:cNvSpPr txBox="1"/>
          <p:nvPr/>
        </p:nvSpPr>
        <p:spPr>
          <a:xfrm>
            <a:off x="3611880" y="4951060"/>
            <a:ext cx="548640" cy="228600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ctr"/>
            <a:r>
              <a:rPr sz="1000" b="1" i="0">
                <a:solidFill>
                  <a:srgbClr val="1A1718"/>
                </a:solidFill>
                <a:latin typeface="Calibri"/>
              </a:rPr>
              <a:t>1.8M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3611880" y="5989320"/>
            <a:ext cx="548640" cy="274320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ctr"/>
            <a:r>
              <a:rPr sz="1000" b="1" i="0">
                <a:solidFill>
                  <a:srgbClr val="1A1718"/>
                </a:solidFill>
                <a:latin typeface="Calibri"/>
              </a:rPr>
              <a:t>№4</a:t>
            </a:r>
          </a:p>
        </p:txBody>
      </p:sp>
      <p:sp>
        <p:nvSpPr>
          <p:cNvPr id="23" name="Rectangle 22"/>
          <p:cNvSpPr/>
          <p:nvPr/>
        </p:nvSpPr>
        <p:spPr>
          <a:xfrm>
            <a:off x="4572000" y="5624391"/>
            <a:ext cx="548640" cy="319208"/>
          </a:xfrm>
          <a:prstGeom prst="rect">
            <a:avLst/>
          </a:prstGeom>
          <a:solidFill>
            <a:srgbClr val="55555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4" name="TextBox 23"/>
          <p:cNvSpPr txBox="1"/>
          <p:nvPr/>
        </p:nvSpPr>
        <p:spPr>
          <a:xfrm>
            <a:off x="4572000" y="5350071"/>
            <a:ext cx="548640" cy="228600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ctr"/>
            <a:r>
              <a:rPr sz="1000" b="1" i="0">
                <a:solidFill>
                  <a:srgbClr val="1A1718"/>
                </a:solidFill>
                <a:latin typeface="Calibri"/>
              </a:rPr>
              <a:t>0.8M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4572000" y="5989320"/>
            <a:ext cx="548640" cy="274320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ctr"/>
            <a:r>
              <a:rPr sz="1000" b="1" i="0">
                <a:solidFill>
                  <a:srgbClr val="1A1718"/>
                </a:solidFill>
                <a:latin typeface="Calibri"/>
              </a:rPr>
              <a:t>№5</a:t>
            </a:r>
          </a:p>
        </p:txBody>
      </p:sp>
      <p:sp>
        <p:nvSpPr>
          <p:cNvPr id="26" name="Rectangle 25"/>
          <p:cNvSpPr/>
          <p:nvPr/>
        </p:nvSpPr>
        <p:spPr>
          <a:xfrm>
            <a:off x="731520" y="4165002"/>
            <a:ext cx="5303520" cy="18288"/>
          </a:xfrm>
          <a:prstGeom prst="rect">
            <a:avLst/>
          </a:prstGeom>
          <a:solidFill>
            <a:srgbClr val="0A3776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7" name="TextBox 26"/>
          <p:cNvSpPr txBox="1"/>
          <p:nvPr/>
        </p:nvSpPr>
        <p:spPr>
          <a:xfrm>
            <a:off x="731520" y="3890682"/>
            <a:ext cx="5303520" cy="228600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r"/>
            <a:r>
              <a:rPr sz="900" b="0" i="1">
                <a:solidFill>
                  <a:srgbClr val="0A3776"/>
                </a:solidFill>
                <a:latin typeface="Calibri"/>
              </a:rPr>
              <a:t>80% босго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6400800" y="1691640"/>
            <a:ext cx="5303520" cy="411480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/>
            <a:r>
              <a:rPr sz="1400" b="1" i="0">
                <a:solidFill>
                  <a:srgbClr val="0F4DA5"/>
                </a:solidFill>
                <a:latin typeface="Calibri"/>
              </a:rPr>
              <a:t>ШИНЖИЛГЭЭНИЙ ҮР ДҮН</a:t>
            </a:r>
          </a:p>
        </p:txBody>
      </p:sp>
      <p:sp>
        <p:nvSpPr>
          <p:cNvPr id="29" name="Rectangle 28"/>
          <p:cNvSpPr/>
          <p:nvPr/>
        </p:nvSpPr>
        <p:spPr>
          <a:xfrm>
            <a:off x="6400800" y="2148840"/>
            <a:ext cx="5303520" cy="822960"/>
          </a:xfrm>
          <a:prstGeom prst="rect">
            <a:avLst/>
          </a:prstGeom>
          <a:solidFill>
            <a:srgbClr val="FFEC0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0" name="TextBox 29"/>
          <p:cNvSpPr txBox="1"/>
          <p:nvPr/>
        </p:nvSpPr>
        <p:spPr>
          <a:xfrm>
            <a:off x="6537960" y="2194560"/>
            <a:ext cx="5029200" cy="246221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/>
            <a:r>
              <a:rPr sz="1600" b="1" i="0">
                <a:solidFill>
                  <a:srgbClr val="1A1718"/>
                </a:solidFill>
                <a:latin typeface="Calibri"/>
              </a:rPr>
              <a:t>Эхний 2 асуудал (№1, №3)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6537960" y="2468880"/>
            <a:ext cx="5029200" cy="276999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/>
            <a:r>
              <a:rPr b="0" i="0" dirty="0">
                <a:solidFill>
                  <a:srgbClr val="1A1718"/>
                </a:solidFill>
                <a:latin typeface="Calibri"/>
              </a:rPr>
              <a:t>₮9.5M = </a:t>
            </a:r>
            <a:r>
              <a:rPr b="0" i="0" dirty="0" err="1">
                <a:solidFill>
                  <a:srgbClr val="1A1718"/>
                </a:solidFill>
                <a:latin typeface="Calibri"/>
              </a:rPr>
              <a:t>нийт</a:t>
            </a:r>
            <a:r>
              <a:rPr b="0" i="0" dirty="0">
                <a:solidFill>
                  <a:srgbClr val="1A1718"/>
                </a:solidFill>
                <a:latin typeface="Calibri"/>
              </a:rPr>
              <a:t> </a:t>
            </a:r>
            <a:r>
              <a:rPr b="0" i="0" dirty="0" err="1">
                <a:solidFill>
                  <a:srgbClr val="1A1718"/>
                </a:solidFill>
                <a:latin typeface="Calibri"/>
              </a:rPr>
              <a:t>алдагдлын</a:t>
            </a:r>
            <a:r>
              <a:rPr b="0" i="0" dirty="0">
                <a:solidFill>
                  <a:srgbClr val="1A1718"/>
                </a:solidFill>
                <a:latin typeface="Calibri"/>
              </a:rPr>
              <a:t> 62%-</a:t>
            </a:r>
            <a:r>
              <a:rPr b="0" i="0" dirty="0" err="1">
                <a:solidFill>
                  <a:srgbClr val="1A1718"/>
                </a:solidFill>
                <a:latin typeface="Calibri"/>
              </a:rPr>
              <a:t>ийг</a:t>
            </a:r>
            <a:r>
              <a:rPr b="0" i="0" dirty="0">
                <a:solidFill>
                  <a:srgbClr val="1A1718"/>
                </a:solidFill>
                <a:latin typeface="Calibri"/>
              </a:rPr>
              <a:t> </a:t>
            </a:r>
            <a:r>
              <a:rPr b="0" i="0" dirty="0" err="1">
                <a:solidFill>
                  <a:srgbClr val="1A1718"/>
                </a:solidFill>
                <a:latin typeface="Calibri"/>
              </a:rPr>
              <a:t>бүрдүүлж</a:t>
            </a:r>
            <a:r>
              <a:rPr b="0" i="0" dirty="0">
                <a:solidFill>
                  <a:srgbClr val="1A1718"/>
                </a:solidFill>
                <a:latin typeface="Calibri"/>
              </a:rPr>
              <a:t> </a:t>
            </a:r>
            <a:r>
              <a:rPr b="0" i="0" dirty="0" err="1">
                <a:solidFill>
                  <a:srgbClr val="1A1718"/>
                </a:solidFill>
                <a:latin typeface="Calibri"/>
              </a:rPr>
              <a:t>байна</a:t>
            </a:r>
            <a:endParaRPr b="0" i="0" dirty="0">
              <a:solidFill>
                <a:srgbClr val="1A1718"/>
              </a:solidFill>
              <a:latin typeface="Calibri"/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6400800" y="3154680"/>
            <a:ext cx="5303520" cy="365760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/>
            <a:r>
              <a:rPr sz="1200" b="1" i="0">
                <a:solidFill>
                  <a:srgbClr val="0F4DA5"/>
                </a:solidFill>
                <a:latin typeface="Calibri"/>
              </a:rPr>
              <a:t>ҮЙЛДЭЛ</a:t>
            </a:r>
          </a:p>
        </p:txBody>
      </p:sp>
      <p:sp>
        <p:nvSpPr>
          <p:cNvPr id="33" name="TextBox 32"/>
          <p:cNvSpPr txBox="1"/>
          <p:nvPr/>
        </p:nvSpPr>
        <p:spPr>
          <a:xfrm>
            <a:off x="6400800" y="3520440"/>
            <a:ext cx="5303520" cy="1003095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>
              <a:lnSpc>
                <a:spcPct val="125000"/>
              </a:lnSpc>
              <a:spcAft>
                <a:spcPts val="400"/>
              </a:spcAft>
            </a:pPr>
            <a:r>
              <a:rPr sz="1600" b="1">
                <a:solidFill>
                  <a:srgbClr val="0F4DA5"/>
                </a:solidFill>
                <a:latin typeface="Calibri"/>
              </a:rPr>
              <a:t>▪  </a:t>
            </a:r>
            <a:r>
              <a:rPr sz="1600" b="0">
                <a:solidFill>
                  <a:srgbClr val="1A1718"/>
                </a:solidFill>
                <a:latin typeface="Calibri"/>
              </a:rPr>
              <a:t>№1 «Буруу хүргэлт» — нийлүүлэгчийн чанарын хяналт</a:t>
            </a:r>
          </a:p>
          <a:p>
            <a:pPr algn="l">
              <a:lnSpc>
                <a:spcPct val="125000"/>
              </a:lnSpc>
              <a:spcAft>
                <a:spcPts val="400"/>
              </a:spcAft>
            </a:pPr>
            <a:r>
              <a:rPr sz="1600" b="1">
                <a:solidFill>
                  <a:srgbClr val="0F4DA5"/>
                </a:solidFill>
                <a:latin typeface="Calibri"/>
              </a:rPr>
              <a:t>▪  </a:t>
            </a:r>
            <a:r>
              <a:rPr sz="1600" b="0">
                <a:solidFill>
                  <a:srgbClr val="1A1718"/>
                </a:solidFill>
                <a:latin typeface="Calibri"/>
              </a:rPr>
              <a:t>№3 «Зөвшөөрлийн саатал» — workflow автоматжуулах</a:t>
            </a:r>
          </a:p>
          <a:p>
            <a:pPr algn="l">
              <a:lnSpc>
                <a:spcPct val="125000"/>
              </a:lnSpc>
              <a:spcAft>
                <a:spcPts val="400"/>
              </a:spcAft>
            </a:pPr>
            <a:r>
              <a:rPr sz="1600" b="1">
                <a:solidFill>
                  <a:srgbClr val="0F4DA5"/>
                </a:solidFill>
                <a:latin typeface="Calibri"/>
              </a:rPr>
              <a:t>▪  </a:t>
            </a:r>
            <a:r>
              <a:rPr sz="1600" b="0">
                <a:solidFill>
                  <a:srgbClr val="1A1718"/>
                </a:solidFill>
                <a:latin typeface="Calibri"/>
              </a:rPr>
              <a:t>Үлдсэн 3-ыг хойшлуулах боломжтой</a:t>
            </a:r>
          </a:p>
        </p:txBody>
      </p:sp>
      <p:sp>
        <p:nvSpPr>
          <p:cNvPr id="34" name="Rectangle 33"/>
          <p:cNvSpPr/>
          <p:nvPr/>
        </p:nvSpPr>
        <p:spPr>
          <a:xfrm>
            <a:off x="6400800" y="5760720"/>
            <a:ext cx="5303520" cy="548640"/>
          </a:xfrm>
          <a:prstGeom prst="rect">
            <a:avLst/>
          </a:prstGeom>
          <a:solidFill>
            <a:srgbClr val="EEEEF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5" name="TextBox 34"/>
          <p:cNvSpPr txBox="1"/>
          <p:nvPr/>
        </p:nvSpPr>
        <p:spPr>
          <a:xfrm>
            <a:off x="6537960" y="5806440"/>
            <a:ext cx="5120640" cy="457200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l"/>
            <a:r>
              <a:rPr sz="1100" b="0" i="1">
                <a:solidFill>
                  <a:srgbClr val="1A1718"/>
                </a:solidFill>
                <a:latin typeface="Calibri"/>
              </a:rPr>
              <a:t>Pareto = тэргүүлэх асуудлыг сонгох систематик арга</a:t>
            </a:r>
          </a:p>
        </p:txBody>
      </p:sp>
      <p:sp>
        <p:nvSpPr>
          <p:cNvPr id="36" name="TextBox 35"/>
          <p:cNvSpPr txBox="1"/>
          <p:nvPr/>
        </p:nvSpPr>
        <p:spPr>
          <a:xfrm>
            <a:off x="457200" y="6492240"/>
            <a:ext cx="10058400" cy="274320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/>
            <a:r>
              <a:rPr sz="1000" b="0" i="0">
                <a:solidFill>
                  <a:srgbClr val="55555A"/>
                </a:solidFill>
                <a:latin typeface="Calibri"/>
              </a:rPr>
              <a:t>ISA332 • Процессын Шинжилгээ • FBPM Ch.6–7</a:t>
            </a:r>
          </a:p>
        </p:txBody>
      </p:sp>
      <p:sp>
        <p:nvSpPr>
          <p:cNvPr id="37" name="TextBox 36"/>
          <p:cNvSpPr txBox="1"/>
          <p:nvPr/>
        </p:nvSpPr>
        <p:spPr>
          <a:xfrm>
            <a:off x="11338560" y="6492240"/>
            <a:ext cx="731520" cy="274320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r"/>
            <a:r>
              <a:rPr sz="1000" b="0" i="0">
                <a:solidFill>
                  <a:srgbClr val="55555A"/>
                </a:solidFill>
                <a:latin typeface="Calibri"/>
              </a:rPr>
              <a:t>18 / 55</a:t>
            </a: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457200" y="411480"/>
            <a:ext cx="146304" cy="640080"/>
          </a:xfrm>
          <a:prstGeom prst="rect">
            <a:avLst/>
          </a:prstGeom>
          <a:solidFill>
            <a:srgbClr val="FFEC0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TextBox 2"/>
          <p:cNvSpPr txBox="1"/>
          <p:nvPr/>
        </p:nvSpPr>
        <p:spPr>
          <a:xfrm>
            <a:off x="731520" y="365760"/>
            <a:ext cx="6400800" cy="320040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/>
            <a:r>
              <a:rPr sz="1100" b="1" i="0">
                <a:solidFill>
                  <a:srgbClr val="0F4DA5"/>
                </a:solidFill>
                <a:latin typeface="Calibri"/>
              </a:rPr>
              <a:t>ХЭСЭГ 1.12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731520" y="594360"/>
            <a:ext cx="10789920" cy="594360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/>
            <a:r>
              <a:rPr sz="2600" b="1" i="0" dirty="0">
                <a:solidFill>
                  <a:srgbClr val="1A1718"/>
                </a:solidFill>
                <a:latin typeface="Cambria"/>
              </a:rPr>
              <a:t>Root-Cause Analysis — </a:t>
            </a:r>
            <a:r>
              <a:rPr sz="2600" b="1" i="0" dirty="0" err="1">
                <a:solidFill>
                  <a:srgbClr val="1A1718"/>
                </a:solidFill>
                <a:latin typeface="Cambria"/>
              </a:rPr>
              <a:t>Үндсэн</a:t>
            </a:r>
            <a:r>
              <a:rPr sz="2600" b="1" i="0" dirty="0">
                <a:solidFill>
                  <a:srgbClr val="1A1718"/>
                </a:solidFill>
                <a:latin typeface="Cambria"/>
              </a:rPr>
              <a:t> </a:t>
            </a:r>
            <a:r>
              <a:rPr sz="2600" b="1" i="0" dirty="0" err="1">
                <a:solidFill>
                  <a:srgbClr val="1A1718"/>
                </a:solidFill>
                <a:latin typeface="Cambria"/>
              </a:rPr>
              <a:t>шалтгааны</a:t>
            </a:r>
            <a:r>
              <a:rPr sz="2600" b="1" i="0" dirty="0">
                <a:solidFill>
                  <a:srgbClr val="1A1718"/>
                </a:solidFill>
                <a:latin typeface="Cambria"/>
              </a:rPr>
              <a:t> </a:t>
            </a:r>
            <a:r>
              <a:rPr sz="2600" b="1" i="0" dirty="0" err="1">
                <a:solidFill>
                  <a:srgbClr val="1A1718"/>
                </a:solidFill>
                <a:latin typeface="Cambria"/>
              </a:rPr>
              <a:t>шинжилгээ</a:t>
            </a:r>
            <a:endParaRPr sz="2600" b="1" i="0" dirty="0">
              <a:solidFill>
                <a:srgbClr val="1A1718"/>
              </a:solidFill>
              <a:latin typeface="Cambri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731520" y="1417320"/>
            <a:ext cx="1097280" cy="36576"/>
          </a:xfrm>
          <a:prstGeom prst="rect">
            <a:avLst/>
          </a:prstGeom>
          <a:solidFill>
            <a:srgbClr val="FFEC0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6" name="Rectangle 5"/>
          <p:cNvSpPr/>
          <p:nvPr/>
        </p:nvSpPr>
        <p:spPr>
          <a:xfrm>
            <a:off x="731520" y="1691640"/>
            <a:ext cx="10789920" cy="1188720"/>
          </a:xfrm>
          <a:prstGeom prst="rect">
            <a:avLst/>
          </a:prstGeom>
          <a:solidFill>
            <a:srgbClr val="0F4DA5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7" name="Rectangle 6"/>
          <p:cNvSpPr/>
          <p:nvPr/>
        </p:nvSpPr>
        <p:spPr>
          <a:xfrm>
            <a:off x="731520" y="1691640"/>
            <a:ext cx="109728" cy="1188720"/>
          </a:xfrm>
          <a:prstGeom prst="rect">
            <a:avLst/>
          </a:prstGeom>
          <a:solidFill>
            <a:srgbClr val="FFEC0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8" name="TextBox 7"/>
          <p:cNvSpPr txBox="1"/>
          <p:nvPr/>
        </p:nvSpPr>
        <p:spPr>
          <a:xfrm>
            <a:off x="1005840" y="1828800"/>
            <a:ext cx="10332720" cy="184666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/>
            <a:r>
              <a:rPr sz="1200" b="1" i="0" dirty="0">
                <a:solidFill>
                  <a:srgbClr val="FFEC00"/>
                </a:solidFill>
                <a:latin typeface="Calibri"/>
              </a:rPr>
              <a:t>ЗОРИЛГО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005840" y="2148840"/>
            <a:ext cx="10332720" cy="246221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/>
            <a:r>
              <a:rPr sz="1600" b="0" i="0" dirty="0" err="1">
                <a:solidFill>
                  <a:srgbClr val="FFFFFF"/>
                </a:solidFill>
                <a:latin typeface="Calibri"/>
              </a:rPr>
              <a:t>Асуудлын</a:t>
            </a:r>
            <a:r>
              <a:rPr sz="1600" b="0" i="0" dirty="0">
                <a:solidFill>
                  <a:srgbClr val="FFFFFF"/>
                </a:solidFill>
                <a:latin typeface="Calibri"/>
              </a:rPr>
              <a:t> </a:t>
            </a:r>
            <a:r>
              <a:rPr sz="1600" b="0" i="0" dirty="0" err="1">
                <a:solidFill>
                  <a:srgbClr val="FFFFFF"/>
                </a:solidFill>
                <a:latin typeface="Calibri"/>
              </a:rPr>
              <a:t>шинж</a:t>
            </a:r>
            <a:r>
              <a:rPr sz="1600" b="0" i="0" dirty="0">
                <a:solidFill>
                  <a:srgbClr val="FFFFFF"/>
                </a:solidFill>
                <a:latin typeface="Calibri"/>
              </a:rPr>
              <a:t> </a:t>
            </a:r>
            <a:r>
              <a:rPr sz="1600" b="0" i="0" dirty="0" err="1">
                <a:solidFill>
                  <a:srgbClr val="FFFFFF"/>
                </a:solidFill>
                <a:latin typeface="Calibri"/>
              </a:rPr>
              <a:t>тэмдэг</a:t>
            </a:r>
            <a:r>
              <a:rPr sz="1600" b="0" i="0" dirty="0">
                <a:solidFill>
                  <a:srgbClr val="FFFFFF"/>
                </a:solidFill>
                <a:latin typeface="Calibri"/>
              </a:rPr>
              <a:t> (symptom)-</a:t>
            </a:r>
            <a:r>
              <a:rPr sz="1600" b="0" i="0" dirty="0" err="1">
                <a:solidFill>
                  <a:srgbClr val="FFFFFF"/>
                </a:solidFill>
                <a:latin typeface="Calibri"/>
              </a:rPr>
              <a:t>ийг</a:t>
            </a:r>
            <a:r>
              <a:rPr sz="1600" b="0" i="0" dirty="0">
                <a:solidFill>
                  <a:srgbClr val="FFFFFF"/>
                </a:solidFill>
                <a:latin typeface="Calibri"/>
              </a:rPr>
              <a:t> </a:t>
            </a:r>
            <a:r>
              <a:rPr sz="1600" b="0" i="0" dirty="0" err="1">
                <a:solidFill>
                  <a:srgbClr val="FFFFFF"/>
                </a:solidFill>
                <a:latin typeface="Calibri"/>
              </a:rPr>
              <a:t>биш</a:t>
            </a:r>
            <a:r>
              <a:rPr sz="1600" b="0" i="0" dirty="0">
                <a:solidFill>
                  <a:srgbClr val="FFFFFF"/>
                </a:solidFill>
                <a:latin typeface="Calibri"/>
              </a:rPr>
              <a:t>, </a:t>
            </a:r>
            <a:r>
              <a:rPr sz="1600" b="0" i="0" dirty="0" err="1">
                <a:solidFill>
                  <a:srgbClr val="FFFFFF"/>
                </a:solidFill>
                <a:latin typeface="Calibri"/>
              </a:rPr>
              <a:t>дотоод</a:t>
            </a:r>
            <a:r>
              <a:rPr sz="1600" b="0" i="0" dirty="0">
                <a:solidFill>
                  <a:srgbClr val="FFFFFF"/>
                </a:solidFill>
                <a:latin typeface="Calibri"/>
              </a:rPr>
              <a:t> </a:t>
            </a:r>
            <a:r>
              <a:rPr sz="1600" b="0" i="0" dirty="0" err="1">
                <a:solidFill>
                  <a:srgbClr val="FFFFFF"/>
                </a:solidFill>
                <a:latin typeface="Calibri"/>
              </a:rPr>
              <a:t>гүн</a:t>
            </a:r>
            <a:r>
              <a:rPr sz="1600" b="0" i="0" dirty="0">
                <a:solidFill>
                  <a:srgbClr val="FFFFFF"/>
                </a:solidFill>
                <a:latin typeface="Calibri"/>
              </a:rPr>
              <a:t> </a:t>
            </a:r>
            <a:r>
              <a:rPr sz="1600" b="0" i="0" dirty="0" err="1">
                <a:solidFill>
                  <a:srgbClr val="FFFFFF"/>
                </a:solidFill>
                <a:latin typeface="Calibri"/>
              </a:rPr>
              <a:t>шалтгааныг</a:t>
            </a:r>
            <a:r>
              <a:rPr sz="1600" b="0" i="0" dirty="0">
                <a:solidFill>
                  <a:srgbClr val="FFFFFF"/>
                </a:solidFill>
                <a:latin typeface="Calibri"/>
              </a:rPr>
              <a:t> </a:t>
            </a:r>
            <a:r>
              <a:rPr sz="1600" b="0" i="0" dirty="0" err="1">
                <a:solidFill>
                  <a:srgbClr val="FFFFFF"/>
                </a:solidFill>
                <a:latin typeface="Calibri"/>
              </a:rPr>
              <a:t>олох</a:t>
            </a:r>
            <a:r>
              <a:rPr sz="1600" b="0" i="0" dirty="0">
                <a:solidFill>
                  <a:srgbClr val="FFFFFF"/>
                </a:solidFill>
                <a:latin typeface="Calibri"/>
              </a:rPr>
              <a:t>. </a:t>
            </a:r>
          </a:p>
        </p:txBody>
      </p:sp>
      <p:sp>
        <p:nvSpPr>
          <p:cNvPr id="10" name="Rectangle 9"/>
          <p:cNvSpPr/>
          <p:nvPr/>
        </p:nvSpPr>
        <p:spPr>
          <a:xfrm>
            <a:off x="731520" y="3200400"/>
            <a:ext cx="5349240" cy="3200400"/>
          </a:xfrm>
          <a:prstGeom prst="rect">
            <a:avLst/>
          </a:prstGeom>
          <a:solidFill>
            <a:srgbClr val="0F4DA5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1" name="Rectangle 10"/>
          <p:cNvSpPr/>
          <p:nvPr/>
        </p:nvSpPr>
        <p:spPr>
          <a:xfrm>
            <a:off x="731520" y="3200400"/>
            <a:ext cx="5349240" cy="731520"/>
          </a:xfrm>
          <a:prstGeom prst="rect">
            <a:avLst/>
          </a:prstGeom>
          <a:solidFill>
            <a:srgbClr val="FFEC0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2" name="TextBox 11"/>
          <p:cNvSpPr txBox="1"/>
          <p:nvPr/>
        </p:nvSpPr>
        <p:spPr>
          <a:xfrm>
            <a:off x="1005840" y="3291840"/>
            <a:ext cx="4800600" cy="365760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/>
            <a:r>
              <a:rPr sz="1800" b="1" i="0">
                <a:solidFill>
                  <a:srgbClr val="1A1718"/>
                </a:solidFill>
                <a:latin typeface="Cambria"/>
              </a:rPr>
              <a:t>CAUSE-EFFECT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05840" y="3611880"/>
            <a:ext cx="4800600" cy="184666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/>
            <a:r>
              <a:rPr sz="1200" b="0" i="1">
                <a:solidFill>
                  <a:srgbClr val="1A1718"/>
                </a:solidFill>
                <a:latin typeface="Calibri"/>
              </a:rPr>
              <a:t>Ишикава / Загасны яс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005840" y="4114800"/>
            <a:ext cx="4800600" cy="1291957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>
              <a:lnSpc>
                <a:spcPct val="135000"/>
              </a:lnSpc>
              <a:spcAft>
                <a:spcPts val="400"/>
              </a:spcAft>
            </a:pPr>
            <a:r>
              <a:rPr sz="1400" b="1">
                <a:solidFill>
                  <a:srgbClr val="FFEC00"/>
                </a:solidFill>
                <a:latin typeface="Calibri"/>
              </a:rPr>
              <a:t>▪  </a:t>
            </a:r>
            <a:r>
              <a:rPr sz="1400" b="0">
                <a:solidFill>
                  <a:srgbClr val="FFFFFF"/>
                </a:solidFill>
                <a:latin typeface="Calibri"/>
              </a:rPr>
              <a:t>Ишикава Каору, 1968</a:t>
            </a:r>
          </a:p>
          <a:p>
            <a:pPr algn="l">
              <a:lnSpc>
                <a:spcPct val="135000"/>
              </a:lnSpc>
              <a:spcAft>
                <a:spcPts val="400"/>
              </a:spcAft>
            </a:pPr>
            <a:r>
              <a:rPr sz="1400" b="1">
                <a:solidFill>
                  <a:srgbClr val="FFEC00"/>
                </a:solidFill>
                <a:latin typeface="Calibri"/>
              </a:rPr>
              <a:t>▪  </a:t>
            </a:r>
            <a:r>
              <a:rPr sz="1400" b="0">
                <a:solidFill>
                  <a:srgbClr val="FFFFFF"/>
                </a:solidFill>
                <a:latin typeface="Calibri"/>
              </a:rPr>
              <a:t>6M ангилал — Mach/Method/Material/Man/Measure/Milieu</a:t>
            </a:r>
          </a:p>
          <a:p>
            <a:pPr algn="l">
              <a:lnSpc>
                <a:spcPct val="135000"/>
              </a:lnSpc>
              <a:spcAft>
                <a:spcPts val="400"/>
              </a:spcAft>
            </a:pPr>
            <a:r>
              <a:rPr sz="1400" b="1">
                <a:solidFill>
                  <a:srgbClr val="FFEC00"/>
                </a:solidFill>
                <a:latin typeface="Calibri"/>
              </a:rPr>
              <a:t>▪  </a:t>
            </a:r>
            <a:r>
              <a:rPr sz="1400" b="0">
                <a:solidFill>
                  <a:srgbClr val="FFFFFF"/>
                </a:solidFill>
                <a:latin typeface="Calibri"/>
              </a:rPr>
              <a:t>Бүх боломжит шалтгааныг харуулах</a:t>
            </a:r>
          </a:p>
          <a:p>
            <a:pPr algn="l">
              <a:lnSpc>
                <a:spcPct val="135000"/>
              </a:lnSpc>
              <a:spcAft>
                <a:spcPts val="400"/>
              </a:spcAft>
            </a:pPr>
            <a:r>
              <a:rPr sz="1400" b="1">
                <a:solidFill>
                  <a:srgbClr val="FFEC00"/>
                </a:solidFill>
                <a:latin typeface="Calibri"/>
              </a:rPr>
              <a:t>▪  </a:t>
            </a:r>
            <a:r>
              <a:rPr sz="1400" b="0">
                <a:solidFill>
                  <a:srgbClr val="FFFFFF"/>
                </a:solidFill>
                <a:latin typeface="Calibri"/>
              </a:rPr>
              <a:t>Тоо хэмжээгүй, чанарын арга</a:t>
            </a:r>
          </a:p>
        </p:txBody>
      </p:sp>
      <p:sp>
        <p:nvSpPr>
          <p:cNvPr id="15" name="Rectangle 14"/>
          <p:cNvSpPr/>
          <p:nvPr/>
        </p:nvSpPr>
        <p:spPr>
          <a:xfrm>
            <a:off x="6263640" y="3200400"/>
            <a:ext cx="5349240" cy="3200400"/>
          </a:xfrm>
          <a:prstGeom prst="rect">
            <a:avLst/>
          </a:prstGeom>
          <a:solidFill>
            <a:srgbClr val="1A1718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6" name="Rectangle 15"/>
          <p:cNvSpPr/>
          <p:nvPr/>
        </p:nvSpPr>
        <p:spPr>
          <a:xfrm>
            <a:off x="6263640" y="3200400"/>
            <a:ext cx="5349240" cy="731520"/>
          </a:xfrm>
          <a:prstGeom prst="rect">
            <a:avLst/>
          </a:prstGeom>
          <a:solidFill>
            <a:srgbClr val="FFEC0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7" name="TextBox 16"/>
          <p:cNvSpPr txBox="1"/>
          <p:nvPr/>
        </p:nvSpPr>
        <p:spPr>
          <a:xfrm>
            <a:off x="6537960" y="3291840"/>
            <a:ext cx="4800600" cy="365760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/>
            <a:r>
              <a:rPr sz="1800" b="1" i="0">
                <a:solidFill>
                  <a:srgbClr val="1A1718"/>
                </a:solidFill>
                <a:latin typeface="Cambria"/>
              </a:rPr>
              <a:t>WHY-WHY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6537960" y="3611880"/>
            <a:ext cx="4800600" cy="184666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/>
            <a:r>
              <a:rPr sz="1200" b="0" i="1">
                <a:solidFill>
                  <a:srgbClr val="1A1718"/>
                </a:solidFill>
                <a:latin typeface="Calibri"/>
              </a:rPr>
              <a:t>5 яагаад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6537960" y="4114800"/>
            <a:ext cx="4800600" cy="1291957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>
              <a:lnSpc>
                <a:spcPct val="135000"/>
              </a:lnSpc>
              <a:spcAft>
                <a:spcPts val="400"/>
              </a:spcAft>
            </a:pPr>
            <a:r>
              <a:rPr sz="1400" b="1">
                <a:solidFill>
                  <a:srgbClr val="FFEC00"/>
                </a:solidFill>
                <a:latin typeface="Calibri"/>
              </a:rPr>
              <a:t>▪  </a:t>
            </a:r>
            <a:r>
              <a:rPr sz="1400" b="0">
                <a:solidFill>
                  <a:srgbClr val="FFFFFF"/>
                </a:solidFill>
                <a:latin typeface="Calibri"/>
              </a:rPr>
              <a:t>Toyota / Sakichi Toyoda, 1930</a:t>
            </a:r>
          </a:p>
          <a:p>
            <a:pPr algn="l">
              <a:lnSpc>
                <a:spcPct val="135000"/>
              </a:lnSpc>
              <a:spcAft>
                <a:spcPts val="400"/>
              </a:spcAft>
            </a:pPr>
            <a:r>
              <a:rPr sz="1400" b="1">
                <a:solidFill>
                  <a:srgbClr val="FFEC00"/>
                </a:solidFill>
                <a:latin typeface="Calibri"/>
              </a:rPr>
              <a:t>▪  </a:t>
            </a:r>
            <a:r>
              <a:rPr sz="1400" b="0">
                <a:solidFill>
                  <a:srgbClr val="FFFFFF"/>
                </a:solidFill>
                <a:latin typeface="Calibri"/>
              </a:rPr>
              <a:t>«Яагаад?» гэж 5 удаа давтаж асуух</a:t>
            </a:r>
          </a:p>
          <a:p>
            <a:pPr algn="l">
              <a:lnSpc>
                <a:spcPct val="135000"/>
              </a:lnSpc>
              <a:spcAft>
                <a:spcPts val="400"/>
              </a:spcAft>
            </a:pPr>
            <a:r>
              <a:rPr sz="1400" b="1">
                <a:solidFill>
                  <a:srgbClr val="FFEC00"/>
                </a:solidFill>
                <a:latin typeface="Calibri"/>
              </a:rPr>
              <a:t>▪  </a:t>
            </a:r>
            <a:r>
              <a:rPr sz="1400" b="0">
                <a:solidFill>
                  <a:srgbClr val="FFFFFF"/>
                </a:solidFill>
                <a:latin typeface="Calibri"/>
              </a:rPr>
              <a:t>Гүн рүү гаталж үндсэн шалтгаан хүрэх</a:t>
            </a:r>
          </a:p>
          <a:p>
            <a:pPr algn="l">
              <a:lnSpc>
                <a:spcPct val="135000"/>
              </a:lnSpc>
              <a:spcAft>
                <a:spcPts val="400"/>
              </a:spcAft>
            </a:pPr>
            <a:r>
              <a:rPr sz="1400" b="1">
                <a:solidFill>
                  <a:srgbClr val="FFEC00"/>
                </a:solidFill>
                <a:latin typeface="Calibri"/>
              </a:rPr>
              <a:t>▪  </a:t>
            </a:r>
            <a:r>
              <a:rPr sz="1400" b="0">
                <a:solidFill>
                  <a:srgbClr val="FFFFFF"/>
                </a:solidFill>
                <a:latin typeface="Calibri"/>
              </a:rPr>
              <a:t>Шугаман, цуваа хэлбэр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457200" y="6492240"/>
            <a:ext cx="10058400" cy="274320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/>
            <a:r>
              <a:rPr sz="1000" b="0" i="0">
                <a:solidFill>
                  <a:srgbClr val="55555A"/>
                </a:solidFill>
                <a:latin typeface="Calibri"/>
              </a:rPr>
              <a:t>ISA332 • Процессын Шинжилгээ • FBPM Ch.6–7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11338560" y="6492240"/>
            <a:ext cx="731520" cy="274320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r"/>
            <a:r>
              <a:rPr sz="1000" b="0" i="0">
                <a:solidFill>
                  <a:srgbClr val="55555A"/>
                </a:solidFill>
                <a:latin typeface="Calibri"/>
              </a:rPr>
              <a:t>19 / 55</a:t>
            </a: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457200" y="411480"/>
            <a:ext cx="146304" cy="640080"/>
          </a:xfrm>
          <a:prstGeom prst="rect">
            <a:avLst/>
          </a:prstGeom>
          <a:solidFill>
            <a:srgbClr val="FFEC0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TextBox 2"/>
          <p:cNvSpPr txBox="1"/>
          <p:nvPr/>
        </p:nvSpPr>
        <p:spPr>
          <a:xfrm>
            <a:off x="731520" y="365760"/>
            <a:ext cx="6400800" cy="320040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/>
            <a:r>
              <a:rPr sz="1100" b="1" i="0">
                <a:solidFill>
                  <a:srgbClr val="0F4DA5"/>
                </a:solidFill>
                <a:latin typeface="Calibri"/>
              </a:rPr>
              <a:t>ХЭСЭГ 1.13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731520" y="594360"/>
            <a:ext cx="10789920" cy="594360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/>
            <a:r>
              <a:rPr sz="2600" b="1" i="0">
                <a:solidFill>
                  <a:srgbClr val="1A1718"/>
                </a:solidFill>
                <a:latin typeface="Cambria"/>
              </a:rPr>
              <a:t>Cause-Effect Diagram — Ishikawa / Fishbone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417320"/>
            <a:ext cx="1097280" cy="36576"/>
          </a:xfrm>
          <a:prstGeom prst="rect">
            <a:avLst/>
          </a:prstGeom>
          <a:solidFill>
            <a:srgbClr val="FFEC0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6" name="Rectangle 5"/>
          <p:cNvSpPr/>
          <p:nvPr/>
        </p:nvSpPr>
        <p:spPr>
          <a:xfrm>
            <a:off x="914400" y="3840480"/>
            <a:ext cx="9509760" cy="45720"/>
          </a:xfrm>
          <a:prstGeom prst="rect">
            <a:avLst/>
          </a:prstGeom>
          <a:solidFill>
            <a:srgbClr val="1A1718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7" name="Rectangle 6"/>
          <p:cNvSpPr/>
          <p:nvPr/>
        </p:nvSpPr>
        <p:spPr>
          <a:xfrm>
            <a:off x="10058400" y="3383280"/>
            <a:ext cx="1828800" cy="914400"/>
          </a:xfrm>
          <a:prstGeom prst="rect">
            <a:avLst/>
          </a:prstGeom>
          <a:solidFill>
            <a:srgbClr val="FFEC0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8" name="TextBox 7"/>
          <p:cNvSpPr txBox="1"/>
          <p:nvPr/>
        </p:nvSpPr>
        <p:spPr>
          <a:xfrm>
            <a:off x="10058400" y="3655814"/>
            <a:ext cx="1828800" cy="369332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ctr"/>
            <a:r>
              <a:rPr sz="1200" b="1" i="0" dirty="0">
                <a:solidFill>
                  <a:srgbClr val="1A1718"/>
                </a:solidFill>
                <a:latin typeface="Calibri"/>
              </a:rPr>
              <a:t>УДАЛ
(Effect)</a:t>
            </a:r>
          </a:p>
        </p:txBody>
      </p:sp>
      <p:sp>
        <p:nvSpPr>
          <p:cNvPr id="9" name="Rectangle 8"/>
          <p:cNvSpPr/>
          <p:nvPr/>
        </p:nvSpPr>
        <p:spPr>
          <a:xfrm>
            <a:off x="1280160" y="2194560"/>
            <a:ext cx="36576" cy="1645920"/>
          </a:xfrm>
          <a:prstGeom prst="rect">
            <a:avLst/>
          </a:prstGeom>
          <a:solidFill>
            <a:srgbClr val="0F4DA5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0" name="Rectangle 9"/>
          <p:cNvSpPr/>
          <p:nvPr/>
        </p:nvSpPr>
        <p:spPr>
          <a:xfrm>
            <a:off x="640080" y="1783080"/>
            <a:ext cx="1371600" cy="457200"/>
          </a:xfrm>
          <a:prstGeom prst="rect">
            <a:avLst/>
          </a:prstGeom>
          <a:solidFill>
            <a:srgbClr val="0F4DA5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1" name="TextBox 10"/>
          <p:cNvSpPr txBox="1"/>
          <p:nvPr/>
        </p:nvSpPr>
        <p:spPr>
          <a:xfrm>
            <a:off x="640080" y="1783080"/>
            <a:ext cx="1371600" cy="457200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ctr"/>
            <a:r>
              <a:rPr sz="1100" b="1" i="0">
                <a:solidFill>
                  <a:srgbClr val="FFEC00"/>
                </a:solidFill>
                <a:latin typeface="Calibri"/>
              </a:rPr>
              <a:t>MACHINE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417320" y="2834640"/>
            <a:ext cx="1828800" cy="228600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/>
            <a:r>
              <a:rPr sz="900" b="0" i="1">
                <a:solidFill>
                  <a:srgbClr val="55555A"/>
                </a:solidFill>
                <a:latin typeface="Calibri"/>
              </a:rPr>
              <a:t>Тоног, систем</a:t>
            </a:r>
          </a:p>
        </p:txBody>
      </p:sp>
      <p:sp>
        <p:nvSpPr>
          <p:cNvPr id="13" name="Rectangle 12"/>
          <p:cNvSpPr/>
          <p:nvPr/>
        </p:nvSpPr>
        <p:spPr>
          <a:xfrm>
            <a:off x="4480560" y="2194560"/>
            <a:ext cx="36576" cy="1645920"/>
          </a:xfrm>
          <a:prstGeom prst="rect">
            <a:avLst/>
          </a:prstGeom>
          <a:solidFill>
            <a:srgbClr val="0F4DA5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4" name="Rectangle 13"/>
          <p:cNvSpPr/>
          <p:nvPr/>
        </p:nvSpPr>
        <p:spPr>
          <a:xfrm>
            <a:off x="3840480" y="1783080"/>
            <a:ext cx="1371600" cy="457200"/>
          </a:xfrm>
          <a:prstGeom prst="rect">
            <a:avLst/>
          </a:prstGeom>
          <a:solidFill>
            <a:srgbClr val="0F4DA5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5" name="TextBox 14"/>
          <p:cNvSpPr txBox="1"/>
          <p:nvPr/>
        </p:nvSpPr>
        <p:spPr>
          <a:xfrm>
            <a:off x="3840480" y="1783080"/>
            <a:ext cx="1371600" cy="457200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ctr"/>
            <a:r>
              <a:rPr sz="1100" b="1" i="0">
                <a:solidFill>
                  <a:srgbClr val="FFEC00"/>
                </a:solidFill>
                <a:latin typeface="Calibri"/>
              </a:rPr>
              <a:t>METHOD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4617720" y="2834640"/>
            <a:ext cx="1828800" cy="228600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/>
            <a:r>
              <a:rPr sz="900" b="0" i="1">
                <a:solidFill>
                  <a:srgbClr val="55555A"/>
                </a:solidFill>
                <a:latin typeface="Calibri"/>
              </a:rPr>
              <a:t>Арга, процедур</a:t>
            </a:r>
          </a:p>
        </p:txBody>
      </p:sp>
      <p:sp>
        <p:nvSpPr>
          <p:cNvPr id="17" name="Rectangle 16"/>
          <p:cNvSpPr/>
          <p:nvPr/>
        </p:nvSpPr>
        <p:spPr>
          <a:xfrm>
            <a:off x="7680960" y="2194560"/>
            <a:ext cx="36576" cy="1645920"/>
          </a:xfrm>
          <a:prstGeom prst="rect">
            <a:avLst/>
          </a:prstGeom>
          <a:solidFill>
            <a:srgbClr val="0F4DA5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8" name="Rectangle 17"/>
          <p:cNvSpPr/>
          <p:nvPr/>
        </p:nvSpPr>
        <p:spPr>
          <a:xfrm>
            <a:off x="7040880" y="1783080"/>
            <a:ext cx="1371600" cy="457200"/>
          </a:xfrm>
          <a:prstGeom prst="rect">
            <a:avLst/>
          </a:prstGeom>
          <a:solidFill>
            <a:srgbClr val="0F4DA5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9" name="TextBox 18"/>
          <p:cNvSpPr txBox="1"/>
          <p:nvPr/>
        </p:nvSpPr>
        <p:spPr>
          <a:xfrm>
            <a:off x="7040880" y="1783080"/>
            <a:ext cx="1371600" cy="457200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ctr"/>
            <a:r>
              <a:rPr sz="1100" b="1" i="0">
                <a:solidFill>
                  <a:srgbClr val="FFEC00"/>
                </a:solidFill>
                <a:latin typeface="Calibri"/>
              </a:rPr>
              <a:t>MATERIAL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7818120" y="2834640"/>
            <a:ext cx="1828800" cy="228600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/>
            <a:r>
              <a:rPr sz="900" b="0" i="1">
                <a:solidFill>
                  <a:srgbClr val="55555A"/>
                </a:solidFill>
                <a:latin typeface="Calibri"/>
              </a:rPr>
              <a:t>Материал, оролт</a:t>
            </a:r>
          </a:p>
        </p:txBody>
      </p:sp>
      <p:sp>
        <p:nvSpPr>
          <p:cNvPr id="21" name="Rectangle 20"/>
          <p:cNvSpPr/>
          <p:nvPr/>
        </p:nvSpPr>
        <p:spPr>
          <a:xfrm>
            <a:off x="1280160" y="3840480"/>
            <a:ext cx="36576" cy="1645920"/>
          </a:xfrm>
          <a:prstGeom prst="rect">
            <a:avLst/>
          </a:prstGeom>
          <a:solidFill>
            <a:srgbClr val="0F4DA5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2" name="Rectangle 21"/>
          <p:cNvSpPr/>
          <p:nvPr/>
        </p:nvSpPr>
        <p:spPr>
          <a:xfrm>
            <a:off x="640080" y="5532120"/>
            <a:ext cx="1371600" cy="457200"/>
          </a:xfrm>
          <a:prstGeom prst="rect">
            <a:avLst/>
          </a:prstGeom>
          <a:solidFill>
            <a:srgbClr val="0F4DA5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3" name="TextBox 22"/>
          <p:cNvSpPr txBox="1"/>
          <p:nvPr/>
        </p:nvSpPr>
        <p:spPr>
          <a:xfrm>
            <a:off x="640080" y="5532120"/>
            <a:ext cx="1371600" cy="457200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ctr"/>
            <a:r>
              <a:rPr sz="1100" b="1" i="0">
                <a:solidFill>
                  <a:srgbClr val="FFEC00"/>
                </a:solidFill>
                <a:latin typeface="Calibri"/>
              </a:rPr>
              <a:t>MAN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1417320" y="4709159"/>
            <a:ext cx="1828800" cy="228600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/>
            <a:r>
              <a:rPr sz="900" b="0" i="1" dirty="0" err="1">
                <a:solidFill>
                  <a:srgbClr val="55555A"/>
                </a:solidFill>
                <a:latin typeface="Calibri"/>
              </a:rPr>
              <a:t>Хүн</a:t>
            </a:r>
            <a:r>
              <a:rPr sz="900" b="0" i="1" dirty="0">
                <a:solidFill>
                  <a:srgbClr val="55555A"/>
                </a:solidFill>
                <a:latin typeface="Calibri"/>
              </a:rPr>
              <a:t>, </a:t>
            </a:r>
            <a:r>
              <a:rPr sz="900" b="0" i="1" dirty="0" err="1">
                <a:solidFill>
                  <a:srgbClr val="55555A"/>
                </a:solidFill>
                <a:latin typeface="Calibri"/>
              </a:rPr>
              <a:t>ажилтан</a:t>
            </a:r>
            <a:endParaRPr sz="900" b="0" i="1" dirty="0">
              <a:solidFill>
                <a:srgbClr val="55555A"/>
              </a:solidFill>
              <a:latin typeface="Calibri"/>
            </a:endParaRPr>
          </a:p>
        </p:txBody>
      </p:sp>
      <p:sp>
        <p:nvSpPr>
          <p:cNvPr id="25" name="Rectangle 24"/>
          <p:cNvSpPr/>
          <p:nvPr/>
        </p:nvSpPr>
        <p:spPr>
          <a:xfrm>
            <a:off x="4480560" y="3840480"/>
            <a:ext cx="36576" cy="1645920"/>
          </a:xfrm>
          <a:prstGeom prst="rect">
            <a:avLst/>
          </a:prstGeom>
          <a:solidFill>
            <a:srgbClr val="0F4DA5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6" name="Rectangle 25"/>
          <p:cNvSpPr/>
          <p:nvPr/>
        </p:nvSpPr>
        <p:spPr>
          <a:xfrm>
            <a:off x="3840480" y="5532120"/>
            <a:ext cx="1371600" cy="457200"/>
          </a:xfrm>
          <a:prstGeom prst="rect">
            <a:avLst/>
          </a:prstGeom>
          <a:solidFill>
            <a:srgbClr val="0F4DA5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7" name="TextBox 26"/>
          <p:cNvSpPr txBox="1"/>
          <p:nvPr/>
        </p:nvSpPr>
        <p:spPr>
          <a:xfrm>
            <a:off x="3840480" y="5532120"/>
            <a:ext cx="1371600" cy="457200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ctr"/>
            <a:r>
              <a:rPr sz="1100" b="1" i="0">
                <a:solidFill>
                  <a:srgbClr val="FFEC00"/>
                </a:solidFill>
                <a:latin typeface="Calibri"/>
              </a:rPr>
              <a:t>MEASUREMENT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4617720" y="4709159"/>
            <a:ext cx="1828800" cy="228600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/>
            <a:r>
              <a:rPr sz="900" b="0" i="1">
                <a:solidFill>
                  <a:srgbClr val="55555A"/>
                </a:solidFill>
                <a:latin typeface="Calibri"/>
              </a:rPr>
              <a:t>Хэмжилт, KPI</a:t>
            </a:r>
          </a:p>
        </p:txBody>
      </p:sp>
      <p:sp>
        <p:nvSpPr>
          <p:cNvPr id="29" name="Rectangle 28"/>
          <p:cNvSpPr/>
          <p:nvPr/>
        </p:nvSpPr>
        <p:spPr>
          <a:xfrm>
            <a:off x="7680960" y="3840480"/>
            <a:ext cx="36576" cy="1645920"/>
          </a:xfrm>
          <a:prstGeom prst="rect">
            <a:avLst/>
          </a:prstGeom>
          <a:solidFill>
            <a:srgbClr val="0F4DA5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0" name="Rectangle 29"/>
          <p:cNvSpPr/>
          <p:nvPr/>
        </p:nvSpPr>
        <p:spPr>
          <a:xfrm>
            <a:off x="7040880" y="5532120"/>
            <a:ext cx="1371600" cy="457200"/>
          </a:xfrm>
          <a:prstGeom prst="rect">
            <a:avLst/>
          </a:prstGeom>
          <a:solidFill>
            <a:srgbClr val="0F4DA5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1" name="TextBox 30"/>
          <p:cNvSpPr txBox="1"/>
          <p:nvPr/>
        </p:nvSpPr>
        <p:spPr>
          <a:xfrm>
            <a:off x="7040880" y="5532120"/>
            <a:ext cx="1371600" cy="457200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ctr"/>
            <a:r>
              <a:rPr sz="1100" b="1" i="0">
                <a:solidFill>
                  <a:srgbClr val="FFEC00"/>
                </a:solidFill>
                <a:latin typeface="Calibri"/>
              </a:rPr>
              <a:t>MILIEU</a:t>
            </a:r>
          </a:p>
        </p:txBody>
      </p:sp>
      <p:sp>
        <p:nvSpPr>
          <p:cNvPr id="32" name="TextBox 31"/>
          <p:cNvSpPr txBox="1"/>
          <p:nvPr/>
        </p:nvSpPr>
        <p:spPr>
          <a:xfrm>
            <a:off x="7818120" y="4709159"/>
            <a:ext cx="1828800" cy="228600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/>
            <a:r>
              <a:rPr sz="900" b="0" i="1">
                <a:solidFill>
                  <a:srgbClr val="55555A"/>
                </a:solidFill>
                <a:latin typeface="Calibri"/>
              </a:rPr>
              <a:t>Орчин, нөхцөл</a:t>
            </a:r>
          </a:p>
        </p:txBody>
      </p:sp>
      <p:sp>
        <p:nvSpPr>
          <p:cNvPr id="33" name="Rectangle 32"/>
          <p:cNvSpPr/>
          <p:nvPr/>
        </p:nvSpPr>
        <p:spPr>
          <a:xfrm>
            <a:off x="603504" y="6155698"/>
            <a:ext cx="10789920" cy="548640"/>
          </a:xfrm>
          <a:prstGeom prst="rect">
            <a:avLst/>
          </a:prstGeom>
          <a:solidFill>
            <a:srgbClr val="EEEEF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4" name="Rectangle 33"/>
          <p:cNvSpPr/>
          <p:nvPr/>
        </p:nvSpPr>
        <p:spPr>
          <a:xfrm>
            <a:off x="603504" y="6155698"/>
            <a:ext cx="109728" cy="548640"/>
          </a:xfrm>
          <a:prstGeom prst="rect">
            <a:avLst/>
          </a:prstGeom>
          <a:solidFill>
            <a:srgbClr val="FFEC0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5" name="TextBox 34"/>
          <p:cNvSpPr txBox="1"/>
          <p:nvPr/>
        </p:nvSpPr>
        <p:spPr>
          <a:xfrm>
            <a:off x="786384" y="6219706"/>
            <a:ext cx="10515600" cy="457200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l"/>
            <a:r>
              <a:rPr sz="1000" b="0" i="0" dirty="0">
                <a:solidFill>
                  <a:srgbClr val="1A1718"/>
                </a:solidFill>
                <a:latin typeface="Calibri"/>
              </a:rPr>
              <a:t>6M = Machine, Method, Material, Man, Measurement, Milieu (environment) — </a:t>
            </a:r>
            <a:r>
              <a:rPr sz="1000" b="0" i="0" dirty="0" err="1">
                <a:solidFill>
                  <a:srgbClr val="1A1718"/>
                </a:solidFill>
                <a:latin typeface="Calibri"/>
              </a:rPr>
              <a:t>үйлдвэрлэлийн</a:t>
            </a:r>
            <a:r>
              <a:rPr sz="1000" b="0" i="0" dirty="0">
                <a:solidFill>
                  <a:srgbClr val="1A1718"/>
                </a:solidFill>
                <a:latin typeface="Calibri"/>
              </a:rPr>
              <a:t> </a:t>
            </a:r>
            <a:r>
              <a:rPr sz="1000" b="0" i="0" dirty="0" err="1">
                <a:solidFill>
                  <a:srgbClr val="1A1718"/>
                </a:solidFill>
                <a:latin typeface="Calibri"/>
              </a:rPr>
              <a:t>орчинд</a:t>
            </a:r>
            <a:r>
              <a:rPr sz="1000" b="0" i="0" dirty="0">
                <a:solidFill>
                  <a:srgbClr val="1A1718"/>
                </a:solidFill>
                <a:latin typeface="Calibri"/>
              </a:rPr>
              <a:t> </a:t>
            </a:r>
            <a:r>
              <a:rPr sz="1000" b="0" i="0" dirty="0" err="1">
                <a:solidFill>
                  <a:srgbClr val="1A1718"/>
                </a:solidFill>
                <a:latin typeface="Calibri"/>
              </a:rPr>
              <a:t>боловсруулсан</a:t>
            </a:r>
            <a:r>
              <a:rPr sz="1000" b="0" i="0" dirty="0">
                <a:solidFill>
                  <a:srgbClr val="1A1718"/>
                </a:solidFill>
                <a:latin typeface="Calibri"/>
              </a:rPr>
              <a:t> </a:t>
            </a:r>
            <a:r>
              <a:rPr sz="1000" b="0" i="0" dirty="0" err="1">
                <a:solidFill>
                  <a:srgbClr val="1A1718"/>
                </a:solidFill>
                <a:latin typeface="Calibri"/>
              </a:rPr>
              <a:t>стандарт</a:t>
            </a:r>
            <a:r>
              <a:rPr sz="1000" b="0" i="0" dirty="0">
                <a:solidFill>
                  <a:srgbClr val="1A1718"/>
                </a:solidFill>
                <a:latin typeface="Calibri"/>
              </a:rPr>
              <a:t> </a:t>
            </a:r>
            <a:r>
              <a:rPr sz="1000" b="0" i="0" dirty="0" err="1">
                <a:solidFill>
                  <a:srgbClr val="1A1718"/>
                </a:solidFill>
                <a:latin typeface="Calibri"/>
              </a:rPr>
              <a:t>ангилал</a:t>
            </a:r>
            <a:r>
              <a:rPr sz="1000" b="0" i="0" dirty="0">
                <a:solidFill>
                  <a:srgbClr val="1A1718"/>
                </a:solidFill>
                <a:latin typeface="Calibri"/>
              </a:rPr>
              <a:t>. </a:t>
            </a:r>
            <a:r>
              <a:rPr sz="1000" b="0" i="0" dirty="0" err="1">
                <a:solidFill>
                  <a:srgbClr val="1A1718"/>
                </a:solidFill>
                <a:latin typeface="Calibri"/>
              </a:rPr>
              <a:t>Үйлчилгээний</a:t>
            </a:r>
            <a:r>
              <a:rPr sz="1000" b="0" i="0" dirty="0">
                <a:solidFill>
                  <a:srgbClr val="1A1718"/>
                </a:solidFill>
                <a:latin typeface="Calibri"/>
              </a:rPr>
              <a:t> </a:t>
            </a:r>
            <a:r>
              <a:rPr sz="1000" b="0" i="0" dirty="0" err="1">
                <a:solidFill>
                  <a:srgbClr val="1A1718"/>
                </a:solidFill>
                <a:latin typeface="Calibri"/>
              </a:rPr>
              <a:t>салбарт</a:t>
            </a:r>
            <a:r>
              <a:rPr sz="1000" b="0" i="0" dirty="0">
                <a:solidFill>
                  <a:srgbClr val="1A1718"/>
                </a:solidFill>
                <a:latin typeface="Calibri"/>
              </a:rPr>
              <a:t> 4P-р (People, Process, Policy, Procedure) </a:t>
            </a:r>
            <a:r>
              <a:rPr sz="1000" b="0" i="0" dirty="0" err="1">
                <a:solidFill>
                  <a:srgbClr val="1A1718"/>
                </a:solidFill>
                <a:latin typeface="Calibri"/>
              </a:rPr>
              <a:t>солих</a:t>
            </a:r>
            <a:r>
              <a:rPr sz="1000" b="0" i="0" dirty="0">
                <a:solidFill>
                  <a:srgbClr val="1A1718"/>
                </a:solidFill>
                <a:latin typeface="Calibri"/>
              </a:rPr>
              <a:t> </a:t>
            </a:r>
            <a:r>
              <a:rPr sz="1000" b="0" i="0" dirty="0" err="1">
                <a:solidFill>
                  <a:srgbClr val="1A1718"/>
                </a:solidFill>
                <a:latin typeface="Calibri"/>
              </a:rPr>
              <a:t>боломжтой</a:t>
            </a:r>
            <a:r>
              <a:rPr sz="1000" b="0" i="0" dirty="0">
                <a:solidFill>
                  <a:srgbClr val="1A1718"/>
                </a:solidFill>
                <a:latin typeface="Calibri"/>
              </a:rPr>
              <a:t>.</a:t>
            </a:r>
          </a:p>
        </p:txBody>
      </p:sp>
      <p:sp>
        <p:nvSpPr>
          <p:cNvPr id="37" name="TextBox 36"/>
          <p:cNvSpPr txBox="1"/>
          <p:nvPr/>
        </p:nvSpPr>
        <p:spPr>
          <a:xfrm>
            <a:off x="11338560" y="4846320"/>
            <a:ext cx="731520" cy="274320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r"/>
            <a:r>
              <a:rPr sz="1000" b="0" i="0">
                <a:solidFill>
                  <a:srgbClr val="55555A"/>
                </a:solidFill>
                <a:latin typeface="Calibri"/>
              </a:rPr>
              <a:t>20 / 55</a:t>
            </a:r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457200" y="411480"/>
            <a:ext cx="146304" cy="640080"/>
          </a:xfrm>
          <a:prstGeom prst="rect">
            <a:avLst/>
          </a:prstGeom>
          <a:solidFill>
            <a:srgbClr val="FFEC0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TextBox 2"/>
          <p:cNvSpPr txBox="1"/>
          <p:nvPr/>
        </p:nvSpPr>
        <p:spPr>
          <a:xfrm>
            <a:off x="731520" y="365760"/>
            <a:ext cx="6400800" cy="320040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/>
            <a:r>
              <a:rPr sz="1100" b="1" i="0">
                <a:solidFill>
                  <a:srgbClr val="0F4DA5"/>
                </a:solidFill>
                <a:latin typeface="Calibri"/>
              </a:rPr>
              <a:t>ХЭСЭГ 1.14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731520" y="594360"/>
            <a:ext cx="10789920" cy="594360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/>
            <a:r>
              <a:rPr sz="2600" b="1" i="0">
                <a:solidFill>
                  <a:srgbClr val="1A1718"/>
                </a:solidFill>
                <a:latin typeface="Cambria"/>
              </a:rPr>
              <a:t>Ишикава жишээ — «Хүргэлт удаашрах»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417320"/>
            <a:ext cx="1097280" cy="36576"/>
          </a:xfrm>
          <a:prstGeom prst="rect">
            <a:avLst/>
          </a:prstGeom>
          <a:solidFill>
            <a:srgbClr val="FFEC0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6" name="Rectangle 5"/>
          <p:cNvSpPr/>
          <p:nvPr/>
        </p:nvSpPr>
        <p:spPr>
          <a:xfrm>
            <a:off x="9601200" y="3474720"/>
            <a:ext cx="2103120" cy="822960"/>
          </a:xfrm>
          <a:prstGeom prst="rect">
            <a:avLst/>
          </a:prstGeom>
          <a:solidFill>
            <a:srgbClr val="FFEC0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sz="2000"/>
          </a:p>
        </p:txBody>
      </p:sp>
      <p:sp>
        <p:nvSpPr>
          <p:cNvPr id="7" name="TextBox 6"/>
          <p:cNvSpPr txBox="1"/>
          <p:nvPr/>
        </p:nvSpPr>
        <p:spPr>
          <a:xfrm>
            <a:off x="9601200" y="3670756"/>
            <a:ext cx="2103120" cy="430887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ctr"/>
            <a:r>
              <a:rPr sz="1400" b="1" i="0">
                <a:solidFill>
                  <a:srgbClr val="1A1718"/>
                </a:solidFill>
                <a:latin typeface="Calibri"/>
              </a:rPr>
              <a:t>Хүргэлт
удаашрах</a:t>
            </a:r>
          </a:p>
        </p:txBody>
      </p:sp>
      <p:sp>
        <p:nvSpPr>
          <p:cNvPr id="8" name="Rectangle 7"/>
          <p:cNvSpPr/>
          <p:nvPr/>
        </p:nvSpPr>
        <p:spPr>
          <a:xfrm>
            <a:off x="914400" y="3840480"/>
            <a:ext cx="8641080" cy="45720"/>
          </a:xfrm>
          <a:prstGeom prst="rect">
            <a:avLst/>
          </a:prstGeom>
          <a:solidFill>
            <a:srgbClr val="1A1718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sz="2000"/>
          </a:p>
        </p:txBody>
      </p:sp>
      <p:sp>
        <p:nvSpPr>
          <p:cNvPr id="9" name="Rectangle 8"/>
          <p:cNvSpPr/>
          <p:nvPr/>
        </p:nvSpPr>
        <p:spPr>
          <a:xfrm>
            <a:off x="1463040" y="2514600"/>
            <a:ext cx="36576" cy="1371600"/>
          </a:xfrm>
          <a:prstGeom prst="rect">
            <a:avLst/>
          </a:prstGeom>
          <a:solidFill>
            <a:srgbClr val="0F4DA5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sz="2000"/>
          </a:p>
        </p:txBody>
      </p:sp>
      <p:sp>
        <p:nvSpPr>
          <p:cNvPr id="10" name="Rectangle 9"/>
          <p:cNvSpPr/>
          <p:nvPr/>
        </p:nvSpPr>
        <p:spPr>
          <a:xfrm>
            <a:off x="914400" y="2194560"/>
            <a:ext cx="1280160" cy="365760"/>
          </a:xfrm>
          <a:prstGeom prst="rect">
            <a:avLst/>
          </a:prstGeom>
          <a:solidFill>
            <a:srgbClr val="0F4DA5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sz="2000"/>
          </a:p>
        </p:txBody>
      </p:sp>
      <p:sp>
        <p:nvSpPr>
          <p:cNvPr id="11" name="TextBox 10"/>
          <p:cNvSpPr txBox="1"/>
          <p:nvPr/>
        </p:nvSpPr>
        <p:spPr>
          <a:xfrm>
            <a:off x="914400" y="2296648"/>
            <a:ext cx="1280160" cy="161583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ctr"/>
            <a:r>
              <a:rPr sz="1050" b="1" i="0">
                <a:solidFill>
                  <a:srgbClr val="FFEC00"/>
                </a:solidFill>
                <a:latin typeface="Calibri"/>
              </a:rPr>
              <a:t>MACHINE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600200" y="2651760"/>
            <a:ext cx="1554480" cy="153888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/>
            <a:r>
              <a:rPr sz="1000" b="0" i="0">
                <a:solidFill>
                  <a:srgbClr val="1A1718"/>
                </a:solidFill>
                <a:latin typeface="Calibri"/>
              </a:rPr>
              <a:t>• Системийн саатал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600200" y="2944368"/>
            <a:ext cx="1554480" cy="153888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/>
            <a:r>
              <a:rPr sz="1000" b="0" i="0">
                <a:solidFill>
                  <a:srgbClr val="1A1718"/>
                </a:solidFill>
                <a:latin typeface="Calibri"/>
              </a:rPr>
              <a:t>• Сканер хуучин</a:t>
            </a:r>
          </a:p>
        </p:txBody>
      </p:sp>
      <p:sp>
        <p:nvSpPr>
          <p:cNvPr id="14" name="Rectangle 13"/>
          <p:cNvSpPr/>
          <p:nvPr/>
        </p:nvSpPr>
        <p:spPr>
          <a:xfrm>
            <a:off x="3931920" y="2514600"/>
            <a:ext cx="36576" cy="1371600"/>
          </a:xfrm>
          <a:prstGeom prst="rect">
            <a:avLst/>
          </a:prstGeom>
          <a:solidFill>
            <a:srgbClr val="0F4DA5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sz="2000"/>
          </a:p>
        </p:txBody>
      </p:sp>
      <p:sp>
        <p:nvSpPr>
          <p:cNvPr id="15" name="Rectangle 14"/>
          <p:cNvSpPr/>
          <p:nvPr/>
        </p:nvSpPr>
        <p:spPr>
          <a:xfrm>
            <a:off x="3383280" y="2194560"/>
            <a:ext cx="1280160" cy="365760"/>
          </a:xfrm>
          <a:prstGeom prst="rect">
            <a:avLst/>
          </a:prstGeom>
          <a:solidFill>
            <a:srgbClr val="0F4DA5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sz="2000"/>
          </a:p>
        </p:txBody>
      </p:sp>
      <p:sp>
        <p:nvSpPr>
          <p:cNvPr id="16" name="TextBox 15"/>
          <p:cNvSpPr txBox="1"/>
          <p:nvPr/>
        </p:nvSpPr>
        <p:spPr>
          <a:xfrm>
            <a:off x="3383280" y="2296648"/>
            <a:ext cx="1280160" cy="161583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ctr"/>
            <a:r>
              <a:rPr sz="1050" b="1" i="0">
                <a:solidFill>
                  <a:srgbClr val="FFEC00"/>
                </a:solidFill>
                <a:latin typeface="Calibri"/>
              </a:rPr>
              <a:t>METHOD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4069080" y="2651760"/>
            <a:ext cx="1554480" cy="153888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/>
            <a:r>
              <a:rPr sz="1000" b="0" i="0">
                <a:solidFill>
                  <a:srgbClr val="1A1718"/>
                </a:solidFill>
                <a:latin typeface="Calibri"/>
              </a:rPr>
              <a:t>• Шилжих процедур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4069080" y="2944368"/>
            <a:ext cx="1554480" cy="153888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/>
            <a:r>
              <a:rPr sz="1000" b="0" i="0">
                <a:solidFill>
                  <a:srgbClr val="1A1718"/>
                </a:solidFill>
                <a:latin typeface="Calibri"/>
              </a:rPr>
              <a:t>• Маршрут оновчгүй</a:t>
            </a:r>
          </a:p>
        </p:txBody>
      </p:sp>
      <p:sp>
        <p:nvSpPr>
          <p:cNvPr id="19" name="Rectangle 18"/>
          <p:cNvSpPr/>
          <p:nvPr/>
        </p:nvSpPr>
        <p:spPr>
          <a:xfrm>
            <a:off x="6675120" y="2514600"/>
            <a:ext cx="36576" cy="1371600"/>
          </a:xfrm>
          <a:prstGeom prst="rect">
            <a:avLst/>
          </a:prstGeom>
          <a:solidFill>
            <a:srgbClr val="0F4DA5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sz="2000"/>
          </a:p>
        </p:txBody>
      </p:sp>
      <p:sp>
        <p:nvSpPr>
          <p:cNvPr id="20" name="Rectangle 19"/>
          <p:cNvSpPr/>
          <p:nvPr/>
        </p:nvSpPr>
        <p:spPr>
          <a:xfrm>
            <a:off x="6126480" y="2194560"/>
            <a:ext cx="1280160" cy="365760"/>
          </a:xfrm>
          <a:prstGeom prst="rect">
            <a:avLst/>
          </a:prstGeom>
          <a:solidFill>
            <a:srgbClr val="0F4DA5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sz="2000"/>
          </a:p>
        </p:txBody>
      </p:sp>
      <p:sp>
        <p:nvSpPr>
          <p:cNvPr id="21" name="TextBox 20"/>
          <p:cNvSpPr txBox="1"/>
          <p:nvPr/>
        </p:nvSpPr>
        <p:spPr>
          <a:xfrm>
            <a:off x="6126480" y="2296648"/>
            <a:ext cx="1280160" cy="161583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ctr"/>
            <a:r>
              <a:rPr sz="1050" b="1" i="0">
                <a:solidFill>
                  <a:srgbClr val="FFEC00"/>
                </a:solidFill>
                <a:latin typeface="Calibri"/>
              </a:rPr>
              <a:t>MATERIAL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6812280" y="2651760"/>
            <a:ext cx="1554480" cy="153888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/>
            <a:r>
              <a:rPr sz="1000" b="0" i="0">
                <a:solidFill>
                  <a:srgbClr val="1A1718"/>
                </a:solidFill>
                <a:latin typeface="Calibri"/>
              </a:rPr>
              <a:t>• Сав баглаа дутах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6812280" y="2944368"/>
            <a:ext cx="1554480" cy="153888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/>
            <a:r>
              <a:rPr sz="1000" b="0" i="0">
                <a:solidFill>
                  <a:srgbClr val="1A1718"/>
                </a:solidFill>
                <a:latin typeface="Calibri"/>
              </a:rPr>
              <a:t>• Бараа тэг хадгал.</a:t>
            </a:r>
          </a:p>
        </p:txBody>
      </p:sp>
      <p:sp>
        <p:nvSpPr>
          <p:cNvPr id="24" name="Rectangle 23"/>
          <p:cNvSpPr/>
          <p:nvPr/>
        </p:nvSpPr>
        <p:spPr>
          <a:xfrm>
            <a:off x="1463040" y="3886200"/>
            <a:ext cx="36576" cy="1371600"/>
          </a:xfrm>
          <a:prstGeom prst="rect">
            <a:avLst/>
          </a:prstGeom>
          <a:solidFill>
            <a:srgbClr val="0F4DA5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sz="2000"/>
          </a:p>
        </p:txBody>
      </p:sp>
      <p:sp>
        <p:nvSpPr>
          <p:cNvPr id="25" name="Rectangle 24"/>
          <p:cNvSpPr/>
          <p:nvPr/>
        </p:nvSpPr>
        <p:spPr>
          <a:xfrm>
            <a:off x="914400" y="5303520"/>
            <a:ext cx="1280160" cy="365760"/>
          </a:xfrm>
          <a:prstGeom prst="rect">
            <a:avLst/>
          </a:prstGeom>
          <a:solidFill>
            <a:srgbClr val="0F4DA5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sz="2000"/>
          </a:p>
        </p:txBody>
      </p:sp>
      <p:sp>
        <p:nvSpPr>
          <p:cNvPr id="26" name="TextBox 25"/>
          <p:cNvSpPr txBox="1"/>
          <p:nvPr/>
        </p:nvSpPr>
        <p:spPr>
          <a:xfrm>
            <a:off x="914400" y="5405608"/>
            <a:ext cx="1280160" cy="161583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ctr"/>
            <a:r>
              <a:rPr sz="1050" b="1" i="0">
                <a:solidFill>
                  <a:srgbClr val="FFEC00"/>
                </a:solidFill>
                <a:latin typeface="Calibri"/>
              </a:rPr>
              <a:t>MAN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1600200" y="5010912"/>
            <a:ext cx="1554480" cy="153888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/>
            <a:r>
              <a:rPr sz="1000" b="0" i="0">
                <a:solidFill>
                  <a:srgbClr val="1A1718"/>
                </a:solidFill>
                <a:latin typeface="Calibri"/>
              </a:rPr>
              <a:t>• Сургалт хангалтгүй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1600200" y="4718303"/>
            <a:ext cx="1554480" cy="153888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/>
            <a:r>
              <a:rPr sz="1000" b="0" i="0">
                <a:solidFill>
                  <a:srgbClr val="1A1718"/>
                </a:solidFill>
                <a:latin typeface="Calibri"/>
              </a:rPr>
              <a:t>• Жолооч дутагдалтай</a:t>
            </a:r>
          </a:p>
        </p:txBody>
      </p:sp>
      <p:sp>
        <p:nvSpPr>
          <p:cNvPr id="29" name="Rectangle 28"/>
          <p:cNvSpPr/>
          <p:nvPr/>
        </p:nvSpPr>
        <p:spPr>
          <a:xfrm>
            <a:off x="3931920" y="3886200"/>
            <a:ext cx="36576" cy="1371600"/>
          </a:xfrm>
          <a:prstGeom prst="rect">
            <a:avLst/>
          </a:prstGeom>
          <a:solidFill>
            <a:srgbClr val="0F4DA5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sz="2000"/>
          </a:p>
        </p:txBody>
      </p:sp>
      <p:sp>
        <p:nvSpPr>
          <p:cNvPr id="30" name="Rectangle 29"/>
          <p:cNvSpPr/>
          <p:nvPr/>
        </p:nvSpPr>
        <p:spPr>
          <a:xfrm>
            <a:off x="3383280" y="5303520"/>
            <a:ext cx="1280160" cy="365760"/>
          </a:xfrm>
          <a:prstGeom prst="rect">
            <a:avLst/>
          </a:prstGeom>
          <a:solidFill>
            <a:srgbClr val="0F4DA5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sz="2000"/>
          </a:p>
        </p:txBody>
      </p:sp>
      <p:sp>
        <p:nvSpPr>
          <p:cNvPr id="31" name="TextBox 30"/>
          <p:cNvSpPr txBox="1"/>
          <p:nvPr/>
        </p:nvSpPr>
        <p:spPr>
          <a:xfrm>
            <a:off x="3383280" y="5405608"/>
            <a:ext cx="1280160" cy="161583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ctr"/>
            <a:r>
              <a:rPr sz="1050" b="1" i="0">
                <a:solidFill>
                  <a:srgbClr val="FFEC00"/>
                </a:solidFill>
                <a:latin typeface="Calibri"/>
              </a:rPr>
              <a:t>MEASURE</a:t>
            </a:r>
          </a:p>
        </p:txBody>
      </p:sp>
      <p:sp>
        <p:nvSpPr>
          <p:cNvPr id="32" name="TextBox 31"/>
          <p:cNvSpPr txBox="1"/>
          <p:nvPr/>
        </p:nvSpPr>
        <p:spPr>
          <a:xfrm>
            <a:off x="4069080" y="5010912"/>
            <a:ext cx="1554480" cy="153888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/>
            <a:r>
              <a:rPr sz="1000" b="0" i="0">
                <a:solidFill>
                  <a:srgbClr val="1A1718"/>
                </a:solidFill>
                <a:latin typeface="Calibri"/>
              </a:rPr>
              <a:t>• KPI байхгүй</a:t>
            </a:r>
          </a:p>
        </p:txBody>
      </p:sp>
      <p:sp>
        <p:nvSpPr>
          <p:cNvPr id="33" name="TextBox 32"/>
          <p:cNvSpPr txBox="1"/>
          <p:nvPr/>
        </p:nvSpPr>
        <p:spPr>
          <a:xfrm>
            <a:off x="4069080" y="4718303"/>
            <a:ext cx="1554480" cy="153888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/>
            <a:r>
              <a:rPr sz="1000" b="0" i="0">
                <a:solidFill>
                  <a:srgbClr val="1A1718"/>
                </a:solidFill>
                <a:latin typeface="Calibri"/>
              </a:rPr>
              <a:t>• GPS-гүй</a:t>
            </a:r>
          </a:p>
        </p:txBody>
      </p:sp>
      <p:sp>
        <p:nvSpPr>
          <p:cNvPr id="34" name="Rectangle 33"/>
          <p:cNvSpPr/>
          <p:nvPr/>
        </p:nvSpPr>
        <p:spPr>
          <a:xfrm>
            <a:off x="6675120" y="3886200"/>
            <a:ext cx="36576" cy="1371600"/>
          </a:xfrm>
          <a:prstGeom prst="rect">
            <a:avLst/>
          </a:prstGeom>
          <a:solidFill>
            <a:srgbClr val="0F4DA5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sz="2000"/>
          </a:p>
        </p:txBody>
      </p:sp>
      <p:sp>
        <p:nvSpPr>
          <p:cNvPr id="35" name="Rectangle 34"/>
          <p:cNvSpPr/>
          <p:nvPr/>
        </p:nvSpPr>
        <p:spPr>
          <a:xfrm>
            <a:off x="6126480" y="5303520"/>
            <a:ext cx="1280160" cy="365760"/>
          </a:xfrm>
          <a:prstGeom prst="rect">
            <a:avLst/>
          </a:prstGeom>
          <a:solidFill>
            <a:srgbClr val="0F4DA5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sz="2000"/>
          </a:p>
        </p:txBody>
      </p:sp>
      <p:sp>
        <p:nvSpPr>
          <p:cNvPr id="36" name="TextBox 35"/>
          <p:cNvSpPr txBox="1"/>
          <p:nvPr/>
        </p:nvSpPr>
        <p:spPr>
          <a:xfrm>
            <a:off x="6126480" y="5405608"/>
            <a:ext cx="1280160" cy="161583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ctr"/>
            <a:r>
              <a:rPr sz="1050" b="1" i="0" dirty="0">
                <a:solidFill>
                  <a:srgbClr val="FFEC00"/>
                </a:solidFill>
                <a:latin typeface="Calibri"/>
              </a:rPr>
              <a:t>MILIEU</a:t>
            </a:r>
          </a:p>
        </p:txBody>
      </p:sp>
      <p:sp>
        <p:nvSpPr>
          <p:cNvPr id="37" name="TextBox 36"/>
          <p:cNvSpPr txBox="1"/>
          <p:nvPr/>
        </p:nvSpPr>
        <p:spPr>
          <a:xfrm>
            <a:off x="6812280" y="5010912"/>
            <a:ext cx="1554480" cy="153888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/>
            <a:r>
              <a:rPr sz="1000" b="0" i="0">
                <a:solidFill>
                  <a:srgbClr val="1A1718"/>
                </a:solidFill>
                <a:latin typeface="Calibri"/>
              </a:rPr>
              <a:t>• Зам түгжрэл</a:t>
            </a:r>
          </a:p>
        </p:txBody>
      </p:sp>
      <p:sp>
        <p:nvSpPr>
          <p:cNvPr id="38" name="TextBox 37"/>
          <p:cNvSpPr txBox="1"/>
          <p:nvPr/>
        </p:nvSpPr>
        <p:spPr>
          <a:xfrm>
            <a:off x="6812280" y="4718303"/>
            <a:ext cx="1554480" cy="153888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/>
            <a:r>
              <a:rPr sz="1000" b="0" i="0">
                <a:solidFill>
                  <a:srgbClr val="1A1718"/>
                </a:solidFill>
                <a:latin typeface="Calibri"/>
              </a:rPr>
              <a:t>• Цаг агаар</a:t>
            </a:r>
          </a:p>
        </p:txBody>
      </p:sp>
      <p:sp>
        <p:nvSpPr>
          <p:cNvPr id="39" name="Rectangle 38"/>
          <p:cNvSpPr/>
          <p:nvPr/>
        </p:nvSpPr>
        <p:spPr>
          <a:xfrm>
            <a:off x="731520" y="6126480"/>
            <a:ext cx="10789920" cy="502920"/>
          </a:xfrm>
          <a:prstGeom prst="rect">
            <a:avLst/>
          </a:prstGeom>
          <a:solidFill>
            <a:srgbClr val="EEEEF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0" name="TextBox 39"/>
          <p:cNvSpPr txBox="1"/>
          <p:nvPr/>
        </p:nvSpPr>
        <p:spPr>
          <a:xfrm>
            <a:off x="914400" y="6199632"/>
            <a:ext cx="10515600" cy="365760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/>
            <a:r>
              <a:rPr sz="1100" b="0" i="1">
                <a:solidFill>
                  <a:srgbClr val="1A1718"/>
                </a:solidFill>
                <a:latin typeface="Calibri"/>
              </a:rPr>
              <a:t>★ Дүгнэлт: «Маршрут оновчгүй» + «KPI байхгүй» — хамгийн их давтагдсан, тэдгээрийг эхэлж сайжруулна.</a:t>
            </a:r>
          </a:p>
        </p:txBody>
      </p:sp>
      <p:sp>
        <p:nvSpPr>
          <p:cNvPr id="41" name="TextBox 40"/>
          <p:cNvSpPr txBox="1"/>
          <p:nvPr/>
        </p:nvSpPr>
        <p:spPr>
          <a:xfrm>
            <a:off x="457200" y="6492240"/>
            <a:ext cx="10058400" cy="274320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/>
            <a:r>
              <a:rPr sz="1000" b="0" i="0">
                <a:solidFill>
                  <a:srgbClr val="55555A"/>
                </a:solidFill>
                <a:latin typeface="Calibri"/>
              </a:rPr>
              <a:t>ISA332 • Процессын Шинжилгээ • FBPM Ch.6–7</a:t>
            </a:r>
          </a:p>
        </p:txBody>
      </p:sp>
      <p:sp>
        <p:nvSpPr>
          <p:cNvPr id="42" name="TextBox 41"/>
          <p:cNvSpPr txBox="1"/>
          <p:nvPr/>
        </p:nvSpPr>
        <p:spPr>
          <a:xfrm>
            <a:off x="11338560" y="6492240"/>
            <a:ext cx="731520" cy="274320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r"/>
            <a:r>
              <a:rPr sz="1000" b="0" i="0">
                <a:solidFill>
                  <a:srgbClr val="55555A"/>
                </a:solidFill>
                <a:latin typeface="Calibri"/>
              </a:rPr>
              <a:t>21 / 55</a:t>
            </a:r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457200" y="411480"/>
            <a:ext cx="146304" cy="640080"/>
          </a:xfrm>
          <a:prstGeom prst="rect">
            <a:avLst/>
          </a:prstGeom>
          <a:solidFill>
            <a:srgbClr val="FFEC0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TextBox 2"/>
          <p:cNvSpPr txBox="1"/>
          <p:nvPr/>
        </p:nvSpPr>
        <p:spPr>
          <a:xfrm>
            <a:off x="731520" y="365760"/>
            <a:ext cx="6400800" cy="320040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/>
            <a:r>
              <a:rPr sz="1100" b="1" i="0">
                <a:solidFill>
                  <a:srgbClr val="0F4DA5"/>
                </a:solidFill>
                <a:latin typeface="Calibri"/>
              </a:rPr>
              <a:t>ХЭСЭГ 1.15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731520" y="594360"/>
            <a:ext cx="10789920" cy="594360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/>
            <a:r>
              <a:rPr sz="2600" b="1" i="0">
                <a:solidFill>
                  <a:srgbClr val="1A1718"/>
                </a:solidFill>
                <a:latin typeface="Cambria"/>
              </a:rPr>
              <a:t>Why-Why Diagram — 5 яагаад техник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417320"/>
            <a:ext cx="1097280" cy="36576"/>
          </a:xfrm>
          <a:prstGeom prst="rect">
            <a:avLst/>
          </a:prstGeom>
          <a:solidFill>
            <a:srgbClr val="FFEC0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6" name="TextBox 5"/>
          <p:cNvSpPr txBox="1"/>
          <p:nvPr/>
        </p:nvSpPr>
        <p:spPr>
          <a:xfrm>
            <a:off x="731520" y="1691640"/>
            <a:ext cx="10789920" cy="365760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/>
            <a:r>
              <a:rPr sz="1300" b="0" i="1">
                <a:solidFill>
                  <a:srgbClr val="55555A"/>
                </a:solidFill>
                <a:latin typeface="Calibri"/>
              </a:rPr>
              <a:t>Асуудлын тухай асуултыг «яагаад?» гэж 5 удаа давтан асуухад үндсэн шалтгаан илэрнэ:</a:t>
            </a:r>
          </a:p>
        </p:txBody>
      </p:sp>
      <p:sp>
        <p:nvSpPr>
          <p:cNvPr id="7" name="Rectangle 6"/>
          <p:cNvSpPr/>
          <p:nvPr/>
        </p:nvSpPr>
        <p:spPr>
          <a:xfrm>
            <a:off x="731520" y="2286000"/>
            <a:ext cx="1463040" cy="502920"/>
          </a:xfrm>
          <a:prstGeom prst="rect">
            <a:avLst/>
          </a:prstGeom>
          <a:solidFill>
            <a:srgbClr val="1A1718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8" name="TextBox 7"/>
          <p:cNvSpPr txBox="1"/>
          <p:nvPr/>
        </p:nvSpPr>
        <p:spPr>
          <a:xfrm>
            <a:off x="731520" y="2445127"/>
            <a:ext cx="1463040" cy="184666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ctr"/>
            <a:r>
              <a:rPr sz="1200" b="1" i="0" dirty="0" err="1">
                <a:solidFill>
                  <a:srgbClr val="FFEC00"/>
                </a:solidFill>
                <a:latin typeface="Calibri"/>
              </a:rPr>
              <a:t>Асуудал</a:t>
            </a:r>
            <a:endParaRPr sz="1200" b="1" i="0" dirty="0">
              <a:solidFill>
                <a:srgbClr val="FFEC00"/>
              </a:solidFill>
              <a:latin typeface="Calibri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2286000" y="2286000"/>
            <a:ext cx="9144000" cy="502920"/>
          </a:xfrm>
          <a:prstGeom prst="rect">
            <a:avLst/>
          </a:prstGeom>
          <a:solidFill>
            <a:srgbClr val="EEEEF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0" name="TextBox 9"/>
          <p:cNvSpPr txBox="1"/>
          <p:nvPr/>
        </p:nvSpPr>
        <p:spPr>
          <a:xfrm>
            <a:off x="2423160" y="2286000"/>
            <a:ext cx="8869680" cy="502920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l"/>
            <a:r>
              <a:rPr sz="1200" b="0" i="0">
                <a:solidFill>
                  <a:srgbClr val="1A1718"/>
                </a:solidFill>
                <a:latin typeface="Calibri"/>
              </a:rPr>
              <a:t>Хэрэглэгч кафе шопод хүлээх хугацаа их гэж гомдол гарсан</a:t>
            </a:r>
          </a:p>
        </p:txBody>
      </p:sp>
      <p:sp>
        <p:nvSpPr>
          <p:cNvPr id="11" name="Down Arrow 10"/>
          <p:cNvSpPr/>
          <p:nvPr/>
        </p:nvSpPr>
        <p:spPr>
          <a:xfrm>
            <a:off x="1280160" y="2834640"/>
            <a:ext cx="365760" cy="164592"/>
          </a:xfrm>
          <a:prstGeom prst="downArrow">
            <a:avLst/>
          </a:prstGeom>
          <a:solidFill>
            <a:srgbClr val="0F4DA5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2" name="Rectangle 11"/>
          <p:cNvSpPr/>
          <p:nvPr/>
        </p:nvSpPr>
        <p:spPr>
          <a:xfrm>
            <a:off x="731520" y="2999232"/>
            <a:ext cx="1463040" cy="502920"/>
          </a:xfrm>
          <a:prstGeom prst="rect">
            <a:avLst/>
          </a:prstGeom>
          <a:solidFill>
            <a:srgbClr val="0F4DA5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3" name="TextBox 12"/>
          <p:cNvSpPr txBox="1"/>
          <p:nvPr/>
        </p:nvSpPr>
        <p:spPr>
          <a:xfrm>
            <a:off x="731520" y="2999232"/>
            <a:ext cx="1463040" cy="502920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ctr"/>
            <a:r>
              <a:rPr sz="1200" b="1" i="0">
                <a:solidFill>
                  <a:srgbClr val="FFEC00"/>
                </a:solidFill>
                <a:latin typeface="Calibri"/>
              </a:rPr>
              <a:t>WHY 1?</a:t>
            </a:r>
          </a:p>
        </p:txBody>
      </p:sp>
      <p:sp>
        <p:nvSpPr>
          <p:cNvPr id="14" name="Rectangle 13"/>
          <p:cNvSpPr/>
          <p:nvPr/>
        </p:nvSpPr>
        <p:spPr>
          <a:xfrm>
            <a:off x="2286000" y="2999232"/>
            <a:ext cx="9144000" cy="502920"/>
          </a:xfrm>
          <a:prstGeom prst="rect">
            <a:avLst/>
          </a:prstGeom>
          <a:solidFill>
            <a:srgbClr val="EEEEF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5" name="TextBox 14"/>
          <p:cNvSpPr txBox="1"/>
          <p:nvPr/>
        </p:nvSpPr>
        <p:spPr>
          <a:xfrm>
            <a:off x="2423160" y="2999232"/>
            <a:ext cx="8869680" cy="502920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l"/>
            <a:r>
              <a:rPr sz="1200" b="0" i="0">
                <a:solidFill>
                  <a:srgbClr val="1A1718"/>
                </a:solidFill>
                <a:latin typeface="Calibri"/>
              </a:rPr>
              <a:t>Кафечин хэт удаан бэлдэж байна.</a:t>
            </a:r>
          </a:p>
        </p:txBody>
      </p:sp>
      <p:sp>
        <p:nvSpPr>
          <p:cNvPr id="16" name="Down Arrow 15"/>
          <p:cNvSpPr/>
          <p:nvPr/>
        </p:nvSpPr>
        <p:spPr>
          <a:xfrm>
            <a:off x="1280160" y="3547872"/>
            <a:ext cx="365760" cy="164592"/>
          </a:xfrm>
          <a:prstGeom prst="downArrow">
            <a:avLst/>
          </a:prstGeom>
          <a:solidFill>
            <a:srgbClr val="0F4DA5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7" name="Rectangle 16"/>
          <p:cNvSpPr/>
          <p:nvPr/>
        </p:nvSpPr>
        <p:spPr>
          <a:xfrm>
            <a:off x="731520" y="3712464"/>
            <a:ext cx="1463040" cy="502920"/>
          </a:xfrm>
          <a:prstGeom prst="rect">
            <a:avLst/>
          </a:prstGeom>
          <a:solidFill>
            <a:srgbClr val="0F4DA5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8" name="TextBox 17"/>
          <p:cNvSpPr txBox="1"/>
          <p:nvPr/>
        </p:nvSpPr>
        <p:spPr>
          <a:xfrm>
            <a:off x="731520" y="3712464"/>
            <a:ext cx="1463040" cy="502920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ctr"/>
            <a:r>
              <a:rPr sz="1200" b="1" i="0">
                <a:solidFill>
                  <a:srgbClr val="FFEC00"/>
                </a:solidFill>
                <a:latin typeface="Calibri"/>
              </a:rPr>
              <a:t>WHY 2?</a:t>
            </a:r>
          </a:p>
        </p:txBody>
      </p:sp>
      <p:sp>
        <p:nvSpPr>
          <p:cNvPr id="19" name="Rectangle 18"/>
          <p:cNvSpPr/>
          <p:nvPr/>
        </p:nvSpPr>
        <p:spPr>
          <a:xfrm>
            <a:off x="2286000" y="3712464"/>
            <a:ext cx="9144000" cy="502920"/>
          </a:xfrm>
          <a:prstGeom prst="rect">
            <a:avLst/>
          </a:prstGeom>
          <a:solidFill>
            <a:srgbClr val="EEEEF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0" name="TextBox 19"/>
          <p:cNvSpPr txBox="1"/>
          <p:nvPr/>
        </p:nvSpPr>
        <p:spPr>
          <a:xfrm>
            <a:off x="2423160" y="3712464"/>
            <a:ext cx="8869680" cy="502920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l"/>
            <a:r>
              <a:rPr sz="1200" b="0" i="0">
                <a:solidFill>
                  <a:srgbClr val="1A1718"/>
                </a:solidFill>
                <a:latin typeface="Calibri"/>
              </a:rPr>
              <a:t>Кофечин нэг ажилтан, олон захиалга нэгэн зэрэг ирдэг.</a:t>
            </a:r>
          </a:p>
        </p:txBody>
      </p:sp>
      <p:sp>
        <p:nvSpPr>
          <p:cNvPr id="21" name="Down Arrow 20"/>
          <p:cNvSpPr/>
          <p:nvPr/>
        </p:nvSpPr>
        <p:spPr>
          <a:xfrm>
            <a:off x="1280160" y="4261104"/>
            <a:ext cx="365760" cy="164592"/>
          </a:xfrm>
          <a:prstGeom prst="downArrow">
            <a:avLst/>
          </a:prstGeom>
          <a:solidFill>
            <a:srgbClr val="0F4DA5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2" name="Rectangle 21"/>
          <p:cNvSpPr/>
          <p:nvPr/>
        </p:nvSpPr>
        <p:spPr>
          <a:xfrm>
            <a:off x="731520" y="4425696"/>
            <a:ext cx="1463040" cy="502920"/>
          </a:xfrm>
          <a:prstGeom prst="rect">
            <a:avLst/>
          </a:prstGeom>
          <a:solidFill>
            <a:srgbClr val="0F4DA5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3" name="TextBox 22"/>
          <p:cNvSpPr txBox="1"/>
          <p:nvPr/>
        </p:nvSpPr>
        <p:spPr>
          <a:xfrm>
            <a:off x="731520" y="4425696"/>
            <a:ext cx="1463040" cy="502920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ctr"/>
            <a:r>
              <a:rPr sz="1200" b="1" i="0">
                <a:solidFill>
                  <a:srgbClr val="FFEC00"/>
                </a:solidFill>
                <a:latin typeface="Calibri"/>
              </a:rPr>
              <a:t>WHY 3?</a:t>
            </a:r>
          </a:p>
        </p:txBody>
      </p:sp>
      <p:sp>
        <p:nvSpPr>
          <p:cNvPr id="24" name="Rectangle 23"/>
          <p:cNvSpPr/>
          <p:nvPr/>
        </p:nvSpPr>
        <p:spPr>
          <a:xfrm>
            <a:off x="2286000" y="4425696"/>
            <a:ext cx="9144000" cy="502920"/>
          </a:xfrm>
          <a:prstGeom prst="rect">
            <a:avLst/>
          </a:prstGeom>
          <a:solidFill>
            <a:srgbClr val="EEEEF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5" name="TextBox 24"/>
          <p:cNvSpPr txBox="1"/>
          <p:nvPr/>
        </p:nvSpPr>
        <p:spPr>
          <a:xfrm>
            <a:off x="2423160" y="4425696"/>
            <a:ext cx="8869680" cy="502920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l"/>
            <a:r>
              <a:rPr sz="1200" b="0" i="0">
                <a:solidFill>
                  <a:srgbClr val="1A1718"/>
                </a:solidFill>
                <a:latin typeface="Calibri"/>
              </a:rPr>
              <a:t>Орох цэгт бүх захиалгыг нэгээс илгээдэг, ангилаагүй.</a:t>
            </a:r>
          </a:p>
        </p:txBody>
      </p:sp>
      <p:sp>
        <p:nvSpPr>
          <p:cNvPr id="26" name="Down Arrow 25"/>
          <p:cNvSpPr/>
          <p:nvPr/>
        </p:nvSpPr>
        <p:spPr>
          <a:xfrm>
            <a:off x="1280160" y="4974336"/>
            <a:ext cx="365760" cy="164592"/>
          </a:xfrm>
          <a:prstGeom prst="downArrow">
            <a:avLst/>
          </a:prstGeom>
          <a:solidFill>
            <a:srgbClr val="0F4DA5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7" name="Rectangle 26"/>
          <p:cNvSpPr/>
          <p:nvPr/>
        </p:nvSpPr>
        <p:spPr>
          <a:xfrm>
            <a:off x="731520" y="5138928"/>
            <a:ext cx="1463040" cy="502920"/>
          </a:xfrm>
          <a:prstGeom prst="rect">
            <a:avLst/>
          </a:prstGeom>
          <a:solidFill>
            <a:srgbClr val="0F4DA5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8" name="TextBox 27"/>
          <p:cNvSpPr txBox="1"/>
          <p:nvPr/>
        </p:nvSpPr>
        <p:spPr>
          <a:xfrm>
            <a:off x="731520" y="5138928"/>
            <a:ext cx="1463040" cy="502920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ctr"/>
            <a:r>
              <a:rPr sz="1200" b="1" i="0">
                <a:solidFill>
                  <a:srgbClr val="FFEC00"/>
                </a:solidFill>
                <a:latin typeface="Calibri"/>
              </a:rPr>
              <a:t>WHY 4?</a:t>
            </a:r>
          </a:p>
        </p:txBody>
      </p:sp>
      <p:sp>
        <p:nvSpPr>
          <p:cNvPr id="29" name="Rectangle 28"/>
          <p:cNvSpPr/>
          <p:nvPr/>
        </p:nvSpPr>
        <p:spPr>
          <a:xfrm>
            <a:off x="2286000" y="5138928"/>
            <a:ext cx="9144000" cy="502920"/>
          </a:xfrm>
          <a:prstGeom prst="rect">
            <a:avLst/>
          </a:prstGeom>
          <a:solidFill>
            <a:srgbClr val="EEEEF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0" name="TextBox 29"/>
          <p:cNvSpPr txBox="1"/>
          <p:nvPr/>
        </p:nvSpPr>
        <p:spPr>
          <a:xfrm>
            <a:off x="2423160" y="5138928"/>
            <a:ext cx="8869680" cy="502920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l"/>
            <a:r>
              <a:rPr sz="1200" b="0" i="0">
                <a:solidFill>
                  <a:srgbClr val="1A1718"/>
                </a:solidFill>
                <a:latin typeface="Calibri"/>
              </a:rPr>
              <a:t>POS систем ширхэгчилэн ажиллаж, нэг дараалал үүсгэдэг.</a:t>
            </a:r>
          </a:p>
        </p:txBody>
      </p:sp>
      <p:sp>
        <p:nvSpPr>
          <p:cNvPr id="31" name="Down Arrow 30"/>
          <p:cNvSpPr/>
          <p:nvPr/>
        </p:nvSpPr>
        <p:spPr>
          <a:xfrm>
            <a:off x="1280160" y="5687568"/>
            <a:ext cx="365760" cy="164592"/>
          </a:xfrm>
          <a:prstGeom prst="downArrow">
            <a:avLst/>
          </a:prstGeom>
          <a:solidFill>
            <a:srgbClr val="0F4DA5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2" name="Rectangle 31"/>
          <p:cNvSpPr/>
          <p:nvPr/>
        </p:nvSpPr>
        <p:spPr>
          <a:xfrm>
            <a:off x="731520" y="5852160"/>
            <a:ext cx="1463040" cy="502920"/>
          </a:xfrm>
          <a:prstGeom prst="rect">
            <a:avLst/>
          </a:prstGeom>
          <a:solidFill>
            <a:srgbClr val="FFEC0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3" name="TextBox 32"/>
          <p:cNvSpPr txBox="1"/>
          <p:nvPr/>
        </p:nvSpPr>
        <p:spPr>
          <a:xfrm>
            <a:off x="731520" y="5852160"/>
            <a:ext cx="1463040" cy="502920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ctr"/>
            <a:r>
              <a:rPr sz="1200" b="1" i="0">
                <a:solidFill>
                  <a:srgbClr val="1A1718"/>
                </a:solidFill>
                <a:latin typeface="Calibri"/>
              </a:rPr>
              <a:t>WHY 5? ★</a:t>
            </a:r>
          </a:p>
        </p:txBody>
      </p:sp>
      <p:sp>
        <p:nvSpPr>
          <p:cNvPr id="34" name="Rectangle 33"/>
          <p:cNvSpPr/>
          <p:nvPr/>
        </p:nvSpPr>
        <p:spPr>
          <a:xfrm>
            <a:off x="2286000" y="5852160"/>
            <a:ext cx="9144000" cy="502920"/>
          </a:xfrm>
          <a:prstGeom prst="rect">
            <a:avLst/>
          </a:prstGeom>
          <a:solidFill>
            <a:srgbClr val="FFEC0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5" name="TextBox 34"/>
          <p:cNvSpPr txBox="1"/>
          <p:nvPr/>
        </p:nvSpPr>
        <p:spPr>
          <a:xfrm>
            <a:off x="2423160" y="5852160"/>
            <a:ext cx="8869680" cy="502920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l"/>
            <a:r>
              <a:rPr sz="1200" b="1" i="0">
                <a:solidFill>
                  <a:srgbClr val="1A1718"/>
                </a:solidFill>
                <a:latin typeface="Calibri"/>
              </a:rPr>
              <a:t>POS-д priority routing функц байхгүй — Express ба Normal захиалга ялгахгүй.</a:t>
            </a:r>
          </a:p>
        </p:txBody>
      </p:sp>
      <p:sp>
        <p:nvSpPr>
          <p:cNvPr id="36" name="TextBox 35"/>
          <p:cNvSpPr txBox="1"/>
          <p:nvPr/>
        </p:nvSpPr>
        <p:spPr>
          <a:xfrm>
            <a:off x="457200" y="6492240"/>
            <a:ext cx="10058400" cy="274320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/>
            <a:r>
              <a:rPr sz="1000" b="0" i="0">
                <a:solidFill>
                  <a:srgbClr val="55555A"/>
                </a:solidFill>
                <a:latin typeface="Calibri"/>
              </a:rPr>
              <a:t>ISA332 • Процессын Шинжилгээ • FBPM Ch.6–7</a:t>
            </a:r>
          </a:p>
        </p:txBody>
      </p:sp>
      <p:sp>
        <p:nvSpPr>
          <p:cNvPr id="37" name="TextBox 36"/>
          <p:cNvSpPr txBox="1"/>
          <p:nvPr/>
        </p:nvSpPr>
        <p:spPr>
          <a:xfrm>
            <a:off x="11338560" y="6492240"/>
            <a:ext cx="731520" cy="274320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r"/>
            <a:r>
              <a:rPr sz="1000" b="0" i="0">
                <a:solidFill>
                  <a:srgbClr val="55555A"/>
                </a:solidFill>
                <a:latin typeface="Calibri"/>
              </a:rPr>
              <a:t>22 / 55</a:t>
            </a:r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457200" y="411480"/>
            <a:ext cx="146304" cy="640080"/>
          </a:xfrm>
          <a:prstGeom prst="rect">
            <a:avLst/>
          </a:prstGeom>
          <a:solidFill>
            <a:srgbClr val="FFEC0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TextBox 2"/>
          <p:cNvSpPr txBox="1"/>
          <p:nvPr/>
        </p:nvSpPr>
        <p:spPr>
          <a:xfrm>
            <a:off x="731520" y="365760"/>
            <a:ext cx="6400800" cy="320040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/>
            <a:r>
              <a:rPr sz="1100" b="1" i="0">
                <a:solidFill>
                  <a:srgbClr val="0F4DA5"/>
                </a:solidFill>
                <a:latin typeface="Calibri"/>
              </a:rPr>
              <a:t>ХЭСЭГ 1.16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731520" y="594360"/>
            <a:ext cx="10789920" cy="594360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/>
            <a:r>
              <a:rPr sz="2600" b="1" i="0">
                <a:solidFill>
                  <a:srgbClr val="1A1718"/>
                </a:solidFill>
                <a:latin typeface="Cambria"/>
              </a:rPr>
              <a:t>PICK Chart — Шийдлийн эрэмбэлэлт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417320"/>
            <a:ext cx="1097280" cy="36576"/>
          </a:xfrm>
          <a:prstGeom prst="rect">
            <a:avLst/>
          </a:prstGeom>
          <a:solidFill>
            <a:srgbClr val="FFEC0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6" name="TextBox 5"/>
          <p:cNvSpPr txBox="1"/>
          <p:nvPr/>
        </p:nvSpPr>
        <p:spPr>
          <a:xfrm>
            <a:off x="731520" y="1691640"/>
            <a:ext cx="10789920" cy="365760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/>
            <a:r>
              <a:rPr sz="1300" b="0" i="1">
                <a:solidFill>
                  <a:srgbClr val="55555A"/>
                </a:solidFill>
                <a:latin typeface="Calibri"/>
              </a:rPr>
              <a:t>Илрүүлсэн шийдлийг хэрэгжүүлэх дараалалд (priority) ангилах матриц техник:</a:t>
            </a:r>
          </a:p>
        </p:txBody>
      </p:sp>
      <p:sp>
        <p:nvSpPr>
          <p:cNvPr id="7" name="Rectangle 6"/>
          <p:cNvSpPr/>
          <p:nvPr/>
        </p:nvSpPr>
        <p:spPr>
          <a:xfrm>
            <a:off x="2286000" y="2286000"/>
            <a:ext cx="3931920" cy="1828800"/>
          </a:xfrm>
          <a:prstGeom prst="rect">
            <a:avLst/>
          </a:prstGeom>
          <a:solidFill>
            <a:srgbClr val="EEEEF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8" name="TextBox 7"/>
          <p:cNvSpPr txBox="1"/>
          <p:nvPr/>
        </p:nvSpPr>
        <p:spPr>
          <a:xfrm>
            <a:off x="2286000" y="2286000"/>
            <a:ext cx="3931920" cy="1828800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ctr"/>
            <a:r>
              <a:rPr sz="1400" b="1" i="0">
                <a:solidFill>
                  <a:srgbClr val="1A1718"/>
                </a:solidFill>
                <a:latin typeface="Calibri"/>
              </a:rPr>
              <a:t>POSSIBLE
Хялбар, бага үр өгөөж
(дараа хийх)</a:t>
            </a:r>
          </a:p>
        </p:txBody>
      </p:sp>
      <p:sp>
        <p:nvSpPr>
          <p:cNvPr id="9" name="Rectangle 8"/>
          <p:cNvSpPr/>
          <p:nvPr/>
        </p:nvSpPr>
        <p:spPr>
          <a:xfrm>
            <a:off x="6217920" y="2286000"/>
            <a:ext cx="3931920" cy="1828800"/>
          </a:xfrm>
          <a:prstGeom prst="rect">
            <a:avLst/>
          </a:prstGeom>
          <a:solidFill>
            <a:srgbClr val="FFEC0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0" name="Rectangle 9"/>
          <p:cNvSpPr/>
          <p:nvPr/>
        </p:nvSpPr>
        <p:spPr>
          <a:xfrm>
            <a:off x="6217920" y="2286000"/>
            <a:ext cx="3931920" cy="91440"/>
          </a:xfrm>
          <a:prstGeom prst="rect">
            <a:avLst/>
          </a:prstGeom>
          <a:solidFill>
            <a:srgbClr val="1A1718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1" name="TextBox 10"/>
          <p:cNvSpPr txBox="1"/>
          <p:nvPr/>
        </p:nvSpPr>
        <p:spPr>
          <a:xfrm>
            <a:off x="6217920" y="2286000"/>
            <a:ext cx="3931920" cy="1828800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ctr"/>
            <a:r>
              <a:rPr sz="1400" b="1" i="0">
                <a:solidFill>
                  <a:srgbClr val="1A1718"/>
                </a:solidFill>
                <a:latin typeface="Calibri"/>
              </a:rPr>
              <a:t>IMPLEMENT ★
Хялбар, өндөр үр өгөөж
(шууд хийх)</a:t>
            </a:r>
          </a:p>
        </p:txBody>
      </p:sp>
      <p:sp>
        <p:nvSpPr>
          <p:cNvPr id="12" name="Rectangle 11"/>
          <p:cNvSpPr/>
          <p:nvPr/>
        </p:nvSpPr>
        <p:spPr>
          <a:xfrm>
            <a:off x="2286000" y="4114800"/>
            <a:ext cx="3931920" cy="1828800"/>
          </a:xfrm>
          <a:prstGeom prst="rect">
            <a:avLst/>
          </a:prstGeom>
          <a:solidFill>
            <a:srgbClr val="1A1718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3" name="TextBox 12"/>
          <p:cNvSpPr txBox="1"/>
          <p:nvPr/>
        </p:nvSpPr>
        <p:spPr>
          <a:xfrm>
            <a:off x="2286000" y="4114800"/>
            <a:ext cx="3931920" cy="1828800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ctr"/>
            <a:r>
              <a:rPr sz="1400" b="1" i="0">
                <a:solidFill>
                  <a:srgbClr val="FFEC00"/>
                </a:solidFill>
                <a:latin typeface="Calibri"/>
              </a:rPr>
              <a:t>KILL ✕
Хүнд, бага үр өгөөж
(хасах)</a:t>
            </a:r>
          </a:p>
        </p:txBody>
      </p:sp>
      <p:sp>
        <p:nvSpPr>
          <p:cNvPr id="14" name="Rectangle 13"/>
          <p:cNvSpPr/>
          <p:nvPr/>
        </p:nvSpPr>
        <p:spPr>
          <a:xfrm>
            <a:off x="6217920" y="4114800"/>
            <a:ext cx="3931920" cy="1828800"/>
          </a:xfrm>
          <a:prstGeom prst="rect">
            <a:avLst/>
          </a:prstGeom>
          <a:solidFill>
            <a:srgbClr val="0F4DA5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5" name="TextBox 14"/>
          <p:cNvSpPr txBox="1"/>
          <p:nvPr/>
        </p:nvSpPr>
        <p:spPr>
          <a:xfrm>
            <a:off x="6217920" y="4114800"/>
            <a:ext cx="3931920" cy="1828800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ctr"/>
            <a:r>
              <a:rPr sz="1400" b="1" i="0">
                <a:solidFill>
                  <a:srgbClr val="FFEC00"/>
                </a:solidFill>
                <a:latin typeface="Calibri"/>
              </a:rPr>
              <a:t>CHALLENGE
Хүнд, өндөр үр өгөөж
(төсөл бэлдэх)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2286000" y="1874519"/>
            <a:ext cx="7863840" cy="320040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ctr"/>
            <a:r>
              <a:rPr sz="1100" b="1" i="0">
                <a:solidFill>
                  <a:srgbClr val="0F4DA5"/>
                </a:solidFill>
                <a:latin typeface="Calibri"/>
              </a:rPr>
              <a:t>↑  ҮР ӨГӨӨЖ  (Value/Payoff)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2286000" y="5989320"/>
            <a:ext cx="7863840" cy="320040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ctr"/>
            <a:r>
              <a:rPr sz="1000" b="0" i="1">
                <a:solidFill>
                  <a:srgbClr val="55555A"/>
                </a:solidFill>
                <a:latin typeface="Calibri"/>
              </a:rPr>
              <a:t>↓  ҮР ӨГӨӨЖ  бага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457200" y="3931920"/>
            <a:ext cx="1828800" cy="365760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ctr"/>
            <a:r>
              <a:rPr sz="1100" b="1" i="0">
                <a:solidFill>
                  <a:srgbClr val="0F4DA5"/>
                </a:solidFill>
                <a:latin typeface="Calibri"/>
              </a:rPr>
              <a:t>ХЯЛБАР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10515600" y="3931920"/>
            <a:ext cx="1645920" cy="365760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ctr"/>
            <a:r>
              <a:rPr sz="1100" b="1" i="0">
                <a:solidFill>
                  <a:srgbClr val="0F4DA5"/>
                </a:solidFill>
                <a:latin typeface="Calibri"/>
              </a:rPr>
              <a:t>ХҮНД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457200" y="4297680"/>
            <a:ext cx="1828800" cy="365760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ctr"/>
            <a:r>
              <a:rPr sz="1000" b="0" i="0">
                <a:solidFill>
                  <a:srgbClr val="55555A"/>
                </a:solidFill>
                <a:latin typeface="Calibri"/>
              </a:rPr>
              <a:t>ХЭРЭГЖҮҮЛЭХ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457200" y="6492240"/>
            <a:ext cx="10058400" cy="274320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/>
            <a:r>
              <a:rPr sz="1000" b="0" i="0">
                <a:solidFill>
                  <a:srgbClr val="55555A"/>
                </a:solidFill>
                <a:latin typeface="Calibri"/>
              </a:rPr>
              <a:t>ISA332 • Процессын Шинжилгээ • FBPM Ch.6–7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11338560" y="6492240"/>
            <a:ext cx="731520" cy="274320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r"/>
            <a:r>
              <a:rPr sz="1000" b="0" i="0">
                <a:solidFill>
                  <a:srgbClr val="55555A"/>
                </a:solidFill>
                <a:latin typeface="Calibri"/>
              </a:rPr>
              <a:t>23 / 55</a:t>
            </a:r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A171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365760" cy="6858000"/>
          </a:xfrm>
          <a:prstGeom prst="rect">
            <a:avLst/>
          </a:prstGeom>
          <a:solidFill>
            <a:srgbClr val="FFEC0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" name="Rectangle 3"/>
          <p:cNvSpPr/>
          <p:nvPr/>
        </p:nvSpPr>
        <p:spPr>
          <a:xfrm>
            <a:off x="914400" y="3383280"/>
            <a:ext cx="10058400" cy="54864"/>
          </a:xfrm>
          <a:prstGeom prst="rect">
            <a:avLst/>
          </a:prstGeom>
          <a:solidFill>
            <a:srgbClr val="FFEC0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5" name="TextBox 4"/>
          <p:cNvSpPr txBox="1"/>
          <p:nvPr/>
        </p:nvSpPr>
        <p:spPr>
          <a:xfrm>
            <a:off x="914400" y="2834640"/>
            <a:ext cx="7315200" cy="215444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/>
            <a:r>
              <a:rPr sz="1400" b="1" i="0" dirty="0">
                <a:solidFill>
                  <a:srgbClr val="FFEC00"/>
                </a:solidFill>
                <a:latin typeface="Calibri"/>
              </a:rPr>
              <a:t>ХЭСЭГ 2  •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914400" y="3520440"/>
            <a:ext cx="10515600" cy="914400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/>
            <a:r>
              <a:rPr sz="4200" b="1" i="0">
                <a:solidFill>
                  <a:srgbClr val="FFFFFF"/>
                </a:solidFill>
                <a:latin typeface="Cambria"/>
              </a:rPr>
              <a:t>Тоон шинжилгээ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914400" y="4526280"/>
            <a:ext cx="10515600" cy="307777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/>
            <a:r>
              <a:rPr sz="2000" b="0" i="1" dirty="0">
                <a:solidFill>
                  <a:srgbClr val="FFEC00"/>
                </a:solidFill>
                <a:latin typeface="Calibri"/>
              </a:rPr>
              <a:t>Quantitative Process Analysis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1338560" y="6492240"/>
            <a:ext cx="731520" cy="274320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r"/>
            <a:r>
              <a:rPr sz="1000" b="0" i="0">
                <a:solidFill>
                  <a:srgbClr val="FFEC00"/>
                </a:solidFill>
                <a:latin typeface="Calibri"/>
              </a:rPr>
              <a:t>23 / 55</a:t>
            </a:r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457200" y="411480"/>
            <a:ext cx="146304" cy="640080"/>
          </a:xfrm>
          <a:prstGeom prst="rect">
            <a:avLst/>
          </a:prstGeom>
          <a:solidFill>
            <a:srgbClr val="FFEC0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TextBox 2"/>
          <p:cNvSpPr txBox="1"/>
          <p:nvPr/>
        </p:nvSpPr>
        <p:spPr>
          <a:xfrm>
            <a:off x="731520" y="365760"/>
            <a:ext cx="6400800" cy="320040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/>
            <a:r>
              <a:rPr sz="1100" b="1" i="0">
                <a:solidFill>
                  <a:srgbClr val="0F4DA5"/>
                </a:solidFill>
                <a:latin typeface="Calibri"/>
              </a:rPr>
              <a:t>ХЭСЭГ 2.1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731520" y="594360"/>
            <a:ext cx="10789920" cy="594360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/>
            <a:r>
              <a:rPr sz="2600" b="1" i="0">
                <a:solidFill>
                  <a:srgbClr val="1A1718"/>
                </a:solidFill>
                <a:latin typeface="Cambria"/>
              </a:rPr>
              <a:t>Тоон шинжилгээ — товч ойлголт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417320"/>
            <a:ext cx="1097280" cy="36576"/>
          </a:xfrm>
          <a:prstGeom prst="rect">
            <a:avLst/>
          </a:prstGeom>
          <a:solidFill>
            <a:srgbClr val="FFEC0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6" name="Rectangle 5"/>
          <p:cNvSpPr/>
          <p:nvPr/>
        </p:nvSpPr>
        <p:spPr>
          <a:xfrm>
            <a:off x="731520" y="1691640"/>
            <a:ext cx="10789920" cy="1188720"/>
          </a:xfrm>
          <a:prstGeom prst="rect">
            <a:avLst/>
          </a:prstGeom>
          <a:solidFill>
            <a:srgbClr val="1A1718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sz="2400"/>
          </a:p>
        </p:txBody>
      </p:sp>
      <p:sp>
        <p:nvSpPr>
          <p:cNvPr id="7" name="Rectangle 6"/>
          <p:cNvSpPr/>
          <p:nvPr/>
        </p:nvSpPr>
        <p:spPr>
          <a:xfrm>
            <a:off x="731520" y="1691640"/>
            <a:ext cx="109728" cy="1188720"/>
          </a:xfrm>
          <a:prstGeom prst="rect">
            <a:avLst/>
          </a:prstGeom>
          <a:solidFill>
            <a:srgbClr val="FFEC0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sz="2400"/>
          </a:p>
        </p:txBody>
      </p:sp>
      <p:sp>
        <p:nvSpPr>
          <p:cNvPr id="8" name="TextBox 7"/>
          <p:cNvSpPr txBox="1"/>
          <p:nvPr/>
        </p:nvSpPr>
        <p:spPr>
          <a:xfrm>
            <a:off x="1005840" y="1828800"/>
            <a:ext cx="10332720" cy="215444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/>
            <a:r>
              <a:rPr sz="1400" b="1" i="0">
                <a:solidFill>
                  <a:srgbClr val="FFEC00"/>
                </a:solidFill>
                <a:latin typeface="Calibri"/>
              </a:rPr>
              <a:t>ТОДОРХОЙЛОЛТ — FBPM Ch. 7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005840" y="2148840"/>
            <a:ext cx="10332720" cy="553998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/>
            <a:r>
              <a:rPr b="0" i="0">
                <a:solidFill>
                  <a:srgbClr val="FFFFFF"/>
                </a:solidFill>
                <a:latin typeface="Calibri"/>
              </a:rPr>
              <a:t>Процессыг тоон үзүүлэлтээр (cycle time, waiting time, cost, utilization) хэмжих, прогнозлох, харьцуулахад зориулсан техник.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731520" y="3108960"/>
            <a:ext cx="10789920" cy="246221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/>
            <a:r>
              <a:rPr sz="1600" b="1" i="0" dirty="0">
                <a:solidFill>
                  <a:srgbClr val="0F4DA5"/>
                </a:solidFill>
                <a:latin typeface="Calibri"/>
              </a:rPr>
              <a:t>3 ҮНДСЭН ТЕХНИК</a:t>
            </a:r>
          </a:p>
        </p:txBody>
      </p:sp>
      <p:sp>
        <p:nvSpPr>
          <p:cNvPr id="11" name="Rectangle 10"/>
          <p:cNvSpPr/>
          <p:nvPr/>
        </p:nvSpPr>
        <p:spPr>
          <a:xfrm>
            <a:off x="731520" y="3566160"/>
            <a:ext cx="3566160" cy="3108960"/>
          </a:xfrm>
          <a:prstGeom prst="rect">
            <a:avLst/>
          </a:prstGeom>
          <a:solidFill>
            <a:srgbClr val="0F4DA5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sz="2400"/>
          </a:p>
        </p:txBody>
      </p:sp>
      <p:sp>
        <p:nvSpPr>
          <p:cNvPr id="12" name="Rectangle 11"/>
          <p:cNvSpPr/>
          <p:nvPr/>
        </p:nvSpPr>
        <p:spPr>
          <a:xfrm>
            <a:off x="731520" y="3566160"/>
            <a:ext cx="3566160" cy="594360"/>
          </a:xfrm>
          <a:prstGeom prst="rect">
            <a:avLst/>
          </a:prstGeom>
          <a:solidFill>
            <a:srgbClr val="FFEC0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sz="2400"/>
          </a:p>
        </p:txBody>
      </p:sp>
      <p:sp>
        <p:nvSpPr>
          <p:cNvPr id="13" name="TextBox 12"/>
          <p:cNvSpPr txBox="1"/>
          <p:nvPr/>
        </p:nvSpPr>
        <p:spPr>
          <a:xfrm>
            <a:off x="914400" y="3611880"/>
            <a:ext cx="3108960" cy="169277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/>
            <a:r>
              <a:rPr sz="1100" b="1" i="0">
                <a:solidFill>
                  <a:srgbClr val="1A1718"/>
                </a:solidFill>
                <a:latin typeface="Calibri"/>
              </a:rPr>
              <a:t>§ 7.1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914400" y="3840480"/>
            <a:ext cx="3200400" cy="276999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/>
            <a:r>
              <a:rPr b="1" i="0">
                <a:solidFill>
                  <a:srgbClr val="1A1718"/>
                </a:solidFill>
                <a:latin typeface="Cambria"/>
              </a:rPr>
              <a:t>Flow Analysis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960120" y="4297680"/>
            <a:ext cx="3108960" cy="246221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/>
            <a:r>
              <a:rPr sz="1600" b="0" i="1">
                <a:solidFill>
                  <a:srgbClr val="FFEC00"/>
                </a:solidFill>
                <a:latin typeface="Calibri"/>
              </a:rPr>
              <a:t>Урсгалын шинжилгээ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960120" y="4754880"/>
            <a:ext cx="3108960" cy="984885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/>
            <a:r>
              <a:rPr sz="1600" b="0" i="0">
                <a:solidFill>
                  <a:srgbClr val="FFFFFF"/>
                </a:solidFill>
                <a:latin typeface="Calibri"/>
              </a:rPr>
              <a:t>Cycle time, capacity, cost-ийг алхам тутамд тооцоолж нэгтгэх. Сэквенс, XOR, AND, rework тооцох томъёонууд.</a:t>
            </a:r>
          </a:p>
        </p:txBody>
      </p:sp>
      <p:sp>
        <p:nvSpPr>
          <p:cNvPr id="17" name="Rectangle 16"/>
          <p:cNvSpPr/>
          <p:nvPr/>
        </p:nvSpPr>
        <p:spPr>
          <a:xfrm>
            <a:off x="4434840" y="3566160"/>
            <a:ext cx="3566160" cy="3108960"/>
          </a:xfrm>
          <a:prstGeom prst="rect">
            <a:avLst/>
          </a:prstGeom>
          <a:solidFill>
            <a:srgbClr val="0F4DA5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sz="2400"/>
          </a:p>
        </p:txBody>
      </p:sp>
      <p:sp>
        <p:nvSpPr>
          <p:cNvPr id="18" name="Rectangle 17"/>
          <p:cNvSpPr/>
          <p:nvPr/>
        </p:nvSpPr>
        <p:spPr>
          <a:xfrm>
            <a:off x="4434840" y="3566160"/>
            <a:ext cx="3566160" cy="594360"/>
          </a:xfrm>
          <a:prstGeom prst="rect">
            <a:avLst/>
          </a:prstGeom>
          <a:solidFill>
            <a:srgbClr val="FFEC0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sz="2400"/>
          </a:p>
        </p:txBody>
      </p:sp>
      <p:sp>
        <p:nvSpPr>
          <p:cNvPr id="19" name="TextBox 18"/>
          <p:cNvSpPr txBox="1"/>
          <p:nvPr/>
        </p:nvSpPr>
        <p:spPr>
          <a:xfrm>
            <a:off x="4617720" y="3611880"/>
            <a:ext cx="3108960" cy="169277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/>
            <a:r>
              <a:rPr sz="1100" b="1" i="0">
                <a:solidFill>
                  <a:srgbClr val="1A1718"/>
                </a:solidFill>
                <a:latin typeface="Calibri"/>
              </a:rPr>
              <a:t>§ 7.2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4617720" y="3840480"/>
            <a:ext cx="3200400" cy="276999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/>
            <a:r>
              <a:rPr b="1" i="0">
                <a:solidFill>
                  <a:srgbClr val="1A1718"/>
                </a:solidFill>
                <a:latin typeface="Cambria"/>
              </a:rPr>
              <a:t>Queueing Theory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4663440" y="4297680"/>
            <a:ext cx="3108960" cy="246221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/>
            <a:r>
              <a:rPr sz="1600" b="0" i="1">
                <a:solidFill>
                  <a:srgbClr val="FFEC00"/>
                </a:solidFill>
                <a:latin typeface="Calibri"/>
              </a:rPr>
              <a:t>Дарааллын онол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4663440" y="4754880"/>
            <a:ext cx="3108960" cy="738664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/>
            <a:r>
              <a:rPr sz="1600" b="0" i="0">
                <a:solidFill>
                  <a:srgbClr val="FFFFFF"/>
                </a:solidFill>
                <a:latin typeface="Calibri"/>
              </a:rPr>
              <a:t>M/M/1, M/M/c загвар. Хүлээх хугацаа, queue length тооцох. Little-ийн хууль.</a:t>
            </a:r>
          </a:p>
        </p:txBody>
      </p:sp>
      <p:sp>
        <p:nvSpPr>
          <p:cNvPr id="23" name="Rectangle 22"/>
          <p:cNvSpPr/>
          <p:nvPr/>
        </p:nvSpPr>
        <p:spPr>
          <a:xfrm>
            <a:off x="8138160" y="3566160"/>
            <a:ext cx="3566160" cy="3108960"/>
          </a:xfrm>
          <a:prstGeom prst="rect">
            <a:avLst/>
          </a:prstGeom>
          <a:solidFill>
            <a:srgbClr val="0F4DA5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sz="2400"/>
          </a:p>
        </p:txBody>
      </p:sp>
      <p:sp>
        <p:nvSpPr>
          <p:cNvPr id="24" name="Rectangle 23"/>
          <p:cNvSpPr/>
          <p:nvPr/>
        </p:nvSpPr>
        <p:spPr>
          <a:xfrm>
            <a:off x="8138160" y="3566160"/>
            <a:ext cx="3566160" cy="594360"/>
          </a:xfrm>
          <a:prstGeom prst="rect">
            <a:avLst/>
          </a:prstGeom>
          <a:solidFill>
            <a:srgbClr val="FFEC0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sz="2400"/>
          </a:p>
        </p:txBody>
      </p:sp>
      <p:sp>
        <p:nvSpPr>
          <p:cNvPr id="25" name="TextBox 24"/>
          <p:cNvSpPr txBox="1"/>
          <p:nvPr/>
        </p:nvSpPr>
        <p:spPr>
          <a:xfrm>
            <a:off x="8321040" y="3611880"/>
            <a:ext cx="3108960" cy="169277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/>
            <a:r>
              <a:rPr sz="1100" b="1" i="0">
                <a:solidFill>
                  <a:srgbClr val="1A1718"/>
                </a:solidFill>
                <a:latin typeface="Calibri"/>
              </a:rPr>
              <a:t>§ 7.3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8321040" y="3840480"/>
            <a:ext cx="3200400" cy="276999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/>
            <a:r>
              <a:rPr b="1" i="0">
                <a:solidFill>
                  <a:srgbClr val="1A1718"/>
                </a:solidFill>
                <a:latin typeface="Cambria"/>
              </a:rPr>
              <a:t>Simulation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8366760" y="4297680"/>
            <a:ext cx="3108960" cy="246221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/>
            <a:r>
              <a:rPr sz="1600" b="0" i="1">
                <a:solidFill>
                  <a:srgbClr val="FFEC00"/>
                </a:solidFill>
                <a:latin typeface="Calibri"/>
              </a:rPr>
              <a:t>Симуляц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8366760" y="4754880"/>
            <a:ext cx="3108960" cy="492443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/>
            <a:r>
              <a:rPr sz="1600" b="0" i="0">
                <a:solidFill>
                  <a:srgbClr val="FFFFFF"/>
                </a:solidFill>
                <a:latin typeface="Calibri"/>
              </a:rPr>
              <a:t>Discrete event simulation. BIMP, Bizagi tools. What-if харьцуулах.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457200" y="6492240"/>
            <a:ext cx="10058400" cy="169277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/>
            <a:r>
              <a:rPr sz="1100" b="0" i="0">
                <a:solidFill>
                  <a:srgbClr val="55555A"/>
                </a:solidFill>
                <a:latin typeface="Calibri"/>
              </a:rPr>
              <a:t>ISA332 • Процессын Шинжилгээ • FBPM Ch.6–7</a:t>
            </a:r>
          </a:p>
        </p:txBody>
      </p:sp>
      <p:sp>
        <p:nvSpPr>
          <p:cNvPr id="30" name="TextBox 29"/>
          <p:cNvSpPr txBox="1"/>
          <p:nvPr/>
        </p:nvSpPr>
        <p:spPr>
          <a:xfrm>
            <a:off x="11338560" y="6492240"/>
            <a:ext cx="731520" cy="169277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r"/>
            <a:r>
              <a:rPr sz="1100" b="0" i="0">
                <a:solidFill>
                  <a:srgbClr val="55555A"/>
                </a:solidFill>
                <a:latin typeface="Calibri"/>
              </a:rPr>
              <a:t>25 / 55</a:t>
            </a:r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457200" y="411480"/>
            <a:ext cx="146304" cy="640080"/>
          </a:xfrm>
          <a:prstGeom prst="rect">
            <a:avLst/>
          </a:prstGeom>
          <a:solidFill>
            <a:srgbClr val="FFEC0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TextBox 2"/>
          <p:cNvSpPr txBox="1"/>
          <p:nvPr/>
        </p:nvSpPr>
        <p:spPr>
          <a:xfrm>
            <a:off x="731520" y="365760"/>
            <a:ext cx="6400800" cy="320040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/>
            <a:r>
              <a:rPr sz="1100" b="1" i="0">
                <a:solidFill>
                  <a:srgbClr val="0F4DA5"/>
                </a:solidFill>
                <a:latin typeface="Calibri"/>
              </a:rPr>
              <a:t>ХЭСЭГ 2.2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731520" y="594360"/>
            <a:ext cx="10789920" cy="594360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/>
            <a:r>
              <a:rPr sz="2600" b="1" i="0">
                <a:solidFill>
                  <a:srgbClr val="1A1718"/>
                </a:solidFill>
                <a:latin typeface="Cambria"/>
              </a:rPr>
              <a:t>Performance Measures — Хэмжих үзүүлэлтүүд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417320"/>
            <a:ext cx="1097280" cy="36576"/>
          </a:xfrm>
          <a:prstGeom prst="rect">
            <a:avLst/>
          </a:prstGeom>
          <a:solidFill>
            <a:srgbClr val="FFEC0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6" name="TextBox 5"/>
          <p:cNvSpPr txBox="1"/>
          <p:nvPr/>
        </p:nvSpPr>
        <p:spPr>
          <a:xfrm>
            <a:off x="731520" y="1691640"/>
            <a:ext cx="10789920" cy="365760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/>
            <a:r>
              <a:rPr sz="1300" b="0" i="1">
                <a:solidFill>
                  <a:srgbClr val="55555A"/>
                </a:solidFill>
                <a:latin typeface="Calibri"/>
              </a:rPr>
              <a:t>FBPM-ийн санал болгож буй 4 үндсэн хэмжээ (devil's quadrangle):</a:t>
            </a:r>
          </a:p>
        </p:txBody>
      </p:sp>
      <p:sp>
        <p:nvSpPr>
          <p:cNvPr id="7" name="Rectangle 6"/>
          <p:cNvSpPr/>
          <p:nvPr/>
        </p:nvSpPr>
        <p:spPr>
          <a:xfrm>
            <a:off x="502920" y="2286000"/>
            <a:ext cx="2606040" cy="2194560"/>
          </a:xfrm>
          <a:prstGeom prst="rect">
            <a:avLst/>
          </a:prstGeom>
          <a:solidFill>
            <a:srgbClr val="0F4DA5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8" name="TextBox 7"/>
          <p:cNvSpPr txBox="1"/>
          <p:nvPr/>
        </p:nvSpPr>
        <p:spPr>
          <a:xfrm>
            <a:off x="685800" y="2468880"/>
            <a:ext cx="2240280" cy="457200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/>
            <a:r>
              <a:rPr sz="1400" b="1" i="0">
                <a:solidFill>
                  <a:srgbClr val="FFEC00"/>
                </a:solidFill>
                <a:latin typeface="Cambria"/>
              </a:rPr>
              <a:t>Cycle Time (CT)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685800" y="2926080"/>
            <a:ext cx="2240280" cy="320040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/>
            <a:r>
              <a:rPr sz="1100" b="0" i="1">
                <a:solidFill>
                  <a:srgbClr val="FFEC00"/>
                </a:solidFill>
                <a:latin typeface="Calibri"/>
              </a:rPr>
              <a:t>Мөчлөгийн хугацаа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731520" y="3337560"/>
            <a:ext cx="2148840" cy="777240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/>
            <a:r>
              <a:rPr sz="1100" b="0" i="0">
                <a:solidFill>
                  <a:srgbClr val="FFFFFF"/>
                </a:solidFill>
                <a:latin typeface="Calibri"/>
              </a:rPr>
              <a:t>Нэгж бүрийн процессоор дамжих нийт хугацаа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731520" y="4114800"/>
            <a:ext cx="2148840" cy="274320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/>
            <a:r>
              <a:rPr sz="1000" b="0" i="1">
                <a:solidFill>
                  <a:srgbClr val="FFEC00"/>
                </a:solidFill>
                <a:latin typeface="Calibri"/>
              </a:rPr>
              <a:t>минут / нэгж</a:t>
            </a:r>
          </a:p>
        </p:txBody>
      </p:sp>
      <p:sp>
        <p:nvSpPr>
          <p:cNvPr id="12" name="Rectangle 11"/>
          <p:cNvSpPr/>
          <p:nvPr/>
        </p:nvSpPr>
        <p:spPr>
          <a:xfrm>
            <a:off x="3291839" y="2286000"/>
            <a:ext cx="2606040" cy="2194560"/>
          </a:xfrm>
          <a:prstGeom prst="rect">
            <a:avLst/>
          </a:prstGeom>
          <a:solidFill>
            <a:srgbClr val="1A1718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3" name="TextBox 12"/>
          <p:cNvSpPr txBox="1"/>
          <p:nvPr/>
        </p:nvSpPr>
        <p:spPr>
          <a:xfrm>
            <a:off x="3474719" y="2468880"/>
            <a:ext cx="2240280" cy="457200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/>
            <a:r>
              <a:rPr sz="1400" b="1" i="0">
                <a:solidFill>
                  <a:srgbClr val="FFEC00"/>
                </a:solidFill>
                <a:latin typeface="Cambria"/>
              </a:rPr>
              <a:t>Cost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3474719" y="2926080"/>
            <a:ext cx="2240280" cy="320040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/>
            <a:r>
              <a:rPr sz="1100" b="0" i="1">
                <a:solidFill>
                  <a:srgbClr val="FFEC00"/>
                </a:solidFill>
                <a:latin typeface="Calibri"/>
              </a:rPr>
              <a:t>Зардал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3520439" y="3337560"/>
            <a:ext cx="2148840" cy="777240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/>
            <a:r>
              <a:rPr sz="1100" b="0" i="0">
                <a:solidFill>
                  <a:srgbClr val="FFFFFF"/>
                </a:solidFill>
                <a:latin typeface="Calibri"/>
              </a:rPr>
              <a:t>Нэг нэгжид зориулсан хувьсагч ба тогтмол зардал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3520439" y="4114800"/>
            <a:ext cx="2148840" cy="274320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/>
            <a:r>
              <a:rPr sz="1000" b="0" i="1">
                <a:solidFill>
                  <a:srgbClr val="FFEC00"/>
                </a:solidFill>
                <a:latin typeface="Calibri"/>
              </a:rPr>
              <a:t>₮ / нэгж</a:t>
            </a:r>
          </a:p>
        </p:txBody>
      </p:sp>
      <p:sp>
        <p:nvSpPr>
          <p:cNvPr id="17" name="Rectangle 16"/>
          <p:cNvSpPr/>
          <p:nvPr/>
        </p:nvSpPr>
        <p:spPr>
          <a:xfrm>
            <a:off x="6080759" y="2286000"/>
            <a:ext cx="2606040" cy="2194560"/>
          </a:xfrm>
          <a:prstGeom prst="rect">
            <a:avLst/>
          </a:prstGeom>
          <a:solidFill>
            <a:srgbClr val="0F4DA5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8" name="TextBox 17"/>
          <p:cNvSpPr txBox="1"/>
          <p:nvPr/>
        </p:nvSpPr>
        <p:spPr>
          <a:xfrm>
            <a:off x="6263639" y="2468880"/>
            <a:ext cx="2240280" cy="457200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/>
            <a:r>
              <a:rPr sz="1400" b="1" i="0">
                <a:solidFill>
                  <a:srgbClr val="FFEC00"/>
                </a:solidFill>
                <a:latin typeface="Cambria"/>
              </a:rPr>
              <a:t>Quality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6263639" y="2926080"/>
            <a:ext cx="2240280" cy="320040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/>
            <a:r>
              <a:rPr sz="1100" b="0" i="1">
                <a:solidFill>
                  <a:srgbClr val="FFEC00"/>
                </a:solidFill>
                <a:latin typeface="Calibri"/>
              </a:rPr>
              <a:t>Чанар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6309359" y="3337560"/>
            <a:ext cx="2148840" cy="777240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/>
            <a:r>
              <a:rPr sz="1100" b="0" i="0">
                <a:solidFill>
                  <a:srgbClr val="FFFFFF"/>
                </a:solidFill>
                <a:latin typeface="Calibri"/>
              </a:rPr>
              <a:t>Defect rate, рекламацийн хувь, NPS, CSAT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6309359" y="4114800"/>
            <a:ext cx="2148840" cy="274320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/>
            <a:r>
              <a:rPr sz="1000" b="0" i="1">
                <a:solidFill>
                  <a:srgbClr val="FFEC00"/>
                </a:solidFill>
                <a:latin typeface="Calibri"/>
              </a:rPr>
              <a:t>% эсвэл оноо</a:t>
            </a:r>
          </a:p>
        </p:txBody>
      </p:sp>
      <p:sp>
        <p:nvSpPr>
          <p:cNvPr id="22" name="Rectangle 21"/>
          <p:cNvSpPr/>
          <p:nvPr/>
        </p:nvSpPr>
        <p:spPr>
          <a:xfrm>
            <a:off x="8869680" y="2286000"/>
            <a:ext cx="2606040" cy="2194560"/>
          </a:xfrm>
          <a:prstGeom prst="rect">
            <a:avLst/>
          </a:prstGeom>
          <a:solidFill>
            <a:srgbClr val="1A1718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3" name="TextBox 22"/>
          <p:cNvSpPr txBox="1"/>
          <p:nvPr/>
        </p:nvSpPr>
        <p:spPr>
          <a:xfrm>
            <a:off x="9052560" y="2468880"/>
            <a:ext cx="2240280" cy="457200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/>
            <a:r>
              <a:rPr sz="1400" b="1" i="0">
                <a:solidFill>
                  <a:srgbClr val="FFEC00"/>
                </a:solidFill>
                <a:latin typeface="Cambria"/>
              </a:rPr>
              <a:t>Flexibility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9052560" y="2926080"/>
            <a:ext cx="2240280" cy="320040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/>
            <a:r>
              <a:rPr sz="1100" b="0" i="1">
                <a:solidFill>
                  <a:srgbClr val="FFEC00"/>
                </a:solidFill>
                <a:latin typeface="Calibri"/>
              </a:rPr>
              <a:t>Уян хатан байдал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9098280" y="3337560"/>
            <a:ext cx="2148840" cy="777240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/>
            <a:r>
              <a:rPr sz="1100" b="0" i="0">
                <a:solidFill>
                  <a:srgbClr val="FFFFFF"/>
                </a:solidFill>
                <a:latin typeface="Calibri"/>
              </a:rPr>
              <a:t>Эрэлт өөрчлөгдөхөд ямар хурдтай дасан зохицох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9098280" y="4114800"/>
            <a:ext cx="2148840" cy="274320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/>
            <a:r>
              <a:rPr sz="1000" b="0" i="1">
                <a:solidFill>
                  <a:srgbClr val="FFEC00"/>
                </a:solidFill>
                <a:latin typeface="Calibri"/>
              </a:rPr>
              <a:t>хариу өгөх хугацаа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731520" y="4663440"/>
            <a:ext cx="10789920" cy="365760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/>
            <a:r>
              <a:rPr sz="1200" b="1" i="0">
                <a:solidFill>
                  <a:srgbClr val="0F4DA5"/>
                </a:solidFill>
                <a:latin typeface="Calibri"/>
              </a:rPr>
              <a:t>DEVIL'S QUADRANGLE — Үндсэн дилемма</a:t>
            </a:r>
          </a:p>
        </p:txBody>
      </p:sp>
      <p:sp>
        <p:nvSpPr>
          <p:cNvPr id="28" name="Rectangle 27"/>
          <p:cNvSpPr/>
          <p:nvPr/>
        </p:nvSpPr>
        <p:spPr>
          <a:xfrm>
            <a:off x="731520" y="5074920"/>
            <a:ext cx="10789920" cy="1463040"/>
          </a:xfrm>
          <a:prstGeom prst="rect">
            <a:avLst/>
          </a:prstGeom>
          <a:solidFill>
            <a:srgbClr val="EEEEF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9" name="Rectangle 28"/>
          <p:cNvSpPr/>
          <p:nvPr/>
        </p:nvSpPr>
        <p:spPr>
          <a:xfrm>
            <a:off x="731520" y="5074920"/>
            <a:ext cx="109728" cy="1463040"/>
          </a:xfrm>
          <a:prstGeom prst="rect">
            <a:avLst/>
          </a:prstGeom>
          <a:solidFill>
            <a:srgbClr val="FFEC0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0" name="TextBox 29"/>
          <p:cNvSpPr txBox="1"/>
          <p:nvPr/>
        </p:nvSpPr>
        <p:spPr>
          <a:xfrm>
            <a:off x="914400" y="5166360"/>
            <a:ext cx="10515600" cy="1325880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/>
            <a:r>
              <a:rPr sz="1200" b="0" i="0">
                <a:solidFill>
                  <a:srgbClr val="1A1718"/>
                </a:solidFill>
                <a:latin typeface="Calibri"/>
              </a:rPr>
              <a:t>Энэхүү 4 үзүүлэлтийг нэгэн зэрэг бүгдийг сайжруулах боломжгүй — нэгийг сайжруулахад нөгөө нь буурдаг. Жишээ нь, хурдыг (CT↓) нэмэхэд зардал (Cost ↑) нэмэгдэх эсвэл чанар (Quality ↓) буурах эрсдэлтэй. Тиймээс шинжилгээ нь зөвхөн нэгэн утга биш, олон үзүүлэлтийн trade-off-ийг харах ёстой.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457200" y="6492240"/>
            <a:ext cx="10058400" cy="274320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/>
            <a:r>
              <a:rPr sz="1000" b="0" i="0">
                <a:solidFill>
                  <a:srgbClr val="55555A"/>
                </a:solidFill>
                <a:latin typeface="Calibri"/>
              </a:rPr>
              <a:t>ISA332 • Процессын Шинжилгээ • FBPM Ch.6–7</a:t>
            </a:r>
          </a:p>
        </p:txBody>
      </p:sp>
      <p:sp>
        <p:nvSpPr>
          <p:cNvPr id="32" name="TextBox 31"/>
          <p:cNvSpPr txBox="1"/>
          <p:nvPr/>
        </p:nvSpPr>
        <p:spPr>
          <a:xfrm>
            <a:off x="11338560" y="6492240"/>
            <a:ext cx="731520" cy="274320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r"/>
            <a:r>
              <a:rPr sz="1000" b="0" i="0">
                <a:solidFill>
                  <a:srgbClr val="55555A"/>
                </a:solidFill>
                <a:latin typeface="Calibri"/>
              </a:rPr>
              <a:t>26 / 55</a:t>
            </a:r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457200" y="411480"/>
            <a:ext cx="146304" cy="640080"/>
          </a:xfrm>
          <a:prstGeom prst="rect">
            <a:avLst/>
          </a:prstGeom>
          <a:solidFill>
            <a:srgbClr val="FFEC0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TextBox 2"/>
          <p:cNvSpPr txBox="1"/>
          <p:nvPr/>
        </p:nvSpPr>
        <p:spPr>
          <a:xfrm>
            <a:off x="731520" y="365760"/>
            <a:ext cx="6400800" cy="320040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/>
            <a:r>
              <a:rPr sz="1100" b="1" i="0">
                <a:solidFill>
                  <a:srgbClr val="0F4DA5"/>
                </a:solidFill>
                <a:latin typeface="Calibri"/>
              </a:rPr>
              <a:t>ХЭСЭГ 2.3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731520" y="594360"/>
            <a:ext cx="10789920" cy="594360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/>
            <a:r>
              <a:rPr sz="2600" b="1" i="0">
                <a:solidFill>
                  <a:srgbClr val="1A1718"/>
                </a:solidFill>
                <a:latin typeface="Cambria"/>
              </a:rPr>
              <a:t>Flow Analysis — Урсгалын шинжилгээ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417320"/>
            <a:ext cx="1097280" cy="36576"/>
          </a:xfrm>
          <a:prstGeom prst="rect">
            <a:avLst/>
          </a:prstGeom>
          <a:solidFill>
            <a:srgbClr val="FFEC0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6" name="Rectangle 5"/>
          <p:cNvSpPr/>
          <p:nvPr/>
        </p:nvSpPr>
        <p:spPr>
          <a:xfrm>
            <a:off x="731520" y="1691640"/>
            <a:ext cx="10789920" cy="1005840"/>
          </a:xfrm>
          <a:prstGeom prst="rect">
            <a:avLst/>
          </a:prstGeom>
          <a:solidFill>
            <a:srgbClr val="0F4DA5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7" name="Rectangle 6"/>
          <p:cNvSpPr/>
          <p:nvPr/>
        </p:nvSpPr>
        <p:spPr>
          <a:xfrm>
            <a:off x="731520" y="1691640"/>
            <a:ext cx="109728" cy="1005840"/>
          </a:xfrm>
          <a:prstGeom prst="rect">
            <a:avLst/>
          </a:prstGeom>
          <a:solidFill>
            <a:srgbClr val="FFEC0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8" name="TextBox 7"/>
          <p:cNvSpPr txBox="1"/>
          <p:nvPr/>
        </p:nvSpPr>
        <p:spPr>
          <a:xfrm>
            <a:off x="1005840" y="1828800"/>
            <a:ext cx="10332720" cy="365760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/>
            <a:r>
              <a:rPr sz="1100" b="1" i="0">
                <a:solidFill>
                  <a:srgbClr val="FFEC00"/>
                </a:solidFill>
                <a:latin typeface="Calibri"/>
              </a:rPr>
              <a:t>ТОДОРХОЙЛОЛТ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005840" y="2148840"/>
            <a:ext cx="10332720" cy="548640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/>
            <a:r>
              <a:rPr sz="1200" b="0" i="0">
                <a:solidFill>
                  <a:srgbClr val="FFFFFF"/>
                </a:solidFill>
                <a:latin typeface="Calibri"/>
              </a:rPr>
              <a:t>Процессыг алхам алхамд хувааж, алхам бүрийн хугацааг мэдэж байгаа үед нийт CT, capacity, cost-ыг тооцох арга. Probability-weighted (XOR), max (AND), геометр (rework).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731520" y="2926080"/>
            <a:ext cx="10789920" cy="365760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/>
            <a:r>
              <a:rPr sz="1200" b="1" i="0">
                <a:solidFill>
                  <a:srgbClr val="0F4DA5"/>
                </a:solidFill>
                <a:latin typeface="Calibri"/>
              </a:rPr>
              <a:t>4 ҮНДСЭН СТРУКТУР — ТЭДГЭЭРИЙН ТООЦОО</a:t>
            </a:r>
          </a:p>
        </p:txBody>
      </p:sp>
      <p:sp>
        <p:nvSpPr>
          <p:cNvPr id="11" name="Rectangle 10"/>
          <p:cNvSpPr/>
          <p:nvPr/>
        </p:nvSpPr>
        <p:spPr>
          <a:xfrm>
            <a:off x="731520" y="3429000"/>
            <a:ext cx="2670048" cy="3108960"/>
          </a:xfrm>
          <a:prstGeom prst="rect">
            <a:avLst/>
          </a:prstGeom>
          <a:solidFill>
            <a:srgbClr val="1A1718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2" name="Rectangle 11"/>
          <p:cNvSpPr/>
          <p:nvPr/>
        </p:nvSpPr>
        <p:spPr>
          <a:xfrm>
            <a:off x="731520" y="3429000"/>
            <a:ext cx="2670048" cy="502920"/>
          </a:xfrm>
          <a:prstGeom prst="rect">
            <a:avLst/>
          </a:prstGeom>
          <a:solidFill>
            <a:srgbClr val="FFEC0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3" name="TextBox 12"/>
          <p:cNvSpPr txBox="1"/>
          <p:nvPr/>
        </p:nvSpPr>
        <p:spPr>
          <a:xfrm>
            <a:off x="731520" y="3474720"/>
            <a:ext cx="2670048" cy="411480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ctr"/>
            <a:r>
              <a:rPr sz="1400" b="1" i="0">
                <a:solidFill>
                  <a:srgbClr val="1A1718"/>
                </a:solidFill>
                <a:latin typeface="Cambria"/>
              </a:rPr>
              <a:t>SEQUENCE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914400" y="4069080"/>
            <a:ext cx="2304288" cy="320040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/>
            <a:r>
              <a:rPr sz="1200" b="0" i="1">
                <a:solidFill>
                  <a:srgbClr val="FFEC00"/>
                </a:solidFill>
                <a:latin typeface="Calibri"/>
              </a:rPr>
              <a:t>Дараалсан</a:t>
            </a:r>
          </a:p>
        </p:txBody>
      </p:sp>
      <p:sp>
        <p:nvSpPr>
          <p:cNvPr id="15" name="Rectangle 14"/>
          <p:cNvSpPr/>
          <p:nvPr/>
        </p:nvSpPr>
        <p:spPr>
          <a:xfrm>
            <a:off x="914400" y="4526280"/>
            <a:ext cx="2304288" cy="594360"/>
          </a:xfrm>
          <a:prstGeom prst="rect">
            <a:avLst/>
          </a:prstGeom>
          <a:solidFill>
            <a:srgbClr val="0A3776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6" name="TextBox 15"/>
          <p:cNvSpPr txBox="1"/>
          <p:nvPr/>
        </p:nvSpPr>
        <p:spPr>
          <a:xfrm>
            <a:off x="914400" y="4526280"/>
            <a:ext cx="2304288" cy="594360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ctr"/>
            <a:r>
              <a:rPr sz="1400" b="1" i="0">
                <a:solidFill>
                  <a:srgbClr val="FFEC00"/>
                </a:solidFill>
                <a:latin typeface="Consolas"/>
              </a:rPr>
              <a:t>CT = T₁ + T₂ + T₃ + …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914400" y="5257800"/>
            <a:ext cx="2304288" cy="1188720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/>
            <a:r>
              <a:rPr sz="1100" b="0" i="0">
                <a:solidFill>
                  <a:srgbClr val="FFFFFF"/>
                </a:solidFill>
                <a:latin typeface="Calibri"/>
              </a:rPr>
              <a:t>Бүх алхмын CT-ийн нийлбэр</a:t>
            </a:r>
          </a:p>
        </p:txBody>
      </p:sp>
      <p:sp>
        <p:nvSpPr>
          <p:cNvPr id="18" name="Rectangle 17"/>
          <p:cNvSpPr/>
          <p:nvPr/>
        </p:nvSpPr>
        <p:spPr>
          <a:xfrm>
            <a:off x="3520439" y="3429000"/>
            <a:ext cx="2670048" cy="3108960"/>
          </a:xfrm>
          <a:prstGeom prst="rect">
            <a:avLst/>
          </a:prstGeom>
          <a:solidFill>
            <a:srgbClr val="1A1718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9" name="Rectangle 18"/>
          <p:cNvSpPr/>
          <p:nvPr/>
        </p:nvSpPr>
        <p:spPr>
          <a:xfrm>
            <a:off x="3520439" y="3429000"/>
            <a:ext cx="2670048" cy="502920"/>
          </a:xfrm>
          <a:prstGeom prst="rect">
            <a:avLst/>
          </a:prstGeom>
          <a:solidFill>
            <a:srgbClr val="FFEC0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0" name="TextBox 19"/>
          <p:cNvSpPr txBox="1"/>
          <p:nvPr/>
        </p:nvSpPr>
        <p:spPr>
          <a:xfrm>
            <a:off x="3520439" y="3474720"/>
            <a:ext cx="2670048" cy="411480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ctr"/>
            <a:r>
              <a:rPr sz="1400" b="1" i="0">
                <a:solidFill>
                  <a:srgbClr val="1A1718"/>
                </a:solidFill>
                <a:latin typeface="Cambria"/>
              </a:rPr>
              <a:t>XOR-SPLIT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3703319" y="4069080"/>
            <a:ext cx="2304288" cy="320040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/>
            <a:r>
              <a:rPr sz="1200" b="0" i="1">
                <a:solidFill>
                  <a:srgbClr val="FFEC00"/>
                </a:solidFill>
                <a:latin typeface="Calibri"/>
              </a:rPr>
              <a:t>Шийдвэр (нэг)</a:t>
            </a:r>
          </a:p>
        </p:txBody>
      </p:sp>
      <p:sp>
        <p:nvSpPr>
          <p:cNvPr id="22" name="Rectangle 21"/>
          <p:cNvSpPr/>
          <p:nvPr/>
        </p:nvSpPr>
        <p:spPr>
          <a:xfrm>
            <a:off x="3703319" y="4526280"/>
            <a:ext cx="2304288" cy="594360"/>
          </a:xfrm>
          <a:prstGeom prst="rect">
            <a:avLst/>
          </a:prstGeom>
          <a:solidFill>
            <a:srgbClr val="0A3776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3" name="TextBox 22"/>
          <p:cNvSpPr txBox="1"/>
          <p:nvPr/>
        </p:nvSpPr>
        <p:spPr>
          <a:xfrm>
            <a:off x="3703319" y="4526280"/>
            <a:ext cx="2304288" cy="594360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ctr"/>
            <a:r>
              <a:rPr sz="1400" b="1" i="0">
                <a:solidFill>
                  <a:srgbClr val="FFEC00"/>
                </a:solidFill>
                <a:latin typeface="Consolas"/>
              </a:rPr>
              <a:t>CT = p·T_A + (1-p)·T_B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3703319" y="5257800"/>
            <a:ext cx="2304288" cy="1188720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/>
            <a:r>
              <a:rPr sz="1100" b="0" i="0">
                <a:solidFill>
                  <a:srgbClr val="FFFFFF"/>
                </a:solidFill>
                <a:latin typeface="Calibri"/>
              </a:rPr>
              <a:t>Магадлалаар жигнэсэн дундаж</a:t>
            </a:r>
          </a:p>
        </p:txBody>
      </p:sp>
      <p:sp>
        <p:nvSpPr>
          <p:cNvPr id="25" name="Rectangle 24"/>
          <p:cNvSpPr/>
          <p:nvPr/>
        </p:nvSpPr>
        <p:spPr>
          <a:xfrm>
            <a:off x="6309359" y="3429000"/>
            <a:ext cx="2670048" cy="3108960"/>
          </a:xfrm>
          <a:prstGeom prst="rect">
            <a:avLst/>
          </a:prstGeom>
          <a:solidFill>
            <a:srgbClr val="1A1718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6" name="Rectangle 25"/>
          <p:cNvSpPr/>
          <p:nvPr/>
        </p:nvSpPr>
        <p:spPr>
          <a:xfrm>
            <a:off x="6309359" y="3429000"/>
            <a:ext cx="2670048" cy="502920"/>
          </a:xfrm>
          <a:prstGeom prst="rect">
            <a:avLst/>
          </a:prstGeom>
          <a:solidFill>
            <a:srgbClr val="FFEC0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7" name="TextBox 26"/>
          <p:cNvSpPr txBox="1"/>
          <p:nvPr/>
        </p:nvSpPr>
        <p:spPr>
          <a:xfrm>
            <a:off x="6309359" y="3474720"/>
            <a:ext cx="2670048" cy="411480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ctr"/>
            <a:r>
              <a:rPr sz="1400" b="1" i="0">
                <a:solidFill>
                  <a:srgbClr val="1A1718"/>
                </a:solidFill>
                <a:latin typeface="Cambria"/>
              </a:rPr>
              <a:t>AND-SPLIT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6492239" y="4069080"/>
            <a:ext cx="2304288" cy="320040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/>
            <a:r>
              <a:rPr sz="1200" b="0" i="1">
                <a:solidFill>
                  <a:srgbClr val="FFEC00"/>
                </a:solidFill>
                <a:latin typeface="Calibri"/>
              </a:rPr>
              <a:t>Зэрэгцээ (бүгд)</a:t>
            </a:r>
          </a:p>
        </p:txBody>
      </p:sp>
      <p:sp>
        <p:nvSpPr>
          <p:cNvPr id="29" name="Rectangle 28"/>
          <p:cNvSpPr/>
          <p:nvPr/>
        </p:nvSpPr>
        <p:spPr>
          <a:xfrm>
            <a:off x="6492239" y="4526280"/>
            <a:ext cx="2304288" cy="594360"/>
          </a:xfrm>
          <a:prstGeom prst="rect">
            <a:avLst/>
          </a:prstGeom>
          <a:solidFill>
            <a:srgbClr val="0A3776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0" name="TextBox 29"/>
          <p:cNvSpPr txBox="1"/>
          <p:nvPr/>
        </p:nvSpPr>
        <p:spPr>
          <a:xfrm>
            <a:off x="6492239" y="4526280"/>
            <a:ext cx="2304288" cy="594360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ctr"/>
            <a:r>
              <a:rPr sz="1400" b="1" i="0">
                <a:solidFill>
                  <a:srgbClr val="FFEC00"/>
                </a:solidFill>
                <a:latin typeface="Consolas"/>
              </a:rPr>
              <a:t>CT = max(T_A, T_B)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6492239" y="5257800"/>
            <a:ext cx="2304288" cy="1188720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/>
            <a:r>
              <a:rPr sz="1100" b="0" i="0">
                <a:solidFill>
                  <a:srgbClr val="FFFFFF"/>
                </a:solidFill>
                <a:latin typeface="Calibri"/>
              </a:rPr>
              <a:t>Хамгийн уртыг сонгоно</a:t>
            </a:r>
          </a:p>
        </p:txBody>
      </p:sp>
      <p:sp>
        <p:nvSpPr>
          <p:cNvPr id="32" name="Rectangle 31"/>
          <p:cNvSpPr/>
          <p:nvPr/>
        </p:nvSpPr>
        <p:spPr>
          <a:xfrm>
            <a:off x="9098280" y="3429000"/>
            <a:ext cx="2670048" cy="3108960"/>
          </a:xfrm>
          <a:prstGeom prst="rect">
            <a:avLst/>
          </a:prstGeom>
          <a:solidFill>
            <a:srgbClr val="1A1718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3" name="Rectangle 32"/>
          <p:cNvSpPr/>
          <p:nvPr/>
        </p:nvSpPr>
        <p:spPr>
          <a:xfrm>
            <a:off x="9098280" y="3429000"/>
            <a:ext cx="2670048" cy="502920"/>
          </a:xfrm>
          <a:prstGeom prst="rect">
            <a:avLst/>
          </a:prstGeom>
          <a:solidFill>
            <a:srgbClr val="FFEC0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4" name="TextBox 33"/>
          <p:cNvSpPr txBox="1"/>
          <p:nvPr/>
        </p:nvSpPr>
        <p:spPr>
          <a:xfrm>
            <a:off x="9098280" y="3474720"/>
            <a:ext cx="2670048" cy="411480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ctr"/>
            <a:r>
              <a:rPr sz="1400" b="1" i="0">
                <a:solidFill>
                  <a:srgbClr val="1A1718"/>
                </a:solidFill>
                <a:latin typeface="Cambria"/>
              </a:rPr>
              <a:t>REWORK</a:t>
            </a:r>
          </a:p>
        </p:txBody>
      </p:sp>
      <p:sp>
        <p:nvSpPr>
          <p:cNvPr id="35" name="TextBox 34"/>
          <p:cNvSpPr txBox="1"/>
          <p:nvPr/>
        </p:nvSpPr>
        <p:spPr>
          <a:xfrm>
            <a:off x="9281160" y="4069080"/>
            <a:ext cx="2304288" cy="320040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/>
            <a:r>
              <a:rPr sz="1200" b="0" i="1">
                <a:solidFill>
                  <a:srgbClr val="FFEC00"/>
                </a:solidFill>
                <a:latin typeface="Calibri"/>
              </a:rPr>
              <a:t>Давталт</a:t>
            </a:r>
          </a:p>
        </p:txBody>
      </p:sp>
      <p:sp>
        <p:nvSpPr>
          <p:cNvPr id="36" name="Rectangle 35"/>
          <p:cNvSpPr/>
          <p:nvPr/>
        </p:nvSpPr>
        <p:spPr>
          <a:xfrm>
            <a:off x="9281160" y="4526280"/>
            <a:ext cx="2304288" cy="594360"/>
          </a:xfrm>
          <a:prstGeom prst="rect">
            <a:avLst/>
          </a:prstGeom>
          <a:solidFill>
            <a:srgbClr val="0A3776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7" name="TextBox 36"/>
          <p:cNvSpPr txBox="1"/>
          <p:nvPr/>
        </p:nvSpPr>
        <p:spPr>
          <a:xfrm>
            <a:off x="9281160" y="4526280"/>
            <a:ext cx="2304288" cy="594360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ctr"/>
            <a:r>
              <a:rPr sz="1400" b="1" i="0">
                <a:solidFill>
                  <a:srgbClr val="FFEC00"/>
                </a:solidFill>
                <a:latin typeface="Consolas"/>
              </a:rPr>
              <a:t>CT = T / (1 - r)</a:t>
            </a:r>
          </a:p>
        </p:txBody>
      </p:sp>
      <p:sp>
        <p:nvSpPr>
          <p:cNvPr id="38" name="TextBox 37"/>
          <p:cNvSpPr txBox="1"/>
          <p:nvPr/>
        </p:nvSpPr>
        <p:spPr>
          <a:xfrm>
            <a:off x="9281160" y="5257800"/>
            <a:ext cx="2304288" cy="1188720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/>
            <a:r>
              <a:rPr sz="1100" b="0" i="0">
                <a:solidFill>
                  <a:srgbClr val="FFFFFF"/>
                </a:solidFill>
                <a:latin typeface="Calibri"/>
              </a:rPr>
              <a:t>Геометр цуваа (r = rework prob.)</a:t>
            </a:r>
          </a:p>
        </p:txBody>
      </p:sp>
      <p:sp>
        <p:nvSpPr>
          <p:cNvPr id="39" name="TextBox 38"/>
          <p:cNvSpPr txBox="1"/>
          <p:nvPr/>
        </p:nvSpPr>
        <p:spPr>
          <a:xfrm>
            <a:off x="457200" y="6492240"/>
            <a:ext cx="10058400" cy="274320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/>
            <a:r>
              <a:rPr sz="1000" b="0" i="0">
                <a:solidFill>
                  <a:srgbClr val="55555A"/>
                </a:solidFill>
                <a:latin typeface="Calibri"/>
              </a:rPr>
              <a:t>ISA332 • Процессын Шинжилгээ • FBPM Ch.6–7</a:t>
            </a:r>
          </a:p>
        </p:txBody>
      </p:sp>
      <p:sp>
        <p:nvSpPr>
          <p:cNvPr id="40" name="TextBox 39"/>
          <p:cNvSpPr txBox="1"/>
          <p:nvPr/>
        </p:nvSpPr>
        <p:spPr>
          <a:xfrm>
            <a:off x="11338560" y="6492240"/>
            <a:ext cx="731520" cy="274320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r"/>
            <a:r>
              <a:rPr sz="1000" b="0" i="0">
                <a:solidFill>
                  <a:srgbClr val="55555A"/>
                </a:solidFill>
                <a:latin typeface="Calibri"/>
              </a:rPr>
              <a:t>27 / 55</a:t>
            </a:r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457200" y="411480"/>
            <a:ext cx="146304" cy="640080"/>
          </a:xfrm>
          <a:prstGeom prst="rect">
            <a:avLst/>
          </a:prstGeom>
          <a:solidFill>
            <a:srgbClr val="FFEC0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TextBox 2"/>
          <p:cNvSpPr txBox="1"/>
          <p:nvPr/>
        </p:nvSpPr>
        <p:spPr>
          <a:xfrm>
            <a:off x="731520" y="365760"/>
            <a:ext cx="6400800" cy="320040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/>
            <a:r>
              <a:rPr sz="1100" b="1" i="0">
                <a:solidFill>
                  <a:srgbClr val="0F4DA5"/>
                </a:solidFill>
                <a:latin typeface="Calibri"/>
              </a:rPr>
              <a:t>ХЭСЭГ 2.4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731520" y="594360"/>
            <a:ext cx="10789920" cy="594360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/>
            <a:r>
              <a:rPr sz="2600" b="1" i="0">
                <a:solidFill>
                  <a:srgbClr val="1A1718"/>
                </a:solidFill>
                <a:latin typeface="Cambria"/>
              </a:rPr>
              <a:t>Sequence — Дараалсан үе шатуудын CT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417320"/>
            <a:ext cx="1097280" cy="36576"/>
          </a:xfrm>
          <a:prstGeom prst="rect">
            <a:avLst/>
          </a:prstGeom>
          <a:solidFill>
            <a:srgbClr val="FFEC0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6" name="Rectangle 5"/>
          <p:cNvSpPr/>
          <p:nvPr/>
        </p:nvSpPr>
        <p:spPr>
          <a:xfrm>
            <a:off x="731520" y="1783080"/>
            <a:ext cx="10789920" cy="1280160"/>
          </a:xfrm>
          <a:prstGeom prst="rect">
            <a:avLst/>
          </a:prstGeom>
          <a:solidFill>
            <a:srgbClr val="1A1718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7" name="TextBox 6"/>
          <p:cNvSpPr txBox="1"/>
          <p:nvPr/>
        </p:nvSpPr>
        <p:spPr>
          <a:xfrm>
            <a:off x="731520" y="1874519"/>
            <a:ext cx="10789920" cy="365760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ctr"/>
            <a:r>
              <a:rPr sz="1200" b="1" i="0">
                <a:solidFill>
                  <a:srgbClr val="FFEC00"/>
                </a:solidFill>
                <a:latin typeface="Calibri"/>
              </a:rPr>
              <a:t>ТОМЪЁО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731520" y="2286000"/>
            <a:ext cx="10789920" cy="731520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ctr"/>
            <a:r>
              <a:rPr sz="3600" b="1" i="0">
                <a:solidFill>
                  <a:srgbClr val="FFEC00"/>
                </a:solidFill>
                <a:latin typeface="Cambria"/>
              </a:rPr>
              <a:t>CT_total = T₁ + T₂ + T₃ + … + Tₙ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731520" y="3291840"/>
            <a:ext cx="10789920" cy="365760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/>
            <a:r>
              <a:rPr sz="1200" b="1" i="0">
                <a:solidFill>
                  <a:srgbClr val="0F4DA5"/>
                </a:solidFill>
                <a:latin typeface="Calibri"/>
              </a:rPr>
              <a:t>ЖИШЭЭ: 5-АЛХАМТ ЗАХИАЛГА БОЛОВСРУУЛАЛТ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731520" y="3794760"/>
            <a:ext cx="1874519" cy="1097280"/>
          </a:xfrm>
          <a:prstGeom prst="roundRect">
            <a:avLst>
              <a:gd name="adj" fmla="val 8000"/>
            </a:avLst>
          </a:prstGeom>
          <a:solidFill>
            <a:srgbClr val="0F4DA5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1" name="TextBox 10"/>
          <p:cNvSpPr txBox="1"/>
          <p:nvPr/>
        </p:nvSpPr>
        <p:spPr>
          <a:xfrm>
            <a:off x="731520" y="3931920"/>
            <a:ext cx="1874519" cy="365760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ctr"/>
            <a:r>
              <a:rPr sz="1200" b="1" i="0">
                <a:solidFill>
                  <a:srgbClr val="FFFFFF"/>
                </a:solidFill>
                <a:latin typeface="Calibri"/>
              </a:rPr>
              <a:t>Хүсэлт авах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731520" y="4343400"/>
            <a:ext cx="1874519" cy="457200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ctr"/>
            <a:r>
              <a:rPr sz="1800" b="1" i="0">
                <a:solidFill>
                  <a:srgbClr val="FFFFFF"/>
                </a:solidFill>
                <a:latin typeface="Cambria"/>
              </a:rPr>
              <a:t>5 мин</a:t>
            </a:r>
          </a:p>
        </p:txBody>
      </p:sp>
      <p:sp>
        <p:nvSpPr>
          <p:cNvPr id="13" name="Right Arrow 12"/>
          <p:cNvSpPr/>
          <p:nvPr/>
        </p:nvSpPr>
        <p:spPr>
          <a:xfrm>
            <a:off x="2606039" y="4251960"/>
            <a:ext cx="228600" cy="228600"/>
          </a:xfrm>
          <a:prstGeom prst="rightArrow">
            <a:avLst/>
          </a:prstGeom>
          <a:solidFill>
            <a:srgbClr val="55555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4" name="Rounded Rectangle 13"/>
          <p:cNvSpPr/>
          <p:nvPr/>
        </p:nvSpPr>
        <p:spPr>
          <a:xfrm>
            <a:off x="2880359" y="3794760"/>
            <a:ext cx="1874519" cy="1097280"/>
          </a:xfrm>
          <a:prstGeom prst="roundRect">
            <a:avLst>
              <a:gd name="adj" fmla="val 8000"/>
            </a:avLst>
          </a:prstGeom>
          <a:solidFill>
            <a:srgbClr val="0F4DA5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5" name="TextBox 14"/>
          <p:cNvSpPr txBox="1"/>
          <p:nvPr/>
        </p:nvSpPr>
        <p:spPr>
          <a:xfrm>
            <a:off x="2880359" y="3931920"/>
            <a:ext cx="1874519" cy="365760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ctr"/>
            <a:r>
              <a:rPr sz="1200" b="1" i="0">
                <a:solidFill>
                  <a:srgbClr val="FFFFFF"/>
                </a:solidFill>
                <a:latin typeface="Calibri"/>
              </a:rPr>
              <a:t>Шалгах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2880359" y="4343400"/>
            <a:ext cx="1874519" cy="457200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ctr"/>
            <a:r>
              <a:rPr sz="1800" b="1" i="0">
                <a:solidFill>
                  <a:srgbClr val="FFFFFF"/>
                </a:solidFill>
                <a:latin typeface="Cambria"/>
              </a:rPr>
              <a:t>3 мин</a:t>
            </a:r>
          </a:p>
        </p:txBody>
      </p:sp>
      <p:sp>
        <p:nvSpPr>
          <p:cNvPr id="17" name="Right Arrow 16"/>
          <p:cNvSpPr/>
          <p:nvPr/>
        </p:nvSpPr>
        <p:spPr>
          <a:xfrm>
            <a:off x="4754879" y="4251960"/>
            <a:ext cx="228600" cy="228600"/>
          </a:xfrm>
          <a:prstGeom prst="rightArrow">
            <a:avLst/>
          </a:prstGeom>
          <a:solidFill>
            <a:srgbClr val="55555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8" name="Rounded Rectangle 17"/>
          <p:cNvSpPr/>
          <p:nvPr/>
        </p:nvSpPr>
        <p:spPr>
          <a:xfrm>
            <a:off x="5029199" y="3794760"/>
            <a:ext cx="1874519" cy="1097280"/>
          </a:xfrm>
          <a:prstGeom prst="roundRect">
            <a:avLst>
              <a:gd name="adj" fmla="val 8000"/>
            </a:avLst>
          </a:prstGeom>
          <a:solidFill>
            <a:srgbClr val="FFEC0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9" name="TextBox 18"/>
          <p:cNvSpPr txBox="1"/>
          <p:nvPr/>
        </p:nvSpPr>
        <p:spPr>
          <a:xfrm>
            <a:off x="5029199" y="3931920"/>
            <a:ext cx="1874519" cy="365760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ctr"/>
            <a:r>
              <a:rPr sz="1200" b="1" i="0">
                <a:solidFill>
                  <a:srgbClr val="1A1718"/>
                </a:solidFill>
                <a:latin typeface="Calibri"/>
              </a:rPr>
              <a:t>Зөвшөөрөл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5029199" y="4343400"/>
            <a:ext cx="1874519" cy="457200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ctr"/>
            <a:r>
              <a:rPr sz="1800" b="1" i="0">
                <a:solidFill>
                  <a:srgbClr val="1A1718"/>
                </a:solidFill>
                <a:latin typeface="Cambria"/>
              </a:rPr>
              <a:t>8 мин</a:t>
            </a:r>
          </a:p>
        </p:txBody>
      </p:sp>
      <p:sp>
        <p:nvSpPr>
          <p:cNvPr id="21" name="Right Arrow 20"/>
          <p:cNvSpPr/>
          <p:nvPr/>
        </p:nvSpPr>
        <p:spPr>
          <a:xfrm>
            <a:off x="6903719" y="4251960"/>
            <a:ext cx="228600" cy="228600"/>
          </a:xfrm>
          <a:prstGeom prst="rightArrow">
            <a:avLst/>
          </a:prstGeom>
          <a:solidFill>
            <a:srgbClr val="55555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2" name="Rounded Rectangle 21"/>
          <p:cNvSpPr/>
          <p:nvPr/>
        </p:nvSpPr>
        <p:spPr>
          <a:xfrm>
            <a:off x="7178039" y="3794760"/>
            <a:ext cx="1874519" cy="1097280"/>
          </a:xfrm>
          <a:prstGeom prst="roundRect">
            <a:avLst>
              <a:gd name="adj" fmla="val 8000"/>
            </a:avLst>
          </a:prstGeom>
          <a:solidFill>
            <a:srgbClr val="0F4DA5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3" name="TextBox 22"/>
          <p:cNvSpPr txBox="1"/>
          <p:nvPr/>
        </p:nvSpPr>
        <p:spPr>
          <a:xfrm>
            <a:off x="7178039" y="3931920"/>
            <a:ext cx="1874519" cy="365760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ctr"/>
            <a:r>
              <a:rPr sz="1200" b="1" i="0">
                <a:solidFill>
                  <a:srgbClr val="FFFFFF"/>
                </a:solidFill>
                <a:latin typeface="Calibri"/>
              </a:rPr>
              <a:t>Бэлдэх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7178039" y="4343400"/>
            <a:ext cx="1874519" cy="457200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ctr"/>
            <a:r>
              <a:rPr sz="1800" b="1" i="0">
                <a:solidFill>
                  <a:srgbClr val="FFFFFF"/>
                </a:solidFill>
                <a:latin typeface="Cambria"/>
              </a:rPr>
              <a:t>12 мин</a:t>
            </a:r>
          </a:p>
        </p:txBody>
      </p:sp>
      <p:sp>
        <p:nvSpPr>
          <p:cNvPr id="25" name="Right Arrow 24"/>
          <p:cNvSpPr/>
          <p:nvPr/>
        </p:nvSpPr>
        <p:spPr>
          <a:xfrm>
            <a:off x="9052559" y="4251960"/>
            <a:ext cx="228600" cy="228600"/>
          </a:xfrm>
          <a:prstGeom prst="rightArrow">
            <a:avLst/>
          </a:prstGeom>
          <a:solidFill>
            <a:srgbClr val="55555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6" name="Rounded Rectangle 25"/>
          <p:cNvSpPr/>
          <p:nvPr/>
        </p:nvSpPr>
        <p:spPr>
          <a:xfrm>
            <a:off x="9326880" y="3794760"/>
            <a:ext cx="1874519" cy="1097280"/>
          </a:xfrm>
          <a:prstGeom prst="roundRect">
            <a:avLst>
              <a:gd name="adj" fmla="val 8000"/>
            </a:avLst>
          </a:prstGeom>
          <a:solidFill>
            <a:srgbClr val="0F4DA5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7" name="TextBox 26"/>
          <p:cNvSpPr txBox="1"/>
          <p:nvPr/>
        </p:nvSpPr>
        <p:spPr>
          <a:xfrm>
            <a:off x="9326880" y="3931920"/>
            <a:ext cx="1874519" cy="365760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ctr"/>
            <a:r>
              <a:rPr sz="1200" b="1" i="0">
                <a:solidFill>
                  <a:srgbClr val="FFFFFF"/>
                </a:solidFill>
                <a:latin typeface="Calibri"/>
              </a:rPr>
              <a:t>Илгээх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9326880" y="4343400"/>
            <a:ext cx="1874519" cy="457200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ctr"/>
            <a:r>
              <a:rPr sz="1800" b="1" i="0">
                <a:solidFill>
                  <a:srgbClr val="FFFFFF"/>
                </a:solidFill>
                <a:latin typeface="Cambria"/>
              </a:rPr>
              <a:t>4 мин</a:t>
            </a:r>
          </a:p>
        </p:txBody>
      </p:sp>
      <p:sp>
        <p:nvSpPr>
          <p:cNvPr id="29" name="Rectangle 28"/>
          <p:cNvSpPr/>
          <p:nvPr/>
        </p:nvSpPr>
        <p:spPr>
          <a:xfrm>
            <a:off x="731520" y="5212080"/>
            <a:ext cx="10789920" cy="640080"/>
          </a:xfrm>
          <a:prstGeom prst="rect">
            <a:avLst/>
          </a:prstGeom>
          <a:solidFill>
            <a:srgbClr val="FFEC0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0" name="TextBox 29"/>
          <p:cNvSpPr txBox="1"/>
          <p:nvPr/>
        </p:nvSpPr>
        <p:spPr>
          <a:xfrm>
            <a:off x="731520" y="5285232"/>
            <a:ext cx="10789920" cy="502920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ctr"/>
            <a:r>
              <a:rPr sz="2400" b="1" i="0">
                <a:solidFill>
                  <a:srgbClr val="1A1718"/>
                </a:solidFill>
                <a:latin typeface="Cambria"/>
              </a:rPr>
              <a:t>CT = 5 + 3 + 8 + 12 + 4  =  32 минут</a:t>
            </a:r>
          </a:p>
        </p:txBody>
      </p:sp>
      <p:sp>
        <p:nvSpPr>
          <p:cNvPr id="31" name="Rectangle 30"/>
          <p:cNvSpPr/>
          <p:nvPr/>
        </p:nvSpPr>
        <p:spPr>
          <a:xfrm>
            <a:off x="731520" y="5989320"/>
            <a:ext cx="10789920" cy="502920"/>
          </a:xfrm>
          <a:prstGeom prst="rect">
            <a:avLst/>
          </a:prstGeom>
          <a:solidFill>
            <a:srgbClr val="EEEEF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2" name="TextBox 31"/>
          <p:cNvSpPr txBox="1"/>
          <p:nvPr/>
        </p:nvSpPr>
        <p:spPr>
          <a:xfrm>
            <a:off x="914400" y="6053328"/>
            <a:ext cx="10515600" cy="365760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l"/>
            <a:r>
              <a:rPr sz="1100" b="0" i="1">
                <a:solidFill>
                  <a:srgbClr val="1A1718"/>
                </a:solidFill>
                <a:latin typeface="Calibri"/>
              </a:rPr>
              <a:t>★ Дараалсан үед нөөц чөлөөтэй гэж үзнэ. Нөөц дутагдалтай үед queueing хэрэглэнэ.</a:t>
            </a:r>
          </a:p>
        </p:txBody>
      </p:sp>
      <p:sp>
        <p:nvSpPr>
          <p:cNvPr id="33" name="TextBox 32"/>
          <p:cNvSpPr txBox="1"/>
          <p:nvPr/>
        </p:nvSpPr>
        <p:spPr>
          <a:xfrm>
            <a:off x="457200" y="6492240"/>
            <a:ext cx="10058400" cy="274320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/>
            <a:r>
              <a:rPr sz="1000" b="0" i="0">
                <a:solidFill>
                  <a:srgbClr val="55555A"/>
                </a:solidFill>
                <a:latin typeface="Calibri"/>
              </a:rPr>
              <a:t>ISA332 • Процессын Шинжилгээ • FBPM Ch.6–7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11338560" y="6492240"/>
            <a:ext cx="731520" cy="274320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r"/>
            <a:r>
              <a:rPr sz="1000" b="0" i="0">
                <a:solidFill>
                  <a:srgbClr val="55555A"/>
                </a:solidFill>
                <a:latin typeface="Calibri"/>
              </a:rPr>
              <a:t>28 / 55</a:t>
            </a:r>
          </a:p>
        </p:txBody>
      </p: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457200" y="411480"/>
            <a:ext cx="146304" cy="640080"/>
          </a:xfrm>
          <a:prstGeom prst="rect">
            <a:avLst/>
          </a:prstGeom>
          <a:solidFill>
            <a:srgbClr val="FFEC0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TextBox 2"/>
          <p:cNvSpPr txBox="1"/>
          <p:nvPr/>
        </p:nvSpPr>
        <p:spPr>
          <a:xfrm>
            <a:off x="731520" y="365760"/>
            <a:ext cx="6400800" cy="320040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/>
            <a:r>
              <a:rPr sz="1100" b="1" i="0">
                <a:solidFill>
                  <a:srgbClr val="0F4DA5"/>
                </a:solidFill>
                <a:latin typeface="Calibri"/>
              </a:rPr>
              <a:t>ХЭСЭГ 2.5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731520" y="594360"/>
            <a:ext cx="10789920" cy="594360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/>
            <a:r>
              <a:rPr sz="2600" b="1" i="0">
                <a:solidFill>
                  <a:srgbClr val="1A1718"/>
                </a:solidFill>
                <a:latin typeface="Cambria"/>
              </a:rPr>
              <a:t>XOR-split — Альтернатив замуудын CT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417320"/>
            <a:ext cx="1097280" cy="36576"/>
          </a:xfrm>
          <a:prstGeom prst="rect">
            <a:avLst/>
          </a:prstGeom>
          <a:solidFill>
            <a:srgbClr val="FFEC0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6" name="Rectangle 5"/>
          <p:cNvSpPr/>
          <p:nvPr/>
        </p:nvSpPr>
        <p:spPr>
          <a:xfrm>
            <a:off x="731520" y="1783080"/>
            <a:ext cx="10789920" cy="1097280"/>
          </a:xfrm>
          <a:prstGeom prst="rect">
            <a:avLst/>
          </a:prstGeom>
          <a:solidFill>
            <a:srgbClr val="1A1718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7" name="TextBox 6"/>
          <p:cNvSpPr txBox="1"/>
          <p:nvPr/>
        </p:nvSpPr>
        <p:spPr>
          <a:xfrm>
            <a:off x="731520" y="1828800"/>
            <a:ext cx="10789920" cy="365760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ctr"/>
            <a:r>
              <a:rPr sz="1100" b="1" i="0">
                <a:solidFill>
                  <a:srgbClr val="FFEC00"/>
                </a:solidFill>
                <a:latin typeface="Calibri"/>
              </a:rPr>
              <a:t>ТОМЪЁО — МАГАДЛАЛААР ЖИГНЭСЭН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731520" y="2194560"/>
            <a:ext cx="10789920" cy="640080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ctr"/>
            <a:r>
              <a:rPr sz="2600" b="1" i="0">
                <a:solidFill>
                  <a:srgbClr val="FFEC00"/>
                </a:solidFill>
                <a:latin typeface="Cambria"/>
              </a:rPr>
              <a:t>CT_XOR = p₁ · T₁ + p₂ · T₂ + …    (Σpᵢ = 1)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731520" y="3063240"/>
            <a:ext cx="10789920" cy="365760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/>
            <a:r>
              <a:rPr sz="1200" b="1" i="0">
                <a:solidFill>
                  <a:srgbClr val="0F4DA5"/>
                </a:solidFill>
                <a:latin typeface="Calibri"/>
              </a:rPr>
              <a:t>ЖИШЭЭ: ЗЭЭЛИЙН ҮНЭЛГЭЭ</a:t>
            </a:r>
          </a:p>
        </p:txBody>
      </p:sp>
      <p:sp>
        <p:nvSpPr>
          <p:cNvPr id="10" name="Diamond 9"/>
          <p:cNvSpPr/>
          <p:nvPr/>
        </p:nvSpPr>
        <p:spPr>
          <a:xfrm>
            <a:off x="5029200" y="3520440"/>
            <a:ext cx="1828800" cy="914400"/>
          </a:xfrm>
          <a:prstGeom prst="diamond">
            <a:avLst/>
          </a:prstGeom>
          <a:solidFill>
            <a:srgbClr val="FFEC00"/>
          </a:solidFill>
          <a:ln>
            <a:solidFill>
              <a:srgbClr val="1A1718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1" name="TextBox 10"/>
          <p:cNvSpPr txBox="1"/>
          <p:nvPr/>
        </p:nvSpPr>
        <p:spPr>
          <a:xfrm>
            <a:off x="5029200" y="3520440"/>
            <a:ext cx="1828800" cy="914400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ctr"/>
            <a:r>
              <a:rPr sz="1400" b="1" i="0">
                <a:solidFill>
                  <a:srgbClr val="1A1718"/>
                </a:solidFill>
                <a:latin typeface="Cambria"/>
              </a:rPr>
              <a:t>XOR</a:t>
            </a:r>
          </a:p>
        </p:txBody>
      </p:sp>
      <p:sp>
        <p:nvSpPr>
          <p:cNvPr id="12" name="Rounded Rectangle 11"/>
          <p:cNvSpPr/>
          <p:nvPr/>
        </p:nvSpPr>
        <p:spPr>
          <a:xfrm>
            <a:off x="1828800" y="3611880"/>
            <a:ext cx="2560320" cy="731520"/>
          </a:xfrm>
          <a:prstGeom prst="roundRect">
            <a:avLst>
              <a:gd name="adj" fmla="val 8000"/>
            </a:avLst>
          </a:prstGeom>
          <a:solidFill>
            <a:srgbClr val="0F4DA5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3" name="TextBox 12"/>
          <p:cNvSpPr txBox="1"/>
          <p:nvPr/>
        </p:nvSpPr>
        <p:spPr>
          <a:xfrm>
            <a:off x="1828800" y="3611880"/>
            <a:ext cx="2560320" cy="365760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ctr"/>
            <a:r>
              <a:rPr sz="1200" b="1" i="0">
                <a:solidFill>
                  <a:srgbClr val="FFFFFF"/>
                </a:solidFill>
                <a:latin typeface="Calibri"/>
              </a:rPr>
              <a:t>Автомат шалгалт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828800" y="3977639"/>
            <a:ext cx="2560320" cy="365760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ctr"/>
            <a:r>
              <a:rPr sz="1200" b="0" i="0">
                <a:solidFill>
                  <a:srgbClr val="FFEC00"/>
                </a:solidFill>
                <a:latin typeface="Calibri"/>
              </a:rPr>
              <a:t>T = 2 мин  •  p = 0.7</a:t>
            </a:r>
          </a:p>
        </p:txBody>
      </p:sp>
      <p:sp>
        <p:nvSpPr>
          <p:cNvPr id="15" name="Rounded Rectangle 14"/>
          <p:cNvSpPr/>
          <p:nvPr/>
        </p:nvSpPr>
        <p:spPr>
          <a:xfrm>
            <a:off x="7498079" y="3611880"/>
            <a:ext cx="2560320" cy="731520"/>
          </a:xfrm>
          <a:prstGeom prst="roundRect">
            <a:avLst>
              <a:gd name="adj" fmla="val 8000"/>
            </a:avLst>
          </a:prstGeom>
          <a:solidFill>
            <a:srgbClr val="0F4DA5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6" name="TextBox 15"/>
          <p:cNvSpPr txBox="1"/>
          <p:nvPr/>
        </p:nvSpPr>
        <p:spPr>
          <a:xfrm>
            <a:off x="7498079" y="3611880"/>
            <a:ext cx="2560320" cy="365760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ctr"/>
            <a:r>
              <a:rPr sz="1200" b="1" i="0">
                <a:solidFill>
                  <a:srgbClr val="FFFFFF"/>
                </a:solidFill>
                <a:latin typeface="Calibri"/>
              </a:rPr>
              <a:t>Гар үнэлгээ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7498079" y="3977639"/>
            <a:ext cx="2560320" cy="365760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ctr"/>
            <a:r>
              <a:rPr sz="1200" b="0" i="0">
                <a:solidFill>
                  <a:srgbClr val="FFEC00"/>
                </a:solidFill>
                <a:latin typeface="Calibri"/>
              </a:rPr>
              <a:t>T = 25 мин  •  p = 0.3</a:t>
            </a:r>
          </a:p>
        </p:txBody>
      </p:sp>
      <p:sp>
        <p:nvSpPr>
          <p:cNvPr id="18" name="Rectangle 17"/>
          <p:cNvSpPr/>
          <p:nvPr/>
        </p:nvSpPr>
        <p:spPr>
          <a:xfrm>
            <a:off x="4389120" y="3931920"/>
            <a:ext cx="640080" cy="27432"/>
          </a:xfrm>
          <a:prstGeom prst="rect">
            <a:avLst/>
          </a:prstGeom>
          <a:solidFill>
            <a:srgbClr val="1A1718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9" name="Rectangle 18"/>
          <p:cNvSpPr/>
          <p:nvPr/>
        </p:nvSpPr>
        <p:spPr>
          <a:xfrm>
            <a:off x="6858000" y="3931920"/>
            <a:ext cx="640080" cy="27432"/>
          </a:xfrm>
          <a:prstGeom prst="rect">
            <a:avLst/>
          </a:prstGeom>
          <a:solidFill>
            <a:srgbClr val="1A1718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0" name="Rectangle 19"/>
          <p:cNvSpPr/>
          <p:nvPr/>
        </p:nvSpPr>
        <p:spPr>
          <a:xfrm>
            <a:off x="731520" y="4846320"/>
            <a:ext cx="10789920" cy="914400"/>
          </a:xfrm>
          <a:prstGeom prst="rect">
            <a:avLst/>
          </a:prstGeom>
          <a:solidFill>
            <a:srgbClr val="FFEC0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1" name="TextBox 20"/>
          <p:cNvSpPr txBox="1"/>
          <p:nvPr/>
        </p:nvSpPr>
        <p:spPr>
          <a:xfrm>
            <a:off x="914400" y="4937760"/>
            <a:ext cx="10515600" cy="365760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/>
            <a:r>
              <a:rPr sz="1100" b="1" i="0">
                <a:solidFill>
                  <a:srgbClr val="1A1718"/>
                </a:solidFill>
                <a:latin typeface="Calibri"/>
              </a:rPr>
              <a:t>ТООЦОО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914400" y="5212080"/>
            <a:ext cx="10515600" cy="502920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ctr"/>
            <a:r>
              <a:rPr sz="2000" b="1" i="0">
                <a:solidFill>
                  <a:srgbClr val="1A1718"/>
                </a:solidFill>
                <a:latin typeface="Cambria"/>
              </a:rPr>
              <a:t>CT_XOR = 0.7 × 2 + 0.3 × 25  =  1.4 + 7.5  =  8.9 минут</a:t>
            </a:r>
          </a:p>
        </p:txBody>
      </p:sp>
      <p:sp>
        <p:nvSpPr>
          <p:cNvPr id="23" name="Rectangle 22"/>
          <p:cNvSpPr/>
          <p:nvPr/>
        </p:nvSpPr>
        <p:spPr>
          <a:xfrm>
            <a:off x="731520" y="5943600"/>
            <a:ext cx="10789920" cy="502920"/>
          </a:xfrm>
          <a:prstGeom prst="rect">
            <a:avLst/>
          </a:prstGeom>
          <a:solidFill>
            <a:srgbClr val="EEEEF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4" name="TextBox 23"/>
          <p:cNvSpPr txBox="1"/>
          <p:nvPr/>
        </p:nvSpPr>
        <p:spPr>
          <a:xfrm>
            <a:off x="914400" y="6016752"/>
            <a:ext cx="10515600" cy="365760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l"/>
            <a:r>
              <a:rPr sz="1100" b="0" i="1">
                <a:solidFill>
                  <a:srgbClr val="1A1718"/>
                </a:solidFill>
                <a:latin typeface="Calibri"/>
              </a:rPr>
              <a:t>★ XOR-д магадлал нь түүхэн өгөгдөл (log)-оос тооцоолно. Σpᵢ заавал 1 байх ёстой.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457200" y="6492240"/>
            <a:ext cx="10058400" cy="274320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/>
            <a:r>
              <a:rPr sz="1000" b="0" i="0">
                <a:solidFill>
                  <a:srgbClr val="55555A"/>
                </a:solidFill>
                <a:latin typeface="Calibri"/>
              </a:rPr>
              <a:t>ISA332 • Процессын Шинжилгээ • FBPM Ch.6–7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11338560" y="6492240"/>
            <a:ext cx="731520" cy="274320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r"/>
            <a:r>
              <a:rPr sz="1000" b="0" i="0">
                <a:solidFill>
                  <a:srgbClr val="55555A"/>
                </a:solidFill>
                <a:latin typeface="Calibri"/>
              </a:rPr>
              <a:t>29 / 55</a:t>
            </a:r>
          </a:p>
        </p:txBody>
      </p:sp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457200" y="411480"/>
            <a:ext cx="146304" cy="640080"/>
          </a:xfrm>
          <a:prstGeom prst="rect">
            <a:avLst/>
          </a:prstGeom>
          <a:solidFill>
            <a:srgbClr val="FFEC0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TextBox 2"/>
          <p:cNvSpPr txBox="1"/>
          <p:nvPr/>
        </p:nvSpPr>
        <p:spPr>
          <a:xfrm>
            <a:off x="731520" y="365760"/>
            <a:ext cx="6400800" cy="320040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/>
            <a:r>
              <a:rPr sz="1100" b="1" i="0">
                <a:solidFill>
                  <a:srgbClr val="0F4DA5"/>
                </a:solidFill>
                <a:latin typeface="Calibri"/>
              </a:rPr>
              <a:t>ХЭСЭГ 2.6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731520" y="594360"/>
            <a:ext cx="10789920" cy="594360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/>
            <a:r>
              <a:rPr sz="2600" b="1" i="0">
                <a:solidFill>
                  <a:srgbClr val="1A1718"/>
                </a:solidFill>
                <a:latin typeface="Cambria"/>
              </a:rPr>
              <a:t>AND-split — Параллел замуудын CT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417320"/>
            <a:ext cx="1097280" cy="36576"/>
          </a:xfrm>
          <a:prstGeom prst="rect">
            <a:avLst/>
          </a:prstGeom>
          <a:solidFill>
            <a:srgbClr val="FFEC0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6" name="Rectangle 5"/>
          <p:cNvSpPr/>
          <p:nvPr/>
        </p:nvSpPr>
        <p:spPr>
          <a:xfrm>
            <a:off x="731520" y="1783080"/>
            <a:ext cx="10789920" cy="1097280"/>
          </a:xfrm>
          <a:prstGeom prst="rect">
            <a:avLst/>
          </a:prstGeom>
          <a:solidFill>
            <a:srgbClr val="1A1718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7" name="TextBox 6"/>
          <p:cNvSpPr txBox="1"/>
          <p:nvPr/>
        </p:nvSpPr>
        <p:spPr>
          <a:xfrm>
            <a:off x="731520" y="1828800"/>
            <a:ext cx="10789920" cy="365760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ctr"/>
            <a:r>
              <a:rPr sz="1100" b="1" i="0">
                <a:solidFill>
                  <a:srgbClr val="FFEC00"/>
                </a:solidFill>
                <a:latin typeface="Calibri"/>
              </a:rPr>
              <a:t>ТОМЪЁО — ХАМГИЙН УРТ ЗАМ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731520" y="2194560"/>
            <a:ext cx="10789920" cy="640080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ctr"/>
            <a:r>
              <a:rPr sz="3000" b="1" i="0">
                <a:solidFill>
                  <a:srgbClr val="FFEC00"/>
                </a:solidFill>
                <a:latin typeface="Cambria"/>
              </a:rPr>
              <a:t>CT_AND = max(T₁, T₂, …, Tₙ)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731520" y="3063240"/>
            <a:ext cx="10789920" cy="365760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/>
            <a:r>
              <a:rPr sz="1200" b="1" i="0">
                <a:solidFill>
                  <a:srgbClr val="0F4DA5"/>
                </a:solidFill>
                <a:latin typeface="Calibri"/>
              </a:rPr>
              <a:t>ЖИШЭЭ: ЗЭЭЛИЙН ЗӨВШӨӨРӨЛ ЗЭРЭГЦЭЭ ШАЛГАЛТ</a:t>
            </a:r>
          </a:p>
        </p:txBody>
      </p:sp>
      <p:sp>
        <p:nvSpPr>
          <p:cNvPr id="10" name="Diamond 9"/>
          <p:cNvSpPr/>
          <p:nvPr/>
        </p:nvSpPr>
        <p:spPr>
          <a:xfrm>
            <a:off x="5029200" y="3520440"/>
            <a:ext cx="1828800" cy="914400"/>
          </a:xfrm>
          <a:prstGeom prst="diamond">
            <a:avLst/>
          </a:prstGeom>
          <a:solidFill>
            <a:srgbClr val="FFEC00"/>
          </a:solidFill>
          <a:ln>
            <a:solidFill>
              <a:srgbClr val="1A1718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1" name="TextBox 10"/>
          <p:cNvSpPr txBox="1"/>
          <p:nvPr/>
        </p:nvSpPr>
        <p:spPr>
          <a:xfrm>
            <a:off x="5029200" y="3520440"/>
            <a:ext cx="1828800" cy="914400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ctr"/>
            <a:r>
              <a:rPr sz="1400" b="1" i="0">
                <a:solidFill>
                  <a:srgbClr val="1A1718"/>
                </a:solidFill>
                <a:latin typeface="Cambria"/>
              </a:rPr>
              <a:t>AND</a:t>
            </a:r>
          </a:p>
        </p:txBody>
      </p:sp>
      <p:sp>
        <p:nvSpPr>
          <p:cNvPr id="12" name="Rectangle 11"/>
          <p:cNvSpPr/>
          <p:nvPr/>
        </p:nvSpPr>
        <p:spPr>
          <a:xfrm>
            <a:off x="5806440" y="3794760"/>
            <a:ext cx="274320" cy="36576"/>
          </a:xfrm>
          <a:prstGeom prst="rect">
            <a:avLst/>
          </a:prstGeom>
          <a:solidFill>
            <a:srgbClr val="1A1718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3" name="Rectangle 12"/>
          <p:cNvSpPr/>
          <p:nvPr/>
        </p:nvSpPr>
        <p:spPr>
          <a:xfrm>
            <a:off x="5806440" y="4114800"/>
            <a:ext cx="274320" cy="36576"/>
          </a:xfrm>
          <a:prstGeom prst="rect">
            <a:avLst/>
          </a:prstGeom>
          <a:solidFill>
            <a:srgbClr val="1A1718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4" name="Rounded Rectangle 13"/>
          <p:cNvSpPr/>
          <p:nvPr/>
        </p:nvSpPr>
        <p:spPr>
          <a:xfrm>
            <a:off x="1645920" y="4526280"/>
            <a:ext cx="2103120" cy="731520"/>
          </a:xfrm>
          <a:prstGeom prst="roundRect">
            <a:avLst>
              <a:gd name="adj" fmla="val 8000"/>
            </a:avLst>
          </a:prstGeom>
          <a:solidFill>
            <a:srgbClr val="0F4DA5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5" name="TextBox 14"/>
          <p:cNvSpPr txBox="1"/>
          <p:nvPr/>
        </p:nvSpPr>
        <p:spPr>
          <a:xfrm>
            <a:off x="1645920" y="4526280"/>
            <a:ext cx="2103120" cy="365760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ctr"/>
            <a:r>
              <a:rPr sz="1100" b="1" i="0">
                <a:solidFill>
                  <a:srgbClr val="FFFFFF"/>
                </a:solidFill>
                <a:latin typeface="Calibri"/>
              </a:rPr>
              <a:t>Зээлийн түүх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1645920" y="4892040"/>
            <a:ext cx="2103120" cy="365760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ctr"/>
            <a:r>
              <a:rPr sz="1200" b="0" i="0">
                <a:solidFill>
                  <a:srgbClr val="FFEC00"/>
                </a:solidFill>
                <a:latin typeface="Calibri"/>
              </a:rPr>
              <a:t>20 мин</a:t>
            </a:r>
          </a:p>
        </p:txBody>
      </p:sp>
      <p:sp>
        <p:nvSpPr>
          <p:cNvPr id="17" name="Rounded Rectangle 16"/>
          <p:cNvSpPr/>
          <p:nvPr/>
        </p:nvSpPr>
        <p:spPr>
          <a:xfrm>
            <a:off x="5029200" y="4526280"/>
            <a:ext cx="2103120" cy="731520"/>
          </a:xfrm>
          <a:prstGeom prst="roundRect">
            <a:avLst>
              <a:gd name="adj" fmla="val 8000"/>
            </a:avLst>
          </a:prstGeom>
          <a:solidFill>
            <a:srgbClr val="0F4DA5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8" name="TextBox 17"/>
          <p:cNvSpPr txBox="1"/>
          <p:nvPr/>
        </p:nvSpPr>
        <p:spPr>
          <a:xfrm>
            <a:off x="5029200" y="4526280"/>
            <a:ext cx="2103120" cy="365760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ctr"/>
            <a:r>
              <a:rPr sz="1100" b="1" i="0">
                <a:solidFill>
                  <a:srgbClr val="FFFFFF"/>
                </a:solidFill>
                <a:latin typeface="Calibri"/>
              </a:rPr>
              <a:t>Орлогын баталгаа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5029200" y="4892040"/>
            <a:ext cx="2103120" cy="365760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ctr"/>
            <a:r>
              <a:rPr sz="1200" b="0" i="0">
                <a:solidFill>
                  <a:srgbClr val="FFEC00"/>
                </a:solidFill>
                <a:latin typeface="Calibri"/>
              </a:rPr>
              <a:t>35 мин</a:t>
            </a:r>
          </a:p>
        </p:txBody>
      </p:sp>
      <p:sp>
        <p:nvSpPr>
          <p:cNvPr id="20" name="Rounded Rectangle 19"/>
          <p:cNvSpPr/>
          <p:nvPr/>
        </p:nvSpPr>
        <p:spPr>
          <a:xfrm>
            <a:off x="8412480" y="4526280"/>
            <a:ext cx="2103120" cy="731520"/>
          </a:xfrm>
          <a:prstGeom prst="roundRect">
            <a:avLst>
              <a:gd name="adj" fmla="val 8000"/>
            </a:avLst>
          </a:prstGeom>
          <a:solidFill>
            <a:srgbClr val="0F4DA5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1" name="TextBox 20"/>
          <p:cNvSpPr txBox="1"/>
          <p:nvPr/>
        </p:nvSpPr>
        <p:spPr>
          <a:xfrm>
            <a:off x="8412480" y="4526280"/>
            <a:ext cx="2103120" cy="365760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ctr"/>
            <a:r>
              <a:rPr sz="1100" b="1" i="0">
                <a:solidFill>
                  <a:srgbClr val="FFFFFF"/>
                </a:solidFill>
                <a:latin typeface="Calibri"/>
              </a:rPr>
              <a:t>Хууль зүйн шалгалт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412480" y="4892040"/>
            <a:ext cx="2103120" cy="365760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ctr"/>
            <a:r>
              <a:rPr sz="1200" b="0" i="0">
                <a:solidFill>
                  <a:srgbClr val="FFEC00"/>
                </a:solidFill>
                <a:latin typeface="Calibri"/>
              </a:rPr>
              <a:t>15 мин</a:t>
            </a:r>
          </a:p>
        </p:txBody>
      </p:sp>
      <p:sp>
        <p:nvSpPr>
          <p:cNvPr id="23" name="Rectangle 22"/>
          <p:cNvSpPr/>
          <p:nvPr/>
        </p:nvSpPr>
        <p:spPr>
          <a:xfrm>
            <a:off x="731520" y="5486400"/>
            <a:ext cx="10789920" cy="822960"/>
          </a:xfrm>
          <a:prstGeom prst="rect">
            <a:avLst/>
          </a:prstGeom>
          <a:solidFill>
            <a:srgbClr val="FFEC0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4" name="TextBox 23"/>
          <p:cNvSpPr txBox="1"/>
          <p:nvPr/>
        </p:nvSpPr>
        <p:spPr>
          <a:xfrm>
            <a:off x="914400" y="5532120"/>
            <a:ext cx="10515600" cy="365760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/>
            <a:r>
              <a:rPr sz="1100" b="1" i="0">
                <a:solidFill>
                  <a:srgbClr val="1A1718"/>
                </a:solidFill>
                <a:latin typeface="Calibri"/>
              </a:rPr>
              <a:t>ТООЦОО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914400" y="5760720"/>
            <a:ext cx="10515600" cy="502920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ctr"/>
            <a:r>
              <a:rPr sz="1800" b="1" i="0">
                <a:solidFill>
                  <a:srgbClr val="1A1718"/>
                </a:solidFill>
                <a:latin typeface="Cambria"/>
              </a:rPr>
              <a:t>CT_AND = max(20, 35, 15) = 35 минут  ← хамгийн удаан салаа</a:t>
            </a:r>
          </a:p>
        </p:txBody>
      </p:sp>
      <p:sp>
        <p:nvSpPr>
          <p:cNvPr id="26" name="Rectangle 25"/>
          <p:cNvSpPr/>
          <p:nvPr/>
        </p:nvSpPr>
        <p:spPr>
          <a:xfrm>
            <a:off x="731520" y="6400800"/>
            <a:ext cx="10789920" cy="365760"/>
          </a:xfrm>
          <a:prstGeom prst="rect">
            <a:avLst/>
          </a:prstGeom>
          <a:solidFill>
            <a:srgbClr val="EEEEF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7" name="TextBox 26"/>
          <p:cNvSpPr txBox="1"/>
          <p:nvPr/>
        </p:nvSpPr>
        <p:spPr>
          <a:xfrm>
            <a:off x="914400" y="6446520"/>
            <a:ext cx="10515600" cy="274320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/>
            <a:r>
              <a:rPr sz="1000" b="0" i="1">
                <a:solidFill>
                  <a:srgbClr val="1A1718"/>
                </a:solidFill>
                <a:latin typeface="Calibri"/>
              </a:rPr>
              <a:t>★ AND-ийн critical path нь хамгийн уртаар тогтоогддог — түүнийг сайжруулах нь хамгийн үр дүнтэй.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457200" y="6492240"/>
            <a:ext cx="10058400" cy="274320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/>
            <a:r>
              <a:rPr sz="1000" b="0" i="0">
                <a:solidFill>
                  <a:srgbClr val="55555A"/>
                </a:solidFill>
                <a:latin typeface="Calibri"/>
              </a:rPr>
              <a:t>ISA332 • Процессын Шинжилгээ • FBPM Ch.6–7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11338560" y="6492240"/>
            <a:ext cx="731520" cy="274320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r"/>
            <a:r>
              <a:rPr sz="1000" b="0" i="0">
                <a:solidFill>
                  <a:srgbClr val="55555A"/>
                </a:solidFill>
                <a:latin typeface="Calibri"/>
              </a:rPr>
              <a:t>30 / 55</a:t>
            </a:r>
          </a:p>
        </p:txBody>
      </p:sp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457200" y="411480"/>
            <a:ext cx="146304" cy="640080"/>
          </a:xfrm>
          <a:prstGeom prst="rect">
            <a:avLst/>
          </a:prstGeom>
          <a:solidFill>
            <a:srgbClr val="FFEC0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TextBox 2"/>
          <p:cNvSpPr txBox="1"/>
          <p:nvPr/>
        </p:nvSpPr>
        <p:spPr>
          <a:xfrm>
            <a:off x="731520" y="365760"/>
            <a:ext cx="6400800" cy="320040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/>
            <a:r>
              <a:rPr sz="1100" b="1" i="0">
                <a:solidFill>
                  <a:srgbClr val="0F4DA5"/>
                </a:solidFill>
                <a:latin typeface="Calibri"/>
              </a:rPr>
              <a:t>ХЭСЭГ 2.7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731520" y="594360"/>
            <a:ext cx="10789920" cy="594360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/>
            <a:r>
              <a:rPr sz="2600" b="1" i="0">
                <a:solidFill>
                  <a:srgbClr val="1A1718"/>
                </a:solidFill>
                <a:latin typeface="Cambria"/>
              </a:rPr>
              <a:t>Rework loop — Давталттай үе шатын CT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417320"/>
            <a:ext cx="1097280" cy="36576"/>
          </a:xfrm>
          <a:prstGeom prst="rect">
            <a:avLst/>
          </a:prstGeom>
          <a:solidFill>
            <a:srgbClr val="FFEC0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6" name="Rectangle 5"/>
          <p:cNvSpPr/>
          <p:nvPr/>
        </p:nvSpPr>
        <p:spPr>
          <a:xfrm>
            <a:off x="731520" y="1783080"/>
            <a:ext cx="10789920" cy="1280160"/>
          </a:xfrm>
          <a:prstGeom prst="rect">
            <a:avLst/>
          </a:prstGeom>
          <a:solidFill>
            <a:srgbClr val="1A1718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7" name="TextBox 6"/>
          <p:cNvSpPr txBox="1"/>
          <p:nvPr/>
        </p:nvSpPr>
        <p:spPr>
          <a:xfrm>
            <a:off x="731520" y="1874519"/>
            <a:ext cx="10789920" cy="365760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ctr"/>
            <a:r>
              <a:rPr sz="1100" b="1" i="0">
                <a:solidFill>
                  <a:srgbClr val="FFEC00"/>
                </a:solidFill>
                <a:latin typeface="Calibri"/>
              </a:rPr>
              <a:t>ТОМЪЁО — ГЕОМЕТР ЦУВАА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731520" y="2240280"/>
            <a:ext cx="10789920" cy="777240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ctr"/>
            <a:r>
              <a:rPr sz="3600" b="1" i="0">
                <a:solidFill>
                  <a:srgbClr val="FFEC00"/>
                </a:solidFill>
                <a:latin typeface="Cambria"/>
              </a:rPr>
              <a:t>CT_loop = T / (1 - r)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731520" y="3246120"/>
            <a:ext cx="10789920" cy="365760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/>
            <a:r>
              <a:rPr sz="1200" b="1" i="0">
                <a:solidFill>
                  <a:srgbClr val="0F4DA5"/>
                </a:solidFill>
                <a:latin typeface="Calibri"/>
              </a:rPr>
              <a:t>ХУВЬСАГЧДЫН УТГА</a:t>
            </a:r>
          </a:p>
        </p:txBody>
      </p:sp>
      <p:sp>
        <p:nvSpPr>
          <p:cNvPr id="10" name="Rectangle 9"/>
          <p:cNvSpPr/>
          <p:nvPr/>
        </p:nvSpPr>
        <p:spPr>
          <a:xfrm>
            <a:off x="731520" y="3657600"/>
            <a:ext cx="3520440" cy="914400"/>
          </a:xfrm>
          <a:prstGeom prst="rect">
            <a:avLst/>
          </a:prstGeom>
          <a:solidFill>
            <a:srgbClr val="0F4DA5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1" name="TextBox 10"/>
          <p:cNvSpPr txBox="1"/>
          <p:nvPr/>
        </p:nvSpPr>
        <p:spPr>
          <a:xfrm>
            <a:off x="914400" y="3794760"/>
            <a:ext cx="1371600" cy="640080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l"/>
            <a:r>
              <a:rPr sz="2400" b="1" i="0">
                <a:solidFill>
                  <a:srgbClr val="FFEC00"/>
                </a:solidFill>
                <a:latin typeface="Cambria"/>
              </a:rPr>
              <a:t>T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2103120" y="3840480"/>
            <a:ext cx="1965960" cy="640080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l"/>
            <a:r>
              <a:rPr sz="1200" b="0" i="0">
                <a:solidFill>
                  <a:srgbClr val="FFFFFF"/>
                </a:solidFill>
                <a:latin typeface="Calibri"/>
              </a:rPr>
              <a:t>Үндсэн алхмын хугацаа (1 удаа)</a:t>
            </a:r>
          </a:p>
        </p:txBody>
      </p:sp>
      <p:sp>
        <p:nvSpPr>
          <p:cNvPr id="13" name="Rectangle 12"/>
          <p:cNvSpPr/>
          <p:nvPr/>
        </p:nvSpPr>
        <p:spPr>
          <a:xfrm>
            <a:off x="4434840" y="3657600"/>
            <a:ext cx="3520440" cy="914400"/>
          </a:xfrm>
          <a:prstGeom prst="rect">
            <a:avLst/>
          </a:prstGeom>
          <a:solidFill>
            <a:srgbClr val="0F4DA5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4" name="TextBox 13"/>
          <p:cNvSpPr txBox="1"/>
          <p:nvPr/>
        </p:nvSpPr>
        <p:spPr>
          <a:xfrm>
            <a:off x="4617720" y="3794760"/>
            <a:ext cx="1371600" cy="640080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l"/>
            <a:r>
              <a:rPr sz="2400" b="1" i="0">
                <a:solidFill>
                  <a:srgbClr val="FFEC00"/>
                </a:solidFill>
                <a:latin typeface="Cambria"/>
              </a:rPr>
              <a:t>r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5806440" y="3840480"/>
            <a:ext cx="1965960" cy="640080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l"/>
            <a:r>
              <a:rPr sz="1200" b="0" i="0">
                <a:solidFill>
                  <a:srgbClr val="FFFFFF"/>
                </a:solidFill>
                <a:latin typeface="Calibri"/>
              </a:rPr>
              <a:t>Дахин хийх магадлал (0 ≤ r &lt; 1)</a:t>
            </a:r>
          </a:p>
        </p:txBody>
      </p:sp>
      <p:sp>
        <p:nvSpPr>
          <p:cNvPr id="16" name="Rectangle 15"/>
          <p:cNvSpPr/>
          <p:nvPr/>
        </p:nvSpPr>
        <p:spPr>
          <a:xfrm>
            <a:off x="8138160" y="3657600"/>
            <a:ext cx="3520440" cy="914400"/>
          </a:xfrm>
          <a:prstGeom prst="rect">
            <a:avLst/>
          </a:prstGeom>
          <a:solidFill>
            <a:srgbClr val="0F4DA5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7" name="TextBox 16"/>
          <p:cNvSpPr txBox="1"/>
          <p:nvPr/>
        </p:nvSpPr>
        <p:spPr>
          <a:xfrm>
            <a:off x="8321040" y="3794760"/>
            <a:ext cx="1371600" cy="640080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l"/>
            <a:r>
              <a:rPr sz="2400" b="1" i="0">
                <a:solidFill>
                  <a:srgbClr val="FFEC00"/>
                </a:solidFill>
                <a:latin typeface="Cambria"/>
              </a:rPr>
              <a:t>1/(1-r)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9509760" y="3840480"/>
            <a:ext cx="1965960" cy="640080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l"/>
            <a:r>
              <a:rPr sz="1200" b="0" i="0">
                <a:solidFill>
                  <a:srgbClr val="FFFFFF"/>
                </a:solidFill>
                <a:latin typeface="Calibri"/>
              </a:rPr>
              <a:t>Дундаж давтагдалтын тоо</a:t>
            </a:r>
          </a:p>
        </p:txBody>
      </p:sp>
      <p:sp>
        <p:nvSpPr>
          <p:cNvPr id="19" name="Rectangle 18"/>
          <p:cNvSpPr/>
          <p:nvPr/>
        </p:nvSpPr>
        <p:spPr>
          <a:xfrm>
            <a:off x="731520" y="4754880"/>
            <a:ext cx="10789920" cy="1554480"/>
          </a:xfrm>
          <a:prstGeom prst="rect">
            <a:avLst/>
          </a:prstGeom>
          <a:solidFill>
            <a:srgbClr val="FFEC0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0" name="TextBox 19"/>
          <p:cNvSpPr txBox="1"/>
          <p:nvPr/>
        </p:nvSpPr>
        <p:spPr>
          <a:xfrm>
            <a:off x="914400" y="4846320"/>
            <a:ext cx="10515600" cy="365760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/>
            <a:r>
              <a:rPr sz="1100" b="1" i="0">
                <a:solidFill>
                  <a:srgbClr val="1A1718"/>
                </a:solidFill>
                <a:latin typeface="Calibri"/>
              </a:rPr>
              <a:t>ЖИШЭЭ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914400" y="5120640"/>
            <a:ext cx="10515600" cy="1097280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/>
            <a:r>
              <a:rPr sz="1300" b="0" i="0">
                <a:solidFill>
                  <a:srgbClr val="1A1718"/>
                </a:solidFill>
                <a:latin typeface="Calibri"/>
              </a:rPr>
              <a:t>Тайлан бичих T = 30 мин, чанарын шалгалтаас унаж дахин хийх магадлал r = 0.2.
CT_loop = 30 / (1 - 0.2) = 30 / 0.8 = 37.5 минут  (дундаж 1.25 удаа хийнэ)</a:t>
            </a:r>
          </a:p>
        </p:txBody>
      </p:sp>
      <p:sp>
        <p:nvSpPr>
          <p:cNvPr id="22" name="Rectangle 21"/>
          <p:cNvSpPr/>
          <p:nvPr/>
        </p:nvSpPr>
        <p:spPr>
          <a:xfrm>
            <a:off x="731520" y="6400800"/>
            <a:ext cx="10789920" cy="365760"/>
          </a:xfrm>
          <a:prstGeom prst="rect">
            <a:avLst/>
          </a:prstGeom>
          <a:solidFill>
            <a:srgbClr val="EEEEF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3" name="TextBox 22"/>
          <p:cNvSpPr txBox="1"/>
          <p:nvPr/>
        </p:nvSpPr>
        <p:spPr>
          <a:xfrm>
            <a:off x="914400" y="6446520"/>
            <a:ext cx="10515600" cy="274320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/>
            <a:r>
              <a:rPr sz="1000" b="0" i="1">
                <a:solidFill>
                  <a:srgbClr val="1A1718"/>
                </a:solidFill>
                <a:latin typeface="Calibri"/>
              </a:rPr>
              <a:t>★ r ↑ → CT_loop эрс өснө: r=0.5 үед CT 2× нэмэгдэнэ; r=0.9 үед 10× нэмэгдэнэ.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457200" y="6492240"/>
            <a:ext cx="10058400" cy="274320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/>
            <a:r>
              <a:rPr sz="1000" b="0" i="0">
                <a:solidFill>
                  <a:srgbClr val="55555A"/>
                </a:solidFill>
                <a:latin typeface="Calibri"/>
              </a:rPr>
              <a:t>ISA332 • Процессын Шинжилгээ • FBPM Ch.6–7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11338560" y="6492240"/>
            <a:ext cx="731520" cy="274320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r"/>
            <a:r>
              <a:rPr sz="1000" b="0" i="0">
                <a:solidFill>
                  <a:srgbClr val="55555A"/>
                </a:solidFill>
                <a:latin typeface="Calibri"/>
              </a:rPr>
              <a:t>31 / 55</a:t>
            </a:r>
          </a:p>
        </p:txBody>
      </p:sp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457200" y="411480"/>
            <a:ext cx="146304" cy="640080"/>
          </a:xfrm>
          <a:prstGeom prst="rect">
            <a:avLst/>
          </a:prstGeom>
          <a:solidFill>
            <a:srgbClr val="FFEC0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TextBox 2"/>
          <p:cNvSpPr txBox="1"/>
          <p:nvPr/>
        </p:nvSpPr>
        <p:spPr>
          <a:xfrm>
            <a:off x="731520" y="365760"/>
            <a:ext cx="6400800" cy="320040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/>
            <a:r>
              <a:rPr sz="1100" b="1" i="0">
                <a:solidFill>
                  <a:srgbClr val="0F4DA5"/>
                </a:solidFill>
                <a:latin typeface="Calibri"/>
              </a:rPr>
              <a:t>ХЭСЭГ 2.8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731520" y="594360"/>
            <a:ext cx="10789920" cy="594360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/>
            <a:r>
              <a:rPr sz="2600" b="1" i="0">
                <a:solidFill>
                  <a:srgbClr val="1A1718"/>
                </a:solidFill>
                <a:latin typeface="Cambria"/>
              </a:rPr>
              <a:t>Иж бүрэн жишээ — Зээлийн процесс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417320"/>
            <a:ext cx="1097280" cy="36576"/>
          </a:xfrm>
          <a:prstGeom prst="rect">
            <a:avLst/>
          </a:prstGeom>
          <a:solidFill>
            <a:srgbClr val="FFEC0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6" name="TextBox 5"/>
          <p:cNvSpPr txBox="1"/>
          <p:nvPr/>
        </p:nvSpPr>
        <p:spPr>
          <a:xfrm>
            <a:off x="731520" y="1691640"/>
            <a:ext cx="10789920" cy="365760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/>
            <a:r>
              <a:rPr sz="1200" b="1" i="0">
                <a:solidFill>
                  <a:srgbClr val="0F4DA5"/>
                </a:solidFill>
                <a:latin typeface="Calibri"/>
              </a:rPr>
              <a:t>ПРОЦЕССЫН ДИАГРАМ</a:t>
            </a:r>
          </a:p>
        </p:txBody>
      </p:sp>
      <p:sp>
        <p:nvSpPr>
          <p:cNvPr id="7" name="Oval 6"/>
          <p:cNvSpPr/>
          <p:nvPr/>
        </p:nvSpPr>
        <p:spPr>
          <a:xfrm>
            <a:off x="731520" y="2194560"/>
            <a:ext cx="640080" cy="548640"/>
          </a:xfrm>
          <a:prstGeom prst="ellipse">
            <a:avLst/>
          </a:prstGeom>
          <a:solidFill>
            <a:srgbClr val="FFEC00"/>
          </a:solidFill>
          <a:ln>
            <a:solidFill>
              <a:srgbClr val="1A1718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8" name="TextBox 7"/>
          <p:cNvSpPr txBox="1"/>
          <p:nvPr/>
        </p:nvSpPr>
        <p:spPr>
          <a:xfrm>
            <a:off x="731520" y="2194560"/>
            <a:ext cx="640080" cy="548640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ctr"/>
            <a:r>
              <a:rPr sz="1400" b="1" i="0">
                <a:solidFill>
                  <a:srgbClr val="1A1718"/>
                </a:solidFill>
                <a:latin typeface="Cambria"/>
              </a:rPr>
              <a:t>Е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1554480" y="2194560"/>
            <a:ext cx="1645920" cy="548640"/>
          </a:xfrm>
          <a:prstGeom prst="roundRect">
            <a:avLst>
              <a:gd name="adj" fmla="val 8000"/>
            </a:avLst>
          </a:prstGeom>
          <a:solidFill>
            <a:srgbClr val="0F4DA5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0" name="TextBox 9"/>
          <p:cNvSpPr txBox="1"/>
          <p:nvPr/>
        </p:nvSpPr>
        <p:spPr>
          <a:xfrm>
            <a:off x="1554480" y="2194560"/>
            <a:ext cx="1645920" cy="548640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ctr"/>
            <a:r>
              <a:rPr sz="1000" b="1" i="0">
                <a:solidFill>
                  <a:srgbClr val="FFFFFF"/>
                </a:solidFill>
                <a:latin typeface="Calibri"/>
              </a:rPr>
              <a:t>Хүлээн авах
5 мин</a:t>
            </a:r>
          </a:p>
        </p:txBody>
      </p:sp>
      <p:sp>
        <p:nvSpPr>
          <p:cNvPr id="11" name="Diamond 10"/>
          <p:cNvSpPr/>
          <p:nvPr/>
        </p:nvSpPr>
        <p:spPr>
          <a:xfrm>
            <a:off x="3383280" y="2148840"/>
            <a:ext cx="640080" cy="640080"/>
          </a:xfrm>
          <a:prstGeom prst="diamond">
            <a:avLst/>
          </a:prstGeom>
          <a:solidFill>
            <a:srgbClr val="FFEC00"/>
          </a:solidFill>
          <a:ln>
            <a:solidFill>
              <a:srgbClr val="1A1718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2" name="TextBox 11"/>
          <p:cNvSpPr txBox="1"/>
          <p:nvPr/>
        </p:nvSpPr>
        <p:spPr>
          <a:xfrm>
            <a:off x="3383280" y="2148840"/>
            <a:ext cx="640080" cy="640080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ctr"/>
            <a:r>
              <a:rPr sz="1200" b="1" i="0">
                <a:solidFill>
                  <a:srgbClr val="1A1718"/>
                </a:solidFill>
                <a:latin typeface="Cambria"/>
              </a:rPr>
              <a:t>X</a:t>
            </a:r>
          </a:p>
        </p:txBody>
      </p:sp>
      <p:sp>
        <p:nvSpPr>
          <p:cNvPr id="13" name="Rounded Rectangle 12"/>
          <p:cNvSpPr/>
          <p:nvPr/>
        </p:nvSpPr>
        <p:spPr>
          <a:xfrm>
            <a:off x="4297680" y="1600200"/>
            <a:ext cx="1463040" cy="502920"/>
          </a:xfrm>
          <a:prstGeom prst="roundRect">
            <a:avLst>
              <a:gd name="adj" fmla="val 8000"/>
            </a:avLst>
          </a:prstGeom>
          <a:solidFill>
            <a:srgbClr val="0F4DA5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4" name="TextBox 13"/>
          <p:cNvSpPr txBox="1"/>
          <p:nvPr/>
        </p:nvSpPr>
        <p:spPr>
          <a:xfrm>
            <a:off x="4297680" y="1600200"/>
            <a:ext cx="1463040" cy="502920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ctr"/>
            <a:r>
              <a:rPr sz="1000" b="1" i="0">
                <a:solidFill>
                  <a:srgbClr val="FFFFFF"/>
                </a:solidFill>
                <a:latin typeface="Calibri"/>
              </a:rPr>
              <a:t>Авто 2м (0.7)</a:t>
            </a:r>
          </a:p>
        </p:txBody>
      </p:sp>
      <p:sp>
        <p:nvSpPr>
          <p:cNvPr id="15" name="Rounded Rectangle 14"/>
          <p:cNvSpPr/>
          <p:nvPr/>
        </p:nvSpPr>
        <p:spPr>
          <a:xfrm>
            <a:off x="4297680" y="2788920"/>
            <a:ext cx="1463040" cy="502920"/>
          </a:xfrm>
          <a:prstGeom prst="roundRect">
            <a:avLst>
              <a:gd name="adj" fmla="val 8000"/>
            </a:avLst>
          </a:prstGeom>
          <a:solidFill>
            <a:srgbClr val="0F4DA5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6" name="TextBox 15"/>
          <p:cNvSpPr txBox="1"/>
          <p:nvPr/>
        </p:nvSpPr>
        <p:spPr>
          <a:xfrm>
            <a:off x="4297680" y="2788920"/>
            <a:ext cx="1463040" cy="502920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ctr"/>
            <a:r>
              <a:rPr sz="1000" b="1" i="0">
                <a:solidFill>
                  <a:srgbClr val="FFFFFF"/>
                </a:solidFill>
                <a:latin typeface="Calibri"/>
              </a:rPr>
              <a:t>Гар 25м (0.3)</a:t>
            </a:r>
          </a:p>
        </p:txBody>
      </p:sp>
      <p:sp>
        <p:nvSpPr>
          <p:cNvPr id="17" name="Diamond 16"/>
          <p:cNvSpPr/>
          <p:nvPr/>
        </p:nvSpPr>
        <p:spPr>
          <a:xfrm>
            <a:off x="5943600" y="2148840"/>
            <a:ext cx="640080" cy="640080"/>
          </a:xfrm>
          <a:prstGeom prst="diamond">
            <a:avLst/>
          </a:prstGeom>
          <a:solidFill>
            <a:srgbClr val="FFEC00"/>
          </a:solidFill>
          <a:ln>
            <a:solidFill>
              <a:srgbClr val="1A1718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8" name="TextBox 17"/>
          <p:cNvSpPr txBox="1"/>
          <p:nvPr/>
        </p:nvSpPr>
        <p:spPr>
          <a:xfrm>
            <a:off x="5943600" y="2148840"/>
            <a:ext cx="640080" cy="640080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ctr"/>
            <a:r>
              <a:rPr sz="1200" b="1" i="0">
                <a:solidFill>
                  <a:srgbClr val="1A1718"/>
                </a:solidFill>
                <a:latin typeface="Cambria"/>
              </a:rPr>
              <a:t>X</a:t>
            </a:r>
          </a:p>
        </p:txBody>
      </p:sp>
      <p:sp>
        <p:nvSpPr>
          <p:cNvPr id="19" name="Rounded Rectangle 18"/>
          <p:cNvSpPr/>
          <p:nvPr/>
        </p:nvSpPr>
        <p:spPr>
          <a:xfrm>
            <a:off x="6766560" y="2194560"/>
            <a:ext cx="1828800" cy="548640"/>
          </a:xfrm>
          <a:prstGeom prst="roundRect">
            <a:avLst>
              <a:gd name="adj" fmla="val 8000"/>
            </a:avLst>
          </a:prstGeom>
          <a:solidFill>
            <a:srgbClr val="0F4DA5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0" name="TextBox 19"/>
          <p:cNvSpPr txBox="1"/>
          <p:nvPr/>
        </p:nvSpPr>
        <p:spPr>
          <a:xfrm>
            <a:off x="6766560" y="2194560"/>
            <a:ext cx="1828800" cy="548640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ctr"/>
            <a:r>
              <a:rPr sz="1000" b="1" i="0">
                <a:solidFill>
                  <a:srgbClr val="FFFFFF"/>
                </a:solidFill>
                <a:latin typeface="Calibri"/>
              </a:rPr>
              <a:t>Зөвшөөрөл
15 мин, r=0.15</a:t>
            </a:r>
          </a:p>
        </p:txBody>
      </p:sp>
      <p:sp>
        <p:nvSpPr>
          <p:cNvPr id="21" name="Rounded Rectangle 20"/>
          <p:cNvSpPr/>
          <p:nvPr/>
        </p:nvSpPr>
        <p:spPr>
          <a:xfrm>
            <a:off x="8778240" y="2194560"/>
            <a:ext cx="1645920" cy="548640"/>
          </a:xfrm>
          <a:prstGeom prst="roundRect">
            <a:avLst>
              <a:gd name="adj" fmla="val 8000"/>
            </a:avLst>
          </a:prstGeom>
          <a:solidFill>
            <a:srgbClr val="0F4DA5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2" name="TextBox 21"/>
          <p:cNvSpPr txBox="1"/>
          <p:nvPr/>
        </p:nvSpPr>
        <p:spPr>
          <a:xfrm>
            <a:off x="8778240" y="2194560"/>
            <a:ext cx="1645920" cy="548640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ctr"/>
            <a:r>
              <a:rPr sz="1000" b="1" i="0">
                <a:solidFill>
                  <a:srgbClr val="FFFFFF"/>
                </a:solidFill>
                <a:latin typeface="Calibri"/>
              </a:rPr>
              <a:t>Олгох
10 мин</a:t>
            </a:r>
          </a:p>
        </p:txBody>
      </p:sp>
      <p:sp>
        <p:nvSpPr>
          <p:cNvPr id="23" name="Oval 22"/>
          <p:cNvSpPr/>
          <p:nvPr/>
        </p:nvSpPr>
        <p:spPr>
          <a:xfrm>
            <a:off x="10698480" y="2194560"/>
            <a:ext cx="640080" cy="548640"/>
          </a:xfrm>
          <a:prstGeom prst="ellipse">
            <a:avLst/>
          </a:prstGeom>
          <a:solidFill>
            <a:srgbClr val="FFEC00"/>
          </a:solidFill>
          <a:ln>
            <a:solidFill>
              <a:srgbClr val="1A1718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4" name="TextBox 23"/>
          <p:cNvSpPr txBox="1"/>
          <p:nvPr/>
        </p:nvSpPr>
        <p:spPr>
          <a:xfrm>
            <a:off x="10698480" y="2194560"/>
            <a:ext cx="640080" cy="548640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ctr"/>
            <a:r>
              <a:rPr sz="1400" b="1" i="0">
                <a:solidFill>
                  <a:srgbClr val="1A1718"/>
                </a:solidFill>
                <a:latin typeface="Cambria"/>
              </a:rPr>
              <a:t>Т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731520" y="3657600"/>
            <a:ext cx="10789920" cy="365760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/>
            <a:r>
              <a:rPr sz="1200" b="1" i="0">
                <a:solidFill>
                  <a:srgbClr val="0F4DA5"/>
                </a:solidFill>
                <a:latin typeface="Calibri"/>
              </a:rPr>
              <a:t>АЛХАМ ТУТМЫН ТООЦОО</a:t>
            </a:r>
          </a:p>
        </p:txBody>
      </p:sp>
      <p:sp>
        <p:nvSpPr>
          <p:cNvPr id="26" name="Rectangle 25"/>
          <p:cNvSpPr/>
          <p:nvPr/>
        </p:nvSpPr>
        <p:spPr>
          <a:xfrm>
            <a:off x="731520" y="4069080"/>
            <a:ext cx="10789920" cy="384048"/>
          </a:xfrm>
          <a:prstGeom prst="rect">
            <a:avLst/>
          </a:prstGeom>
          <a:solidFill>
            <a:srgbClr val="EEEEF0"/>
          </a:solidFill>
          <a:ln w="12700">
            <a:solidFill>
              <a:srgbClr val="EEEEF0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7" name="TextBox 26"/>
          <p:cNvSpPr txBox="1"/>
          <p:nvPr/>
        </p:nvSpPr>
        <p:spPr>
          <a:xfrm>
            <a:off x="914400" y="4133088"/>
            <a:ext cx="4572000" cy="274320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l"/>
            <a:r>
              <a:rPr sz="1200" b="0" i="0">
                <a:solidFill>
                  <a:srgbClr val="1A1718"/>
                </a:solidFill>
                <a:latin typeface="Calibri"/>
              </a:rPr>
              <a:t>Хүлээн авах (sequence)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5943600" y="4133088"/>
            <a:ext cx="5486400" cy="274320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l"/>
            <a:r>
              <a:rPr sz="1200" b="0" i="0">
                <a:solidFill>
                  <a:srgbClr val="0F4DA5"/>
                </a:solidFill>
                <a:latin typeface="Consolas"/>
              </a:rPr>
              <a:t>5 мин</a:t>
            </a:r>
          </a:p>
        </p:txBody>
      </p:sp>
      <p:sp>
        <p:nvSpPr>
          <p:cNvPr id="29" name="Rectangle 28"/>
          <p:cNvSpPr/>
          <p:nvPr/>
        </p:nvSpPr>
        <p:spPr>
          <a:xfrm>
            <a:off x="731520" y="4480560"/>
            <a:ext cx="10789920" cy="384048"/>
          </a:xfrm>
          <a:prstGeom prst="rect">
            <a:avLst/>
          </a:prstGeom>
          <a:solidFill>
            <a:srgbClr val="FFFFFF"/>
          </a:solidFill>
          <a:ln w="12700">
            <a:solidFill>
              <a:srgbClr val="EEEEF0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0" name="TextBox 29"/>
          <p:cNvSpPr txBox="1"/>
          <p:nvPr/>
        </p:nvSpPr>
        <p:spPr>
          <a:xfrm>
            <a:off x="914400" y="4544568"/>
            <a:ext cx="4572000" cy="274320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l"/>
            <a:r>
              <a:rPr sz="1200" b="0" i="0">
                <a:solidFill>
                  <a:srgbClr val="1A1718"/>
                </a:solidFill>
                <a:latin typeface="Calibri"/>
              </a:rPr>
              <a:t>XOR-салаа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5943600" y="4544568"/>
            <a:ext cx="5486400" cy="274320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l"/>
            <a:r>
              <a:rPr sz="1200" b="0" i="0">
                <a:solidFill>
                  <a:srgbClr val="0F4DA5"/>
                </a:solidFill>
                <a:latin typeface="Consolas"/>
              </a:rPr>
              <a:t>0.7 × 2 + 0.3 × 25 = 1.4 + 7.5 = 8.9 мин</a:t>
            </a:r>
          </a:p>
        </p:txBody>
      </p:sp>
      <p:sp>
        <p:nvSpPr>
          <p:cNvPr id="32" name="Rectangle 31"/>
          <p:cNvSpPr/>
          <p:nvPr/>
        </p:nvSpPr>
        <p:spPr>
          <a:xfrm>
            <a:off x="731520" y="4892040"/>
            <a:ext cx="10789920" cy="384048"/>
          </a:xfrm>
          <a:prstGeom prst="rect">
            <a:avLst/>
          </a:prstGeom>
          <a:solidFill>
            <a:srgbClr val="EEEEF0"/>
          </a:solidFill>
          <a:ln w="12700">
            <a:solidFill>
              <a:srgbClr val="EEEEF0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3" name="TextBox 32"/>
          <p:cNvSpPr txBox="1"/>
          <p:nvPr/>
        </p:nvSpPr>
        <p:spPr>
          <a:xfrm>
            <a:off x="914400" y="4956048"/>
            <a:ext cx="4572000" cy="274320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l"/>
            <a:r>
              <a:rPr sz="1200" b="0" i="0">
                <a:solidFill>
                  <a:srgbClr val="1A1718"/>
                </a:solidFill>
                <a:latin typeface="Calibri"/>
              </a:rPr>
              <a:t>Зөвшөөрөл (rework, r=0.15)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5943600" y="4956048"/>
            <a:ext cx="5486400" cy="274320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l"/>
            <a:r>
              <a:rPr sz="1200" b="0" i="0">
                <a:solidFill>
                  <a:srgbClr val="0F4DA5"/>
                </a:solidFill>
                <a:latin typeface="Consolas"/>
              </a:rPr>
              <a:t>15 / (1 − 0.15) = 17.65 мин</a:t>
            </a:r>
          </a:p>
        </p:txBody>
      </p:sp>
      <p:sp>
        <p:nvSpPr>
          <p:cNvPr id="35" name="Rectangle 34"/>
          <p:cNvSpPr/>
          <p:nvPr/>
        </p:nvSpPr>
        <p:spPr>
          <a:xfrm>
            <a:off x="731520" y="5303520"/>
            <a:ext cx="10789920" cy="384048"/>
          </a:xfrm>
          <a:prstGeom prst="rect">
            <a:avLst/>
          </a:prstGeom>
          <a:solidFill>
            <a:srgbClr val="FFFFFF"/>
          </a:solidFill>
          <a:ln w="12700">
            <a:solidFill>
              <a:srgbClr val="EEEEF0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6" name="TextBox 35"/>
          <p:cNvSpPr txBox="1"/>
          <p:nvPr/>
        </p:nvSpPr>
        <p:spPr>
          <a:xfrm>
            <a:off x="914400" y="5367528"/>
            <a:ext cx="4572000" cy="274320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l"/>
            <a:r>
              <a:rPr sz="1200" b="0" i="0">
                <a:solidFill>
                  <a:srgbClr val="1A1718"/>
                </a:solidFill>
                <a:latin typeface="Calibri"/>
              </a:rPr>
              <a:t>Олгох (sequence)</a:t>
            </a:r>
          </a:p>
        </p:txBody>
      </p:sp>
      <p:sp>
        <p:nvSpPr>
          <p:cNvPr id="37" name="TextBox 36"/>
          <p:cNvSpPr txBox="1"/>
          <p:nvPr/>
        </p:nvSpPr>
        <p:spPr>
          <a:xfrm>
            <a:off x="5943600" y="5367528"/>
            <a:ext cx="5486400" cy="274320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l"/>
            <a:r>
              <a:rPr sz="1200" b="0" i="0">
                <a:solidFill>
                  <a:srgbClr val="0F4DA5"/>
                </a:solidFill>
                <a:latin typeface="Consolas"/>
              </a:rPr>
              <a:t>10 мин</a:t>
            </a:r>
          </a:p>
        </p:txBody>
      </p:sp>
      <p:sp>
        <p:nvSpPr>
          <p:cNvPr id="38" name="Rectangle 37"/>
          <p:cNvSpPr/>
          <p:nvPr/>
        </p:nvSpPr>
        <p:spPr>
          <a:xfrm>
            <a:off x="731520" y="5715000"/>
            <a:ext cx="10789920" cy="384048"/>
          </a:xfrm>
          <a:prstGeom prst="rect">
            <a:avLst/>
          </a:prstGeom>
          <a:solidFill>
            <a:srgbClr val="FFEC0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9" name="TextBox 38"/>
          <p:cNvSpPr txBox="1"/>
          <p:nvPr/>
        </p:nvSpPr>
        <p:spPr>
          <a:xfrm>
            <a:off x="914400" y="5779008"/>
            <a:ext cx="4572000" cy="274320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l"/>
            <a:r>
              <a:rPr sz="1200" b="1" i="0">
                <a:solidFill>
                  <a:srgbClr val="1A1718"/>
                </a:solidFill>
                <a:latin typeface="Calibri"/>
              </a:rPr>
              <a:t>НИЙТ CT</a:t>
            </a:r>
          </a:p>
        </p:txBody>
      </p:sp>
      <p:sp>
        <p:nvSpPr>
          <p:cNvPr id="40" name="TextBox 39"/>
          <p:cNvSpPr txBox="1"/>
          <p:nvPr/>
        </p:nvSpPr>
        <p:spPr>
          <a:xfrm>
            <a:off x="5943600" y="5779008"/>
            <a:ext cx="5486400" cy="274320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l"/>
            <a:r>
              <a:rPr sz="1200" b="1" i="0">
                <a:solidFill>
                  <a:srgbClr val="1A1718"/>
                </a:solidFill>
                <a:latin typeface="Consolas"/>
              </a:rPr>
              <a:t>5 + 8.9 + 17.65 + 10 = 41.55 мин</a:t>
            </a:r>
          </a:p>
        </p:txBody>
      </p:sp>
      <p:sp>
        <p:nvSpPr>
          <p:cNvPr id="41" name="TextBox 40"/>
          <p:cNvSpPr txBox="1"/>
          <p:nvPr/>
        </p:nvSpPr>
        <p:spPr>
          <a:xfrm>
            <a:off x="457200" y="6492240"/>
            <a:ext cx="10058400" cy="274320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/>
            <a:r>
              <a:rPr sz="1000" b="0" i="0">
                <a:solidFill>
                  <a:srgbClr val="55555A"/>
                </a:solidFill>
                <a:latin typeface="Calibri"/>
              </a:rPr>
              <a:t>ISA332 • Процессын Шинжилгээ • FBPM Ch.6–7</a:t>
            </a:r>
          </a:p>
        </p:txBody>
      </p:sp>
      <p:sp>
        <p:nvSpPr>
          <p:cNvPr id="42" name="TextBox 41"/>
          <p:cNvSpPr txBox="1"/>
          <p:nvPr/>
        </p:nvSpPr>
        <p:spPr>
          <a:xfrm>
            <a:off x="11338560" y="6492240"/>
            <a:ext cx="731520" cy="274320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r"/>
            <a:r>
              <a:rPr sz="1000" b="0" i="0">
                <a:solidFill>
                  <a:srgbClr val="55555A"/>
                </a:solidFill>
                <a:latin typeface="Calibri"/>
              </a:rPr>
              <a:t>32 / 55</a:t>
            </a:r>
          </a:p>
        </p:txBody>
      </p:sp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457200" y="411480"/>
            <a:ext cx="146304" cy="640080"/>
          </a:xfrm>
          <a:prstGeom prst="rect">
            <a:avLst/>
          </a:prstGeom>
          <a:solidFill>
            <a:srgbClr val="FFEC0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TextBox 2"/>
          <p:cNvSpPr txBox="1"/>
          <p:nvPr/>
        </p:nvSpPr>
        <p:spPr>
          <a:xfrm>
            <a:off x="731520" y="365760"/>
            <a:ext cx="6400800" cy="320040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/>
            <a:r>
              <a:rPr sz="1100" b="1" i="0">
                <a:solidFill>
                  <a:srgbClr val="0F4DA5"/>
                </a:solidFill>
                <a:latin typeface="Calibri"/>
              </a:rPr>
              <a:t>ХЭСЭГ 2.9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731520" y="594360"/>
            <a:ext cx="10789920" cy="594360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/>
            <a:r>
              <a:rPr sz="2600" b="1" i="0">
                <a:solidFill>
                  <a:srgbClr val="1A1718"/>
                </a:solidFill>
                <a:latin typeface="Cambria"/>
              </a:rPr>
              <a:t>Cycle Time Efficiency (CTE)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417320"/>
            <a:ext cx="1097280" cy="36576"/>
          </a:xfrm>
          <a:prstGeom prst="rect">
            <a:avLst/>
          </a:prstGeom>
          <a:solidFill>
            <a:srgbClr val="FFEC0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6" name="Rectangle 5"/>
          <p:cNvSpPr/>
          <p:nvPr/>
        </p:nvSpPr>
        <p:spPr>
          <a:xfrm>
            <a:off x="731520" y="1691640"/>
            <a:ext cx="10789920" cy="1280160"/>
          </a:xfrm>
          <a:prstGeom prst="rect">
            <a:avLst/>
          </a:prstGeom>
          <a:solidFill>
            <a:srgbClr val="1A1718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7" name="TextBox 6"/>
          <p:cNvSpPr txBox="1"/>
          <p:nvPr/>
        </p:nvSpPr>
        <p:spPr>
          <a:xfrm>
            <a:off x="731520" y="1783080"/>
            <a:ext cx="10789920" cy="365760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ctr"/>
            <a:r>
              <a:rPr sz="1200" b="1" i="0">
                <a:solidFill>
                  <a:srgbClr val="FFEC00"/>
                </a:solidFill>
                <a:latin typeface="Calibri"/>
              </a:rPr>
              <a:t>ТОМЪЁО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731520" y="2194560"/>
            <a:ext cx="10789920" cy="777240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ctr"/>
            <a:r>
              <a:rPr sz="2800" b="1" i="0">
                <a:solidFill>
                  <a:srgbClr val="FFEC00"/>
                </a:solidFill>
                <a:latin typeface="Cambria"/>
              </a:rPr>
              <a:t>CTE  =  Theoretical CT  /  Cycle Time</a:t>
            </a:r>
          </a:p>
        </p:txBody>
      </p:sp>
      <p:sp>
        <p:nvSpPr>
          <p:cNvPr id="9" name="Rectangle 8"/>
          <p:cNvSpPr/>
          <p:nvPr/>
        </p:nvSpPr>
        <p:spPr>
          <a:xfrm>
            <a:off x="731520" y="3200400"/>
            <a:ext cx="5303520" cy="1280160"/>
          </a:xfrm>
          <a:prstGeom prst="rect">
            <a:avLst/>
          </a:prstGeom>
          <a:solidFill>
            <a:srgbClr val="0F4DA5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0" name="Rectangle 9"/>
          <p:cNvSpPr/>
          <p:nvPr/>
        </p:nvSpPr>
        <p:spPr>
          <a:xfrm>
            <a:off x="731520" y="3200400"/>
            <a:ext cx="5303520" cy="365760"/>
          </a:xfrm>
          <a:prstGeom prst="rect">
            <a:avLst/>
          </a:prstGeom>
          <a:solidFill>
            <a:srgbClr val="FFEC0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1" name="TextBox 10"/>
          <p:cNvSpPr txBox="1"/>
          <p:nvPr/>
        </p:nvSpPr>
        <p:spPr>
          <a:xfrm>
            <a:off x="731520" y="3200400"/>
            <a:ext cx="5303520" cy="365760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ctr"/>
            <a:r>
              <a:rPr sz="1200" b="1" i="0">
                <a:solidFill>
                  <a:srgbClr val="1A1718"/>
                </a:solidFill>
                <a:latin typeface="Calibri"/>
              </a:rPr>
              <a:t>THEORETICAL CT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914400" y="3611880"/>
            <a:ext cx="4937760" cy="868680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/>
            <a:r>
              <a:rPr sz="1200" b="0" i="0">
                <a:solidFill>
                  <a:srgbClr val="FFFFFF"/>
                </a:solidFill>
                <a:latin typeface="Calibri"/>
              </a:rPr>
              <a:t>Хүлээх хугацаагүй идеал тохиолдол.
Зөвхөн идэвхтэй (active) хугацааны нийлбэр.</a:t>
            </a:r>
          </a:p>
        </p:txBody>
      </p:sp>
      <p:sp>
        <p:nvSpPr>
          <p:cNvPr id="13" name="Rectangle 12"/>
          <p:cNvSpPr/>
          <p:nvPr/>
        </p:nvSpPr>
        <p:spPr>
          <a:xfrm>
            <a:off x="6217920" y="3200400"/>
            <a:ext cx="5303520" cy="1280160"/>
          </a:xfrm>
          <a:prstGeom prst="rect">
            <a:avLst/>
          </a:prstGeom>
          <a:solidFill>
            <a:srgbClr val="1A1718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4" name="Rectangle 13"/>
          <p:cNvSpPr/>
          <p:nvPr/>
        </p:nvSpPr>
        <p:spPr>
          <a:xfrm>
            <a:off x="6217920" y="3200400"/>
            <a:ext cx="5303520" cy="365760"/>
          </a:xfrm>
          <a:prstGeom prst="rect">
            <a:avLst/>
          </a:prstGeom>
          <a:solidFill>
            <a:srgbClr val="FFEC0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5" name="TextBox 14"/>
          <p:cNvSpPr txBox="1"/>
          <p:nvPr/>
        </p:nvSpPr>
        <p:spPr>
          <a:xfrm>
            <a:off x="6217920" y="3200400"/>
            <a:ext cx="5303520" cy="365760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ctr"/>
            <a:r>
              <a:rPr sz="1200" b="1" i="0">
                <a:solidFill>
                  <a:srgbClr val="1A1718"/>
                </a:solidFill>
                <a:latin typeface="Calibri"/>
              </a:rPr>
              <a:t>ACTUAL CT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6400800" y="3611880"/>
            <a:ext cx="4937760" cy="868680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/>
            <a:r>
              <a:rPr sz="1200" b="0" i="0">
                <a:solidFill>
                  <a:srgbClr val="FFFFFF"/>
                </a:solidFill>
                <a:latin typeface="Calibri"/>
              </a:rPr>
              <a:t>Хүлээх (waiting) ба идэвхтэй
хугацаа хоёрын нийлбэр.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731520" y="4617720"/>
            <a:ext cx="10789920" cy="365760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/>
            <a:r>
              <a:rPr sz="1200" b="1" i="0">
                <a:solidFill>
                  <a:srgbClr val="0F4DA5"/>
                </a:solidFill>
                <a:latin typeface="Calibri"/>
              </a:rPr>
              <a:t>CTE-ИЙН ТҮВШНҮҮД</a:t>
            </a:r>
          </a:p>
        </p:txBody>
      </p:sp>
      <p:sp>
        <p:nvSpPr>
          <p:cNvPr id="18" name="Rectangle 17"/>
          <p:cNvSpPr/>
          <p:nvPr/>
        </p:nvSpPr>
        <p:spPr>
          <a:xfrm>
            <a:off x="731520" y="5029200"/>
            <a:ext cx="2670048" cy="1463040"/>
          </a:xfrm>
          <a:prstGeom prst="rect">
            <a:avLst/>
          </a:prstGeom>
          <a:solidFill>
            <a:srgbClr val="1A1718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9" name="TextBox 18"/>
          <p:cNvSpPr txBox="1"/>
          <p:nvPr/>
        </p:nvSpPr>
        <p:spPr>
          <a:xfrm>
            <a:off x="731520" y="5166360"/>
            <a:ext cx="2670048" cy="411480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ctr"/>
            <a:r>
              <a:rPr sz="1800" b="1" i="0">
                <a:solidFill>
                  <a:srgbClr val="FFEC00"/>
                </a:solidFill>
                <a:latin typeface="Cambria"/>
              </a:rPr>
              <a:t>&lt; 10%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731520" y="5623560"/>
            <a:ext cx="2670048" cy="320040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ctr"/>
            <a:r>
              <a:rPr sz="1200" b="1" i="0">
                <a:solidFill>
                  <a:srgbClr val="FFEC00"/>
                </a:solidFill>
                <a:latin typeface="Calibri"/>
              </a:rPr>
              <a:t>Маш муу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914400" y="5989320"/>
            <a:ext cx="2304288" cy="457200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ctr"/>
            <a:r>
              <a:rPr sz="1000" b="0" i="1">
                <a:solidFill>
                  <a:srgbClr val="FFEC00"/>
                </a:solidFill>
                <a:latin typeface="Calibri"/>
              </a:rPr>
              <a:t>Хүлээлт 90%-аас их</a:t>
            </a:r>
          </a:p>
        </p:txBody>
      </p:sp>
      <p:sp>
        <p:nvSpPr>
          <p:cNvPr id="22" name="Rectangle 21"/>
          <p:cNvSpPr/>
          <p:nvPr/>
        </p:nvSpPr>
        <p:spPr>
          <a:xfrm>
            <a:off x="3520439" y="5029200"/>
            <a:ext cx="2670048" cy="1463040"/>
          </a:xfrm>
          <a:prstGeom prst="rect">
            <a:avLst/>
          </a:prstGeom>
          <a:solidFill>
            <a:srgbClr val="0F4DA5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3" name="TextBox 22"/>
          <p:cNvSpPr txBox="1"/>
          <p:nvPr/>
        </p:nvSpPr>
        <p:spPr>
          <a:xfrm>
            <a:off x="3520439" y="5166360"/>
            <a:ext cx="2670048" cy="411480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ctr"/>
            <a:r>
              <a:rPr sz="1800" b="1" i="0">
                <a:solidFill>
                  <a:srgbClr val="FFFFFF"/>
                </a:solidFill>
                <a:latin typeface="Cambria"/>
              </a:rPr>
              <a:t>10–40%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3520439" y="5623560"/>
            <a:ext cx="2670048" cy="320040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ctr"/>
            <a:r>
              <a:rPr sz="1200" b="1" i="0">
                <a:solidFill>
                  <a:srgbClr val="FFFFFF"/>
                </a:solidFill>
                <a:latin typeface="Calibri"/>
              </a:rPr>
              <a:t>Хэвийн (үйлчилгээ)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3703319" y="5989320"/>
            <a:ext cx="2304288" cy="457200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ctr"/>
            <a:r>
              <a:rPr sz="1000" b="0" i="1">
                <a:solidFill>
                  <a:srgbClr val="FFFFFF"/>
                </a:solidFill>
                <a:latin typeface="Calibri"/>
              </a:rPr>
              <a:t>Service industry дундаж</a:t>
            </a:r>
          </a:p>
        </p:txBody>
      </p:sp>
      <p:sp>
        <p:nvSpPr>
          <p:cNvPr id="26" name="Rectangle 25"/>
          <p:cNvSpPr/>
          <p:nvPr/>
        </p:nvSpPr>
        <p:spPr>
          <a:xfrm>
            <a:off x="6309359" y="5029200"/>
            <a:ext cx="2670048" cy="1463040"/>
          </a:xfrm>
          <a:prstGeom prst="rect">
            <a:avLst/>
          </a:prstGeom>
          <a:solidFill>
            <a:srgbClr val="0F4DA5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7" name="TextBox 26"/>
          <p:cNvSpPr txBox="1"/>
          <p:nvPr/>
        </p:nvSpPr>
        <p:spPr>
          <a:xfrm>
            <a:off x="6309359" y="5166360"/>
            <a:ext cx="2670048" cy="411480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ctr"/>
            <a:r>
              <a:rPr sz="1800" b="1" i="0">
                <a:solidFill>
                  <a:srgbClr val="FFFFFF"/>
                </a:solidFill>
                <a:latin typeface="Cambria"/>
              </a:rPr>
              <a:t>40–70%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6309359" y="5623560"/>
            <a:ext cx="2670048" cy="320040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ctr"/>
            <a:r>
              <a:rPr sz="1200" b="1" i="0">
                <a:solidFill>
                  <a:srgbClr val="FFFFFF"/>
                </a:solidFill>
                <a:latin typeface="Calibri"/>
              </a:rPr>
              <a:t>Сайн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6492239" y="5989320"/>
            <a:ext cx="2304288" cy="457200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ctr"/>
            <a:r>
              <a:rPr sz="1000" b="0" i="1">
                <a:solidFill>
                  <a:srgbClr val="FFFFFF"/>
                </a:solidFill>
                <a:latin typeface="Calibri"/>
              </a:rPr>
              <a:t>Маш үр ашигтай процесс</a:t>
            </a:r>
          </a:p>
        </p:txBody>
      </p:sp>
      <p:sp>
        <p:nvSpPr>
          <p:cNvPr id="30" name="Rectangle 29"/>
          <p:cNvSpPr/>
          <p:nvPr/>
        </p:nvSpPr>
        <p:spPr>
          <a:xfrm>
            <a:off x="9098280" y="5029200"/>
            <a:ext cx="2670048" cy="1463040"/>
          </a:xfrm>
          <a:prstGeom prst="rect">
            <a:avLst/>
          </a:prstGeom>
          <a:solidFill>
            <a:srgbClr val="FFEC0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1" name="TextBox 30"/>
          <p:cNvSpPr txBox="1"/>
          <p:nvPr/>
        </p:nvSpPr>
        <p:spPr>
          <a:xfrm>
            <a:off x="9098280" y="5166360"/>
            <a:ext cx="2670048" cy="411480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ctr"/>
            <a:r>
              <a:rPr sz="1800" b="1" i="0">
                <a:solidFill>
                  <a:srgbClr val="1A1718"/>
                </a:solidFill>
                <a:latin typeface="Cambria"/>
              </a:rPr>
              <a:t>&gt; 70%</a:t>
            </a:r>
          </a:p>
        </p:txBody>
      </p:sp>
      <p:sp>
        <p:nvSpPr>
          <p:cNvPr id="32" name="TextBox 31"/>
          <p:cNvSpPr txBox="1"/>
          <p:nvPr/>
        </p:nvSpPr>
        <p:spPr>
          <a:xfrm>
            <a:off x="9098280" y="5623560"/>
            <a:ext cx="2670048" cy="320040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ctr"/>
            <a:r>
              <a:rPr sz="1200" b="1" i="0">
                <a:solidFill>
                  <a:srgbClr val="1A1718"/>
                </a:solidFill>
                <a:latin typeface="Calibri"/>
              </a:rPr>
              <a:t>Шилдэг</a:t>
            </a:r>
          </a:p>
        </p:txBody>
      </p:sp>
      <p:sp>
        <p:nvSpPr>
          <p:cNvPr id="33" name="TextBox 32"/>
          <p:cNvSpPr txBox="1"/>
          <p:nvPr/>
        </p:nvSpPr>
        <p:spPr>
          <a:xfrm>
            <a:off x="9281160" y="5989320"/>
            <a:ext cx="2304288" cy="457200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ctr"/>
            <a:r>
              <a:rPr sz="1000" b="0" i="1">
                <a:solidFill>
                  <a:srgbClr val="1A1718"/>
                </a:solidFill>
                <a:latin typeface="Calibri"/>
              </a:rPr>
              <a:t>Үнэлгээгүй waste бараг байхгүй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457200" y="6492240"/>
            <a:ext cx="10058400" cy="274320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/>
            <a:r>
              <a:rPr sz="1000" b="0" i="0">
                <a:solidFill>
                  <a:srgbClr val="55555A"/>
                </a:solidFill>
                <a:latin typeface="Calibri"/>
              </a:rPr>
              <a:t>ISA332 • Процессын Шинжилгээ • FBPM Ch.6–7</a:t>
            </a:r>
          </a:p>
        </p:txBody>
      </p:sp>
      <p:sp>
        <p:nvSpPr>
          <p:cNvPr id="35" name="TextBox 34"/>
          <p:cNvSpPr txBox="1"/>
          <p:nvPr/>
        </p:nvSpPr>
        <p:spPr>
          <a:xfrm>
            <a:off x="11338560" y="6492240"/>
            <a:ext cx="731520" cy="274320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r"/>
            <a:r>
              <a:rPr sz="1000" b="0" i="0">
                <a:solidFill>
                  <a:srgbClr val="55555A"/>
                </a:solidFill>
                <a:latin typeface="Calibri"/>
              </a:rPr>
              <a:t>33 / 55</a:t>
            </a:r>
          </a:p>
        </p:txBody>
      </p:sp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457200" y="411480"/>
            <a:ext cx="146304" cy="640080"/>
          </a:xfrm>
          <a:prstGeom prst="rect">
            <a:avLst/>
          </a:prstGeom>
          <a:solidFill>
            <a:srgbClr val="FFEC0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TextBox 2"/>
          <p:cNvSpPr txBox="1"/>
          <p:nvPr/>
        </p:nvSpPr>
        <p:spPr>
          <a:xfrm>
            <a:off x="731520" y="365760"/>
            <a:ext cx="6400800" cy="320040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/>
            <a:r>
              <a:rPr sz="1100" b="1" i="0">
                <a:solidFill>
                  <a:srgbClr val="0F4DA5"/>
                </a:solidFill>
                <a:latin typeface="Calibri"/>
              </a:rPr>
              <a:t>ХЭСЭГ 2.10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731520" y="594360"/>
            <a:ext cx="10789920" cy="594360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/>
            <a:r>
              <a:rPr sz="2600" b="1" i="0">
                <a:solidFill>
                  <a:srgbClr val="1A1718"/>
                </a:solidFill>
                <a:latin typeface="Cambria"/>
              </a:rPr>
              <a:t>CTE жишээ — Зээлийн хүсэлт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417320"/>
            <a:ext cx="1097280" cy="36576"/>
          </a:xfrm>
          <a:prstGeom prst="rect">
            <a:avLst/>
          </a:prstGeom>
          <a:solidFill>
            <a:srgbClr val="FFEC0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6" name="Rectangle 5"/>
          <p:cNvSpPr/>
          <p:nvPr/>
        </p:nvSpPr>
        <p:spPr>
          <a:xfrm>
            <a:off x="731520" y="1691640"/>
            <a:ext cx="10789920" cy="960120"/>
          </a:xfrm>
          <a:prstGeom prst="rect">
            <a:avLst/>
          </a:prstGeom>
          <a:solidFill>
            <a:srgbClr val="EEEEF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7" name="Rectangle 6"/>
          <p:cNvSpPr/>
          <p:nvPr/>
        </p:nvSpPr>
        <p:spPr>
          <a:xfrm>
            <a:off x="731520" y="1691640"/>
            <a:ext cx="109728" cy="960120"/>
          </a:xfrm>
          <a:prstGeom prst="rect">
            <a:avLst/>
          </a:prstGeom>
          <a:solidFill>
            <a:srgbClr val="FFEC0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8" name="TextBox 7"/>
          <p:cNvSpPr txBox="1"/>
          <p:nvPr/>
        </p:nvSpPr>
        <p:spPr>
          <a:xfrm>
            <a:off x="914400" y="1783080"/>
            <a:ext cx="10515600" cy="320040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/>
            <a:r>
              <a:rPr sz="1100" b="1" i="0">
                <a:solidFill>
                  <a:srgbClr val="0F4DA5"/>
                </a:solidFill>
                <a:latin typeface="Calibri"/>
              </a:rPr>
              <a:t>АЖИГЛАГДСАН ӨГӨГДӨЛ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914400" y="2057400"/>
            <a:ext cx="10515600" cy="594360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/>
            <a:r>
              <a:rPr sz="1200" b="0" i="0">
                <a:solidFill>
                  <a:srgbClr val="1A1718"/>
                </a:solidFill>
                <a:latin typeface="Calibri"/>
              </a:rPr>
              <a:t>Хэрэглэгч зээлийн хүсэлт өгснөөс мөнгө хүртэлх дундаж нийт хугацаа 5 өдөр (3,000 мин). Идэвхтэй хийгдсэн алхмууд: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731520" y="2743200"/>
            <a:ext cx="10789920" cy="365760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/>
            <a:r>
              <a:rPr sz="1200" b="1" i="0">
                <a:solidFill>
                  <a:srgbClr val="0F4DA5"/>
                </a:solidFill>
                <a:latin typeface="Calibri"/>
              </a:rPr>
              <a:t>АКТИВ АЛХМУУД</a:t>
            </a:r>
          </a:p>
        </p:txBody>
      </p:sp>
      <p:sp>
        <p:nvSpPr>
          <p:cNvPr id="11" name="Rectangle 10"/>
          <p:cNvSpPr/>
          <p:nvPr/>
        </p:nvSpPr>
        <p:spPr>
          <a:xfrm>
            <a:off x="731520" y="3154680"/>
            <a:ext cx="7315200" cy="320040"/>
          </a:xfrm>
          <a:prstGeom prst="rect">
            <a:avLst/>
          </a:prstGeom>
          <a:solidFill>
            <a:srgbClr val="FFFFFF"/>
          </a:solidFill>
          <a:ln w="12700">
            <a:solidFill>
              <a:srgbClr val="EEEEF0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2" name="Rectangle 11"/>
          <p:cNvSpPr/>
          <p:nvPr/>
        </p:nvSpPr>
        <p:spPr>
          <a:xfrm>
            <a:off x="8046720" y="3154680"/>
            <a:ext cx="3474720" cy="320040"/>
          </a:xfrm>
          <a:prstGeom prst="rect">
            <a:avLst/>
          </a:prstGeom>
          <a:solidFill>
            <a:srgbClr val="0F4DA5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3" name="TextBox 12"/>
          <p:cNvSpPr txBox="1"/>
          <p:nvPr/>
        </p:nvSpPr>
        <p:spPr>
          <a:xfrm>
            <a:off x="914400" y="3200400"/>
            <a:ext cx="6949440" cy="274320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/>
            <a:r>
              <a:rPr sz="1100" b="0" i="0">
                <a:solidFill>
                  <a:srgbClr val="1A1718"/>
                </a:solidFill>
                <a:latin typeface="Calibri"/>
              </a:rPr>
              <a:t>Хүсэлт хүлээн авах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8046720" y="3200400"/>
            <a:ext cx="3474720" cy="274320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ctr"/>
            <a:r>
              <a:rPr sz="1100" b="1" i="0">
                <a:solidFill>
                  <a:srgbClr val="FFEC00"/>
                </a:solidFill>
                <a:latin typeface="Calibri"/>
              </a:rPr>
              <a:t>5 мин</a:t>
            </a:r>
          </a:p>
        </p:txBody>
      </p:sp>
      <p:sp>
        <p:nvSpPr>
          <p:cNvPr id="15" name="Rectangle 14"/>
          <p:cNvSpPr/>
          <p:nvPr/>
        </p:nvSpPr>
        <p:spPr>
          <a:xfrm>
            <a:off x="731520" y="3502152"/>
            <a:ext cx="7315200" cy="320040"/>
          </a:xfrm>
          <a:prstGeom prst="rect">
            <a:avLst/>
          </a:prstGeom>
          <a:solidFill>
            <a:srgbClr val="FFFFFF"/>
          </a:solidFill>
          <a:ln w="12700">
            <a:solidFill>
              <a:srgbClr val="EEEEF0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6" name="Rectangle 15"/>
          <p:cNvSpPr/>
          <p:nvPr/>
        </p:nvSpPr>
        <p:spPr>
          <a:xfrm>
            <a:off x="8046720" y="3502152"/>
            <a:ext cx="3474720" cy="320040"/>
          </a:xfrm>
          <a:prstGeom prst="rect">
            <a:avLst/>
          </a:prstGeom>
          <a:solidFill>
            <a:srgbClr val="0F4DA5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7" name="TextBox 16"/>
          <p:cNvSpPr txBox="1"/>
          <p:nvPr/>
        </p:nvSpPr>
        <p:spPr>
          <a:xfrm>
            <a:off x="914400" y="3547872"/>
            <a:ext cx="6949440" cy="274320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/>
            <a:r>
              <a:rPr sz="1100" b="0" i="0">
                <a:solidFill>
                  <a:srgbClr val="1A1718"/>
                </a:solidFill>
                <a:latin typeface="Calibri"/>
              </a:rPr>
              <a:t>Автомат шалгалт (AVG)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8046720" y="3547872"/>
            <a:ext cx="3474720" cy="274320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ctr"/>
            <a:r>
              <a:rPr sz="1100" b="1" i="0">
                <a:solidFill>
                  <a:srgbClr val="FFEC00"/>
                </a:solidFill>
                <a:latin typeface="Calibri"/>
              </a:rPr>
              <a:t>8.9 мин</a:t>
            </a:r>
          </a:p>
        </p:txBody>
      </p:sp>
      <p:sp>
        <p:nvSpPr>
          <p:cNvPr id="19" name="Rectangle 18"/>
          <p:cNvSpPr/>
          <p:nvPr/>
        </p:nvSpPr>
        <p:spPr>
          <a:xfrm>
            <a:off x="731520" y="3849624"/>
            <a:ext cx="7315200" cy="320040"/>
          </a:xfrm>
          <a:prstGeom prst="rect">
            <a:avLst/>
          </a:prstGeom>
          <a:solidFill>
            <a:srgbClr val="FFFFFF"/>
          </a:solidFill>
          <a:ln w="12700">
            <a:solidFill>
              <a:srgbClr val="EEEEF0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0" name="Rectangle 19"/>
          <p:cNvSpPr/>
          <p:nvPr/>
        </p:nvSpPr>
        <p:spPr>
          <a:xfrm>
            <a:off x="8046720" y="3849624"/>
            <a:ext cx="3474720" cy="320040"/>
          </a:xfrm>
          <a:prstGeom prst="rect">
            <a:avLst/>
          </a:prstGeom>
          <a:solidFill>
            <a:srgbClr val="0F4DA5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1" name="TextBox 20"/>
          <p:cNvSpPr txBox="1"/>
          <p:nvPr/>
        </p:nvSpPr>
        <p:spPr>
          <a:xfrm>
            <a:off x="914400" y="3895344"/>
            <a:ext cx="6949440" cy="274320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/>
            <a:r>
              <a:rPr sz="1100" b="0" i="0">
                <a:solidFill>
                  <a:srgbClr val="1A1718"/>
                </a:solidFill>
                <a:latin typeface="Calibri"/>
              </a:rPr>
              <a:t>Зөвшөөрөл (rework adj.)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046720" y="3895344"/>
            <a:ext cx="3474720" cy="274320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ctr"/>
            <a:r>
              <a:rPr sz="1100" b="1" i="0">
                <a:solidFill>
                  <a:srgbClr val="FFEC00"/>
                </a:solidFill>
                <a:latin typeface="Calibri"/>
              </a:rPr>
              <a:t>17.65 мин</a:t>
            </a:r>
          </a:p>
        </p:txBody>
      </p:sp>
      <p:sp>
        <p:nvSpPr>
          <p:cNvPr id="23" name="Rectangle 22"/>
          <p:cNvSpPr/>
          <p:nvPr/>
        </p:nvSpPr>
        <p:spPr>
          <a:xfrm>
            <a:off x="731520" y="4197096"/>
            <a:ext cx="7315200" cy="320040"/>
          </a:xfrm>
          <a:prstGeom prst="rect">
            <a:avLst/>
          </a:prstGeom>
          <a:solidFill>
            <a:srgbClr val="FFFFFF"/>
          </a:solidFill>
          <a:ln w="12700">
            <a:solidFill>
              <a:srgbClr val="EEEEF0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4" name="Rectangle 23"/>
          <p:cNvSpPr/>
          <p:nvPr/>
        </p:nvSpPr>
        <p:spPr>
          <a:xfrm>
            <a:off x="8046720" y="4197096"/>
            <a:ext cx="3474720" cy="320040"/>
          </a:xfrm>
          <a:prstGeom prst="rect">
            <a:avLst/>
          </a:prstGeom>
          <a:solidFill>
            <a:srgbClr val="0F4DA5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5" name="TextBox 24"/>
          <p:cNvSpPr txBox="1"/>
          <p:nvPr/>
        </p:nvSpPr>
        <p:spPr>
          <a:xfrm>
            <a:off x="914400" y="4242816"/>
            <a:ext cx="6949440" cy="274320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/>
            <a:r>
              <a:rPr sz="1100" b="0" i="0">
                <a:solidFill>
                  <a:srgbClr val="1A1718"/>
                </a:solidFill>
                <a:latin typeface="Calibri"/>
              </a:rPr>
              <a:t>Олголт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8046720" y="4242816"/>
            <a:ext cx="3474720" cy="274320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ctr"/>
            <a:r>
              <a:rPr sz="1100" b="1" i="0">
                <a:solidFill>
                  <a:srgbClr val="FFEC00"/>
                </a:solidFill>
                <a:latin typeface="Calibri"/>
              </a:rPr>
              <a:t>10 мин</a:t>
            </a:r>
          </a:p>
        </p:txBody>
      </p:sp>
      <p:sp>
        <p:nvSpPr>
          <p:cNvPr id="27" name="Rectangle 26"/>
          <p:cNvSpPr/>
          <p:nvPr/>
        </p:nvSpPr>
        <p:spPr>
          <a:xfrm>
            <a:off x="731520" y="4590288"/>
            <a:ext cx="10789920" cy="411480"/>
          </a:xfrm>
          <a:prstGeom prst="rect">
            <a:avLst/>
          </a:prstGeom>
          <a:solidFill>
            <a:srgbClr val="FFEC0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8" name="TextBox 27"/>
          <p:cNvSpPr txBox="1"/>
          <p:nvPr/>
        </p:nvSpPr>
        <p:spPr>
          <a:xfrm>
            <a:off x="914400" y="4636007"/>
            <a:ext cx="6949440" cy="320040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/>
            <a:r>
              <a:rPr sz="1300" b="1" i="0">
                <a:solidFill>
                  <a:srgbClr val="1A1718"/>
                </a:solidFill>
                <a:latin typeface="Calibri"/>
              </a:rPr>
              <a:t>НИЙТ Theoretical CT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8046720" y="4636007"/>
            <a:ext cx="3474720" cy="320040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ctr"/>
            <a:r>
              <a:rPr sz="1300" b="1" i="0">
                <a:solidFill>
                  <a:srgbClr val="1A1718"/>
                </a:solidFill>
                <a:latin typeface="Calibri"/>
              </a:rPr>
              <a:t>41.55 мин ≈ 41.6 мин</a:t>
            </a:r>
          </a:p>
        </p:txBody>
      </p:sp>
      <p:sp>
        <p:nvSpPr>
          <p:cNvPr id="30" name="TextBox 29"/>
          <p:cNvSpPr txBox="1"/>
          <p:nvPr/>
        </p:nvSpPr>
        <p:spPr>
          <a:xfrm>
            <a:off x="731520" y="5349240"/>
            <a:ext cx="10789920" cy="365760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/>
            <a:r>
              <a:rPr sz="1200" b="1" i="0">
                <a:solidFill>
                  <a:srgbClr val="0F4DA5"/>
                </a:solidFill>
                <a:latin typeface="Calibri"/>
              </a:rPr>
              <a:t>CTE-ИЙН ТООЦОО</a:t>
            </a:r>
          </a:p>
        </p:txBody>
      </p:sp>
      <p:sp>
        <p:nvSpPr>
          <p:cNvPr id="31" name="Rectangle 30"/>
          <p:cNvSpPr/>
          <p:nvPr/>
        </p:nvSpPr>
        <p:spPr>
          <a:xfrm>
            <a:off x="731520" y="5760720"/>
            <a:ext cx="10789920" cy="914400"/>
          </a:xfrm>
          <a:prstGeom prst="rect">
            <a:avLst/>
          </a:prstGeom>
          <a:solidFill>
            <a:srgbClr val="1A1718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2" name="TextBox 31"/>
          <p:cNvSpPr txBox="1"/>
          <p:nvPr/>
        </p:nvSpPr>
        <p:spPr>
          <a:xfrm>
            <a:off x="914400" y="5852160"/>
            <a:ext cx="10515600" cy="365760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ctr"/>
            <a:r>
              <a:rPr sz="2400" b="1" i="0">
                <a:solidFill>
                  <a:srgbClr val="FFEC00"/>
                </a:solidFill>
                <a:latin typeface="Cambria"/>
              </a:rPr>
              <a:t>CTE  =  41.6  /  3,000  =  0.0139  =  1.39%</a:t>
            </a:r>
          </a:p>
        </p:txBody>
      </p:sp>
      <p:sp>
        <p:nvSpPr>
          <p:cNvPr id="33" name="TextBox 32"/>
          <p:cNvSpPr txBox="1"/>
          <p:nvPr/>
        </p:nvSpPr>
        <p:spPr>
          <a:xfrm>
            <a:off x="914400" y="6355080"/>
            <a:ext cx="10515600" cy="274320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ctr"/>
            <a:r>
              <a:rPr sz="1100" b="0" i="1">
                <a:solidFill>
                  <a:srgbClr val="FFFFFF"/>
                </a:solidFill>
                <a:latin typeface="Calibri"/>
              </a:rPr>
              <a:t>→ Маш муу. Хугацааны 98.6% нь хүлээлт. Сайжруулах боломж их.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457200" y="6492240"/>
            <a:ext cx="10058400" cy="274320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/>
            <a:r>
              <a:rPr sz="1000" b="0" i="0">
                <a:solidFill>
                  <a:srgbClr val="55555A"/>
                </a:solidFill>
                <a:latin typeface="Calibri"/>
              </a:rPr>
              <a:t>ISA332 • Процессын Шинжилгээ • FBPM Ch.6–7</a:t>
            </a:r>
          </a:p>
        </p:txBody>
      </p:sp>
      <p:sp>
        <p:nvSpPr>
          <p:cNvPr id="35" name="TextBox 34"/>
          <p:cNvSpPr txBox="1"/>
          <p:nvPr/>
        </p:nvSpPr>
        <p:spPr>
          <a:xfrm>
            <a:off x="11338560" y="6492240"/>
            <a:ext cx="731520" cy="274320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r"/>
            <a:r>
              <a:rPr sz="1000" b="0" i="0">
                <a:solidFill>
                  <a:srgbClr val="55555A"/>
                </a:solidFill>
                <a:latin typeface="Calibri"/>
              </a:rPr>
              <a:t>34 / 55</a:t>
            </a:r>
          </a:p>
        </p:txBody>
      </p:sp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457200" y="411480"/>
            <a:ext cx="146304" cy="640080"/>
          </a:xfrm>
          <a:prstGeom prst="rect">
            <a:avLst/>
          </a:prstGeom>
          <a:solidFill>
            <a:srgbClr val="FFEC0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TextBox 2"/>
          <p:cNvSpPr txBox="1"/>
          <p:nvPr/>
        </p:nvSpPr>
        <p:spPr>
          <a:xfrm>
            <a:off x="731520" y="365760"/>
            <a:ext cx="6400800" cy="320040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/>
            <a:r>
              <a:rPr sz="1100" b="1" i="0">
                <a:solidFill>
                  <a:srgbClr val="0F4DA5"/>
                </a:solidFill>
                <a:latin typeface="Calibri"/>
              </a:rPr>
              <a:t>ХЭСЭГ 2.11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731520" y="594360"/>
            <a:ext cx="10789920" cy="594360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/>
            <a:r>
              <a:rPr sz="2600" b="1" i="0">
                <a:solidFill>
                  <a:srgbClr val="1A1718"/>
                </a:solidFill>
                <a:latin typeface="Cambria"/>
              </a:rPr>
              <a:t>Capacity &amp; Bottleneck шинжилгээ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417320"/>
            <a:ext cx="1097280" cy="36576"/>
          </a:xfrm>
          <a:prstGeom prst="rect">
            <a:avLst/>
          </a:prstGeom>
          <a:solidFill>
            <a:srgbClr val="FFEC0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6" name="TextBox 5"/>
          <p:cNvSpPr txBox="1"/>
          <p:nvPr/>
        </p:nvSpPr>
        <p:spPr>
          <a:xfrm>
            <a:off x="731520" y="1691640"/>
            <a:ext cx="10789920" cy="365760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/>
            <a:r>
              <a:rPr sz="1300" b="0" i="1">
                <a:solidFill>
                  <a:srgbClr val="55555A"/>
                </a:solidFill>
                <a:latin typeface="Calibri"/>
              </a:rPr>
              <a:t>Тус бүрийн алхмын capacity-г тооцоолж, хамгийн бага capacity нь bottleneck:</a:t>
            </a:r>
          </a:p>
        </p:txBody>
      </p:sp>
      <p:sp>
        <p:nvSpPr>
          <p:cNvPr id="7" name="Rectangle 6"/>
          <p:cNvSpPr/>
          <p:nvPr/>
        </p:nvSpPr>
        <p:spPr>
          <a:xfrm>
            <a:off x="914400" y="2560320"/>
            <a:ext cx="2468880" cy="2377440"/>
          </a:xfrm>
          <a:prstGeom prst="rect">
            <a:avLst/>
          </a:prstGeom>
          <a:solidFill>
            <a:srgbClr val="0F4DA5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8" name="TextBox 7"/>
          <p:cNvSpPr txBox="1"/>
          <p:nvPr/>
        </p:nvSpPr>
        <p:spPr>
          <a:xfrm>
            <a:off x="914400" y="2240280"/>
            <a:ext cx="2468880" cy="274320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ctr"/>
            <a:r>
              <a:rPr sz="1100" b="1" i="0">
                <a:solidFill>
                  <a:srgbClr val="1A1718"/>
                </a:solidFill>
                <a:latin typeface="Calibri"/>
              </a:rPr>
              <a:t>30 хүс/цаг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914400" y="5029200"/>
            <a:ext cx="2468880" cy="320040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ctr"/>
            <a:r>
              <a:rPr sz="1300" b="1" i="0">
                <a:solidFill>
                  <a:srgbClr val="1A1718"/>
                </a:solidFill>
                <a:latin typeface="Calibri"/>
              </a:rPr>
              <a:t>Хүлээн авах</a:t>
            </a:r>
          </a:p>
        </p:txBody>
      </p:sp>
      <p:sp>
        <p:nvSpPr>
          <p:cNvPr id="10" name="Right Arrow 9"/>
          <p:cNvSpPr/>
          <p:nvPr/>
        </p:nvSpPr>
        <p:spPr>
          <a:xfrm>
            <a:off x="3429000" y="4434840"/>
            <a:ext cx="274320" cy="228600"/>
          </a:xfrm>
          <a:prstGeom prst="rightArrow">
            <a:avLst/>
          </a:prstGeom>
          <a:solidFill>
            <a:srgbClr val="55555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1" name="Rectangle 10"/>
          <p:cNvSpPr/>
          <p:nvPr/>
        </p:nvSpPr>
        <p:spPr>
          <a:xfrm>
            <a:off x="3749039" y="3352800"/>
            <a:ext cx="2468880" cy="1584960"/>
          </a:xfrm>
          <a:prstGeom prst="rect">
            <a:avLst/>
          </a:prstGeom>
          <a:solidFill>
            <a:srgbClr val="0F4DA5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2" name="TextBox 11"/>
          <p:cNvSpPr txBox="1"/>
          <p:nvPr/>
        </p:nvSpPr>
        <p:spPr>
          <a:xfrm>
            <a:off x="3749039" y="3032760"/>
            <a:ext cx="2468880" cy="274320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ctr"/>
            <a:r>
              <a:rPr sz="1100" b="1" i="0">
                <a:solidFill>
                  <a:srgbClr val="1A1718"/>
                </a:solidFill>
                <a:latin typeface="Calibri"/>
              </a:rPr>
              <a:t>20 хүс/цаг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3749039" y="5029200"/>
            <a:ext cx="2468880" cy="320040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ctr"/>
            <a:r>
              <a:rPr sz="1300" b="1" i="0">
                <a:solidFill>
                  <a:srgbClr val="1A1718"/>
                </a:solidFill>
                <a:latin typeface="Calibri"/>
              </a:rPr>
              <a:t>Шалгах</a:t>
            </a:r>
          </a:p>
        </p:txBody>
      </p:sp>
      <p:sp>
        <p:nvSpPr>
          <p:cNvPr id="14" name="Right Arrow 13"/>
          <p:cNvSpPr/>
          <p:nvPr/>
        </p:nvSpPr>
        <p:spPr>
          <a:xfrm>
            <a:off x="6263640" y="4434840"/>
            <a:ext cx="274320" cy="228600"/>
          </a:xfrm>
          <a:prstGeom prst="rightArrow">
            <a:avLst/>
          </a:prstGeom>
          <a:solidFill>
            <a:srgbClr val="55555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5" name="Rectangle 14"/>
          <p:cNvSpPr/>
          <p:nvPr/>
        </p:nvSpPr>
        <p:spPr>
          <a:xfrm>
            <a:off x="6583680" y="4145280"/>
            <a:ext cx="2468880" cy="792480"/>
          </a:xfrm>
          <a:prstGeom prst="rect">
            <a:avLst/>
          </a:prstGeom>
          <a:solidFill>
            <a:srgbClr val="FFEC0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6" name="TextBox 15"/>
          <p:cNvSpPr txBox="1"/>
          <p:nvPr/>
        </p:nvSpPr>
        <p:spPr>
          <a:xfrm>
            <a:off x="6583680" y="3825240"/>
            <a:ext cx="2468880" cy="274320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ctr"/>
            <a:r>
              <a:rPr sz="1100" b="1" i="0">
                <a:solidFill>
                  <a:srgbClr val="1A1718"/>
                </a:solidFill>
                <a:latin typeface="Calibri"/>
              </a:rPr>
              <a:t>10 хүс/цаг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6583680" y="5029200"/>
            <a:ext cx="2468880" cy="320040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ctr"/>
            <a:r>
              <a:rPr sz="1300" b="1" i="0">
                <a:solidFill>
                  <a:srgbClr val="1A1718"/>
                </a:solidFill>
                <a:latin typeface="Calibri"/>
              </a:rPr>
              <a:t>Зөвшөөрөх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6583680" y="3505199"/>
            <a:ext cx="2468880" cy="274320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ctr"/>
            <a:r>
              <a:rPr sz="1200" b="1" i="0">
                <a:solidFill>
                  <a:srgbClr val="1A1718"/>
                </a:solidFill>
                <a:latin typeface="Calibri"/>
              </a:rPr>
              <a:t>★ BOTTLENECK</a:t>
            </a:r>
          </a:p>
        </p:txBody>
      </p:sp>
      <p:sp>
        <p:nvSpPr>
          <p:cNvPr id="19" name="Right Arrow 18"/>
          <p:cNvSpPr/>
          <p:nvPr/>
        </p:nvSpPr>
        <p:spPr>
          <a:xfrm>
            <a:off x="9098280" y="4434840"/>
            <a:ext cx="274320" cy="228600"/>
          </a:xfrm>
          <a:prstGeom prst="rightArrow">
            <a:avLst/>
          </a:prstGeom>
          <a:solidFill>
            <a:srgbClr val="55555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0" name="Rectangle 19"/>
          <p:cNvSpPr/>
          <p:nvPr/>
        </p:nvSpPr>
        <p:spPr>
          <a:xfrm>
            <a:off x="9418320" y="2956560"/>
            <a:ext cx="2468880" cy="1981200"/>
          </a:xfrm>
          <a:prstGeom prst="rect">
            <a:avLst/>
          </a:prstGeom>
          <a:solidFill>
            <a:srgbClr val="0F4DA5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1" name="TextBox 20"/>
          <p:cNvSpPr txBox="1"/>
          <p:nvPr/>
        </p:nvSpPr>
        <p:spPr>
          <a:xfrm>
            <a:off x="9418320" y="2636520"/>
            <a:ext cx="2468880" cy="274320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ctr"/>
            <a:r>
              <a:rPr sz="1100" b="1" i="0">
                <a:solidFill>
                  <a:srgbClr val="1A1718"/>
                </a:solidFill>
                <a:latin typeface="Calibri"/>
              </a:rPr>
              <a:t>25 хүс/цаг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9418320" y="5029200"/>
            <a:ext cx="2468880" cy="320040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ctr"/>
            <a:r>
              <a:rPr sz="1300" b="1" i="0">
                <a:solidFill>
                  <a:srgbClr val="1A1718"/>
                </a:solidFill>
                <a:latin typeface="Calibri"/>
              </a:rPr>
              <a:t>Олгох</a:t>
            </a:r>
          </a:p>
        </p:txBody>
      </p:sp>
      <p:sp>
        <p:nvSpPr>
          <p:cNvPr id="23" name="Rectangle 22"/>
          <p:cNvSpPr/>
          <p:nvPr/>
        </p:nvSpPr>
        <p:spPr>
          <a:xfrm>
            <a:off x="731520" y="5349240"/>
            <a:ext cx="10789920" cy="502920"/>
          </a:xfrm>
          <a:prstGeom prst="rect">
            <a:avLst/>
          </a:prstGeom>
          <a:solidFill>
            <a:srgbClr val="1A1718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4" name="Rectangle 23"/>
          <p:cNvSpPr/>
          <p:nvPr/>
        </p:nvSpPr>
        <p:spPr>
          <a:xfrm>
            <a:off x="731520" y="5349240"/>
            <a:ext cx="109728" cy="502920"/>
          </a:xfrm>
          <a:prstGeom prst="rect">
            <a:avLst/>
          </a:prstGeom>
          <a:solidFill>
            <a:srgbClr val="FFEC0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5" name="TextBox 24"/>
          <p:cNvSpPr txBox="1"/>
          <p:nvPr/>
        </p:nvSpPr>
        <p:spPr>
          <a:xfrm>
            <a:off x="914400" y="5422392"/>
            <a:ext cx="10515600" cy="365760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l"/>
            <a:r>
              <a:rPr sz="1300" b="1" i="0">
                <a:solidFill>
                  <a:srgbClr val="FFEC00"/>
                </a:solidFill>
                <a:latin typeface="Calibri"/>
              </a:rPr>
              <a:t>Процессын Throughput = min(C₁, C₂, …) = min(30, 20, 10, 25) = 10 хүс/цаг (Зөвшөөрөх).</a:t>
            </a:r>
          </a:p>
        </p:txBody>
      </p:sp>
      <p:sp>
        <p:nvSpPr>
          <p:cNvPr id="26" name="Rectangle 25"/>
          <p:cNvSpPr/>
          <p:nvPr/>
        </p:nvSpPr>
        <p:spPr>
          <a:xfrm>
            <a:off x="731520" y="5989320"/>
            <a:ext cx="10789920" cy="502920"/>
          </a:xfrm>
          <a:prstGeom prst="rect">
            <a:avLst/>
          </a:prstGeom>
          <a:solidFill>
            <a:srgbClr val="EEEEF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7" name="TextBox 26"/>
          <p:cNvSpPr txBox="1"/>
          <p:nvPr/>
        </p:nvSpPr>
        <p:spPr>
          <a:xfrm>
            <a:off x="914400" y="6053328"/>
            <a:ext cx="10515600" cy="365760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l"/>
            <a:r>
              <a:rPr sz="1100" b="0" i="1">
                <a:solidFill>
                  <a:srgbClr val="1A1718"/>
                </a:solidFill>
                <a:latin typeface="Calibri"/>
              </a:rPr>
              <a:t>★ Capacity нь мөн нөөц (resource) тоо × нэг нөөцийн service rate-ээр тооцоологддог: Cᵢ = nᵢ × μᵢ.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457200" y="6492240"/>
            <a:ext cx="10058400" cy="274320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/>
            <a:r>
              <a:rPr sz="1000" b="0" i="0">
                <a:solidFill>
                  <a:srgbClr val="55555A"/>
                </a:solidFill>
                <a:latin typeface="Calibri"/>
              </a:rPr>
              <a:t>ISA332 • Процессын Шинжилгээ • FBPM Ch.6–7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11338560" y="6492240"/>
            <a:ext cx="731520" cy="274320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r"/>
            <a:r>
              <a:rPr sz="1000" b="0" i="0">
                <a:solidFill>
                  <a:srgbClr val="55555A"/>
                </a:solidFill>
                <a:latin typeface="Calibri"/>
              </a:rPr>
              <a:t>35 / 55</a:t>
            </a:r>
          </a:p>
        </p:txBody>
      </p:sp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457200" y="411480"/>
            <a:ext cx="146304" cy="640080"/>
          </a:xfrm>
          <a:prstGeom prst="rect">
            <a:avLst/>
          </a:prstGeom>
          <a:solidFill>
            <a:srgbClr val="FFEC0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TextBox 2"/>
          <p:cNvSpPr txBox="1"/>
          <p:nvPr/>
        </p:nvSpPr>
        <p:spPr>
          <a:xfrm>
            <a:off x="731520" y="365760"/>
            <a:ext cx="6400800" cy="320040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/>
            <a:r>
              <a:rPr sz="1100" b="1" i="0">
                <a:solidFill>
                  <a:srgbClr val="0F4DA5"/>
                </a:solidFill>
                <a:latin typeface="Calibri"/>
              </a:rPr>
              <a:t>ХЭСЭГ 2.12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731520" y="594360"/>
            <a:ext cx="10789920" cy="594360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/>
            <a:r>
              <a:rPr sz="2600" b="1" i="0">
                <a:solidFill>
                  <a:srgbClr val="1A1718"/>
                </a:solidFill>
                <a:latin typeface="Cambria"/>
              </a:rPr>
              <a:t>Cost Analysis — Зардлын шинжилгээ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417320"/>
            <a:ext cx="1097280" cy="36576"/>
          </a:xfrm>
          <a:prstGeom prst="rect">
            <a:avLst/>
          </a:prstGeom>
          <a:solidFill>
            <a:srgbClr val="FFEC0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6" name="TextBox 5"/>
          <p:cNvSpPr txBox="1"/>
          <p:nvPr/>
        </p:nvSpPr>
        <p:spPr>
          <a:xfrm>
            <a:off x="731520" y="1691640"/>
            <a:ext cx="10789920" cy="365760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/>
            <a:r>
              <a:rPr sz="1300" b="0" i="1">
                <a:solidFill>
                  <a:srgbClr val="55555A"/>
                </a:solidFill>
                <a:latin typeface="Calibri"/>
              </a:rPr>
              <a:t>Процессын нэг гүйцэтгэлийн нийт зардлыг алхмууд тус бүрийн зардлын нийлбэрээр тооцно:</a:t>
            </a:r>
          </a:p>
        </p:txBody>
      </p:sp>
      <p:sp>
        <p:nvSpPr>
          <p:cNvPr id="7" name="Rectangle 6"/>
          <p:cNvSpPr/>
          <p:nvPr/>
        </p:nvSpPr>
        <p:spPr>
          <a:xfrm>
            <a:off x="731520" y="2240280"/>
            <a:ext cx="10789920" cy="914400"/>
          </a:xfrm>
          <a:prstGeom prst="rect">
            <a:avLst/>
          </a:prstGeom>
          <a:solidFill>
            <a:srgbClr val="1A1718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8" name="TextBox 7"/>
          <p:cNvSpPr txBox="1"/>
          <p:nvPr/>
        </p:nvSpPr>
        <p:spPr>
          <a:xfrm>
            <a:off x="731520" y="2331720"/>
            <a:ext cx="10789920" cy="777240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ctr"/>
            <a:r>
              <a:rPr sz="2200" b="1" i="0">
                <a:solidFill>
                  <a:srgbClr val="FFEC00"/>
                </a:solidFill>
                <a:latin typeface="Cambria"/>
              </a:rPr>
              <a:t>C_process  =  Σᵢ  ( pᵢ  ×  cᵢ )    +  C_fixed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731520" y="3337560"/>
            <a:ext cx="10789920" cy="365760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/>
            <a:r>
              <a:rPr sz="1200" b="1" i="0">
                <a:solidFill>
                  <a:srgbClr val="0F4DA5"/>
                </a:solidFill>
                <a:latin typeface="Calibri"/>
              </a:rPr>
              <a:t>ЗАРДЛЫН ТӨРЛҮҮД</a:t>
            </a:r>
          </a:p>
        </p:txBody>
      </p:sp>
      <p:sp>
        <p:nvSpPr>
          <p:cNvPr id="10" name="Rectangle 9"/>
          <p:cNvSpPr/>
          <p:nvPr/>
        </p:nvSpPr>
        <p:spPr>
          <a:xfrm>
            <a:off x="731520" y="3749039"/>
            <a:ext cx="10789920" cy="457200"/>
          </a:xfrm>
          <a:prstGeom prst="rect">
            <a:avLst/>
          </a:prstGeom>
          <a:solidFill>
            <a:srgbClr val="FFFFFF"/>
          </a:solidFill>
          <a:ln w="12700">
            <a:solidFill>
              <a:srgbClr val="EEEEF0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1" name="Rectangle 10"/>
          <p:cNvSpPr/>
          <p:nvPr/>
        </p:nvSpPr>
        <p:spPr>
          <a:xfrm>
            <a:off x="731520" y="3749039"/>
            <a:ext cx="91440" cy="457200"/>
          </a:xfrm>
          <a:prstGeom prst="rect">
            <a:avLst/>
          </a:prstGeom>
          <a:solidFill>
            <a:srgbClr val="0F4DA5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2" name="TextBox 11"/>
          <p:cNvSpPr txBox="1"/>
          <p:nvPr/>
        </p:nvSpPr>
        <p:spPr>
          <a:xfrm>
            <a:off x="914400" y="3840479"/>
            <a:ext cx="1828800" cy="274320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/>
            <a:r>
              <a:rPr sz="1200" b="1" i="0">
                <a:solidFill>
                  <a:srgbClr val="0F4DA5"/>
                </a:solidFill>
                <a:latin typeface="Calibri"/>
              </a:rPr>
              <a:t>Хувьсагч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2743200" y="3840479"/>
            <a:ext cx="1371600" cy="274320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/>
            <a:r>
              <a:rPr sz="1000" b="0" i="1">
                <a:solidFill>
                  <a:srgbClr val="55555A"/>
                </a:solidFill>
                <a:latin typeface="Calibri"/>
              </a:rPr>
              <a:t>Variable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4297680" y="3840479"/>
            <a:ext cx="3474720" cy="274320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/>
            <a:r>
              <a:rPr sz="1100" b="0" i="0">
                <a:solidFill>
                  <a:srgbClr val="1A1718"/>
                </a:solidFill>
                <a:latin typeface="Calibri"/>
              </a:rPr>
              <a:t>Алхам гүйцэтгэх тутамд гарах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7955279" y="3840479"/>
            <a:ext cx="3657600" cy="274320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/>
            <a:r>
              <a:rPr sz="1000" b="0" i="1">
                <a:solidFill>
                  <a:srgbClr val="55555A"/>
                </a:solidFill>
                <a:latin typeface="Calibri"/>
              </a:rPr>
              <a:t>Цалин × хугацаа, материал</a:t>
            </a:r>
          </a:p>
        </p:txBody>
      </p:sp>
      <p:sp>
        <p:nvSpPr>
          <p:cNvPr id="16" name="Rectangle 15"/>
          <p:cNvSpPr/>
          <p:nvPr/>
        </p:nvSpPr>
        <p:spPr>
          <a:xfrm>
            <a:off x="731520" y="4251959"/>
            <a:ext cx="10789920" cy="457200"/>
          </a:xfrm>
          <a:prstGeom prst="rect">
            <a:avLst/>
          </a:prstGeom>
          <a:solidFill>
            <a:srgbClr val="FFFFFF"/>
          </a:solidFill>
          <a:ln w="12700">
            <a:solidFill>
              <a:srgbClr val="EEEEF0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7" name="Rectangle 16"/>
          <p:cNvSpPr/>
          <p:nvPr/>
        </p:nvSpPr>
        <p:spPr>
          <a:xfrm>
            <a:off x="731520" y="4251959"/>
            <a:ext cx="91440" cy="457200"/>
          </a:xfrm>
          <a:prstGeom prst="rect">
            <a:avLst/>
          </a:prstGeom>
          <a:solidFill>
            <a:srgbClr val="0F4DA5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8" name="TextBox 17"/>
          <p:cNvSpPr txBox="1"/>
          <p:nvPr/>
        </p:nvSpPr>
        <p:spPr>
          <a:xfrm>
            <a:off x="914400" y="4343399"/>
            <a:ext cx="1828800" cy="274320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/>
            <a:r>
              <a:rPr sz="1200" b="1" i="0">
                <a:solidFill>
                  <a:srgbClr val="0F4DA5"/>
                </a:solidFill>
                <a:latin typeface="Calibri"/>
              </a:rPr>
              <a:t>Тогтмол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2743200" y="4343399"/>
            <a:ext cx="1371600" cy="274320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/>
            <a:r>
              <a:rPr sz="1000" b="0" i="1">
                <a:solidFill>
                  <a:srgbClr val="55555A"/>
                </a:solidFill>
                <a:latin typeface="Calibri"/>
              </a:rPr>
              <a:t>Fixed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4297680" y="4343399"/>
            <a:ext cx="3474720" cy="274320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/>
            <a:r>
              <a:rPr sz="1100" b="0" i="0">
                <a:solidFill>
                  <a:srgbClr val="1A1718"/>
                </a:solidFill>
                <a:latin typeface="Calibri"/>
              </a:rPr>
              <a:t>Хэдэн нэгж байсан хамаагүй гардаг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7955279" y="4343399"/>
            <a:ext cx="3657600" cy="274320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/>
            <a:r>
              <a:rPr sz="1000" b="0" i="1">
                <a:solidFill>
                  <a:srgbClr val="55555A"/>
                </a:solidFill>
                <a:latin typeface="Calibri"/>
              </a:rPr>
              <a:t>Лизинг, лицензийн төлбөр</a:t>
            </a:r>
          </a:p>
        </p:txBody>
      </p:sp>
      <p:sp>
        <p:nvSpPr>
          <p:cNvPr id="22" name="Rectangle 21"/>
          <p:cNvSpPr/>
          <p:nvPr/>
        </p:nvSpPr>
        <p:spPr>
          <a:xfrm>
            <a:off x="731520" y="4754879"/>
            <a:ext cx="10789920" cy="457200"/>
          </a:xfrm>
          <a:prstGeom prst="rect">
            <a:avLst/>
          </a:prstGeom>
          <a:solidFill>
            <a:srgbClr val="FFFFFF"/>
          </a:solidFill>
          <a:ln w="12700">
            <a:solidFill>
              <a:srgbClr val="EEEEF0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3" name="Rectangle 22"/>
          <p:cNvSpPr/>
          <p:nvPr/>
        </p:nvSpPr>
        <p:spPr>
          <a:xfrm>
            <a:off x="731520" y="4754879"/>
            <a:ext cx="91440" cy="457200"/>
          </a:xfrm>
          <a:prstGeom prst="rect">
            <a:avLst/>
          </a:prstGeom>
          <a:solidFill>
            <a:srgbClr val="0F4DA5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4" name="TextBox 23"/>
          <p:cNvSpPr txBox="1"/>
          <p:nvPr/>
        </p:nvSpPr>
        <p:spPr>
          <a:xfrm>
            <a:off x="914400" y="4846319"/>
            <a:ext cx="1828800" cy="274320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/>
            <a:r>
              <a:rPr sz="1200" b="1" i="0">
                <a:solidFill>
                  <a:srgbClr val="0F4DA5"/>
                </a:solidFill>
                <a:latin typeface="Calibri"/>
              </a:rPr>
              <a:t>Магадлалт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2743200" y="4846319"/>
            <a:ext cx="1371600" cy="274320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/>
            <a:r>
              <a:rPr sz="1000" b="0" i="1">
                <a:solidFill>
                  <a:srgbClr val="55555A"/>
                </a:solidFill>
                <a:latin typeface="Calibri"/>
              </a:rPr>
              <a:t>Probabilistic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4297680" y="4846319"/>
            <a:ext cx="3474720" cy="274320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/>
            <a:r>
              <a:rPr sz="1100" b="0" i="0">
                <a:solidFill>
                  <a:srgbClr val="1A1718"/>
                </a:solidFill>
                <a:latin typeface="Calibri"/>
              </a:rPr>
              <a:t>Зөвхөн XOR-салаагаар явахад гарах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7955279" y="4846319"/>
            <a:ext cx="3657600" cy="274320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/>
            <a:r>
              <a:rPr sz="1000" b="0" i="1">
                <a:solidFill>
                  <a:srgbClr val="55555A"/>
                </a:solidFill>
                <a:latin typeface="Calibri"/>
              </a:rPr>
              <a:t>p × cᵢ-р оруулна</a:t>
            </a:r>
          </a:p>
        </p:txBody>
      </p:sp>
      <p:sp>
        <p:nvSpPr>
          <p:cNvPr id="28" name="Rectangle 27"/>
          <p:cNvSpPr/>
          <p:nvPr/>
        </p:nvSpPr>
        <p:spPr>
          <a:xfrm>
            <a:off x="731520" y="5257799"/>
            <a:ext cx="10789920" cy="457200"/>
          </a:xfrm>
          <a:prstGeom prst="rect">
            <a:avLst/>
          </a:prstGeom>
          <a:solidFill>
            <a:srgbClr val="FFFFFF"/>
          </a:solidFill>
          <a:ln w="12700">
            <a:solidFill>
              <a:srgbClr val="EEEEF0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9" name="Rectangle 28"/>
          <p:cNvSpPr/>
          <p:nvPr/>
        </p:nvSpPr>
        <p:spPr>
          <a:xfrm>
            <a:off x="731520" y="5257799"/>
            <a:ext cx="91440" cy="457200"/>
          </a:xfrm>
          <a:prstGeom prst="rect">
            <a:avLst/>
          </a:prstGeom>
          <a:solidFill>
            <a:srgbClr val="0F4DA5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0" name="TextBox 29"/>
          <p:cNvSpPr txBox="1"/>
          <p:nvPr/>
        </p:nvSpPr>
        <p:spPr>
          <a:xfrm>
            <a:off x="914400" y="5349239"/>
            <a:ext cx="1828800" cy="274320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/>
            <a:r>
              <a:rPr sz="1200" b="1" i="0">
                <a:solidFill>
                  <a:srgbClr val="0F4DA5"/>
                </a:solidFill>
                <a:latin typeface="Calibri"/>
              </a:rPr>
              <a:t>Activity-based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2743200" y="5349239"/>
            <a:ext cx="1371600" cy="274320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/>
            <a:r>
              <a:rPr sz="1000" b="0" i="1">
                <a:solidFill>
                  <a:srgbClr val="55555A"/>
                </a:solidFill>
                <a:latin typeface="Calibri"/>
              </a:rPr>
              <a:t>ABC</a:t>
            </a:r>
          </a:p>
        </p:txBody>
      </p:sp>
      <p:sp>
        <p:nvSpPr>
          <p:cNvPr id="32" name="TextBox 31"/>
          <p:cNvSpPr txBox="1"/>
          <p:nvPr/>
        </p:nvSpPr>
        <p:spPr>
          <a:xfrm>
            <a:off x="4297680" y="5349239"/>
            <a:ext cx="3474720" cy="274320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/>
            <a:r>
              <a:rPr sz="1100" b="0" i="0">
                <a:solidFill>
                  <a:srgbClr val="1A1718"/>
                </a:solidFill>
                <a:latin typeface="Calibri"/>
              </a:rPr>
              <a:t>Нөөцийн ашиглалттай уялдсан зардал</a:t>
            </a:r>
          </a:p>
        </p:txBody>
      </p:sp>
      <p:sp>
        <p:nvSpPr>
          <p:cNvPr id="33" name="TextBox 32"/>
          <p:cNvSpPr txBox="1"/>
          <p:nvPr/>
        </p:nvSpPr>
        <p:spPr>
          <a:xfrm>
            <a:off x="7955279" y="5349239"/>
            <a:ext cx="3657600" cy="274320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/>
            <a:r>
              <a:rPr sz="1000" b="0" i="1">
                <a:solidFill>
                  <a:srgbClr val="55555A"/>
                </a:solidFill>
                <a:latin typeface="Calibri"/>
              </a:rPr>
              <a:t>Process step бүрд тогтсон</a:t>
            </a:r>
          </a:p>
        </p:txBody>
      </p:sp>
      <p:sp>
        <p:nvSpPr>
          <p:cNvPr id="34" name="Rectangle 33"/>
          <p:cNvSpPr/>
          <p:nvPr/>
        </p:nvSpPr>
        <p:spPr>
          <a:xfrm>
            <a:off x="731520" y="5806440"/>
            <a:ext cx="10789920" cy="731520"/>
          </a:xfrm>
          <a:prstGeom prst="rect">
            <a:avLst/>
          </a:prstGeom>
          <a:solidFill>
            <a:srgbClr val="FFEC0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5" name="TextBox 34"/>
          <p:cNvSpPr txBox="1"/>
          <p:nvPr/>
        </p:nvSpPr>
        <p:spPr>
          <a:xfrm>
            <a:off x="914400" y="5852160"/>
            <a:ext cx="10515600" cy="320040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/>
            <a:r>
              <a:rPr sz="1100" b="1" i="0">
                <a:solidFill>
                  <a:srgbClr val="1A1718"/>
                </a:solidFill>
                <a:latin typeface="Calibri"/>
              </a:rPr>
              <a:t>ЖИШЭЭ — Зээлийн процесс</a:t>
            </a:r>
          </a:p>
        </p:txBody>
      </p:sp>
      <p:sp>
        <p:nvSpPr>
          <p:cNvPr id="36" name="TextBox 35"/>
          <p:cNvSpPr txBox="1"/>
          <p:nvPr/>
        </p:nvSpPr>
        <p:spPr>
          <a:xfrm>
            <a:off x="914400" y="6126480"/>
            <a:ext cx="10515600" cy="411480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/>
            <a:r>
              <a:rPr sz="1200" b="0" i="0">
                <a:solidFill>
                  <a:srgbClr val="1A1718"/>
                </a:solidFill>
                <a:latin typeface="Consolas"/>
              </a:rPr>
              <a:t>C = 0.7 × ₮500 + 0.3 × ₮5,000 + ₮3,000 + ₮2,000  =  ₮350 + ₮1,500 + ₮5,000 = ₮6,850/хүсэлт</a:t>
            </a:r>
          </a:p>
        </p:txBody>
      </p:sp>
      <p:sp>
        <p:nvSpPr>
          <p:cNvPr id="37" name="TextBox 36"/>
          <p:cNvSpPr txBox="1"/>
          <p:nvPr/>
        </p:nvSpPr>
        <p:spPr>
          <a:xfrm>
            <a:off x="457200" y="6492240"/>
            <a:ext cx="10058400" cy="274320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/>
            <a:r>
              <a:rPr sz="1000" b="0" i="0">
                <a:solidFill>
                  <a:srgbClr val="55555A"/>
                </a:solidFill>
                <a:latin typeface="Calibri"/>
              </a:rPr>
              <a:t>ISA332 • Процессын Шинжилгээ • FBPM Ch.6–7</a:t>
            </a:r>
          </a:p>
        </p:txBody>
      </p:sp>
      <p:sp>
        <p:nvSpPr>
          <p:cNvPr id="38" name="TextBox 37"/>
          <p:cNvSpPr txBox="1"/>
          <p:nvPr/>
        </p:nvSpPr>
        <p:spPr>
          <a:xfrm>
            <a:off x="11338560" y="6492240"/>
            <a:ext cx="731520" cy="274320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r"/>
            <a:r>
              <a:rPr sz="1000" b="0" i="0">
                <a:solidFill>
                  <a:srgbClr val="55555A"/>
                </a:solidFill>
                <a:latin typeface="Calibri"/>
              </a:rPr>
              <a:t>36 / 55</a:t>
            </a:r>
          </a:p>
        </p:txBody>
      </p:sp>
    </p:spTree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457200" y="411480"/>
            <a:ext cx="146304" cy="640080"/>
          </a:xfrm>
          <a:prstGeom prst="rect">
            <a:avLst/>
          </a:prstGeom>
          <a:solidFill>
            <a:srgbClr val="FFEC0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TextBox 2"/>
          <p:cNvSpPr txBox="1"/>
          <p:nvPr/>
        </p:nvSpPr>
        <p:spPr>
          <a:xfrm>
            <a:off x="731520" y="365760"/>
            <a:ext cx="6400800" cy="320040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/>
            <a:r>
              <a:rPr sz="1100" b="1" i="0">
                <a:solidFill>
                  <a:srgbClr val="0F4DA5"/>
                </a:solidFill>
                <a:latin typeface="Calibri"/>
              </a:rPr>
              <a:t>ХЭСЭГ 2.17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731520" y="594360"/>
            <a:ext cx="10789920" cy="594360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/>
            <a:r>
              <a:rPr sz="2600" b="1" i="0">
                <a:solidFill>
                  <a:srgbClr val="1A1718"/>
                </a:solidFill>
                <a:latin typeface="Cambria"/>
              </a:rPr>
              <a:t>Process Simulation — Симуляц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417320"/>
            <a:ext cx="1097280" cy="36576"/>
          </a:xfrm>
          <a:prstGeom prst="rect">
            <a:avLst/>
          </a:prstGeom>
          <a:solidFill>
            <a:srgbClr val="FFEC0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6" name="Rectangle 5"/>
          <p:cNvSpPr/>
          <p:nvPr/>
        </p:nvSpPr>
        <p:spPr>
          <a:xfrm>
            <a:off x="731520" y="1691640"/>
            <a:ext cx="10789920" cy="1188720"/>
          </a:xfrm>
          <a:prstGeom prst="rect">
            <a:avLst/>
          </a:prstGeom>
          <a:solidFill>
            <a:srgbClr val="0F4DA5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7" name="Rectangle 6"/>
          <p:cNvSpPr/>
          <p:nvPr/>
        </p:nvSpPr>
        <p:spPr>
          <a:xfrm>
            <a:off x="731520" y="1691640"/>
            <a:ext cx="109728" cy="1188720"/>
          </a:xfrm>
          <a:prstGeom prst="rect">
            <a:avLst/>
          </a:prstGeom>
          <a:solidFill>
            <a:srgbClr val="FFEC0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8" name="TextBox 7"/>
          <p:cNvSpPr txBox="1"/>
          <p:nvPr/>
        </p:nvSpPr>
        <p:spPr>
          <a:xfrm>
            <a:off x="1005840" y="1828800"/>
            <a:ext cx="10332720" cy="365760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/>
            <a:r>
              <a:rPr sz="1100" b="1" i="0">
                <a:solidFill>
                  <a:srgbClr val="FFEC00"/>
                </a:solidFill>
                <a:latin typeface="Calibri"/>
              </a:rPr>
              <a:t>ХЭЗЭЭ ХЭРЭГЛЭХ ВЭ?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005840" y="2148840"/>
            <a:ext cx="10332720" cy="731520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/>
            <a:r>
              <a:rPr sz="1300" b="0" i="0">
                <a:solidFill>
                  <a:srgbClr val="FFFFFF"/>
                </a:solidFill>
                <a:latin typeface="Calibri"/>
              </a:rPr>
              <a:t>Flow analysis-аар таамаглах хэцүү, queue загвар нийцэхгүй (олон төрлийн нөөц, сложн харьцаа) үед — discrete event simulation шилдэг шийдэл. «What-if» туршилт хийх боломжтой.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731520" y="3154680"/>
            <a:ext cx="10789920" cy="365760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/>
            <a:r>
              <a:rPr sz="1200" b="1" i="0">
                <a:solidFill>
                  <a:srgbClr val="0F4DA5"/>
                </a:solidFill>
                <a:latin typeface="Calibri"/>
              </a:rPr>
              <a:t>СИМУЛЯЦАД ХЭРЭГТЭЙ ОРОЛТУУД</a:t>
            </a:r>
          </a:p>
        </p:txBody>
      </p:sp>
      <p:sp>
        <p:nvSpPr>
          <p:cNvPr id="11" name="Rectangle 10"/>
          <p:cNvSpPr/>
          <p:nvPr/>
        </p:nvSpPr>
        <p:spPr>
          <a:xfrm>
            <a:off x="731520" y="3611880"/>
            <a:ext cx="2670048" cy="2834640"/>
          </a:xfrm>
          <a:prstGeom prst="rect">
            <a:avLst/>
          </a:prstGeom>
          <a:solidFill>
            <a:srgbClr val="1A1718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2" name="Rectangle 11"/>
          <p:cNvSpPr/>
          <p:nvPr/>
        </p:nvSpPr>
        <p:spPr>
          <a:xfrm>
            <a:off x="731520" y="3611880"/>
            <a:ext cx="2670048" cy="777240"/>
          </a:xfrm>
          <a:prstGeom prst="rect">
            <a:avLst/>
          </a:prstGeom>
          <a:solidFill>
            <a:srgbClr val="FFEC0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3" name="TextBox 12"/>
          <p:cNvSpPr txBox="1"/>
          <p:nvPr/>
        </p:nvSpPr>
        <p:spPr>
          <a:xfrm>
            <a:off x="914400" y="3703320"/>
            <a:ext cx="2304288" cy="640080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ctr"/>
            <a:r>
              <a:rPr sz="1400" b="1" i="0">
                <a:solidFill>
                  <a:srgbClr val="1A1718"/>
                </a:solidFill>
                <a:latin typeface="Cambria"/>
              </a:rPr>
              <a:t>Arrival
Process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914400" y="4526280"/>
            <a:ext cx="2304288" cy="320040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/>
            <a:r>
              <a:rPr sz="1100" b="0" i="1">
                <a:solidFill>
                  <a:srgbClr val="FFEC00"/>
                </a:solidFill>
                <a:latin typeface="Calibri"/>
              </a:rPr>
              <a:t>Эрэлт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960120" y="4983480"/>
            <a:ext cx="2212848" cy="1371600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/>
            <a:r>
              <a:rPr sz="1100" b="0" i="0">
                <a:solidFill>
                  <a:srgbClr val="FFFFFF"/>
                </a:solidFill>
                <a:latin typeface="Calibri"/>
              </a:rPr>
              <a:t>Иргэдийн ирэх давтамж, тархалт (Poisson, weekly pattern)</a:t>
            </a:r>
          </a:p>
        </p:txBody>
      </p:sp>
      <p:sp>
        <p:nvSpPr>
          <p:cNvPr id="16" name="Rectangle 15"/>
          <p:cNvSpPr/>
          <p:nvPr/>
        </p:nvSpPr>
        <p:spPr>
          <a:xfrm>
            <a:off x="3520439" y="3611880"/>
            <a:ext cx="2670048" cy="2834640"/>
          </a:xfrm>
          <a:prstGeom prst="rect">
            <a:avLst/>
          </a:prstGeom>
          <a:solidFill>
            <a:srgbClr val="1A1718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7" name="Rectangle 16"/>
          <p:cNvSpPr/>
          <p:nvPr/>
        </p:nvSpPr>
        <p:spPr>
          <a:xfrm>
            <a:off x="3520439" y="3611880"/>
            <a:ext cx="2670048" cy="777240"/>
          </a:xfrm>
          <a:prstGeom prst="rect">
            <a:avLst/>
          </a:prstGeom>
          <a:solidFill>
            <a:srgbClr val="FFEC0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8" name="TextBox 17"/>
          <p:cNvSpPr txBox="1"/>
          <p:nvPr/>
        </p:nvSpPr>
        <p:spPr>
          <a:xfrm>
            <a:off x="3703319" y="3703320"/>
            <a:ext cx="2304288" cy="640080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ctr"/>
            <a:r>
              <a:rPr sz="1400" b="1" i="0">
                <a:solidFill>
                  <a:srgbClr val="1A1718"/>
                </a:solidFill>
                <a:latin typeface="Cambria"/>
              </a:rPr>
              <a:t>Processing
Time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3703319" y="4526280"/>
            <a:ext cx="2304288" cy="320040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/>
            <a:r>
              <a:rPr sz="1100" b="0" i="1">
                <a:solidFill>
                  <a:srgbClr val="FFEC00"/>
                </a:solidFill>
                <a:latin typeface="Calibri"/>
              </a:rPr>
              <a:t>Үйл ажиллагаа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3749039" y="4983480"/>
            <a:ext cx="2212848" cy="1371600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/>
            <a:r>
              <a:rPr sz="1100" b="0" i="0">
                <a:solidFill>
                  <a:srgbClr val="FFFFFF"/>
                </a:solidFill>
                <a:latin typeface="Calibri"/>
              </a:rPr>
              <a:t>Алхам бүрд хугацаа (mean, std), тархалт (exp, lognormal)</a:t>
            </a:r>
          </a:p>
        </p:txBody>
      </p:sp>
      <p:sp>
        <p:nvSpPr>
          <p:cNvPr id="21" name="Rectangle 20"/>
          <p:cNvSpPr/>
          <p:nvPr/>
        </p:nvSpPr>
        <p:spPr>
          <a:xfrm>
            <a:off x="6309359" y="3611880"/>
            <a:ext cx="2670048" cy="2834640"/>
          </a:xfrm>
          <a:prstGeom prst="rect">
            <a:avLst/>
          </a:prstGeom>
          <a:solidFill>
            <a:srgbClr val="1A1718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2" name="Rectangle 21"/>
          <p:cNvSpPr/>
          <p:nvPr/>
        </p:nvSpPr>
        <p:spPr>
          <a:xfrm>
            <a:off x="6309359" y="3611880"/>
            <a:ext cx="2670048" cy="777240"/>
          </a:xfrm>
          <a:prstGeom prst="rect">
            <a:avLst/>
          </a:prstGeom>
          <a:solidFill>
            <a:srgbClr val="FFEC0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3" name="TextBox 22"/>
          <p:cNvSpPr txBox="1"/>
          <p:nvPr/>
        </p:nvSpPr>
        <p:spPr>
          <a:xfrm>
            <a:off x="6492239" y="3703320"/>
            <a:ext cx="2304288" cy="640080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ctr"/>
            <a:r>
              <a:rPr sz="1400" b="1" i="0">
                <a:solidFill>
                  <a:srgbClr val="1A1718"/>
                </a:solidFill>
                <a:latin typeface="Cambria"/>
              </a:rPr>
              <a:t>Branching
Prob.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6492239" y="4526280"/>
            <a:ext cx="2304288" cy="320040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/>
            <a:r>
              <a:rPr sz="1100" b="0" i="1">
                <a:solidFill>
                  <a:srgbClr val="FFEC00"/>
                </a:solidFill>
                <a:latin typeface="Calibri"/>
              </a:rPr>
              <a:t>Салаалал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6537959" y="4983480"/>
            <a:ext cx="2212848" cy="1371600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/>
            <a:r>
              <a:rPr sz="1100" b="0" i="0">
                <a:solidFill>
                  <a:srgbClr val="FFFFFF"/>
                </a:solidFill>
                <a:latin typeface="Calibri"/>
              </a:rPr>
              <a:t>XOR бүрд магадлал; rework бүрд r</a:t>
            </a:r>
          </a:p>
        </p:txBody>
      </p:sp>
      <p:sp>
        <p:nvSpPr>
          <p:cNvPr id="26" name="Rectangle 25"/>
          <p:cNvSpPr/>
          <p:nvPr/>
        </p:nvSpPr>
        <p:spPr>
          <a:xfrm>
            <a:off x="9098280" y="3611880"/>
            <a:ext cx="2670048" cy="2834640"/>
          </a:xfrm>
          <a:prstGeom prst="rect">
            <a:avLst/>
          </a:prstGeom>
          <a:solidFill>
            <a:srgbClr val="1A1718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7" name="Rectangle 26"/>
          <p:cNvSpPr/>
          <p:nvPr/>
        </p:nvSpPr>
        <p:spPr>
          <a:xfrm>
            <a:off x="9098280" y="3611880"/>
            <a:ext cx="2670048" cy="777240"/>
          </a:xfrm>
          <a:prstGeom prst="rect">
            <a:avLst/>
          </a:prstGeom>
          <a:solidFill>
            <a:srgbClr val="FFEC0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8" name="TextBox 27"/>
          <p:cNvSpPr txBox="1"/>
          <p:nvPr/>
        </p:nvSpPr>
        <p:spPr>
          <a:xfrm>
            <a:off x="9281160" y="3703320"/>
            <a:ext cx="2304288" cy="640080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ctr"/>
            <a:r>
              <a:rPr sz="1400" b="1" i="0">
                <a:solidFill>
                  <a:srgbClr val="1A1718"/>
                </a:solidFill>
                <a:latin typeface="Cambria"/>
              </a:rPr>
              <a:t>Resource
Pools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9281160" y="4526280"/>
            <a:ext cx="2304288" cy="320040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/>
            <a:r>
              <a:rPr sz="1100" b="0" i="1">
                <a:solidFill>
                  <a:srgbClr val="FFEC00"/>
                </a:solidFill>
                <a:latin typeface="Calibri"/>
              </a:rPr>
              <a:t>Нөөц</a:t>
            </a:r>
          </a:p>
        </p:txBody>
      </p:sp>
      <p:sp>
        <p:nvSpPr>
          <p:cNvPr id="30" name="TextBox 29"/>
          <p:cNvSpPr txBox="1"/>
          <p:nvPr/>
        </p:nvSpPr>
        <p:spPr>
          <a:xfrm>
            <a:off x="9326880" y="4983480"/>
            <a:ext cx="2212848" cy="1371600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/>
            <a:r>
              <a:rPr sz="1100" b="0" i="0">
                <a:solidFill>
                  <a:srgbClr val="FFFFFF"/>
                </a:solidFill>
                <a:latin typeface="Calibri"/>
              </a:rPr>
              <a:t>Ажилтан, тоног — хэн юу хийдэг, ажиллах хуваарь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457200" y="6492240"/>
            <a:ext cx="10058400" cy="274320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/>
            <a:r>
              <a:rPr sz="1000" b="0" i="0">
                <a:solidFill>
                  <a:srgbClr val="55555A"/>
                </a:solidFill>
                <a:latin typeface="Calibri"/>
              </a:rPr>
              <a:t>ISA332 • Процессын Шинжилгээ • FBPM Ch.6–7</a:t>
            </a:r>
          </a:p>
        </p:txBody>
      </p:sp>
      <p:sp>
        <p:nvSpPr>
          <p:cNvPr id="32" name="TextBox 31"/>
          <p:cNvSpPr txBox="1"/>
          <p:nvPr/>
        </p:nvSpPr>
        <p:spPr>
          <a:xfrm>
            <a:off x="11338560" y="6492240"/>
            <a:ext cx="731520" cy="274320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r"/>
            <a:r>
              <a:rPr sz="1000" b="0" i="0">
                <a:solidFill>
                  <a:srgbClr val="55555A"/>
                </a:solidFill>
                <a:latin typeface="Calibri"/>
              </a:rPr>
              <a:t>41 / 55</a:t>
            </a:r>
          </a:p>
        </p:txBody>
      </p:sp>
    </p:spTree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457200" y="411480"/>
            <a:ext cx="146304" cy="640080"/>
          </a:xfrm>
          <a:prstGeom prst="rect">
            <a:avLst/>
          </a:prstGeom>
          <a:solidFill>
            <a:srgbClr val="FFEC0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TextBox 2"/>
          <p:cNvSpPr txBox="1"/>
          <p:nvPr/>
        </p:nvSpPr>
        <p:spPr>
          <a:xfrm>
            <a:off x="731520" y="365760"/>
            <a:ext cx="6400800" cy="320040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/>
            <a:r>
              <a:rPr sz="1100" b="1" i="0">
                <a:solidFill>
                  <a:srgbClr val="0F4DA5"/>
                </a:solidFill>
                <a:latin typeface="Calibri"/>
              </a:rPr>
              <a:t>ХЭСЭГ 2.18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731520" y="594360"/>
            <a:ext cx="10789920" cy="594360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/>
            <a:r>
              <a:rPr sz="2600" b="1" i="0">
                <a:solidFill>
                  <a:srgbClr val="1A1718"/>
                </a:solidFill>
                <a:latin typeface="Cambria"/>
              </a:rPr>
              <a:t>Симуляцын хэрэгсэл ба гарц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417320"/>
            <a:ext cx="1097280" cy="36576"/>
          </a:xfrm>
          <a:prstGeom prst="rect">
            <a:avLst/>
          </a:prstGeom>
          <a:solidFill>
            <a:srgbClr val="FFEC0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6" name="TextBox 5"/>
          <p:cNvSpPr txBox="1"/>
          <p:nvPr/>
        </p:nvSpPr>
        <p:spPr>
          <a:xfrm>
            <a:off x="731520" y="1691640"/>
            <a:ext cx="10789920" cy="365760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/>
            <a:r>
              <a:rPr sz="1300" b="0" i="1">
                <a:solidFill>
                  <a:srgbClr val="55555A"/>
                </a:solidFill>
                <a:latin typeface="Calibri"/>
              </a:rPr>
              <a:t>FBPM-д онцолж буй BPM симуляцын хэрэгслүүд:</a:t>
            </a:r>
          </a:p>
        </p:txBody>
      </p:sp>
      <p:sp>
        <p:nvSpPr>
          <p:cNvPr id="7" name="Rectangle 6"/>
          <p:cNvSpPr/>
          <p:nvPr/>
        </p:nvSpPr>
        <p:spPr>
          <a:xfrm>
            <a:off x="731520" y="2240280"/>
            <a:ext cx="5349240" cy="1828800"/>
          </a:xfrm>
          <a:prstGeom prst="rect">
            <a:avLst/>
          </a:prstGeom>
          <a:solidFill>
            <a:srgbClr val="0F4DA5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8" name="Rectangle 7"/>
          <p:cNvSpPr/>
          <p:nvPr/>
        </p:nvSpPr>
        <p:spPr>
          <a:xfrm>
            <a:off x="731520" y="2240280"/>
            <a:ext cx="5349240" cy="594360"/>
          </a:xfrm>
          <a:prstGeom prst="rect">
            <a:avLst/>
          </a:prstGeom>
          <a:solidFill>
            <a:srgbClr val="FFEC0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9" name="TextBox 8"/>
          <p:cNvSpPr txBox="1"/>
          <p:nvPr/>
        </p:nvSpPr>
        <p:spPr>
          <a:xfrm>
            <a:off x="960120" y="2331720"/>
            <a:ext cx="4892040" cy="365760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/>
            <a:r>
              <a:rPr sz="1600" b="1" i="0">
                <a:solidFill>
                  <a:srgbClr val="1A1718"/>
                </a:solidFill>
                <a:latin typeface="Cambria"/>
              </a:rPr>
              <a:t>BIMP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960120" y="2651760"/>
            <a:ext cx="4892040" cy="228600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/>
            <a:r>
              <a:rPr sz="900" b="0" i="1">
                <a:solidFill>
                  <a:srgbClr val="1A1718"/>
                </a:solidFill>
                <a:latin typeface="Calibri"/>
              </a:rPr>
              <a:t>Tartu Univ. (БИЕТ)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960120" y="2971800"/>
            <a:ext cx="4892040" cy="1051560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/>
            <a:r>
              <a:rPr sz="1200" b="0" i="0">
                <a:solidFill>
                  <a:srgbClr val="FFFFFF"/>
                </a:solidFill>
                <a:latin typeface="Calibri"/>
              </a:rPr>
              <a:t>FBPM-ийн зөвлөмжтэй tool. BPMN загвараас шууд симуляц хийнэ. https://bimp.cs.ut.ee — үнэгүй.</a:t>
            </a:r>
          </a:p>
        </p:txBody>
      </p:sp>
      <p:sp>
        <p:nvSpPr>
          <p:cNvPr id="12" name="Rectangle 11"/>
          <p:cNvSpPr/>
          <p:nvPr/>
        </p:nvSpPr>
        <p:spPr>
          <a:xfrm>
            <a:off x="6263640" y="2240280"/>
            <a:ext cx="5349240" cy="1828800"/>
          </a:xfrm>
          <a:prstGeom prst="rect">
            <a:avLst/>
          </a:prstGeom>
          <a:solidFill>
            <a:srgbClr val="1A1718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3" name="Rectangle 12"/>
          <p:cNvSpPr/>
          <p:nvPr/>
        </p:nvSpPr>
        <p:spPr>
          <a:xfrm>
            <a:off x="6263640" y="2240280"/>
            <a:ext cx="5349240" cy="594360"/>
          </a:xfrm>
          <a:prstGeom prst="rect">
            <a:avLst/>
          </a:prstGeom>
          <a:solidFill>
            <a:srgbClr val="FFEC0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4" name="TextBox 13"/>
          <p:cNvSpPr txBox="1"/>
          <p:nvPr/>
        </p:nvSpPr>
        <p:spPr>
          <a:xfrm>
            <a:off x="6492240" y="2331720"/>
            <a:ext cx="4892040" cy="365760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/>
            <a:r>
              <a:rPr sz="1600" b="1" i="0">
                <a:solidFill>
                  <a:srgbClr val="1A1718"/>
                </a:solidFill>
                <a:latin typeface="Cambria"/>
              </a:rPr>
              <a:t>Bizagi Modeler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6492240" y="2651760"/>
            <a:ext cx="4892040" cy="228600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/>
            <a:r>
              <a:rPr sz="900" b="0" i="1">
                <a:solidFill>
                  <a:srgbClr val="1A1718"/>
                </a:solidFill>
                <a:latin typeface="Calibri"/>
              </a:rPr>
              <a:t>Coloхбиа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6492240" y="2971800"/>
            <a:ext cx="4892040" cy="1051560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/>
            <a:r>
              <a:rPr sz="1200" b="0" i="0">
                <a:solidFill>
                  <a:srgbClr val="FFFFFF"/>
                </a:solidFill>
                <a:latin typeface="Calibri"/>
              </a:rPr>
              <a:t>BPMN дизайнер ба симуляц нэгдсэн. 4 түвшний симуляц: process validation, time, resource, calendar.</a:t>
            </a:r>
          </a:p>
        </p:txBody>
      </p:sp>
      <p:sp>
        <p:nvSpPr>
          <p:cNvPr id="17" name="Rectangle 16"/>
          <p:cNvSpPr/>
          <p:nvPr/>
        </p:nvSpPr>
        <p:spPr>
          <a:xfrm>
            <a:off x="731520" y="4251960"/>
            <a:ext cx="5349240" cy="1828800"/>
          </a:xfrm>
          <a:prstGeom prst="rect">
            <a:avLst/>
          </a:prstGeom>
          <a:solidFill>
            <a:srgbClr val="0F4DA5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8" name="Rectangle 17"/>
          <p:cNvSpPr/>
          <p:nvPr/>
        </p:nvSpPr>
        <p:spPr>
          <a:xfrm>
            <a:off x="731520" y="4251960"/>
            <a:ext cx="5349240" cy="594360"/>
          </a:xfrm>
          <a:prstGeom prst="rect">
            <a:avLst/>
          </a:prstGeom>
          <a:solidFill>
            <a:srgbClr val="FFEC0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9" name="TextBox 18"/>
          <p:cNvSpPr txBox="1"/>
          <p:nvPr/>
        </p:nvSpPr>
        <p:spPr>
          <a:xfrm>
            <a:off x="960120" y="4343400"/>
            <a:ext cx="4892040" cy="365760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/>
            <a:r>
              <a:rPr sz="1600" b="1" i="0">
                <a:solidFill>
                  <a:srgbClr val="1A1718"/>
                </a:solidFill>
                <a:latin typeface="Cambria"/>
              </a:rPr>
              <a:t>Signavio /
SAP Signavio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960120" y="4663440"/>
            <a:ext cx="4892040" cy="228600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/>
            <a:r>
              <a:rPr sz="900" b="0" i="1">
                <a:solidFill>
                  <a:srgbClr val="1A1718"/>
                </a:solidFill>
                <a:latin typeface="Calibri"/>
              </a:rPr>
              <a:t>Германы тооц.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960120" y="4983480"/>
            <a:ext cx="4892040" cy="1051560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/>
            <a:r>
              <a:rPr sz="1200" b="0" i="0">
                <a:solidFill>
                  <a:srgbClr val="FFFFFF"/>
                </a:solidFill>
                <a:latin typeface="Calibri"/>
              </a:rPr>
              <a:t>Энтерпрайз шийдэл. Process Manager + Simulation төлбөртэй.</a:t>
            </a:r>
          </a:p>
        </p:txBody>
      </p:sp>
      <p:sp>
        <p:nvSpPr>
          <p:cNvPr id="22" name="Rectangle 21"/>
          <p:cNvSpPr/>
          <p:nvPr/>
        </p:nvSpPr>
        <p:spPr>
          <a:xfrm>
            <a:off x="6263640" y="4251960"/>
            <a:ext cx="5349240" cy="1828800"/>
          </a:xfrm>
          <a:prstGeom prst="rect">
            <a:avLst/>
          </a:prstGeom>
          <a:solidFill>
            <a:srgbClr val="1A1718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3" name="Rectangle 22"/>
          <p:cNvSpPr/>
          <p:nvPr/>
        </p:nvSpPr>
        <p:spPr>
          <a:xfrm>
            <a:off x="6263640" y="4251960"/>
            <a:ext cx="5349240" cy="594360"/>
          </a:xfrm>
          <a:prstGeom prst="rect">
            <a:avLst/>
          </a:prstGeom>
          <a:solidFill>
            <a:srgbClr val="FFEC0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4" name="TextBox 23"/>
          <p:cNvSpPr txBox="1"/>
          <p:nvPr/>
        </p:nvSpPr>
        <p:spPr>
          <a:xfrm>
            <a:off x="6492240" y="4343400"/>
            <a:ext cx="4892040" cy="365760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/>
            <a:r>
              <a:rPr sz="1600" b="1" i="0">
                <a:solidFill>
                  <a:srgbClr val="1A1718"/>
                </a:solidFill>
                <a:latin typeface="Cambria"/>
              </a:rPr>
              <a:t>Camunda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6492240" y="4663440"/>
            <a:ext cx="4892040" cy="228600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/>
            <a:r>
              <a:rPr sz="900" b="0" i="1">
                <a:solidFill>
                  <a:srgbClr val="1A1718"/>
                </a:solidFill>
                <a:latin typeface="Calibri"/>
              </a:rPr>
              <a:t>Берлин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6492240" y="4983480"/>
            <a:ext cx="4892040" cy="1051560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/>
            <a:r>
              <a:rPr sz="1200" b="0" i="0">
                <a:solidFill>
                  <a:srgbClr val="FFFFFF"/>
                </a:solidFill>
                <a:latin typeface="Calibri"/>
              </a:rPr>
              <a:t>Process Engine + Open Source. Симуляц нэмэлт плагин.</a:t>
            </a:r>
          </a:p>
        </p:txBody>
      </p:sp>
      <p:sp>
        <p:nvSpPr>
          <p:cNvPr id="27" name="Rectangle 26"/>
          <p:cNvSpPr/>
          <p:nvPr/>
        </p:nvSpPr>
        <p:spPr>
          <a:xfrm>
            <a:off x="731520" y="6355080"/>
            <a:ext cx="10789920" cy="365760"/>
          </a:xfrm>
          <a:prstGeom prst="rect">
            <a:avLst/>
          </a:prstGeom>
          <a:solidFill>
            <a:srgbClr val="FFEC0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8" name="TextBox 27"/>
          <p:cNvSpPr txBox="1"/>
          <p:nvPr/>
        </p:nvSpPr>
        <p:spPr>
          <a:xfrm>
            <a:off x="914400" y="6400800"/>
            <a:ext cx="10515600" cy="274320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/>
            <a:r>
              <a:rPr sz="1000" b="1" i="0">
                <a:solidFill>
                  <a:srgbClr val="1A1718"/>
                </a:solidFill>
                <a:latin typeface="Calibri"/>
              </a:rPr>
              <a:t>★ Гарц: CT гистограм, ашиглалт, queue length, цаг агаарын chart. «What-if»-аар To-Be харьцуулах.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457200" y="6492240"/>
            <a:ext cx="10058400" cy="274320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/>
            <a:r>
              <a:rPr sz="1000" b="0" i="0">
                <a:solidFill>
                  <a:srgbClr val="55555A"/>
                </a:solidFill>
                <a:latin typeface="Calibri"/>
              </a:rPr>
              <a:t>ISA332 • Процессын Шинжилгээ • FBPM Ch.6–7</a:t>
            </a:r>
          </a:p>
        </p:txBody>
      </p:sp>
      <p:sp>
        <p:nvSpPr>
          <p:cNvPr id="30" name="TextBox 29"/>
          <p:cNvSpPr txBox="1"/>
          <p:nvPr/>
        </p:nvSpPr>
        <p:spPr>
          <a:xfrm>
            <a:off x="11338560" y="6492240"/>
            <a:ext cx="731520" cy="274320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r"/>
            <a:r>
              <a:rPr sz="1000" b="0" i="0">
                <a:solidFill>
                  <a:srgbClr val="55555A"/>
                </a:solidFill>
                <a:latin typeface="Calibri"/>
              </a:rPr>
              <a:t>42 / 55</a:t>
            </a:r>
          </a:p>
        </p:txBody>
      </p:sp>
    </p:spTree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457200" y="411480"/>
            <a:ext cx="146304" cy="640080"/>
          </a:xfrm>
          <a:prstGeom prst="rect">
            <a:avLst/>
          </a:prstGeom>
          <a:solidFill>
            <a:srgbClr val="FFEC0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TextBox 2"/>
          <p:cNvSpPr txBox="1"/>
          <p:nvPr/>
        </p:nvSpPr>
        <p:spPr>
          <a:xfrm>
            <a:off x="731520" y="365760"/>
            <a:ext cx="6400800" cy="320040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/>
            <a:r>
              <a:rPr sz="1100" b="1" i="0">
                <a:solidFill>
                  <a:srgbClr val="0F4DA5"/>
                </a:solidFill>
                <a:latin typeface="Calibri"/>
              </a:rPr>
              <a:t>ХЭСЭГ 3.1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731520" y="594360"/>
            <a:ext cx="10789920" cy="400110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/>
            <a:r>
              <a:rPr sz="2600" b="1" i="0" dirty="0" err="1">
                <a:solidFill>
                  <a:srgbClr val="1A1718"/>
                </a:solidFill>
                <a:latin typeface="Cambria"/>
              </a:rPr>
              <a:t>Чанарын</a:t>
            </a:r>
            <a:r>
              <a:rPr sz="2600" b="1" i="0" dirty="0">
                <a:solidFill>
                  <a:srgbClr val="1A1718"/>
                </a:solidFill>
                <a:latin typeface="Cambria"/>
              </a:rPr>
              <a:t> vs </a:t>
            </a:r>
            <a:r>
              <a:rPr sz="2600" b="1" i="0" dirty="0" err="1">
                <a:solidFill>
                  <a:srgbClr val="1A1718"/>
                </a:solidFill>
                <a:latin typeface="Cambria"/>
              </a:rPr>
              <a:t>Тоон</a:t>
            </a:r>
            <a:r>
              <a:rPr sz="2600" b="1" i="0" dirty="0">
                <a:solidFill>
                  <a:srgbClr val="1A1718"/>
                </a:solidFill>
                <a:latin typeface="Cambria"/>
              </a:rPr>
              <a:t> — </a:t>
            </a:r>
            <a:r>
              <a:rPr sz="2600" b="1" i="0" dirty="0" err="1">
                <a:solidFill>
                  <a:srgbClr val="1A1718"/>
                </a:solidFill>
                <a:latin typeface="Cambria"/>
              </a:rPr>
              <a:t>Хэзээ</a:t>
            </a:r>
            <a:r>
              <a:rPr sz="2600" b="1" i="0" dirty="0">
                <a:solidFill>
                  <a:srgbClr val="1A1718"/>
                </a:solidFill>
                <a:latin typeface="Cambria"/>
              </a:rPr>
              <a:t> </a:t>
            </a:r>
            <a:r>
              <a:rPr sz="2600" b="1" i="0" dirty="0" err="1">
                <a:solidFill>
                  <a:srgbClr val="1A1718"/>
                </a:solidFill>
                <a:latin typeface="Cambria"/>
              </a:rPr>
              <a:t>алийг</a:t>
            </a:r>
            <a:r>
              <a:rPr sz="2600" b="1" i="0" dirty="0">
                <a:solidFill>
                  <a:srgbClr val="1A1718"/>
                </a:solidFill>
                <a:latin typeface="Cambria"/>
              </a:rPr>
              <a:t> </a:t>
            </a:r>
            <a:r>
              <a:rPr sz="2600" b="1" i="0" dirty="0" err="1">
                <a:solidFill>
                  <a:srgbClr val="1A1718"/>
                </a:solidFill>
                <a:latin typeface="Cambria"/>
              </a:rPr>
              <a:t>хэрэглэх</a:t>
            </a:r>
            <a:r>
              <a:rPr sz="2600" b="1" i="0" dirty="0">
                <a:solidFill>
                  <a:srgbClr val="1A1718"/>
                </a:solidFill>
                <a:latin typeface="Cambria"/>
              </a:rPr>
              <a:t> </a:t>
            </a:r>
            <a:r>
              <a:rPr sz="2600" b="1" i="0" dirty="0" err="1">
                <a:solidFill>
                  <a:srgbClr val="1A1718"/>
                </a:solidFill>
                <a:latin typeface="Cambria"/>
              </a:rPr>
              <a:t>вэ</a:t>
            </a:r>
            <a:r>
              <a:rPr sz="2600" b="1" i="0" dirty="0">
                <a:solidFill>
                  <a:srgbClr val="1A1718"/>
                </a:solidFill>
                <a:latin typeface="Cambria"/>
              </a:rPr>
              <a:t>?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417320"/>
            <a:ext cx="1097280" cy="36576"/>
          </a:xfrm>
          <a:prstGeom prst="rect">
            <a:avLst/>
          </a:prstGeom>
          <a:solidFill>
            <a:srgbClr val="FFEC0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6" name="Rectangle 5"/>
          <p:cNvSpPr/>
          <p:nvPr/>
        </p:nvSpPr>
        <p:spPr>
          <a:xfrm>
            <a:off x="731520" y="1783080"/>
            <a:ext cx="10789920" cy="457200"/>
          </a:xfrm>
          <a:prstGeom prst="rect">
            <a:avLst/>
          </a:prstGeom>
          <a:solidFill>
            <a:srgbClr val="0F4DA5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sz="2800"/>
          </a:p>
        </p:txBody>
      </p:sp>
      <p:sp>
        <p:nvSpPr>
          <p:cNvPr id="7" name="TextBox 6"/>
          <p:cNvSpPr txBox="1"/>
          <p:nvPr/>
        </p:nvSpPr>
        <p:spPr>
          <a:xfrm>
            <a:off x="731520" y="1873181"/>
            <a:ext cx="2926080" cy="276999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ctr"/>
            <a:r>
              <a:rPr b="1" i="0">
                <a:solidFill>
                  <a:srgbClr val="FFEC00"/>
                </a:solidFill>
                <a:latin typeface="Calibri"/>
              </a:rPr>
              <a:t>Шинж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657600" y="1873181"/>
            <a:ext cx="4114800" cy="276999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ctr"/>
            <a:r>
              <a:rPr b="1" i="0" dirty="0" err="1">
                <a:solidFill>
                  <a:srgbClr val="FFEC00"/>
                </a:solidFill>
                <a:latin typeface="Calibri"/>
              </a:rPr>
              <a:t>Чанарын</a:t>
            </a:r>
            <a:endParaRPr b="1" i="0" dirty="0">
              <a:solidFill>
                <a:srgbClr val="FFEC00"/>
              </a:solidFill>
              <a:latin typeface="Calibri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7772400" y="1873181"/>
            <a:ext cx="3749039" cy="276999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ctr"/>
            <a:r>
              <a:rPr b="1" i="0">
                <a:solidFill>
                  <a:srgbClr val="FFEC00"/>
                </a:solidFill>
                <a:latin typeface="Calibri"/>
              </a:rPr>
              <a:t>Тоон</a:t>
            </a:r>
          </a:p>
        </p:txBody>
      </p:sp>
      <p:sp>
        <p:nvSpPr>
          <p:cNvPr id="10" name="Rectangle 9"/>
          <p:cNvSpPr/>
          <p:nvPr/>
        </p:nvSpPr>
        <p:spPr>
          <a:xfrm>
            <a:off x="731520" y="2286000"/>
            <a:ext cx="10789920" cy="457200"/>
          </a:xfrm>
          <a:prstGeom prst="rect">
            <a:avLst/>
          </a:prstGeom>
          <a:solidFill>
            <a:srgbClr val="EEEEF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sz="2800"/>
          </a:p>
        </p:txBody>
      </p:sp>
      <p:sp>
        <p:nvSpPr>
          <p:cNvPr id="11" name="TextBox 10"/>
          <p:cNvSpPr txBox="1"/>
          <p:nvPr/>
        </p:nvSpPr>
        <p:spPr>
          <a:xfrm>
            <a:off x="868680" y="2418922"/>
            <a:ext cx="2651760" cy="246221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l"/>
            <a:r>
              <a:rPr sz="1600" b="1" i="0">
                <a:solidFill>
                  <a:srgbClr val="1A1718"/>
                </a:solidFill>
                <a:latin typeface="Calibri"/>
              </a:rPr>
              <a:t>Гол асуулт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3794760" y="2418922"/>
            <a:ext cx="3840480" cy="246221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l"/>
            <a:r>
              <a:rPr sz="1600" b="0" i="0">
                <a:solidFill>
                  <a:srgbClr val="1A1718"/>
                </a:solidFill>
                <a:latin typeface="Calibri"/>
              </a:rPr>
              <a:t>Юунд асуудал гарна?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7909560" y="2418922"/>
            <a:ext cx="3474720" cy="246221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l"/>
            <a:r>
              <a:rPr sz="1600" b="0" i="0">
                <a:solidFill>
                  <a:srgbClr val="1A1718"/>
                </a:solidFill>
                <a:latin typeface="Calibri"/>
              </a:rPr>
              <a:t>Хэр их зардал, хугацаа гарна?</a:t>
            </a:r>
          </a:p>
        </p:txBody>
      </p:sp>
      <p:sp>
        <p:nvSpPr>
          <p:cNvPr id="14" name="Rectangle 13"/>
          <p:cNvSpPr/>
          <p:nvPr/>
        </p:nvSpPr>
        <p:spPr>
          <a:xfrm>
            <a:off x="731520" y="2761488"/>
            <a:ext cx="10789920" cy="457200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sz="2800"/>
          </a:p>
        </p:txBody>
      </p:sp>
      <p:sp>
        <p:nvSpPr>
          <p:cNvPr id="15" name="TextBox 14"/>
          <p:cNvSpPr txBox="1"/>
          <p:nvPr/>
        </p:nvSpPr>
        <p:spPr>
          <a:xfrm>
            <a:off x="868680" y="2894410"/>
            <a:ext cx="2651760" cy="246221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l"/>
            <a:r>
              <a:rPr sz="1600" b="1" i="0">
                <a:solidFill>
                  <a:srgbClr val="1A1718"/>
                </a:solidFill>
                <a:latin typeface="Calibri"/>
              </a:rPr>
              <a:t>Өгөгдөл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3794760" y="2894410"/>
            <a:ext cx="3840480" cy="246221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l"/>
            <a:r>
              <a:rPr sz="1600" b="0" i="0">
                <a:solidFill>
                  <a:srgbClr val="1A1718"/>
                </a:solidFill>
                <a:latin typeface="Calibri"/>
              </a:rPr>
              <a:t>Ярилцлага, ажиглалт, текст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7909560" y="2894410"/>
            <a:ext cx="3474720" cy="246221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l"/>
            <a:r>
              <a:rPr sz="1600" b="0" i="0">
                <a:solidFill>
                  <a:srgbClr val="1A1718"/>
                </a:solidFill>
                <a:latin typeface="Calibri"/>
              </a:rPr>
              <a:t>Тоо, тархалт, log</a:t>
            </a:r>
          </a:p>
        </p:txBody>
      </p:sp>
      <p:sp>
        <p:nvSpPr>
          <p:cNvPr id="18" name="Rectangle 17"/>
          <p:cNvSpPr/>
          <p:nvPr/>
        </p:nvSpPr>
        <p:spPr>
          <a:xfrm>
            <a:off x="731520" y="3236976"/>
            <a:ext cx="10789920" cy="457200"/>
          </a:xfrm>
          <a:prstGeom prst="rect">
            <a:avLst/>
          </a:prstGeom>
          <a:solidFill>
            <a:srgbClr val="EEEEF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sz="2800"/>
          </a:p>
        </p:txBody>
      </p:sp>
      <p:sp>
        <p:nvSpPr>
          <p:cNvPr id="19" name="TextBox 18"/>
          <p:cNvSpPr txBox="1"/>
          <p:nvPr/>
        </p:nvSpPr>
        <p:spPr>
          <a:xfrm>
            <a:off x="868680" y="3369898"/>
            <a:ext cx="2651760" cy="246221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l"/>
            <a:r>
              <a:rPr sz="1600" b="1" i="0">
                <a:solidFill>
                  <a:srgbClr val="1A1718"/>
                </a:solidFill>
                <a:latin typeface="Calibri"/>
              </a:rPr>
              <a:t>Үр дүн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3794760" y="3369898"/>
            <a:ext cx="3840480" cy="246221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l"/>
            <a:r>
              <a:rPr sz="1600" b="0" i="0">
                <a:solidFill>
                  <a:srgbClr val="1A1718"/>
                </a:solidFill>
                <a:latin typeface="Calibri"/>
              </a:rPr>
              <a:t>Issue list, sub-causes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7909560" y="3369898"/>
            <a:ext cx="3474720" cy="246221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l"/>
            <a:r>
              <a:rPr sz="1600" b="0" i="0">
                <a:solidFill>
                  <a:srgbClr val="1A1718"/>
                </a:solidFill>
                <a:latin typeface="Calibri"/>
              </a:rPr>
              <a:t>CT, capacity, cost, CTE, queue stats</a:t>
            </a:r>
          </a:p>
        </p:txBody>
      </p:sp>
      <p:sp>
        <p:nvSpPr>
          <p:cNvPr id="22" name="Rectangle 21"/>
          <p:cNvSpPr/>
          <p:nvPr/>
        </p:nvSpPr>
        <p:spPr>
          <a:xfrm>
            <a:off x="731520" y="3712464"/>
            <a:ext cx="10789920" cy="457200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sz="2800"/>
          </a:p>
        </p:txBody>
      </p:sp>
      <p:sp>
        <p:nvSpPr>
          <p:cNvPr id="23" name="TextBox 22"/>
          <p:cNvSpPr txBox="1"/>
          <p:nvPr/>
        </p:nvSpPr>
        <p:spPr>
          <a:xfrm>
            <a:off x="868680" y="3845386"/>
            <a:ext cx="2651760" cy="246221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l"/>
            <a:r>
              <a:rPr sz="1600" b="1" i="0">
                <a:solidFill>
                  <a:srgbClr val="1A1718"/>
                </a:solidFill>
                <a:latin typeface="Calibri"/>
              </a:rPr>
              <a:t>Хэрэглээ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3794760" y="3845386"/>
            <a:ext cx="3840480" cy="246221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l"/>
            <a:r>
              <a:rPr sz="1600" b="0" i="0">
                <a:solidFill>
                  <a:srgbClr val="1A1718"/>
                </a:solidFill>
                <a:latin typeface="Calibri"/>
              </a:rPr>
              <a:t>Сайжруулах боломж олох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7909560" y="3845386"/>
            <a:ext cx="3474720" cy="246221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l"/>
            <a:r>
              <a:rPr sz="1600" b="0" i="0">
                <a:solidFill>
                  <a:srgbClr val="1A1718"/>
                </a:solidFill>
                <a:latin typeface="Calibri"/>
              </a:rPr>
              <a:t>To-Be-ийг үнэлэх, харьцуулах</a:t>
            </a:r>
          </a:p>
        </p:txBody>
      </p:sp>
      <p:sp>
        <p:nvSpPr>
          <p:cNvPr id="26" name="Rectangle 25"/>
          <p:cNvSpPr/>
          <p:nvPr/>
        </p:nvSpPr>
        <p:spPr>
          <a:xfrm>
            <a:off x="731520" y="4187952"/>
            <a:ext cx="10789920" cy="457200"/>
          </a:xfrm>
          <a:prstGeom prst="rect">
            <a:avLst/>
          </a:prstGeom>
          <a:solidFill>
            <a:srgbClr val="EEEEF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sz="2800"/>
          </a:p>
        </p:txBody>
      </p:sp>
      <p:sp>
        <p:nvSpPr>
          <p:cNvPr id="27" name="TextBox 26"/>
          <p:cNvSpPr txBox="1"/>
          <p:nvPr/>
        </p:nvSpPr>
        <p:spPr>
          <a:xfrm>
            <a:off x="868680" y="4320874"/>
            <a:ext cx="2651760" cy="246221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l"/>
            <a:r>
              <a:rPr sz="1600" b="1" i="0">
                <a:solidFill>
                  <a:srgbClr val="1A1718"/>
                </a:solidFill>
                <a:latin typeface="Calibri"/>
              </a:rPr>
              <a:t>Багаж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3794760" y="4320874"/>
            <a:ext cx="3840480" cy="246221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l"/>
            <a:r>
              <a:rPr sz="1600" b="0" i="0">
                <a:solidFill>
                  <a:srgbClr val="1A1718"/>
                </a:solidFill>
                <a:latin typeface="Calibri"/>
              </a:rPr>
              <a:t>Issue register, Ishikawa, 5 Whys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7909560" y="4320874"/>
            <a:ext cx="3474720" cy="246221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l"/>
            <a:r>
              <a:rPr sz="1600" b="0" i="0">
                <a:solidFill>
                  <a:srgbClr val="1A1718"/>
                </a:solidFill>
                <a:latin typeface="Calibri"/>
              </a:rPr>
              <a:t>Excel, BIMP, Bizagi, R/Python</a:t>
            </a:r>
          </a:p>
        </p:txBody>
      </p:sp>
      <p:sp>
        <p:nvSpPr>
          <p:cNvPr id="30" name="Rectangle 29"/>
          <p:cNvSpPr/>
          <p:nvPr/>
        </p:nvSpPr>
        <p:spPr>
          <a:xfrm>
            <a:off x="731520" y="4663440"/>
            <a:ext cx="10789920" cy="457200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sz="2800"/>
          </a:p>
        </p:txBody>
      </p:sp>
      <p:sp>
        <p:nvSpPr>
          <p:cNvPr id="31" name="TextBox 30"/>
          <p:cNvSpPr txBox="1"/>
          <p:nvPr/>
        </p:nvSpPr>
        <p:spPr>
          <a:xfrm>
            <a:off x="868680" y="4796362"/>
            <a:ext cx="2651760" cy="246221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l"/>
            <a:r>
              <a:rPr sz="1600" b="1" i="0">
                <a:solidFill>
                  <a:srgbClr val="1A1718"/>
                </a:solidFill>
                <a:latin typeface="Calibri"/>
              </a:rPr>
              <a:t>Мэргэжил</a:t>
            </a:r>
          </a:p>
        </p:txBody>
      </p:sp>
      <p:sp>
        <p:nvSpPr>
          <p:cNvPr id="32" name="TextBox 31"/>
          <p:cNvSpPr txBox="1"/>
          <p:nvPr/>
        </p:nvSpPr>
        <p:spPr>
          <a:xfrm>
            <a:off x="3794760" y="4796362"/>
            <a:ext cx="3840480" cy="246221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l"/>
            <a:r>
              <a:rPr sz="1600" b="0" i="0">
                <a:solidFill>
                  <a:srgbClr val="1A1718"/>
                </a:solidFill>
                <a:latin typeface="Calibri"/>
              </a:rPr>
              <a:t>Бизнес шинжээч</a:t>
            </a:r>
          </a:p>
        </p:txBody>
      </p:sp>
      <p:sp>
        <p:nvSpPr>
          <p:cNvPr id="33" name="TextBox 32"/>
          <p:cNvSpPr txBox="1"/>
          <p:nvPr/>
        </p:nvSpPr>
        <p:spPr>
          <a:xfrm>
            <a:off x="7909560" y="4796362"/>
            <a:ext cx="3474720" cy="246221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l"/>
            <a:r>
              <a:rPr sz="1600" b="0" i="0">
                <a:solidFill>
                  <a:srgbClr val="1A1718"/>
                </a:solidFill>
                <a:latin typeface="Calibri"/>
              </a:rPr>
              <a:t>Тоон шинжээч / процесс инженер</a:t>
            </a:r>
          </a:p>
        </p:txBody>
      </p:sp>
      <p:sp>
        <p:nvSpPr>
          <p:cNvPr id="34" name="Rectangle 33"/>
          <p:cNvSpPr/>
          <p:nvPr/>
        </p:nvSpPr>
        <p:spPr>
          <a:xfrm>
            <a:off x="731520" y="5138927"/>
            <a:ext cx="10789920" cy="457200"/>
          </a:xfrm>
          <a:prstGeom prst="rect">
            <a:avLst/>
          </a:prstGeom>
          <a:solidFill>
            <a:srgbClr val="EEEEF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sz="2800"/>
          </a:p>
        </p:txBody>
      </p:sp>
      <p:sp>
        <p:nvSpPr>
          <p:cNvPr id="35" name="TextBox 34"/>
          <p:cNvSpPr txBox="1"/>
          <p:nvPr/>
        </p:nvSpPr>
        <p:spPr>
          <a:xfrm>
            <a:off x="868680" y="5271849"/>
            <a:ext cx="2651760" cy="246221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l"/>
            <a:r>
              <a:rPr sz="1600" b="1" i="0">
                <a:solidFill>
                  <a:srgbClr val="1A1718"/>
                </a:solidFill>
                <a:latin typeface="Calibri"/>
              </a:rPr>
              <a:t>Хугацаа</a:t>
            </a:r>
          </a:p>
        </p:txBody>
      </p:sp>
      <p:sp>
        <p:nvSpPr>
          <p:cNvPr id="36" name="TextBox 35"/>
          <p:cNvSpPr txBox="1"/>
          <p:nvPr/>
        </p:nvSpPr>
        <p:spPr>
          <a:xfrm>
            <a:off x="3794760" y="5271849"/>
            <a:ext cx="3840480" cy="246221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l"/>
            <a:r>
              <a:rPr sz="1600" b="0" i="0">
                <a:solidFill>
                  <a:srgbClr val="1A1718"/>
                </a:solidFill>
                <a:latin typeface="Calibri"/>
              </a:rPr>
              <a:t>1–4 долоо хоног</a:t>
            </a:r>
          </a:p>
        </p:txBody>
      </p:sp>
      <p:sp>
        <p:nvSpPr>
          <p:cNvPr id="37" name="TextBox 36"/>
          <p:cNvSpPr txBox="1"/>
          <p:nvPr/>
        </p:nvSpPr>
        <p:spPr>
          <a:xfrm>
            <a:off x="7909560" y="5271849"/>
            <a:ext cx="3474720" cy="246221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l"/>
            <a:r>
              <a:rPr sz="1600" b="0" i="0">
                <a:solidFill>
                  <a:srgbClr val="1A1718"/>
                </a:solidFill>
                <a:latin typeface="Calibri"/>
              </a:rPr>
              <a:t>2–8 долоо хоног (загвар + simulation)</a:t>
            </a:r>
          </a:p>
        </p:txBody>
      </p:sp>
      <p:sp>
        <p:nvSpPr>
          <p:cNvPr id="38" name="Rectangle 37"/>
          <p:cNvSpPr/>
          <p:nvPr/>
        </p:nvSpPr>
        <p:spPr>
          <a:xfrm>
            <a:off x="731520" y="5660135"/>
            <a:ext cx="10789920" cy="411480"/>
          </a:xfrm>
          <a:prstGeom prst="rect">
            <a:avLst/>
          </a:prstGeom>
          <a:solidFill>
            <a:srgbClr val="FFEC0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sz="2800"/>
          </a:p>
        </p:txBody>
      </p:sp>
      <p:sp>
        <p:nvSpPr>
          <p:cNvPr id="39" name="TextBox 38"/>
          <p:cNvSpPr txBox="1"/>
          <p:nvPr/>
        </p:nvSpPr>
        <p:spPr>
          <a:xfrm>
            <a:off x="914400" y="5705855"/>
            <a:ext cx="10424160" cy="246221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/>
            <a:r>
              <a:rPr sz="1600" b="1" i="0">
                <a:solidFill>
                  <a:srgbClr val="1A1718"/>
                </a:solidFill>
                <a:latin typeface="Calibri"/>
              </a:rPr>
              <a:t>★ Шилдэг практик: ХОЁУЛАНГ нь хосолсон ашиглах. Эхлээд качествээр, дараа нь тоогоор баталгаажуулна.</a:t>
            </a:r>
          </a:p>
        </p:txBody>
      </p:sp>
      <p:sp>
        <p:nvSpPr>
          <p:cNvPr id="40" name="TextBox 39"/>
          <p:cNvSpPr txBox="1"/>
          <p:nvPr/>
        </p:nvSpPr>
        <p:spPr>
          <a:xfrm>
            <a:off x="457200" y="6492240"/>
            <a:ext cx="10058400" cy="274320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/>
            <a:r>
              <a:rPr sz="1000" b="0" i="0">
                <a:solidFill>
                  <a:srgbClr val="55555A"/>
                </a:solidFill>
                <a:latin typeface="Calibri"/>
              </a:rPr>
              <a:t>ISA332 • Процессын Шинжилгээ • FBPM Ch.6–7</a:t>
            </a:r>
          </a:p>
        </p:txBody>
      </p:sp>
      <p:sp>
        <p:nvSpPr>
          <p:cNvPr id="41" name="TextBox 40"/>
          <p:cNvSpPr txBox="1"/>
          <p:nvPr/>
        </p:nvSpPr>
        <p:spPr>
          <a:xfrm>
            <a:off x="11338560" y="6492240"/>
            <a:ext cx="731520" cy="274320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r"/>
            <a:r>
              <a:rPr sz="1000" b="0" i="0">
                <a:solidFill>
                  <a:srgbClr val="55555A"/>
                </a:solidFill>
                <a:latin typeface="Calibri"/>
              </a:rPr>
              <a:t>44 / 55</a:t>
            </a:r>
          </a:p>
        </p:txBody>
      </p:sp>
    </p:spTree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457200" y="411480"/>
            <a:ext cx="146304" cy="640080"/>
          </a:xfrm>
          <a:prstGeom prst="rect">
            <a:avLst/>
          </a:prstGeom>
          <a:solidFill>
            <a:srgbClr val="FFEC0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TextBox 2"/>
          <p:cNvSpPr txBox="1"/>
          <p:nvPr/>
        </p:nvSpPr>
        <p:spPr>
          <a:xfrm>
            <a:off x="731520" y="365760"/>
            <a:ext cx="6400800" cy="320040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/>
            <a:r>
              <a:rPr sz="1100" b="1" i="0">
                <a:solidFill>
                  <a:srgbClr val="0F4DA5"/>
                </a:solidFill>
                <a:latin typeface="Calibri"/>
              </a:rPr>
              <a:t>ХЭСЭГ ДҮГНЭЛТ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731520" y="594360"/>
            <a:ext cx="10789920" cy="400110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/>
            <a:r>
              <a:rPr sz="2600" b="1" i="0" dirty="0" err="1">
                <a:solidFill>
                  <a:srgbClr val="1A1718"/>
                </a:solidFill>
                <a:latin typeface="Cambria"/>
              </a:rPr>
              <a:t>Дүгнэлт</a:t>
            </a:r>
            <a:endParaRPr sz="2600" b="1" i="0" dirty="0">
              <a:solidFill>
                <a:srgbClr val="1A1718"/>
              </a:solidFill>
              <a:latin typeface="Cambri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731520" y="1417320"/>
            <a:ext cx="1097280" cy="36576"/>
          </a:xfrm>
          <a:prstGeom prst="rect">
            <a:avLst/>
          </a:prstGeom>
          <a:solidFill>
            <a:srgbClr val="FFEC0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6" name="Rectangle 5"/>
          <p:cNvSpPr/>
          <p:nvPr/>
        </p:nvSpPr>
        <p:spPr>
          <a:xfrm>
            <a:off x="731520" y="1783080"/>
            <a:ext cx="5349240" cy="914400"/>
          </a:xfrm>
          <a:prstGeom prst="rect">
            <a:avLst/>
          </a:prstGeom>
          <a:solidFill>
            <a:srgbClr val="EEEEF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7" name="Rectangle 6"/>
          <p:cNvSpPr/>
          <p:nvPr/>
        </p:nvSpPr>
        <p:spPr>
          <a:xfrm>
            <a:off x="731520" y="1783080"/>
            <a:ext cx="91440" cy="914400"/>
          </a:xfrm>
          <a:prstGeom prst="rect">
            <a:avLst/>
          </a:prstGeom>
          <a:solidFill>
            <a:srgbClr val="FFEC0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8" name="TextBox 7"/>
          <p:cNvSpPr txBox="1"/>
          <p:nvPr/>
        </p:nvSpPr>
        <p:spPr>
          <a:xfrm>
            <a:off x="1005839" y="1874520"/>
            <a:ext cx="3823335" cy="184666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/>
            <a:r>
              <a:rPr sz="1200" b="1" dirty="0" err="1">
                <a:solidFill>
                  <a:srgbClr val="0F4DA5"/>
                </a:solidFill>
                <a:latin typeface="Cambria"/>
              </a:rPr>
              <a:t>Процесс</a:t>
            </a:r>
            <a:r>
              <a:rPr sz="1200" b="1" dirty="0">
                <a:solidFill>
                  <a:srgbClr val="0F4DA5"/>
                </a:solidFill>
                <a:latin typeface="Cambria"/>
              </a:rPr>
              <a:t> </a:t>
            </a:r>
            <a:r>
              <a:rPr sz="1200" b="1" dirty="0" err="1">
                <a:solidFill>
                  <a:srgbClr val="0F4DA5"/>
                </a:solidFill>
                <a:latin typeface="Cambria"/>
              </a:rPr>
              <a:t>менежментийн</a:t>
            </a:r>
            <a:r>
              <a:rPr sz="1200" b="1" dirty="0">
                <a:solidFill>
                  <a:srgbClr val="0F4DA5"/>
                </a:solidFill>
                <a:latin typeface="Cambria"/>
              </a:rPr>
              <a:t> </a:t>
            </a:r>
            <a:r>
              <a:rPr sz="1200" b="1" dirty="0" err="1">
                <a:solidFill>
                  <a:srgbClr val="0F4DA5"/>
                </a:solidFill>
                <a:latin typeface="Cambria"/>
              </a:rPr>
              <a:t>үе</a:t>
            </a:r>
            <a:r>
              <a:rPr sz="1200" b="1" dirty="0">
                <a:solidFill>
                  <a:srgbClr val="0F4DA5"/>
                </a:solidFill>
                <a:latin typeface="Cambria"/>
              </a:rPr>
              <a:t> </a:t>
            </a:r>
            <a:r>
              <a:rPr sz="1200" b="1" dirty="0" err="1">
                <a:solidFill>
                  <a:srgbClr val="0F4DA5"/>
                </a:solidFill>
                <a:latin typeface="Cambria"/>
              </a:rPr>
              <a:t>шат</a:t>
            </a:r>
            <a:endParaRPr sz="1200" b="1" i="0" dirty="0">
              <a:solidFill>
                <a:srgbClr val="0F4DA5"/>
              </a:solidFill>
              <a:latin typeface="Cambria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005840" y="2194560"/>
            <a:ext cx="4892040" cy="502920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/>
            <a:r>
              <a:rPr sz="1100" b="0" i="0">
                <a:solidFill>
                  <a:srgbClr val="1A1718"/>
                </a:solidFill>
                <a:latin typeface="Calibri"/>
              </a:rPr>
              <a:t>Process Analysis = 6 үе шатын 3-р шат (Discovery-ийн дараа, Redesign-ийн өмнө)</a:t>
            </a:r>
          </a:p>
        </p:txBody>
      </p:sp>
      <p:sp>
        <p:nvSpPr>
          <p:cNvPr id="10" name="Rectangle 9"/>
          <p:cNvSpPr/>
          <p:nvPr/>
        </p:nvSpPr>
        <p:spPr>
          <a:xfrm>
            <a:off x="6263640" y="1783080"/>
            <a:ext cx="5349240" cy="914400"/>
          </a:xfrm>
          <a:prstGeom prst="rect">
            <a:avLst/>
          </a:prstGeom>
          <a:solidFill>
            <a:srgbClr val="EEEEF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1" name="Rectangle 10"/>
          <p:cNvSpPr/>
          <p:nvPr/>
        </p:nvSpPr>
        <p:spPr>
          <a:xfrm>
            <a:off x="6263640" y="1783080"/>
            <a:ext cx="91440" cy="914400"/>
          </a:xfrm>
          <a:prstGeom prst="rect">
            <a:avLst/>
          </a:prstGeom>
          <a:solidFill>
            <a:srgbClr val="FFEC0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2" name="TextBox 11"/>
          <p:cNvSpPr txBox="1"/>
          <p:nvPr/>
        </p:nvSpPr>
        <p:spPr>
          <a:xfrm>
            <a:off x="6537960" y="1874520"/>
            <a:ext cx="2286000" cy="184666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/>
            <a:r>
              <a:rPr sz="1200" b="1" i="0" dirty="0" err="1">
                <a:solidFill>
                  <a:srgbClr val="0F4DA5"/>
                </a:solidFill>
                <a:latin typeface="Cambria"/>
              </a:rPr>
              <a:t>Чанарын</a:t>
            </a:r>
            <a:r>
              <a:rPr sz="1200" b="1" i="0" dirty="0">
                <a:solidFill>
                  <a:srgbClr val="0F4DA5"/>
                </a:solidFill>
                <a:latin typeface="Cambria"/>
              </a:rPr>
              <a:t> </a:t>
            </a:r>
            <a:r>
              <a:rPr sz="1200" b="1" i="0" dirty="0" err="1">
                <a:solidFill>
                  <a:srgbClr val="0F4DA5"/>
                </a:solidFill>
                <a:latin typeface="Cambria"/>
              </a:rPr>
              <a:t>шинжилгээ</a:t>
            </a:r>
            <a:endParaRPr sz="1200" b="1" i="0" dirty="0">
              <a:solidFill>
                <a:srgbClr val="0F4DA5"/>
              </a:solidFill>
              <a:latin typeface="Cambria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6537960" y="2194560"/>
            <a:ext cx="4892040" cy="502920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/>
            <a:r>
              <a:rPr sz="1100" b="0" i="0">
                <a:solidFill>
                  <a:srgbClr val="1A1718"/>
                </a:solidFill>
                <a:latin typeface="Calibri"/>
              </a:rPr>
              <a:t>Value-Added Analysis, Waste Analysis, Issue Documentation, RCA</a:t>
            </a:r>
          </a:p>
        </p:txBody>
      </p:sp>
      <p:sp>
        <p:nvSpPr>
          <p:cNvPr id="14" name="Rectangle 13"/>
          <p:cNvSpPr/>
          <p:nvPr/>
        </p:nvSpPr>
        <p:spPr>
          <a:xfrm>
            <a:off x="731520" y="2770632"/>
            <a:ext cx="5349240" cy="914400"/>
          </a:xfrm>
          <a:prstGeom prst="rect">
            <a:avLst/>
          </a:prstGeom>
          <a:solidFill>
            <a:srgbClr val="EEEEF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5" name="Rectangle 14"/>
          <p:cNvSpPr/>
          <p:nvPr/>
        </p:nvSpPr>
        <p:spPr>
          <a:xfrm>
            <a:off x="731520" y="2770632"/>
            <a:ext cx="91440" cy="914400"/>
          </a:xfrm>
          <a:prstGeom prst="rect">
            <a:avLst/>
          </a:prstGeom>
          <a:solidFill>
            <a:srgbClr val="FFEC0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6" name="TextBox 15"/>
          <p:cNvSpPr txBox="1"/>
          <p:nvPr/>
        </p:nvSpPr>
        <p:spPr>
          <a:xfrm>
            <a:off x="1005840" y="2862072"/>
            <a:ext cx="2286000" cy="320040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/>
            <a:r>
              <a:rPr sz="1200" b="1" i="0">
                <a:solidFill>
                  <a:srgbClr val="0F4DA5"/>
                </a:solidFill>
                <a:latin typeface="Cambria"/>
              </a:rPr>
              <a:t>VA, BVA, NVA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1005840" y="3182112"/>
            <a:ext cx="4892040" cy="502920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/>
            <a:r>
              <a:rPr sz="1100" b="0" i="0">
                <a:solidFill>
                  <a:srgbClr val="1A1718"/>
                </a:solidFill>
                <a:latin typeface="Calibri"/>
              </a:rPr>
              <a:t>Хэрэглэгчийн утга цэнэгээр алхам тутмыг ангилах</a:t>
            </a:r>
          </a:p>
        </p:txBody>
      </p:sp>
      <p:sp>
        <p:nvSpPr>
          <p:cNvPr id="18" name="Rectangle 17"/>
          <p:cNvSpPr/>
          <p:nvPr/>
        </p:nvSpPr>
        <p:spPr>
          <a:xfrm>
            <a:off x="6263640" y="2770632"/>
            <a:ext cx="5349240" cy="914400"/>
          </a:xfrm>
          <a:prstGeom prst="rect">
            <a:avLst/>
          </a:prstGeom>
          <a:solidFill>
            <a:srgbClr val="EEEEF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9" name="Rectangle 18"/>
          <p:cNvSpPr/>
          <p:nvPr/>
        </p:nvSpPr>
        <p:spPr>
          <a:xfrm>
            <a:off x="6263640" y="2770632"/>
            <a:ext cx="91440" cy="914400"/>
          </a:xfrm>
          <a:prstGeom prst="rect">
            <a:avLst/>
          </a:prstGeom>
          <a:solidFill>
            <a:srgbClr val="FFEC0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0" name="TextBox 19"/>
          <p:cNvSpPr txBox="1"/>
          <p:nvPr/>
        </p:nvSpPr>
        <p:spPr>
          <a:xfrm>
            <a:off x="6537960" y="2862072"/>
            <a:ext cx="2286000" cy="320040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/>
            <a:r>
              <a:rPr sz="1200" b="1" i="0">
                <a:solidFill>
                  <a:srgbClr val="0F4DA5"/>
                </a:solidFill>
                <a:latin typeface="Cambria"/>
              </a:rPr>
              <a:t>7 WASTES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6537960" y="3182112"/>
            <a:ext cx="4892040" cy="502920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/>
            <a:r>
              <a:rPr sz="1100" b="0" i="0">
                <a:solidFill>
                  <a:srgbClr val="1A1718"/>
                </a:solidFill>
                <a:latin typeface="Calibri"/>
              </a:rPr>
              <a:t>Move (Transport+Motion), Hold (Inventory+Wait), Overdo (3 төрөл)</a:t>
            </a:r>
          </a:p>
        </p:txBody>
      </p:sp>
      <p:sp>
        <p:nvSpPr>
          <p:cNvPr id="22" name="Rectangle 21"/>
          <p:cNvSpPr/>
          <p:nvPr/>
        </p:nvSpPr>
        <p:spPr>
          <a:xfrm>
            <a:off x="731520" y="3758184"/>
            <a:ext cx="5349240" cy="914400"/>
          </a:xfrm>
          <a:prstGeom prst="rect">
            <a:avLst/>
          </a:prstGeom>
          <a:solidFill>
            <a:srgbClr val="EEEEF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3" name="Rectangle 22"/>
          <p:cNvSpPr/>
          <p:nvPr/>
        </p:nvSpPr>
        <p:spPr>
          <a:xfrm>
            <a:off x="731520" y="3758184"/>
            <a:ext cx="91440" cy="914400"/>
          </a:xfrm>
          <a:prstGeom prst="rect">
            <a:avLst/>
          </a:prstGeom>
          <a:solidFill>
            <a:srgbClr val="FFEC0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4" name="TextBox 23"/>
          <p:cNvSpPr txBox="1"/>
          <p:nvPr/>
        </p:nvSpPr>
        <p:spPr>
          <a:xfrm>
            <a:off x="1005840" y="3849624"/>
            <a:ext cx="4266248" cy="184666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/>
            <a:r>
              <a:rPr sz="1200" b="1" i="0" dirty="0">
                <a:solidFill>
                  <a:srgbClr val="0F4DA5"/>
                </a:solidFill>
                <a:latin typeface="Cambria"/>
              </a:rPr>
              <a:t>RCA ТЕХНИК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1005840" y="4169664"/>
            <a:ext cx="4892040" cy="502920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/>
            <a:r>
              <a:rPr sz="1100" b="0" i="0">
                <a:solidFill>
                  <a:srgbClr val="1A1718"/>
                </a:solidFill>
                <a:latin typeface="Calibri"/>
              </a:rPr>
              <a:t>Issue Register → Pareto → Ishikawa (6M) + Why-Why → PICK</a:t>
            </a:r>
          </a:p>
        </p:txBody>
      </p:sp>
      <p:sp>
        <p:nvSpPr>
          <p:cNvPr id="26" name="Rectangle 25"/>
          <p:cNvSpPr/>
          <p:nvPr/>
        </p:nvSpPr>
        <p:spPr>
          <a:xfrm>
            <a:off x="6263640" y="3758184"/>
            <a:ext cx="5349240" cy="914400"/>
          </a:xfrm>
          <a:prstGeom prst="rect">
            <a:avLst/>
          </a:prstGeom>
          <a:solidFill>
            <a:srgbClr val="EEEEF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7" name="Rectangle 26"/>
          <p:cNvSpPr/>
          <p:nvPr/>
        </p:nvSpPr>
        <p:spPr>
          <a:xfrm>
            <a:off x="6263640" y="3758184"/>
            <a:ext cx="91440" cy="914400"/>
          </a:xfrm>
          <a:prstGeom prst="rect">
            <a:avLst/>
          </a:prstGeom>
          <a:solidFill>
            <a:srgbClr val="FFEC0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8" name="TextBox 27"/>
          <p:cNvSpPr txBox="1"/>
          <p:nvPr/>
        </p:nvSpPr>
        <p:spPr>
          <a:xfrm>
            <a:off x="6537960" y="3849624"/>
            <a:ext cx="2286000" cy="320040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/>
            <a:r>
              <a:rPr sz="1200" b="1" i="0">
                <a:solidFill>
                  <a:srgbClr val="0F4DA5"/>
                </a:solidFill>
                <a:latin typeface="Cambria"/>
              </a:rPr>
              <a:t>ТООН (CH. 7)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6537960" y="4169664"/>
            <a:ext cx="4892040" cy="502920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/>
            <a:r>
              <a:rPr sz="1100" b="0" i="0">
                <a:solidFill>
                  <a:srgbClr val="1A1718"/>
                </a:solidFill>
                <a:latin typeface="Calibri"/>
              </a:rPr>
              <a:t>Flow analysis, Queueing theory, Process simulation — гурван цогц</a:t>
            </a:r>
          </a:p>
        </p:txBody>
      </p:sp>
      <p:sp>
        <p:nvSpPr>
          <p:cNvPr id="30" name="Rectangle 29"/>
          <p:cNvSpPr/>
          <p:nvPr/>
        </p:nvSpPr>
        <p:spPr>
          <a:xfrm>
            <a:off x="731520" y="4745736"/>
            <a:ext cx="5349240" cy="914400"/>
          </a:xfrm>
          <a:prstGeom prst="rect">
            <a:avLst/>
          </a:prstGeom>
          <a:solidFill>
            <a:srgbClr val="EEEEF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1" name="Rectangle 30"/>
          <p:cNvSpPr/>
          <p:nvPr/>
        </p:nvSpPr>
        <p:spPr>
          <a:xfrm>
            <a:off x="731520" y="4745736"/>
            <a:ext cx="91440" cy="914400"/>
          </a:xfrm>
          <a:prstGeom prst="rect">
            <a:avLst/>
          </a:prstGeom>
          <a:solidFill>
            <a:srgbClr val="FFEC0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2" name="TextBox 31"/>
          <p:cNvSpPr txBox="1"/>
          <p:nvPr/>
        </p:nvSpPr>
        <p:spPr>
          <a:xfrm>
            <a:off x="1005840" y="4837176"/>
            <a:ext cx="2286000" cy="320040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/>
            <a:r>
              <a:rPr sz="1200" b="1" i="0">
                <a:solidFill>
                  <a:srgbClr val="0F4DA5"/>
                </a:solidFill>
                <a:latin typeface="Cambria"/>
              </a:rPr>
              <a:t>FLOW ANALYSIS</a:t>
            </a:r>
          </a:p>
        </p:txBody>
      </p:sp>
      <p:sp>
        <p:nvSpPr>
          <p:cNvPr id="33" name="TextBox 32"/>
          <p:cNvSpPr txBox="1"/>
          <p:nvPr/>
        </p:nvSpPr>
        <p:spPr>
          <a:xfrm>
            <a:off x="1005840" y="5157216"/>
            <a:ext cx="4892040" cy="502920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/>
            <a:r>
              <a:rPr sz="1100" b="0" i="0">
                <a:solidFill>
                  <a:srgbClr val="1A1718"/>
                </a:solidFill>
                <a:latin typeface="Calibri"/>
              </a:rPr>
              <a:t>Sequence (Σ), XOR (Σp·T), AND (max), Rework (T/(1−r))</a:t>
            </a:r>
          </a:p>
        </p:txBody>
      </p:sp>
      <p:sp>
        <p:nvSpPr>
          <p:cNvPr id="34" name="Rectangle 33"/>
          <p:cNvSpPr/>
          <p:nvPr/>
        </p:nvSpPr>
        <p:spPr>
          <a:xfrm>
            <a:off x="6263640" y="4745736"/>
            <a:ext cx="5349240" cy="914400"/>
          </a:xfrm>
          <a:prstGeom prst="rect">
            <a:avLst/>
          </a:prstGeom>
          <a:solidFill>
            <a:srgbClr val="EEEEF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5" name="Rectangle 34"/>
          <p:cNvSpPr/>
          <p:nvPr/>
        </p:nvSpPr>
        <p:spPr>
          <a:xfrm>
            <a:off x="6263640" y="4745736"/>
            <a:ext cx="91440" cy="914400"/>
          </a:xfrm>
          <a:prstGeom prst="rect">
            <a:avLst/>
          </a:prstGeom>
          <a:solidFill>
            <a:srgbClr val="FFEC0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6" name="TextBox 35"/>
          <p:cNvSpPr txBox="1"/>
          <p:nvPr/>
        </p:nvSpPr>
        <p:spPr>
          <a:xfrm>
            <a:off x="6537960" y="4837176"/>
            <a:ext cx="2286000" cy="320040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/>
            <a:r>
              <a:rPr sz="1200" b="1" i="0">
                <a:solidFill>
                  <a:srgbClr val="0F4DA5"/>
                </a:solidFill>
                <a:latin typeface="Cambria"/>
              </a:rPr>
              <a:t>CTE</a:t>
            </a:r>
          </a:p>
        </p:txBody>
      </p:sp>
      <p:sp>
        <p:nvSpPr>
          <p:cNvPr id="37" name="TextBox 36"/>
          <p:cNvSpPr txBox="1"/>
          <p:nvPr/>
        </p:nvSpPr>
        <p:spPr>
          <a:xfrm>
            <a:off x="6537960" y="5157216"/>
            <a:ext cx="4892040" cy="502920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/>
            <a:r>
              <a:rPr sz="1100" b="0" i="0">
                <a:solidFill>
                  <a:srgbClr val="1A1718"/>
                </a:solidFill>
                <a:latin typeface="Calibri"/>
              </a:rPr>
              <a:t>Theoretical / Actual CT; ихэвчлэн 1–10% — сайжруулах боломж их</a:t>
            </a:r>
          </a:p>
        </p:txBody>
      </p:sp>
      <p:sp>
        <p:nvSpPr>
          <p:cNvPr id="38" name="Rectangle 37"/>
          <p:cNvSpPr/>
          <p:nvPr/>
        </p:nvSpPr>
        <p:spPr>
          <a:xfrm>
            <a:off x="731520" y="5733288"/>
            <a:ext cx="5349240" cy="914400"/>
          </a:xfrm>
          <a:prstGeom prst="rect">
            <a:avLst/>
          </a:prstGeom>
          <a:solidFill>
            <a:srgbClr val="EEEEF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9" name="Rectangle 38"/>
          <p:cNvSpPr/>
          <p:nvPr/>
        </p:nvSpPr>
        <p:spPr>
          <a:xfrm>
            <a:off x="731520" y="5733288"/>
            <a:ext cx="91440" cy="914400"/>
          </a:xfrm>
          <a:prstGeom prst="rect">
            <a:avLst/>
          </a:prstGeom>
          <a:solidFill>
            <a:srgbClr val="FFEC0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0" name="TextBox 39"/>
          <p:cNvSpPr txBox="1"/>
          <p:nvPr/>
        </p:nvSpPr>
        <p:spPr>
          <a:xfrm>
            <a:off x="1005840" y="5824728"/>
            <a:ext cx="2286000" cy="320040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/>
            <a:r>
              <a:rPr sz="1200" b="1" i="0">
                <a:solidFill>
                  <a:srgbClr val="0F4DA5"/>
                </a:solidFill>
                <a:latin typeface="Cambria"/>
              </a:rPr>
              <a:t>LITTLE'S LAW</a:t>
            </a:r>
          </a:p>
        </p:txBody>
      </p:sp>
      <p:sp>
        <p:nvSpPr>
          <p:cNvPr id="41" name="TextBox 40"/>
          <p:cNvSpPr txBox="1"/>
          <p:nvPr/>
        </p:nvSpPr>
        <p:spPr>
          <a:xfrm>
            <a:off x="1005840" y="6144768"/>
            <a:ext cx="4892040" cy="502920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/>
            <a:r>
              <a:rPr sz="1100" b="0" i="0">
                <a:solidFill>
                  <a:srgbClr val="1A1718"/>
                </a:solidFill>
                <a:latin typeface="Calibri"/>
              </a:rPr>
              <a:t>WIP = λ · CT — аливаа тогтвортой системд хүчинтэй</a:t>
            </a:r>
          </a:p>
        </p:txBody>
      </p:sp>
      <p:sp>
        <p:nvSpPr>
          <p:cNvPr id="42" name="Rectangle 41"/>
          <p:cNvSpPr/>
          <p:nvPr/>
        </p:nvSpPr>
        <p:spPr>
          <a:xfrm>
            <a:off x="6263640" y="5733288"/>
            <a:ext cx="5349240" cy="914400"/>
          </a:xfrm>
          <a:prstGeom prst="rect">
            <a:avLst/>
          </a:prstGeom>
          <a:solidFill>
            <a:srgbClr val="EEEEF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3" name="Rectangle 42"/>
          <p:cNvSpPr/>
          <p:nvPr/>
        </p:nvSpPr>
        <p:spPr>
          <a:xfrm>
            <a:off x="6263640" y="5733288"/>
            <a:ext cx="91440" cy="914400"/>
          </a:xfrm>
          <a:prstGeom prst="rect">
            <a:avLst/>
          </a:prstGeom>
          <a:solidFill>
            <a:srgbClr val="FFEC0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4" name="TextBox 43"/>
          <p:cNvSpPr txBox="1"/>
          <p:nvPr/>
        </p:nvSpPr>
        <p:spPr>
          <a:xfrm>
            <a:off x="6537960" y="5824728"/>
            <a:ext cx="2286000" cy="320040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/>
            <a:r>
              <a:rPr sz="1200" b="1" i="0">
                <a:solidFill>
                  <a:srgbClr val="0F4DA5"/>
                </a:solidFill>
                <a:latin typeface="Cambria"/>
              </a:rPr>
              <a:t>SIMULATION</a:t>
            </a:r>
          </a:p>
        </p:txBody>
      </p:sp>
      <p:sp>
        <p:nvSpPr>
          <p:cNvPr id="45" name="TextBox 44"/>
          <p:cNvSpPr txBox="1"/>
          <p:nvPr/>
        </p:nvSpPr>
        <p:spPr>
          <a:xfrm>
            <a:off x="6537960" y="6144768"/>
            <a:ext cx="4892040" cy="502920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/>
            <a:r>
              <a:rPr sz="1100" b="0" i="0">
                <a:solidFill>
                  <a:srgbClr val="1A1718"/>
                </a:solidFill>
                <a:latin typeface="Calibri"/>
              </a:rPr>
              <a:t>BIMP, Bizagi — what-if харьцуулалт, To-Be үнэлгээ</a:t>
            </a:r>
          </a:p>
        </p:txBody>
      </p:sp>
      <p:sp>
        <p:nvSpPr>
          <p:cNvPr id="46" name="TextBox 45"/>
          <p:cNvSpPr txBox="1"/>
          <p:nvPr/>
        </p:nvSpPr>
        <p:spPr>
          <a:xfrm>
            <a:off x="457200" y="6492240"/>
            <a:ext cx="10058400" cy="274320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/>
            <a:r>
              <a:rPr sz="1000" b="0" i="0">
                <a:solidFill>
                  <a:srgbClr val="55555A"/>
                </a:solidFill>
                <a:latin typeface="Calibri"/>
              </a:rPr>
              <a:t>ISA332 • Процессын Шинжилгээ • FBPM Ch.6–7</a:t>
            </a:r>
          </a:p>
        </p:txBody>
      </p:sp>
      <p:sp>
        <p:nvSpPr>
          <p:cNvPr id="47" name="TextBox 46"/>
          <p:cNvSpPr txBox="1"/>
          <p:nvPr/>
        </p:nvSpPr>
        <p:spPr>
          <a:xfrm>
            <a:off x="11338560" y="6492240"/>
            <a:ext cx="731520" cy="274320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r"/>
            <a:r>
              <a:rPr sz="1000" b="0" i="0">
                <a:solidFill>
                  <a:srgbClr val="55555A"/>
                </a:solidFill>
                <a:latin typeface="Calibri"/>
              </a:rPr>
              <a:t>46 / 55</a:t>
            </a:r>
          </a:p>
        </p:txBody>
      </p:sp>
    </p:spTree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457200" y="411480"/>
            <a:ext cx="146304" cy="640080"/>
          </a:xfrm>
          <a:prstGeom prst="rect">
            <a:avLst/>
          </a:prstGeom>
          <a:solidFill>
            <a:srgbClr val="FFEC0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TextBox 2"/>
          <p:cNvSpPr txBox="1"/>
          <p:nvPr/>
        </p:nvSpPr>
        <p:spPr>
          <a:xfrm>
            <a:off x="731520" y="365760"/>
            <a:ext cx="6400800" cy="320040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/>
            <a:r>
              <a:rPr sz="1100" b="1" i="0">
                <a:solidFill>
                  <a:srgbClr val="0F4DA5"/>
                </a:solidFill>
                <a:latin typeface="Calibri"/>
              </a:rPr>
              <a:t>ХЭСЭГ АШИГЛАСАН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731520" y="594360"/>
            <a:ext cx="10789920" cy="594360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/>
            <a:r>
              <a:rPr sz="2600" b="1" i="0">
                <a:solidFill>
                  <a:srgbClr val="1A1718"/>
                </a:solidFill>
                <a:latin typeface="Cambria"/>
              </a:rPr>
              <a:t>Ном зүй ба эх сурвалж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417320"/>
            <a:ext cx="1097280" cy="36576"/>
          </a:xfrm>
          <a:prstGeom prst="rect">
            <a:avLst/>
          </a:prstGeom>
          <a:solidFill>
            <a:srgbClr val="FFEC0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6" name="TextBox 5"/>
          <p:cNvSpPr txBox="1"/>
          <p:nvPr/>
        </p:nvSpPr>
        <p:spPr>
          <a:xfrm>
            <a:off x="731520" y="1783080"/>
            <a:ext cx="10789920" cy="365760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/>
            <a:r>
              <a:rPr sz="1200" b="1" i="0">
                <a:solidFill>
                  <a:srgbClr val="0F4DA5"/>
                </a:solidFill>
                <a:latin typeface="Calibri"/>
              </a:rPr>
              <a:t>ҮНДСЭН СУРАХ БИЧИГ</a:t>
            </a:r>
          </a:p>
        </p:txBody>
      </p:sp>
      <p:sp>
        <p:nvSpPr>
          <p:cNvPr id="7" name="Rectangle 6"/>
          <p:cNvSpPr/>
          <p:nvPr/>
        </p:nvSpPr>
        <p:spPr>
          <a:xfrm>
            <a:off x="731520" y="2194560"/>
            <a:ext cx="10789920" cy="914400"/>
          </a:xfrm>
          <a:prstGeom prst="rect">
            <a:avLst/>
          </a:prstGeom>
          <a:solidFill>
            <a:srgbClr val="FFEC0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8" name="TextBox 7"/>
          <p:cNvSpPr txBox="1"/>
          <p:nvPr/>
        </p:nvSpPr>
        <p:spPr>
          <a:xfrm>
            <a:off x="914400" y="2267712"/>
            <a:ext cx="10515600" cy="365760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/>
            <a:r>
              <a:rPr sz="1200" b="1" i="0">
                <a:solidFill>
                  <a:srgbClr val="1A1718"/>
                </a:solidFill>
                <a:latin typeface="Calibri"/>
              </a:rPr>
              <a:t>Dumas, M., La Rosa, M., Mendling, J., &amp; Reijers, H. A. (2018).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914400" y="2560320"/>
            <a:ext cx="10515600" cy="365760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/>
            <a:r>
              <a:rPr sz="1200" b="0" i="1">
                <a:solidFill>
                  <a:srgbClr val="1A1718"/>
                </a:solidFill>
                <a:latin typeface="Calibri"/>
              </a:rPr>
              <a:t>Fundamentals of Business Process Management (2nd ed.). Springer-Verlag, Berlin Heidelberg.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914400" y="2834640"/>
            <a:ext cx="10515600" cy="274320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/>
            <a:r>
              <a:rPr sz="1000" b="0" i="0">
                <a:solidFill>
                  <a:srgbClr val="1A1718"/>
                </a:solidFill>
                <a:latin typeface="Calibri"/>
              </a:rPr>
              <a:t>DOI: 10.1007/978-3-662-56509-4 • ISBN: 978-3-662-56508-7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731520" y="3291840"/>
            <a:ext cx="10789920" cy="365760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/>
            <a:r>
              <a:rPr sz="1200" b="1" i="0">
                <a:solidFill>
                  <a:srgbClr val="0F4DA5"/>
                </a:solidFill>
                <a:latin typeface="Calibri"/>
              </a:rPr>
              <a:t>FBPM-Д ИШЛЭГДЭХ НЭМЭЛТ ЭХ СУРВАЛЖИЙН ТҮҮВЭР</a:t>
            </a:r>
          </a:p>
        </p:txBody>
      </p:sp>
      <p:sp>
        <p:nvSpPr>
          <p:cNvPr id="12" name="Rectangle 11"/>
          <p:cNvSpPr/>
          <p:nvPr/>
        </p:nvSpPr>
        <p:spPr>
          <a:xfrm>
            <a:off x="731520" y="3703320"/>
            <a:ext cx="10789920" cy="329184"/>
          </a:xfrm>
          <a:prstGeom prst="rect">
            <a:avLst/>
          </a:prstGeom>
          <a:solidFill>
            <a:srgbClr val="FFFFFF"/>
          </a:solidFill>
          <a:ln w="12700">
            <a:solidFill>
              <a:srgbClr val="EEEEF0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3" name="Rectangle 12"/>
          <p:cNvSpPr/>
          <p:nvPr/>
        </p:nvSpPr>
        <p:spPr>
          <a:xfrm>
            <a:off x="731520" y="3703320"/>
            <a:ext cx="73152" cy="329184"/>
          </a:xfrm>
          <a:prstGeom prst="rect">
            <a:avLst/>
          </a:prstGeom>
          <a:solidFill>
            <a:srgbClr val="0F4DA5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4" name="TextBox 13"/>
          <p:cNvSpPr txBox="1"/>
          <p:nvPr/>
        </p:nvSpPr>
        <p:spPr>
          <a:xfrm>
            <a:off x="914400" y="3749039"/>
            <a:ext cx="10607040" cy="274320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l"/>
            <a:r>
              <a:rPr sz="1050" b="0" i="0">
                <a:solidFill>
                  <a:srgbClr val="1A1718"/>
                </a:solidFill>
                <a:latin typeface="Calibri"/>
              </a:rPr>
              <a:t>Goldratt, E. M. (1992). The Goal: A Process of Ongoing Improvement. North River Press.</a:t>
            </a:r>
          </a:p>
        </p:txBody>
      </p:sp>
      <p:sp>
        <p:nvSpPr>
          <p:cNvPr id="15" name="Rectangle 14"/>
          <p:cNvSpPr/>
          <p:nvPr/>
        </p:nvSpPr>
        <p:spPr>
          <a:xfrm>
            <a:off x="731520" y="4050791"/>
            <a:ext cx="10789920" cy="329184"/>
          </a:xfrm>
          <a:prstGeom prst="rect">
            <a:avLst/>
          </a:prstGeom>
          <a:solidFill>
            <a:srgbClr val="FFFFFF"/>
          </a:solidFill>
          <a:ln w="12700">
            <a:solidFill>
              <a:srgbClr val="EEEEF0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6" name="Rectangle 15"/>
          <p:cNvSpPr/>
          <p:nvPr/>
        </p:nvSpPr>
        <p:spPr>
          <a:xfrm>
            <a:off x="731520" y="4050791"/>
            <a:ext cx="73152" cy="329184"/>
          </a:xfrm>
          <a:prstGeom prst="rect">
            <a:avLst/>
          </a:prstGeom>
          <a:solidFill>
            <a:srgbClr val="0F4DA5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7" name="TextBox 16"/>
          <p:cNvSpPr txBox="1"/>
          <p:nvPr/>
        </p:nvSpPr>
        <p:spPr>
          <a:xfrm>
            <a:off x="914400" y="4096511"/>
            <a:ext cx="10607040" cy="274320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l"/>
            <a:r>
              <a:rPr sz="1050" b="0" i="0">
                <a:solidFill>
                  <a:srgbClr val="1A1718"/>
                </a:solidFill>
                <a:latin typeface="Calibri"/>
              </a:rPr>
              <a:t>Hammer, M. &amp; Champy, J. (1993). Reengineering the Corporation. Harper Business.</a:t>
            </a:r>
          </a:p>
        </p:txBody>
      </p:sp>
      <p:sp>
        <p:nvSpPr>
          <p:cNvPr id="18" name="Rectangle 17"/>
          <p:cNvSpPr/>
          <p:nvPr/>
        </p:nvSpPr>
        <p:spPr>
          <a:xfrm>
            <a:off x="731520" y="4398264"/>
            <a:ext cx="10789920" cy="329184"/>
          </a:xfrm>
          <a:prstGeom prst="rect">
            <a:avLst/>
          </a:prstGeom>
          <a:solidFill>
            <a:srgbClr val="FFFFFF"/>
          </a:solidFill>
          <a:ln w="12700">
            <a:solidFill>
              <a:srgbClr val="EEEEF0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9" name="Rectangle 18"/>
          <p:cNvSpPr/>
          <p:nvPr/>
        </p:nvSpPr>
        <p:spPr>
          <a:xfrm>
            <a:off x="731520" y="4398264"/>
            <a:ext cx="73152" cy="329184"/>
          </a:xfrm>
          <a:prstGeom prst="rect">
            <a:avLst/>
          </a:prstGeom>
          <a:solidFill>
            <a:srgbClr val="0F4DA5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0" name="TextBox 19"/>
          <p:cNvSpPr txBox="1"/>
          <p:nvPr/>
        </p:nvSpPr>
        <p:spPr>
          <a:xfrm>
            <a:off x="914400" y="4443983"/>
            <a:ext cx="10607040" cy="274320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l"/>
            <a:r>
              <a:rPr sz="1050" b="0" i="0">
                <a:solidFill>
                  <a:srgbClr val="1A1718"/>
                </a:solidFill>
                <a:latin typeface="Calibri"/>
              </a:rPr>
              <a:t>Laguna, M., Marklund, J. (2004). Business Process Modeling, Simulation and Design. Prentice Hall.</a:t>
            </a:r>
          </a:p>
        </p:txBody>
      </p:sp>
      <p:sp>
        <p:nvSpPr>
          <p:cNvPr id="21" name="Rectangle 20"/>
          <p:cNvSpPr/>
          <p:nvPr/>
        </p:nvSpPr>
        <p:spPr>
          <a:xfrm>
            <a:off x="731520" y="4745736"/>
            <a:ext cx="10789920" cy="329184"/>
          </a:xfrm>
          <a:prstGeom prst="rect">
            <a:avLst/>
          </a:prstGeom>
          <a:solidFill>
            <a:srgbClr val="FFFFFF"/>
          </a:solidFill>
          <a:ln w="12700">
            <a:solidFill>
              <a:srgbClr val="EEEEF0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2" name="Rectangle 21"/>
          <p:cNvSpPr/>
          <p:nvPr/>
        </p:nvSpPr>
        <p:spPr>
          <a:xfrm>
            <a:off x="731520" y="4745736"/>
            <a:ext cx="73152" cy="329184"/>
          </a:xfrm>
          <a:prstGeom prst="rect">
            <a:avLst/>
          </a:prstGeom>
          <a:solidFill>
            <a:srgbClr val="0F4DA5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3" name="TextBox 22"/>
          <p:cNvSpPr txBox="1"/>
          <p:nvPr/>
        </p:nvSpPr>
        <p:spPr>
          <a:xfrm>
            <a:off x="914400" y="4791455"/>
            <a:ext cx="10607040" cy="274320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l"/>
            <a:r>
              <a:rPr sz="1050" b="0" i="0">
                <a:solidFill>
                  <a:srgbClr val="1A1718"/>
                </a:solidFill>
                <a:latin typeface="Calibri"/>
              </a:rPr>
              <a:t>Modig, N. &amp; Ahlström, P. (2012). This Is Lean: Resolving the Efficiency Paradox. Rheologica.</a:t>
            </a:r>
          </a:p>
        </p:txBody>
      </p:sp>
      <p:sp>
        <p:nvSpPr>
          <p:cNvPr id="24" name="Rectangle 23"/>
          <p:cNvSpPr/>
          <p:nvPr/>
        </p:nvSpPr>
        <p:spPr>
          <a:xfrm>
            <a:off x="731520" y="5093207"/>
            <a:ext cx="10789920" cy="329184"/>
          </a:xfrm>
          <a:prstGeom prst="rect">
            <a:avLst/>
          </a:prstGeom>
          <a:solidFill>
            <a:srgbClr val="FFFFFF"/>
          </a:solidFill>
          <a:ln w="12700">
            <a:solidFill>
              <a:srgbClr val="EEEEF0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5" name="Rectangle 24"/>
          <p:cNvSpPr/>
          <p:nvPr/>
        </p:nvSpPr>
        <p:spPr>
          <a:xfrm>
            <a:off x="731520" y="5093207"/>
            <a:ext cx="73152" cy="329184"/>
          </a:xfrm>
          <a:prstGeom prst="rect">
            <a:avLst/>
          </a:prstGeom>
          <a:solidFill>
            <a:srgbClr val="0F4DA5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6" name="TextBox 25"/>
          <p:cNvSpPr txBox="1"/>
          <p:nvPr/>
        </p:nvSpPr>
        <p:spPr>
          <a:xfrm>
            <a:off x="914400" y="5138927"/>
            <a:ext cx="10607040" cy="274320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l"/>
            <a:r>
              <a:rPr sz="1050" b="0" i="0">
                <a:solidFill>
                  <a:srgbClr val="1A1718"/>
                </a:solidFill>
                <a:latin typeface="Calibri"/>
              </a:rPr>
              <a:t>Rooney, J. J. &amp; Vanden Heuvel, L. N. (2004). Root cause analysis for beginners. Quality Progress.</a:t>
            </a:r>
          </a:p>
        </p:txBody>
      </p:sp>
      <p:sp>
        <p:nvSpPr>
          <p:cNvPr id="27" name="Rectangle 26"/>
          <p:cNvSpPr/>
          <p:nvPr/>
        </p:nvSpPr>
        <p:spPr>
          <a:xfrm>
            <a:off x="731520" y="5440679"/>
            <a:ext cx="10789920" cy="329184"/>
          </a:xfrm>
          <a:prstGeom prst="rect">
            <a:avLst/>
          </a:prstGeom>
          <a:solidFill>
            <a:srgbClr val="FFFFFF"/>
          </a:solidFill>
          <a:ln w="12700">
            <a:solidFill>
              <a:srgbClr val="EEEEF0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8" name="Rectangle 27"/>
          <p:cNvSpPr/>
          <p:nvPr/>
        </p:nvSpPr>
        <p:spPr>
          <a:xfrm>
            <a:off x="731520" y="5440679"/>
            <a:ext cx="73152" cy="329184"/>
          </a:xfrm>
          <a:prstGeom prst="rect">
            <a:avLst/>
          </a:prstGeom>
          <a:solidFill>
            <a:srgbClr val="0F4DA5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9" name="TextBox 28"/>
          <p:cNvSpPr txBox="1"/>
          <p:nvPr/>
        </p:nvSpPr>
        <p:spPr>
          <a:xfrm>
            <a:off x="914400" y="5486399"/>
            <a:ext cx="10607040" cy="274320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l"/>
            <a:r>
              <a:rPr sz="1050" b="0" i="0">
                <a:solidFill>
                  <a:srgbClr val="1A1718"/>
                </a:solidFill>
                <a:latin typeface="Calibri"/>
              </a:rPr>
              <a:t>Straker, D. (1995). A Toolbook for Quality Improvement and Problem Solving. Prentice Hall.</a:t>
            </a:r>
          </a:p>
        </p:txBody>
      </p:sp>
      <p:sp>
        <p:nvSpPr>
          <p:cNvPr id="30" name="Rectangle 29"/>
          <p:cNvSpPr/>
          <p:nvPr/>
        </p:nvSpPr>
        <p:spPr>
          <a:xfrm>
            <a:off x="731520" y="5788151"/>
            <a:ext cx="10789920" cy="329184"/>
          </a:xfrm>
          <a:prstGeom prst="rect">
            <a:avLst/>
          </a:prstGeom>
          <a:solidFill>
            <a:srgbClr val="FFFFFF"/>
          </a:solidFill>
          <a:ln w="12700">
            <a:solidFill>
              <a:srgbClr val="EEEEF0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1" name="Rectangle 30"/>
          <p:cNvSpPr/>
          <p:nvPr/>
        </p:nvSpPr>
        <p:spPr>
          <a:xfrm>
            <a:off x="731520" y="5788151"/>
            <a:ext cx="73152" cy="329184"/>
          </a:xfrm>
          <a:prstGeom prst="rect">
            <a:avLst/>
          </a:prstGeom>
          <a:solidFill>
            <a:srgbClr val="0F4DA5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2" name="TextBox 31"/>
          <p:cNvSpPr txBox="1"/>
          <p:nvPr/>
        </p:nvSpPr>
        <p:spPr>
          <a:xfrm>
            <a:off x="914400" y="5833871"/>
            <a:ext cx="10607040" cy="274320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l"/>
            <a:r>
              <a:rPr sz="1050" b="0" i="0">
                <a:solidFill>
                  <a:srgbClr val="1A1718"/>
                </a:solidFill>
                <a:latin typeface="Calibri"/>
              </a:rPr>
              <a:t>Conger, S. (2015). Six Sigma and BPM. In: Handbook of Business Process Management 1, pp. 127–146.</a:t>
            </a:r>
          </a:p>
        </p:txBody>
      </p:sp>
      <p:sp>
        <p:nvSpPr>
          <p:cNvPr id="33" name="Rectangle 32"/>
          <p:cNvSpPr/>
          <p:nvPr/>
        </p:nvSpPr>
        <p:spPr>
          <a:xfrm>
            <a:off x="731520" y="6135623"/>
            <a:ext cx="10789920" cy="329184"/>
          </a:xfrm>
          <a:prstGeom prst="rect">
            <a:avLst/>
          </a:prstGeom>
          <a:solidFill>
            <a:srgbClr val="FFFFFF"/>
          </a:solidFill>
          <a:ln w="12700">
            <a:solidFill>
              <a:srgbClr val="EEEEF0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4" name="Rectangle 33"/>
          <p:cNvSpPr/>
          <p:nvPr/>
        </p:nvSpPr>
        <p:spPr>
          <a:xfrm>
            <a:off x="731520" y="6135623"/>
            <a:ext cx="73152" cy="329184"/>
          </a:xfrm>
          <a:prstGeom prst="rect">
            <a:avLst/>
          </a:prstGeom>
          <a:solidFill>
            <a:srgbClr val="0F4DA5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5" name="TextBox 34"/>
          <p:cNvSpPr txBox="1"/>
          <p:nvPr/>
        </p:nvSpPr>
        <p:spPr>
          <a:xfrm>
            <a:off x="914400" y="6181343"/>
            <a:ext cx="10607040" cy="274320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l"/>
            <a:r>
              <a:rPr sz="1050" b="0" i="0">
                <a:solidFill>
                  <a:srgbClr val="1A1718"/>
                </a:solidFill>
                <a:latin typeface="Calibri"/>
              </a:rPr>
              <a:t>Object Management Group (2011). BPMN 2.0. https://www.omg.org/spec/BPMN/2.0/</a:t>
            </a:r>
          </a:p>
        </p:txBody>
      </p:sp>
      <p:sp>
        <p:nvSpPr>
          <p:cNvPr id="36" name="Rectangle 35"/>
          <p:cNvSpPr/>
          <p:nvPr/>
        </p:nvSpPr>
        <p:spPr>
          <a:xfrm>
            <a:off x="731520" y="6400800"/>
            <a:ext cx="10789920" cy="365760"/>
          </a:xfrm>
          <a:prstGeom prst="rect">
            <a:avLst/>
          </a:prstGeom>
          <a:solidFill>
            <a:srgbClr val="EEEEF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7" name="TextBox 36"/>
          <p:cNvSpPr txBox="1"/>
          <p:nvPr/>
        </p:nvSpPr>
        <p:spPr>
          <a:xfrm>
            <a:off x="914400" y="6446520"/>
            <a:ext cx="10515600" cy="274320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/>
            <a:r>
              <a:rPr sz="1000" b="0" i="1">
                <a:solidFill>
                  <a:srgbClr val="1A1718"/>
                </a:solidFill>
                <a:latin typeface="Calibri"/>
              </a:rPr>
              <a:t>Лекцийн контент бүхэлдээ FBPM Ch. 6 (хх. 213–254) ба Ch. 7 (хх. 255–306) дээр суурилав.</a:t>
            </a:r>
          </a:p>
        </p:txBody>
      </p:sp>
      <p:sp>
        <p:nvSpPr>
          <p:cNvPr id="38" name="TextBox 37"/>
          <p:cNvSpPr txBox="1"/>
          <p:nvPr/>
        </p:nvSpPr>
        <p:spPr>
          <a:xfrm>
            <a:off x="457200" y="6492240"/>
            <a:ext cx="10058400" cy="274320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/>
            <a:r>
              <a:rPr sz="1000" b="0" i="0">
                <a:solidFill>
                  <a:srgbClr val="55555A"/>
                </a:solidFill>
                <a:latin typeface="Calibri"/>
              </a:rPr>
              <a:t>ISA332 • Процессын Шинжилгээ • FBPM Ch.6–7</a:t>
            </a:r>
          </a:p>
        </p:txBody>
      </p:sp>
      <p:sp>
        <p:nvSpPr>
          <p:cNvPr id="39" name="TextBox 38"/>
          <p:cNvSpPr txBox="1"/>
          <p:nvPr/>
        </p:nvSpPr>
        <p:spPr>
          <a:xfrm>
            <a:off x="11338560" y="6492240"/>
            <a:ext cx="731520" cy="274320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r"/>
            <a:r>
              <a:rPr sz="1000" b="0" i="0">
                <a:solidFill>
                  <a:srgbClr val="55555A"/>
                </a:solidFill>
                <a:latin typeface="Calibri"/>
              </a:rPr>
              <a:t>48 / 55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78</TotalTime>
  <Words>5003</Words>
  <Application>Microsoft Office PowerPoint</Application>
  <PresentationFormat>Widescreen</PresentationFormat>
  <Paragraphs>904</Paragraphs>
  <Slides>45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10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45</vt:i4>
      </vt:variant>
    </vt:vector>
  </HeadingPairs>
  <TitlesOfParts>
    <vt:vector size="57" baseType="lpstr">
      <vt:lpstr>ＭＳ Ｐゴシック</vt:lpstr>
      <vt:lpstr>Aptos</vt:lpstr>
      <vt:lpstr>Arial</vt:lpstr>
      <vt:lpstr>Calibri</vt:lpstr>
      <vt:lpstr>Cambria</vt:lpstr>
      <vt:lpstr>Consolas</vt:lpstr>
      <vt:lpstr>Montserrat</vt:lpstr>
      <vt:lpstr>Times New Roman</vt:lpstr>
      <vt:lpstr>Verdana</vt:lpstr>
      <vt:lpstr>Wingdings</vt:lpstr>
      <vt:lpstr>Office Theme</vt:lpstr>
      <vt:lpstr>1_Office Theme</vt:lpstr>
      <vt:lpstr>Course: Business analysis and process management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1. ҮНЭ ЦЭН НЭМЭХ (VA)</vt:lpstr>
      <vt:lpstr>2. БИЗНЕСИЙН ҮНЭ ЦЭНЭ НЭМЭХ (BVA)</vt:lpstr>
      <vt:lpstr>3. ҮНЭ ЦЭНЭ НЭМЭХГҮЙ (NVA) </vt:lpstr>
      <vt:lpstr>EXTRACT OF EQUIPMENT RENTAL PROCESS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Issue Documentation: Асуудлын бүртгэл</vt:lpstr>
      <vt:lpstr>Issue Documentation: Асуудлын бүртгэл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Manager/>
  <Company/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subject/>
  <dc:creator>SARANCHIMEG Nasanjargal</dc:creator>
  <cp:keywords/>
  <dc:description>generated using python-pptx</dc:description>
  <cp:lastModifiedBy>САРАНЧИМЭГ Насанжаргал</cp:lastModifiedBy>
  <cp:revision>2</cp:revision>
  <dcterms:created xsi:type="dcterms:W3CDTF">2013-01-27T09:14:16Z</dcterms:created>
  <dcterms:modified xsi:type="dcterms:W3CDTF">2026-06-08T16:04:38Z</dcterms:modified>
  <cp:category/>
</cp:coreProperties>
</file>