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48"/>
  </p:notesMasterIdLst>
  <p:sldIdLst>
    <p:sldId id="30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22" autoAdjust="0"/>
    <p:restoredTop sz="94660"/>
  </p:normalViewPr>
  <p:slideViewPr>
    <p:cSldViewPr snapToGrid="0" snapToObjects="1">
      <p:cViewPr varScale="1">
        <p:scale>
          <a:sx n="89" d="100"/>
          <a:sy n="89" d="100"/>
        </p:scale>
        <p:origin x="200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D2178C-5BEB-46B5-9A20-6E3B9C586DEC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66284E-D128-4BFF-B0B9-C77F82179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908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:notes"/>
          <p:cNvSpPr txBox="1">
            <a:spLocks noGrp="1"/>
          </p:cNvSpPr>
          <p:nvPr>
            <p:ph type="sldNum" idx="12"/>
          </p:nvPr>
        </p:nvSpPr>
        <p:spPr>
          <a:xfrm>
            <a:off x="5308971" y="6731040"/>
            <a:ext cx="4061460" cy="354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025" tIns="47000" rIns="94025" bIns="470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" name="Google Shape;5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324100" y="531813"/>
            <a:ext cx="4724400" cy="2657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0" name="Google Shape;60;p1:notes"/>
          <p:cNvSpPr txBox="1">
            <a:spLocks noGrp="1"/>
          </p:cNvSpPr>
          <p:nvPr>
            <p:ph type="body" idx="1"/>
          </p:nvPr>
        </p:nvSpPr>
        <p:spPr>
          <a:xfrm>
            <a:off x="937260" y="3366135"/>
            <a:ext cx="7498080" cy="3188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025" tIns="47000" rIns="94025" bIns="470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Principles of Information Systems, Thirteenth Edition</a:t>
            </a:r>
            <a:br>
              <a:rPr lang="en-US" sz="1100" dirty="0"/>
            </a:br>
            <a:endParaRPr sz="1100"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US" i="1" dirty="0"/>
              <a:t>Chapter 1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rPr lang="en-US" i="1" dirty="0"/>
              <a:t>An Introduction to Information Systems</a:t>
            </a:r>
            <a:endParaRPr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56576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000">
                <a:latin typeface="Montserrat" panose="00000500000000000000" pitchFamily="2" charset="0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31" name="Google Shape;31;p5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4780EC5-D0B4-4FFC-9647-6184CD62EDF6}" type="datetime1">
              <a:rPr lang="en-US" smtClean="0"/>
              <a:t>6/9/2026</a:t>
            </a:fld>
            <a:endParaRPr lang="en-US"/>
          </a:p>
        </p:txBody>
      </p:sp>
      <p:sp>
        <p:nvSpPr>
          <p:cNvPr id="32" name="Google Shape;32;p5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Business analysis and process management</a:t>
            </a:r>
          </a:p>
        </p:txBody>
      </p:sp>
      <p:sp>
        <p:nvSpPr>
          <p:cNvPr id="33" name="Google Shape;33;p5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611322DE-3F9E-4261-BC4C-C8DBA52F478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Google Shape;92;p14">
            <a:extLst>
              <a:ext uri="{FF2B5EF4-FFF2-40B4-BE49-F238E27FC236}">
                <a16:creationId xmlns:a16="http://schemas.microsoft.com/office/drawing/2014/main" id="{1701E78D-1E89-7720-C160-8CCDA67E4251}"/>
              </a:ext>
            </a:extLst>
          </p:cNvPr>
          <p:cNvSpPr/>
          <p:nvPr/>
        </p:nvSpPr>
        <p:spPr>
          <a:xfrm>
            <a:off x="359229" y="413657"/>
            <a:ext cx="11473500" cy="6335400"/>
          </a:xfrm>
          <a:prstGeom prst="rect">
            <a:avLst/>
          </a:prstGeom>
          <a:noFill/>
          <a:ln w="12700" cap="flat" cmpd="sng">
            <a:solidFill>
              <a:srgbClr val="0132A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Google Shape;93;p14" descr="A picture containing chart&#10;&#10;Description automatically generated">
            <a:extLst>
              <a:ext uri="{FF2B5EF4-FFF2-40B4-BE49-F238E27FC236}">
                <a16:creationId xmlns:a16="http://schemas.microsoft.com/office/drawing/2014/main" id="{F143D8D6-5FAA-DA1F-5886-74F658BD7EB1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259720" y="5106643"/>
            <a:ext cx="3008383" cy="195072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94;p14">
            <a:extLst>
              <a:ext uri="{FF2B5EF4-FFF2-40B4-BE49-F238E27FC236}">
                <a16:creationId xmlns:a16="http://schemas.microsoft.com/office/drawing/2014/main" id="{6070D658-871E-6117-9690-E779B1C80DBB}"/>
              </a:ext>
            </a:extLst>
          </p:cNvPr>
          <p:cNvSpPr/>
          <p:nvPr/>
        </p:nvSpPr>
        <p:spPr>
          <a:xfrm>
            <a:off x="821531" y="2758283"/>
            <a:ext cx="11011239" cy="843755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5"/>
          <p:cNvSpPr txBox="1">
            <a:spLocks noGrp="1"/>
          </p:cNvSpPr>
          <p:nvPr>
            <p:ph type="ctrTitle"/>
          </p:nvPr>
        </p:nvSpPr>
        <p:spPr>
          <a:xfrm>
            <a:off x="1524000" y="2758282"/>
            <a:ext cx="9144000" cy="816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3200" b="1">
                <a:solidFill>
                  <a:schemeClr val="bg1"/>
                </a:solidFill>
                <a:latin typeface="Montserrat" panose="00000500000000000000" pitchFamily="2" charset="0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379209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Business analysis and process management</a:t>
            </a:r>
            <a:endParaRPr lang="en-US" dirty="0"/>
          </a:p>
        </p:txBody>
      </p:sp>
      <p:sp>
        <p:nvSpPr>
          <p:cNvPr id="2" name="Google Shape;17;p2">
            <a:extLst>
              <a:ext uri="{FF2B5EF4-FFF2-40B4-BE49-F238E27FC236}">
                <a16:creationId xmlns:a16="http://schemas.microsoft.com/office/drawing/2014/main" id="{08919821-6F89-01B8-3072-EB2E7A251A0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0" y="1216910"/>
            <a:ext cx="10870245" cy="496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189" lvl="0" indent="-342891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+mj-lt"/>
              </a:defRPr>
            </a:lvl1pPr>
            <a:lvl2pPr marL="914377" lvl="1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566" lvl="2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754" lvl="3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943" lvl="4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131" lvl="5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320" lvl="6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509" lvl="7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697" lvl="8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Google Shape;20;p2">
            <a:extLst>
              <a:ext uri="{FF2B5EF4-FFF2-40B4-BE49-F238E27FC236}">
                <a16:creationId xmlns:a16="http://schemas.microsoft.com/office/drawing/2014/main" id="{A6228EDC-91D9-7C19-D11C-4193036C2319}"/>
              </a:ext>
            </a:extLst>
          </p:cNvPr>
          <p:cNvSpPr txBox="1">
            <a:spLocks/>
          </p:cNvSpPr>
          <p:nvPr/>
        </p:nvSpPr>
        <p:spPr>
          <a:xfrm>
            <a:off x="8610601" y="6307138"/>
            <a:ext cx="309784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z="1200" smtClean="0"/>
              <a:pPr/>
              <a:t>‹#›</a:t>
            </a:fld>
            <a:endParaRPr lang="en" sz="1200" dirty="0"/>
          </a:p>
        </p:txBody>
      </p:sp>
      <p:sp>
        <p:nvSpPr>
          <p:cNvPr id="4" name="Google Shape;105;p15">
            <a:extLst>
              <a:ext uri="{FF2B5EF4-FFF2-40B4-BE49-F238E27FC236}">
                <a16:creationId xmlns:a16="http://schemas.microsoft.com/office/drawing/2014/main" id="{4DE8C174-78B2-D5BB-4A35-E85DB14583F4}"/>
              </a:ext>
            </a:extLst>
          </p:cNvPr>
          <p:cNvSpPr/>
          <p:nvPr userDrawn="1"/>
        </p:nvSpPr>
        <p:spPr>
          <a:xfrm>
            <a:off x="0" y="-51140"/>
            <a:ext cx="12192000" cy="917415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6;p2">
            <a:extLst>
              <a:ext uri="{FF2B5EF4-FFF2-40B4-BE49-F238E27FC236}">
                <a16:creationId xmlns:a16="http://schemas.microsoft.com/office/drawing/2014/main" id="{74C73D95-90C2-93C1-A2AD-2E6534365D22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302559" y="200508"/>
            <a:ext cx="11405887" cy="414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3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54903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8443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"/>
          <p:cNvSpPr txBox="1">
            <a:spLocks noGrp="1"/>
          </p:cNvSpPr>
          <p:nvPr>
            <p:ph type="ctrTitle"/>
          </p:nvPr>
        </p:nvSpPr>
        <p:spPr>
          <a:xfrm>
            <a:off x="2109788" y="2161184"/>
            <a:ext cx="8253643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>
              <a:lnSpc>
                <a:spcPct val="85000"/>
              </a:lnSpc>
              <a:buSzPts val="2400"/>
            </a:pPr>
            <a:r>
              <a:rPr lang="en-US" sz="2000" b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Course: Business analysis and process management</a:t>
            </a:r>
            <a:endParaRPr sz="2000" b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ACD60B-6C5D-B782-7229-97E83DB7CB0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Business analysis and process management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Arial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1"/>
          <p:cNvSpPr txBox="1">
            <a:spLocks noGrp="1"/>
          </p:cNvSpPr>
          <p:nvPr>
            <p:ph type="subTitle" idx="1"/>
          </p:nvPr>
        </p:nvSpPr>
        <p:spPr>
          <a:xfrm>
            <a:off x="896656" y="3060741"/>
            <a:ext cx="10679907" cy="369397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 algn="ctr">
              <a:spcBef>
                <a:spcPts val="0"/>
              </a:spcBef>
              <a:buSzPts val="4000"/>
            </a:pPr>
            <a:r>
              <a:rPr lang="en-US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Lecture 1</a:t>
            </a:r>
            <a:r>
              <a:rPr lang="mn-MN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3:</a:t>
            </a:r>
            <a:r>
              <a:rPr lang="en-US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667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PROCESS REDESIGN AND IMPLEMENTATION</a:t>
            </a:r>
            <a:endParaRPr sz="2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62;p1">
            <a:extLst>
              <a:ext uri="{FF2B5EF4-FFF2-40B4-BE49-F238E27FC236}">
                <a16:creationId xmlns:a16="http://schemas.microsoft.com/office/drawing/2014/main" id="{777E50AB-3B9C-8029-CBA3-777D7F9D4027}"/>
              </a:ext>
            </a:extLst>
          </p:cNvPr>
          <p:cNvSpPr txBox="1">
            <a:spLocks/>
          </p:cNvSpPr>
          <p:nvPr/>
        </p:nvSpPr>
        <p:spPr>
          <a:xfrm>
            <a:off x="2109788" y="3790873"/>
            <a:ext cx="8253643" cy="209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2400" b="1" i="0" u="none" strike="noStrike" cap="none">
                <a:solidFill>
                  <a:schemeClr val="bg1"/>
                </a:solidFill>
                <a:latin typeface="Montserrat" panose="00000500000000000000" pitchFamily="2" charset="0"/>
                <a:ea typeface="Calibri"/>
                <a:cs typeface="Calibri"/>
                <a:sym typeface="Calibri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tabLst/>
              <a:defRPr/>
            </a:pPr>
            <a:r>
              <a:rPr kumimoji="0" lang="en-US" sz="16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Lecturer: SARANCHIMEG Nasanjargal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6F0D3D-FBF7-7451-316A-608A8484005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tabLst/>
              <a:defRPr/>
            </a:pPr>
            <a:fld id="{611322DE-3F9E-4261-BC4C-C8DBA52F478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ЧИГЛҮҮЛЭГ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46166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 dirty="0">
                <a:solidFill>
                  <a:srgbClr val="0F2647"/>
                </a:solidFill>
                <a:latin typeface="Georgia"/>
              </a:rPr>
              <a:t>BPM-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ийн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амьдралын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мөчлөг</a:t>
            </a:r>
            <a:endParaRPr sz="3000" b="1" i="0" dirty="0">
              <a:solidFill>
                <a:srgbClr val="0F2647"/>
              </a:solidFill>
              <a:latin typeface="Georgia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868680" y="2286000"/>
            <a:ext cx="1755648" cy="13716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68680" y="2395728"/>
            <a:ext cx="1755648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Georgia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2761488"/>
            <a:ext cx="1755648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1B2A3A"/>
                </a:solidFill>
                <a:latin typeface="Calibri"/>
              </a:rPr>
              <a:t>Илрүүлэлт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41832" y="3200400"/>
            <a:ext cx="1609344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950" b="0" i="1">
                <a:solidFill>
                  <a:srgbClr val="5B6B7B"/>
                </a:solidFill>
                <a:latin typeface="Calibri"/>
              </a:rPr>
              <a:t>Identification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06040" y="2743200"/>
            <a:ext cx="128016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0" i="0">
                <a:solidFill>
                  <a:srgbClr val="5B6B7B"/>
                </a:solidFill>
                <a:latin typeface="Calibri"/>
              </a:rPr>
              <a:t>&gt;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679191" y="2286000"/>
            <a:ext cx="1755648" cy="13716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679191" y="2395728"/>
            <a:ext cx="1755648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Georgia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79191" y="2761488"/>
            <a:ext cx="1755648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1B2A3A"/>
                </a:solidFill>
                <a:latin typeface="Calibri"/>
              </a:rPr>
              <a:t>Нээлт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52344" y="3200400"/>
            <a:ext cx="1609344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950" b="0" i="1">
                <a:solidFill>
                  <a:srgbClr val="5B6B7B"/>
                </a:solidFill>
                <a:latin typeface="Calibri"/>
              </a:rPr>
              <a:t>Discovery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16552" y="2743200"/>
            <a:ext cx="128016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0" i="0">
                <a:solidFill>
                  <a:srgbClr val="5B6B7B"/>
                </a:solidFill>
                <a:latin typeface="Calibri"/>
              </a:rPr>
              <a:t>&gt;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489704" y="2286000"/>
            <a:ext cx="1755648" cy="13716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489704" y="2395728"/>
            <a:ext cx="1755648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Georgia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89704" y="2761488"/>
            <a:ext cx="1755648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1B2A3A"/>
                </a:solidFill>
                <a:latin typeface="Calibri"/>
              </a:rPr>
              <a:t>Шинжилгээ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62856" y="3200400"/>
            <a:ext cx="1609344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950" b="0" i="1">
                <a:solidFill>
                  <a:srgbClr val="5B6B7B"/>
                </a:solidFill>
                <a:latin typeface="Calibri"/>
              </a:rPr>
              <a:t>Analysis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27064" y="2743200"/>
            <a:ext cx="128016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0" i="0">
                <a:solidFill>
                  <a:srgbClr val="5B6B7B"/>
                </a:solidFill>
                <a:latin typeface="Calibri"/>
              </a:rPr>
              <a:t>&gt;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300216" y="2286000"/>
            <a:ext cx="1755648" cy="1371600"/>
          </a:xfrm>
          <a:prstGeom prst="roundRect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6300216" y="2395728"/>
            <a:ext cx="1755648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00216" y="2761488"/>
            <a:ext cx="1755648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Дахин зохиомж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73368" y="3200400"/>
            <a:ext cx="1609344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950" b="0" i="1">
                <a:solidFill>
                  <a:srgbClr val="F1F5F9"/>
                </a:solidFill>
                <a:latin typeface="Calibri"/>
              </a:rPr>
              <a:t>Redesign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037575" y="2743200"/>
            <a:ext cx="128016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0" i="0">
                <a:solidFill>
                  <a:srgbClr val="5B6B7B"/>
                </a:solidFill>
                <a:latin typeface="Calibri"/>
              </a:rPr>
              <a:t>&gt;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110727" y="2286000"/>
            <a:ext cx="1755648" cy="1371600"/>
          </a:xfrm>
          <a:prstGeom prst="roundRect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8110727" y="2395728"/>
            <a:ext cx="1755648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10727" y="2761488"/>
            <a:ext cx="1755648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FFFFFF"/>
                </a:solidFill>
                <a:latin typeface="Calibri"/>
              </a:rPr>
              <a:t>Хэрэгжүүлэлт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83879" y="3200400"/>
            <a:ext cx="1609344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950" b="0" i="1">
                <a:solidFill>
                  <a:srgbClr val="F1F5F9"/>
                </a:solidFill>
                <a:latin typeface="Calibri"/>
              </a:rPr>
              <a:t>Implementation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848088" y="2743200"/>
            <a:ext cx="128016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0" i="0">
                <a:solidFill>
                  <a:srgbClr val="5B6B7B"/>
                </a:solidFill>
                <a:latin typeface="Calibri"/>
              </a:rPr>
              <a:t>&gt;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9921240" y="2286000"/>
            <a:ext cx="1755648" cy="13716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9921240" y="2395728"/>
            <a:ext cx="1755648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Georgia"/>
              </a:rPr>
              <a:t>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921240" y="2761488"/>
            <a:ext cx="1755648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1B2A3A"/>
                </a:solidFill>
                <a:latin typeface="Calibri"/>
              </a:rPr>
              <a:t>Хяналт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994392" y="3200400"/>
            <a:ext cx="1609344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950" b="0" i="1">
                <a:solidFill>
                  <a:srgbClr val="5B6B7B"/>
                </a:solidFill>
                <a:latin typeface="Calibri"/>
              </a:rPr>
              <a:t>Monitoring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68680" y="4114800"/>
            <a:ext cx="5486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1B2A3A"/>
                </a:solidFill>
                <a:latin typeface="Calibri"/>
              </a:rPr>
              <a:t>Энэ лекцийн гол анхаарал: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68680" y="4572000"/>
            <a:ext cx="10515600" cy="91589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 dirty="0">
                <a:solidFill>
                  <a:srgbClr val="1B2A3A"/>
                </a:solidFill>
                <a:latin typeface="Calibri"/>
              </a:rPr>
              <a:t>* 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Бүлэг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1 - </a:t>
            </a:r>
            <a:r>
              <a:rPr lang="mn-MN" sz="150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ХЭРХЭН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сайжруулах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(Redesign):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арга</a:t>
            </a:r>
            <a:r>
              <a:rPr sz="1500" dirty="0">
                <a:solidFill>
                  <a:srgbClr val="1B2A3A"/>
                </a:solidFill>
                <a:latin typeface="Calibri"/>
              </a:rPr>
              <a:t>,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эвристик</a:t>
            </a:r>
            <a:r>
              <a:rPr sz="1500" dirty="0">
                <a:solidFill>
                  <a:srgbClr val="1B2A3A"/>
                </a:solidFill>
                <a:latin typeface="Calibri"/>
              </a:rPr>
              <a:t>,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тэнцвэр</a:t>
            </a:r>
            <a:endParaRPr sz="1500" dirty="0">
              <a:solidFill>
                <a:srgbClr val="1B2A3A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 dirty="0">
                <a:solidFill>
                  <a:srgbClr val="1B2A3A"/>
                </a:solidFill>
                <a:latin typeface="Calibri"/>
              </a:rPr>
              <a:t>* 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Бүлэг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2 -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сайжруулсан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150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ажиллуулах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СИСТЕМ (PAIS / BPMS)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гэж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юу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вэ</a:t>
            </a:r>
            <a:endParaRPr sz="1500" dirty="0">
              <a:solidFill>
                <a:srgbClr val="1B2A3A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 dirty="0">
                <a:solidFill>
                  <a:srgbClr val="1B2A3A"/>
                </a:solidFill>
                <a:latin typeface="Calibri"/>
              </a:rPr>
              <a:t>* 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Бүлэг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3 -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загвараас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бодит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ажиллагаа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руу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шилжүүлэх</a:t>
            </a:r>
            <a:r>
              <a:rPr sz="1500" dirty="0">
                <a:solidFill>
                  <a:srgbClr val="1B2A3A"/>
                </a:solidFill>
                <a:latin typeface="Calibri"/>
              </a:rPr>
              <a:t> (Implementation) </a:t>
            </a:r>
            <a:r>
              <a:rPr sz="1500" dirty="0" err="1">
                <a:solidFill>
                  <a:srgbClr val="1B2A3A"/>
                </a:solidFill>
                <a:latin typeface="Calibri"/>
              </a:rPr>
              <a:t>алхамууд</a:t>
            </a:r>
            <a:endParaRPr sz="1500" dirty="0">
              <a:solidFill>
                <a:srgbClr val="1B2A3A"/>
              </a:solidFill>
              <a:latin typeface="Calibri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Чиглүүлэг  -  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6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56032" cy="6858000"/>
          </a:xfrm>
          <a:prstGeom prst="rect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005840" y="1417320"/>
            <a:ext cx="54864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E8A33D"/>
                </a:solidFill>
                <a:latin typeface="Calibri"/>
              </a:rPr>
              <a:t>БҮЛЭГ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5840" y="1874519"/>
            <a:ext cx="7680960" cy="53078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2000"/>
              </a:lnSpc>
              <a:spcAft>
                <a:spcPts val="400"/>
              </a:spcAft>
            </a:pPr>
            <a:r>
              <a:rPr lang="mn-MN" sz="3600" b="1" i="0" dirty="0">
                <a:solidFill>
                  <a:srgbClr val="FFFFFF"/>
                </a:solidFill>
                <a:latin typeface="Georgia"/>
              </a:rPr>
              <a:t>Процесс</a:t>
            </a:r>
            <a:r>
              <a:rPr sz="3600" b="1" i="0" dirty="0" err="1">
                <a:solidFill>
                  <a:srgbClr val="FFFFFF"/>
                </a:solidFill>
                <a:latin typeface="Georgia"/>
              </a:rPr>
              <a:t>ын</a:t>
            </a:r>
            <a:r>
              <a:rPr sz="3600" b="1" i="0" dirty="0">
                <a:solidFill>
                  <a:srgbClr val="FFFFFF"/>
                </a:solidFill>
                <a:latin typeface="Georgia"/>
              </a:rPr>
              <a:t> </a:t>
            </a:r>
            <a:r>
              <a:rPr sz="3600" b="1" i="0" dirty="0" err="1">
                <a:solidFill>
                  <a:srgbClr val="FFFFFF"/>
                </a:solidFill>
                <a:latin typeface="Georgia"/>
              </a:rPr>
              <a:t>дахин</a:t>
            </a:r>
            <a:r>
              <a:rPr sz="3600" b="1" i="0" dirty="0">
                <a:solidFill>
                  <a:srgbClr val="FFFFFF"/>
                </a:solidFill>
                <a:latin typeface="Georgia"/>
              </a:rPr>
              <a:t> </a:t>
            </a:r>
            <a:r>
              <a:rPr sz="3600" b="1" i="0" dirty="0" err="1">
                <a:solidFill>
                  <a:srgbClr val="FFFFFF"/>
                </a:solidFill>
                <a:latin typeface="Georgia"/>
              </a:rPr>
              <a:t>зохиомж</a:t>
            </a:r>
            <a:endParaRPr sz="3600" b="1" i="0" dirty="0">
              <a:solidFill>
                <a:srgbClr val="FFFFFF"/>
              </a:solidFill>
              <a:latin typeface="Georgi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5840" y="3383280"/>
            <a:ext cx="76809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700" b="0" i="1">
                <a:solidFill>
                  <a:srgbClr val="2BB3A3"/>
                </a:solidFill>
                <a:latin typeface="Calibri"/>
              </a:rPr>
              <a:t>Process Redesign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09760" y="1371600"/>
            <a:ext cx="2194560" cy="2743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5000" b="1" i="0">
                <a:solidFill>
                  <a:srgbClr val="1C3A60"/>
                </a:solidFill>
                <a:latin typeface="Georgia"/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05840" y="4160520"/>
            <a:ext cx="5486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E8A33D"/>
                </a:solidFill>
                <a:latin typeface="Calibri"/>
              </a:rPr>
              <a:t>Энэ бүлэгт: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5840" y="4572000"/>
            <a:ext cx="9692640" cy="16459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>
                <a:solidFill>
                  <a:srgbClr val="DDE6F0"/>
                </a:solidFill>
                <a:latin typeface="Calibri"/>
              </a:rPr>
              <a:t>*  Дахин зохиомж гэж юу вэ, яагаад хэрэгтэй вэ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>
                <a:solidFill>
                  <a:srgbClr val="DDE6F0"/>
                </a:solidFill>
                <a:latin typeface="Calibri"/>
              </a:rPr>
              <a:t>*  Чөтгөрийн дөрвөлжин - хугацаа, өртөг, чанар, уян хатан байдлын тэнцвэр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>
                <a:solidFill>
                  <a:srgbClr val="DDE6F0"/>
                </a:solidFill>
                <a:latin typeface="Calibri"/>
              </a:rPr>
              <a:t>*  Дахин зохиомжийн төрөл ба арга зүй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>
                <a:solidFill>
                  <a:srgbClr val="DDE6F0"/>
                </a:solidFill>
                <a:latin typeface="Calibri"/>
              </a:rPr>
              <a:t>*  Redesign-ийн 7 ангилал, эвристик зөвлөмжүүд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9AB0C4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9AB0C4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9AB0C4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9AB0C4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9AB0C4"/>
              </a:solidFill>
              <a:latin typeface="Calibr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9AB0C4"/>
                </a:solidFill>
                <a:latin typeface="Calibri"/>
              </a:rPr>
              <a:t>Бүлэг 1  -  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1.1 ҮНДСЭН ОЙЛГОЛТ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Дахин зохиомж (Process Redesign) гэж юу вэ?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1920240"/>
            <a:ext cx="10515600" cy="570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Aft>
                <a:spcPts val="400"/>
              </a:spcAft>
            </a:pPr>
            <a:r>
              <a:rPr sz="1700" b="0" i="0" dirty="0" err="1">
                <a:solidFill>
                  <a:srgbClr val="1B2A3A"/>
                </a:solidFill>
                <a:latin typeface="Calibri"/>
              </a:rPr>
              <a:t>Одоо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ажиллаж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буй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17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(as-is)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шинжилж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түүнийг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илүү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сайн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ажиллах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шинэ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хувилбар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(to-be)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болгон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өөрчлөх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системтэй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үйл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700" b="0" i="0" dirty="0" err="1">
                <a:solidFill>
                  <a:srgbClr val="1B2A3A"/>
                </a:solidFill>
                <a:latin typeface="Calibri"/>
              </a:rPr>
              <a:t>ажиллагаа</a:t>
            </a:r>
            <a:r>
              <a:rPr sz="170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68680" y="2926080"/>
            <a:ext cx="3429000" cy="246888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069848" y="316382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280160" y="3090672"/>
            <a:ext cx="28803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0F2647"/>
                </a:solidFill>
                <a:latin typeface="Georgia"/>
              </a:rPr>
              <a:t>AS-IS загвар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80160" y="3493008"/>
            <a:ext cx="2825496" cy="1828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Одоогийн бодит байдал. Шинжилгээний үе шатанд илэрсэн саатал, давхардал, алдааг агуулна.</a:t>
            </a:r>
          </a:p>
        </p:txBody>
      </p:sp>
      <p:sp>
        <p:nvSpPr>
          <p:cNvPr id="9" name="Right Arrow 8"/>
          <p:cNvSpPr/>
          <p:nvPr/>
        </p:nvSpPr>
        <p:spPr>
          <a:xfrm>
            <a:off x="4526280" y="3886200"/>
            <a:ext cx="914400" cy="548640"/>
          </a:xfrm>
          <a:prstGeom prst="rightArrow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434840" y="3246120"/>
            <a:ext cx="109728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100" b="0" i="1">
                <a:solidFill>
                  <a:srgbClr val="5B6B7B"/>
                </a:solidFill>
                <a:latin typeface="Calibri"/>
              </a:rPr>
              <a:t>шинжилгээ +
санаа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577840" y="2926080"/>
            <a:ext cx="3429000" cy="246888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>
            <a:off x="5779007" y="3163824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5989320" y="3090672"/>
            <a:ext cx="28803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0F2647"/>
                </a:solidFill>
                <a:latin typeface="Georgia"/>
              </a:rPr>
              <a:t>TO-BE загвар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89320" y="3493008"/>
            <a:ext cx="2825496" cy="6030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 dirty="0" err="1">
                <a:solidFill>
                  <a:srgbClr val="1B2A3A"/>
                </a:solidFill>
                <a:latin typeface="Calibri"/>
              </a:rPr>
              <a:t>Сайжруулсан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зорилтот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125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.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Хэмжигдэхүйц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гүйцэтгэлийн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сайжралтыг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зорино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9144000" y="2926080"/>
            <a:ext cx="2148840" cy="2468880"/>
          </a:xfrm>
          <a:prstGeom prst="roundRect">
            <a:avLst/>
          </a:prstGeom>
          <a:solidFill>
            <a:srgbClr val="0F26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9345168" y="3163824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555480" y="3090672"/>
            <a:ext cx="16002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FFFFFF"/>
                </a:solidFill>
                <a:latin typeface="Georgia"/>
              </a:rPr>
              <a:t>Гол санаа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555480" y="3493008"/>
            <a:ext cx="1545336" cy="1828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00" b="0" i="0">
                <a:solidFill>
                  <a:srgbClr val="FFFFFF"/>
                </a:solidFill>
                <a:latin typeface="Calibri"/>
              </a:rPr>
              <a:t>Зорилго бол зүгээр өөрчлөх биш - ХЭМЖИГДЭХҮЙЦ үнэ цэн нэмэх.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1  -  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1.2 ХӨДӨЛГӨГЧ ХҮЧИН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 dirty="0" err="1">
                <a:solidFill>
                  <a:srgbClr val="0F2647"/>
                </a:solidFill>
                <a:latin typeface="Georgia"/>
              </a:rPr>
              <a:t>Яагаад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lang="mn-MN" sz="3000" b="1" i="0" dirty="0">
                <a:solidFill>
                  <a:srgbClr val="0F2647"/>
                </a:solidFill>
                <a:latin typeface="Georgia"/>
              </a:rPr>
              <a:t>процесс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ыг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дахин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зохиомжлох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шаардлагатай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вэ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68680" y="2148840"/>
            <a:ext cx="3291840" cy="16916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1069848" y="238658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280160" y="2313432"/>
            <a:ext cx="27432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Үйлчлүүлэгчийн шаардлага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80160" y="2715768"/>
            <a:ext cx="2688336" cy="1051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Хүлээлт өсч, хурдан, чанартай үйлчилгээ нэхэж байна.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526280" y="2148840"/>
            <a:ext cx="3291840" cy="16916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4727448" y="238658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937760" y="2313432"/>
            <a:ext cx="27432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Өрсөлдөөн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37760" y="2715768"/>
            <a:ext cx="2688336" cy="1051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Зах зээлд хямд, түргэн ажилладаг өрсөлдөгчид гарч ирдэг.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83879" y="2148840"/>
            <a:ext cx="3291840" cy="16916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8385048" y="238658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595359" y="2313432"/>
            <a:ext cx="27432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Технологи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595359" y="2715768"/>
            <a:ext cx="2688336" cy="1051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Шинэ технологи (автоматжуулалт, AI) шинэ боломж нээдэг.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68680" y="4114800"/>
            <a:ext cx="3291840" cy="16916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1069848" y="435254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280160" y="4279392"/>
            <a:ext cx="27432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Дотоод асуудал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280160" y="4681728"/>
            <a:ext cx="2688336" cy="1051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Саатал, өндөр өртөг, алдаа, давхардсан ажил хуримтлагддаг.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526280" y="4114800"/>
            <a:ext cx="3291840" cy="16916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Oval 20"/>
          <p:cNvSpPr/>
          <p:nvPr/>
        </p:nvSpPr>
        <p:spPr>
          <a:xfrm>
            <a:off x="4727448" y="435254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4937760" y="4279392"/>
            <a:ext cx="27432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Хууль, зохицуулалт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937760" y="4681728"/>
            <a:ext cx="2688336" cy="1051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Шинэ дүрэм, стандартад нийцүүлэх шаардлага гарна.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183879" y="4114800"/>
            <a:ext cx="3291840" cy="16916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8385048" y="435254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8595359" y="4279392"/>
            <a:ext cx="27432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Нэгдэл, өргөтгөл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595359" y="4681728"/>
            <a:ext cx="2688336" cy="3991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 dirty="0" err="1">
                <a:solidFill>
                  <a:srgbClr val="1B2A3A"/>
                </a:solidFill>
                <a:latin typeface="Calibri"/>
              </a:rPr>
              <a:t>Байгууллага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нэгдэх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өсөхөд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125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зохицдоггүй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болно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1  -  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1.3 ГОЛ ТЭНЦВЭР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Чөтгөрийн дөрвөлжин (The Devil's Quadrangle)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1874519"/>
            <a:ext cx="667512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Aft>
                <a:spcPts val="400"/>
              </a:spcAft>
            </a:pPr>
            <a:r>
              <a:rPr sz="1550" b="0" i="0">
                <a:solidFill>
                  <a:srgbClr val="1B2A3A"/>
                </a:solidFill>
                <a:latin typeface="Calibri"/>
              </a:rPr>
              <a:t>Дахин зохиомжийн дөрвөн гол хэмжүүр хоорондоо зөрчилддөг: нэгийг сайжруулахад нөгөө нь муудаж болзошгүй.</a:t>
            </a:r>
          </a:p>
        </p:txBody>
      </p:sp>
      <p:sp>
        <p:nvSpPr>
          <p:cNvPr id="5" name="Diamond 4"/>
          <p:cNvSpPr/>
          <p:nvPr/>
        </p:nvSpPr>
        <p:spPr>
          <a:xfrm>
            <a:off x="7772400" y="2651760"/>
            <a:ext cx="2743200" cy="2743200"/>
          </a:xfrm>
          <a:prstGeom prst="diamond">
            <a:avLst/>
          </a:prstGeom>
          <a:solidFill>
            <a:srgbClr val="E6EEF4"/>
          </a:solidFill>
          <a:ln w="19050">
            <a:solidFill>
              <a:srgbClr val="0E7C8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321040" y="2240280"/>
            <a:ext cx="16459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200" b="1" i="0">
                <a:solidFill>
                  <a:srgbClr val="0F2647"/>
                </a:solidFill>
                <a:latin typeface="Calibri"/>
              </a:rPr>
              <a:t>Хугацаа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21040" y="5468112"/>
            <a:ext cx="16459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200" b="1" i="0">
                <a:solidFill>
                  <a:srgbClr val="0F2647"/>
                </a:solidFill>
                <a:latin typeface="Calibri"/>
              </a:rPr>
              <a:t>Чанар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55080" y="3840480"/>
            <a:ext cx="146304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200" b="1" i="0">
                <a:solidFill>
                  <a:srgbClr val="0F2647"/>
                </a:solidFill>
                <a:latin typeface="Calibri"/>
              </a:rPr>
              <a:t>Уян хатан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61320" y="3840480"/>
            <a:ext cx="13716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200" b="1" i="0">
                <a:solidFill>
                  <a:srgbClr val="0F2647"/>
                </a:solidFill>
                <a:latin typeface="Calibri"/>
              </a:rPr>
              <a:t>Өртөг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69680" y="3703320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200" b="1" i="0">
                <a:solidFill>
                  <a:srgbClr val="0E7C86"/>
                </a:solidFill>
                <a:latin typeface="Calibri"/>
              </a:rPr>
              <a:t>X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8680" y="2971800"/>
            <a:ext cx="6766560" cy="21945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50">
                <a:solidFill>
                  <a:srgbClr val="1B2A3A"/>
                </a:solidFill>
                <a:latin typeface="Calibri"/>
              </a:rPr>
              <a:t>*  Хугацаа - мөчлөгийн нийт хугацаа (cycle time) богиносгох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50">
                <a:solidFill>
                  <a:srgbClr val="1B2A3A"/>
                </a:solidFill>
                <a:latin typeface="Calibri"/>
              </a:rPr>
              <a:t>*  Өртөг - нэгж гүйцэтгэлд ногдох зардлыг бууруулах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50">
                <a:solidFill>
                  <a:srgbClr val="1B2A3A"/>
                </a:solidFill>
                <a:latin typeface="Calibri"/>
              </a:rPr>
              <a:t>*  Чанар - үр дүн ба үйлчлүүлэгчийн сэтгэл ханамжийг өсгөх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50">
                <a:solidFill>
                  <a:srgbClr val="1B2A3A"/>
                </a:solidFill>
                <a:latin typeface="Calibri"/>
              </a:rPr>
              <a:t>*  Уян хатан байдал - өөрчлөлтөд дасан зохицох чадвар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8680" y="5212080"/>
            <a:ext cx="676656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Aft>
                <a:spcPts val="400"/>
              </a:spcAft>
            </a:pPr>
            <a:r>
              <a:rPr sz="1300" b="0" i="1">
                <a:solidFill>
                  <a:srgbClr val="5B6B7B"/>
                </a:solidFill>
                <a:latin typeface="Calibri"/>
              </a:rPr>
              <a:t>Сэрэмжлүүлэг: 4-ийг зэрэг дээд зэргээр сайжруулах боломжгүй - менежер тэргүүлэх зүйлээ сонгож тэнцвэр тогтооно.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1  -  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1.4 АНГИЛАЛ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Дахин зохиомжийн төрлүүд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68680" y="2148840"/>
            <a:ext cx="5212080" cy="173736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1069848" y="238658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280160" y="2313432"/>
            <a:ext cx="46634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0F2647"/>
                </a:solidFill>
                <a:latin typeface="Georgia"/>
              </a:rPr>
              <a:t>Шилжилтийн (Transactional)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80160" y="2715768"/>
            <a:ext cx="4608576" cy="3991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 dirty="0" err="1">
                <a:solidFill>
                  <a:srgbClr val="1B2A3A"/>
                </a:solidFill>
                <a:latin typeface="Calibri"/>
              </a:rPr>
              <a:t>Одоо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байгаа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125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ын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дотор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алхам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алхмаар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сайжруулна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.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Эрсдэл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бага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өөрчлөлт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жижиг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.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Жишээ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: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илүүдэл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шалгалтыг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арилгах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63640" y="2148840"/>
            <a:ext cx="5029200" cy="173736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6464807" y="2386584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675120" y="2313432"/>
            <a:ext cx="44805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0F2647"/>
                </a:solidFill>
                <a:latin typeface="Georgia"/>
              </a:rPr>
              <a:t>Хувиргалтын (Transformational)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75120" y="2715768"/>
            <a:ext cx="4425696" cy="3991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lang="mn-MN" sz="125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үндсээр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нь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дахин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боддог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(BPR).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Эрсдэл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өндөр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ч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үр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өгөөж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их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.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Жишээ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: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бүхэл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процессыг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автоматжуулах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68680" y="4114800"/>
            <a:ext cx="5212080" cy="173736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69848" y="435254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280160" y="4279392"/>
            <a:ext cx="46634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0F2647"/>
                </a:solidFill>
                <a:latin typeface="Georgia"/>
              </a:rPr>
              <a:t>Аналитик арга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80160" y="4681728"/>
            <a:ext cx="4608576" cy="10972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Тогтсон загвар, томьёо, эвристик ашиглан системтэйгээр сайжруулна. Урьдчилан таамаглах боломжтой.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63640" y="4114800"/>
            <a:ext cx="5029200" cy="173736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6464807" y="4352544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6675120" y="4279392"/>
            <a:ext cx="44805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0F2647"/>
                </a:solidFill>
                <a:latin typeface="Georgia"/>
              </a:rPr>
              <a:t>Креатив арга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75120" y="4681728"/>
            <a:ext cx="4425696" cy="10972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Шинэ санаа, оролцогчдын идэвхтэй сэтгэлгээ (brainstorming, эталон харьцуулалт) дээр тулгуурлана.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1  -  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1.5 АРГА ЗҮЙ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Дахин зохиомжийн үндсэн хандлагууд</a:t>
            </a:r>
          </a:p>
        </p:txBody>
      </p:sp>
      <p:sp>
        <p:nvSpPr>
          <p:cNvPr id="4" name="Oval 3"/>
          <p:cNvSpPr/>
          <p:nvPr/>
        </p:nvSpPr>
        <p:spPr>
          <a:xfrm>
            <a:off x="868680" y="2103120"/>
            <a:ext cx="457200" cy="45720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68680" y="2075688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800" b="1" i="0">
                <a:solidFill>
                  <a:srgbClr val="FFFFFF"/>
                </a:solidFill>
                <a:latin typeface="Georgia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08760" y="2084831"/>
            <a:ext cx="978408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700" b="1" i="0">
                <a:solidFill>
                  <a:srgbClr val="0F2647"/>
                </a:solidFill>
                <a:latin typeface="Georgia"/>
              </a:rPr>
              <a:t>BPR - Business Process Reengineering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08760" y="2560320"/>
            <a:ext cx="9784080" cy="2093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lang="mn-MN" sz="135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цэвэр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хуудаснаас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эрс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шинээр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зохион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байгуулах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радикал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арга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8" name="Oval 7"/>
          <p:cNvSpPr/>
          <p:nvPr/>
        </p:nvSpPr>
        <p:spPr>
          <a:xfrm>
            <a:off x="868680" y="3182111"/>
            <a:ext cx="457200" cy="45720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3154679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800" b="1" i="0">
                <a:solidFill>
                  <a:srgbClr val="FFFFFF"/>
                </a:solidFill>
                <a:latin typeface="Georgia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08760" y="3163823"/>
            <a:ext cx="978408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700" b="1" i="0">
                <a:solidFill>
                  <a:srgbClr val="0F2647"/>
                </a:solidFill>
                <a:latin typeface="Georgia"/>
              </a:rPr>
              <a:t>Эвристик дахин зохиомж (Heuristics)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08760" y="3639311"/>
            <a:ext cx="978408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50" b="0" i="0">
                <a:solidFill>
                  <a:srgbClr val="1B2A3A"/>
                </a:solidFill>
                <a:latin typeface="Calibri"/>
              </a:rPr>
              <a:t>Туршлагаас гарсан зөвлөмжүүдийг (best practices) системтэй хэрэглэх.</a:t>
            </a:r>
          </a:p>
        </p:txBody>
      </p:sp>
      <p:sp>
        <p:nvSpPr>
          <p:cNvPr id="12" name="Oval 11"/>
          <p:cNvSpPr/>
          <p:nvPr/>
        </p:nvSpPr>
        <p:spPr>
          <a:xfrm>
            <a:off x="868680" y="4261103"/>
            <a:ext cx="457200" cy="45720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68680" y="4233671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800" b="1" i="0">
                <a:solidFill>
                  <a:srgbClr val="FFFFFF"/>
                </a:solidFill>
                <a:latin typeface="Georgia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08760" y="4242816"/>
            <a:ext cx="978408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700" b="1" i="0">
                <a:solidFill>
                  <a:srgbClr val="0F2647"/>
                </a:solidFill>
                <a:latin typeface="Georgia"/>
              </a:rPr>
              <a:t>Бүтээгдэхүүнд суурилсан дизайн (PBD)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08760" y="4718303"/>
            <a:ext cx="9784080" cy="2093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50" b="0" i="0" dirty="0" err="1">
                <a:solidFill>
                  <a:srgbClr val="1B2A3A"/>
                </a:solidFill>
                <a:latin typeface="Calibri"/>
              </a:rPr>
              <a:t>Эцсийн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бүтээгдэхүүний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бүтцээс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эхэлж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135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урвуугаар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50" b="0" i="0" dirty="0" err="1">
                <a:solidFill>
                  <a:srgbClr val="1B2A3A"/>
                </a:solidFill>
                <a:latin typeface="Calibri"/>
              </a:rPr>
              <a:t>гаргах</a:t>
            </a:r>
            <a:r>
              <a:rPr sz="135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16" name="Oval 15"/>
          <p:cNvSpPr/>
          <p:nvPr/>
        </p:nvSpPr>
        <p:spPr>
          <a:xfrm>
            <a:off x="868680" y="5340095"/>
            <a:ext cx="457200" cy="45720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68680" y="5312663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800" b="1" i="0">
                <a:solidFill>
                  <a:srgbClr val="FFFFFF"/>
                </a:solidFill>
                <a:latin typeface="Georgia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08760" y="5321807"/>
            <a:ext cx="978408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700" b="1" i="0">
                <a:solidFill>
                  <a:srgbClr val="0F2647"/>
                </a:solidFill>
                <a:latin typeface="Georgia"/>
              </a:rPr>
              <a:t>Тасралтгүй сайжруулалт (Lean, Six Sigma)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08760" y="5797295"/>
            <a:ext cx="978408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50" b="0" i="0">
                <a:solidFill>
                  <a:srgbClr val="1B2A3A"/>
                </a:solidFill>
                <a:latin typeface="Calibri"/>
              </a:rPr>
              <a:t>Жижиг, тогтмол сайжруулалтаар үрэлгэн зүйл, хэлбэлзлийг арилгах.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1  -  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1.6 ТОЙМ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Дахин зохиомжийн 7 ангилал (Redesign Orbit)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1874519"/>
            <a:ext cx="10515600" cy="22487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50" b="0" i="1" dirty="0" err="1">
                <a:solidFill>
                  <a:srgbClr val="5B6B7B"/>
                </a:solidFill>
                <a:latin typeface="Calibri"/>
              </a:rPr>
              <a:t>Reijers</a:t>
            </a:r>
            <a:r>
              <a:rPr sz="1450" b="0" i="1" dirty="0">
                <a:solidFill>
                  <a:srgbClr val="5B6B7B"/>
                </a:solidFill>
                <a:latin typeface="Calibri"/>
              </a:rPr>
              <a:t> &amp; Mansar - </a:t>
            </a:r>
            <a:r>
              <a:rPr lang="mn-MN" sz="1450" b="0" i="1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1450" b="0" i="1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145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50" b="0" i="1" dirty="0" err="1">
                <a:solidFill>
                  <a:srgbClr val="5B6B7B"/>
                </a:solidFill>
                <a:latin typeface="Calibri"/>
              </a:rPr>
              <a:t>аль</a:t>
            </a:r>
            <a:r>
              <a:rPr sz="145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50" b="0" i="1" dirty="0" err="1">
                <a:solidFill>
                  <a:srgbClr val="5B6B7B"/>
                </a:solidFill>
                <a:latin typeface="Calibri"/>
              </a:rPr>
              <a:t>хэсэгт</a:t>
            </a:r>
            <a:r>
              <a:rPr sz="145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50" b="0" i="1" dirty="0" err="1">
                <a:solidFill>
                  <a:srgbClr val="5B6B7B"/>
                </a:solidFill>
                <a:latin typeface="Calibri"/>
              </a:rPr>
              <a:t>нөлөөлж</a:t>
            </a:r>
            <a:r>
              <a:rPr sz="145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50" b="0" i="1" dirty="0" err="1">
                <a:solidFill>
                  <a:srgbClr val="5B6B7B"/>
                </a:solidFill>
                <a:latin typeface="Calibri"/>
              </a:rPr>
              <a:t>буйгаар</a:t>
            </a:r>
            <a:r>
              <a:rPr sz="145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50" b="0" i="1" dirty="0" err="1">
                <a:solidFill>
                  <a:srgbClr val="5B6B7B"/>
                </a:solidFill>
                <a:latin typeface="Calibri"/>
              </a:rPr>
              <a:t>эвристик</a:t>
            </a:r>
            <a:r>
              <a:rPr sz="145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50" b="0" i="1" dirty="0" err="1">
                <a:solidFill>
                  <a:srgbClr val="5B6B7B"/>
                </a:solidFill>
                <a:latin typeface="Calibri"/>
              </a:rPr>
              <a:t>зөвлөмжийг</a:t>
            </a:r>
            <a:r>
              <a:rPr sz="1450" b="0" i="1" dirty="0">
                <a:solidFill>
                  <a:srgbClr val="5B6B7B"/>
                </a:solidFill>
                <a:latin typeface="Calibri"/>
              </a:rPr>
              <a:t> 7 </a:t>
            </a:r>
            <a:r>
              <a:rPr sz="1450" b="0" i="1" dirty="0" err="1">
                <a:solidFill>
                  <a:srgbClr val="5B6B7B"/>
                </a:solidFill>
                <a:latin typeface="Calibri"/>
              </a:rPr>
              <a:t>бүлэгт</a:t>
            </a:r>
            <a:r>
              <a:rPr sz="145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50" b="0" i="1" dirty="0" err="1">
                <a:solidFill>
                  <a:srgbClr val="5B6B7B"/>
                </a:solidFill>
                <a:latin typeface="Calibri"/>
              </a:rPr>
              <a:t>хуваадаг</a:t>
            </a:r>
            <a:r>
              <a:rPr sz="1450" b="0" i="1" dirty="0">
                <a:solidFill>
                  <a:srgbClr val="5B6B7B"/>
                </a:solidFill>
                <a:latin typeface="Calibri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68680" y="2606040"/>
            <a:ext cx="31089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051560" y="2807208"/>
            <a:ext cx="502920" cy="50292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51560" y="2770632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91640" y="2788920"/>
            <a:ext cx="21945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0F2647"/>
                </a:solidFill>
                <a:latin typeface="Georgia"/>
              </a:rPr>
              <a:t>Үйлчлүүлэгч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91640" y="3227832"/>
            <a:ext cx="219456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150" b="0" i="1">
                <a:solidFill>
                  <a:srgbClr val="5B6B7B"/>
                </a:solidFill>
                <a:latin typeface="Calibri"/>
              </a:rPr>
              <a:t>Customers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160520" y="2606040"/>
            <a:ext cx="31089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4343400" y="2807208"/>
            <a:ext cx="502920" cy="502920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343400" y="2770632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83480" y="2788920"/>
            <a:ext cx="21945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0F2647"/>
                </a:solidFill>
                <a:latin typeface="Georgia"/>
              </a:rPr>
              <a:t>Үйл ажиллагаа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83480" y="3227832"/>
            <a:ext cx="219456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150" b="0" i="1">
                <a:solidFill>
                  <a:srgbClr val="5B6B7B"/>
                </a:solidFill>
                <a:latin typeface="Calibri"/>
              </a:rPr>
              <a:t>Operation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452360" y="2606040"/>
            <a:ext cx="31089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7635240" y="2807208"/>
            <a:ext cx="502920" cy="50292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7635240" y="2770632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75320" y="2788920"/>
            <a:ext cx="21945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0F2647"/>
                </a:solidFill>
                <a:latin typeface="Georgia"/>
              </a:rPr>
              <a:t>Зан төлөв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75320" y="3227832"/>
            <a:ext cx="219456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150" b="0" i="1">
                <a:solidFill>
                  <a:srgbClr val="5B6B7B"/>
                </a:solidFill>
                <a:latin typeface="Calibri"/>
              </a:rPr>
              <a:t>Behaviour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68680" y="3977639"/>
            <a:ext cx="31089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Oval 20"/>
          <p:cNvSpPr/>
          <p:nvPr/>
        </p:nvSpPr>
        <p:spPr>
          <a:xfrm>
            <a:off x="1051560" y="4178807"/>
            <a:ext cx="502920" cy="502920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051560" y="4142231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691640" y="4160520"/>
            <a:ext cx="21945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0F2647"/>
                </a:solidFill>
                <a:latin typeface="Georgia"/>
              </a:rPr>
              <a:t>Зохион байгуулалт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91640" y="4599431"/>
            <a:ext cx="219456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150" b="0" i="1">
                <a:solidFill>
                  <a:srgbClr val="5B6B7B"/>
                </a:solidFill>
                <a:latin typeface="Calibri"/>
              </a:rPr>
              <a:t>Organisation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160520" y="3977639"/>
            <a:ext cx="31089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4343400" y="4178807"/>
            <a:ext cx="502920" cy="50292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343400" y="4142231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983480" y="4160520"/>
            <a:ext cx="21945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0F2647"/>
                </a:solidFill>
                <a:latin typeface="Georgia"/>
              </a:rPr>
              <a:t>Мэдээлэл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983480" y="4599431"/>
            <a:ext cx="219456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150" b="0" i="1">
                <a:solidFill>
                  <a:srgbClr val="5B6B7B"/>
                </a:solidFill>
                <a:latin typeface="Calibri"/>
              </a:rPr>
              <a:t>Information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452360" y="3977639"/>
            <a:ext cx="31089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635240" y="4178807"/>
            <a:ext cx="502920" cy="502920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7635240" y="4142231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6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275320" y="4160520"/>
            <a:ext cx="21945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0F2647"/>
                </a:solidFill>
                <a:latin typeface="Georgia"/>
              </a:rPr>
              <a:t>Технологи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275320" y="4599431"/>
            <a:ext cx="219456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150" b="0" i="1">
                <a:solidFill>
                  <a:srgbClr val="5B6B7B"/>
                </a:solidFill>
                <a:latin typeface="Calibri"/>
              </a:rPr>
              <a:t>Technology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868680" y="5349240"/>
            <a:ext cx="31089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51560" y="5550407"/>
            <a:ext cx="502920" cy="50292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1051560" y="5513831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7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691640" y="5532120"/>
            <a:ext cx="21945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0F2647"/>
                </a:solidFill>
                <a:latin typeface="Georgia"/>
              </a:rPr>
              <a:t>Гадаад орчин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691640" y="5971031"/>
            <a:ext cx="219456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150" b="0" i="1">
                <a:solidFill>
                  <a:srgbClr val="5B6B7B"/>
                </a:solidFill>
                <a:latin typeface="Calibri"/>
              </a:rPr>
              <a:t>External env.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160520" y="5577840"/>
            <a:ext cx="7040880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Дараагийн слайдуудад ангилал тус бүрийн гол эвристикүүдийг авч үзнэ.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1  -  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1.7 ЭВРИСТИК 1-2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Үйлчлүүлэгч ба үйл ажиллагаа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1920240"/>
            <a:ext cx="10058400" cy="27135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E7C86"/>
                </a:solidFill>
                <a:latin typeface="Georgia"/>
              </a:rPr>
              <a:t>Ангилал 1 - Үйлчлүүлэгч (Customers)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331720"/>
            <a:ext cx="10515600" cy="60926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 dirty="0">
                <a:solidFill>
                  <a:srgbClr val="1B2A3A"/>
                </a:solidFill>
                <a:latin typeface="Calibri"/>
              </a:rPr>
              <a:t>* 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Харилцааг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багасгах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-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үйлчлүүлэгчтэй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харьцах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давтамжийг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цөөлж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алдаа</a:t>
            </a:r>
            <a:r>
              <a:rPr sz="1600" dirty="0">
                <a:solidFill>
                  <a:srgbClr val="1B2A3A"/>
                </a:solidFill>
                <a:latin typeface="Calibri"/>
              </a:rPr>
              <a:t>,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саатлыг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бууруулна</a:t>
            </a:r>
            <a:endParaRPr sz="1600" dirty="0">
              <a:solidFill>
                <a:srgbClr val="1B2A3A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 dirty="0">
                <a:solidFill>
                  <a:srgbClr val="1B2A3A"/>
                </a:solidFill>
                <a:latin typeface="Calibri"/>
              </a:rPr>
              <a:t>* 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Нэгтгэл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(integration) -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түнш</a:t>
            </a:r>
            <a:r>
              <a:rPr sz="1600" dirty="0">
                <a:solidFill>
                  <a:srgbClr val="1B2A3A"/>
                </a:solidFill>
                <a:latin typeface="Calibri"/>
              </a:rPr>
              <a:t>,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үйлчлүүлэгчтэй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160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нэгтгэх</a:t>
            </a:r>
            <a:endParaRPr sz="1600" dirty="0">
              <a:solidFill>
                <a:srgbClr val="1B2A3A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8680" y="3429000"/>
            <a:ext cx="10058400" cy="27135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E8A33D"/>
                </a:solidFill>
                <a:latin typeface="Georgia"/>
              </a:rPr>
              <a:t>Ангилал 2 - Үйл ажиллагаа (Business Process Operation)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840480"/>
            <a:ext cx="10515600" cy="132061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Кейсийн төрөлжүүлэлт (case types) - ялгаатай тохиолдлыг тусад нь зохион байгуулах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Үйл ажиллагаа арилгах (activity elimination) - нэмүү өртөг үүсгэхгүй алхмыг хасах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Triage - даалгаврыг хялбар/нийлмэл байдлаар нь ангилж тохирох нөөцөд хуваарилах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Тоо ширхэгийн зохицуулалт - багц боловсруулалт (batching) ба хуваах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1  -  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1.8 ЭВРИСТИК 3-4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Зан төлөв ба зохион байгуулалт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1920240"/>
            <a:ext cx="10058400" cy="27135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 dirty="0" err="1">
                <a:solidFill>
                  <a:srgbClr val="0E7C86"/>
                </a:solidFill>
                <a:latin typeface="Georgia"/>
              </a:rPr>
              <a:t>Ангилал</a:t>
            </a:r>
            <a:r>
              <a:rPr b="1" i="0" dirty="0">
                <a:solidFill>
                  <a:srgbClr val="0E7C86"/>
                </a:solidFill>
                <a:latin typeface="Georgia"/>
              </a:rPr>
              <a:t> 3 - </a:t>
            </a:r>
            <a:r>
              <a:rPr lang="mn-MN" b="1" i="0" dirty="0">
                <a:solidFill>
                  <a:srgbClr val="0E7C86"/>
                </a:solidFill>
                <a:latin typeface="Georgia"/>
              </a:rPr>
              <a:t>Процесс</a:t>
            </a:r>
            <a:r>
              <a:rPr b="1" i="0" dirty="0" err="1">
                <a:solidFill>
                  <a:srgbClr val="0E7C86"/>
                </a:solidFill>
                <a:latin typeface="Georgia"/>
              </a:rPr>
              <a:t>ын</a:t>
            </a:r>
            <a:r>
              <a:rPr b="1" i="0" dirty="0">
                <a:solidFill>
                  <a:srgbClr val="0E7C86"/>
                </a:solidFill>
                <a:latin typeface="Georgia"/>
              </a:rPr>
              <a:t> </a:t>
            </a:r>
            <a:r>
              <a:rPr b="1" i="0" dirty="0" err="1">
                <a:solidFill>
                  <a:srgbClr val="0E7C86"/>
                </a:solidFill>
                <a:latin typeface="Georgia"/>
              </a:rPr>
              <a:t>зан</a:t>
            </a:r>
            <a:r>
              <a:rPr b="1" i="0" dirty="0">
                <a:solidFill>
                  <a:srgbClr val="0E7C86"/>
                </a:solidFill>
                <a:latin typeface="Georgia"/>
              </a:rPr>
              <a:t> </a:t>
            </a:r>
            <a:r>
              <a:rPr b="1" i="0" dirty="0" err="1">
                <a:solidFill>
                  <a:srgbClr val="0E7C86"/>
                </a:solidFill>
                <a:latin typeface="Georgia"/>
              </a:rPr>
              <a:t>төлөв</a:t>
            </a:r>
            <a:r>
              <a:rPr b="1" i="0" dirty="0">
                <a:solidFill>
                  <a:srgbClr val="0E7C86"/>
                </a:solidFill>
                <a:latin typeface="Georgia"/>
              </a:rPr>
              <a:t> (</a:t>
            </a:r>
            <a:r>
              <a:rPr b="1" i="0" dirty="0" err="1">
                <a:solidFill>
                  <a:srgbClr val="0E7C86"/>
                </a:solidFill>
                <a:latin typeface="Georgia"/>
              </a:rPr>
              <a:t>Behaviour</a:t>
            </a:r>
            <a:r>
              <a:rPr b="1" i="0" dirty="0">
                <a:solidFill>
                  <a:srgbClr val="0E7C86"/>
                </a:solidFill>
                <a:latin typeface="Georgia"/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331720"/>
            <a:ext cx="10515600" cy="9649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Дараалал өөрчлөх (resequencing) - алхмуудыг илүү логик дарааллаар байрлуулах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Зэрэгцүүлэх (parallelism) - дараалсан алхмуудыг зэрэг гүйцэтгэх, хугацаа богиносно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Онцгой тохиолдлыг тусгаарлах (exception) - ховор кейс гол урсгалыг саатуулахгүй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3931920"/>
            <a:ext cx="1005840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E8A33D"/>
                </a:solidFill>
                <a:latin typeface="Georgia"/>
              </a:rPr>
              <a:t>Ангилал 4 - Зохион байгуулалт (Organisation)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4343400"/>
            <a:ext cx="10515600" cy="9649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Эрх олголт (empowerment) - ажилтанд шийдвэр гаргах эрх өгч батлах шатыг цөөлөх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Нэгдсэн гүйцэтгэгч (case manager) - нэг хүн нэг кейсийг хариуцах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Баг бүрдүүлэх ба мэргэжилтэн/ерөнхий мэргэжилтний тэнцвэр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1  -  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1.9 ЭВРИСТИК 5-7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Мэдээлэл, технологи, гадаад орчин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68680" y="2103120"/>
            <a:ext cx="3383280" cy="310896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1069848" y="2340863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280160" y="2267712"/>
            <a:ext cx="28346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50" b="1" i="0">
                <a:solidFill>
                  <a:srgbClr val="0F2647"/>
                </a:solidFill>
                <a:latin typeface="Georgia"/>
              </a:rPr>
              <a:t>5. Мэдээлэл (Information)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80160" y="2670048"/>
            <a:ext cx="2779776" cy="2468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Хяналтыг буулгах (зөвхөн шаардлагатай үед шалгах). Мэдээллийг нэг удаа, эх үүсвэрт нь цуглуулах. Буфер мэдээлэл хадгалж дахин асуухаас зайлсхийх.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34840" y="2103120"/>
            <a:ext cx="3383280" cy="310896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4636007" y="2340863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846320" y="2267712"/>
            <a:ext cx="28346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50" b="1" i="0">
                <a:solidFill>
                  <a:srgbClr val="0F2647"/>
                </a:solidFill>
                <a:latin typeface="Georgia"/>
              </a:rPr>
              <a:t>6. Технологи (Technology)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46320" y="2670048"/>
            <a:ext cx="2779776" cy="2468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Шинэ технологи нэвтрүүлж даалгаврыг автоматжуулах. Гүйцэтгэлийг дэмжих хэрэгсэл өгөх. Шийдвэрийг автоматжуулах (business rules).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01000" y="2103120"/>
            <a:ext cx="3291840" cy="310896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8202168" y="2340863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412480" y="2267712"/>
            <a:ext cx="27432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50" b="1" i="0">
                <a:solidFill>
                  <a:srgbClr val="0F2647"/>
                </a:solidFill>
                <a:latin typeface="Georgia"/>
              </a:rPr>
              <a:t>7. Гадаад орчин (External)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412480" y="2670048"/>
            <a:ext cx="2688336" cy="2468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Гадаад эх үүсвэрт даалгавар шилжүүлэх (outsourcing). Түншүүдтэй холболт (interfacing). Итгэмжлэгдсэн гуравдагч тал ашиглах.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8680" y="5440680"/>
            <a:ext cx="10515600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Aft>
                <a:spcPts val="400"/>
              </a:spcAft>
            </a:pPr>
            <a:r>
              <a:rPr sz="1350" b="0" i="1">
                <a:solidFill>
                  <a:srgbClr val="5B6B7B"/>
                </a:solidFill>
                <a:latin typeface="Calibri"/>
              </a:rPr>
              <a:t>Дүгнэлт: эвристикүүд нь баталгаатай шийдэл биш - Чөтгөрийн дөрвөлжинд ямар нөлөө үзүүлэхийг үргэлж шалгана.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1  -  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1.10 ТУСГАЙ АРГА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Бүтээгдэхүүнд суурилсан дизайн (Product-Based Design)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1920240"/>
            <a:ext cx="10515600" cy="2572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Aft>
                <a:spcPts val="400"/>
              </a:spcAft>
            </a:pPr>
            <a:r>
              <a:rPr lang="mn-MN" sz="16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алхмаас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нь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биш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эцсийн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БҮТЭЭГДЭХҮҮНээс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эхлэн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урвуугаар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зохиомжлох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арга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68680" y="2743200"/>
            <a:ext cx="3383280" cy="23774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097280" y="2971800"/>
            <a:ext cx="640080" cy="64008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97280" y="2944368"/>
            <a:ext cx="64008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200" b="1" i="0">
                <a:solidFill>
                  <a:srgbClr val="FFFFFF"/>
                </a:solidFill>
                <a:latin typeface="Georgia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28800" y="3017520"/>
            <a:ext cx="2286000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Бүтээгдэхүүний бүтцийг задлах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97280" y="3840480"/>
            <a:ext cx="2926080" cy="11887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8000"/>
              </a:lnSpc>
              <a:spcAft>
                <a:spcPts val="400"/>
              </a:spcAft>
            </a:pPr>
            <a:r>
              <a:rPr sz="1300" b="0" i="0">
                <a:solidFill>
                  <a:srgbClr val="1B2A3A"/>
                </a:solidFill>
                <a:latin typeface="Calibri"/>
              </a:rPr>
              <a:t>Эцсийн үр дүнг үүсгэхэд ямар мэдээллийн элемент хэрэгтэйг тодорхойлно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06240" y="3566160"/>
            <a:ext cx="3657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000" b="0" i="0">
                <a:solidFill>
                  <a:srgbClr val="5B6B7B"/>
                </a:solidFill>
                <a:latin typeface="Calibri"/>
              </a:rPr>
              <a:t>&gt;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526280" y="2743200"/>
            <a:ext cx="3383280" cy="23774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>
            <a:off x="4754880" y="2971800"/>
            <a:ext cx="640080" cy="64008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754880" y="2944368"/>
            <a:ext cx="64008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200" b="1" i="0">
                <a:solidFill>
                  <a:srgbClr val="FFFFFF"/>
                </a:solidFill>
                <a:latin typeface="Georgia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86400" y="3017520"/>
            <a:ext cx="2286000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Хамаарлыг тогтоох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54880" y="3840480"/>
            <a:ext cx="2926080" cy="11887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8000"/>
              </a:lnSpc>
              <a:spcAft>
                <a:spcPts val="400"/>
              </a:spcAft>
            </a:pPr>
            <a:r>
              <a:rPr sz="1300" b="0" i="0">
                <a:solidFill>
                  <a:srgbClr val="1B2A3A"/>
                </a:solidFill>
                <a:latin typeface="Calibri"/>
              </a:rPr>
              <a:t>Элементүүд хоорондын логик хамаарал, дарааллыг зурна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63840" y="3566160"/>
            <a:ext cx="3657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000" b="0" i="0">
                <a:solidFill>
                  <a:srgbClr val="5B6B7B"/>
                </a:solidFill>
                <a:latin typeface="Calibri"/>
              </a:rPr>
              <a:t>&gt;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83879" y="2743200"/>
            <a:ext cx="3383280" cy="23774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8412480" y="2971800"/>
            <a:ext cx="640080" cy="64008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412480" y="2944368"/>
            <a:ext cx="64008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200" b="1" i="0">
                <a:solidFill>
                  <a:srgbClr val="FFFFFF"/>
                </a:solidFill>
                <a:latin typeface="Georgia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44000" y="3017520"/>
            <a:ext cx="2286000" cy="2154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lang="mn-MN" sz="1400" b="1" i="0" dirty="0">
                <a:solidFill>
                  <a:srgbClr val="0F2647"/>
                </a:solidFill>
                <a:latin typeface="Georgia"/>
              </a:rPr>
              <a:t>Процесс</a:t>
            </a:r>
            <a:r>
              <a:rPr sz="14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1400" b="1" i="0" dirty="0" err="1">
                <a:solidFill>
                  <a:srgbClr val="0F2647"/>
                </a:solidFill>
                <a:latin typeface="Georgia"/>
              </a:rPr>
              <a:t>руу</a:t>
            </a:r>
            <a:r>
              <a:rPr sz="14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1400" b="1" i="0" dirty="0" err="1">
                <a:solidFill>
                  <a:srgbClr val="0F2647"/>
                </a:solidFill>
                <a:latin typeface="Georgia"/>
              </a:rPr>
              <a:t>хөрвүүлэх</a:t>
            </a:r>
            <a:endParaRPr sz="1400" b="1" i="0" dirty="0">
              <a:solidFill>
                <a:srgbClr val="0F2647"/>
              </a:solidFill>
              <a:latin typeface="Georgi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412480" y="3840480"/>
            <a:ext cx="2926080" cy="42216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8000"/>
              </a:lnSpc>
              <a:spcAft>
                <a:spcPts val="400"/>
              </a:spcAft>
            </a:pPr>
            <a:r>
              <a:rPr sz="1300" b="0" i="0" dirty="0" err="1">
                <a:solidFill>
                  <a:srgbClr val="1B2A3A"/>
                </a:solidFill>
                <a:latin typeface="Calibri"/>
              </a:rPr>
              <a:t>Хамгийн</a:t>
            </a:r>
            <a:r>
              <a:rPr sz="13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00" b="0" i="0" dirty="0" err="1">
                <a:solidFill>
                  <a:srgbClr val="1B2A3A"/>
                </a:solidFill>
                <a:latin typeface="Calibri"/>
              </a:rPr>
              <a:t>үр</a:t>
            </a:r>
            <a:r>
              <a:rPr sz="13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00" b="0" i="0" dirty="0" err="1">
                <a:solidFill>
                  <a:srgbClr val="1B2A3A"/>
                </a:solidFill>
                <a:latin typeface="Calibri"/>
              </a:rPr>
              <a:t>ашигтай</a:t>
            </a:r>
            <a:r>
              <a:rPr sz="13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00" b="0" i="0" dirty="0" err="1">
                <a:solidFill>
                  <a:srgbClr val="1B2A3A"/>
                </a:solidFill>
                <a:latin typeface="Calibri"/>
              </a:rPr>
              <a:t>дарааллаар</a:t>
            </a:r>
            <a:r>
              <a:rPr sz="13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00" b="0" i="0" dirty="0" err="1">
                <a:solidFill>
                  <a:srgbClr val="1B2A3A"/>
                </a:solidFill>
                <a:latin typeface="Calibri"/>
              </a:rPr>
              <a:t>шинэ</a:t>
            </a:r>
            <a:r>
              <a:rPr sz="13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13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3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300" b="0" i="0" dirty="0" err="1">
                <a:solidFill>
                  <a:srgbClr val="1B2A3A"/>
                </a:solidFill>
                <a:latin typeface="Calibri"/>
              </a:rPr>
              <a:t>угсарна</a:t>
            </a:r>
            <a:endParaRPr sz="1300" b="0" i="0" dirty="0">
              <a:solidFill>
                <a:srgbClr val="1B2A3A"/>
              </a:solidFill>
              <a:latin typeface="Calibri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8680" y="5440680"/>
            <a:ext cx="105156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50" b="0" i="1">
                <a:solidFill>
                  <a:srgbClr val="5B6B7B"/>
                </a:solidFill>
                <a:latin typeface="Calibri"/>
              </a:rPr>
              <a:t>Давуу тал: бодитой, дахин давтагдах боломжтой; зөвхөн үнэ цэн нэмдэг алхмууд үлддэг.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1  -  13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1.11 ЖИШЭЭ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 dirty="0" err="1">
                <a:solidFill>
                  <a:srgbClr val="0F2647"/>
                </a:solidFill>
                <a:latin typeface="Georgia"/>
              </a:rPr>
              <a:t>Даатгалын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нэхэмжлэлийн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lang="mn-MN" sz="3000" b="1" i="0" dirty="0">
                <a:solidFill>
                  <a:srgbClr val="0F2647"/>
                </a:solidFill>
                <a:latin typeface="Georgia"/>
              </a:rPr>
              <a:t>процесс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ыг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дахин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зохиомжлох</a:t>
            </a:r>
            <a:endParaRPr sz="3000" b="1" i="0" dirty="0">
              <a:solidFill>
                <a:srgbClr val="0F2647"/>
              </a:solidFill>
              <a:latin typeface="Georg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5029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5B6B7B"/>
                </a:solidFill>
                <a:latin typeface="Georgia"/>
              </a:rPr>
              <a:t>AS-IS (өмнө нь)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377440"/>
            <a:ext cx="5120640" cy="22860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5 хэлтсээр дараалан явдаг, тус бүр шалгана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Нэхэмжлэгчээс мэдээллийг хэд хэдэн удаа дахин асууна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Бүх кейс ижил нарийн шалгалтаар явна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Дундаж хугацаа: 12 хоног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55080" y="1965960"/>
            <a:ext cx="5029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Georgia"/>
              </a:rPr>
              <a:t>TO-BE (дараа нь)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55080" y="2377440"/>
            <a:ext cx="5029200" cy="22860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Triage: энгийн кейс шууд, нийлмэл нь мэргэжилтэн рүү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Мэдээллийг нэг удаа цахим маягтаар авна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Бага дүнтэй нэхэмжлэлийг автоматаар батална (rules)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Дундаж хугацаа: 3 хоног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4800600"/>
            <a:ext cx="105156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Aft>
                <a:spcPts val="400"/>
              </a:spcAft>
            </a:pPr>
            <a:r>
              <a:rPr sz="1350" b="1" i="0">
                <a:solidFill>
                  <a:srgbClr val="0F2647"/>
                </a:solidFill>
                <a:latin typeface="Calibri"/>
              </a:rPr>
              <a:t>Хэрэглэсэн эвристик: </a:t>
            </a:r>
            <a:r>
              <a:rPr sz="1350" b="0" i="0">
                <a:solidFill>
                  <a:srgbClr val="1B2A3A"/>
                </a:solidFill>
                <a:latin typeface="Calibri"/>
              </a:rPr>
              <a:t>triage, нэг удаагийн мэдээлэл цуглуулалт, шийдвэр автоматжуулалт, зэрэгцүүлэл.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5440680"/>
            <a:ext cx="105156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Aft>
                <a:spcPts val="400"/>
              </a:spcAft>
            </a:pPr>
            <a:r>
              <a:rPr sz="1300" b="1" i="1">
                <a:solidFill>
                  <a:srgbClr val="E8A33D"/>
                </a:solidFill>
                <a:latin typeface="Calibri"/>
              </a:rPr>
              <a:t>Үр дүн (Чөтгөрийн дөрвөлжин): хугацаа буурна, өртөг буурна, чанар сайжирна. Уян хатан байдал бага зэрэг буурч болзошгүй.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1  -  14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1.12 ДАДЛАГА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Эвристикийг хэрэглэх дөрвөн алхам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68680" y="2240280"/>
            <a:ext cx="5074920" cy="132588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1097280" y="2606040"/>
            <a:ext cx="594360" cy="59436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097280" y="2569464"/>
            <a:ext cx="594360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000" b="1" i="0">
                <a:solidFill>
                  <a:srgbClr val="FFFFFF"/>
                </a:solidFill>
                <a:latin typeface="Georgia"/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28800" y="2423160"/>
            <a:ext cx="39319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Шинжлэх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28800" y="2807208"/>
            <a:ext cx="3886200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AS-IS загвар дахь асуудал (саатал, давхардал, алдаа)-ыг тодорхойлох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2240280"/>
            <a:ext cx="5074920" cy="132588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6446520" y="2606040"/>
            <a:ext cx="594360" cy="594360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46520" y="2569464"/>
            <a:ext cx="594360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000" b="1" i="0">
                <a:solidFill>
                  <a:srgbClr val="FFFFFF"/>
                </a:solidFill>
                <a:latin typeface="Georgia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78040" y="2423160"/>
            <a:ext cx="39319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Сонгох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78040" y="2807208"/>
            <a:ext cx="3886200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Тухайн асуудалд тохирох эвристикүүдийг 7 ангилалаас сонгох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68680" y="3749039"/>
            <a:ext cx="5074920" cy="132588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97280" y="4114800"/>
            <a:ext cx="594360" cy="59436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97280" y="4078224"/>
            <a:ext cx="594360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000" b="1" i="0">
                <a:solidFill>
                  <a:srgbClr val="FFFFFF"/>
                </a:solidFill>
                <a:latin typeface="Georgia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28800" y="3931920"/>
            <a:ext cx="39319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Үнэлэх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28800" y="4315968"/>
            <a:ext cx="3886200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Сонгосон өөрчлөлт Чөтгөрийн дөрвөлжинд хэрхэн нөлөөлөхийг тооцох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17920" y="3749039"/>
            <a:ext cx="5074920" cy="132588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Oval 19"/>
          <p:cNvSpPr/>
          <p:nvPr/>
        </p:nvSpPr>
        <p:spPr>
          <a:xfrm>
            <a:off x="6446520" y="4114800"/>
            <a:ext cx="594360" cy="594360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446520" y="4078224"/>
            <a:ext cx="594360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000" b="1" i="0">
                <a:solidFill>
                  <a:srgbClr val="FFFFFF"/>
                </a:solidFill>
                <a:latin typeface="Georgia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178040" y="3931920"/>
            <a:ext cx="39319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Загварчлах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178040" y="4315968"/>
            <a:ext cx="3886200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Хамгийн тэнцвэртэй хувилбараар TO-BE загварыг бүтээх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1  -  15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21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56032" cy="6858000"/>
          </a:xfrm>
          <a:prstGeom prst="rect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005840" y="777240"/>
            <a:ext cx="73152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E8A33D"/>
                </a:solidFill>
                <a:latin typeface="Calibri"/>
              </a:rPr>
              <a:t>БҮЛЭГ 1 - ДҮГНЭЛТ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5840" y="1188720"/>
            <a:ext cx="10058400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3000" b="1" i="0">
                <a:solidFill>
                  <a:srgbClr val="FFFFFF"/>
                </a:solidFill>
                <a:latin typeface="Georgia"/>
              </a:rPr>
              <a:t>Process Redesign - гол санаанууд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5840" y="2194560"/>
            <a:ext cx="10332720" cy="32004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>
                <a:solidFill>
                  <a:srgbClr val="DDE6F0"/>
                </a:solidFill>
                <a:latin typeface="Calibri"/>
              </a:rPr>
              <a:t>*  Дахин зохиомж = as-is -&gt; to-be рүү хэмжигдэхүйц үнэ цэнтэй өөрчлөлт</a:t>
            </a: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>
                <a:solidFill>
                  <a:srgbClr val="DDE6F0"/>
                </a:solidFill>
                <a:latin typeface="Calibri"/>
              </a:rPr>
              <a:t>*  Чөтгөрийн дөрвөлжин: хугацаа, өртөг, чанар, уян хатан байдал зөрчилддөг - тэнцвэр чухал</a:t>
            </a: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>
                <a:solidFill>
                  <a:srgbClr val="DDE6F0"/>
                </a:solidFill>
                <a:latin typeface="Calibri"/>
              </a:rPr>
              <a:t>*  Шилжилтийн ба хувиргалтын; аналитик ба креатив гэсэн төрлүүдтэй</a:t>
            </a: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>
                <a:solidFill>
                  <a:srgbClr val="DDE6F0"/>
                </a:solidFill>
                <a:latin typeface="Calibri"/>
              </a:rPr>
              <a:t>*  Reijers-Mansar-ийн 7 ангилалд 30 гаруй эвристик зөвлөмж багтдаг</a:t>
            </a: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>
                <a:solidFill>
                  <a:srgbClr val="DDE6F0"/>
                </a:solidFill>
                <a:latin typeface="Calibri"/>
              </a:rPr>
              <a:t>*  Бүтээгдэхүүнд суурилсан дизайн - эцсийн үр дүнгээс урвуугаар угсардаг системтэй арга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9AB0C4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9AB0C4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9AB0C4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9AB0C4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9AB0C4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9AB0C4"/>
                </a:solidFill>
                <a:latin typeface="Calibri"/>
              </a:rPr>
              <a:t>Бүлэг 1  -  16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6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56032" cy="6858000"/>
          </a:xfrm>
          <a:prstGeom prst="rect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005840" y="1417320"/>
            <a:ext cx="54864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E8A33D"/>
                </a:solidFill>
                <a:latin typeface="Calibri"/>
              </a:rPr>
              <a:t>БҮЛЭГ 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5840" y="1874519"/>
            <a:ext cx="7680960" cy="53078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2000"/>
              </a:lnSpc>
              <a:spcAft>
                <a:spcPts val="400"/>
              </a:spcAft>
            </a:pPr>
            <a:r>
              <a:rPr lang="mn-MN" sz="3600" b="1" i="0" dirty="0">
                <a:solidFill>
                  <a:srgbClr val="FFFFFF"/>
                </a:solidFill>
                <a:latin typeface="Georgia"/>
              </a:rPr>
              <a:t>Процесс суурьтай </a:t>
            </a:r>
            <a:r>
              <a:rPr sz="3600" b="1" i="0" dirty="0" err="1">
                <a:solidFill>
                  <a:srgbClr val="FFFFFF"/>
                </a:solidFill>
                <a:latin typeface="Georgia"/>
              </a:rPr>
              <a:t>систем</a:t>
            </a:r>
            <a:endParaRPr sz="3600" b="1" i="0" dirty="0">
              <a:solidFill>
                <a:srgbClr val="FFFFFF"/>
              </a:solidFill>
              <a:latin typeface="Georgi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5840" y="3383280"/>
            <a:ext cx="76809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700" b="0" i="1">
                <a:solidFill>
                  <a:srgbClr val="2BB3A3"/>
                </a:solidFill>
                <a:latin typeface="Calibri"/>
              </a:rPr>
              <a:t>Process-Aware Information Systems (PAIS)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09760" y="1371600"/>
            <a:ext cx="2194560" cy="2743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5000" b="1" i="0">
                <a:solidFill>
                  <a:srgbClr val="1C3A60"/>
                </a:solidFill>
                <a:latin typeface="Georgia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05840" y="4160520"/>
            <a:ext cx="5486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E8A33D"/>
                </a:solidFill>
                <a:latin typeface="Calibri"/>
              </a:rPr>
              <a:t>Энэ бүлэгт: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5840" y="4572000"/>
            <a:ext cx="9692640" cy="125495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 dirty="0">
                <a:solidFill>
                  <a:srgbClr val="DDE6F0"/>
                </a:solidFill>
                <a:latin typeface="Calibri"/>
              </a:rPr>
              <a:t>* 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Гар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ажиллагаанаас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автоматжуулсан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lang="mn-MN" sz="1500" dirty="0">
                <a:solidFill>
                  <a:srgbClr val="DDE6F0"/>
                </a:solidFill>
                <a:latin typeface="Calibri"/>
              </a:rPr>
              <a:t>процесс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руу</a:t>
            </a:r>
            <a:endParaRPr sz="1500" dirty="0">
              <a:solidFill>
                <a:srgbClr val="DDE6F0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 dirty="0">
                <a:solidFill>
                  <a:srgbClr val="DDE6F0"/>
                </a:solidFill>
                <a:latin typeface="Calibri"/>
              </a:rPr>
              <a:t>*  PAIS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ба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BPMS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гэж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юу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вэ</a:t>
            </a:r>
            <a:r>
              <a:rPr sz="1500" dirty="0">
                <a:solidFill>
                  <a:srgbClr val="DDE6F0"/>
                </a:solidFill>
                <a:latin typeface="Calibri"/>
              </a:rPr>
              <a:t>,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бусад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системээс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юугаараа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ялгаатай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вэ</a:t>
            </a:r>
            <a:endParaRPr sz="1500" dirty="0">
              <a:solidFill>
                <a:srgbClr val="DDE6F0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 dirty="0">
                <a:solidFill>
                  <a:srgbClr val="DDE6F0"/>
                </a:solidFill>
                <a:latin typeface="Calibri"/>
              </a:rPr>
              <a:t>*  BPMS-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ийн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архитектур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ба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гол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бүрэлдэхүүн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хэсгүүд</a:t>
            </a:r>
            <a:endParaRPr sz="1500" dirty="0">
              <a:solidFill>
                <a:srgbClr val="DDE6F0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 dirty="0">
                <a:solidFill>
                  <a:srgbClr val="DDE6F0"/>
                </a:solidFill>
                <a:latin typeface="Calibri"/>
              </a:rPr>
              <a:t>* 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Найруулга</a:t>
            </a:r>
            <a:r>
              <a:rPr sz="1500" dirty="0">
                <a:solidFill>
                  <a:srgbClr val="DDE6F0"/>
                </a:solidFill>
                <a:latin typeface="Calibri"/>
              </a:rPr>
              <a:t>/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бүжиглэлт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(orchestration/choreography),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кейс</a:t>
            </a:r>
            <a:r>
              <a:rPr sz="1500" dirty="0">
                <a:solidFill>
                  <a:srgbClr val="DDE6F0"/>
                </a:solidFill>
                <a:latin typeface="Calibri"/>
              </a:rPr>
              <a:t> </a:t>
            </a:r>
            <a:r>
              <a:rPr sz="1500" dirty="0" err="1">
                <a:solidFill>
                  <a:srgbClr val="DDE6F0"/>
                </a:solidFill>
                <a:latin typeface="Calibri"/>
              </a:rPr>
              <a:t>менежмент</a:t>
            </a:r>
            <a:r>
              <a:rPr sz="1500" dirty="0">
                <a:solidFill>
                  <a:srgbClr val="DDE6F0"/>
                </a:solidFill>
                <a:latin typeface="Calibri"/>
              </a:rPr>
              <a:t>, RPA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9AB0C4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9AB0C4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9AB0C4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9AB0C4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9AB0C4"/>
              </a:solidFill>
              <a:latin typeface="Calibr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9AB0C4"/>
                </a:solidFill>
                <a:latin typeface="Calibri"/>
              </a:rPr>
              <a:t>Бүлэг 2  -  17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2.1 СУУРЬ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46166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 dirty="0" err="1">
                <a:solidFill>
                  <a:srgbClr val="0F2647"/>
                </a:solidFill>
                <a:latin typeface="Georgia"/>
              </a:rPr>
              <a:t>Гар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ажиллагаанаас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автоматжуулсан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lang="mn-MN" sz="3000" b="1" i="0" dirty="0">
                <a:solidFill>
                  <a:srgbClr val="0F2647"/>
                </a:solidFill>
                <a:latin typeface="Georgia"/>
              </a:rPr>
              <a:t>процесс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руу</a:t>
            </a:r>
            <a:endParaRPr sz="3000" b="1" i="0" dirty="0">
              <a:solidFill>
                <a:srgbClr val="0F2647"/>
              </a:solidFill>
              <a:latin typeface="Georgia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868680" y="2194560"/>
            <a:ext cx="5212080" cy="28346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5" name="Oval 4"/>
          <p:cNvSpPr/>
          <p:nvPr/>
        </p:nvSpPr>
        <p:spPr>
          <a:xfrm>
            <a:off x="1069848" y="2432304"/>
            <a:ext cx="109728" cy="109728"/>
          </a:xfrm>
          <a:prstGeom prst="ellipse">
            <a:avLst/>
          </a:prstGeom>
          <a:solidFill>
            <a:srgbClr val="5B6B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6" name="TextBox 5"/>
          <p:cNvSpPr txBox="1"/>
          <p:nvPr/>
        </p:nvSpPr>
        <p:spPr>
          <a:xfrm>
            <a:off x="1280160" y="2359152"/>
            <a:ext cx="4663440" cy="3017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2000" b="1" i="0">
                <a:solidFill>
                  <a:srgbClr val="0F2647"/>
                </a:solidFill>
                <a:latin typeface="Georgia"/>
              </a:rPr>
              <a:t>Уламжлалт (гар ажиллагаа)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80160" y="2761488"/>
            <a:ext cx="4608576" cy="10327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lang="mn-MN" sz="16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ын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логик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нь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ажилтнуудын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толгойд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болон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цаасан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зааварт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байдаг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.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Дараалал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шилжүүлэг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гараар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хийгддэг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.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Хяналт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хэмжилт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хийхэд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хэцүү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.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Алдаа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саатал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ихтэй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63640" y="2194560"/>
            <a:ext cx="5029200" cy="283464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9" name="Oval 8"/>
          <p:cNvSpPr/>
          <p:nvPr/>
        </p:nvSpPr>
        <p:spPr>
          <a:xfrm>
            <a:off x="6464807" y="243230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0" name="TextBox 9"/>
          <p:cNvSpPr txBox="1"/>
          <p:nvPr/>
        </p:nvSpPr>
        <p:spPr>
          <a:xfrm>
            <a:off x="6675120" y="2359152"/>
            <a:ext cx="4480560" cy="3017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lang="mn-MN" sz="2000" b="1" i="0" dirty="0">
                <a:solidFill>
                  <a:srgbClr val="0F2647"/>
                </a:solidFill>
                <a:latin typeface="Georgia"/>
              </a:rPr>
              <a:t>Процесс</a:t>
            </a:r>
            <a:r>
              <a:rPr lang="mn-MN" sz="2000" b="1" dirty="0">
                <a:solidFill>
                  <a:srgbClr val="0F2647"/>
                </a:solidFill>
                <a:latin typeface="Georgia"/>
              </a:rPr>
              <a:t> суурьтай </a:t>
            </a:r>
            <a:r>
              <a:rPr sz="2000" b="1" i="0" dirty="0" err="1">
                <a:solidFill>
                  <a:srgbClr val="0F2647"/>
                </a:solidFill>
                <a:latin typeface="Georgia"/>
              </a:rPr>
              <a:t>систем</a:t>
            </a:r>
            <a:endParaRPr sz="2000" b="1" i="0" dirty="0">
              <a:solidFill>
                <a:srgbClr val="0F2647"/>
              </a:solidFill>
              <a:latin typeface="Georgi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75120" y="2761488"/>
            <a:ext cx="4425696" cy="10327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lang="mn-MN" sz="16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ын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логик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нь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ТОДОРХОЙ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загвар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хэлбэрээр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систем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дотор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хадгалагдана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.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Систем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даалгаврыг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зөв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хүн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/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үйлчилгээ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рүү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автоматаар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чиглүүлж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гүйцэтгэлийг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бүртгэж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хэмждэг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8680" y="5257800"/>
            <a:ext cx="1051560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Aft>
                <a:spcPts val="400"/>
              </a:spcAft>
            </a:pPr>
            <a:r>
              <a:rPr sz="1400" b="0" i="1">
                <a:solidFill>
                  <a:srgbClr val="5B6B7B"/>
                </a:solidFill>
                <a:latin typeface="Calibri"/>
              </a:rPr>
              <a:t>Гол ялгаа: процессын мэдлэг хүнээс СИСТЕМ рүү шилжиж, давтагдах, хэмжигдэх, удирдагдах болдог.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2  -  18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2.2 ТОДОРХОЙЛОЛТ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PAIS гэж юу вэ?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1920240"/>
            <a:ext cx="10515600" cy="6871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Aft>
                <a:spcPts val="400"/>
              </a:spcAft>
            </a:pPr>
            <a:r>
              <a:rPr sz="2000" b="1" i="0" dirty="0">
                <a:solidFill>
                  <a:srgbClr val="0F2647"/>
                </a:solidFill>
                <a:latin typeface="Calibri"/>
              </a:rPr>
              <a:t>Process-Aware Information System (PAIS)</a:t>
            </a:r>
            <a:r>
              <a:rPr sz="2000" b="0" i="0" dirty="0">
                <a:solidFill>
                  <a:srgbClr val="1B2A3A"/>
                </a:solidFill>
                <a:latin typeface="Calibri"/>
              </a:rPr>
              <a:t> - </a:t>
            </a:r>
            <a:r>
              <a:rPr sz="2000" b="0" i="0" dirty="0" err="1">
                <a:solidFill>
                  <a:srgbClr val="1B2A3A"/>
                </a:solidFill>
                <a:latin typeface="Calibri"/>
              </a:rPr>
              <a:t>тодорхой</a:t>
            </a:r>
            <a:r>
              <a:rPr sz="20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20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2000" b="0" i="0" dirty="0" err="1">
                <a:solidFill>
                  <a:srgbClr val="1B2A3A"/>
                </a:solidFill>
                <a:latin typeface="Calibri"/>
              </a:rPr>
              <a:t>ын</a:t>
            </a:r>
            <a:r>
              <a:rPr sz="20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2000" b="0" i="0" dirty="0" err="1">
                <a:solidFill>
                  <a:srgbClr val="1B2A3A"/>
                </a:solidFill>
                <a:latin typeface="Calibri"/>
              </a:rPr>
              <a:t>загварт</a:t>
            </a:r>
            <a:r>
              <a:rPr sz="20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2000" b="0" i="0" dirty="0" err="1">
                <a:solidFill>
                  <a:srgbClr val="1B2A3A"/>
                </a:solidFill>
                <a:latin typeface="Calibri"/>
              </a:rPr>
              <a:t>тулгуурлан</a:t>
            </a:r>
            <a:r>
              <a:rPr sz="20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2000" b="0" i="0" dirty="0" err="1">
                <a:solidFill>
                  <a:srgbClr val="1B2A3A"/>
                </a:solidFill>
                <a:latin typeface="Calibri"/>
              </a:rPr>
              <a:t>ажиллагаагаа</a:t>
            </a:r>
            <a:r>
              <a:rPr sz="20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2000" b="0" i="0" dirty="0" err="1">
                <a:solidFill>
                  <a:srgbClr val="1B2A3A"/>
                </a:solidFill>
                <a:latin typeface="Calibri"/>
              </a:rPr>
              <a:t>удирддаг</a:t>
            </a:r>
            <a:r>
              <a:rPr sz="20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2000" b="0" i="0" dirty="0" err="1">
                <a:solidFill>
                  <a:srgbClr val="1B2A3A"/>
                </a:solidFill>
                <a:latin typeface="Calibri"/>
              </a:rPr>
              <a:t>зохицуулдаг</a:t>
            </a:r>
            <a:r>
              <a:rPr sz="20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2000" b="0" i="0" dirty="0" err="1">
                <a:solidFill>
                  <a:srgbClr val="1B2A3A"/>
                </a:solidFill>
                <a:latin typeface="Calibri"/>
              </a:rPr>
              <a:t>мэдээллийн</a:t>
            </a:r>
            <a:r>
              <a:rPr sz="20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2000" b="0" i="0" dirty="0" err="1">
                <a:solidFill>
                  <a:srgbClr val="1B2A3A"/>
                </a:solidFill>
                <a:latin typeface="Calibri"/>
              </a:rPr>
              <a:t>систем</a:t>
            </a:r>
            <a:r>
              <a:rPr sz="200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880360"/>
            <a:ext cx="2743200" cy="24801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5B6B7B"/>
                </a:solidFill>
                <a:latin typeface="Calibri"/>
              </a:rPr>
              <a:t>Орчуулгын санал: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68880" y="2880360"/>
            <a:ext cx="8229600" cy="24801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0" i="1" dirty="0">
                <a:solidFill>
                  <a:srgbClr val="5B6B7B"/>
                </a:solidFill>
                <a:latin typeface="Calibri"/>
              </a:rPr>
              <a:t>process-aware = </a:t>
            </a:r>
            <a:r>
              <a:rPr lang="mn-MN" sz="1600" b="0" i="1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1600" b="0" i="1" dirty="0" err="1">
                <a:solidFill>
                  <a:srgbClr val="5B6B7B"/>
                </a:solidFill>
                <a:latin typeface="Calibri"/>
              </a:rPr>
              <a:t>ыг</a:t>
            </a:r>
            <a:r>
              <a:rPr sz="16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5B6B7B"/>
                </a:solidFill>
                <a:latin typeface="Calibri"/>
              </a:rPr>
              <a:t>ухамсарласан</a:t>
            </a:r>
            <a:r>
              <a:rPr sz="1600" b="0" i="1" dirty="0">
                <a:solidFill>
                  <a:srgbClr val="5B6B7B"/>
                </a:solidFill>
                <a:latin typeface="Calibri"/>
              </a:rPr>
              <a:t> / </a:t>
            </a:r>
            <a:r>
              <a:rPr sz="1600" b="0" i="1" dirty="0" err="1">
                <a:solidFill>
                  <a:srgbClr val="5B6B7B"/>
                </a:solidFill>
                <a:latin typeface="Calibri"/>
              </a:rPr>
              <a:t>процессыг</a:t>
            </a:r>
            <a:r>
              <a:rPr sz="16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5B6B7B"/>
                </a:solidFill>
                <a:latin typeface="Calibri"/>
              </a:rPr>
              <a:t>мэдэрдэг</a:t>
            </a:r>
            <a:endParaRPr sz="1600" b="0" i="1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68680" y="3429000"/>
            <a:ext cx="4937760" cy="12344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8" name="Oval 7"/>
          <p:cNvSpPr/>
          <p:nvPr/>
        </p:nvSpPr>
        <p:spPr>
          <a:xfrm>
            <a:off x="1069848" y="366674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9" name="TextBox 8"/>
          <p:cNvSpPr txBox="1"/>
          <p:nvPr/>
        </p:nvSpPr>
        <p:spPr>
          <a:xfrm>
            <a:off x="1280160" y="3593592"/>
            <a:ext cx="438912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Загвар удирддаг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80160" y="3995928"/>
            <a:ext cx="4334256" cy="51084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lang="mn-MN" sz="16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ын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загвар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нь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системийн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ажиллагааны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тархи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болдог</a:t>
            </a:r>
            <a:endParaRPr sz="1600" b="0" i="0" dirty="0">
              <a:solidFill>
                <a:srgbClr val="1B2A3A"/>
              </a:solidFill>
              <a:latin typeface="Calibri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400800" y="3429000"/>
            <a:ext cx="4937760" cy="12344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2" name="Oval 11"/>
          <p:cNvSpPr/>
          <p:nvPr/>
        </p:nvSpPr>
        <p:spPr>
          <a:xfrm>
            <a:off x="6601968" y="366674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3" name="TextBox 12"/>
          <p:cNvSpPr txBox="1"/>
          <p:nvPr/>
        </p:nvSpPr>
        <p:spPr>
          <a:xfrm>
            <a:off x="6812280" y="3593592"/>
            <a:ext cx="4389120" cy="27135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Даалгавар чиглүүлэлт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12280" y="3995928"/>
            <a:ext cx="4334256" cy="2498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600" b="0" i="0">
                <a:solidFill>
                  <a:srgbClr val="1B2A3A"/>
                </a:solidFill>
                <a:latin typeface="Calibri"/>
              </a:rPr>
              <a:t>Зөв даалгаврыг зөв нөөцөд, зөв цагт хүргэнэ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68680" y="4846320"/>
            <a:ext cx="4937760" cy="12344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6" name="Oval 15"/>
          <p:cNvSpPr/>
          <p:nvPr/>
        </p:nvSpPr>
        <p:spPr>
          <a:xfrm>
            <a:off x="1069848" y="508406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7" name="TextBox 16"/>
          <p:cNvSpPr txBox="1"/>
          <p:nvPr/>
        </p:nvSpPr>
        <p:spPr>
          <a:xfrm>
            <a:off x="1280160" y="5010912"/>
            <a:ext cx="438912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Хэмжилт, хяналт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80160" y="5413248"/>
            <a:ext cx="4334256" cy="2498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600" b="0" i="0">
                <a:solidFill>
                  <a:srgbClr val="1B2A3A"/>
                </a:solidFill>
                <a:latin typeface="Calibri"/>
              </a:rPr>
              <a:t>Гүйцэтгэлийн бүх алхмыг бүртгэж лог үүсгэнэ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400800" y="4846320"/>
            <a:ext cx="4937760" cy="12344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0" name="Oval 19"/>
          <p:cNvSpPr/>
          <p:nvPr/>
        </p:nvSpPr>
        <p:spPr>
          <a:xfrm>
            <a:off x="6601968" y="508406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1" name="TextBox 20"/>
          <p:cNvSpPr txBox="1"/>
          <p:nvPr/>
        </p:nvSpPr>
        <p:spPr>
          <a:xfrm>
            <a:off x="6812280" y="5010912"/>
            <a:ext cx="438912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Уян хатан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12280" y="5413248"/>
            <a:ext cx="4334256" cy="51084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600" b="0" i="0">
                <a:solidFill>
                  <a:srgbClr val="1B2A3A"/>
                </a:solidFill>
                <a:latin typeface="Calibri"/>
              </a:rPr>
              <a:t>Загварыг өөрчилснөөр ажиллагаа шууд шинэчлэгдэнэ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2  -  19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2.3 ХАРЬЦУУЛАЛТ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46166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 dirty="0" err="1">
                <a:solidFill>
                  <a:srgbClr val="0F2647"/>
                </a:solidFill>
                <a:latin typeface="Georgia"/>
              </a:rPr>
              <a:t>Өгөгдөлд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төвлөрсөн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ба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lang="mn-MN" sz="3000" b="1" i="0" dirty="0">
                <a:solidFill>
                  <a:srgbClr val="0F2647"/>
                </a:solidFill>
                <a:latin typeface="Georgia"/>
              </a:rPr>
              <a:t>процесс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ад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төвлөрсөн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систем</a:t>
            </a:r>
            <a:endParaRPr sz="3000" b="1" i="0" dirty="0">
              <a:solidFill>
                <a:srgbClr val="0F2647"/>
              </a:solidFill>
              <a:latin typeface="Georgia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68680" y="1635289"/>
            <a:ext cx="3337560" cy="548640"/>
          </a:xfrm>
          <a:prstGeom prst="rect">
            <a:avLst/>
          </a:prstGeom>
          <a:solidFill>
            <a:srgbClr val="0F26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5" name="TextBox 4"/>
          <p:cNvSpPr txBox="1"/>
          <p:nvPr/>
        </p:nvSpPr>
        <p:spPr>
          <a:xfrm>
            <a:off x="978407" y="1770082"/>
            <a:ext cx="3154679" cy="27905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FFFFFF"/>
                </a:solidFill>
                <a:latin typeface="Calibri"/>
              </a:rPr>
              <a:t>Шинж чанар</a:t>
            </a:r>
          </a:p>
        </p:txBody>
      </p:sp>
      <p:sp>
        <p:nvSpPr>
          <p:cNvPr id="6" name="Rectangle 5"/>
          <p:cNvSpPr/>
          <p:nvPr/>
        </p:nvSpPr>
        <p:spPr>
          <a:xfrm>
            <a:off x="4206240" y="1635289"/>
            <a:ext cx="3657600" cy="548640"/>
          </a:xfrm>
          <a:prstGeom prst="rect">
            <a:avLst/>
          </a:prstGeom>
          <a:solidFill>
            <a:srgbClr val="0F26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7" name="TextBox 6"/>
          <p:cNvSpPr txBox="1"/>
          <p:nvPr/>
        </p:nvSpPr>
        <p:spPr>
          <a:xfrm>
            <a:off x="4315968" y="1770082"/>
            <a:ext cx="3474720" cy="27905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FFFFFF"/>
                </a:solidFill>
                <a:latin typeface="Calibri"/>
              </a:rPr>
              <a:t>Уламжлалт (data-aware)</a:t>
            </a:r>
          </a:p>
        </p:txBody>
      </p:sp>
      <p:sp>
        <p:nvSpPr>
          <p:cNvPr id="8" name="Rectangle 7"/>
          <p:cNvSpPr/>
          <p:nvPr/>
        </p:nvSpPr>
        <p:spPr>
          <a:xfrm>
            <a:off x="7863840" y="1635289"/>
            <a:ext cx="3429000" cy="548640"/>
          </a:xfrm>
          <a:prstGeom prst="rect">
            <a:avLst/>
          </a:prstGeom>
          <a:solidFill>
            <a:srgbClr val="0F26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9" name="TextBox 8"/>
          <p:cNvSpPr txBox="1"/>
          <p:nvPr/>
        </p:nvSpPr>
        <p:spPr>
          <a:xfrm>
            <a:off x="7973567" y="1624658"/>
            <a:ext cx="3246120" cy="5699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FFFFFF"/>
                </a:solidFill>
                <a:latin typeface="Calibri"/>
              </a:rPr>
              <a:t>Процессыг ухамсарласан (process-aware)</a:t>
            </a:r>
          </a:p>
        </p:txBody>
      </p:sp>
      <p:sp>
        <p:nvSpPr>
          <p:cNvPr id="10" name="Rectangle 9"/>
          <p:cNvSpPr/>
          <p:nvPr/>
        </p:nvSpPr>
        <p:spPr>
          <a:xfrm>
            <a:off x="868680" y="2183929"/>
            <a:ext cx="3337560" cy="658368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11" name="TextBox 10"/>
          <p:cNvSpPr txBox="1"/>
          <p:nvPr/>
        </p:nvSpPr>
        <p:spPr>
          <a:xfrm>
            <a:off x="978407" y="2383758"/>
            <a:ext cx="3154679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Calibri"/>
              </a:rPr>
              <a:t>Гол анхаарал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206240" y="2183929"/>
            <a:ext cx="3657600" cy="658368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13" name="TextBox 12"/>
          <p:cNvSpPr txBox="1"/>
          <p:nvPr/>
        </p:nvSpPr>
        <p:spPr>
          <a:xfrm>
            <a:off x="4315968" y="2383758"/>
            <a:ext cx="347472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0" i="0">
                <a:solidFill>
                  <a:srgbClr val="1B2A3A"/>
                </a:solidFill>
                <a:latin typeface="Calibri"/>
              </a:rPr>
              <a:t>Өгөгдөл хадгалах, боловсруулах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863840" y="2183929"/>
            <a:ext cx="3429000" cy="658368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15" name="TextBox 14"/>
          <p:cNvSpPr txBox="1"/>
          <p:nvPr/>
        </p:nvSpPr>
        <p:spPr>
          <a:xfrm>
            <a:off x="7973567" y="2383758"/>
            <a:ext cx="324612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lang="mn-MN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ын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урсгал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дараалал</a:t>
            </a:r>
            <a:endParaRPr b="0" i="0" dirty="0">
              <a:solidFill>
                <a:srgbClr val="1B2A3A"/>
              </a:solidFill>
              <a:latin typeface="Calibri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8680" y="2842297"/>
            <a:ext cx="3337560" cy="658368"/>
          </a:xfrm>
          <a:prstGeom prst="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17" name="TextBox 16"/>
          <p:cNvSpPr txBox="1"/>
          <p:nvPr/>
        </p:nvSpPr>
        <p:spPr>
          <a:xfrm>
            <a:off x="978407" y="3042126"/>
            <a:ext cx="3154679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Calibri"/>
              </a:rPr>
              <a:t>Урсгалын логик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206240" y="2842297"/>
            <a:ext cx="3657600" cy="658368"/>
          </a:xfrm>
          <a:prstGeom prst="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19" name="TextBox 18"/>
          <p:cNvSpPr txBox="1"/>
          <p:nvPr/>
        </p:nvSpPr>
        <p:spPr>
          <a:xfrm>
            <a:off x="4315968" y="3042126"/>
            <a:ext cx="347472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0" i="0">
                <a:solidFill>
                  <a:srgbClr val="1B2A3A"/>
                </a:solidFill>
                <a:latin typeface="Calibri"/>
              </a:rPr>
              <a:t>Програмын код дотор шигдсэн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863840" y="2842297"/>
            <a:ext cx="3429000" cy="658368"/>
          </a:xfrm>
          <a:prstGeom prst="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21" name="TextBox 20"/>
          <p:cNvSpPr txBox="1"/>
          <p:nvPr/>
        </p:nvSpPr>
        <p:spPr>
          <a:xfrm>
            <a:off x="7973567" y="3042126"/>
            <a:ext cx="324612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0" i="0">
                <a:solidFill>
                  <a:srgbClr val="1B2A3A"/>
                </a:solidFill>
                <a:latin typeface="Calibri"/>
              </a:rPr>
              <a:t>Тусдаа загвар хэлбэрээр илэрхий</a:t>
            </a:r>
          </a:p>
        </p:txBody>
      </p:sp>
      <p:sp>
        <p:nvSpPr>
          <p:cNvPr id="22" name="Rectangle 21"/>
          <p:cNvSpPr/>
          <p:nvPr/>
        </p:nvSpPr>
        <p:spPr>
          <a:xfrm>
            <a:off x="868680" y="3500664"/>
            <a:ext cx="3337560" cy="658368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23" name="TextBox 22"/>
          <p:cNvSpPr txBox="1"/>
          <p:nvPr/>
        </p:nvSpPr>
        <p:spPr>
          <a:xfrm>
            <a:off x="978407" y="3700493"/>
            <a:ext cx="3154679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Calibri"/>
              </a:rPr>
              <a:t>Жишээ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206240" y="3500664"/>
            <a:ext cx="3657600" cy="658368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25" name="TextBox 24"/>
          <p:cNvSpPr txBox="1"/>
          <p:nvPr/>
        </p:nvSpPr>
        <p:spPr>
          <a:xfrm>
            <a:off x="4315968" y="3700493"/>
            <a:ext cx="347472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0" i="0">
                <a:solidFill>
                  <a:srgbClr val="1B2A3A"/>
                </a:solidFill>
                <a:latin typeface="Calibri"/>
              </a:rPr>
              <a:t>ERP, CRM, мэдээллийн сан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863840" y="3500664"/>
            <a:ext cx="3429000" cy="658368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27" name="TextBox 26"/>
          <p:cNvSpPr txBox="1"/>
          <p:nvPr/>
        </p:nvSpPr>
        <p:spPr>
          <a:xfrm>
            <a:off x="7973567" y="3700493"/>
            <a:ext cx="324612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0" i="0">
                <a:solidFill>
                  <a:srgbClr val="1B2A3A"/>
                </a:solidFill>
                <a:latin typeface="Calibri"/>
              </a:rPr>
              <a:t>BPMS, workflow систем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68680" y="4159032"/>
            <a:ext cx="3337560" cy="658368"/>
          </a:xfrm>
          <a:prstGeom prst="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29" name="TextBox 28"/>
          <p:cNvSpPr txBox="1"/>
          <p:nvPr/>
        </p:nvSpPr>
        <p:spPr>
          <a:xfrm>
            <a:off x="978407" y="4358861"/>
            <a:ext cx="3154679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Calibri"/>
              </a:rPr>
              <a:t>Өөрчлөх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206240" y="4159032"/>
            <a:ext cx="3657600" cy="658368"/>
          </a:xfrm>
          <a:prstGeom prst="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31" name="TextBox 30"/>
          <p:cNvSpPr txBox="1"/>
          <p:nvPr/>
        </p:nvSpPr>
        <p:spPr>
          <a:xfrm>
            <a:off x="4315968" y="4358861"/>
            <a:ext cx="347472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0" i="0">
                <a:solidFill>
                  <a:srgbClr val="1B2A3A"/>
                </a:solidFill>
                <a:latin typeface="Calibri"/>
              </a:rPr>
              <a:t>Код дахин бичих шаардлагатай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863840" y="4159032"/>
            <a:ext cx="3429000" cy="658368"/>
          </a:xfrm>
          <a:prstGeom prst="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33" name="TextBox 32"/>
          <p:cNvSpPr txBox="1"/>
          <p:nvPr/>
        </p:nvSpPr>
        <p:spPr>
          <a:xfrm>
            <a:off x="7973567" y="4358861"/>
            <a:ext cx="324612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0" i="0">
                <a:solidFill>
                  <a:srgbClr val="1B2A3A"/>
                </a:solidFill>
                <a:latin typeface="Calibri"/>
              </a:rPr>
              <a:t>Загвар өөрчлөхөд хангалттай</a:t>
            </a:r>
          </a:p>
        </p:txBody>
      </p:sp>
      <p:sp>
        <p:nvSpPr>
          <p:cNvPr id="34" name="Rectangle 33"/>
          <p:cNvSpPr/>
          <p:nvPr/>
        </p:nvSpPr>
        <p:spPr>
          <a:xfrm>
            <a:off x="868680" y="4817400"/>
            <a:ext cx="3337560" cy="658368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35" name="TextBox 34"/>
          <p:cNvSpPr txBox="1"/>
          <p:nvPr/>
        </p:nvSpPr>
        <p:spPr>
          <a:xfrm>
            <a:off x="978407" y="5017229"/>
            <a:ext cx="3154679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Calibri"/>
              </a:rPr>
              <a:t>Хяналт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206240" y="4817400"/>
            <a:ext cx="3657600" cy="658368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37" name="TextBox 36"/>
          <p:cNvSpPr txBox="1"/>
          <p:nvPr/>
        </p:nvSpPr>
        <p:spPr>
          <a:xfrm>
            <a:off x="4315968" y="5017229"/>
            <a:ext cx="347472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0" i="0">
                <a:solidFill>
                  <a:srgbClr val="1B2A3A"/>
                </a:solidFill>
                <a:latin typeface="Calibri"/>
              </a:rPr>
              <a:t>Хязгаарлагдмал</a:t>
            </a:r>
          </a:p>
        </p:txBody>
      </p:sp>
      <p:sp>
        <p:nvSpPr>
          <p:cNvPr id="38" name="Rectangle 37"/>
          <p:cNvSpPr/>
          <p:nvPr/>
        </p:nvSpPr>
        <p:spPr>
          <a:xfrm>
            <a:off x="7863840" y="4817400"/>
            <a:ext cx="3429000" cy="658368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39" name="TextBox 38"/>
          <p:cNvSpPr txBox="1"/>
          <p:nvPr/>
        </p:nvSpPr>
        <p:spPr>
          <a:xfrm>
            <a:off x="7973567" y="5017229"/>
            <a:ext cx="324612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b="0" i="0">
                <a:solidFill>
                  <a:srgbClr val="1B2A3A"/>
                </a:solidFill>
                <a:latin typeface="Calibri"/>
              </a:rPr>
              <a:t>Бүрэн лог, гүйцэтгэлийн хэмжүүр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2  -  20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2.4 АРХИТЕКТУР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BPMS-ийн ерөнхий архитектур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1828800"/>
            <a:ext cx="10515600" cy="21704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1" dirty="0">
                <a:solidFill>
                  <a:srgbClr val="5B6B7B"/>
                </a:solidFill>
                <a:latin typeface="Calibri"/>
              </a:rPr>
              <a:t>BPMS = Business Process Management System - </a:t>
            </a:r>
            <a:r>
              <a:rPr sz="1400" b="0" i="1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14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1400" b="0" i="1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1400" b="0" i="1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14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00" b="0" i="1" dirty="0" err="1">
                <a:solidFill>
                  <a:srgbClr val="5B6B7B"/>
                </a:solidFill>
                <a:latin typeface="Calibri"/>
              </a:rPr>
              <a:t>удирдлагын</a:t>
            </a:r>
            <a:r>
              <a:rPr sz="14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00" b="0" i="1" dirty="0" err="1">
                <a:solidFill>
                  <a:srgbClr val="5B6B7B"/>
                </a:solidFill>
                <a:latin typeface="Calibri"/>
              </a:rPr>
              <a:t>систем</a:t>
            </a:r>
            <a:endParaRPr sz="1400" b="0" i="1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68680" y="2331720"/>
            <a:ext cx="4023360" cy="841248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6" name="TextBox 5"/>
          <p:cNvSpPr txBox="1"/>
          <p:nvPr/>
        </p:nvSpPr>
        <p:spPr>
          <a:xfrm>
            <a:off x="1097280" y="2450591"/>
            <a:ext cx="365760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Загварчлалын хэрэгсэл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" y="2834639"/>
            <a:ext cx="3657600" cy="1860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200" b="0" i="1">
                <a:solidFill>
                  <a:srgbClr val="5B6B7B"/>
                </a:solidFill>
                <a:latin typeface="Calibri"/>
              </a:rPr>
              <a:t>Process Modelling Tool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20640" y="2698684"/>
            <a:ext cx="6217920" cy="21704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lang="mn-MN" sz="14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ын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загвар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зурж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гүйцэтгэх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хэлбэрт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оруулна</a:t>
            </a:r>
            <a:endParaRPr sz="1400" b="0" i="0" dirty="0">
              <a:solidFill>
                <a:srgbClr val="1B2A3A"/>
              </a:solidFill>
              <a:latin typeface="Calibri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68680" y="3291839"/>
            <a:ext cx="4023360" cy="841248"/>
          </a:xfrm>
          <a:prstGeom prst="roundRect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0" name="TextBox 9"/>
          <p:cNvSpPr txBox="1"/>
          <p:nvPr/>
        </p:nvSpPr>
        <p:spPr>
          <a:xfrm>
            <a:off x="1097280" y="3410711"/>
            <a:ext cx="3657600" cy="2412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Гүйцэтгэх цөм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97280" y="3794759"/>
            <a:ext cx="3657600" cy="1860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200" b="0" i="1">
                <a:solidFill>
                  <a:srgbClr val="F1F5F9"/>
                </a:solidFill>
                <a:latin typeface="Calibri"/>
              </a:rPr>
              <a:t>Execution Engine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20640" y="3658804"/>
            <a:ext cx="6217920" cy="21704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Загварыг уншиж, кейс бүрийг токеноор удирдан ажиллуулна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68680" y="4251959"/>
            <a:ext cx="4023360" cy="841248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4" name="TextBox 13"/>
          <p:cNvSpPr txBox="1"/>
          <p:nvPr/>
        </p:nvSpPr>
        <p:spPr>
          <a:xfrm>
            <a:off x="1097280" y="4370831"/>
            <a:ext cx="365760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Ажлын жагсаалт зохицуулагч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97280" y="4754879"/>
            <a:ext cx="3657600" cy="1860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200" b="0" i="1">
                <a:solidFill>
                  <a:srgbClr val="5B6B7B"/>
                </a:solidFill>
                <a:latin typeface="Calibri"/>
              </a:rPr>
              <a:t>Worklist Handler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20640" y="4618924"/>
            <a:ext cx="6217920" cy="21704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Хүний даалгаврыг тохирох ажилтанд хуваарилж дамжуулна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68680" y="5212079"/>
            <a:ext cx="4023360" cy="841248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8" name="TextBox 17"/>
          <p:cNvSpPr txBox="1"/>
          <p:nvPr/>
        </p:nvSpPr>
        <p:spPr>
          <a:xfrm>
            <a:off x="1097280" y="5330951"/>
            <a:ext cx="3657600" cy="2412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Гадаад үйлчилгээ, програмууд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97280" y="5714999"/>
            <a:ext cx="3657600" cy="1860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200" b="0" i="1">
                <a:solidFill>
                  <a:srgbClr val="5B6B7B"/>
                </a:solidFill>
                <a:latin typeface="Calibri"/>
              </a:rPr>
              <a:t>External Services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20640" y="5579043"/>
            <a:ext cx="6217920" cy="21704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Веб үйлчилгээ, мэдээллийн сан, бусад системтэй холбогдоно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2  -  21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2.5 БҮРЭЛДЭХҮҮН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BPMS-ийн гол бүрэлдэхүүн хэсгүүд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68680" y="2148840"/>
            <a:ext cx="51663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1069848" y="238658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280160" y="2313432"/>
            <a:ext cx="46177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Гүйцэтгэх цөм (Engine)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80160" y="2715768"/>
            <a:ext cx="4562856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Кейс бүрийн төлвийг хадгалж, дараагийн алхмыг шийдэж ажиллуулна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26480" y="2148840"/>
            <a:ext cx="51663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6327648" y="238658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537960" y="2313432"/>
            <a:ext cx="46177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Ажлын жагсаалт (Worklist)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37960" y="2715768"/>
            <a:ext cx="4562856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Хэрэглэгч өөрт оногдсон даалгавруудаа жагсаалтаас хүлээн авна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68680" y="3447288"/>
            <a:ext cx="51663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69848" y="3685032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280160" y="3611880"/>
            <a:ext cx="46177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Загвар хадгалах сан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80160" y="4014215"/>
            <a:ext cx="4562856" cy="19524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lang="mn-MN" sz="125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ын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загвар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хувилбаруудыг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хадгалж</a:t>
            </a:r>
            <a:r>
              <a:rPr sz="12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250" b="0" i="0" dirty="0" err="1">
                <a:solidFill>
                  <a:srgbClr val="1B2A3A"/>
                </a:solidFill>
                <a:latin typeface="Calibri"/>
              </a:rPr>
              <a:t>хувилбарчилна</a:t>
            </a:r>
            <a:endParaRPr sz="1250" b="0" i="0" dirty="0">
              <a:solidFill>
                <a:srgbClr val="1B2A3A"/>
              </a:solidFill>
              <a:latin typeface="Calibri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126480" y="3447288"/>
            <a:ext cx="51663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6327648" y="3685032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6537960" y="3611880"/>
            <a:ext cx="46177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Үйлчилгээний холбогч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37960" y="4014215"/>
            <a:ext cx="4562856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Service task-ыг гадаад API/системтэй холбоно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68680" y="4745736"/>
            <a:ext cx="51663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Oval 20"/>
          <p:cNvSpPr/>
          <p:nvPr/>
        </p:nvSpPr>
        <p:spPr>
          <a:xfrm>
            <a:off x="1069848" y="4983479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280160" y="4910327"/>
            <a:ext cx="46177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Дүрмийн хөдөлгүүр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280160" y="5312664"/>
            <a:ext cx="4562856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Business rules-ийг гүйцэтгэж шийдвэрийг автоматжуулна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126480" y="4745736"/>
            <a:ext cx="51663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6327648" y="4983479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6537960" y="4910327"/>
            <a:ext cx="46177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Georgia"/>
              </a:rPr>
              <a:t>Хяналтын самбар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37960" y="5312664"/>
            <a:ext cx="4562856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Гүйцэтгэлийн үзүүлэлт, статистикийг бодит цагт харуулна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2  -  22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2.6 ДАВУУ/СУЛ ТАЛ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BPMS-ийг хэрэглэх нь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2011680"/>
            <a:ext cx="457200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E7C86"/>
                </a:solidFill>
                <a:latin typeface="Georgia"/>
              </a:rPr>
              <a:t>Давуу тал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423160"/>
            <a:ext cx="5212080" cy="167629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 dirty="0">
                <a:solidFill>
                  <a:srgbClr val="1B2A3A"/>
                </a:solidFill>
                <a:latin typeface="Calibri"/>
              </a:rPr>
              <a:t>* 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Хурдан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хөгжүүлэлт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-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кодын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оронд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загвар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өөрчилнө</a:t>
            </a:r>
            <a:endParaRPr sz="1600" dirty="0">
              <a:solidFill>
                <a:srgbClr val="1B2A3A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 dirty="0">
                <a:solidFill>
                  <a:srgbClr val="1B2A3A"/>
                </a:solidFill>
                <a:latin typeface="Calibri"/>
              </a:rPr>
              <a:t>*  </a:t>
            </a:r>
            <a:r>
              <a:rPr lang="mn-MN" sz="160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харагдахуйц</a:t>
            </a:r>
            <a:r>
              <a:rPr sz="1600" dirty="0">
                <a:solidFill>
                  <a:srgbClr val="1B2A3A"/>
                </a:solidFill>
                <a:latin typeface="Calibri"/>
              </a:rPr>
              <a:t>,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удирдахуйц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болгоно</a:t>
            </a:r>
            <a:endParaRPr sz="1600" dirty="0">
              <a:solidFill>
                <a:srgbClr val="1B2A3A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 dirty="0">
                <a:solidFill>
                  <a:srgbClr val="1B2A3A"/>
                </a:solidFill>
                <a:latin typeface="Calibri"/>
              </a:rPr>
              <a:t>* 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Гүйцэтгэлийн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өгөгдөл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автоматаар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цуглана</a:t>
            </a:r>
            <a:endParaRPr sz="1600" dirty="0">
              <a:solidFill>
                <a:srgbClr val="1B2A3A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 dirty="0">
                <a:solidFill>
                  <a:srgbClr val="1B2A3A"/>
                </a:solidFill>
                <a:latin typeface="Calibri"/>
              </a:rPr>
              <a:t>* 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Стандартчлал</a:t>
            </a:r>
            <a:r>
              <a:rPr sz="1600" dirty="0">
                <a:solidFill>
                  <a:srgbClr val="1B2A3A"/>
                </a:solidFill>
                <a:latin typeface="Calibri"/>
              </a:rPr>
              <a:t>,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нийцлийг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(compliance)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хангана</a:t>
            </a:r>
            <a:endParaRPr sz="1600" dirty="0">
              <a:solidFill>
                <a:srgbClr val="1B2A3A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 dirty="0">
                <a:solidFill>
                  <a:srgbClr val="1B2A3A"/>
                </a:solidFill>
                <a:latin typeface="Calibri"/>
              </a:rPr>
              <a:t>* 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Алдаа</a:t>
            </a:r>
            <a:r>
              <a:rPr sz="1600" dirty="0">
                <a:solidFill>
                  <a:srgbClr val="1B2A3A"/>
                </a:solidFill>
                <a:latin typeface="Calibri"/>
              </a:rPr>
              <a:t>,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гар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ажиллагаа</a:t>
            </a:r>
            <a:r>
              <a:rPr sz="160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1B2A3A"/>
                </a:solidFill>
                <a:latin typeface="Calibri"/>
              </a:rPr>
              <a:t>буурна</a:t>
            </a:r>
            <a:endParaRPr sz="1600" dirty="0">
              <a:solidFill>
                <a:srgbClr val="1B2A3A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55080" y="2011680"/>
            <a:ext cx="5029200" cy="27135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E8A33D"/>
                </a:solidFill>
                <a:latin typeface="Georgia"/>
              </a:rPr>
              <a:t>Сул тал / анхаарах зүйл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55080" y="2423160"/>
            <a:ext cx="5029200" cy="167629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Нэвтрүүлэх анхны зардал, цаг өндөр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Маш хувьсамтгай, бүтэцгүй ажилд тохирохгүй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Загварыг буруу гаргавал бүхэлдээ алдаатай болно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Байгууллагын соёл, өөрчлөлтийн эсэргүүцэл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Бэлэн системд хэт хатуу баригдах эрсдэл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2  -  23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2.7 ЗОХИЦУУЛАЛТ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7462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 dirty="0" err="1">
                <a:solidFill>
                  <a:srgbClr val="0F2647"/>
                </a:solidFill>
                <a:latin typeface="Georgia"/>
              </a:rPr>
              <a:t>Найруулга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ба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dirty="0" err="1">
                <a:solidFill>
                  <a:srgbClr val="0F2647"/>
                </a:solidFill>
                <a:latin typeface="Georgia"/>
              </a:rPr>
              <a:t>Д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эглэлт</a:t>
            </a:r>
            <a:endParaRPr sz="3000" b="1" i="0" dirty="0">
              <a:solidFill>
                <a:srgbClr val="0F2647"/>
              </a:solidFill>
              <a:latin typeface="Georgia"/>
            </a:endParaRPr>
          </a:p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 dirty="0">
                <a:solidFill>
                  <a:srgbClr val="0F2647"/>
                </a:solidFill>
                <a:latin typeface="Georgia"/>
              </a:rPr>
              <a:t> (Orchestration/Choreography)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68680" y="2240280"/>
            <a:ext cx="5212080" cy="269748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5" name="Oval 4"/>
          <p:cNvSpPr/>
          <p:nvPr/>
        </p:nvSpPr>
        <p:spPr>
          <a:xfrm>
            <a:off x="1069848" y="247802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6" name="TextBox 5"/>
          <p:cNvSpPr txBox="1"/>
          <p:nvPr/>
        </p:nvSpPr>
        <p:spPr>
          <a:xfrm>
            <a:off x="1280160" y="2404872"/>
            <a:ext cx="4663440" cy="3017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2000" b="1" i="0">
                <a:solidFill>
                  <a:srgbClr val="0F2647"/>
                </a:solidFill>
                <a:latin typeface="Georgia"/>
              </a:rPr>
              <a:t>Найруулга (Orchestration)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80160" y="2807208"/>
            <a:ext cx="4608576" cy="7718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600" b="0" i="0" dirty="0" err="1">
                <a:solidFill>
                  <a:srgbClr val="1B2A3A"/>
                </a:solidFill>
                <a:latin typeface="Calibri"/>
              </a:rPr>
              <a:t>Нэг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төв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удирдагч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(BPMS engine)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бүх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оролцогч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үйлчилгээг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чиглүүлнэ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-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найрал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хөгжмийн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удирдаачтай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адил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.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Дотоод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16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ад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1B2A3A"/>
                </a:solidFill>
                <a:latin typeface="Calibri"/>
              </a:rPr>
              <a:t>тохиромжтой</a:t>
            </a:r>
            <a:r>
              <a:rPr sz="160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1560" y="4206240"/>
            <a:ext cx="4846320" cy="4432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1">
                <a:solidFill>
                  <a:srgbClr val="5B6B7B"/>
                </a:solidFill>
                <a:latin typeface="Calibri"/>
              </a:rPr>
              <a:t>Орчуулгын санал: orchestration = найруулга / төвлөрсөн зохицуулалт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63640" y="2240280"/>
            <a:ext cx="5029200" cy="269748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0" name="Oval 9"/>
          <p:cNvSpPr/>
          <p:nvPr/>
        </p:nvSpPr>
        <p:spPr>
          <a:xfrm>
            <a:off x="6464807" y="2478024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1" name="TextBox 10"/>
          <p:cNvSpPr txBox="1"/>
          <p:nvPr/>
        </p:nvSpPr>
        <p:spPr>
          <a:xfrm>
            <a:off x="6675120" y="2404872"/>
            <a:ext cx="4480560" cy="3017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2000" b="1" i="0" dirty="0" err="1">
                <a:solidFill>
                  <a:srgbClr val="0F2647"/>
                </a:solidFill>
                <a:latin typeface="Georgia"/>
              </a:rPr>
              <a:t>Дэглэлт</a:t>
            </a:r>
            <a:r>
              <a:rPr sz="2000" b="1" i="0" dirty="0">
                <a:solidFill>
                  <a:srgbClr val="0F2647"/>
                </a:solidFill>
                <a:latin typeface="Georgia"/>
              </a:rPr>
              <a:t> (Choreography)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75120" y="2807208"/>
            <a:ext cx="4425696" cy="7718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600" b="0" i="0">
                <a:solidFill>
                  <a:srgbClr val="1B2A3A"/>
                </a:solidFill>
                <a:latin typeface="Calibri"/>
              </a:rPr>
              <a:t>Төв удирдагчгүй - оролцогч бүр ямар үед хэнтэй мессеж солилцохоо мэдэж, тэгш эрхтэй хамтран ажиллана. Байгууллага хооронд тохиромжтой.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46520" y="4206240"/>
            <a:ext cx="4663440" cy="4432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1">
                <a:solidFill>
                  <a:srgbClr val="5B6B7B"/>
                </a:solidFill>
                <a:latin typeface="Calibri"/>
              </a:rPr>
              <a:t>Орчуулгын санал: choreography = бүжиглэлт / тархмал зохицуулалт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2  -  24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2.8 ТӨРЛҮҮД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46166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lang="mn-MN" sz="3000" b="1" i="0" dirty="0">
                <a:solidFill>
                  <a:srgbClr val="0F2647"/>
                </a:solidFill>
                <a:latin typeface="Georgia"/>
              </a:rPr>
              <a:t>Процесс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автоматжуулах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системийн</a:t>
            </a:r>
            <a:r>
              <a:rPr sz="3000" b="1" i="0" dirty="0">
                <a:solidFill>
                  <a:srgbClr val="0F2647"/>
                </a:solidFill>
                <a:latin typeface="Georgia"/>
              </a:rPr>
              <a:t> </a:t>
            </a:r>
            <a:r>
              <a:rPr sz="3000" b="1" i="0" dirty="0" err="1">
                <a:solidFill>
                  <a:srgbClr val="0F2647"/>
                </a:solidFill>
                <a:latin typeface="Georgia"/>
              </a:rPr>
              <a:t>төрлүүд</a:t>
            </a:r>
            <a:endParaRPr sz="3000" b="1" i="0" dirty="0">
              <a:solidFill>
                <a:srgbClr val="0F2647"/>
              </a:solidFill>
              <a:latin typeface="Georgia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77240" y="1627631"/>
            <a:ext cx="51663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5" name="Oval 4"/>
          <p:cNvSpPr/>
          <p:nvPr/>
        </p:nvSpPr>
        <p:spPr>
          <a:xfrm>
            <a:off x="978408" y="1865375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6" name="TextBox 5"/>
          <p:cNvSpPr txBox="1"/>
          <p:nvPr/>
        </p:nvSpPr>
        <p:spPr>
          <a:xfrm>
            <a:off x="1188720" y="1792223"/>
            <a:ext cx="461772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BPMS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8720" y="2194559"/>
            <a:ext cx="4562856" cy="4471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400" b="0" i="0" dirty="0" err="1">
                <a:solidFill>
                  <a:srgbClr val="1B2A3A"/>
                </a:solidFill>
                <a:latin typeface="Calibri"/>
              </a:rPr>
              <a:t>Бүтэцтэй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давтагдах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14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загвараар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удирдан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ажиллуулна</a:t>
            </a:r>
            <a:endParaRPr sz="1400" b="0" i="0" dirty="0">
              <a:solidFill>
                <a:srgbClr val="1B2A3A"/>
              </a:solidFill>
              <a:latin typeface="Calibri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035040" y="1627631"/>
            <a:ext cx="5166360" cy="114300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9" name="Oval 8"/>
          <p:cNvSpPr/>
          <p:nvPr/>
        </p:nvSpPr>
        <p:spPr>
          <a:xfrm>
            <a:off x="6236208" y="1865375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0" name="TextBox 9"/>
          <p:cNvSpPr txBox="1"/>
          <p:nvPr/>
        </p:nvSpPr>
        <p:spPr>
          <a:xfrm>
            <a:off x="6446520" y="1792223"/>
            <a:ext cx="461772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Кейс менежмент (ACM)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46520" y="2194559"/>
            <a:ext cx="4562856" cy="4471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Урьдчилан бүрэн тодорхойлох боломжгүй, мэдлэгт тулгуурласан ажил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77240" y="2926079"/>
            <a:ext cx="51663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3" name="Oval 12"/>
          <p:cNvSpPr/>
          <p:nvPr/>
        </p:nvSpPr>
        <p:spPr>
          <a:xfrm>
            <a:off x="978408" y="3163823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4" name="TextBox 13"/>
          <p:cNvSpPr txBox="1"/>
          <p:nvPr/>
        </p:nvSpPr>
        <p:spPr>
          <a:xfrm>
            <a:off x="1188720" y="3090671"/>
            <a:ext cx="461772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Workflow систем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88720" y="3493006"/>
            <a:ext cx="4562856" cy="4471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Баримт бичиг, даалгаврын урсгалыг чиглүүлэх анхдагч хэлбэр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035040" y="2926079"/>
            <a:ext cx="5166360" cy="114300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7" name="Oval 16"/>
          <p:cNvSpPr/>
          <p:nvPr/>
        </p:nvSpPr>
        <p:spPr>
          <a:xfrm>
            <a:off x="6236208" y="3163823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8" name="TextBox 17"/>
          <p:cNvSpPr txBox="1"/>
          <p:nvPr/>
        </p:nvSpPr>
        <p:spPr>
          <a:xfrm>
            <a:off x="6446520" y="3090671"/>
            <a:ext cx="461772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RPA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46520" y="3493006"/>
            <a:ext cx="4562856" cy="4471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Хэрэглэгчийн интерфейс түвшинд давтагдах үйлдлийг робот-оор хийлгэх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77240" y="4224527"/>
            <a:ext cx="51663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1" name="Oval 20"/>
          <p:cNvSpPr/>
          <p:nvPr/>
        </p:nvSpPr>
        <p:spPr>
          <a:xfrm>
            <a:off x="978408" y="4462270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2" name="TextBox 21"/>
          <p:cNvSpPr txBox="1"/>
          <p:nvPr/>
        </p:nvSpPr>
        <p:spPr>
          <a:xfrm>
            <a:off x="1188720" y="4389118"/>
            <a:ext cx="461772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iBPMS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88720" y="4791455"/>
            <a:ext cx="4562856" cy="4471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BPMS дээр аналитик, AI, дүрмийн хөдөлгүүр нэмсэн ухаалаг хувилбар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035040" y="4224527"/>
            <a:ext cx="5166360" cy="114300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5" name="Oval 24"/>
          <p:cNvSpPr/>
          <p:nvPr/>
        </p:nvSpPr>
        <p:spPr>
          <a:xfrm>
            <a:off x="6236208" y="4462270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6" name="TextBox 25"/>
          <p:cNvSpPr txBox="1"/>
          <p:nvPr/>
        </p:nvSpPr>
        <p:spPr>
          <a:xfrm>
            <a:off x="6446520" y="4389118"/>
            <a:ext cx="461772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Интеграцийн платформ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46520" y="4791455"/>
            <a:ext cx="4562856" cy="2187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400" b="0" i="0" dirty="0" err="1">
                <a:solidFill>
                  <a:srgbClr val="1B2A3A"/>
                </a:solidFill>
                <a:latin typeface="Calibri"/>
              </a:rPr>
              <a:t>Олон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системийг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холбож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14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гүйцэтгэх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(iPaaS)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2  -  25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2.9 ОНЦЛОХ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Кейс менежмент ба RPA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2960" y="1540764"/>
            <a:ext cx="5212080" cy="292608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5" name="Oval 4"/>
          <p:cNvSpPr/>
          <p:nvPr/>
        </p:nvSpPr>
        <p:spPr>
          <a:xfrm>
            <a:off x="1024128" y="1778508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6" name="TextBox 5"/>
          <p:cNvSpPr txBox="1"/>
          <p:nvPr/>
        </p:nvSpPr>
        <p:spPr>
          <a:xfrm>
            <a:off x="1234440" y="1705356"/>
            <a:ext cx="466344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Adaptive Case Management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34440" y="2107692"/>
            <a:ext cx="4608576" cy="129375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600" b="0" i="0">
                <a:solidFill>
                  <a:srgbClr val="1B2A3A"/>
                </a:solidFill>
                <a:latin typeface="Calibri"/>
              </a:rPr>
              <a:t>Эмнэлгийн онош, хууль зүйн хэрэг гэх мэт уян хатан, мэдлэгт суурилсан ажилд тохирно. Алхмын дараалал урьдчилан тогтоогдоогүй - мэргэжилтэн нөхцөл байдалд тулгуурлан шийднэ. BPMS-ийн хатуу урсгалын эсрэг.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7920" y="1540764"/>
            <a:ext cx="5029200" cy="292608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9" name="Oval 8"/>
          <p:cNvSpPr/>
          <p:nvPr/>
        </p:nvSpPr>
        <p:spPr>
          <a:xfrm>
            <a:off x="6419087" y="1778508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0" name="TextBox 9"/>
          <p:cNvSpPr txBox="1"/>
          <p:nvPr/>
        </p:nvSpPr>
        <p:spPr>
          <a:xfrm>
            <a:off x="6629400" y="1705356"/>
            <a:ext cx="448056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Robotic Process Automation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29400" y="2107692"/>
            <a:ext cx="4425696" cy="129375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600" b="0" i="0">
                <a:solidFill>
                  <a:srgbClr val="1B2A3A"/>
                </a:solidFill>
                <a:latin typeface="Calibri"/>
              </a:rPr>
              <a:t>Хүний хийдэг давтагдах, дүрэмт үйлдлийг (өгөгдөл хуулах, форм бөглөх) програм робот хүний интерфейсийг дуурайн гүйцэтгэнэ. Хуучин системийг өөрчлөхгүйгээр хурдан автоматжуулна. Гэхдээ эмзэг, засвар их шаардана.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8680" y="4538281"/>
            <a:ext cx="105156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250" b="0" i="1" dirty="0">
                <a:solidFill>
                  <a:srgbClr val="5B6B7B"/>
                </a:solidFill>
                <a:latin typeface="Calibri"/>
              </a:rPr>
              <a:t>RPA = </a:t>
            </a:r>
            <a:r>
              <a:rPr sz="1250" b="0" i="1" dirty="0" err="1">
                <a:solidFill>
                  <a:srgbClr val="5B6B7B"/>
                </a:solidFill>
                <a:latin typeface="Calibri"/>
              </a:rPr>
              <a:t>програмын</a:t>
            </a:r>
            <a:r>
              <a:rPr sz="125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250" b="0" i="1" dirty="0" err="1">
                <a:solidFill>
                  <a:srgbClr val="5B6B7B"/>
                </a:solidFill>
                <a:latin typeface="Calibri"/>
              </a:rPr>
              <a:t>робот</a:t>
            </a:r>
            <a:r>
              <a:rPr sz="125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250" b="0" i="1" dirty="0" err="1">
                <a:solidFill>
                  <a:srgbClr val="5B6B7B"/>
                </a:solidFill>
                <a:latin typeface="Calibri"/>
              </a:rPr>
              <a:t>автоматжуулалт</a:t>
            </a:r>
            <a:r>
              <a:rPr sz="1250" b="0" i="1" dirty="0">
                <a:solidFill>
                  <a:srgbClr val="5B6B7B"/>
                </a:solidFill>
                <a:latin typeface="Calibri"/>
              </a:rPr>
              <a:t>; ACM = </a:t>
            </a:r>
            <a:r>
              <a:rPr sz="1250" b="0" i="1" dirty="0" err="1">
                <a:solidFill>
                  <a:srgbClr val="5B6B7B"/>
                </a:solidFill>
                <a:latin typeface="Calibri"/>
              </a:rPr>
              <a:t>дасан</a:t>
            </a:r>
            <a:r>
              <a:rPr sz="125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250" b="0" i="1" dirty="0" err="1">
                <a:solidFill>
                  <a:srgbClr val="5B6B7B"/>
                </a:solidFill>
                <a:latin typeface="Calibri"/>
              </a:rPr>
              <a:t>зохицдог</a:t>
            </a:r>
            <a:r>
              <a:rPr sz="125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250" b="0" i="1" dirty="0" err="1">
                <a:solidFill>
                  <a:srgbClr val="5B6B7B"/>
                </a:solidFill>
                <a:latin typeface="Calibri"/>
              </a:rPr>
              <a:t>кейс</a:t>
            </a:r>
            <a:r>
              <a:rPr sz="125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250" b="0" i="1" dirty="0" err="1">
                <a:solidFill>
                  <a:srgbClr val="5B6B7B"/>
                </a:solidFill>
                <a:latin typeface="Calibri"/>
              </a:rPr>
              <a:t>менежмент</a:t>
            </a:r>
            <a:endParaRPr sz="1250" b="0" i="1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2  -  26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2.10 ДИАГРАМ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BPMS хэрхэн ажилладаг вэ - урсгал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68680" y="1691640"/>
            <a:ext cx="2286000" cy="109728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5" name="TextBox 4"/>
          <p:cNvSpPr txBox="1"/>
          <p:nvPr/>
        </p:nvSpPr>
        <p:spPr>
          <a:xfrm>
            <a:off x="960120" y="1856232"/>
            <a:ext cx="210312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Загвар зурна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60120" y="2258568"/>
            <a:ext cx="2103120" cy="170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100" b="0" i="1">
                <a:solidFill>
                  <a:srgbClr val="5B6B7B"/>
                </a:solidFill>
                <a:latin typeface="Calibri"/>
              </a:rPr>
              <a:t>analyst + modeler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00400" y="2011680"/>
            <a:ext cx="502920" cy="37209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400" b="1" i="0">
                <a:solidFill>
                  <a:srgbClr val="0E7C86"/>
                </a:solidFill>
                <a:latin typeface="Calibri"/>
              </a:rPr>
              <a:t>&gt;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794760" y="1691640"/>
            <a:ext cx="2286000" cy="1097280"/>
          </a:xfrm>
          <a:prstGeom prst="roundRect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9" name="TextBox 8"/>
          <p:cNvSpPr txBox="1"/>
          <p:nvPr/>
        </p:nvSpPr>
        <p:spPr>
          <a:xfrm>
            <a:off x="3886200" y="1856232"/>
            <a:ext cx="210312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Engine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86200" y="2258568"/>
            <a:ext cx="2103120" cy="170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100" b="0" i="1">
                <a:solidFill>
                  <a:srgbClr val="F1F5F9"/>
                </a:solidFill>
                <a:latin typeface="Calibri"/>
              </a:rPr>
              <a:t>загварыг ажиллуулна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26480" y="2011680"/>
            <a:ext cx="502920" cy="37209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400" b="1" i="0">
                <a:solidFill>
                  <a:srgbClr val="0E7C86"/>
                </a:solidFill>
                <a:latin typeface="Calibri"/>
              </a:rPr>
              <a:t>&gt;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720840" y="1691640"/>
            <a:ext cx="2286000" cy="1097280"/>
          </a:xfrm>
          <a:prstGeom prst="roundRect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3" name="TextBox 12"/>
          <p:cNvSpPr txBox="1"/>
          <p:nvPr/>
        </p:nvSpPr>
        <p:spPr>
          <a:xfrm>
            <a:off x="6812279" y="1856232"/>
            <a:ext cx="210312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Worklist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12279" y="2258568"/>
            <a:ext cx="2103120" cy="170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100" b="0" i="1">
                <a:solidFill>
                  <a:srgbClr val="F1F5F9"/>
                </a:solidFill>
                <a:latin typeface="Calibri"/>
              </a:rPr>
              <a:t>даалгавар хуваарилна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052560" y="2011680"/>
            <a:ext cx="502920" cy="37209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400" b="1" i="0">
                <a:solidFill>
                  <a:srgbClr val="0E7C86"/>
                </a:solidFill>
                <a:latin typeface="Calibri"/>
              </a:rPr>
              <a:t>&gt;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9601200" y="1691640"/>
            <a:ext cx="1828800" cy="109728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7" name="TextBox 16"/>
          <p:cNvSpPr txBox="1"/>
          <p:nvPr/>
        </p:nvSpPr>
        <p:spPr>
          <a:xfrm>
            <a:off x="9692640" y="1856232"/>
            <a:ext cx="164592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Хэрэглэгч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692640" y="2258568"/>
            <a:ext cx="1645920" cy="170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100" b="0" i="1">
                <a:solidFill>
                  <a:srgbClr val="5B6B7B"/>
                </a:solidFill>
                <a:latin typeface="Calibri"/>
              </a:rPr>
              <a:t>даалгавар гүйцэтгэнэ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00600" y="2834640"/>
            <a:ext cx="457200" cy="37209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400" b="1" i="0">
                <a:solidFill>
                  <a:srgbClr val="0E7C86"/>
                </a:solidFill>
                <a:latin typeface="Calibri"/>
              </a:rPr>
              <a:t>v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200400" y="3337560"/>
            <a:ext cx="3474720" cy="1005840"/>
          </a:xfrm>
          <a:prstGeom prst="roundRect">
            <a:avLst/>
          </a:prstGeom>
          <a:solidFill>
            <a:srgbClr val="0F26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1" name="TextBox 20"/>
          <p:cNvSpPr txBox="1"/>
          <p:nvPr/>
        </p:nvSpPr>
        <p:spPr>
          <a:xfrm>
            <a:off x="3291840" y="3502152"/>
            <a:ext cx="3291839" cy="2412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Гадаад үйлчилгээ / систем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91840" y="3904488"/>
            <a:ext cx="3291839" cy="170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100" b="0" i="1">
                <a:solidFill>
                  <a:srgbClr val="F1F5F9"/>
                </a:solidFill>
                <a:latin typeface="Calibri"/>
              </a:rPr>
              <a:t>service tasks, API, DB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315200" y="3520440"/>
            <a:ext cx="457200" cy="31008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000" b="1" i="0">
                <a:solidFill>
                  <a:srgbClr val="E8A33D"/>
                </a:solidFill>
                <a:latin typeface="Calibri"/>
              </a:rPr>
              <a:t>&lt;-&gt;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863840" y="3337560"/>
            <a:ext cx="3566160" cy="10058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5" name="TextBox 24"/>
          <p:cNvSpPr txBox="1"/>
          <p:nvPr/>
        </p:nvSpPr>
        <p:spPr>
          <a:xfrm>
            <a:off x="7955279" y="3502152"/>
            <a:ext cx="3383279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Хяналтын самбар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955279" y="3904488"/>
            <a:ext cx="3383279" cy="170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100" b="0" i="1">
                <a:solidFill>
                  <a:srgbClr val="5B6B7B"/>
                </a:solidFill>
                <a:latin typeface="Calibri"/>
              </a:rPr>
              <a:t>гүйцэтгэлийн лог, KPI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68680" y="4663440"/>
            <a:ext cx="10515600" cy="22512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Aft>
                <a:spcPts val="400"/>
              </a:spcAft>
            </a:pPr>
            <a:r>
              <a:rPr sz="1400" b="0" i="1">
                <a:solidFill>
                  <a:srgbClr val="5B6B7B"/>
                </a:solidFill>
                <a:latin typeface="Calibri"/>
              </a:rPr>
              <a:t>Engine кейс бүрийг загварын дагуу удирдаж, хүн ба үйлчилгээ хооронд даалгаврыг автоматаар чиглүүлнэ.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2  -  27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2.11 ЖИШЭЭ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Зээлийн хүсэлт BPMS дотор</a:t>
            </a:r>
          </a:p>
        </p:txBody>
      </p:sp>
      <p:sp>
        <p:nvSpPr>
          <p:cNvPr id="4" name="Oval 3"/>
          <p:cNvSpPr/>
          <p:nvPr/>
        </p:nvSpPr>
        <p:spPr>
          <a:xfrm>
            <a:off x="868680" y="2148840"/>
            <a:ext cx="457200" cy="45720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68680" y="2130552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81328" y="2139696"/>
            <a:ext cx="338328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50" b="1" i="0">
                <a:solidFill>
                  <a:srgbClr val="0F2647"/>
                </a:solidFill>
                <a:latin typeface="Georgia"/>
              </a:rPr>
              <a:t>Хүсэлт хүлээн авах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37760" y="2139696"/>
            <a:ext cx="64008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Цахим маягт дүүргэгдэж, шинэ кейс үүснэ (engine токен үүсгэнэ)</a:t>
            </a:r>
          </a:p>
        </p:txBody>
      </p:sp>
      <p:sp>
        <p:nvSpPr>
          <p:cNvPr id="8" name="Oval 7"/>
          <p:cNvSpPr/>
          <p:nvPr/>
        </p:nvSpPr>
        <p:spPr>
          <a:xfrm>
            <a:off x="868680" y="2816352"/>
            <a:ext cx="457200" cy="457200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2798064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81328" y="2807208"/>
            <a:ext cx="338328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50" b="1" i="0">
                <a:solidFill>
                  <a:srgbClr val="0F2647"/>
                </a:solidFill>
                <a:latin typeface="Georgia"/>
              </a:rPr>
              <a:t>Зээлийн оноо шалгах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37760" y="2807208"/>
            <a:ext cx="64008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Service task гадаад скоринг үйлчилгээг автоматаар дуудна</a:t>
            </a:r>
          </a:p>
        </p:txBody>
      </p:sp>
      <p:sp>
        <p:nvSpPr>
          <p:cNvPr id="12" name="Oval 11"/>
          <p:cNvSpPr/>
          <p:nvPr/>
        </p:nvSpPr>
        <p:spPr>
          <a:xfrm>
            <a:off x="868680" y="3483864"/>
            <a:ext cx="457200" cy="45720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68680" y="3465576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81328" y="3474720"/>
            <a:ext cx="338328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50" b="1" i="0">
                <a:solidFill>
                  <a:srgbClr val="0F2647"/>
                </a:solidFill>
                <a:latin typeface="Georgia"/>
              </a:rPr>
              <a:t>Шийдвэр (gateway)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37760" y="3474720"/>
            <a:ext cx="64008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Оноо босгоос дээш бол автомат батлах; үгүй бол хүний хяналт руу</a:t>
            </a:r>
          </a:p>
        </p:txBody>
      </p:sp>
      <p:sp>
        <p:nvSpPr>
          <p:cNvPr id="16" name="Oval 15"/>
          <p:cNvSpPr/>
          <p:nvPr/>
        </p:nvSpPr>
        <p:spPr>
          <a:xfrm>
            <a:off x="868680" y="4151376"/>
            <a:ext cx="457200" cy="457200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68680" y="4133088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481328" y="4142232"/>
            <a:ext cx="338328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50" b="1" i="0">
                <a:solidFill>
                  <a:srgbClr val="0F2647"/>
                </a:solidFill>
                <a:latin typeface="Georgia"/>
              </a:rPr>
              <a:t>Хүний хяналт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37760" y="4142232"/>
            <a:ext cx="64008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Worklist-аар ажилтанд даалгавар очно, маягтаар шийднэ</a:t>
            </a:r>
          </a:p>
        </p:txBody>
      </p:sp>
      <p:sp>
        <p:nvSpPr>
          <p:cNvPr id="20" name="Oval 19"/>
          <p:cNvSpPr/>
          <p:nvPr/>
        </p:nvSpPr>
        <p:spPr>
          <a:xfrm>
            <a:off x="868680" y="4818888"/>
            <a:ext cx="457200" cy="45720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68680" y="4800600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81328" y="4809744"/>
            <a:ext cx="338328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50" b="1" i="0">
                <a:solidFill>
                  <a:srgbClr val="0F2647"/>
                </a:solidFill>
                <a:latin typeface="Georgia"/>
              </a:rPr>
              <a:t>Гэрээ үүсгэх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937760" y="4809744"/>
            <a:ext cx="64008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Баталсан тохиолдолд гэрээг автоматаар үүсгэж илгээнэ</a:t>
            </a:r>
          </a:p>
        </p:txBody>
      </p:sp>
      <p:sp>
        <p:nvSpPr>
          <p:cNvPr id="24" name="Oval 23"/>
          <p:cNvSpPr/>
          <p:nvPr/>
        </p:nvSpPr>
        <p:spPr>
          <a:xfrm>
            <a:off x="868680" y="5486400"/>
            <a:ext cx="457200" cy="457200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868680" y="5468112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Georgia"/>
              </a:rPr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481328" y="5477256"/>
            <a:ext cx="338328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50" b="1" i="0">
                <a:solidFill>
                  <a:srgbClr val="0F2647"/>
                </a:solidFill>
                <a:latin typeface="Georgia"/>
              </a:rPr>
              <a:t>Хаалт + лог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937760" y="5477256"/>
            <a:ext cx="64008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250" b="0" i="0">
                <a:solidFill>
                  <a:srgbClr val="1B2A3A"/>
                </a:solidFill>
                <a:latin typeface="Calibri"/>
              </a:rPr>
              <a:t>Кейс дуусч, бүх алхмын хугацаа, гүйцэтгэгч лог-д бичигдэнэ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2  -  28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21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56032" cy="6858000"/>
          </a:xfrm>
          <a:prstGeom prst="rect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005840" y="777240"/>
            <a:ext cx="73152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E8A33D"/>
                </a:solidFill>
                <a:latin typeface="Calibri"/>
              </a:rPr>
              <a:t>БҮЛЭГ 2 - ДҮГНЭЛТ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5840" y="1188720"/>
            <a:ext cx="10058400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3000" b="1" i="0">
                <a:solidFill>
                  <a:srgbClr val="FFFFFF"/>
                </a:solidFill>
                <a:latin typeface="Georgia"/>
              </a:rPr>
              <a:t>PAIS - гол санаанууд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5840" y="2194560"/>
            <a:ext cx="10332720" cy="201510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 dirty="0">
                <a:solidFill>
                  <a:srgbClr val="DDE6F0"/>
                </a:solidFill>
                <a:latin typeface="Calibri"/>
              </a:rPr>
              <a:t>*  PAIS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нь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lang="mn-MN" sz="1700" dirty="0">
                <a:solidFill>
                  <a:srgbClr val="DDE6F0"/>
                </a:solidFill>
                <a:latin typeface="Calibri"/>
              </a:rPr>
              <a:t>процесс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ын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логикийг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кодоос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салгаж</a:t>
            </a:r>
            <a:r>
              <a:rPr sz="1700" dirty="0">
                <a:solidFill>
                  <a:srgbClr val="DDE6F0"/>
                </a:solidFill>
                <a:latin typeface="Calibri"/>
              </a:rPr>
              <a:t>,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тусдаа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загвар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хэлбэрээр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удирддаг</a:t>
            </a:r>
            <a:endParaRPr sz="1700" dirty="0">
              <a:solidFill>
                <a:srgbClr val="DDE6F0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 dirty="0">
                <a:solidFill>
                  <a:srgbClr val="DDE6F0"/>
                </a:solidFill>
                <a:latin typeface="Calibri"/>
              </a:rPr>
              <a:t>*  BPMS-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ийн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цөм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бол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гүйцэтгэх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engine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ба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ажлын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жагсаалт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зохицуулагч</a:t>
            </a:r>
            <a:endParaRPr sz="1700" dirty="0">
              <a:solidFill>
                <a:srgbClr val="DDE6F0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 dirty="0">
                <a:solidFill>
                  <a:srgbClr val="DDE6F0"/>
                </a:solidFill>
                <a:latin typeface="Calibri"/>
              </a:rPr>
              <a:t>* 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Найруулга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=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төвлөрсөн</a:t>
            </a:r>
            <a:r>
              <a:rPr sz="1700" dirty="0">
                <a:solidFill>
                  <a:srgbClr val="DDE6F0"/>
                </a:solidFill>
                <a:latin typeface="Calibri"/>
              </a:rPr>
              <a:t>;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дэглэлт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=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байгууллага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хоорондын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тархмал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зохицуулалт</a:t>
            </a:r>
            <a:endParaRPr sz="1700" dirty="0">
              <a:solidFill>
                <a:srgbClr val="DDE6F0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 dirty="0">
                <a:solidFill>
                  <a:srgbClr val="DDE6F0"/>
                </a:solidFill>
                <a:latin typeface="Calibri"/>
              </a:rPr>
              <a:t>* 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Автоматжуулалтын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олон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төрөл</a:t>
            </a:r>
            <a:r>
              <a:rPr sz="1700" dirty="0">
                <a:solidFill>
                  <a:srgbClr val="DDE6F0"/>
                </a:solidFill>
                <a:latin typeface="Calibri"/>
              </a:rPr>
              <a:t>: BPMS,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кейс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менежмент</a:t>
            </a:r>
            <a:r>
              <a:rPr sz="1700" dirty="0">
                <a:solidFill>
                  <a:srgbClr val="DDE6F0"/>
                </a:solidFill>
                <a:latin typeface="Calibri"/>
              </a:rPr>
              <a:t>, workflow, RPA,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iBPMS</a:t>
            </a:r>
            <a:endParaRPr sz="1700" dirty="0">
              <a:solidFill>
                <a:srgbClr val="DDE6F0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 dirty="0">
                <a:solidFill>
                  <a:srgbClr val="DDE6F0"/>
                </a:solidFill>
                <a:latin typeface="Calibri"/>
              </a:rPr>
              <a:t>* 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Зөв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сонголт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нь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lang="mn-MN" sz="1700" dirty="0">
                <a:solidFill>
                  <a:srgbClr val="DDE6F0"/>
                </a:solidFill>
                <a:latin typeface="Calibri"/>
              </a:rPr>
              <a:t>процесс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ын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бүтэцтэй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эсэх</a:t>
            </a:r>
            <a:r>
              <a:rPr sz="1700" dirty="0">
                <a:solidFill>
                  <a:srgbClr val="DDE6F0"/>
                </a:solidFill>
                <a:latin typeface="Calibri"/>
              </a:rPr>
              <a:t>,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хувьсамтгай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байдлаас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хамаарна</a:t>
            </a:r>
            <a:endParaRPr sz="1700" dirty="0">
              <a:solidFill>
                <a:srgbClr val="DDE6F0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9AB0C4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9AB0C4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9AB0C4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9AB0C4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9AB0C4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9AB0C4"/>
                </a:solidFill>
                <a:latin typeface="Calibri"/>
              </a:rPr>
              <a:t>Бүлэг 2  -  29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6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56032" cy="6858000"/>
          </a:xfrm>
          <a:prstGeom prst="rect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005840" y="1417320"/>
            <a:ext cx="54864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E8A33D"/>
                </a:solidFill>
                <a:latin typeface="Calibri"/>
              </a:rPr>
              <a:t>БҮЛЭГ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5840" y="1874519"/>
            <a:ext cx="7680960" cy="53040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2000"/>
              </a:lnSpc>
              <a:spcAft>
                <a:spcPts val="400"/>
              </a:spcAft>
            </a:pPr>
            <a:r>
              <a:rPr lang="mn-MN" sz="3600" b="1" i="0" dirty="0">
                <a:solidFill>
                  <a:srgbClr val="FFFFFF"/>
                </a:solidFill>
                <a:latin typeface="Georgia"/>
              </a:rPr>
              <a:t>Процесс</a:t>
            </a:r>
            <a:r>
              <a:rPr sz="3600" b="1" i="0" dirty="0" err="1">
                <a:solidFill>
                  <a:srgbClr val="FFFFFF"/>
                </a:solidFill>
                <a:latin typeface="Georgia"/>
              </a:rPr>
              <a:t>ын</a:t>
            </a:r>
            <a:r>
              <a:rPr sz="3600" b="1" i="0" dirty="0">
                <a:solidFill>
                  <a:srgbClr val="FFFFFF"/>
                </a:solidFill>
                <a:latin typeface="Georgia"/>
              </a:rPr>
              <a:t> </a:t>
            </a:r>
            <a:r>
              <a:rPr sz="3600" b="1" i="0" dirty="0" err="1">
                <a:solidFill>
                  <a:srgbClr val="FFFFFF"/>
                </a:solidFill>
                <a:latin typeface="Georgia"/>
              </a:rPr>
              <a:t>хэрэгжүүлэлт</a:t>
            </a:r>
            <a:endParaRPr sz="3600" b="1" i="0" dirty="0">
              <a:solidFill>
                <a:srgbClr val="FFFFFF"/>
              </a:solidFill>
              <a:latin typeface="Georgi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5840" y="3383280"/>
            <a:ext cx="76809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700" b="0" i="1">
                <a:solidFill>
                  <a:srgbClr val="2BB3A3"/>
                </a:solidFill>
                <a:latin typeface="Calibri"/>
              </a:rPr>
              <a:t>Process Implementation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09760" y="1371600"/>
            <a:ext cx="2194560" cy="2743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15000" b="1" i="0">
                <a:solidFill>
                  <a:srgbClr val="1C3A60"/>
                </a:solidFill>
                <a:latin typeface="Georgia"/>
              </a:rPr>
              <a:t>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05840" y="4160520"/>
            <a:ext cx="5486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1" i="0">
                <a:solidFill>
                  <a:srgbClr val="E8A33D"/>
                </a:solidFill>
                <a:latin typeface="Calibri"/>
              </a:rPr>
              <a:t>Энэ бүлэгт: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5840" y="4572000"/>
            <a:ext cx="9692640" cy="16459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>
                <a:solidFill>
                  <a:srgbClr val="DDE6F0"/>
                </a:solidFill>
                <a:latin typeface="Calibri"/>
              </a:rPr>
              <a:t>*  Зураглалын загвараас гүйцэтгэх загвар руу шилжих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>
                <a:solidFill>
                  <a:srgbClr val="DDE6F0"/>
                </a:solidFill>
                <a:latin typeface="Calibri"/>
              </a:rPr>
              <a:t>*  Хэрэгжүүлэлтийн хоёр зам: BPMS-ээр автоматжуулах эсвэл програм хөгжүүлэх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>
                <a:solidFill>
                  <a:srgbClr val="DDE6F0"/>
                </a:solidFill>
                <a:latin typeface="Calibri"/>
              </a:rPr>
              <a:t>*  Загварыг гүйцэтгэхүйц болгох 5 алхам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500">
                <a:solidFill>
                  <a:srgbClr val="DDE6F0"/>
                </a:solidFill>
                <a:latin typeface="Calibri"/>
              </a:rPr>
              <a:t>*  Гүйцэтгэлийн шинж чанар, тест, нэвтрүүлэлт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9AB0C4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9AB0C4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9AB0C4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9AB0C4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9AB0C4"/>
              </a:solidFill>
              <a:latin typeface="Calibr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9AB0C4"/>
                </a:solidFill>
                <a:latin typeface="Calibri"/>
              </a:rPr>
              <a:t>Бүлэг 3  -  30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3.1 ШИЛЖИЛТ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Зураглалын загвараас гүйцэтгэх загвар руу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1874519"/>
            <a:ext cx="10515600" cy="6709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Aft>
                <a:spcPts val="400"/>
              </a:spcAft>
            </a:pPr>
            <a:r>
              <a:rPr sz="2000" b="0" i="0">
                <a:solidFill>
                  <a:srgbClr val="1B2A3A"/>
                </a:solidFill>
                <a:latin typeface="Calibri"/>
              </a:rPr>
              <a:t>Шинжилгээний загвар (хүн ойлгоход) ба гүйцэтгэх загвар (компьютер ажиллуулахад) хоёр өөр зорилготой.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68680" y="2834640"/>
            <a:ext cx="5029200" cy="23774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6" name="Oval 5"/>
          <p:cNvSpPr/>
          <p:nvPr/>
        </p:nvSpPr>
        <p:spPr>
          <a:xfrm>
            <a:off x="1069848" y="3072384"/>
            <a:ext cx="109728" cy="109728"/>
          </a:xfrm>
          <a:prstGeom prst="ellipse">
            <a:avLst/>
          </a:prstGeom>
          <a:solidFill>
            <a:srgbClr val="5B6B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7" name="TextBox 6"/>
          <p:cNvSpPr txBox="1"/>
          <p:nvPr/>
        </p:nvSpPr>
        <p:spPr>
          <a:xfrm>
            <a:off x="1280160" y="2999232"/>
            <a:ext cx="448056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Концепцийн загвар (Conceptual)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80160" y="3401568"/>
            <a:ext cx="4425696" cy="10327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600" b="0" i="0">
                <a:solidFill>
                  <a:srgbClr val="1B2A3A"/>
                </a:solidFill>
                <a:latin typeface="Calibri"/>
              </a:rPr>
              <a:t>Хүнд зориулсан. Ерөнхий, тодорхой бус хэсэгтэй байж болно. Харилцаа холбоо, ойлголтыг чухалчилна. BPMN-ийн зарим элемент дутуу байж болно.</a:t>
            </a:r>
          </a:p>
        </p:txBody>
      </p:sp>
      <p:sp>
        <p:nvSpPr>
          <p:cNvPr id="9" name="Right Arrow 8"/>
          <p:cNvSpPr/>
          <p:nvPr/>
        </p:nvSpPr>
        <p:spPr>
          <a:xfrm>
            <a:off x="5989320" y="3703320"/>
            <a:ext cx="777240" cy="548640"/>
          </a:xfrm>
          <a:prstGeom prst="rightArrow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0" name="Rounded Rectangle 9"/>
          <p:cNvSpPr/>
          <p:nvPr/>
        </p:nvSpPr>
        <p:spPr>
          <a:xfrm>
            <a:off x="6903720" y="2834640"/>
            <a:ext cx="4389120" cy="237744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1" name="Oval 10"/>
          <p:cNvSpPr/>
          <p:nvPr/>
        </p:nvSpPr>
        <p:spPr>
          <a:xfrm>
            <a:off x="7104888" y="307238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2" name="TextBox 11"/>
          <p:cNvSpPr txBox="1"/>
          <p:nvPr/>
        </p:nvSpPr>
        <p:spPr>
          <a:xfrm>
            <a:off x="7315200" y="2999232"/>
            <a:ext cx="3840480" cy="27135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Гүйцэтгэх загвар (Executable)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15200" y="3401568"/>
            <a:ext cx="3785615" cy="7718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600" b="0" i="0">
                <a:solidFill>
                  <a:srgbClr val="1B2A3A"/>
                </a:solidFill>
                <a:latin typeface="Calibri"/>
              </a:rPr>
              <a:t>Системд зориулсан. Бүх нарийвчлал бүрэн - өгөгдөл, мессеж, үйлчилгээ, нөхцөл бүгд тодорхой. Хоёрдмол утгагүй байх ёстой.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68680" y="5394960"/>
            <a:ext cx="10515600" cy="24801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0" i="1">
                <a:solidFill>
                  <a:srgbClr val="5B6B7B"/>
                </a:solidFill>
                <a:latin typeface="Calibri"/>
              </a:rPr>
              <a:t>Хэрэгжүүлэлт = энэ хоёрын хоорондох ялгааг (gap) системтэйгээр нөхөх ажил.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3  -  31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3.2 ХОЁР ЗАМ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Хэрэгжүүлэлтийн үндсэн хандлага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68680" y="1533399"/>
            <a:ext cx="5212080" cy="283464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5" name="Oval 4"/>
          <p:cNvSpPr/>
          <p:nvPr/>
        </p:nvSpPr>
        <p:spPr>
          <a:xfrm>
            <a:off x="1069848" y="1771143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6" name="TextBox 5"/>
          <p:cNvSpPr txBox="1"/>
          <p:nvPr/>
        </p:nvSpPr>
        <p:spPr>
          <a:xfrm>
            <a:off x="1280160" y="1697991"/>
            <a:ext cx="466344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A. BPMS-ээр автоматжуулах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80160" y="2100327"/>
            <a:ext cx="4608576" cy="67550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lang="mn-MN" sz="14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ын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загварыг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шууд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гүйцэтгэх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engine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дээр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ажиллуулна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.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Хурдан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уян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хатан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загвар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нь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баримтжуулалт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болдог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.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Бүтэцтэй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давтагдах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14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ад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тохиромжтой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63640" y="1533399"/>
            <a:ext cx="5029200" cy="28346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9" name="Oval 8"/>
          <p:cNvSpPr/>
          <p:nvPr/>
        </p:nvSpPr>
        <p:spPr>
          <a:xfrm>
            <a:off x="6464807" y="1771143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0" name="TextBox 9"/>
          <p:cNvSpPr txBox="1"/>
          <p:nvPr/>
        </p:nvSpPr>
        <p:spPr>
          <a:xfrm>
            <a:off x="6675120" y="1697991"/>
            <a:ext cx="4480560" cy="27135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B. Уламжлалт програм хөгжүүлэлт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75120" y="2100327"/>
            <a:ext cx="4425696" cy="67550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lang="mn-MN" sz="14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ердийн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програмын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код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болгон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бичнэ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.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Дээд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зэргийн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уян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хатан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гүйцэтгэлийн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өндөр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чадвар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.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Гэхдээ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удаан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өөрчлөх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хэцүү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,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логик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код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дотор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нуугдана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8680" y="4642359"/>
            <a:ext cx="10515600" cy="21704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1">
                <a:solidFill>
                  <a:srgbClr val="5B6B7B"/>
                </a:solidFill>
                <a:latin typeface="Calibri"/>
              </a:rPr>
              <a:t>Практикт ихэвчлэн ХОСОЛСОН хувилбар: гол урсгалыг BPMS-ээр, нарийн хэсгийг кодоор.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3  -  32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3.3 ГОЛ АЛХМУУД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Загварыг гүйцэтгэхүйц болгох 5 алхам</a:t>
            </a:r>
          </a:p>
        </p:txBody>
      </p:sp>
      <p:sp>
        <p:nvSpPr>
          <p:cNvPr id="4" name="Oval 3"/>
          <p:cNvSpPr/>
          <p:nvPr/>
        </p:nvSpPr>
        <p:spPr>
          <a:xfrm>
            <a:off x="868680" y="1839373"/>
            <a:ext cx="502920" cy="50292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5" name="TextBox 4"/>
          <p:cNvSpPr txBox="1"/>
          <p:nvPr/>
        </p:nvSpPr>
        <p:spPr>
          <a:xfrm>
            <a:off x="868680" y="1921670"/>
            <a:ext cx="502920" cy="30174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000" b="1" i="0">
                <a:solidFill>
                  <a:srgbClr val="FFFFFF"/>
                </a:solidFill>
                <a:latin typeface="Georgia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54480" y="1811941"/>
            <a:ext cx="978408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Автоматжуулалтын хил тогтоох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54480" y="2232565"/>
            <a:ext cx="9784080" cy="21704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Аль алхмыг систем, аль алхмыг хүн хийхийг шийднэ</a:t>
            </a:r>
          </a:p>
        </p:txBody>
      </p:sp>
      <p:sp>
        <p:nvSpPr>
          <p:cNvPr id="8" name="Oval 7"/>
          <p:cNvSpPr/>
          <p:nvPr/>
        </p:nvSpPr>
        <p:spPr>
          <a:xfrm>
            <a:off x="868680" y="2680621"/>
            <a:ext cx="502920" cy="502920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9" name="TextBox 8"/>
          <p:cNvSpPr txBox="1"/>
          <p:nvPr/>
        </p:nvSpPr>
        <p:spPr>
          <a:xfrm>
            <a:off x="868680" y="2762918"/>
            <a:ext cx="502920" cy="30174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000" b="1" i="0">
                <a:solidFill>
                  <a:srgbClr val="FFFFFF"/>
                </a:solidFill>
                <a:latin typeface="Georgia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480" y="2653189"/>
            <a:ext cx="978408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Гар даалгаврыг хянах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54480" y="3073813"/>
            <a:ext cx="9784080" cy="21704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Системийн гадна үлдэх ажлыг тодорхой заана</a:t>
            </a:r>
          </a:p>
        </p:txBody>
      </p:sp>
      <p:sp>
        <p:nvSpPr>
          <p:cNvPr id="12" name="Oval 11"/>
          <p:cNvSpPr/>
          <p:nvPr/>
        </p:nvSpPr>
        <p:spPr>
          <a:xfrm>
            <a:off x="868680" y="3521869"/>
            <a:ext cx="502920" cy="50292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3" name="TextBox 12"/>
          <p:cNvSpPr txBox="1"/>
          <p:nvPr/>
        </p:nvSpPr>
        <p:spPr>
          <a:xfrm>
            <a:off x="868680" y="3604166"/>
            <a:ext cx="502920" cy="30174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000" b="1" i="0">
                <a:solidFill>
                  <a:srgbClr val="FFFFFF"/>
                </a:solidFill>
                <a:latin typeface="Georgia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54480" y="3494437"/>
            <a:ext cx="9784080" cy="27135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Загварыг бүрэн гүйцэд болгох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54480" y="3915061"/>
            <a:ext cx="9784080" cy="21704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Дутуу зам, нөхцөл, онцгой тохиолдлыг нэмнэ</a:t>
            </a:r>
          </a:p>
        </p:txBody>
      </p:sp>
      <p:sp>
        <p:nvSpPr>
          <p:cNvPr id="16" name="Oval 15"/>
          <p:cNvSpPr/>
          <p:nvPr/>
        </p:nvSpPr>
        <p:spPr>
          <a:xfrm>
            <a:off x="868680" y="4363117"/>
            <a:ext cx="502920" cy="502920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7" name="TextBox 16"/>
          <p:cNvSpPr txBox="1"/>
          <p:nvPr/>
        </p:nvSpPr>
        <p:spPr>
          <a:xfrm>
            <a:off x="868680" y="4445414"/>
            <a:ext cx="502920" cy="30174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000" b="1" i="0">
                <a:solidFill>
                  <a:srgbClr val="FFFFFF"/>
                </a:solidFill>
                <a:latin typeface="Georgia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4480" y="4335685"/>
            <a:ext cx="9784080" cy="27135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Зөв нарийвчлалд оруулах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54480" y="4756309"/>
            <a:ext cx="9784080" cy="21704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Алхмуудыг хэт ерөнхий ч биш, хэт нарийн ч биш болгоно</a:t>
            </a:r>
          </a:p>
        </p:txBody>
      </p:sp>
      <p:sp>
        <p:nvSpPr>
          <p:cNvPr id="20" name="Oval 19"/>
          <p:cNvSpPr/>
          <p:nvPr/>
        </p:nvSpPr>
        <p:spPr>
          <a:xfrm>
            <a:off x="868680" y="5204365"/>
            <a:ext cx="502920" cy="502920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1" name="TextBox 20"/>
          <p:cNvSpPr txBox="1"/>
          <p:nvPr/>
        </p:nvSpPr>
        <p:spPr>
          <a:xfrm>
            <a:off x="868680" y="5286662"/>
            <a:ext cx="502920" cy="30174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Aft>
                <a:spcPts val="400"/>
              </a:spcAft>
            </a:pPr>
            <a:r>
              <a:rPr sz="2000" b="1" i="0">
                <a:solidFill>
                  <a:srgbClr val="FFFFFF"/>
                </a:solidFill>
                <a:latin typeface="Georgia"/>
              </a:rPr>
              <a:t>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54480" y="5176933"/>
            <a:ext cx="9784080" cy="27135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Гүйцэтгэлийн шинжийг тодорхойлох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54480" y="5597557"/>
            <a:ext cx="9784080" cy="21704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Өгөгдөл, мессеж, үйлчилгээ, гүйцэтгэгчийг бүрэн зааж өгнө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3  -  33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3.4 АЛХАМ 1-2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Автоматжуулалтын хил ба гар даалгавар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1920240"/>
            <a:ext cx="1005840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E7C86"/>
                </a:solidFill>
                <a:latin typeface="Georgia"/>
              </a:rPr>
              <a:t>Алхам 1 - Автоматжуулалтын хязгаарыг тогтоох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331720"/>
            <a:ext cx="10515600" cy="9649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Аль үйл ажиллагааг системээр гүйцэтгэх, аль нь хүнд үлдэхийг шийднэ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Зарим алхам бүхэлдээ системийн гадна (offline) хийгдэж болно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Шийдвэр нь зардал, эрсдэл, давтамж, нарийн төвөгтэй байдлаас хамаарна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3840480"/>
            <a:ext cx="1005840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E8A33D"/>
                </a:solidFill>
                <a:latin typeface="Georgia"/>
              </a:rPr>
              <a:t>Алхам 2 - Гар даалгаврыг хянах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4251960"/>
            <a:ext cx="10515600" cy="9649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Системээс гадуур хийгдэх ажлыг тэмдэглэж, системд хэрхэн мэдэгдэхийг тодорхойлно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Хүний даалгавар (user task) бүрт хэн, ямар маягтаар гүйцэтгэхийг зааж өгнө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600">
                <a:solidFill>
                  <a:srgbClr val="1B2A3A"/>
                </a:solidFill>
                <a:latin typeface="Calibri"/>
              </a:rPr>
              <a:t>*  Бүрэн автоматжуулах боломжгүй ажлыг хагас автоматжуулсан байдлаар үлдээж болно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3  -  34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3.5 АЛХАМ 3-4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Загварыг бүрэн ба зөв нарийвчлалд оруулах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77240" y="1608773"/>
            <a:ext cx="5212080" cy="292608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5" name="Oval 4"/>
          <p:cNvSpPr/>
          <p:nvPr/>
        </p:nvSpPr>
        <p:spPr>
          <a:xfrm>
            <a:off x="978408" y="1846517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6" name="TextBox 5"/>
          <p:cNvSpPr txBox="1"/>
          <p:nvPr/>
        </p:nvSpPr>
        <p:spPr>
          <a:xfrm>
            <a:off x="1188720" y="1773365"/>
            <a:ext cx="4663440" cy="27135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Алхам 3. Бүрэн гүйцэд болгох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8720" y="2175701"/>
            <a:ext cx="4608576" cy="10327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600" b="0" i="0">
                <a:solidFill>
                  <a:srgbClr val="1B2A3A"/>
                </a:solidFill>
                <a:latin typeface="Calibri"/>
              </a:rPr>
              <a:t>Концепцийн загварт орхигдсон зүйлсийг нөхнө: бүх боломжит зам (gateway-ийн нөхцөл), онцгой тохиолдол, алдааны боловсруулалт, давталт. Систем мэдэхгүй зүйл үлдээж болохгүй.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72200" y="1608773"/>
            <a:ext cx="5029200" cy="292608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9" name="Oval 8"/>
          <p:cNvSpPr/>
          <p:nvPr/>
        </p:nvSpPr>
        <p:spPr>
          <a:xfrm>
            <a:off x="6373367" y="1846517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0" name="TextBox 9"/>
          <p:cNvSpPr txBox="1"/>
          <p:nvPr/>
        </p:nvSpPr>
        <p:spPr>
          <a:xfrm>
            <a:off x="6583680" y="1773365"/>
            <a:ext cx="4480560" cy="27135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Алхам 4. Зөв нарийвчлал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83680" y="2175701"/>
            <a:ext cx="4425696" cy="10327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600" b="0" i="0">
                <a:solidFill>
                  <a:srgbClr val="1B2A3A"/>
                </a:solidFill>
                <a:latin typeface="Calibri"/>
              </a:rPr>
              <a:t>Алхам бүр гүйцэтгэх боломжтой нэгж байх ёстой. Хэт ерөнхий бол задлах; хэт нарийн бол нэгтгэх. Нэг task = engine-ийн нэг үйлдэл буюу нэг үйлчилгээ дуудах.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7240" y="4763453"/>
            <a:ext cx="10515600" cy="24801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0" i="1">
                <a:solidFill>
                  <a:srgbClr val="5B6B7B"/>
                </a:solidFill>
                <a:latin typeface="Calibri"/>
              </a:rPr>
              <a:t>Зорилго: загвар нь хүнд ойлгомжтой хэвээр, гэхдээ систем хоёрдмол утгагүй ажиллах хэмжээнд хүрэх.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3  -  35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3.6 АЛХАМ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Гүйцэтгэлийн шинж чанаруудыг тодорхойлох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2960" y="1741932"/>
            <a:ext cx="51663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5" name="Oval 4"/>
          <p:cNvSpPr/>
          <p:nvPr/>
        </p:nvSpPr>
        <p:spPr>
          <a:xfrm>
            <a:off x="1024128" y="1979676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6" name="TextBox 5"/>
          <p:cNvSpPr txBox="1"/>
          <p:nvPr/>
        </p:nvSpPr>
        <p:spPr>
          <a:xfrm>
            <a:off x="1234440" y="1906524"/>
            <a:ext cx="4617720" cy="2412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Хувьсагч ба өгөгдөл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34440" y="2308860"/>
            <a:ext cx="4562856" cy="2187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Process variables - кейс бүрт хадгалагдах утга, төлөв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080760" y="1741932"/>
            <a:ext cx="5166360" cy="114300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9" name="Oval 8"/>
          <p:cNvSpPr/>
          <p:nvPr/>
        </p:nvSpPr>
        <p:spPr>
          <a:xfrm>
            <a:off x="6281928" y="1979676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0" name="TextBox 9"/>
          <p:cNvSpPr txBox="1"/>
          <p:nvPr/>
        </p:nvSpPr>
        <p:spPr>
          <a:xfrm>
            <a:off x="6492240" y="1906524"/>
            <a:ext cx="4617720" cy="2412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Өгөгдлийн объект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92240" y="2308860"/>
            <a:ext cx="4562856" cy="2187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Data objects - баримт, маягт, бичлэгийг загвартай холбоно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22960" y="3040380"/>
            <a:ext cx="51663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3" name="Oval 12"/>
          <p:cNvSpPr/>
          <p:nvPr/>
        </p:nvSpPr>
        <p:spPr>
          <a:xfrm>
            <a:off x="1024128" y="3278124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4" name="TextBox 13"/>
          <p:cNvSpPr txBox="1"/>
          <p:nvPr/>
        </p:nvSpPr>
        <p:spPr>
          <a:xfrm>
            <a:off x="1234440" y="3204972"/>
            <a:ext cx="461772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Мессеж урсгал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3607307"/>
            <a:ext cx="4562856" cy="2187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Message flow - гадаад тал, системтэй мэдээлэл солилцох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080760" y="3040380"/>
            <a:ext cx="5166360" cy="114300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7" name="Oval 16"/>
          <p:cNvSpPr/>
          <p:nvPr/>
        </p:nvSpPr>
        <p:spPr>
          <a:xfrm>
            <a:off x="6281928" y="3278124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8" name="TextBox 17"/>
          <p:cNvSpPr txBox="1"/>
          <p:nvPr/>
        </p:nvSpPr>
        <p:spPr>
          <a:xfrm>
            <a:off x="6492240" y="3204972"/>
            <a:ext cx="4617720" cy="2412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Үйлчилгээний таск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92240" y="3607307"/>
            <a:ext cx="4562856" cy="2187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Service task - гадаад API/системийг автоматаар дуудна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22960" y="4338828"/>
            <a:ext cx="5166360" cy="11430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1" name="Oval 20"/>
          <p:cNvSpPr/>
          <p:nvPr/>
        </p:nvSpPr>
        <p:spPr>
          <a:xfrm>
            <a:off x="1024128" y="4576571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2" name="TextBox 21"/>
          <p:cNvSpPr txBox="1"/>
          <p:nvPr/>
        </p:nvSpPr>
        <p:spPr>
          <a:xfrm>
            <a:off x="1234440" y="4503419"/>
            <a:ext cx="4617720" cy="2412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Хүний таск ба маягт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234440" y="4905756"/>
            <a:ext cx="4562856" cy="2187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User task - гүйцэтгэгч, дүр, форм, эцсийн хугацаа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080760" y="4338828"/>
            <a:ext cx="5166360" cy="114300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5" name="Oval 24"/>
          <p:cNvSpPr/>
          <p:nvPr/>
        </p:nvSpPr>
        <p:spPr>
          <a:xfrm>
            <a:off x="6281928" y="4576571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6" name="TextBox 25"/>
          <p:cNvSpPr txBox="1"/>
          <p:nvPr/>
        </p:nvSpPr>
        <p:spPr>
          <a:xfrm>
            <a:off x="6492240" y="4503419"/>
            <a:ext cx="4617720" cy="2412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F2647"/>
                </a:solidFill>
                <a:latin typeface="Georgia"/>
              </a:rPr>
              <a:t>Нөхцөл ба дүрэм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92240" y="4905756"/>
            <a:ext cx="4562856" cy="2187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Gateway conditions, business rules - салаалалтын логик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3  -  36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3.7 ГҮЙЦЭТГЭЛИЙН УТГА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BPMN-ийн токены загвар (Token Semantics)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1490472"/>
            <a:ext cx="10515600" cy="6038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Aft>
                <a:spcPts val="400"/>
              </a:spcAft>
            </a:pPr>
            <a:r>
              <a:rPr b="0" i="0" dirty="0">
                <a:solidFill>
                  <a:srgbClr val="1B2A3A"/>
                </a:solidFill>
                <a:latin typeface="Calibri"/>
              </a:rPr>
              <a:t>Engine </a:t>
            </a:r>
            <a:r>
              <a:rPr lang="mn-MN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хэрхэн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ажиллуулдгийг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токеноор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тайлбарладаг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 - 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энэ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нь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гүйцэтгэлийн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нарийн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логикийг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ойлгох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B2A3A"/>
                </a:solidFill>
                <a:latin typeface="Calibri"/>
              </a:rPr>
              <a:t>түлхүүр</a:t>
            </a:r>
            <a:r>
              <a:rPr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359153"/>
            <a:ext cx="10515600" cy="194373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900"/>
              </a:spcAft>
            </a:pPr>
            <a:r>
              <a:rPr>
                <a:solidFill>
                  <a:srgbClr val="1B2A3A"/>
                </a:solidFill>
                <a:latin typeface="Calibri"/>
              </a:rPr>
              <a:t>*  Кейс эхлэхэд эхлэлийн үйл явдалд (start event) нэг токен үүснэ</a:t>
            </a:r>
          </a:p>
          <a:p>
            <a:pPr>
              <a:lnSpc>
                <a:spcPct val="108000"/>
              </a:lnSpc>
              <a:spcAft>
                <a:spcPts val="900"/>
              </a:spcAft>
            </a:pPr>
            <a:r>
              <a:rPr>
                <a:solidFill>
                  <a:srgbClr val="1B2A3A"/>
                </a:solidFill>
                <a:latin typeface="Calibri"/>
              </a:rPr>
              <a:t>*  Токен алхмаар урагшилж, даалгавар идэвхжсэнийг илэрхийлнэ</a:t>
            </a:r>
          </a:p>
          <a:p>
            <a:pPr>
              <a:lnSpc>
                <a:spcPct val="108000"/>
              </a:lnSpc>
              <a:spcAft>
                <a:spcPts val="900"/>
              </a:spcAft>
            </a:pPr>
            <a:r>
              <a:rPr>
                <a:solidFill>
                  <a:srgbClr val="1B2A3A"/>
                </a:solidFill>
                <a:latin typeface="Calibri"/>
              </a:rPr>
              <a:t>*  AND-салаа (parallel) токеныг олшруулж зэрэгцээ замуудыг ажиллуулна</a:t>
            </a:r>
          </a:p>
          <a:p>
            <a:pPr>
              <a:lnSpc>
                <a:spcPct val="108000"/>
              </a:lnSpc>
              <a:spcAft>
                <a:spcPts val="900"/>
              </a:spcAft>
            </a:pPr>
            <a:r>
              <a:rPr>
                <a:solidFill>
                  <a:srgbClr val="1B2A3A"/>
                </a:solidFill>
                <a:latin typeface="Calibri"/>
              </a:rPr>
              <a:t>*  XOR-салаа (exclusive) токеныг нөхцөлд тулгуурлан НЭГ зам руу чиглүүлнэ</a:t>
            </a:r>
          </a:p>
          <a:p>
            <a:pPr>
              <a:lnSpc>
                <a:spcPct val="108000"/>
              </a:lnSpc>
              <a:spcAft>
                <a:spcPts val="900"/>
              </a:spcAft>
            </a:pPr>
            <a:r>
              <a:rPr>
                <a:solidFill>
                  <a:srgbClr val="1B2A3A"/>
                </a:solidFill>
                <a:latin typeface="Calibri"/>
              </a:rPr>
              <a:t>*  Бүх токен эцсийн үйл явдалд (end event) хүрэхэд кейс дуусна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4873753"/>
            <a:ext cx="10515600" cy="24801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0" i="1">
                <a:solidFill>
                  <a:srgbClr val="5B6B7B"/>
                </a:solidFill>
                <a:latin typeface="Calibri"/>
              </a:rPr>
              <a:t>Энэ загвар нь ямар үед хэдэн даалгавар идэвхтэй болохыг яг тооцоолох боломж олгодог.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3  -  37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3.8 ТУРШИЛТ, НЭВТРҮҮЛЭЛТ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Тест хийж ажиллагаанд оруулах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68680" y="1677985"/>
            <a:ext cx="10424160" cy="841248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5" name="TextBox 4"/>
          <p:cNvSpPr txBox="1"/>
          <p:nvPr/>
        </p:nvSpPr>
        <p:spPr>
          <a:xfrm>
            <a:off x="1143000" y="1981122"/>
            <a:ext cx="3931920" cy="27154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1. Загвар шалгах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37760" y="2008373"/>
            <a:ext cx="6126480" cy="21704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Логик алдаа, гогцоо (deadlock) байхгүйг шалгана (verification)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68680" y="2638105"/>
            <a:ext cx="10424160" cy="841248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8" name="TextBox 7"/>
          <p:cNvSpPr txBox="1"/>
          <p:nvPr/>
        </p:nvSpPr>
        <p:spPr>
          <a:xfrm>
            <a:off x="1143000" y="2941242"/>
            <a:ext cx="3931920" cy="27154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2. Туршилт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37760" y="2968493"/>
            <a:ext cx="6126480" cy="21704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Жишээ кейсүүдээр гүйцэтгэлийг турших; бүх зам ажиллаж байгаа эсэх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68680" y="3598225"/>
            <a:ext cx="10424160" cy="841248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1" name="TextBox 10"/>
          <p:cNvSpPr txBox="1"/>
          <p:nvPr/>
        </p:nvSpPr>
        <p:spPr>
          <a:xfrm>
            <a:off x="1143000" y="3901459"/>
            <a:ext cx="3931920" cy="2713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3. Нэвтрүүлэлт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37760" y="3928613"/>
            <a:ext cx="6126480" cy="21704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Engine дээр байршуулж, хэрэглэгч, үйлчилгээтэй холбоно (deployment)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68680" y="4558345"/>
            <a:ext cx="10424160" cy="841248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4" name="TextBox 13"/>
          <p:cNvSpPr txBox="1"/>
          <p:nvPr/>
        </p:nvSpPr>
        <p:spPr>
          <a:xfrm>
            <a:off x="1143000" y="4861482"/>
            <a:ext cx="3931920" cy="27154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4. Хяналт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37760" y="4888733"/>
            <a:ext cx="6126480" cy="21704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Ажиллагааг бодит цагт хянаж, гүйцэтгэлийн өгөгдөл цуглуулна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3  -  38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3.9 АНХААРАХ НЬ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Бэрхшээл ба зөвлөмжүүд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2011680"/>
            <a:ext cx="457200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E8A33D"/>
                </a:solidFill>
                <a:latin typeface="Georgia"/>
              </a:rPr>
              <a:t>Нийтлэг бэрхшээл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423160"/>
            <a:ext cx="5212080" cy="11893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Концепци ба гүйцэтгэх загварын хоорондын ялгаа том байх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Загвар хэт нарийсаж, бизнест ойлгомжгүй болох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Хуучин системтэй интеграц хийхэд хүндрэлтэй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Шаардлага дунд замдаа өөрчлөгдөх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55080" y="2011680"/>
            <a:ext cx="5029200" cy="2414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Georgia"/>
              </a:rPr>
              <a:t>Сайн туршлага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55080" y="2423160"/>
            <a:ext cx="5029200" cy="11893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Нэг загварыг хоёр зорилгод биш - тус тусад нь хадгалах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Жижиг хэсгээс эхэлж шат дараалан өргөтгөх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Бизнес ба IT баг хамтран ажиллах</a:t>
            </a:r>
          </a:p>
          <a:p>
            <a:pPr>
              <a:lnSpc>
                <a:spcPct val="108000"/>
              </a:lnSpc>
              <a:spcAft>
                <a:spcPts val="700"/>
              </a:spcAft>
            </a:pPr>
            <a:r>
              <a:rPr sz="1400">
                <a:solidFill>
                  <a:srgbClr val="1B2A3A"/>
                </a:solidFill>
                <a:latin typeface="Calibri"/>
              </a:rPr>
              <a:t>*  Эхнээс нь хяналт, хэмжүүрийг төлөвлөх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3  -  39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3.10 ЖИШЭЭ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Захиалга-төлбөрийн гүйцэтгэх загвар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1337023"/>
            <a:ext cx="105156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1" dirty="0" err="1">
                <a:solidFill>
                  <a:srgbClr val="5B6B7B"/>
                </a:solidFill>
                <a:latin typeface="Calibri"/>
              </a:rPr>
              <a:t>Концепцийн</a:t>
            </a:r>
            <a:r>
              <a:rPr sz="14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00" b="0" i="1" dirty="0" err="1">
                <a:solidFill>
                  <a:srgbClr val="5B6B7B"/>
                </a:solidFill>
                <a:latin typeface="Calibri"/>
              </a:rPr>
              <a:t>загварыг</a:t>
            </a:r>
            <a:r>
              <a:rPr sz="14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00" b="0" i="1" dirty="0" err="1">
                <a:solidFill>
                  <a:srgbClr val="5B6B7B"/>
                </a:solidFill>
                <a:latin typeface="Calibri"/>
              </a:rPr>
              <a:t>гүйцэтгэхүйц</a:t>
            </a:r>
            <a:r>
              <a:rPr sz="14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00" b="0" i="1" dirty="0" err="1">
                <a:solidFill>
                  <a:srgbClr val="5B6B7B"/>
                </a:solidFill>
                <a:latin typeface="Calibri"/>
              </a:rPr>
              <a:t>болгоход</a:t>
            </a:r>
            <a:r>
              <a:rPr sz="14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00" b="0" i="1" dirty="0" err="1">
                <a:solidFill>
                  <a:srgbClr val="5B6B7B"/>
                </a:solidFill>
                <a:latin typeface="Calibri"/>
              </a:rPr>
              <a:t>алхам</a:t>
            </a:r>
            <a:r>
              <a:rPr sz="14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00" b="0" i="1" dirty="0" err="1">
                <a:solidFill>
                  <a:srgbClr val="5B6B7B"/>
                </a:solidFill>
                <a:latin typeface="Calibri"/>
              </a:rPr>
              <a:t>бүрт</a:t>
            </a:r>
            <a:r>
              <a:rPr sz="14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00" b="0" i="1" dirty="0" err="1">
                <a:solidFill>
                  <a:srgbClr val="5B6B7B"/>
                </a:solidFill>
                <a:latin typeface="Calibri"/>
              </a:rPr>
              <a:t>ямар</a:t>
            </a:r>
            <a:r>
              <a:rPr sz="14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00" b="0" i="1" dirty="0" err="1">
                <a:solidFill>
                  <a:srgbClr val="5B6B7B"/>
                </a:solidFill>
                <a:latin typeface="Calibri"/>
              </a:rPr>
              <a:t>нарийвчлал</a:t>
            </a:r>
            <a:r>
              <a:rPr sz="14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00" b="0" i="1" dirty="0" err="1">
                <a:solidFill>
                  <a:srgbClr val="5B6B7B"/>
                </a:solidFill>
                <a:latin typeface="Calibri"/>
              </a:rPr>
              <a:t>нэмэгдэхийг</a:t>
            </a:r>
            <a:r>
              <a:rPr sz="1400" b="0" i="1" dirty="0">
                <a:solidFill>
                  <a:srgbClr val="5B6B7B"/>
                </a:solidFill>
                <a:latin typeface="Calibri"/>
              </a:rPr>
              <a:t> </a:t>
            </a:r>
            <a:r>
              <a:rPr sz="1400" b="0" i="1" dirty="0" err="1">
                <a:solidFill>
                  <a:srgbClr val="5B6B7B"/>
                </a:solidFill>
                <a:latin typeface="Calibri"/>
              </a:rPr>
              <a:t>харуулав</a:t>
            </a:r>
            <a:r>
              <a:rPr sz="1400" b="0" i="1" dirty="0">
                <a:solidFill>
                  <a:srgbClr val="5B6B7B"/>
                </a:solidFill>
                <a:latin typeface="Calibri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200" y="1863377"/>
            <a:ext cx="2743200" cy="502920"/>
          </a:xfrm>
          <a:prstGeom prst="rect">
            <a:avLst/>
          </a:prstGeom>
          <a:solidFill>
            <a:srgbClr val="0F26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6" name="TextBox 5"/>
          <p:cNvSpPr txBox="1"/>
          <p:nvPr/>
        </p:nvSpPr>
        <p:spPr>
          <a:xfrm>
            <a:off x="947927" y="2004544"/>
            <a:ext cx="256032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Алхам</a:t>
            </a:r>
          </a:p>
        </p:txBody>
      </p:sp>
      <p:sp>
        <p:nvSpPr>
          <p:cNvPr id="7" name="Rectangle 6"/>
          <p:cNvSpPr/>
          <p:nvPr/>
        </p:nvSpPr>
        <p:spPr>
          <a:xfrm>
            <a:off x="3627120" y="1863377"/>
            <a:ext cx="2194560" cy="502920"/>
          </a:xfrm>
          <a:prstGeom prst="rect">
            <a:avLst/>
          </a:prstGeom>
          <a:solidFill>
            <a:srgbClr val="0F26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8" name="TextBox 7"/>
          <p:cNvSpPr txBox="1"/>
          <p:nvPr/>
        </p:nvSpPr>
        <p:spPr>
          <a:xfrm>
            <a:off x="3736848" y="2004544"/>
            <a:ext cx="2011679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Төрөл</a:t>
            </a:r>
          </a:p>
        </p:txBody>
      </p:sp>
      <p:sp>
        <p:nvSpPr>
          <p:cNvPr id="9" name="Rectangle 8"/>
          <p:cNvSpPr/>
          <p:nvPr/>
        </p:nvSpPr>
        <p:spPr>
          <a:xfrm>
            <a:off x="5913120" y="1863377"/>
            <a:ext cx="5394960" cy="502920"/>
          </a:xfrm>
          <a:prstGeom prst="rect">
            <a:avLst/>
          </a:prstGeom>
          <a:solidFill>
            <a:srgbClr val="0F26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0" name="TextBox 9"/>
          <p:cNvSpPr txBox="1"/>
          <p:nvPr/>
        </p:nvSpPr>
        <p:spPr>
          <a:xfrm>
            <a:off x="6022848" y="2004544"/>
            <a:ext cx="521208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FFFFFF"/>
                </a:solidFill>
                <a:latin typeface="Calibri"/>
              </a:rPr>
              <a:t>Нэмэгдэх гүйцэтгэлийн нарийвчлал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38200" y="2366297"/>
            <a:ext cx="2743200" cy="603504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2" name="TextBox 11"/>
          <p:cNvSpPr txBox="1"/>
          <p:nvPr/>
        </p:nvSpPr>
        <p:spPr>
          <a:xfrm>
            <a:off x="947927" y="2560327"/>
            <a:ext cx="256032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Calibri"/>
              </a:rPr>
              <a:t>Захиалга авах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627120" y="2366297"/>
            <a:ext cx="2194560" cy="603504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4" name="TextBox 13"/>
          <p:cNvSpPr txBox="1"/>
          <p:nvPr/>
        </p:nvSpPr>
        <p:spPr>
          <a:xfrm>
            <a:off x="3736848" y="2560327"/>
            <a:ext cx="2011679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User task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913120" y="2366297"/>
            <a:ext cx="5394960" cy="603504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6" name="TextBox 15"/>
          <p:cNvSpPr txBox="1"/>
          <p:nvPr/>
        </p:nvSpPr>
        <p:spPr>
          <a:xfrm>
            <a:off x="6022848" y="2560327"/>
            <a:ext cx="521208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Маягт: бараа, тоо хэмжээ; output -&gt; orderData хувьсагч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38200" y="2969801"/>
            <a:ext cx="2743200" cy="603504"/>
          </a:xfrm>
          <a:prstGeom prst="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8" name="TextBox 17"/>
          <p:cNvSpPr txBox="1"/>
          <p:nvPr/>
        </p:nvSpPr>
        <p:spPr>
          <a:xfrm>
            <a:off x="947927" y="3163831"/>
            <a:ext cx="256032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Calibri"/>
              </a:rPr>
              <a:t>Нөөц шалгах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627120" y="2969801"/>
            <a:ext cx="2194560" cy="603504"/>
          </a:xfrm>
          <a:prstGeom prst="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0" name="TextBox 19"/>
          <p:cNvSpPr txBox="1"/>
          <p:nvPr/>
        </p:nvSpPr>
        <p:spPr>
          <a:xfrm>
            <a:off x="3736848" y="3163831"/>
            <a:ext cx="2011679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Service task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913120" y="2969801"/>
            <a:ext cx="5394960" cy="603504"/>
          </a:xfrm>
          <a:prstGeom prst="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2" name="TextBox 21"/>
          <p:cNvSpPr txBox="1"/>
          <p:nvPr/>
        </p:nvSpPr>
        <p:spPr>
          <a:xfrm>
            <a:off x="6022848" y="3163831"/>
            <a:ext cx="521208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Агуулахын API дуудаж stockOK = true/false буцаана</a:t>
            </a:r>
          </a:p>
        </p:txBody>
      </p:sp>
      <p:sp>
        <p:nvSpPr>
          <p:cNvPr id="23" name="Rectangle 22"/>
          <p:cNvSpPr/>
          <p:nvPr/>
        </p:nvSpPr>
        <p:spPr>
          <a:xfrm>
            <a:off x="838200" y="3573305"/>
            <a:ext cx="2743200" cy="603504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4" name="TextBox 23"/>
          <p:cNvSpPr txBox="1"/>
          <p:nvPr/>
        </p:nvSpPr>
        <p:spPr>
          <a:xfrm>
            <a:off x="947927" y="3767335"/>
            <a:ext cx="256032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Calibri"/>
              </a:rPr>
              <a:t>Боломжтой юу?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627120" y="3573305"/>
            <a:ext cx="2194560" cy="603504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6" name="TextBox 25"/>
          <p:cNvSpPr txBox="1"/>
          <p:nvPr/>
        </p:nvSpPr>
        <p:spPr>
          <a:xfrm>
            <a:off x="3736848" y="3767335"/>
            <a:ext cx="2011679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XOR gateway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913120" y="3573305"/>
            <a:ext cx="5394960" cy="603504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8" name="TextBox 27"/>
          <p:cNvSpPr txBox="1"/>
          <p:nvPr/>
        </p:nvSpPr>
        <p:spPr>
          <a:xfrm>
            <a:off x="6022848" y="3767335"/>
            <a:ext cx="521208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stockOK нөхцлөөр төлбөр эсвэл татгалзал руу</a:t>
            </a:r>
          </a:p>
        </p:txBody>
      </p:sp>
      <p:sp>
        <p:nvSpPr>
          <p:cNvPr id="29" name="Rectangle 28"/>
          <p:cNvSpPr/>
          <p:nvPr/>
        </p:nvSpPr>
        <p:spPr>
          <a:xfrm>
            <a:off x="838200" y="4176809"/>
            <a:ext cx="2743200" cy="603504"/>
          </a:xfrm>
          <a:prstGeom prst="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0" name="TextBox 29"/>
          <p:cNvSpPr txBox="1"/>
          <p:nvPr/>
        </p:nvSpPr>
        <p:spPr>
          <a:xfrm>
            <a:off x="947927" y="4370839"/>
            <a:ext cx="256032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Calibri"/>
              </a:rPr>
              <a:t>Төлбөр авах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627120" y="4176809"/>
            <a:ext cx="2194560" cy="603504"/>
          </a:xfrm>
          <a:prstGeom prst="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2" name="TextBox 31"/>
          <p:cNvSpPr txBox="1"/>
          <p:nvPr/>
        </p:nvSpPr>
        <p:spPr>
          <a:xfrm>
            <a:off x="3736848" y="4370839"/>
            <a:ext cx="2011679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Service task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913120" y="4176809"/>
            <a:ext cx="5394960" cy="603504"/>
          </a:xfrm>
          <a:prstGeom prst="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4" name="TextBox 33"/>
          <p:cNvSpPr txBox="1"/>
          <p:nvPr/>
        </p:nvSpPr>
        <p:spPr>
          <a:xfrm>
            <a:off x="6022848" y="4370839"/>
            <a:ext cx="521208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Төлбөрийн системийг дуудаж баталгаажуулна</a:t>
            </a:r>
          </a:p>
        </p:txBody>
      </p:sp>
      <p:sp>
        <p:nvSpPr>
          <p:cNvPr id="35" name="Rectangle 34"/>
          <p:cNvSpPr/>
          <p:nvPr/>
        </p:nvSpPr>
        <p:spPr>
          <a:xfrm>
            <a:off x="838200" y="4780313"/>
            <a:ext cx="2743200" cy="603504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6" name="TextBox 35"/>
          <p:cNvSpPr txBox="1"/>
          <p:nvPr/>
        </p:nvSpPr>
        <p:spPr>
          <a:xfrm>
            <a:off x="947927" y="4974343"/>
            <a:ext cx="256032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1" i="0">
                <a:solidFill>
                  <a:srgbClr val="0F2647"/>
                </a:solidFill>
                <a:latin typeface="Calibri"/>
              </a:rPr>
              <a:t>Хүргэлт төлөвлөх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627120" y="4780313"/>
            <a:ext cx="2194560" cy="603504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8" name="TextBox 37"/>
          <p:cNvSpPr txBox="1"/>
          <p:nvPr/>
        </p:nvSpPr>
        <p:spPr>
          <a:xfrm>
            <a:off x="3736848" y="4974343"/>
            <a:ext cx="2011679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User+service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913120" y="4780313"/>
            <a:ext cx="5394960" cy="603504"/>
          </a:xfrm>
          <a:prstGeom prst="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40" name="TextBox 39"/>
          <p:cNvSpPr txBox="1"/>
          <p:nvPr/>
        </p:nvSpPr>
        <p:spPr>
          <a:xfrm>
            <a:off x="6022848" y="4974343"/>
            <a:ext cx="521208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Лог-д бичигдэж, баримт автоматаар үүснэ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3  -  40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3.11 ӨГӨГДӨЛ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Таск-өгөгдлийн холболт (Task-Data Mapping)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1389888"/>
            <a:ext cx="105156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Aft>
                <a:spcPts val="400"/>
              </a:spcAft>
            </a:pPr>
            <a:r>
              <a:rPr sz="1550" b="0" i="0" dirty="0" err="1">
                <a:solidFill>
                  <a:srgbClr val="1B2A3A"/>
                </a:solidFill>
                <a:latin typeface="Calibri"/>
              </a:rPr>
              <a:t>Гүйцэтгэх</a:t>
            </a:r>
            <a:r>
              <a:rPr sz="15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550" b="0" i="0" dirty="0" err="1">
                <a:solidFill>
                  <a:srgbClr val="1B2A3A"/>
                </a:solidFill>
                <a:latin typeface="Calibri"/>
              </a:rPr>
              <a:t>загварт</a:t>
            </a:r>
            <a:r>
              <a:rPr sz="15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550" b="0" i="0" dirty="0" err="1">
                <a:solidFill>
                  <a:srgbClr val="1B2A3A"/>
                </a:solidFill>
                <a:latin typeface="Calibri"/>
              </a:rPr>
              <a:t>таск</a:t>
            </a:r>
            <a:r>
              <a:rPr sz="15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550" b="0" i="0" dirty="0" err="1">
                <a:solidFill>
                  <a:srgbClr val="1B2A3A"/>
                </a:solidFill>
                <a:latin typeface="Calibri"/>
              </a:rPr>
              <a:t>бүр</a:t>
            </a:r>
            <a:r>
              <a:rPr sz="15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550" b="0" i="0" dirty="0" err="1">
                <a:solidFill>
                  <a:srgbClr val="1B2A3A"/>
                </a:solidFill>
                <a:latin typeface="Calibri"/>
              </a:rPr>
              <a:t>ямар</a:t>
            </a:r>
            <a:r>
              <a:rPr sz="15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550" b="0" i="0" dirty="0" err="1">
                <a:solidFill>
                  <a:srgbClr val="1B2A3A"/>
                </a:solidFill>
                <a:latin typeface="Calibri"/>
              </a:rPr>
              <a:t>өгөгдөл</a:t>
            </a:r>
            <a:r>
              <a:rPr sz="1550" b="0" i="0" dirty="0">
                <a:solidFill>
                  <a:srgbClr val="1B2A3A"/>
                </a:solidFill>
                <a:latin typeface="Calibri"/>
              </a:rPr>
              <a:t> АВЧ, </a:t>
            </a:r>
            <a:r>
              <a:rPr sz="1550" b="0" i="0" dirty="0" err="1">
                <a:solidFill>
                  <a:srgbClr val="1B2A3A"/>
                </a:solidFill>
                <a:latin typeface="Calibri"/>
              </a:rPr>
              <a:t>ямар</a:t>
            </a:r>
            <a:r>
              <a:rPr sz="15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550" b="0" i="0" dirty="0" err="1">
                <a:solidFill>
                  <a:srgbClr val="1B2A3A"/>
                </a:solidFill>
                <a:latin typeface="Calibri"/>
              </a:rPr>
              <a:t>өгөгдөл</a:t>
            </a:r>
            <a:r>
              <a:rPr sz="15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550" b="0" i="0" dirty="0" err="1">
                <a:solidFill>
                  <a:srgbClr val="1B2A3A"/>
                </a:solidFill>
                <a:latin typeface="Calibri"/>
              </a:rPr>
              <a:t>ҮҮСГЭХийг</a:t>
            </a:r>
            <a:r>
              <a:rPr sz="15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550" b="0" i="0" dirty="0" err="1">
                <a:solidFill>
                  <a:srgbClr val="1B2A3A"/>
                </a:solidFill>
                <a:latin typeface="Calibri"/>
              </a:rPr>
              <a:t>тодорхой</a:t>
            </a:r>
            <a:r>
              <a:rPr sz="15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550" b="0" i="0" dirty="0" err="1">
                <a:solidFill>
                  <a:srgbClr val="1B2A3A"/>
                </a:solidFill>
                <a:latin typeface="Calibri"/>
              </a:rPr>
              <a:t>зааж</a:t>
            </a:r>
            <a:r>
              <a:rPr sz="155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550" b="0" i="0" dirty="0" err="1">
                <a:solidFill>
                  <a:srgbClr val="1B2A3A"/>
                </a:solidFill>
                <a:latin typeface="Calibri"/>
              </a:rPr>
              <a:t>өгнө</a:t>
            </a:r>
            <a:r>
              <a:rPr sz="1550" b="0" i="0" dirty="0">
                <a:solidFill>
                  <a:srgbClr val="1B2A3A"/>
                </a:solidFill>
                <a:latin typeface="Calibri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77240" y="2190485"/>
            <a:ext cx="3383280" cy="23774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6" name="Oval 5"/>
          <p:cNvSpPr/>
          <p:nvPr/>
        </p:nvSpPr>
        <p:spPr>
          <a:xfrm>
            <a:off x="978408" y="2428229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7" name="TextBox 6"/>
          <p:cNvSpPr txBox="1"/>
          <p:nvPr/>
        </p:nvSpPr>
        <p:spPr>
          <a:xfrm>
            <a:off x="1188720" y="2355077"/>
            <a:ext cx="283464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Оролт (Input)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8720" y="2757413"/>
            <a:ext cx="2779776" cy="7718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600" b="0" i="0">
                <a:solidFill>
                  <a:srgbClr val="1B2A3A"/>
                </a:solidFill>
                <a:latin typeface="Calibri"/>
              </a:rPr>
              <a:t>Таск ажиллахад шаардлагатай өгөгдөл. Жишээ: orderData, customerId.</a:t>
            </a:r>
          </a:p>
        </p:txBody>
      </p:sp>
      <p:sp>
        <p:nvSpPr>
          <p:cNvPr id="9" name="Right Arrow 8"/>
          <p:cNvSpPr/>
          <p:nvPr/>
        </p:nvSpPr>
        <p:spPr>
          <a:xfrm>
            <a:off x="4343400" y="3104885"/>
            <a:ext cx="777240" cy="502920"/>
          </a:xfrm>
          <a:prstGeom prst="rightArrow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0" name="Rounded Rectangle 9"/>
          <p:cNvSpPr/>
          <p:nvPr/>
        </p:nvSpPr>
        <p:spPr>
          <a:xfrm>
            <a:off x="5257800" y="2190485"/>
            <a:ext cx="3108960" cy="237744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1" name="Oval 10"/>
          <p:cNvSpPr/>
          <p:nvPr/>
        </p:nvSpPr>
        <p:spPr>
          <a:xfrm>
            <a:off x="5458967" y="2428229"/>
            <a:ext cx="109728" cy="109728"/>
          </a:xfrm>
          <a:prstGeom prst="ellipse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2" name="TextBox 11"/>
          <p:cNvSpPr txBox="1"/>
          <p:nvPr/>
        </p:nvSpPr>
        <p:spPr>
          <a:xfrm>
            <a:off x="5669280" y="2355077"/>
            <a:ext cx="2560320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Таск (Activity)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669280" y="2757413"/>
            <a:ext cx="2505456" cy="7718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600" b="0" i="0">
                <a:solidFill>
                  <a:srgbClr val="1B2A3A"/>
                </a:solidFill>
                <a:latin typeface="Calibri"/>
              </a:rPr>
              <a:t>Логик/үйлчилгээг гүйцэтгэнэ. Жишээ: Нөөц шалгах.</a:t>
            </a:r>
          </a:p>
        </p:txBody>
      </p:sp>
      <p:sp>
        <p:nvSpPr>
          <p:cNvPr id="14" name="Right Arrow 13"/>
          <p:cNvSpPr/>
          <p:nvPr/>
        </p:nvSpPr>
        <p:spPr>
          <a:xfrm>
            <a:off x="8549640" y="3104885"/>
            <a:ext cx="777240" cy="502920"/>
          </a:xfrm>
          <a:prstGeom prst="rightArrow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5" name="Rounded Rectangle 14"/>
          <p:cNvSpPr/>
          <p:nvPr/>
        </p:nvSpPr>
        <p:spPr>
          <a:xfrm>
            <a:off x="9464040" y="2190485"/>
            <a:ext cx="1737360" cy="237744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6" name="Oval 15"/>
          <p:cNvSpPr/>
          <p:nvPr/>
        </p:nvSpPr>
        <p:spPr>
          <a:xfrm>
            <a:off x="9665208" y="2428229"/>
            <a:ext cx="109728" cy="109728"/>
          </a:xfrm>
          <a:prstGeom prst="ellipse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7" name="TextBox 16"/>
          <p:cNvSpPr txBox="1"/>
          <p:nvPr/>
        </p:nvSpPr>
        <p:spPr>
          <a:xfrm>
            <a:off x="9875519" y="2355077"/>
            <a:ext cx="1188719" cy="2715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b="1" i="0">
                <a:solidFill>
                  <a:srgbClr val="0F2647"/>
                </a:solidFill>
                <a:latin typeface="Georgia"/>
              </a:rPr>
              <a:t>Гаралт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875519" y="2757413"/>
            <a:ext cx="1133855" cy="67550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stockOK, шинэчилсэн төлөв.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77240" y="4842245"/>
            <a:ext cx="10515600" cy="2572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Aft>
                <a:spcPts val="400"/>
              </a:spcAft>
            </a:pPr>
            <a:r>
              <a:rPr sz="1600" b="0" i="1">
                <a:solidFill>
                  <a:srgbClr val="5B6B7B"/>
                </a:solidFill>
                <a:latin typeface="Calibri"/>
              </a:rPr>
              <a:t>Зөв холболтгүй бол engine ямар утга хаанаас авахаа мэдэхгүй тул кейс ажиллахгүй.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Бүлэг 3  -  41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21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56032" cy="6858000"/>
          </a:xfrm>
          <a:prstGeom prst="rect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005840" y="777240"/>
            <a:ext cx="73152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E8A33D"/>
                </a:solidFill>
                <a:latin typeface="Calibri"/>
              </a:rPr>
              <a:t>БҮЛЭГ 3 - ДҮГНЭЛТ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5840" y="1188720"/>
            <a:ext cx="10058400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3000" b="1" i="0">
                <a:solidFill>
                  <a:srgbClr val="FFFFFF"/>
                </a:solidFill>
                <a:latin typeface="Georgia"/>
              </a:rPr>
              <a:t>Process Implementation - гол санаанууд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5840" y="2194560"/>
            <a:ext cx="10332720" cy="201510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 dirty="0">
                <a:solidFill>
                  <a:srgbClr val="DDE6F0"/>
                </a:solidFill>
                <a:latin typeface="Calibri"/>
              </a:rPr>
              <a:t>* 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Хэрэгжүүлэлт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=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концепцийн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загвараас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гүйцэтгэх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загвар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руу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шилжих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ялгааг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нөхөх</a:t>
            </a:r>
            <a:endParaRPr sz="1700" dirty="0">
              <a:solidFill>
                <a:srgbClr val="DDE6F0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 dirty="0">
                <a:solidFill>
                  <a:srgbClr val="DDE6F0"/>
                </a:solidFill>
                <a:latin typeface="Calibri"/>
              </a:rPr>
              <a:t>* 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Хоёр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зам</a:t>
            </a:r>
            <a:r>
              <a:rPr sz="1700" dirty="0">
                <a:solidFill>
                  <a:srgbClr val="DDE6F0"/>
                </a:solidFill>
                <a:latin typeface="Calibri"/>
              </a:rPr>
              <a:t>: BPMS-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ээр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автоматжуулах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эсвэл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уламжлалт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програм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хөгжүүлэлт</a:t>
            </a:r>
            <a:endParaRPr sz="1700" dirty="0">
              <a:solidFill>
                <a:srgbClr val="DDE6F0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 dirty="0">
                <a:solidFill>
                  <a:srgbClr val="DDE6F0"/>
                </a:solidFill>
                <a:latin typeface="Calibri"/>
              </a:rPr>
              <a:t>*  5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алхам</a:t>
            </a:r>
            <a:r>
              <a:rPr sz="1700" dirty="0">
                <a:solidFill>
                  <a:srgbClr val="DDE6F0"/>
                </a:solidFill>
                <a:latin typeface="Calibri"/>
              </a:rPr>
              <a:t>: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хил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тогтоох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-&gt;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гар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даалгавар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-&gt;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бүрэн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болгох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-&gt;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нарийвчлал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-&gt;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гүйцэтгэлийн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шинж</a:t>
            </a:r>
            <a:endParaRPr sz="1700" dirty="0">
              <a:solidFill>
                <a:srgbClr val="DDE6F0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 dirty="0">
                <a:solidFill>
                  <a:srgbClr val="DDE6F0"/>
                </a:solidFill>
                <a:latin typeface="Calibri"/>
              </a:rPr>
              <a:t>*  Engine </a:t>
            </a:r>
            <a:r>
              <a:rPr lang="mn-MN" sz="1700" dirty="0">
                <a:solidFill>
                  <a:srgbClr val="DDE6F0"/>
                </a:solidFill>
                <a:latin typeface="Calibri"/>
              </a:rPr>
              <a:t>процесс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ыг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токеноор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удирдан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ажиллуулдаг</a:t>
            </a:r>
            <a:endParaRPr sz="1700" dirty="0">
              <a:solidFill>
                <a:srgbClr val="DDE6F0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700" dirty="0">
                <a:solidFill>
                  <a:srgbClr val="DDE6F0"/>
                </a:solidFill>
                <a:latin typeface="Calibri"/>
              </a:rPr>
              <a:t>* 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Тест</a:t>
            </a:r>
            <a:r>
              <a:rPr sz="1700" dirty="0">
                <a:solidFill>
                  <a:srgbClr val="DDE6F0"/>
                </a:solidFill>
                <a:latin typeface="Calibri"/>
              </a:rPr>
              <a:t>,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нэвтрүүлэлт</a:t>
            </a:r>
            <a:r>
              <a:rPr sz="1700" dirty="0">
                <a:solidFill>
                  <a:srgbClr val="DDE6F0"/>
                </a:solidFill>
                <a:latin typeface="Calibri"/>
              </a:rPr>
              <a:t>,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хяналт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нь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амжилттай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хэрэгжүүлэлтийн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салшгүй</a:t>
            </a:r>
            <a:r>
              <a:rPr sz="1700" dirty="0">
                <a:solidFill>
                  <a:srgbClr val="DDE6F0"/>
                </a:solidFill>
                <a:latin typeface="Calibri"/>
              </a:rPr>
              <a:t> </a:t>
            </a:r>
            <a:r>
              <a:rPr sz="1700" dirty="0" err="1">
                <a:solidFill>
                  <a:srgbClr val="DDE6F0"/>
                </a:solidFill>
                <a:latin typeface="Calibri"/>
              </a:rPr>
              <a:t>хэсэг</a:t>
            </a:r>
            <a:endParaRPr sz="1700" dirty="0">
              <a:solidFill>
                <a:srgbClr val="DDE6F0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9AB0C4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9AB0C4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9AB0C4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9AB0C4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9AB0C4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9AB0C4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9AB0C4"/>
                </a:solidFill>
                <a:latin typeface="Calibri"/>
              </a:rPr>
              <a:t>Бүлэг 3  -  42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ХАВСРАЛТ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Нэр томьёоны орчуулгын санал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2960" y="1595069"/>
            <a:ext cx="5166360" cy="603504"/>
          </a:xfrm>
          <a:prstGeom prst="round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5" name="TextBox 4"/>
          <p:cNvSpPr txBox="1"/>
          <p:nvPr/>
        </p:nvSpPr>
        <p:spPr>
          <a:xfrm>
            <a:off x="1005840" y="1781956"/>
            <a:ext cx="210312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Calibri"/>
              </a:rPr>
              <a:t>Process redesign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08960" y="1690522"/>
            <a:ext cx="2743200" cy="43088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lang="mn-MN" sz="14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ын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дахин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зохиомж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/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шинэчлэл</a:t>
            </a:r>
            <a:endParaRPr sz="1400" b="0" i="0" dirty="0">
              <a:solidFill>
                <a:srgbClr val="1B2A3A"/>
              </a:solidFill>
              <a:latin typeface="Calibri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080760" y="1595069"/>
            <a:ext cx="5166360" cy="603504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8" name="TextBox 7"/>
          <p:cNvSpPr txBox="1"/>
          <p:nvPr/>
        </p:nvSpPr>
        <p:spPr>
          <a:xfrm>
            <a:off x="6263640" y="1781956"/>
            <a:ext cx="210312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Calibri"/>
              </a:rPr>
              <a:t>Devil's Quadrangle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366760" y="1690522"/>
            <a:ext cx="2743200" cy="43088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Чөтгөрийн дөрвөлжин (хугацаа-өртөг-чанар-уян хатан)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22960" y="2308301"/>
            <a:ext cx="5166360" cy="603504"/>
          </a:xfrm>
          <a:prstGeom prst="round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1" name="TextBox 10"/>
          <p:cNvSpPr txBox="1"/>
          <p:nvPr/>
        </p:nvSpPr>
        <p:spPr>
          <a:xfrm>
            <a:off x="1005840" y="2495188"/>
            <a:ext cx="210312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Calibri"/>
              </a:rPr>
              <a:t>Heuristics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08960" y="2403754"/>
            <a:ext cx="2743200" cy="43088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Эвристик (туршлагад суурилсан зөвлөмж)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080760" y="2308301"/>
            <a:ext cx="5166360" cy="603504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4" name="TextBox 13"/>
          <p:cNvSpPr txBox="1"/>
          <p:nvPr/>
        </p:nvSpPr>
        <p:spPr>
          <a:xfrm>
            <a:off x="6263640" y="2495188"/>
            <a:ext cx="210312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Calibri"/>
              </a:rPr>
              <a:t>PAIS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66760" y="2403754"/>
            <a:ext cx="2743200" cy="43088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lang="mn-MN" sz="14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ыг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ухамсарласан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мэдээллийн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систем</a:t>
            </a:r>
            <a:endParaRPr sz="1400" b="0" i="0" dirty="0">
              <a:solidFill>
                <a:srgbClr val="1B2A3A"/>
              </a:solidFill>
              <a:latin typeface="Calibri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22960" y="3021533"/>
            <a:ext cx="5166360" cy="603504"/>
          </a:xfrm>
          <a:prstGeom prst="round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7" name="TextBox 16"/>
          <p:cNvSpPr txBox="1"/>
          <p:nvPr/>
        </p:nvSpPr>
        <p:spPr>
          <a:xfrm>
            <a:off x="1005840" y="3208420"/>
            <a:ext cx="210312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Calibri"/>
              </a:rPr>
              <a:t>BPMS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08960" y="3116986"/>
            <a:ext cx="2743200" cy="43088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 dirty="0" err="1">
                <a:solidFill>
                  <a:srgbClr val="1B2A3A"/>
                </a:solidFill>
                <a:latin typeface="Calibri"/>
              </a:rPr>
              <a:t>Бизнесийн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lang="mn-MN" sz="1400" b="0" i="0" dirty="0">
                <a:solidFill>
                  <a:srgbClr val="1B2A3A"/>
                </a:solidFill>
                <a:latin typeface="Calibri"/>
              </a:rPr>
              <a:t>процесс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ын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удирдлагын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систем</a:t>
            </a:r>
            <a:endParaRPr sz="1400" b="0" i="0" dirty="0">
              <a:solidFill>
                <a:srgbClr val="1B2A3A"/>
              </a:solidFill>
              <a:latin typeface="Calibri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080760" y="3021533"/>
            <a:ext cx="5166360" cy="603504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0" name="TextBox 19"/>
          <p:cNvSpPr txBox="1"/>
          <p:nvPr/>
        </p:nvSpPr>
        <p:spPr>
          <a:xfrm>
            <a:off x="6263640" y="3208420"/>
            <a:ext cx="210312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Calibri"/>
              </a:rPr>
              <a:t>Orchestration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366760" y="3224707"/>
            <a:ext cx="274320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Найруулга / төвлөрсөн зохицуулалт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22960" y="3734765"/>
            <a:ext cx="5166360" cy="603504"/>
          </a:xfrm>
          <a:prstGeom prst="round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3" name="TextBox 22"/>
          <p:cNvSpPr txBox="1"/>
          <p:nvPr/>
        </p:nvSpPr>
        <p:spPr>
          <a:xfrm>
            <a:off x="1005840" y="3921652"/>
            <a:ext cx="210312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Calibri"/>
              </a:rPr>
              <a:t>Choreography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108960" y="3937939"/>
            <a:ext cx="274320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 dirty="0" err="1">
                <a:solidFill>
                  <a:srgbClr val="1B2A3A"/>
                </a:solidFill>
                <a:latin typeface="Calibri"/>
              </a:rPr>
              <a:t>Дэглэлт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/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тархмал</a:t>
            </a:r>
            <a:r>
              <a:rPr sz="1400" b="0" i="0" dirty="0">
                <a:solidFill>
                  <a:srgbClr val="1B2A3A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1B2A3A"/>
                </a:solidFill>
                <a:latin typeface="Calibri"/>
              </a:rPr>
              <a:t>зохицуулалт</a:t>
            </a:r>
            <a:endParaRPr sz="1400" b="0" i="0" dirty="0">
              <a:solidFill>
                <a:srgbClr val="1B2A3A"/>
              </a:solidFill>
              <a:latin typeface="Calibri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6080760" y="3734765"/>
            <a:ext cx="5166360" cy="603504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6" name="TextBox 25"/>
          <p:cNvSpPr txBox="1"/>
          <p:nvPr/>
        </p:nvSpPr>
        <p:spPr>
          <a:xfrm>
            <a:off x="6263640" y="3921652"/>
            <a:ext cx="210312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Calibri"/>
              </a:rPr>
              <a:t>Worklist handler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366760" y="3937939"/>
            <a:ext cx="274320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Ажлын жагсаалт зохицуулагч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22960" y="4447997"/>
            <a:ext cx="5166360" cy="603504"/>
          </a:xfrm>
          <a:prstGeom prst="round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9" name="TextBox 28"/>
          <p:cNvSpPr txBox="1"/>
          <p:nvPr/>
        </p:nvSpPr>
        <p:spPr>
          <a:xfrm>
            <a:off x="1005840" y="4634884"/>
            <a:ext cx="210312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Calibri"/>
              </a:rPr>
              <a:t>Execution engine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108960" y="4651171"/>
            <a:ext cx="274320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Гүйцэтгэх цөм / хөдөлгүүр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080760" y="4447997"/>
            <a:ext cx="5166360" cy="603504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2" name="TextBox 31"/>
          <p:cNvSpPr txBox="1"/>
          <p:nvPr/>
        </p:nvSpPr>
        <p:spPr>
          <a:xfrm>
            <a:off x="6263640" y="4634884"/>
            <a:ext cx="210312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Calibri"/>
              </a:rPr>
              <a:t>Token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366760" y="4543450"/>
            <a:ext cx="2743200" cy="43088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Токен (гүйцэтгэлийн төлвийг тэмдэглэгч)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822960" y="5161229"/>
            <a:ext cx="5166360" cy="603504"/>
          </a:xfrm>
          <a:prstGeom prst="roundRect">
            <a:avLst/>
          </a:prstGeom>
          <a:solidFill>
            <a:srgbClr val="F1F5F9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5" name="TextBox 34"/>
          <p:cNvSpPr txBox="1"/>
          <p:nvPr/>
        </p:nvSpPr>
        <p:spPr>
          <a:xfrm>
            <a:off x="1005840" y="5348116"/>
            <a:ext cx="210312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Calibri"/>
              </a:rPr>
              <a:t>Service task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108960" y="5364403"/>
            <a:ext cx="274320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Үйлчилгээний таск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080760" y="5161229"/>
            <a:ext cx="5166360" cy="603504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E6EEF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8" name="TextBox 37"/>
          <p:cNvSpPr txBox="1"/>
          <p:nvPr/>
        </p:nvSpPr>
        <p:spPr>
          <a:xfrm>
            <a:off x="6263640" y="5348116"/>
            <a:ext cx="2103120" cy="24801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Calibri"/>
              </a:rPr>
              <a:t>Deployment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366760" y="5364403"/>
            <a:ext cx="274320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Нэвтрүүлэлт / байршуулалт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Хавсралт  -  43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502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1" i="0">
                <a:solidFill>
                  <a:srgbClr val="0E7C86"/>
                </a:solidFill>
                <a:latin typeface="Calibri"/>
              </a:rPr>
              <a:t>ЭХ СУРВАЛЖ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841248"/>
            <a:ext cx="1060704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Aft>
                <a:spcPts val="400"/>
              </a:spcAft>
            </a:pPr>
            <a:r>
              <a:rPr sz="3000" b="1" i="0">
                <a:solidFill>
                  <a:srgbClr val="0F2647"/>
                </a:solidFill>
                <a:latin typeface="Georgia"/>
              </a:rPr>
              <a:t>Цаашид унших материал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2960" y="1650492"/>
            <a:ext cx="10424160" cy="9144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5" name="TextBox 4"/>
          <p:cNvSpPr txBox="1"/>
          <p:nvPr/>
        </p:nvSpPr>
        <p:spPr>
          <a:xfrm>
            <a:off x="1051560" y="2005370"/>
            <a:ext cx="2194560" cy="2412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Georgia"/>
              </a:rPr>
              <a:t>Үндсэн ном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54680" y="1795812"/>
            <a:ext cx="7955279" cy="66947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Dumas, La Rosa, Mendling &amp; Reijers - Fundamentals of Business Process Management, 2nd ed., Springer (2018). Бүлэг 8: Process Redesign; Бүлэг 9: Process-Aware Information Systems; Бүлэг 10: Process Implementation with Executable Models.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22960" y="2674620"/>
            <a:ext cx="10424160" cy="91440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8" name="TextBox 7"/>
          <p:cNvSpPr txBox="1"/>
          <p:nvPr/>
        </p:nvSpPr>
        <p:spPr>
          <a:xfrm>
            <a:off x="1051560" y="3029401"/>
            <a:ext cx="2194560" cy="24141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Georgia"/>
              </a:rPr>
              <a:t>Эвристик жагсаалт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54680" y="3046156"/>
            <a:ext cx="7955279" cy="21704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Reijers, H. &amp; Liman Mansar, S. - Best practices in business process redesign, Omega (2005).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22960" y="3698748"/>
            <a:ext cx="10424160" cy="914400"/>
          </a:xfrm>
          <a:prstGeom prst="round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1" name="TextBox 10"/>
          <p:cNvSpPr txBox="1"/>
          <p:nvPr/>
        </p:nvSpPr>
        <p:spPr>
          <a:xfrm>
            <a:off x="1051560" y="4053529"/>
            <a:ext cx="2194560" cy="24141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Georgia"/>
              </a:rPr>
              <a:t>Нэмэлт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54680" y="4070284"/>
            <a:ext cx="7955279" cy="21704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Weske, M. - Business Process Management: Concepts, Languages, Architectures, 3rd ed. (2019).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22960" y="4722876"/>
            <a:ext cx="10424160" cy="914400"/>
          </a:xfrm>
          <a:prstGeom prst="roundRect">
            <a:avLst/>
          </a:prstGeom>
          <a:solidFill>
            <a:srgbClr val="E3F2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4" name="TextBox 13"/>
          <p:cNvSpPr txBox="1"/>
          <p:nvPr/>
        </p:nvSpPr>
        <p:spPr>
          <a:xfrm>
            <a:off x="1051560" y="5077657"/>
            <a:ext cx="2194560" cy="24141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600" b="1" i="0">
                <a:solidFill>
                  <a:srgbClr val="0E7C86"/>
                </a:solidFill>
                <a:latin typeface="Georgia"/>
              </a:rPr>
              <a:t>Стандарт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54680" y="5094412"/>
            <a:ext cx="7955279" cy="21704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0">
                <a:solidFill>
                  <a:srgbClr val="1B2A3A"/>
                </a:solidFill>
                <a:latin typeface="Calibri"/>
              </a:rPr>
              <a:t>OMG - BPMN 2.0 Specification (execution semantics, token model).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" y="6446520"/>
            <a:ext cx="7315200" cy="1395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900" b="0" i="0" dirty="0">
                <a:solidFill>
                  <a:srgbClr val="5B6B7B"/>
                </a:solidFill>
                <a:latin typeface="Calibri"/>
              </a:rPr>
              <a:t>ISA332 -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Бизнесийн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lang="mn-MN" sz="900" b="0" i="0" dirty="0">
                <a:solidFill>
                  <a:srgbClr val="5B6B7B"/>
                </a:solidFill>
                <a:latin typeface="Calibri"/>
              </a:rPr>
              <a:t>процесс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ын</a:t>
            </a:r>
            <a:r>
              <a:rPr sz="900" b="0" i="0" dirty="0">
                <a:solidFill>
                  <a:srgbClr val="5B6B7B"/>
                </a:solidFill>
                <a:latin typeface="Calibri"/>
              </a:rPr>
              <a:t> </a:t>
            </a:r>
            <a:r>
              <a:rPr sz="900" b="0" i="0" dirty="0" err="1">
                <a:solidFill>
                  <a:srgbClr val="5B6B7B"/>
                </a:solidFill>
                <a:latin typeface="Calibri"/>
              </a:rPr>
              <a:t>удирдлага</a:t>
            </a:r>
            <a:endParaRPr sz="900" b="0" i="0" dirty="0">
              <a:solidFill>
                <a:srgbClr val="5B6B7B"/>
              </a:solidFill>
              <a:latin typeface="Calibri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229600" y="6446520"/>
            <a:ext cx="3136392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5000"/>
              </a:lnSpc>
              <a:spcAft>
                <a:spcPts val="400"/>
              </a:spcAft>
            </a:pPr>
            <a:r>
              <a:rPr sz="900" b="0" i="0">
                <a:solidFill>
                  <a:srgbClr val="5B6B7B"/>
                </a:solidFill>
                <a:latin typeface="Calibri"/>
              </a:rPr>
              <a:t>Эх сурвалж  -  44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6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56032" cy="6858000"/>
          </a:xfrm>
          <a:prstGeom prst="rect">
            <a:avLst/>
          </a:prstGeom>
          <a:solidFill>
            <a:srgbClr val="0E7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256032" y="0"/>
            <a:ext cx="73152" cy="6858000"/>
          </a:xfrm>
          <a:prstGeom prst="rect">
            <a:avLst/>
          </a:prstGeom>
          <a:solidFill>
            <a:srgbClr val="E8A3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005840" y="1371600"/>
            <a:ext cx="73152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500" b="1" i="0">
                <a:solidFill>
                  <a:srgbClr val="E8A33D"/>
                </a:solidFill>
                <a:latin typeface="Calibri"/>
              </a:rPr>
              <a:t>ДҮГНЭЛТ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5840" y="1874519"/>
            <a:ext cx="1005840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3600" b="1" i="0">
                <a:solidFill>
                  <a:srgbClr val="FFFFFF"/>
                </a:solidFill>
                <a:latin typeface="Georgia"/>
              </a:rPr>
              <a:t>Шинэчлэлээс хэрэгжилт хүртэл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05840" y="3017520"/>
            <a:ext cx="10058400" cy="11914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800" dirty="0">
                <a:solidFill>
                  <a:srgbClr val="DDE6F0"/>
                </a:solidFill>
                <a:latin typeface="Calibri"/>
              </a:rPr>
              <a:t>*  Redesign - </a:t>
            </a:r>
            <a:r>
              <a:rPr lang="mn-MN" sz="1800" dirty="0">
                <a:solidFill>
                  <a:srgbClr val="DDE6F0"/>
                </a:solidFill>
                <a:latin typeface="Calibri"/>
              </a:rPr>
              <a:t>процесс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ыг</a:t>
            </a:r>
            <a:r>
              <a:rPr sz="1800" dirty="0">
                <a:solidFill>
                  <a:srgbClr val="DDE6F0"/>
                </a:solidFill>
                <a:latin typeface="Calibri"/>
              </a:rPr>
              <a:t> ХЭРХЭН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сайжруулах</a:t>
            </a:r>
            <a:r>
              <a:rPr sz="1800" dirty="0">
                <a:solidFill>
                  <a:srgbClr val="DDE6F0"/>
                </a:solidFill>
                <a:latin typeface="Calibri"/>
              </a:rPr>
              <a:t>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вэ</a:t>
            </a:r>
            <a:r>
              <a:rPr sz="1800" dirty="0">
                <a:solidFill>
                  <a:srgbClr val="DDE6F0"/>
                </a:solidFill>
                <a:latin typeface="Calibri"/>
              </a:rPr>
              <a:t> (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арга</a:t>
            </a:r>
            <a:r>
              <a:rPr sz="1800" dirty="0">
                <a:solidFill>
                  <a:srgbClr val="DDE6F0"/>
                </a:solidFill>
                <a:latin typeface="Calibri"/>
              </a:rPr>
              <a:t>,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эвристик</a:t>
            </a:r>
            <a:r>
              <a:rPr sz="1800" dirty="0">
                <a:solidFill>
                  <a:srgbClr val="DDE6F0"/>
                </a:solidFill>
                <a:latin typeface="Calibri"/>
              </a:rPr>
              <a:t>,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тэнцвэр</a:t>
            </a:r>
            <a:r>
              <a:rPr sz="1800" dirty="0">
                <a:solidFill>
                  <a:srgbClr val="DDE6F0"/>
                </a:solidFill>
                <a:latin typeface="Calibri"/>
              </a:rPr>
              <a:t>)</a:t>
            </a: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800" dirty="0">
                <a:solidFill>
                  <a:srgbClr val="DDE6F0"/>
                </a:solidFill>
                <a:latin typeface="Calibri"/>
              </a:rPr>
              <a:t>*  PAIS -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сайжруулсан</a:t>
            </a:r>
            <a:r>
              <a:rPr sz="1800" dirty="0">
                <a:solidFill>
                  <a:srgbClr val="DDE6F0"/>
                </a:solidFill>
                <a:latin typeface="Calibri"/>
              </a:rPr>
              <a:t> </a:t>
            </a:r>
            <a:r>
              <a:rPr lang="mn-MN" sz="1800" dirty="0">
                <a:solidFill>
                  <a:srgbClr val="DDE6F0"/>
                </a:solidFill>
                <a:latin typeface="Calibri"/>
              </a:rPr>
              <a:t>процесс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ыг</a:t>
            </a:r>
            <a:r>
              <a:rPr sz="1800" dirty="0">
                <a:solidFill>
                  <a:srgbClr val="DDE6F0"/>
                </a:solidFill>
                <a:latin typeface="Calibri"/>
              </a:rPr>
              <a:t>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ямар</a:t>
            </a:r>
            <a:r>
              <a:rPr sz="1800" dirty="0">
                <a:solidFill>
                  <a:srgbClr val="DDE6F0"/>
                </a:solidFill>
                <a:latin typeface="Calibri"/>
              </a:rPr>
              <a:t> СИСТЕМ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ажиллуулах</a:t>
            </a:r>
            <a:r>
              <a:rPr sz="1800" dirty="0">
                <a:solidFill>
                  <a:srgbClr val="DDE6F0"/>
                </a:solidFill>
                <a:latin typeface="Calibri"/>
              </a:rPr>
              <a:t>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вэ</a:t>
            </a:r>
            <a:endParaRPr sz="1800" dirty="0">
              <a:solidFill>
                <a:srgbClr val="DDE6F0"/>
              </a:solidFill>
              <a:latin typeface="Calibri"/>
            </a:endParaRPr>
          </a:p>
          <a:p>
            <a:pPr>
              <a:lnSpc>
                <a:spcPct val="108000"/>
              </a:lnSpc>
              <a:spcAft>
                <a:spcPts val="1200"/>
              </a:spcAft>
            </a:pPr>
            <a:r>
              <a:rPr sz="1800" dirty="0">
                <a:solidFill>
                  <a:srgbClr val="DDE6F0"/>
                </a:solidFill>
                <a:latin typeface="Calibri"/>
              </a:rPr>
              <a:t>*  Implementation -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загвараас</a:t>
            </a:r>
            <a:r>
              <a:rPr sz="1800" dirty="0">
                <a:solidFill>
                  <a:srgbClr val="DDE6F0"/>
                </a:solidFill>
                <a:latin typeface="Calibri"/>
              </a:rPr>
              <a:t>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бодит</a:t>
            </a:r>
            <a:r>
              <a:rPr sz="1800" dirty="0">
                <a:solidFill>
                  <a:srgbClr val="DDE6F0"/>
                </a:solidFill>
                <a:latin typeface="Calibri"/>
              </a:rPr>
              <a:t> АЖИЛЛАГАА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руу</a:t>
            </a:r>
            <a:r>
              <a:rPr sz="1800" dirty="0">
                <a:solidFill>
                  <a:srgbClr val="DDE6F0"/>
                </a:solidFill>
                <a:latin typeface="Calibri"/>
              </a:rPr>
              <a:t>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хэрхэн</a:t>
            </a:r>
            <a:r>
              <a:rPr sz="1800" dirty="0">
                <a:solidFill>
                  <a:srgbClr val="DDE6F0"/>
                </a:solidFill>
                <a:latin typeface="Calibri"/>
              </a:rPr>
              <a:t>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шилжүүлэх</a:t>
            </a:r>
            <a:r>
              <a:rPr sz="1800" dirty="0">
                <a:solidFill>
                  <a:srgbClr val="DDE6F0"/>
                </a:solidFill>
                <a:latin typeface="Calibri"/>
              </a:rPr>
              <a:t> </a:t>
            </a:r>
            <a:r>
              <a:rPr sz="1800" dirty="0" err="1">
                <a:solidFill>
                  <a:srgbClr val="DDE6F0"/>
                </a:solidFill>
                <a:latin typeface="Calibri"/>
              </a:rPr>
              <a:t>вэ</a:t>
            </a:r>
            <a:endParaRPr sz="1800" dirty="0">
              <a:solidFill>
                <a:srgbClr val="DDE6F0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5840" y="5029200"/>
            <a:ext cx="100584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400" b="0" i="1">
                <a:solidFill>
                  <a:srgbClr val="2BB3A3"/>
                </a:solidFill>
                <a:latin typeface="Calibri"/>
              </a:rPr>
              <a:t>Гурвуулаа BPM-ийн амьдралын мөчлөгийн залгаа үе шатууд - нэг нь нөгөөгөө дэмждэг.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5840" y="5852160"/>
            <a:ext cx="10058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400"/>
              </a:spcAft>
            </a:pPr>
            <a:r>
              <a:rPr sz="1300" b="0" i="0">
                <a:solidFill>
                  <a:srgbClr val="9AB0C4"/>
                </a:solidFill>
                <a:latin typeface="Calibri"/>
              </a:rPr>
              <a:t>Дэлгэрэнгүйг хавсаргасан унших гарын авлагаас үзнэ үү.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3878</Words>
  <Application>Microsoft Office PowerPoint</Application>
  <PresentationFormat>Widescreen</PresentationFormat>
  <Paragraphs>651</Paragraphs>
  <Slides>45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3" baseType="lpstr">
      <vt:lpstr>Aptos</vt:lpstr>
      <vt:lpstr>Arial</vt:lpstr>
      <vt:lpstr>Calibri</vt:lpstr>
      <vt:lpstr>Georgia</vt:lpstr>
      <vt:lpstr>Montserrat</vt:lpstr>
      <vt:lpstr>Times New Roman</vt:lpstr>
      <vt:lpstr>Office Theme</vt:lpstr>
      <vt:lpstr>1_Office Theme</vt:lpstr>
      <vt:lpstr>Course: Business analysis and process management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SARANCHIMEG Nasanjargal</dc:creator>
  <cp:keywords/>
  <dc:description>generated using python-pptx</dc:description>
  <cp:lastModifiedBy>САРАНЧИМЭГ Насанжаргал</cp:lastModifiedBy>
  <cp:revision>2</cp:revision>
  <dcterms:created xsi:type="dcterms:W3CDTF">2013-01-27T09:14:16Z</dcterms:created>
  <dcterms:modified xsi:type="dcterms:W3CDTF">2026-06-08T17:39:50Z</dcterms:modified>
  <cp:category/>
</cp:coreProperties>
</file>