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46"/>
  </p:notesMasterIdLst>
  <p:sldIdLst>
    <p:sldId id="304"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301" r:id="rId45"/>
  </p:sld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132A6"/>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87" autoAdjust="0"/>
    <p:restoredTop sz="95756" autoAdjust="0"/>
  </p:normalViewPr>
  <p:slideViewPr>
    <p:cSldViewPr snapToGrid="0" snapToObjects="1">
      <p:cViewPr varScale="1">
        <p:scale>
          <a:sx n="90" d="100"/>
          <a:sy n="90" d="100"/>
        </p:scale>
        <p:origin x="236" y="72"/>
      </p:cViewPr>
      <p:guideLst/>
    </p:cSldViewPr>
  </p:slideViewPr>
  <p:outlineViewPr>
    <p:cViewPr>
      <p:scale>
        <a:sx n="33" d="100"/>
        <a:sy n="33" d="100"/>
      </p:scale>
      <p:origin x="0" y="-344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583164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
        <p:cNvGrpSpPr/>
        <p:nvPr/>
      </p:nvGrpSpPr>
      <p:grpSpPr>
        <a:xfrm>
          <a:off x="0" y="0"/>
          <a:ext cx="0" cy="0"/>
          <a:chOff x="0" y="0"/>
          <a:chExt cx="0" cy="0"/>
        </a:xfrm>
      </p:grpSpPr>
      <p:sp>
        <p:nvSpPr>
          <p:cNvPr id="58" name="Google Shape;58;p1:notes"/>
          <p:cNvSpPr txBox="1">
            <a:spLocks noGrp="1"/>
          </p:cNvSpPr>
          <p:nvPr>
            <p:ph type="sldNum" idx="12"/>
          </p:nvPr>
        </p:nvSpPr>
        <p:spPr>
          <a:xfrm>
            <a:off x="5308971" y="6731040"/>
            <a:ext cx="4061460" cy="354330"/>
          </a:xfrm>
          <a:prstGeom prst="rect">
            <a:avLst/>
          </a:prstGeom>
          <a:noFill/>
          <a:ln>
            <a:noFill/>
          </a:ln>
        </p:spPr>
        <p:txBody>
          <a:bodyPr spcFirstLastPara="1" wrap="square" lIns="94025" tIns="47000" rIns="94025" bIns="470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200" b="0" i="0" u="none" strike="noStrike" kern="0" cap="none" spc="0" normalizeH="0" baseline="0" noProof="0">
                <a:ln>
                  <a:noFill/>
                </a:ln>
                <a:solidFill>
                  <a:prstClr val="black"/>
                </a:solidFill>
                <a:effectLst/>
                <a:uLnTx/>
                <a:uFillTx/>
                <a:latin typeface="Times New Roman"/>
                <a:ea typeface="Times New Roman"/>
                <a:cs typeface="Times New Roman"/>
                <a:sym typeface="Times New Roman"/>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1</a:t>
            </a:fld>
            <a:endParaRPr kumimoji="0" sz="1200" b="0" i="0" u="none" strike="noStrike" kern="0" cap="none" spc="0" normalizeH="0" baseline="0" noProof="0">
              <a:ln>
                <a:noFill/>
              </a:ln>
              <a:solidFill>
                <a:prstClr val="black"/>
              </a:solidFill>
              <a:effectLst/>
              <a:uLnTx/>
              <a:uFillTx/>
              <a:latin typeface="Times New Roman"/>
              <a:ea typeface="Times New Roman"/>
              <a:cs typeface="Times New Roman"/>
              <a:sym typeface="Times New Roman"/>
            </a:endParaRPr>
          </a:p>
        </p:txBody>
      </p:sp>
      <p:sp>
        <p:nvSpPr>
          <p:cNvPr id="59" name="Google Shape;59;p1:notes"/>
          <p:cNvSpPr>
            <a:spLocks noGrp="1" noRot="1" noChangeAspect="1"/>
          </p:cNvSpPr>
          <p:nvPr>
            <p:ph type="sldImg" idx="2"/>
          </p:nvPr>
        </p:nvSpPr>
        <p:spPr>
          <a:xfrm>
            <a:off x="2324100" y="531813"/>
            <a:ext cx="4724400" cy="26574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60" name="Google Shape;60;p1:notes"/>
          <p:cNvSpPr txBox="1">
            <a:spLocks noGrp="1"/>
          </p:cNvSpPr>
          <p:nvPr>
            <p:ph type="body" idx="1"/>
          </p:nvPr>
        </p:nvSpPr>
        <p:spPr>
          <a:xfrm>
            <a:off x="937260" y="3366135"/>
            <a:ext cx="7498080" cy="3188970"/>
          </a:xfrm>
          <a:prstGeom prst="rect">
            <a:avLst/>
          </a:prstGeom>
          <a:noFill/>
          <a:ln>
            <a:noFill/>
          </a:ln>
        </p:spPr>
        <p:txBody>
          <a:bodyPr spcFirstLastPara="1" wrap="square" lIns="94025" tIns="47000" rIns="94025" bIns="47000" anchor="t" anchorCtr="0">
            <a:normAutofit/>
          </a:bodyPr>
          <a:lstStyle/>
          <a:p>
            <a:pPr marL="0" lvl="0" indent="0" algn="l" rtl="0">
              <a:spcBef>
                <a:spcPts val="0"/>
              </a:spcBef>
              <a:spcAft>
                <a:spcPts val="0"/>
              </a:spcAft>
              <a:buNone/>
            </a:pPr>
            <a:r>
              <a:rPr lang="en-US" dirty="0"/>
              <a:t>Principles of Information Systems, Thirteenth Edition</a:t>
            </a:r>
            <a:br>
              <a:rPr lang="en-US" sz="1100" dirty="0"/>
            </a:br>
            <a:endParaRPr sz="1100" dirty="0"/>
          </a:p>
          <a:p>
            <a:pPr marL="0" lvl="0" indent="0" algn="l" rtl="0">
              <a:spcBef>
                <a:spcPts val="360"/>
              </a:spcBef>
              <a:spcAft>
                <a:spcPts val="0"/>
              </a:spcAft>
              <a:buNone/>
            </a:pPr>
            <a:r>
              <a:rPr lang="en-US" i="1" dirty="0"/>
              <a:t>Chapter 1</a:t>
            </a:r>
            <a:endParaRPr dirty="0"/>
          </a:p>
          <a:p>
            <a:pPr marL="0" lvl="0" indent="0" algn="l" rtl="0">
              <a:lnSpc>
                <a:spcPct val="90000"/>
              </a:lnSpc>
              <a:spcBef>
                <a:spcPts val="360"/>
              </a:spcBef>
              <a:spcAft>
                <a:spcPts val="0"/>
              </a:spcAft>
              <a:buNone/>
            </a:pPr>
            <a:r>
              <a:rPr lang="en-US" i="1" dirty="0"/>
              <a:t>An Introduction to Information Systems</a:t>
            </a:r>
            <a:endParaRPr dirty="0"/>
          </a:p>
          <a:p>
            <a:pPr marL="0" lvl="0" indent="0" algn="l" rtl="0">
              <a:spcBef>
                <a:spcPts val="360"/>
              </a:spcBef>
              <a:spcAft>
                <a:spcPts val="0"/>
              </a:spcAft>
              <a:buNone/>
            </a:pPr>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44</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28"/>
        <p:cNvGrpSpPr/>
        <p:nvPr/>
      </p:nvGrpSpPr>
      <p:grpSpPr>
        <a:xfrm>
          <a:off x="0" y="0"/>
          <a:ext cx="0" cy="0"/>
          <a:chOff x="0" y="0"/>
          <a:chExt cx="0" cy="0"/>
        </a:xfrm>
      </p:grpSpPr>
      <p:sp>
        <p:nvSpPr>
          <p:cNvPr id="30" name="Google Shape;30;p5"/>
          <p:cNvSpPr txBox="1">
            <a:spLocks noGrp="1"/>
          </p:cNvSpPr>
          <p:nvPr>
            <p:ph type="subTitle" idx="1"/>
          </p:nvPr>
        </p:nvSpPr>
        <p:spPr>
          <a:xfrm>
            <a:off x="1524000" y="3602037"/>
            <a:ext cx="9144000" cy="1655763"/>
          </a:xfrm>
          <a:prstGeom prst="rect">
            <a:avLst/>
          </a:prstGeom>
          <a:noFill/>
          <a:ln>
            <a:noFill/>
          </a:ln>
        </p:spPr>
        <p:txBody>
          <a:bodyPr spcFirstLastPara="1" wrap="square" lIns="91425" tIns="45700" rIns="91425" bIns="45700" anchor="t" anchorCtr="0">
            <a:normAutofit/>
          </a:bodyPr>
          <a:lstStyle>
            <a:lvl1pPr lvl="0" algn="r">
              <a:lnSpc>
                <a:spcPct val="90000"/>
              </a:lnSpc>
              <a:spcBef>
                <a:spcPts val="1000"/>
              </a:spcBef>
              <a:spcAft>
                <a:spcPts val="0"/>
              </a:spcAft>
              <a:buClr>
                <a:schemeClr val="dk1"/>
              </a:buClr>
              <a:buSzPts val="2400"/>
              <a:buNone/>
              <a:defRPr sz="2000">
                <a:latin typeface="Montserrat" panose="00000500000000000000" pitchFamily="2" charset="0"/>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r>
              <a:rPr lang="en-US"/>
              <a:t>Click to edit Master subtitle style</a:t>
            </a:r>
            <a:endParaRPr dirty="0"/>
          </a:p>
        </p:txBody>
      </p:sp>
      <p:sp>
        <p:nvSpPr>
          <p:cNvPr id="31" name="Google Shape;31;p5"/>
          <p:cNvSpPr txBox="1">
            <a:spLocks noGrp="1"/>
          </p:cNvSpPr>
          <p:nvPr>
            <p:ph type="dt" idx="10"/>
          </p:nvPr>
        </p:nvSpPr>
        <p:spPr>
          <a:xfrm>
            <a:off x="838200" y="6356351"/>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fld id="{54780EC5-D0B4-4FFC-9647-6184CD62EDF6}" type="datetime1">
              <a:rPr lang="en-US" smtClean="0"/>
              <a:t>6/9/2026</a:t>
            </a:fld>
            <a:endParaRPr lang="en-US"/>
          </a:p>
        </p:txBody>
      </p:sp>
      <p:sp>
        <p:nvSpPr>
          <p:cNvPr id="32" name="Google Shape;32;p5"/>
          <p:cNvSpPr txBox="1">
            <a:spLocks noGrp="1"/>
          </p:cNvSpPr>
          <p:nvPr>
            <p:ph type="ftr" idx="11"/>
          </p:nvPr>
        </p:nvSpPr>
        <p:spPr>
          <a:xfrm>
            <a:off x="4038600" y="6356351"/>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Business analysis and process management</a:t>
            </a:r>
          </a:p>
        </p:txBody>
      </p:sp>
      <p:sp>
        <p:nvSpPr>
          <p:cNvPr id="33" name="Google Shape;33;p5"/>
          <p:cNvSpPr txBox="1">
            <a:spLocks noGrp="1"/>
          </p:cNvSpPr>
          <p:nvPr>
            <p:ph type="sldNum" idx="12"/>
          </p:nvPr>
        </p:nvSpPr>
        <p:spPr>
          <a:xfrm>
            <a:off x="8610600" y="6356351"/>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611322DE-3F9E-4261-BC4C-C8DBA52F4786}" type="slidenum">
              <a:rPr lang="en-US" smtClean="0"/>
              <a:t>‹#›</a:t>
            </a:fld>
            <a:endParaRPr lang="en-US"/>
          </a:p>
        </p:txBody>
      </p:sp>
      <p:sp>
        <p:nvSpPr>
          <p:cNvPr id="3" name="Google Shape;92;p14">
            <a:extLst>
              <a:ext uri="{FF2B5EF4-FFF2-40B4-BE49-F238E27FC236}">
                <a16:creationId xmlns:a16="http://schemas.microsoft.com/office/drawing/2014/main" id="{1701E78D-1E89-7720-C160-8CCDA67E4251}"/>
              </a:ext>
            </a:extLst>
          </p:cNvPr>
          <p:cNvSpPr/>
          <p:nvPr/>
        </p:nvSpPr>
        <p:spPr>
          <a:xfrm>
            <a:off x="359229" y="413657"/>
            <a:ext cx="11473500" cy="6335400"/>
          </a:xfrm>
          <a:prstGeom prst="rect">
            <a:avLst/>
          </a:prstGeom>
          <a:noFill/>
          <a:ln w="12700" cap="flat" cmpd="sng">
            <a:solidFill>
              <a:srgbClr val="0132A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4" name="Google Shape;93;p14" descr="A picture containing chart&#10;&#10;Description automatically generated">
            <a:extLst>
              <a:ext uri="{FF2B5EF4-FFF2-40B4-BE49-F238E27FC236}">
                <a16:creationId xmlns:a16="http://schemas.microsoft.com/office/drawing/2014/main" id="{F143D8D6-5FAA-DA1F-5886-74F658BD7EB1}"/>
              </a:ext>
            </a:extLst>
          </p:cNvPr>
          <p:cNvPicPr preferRelativeResize="0"/>
          <p:nvPr/>
        </p:nvPicPr>
        <p:blipFill rotWithShape="1">
          <a:blip r:embed="rId2">
            <a:alphaModFix/>
          </a:blip>
          <a:srcRect/>
          <a:stretch/>
        </p:blipFill>
        <p:spPr>
          <a:xfrm>
            <a:off x="-259720" y="5106643"/>
            <a:ext cx="3008383" cy="1950724"/>
          </a:xfrm>
          <a:prstGeom prst="rect">
            <a:avLst/>
          </a:prstGeom>
          <a:noFill/>
          <a:ln>
            <a:noFill/>
          </a:ln>
        </p:spPr>
      </p:pic>
      <p:sp>
        <p:nvSpPr>
          <p:cNvPr id="5" name="Google Shape;94;p14">
            <a:extLst>
              <a:ext uri="{FF2B5EF4-FFF2-40B4-BE49-F238E27FC236}">
                <a16:creationId xmlns:a16="http://schemas.microsoft.com/office/drawing/2014/main" id="{6070D658-871E-6117-9690-E779B1C80DBB}"/>
              </a:ext>
            </a:extLst>
          </p:cNvPr>
          <p:cNvSpPr/>
          <p:nvPr/>
        </p:nvSpPr>
        <p:spPr>
          <a:xfrm>
            <a:off x="821531" y="2758283"/>
            <a:ext cx="11011239" cy="843755"/>
          </a:xfrm>
          <a:prstGeom prst="rect">
            <a:avLst/>
          </a:prstGeom>
          <a:solidFill>
            <a:srgbClr val="0132A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29" name="Google Shape;29;p5"/>
          <p:cNvSpPr txBox="1">
            <a:spLocks noGrp="1"/>
          </p:cNvSpPr>
          <p:nvPr>
            <p:ph type="ctrTitle"/>
          </p:nvPr>
        </p:nvSpPr>
        <p:spPr>
          <a:xfrm>
            <a:off x="1524000" y="2758282"/>
            <a:ext cx="9144000" cy="816175"/>
          </a:xfrm>
          <a:prstGeom prst="rect">
            <a:avLst/>
          </a:prstGeom>
          <a:noFill/>
          <a:ln>
            <a:noFill/>
          </a:ln>
        </p:spPr>
        <p:txBody>
          <a:bodyPr spcFirstLastPara="1" wrap="square" lIns="91425" tIns="45700" rIns="91425" bIns="45700" anchor="ctr" anchorCtr="0">
            <a:noAutofit/>
          </a:bodyPr>
          <a:lstStyle>
            <a:lvl1pPr lvl="0" algn="ctr">
              <a:lnSpc>
                <a:spcPct val="90000"/>
              </a:lnSpc>
              <a:spcBef>
                <a:spcPts val="0"/>
              </a:spcBef>
              <a:spcAft>
                <a:spcPts val="0"/>
              </a:spcAft>
              <a:buClr>
                <a:schemeClr val="dk1"/>
              </a:buClr>
              <a:buSzPts val="6000"/>
              <a:buFont typeface="Calibri"/>
              <a:buNone/>
              <a:defRPr sz="3200" b="1">
                <a:solidFill>
                  <a:schemeClr val="bg1"/>
                </a:solidFill>
                <a:latin typeface="Montserrat" panose="00000500000000000000" pitchFamily="2" charset="0"/>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dirty="0"/>
          </a:p>
        </p:txBody>
      </p:sp>
    </p:spTree>
    <p:extLst>
      <p:ext uri="{BB962C8B-B14F-4D97-AF65-F5344CB8AC3E}">
        <p14:creationId xmlns:p14="http://schemas.microsoft.com/office/powerpoint/2010/main" val="319011682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61"/>
        <p:cNvGrpSpPr/>
        <p:nvPr/>
      </p:nvGrpSpPr>
      <p:grpSpPr>
        <a:xfrm>
          <a:off x="0" y="0"/>
          <a:ext cx="0" cy="0"/>
          <a:chOff x="0" y="0"/>
          <a:chExt cx="0" cy="0"/>
        </a:xfrm>
      </p:grpSpPr>
      <p:sp>
        <p:nvSpPr>
          <p:cNvPr id="62" name="Google Shape;62;p1"/>
          <p:cNvSpPr txBox="1">
            <a:spLocks noGrp="1"/>
          </p:cNvSpPr>
          <p:nvPr>
            <p:ph type="ctrTitle"/>
          </p:nvPr>
        </p:nvSpPr>
        <p:spPr>
          <a:xfrm>
            <a:off x="2109788" y="2161184"/>
            <a:ext cx="8253643" cy="261610"/>
          </a:xfrm>
          <a:prstGeom prst="rect">
            <a:avLst/>
          </a:prstGeom>
          <a:noFill/>
          <a:ln>
            <a:noFill/>
          </a:ln>
        </p:spPr>
        <p:txBody>
          <a:bodyPr spcFirstLastPara="1" wrap="square" lIns="0" tIns="0" rIns="0" bIns="0" anchor="ctr" anchorCtr="0">
            <a:spAutoFit/>
          </a:bodyPr>
          <a:lstStyle/>
          <a:p>
            <a:pPr>
              <a:lnSpc>
                <a:spcPct val="85000"/>
              </a:lnSpc>
              <a:buSzPts val="2400"/>
            </a:pPr>
            <a:r>
              <a:rPr lang="en-US" sz="2000" b="0" dirty="0">
                <a:solidFill>
                  <a:schemeClr val="dk1"/>
                </a:solidFill>
                <a:latin typeface="Arial" panose="020B0604020202020204" pitchFamily="34" charset="0"/>
                <a:ea typeface="Arial"/>
                <a:cs typeface="Arial" panose="020B0604020202020204" pitchFamily="34" charset="0"/>
                <a:sym typeface="Arial"/>
              </a:rPr>
              <a:t>Course: Business analysis and process management</a:t>
            </a:r>
            <a:endParaRPr sz="2000" b="0" dirty="0">
              <a:solidFill>
                <a:schemeClr val="dk1"/>
              </a:solidFill>
              <a:latin typeface="Arial" panose="020B0604020202020204" pitchFamily="34" charset="0"/>
              <a:ea typeface="Arial"/>
              <a:cs typeface="Arial" panose="020B0604020202020204" pitchFamily="34" charset="0"/>
              <a:sym typeface="Arial"/>
            </a:endParaRPr>
          </a:p>
        </p:txBody>
      </p:sp>
      <p:sp>
        <p:nvSpPr>
          <p:cNvPr id="4" name="Footer Placeholder 3">
            <a:extLst>
              <a:ext uri="{FF2B5EF4-FFF2-40B4-BE49-F238E27FC236}">
                <a16:creationId xmlns:a16="http://schemas.microsoft.com/office/drawing/2014/main" id="{5DACD60B-6C5D-B782-7229-97E83DB7CB07}"/>
              </a:ext>
            </a:extLst>
          </p:cNvPr>
          <p:cNvSpPr>
            <a:spLocks noGrp="1"/>
          </p:cNvSpPr>
          <p:nvPr>
            <p:ph type="ftr" idx="11"/>
          </p:nvPr>
        </p:nvSpPr>
        <p:spPr/>
        <p:txBody>
          <a:bodyPr/>
          <a:lstStyle/>
          <a:p>
            <a:pPr marL="0" marR="0" lvl="0" indent="0" algn="ctr" defTabSz="914377" rtl="0" eaLnBrk="1" fontAlgn="auto" latinLnBrk="0" hangingPunct="1">
              <a:lnSpc>
                <a:spcPct val="100000"/>
              </a:lnSpc>
              <a:spcBef>
                <a:spcPts val="0"/>
              </a:spcBef>
              <a:spcAft>
                <a:spcPts val="0"/>
              </a:spcAft>
              <a:buClr>
                <a:srgbClr val="000000"/>
              </a:buClr>
              <a:buSzPts val="1400"/>
              <a:buFontTx/>
              <a:buNone/>
              <a:tabLst/>
              <a:defRPr/>
            </a:pPr>
            <a:r>
              <a:rPr kumimoji="0" lang="en-US" sz="1200" b="0" i="0" u="none" strike="noStrike" kern="0" cap="none" spc="0" normalizeH="0" baseline="0" noProof="0">
                <a:ln>
                  <a:noFill/>
                </a:ln>
                <a:solidFill>
                  <a:srgbClr val="888888"/>
                </a:solidFill>
                <a:effectLst/>
                <a:uLnTx/>
                <a:uFillTx/>
                <a:latin typeface="Arial"/>
                <a:ea typeface="Calibri"/>
                <a:cs typeface="Calibri"/>
                <a:sym typeface="Calibri"/>
              </a:rPr>
              <a:t>Business analysis and process management</a:t>
            </a:r>
            <a:endParaRPr kumimoji="0" lang="en-US" sz="1200" b="0" i="0" u="none" strike="noStrike" kern="0" cap="none" spc="0" normalizeH="0" baseline="0" noProof="0" dirty="0">
              <a:ln>
                <a:noFill/>
              </a:ln>
              <a:solidFill>
                <a:srgbClr val="888888"/>
              </a:solidFill>
              <a:effectLst/>
              <a:uLnTx/>
              <a:uFillTx/>
              <a:latin typeface="Arial"/>
              <a:ea typeface="Calibri"/>
              <a:cs typeface="Calibri"/>
              <a:sym typeface="Calibri"/>
            </a:endParaRPr>
          </a:p>
        </p:txBody>
      </p:sp>
      <p:sp>
        <p:nvSpPr>
          <p:cNvPr id="63" name="Google Shape;63;p1"/>
          <p:cNvSpPr txBox="1">
            <a:spLocks noGrp="1"/>
          </p:cNvSpPr>
          <p:nvPr>
            <p:ph type="subTitle" idx="1"/>
          </p:nvPr>
        </p:nvSpPr>
        <p:spPr>
          <a:xfrm>
            <a:off x="896656" y="3060741"/>
            <a:ext cx="10679907" cy="369397"/>
          </a:xfrm>
          <a:prstGeom prst="rect">
            <a:avLst/>
          </a:prstGeom>
          <a:solidFill>
            <a:srgbClr val="0132A6"/>
          </a:solidFill>
          <a:ln>
            <a:noFill/>
          </a:ln>
        </p:spPr>
        <p:txBody>
          <a:bodyPr spcFirstLastPara="1" wrap="square" lIns="0" tIns="0" rIns="0" bIns="0" anchor="t" anchorCtr="0">
            <a:spAutoFit/>
          </a:bodyPr>
          <a:lstStyle/>
          <a:p>
            <a:pPr marL="0" indent="0" algn="ctr">
              <a:spcBef>
                <a:spcPts val="0"/>
              </a:spcBef>
              <a:buSzPts val="4000"/>
            </a:pPr>
            <a:r>
              <a:rPr lang="en-US" sz="2600" b="1" dirty="0">
                <a:solidFill>
                  <a:schemeClr val="bg1"/>
                </a:solidFill>
                <a:effectLst>
                  <a:outerShdw blurRad="38100" dist="38100" dir="2700000" algn="tl">
                    <a:srgbClr val="000000">
                      <a:alpha val="43137"/>
                    </a:srgbClr>
                  </a:outerShdw>
                </a:effectLst>
                <a:latin typeface="Arial" panose="020B0604020202020204" pitchFamily="34" charset="0"/>
                <a:ea typeface="Arial"/>
                <a:cs typeface="Arial" panose="020B0604020202020204" pitchFamily="34" charset="0"/>
                <a:sym typeface="Arial"/>
              </a:rPr>
              <a:t>Lecture 1</a:t>
            </a:r>
            <a:r>
              <a:rPr lang="mn-MN" sz="2600" b="1" dirty="0">
                <a:solidFill>
                  <a:schemeClr val="bg1"/>
                </a:solidFill>
                <a:effectLst>
                  <a:outerShdw blurRad="38100" dist="38100" dir="2700000" algn="tl">
                    <a:srgbClr val="000000">
                      <a:alpha val="43137"/>
                    </a:srgbClr>
                  </a:outerShdw>
                </a:effectLst>
                <a:latin typeface="Arial" panose="020B0604020202020204" pitchFamily="34" charset="0"/>
                <a:ea typeface="Arial"/>
                <a:cs typeface="Arial" panose="020B0604020202020204" pitchFamily="34" charset="0"/>
                <a:sym typeface="Arial"/>
              </a:rPr>
              <a:t>4:</a:t>
            </a:r>
            <a:r>
              <a:rPr lang="en-US" sz="2600" b="1" dirty="0">
                <a:solidFill>
                  <a:schemeClr val="bg1"/>
                </a:solidFill>
                <a:effectLst>
                  <a:outerShdw blurRad="38100" dist="38100" dir="2700000" algn="tl">
                    <a:srgbClr val="000000">
                      <a:alpha val="43137"/>
                    </a:srgbClr>
                  </a:outerShdw>
                </a:effectLst>
                <a:latin typeface="Arial" panose="020B0604020202020204" pitchFamily="34" charset="0"/>
                <a:ea typeface="Arial"/>
                <a:cs typeface="Arial" panose="020B0604020202020204" pitchFamily="34" charset="0"/>
                <a:sym typeface="Arial"/>
              </a:rPr>
              <a:t> </a:t>
            </a:r>
            <a:r>
              <a:rPr lang="en-US" sz="2667" b="1" dirty="0">
                <a:solidFill>
                  <a:srgbClr val="FFFFFF"/>
                </a:solidFill>
                <a:latin typeface="Arial" panose="020B0604020202020204" pitchFamily="34" charset="0"/>
                <a:ea typeface="Calibri" pitchFamily="34" charset="-122"/>
                <a:cs typeface="Arial" panose="020B0604020202020204" pitchFamily="34" charset="0"/>
              </a:rPr>
              <a:t>Defining solution and Making a business case</a:t>
            </a:r>
            <a:endParaRPr sz="2600" b="1" i="1" dirty="0">
              <a:solidFill>
                <a:schemeClr val="bg1"/>
              </a:solidFill>
              <a:effectLst>
                <a:outerShdw blurRad="38100" dist="38100" dir="2700000" algn="tl">
                  <a:srgbClr val="000000">
                    <a:alpha val="43137"/>
                  </a:srgbClr>
                </a:outerShdw>
              </a:effectLst>
              <a:latin typeface="Arial" panose="020B0604020202020204" pitchFamily="34" charset="0"/>
              <a:ea typeface="Arial"/>
              <a:cs typeface="Arial" panose="020B0604020202020204" pitchFamily="34" charset="0"/>
              <a:sym typeface="Arial"/>
            </a:endParaRPr>
          </a:p>
        </p:txBody>
      </p:sp>
      <p:sp>
        <p:nvSpPr>
          <p:cNvPr id="5" name="Google Shape;62;p1">
            <a:extLst>
              <a:ext uri="{FF2B5EF4-FFF2-40B4-BE49-F238E27FC236}">
                <a16:creationId xmlns:a16="http://schemas.microsoft.com/office/drawing/2014/main" id="{777E50AB-3B9C-8029-CBA3-777D7F9D4027}"/>
              </a:ext>
            </a:extLst>
          </p:cNvPr>
          <p:cNvSpPr txBox="1">
            <a:spLocks/>
          </p:cNvSpPr>
          <p:nvPr/>
        </p:nvSpPr>
        <p:spPr>
          <a:xfrm>
            <a:off x="2109788" y="3790873"/>
            <a:ext cx="8253643" cy="209288"/>
          </a:xfrm>
          <a:prstGeom prst="rect">
            <a:avLst/>
          </a:prstGeom>
          <a:noFill/>
          <a:ln>
            <a:noFill/>
          </a:ln>
        </p:spPr>
        <p:txBody>
          <a:bodyPr spcFirstLastPara="1" wrap="square" lIns="0" tIns="0" rIns="0" bIns="0" anchor="ctr" anchorCtr="0">
            <a:sp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6000"/>
              <a:buFont typeface="Calibri"/>
              <a:buNone/>
              <a:defRPr sz="2400" b="1" i="0" u="none" strike="noStrike" cap="none">
                <a:solidFill>
                  <a:schemeClr val="bg1"/>
                </a:solidFill>
                <a:latin typeface="Montserrat" panose="00000500000000000000" pitchFamily="2" charset="0"/>
                <a:ea typeface="Calibri"/>
                <a:cs typeface="Calibri"/>
                <a:sym typeface="Calibri"/>
              </a:defRPr>
            </a:lvl1pPr>
            <a:lvl2pPr marR="0" lvl="1"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marL="0" marR="0" lvl="0" indent="0" algn="ctr" defTabSz="914377" rtl="0" eaLnBrk="1" fontAlgn="auto" latinLnBrk="0" hangingPunct="1">
              <a:lnSpc>
                <a:spcPct val="85000"/>
              </a:lnSpc>
              <a:spcBef>
                <a:spcPts val="0"/>
              </a:spcBef>
              <a:spcAft>
                <a:spcPts val="0"/>
              </a:spcAft>
              <a:buClr>
                <a:srgbClr val="000000"/>
              </a:buClr>
              <a:buSzPts val="2400"/>
              <a:buFont typeface="Calibri"/>
              <a:buNone/>
              <a:tabLst/>
              <a:defRPr/>
            </a:pPr>
            <a:r>
              <a:rPr kumimoji="0" lang="en-US" sz="1600" b="0" i="1" u="none" strike="noStrike" kern="0" cap="none" spc="0" normalizeH="0" baseline="0" noProof="0" dirty="0">
                <a:ln>
                  <a:noFill/>
                </a:ln>
                <a:solidFill>
                  <a:srgbClr val="000000"/>
                </a:solidFill>
                <a:effectLst/>
                <a:uLnTx/>
                <a:uFillTx/>
                <a:latin typeface="Arial"/>
                <a:ea typeface="Arial"/>
                <a:cs typeface="Arial"/>
                <a:sym typeface="Arial"/>
              </a:rPr>
              <a:t>Lecturer: SARANCHIMEG Nasanjargal</a:t>
            </a:r>
          </a:p>
        </p:txBody>
      </p:sp>
      <p:sp>
        <p:nvSpPr>
          <p:cNvPr id="6" name="Slide Number Placeholder 5">
            <a:extLst>
              <a:ext uri="{FF2B5EF4-FFF2-40B4-BE49-F238E27FC236}">
                <a16:creationId xmlns:a16="http://schemas.microsoft.com/office/drawing/2014/main" id="{3F6F0D3D-FBF7-7451-316A-608A84840058}"/>
              </a:ext>
            </a:extLst>
          </p:cNvPr>
          <p:cNvSpPr>
            <a:spLocks noGrp="1"/>
          </p:cNvSpPr>
          <p:nvPr>
            <p:ph type="sldNum" idx="12"/>
          </p:nvPr>
        </p:nvSpPr>
        <p:spPr/>
        <p:txBody>
          <a:bodyPr/>
          <a:lstStyle/>
          <a:p>
            <a:pPr marL="0" marR="0" lvl="0" indent="0" algn="r" defTabSz="457200" rtl="0" eaLnBrk="1" fontAlgn="auto" latinLnBrk="0" hangingPunct="1">
              <a:lnSpc>
                <a:spcPct val="100000"/>
              </a:lnSpc>
              <a:spcBef>
                <a:spcPts val="0"/>
              </a:spcBef>
              <a:spcAft>
                <a:spcPts val="0"/>
              </a:spcAft>
              <a:buClr>
                <a:srgbClr val="000000"/>
              </a:buClr>
              <a:buSzPts val="1200"/>
              <a:buFont typeface="Arial"/>
              <a:buNone/>
              <a:tabLst/>
              <a:defRPr/>
            </a:pPr>
            <a:fld id="{611322DE-3F9E-4261-BC4C-C8DBA52F4786}" type="slidenum">
              <a:rPr kumimoji="0" lang="en-US" sz="1200" b="0" i="0" u="none" strike="noStrike" kern="1200" cap="none" spc="0" normalizeH="0" baseline="0" noProof="0" smtClean="0">
                <a:ln>
                  <a:noFill/>
                </a:ln>
                <a:solidFill>
                  <a:srgbClr val="888888"/>
                </a:solidFill>
                <a:effectLst/>
                <a:uLnTx/>
                <a:uFillTx/>
                <a:latin typeface="Calibri"/>
                <a:ea typeface="Calibri"/>
                <a:cs typeface="Calibri"/>
                <a:sym typeface="Calibri"/>
              </a:rPr>
              <a:pPr marL="0" marR="0" lvl="0" indent="0" algn="r" defTabSz="457200" rtl="0" eaLnBrk="1" fontAlgn="auto" latinLnBrk="0" hangingPunct="1">
                <a:lnSpc>
                  <a:spcPct val="100000"/>
                </a:lnSpc>
                <a:spcBef>
                  <a:spcPts val="0"/>
                </a:spcBef>
                <a:spcAft>
                  <a:spcPts val="0"/>
                </a:spcAft>
                <a:buClr>
                  <a:srgbClr val="000000"/>
                </a:buClr>
                <a:buSzPts val="1200"/>
                <a:buFont typeface="Arial"/>
                <a:buNone/>
                <a:tabLst/>
                <a:defRPr/>
              </a:pPr>
              <a:t>1</a:t>
            </a:fld>
            <a:endParaRPr kumimoji="0" lang="en-US" sz="1200" b="0" i="0" u="none" strike="noStrike" kern="1200" cap="none" spc="0" normalizeH="0" baseline="0" noProof="0">
              <a:ln>
                <a:noFill/>
              </a:ln>
              <a:solidFill>
                <a:srgbClr val="888888"/>
              </a:solidFill>
              <a:effectLst/>
              <a:uLnTx/>
              <a:uFillTx/>
              <a:latin typeface="Calibri"/>
              <a:ea typeface="Calibri"/>
              <a:cs typeface="Calibri"/>
              <a:sym typeface="Calibri"/>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640080" y="411480"/>
            <a:ext cx="8229600" cy="320040"/>
          </a:xfrm>
          <a:prstGeom prst="rect">
            <a:avLst/>
          </a:prstGeom>
          <a:noFill/>
          <a:ln/>
        </p:spPr>
        <p:txBody>
          <a:bodyPr wrap="square" lIns="0" tIns="0" rIns="0" bIns="0" rtlCol="0" anchor="ctr"/>
          <a:lstStyle/>
          <a:p>
            <a:pPr marL="0" indent="0">
              <a:buNone/>
            </a:pPr>
            <a:r>
              <a:rPr lang="en-US" sz="1200" b="1" kern="0" spc="200" dirty="0">
                <a:solidFill>
                  <a:srgbClr val="E8B84B"/>
                </a:solidFill>
                <a:latin typeface="Arial" panose="020B0604020202020204" pitchFamily="34" charset="0"/>
                <a:ea typeface="Calibri" pitchFamily="34" charset="-122"/>
                <a:cs typeface="Arial" panose="020B0604020202020204" pitchFamily="34" charset="0"/>
              </a:rPr>
              <a:t>ТОЙМ</a:t>
            </a:r>
            <a:endParaRPr lang="en-US" sz="1200" dirty="0">
              <a:latin typeface="Arial" panose="020B0604020202020204" pitchFamily="34" charset="0"/>
              <a:cs typeface="Arial" panose="020B0604020202020204" pitchFamily="34" charset="0"/>
            </a:endParaRPr>
          </a:p>
        </p:txBody>
      </p:sp>
      <p:sp>
        <p:nvSpPr>
          <p:cNvPr id="3" name="Text 1"/>
          <p:cNvSpPr/>
          <p:nvPr/>
        </p:nvSpPr>
        <p:spPr>
          <a:xfrm>
            <a:off x="640080" y="731520"/>
            <a:ext cx="10881360" cy="914400"/>
          </a:xfrm>
          <a:prstGeom prst="rect">
            <a:avLst/>
          </a:prstGeom>
          <a:noFill/>
          <a:ln/>
        </p:spPr>
        <p:txBody>
          <a:bodyPr wrap="square" lIns="0" tIns="0" rIns="0" bIns="0" rtlCol="0" anchor="t"/>
          <a:lstStyle/>
          <a:p>
            <a:pPr marL="0" indent="0">
              <a:buNone/>
            </a:pPr>
            <a:r>
              <a:rPr lang="mn-MN" sz="2800" b="1" dirty="0">
                <a:solidFill>
                  <a:srgbClr val="1E2761"/>
                </a:solidFill>
                <a:latin typeface="Arial" panose="020B0604020202020204" pitchFamily="34" charset="0"/>
                <a:ea typeface="Georgia" pitchFamily="34" charset="-122"/>
                <a:cs typeface="Arial" panose="020B0604020202020204" pitchFamily="34" charset="0"/>
              </a:rPr>
              <a:t>Бүлгийн</a:t>
            </a:r>
            <a:r>
              <a:rPr lang="en-US" sz="2800" b="1" dirty="0">
                <a:solidFill>
                  <a:srgbClr val="1E2761"/>
                </a:solidFill>
                <a:latin typeface="Arial" panose="020B0604020202020204" pitchFamily="34" charset="0"/>
                <a:ea typeface="Georgia" pitchFamily="34" charset="-122"/>
                <a:cs typeface="Arial" panose="020B0604020202020204" pitchFamily="34" charset="0"/>
              </a:rPr>
              <a:t> агуулга</a:t>
            </a:r>
            <a:endParaRPr lang="en-US" sz="2800" dirty="0">
              <a:latin typeface="Arial" panose="020B0604020202020204" pitchFamily="34" charset="0"/>
              <a:cs typeface="Arial" panose="020B0604020202020204" pitchFamily="34" charset="0"/>
            </a:endParaRPr>
          </a:p>
        </p:txBody>
      </p:sp>
      <p:sp>
        <p:nvSpPr>
          <p:cNvPr id="4" name="Shape 2"/>
          <p:cNvSpPr/>
          <p:nvPr/>
        </p:nvSpPr>
        <p:spPr>
          <a:xfrm>
            <a:off x="640080" y="1874520"/>
            <a:ext cx="5440680" cy="4160520"/>
          </a:xfrm>
          <a:prstGeom prst="rect">
            <a:avLst/>
          </a:prstGeom>
          <a:solidFill>
            <a:srgbClr val="F4F6FB"/>
          </a:solidFill>
          <a:ln w="12700">
            <a:solidFill>
              <a:srgbClr val="E2E7F2"/>
            </a:solidFill>
            <a:prstDash val="solid"/>
          </a:ln>
          <a:effectLst>
            <a:outerShdw blurRad="63500" dist="25400" dir="8100000" algn="bl" rotWithShape="0">
              <a:srgbClr val="000000">
                <a:alpha val="10000"/>
              </a:srgbClr>
            </a:outerShdw>
          </a:effectLst>
        </p:spPr>
        <p:txBody>
          <a:bodyPr/>
          <a:lstStyle/>
          <a:p>
            <a:endParaRPr lang="en-US" sz="2800">
              <a:latin typeface="Arial" panose="020B0604020202020204" pitchFamily="34" charset="0"/>
              <a:cs typeface="Arial" panose="020B0604020202020204" pitchFamily="34" charset="0"/>
            </a:endParaRPr>
          </a:p>
        </p:txBody>
      </p:sp>
      <p:sp>
        <p:nvSpPr>
          <p:cNvPr id="5" name="Shape 3"/>
          <p:cNvSpPr/>
          <p:nvPr/>
        </p:nvSpPr>
        <p:spPr>
          <a:xfrm>
            <a:off x="640080" y="1874520"/>
            <a:ext cx="82296" cy="4160520"/>
          </a:xfrm>
          <a:prstGeom prst="rect">
            <a:avLst/>
          </a:prstGeom>
          <a:solidFill>
            <a:srgbClr val="E8B84B"/>
          </a:solidFill>
          <a:ln/>
        </p:spPr>
        <p:txBody>
          <a:bodyPr/>
          <a:lstStyle/>
          <a:p>
            <a:endParaRPr lang="en-US" sz="2800">
              <a:latin typeface="Arial" panose="020B0604020202020204" pitchFamily="34" charset="0"/>
              <a:cs typeface="Arial" panose="020B0604020202020204" pitchFamily="34" charset="0"/>
            </a:endParaRPr>
          </a:p>
        </p:txBody>
      </p:sp>
      <p:sp>
        <p:nvSpPr>
          <p:cNvPr id="6" name="Text 4"/>
          <p:cNvSpPr/>
          <p:nvPr/>
        </p:nvSpPr>
        <p:spPr>
          <a:xfrm>
            <a:off x="841248" y="2002536"/>
            <a:ext cx="5074920" cy="457200"/>
          </a:xfrm>
          <a:prstGeom prst="rect">
            <a:avLst/>
          </a:prstGeom>
          <a:noFill/>
          <a:ln/>
        </p:spPr>
        <p:txBody>
          <a:bodyPr wrap="square" lIns="0" tIns="0" rIns="0" bIns="0" rtlCol="0" anchor="t"/>
          <a:lstStyle/>
          <a:p>
            <a:pPr marL="0" indent="0">
              <a:buNone/>
            </a:pPr>
            <a:r>
              <a:rPr lang="en-US" sz="2000" b="1" dirty="0">
                <a:solidFill>
                  <a:srgbClr val="E8B84B"/>
                </a:solidFill>
                <a:latin typeface="Arial" panose="020B0604020202020204" pitchFamily="34" charset="0"/>
                <a:ea typeface="Calibri" pitchFamily="34" charset="-122"/>
                <a:cs typeface="Arial" panose="020B0604020202020204" pitchFamily="34" charset="0"/>
              </a:rPr>
              <a:t>8-р бүлэг · Шийдлийг тодорхойлох</a:t>
            </a:r>
            <a:endParaRPr lang="en-US" sz="2000" dirty="0">
              <a:latin typeface="Arial" panose="020B0604020202020204" pitchFamily="34" charset="0"/>
              <a:cs typeface="Arial" panose="020B0604020202020204" pitchFamily="34" charset="0"/>
            </a:endParaRPr>
          </a:p>
        </p:txBody>
      </p:sp>
      <p:sp>
        <p:nvSpPr>
          <p:cNvPr id="7" name="Text 5"/>
          <p:cNvSpPr/>
          <p:nvPr/>
        </p:nvSpPr>
        <p:spPr>
          <a:xfrm>
            <a:off x="841248" y="2441448"/>
            <a:ext cx="5074920" cy="3474720"/>
          </a:xfrm>
          <a:prstGeom prst="rect">
            <a:avLst/>
          </a:prstGeom>
          <a:noFill/>
          <a:ln/>
        </p:spPr>
        <p:txBody>
          <a:bodyPr wrap="square" lIns="0" tIns="0" rIns="0" bIns="0" rtlCol="0" anchor="t"/>
          <a:lstStyle/>
          <a:p>
            <a:pPr marL="0" indent="0">
              <a:lnSpc>
                <a:spcPct val="102000"/>
              </a:lnSpc>
              <a:buNone/>
            </a:pPr>
            <a:r>
              <a:rPr lang="en-US" dirty="0">
                <a:solidFill>
                  <a:srgbClr val="1B2540"/>
                </a:solidFill>
                <a:latin typeface="Arial" panose="020B0604020202020204" pitchFamily="34" charset="0"/>
                <a:ea typeface="Calibri" pitchFamily="34" charset="-122"/>
                <a:cs typeface="Arial" panose="020B0604020202020204" pitchFamily="34" charset="0"/>
              </a:rPr>
              <a:t>• Зөрүүний шинжилгээ (Gap analysis)</a:t>
            </a:r>
            <a:endParaRPr lang="en-US" dirty="0">
              <a:latin typeface="Arial" panose="020B0604020202020204" pitchFamily="34" charset="0"/>
              <a:cs typeface="Arial" panose="020B0604020202020204" pitchFamily="34" charset="0"/>
            </a:endParaRPr>
          </a:p>
          <a:p>
            <a:pPr marL="0" indent="0">
              <a:lnSpc>
                <a:spcPct val="102000"/>
              </a:lnSpc>
              <a:buNone/>
            </a:pPr>
            <a:r>
              <a:rPr lang="en-US" dirty="0">
                <a:solidFill>
                  <a:srgbClr val="1B2540"/>
                </a:solidFill>
                <a:latin typeface="Arial" panose="020B0604020202020204" pitchFamily="34" charset="0"/>
                <a:ea typeface="Calibri" pitchFamily="34" charset="-122"/>
                <a:cs typeface="Arial" panose="020B0604020202020204" pitchFamily="34" charset="0"/>
              </a:rPr>
              <a:t>• POPIT дөрвөн талт загвар</a:t>
            </a:r>
            <a:endParaRPr lang="en-US" dirty="0">
              <a:latin typeface="Arial" panose="020B0604020202020204" pitchFamily="34" charset="0"/>
              <a:cs typeface="Arial" panose="020B0604020202020204" pitchFamily="34" charset="0"/>
            </a:endParaRPr>
          </a:p>
          <a:p>
            <a:pPr marL="0" indent="0">
              <a:lnSpc>
                <a:spcPct val="102000"/>
              </a:lnSpc>
              <a:buNone/>
            </a:pPr>
            <a:r>
              <a:rPr lang="en-US" dirty="0">
                <a:solidFill>
                  <a:srgbClr val="1B2540"/>
                </a:solidFill>
                <a:latin typeface="Arial" panose="020B0604020202020204" pitchFamily="34" charset="0"/>
                <a:ea typeface="Calibri" pitchFamily="34" charset="-122"/>
                <a:cs typeface="Arial" panose="020B0604020202020204" pitchFamily="34" charset="0"/>
              </a:rPr>
              <a:t>• McKinsey 7-S загвар</a:t>
            </a:r>
            <a:endParaRPr lang="en-US" dirty="0">
              <a:latin typeface="Arial" panose="020B0604020202020204" pitchFamily="34" charset="0"/>
              <a:cs typeface="Arial" panose="020B0604020202020204" pitchFamily="34" charset="0"/>
            </a:endParaRPr>
          </a:p>
          <a:p>
            <a:pPr marL="0" indent="0">
              <a:lnSpc>
                <a:spcPct val="102000"/>
              </a:lnSpc>
              <a:buNone/>
            </a:pPr>
            <a:r>
              <a:rPr lang="en-US" dirty="0">
                <a:solidFill>
                  <a:srgbClr val="1B2540"/>
                </a:solidFill>
                <a:latin typeface="Arial" panose="020B0604020202020204" pitchFamily="34" charset="0"/>
                <a:ea typeface="Calibri" pitchFamily="34" charset="-122"/>
                <a:cs typeface="Arial" panose="020B0604020202020204" pitchFamily="34" charset="0"/>
              </a:rPr>
              <a:t>• Хувилбар боловсруулах</a:t>
            </a:r>
            <a:endParaRPr lang="en-US" dirty="0">
              <a:latin typeface="Arial" panose="020B0604020202020204" pitchFamily="34" charset="0"/>
              <a:cs typeface="Arial" panose="020B0604020202020204" pitchFamily="34" charset="0"/>
            </a:endParaRPr>
          </a:p>
          <a:p>
            <a:pPr marL="0" indent="0">
              <a:lnSpc>
                <a:spcPct val="102000"/>
              </a:lnSpc>
              <a:buNone/>
            </a:pPr>
            <a:r>
              <a:rPr lang="en-US" dirty="0">
                <a:solidFill>
                  <a:srgbClr val="1B2540"/>
                </a:solidFill>
                <a:latin typeface="Arial" panose="020B0604020202020204" pitchFamily="34" charset="0"/>
                <a:ea typeface="Calibri" pitchFamily="34" charset="-122"/>
                <a:cs typeface="Arial" panose="020B0604020202020204" pitchFamily="34" charset="0"/>
              </a:rPr>
              <a:t>• Бизнес архитектур</a:t>
            </a:r>
            <a:endParaRPr lang="en-US" dirty="0">
              <a:latin typeface="Arial" panose="020B0604020202020204" pitchFamily="34" charset="0"/>
              <a:cs typeface="Arial" panose="020B0604020202020204" pitchFamily="34" charset="0"/>
            </a:endParaRPr>
          </a:p>
          <a:p>
            <a:pPr marL="0" indent="0">
              <a:lnSpc>
                <a:spcPct val="102000"/>
              </a:lnSpc>
              <a:buNone/>
            </a:pPr>
            <a:r>
              <a:rPr lang="en-US" dirty="0">
                <a:solidFill>
                  <a:srgbClr val="1B2540"/>
                </a:solidFill>
                <a:latin typeface="Arial" panose="020B0604020202020204" pitchFamily="34" charset="0"/>
                <a:ea typeface="Calibri" pitchFamily="34" charset="-122"/>
                <a:cs typeface="Arial" panose="020B0604020202020204" pitchFamily="34" charset="0"/>
              </a:rPr>
              <a:t>• Чадавхын загварчлал</a:t>
            </a:r>
            <a:endParaRPr lang="en-US" dirty="0">
              <a:latin typeface="Arial" panose="020B0604020202020204" pitchFamily="34" charset="0"/>
              <a:cs typeface="Arial" panose="020B0604020202020204" pitchFamily="34" charset="0"/>
            </a:endParaRPr>
          </a:p>
          <a:p>
            <a:pPr marL="0" indent="0">
              <a:lnSpc>
                <a:spcPct val="102000"/>
              </a:lnSpc>
              <a:buNone/>
            </a:pPr>
            <a:r>
              <a:rPr lang="en-US" dirty="0">
                <a:solidFill>
                  <a:srgbClr val="1B2540"/>
                </a:solidFill>
                <a:latin typeface="Arial" panose="020B0604020202020204" pitchFamily="34" charset="0"/>
                <a:ea typeface="Calibri" pitchFamily="34" charset="-122"/>
                <a:cs typeface="Arial" panose="020B0604020202020204" pitchFamily="34" charset="0"/>
              </a:rPr>
              <a:t>• Үнэ цэнийн урсгалын шинжилгээ</a:t>
            </a:r>
            <a:endParaRPr lang="en-US" dirty="0">
              <a:latin typeface="Arial" panose="020B0604020202020204" pitchFamily="34" charset="0"/>
              <a:cs typeface="Arial" panose="020B0604020202020204" pitchFamily="34" charset="0"/>
            </a:endParaRPr>
          </a:p>
        </p:txBody>
      </p:sp>
      <p:sp>
        <p:nvSpPr>
          <p:cNvPr id="8" name="Shape 6"/>
          <p:cNvSpPr/>
          <p:nvPr/>
        </p:nvSpPr>
        <p:spPr>
          <a:xfrm>
            <a:off x="6263640" y="1874520"/>
            <a:ext cx="5257800" cy="4160520"/>
          </a:xfrm>
          <a:prstGeom prst="rect">
            <a:avLst/>
          </a:prstGeom>
          <a:solidFill>
            <a:srgbClr val="F4F6FB"/>
          </a:solidFill>
          <a:ln w="12700">
            <a:solidFill>
              <a:srgbClr val="E2E7F2"/>
            </a:solidFill>
            <a:prstDash val="solid"/>
          </a:ln>
          <a:effectLst>
            <a:outerShdw blurRad="63500" dist="25400" dir="8100000" algn="bl" rotWithShape="0">
              <a:srgbClr val="000000">
                <a:alpha val="10000"/>
              </a:srgbClr>
            </a:outerShdw>
          </a:effectLst>
        </p:spPr>
        <p:txBody>
          <a:bodyPr/>
          <a:lstStyle/>
          <a:p>
            <a:endParaRPr lang="en-US" sz="2800">
              <a:latin typeface="Arial" panose="020B0604020202020204" pitchFamily="34" charset="0"/>
              <a:cs typeface="Arial" panose="020B0604020202020204" pitchFamily="34" charset="0"/>
            </a:endParaRPr>
          </a:p>
        </p:txBody>
      </p:sp>
      <p:sp>
        <p:nvSpPr>
          <p:cNvPr id="9" name="Shape 7"/>
          <p:cNvSpPr/>
          <p:nvPr/>
        </p:nvSpPr>
        <p:spPr>
          <a:xfrm>
            <a:off x="6263640" y="1874520"/>
            <a:ext cx="82296" cy="4160520"/>
          </a:xfrm>
          <a:prstGeom prst="rect">
            <a:avLst/>
          </a:prstGeom>
          <a:solidFill>
            <a:srgbClr val="2E8B8B"/>
          </a:solidFill>
          <a:ln/>
        </p:spPr>
        <p:txBody>
          <a:bodyPr/>
          <a:lstStyle/>
          <a:p>
            <a:endParaRPr lang="en-US" sz="2800">
              <a:latin typeface="Arial" panose="020B0604020202020204" pitchFamily="34" charset="0"/>
              <a:cs typeface="Arial" panose="020B0604020202020204" pitchFamily="34" charset="0"/>
            </a:endParaRPr>
          </a:p>
        </p:txBody>
      </p:sp>
      <p:sp>
        <p:nvSpPr>
          <p:cNvPr id="10" name="Text 8"/>
          <p:cNvSpPr/>
          <p:nvPr/>
        </p:nvSpPr>
        <p:spPr>
          <a:xfrm>
            <a:off x="6464808" y="2002536"/>
            <a:ext cx="4892040" cy="457200"/>
          </a:xfrm>
          <a:prstGeom prst="rect">
            <a:avLst/>
          </a:prstGeom>
          <a:noFill/>
          <a:ln/>
        </p:spPr>
        <p:txBody>
          <a:bodyPr wrap="square" lIns="0" tIns="0" rIns="0" bIns="0" rtlCol="0" anchor="t"/>
          <a:lstStyle/>
          <a:p>
            <a:pPr marL="0" indent="0">
              <a:buNone/>
            </a:pPr>
            <a:r>
              <a:rPr lang="en-US" sz="2000" b="1" dirty="0">
                <a:solidFill>
                  <a:srgbClr val="2E8B8B"/>
                </a:solidFill>
                <a:latin typeface="Arial" panose="020B0604020202020204" pitchFamily="34" charset="0"/>
                <a:ea typeface="Calibri" pitchFamily="34" charset="-122"/>
                <a:cs typeface="Arial" panose="020B0604020202020204" pitchFamily="34" charset="0"/>
              </a:rPr>
              <a:t>9-р бүлэг · Бизнес ба санхүүгийн үндэслэл</a:t>
            </a:r>
            <a:endParaRPr lang="en-US" sz="2000" dirty="0">
              <a:latin typeface="Arial" panose="020B0604020202020204" pitchFamily="34" charset="0"/>
              <a:cs typeface="Arial" panose="020B0604020202020204" pitchFamily="34" charset="0"/>
            </a:endParaRPr>
          </a:p>
        </p:txBody>
      </p:sp>
      <p:sp>
        <p:nvSpPr>
          <p:cNvPr id="11" name="Text 9"/>
          <p:cNvSpPr/>
          <p:nvPr/>
        </p:nvSpPr>
        <p:spPr>
          <a:xfrm>
            <a:off x="6464808" y="2441448"/>
            <a:ext cx="4892040" cy="3474720"/>
          </a:xfrm>
          <a:prstGeom prst="rect">
            <a:avLst/>
          </a:prstGeom>
          <a:noFill/>
          <a:ln/>
        </p:spPr>
        <p:txBody>
          <a:bodyPr wrap="square" lIns="0" tIns="0" rIns="0" bIns="0" rtlCol="0" anchor="t"/>
          <a:lstStyle/>
          <a:p>
            <a:pPr marL="0" indent="0">
              <a:lnSpc>
                <a:spcPct val="102000"/>
              </a:lnSpc>
              <a:buNone/>
            </a:pPr>
            <a:r>
              <a:rPr lang="en-US" dirty="0">
                <a:solidFill>
                  <a:srgbClr val="1B2540"/>
                </a:solidFill>
                <a:latin typeface="Arial" panose="020B0604020202020204" pitchFamily="34" charset="0"/>
                <a:ea typeface="Calibri" pitchFamily="34" charset="-122"/>
                <a:cs typeface="Arial" panose="020B0604020202020204" pitchFamily="34" charset="0"/>
              </a:rPr>
              <a:t>• Бизнес үндэслэлийн зорилго, байр суурь</a:t>
            </a:r>
            <a:endParaRPr lang="en-US" dirty="0">
              <a:latin typeface="Arial" panose="020B0604020202020204" pitchFamily="34" charset="0"/>
              <a:cs typeface="Arial" panose="020B0604020202020204" pitchFamily="34" charset="0"/>
            </a:endParaRPr>
          </a:p>
          <a:p>
            <a:pPr marL="0" indent="0">
              <a:lnSpc>
                <a:spcPct val="102000"/>
              </a:lnSpc>
              <a:buNone/>
            </a:pPr>
            <a:r>
              <a:rPr lang="en-US" dirty="0">
                <a:solidFill>
                  <a:srgbClr val="1B2540"/>
                </a:solidFill>
                <a:latin typeface="Arial" panose="020B0604020202020204" pitchFamily="34" charset="0"/>
                <a:ea typeface="Calibri" pitchFamily="34" charset="-122"/>
                <a:cs typeface="Arial" panose="020B0604020202020204" pitchFamily="34" charset="0"/>
              </a:rPr>
              <a:t>• Хувилбар тодорхойлох ба үнэлэх</a:t>
            </a:r>
            <a:endParaRPr lang="en-US" dirty="0">
              <a:latin typeface="Arial" panose="020B0604020202020204" pitchFamily="34" charset="0"/>
              <a:cs typeface="Arial" panose="020B0604020202020204" pitchFamily="34" charset="0"/>
            </a:endParaRPr>
          </a:p>
          <a:p>
            <a:pPr marL="0" indent="0">
              <a:lnSpc>
                <a:spcPct val="102000"/>
              </a:lnSpc>
              <a:buNone/>
            </a:pPr>
            <a:r>
              <a:rPr lang="en-US" dirty="0">
                <a:solidFill>
                  <a:srgbClr val="1B2540"/>
                </a:solidFill>
                <a:latin typeface="Arial" panose="020B0604020202020204" pitchFamily="34" charset="0"/>
                <a:ea typeface="Calibri" pitchFamily="34" charset="-122"/>
                <a:cs typeface="Arial" panose="020B0604020202020204" pitchFamily="34" charset="0"/>
              </a:rPr>
              <a:t>• Хэрэгжих боломжийн үнэлгээ</a:t>
            </a:r>
            <a:endParaRPr lang="en-US" dirty="0">
              <a:latin typeface="Arial" panose="020B0604020202020204" pitchFamily="34" charset="0"/>
              <a:cs typeface="Arial" panose="020B0604020202020204" pitchFamily="34" charset="0"/>
            </a:endParaRPr>
          </a:p>
          <a:p>
            <a:pPr marL="0" indent="0">
              <a:lnSpc>
                <a:spcPct val="102000"/>
              </a:lnSpc>
              <a:buNone/>
            </a:pPr>
            <a:r>
              <a:rPr lang="en-US" dirty="0">
                <a:solidFill>
                  <a:srgbClr val="1B2540"/>
                </a:solidFill>
                <a:latin typeface="Arial" panose="020B0604020202020204" pitchFamily="34" charset="0"/>
                <a:ea typeface="Calibri" pitchFamily="34" charset="-122"/>
                <a:cs typeface="Arial" panose="020B0604020202020204" pitchFamily="34" charset="0"/>
              </a:rPr>
              <a:t>• Зардал–үр өгөөжийн шинжилгээ</a:t>
            </a:r>
            <a:endParaRPr lang="en-US" dirty="0">
              <a:latin typeface="Arial" panose="020B0604020202020204" pitchFamily="34" charset="0"/>
              <a:cs typeface="Arial" panose="020B0604020202020204" pitchFamily="34" charset="0"/>
            </a:endParaRPr>
          </a:p>
          <a:p>
            <a:pPr marL="0" indent="0">
              <a:lnSpc>
                <a:spcPct val="102000"/>
              </a:lnSpc>
              <a:buNone/>
            </a:pPr>
            <a:r>
              <a:rPr lang="en-US" dirty="0">
                <a:solidFill>
                  <a:srgbClr val="1B2540"/>
                </a:solidFill>
                <a:latin typeface="Arial" panose="020B0604020202020204" pitchFamily="34" charset="0"/>
                <a:ea typeface="Calibri" pitchFamily="34" charset="-122"/>
                <a:cs typeface="Arial" panose="020B0604020202020204" pitchFamily="34" charset="0"/>
              </a:rPr>
              <a:t>• Нөлөөлөл ба эрсдэлийн үнэлгээ</a:t>
            </a:r>
            <a:endParaRPr lang="en-US" dirty="0">
              <a:latin typeface="Arial" panose="020B0604020202020204" pitchFamily="34" charset="0"/>
              <a:cs typeface="Arial" panose="020B0604020202020204" pitchFamily="34" charset="0"/>
            </a:endParaRPr>
          </a:p>
          <a:p>
            <a:pPr marL="0" indent="0">
              <a:lnSpc>
                <a:spcPct val="102000"/>
              </a:lnSpc>
              <a:buNone/>
            </a:pPr>
            <a:r>
              <a:rPr lang="en-US" dirty="0">
                <a:solidFill>
                  <a:srgbClr val="1B2540"/>
                </a:solidFill>
                <a:latin typeface="Arial" panose="020B0604020202020204" pitchFamily="34" charset="0"/>
                <a:ea typeface="Calibri" pitchFamily="34" charset="-122"/>
                <a:cs typeface="Arial" panose="020B0604020202020204" pitchFamily="34" charset="0"/>
              </a:rPr>
              <a:t>• Хөрөнгө оруулалтын үнэлгээ: Payback, NPV, IRR</a:t>
            </a:r>
            <a:endParaRPr lang="en-US" dirty="0">
              <a:latin typeface="Arial" panose="020B0604020202020204" pitchFamily="34" charset="0"/>
              <a:cs typeface="Arial" panose="020B0604020202020204" pitchFamily="34" charset="0"/>
            </a:endParaRPr>
          </a:p>
          <a:p>
            <a:pPr marL="0" indent="0">
              <a:lnSpc>
                <a:spcPct val="102000"/>
              </a:lnSpc>
              <a:buNone/>
            </a:pPr>
            <a:r>
              <a:rPr lang="en-US" dirty="0">
                <a:solidFill>
                  <a:srgbClr val="1B2540"/>
                </a:solidFill>
                <a:latin typeface="Arial" panose="020B0604020202020204" pitchFamily="34" charset="0"/>
                <a:ea typeface="Calibri" pitchFamily="34" charset="-122"/>
                <a:cs typeface="Arial" panose="020B0604020202020204" pitchFamily="34" charset="0"/>
              </a:rPr>
              <a:t>• RAID ба CARDI бүртгэл</a:t>
            </a:r>
            <a:endParaRPr lang="en-US" dirty="0">
              <a:latin typeface="Arial" panose="020B0604020202020204" pitchFamily="34" charset="0"/>
              <a:cs typeface="Arial" panose="020B0604020202020204" pitchFamily="34" charset="0"/>
            </a:endParaRPr>
          </a:p>
        </p:txBody>
      </p:sp>
      <p:sp>
        <p:nvSpPr>
          <p:cNvPr id="12" name="Text 10"/>
          <p:cNvSpPr/>
          <p:nvPr/>
        </p:nvSpPr>
        <p:spPr>
          <a:xfrm>
            <a:off x="11338560" y="6400800"/>
            <a:ext cx="548640" cy="274320"/>
          </a:xfrm>
          <a:prstGeom prst="rect">
            <a:avLst/>
          </a:prstGeom>
          <a:noFill/>
          <a:ln/>
        </p:spPr>
        <p:txBody>
          <a:bodyPr wrap="square" rtlCol="0" anchor="ctr"/>
          <a:lstStyle/>
          <a:p>
            <a:pPr marL="0" indent="0" algn="r">
              <a:buNone/>
            </a:pPr>
            <a:r>
              <a:rPr lang="en-US" sz="1000" dirty="0">
                <a:solidFill>
                  <a:srgbClr val="5A6483"/>
                </a:solidFill>
                <a:latin typeface="Arial" panose="020B0604020202020204" pitchFamily="34" charset="0"/>
                <a:ea typeface="Calibri" pitchFamily="34" charset="-122"/>
                <a:cs typeface="Arial" panose="020B0604020202020204" pitchFamily="34" charset="0"/>
              </a:rPr>
              <a:t>2</a:t>
            </a:r>
            <a:endParaRPr lang="en-US" sz="1000" dirty="0">
              <a:latin typeface="Arial" panose="020B0604020202020204" pitchFamily="34" charset="0"/>
              <a:cs typeface="Arial" panose="020B0604020202020204"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0132A6"/>
        </a:solidFill>
        <a:effectLst/>
      </p:bgPr>
    </p:bg>
    <p:spTree>
      <p:nvGrpSpPr>
        <p:cNvPr id="1" name=""/>
        <p:cNvGrpSpPr/>
        <p:nvPr/>
      </p:nvGrpSpPr>
      <p:grpSpPr>
        <a:xfrm>
          <a:off x="0" y="0"/>
          <a:ext cx="0" cy="0"/>
          <a:chOff x="0" y="0"/>
          <a:chExt cx="0" cy="0"/>
        </a:xfrm>
      </p:grpSpPr>
      <p:sp>
        <p:nvSpPr>
          <p:cNvPr id="2" name="Shape 0"/>
          <p:cNvSpPr/>
          <p:nvPr/>
        </p:nvSpPr>
        <p:spPr>
          <a:xfrm>
            <a:off x="0" y="0"/>
            <a:ext cx="320040" cy="6858000"/>
          </a:xfrm>
          <a:prstGeom prst="rect">
            <a:avLst/>
          </a:prstGeom>
          <a:solidFill>
            <a:srgbClr val="E8B84B"/>
          </a:solidFill>
          <a:ln/>
        </p:spPr>
        <p:txBody>
          <a:bodyPr/>
          <a:lstStyle/>
          <a:p>
            <a:endParaRPr lang="en-US">
              <a:latin typeface="Arial" panose="020B0604020202020204" pitchFamily="34" charset="0"/>
              <a:cs typeface="Arial" panose="020B0604020202020204" pitchFamily="34" charset="0"/>
            </a:endParaRPr>
          </a:p>
        </p:txBody>
      </p:sp>
      <p:sp>
        <p:nvSpPr>
          <p:cNvPr id="3" name="Text 1"/>
          <p:cNvSpPr/>
          <p:nvPr/>
        </p:nvSpPr>
        <p:spPr>
          <a:xfrm>
            <a:off x="822960" y="1828800"/>
            <a:ext cx="10058400" cy="731520"/>
          </a:xfrm>
          <a:prstGeom prst="rect">
            <a:avLst/>
          </a:prstGeom>
          <a:noFill/>
          <a:ln/>
        </p:spPr>
        <p:txBody>
          <a:bodyPr wrap="square" lIns="0" tIns="0" rIns="0" bIns="0" rtlCol="0" anchor="ctr"/>
          <a:lstStyle/>
          <a:p>
            <a:pPr marL="0" indent="0">
              <a:buNone/>
            </a:pPr>
            <a:r>
              <a:rPr lang="en-US" sz="1800" b="1" kern="0" spc="300" dirty="0">
                <a:solidFill>
                  <a:srgbClr val="CADCFC"/>
                </a:solidFill>
                <a:latin typeface="Arial" panose="020B0604020202020204" pitchFamily="34" charset="0"/>
                <a:ea typeface="Calibri" pitchFamily="34" charset="-122"/>
                <a:cs typeface="Arial" panose="020B0604020202020204" pitchFamily="34" charset="0"/>
              </a:rPr>
              <a:t>8-Р БҮЛЭГ</a:t>
            </a:r>
            <a:endParaRPr lang="en-US" sz="1800" dirty="0">
              <a:latin typeface="Arial" panose="020B0604020202020204" pitchFamily="34" charset="0"/>
              <a:cs typeface="Arial" panose="020B0604020202020204" pitchFamily="34" charset="0"/>
            </a:endParaRPr>
          </a:p>
        </p:txBody>
      </p:sp>
      <p:sp>
        <p:nvSpPr>
          <p:cNvPr id="4" name="Text 2"/>
          <p:cNvSpPr/>
          <p:nvPr/>
        </p:nvSpPr>
        <p:spPr>
          <a:xfrm>
            <a:off x="822960" y="2468880"/>
            <a:ext cx="10424160" cy="1645920"/>
          </a:xfrm>
          <a:prstGeom prst="rect">
            <a:avLst/>
          </a:prstGeom>
          <a:noFill/>
          <a:ln/>
        </p:spPr>
        <p:txBody>
          <a:bodyPr wrap="square" lIns="0" tIns="0" rIns="0" bIns="0" rtlCol="0" anchor="ctr"/>
          <a:lstStyle/>
          <a:p>
            <a:pPr marL="0" indent="0">
              <a:buNone/>
            </a:pPr>
            <a:r>
              <a:rPr lang="en-US" sz="4000" b="1" dirty="0">
                <a:solidFill>
                  <a:srgbClr val="FFFFFF"/>
                </a:solidFill>
                <a:latin typeface="Arial" panose="020B0604020202020204" pitchFamily="34" charset="0"/>
                <a:ea typeface="Georgia" pitchFamily="34" charset="-122"/>
                <a:cs typeface="Arial" panose="020B0604020202020204" pitchFamily="34" charset="0"/>
              </a:rPr>
              <a:t>Шийдлийг тодорхойлох</a:t>
            </a:r>
            <a:endParaRPr lang="en-US" sz="4000" dirty="0">
              <a:latin typeface="Arial" panose="020B0604020202020204" pitchFamily="34" charset="0"/>
              <a:cs typeface="Arial" panose="020B0604020202020204" pitchFamily="34" charset="0"/>
            </a:endParaRPr>
          </a:p>
        </p:txBody>
      </p:sp>
      <p:sp>
        <p:nvSpPr>
          <p:cNvPr id="5" name="Text 3"/>
          <p:cNvSpPr/>
          <p:nvPr/>
        </p:nvSpPr>
        <p:spPr>
          <a:xfrm>
            <a:off x="868680" y="3291840"/>
            <a:ext cx="10058400" cy="1097280"/>
          </a:xfrm>
          <a:prstGeom prst="rect">
            <a:avLst/>
          </a:prstGeom>
          <a:noFill/>
          <a:ln/>
        </p:spPr>
        <p:txBody>
          <a:bodyPr wrap="square" lIns="0" tIns="0" rIns="0" bIns="0" rtlCol="0" anchor="ctr"/>
          <a:lstStyle/>
          <a:p>
            <a:pPr marL="0" indent="0">
              <a:buNone/>
            </a:pPr>
            <a:r>
              <a:rPr lang="en-US" sz="1600" dirty="0">
                <a:solidFill>
                  <a:srgbClr val="CADCFC"/>
                </a:solidFill>
                <a:latin typeface="Arial" panose="020B0604020202020204" pitchFamily="34" charset="0"/>
                <a:ea typeface="Calibri" pitchFamily="34" charset="-122"/>
                <a:cs typeface="Arial" panose="020B0604020202020204" pitchFamily="34" charset="0"/>
              </a:rPr>
              <a:t>Одоогийн ба ирээдүйн бизнесийн системийн хоорондох зөрүүг тодорхойлж, шийдлийн хувилбаруудыг боловсруулах нь</a:t>
            </a:r>
            <a:endParaRPr lang="en-US" sz="1600" dirty="0">
              <a:latin typeface="Arial" panose="020B0604020202020204" pitchFamily="34" charset="0"/>
              <a:cs typeface="Arial" panose="020B0604020202020204" pitchFamily="34" charset="0"/>
            </a:endParaRPr>
          </a:p>
        </p:txBody>
      </p:sp>
      <p:sp>
        <p:nvSpPr>
          <p:cNvPr id="6" name="Text 4"/>
          <p:cNvSpPr/>
          <p:nvPr/>
        </p:nvSpPr>
        <p:spPr>
          <a:xfrm>
            <a:off x="11338560" y="6400800"/>
            <a:ext cx="548640" cy="274320"/>
          </a:xfrm>
          <a:prstGeom prst="rect">
            <a:avLst/>
          </a:prstGeom>
          <a:noFill/>
          <a:ln/>
        </p:spPr>
        <p:txBody>
          <a:bodyPr wrap="square" rtlCol="0" anchor="ctr"/>
          <a:lstStyle/>
          <a:p>
            <a:pPr marL="0" indent="0" algn="r">
              <a:buNone/>
            </a:pPr>
            <a:r>
              <a:rPr lang="en-US" sz="1000" dirty="0">
                <a:solidFill>
                  <a:srgbClr val="5A6483"/>
                </a:solidFill>
                <a:latin typeface="Arial" panose="020B0604020202020204" pitchFamily="34" charset="0"/>
                <a:ea typeface="Calibri" pitchFamily="34" charset="-122"/>
                <a:cs typeface="Arial" panose="020B0604020202020204" pitchFamily="34" charset="0"/>
              </a:rPr>
              <a:t>3</a:t>
            </a:r>
            <a:endParaRPr lang="en-US" sz="1000" dirty="0">
              <a:latin typeface="Arial" panose="020B0604020202020204" pitchFamily="34" charset="0"/>
              <a:cs typeface="Arial" panose="020B0604020202020204"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640080" y="411480"/>
            <a:ext cx="8229600" cy="320040"/>
          </a:xfrm>
          <a:prstGeom prst="rect">
            <a:avLst/>
          </a:prstGeom>
          <a:noFill/>
          <a:ln/>
        </p:spPr>
        <p:txBody>
          <a:bodyPr wrap="square" lIns="0" tIns="0" rIns="0" bIns="0" rtlCol="0" anchor="ctr"/>
          <a:lstStyle/>
          <a:p>
            <a:pPr marL="0" indent="0">
              <a:buNone/>
            </a:pPr>
            <a:r>
              <a:rPr lang="en-US" sz="1200" b="1" kern="0" spc="200" dirty="0">
                <a:solidFill>
                  <a:srgbClr val="E8B84B"/>
                </a:solidFill>
                <a:latin typeface="Arial" panose="020B0604020202020204" pitchFamily="34" charset="0"/>
                <a:ea typeface="Calibri" pitchFamily="34" charset="-122"/>
                <a:cs typeface="Arial" panose="020B0604020202020204" pitchFamily="34" charset="0"/>
              </a:rPr>
              <a:t>ОРШИЛ</a:t>
            </a:r>
            <a:endParaRPr lang="en-US" sz="1200" dirty="0">
              <a:latin typeface="Arial" panose="020B0604020202020204" pitchFamily="34" charset="0"/>
              <a:cs typeface="Arial" panose="020B0604020202020204" pitchFamily="34" charset="0"/>
            </a:endParaRPr>
          </a:p>
        </p:txBody>
      </p:sp>
      <p:sp>
        <p:nvSpPr>
          <p:cNvPr id="3" name="Text 1"/>
          <p:cNvSpPr/>
          <p:nvPr/>
        </p:nvSpPr>
        <p:spPr>
          <a:xfrm>
            <a:off x="640080" y="731520"/>
            <a:ext cx="10881360" cy="914400"/>
          </a:xfrm>
          <a:prstGeom prst="rect">
            <a:avLst/>
          </a:prstGeom>
          <a:noFill/>
          <a:ln/>
        </p:spPr>
        <p:txBody>
          <a:bodyPr wrap="square" lIns="0" tIns="0" rIns="0" bIns="0" rtlCol="0" anchor="t"/>
          <a:lstStyle/>
          <a:p>
            <a:pPr marL="0" indent="0">
              <a:buNone/>
            </a:pPr>
            <a:r>
              <a:rPr lang="en-US" sz="2800" b="1" dirty="0">
                <a:solidFill>
                  <a:srgbClr val="1E2761"/>
                </a:solidFill>
                <a:latin typeface="Arial" panose="020B0604020202020204" pitchFamily="34" charset="0"/>
                <a:ea typeface="Georgia" pitchFamily="34" charset="-122"/>
                <a:cs typeface="Arial" panose="020B0604020202020204" pitchFamily="34" charset="0"/>
              </a:rPr>
              <a:t>Шийдлийг тодорхойлох гэж юу вэ?</a:t>
            </a:r>
            <a:endParaRPr lang="en-US" sz="2800" dirty="0">
              <a:latin typeface="Arial" panose="020B0604020202020204" pitchFamily="34" charset="0"/>
              <a:cs typeface="Arial" panose="020B0604020202020204" pitchFamily="34" charset="0"/>
            </a:endParaRPr>
          </a:p>
        </p:txBody>
      </p:sp>
      <p:sp>
        <p:nvSpPr>
          <p:cNvPr id="4" name="Text 2"/>
          <p:cNvSpPr/>
          <p:nvPr/>
        </p:nvSpPr>
        <p:spPr>
          <a:xfrm>
            <a:off x="670560" y="1086293"/>
            <a:ext cx="10972800" cy="822960"/>
          </a:xfrm>
          <a:prstGeom prst="rect">
            <a:avLst/>
          </a:prstGeom>
          <a:noFill/>
          <a:ln/>
        </p:spPr>
        <p:txBody>
          <a:bodyPr wrap="square" lIns="0" tIns="0" rIns="0" bIns="0" rtlCol="0" anchor="ctr"/>
          <a:lstStyle/>
          <a:p>
            <a:pPr marL="0" indent="0">
              <a:buNone/>
            </a:pPr>
            <a:r>
              <a:rPr lang="en-US" dirty="0">
                <a:solidFill>
                  <a:srgbClr val="1B2540"/>
                </a:solidFill>
                <a:latin typeface="Arial" panose="020B0604020202020204" pitchFamily="34" charset="0"/>
                <a:ea typeface="Calibri" pitchFamily="34" charset="-122"/>
                <a:cs typeface="Arial" panose="020B0604020202020204" pitchFamily="34" charset="0"/>
              </a:rPr>
              <a:t>Бизнес шинжээчийн гүйцэтгэдэг гол үйл ажиллагааны нэг бол </a:t>
            </a:r>
            <a:r>
              <a:rPr lang="en-US" b="1" dirty="0">
                <a:solidFill>
                  <a:srgbClr val="1E2761"/>
                </a:solidFill>
                <a:latin typeface="Arial" panose="020B0604020202020204" pitchFamily="34" charset="0"/>
                <a:ea typeface="Calibri" pitchFamily="34" charset="-122"/>
                <a:cs typeface="Arial" panose="020B0604020202020204" pitchFamily="34" charset="0"/>
              </a:rPr>
              <a:t>одоо байгаа байдал</a:t>
            </a:r>
            <a:r>
              <a:rPr lang="en-US" dirty="0">
                <a:solidFill>
                  <a:srgbClr val="1B2540"/>
                </a:solidFill>
                <a:latin typeface="Arial" panose="020B0604020202020204" pitchFamily="34" charset="0"/>
                <a:ea typeface="Calibri" pitchFamily="34" charset="-122"/>
                <a:cs typeface="Arial" panose="020B0604020202020204" pitchFamily="34" charset="0"/>
              </a:rPr>
              <a:t> болон </a:t>
            </a:r>
            <a:r>
              <a:rPr lang="en-US" b="1" dirty="0">
                <a:solidFill>
                  <a:srgbClr val="1E2761"/>
                </a:solidFill>
                <a:latin typeface="Arial" panose="020B0604020202020204" pitchFamily="34" charset="0"/>
                <a:ea typeface="Calibri" pitchFamily="34" charset="-122"/>
                <a:cs typeface="Arial" panose="020B0604020202020204" pitchFamily="34" charset="0"/>
              </a:rPr>
              <a:t>хүрэх ёстой байдал</a:t>
            </a:r>
            <a:r>
              <a:rPr lang="en-US" dirty="0">
                <a:solidFill>
                  <a:srgbClr val="1B2540"/>
                </a:solidFill>
                <a:latin typeface="Arial" panose="020B0604020202020204" pitchFamily="34" charset="0"/>
                <a:ea typeface="Calibri" pitchFamily="34" charset="-122"/>
                <a:cs typeface="Arial" panose="020B0604020202020204" pitchFamily="34" charset="0"/>
              </a:rPr>
              <a:t> хоорондын зөрүүг шинжлэх явдал юм.</a:t>
            </a:r>
            <a:endParaRPr lang="en-US" dirty="0">
              <a:latin typeface="Arial" panose="020B0604020202020204" pitchFamily="34" charset="0"/>
              <a:cs typeface="Arial" panose="020B0604020202020204" pitchFamily="34" charset="0"/>
            </a:endParaRPr>
          </a:p>
        </p:txBody>
      </p:sp>
      <p:sp>
        <p:nvSpPr>
          <p:cNvPr id="5" name="Text 3"/>
          <p:cNvSpPr/>
          <p:nvPr/>
        </p:nvSpPr>
        <p:spPr>
          <a:xfrm>
            <a:off x="670560" y="2000693"/>
            <a:ext cx="10972800" cy="365760"/>
          </a:xfrm>
          <a:prstGeom prst="rect">
            <a:avLst/>
          </a:prstGeom>
          <a:noFill/>
          <a:ln/>
        </p:spPr>
        <p:txBody>
          <a:bodyPr wrap="square" lIns="0" tIns="0" rIns="0" bIns="0" rtlCol="0" anchor="ctr"/>
          <a:lstStyle/>
          <a:p>
            <a:pPr marL="0" indent="0">
              <a:buNone/>
            </a:pPr>
            <a:r>
              <a:rPr lang="en-US" b="1" dirty="0">
                <a:solidFill>
                  <a:srgbClr val="1B2540"/>
                </a:solidFill>
                <a:latin typeface="Arial" panose="020B0604020202020204" pitchFamily="34" charset="0"/>
                <a:ea typeface="Calibri" pitchFamily="34" charset="-122"/>
                <a:cs typeface="Arial" panose="020B0604020202020204" pitchFamily="34" charset="0"/>
              </a:rPr>
              <a:t>Энэ бүлэг бизнесийн өөрчлөлтийн хувилбар боловсруулах хоёр талыг авч үзнэ:</a:t>
            </a:r>
            <a:endParaRPr lang="en-US" dirty="0">
              <a:latin typeface="Arial" panose="020B0604020202020204" pitchFamily="34" charset="0"/>
              <a:cs typeface="Arial" panose="020B0604020202020204" pitchFamily="34" charset="0"/>
            </a:endParaRPr>
          </a:p>
        </p:txBody>
      </p:sp>
      <p:sp>
        <p:nvSpPr>
          <p:cNvPr id="6" name="Shape 4"/>
          <p:cNvSpPr/>
          <p:nvPr/>
        </p:nvSpPr>
        <p:spPr>
          <a:xfrm>
            <a:off x="670560" y="2677349"/>
            <a:ext cx="5440680" cy="2286000"/>
          </a:xfrm>
          <a:prstGeom prst="rect">
            <a:avLst/>
          </a:prstGeom>
          <a:solidFill>
            <a:srgbClr val="F4F6FB"/>
          </a:solidFill>
          <a:ln w="12700">
            <a:solidFill>
              <a:srgbClr val="E2E7F2"/>
            </a:solidFill>
            <a:prstDash val="solid"/>
          </a:ln>
          <a:effectLst>
            <a:outerShdw blurRad="63500" dist="25400" dir="8100000" algn="bl" rotWithShape="0">
              <a:srgbClr val="000000">
                <a:alpha val="10000"/>
              </a:srgbClr>
            </a:outerShdw>
          </a:effectLst>
        </p:spPr>
        <p:txBody>
          <a:bodyPr/>
          <a:lstStyle/>
          <a:p>
            <a:endParaRPr lang="en-US" sz="2400">
              <a:latin typeface="Arial" panose="020B0604020202020204" pitchFamily="34" charset="0"/>
              <a:cs typeface="Arial" panose="020B0604020202020204" pitchFamily="34" charset="0"/>
            </a:endParaRPr>
          </a:p>
        </p:txBody>
      </p:sp>
      <p:sp>
        <p:nvSpPr>
          <p:cNvPr id="7" name="Shape 5"/>
          <p:cNvSpPr/>
          <p:nvPr/>
        </p:nvSpPr>
        <p:spPr>
          <a:xfrm>
            <a:off x="670560" y="2677349"/>
            <a:ext cx="82296" cy="2286000"/>
          </a:xfrm>
          <a:prstGeom prst="rect">
            <a:avLst/>
          </a:prstGeom>
          <a:solidFill>
            <a:srgbClr val="E8B84B"/>
          </a:solidFill>
          <a:ln/>
        </p:spPr>
        <p:txBody>
          <a:bodyPr/>
          <a:lstStyle/>
          <a:p>
            <a:endParaRPr lang="en-US" sz="2400">
              <a:latin typeface="Arial" panose="020B0604020202020204" pitchFamily="34" charset="0"/>
              <a:cs typeface="Arial" panose="020B0604020202020204" pitchFamily="34" charset="0"/>
            </a:endParaRPr>
          </a:p>
        </p:txBody>
      </p:sp>
      <p:sp>
        <p:nvSpPr>
          <p:cNvPr id="8" name="Text 6"/>
          <p:cNvSpPr/>
          <p:nvPr/>
        </p:nvSpPr>
        <p:spPr>
          <a:xfrm>
            <a:off x="871728" y="2805365"/>
            <a:ext cx="5074920" cy="457200"/>
          </a:xfrm>
          <a:prstGeom prst="rect">
            <a:avLst/>
          </a:prstGeom>
          <a:noFill/>
          <a:ln/>
        </p:spPr>
        <p:txBody>
          <a:bodyPr wrap="square" lIns="0" tIns="0" rIns="0" bIns="0" rtlCol="0" anchor="t"/>
          <a:lstStyle/>
          <a:p>
            <a:pPr marL="0" indent="0">
              <a:buNone/>
            </a:pPr>
            <a:r>
              <a:rPr lang="en-US" b="1" dirty="0">
                <a:solidFill>
                  <a:srgbClr val="E8B84B"/>
                </a:solidFill>
                <a:latin typeface="Arial" panose="020B0604020202020204" pitchFamily="34" charset="0"/>
                <a:ea typeface="Calibri" pitchFamily="34" charset="-122"/>
                <a:cs typeface="Arial" panose="020B0604020202020204" pitchFamily="34" charset="0"/>
              </a:rPr>
              <a:t>1. Зөрүүг шинжлэх</a:t>
            </a:r>
            <a:endParaRPr lang="en-US" dirty="0">
              <a:latin typeface="Arial" panose="020B0604020202020204" pitchFamily="34" charset="0"/>
              <a:cs typeface="Arial" panose="020B0604020202020204" pitchFamily="34" charset="0"/>
            </a:endParaRPr>
          </a:p>
        </p:txBody>
      </p:sp>
      <p:sp>
        <p:nvSpPr>
          <p:cNvPr id="9" name="Text 7"/>
          <p:cNvSpPr/>
          <p:nvPr/>
        </p:nvSpPr>
        <p:spPr>
          <a:xfrm>
            <a:off x="871728" y="3244277"/>
            <a:ext cx="5074920" cy="1600200"/>
          </a:xfrm>
          <a:prstGeom prst="rect">
            <a:avLst/>
          </a:prstGeom>
          <a:noFill/>
          <a:ln/>
        </p:spPr>
        <p:txBody>
          <a:bodyPr wrap="square" lIns="0" tIns="0" rIns="0" bIns="0" rtlCol="0" anchor="t"/>
          <a:lstStyle/>
          <a:p>
            <a:pPr marL="0" indent="0">
              <a:lnSpc>
                <a:spcPct val="102000"/>
              </a:lnSpc>
              <a:buNone/>
            </a:pPr>
            <a:r>
              <a:rPr lang="en-US" sz="1600" dirty="0">
                <a:solidFill>
                  <a:srgbClr val="1B2540"/>
                </a:solidFill>
                <a:latin typeface="Arial" panose="020B0604020202020204" pitchFamily="34" charset="0"/>
                <a:ea typeface="Calibri" pitchFamily="34" charset="-122"/>
                <a:cs typeface="Arial" panose="020B0604020202020204" pitchFamily="34" charset="0"/>
              </a:rPr>
              <a:t>Одоогийн болон хүссэн ирээдүйн бизнесийн системийн хоорондох зөрүүг нарийвчлан судлах. Зөрүүг шинжлэхийн тулд санал болгож буй өөрчлөлтийг хэрэгжүүлэхтэй холбоотой үр дагаврыг ойлгох шаардлагатай.</a:t>
            </a:r>
            <a:endParaRPr lang="en-US" sz="1600" dirty="0">
              <a:latin typeface="Arial" panose="020B0604020202020204" pitchFamily="34" charset="0"/>
              <a:cs typeface="Arial" panose="020B0604020202020204" pitchFamily="34" charset="0"/>
            </a:endParaRPr>
          </a:p>
        </p:txBody>
      </p:sp>
      <p:sp>
        <p:nvSpPr>
          <p:cNvPr id="10" name="Shape 8"/>
          <p:cNvSpPr/>
          <p:nvPr/>
        </p:nvSpPr>
        <p:spPr>
          <a:xfrm>
            <a:off x="6294120" y="2677349"/>
            <a:ext cx="5257800" cy="2286000"/>
          </a:xfrm>
          <a:prstGeom prst="rect">
            <a:avLst/>
          </a:prstGeom>
          <a:solidFill>
            <a:srgbClr val="F4F6FB"/>
          </a:solidFill>
          <a:ln w="12700">
            <a:solidFill>
              <a:srgbClr val="E2E7F2"/>
            </a:solidFill>
            <a:prstDash val="solid"/>
          </a:ln>
          <a:effectLst>
            <a:outerShdw blurRad="63500" dist="25400" dir="8100000" algn="bl" rotWithShape="0">
              <a:srgbClr val="000000">
                <a:alpha val="10000"/>
              </a:srgbClr>
            </a:outerShdw>
          </a:effectLst>
        </p:spPr>
        <p:txBody>
          <a:bodyPr/>
          <a:lstStyle/>
          <a:p>
            <a:endParaRPr lang="en-US" sz="2400">
              <a:latin typeface="Arial" panose="020B0604020202020204" pitchFamily="34" charset="0"/>
              <a:cs typeface="Arial" panose="020B0604020202020204" pitchFamily="34" charset="0"/>
            </a:endParaRPr>
          </a:p>
        </p:txBody>
      </p:sp>
      <p:sp>
        <p:nvSpPr>
          <p:cNvPr id="11" name="Shape 9"/>
          <p:cNvSpPr/>
          <p:nvPr/>
        </p:nvSpPr>
        <p:spPr>
          <a:xfrm>
            <a:off x="6294120" y="2677349"/>
            <a:ext cx="82296" cy="2286000"/>
          </a:xfrm>
          <a:prstGeom prst="rect">
            <a:avLst/>
          </a:prstGeom>
          <a:solidFill>
            <a:srgbClr val="2E8B8B"/>
          </a:solidFill>
          <a:ln/>
        </p:spPr>
        <p:txBody>
          <a:bodyPr/>
          <a:lstStyle/>
          <a:p>
            <a:endParaRPr lang="en-US" sz="2400">
              <a:latin typeface="Arial" panose="020B0604020202020204" pitchFamily="34" charset="0"/>
              <a:cs typeface="Arial" panose="020B0604020202020204" pitchFamily="34" charset="0"/>
            </a:endParaRPr>
          </a:p>
        </p:txBody>
      </p:sp>
      <p:sp>
        <p:nvSpPr>
          <p:cNvPr id="12" name="Text 10"/>
          <p:cNvSpPr/>
          <p:nvPr/>
        </p:nvSpPr>
        <p:spPr>
          <a:xfrm>
            <a:off x="6495288" y="2805365"/>
            <a:ext cx="4892040" cy="457200"/>
          </a:xfrm>
          <a:prstGeom prst="rect">
            <a:avLst/>
          </a:prstGeom>
          <a:noFill/>
          <a:ln/>
        </p:spPr>
        <p:txBody>
          <a:bodyPr wrap="square" lIns="0" tIns="0" rIns="0" bIns="0" rtlCol="0" anchor="t"/>
          <a:lstStyle/>
          <a:p>
            <a:pPr marL="0" indent="0">
              <a:buNone/>
            </a:pPr>
            <a:r>
              <a:rPr lang="en-US" b="1" dirty="0">
                <a:solidFill>
                  <a:srgbClr val="2E8B8B"/>
                </a:solidFill>
                <a:latin typeface="Arial" panose="020B0604020202020204" pitchFamily="34" charset="0"/>
                <a:ea typeface="Calibri" pitchFamily="34" charset="-122"/>
                <a:cs typeface="Arial" panose="020B0604020202020204" pitchFamily="34" charset="0"/>
              </a:rPr>
              <a:t>2. Архитектуртай нийцүүлэх</a:t>
            </a:r>
            <a:endParaRPr lang="en-US" dirty="0">
              <a:latin typeface="Arial" panose="020B0604020202020204" pitchFamily="34" charset="0"/>
              <a:cs typeface="Arial" panose="020B0604020202020204" pitchFamily="34" charset="0"/>
            </a:endParaRPr>
          </a:p>
        </p:txBody>
      </p:sp>
      <p:sp>
        <p:nvSpPr>
          <p:cNvPr id="13" name="Text 11"/>
          <p:cNvSpPr/>
          <p:nvPr/>
        </p:nvSpPr>
        <p:spPr>
          <a:xfrm>
            <a:off x="6495288" y="3244277"/>
            <a:ext cx="4892040" cy="1600200"/>
          </a:xfrm>
          <a:prstGeom prst="rect">
            <a:avLst/>
          </a:prstGeom>
          <a:noFill/>
          <a:ln/>
        </p:spPr>
        <p:txBody>
          <a:bodyPr wrap="square" lIns="0" tIns="0" rIns="0" bIns="0" rtlCol="0" anchor="t"/>
          <a:lstStyle/>
          <a:p>
            <a:pPr marL="0" indent="0">
              <a:lnSpc>
                <a:spcPct val="102000"/>
              </a:lnSpc>
              <a:buNone/>
            </a:pPr>
            <a:r>
              <a:rPr lang="en-US" sz="1600" dirty="0">
                <a:solidFill>
                  <a:srgbClr val="1B2540"/>
                </a:solidFill>
                <a:latin typeface="Arial" panose="020B0604020202020204" pitchFamily="34" charset="0"/>
                <a:ea typeface="Calibri" pitchFamily="34" charset="-122"/>
                <a:cs typeface="Arial" panose="020B0604020202020204" pitchFamily="34" charset="0"/>
              </a:rPr>
              <a:t>Санал болгож буй аливаа арга хэмжээ нь байгууллагын тодорхойлсон бизнес архитектуртай нийцэж байгаа эсэхийг хангах. Сонгосон хувилбар нь илэрсэн асуудлуудыг шийдвэрлэхийн зэрэгцээ архитектуртай уялдах ёстой.</a:t>
            </a:r>
            <a:endParaRPr lang="en-US" sz="1600" dirty="0">
              <a:latin typeface="Arial" panose="020B0604020202020204" pitchFamily="34" charset="0"/>
              <a:cs typeface="Arial" panose="020B0604020202020204" pitchFamily="34" charset="0"/>
            </a:endParaRPr>
          </a:p>
        </p:txBody>
      </p:sp>
      <p:sp>
        <p:nvSpPr>
          <p:cNvPr id="14" name="Text 12"/>
          <p:cNvSpPr/>
          <p:nvPr/>
        </p:nvSpPr>
        <p:spPr>
          <a:xfrm>
            <a:off x="11338560" y="6400800"/>
            <a:ext cx="548640" cy="274320"/>
          </a:xfrm>
          <a:prstGeom prst="rect">
            <a:avLst/>
          </a:prstGeom>
          <a:noFill/>
          <a:ln/>
        </p:spPr>
        <p:txBody>
          <a:bodyPr wrap="square" rtlCol="0" anchor="ctr"/>
          <a:lstStyle/>
          <a:p>
            <a:pPr marL="0" indent="0" algn="r">
              <a:buNone/>
            </a:pPr>
            <a:r>
              <a:rPr lang="en-US" sz="1000" dirty="0">
                <a:solidFill>
                  <a:srgbClr val="5A6483"/>
                </a:solidFill>
                <a:latin typeface="Arial" panose="020B0604020202020204" pitchFamily="34" charset="0"/>
                <a:ea typeface="Calibri" pitchFamily="34" charset="-122"/>
                <a:cs typeface="Arial" panose="020B0604020202020204" pitchFamily="34" charset="0"/>
              </a:rPr>
              <a:t>4</a:t>
            </a:r>
            <a:endParaRPr lang="en-US" sz="1000" dirty="0">
              <a:latin typeface="Arial" panose="020B0604020202020204" pitchFamily="34" charset="0"/>
              <a:cs typeface="Arial" panose="020B0604020202020204"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640080" y="411480"/>
            <a:ext cx="8229600" cy="320040"/>
          </a:xfrm>
          <a:prstGeom prst="rect">
            <a:avLst/>
          </a:prstGeom>
          <a:noFill/>
          <a:ln/>
        </p:spPr>
        <p:txBody>
          <a:bodyPr wrap="square" lIns="0" tIns="0" rIns="0" bIns="0" rtlCol="0" anchor="ctr"/>
          <a:lstStyle/>
          <a:p>
            <a:pPr marL="0" indent="0">
              <a:buNone/>
            </a:pPr>
            <a:r>
              <a:rPr lang="en-US" sz="1200" b="1" kern="0" spc="200" dirty="0">
                <a:solidFill>
                  <a:srgbClr val="E8B84B"/>
                </a:solidFill>
                <a:latin typeface="Arial" panose="020B0604020202020204" pitchFamily="34" charset="0"/>
                <a:ea typeface="Calibri" pitchFamily="34" charset="-122"/>
                <a:cs typeface="Arial" panose="020B0604020202020204" pitchFamily="34" charset="0"/>
              </a:rPr>
              <a:t>ЗӨРҮҮНИЙ ШИНЖИЛГЭЭ</a:t>
            </a:r>
            <a:endParaRPr lang="en-US" sz="1200" dirty="0">
              <a:latin typeface="Arial" panose="020B0604020202020204" pitchFamily="34" charset="0"/>
              <a:cs typeface="Arial" panose="020B0604020202020204" pitchFamily="34" charset="0"/>
            </a:endParaRPr>
          </a:p>
        </p:txBody>
      </p:sp>
      <p:sp>
        <p:nvSpPr>
          <p:cNvPr id="3" name="Text 1"/>
          <p:cNvSpPr/>
          <p:nvPr/>
        </p:nvSpPr>
        <p:spPr>
          <a:xfrm>
            <a:off x="640080" y="731520"/>
            <a:ext cx="10881360" cy="914400"/>
          </a:xfrm>
          <a:prstGeom prst="rect">
            <a:avLst/>
          </a:prstGeom>
          <a:noFill/>
          <a:ln/>
        </p:spPr>
        <p:txBody>
          <a:bodyPr wrap="square" lIns="0" tIns="0" rIns="0" bIns="0" rtlCol="0" anchor="t"/>
          <a:lstStyle/>
          <a:p>
            <a:pPr marL="0" indent="0">
              <a:buNone/>
            </a:pPr>
            <a:r>
              <a:rPr lang="en-US" sz="2800" b="1" dirty="0">
                <a:solidFill>
                  <a:srgbClr val="1E2761"/>
                </a:solidFill>
                <a:latin typeface="Arial" panose="020B0604020202020204" pitchFamily="34" charset="0"/>
                <a:ea typeface="Georgia" pitchFamily="34" charset="-122"/>
                <a:cs typeface="Arial" panose="020B0604020202020204" pitchFamily="34" charset="0"/>
              </a:rPr>
              <a:t>Зөрүүний шинжилгээ (Gap analysis)</a:t>
            </a:r>
            <a:endParaRPr lang="en-US" sz="2800" dirty="0">
              <a:latin typeface="Arial" panose="020B0604020202020204" pitchFamily="34" charset="0"/>
              <a:cs typeface="Arial" panose="020B0604020202020204" pitchFamily="34" charset="0"/>
            </a:endParaRPr>
          </a:p>
        </p:txBody>
      </p:sp>
      <p:sp>
        <p:nvSpPr>
          <p:cNvPr id="4" name="Text 2"/>
          <p:cNvSpPr/>
          <p:nvPr/>
        </p:nvSpPr>
        <p:spPr>
          <a:xfrm>
            <a:off x="640080" y="1828800"/>
            <a:ext cx="10972800" cy="914400"/>
          </a:xfrm>
          <a:prstGeom prst="rect">
            <a:avLst/>
          </a:prstGeom>
          <a:noFill/>
          <a:ln/>
        </p:spPr>
        <p:txBody>
          <a:bodyPr wrap="square" lIns="0" tIns="0" rIns="0" bIns="0" rtlCol="0" anchor="ctr"/>
          <a:lstStyle/>
          <a:p>
            <a:pPr marL="0" indent="0">
              <a:buNone/>
            </a:pPr>
            <a:r>
              <a:rPr lang="en-US" dirty="0">
                <a:solidFill>
                  <a:srgbClr val="1B2540"/>
                </a:solidFill>
                <a:latin typeface="Arial" panose="020B0604020202020204" pitchFamily="34" charset="0"/>
                <a:ea typeface="Calibri" pitchFamily="34" charset="-122"/>
                <a:cs typeface="Arial" panose="020B0604020202020204" pitchFamily="34" charset="0"/>
              </a:rPr>
              <a:t>Зөрүүний шинжилгээ нь бизнес шинжээчээс одоогийн төлөв (as is) ба хүссэн ирээдүйн төлөв (to be) хоёрын ялгааг судлахыг шаарддаг. Энэ нь нөхцөл байдлаас хамаарч өөр өөр түвшинд хийгдэж болно.</a:t>
            </a:r>
            <a:endParaRPr lang="en-US" dirty="0">
              <a:latin typeface="Arial" panose="020B0604020202020204" pitchFamily="34" charset="0"/>
              <a:cs typeface="Arial" panose="020B0604020202020204" pitchFamily="34" charset="0"/>
            </a:endParaRPr>
          </a:p>
        </p:txBody>
      </p:sp>
      <p:sp>
        <p:nvSpPr>
          <p:cNvPr id="5" name="Text 3"/>
          <p:cNvSpPr/>
          <p:nvPr/>
        </p:nvSpPr>
        <p:spPr>
          <a:xfrm>
            <a:off x="640080" y="2834640"/>
            <a:ext cx="10972800" cy="365760"/>
          </a:xfrm>
          <a:prstGeom prst="rect">
            <a:avLst/>
          </a:prstGeom>
          <a:noFill/>
          <a:ln/>
        </p:spPr>
        <p:txBody>
          <a:bodyPr wrap="square" lIns="0" tIns="0" rIns="0" bIns="0" rtlCol="0" anchor="ctr"/>
          <a:lstStyle/>
          <a:p>
            <a:pPr marL="0" indent="0">
              <a:buNone/>
            </a:pPr>
            <a:r>
              <a:rPr lang="en-US" b="1" dirty="0">
                <a:solidFill>
                  <a:srgbClr val="1E2761"/>
                </a:solidFill>
                <a:latin typeface="Arial" panose="020B0604020202020204" pitchFamily="34" charset="0"/>
                <a:ea typeface="Calibri" pitchFamily="34" charset="-122"/>
                <a:cs typeface="Arial" panose="020B0604020202020204" pitchFamily="34" charset="0"/>
              </a:rPr>
              <a:t>Зөрүүний шинжилгээг хэрэглэж болох түвшингүүд:</a:t>
            </a:r>
            <a:endParaRPr lang="en-US" dirty="0">
              <a:latin typeface="Arial" panose="020B0604020202020204" pitchFamily="34" charset="0"/>
              <a:cs typeface="Arial" panose="020B0604020202020204" pitchFamily="34" charset="0"/>
            </a:endParaRPr>
          </a:p>
        </p:txBody>
      </p:sp>
      <p:sp>
        <p:nvSpPr>
          <p:cNvPr id="6" name="Shape 4"/>
          <p:cNvSpPr/>
          <p:nvPr/>
        </p:nvSpPr>
        <p:spPr>
          <a:xfrm>
            <a:off x="640080" y="3291840"/>
            <a:ext cx="3520440" cy="2468880"/>
          </a:xfrm>
          <a:prstGeom prst="rect">
            <a:avLst/>
          </a:prstGeom>
          <a:solidFill>
            <a:srgbClr val="F4F6FB"/>
          </a:solidFill>
          <a:ln w="12700">
            <a:solidFill>
              <a:srgbClr val="E2E7F2"/>
            </a:solidFill>
            <a:prstDash val="solid"/>
          </a:ln>
          <a:effectLst>
            <a:outerShdw blurRad="63500" dist="25400" dir="8100000" algn="bl" rotWithShape="0">
              <a:srgbClr val="000000">
                <a:alpha val="10000"/>
              </a:srgbClr>
            </a:outerShdw>
          </a:effectLst>
        </p:spPr>
        <p:txBody>
          <a:bodyPr/>
          <a:lstStyle/>
          <a:p>
            <a:endParaRPr lang="en-US" sz="2400">
              <a:latin typeface="Arial" panose="020B0604020202020204" pitchFamily="34" charset="0"/>
              <a:cs typeface="Arial" panose="020B0604020202020204" pitchFamily="34" charset="0"/>
            </a:endParaRPr>
          </a:p>
        </p:txBody>
      </p:sp>
      <p:sp>
        <p:nvSpPr>
          <p:cNvPr id="7" name="Shape 5"/>
          <p:cNvSpPr/>
          <p:nvPr/>
        </p:nvSpPr>
        <p:spPr>
          <a:xfrm>
            <a:off x="640080" y="3291840"/>
            <a:ext cx="82296" cy="2468880"/>
          </a:xfrm>
          <a:prstGeom prst="rect">
            <a:avLst/>
          </a:prstGeom>
          <a:solidFill>
            <a:srgbClr val="1E2761"/>
          </a:solidFill>
          <a:ln/>
        </p:spPr>
        <p:txBody>
          <a:bodyPr/>
          <a:lstStyle/>
          <a:p>
            <a:endParaRPr lang="en-US" sz="2400">
              <a:latin typeface="Arial" panose="020B0604020202020204" pitchFamily="34" charset="0"/>
              <a:cs typeface="Arial" panose="020B0604020202020204" pitchFamily="34" charset="0"/>
            </a:endParaRPr>
          </a:p>
        </p:txBody>
      </p:sp>
      <p:sp>
        <p:nvSpPr>
          <p:cNvPr id="8" name="Text 6"/>
          <p:cNvSpPr/>
          <p:nvPr/>
        </p:nvSpPr>
        <p:spPr>
          <a:xfrm>
            <a:off x="841248" y="3419856"/>
            <a:ext cx="3154680" cy="457200"/>
          </a:xfrm>
          <a:prstGeom prst="rect">
            <a:avLst/>
          </a:prstGeom>
          <a:noFill/>
          <a:ln/>
        </p:spPr>
        <p:txBody>
          <a:bodyPr wrap="square" lIns="0" tIns="0" rIns="0" bIns="0" rtlCol="0" anchor="t"/>
          <a:lstStyle/>
          <a:p>
            <a:pPr marL="0" indent="0">
              <a:buNone/>
            </a:pPr>
            <a:r>
              <a:rPr lang="en-US" b="1" dirty="0">
                <a:solidFill>
                  <a:srgbClr val="1E2761"/>
                </a:solidFill>
                <a:latin typeface="Arial" panose="020B0604020202020204" pitchFamily="34" charset="0"/>
                <a:ea typeface="Calibri" pitchFamily="34" charset="-122"/>
                <a:cs typeface="Arial" panose="020B0604020202020204" pitchFamily="34" charset="0"/>
              </a:rPr>
              <a:t>Үйл ажиллагааны загвар</a:t>
            </a:r>
            <a:endParaRPr lang="en-US" dirty="0">
              <a:latin typeface="Arial" panose="020B0604020202020204" pitchFamily="34" charset="0"/>
              <a:cs typeface="Arial" panose="020B0604020202020204" pitchFamily="34" charset="0"/>
            </a:endParaRPr>
          </a:p>
        </p:txBody>
      </p:sp>
      <p:sp>
        <p:nvSpPr>
          <p:cNvPr id="9" name="Text 7"/>
          <p:cNvSpPr/>
          <p:nvPr/>
        </p:nvSpPr>
        <p:spPr>
          <a:xfrm>
            <a:off x="841248" y="3858768"/>
            <a:ext cx="3154680" cy="1783080"/>
          </a:xfrm>
          <a:prstGeom prst="rect">
            <a:avLst/>
          </a:prstGeom>
          <a:noFill/>
          <a:ln/>
        </p:spPr>
        <p:txBody>
          <a:bodyPr wrap="square" lIns="0" tIns="0" rIns="0" bIns="0" rtlCol="0" anchor="t"/>
          <a:lstStyle/>
          <a:p>
            <a:pPr marL="0" indent="0">
              <a:lnSpc>
                <a:spcPct val="102000"/>
              </a:lnSpc>
              <a:buNone/>
            </a:pPr>
            <a:r>
              <a:rPr lang="en-US" sz="1600" dirty="0">
                <a:solidFill>
                  <a:srgbClr val="1B2540"/>
                </a:solidFill>
                <a:latin typeface="Arial" panose="020B0604020202020204" pitchFamily="34" charset="0"/>
                <a:ea typeface="Calibri" pitchFamily="34" charset="-122"/>
                <a:cs typeface="Arial" panose="020B0604020202020204" pitchFamily="34" charset="0"/>
              </a:rPr>
              <a:t>Бизнесийн үйл ажиллагааны загвар (BAM) нь хүссэн ирээдүйн системийн ‘ЮУ’ хийх ёстойг үзүүлдэг ойлголтын тойм. Үйл ажиллагаа бүрийг шалган дутагдлыг илрүүлнэ.</a:t>
            </a:r>
            <a:endParaRPr lang="en-US" sz="1600" dirty="0">
              <a:latin typeface="Arial" panose="020B0604020202020204" pitchFamily="34" charset="0"/>
              <a:cs typeface="Arial" panose="020B0604020202020204" pitchFamily="34" charset="0"/>
            </a:endParaRPr>
          </a:p>
        </p:txBody>
      </p:sp>
      <p:sp>
        <p:nvSpPr>
          <p:cNvPr id="10" name="Shape 8"/>
          <p:cNvSpPr/>
          <p:nvPr/>
        </p:nvSpPr>
        <p:spPr>
          <a:xfrm>
            <a:off x="4343400" y="3291840"/>
            <a:ext cx="3520440" cy="2468880"/>
          </a:xfrm>
          <a:prstGeom prst="rect">
            <a:avLst/>
          </a:prstGeom>
          <a:solidFill>
            <a:srgbClr val="F4F6FB"/>
          </a:solidFill>
          <a:ln w="12700">
            <a:solidFill>
              <a:srgbClr val="E2E7F2"/>
            </a:solidFill>
            <a:prstDash val="solid"/>
          </a:ln>
          <a:effectLst>
            <a:outerShdw blurRad="63500" dist="25400" dir="8100000" algn="bl" rotWithShape="0">
              <a:srgbClr val="000000">
                <a:alpha val="10000"/>
              </a:srgbClr>
            </a:outerShdw>
          </a:effectLst>
        </p:spPr>
        <p:txBody>
          <a:bodyPr/>
          <a:lstStyle/>
          <a:p>
            <a:endParaRPr lang="en-US" sz="2400">
              <a:latin typeface="Arial" panose="020B0604020202020204" pitchFamily="34" charset="0"/>
              <a:cs typeface="Arial" panose="020B0604020202020204" pitchFamily="34" charset="0"/>
            </a:endParaRPr>
          </a:p>
        </p:txBody>
      </p:sp>
      <p:sp>
        <p:nvSpPr>
          <p:cNvPr id="11" name="Shape 9"/>
          <p:cNvSpPr/>
          <p:nvPr/>
        </p:nvSpPr>
        <p:spPr>
          <a:xfrm>
            <a:off x="4343400" y="3291840"/>
            <a:ext cx="82296" cy="2468880"/>
          </a:xfrm>
          <a:prstGeom prst="rect">
            <a:avLst/>
          </a:prstGeom>
          <a:solidFill>
            <a:srgbClr val="2E8B8B"/>
          </a:solidFill>
          <a:ln/>
        </p:spPr>
        <p:txBody>
          <a:bodyPr/>
          <a:lstStyle/>
          <a:p>
            <a:endParaRPr lang="en-US" sz="2400">
              <a:latin typeface="Arial" panose="020B0604020202020204" pitchFamily="34" charset="0"/>
              <a:cs typeface="Arial" panose="020B0604020202020204" pitchFamily="34" charset="0"/>
            </a:endParaRPr>
          </a:p>
        </p:txBody>
      </p:sp>
      <p:sp>
        <p:nvSpPr>
          <p:cNvPr id="12" name="Text 10"/>
          <p:cNvSpPr/>
          <p:nvPr/>
        </p:nvSpPr>
        <p:spPr>
          <a:xfrm>
            <a:off x="4544568" y="3419856"/>
            <a:ext cx="3154680" cy="457200"/>
          </a:xfrm>
          <a:prstGeom prst="rect">
            <a:avLst/>
          </a:prstGeom>
          <a:noFill/>
          <a:ln/>
        </p:spPr>
        <p:txBody>
          <a:bodyPr wrap="square" lIns="0" tIns="0" rIns="0" bIns="0" rtlCol="0" anchor="t"/>
          <a:lstStyle/>
          <a:p>
            <a:pPr marL="0" indent="0">
              <a:buNone/>
            </a:pPr>
            <a:r>
              <a:rPr lang="en-US" b="1" dirty="0">
                <a:solidFill>
                  <a:srgbClr val="2E8B8B"/>
                </a:solidFill>
                <a:latin typeface="Arial" panose="020B0604020202020204" pitchFamily="34" charset="0"/>
                <a:ea typeface="Calibri" pitchFamily="34" charset="-122"/>
                <a:cs typeface="Arial" panose="020B0604020202020204" pitchFamily="34" charset="0"/>
              </a:rPr>
              <a:t>Процессын загвар</a:t>
            </a:r>
            <a:endParaRPr lang="en-US" dirty="0">
              <a:latin typeface="Arial" panose="020B0604020202020204" pitchFamily="34" charset="0"/>
              <a:cs typeface="Arial" panose="020B0604020202020204" pitchFamily="34" charset="0"/>
            </a:endParaRPr>
          </a:p>
        </p:txBody>
      </p:sp>
      <p:sp>
        <p:nvSpPr>
          <p:cNvPr id="13" name="Text 11"/>
          <p:cNvSpPr/>
          <p:nvPr/>
        </p:nvSpPr>
        <p:spPr>
          <a:xfrm>
            <a:off x="4544568" y="3858768"/>
            <a:ext cx="3154680" cy="1783080"/>
          </a:xfrm>
          <a:prstGeom prst="rect">
            <a:avLst/>
          </a:prstGeom>
          <a:noFill/>
          <a:ln/>
        </p:spPr>
        <p:txBody>
          <a:bodyPr wrap="square" lIns="0" tIns="0" rIns="0" bIns="0" rtlCol="0" anchor="t"/>
          <a:lstStyle/>
          <a:p>
            <a:pPr marL="0" indent="0">
              <a:lnSpc>
                <a:spcPct val="102000"/>
              </a:lnSpc>
              <a:buNone/>
            </a:pPr>
            <a:r>
              <a:rPr lang="en-US" sz="1600" dirty="0">
                <a:solidFill>
                  <a:srgbClr val="1B2540"/>
                </a:solidFill>
                <a:latin typeface="Arial" panose="020B0604020202020204" pitchFamily="34" charset="0"/>
                <a:ea typeface="Calibri" pitchFamily="34" charset="-122"/>
                <a:cs typeface="Arial" panose="020B0604020202020204" pitchFamily="34" charset="0"/>
              </a:rPr>
              <a:t>‘As is’ (одоогийн) болон ‘to be’ (ирээдүйн) бизнес процессын загваруудыг харьцуулж зөрүүг тодорхойлно.</a:t>
            </a:r>
            <a:endParaRPr lang="en-US" sz="1600" dirty="0">
              <a:latin typeface="Arial" panose="020B0604020202020204" pitchFamily="34" charset="0"/>
              <a:cs typeface="Arial" panose="020B0604020202020204" pitchFamily="34" charset="0"/>
            </a:endParaRPr>
          </a:p>
        </p:txBody>
      </p:sp>
      <p:sp>
        <p:nvSpPr>
          <p:cNvPr id="14" name="Shape 12"/>
          <p:cNvSpPr/>
          <p:nvPr/>
        </p:nvSpPr>
        <p:spPr>
          <a:xfrm>
            <a:off x="8046720" y="3291840"/>
            <a:ext cx="3474720" cy="2468880"/>
          </a:xfrm>
          <a:prstGeom prst="rect">
            <a:avLst/>
          </a:prstGeom>
          <a:solidFill>
            <a:srgbClr val="F4F6FB"/>
          </a:solidFill>
          <a:ln w="12700">
            <a:solidFill>
              <a:srgbClr val="E2E7F2"/>
            </a:solidFill>
            <a:prstDash val="solid"/>
          </a:ln>
          <a:effectLst>
            <a:outerShdw blurRad="63500" dist="25400" dir="8100000" algn="bl" rotWithShape="0">
              <a:srgbClr val="000000">
                <a:alpha val="10000"/>
              </a:srgbClr>
            </a:outerShdw>
          </a:effectLst>
        </p:spPr>
        <p:txBody>
          <a:bodyPr/>
          <a:lstStyle/>
          <a:p>
            <a:endParaRPr lang="en-US" sz="2400">
              <a:latin typeface="Arial" panose="020B0604020202020204" pitchFamily="34" charset="0"/>
              <a:cs typeface="Arial" panose="020B0604020202020204" pitchFamily="34" charset="0"/>
            </a:endParaRPr>
          </a:p>
        </p:txBody>
      </p:sp>
      <p:sp>
        <p:nvSpPr>
          <p:cNvPr id="15" name="Shape 13"/>
          <p:cNvSpPr/>
          <p:nvPr/>
        </p:nvSpPr>
        <p:spPr>
          <a:xfrm>
            <a:off x="8046720" y="3291840"/>
            <a:ext cx="82296" cy="2468880"/>
          </a:xfrm>
          <a:prstGeom prst="rect">
            <a:avLst/>
          </a:prstGeom>
          <a:solidFill>
            <a:srgbClr val="E8B84B"/>
          </a:solidFill>
          <a:ln/>
        </p:spPr>
        <p:txBody>
          <a:bodyPr/>
          <a:lstStyle/>
          <a:p>
            <a:endParaRPr lang="en-US" sz="2400">
              <a:latin typeface="Arial" panose="020B0604020202020204" pitchFamily="34" charset="0"/>
              <a:cs typeface="Arial" panose="020B0604020202020204" pitchFamily="34" charset="0"/>
            </a:endParaRPr>
          </a:p>
        </p:txBody>
      </p:sp>
      <p:sp>
        <p:nvSpPr>
          <p:cNvPr id="16" name="Text 14"/>
          <p:cNvSpPr/>
          <p:nvPr/>
        </p:nvSpPr>
        <p:spPr>
          <a:xfrm>
            <a:off x="8247888" y="3419856"/>
            <a:ext cx="3108960" cy="457200"/>
          </a:xfrm>
          <a:prstGeom prst="rect">
            <a:avLst/>
          </a:prstGeom>
          <a:noFill/>
          <a:ln/>
        </p:spPr>
        <p:txBody>
          <a:bodyPr wrap="square" lIns="0" tIns="0" rIns="0" bIns="0" rtlCol="0" anchor="t"/>
          <a:lstStyle/>
          <a:p>
            <a:pPr marL="0" indent="0">
              <a:buNone/>
            </a:pPr>
            <a:r>
              <a:rPr lang="en-US" b="1" dirty="0">
                <a:solidFill>
                  <a:srgbClr val="E8B84B"/>
                </a:solidFill>
                <a:latin typeface="Arial" panose="020B0604020202020204" pitchFamily="34" charset="0"/>
                <a:ea typeface="Calibri" pitchFamily="34" charset="-122"/>
                <a:cs typeface="Arial" panose="020B0604020202020204" pitchFamily="34" charset="0"/>
              </a:rPr>
              <a:t>Чадвар ба IT</a:t>
            </a:r>
            <a:endParaRPr lang="en-US" dirty="0">
              <a:latin typeface="Arial" panose="020B0604020202020204" pitchFamily="34" charset="0"/>
              <a:cs typeface="Arial" panose="020B0604020202020204" pitchFamily="34" charset="0"/>
            </a:endParaRPr>
          </a:p>
        </p:txBody>
      </p:sp>
      <p:sp>
        <p:nvSpPr>
          <p:cNvPr id="17" name="Text 15"/>
          <p:cNvSpPr/>
          <p:nvPr/>
        </p:nvSpPr>
        <p:spPr>
          <a:xfrm>
            <a:off x="8247888" y="3858768"/>
            <a:ext cx="3108960" cy="1783080"/>
          </a:xfrm>
          <a:prstGeom prst="rect">
            <a:avLst/>
          </a:prstGeom>
          <a:noFill/>
          <a:ln/>
        </p:spPr>
        <p:txBody>
          <a:bodyPr wrap="square" lIns="0" tIns="0" rIns="0" bIns="0" rtlCol="0" anchor="t"/>
          <a:lstStyle/>
          <a:p>
            <a:pPr marL="0" indent="0">
              <a:lnSpc>
                <a:spcPct val="102000"/>
              </a:lnSpc>
              <a:buNone/>
            </a:pPr>
            <a:r>
              <a:rPr lang="en-US" sz="1600" dirty="0">
                <a:solidFill>
                  <a:srgbClr val="1B2540"/>
                </a:solidFill>
                <a:latin typeface="Arial" panose="020B0604020202020204" pitchFamily="34" charset="0"/>
                <a:ea typeface="Calibri" pitchFamily="34" charset="-122"/>
                <a:cs typeface="Arial" panose="020B0604020202020204" pitchFamily="34" charset="0"/>
              </a:rPr>
              <a:t>Хувь хүний эзэмшсэн чадвар ба тухайн үүрэгт шаардагдах чадварын зөрүү; мөн IT системийн шаардлага ба бэлэн программ хангамжийн боломжийн зөрүү.</a:t>
            </a:r>
            <a:endParaRPr lang="en-US" sz="1600" dirty="0">
              <a:latin typeface="Arial" panose="020B0604020202020204" pitchFamily="34" charset="0"/>
              <a:cs typeface="Arial" panose="020B0604020202020204" pitchFamily="34" charset="0"/>
            </a:endParaRPr>
          </a:p>
        </p:txBody>
      </p:sp>
      <p:sp>
        <p:nvSpPr>
          <p:cNvPr id="18" name="Text 16"/>
          <p:cNvSpPr/>
          <p:nvPr/>
        </p:nvSpPr>
        <p:spPr>
          <a:xfrm>
            <a:off x="11338560" y="6400800"/>
            <a:ext cx="548640" cy="274320"/>
          </a:xfrm>
          <a:prstGeom prst="rect">
            <a:avLst/>
          </a:prstGeom>
          <a:noFill/>
          <a:ln/>
        </p:spPr>
        <p:txBody>
          <a:bodyPr wrap="square" rtlCol="0" anchor="ctr"/>
          <a:lstStyle/>
          <a:p>
            <a:pPr marL="0" indent="0" algn="r">
              <a:buNone/>
            </a:pPr>
            <a:r>
              <a:rPr lang="en-US" sz="1000" dirty="0">
                <a:solidFill>
                  <a:srgbClr val="5A6483"/>
                </a:solidFill>
                <a:latin typeface="Arial" panose="020B0604020202020204" pitchFamily="34" charset="0"/>
                <a:ea typeface="Calibri" pitchFamily="34" charset="-122"/>
                <a:cs typeface="Arial" panose="020B0604020202020204" pitchFamily="34" charset="0"/>
              </a:rPr>
              <a:t>5</a:t>
            </a:r>
            <a:endParaRPr lang="en-US" sz="1000" dirty="0">
              <a:latin typeface="Arial" panose="020B0604020202020204" pitchFamily="34" charset="0"/>
              <a:cs typeface="Arial" panose="020B0604020202020204"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640080" y="411480"/>
            <a:ext cx="8229600" cy="320040"/>
          </a:xfrm>
          <a:prstGeom prst="rect">
            <a:avLst/>
          </a:prstGeom>
          <a:noFill/>
          <a:ln/>
        </p:spPr>
        <p:txBody>
          <a:bodyPr wrap="square" lIns="0" tIns="0" rIns="0" bIns="0" rtlCol="0" anchor="ctr"/>
          <a:lstStyle/>
          <a:p>
            <a:pPr marL="0" indent="0">
              <a:buNone/>
            </a:pPr>
            <a:r>
              <a:rPr lang="en-US" sz="1200" b="1" kern="0" spc="200" dirty="0">
                <a:solidFill>
                  <a:srgbClr val="E8B84B"/>
                </a:solidFill>
                <a:latin typeface="Arial" panose="020B0604020202020204" pitchFamily="34" charset="0"/>
                <a:ea typeface="Calibri" pitchFamily="34" charset="-122"/>
                <a:cs typeface="Arial" panose="020B0604020202020204" pitchFamily="34" charset="0"/>
              </a:rPr>
              <a:t>ЗӨРҮҮНИЙ ШИНЖИЛГЭЭ</a:t>
            </a:r>
            <a:endParaRPr lang="en-US" sz="1200" dirty="0">
              <a:latin typeface="Arial" panose="020B0604020202020204" pitchFamily="34" charset="0"/>
              <a:cs typeface="Arial" panose="020B0604020202020204" pitchFamily="34" charset="0"/>
            </a:endParaRPr>
          </a:p>
        </p:txBody>
      </p:sp>
      <p:sp>
        <p:nvSpPr>
          <p:cNvPr id="3" name="Text 1"/>
          <p:cNvSpPr/>
          <p:nvPr/>
        </p:nvSpPr>
        <p:spPr>
          <a:xfrm>
            <a:off x="640080" y="731520"/>
            <a:ext cx="10881360" cy="914400"/>
          </a:xfrm>
          <a:prstGeom prst="rect">
            <a:avLst/>
          </a:prstGeom>
          <a:noFill/>
          <a:ln/>
        </p:spPr>
        <p:txBody>
          <a:bodyPr wrap="square" lIns="0" tIns="0" rIns="0" bIns="0" rtlCol="0" anchor="t"/>
          <a:lstStyle/>
          <a:p>
            <a:pPr marL="0" indent="0">
              <a:buNone/>
            </a:pPr>
            <a:r>
              <a:rPr lang="en-US" sz="2800" b="1" dirty="0">
                <a:solidFill>
                  <a:srgbClr val="1E2761"/>
                </a:solidFill>
                <a:latin typeface="Arial" panose="020B0604020202020204" pitchFamily="34" charset="0"/>
                <a:ea typeface="Georgia" pitchFamily="34" charset="-122"/>
                <a:cs typeface="Arial" panose="020B0604020202020204" pitchFamily="34" charset="0"/>
              </a:rPr>
              <a:t>Анхаарах хэсгийг ялгах</a:t>
            </a:r>
            <a:endParaRPr lang="en-US" sz="2800" dirty="0">
              <a:latin typeface="Arial" panose="020B0604020202020204" pitchFamily="34" charset="0"/>
              <a:cs typeface="Arial" panose="020B0604020202020204" pitchFamily="34" charset="0"/>
            </a:endParaRPr>
          </a:p>
        </p:txBody>
      </p:sp>
      <p:sp>
        <p:nvSpPr>
          <p:cNvPr id="4" name="Text 2"/>
          <p:cNvSpPr/>
          <p:nvPr/>
        </p:nvSpPr>
        <p:spPr>
          <a:xfrm>
            <a:off x="640080" y="1828800"/>
            <a:ext cx="10972800" cy="822960"/>
          </a:xfrm>
          <a:prstGeom prst="rect">
            <a:avLst/>
          </a:prstGeom>
          <a:noFill/>
          <a:ln/>
        </p:spPr>
        <p:txBody>
          <a:bodyPr wrap="square" lIns="0" tIns="0" rIns="0" bIns="0" rtlCol="0" anchor="ctr"/>
          <a:lstStyle/>
          <a:p>
            <a:pPr marL="0" indent="0">
              <a:buNone/>
            </a:pPr>
            <a:r>
              <a:rPr lang="en-US" dirty="0">
                <a:solidFill>
                  <a:srgbClr val="1B2540"/>
                </a:solidFill>
                <a:latin typeface="Arial" panose="020B0604020202020204" pitchFamily="34" charset="0"/>
                <a:ea typeface="Calibri" pitchFamily="34" charset="-122"/>
                <a:cs typeface="Arial" panose="020B0604020202020204" pitchFamily="34" charset="0"/>
              </a:rPr>
              <a:t>BAM загвар дээрх үйл ажиллагаа бүрийг шалган, гурван ангилалд хуваана. Ингэснээр ажлыг анхдагч зорилго, хүрээтэй уялдуулан эрэмбэлэх боломжтой болно.</a:t>
            </a:r>
            <a:endParaRPr lang="en-US" dirty="0">
              <a:latin typeface="Arial" panose="020B0604020202020204" pitchFamily="34" charset="0"/>
              <a:cs typeface="Arial" panose="020B0604020202020204" pitchFamily="34" charset="0"/>
            </a:endParaRPr>
          </a:p>
        </p:txBody>
      </p:sp>
      <p:sp>
        <p:nvSpPr>
          <p:cNvPr id="5" name="Shape 3"/>
          <p:cNvSpPr/>
          <p:nvPr/>
        </p:nvSpPr>
        <p:spPr>
          <a:xfrm>
            <a:off x="640080" y="2926080"/>
            <a:ext cx="3520440" cy="2377440"/>
          </a:xfrm>
          <a:prstGeom prst="rect">
            <a:avLst/>
          </a:prstGeom>
          <a:solidFill>
            <a:srgbClr val="F4F6FB"/>
          </a:solidFill>
          <a:ln w="12700">
            <a:solidFill>
              <a:srgbClr val="E2E7F2"/>
            </a:solidFill>
            <a:prstDash val="solid"/>
          </a:ln>
          <a:effectLst>
            <a:outerShdw blurRad="63500" dist="25400" dir="8100000" algn="bl" rotWithShape="0">
              <a:srgbClr val="000000">
                <a:alpha val="10000"/>
              </a:srgbClr>
            </a:outerShdw>
          </a:effectLst>
        </p:spPr>
        <p:txBody>
          <a:bodyPr/>
          <a:lstStyle/>
          <a:p>
            <a:endParaRPr lang="en-US" sz="2400">
              <a:latin typeface="Arial" panose="020B0604020202020204" pitchFamily="34" charset="0"/>
              <a:cs typeface="Arial" panose="020B0604020202020204" pitchFamily="34" charset="0"/>
            </a:endParaRPr>
          </a:p>
        </p:txBody>
      </p:sp>
      <p:sp>
        <p:nvSpPr>
          <p:cNvPr id="6" name="Shape 4"/>
          <p:cNvSpPr/>
          <p:nvPr/>
        </p:nvSpPr>
        <p:spPr>
          <a:xfrm>
            <a:off x="640080" y="2926080"/>
            <a:ext cx="82296" cy="2377440"/>
          </a:xfrm>
          <a:prstGeom prst="rect">
            <a:avLst/>
          </a:prstGeom>
          <a:solidFill>
            <a:srgbClr val="2E8B8B"/>
          </a:solidFill>
          <a:ln/>
        </p:spPr>
        <p:txBody>
          <a:bodyPr/>
          <a:lstStyle/>
          <a:p>
            <a:endParaRPr lang="en-US" sz="2400">
              <a:latin typeface="Arial" panose="020B0604020202020204" pitchFamily="34" charset="0"/>
              <a:cs typeface="Arial" panose="020B0604020202020204" pitchFamily="34" charset="0"/>
            </a:endParaRPr>
          </a:p>
        </p:txBody>
      </p:sp>
      <p:sp>
        <p:nvSpPr>
          <p:cNvPr id="7" name="Text 5"/>
          <p:cNvSpPr/>
          <p:nvPr/>
        </p:nvSpPr>
        <p:spPr>
          <a:xfrm>
            <a:off x="841248" y="3054096"/>
            <a:ext cx="3154680" cy="457200"/>
          </a:xfrm>
          <a:prstGeom prst="rect">
            <a:avLst/>
          </a:prstGeom>
          <a:noFill/>
          <a:ln/>
        </p:spPr>
        <p:txBody>
          <a:bodyPr wrap="square" lIns="0" tIns="0" rIns="0" bIns="0" rtlCol="0" anchor="t"/>
          <a:lstStyle/>
          <a:p>
            <a:pPr marL="0" indent="0">
              <a:buNone/>
            </a:pPr>
            <a:r>
              <a:rPr lang="en-US" b="1" dirty="0">
                <a:solidFill>
                  <a:srgbClr val="2E8B8B"/>
                </a:solidFill>
                <a:latin typeface="Arial" panose="020B0604020202020204" pitchFamily="34" charset="0"/>
                <a:ea typeface="Calibri" pitchFamily="34" charset="-122"/>
                <a:cs typeface="Arial" panose="020B0604020202020204" pitchFamily="34" charset="0"/>
              </a:rPr>
              <a:t>● Хангалттай ажиллаж байна</a:t>
            </a:r>
            <a:endParaRPr lang="en-US" dirty="0">
              <a:latin typeface="Arial" panose="020B0604020202020204" pitchFamily="34" charset="0"/>
              <a:cs typeface="Arial" panose="020B0604020202020204" pitchFamily="34" charset="0"/>
            </a:endParaRPr>
          </a:p>
        </p:txBody>
      </p:sp>
      <p:sp>
        <p:nvSpPr>
          <p:cNvPr id="8" name="Text 6"/>
          <p:cNvSpPr/>
          <p:nvPr/>
        </p:nvSpPr>
        <p:spPr>
          <a:xfrm>
            <a:off x="841248" y="3493008"/>
            <a:ext cx="3154680" cy="1691640"/>
          </a:xfrm>
          <a:prstGeom prst="rect">
            <a:avLst/>
          </a:prstGeom>
          <a:noFill/>
          <a:ln/>
        </p:spPr>
        <p:txBody>
          <a:bodyPr wrap="square" lIns="0" tIns="0" rIns="0" bIns="0" rtlCol="0" anchor="t"/>
          <a:lstStyle/>
          <a:p>
            <a:pPr marL="0" indent="0">
              <a:lnSpc>
                <a:spcPct val="102000"/>
              </a:lnSpc>
              <a:buNone/>
            </a:pPr>
            <a:r>
              <a:rPr lang="en-US" sz="1600" dirty="0">
                <a:solidFill>
                  <a:srgbClr val="1B2540"/>
                </a:solidFill>
                <a:latin typeface="Arial" panose="020B0604020202020204" pitchFamily="34" charset="0"/>
                <a:ea typeface="Calibri" pitchFamily="34" charset="-122"/>
                <a:cs typeface="Arial" panose="020B0604020202020204" pitchFamily="34" charset="0"/>
              </a:rPr>
              <a:t>Нэн даруй арга хэмжээ авах шаардлагагүй. Тухайн үйл ажиллагаа зорилгодоо нийцэж байна.</a:t>
            </a:r>
            <a:endParaRPr lang="en-US" sz="1600" dirty="0">
              <a:latin typeface="Arial" panose="020B0604020202020204" pitchFamily="34" charset="0"/>
              <a:cs typeface="Arial" panose="020B0604020202020204" pitchFamily="34" charset="0"/>
            </a:endParaRPr>
          </a:p>
        </p:txBody>
      </p:sp>
      <p:sp>
        <p:nvSpPr>
          <p:cNvPr id="9" name="Shape 7"/>
          <p:cNvSpPr/>
          <p:nvPr/>
        </p:nvSpPr>
        <p:spPr>
          <a:xfrm>
            <a:off x="4343400" y="2926080"/>
            <a:ext cx="3520440" cy="2377440"/>
          </a:xfrm>
          <a:prstGeom prst="rect">
            <a:avLst/>
          </a:prstGeom>
          <a:solidFill>
            <a:srgbClr val="F4F6FB"/>
          </a:solidFill>
          <a:ln w="12700">
            <a:solidFill>
              <a:srgbClr val="E2E7F2"/>
            </a:solidFill>
            <a:prstDash val="solid"/>
          </a:ln>
          <a:effectLst>
            <a:outerShdw blurRad="63500" dist="25400" dir="8100000" algn="bl" rotWithShape="0">
              <a:srgbClr val="000000">
                <a:alpha val="10000"/>
              </a:srgbClr>
            </a:outerShdw>
          </a:effectLst>
        </p:spPr>
        <p:txBody>
          <a:bodyPr/>
          <a:lstStyle/>
          <a:p>
            <a:endParaRPr lang="en-US" sz="2400">
              <a:latin typeface="Arial" panose="020B0604020202020204" pitchFamily="34" charset="0"/>
              <a:cs typeface="Arial" panose="020B0604020202020204" pitchFamily="34" charset="0"/>
            </a:endParaRPr>
          </a:p>
        </p:txBody>
      </p:sp>
      <p:sp>
        <p:nvSpPr>
          <p:cNvPr id="10" name="Shape 8"/>
          <p:cNvSpPr/>
          <p:nvPr/>
        </p:nvSpPr>
        <p:spPr>
          <a:xfrm>
            <a:off x="4343400" y="2926080"/>
            <a:ext cx="82296" cy="2377440"/>
          </a:xfrm>
          <a:prstGeom prst="rect">
            <a:avLst/>
          </a:prstGeom>
          <a:solidFill>
            <a:srgbClr val="E8B84B"/>
          </a:solidFill>
          <a:ln/>
        </p:spPr>
        <p:txBody>
          <a:bodyPr/>
          <a:lstStyle/>
          <a:p>
            <a:endParaRPr lang="en-US" sz="2400">
              <a:latin typeface="Arial" panose="020B0604020202020204" pitchFamily="34" charset="0"/>
              <a:cs typeface="Arial" panose="020B0604020202020204" pitchFamily="34" charset="0"/>
            </a:endParaRPr>
          </a:p>
        </p:txBody>
      </p:sp>
      <p:sp>
        <p:nvSpPr>
          <p:cNvPr id="11" name="Text 9"/>
          <p:cNvSpPr/>
          <p:nvPr/>
        </p:nvSpPr>
        <p:spPr>
          <a:xfrm>
            <a:off x="4544568" y="3054096"/>
            <a:ext cx="3154680" cy="457200"/>
          </a:xfrm>
          <a:prstGeom prst="rect">
            <a:avLst/>
          </a:prstGeom>
          <a:noFill/>
          <a:ln/>
        </p:spPr>
        <p:txBody>
          <a:bodyPr wrap="square" lIns="0" tIns="0" rIns="0" bIns="0" rtlCol="0" anchor="t"/>
          <a:lstStyle/>
          <a:p>
            <a:pPr marL="0" indent="0">
              <a:buNone/>
            </a:pPr>
            <a:r>
              <a:rPr lang="en-US" b="1" dirty="0">
                <a:solidFill>
                  <a:srgbClr val="E8B84B"/>
                </a:solidFill>
                <a:latin typeface="Arial" panose="020B0604020202020204" pitchFamily="34" charset="0"/>
                <a:ea typeface="Calibri" pitchFamily="34" charset="-122"/>
                <a:cs typeface="Arial" panose="020B0604020202020204" pitchFamily="34" charset="0"/>
              </a:rPr>
              <a:t>● Зарим асуудалтай</a:t>
            </a:r>
            <a:endParaRPr lang="en-US" dirty="0">
              <a:latin typeface="Arial" panose="020B0604020202020204" pitchFamily="34" charset="0"/>
              <a:cs typeface="Arial" panose="020B0604020202020204" pitchFamily="34" charset="0"/>
            </a:endParaRPr>
          </a:p>
        </p:txBody>
      </p:sp>
      <p:sp>
        <p:nvSpPr>
          <p:cNvPr id="12" name="Text 10"/>
          <p:cNvSpPr/>
          <p:nvPr/>
        </p:nvSpPr>
        <p:spPr>
          <a:xfrm>
            <a:off x="4544568" y="3493008"/>
            <a:ext cx="3154680" cy="1691640"/>
          </a:xfrm>
          <a:prstGeom prst="rect">
            <a:avLst/>
          </a:prstGeom>
          <a:noFill/>
          <a:ln/>
        </p:spPr>
        <p:txBody>
          <a:bodyPr wrap="square" lIns="0" tIns="0" rIns="0" bIns="0" rtlCol="0" anchor="t"/>
          <a:lstStyle/>
          <a:p>
            <a:pPr marL="0" indent="0">
              <a:lnSpc>
                <a:spcPct val="102000"/>
              </a:lnSpc>
              <a:buNone/>
            </a:pPr>
            <a:r>
              <a:rPr lang="en-US" sz="1600" dirty="0">
                <a:solidFill>
                  <a:srgbClr val="1B2540"/>
                </a:solidFill>
                <a:latin typeface="Arial" panose="020B0604020202020204" pitchFamily="34" charset="0"/>
                <a:ea typeface="Calibri" pitchFamily="34" charset="-122"/>
                <a:cs typeface="Arial" panose="020B0604020202020204" pitchFamily="34" charset="0"/>
              </a:rPr>
              <a:t>Шийдвэрлэх шаардлагатай асуудлууд байна — арга хэмжээ авах хэрэгтэй.</a:t>
            </a:r>
            <a:endParaRPr lang="en-US" sz="1600" dirty="0">
              <a:latin typeface="Arial" panose="020B0604020202020204" pitchFamily="34" charset="0"/>
              <a:cs typeface="Arial" panose="020B0604020202020204" pitchFamily="34" charset="0"/>
            </a:endParaRPr>
          </a:p>
        </p:txBody>
      </p:sp>
      <p:sp>
        <p:nvSpPr>
          <p:cNvPr id="13" name="Shape 11"/>
          <p:cNvSpPr/>
          <p:nvPr/>
        </p:nvSpPr>
        <p:spPr>
          <a:xfrm>
            <a:off x="8046720" y="2926080"/>
            <a:ext cx="3474720" cy="2377440"/>
          </a:xfrm>
          <a:prstGeom prst="rect">
            <a:avLst/>
          </a:prstGeom>
          <a:solidFill>
            <a:srgbClr val="F4F6FB"/>
          </a:solidFill>
          <a:ln w="12700">
            <a:solidFill>
              <a:srgbClr val="E2E7F2"/>
            </a:solidFill>
            <a:prstDash val="solid"/>
          </a:ln>
          <a:effectLst>
            <a:outerShdw blurRad="63500" dist="25400" dir="8100000" algn="bl" rotWithShape="0">
              <a:srgbClr val="000000">
                <a:alpha val="10000"/>
              </a:srgbClr>
            </a:outerShdw>
          </a:effectLst>
        </p:spPr>
        <p:txBody>
          <a:bodyPr/>
          <a:lstStyle/>
          <a:p>
            <a:endParaRPr lang="en-US" sz="2400">
              <a:latin typeface="Arial" panose="020B0604020202020204" pitchFamily="34" charset="0"/>
              <a:cs typeface="Arial" panose="020B0604020202020204" pitchFamily="34" charset="0"/>
            </a:endParaRPr>
          </a:p>
        </p:txBody>
      </p:sp>
      <p:sp>
        <p:nvSpPr>
          <p:cNvPr id="14" name="Shape 12"/>
          <p:cNvSpPr/>
          <p:nvPr/>
        </p:nvSpPr>
        <p:spPr>
          <a:xfrm>
            <a:off x="8046720" y="2926080"/>
            <a:ext cx="82296" cy="2377440"/>
          </a:xfrm>
          <a:prstGeom prst="rect">
            <a:avLst/>
          </a:prstGeom>
          <a:solidFill>
            <a:srgbClr val="C0392B"/>
          </a:solidFill>
          <a:ln/>
        </p:spPr>
        <p:txBody>
          <a:bodyPr/>
          <a:lstStyle/>
          <a:p>
            <a:endParaRPr lang="en-US" sz="2400">
              <a:latin typeface="Arial" panose="020B0604020202020204" pitchFamily="34" charset="0"/>
              <a:cs typeface="Arial" panose="020B0604020202020204" pitchFamily="34" charset="0"/>
            </a:endParaRPr>
          </a:p>
        </p:txBody>
      </p:sp>
      <p:sp>
        <p:nvSpPr>
          <p:cNvPr id="15" name="Text 13"/>
          <p:cNvSpPr/>
          <p:nvPr/>
        </p:nvSpPr>
        <p:spPr>
          <a:xfrm>
            <a:off x="8247888" y="3054096"/>
            <a:ext cx="3108960" cy="457200"/>
          </a:xfrm>
          <a:prstGeom prst="rect">
            <a:avLst/>
          </a:prstGeom>
          <a:noFill/>
          <a:ln/>
        </p:spPr>
        <p:txBody>
          <a:bodyPr wrap="square" lIns="0" tIns="0" rIns="0" bIns="0" rtlCol="0" anchor="t"/>
          <a:lstStyle/>
          <a:p>
            <a:pPr marL="0" indent="0">
              <a:buNone/>
            </a:pPr>
            <a:r>
              <a:rPr lang="en-US" b="1" dirty="0">
                <a:solidFill>
                  <a:srgbClr val="C0392B"/>
                </a:solidFill>
                <a:latin typeface="Arial" panose="020B0604020202020204" pitchFamily="34" charset="0"/>
                <a:ea typeface="Calibri" pitchFamily="34" charset="-122"/>
                <a:cs typeface="Arial" panose="020B0604020202020204" pitchFamily="34" charset="0"/>
              </a:rPr>
              <a:t>● Огт байхгүй</a:t>
            </a:r>
            <a:endParaRPr lang="en-US" dirty="0">
              <a:latin typeface="Arial" panose="020B0604020202020204" pitchFamily="34" charset="0"/>
              <a:cs typeface="Arial" panose="020B0604020202020204" pitchFamily="34" charset="0"/>
            </a:endParaRPr>
          </a:p>
        </p:txBody>
      </p:sp>
      <p:sp>
        <p:nvSpPr>
          <p:cNvPr id="16" name="Text 14"/>
          <p:cNvSpPr/>
          <p:nvPr/>
        </p:nvSpPr>
        <p:spPr>
          <a:xfrm>
            <a:off x="8247888" y="3493008"/>
            <a:ext cx="3108960" cy="1691640"/>
          </a:xfrm>
          <a:prstGeom prst="rect">
            <a:avLst/>
          </a:prstGeom>
          <a:noFill/>
          <a:ln/>
        </p:spPr>
        <p:txBody>
          <a:bodyPr wrap="square" lIns="0" tIns="0" rIns="0" bIns="0" rtlCol="0" anchor="t"/>
          <a:lstStyle/>
          <a:p>
            <a:pPr marL="0" indent="0">
              <a:lnSpc>
                <a:spcPct val="102000"/>
              </a:lnSpc>
              <a:buNone/>
            </a:pPr>
            <a:r>
              <a:rPr lang="en-US" sz="1600" dirty="0">
                <a:solidFill>
                  <a:srgbClr val="1B2540"/>
                </a:solidFill>
                <a:latin typeface="Arial" panose="020B0604020202020204" pitchFamily="34" charset="0"/>
                <a:ea typeface="Calibri" pitchFamily="34" charset="-122"/>
                <a:cs typeface="Arial" panose="020B0604020202020204" pitchFamily="34" charset="0"/>
              </a:rPr>
              <a:t>Яаралтай анхаарах шаардлагатай. Шаардлагатай чадавх огт байхгүй байна.</a:t>
            </a:r>
            <a:endParaRPr lang="en-US" sz="1600" dirty="0">
              <a:latin typeface="Arial" panose="020B0604020202020204" pitchFamily="34" charset="0"/>
              <a:cs typeface="Arial" panose="020B0604020202020204" pitchFamily="34" charset="0"/>
            </a:endParaRPr>
          </a:p>
        </p:txBody>
      </p:sp>
      <p:sp>
        <p:nvSpPr>
          <p:cNvPr id="17" name="Text 15"/>
          <p:cNvSpPr/>
          <p:nvPr/>
        </p:nvSpPr>
        <p:spPr>
          <a:xfrm>
            <a:off x="640080" y="5532120"/>
            <a:ext cx="10972800" cy="640080"/>
          </a:xfrm>
          <a:prstGeom prst="rect">
            <a:avLst/>
          </a:prstGeom>
          <a:noFill/>
          <a:ln/>
        </p:spPr>
        <p:txBody>
          <a:bodyPr wrap="square" lIns="0" tIns="0" rIns="0" bIns="0" rtlCol="0" anchor="ctr"/>
          <a:lstStyle/>
          <a:p>
            <a:pPr marL="0" indent="0">
              <a:buNone/>
            </a:pPr>
            <a:r>
              <a:rPr lang="en-US" sz="1350" i="1" dirty="0">
                <a:solidFill>
                  <a:srgbClr val="5A6483"/>
                </a:solidFill>
                <a:latin typeface="Arial" panose="020B0604020202020204" pitchFamily="34" charset="0"/>
                <a:ea typeface="Calibri" pitchFamily="34" charset="-122"/>
                <a:cs typeface="Arial" panose="020B0604020202020204" pitchFamily="34" charset="0"/>
              </a:rPr>
              <a:t>Дараа нь анхаарал шаардсан хэсгүүдэд илүү нарийвчилсан түвшинд — ажлыг ‘ХЭРХЭН’ гүйцэтгэж буйд төвлөрөн — зөрүүний шинжилгээг үргэлжлүүлнэ.</a:t>
            </a:r>
            <a:endParaRPr lang="en-US" sz="1350" dirty="0">
              <a:latin typeface="Arial" panose="020B0604020202020204" pitchFamily="34" charset="0"/>
              <a:cs typeface="Arial" panose="020B0604020202020204" pitchFamily="34" charset="0"/>
            </a:endParaRPr>
          </a:p>
        </p:txBody>
      </p:sp>
      <p:sp>
        <p:nvSpPr>
          <p:cNvPr id="18" name="Text 16"/>
          <p:cNvSpPr/>
          <p:nvPr/>
        </p:nvSpPr>
        <p:spPr>
          <a:xfrm>
            <a:off x="11338560" y="6400800"/>
            <a:ext cx="548640" cy="274320"/>
          </a:xfrm>
          <a:prstGeom prst="rect">
            <a:avLst/>
          </a:prstGeom>
          <a:noFill/>
          <a:ln/>
        </p:spPr>
        <p:txBody>
          <a:bodyPr wrap="square" rtlCol="0" anchor="ctr"/>
          <a:lstStyle/>
          <a:p>
            <a:pPr marL="0" indent="0" algn="r">
              <a:buNone/>
            </a:pPr>
            <a:r>
              <a:rPr lang="en-US" sz="1000" dirty="0">
                <a:solidFill>
                  <a:srgbClr val="5A6483"/>
                </a:solidFill>
                <a:latin typeface="Arial" panose="020B0604020202020204" pitchFamily="34" charset="0"/>
                <a:ea typeface="Calibri" pitchFamily="34" charset="-122"/>
                <a:cs typeface="Arial" panose="020B0604020202020204" pitchFamily="34" charset="0"/>
              </a:rPr>
              <a:t>6</a:t>
            </a:r>
            <a:endParaRPr lang="en-US" sz="1000" dirty="0">
              <a:latin typeface="Arial" panose="020B0604020202020204" pitchFamily="34" charset="0"/>
              <a:cs typeface="Arial" panose="020B0604020202020204"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640080" y="411480"/>
            <a:ext cx="8229600" cy="320040"/>
          </a:xfrm>
          <a:prstGeom prst="rect">
            <a:avLst/>
          </a:prstGeom>
          <a:noFill/>
          <a:ln/>
        </p:spPr>
        <p:txBody>
          <a:bodyPr wrap="square" lIns="0" tIns="0" rIns="0" bIns="0" rtlCol="0" anchor="ctr"/>
          <a:lstStyle/>
          <a:p>
            <a:pPr marL="0" indent="0">
              <a:buNone/>
            </a:pPr>
            <a:r>
              <a:rPr lang="en-US" sz="1200" b="1" kern="0" spc="200" dirty="0">
                <a:solidFill>
                  <a:srgbClr val="E8B84B"/>
                </a:solidFill>
                <a:latin typeface="Arial" panose="020B0604020202020204" pitchFamily="34" charset="0"/>
                <a:ea typeface="Calibri" pitchFamily="34" charset="-122"/>
                <a:cs typeface="Arial" panose="020B0604020202020204" pitchFamily="34" charset="0"/>
              </a:rPr>
              <a:t>БҮХЭЛЛЭГ ХАНДЛАГА</a:t>
            </a:r>
            <a:endParaRPr lang="en-US" sz="1200" dirty="0">
              <a:latin typeface="Arial" panose="020B0604020202020204" pitchFamily="34" charset="0"/>
              <a:cs typeface="Arial" panose="020B0604020202020204" pitchFamily="34" charset="0"/>
            </a:endParaRPr>
          </a:p>
        </p:txBody>
      </p:sp>
      <p:sp>
        <p:nvSpPr>
          <p:cNvPr id="3" name="Text 1"/>
          <p:cNvSpPr/>
          <p:nvPr/>
        </p:nvSpPr>
        <p:spPr>
          <a:xfrm>
            <a:off x="640080" y="731520"/>
            <a:ext cx="10881360" cy="914400"/>
          </a:xfrm>
          <a:prstGeom prst="rect">
            <a:avLst/>
          </a:prstGeom>
          <a:noFill/>
          <a:ln/>
        </p:spPr>
        <p:txBody>
          <a:bodyPr wrap="square" lIns="0" tIns="0" rIns="0" bIns="0" rtlCol="0" anchor="t"/>
          <a:lstStyle/>
          <a:p>
            <a:pPr marL="0" indent="0">
              <a:buNone/>
            </a:pPr>
            <a:r>
              <a:rPr lang="en-US" sz="2800" b="1" dirty="0">
                <a:solidFill>
                  <a:srgbClr val="1E2761"/>
                </a:solidFill>
                <a:latin typeface="Arial" panose="020B0604020202020204" pitchFamily="34" charset="0"/>
                <a:ea typeface="Georgia" pitchFamily="34" charset="-122"/>
                <a:cs typeface="Arial" panose="020B0604020202020204" pitchFamily="34" charset="0"/>
              </a:rPr>
              <a:t>POPIT загвар — зөрүүний шинжилгээний хүрээ</a:t>
            </a:r>
            <a:endParaRPr lang="en-US" sz="2800" dirty="0">
              <a:latin typeface="Arial" panose="020B0604020202020204" pitchFamily="34" charset="0"/>
              <a:cs typeface="Arial" panose="020B0604020202020204" pitchFamily="34" charset="0"/>
            </a:endParaRPr>
          </a:p>
        </p:txBody>
      </p:sp>
      <p:sp>
        <p:nvSpPr>
          <p:cNvPr id="4" name="Text 2"/>
          <p:cNvSpPr/>
          <p:nvPr/>
        </p:nvSpPr>
        <p:spPr>
          <a:xfrm>
            <a:off x="640080" y="1783080"/>
            <a:ext cx="10972800" cy="914400"/>
          </a:xfrm>
          <a:prstGeom prst="rect">
            <a:avLst/>
          </a:prstGeom>
          <a:noFill/>
          <a:ln/>
        </p:spPr>
        <p:txBody>
          <a:bodyPr wrap="square" lIns="0" tIns="0" rIns="0" bIns="0" rtlCol="0" anchor="ctr"/>
          <a:lstStyle/>
          <a:p>
            <a:pPr marL="0" indent="0">
              <a:buNone/>
            </a:pPr>
            <a:r>
              <a:rPr lang="en-US" dirty="0">
                <a:solidFill>
                  <a:srgbClr val="1B2540"/>
                </a:solidFill>
                <a:latin typeface="Arial" panose="020B0604020202020204" pitchFamily="34" charset="0"/>
                <a:ea typeface="Calibri" pitchFamily="34" charset="-122"/>
                <a:cs typeface="Arial" panose="020B0604020202020204" pitchFamily="34" charset="0"/>
              </a:rPr>
              <a:t>Бизнес шинжээч бүхэллэг (holistic) хандлагыг баримталж, зөвхөн процесс, IT системийг шинжлэхээс гадна байгууллагын бүтэц, соёл, удирдлагын хэв маягийг хамтад нь авч үздэг. POPIT загвар нь бүх элементийг харгалзахад туслах хүрээ юм.</a:t>
            </a:r>
            <a:endParaRPr lang="en-US" dirty="0">
              <a:latin typeface="Arial" panose="020B0604020202020204" pitchFamily="34" charset="0"/>
              <a:cs typeface="Arial" panose="020B0604020202020204" pitchFamily="34" charset="0"/>
            </a:endParaRPr>
          </a:p>
        </p:txBody>
      </p:sp>
      <p:sp>
        <p:nvSpPr>
          <p:cNvPr id="5" name="Shape 3"/>
          <p:cNvSpPr/>
          <p:nvPr/>
        </p:nvSpPr>
        <p:spPr>
          <a:xfrm>
            <a:off x="4160520" y="2880360"/>
            <a:ext cx="1874520" cy="1325880"/>
          </a:xfrm>
          <a:prstGeom prst="roundRect">
            <a:avLst>
              <a:gd name="adj" fmla="val 5517"/>
            </a:avLst>
          </a:prstGeom>
          <a:solidFill>
            <a:srgbClr val="1E2761"/>
          </a:solidFill>
          <a:ln/>
        </p:spPr>
        <p:txBody>
          <a:bodyPr/>
          <a:lstStyle/>
          <a:p>
            <a:endParaRPr lang="en-US" sz="2400">
              <a:latin typeface="Arial" panose="020B0604020202020204" pitchFamily="34" charset="0"/>
              <a:cs typeface="Arial" panose="020B0604020202020204" pitchFamily="34" charset="0"/>
            </a:endParaRPr>
          </a:p>
        </p:txBody>
      </p:sp>
      <p:sp>
        <p:nvSpPr>
          <p:cNvPr id="6" name="Text 4"/>
          <p:cNvSpPr/>
          <p:nvPr/>
        </p:nvSpPr>
        <p:spPr>
          <a:xfrm>
            <a:off x="4160520" y="2880360"/>
            <a:ext cx="1874520" cy="1325880"/>
          </a:xfrm>
          <a:prstGeom prst="rect">
            <a:avLst/>
          </a:prstGeom>
          <a:noFill/>
          <a:ln/>
        </p:spPr>
        <p:txBody>
          <a:bodyPr wrap="square" lIns="0" tIns="0" rIns="0" bIns="0" rtlCol="0" anchor="ctr"/>
          <a:lstStyle/>
          <a:p>
            <a:pPr marL="0" indent="0" algn="ctr">
              <a:buNone/>
            </a:pPr>
            <a:r>
              <a:rPr lang="en-US" sz="1400" i="1" dirty="0">
                <a:solidFill>
                  <a:srgbClr val="FFFFFF"/>
                </a:solidFill>
                <a:latin typeface="Arial" panose="020B0604020202020204" pitchFamily="34" charset="0"/>
                <a:ea typeface="Calibri" pitchFamily="34" charset="-122"/>
                <a:cs typeface="Arial" panose="020B0604020202020204" pitchFamily="34" charset="0"/>
              </a:rPr>
              <a:t>People
</a:t>
            </a:r>
            <a:endParaRPr lang="en-US" sz="1400" dirty="0">
              <a:latin typeface="Arial" panose="020B0604020202020204" pitchFamily="34" charset="0"/>
              <a:cs typeface="Arial" panose="020B0604020202020204" pitchFamily="34" charset="0"/>
            </a:endParaRPr>
          </a:p>
          <a:p>
            <a:pPr marL="0" indent="0" algn="ctr">
              <a:buNone/>
            </a:pPr>
            <a:r>
              <a:rPr lang="en-US" b="1" dirty="0">
                <a:solidFill>
                  <a:srgbClr val="FFFFFF"/>
                </a:solidFill>
                <a:latin typeface="Arial" panose="020B0604020202020204" pitchFamily="34" charset="0"/>
                <a:ea typeface="Calibri" pitchFamily="34" charset="-122"/>
                <a:cs typeface="Arial" panose="020B0604020202020204" pitchFamily="34" charset="0"/>
              </a:rPr>
              <a:t>Хүмүүс</a:t>
            </a:r>
            <a:endParaRPr lang="en-US" sz="1400" dirty="0">
              <a:latin typeface="Arial" panose="020B0604020202020204" pitchFamily="34" charset="0"/>
              <a:cs typeface="Arial" panose="020B0604020202020204" pitchFamily="34" charset="0"/>
            </a:endParaRPr>
          </a:p>
        </p:txBody>
      </p:sp>
      <p:sp>
        <p:nvSpPr>
          <p:cNvPr id="7" name="Shape 5"/>
          <p:cNvSpPr/>
          <p:nvPr/>
        </p:nvSpPr>
        <p:spPr>
          <a:xfrm>
            <a:off x="6199632" y="2880360"/>
            <a:ext cx="1874520" cy="1325880"/>
          </a:xfrm>
          <a:prstGeom prst="roundRect">
            <a:avLst>
              <a:gd name="adj" fmla="val 5517"/>
            </a:avLst>
          </a:prstGeom>
          <a:solidFill>
            <a:srgbClr val="2E8B8B"/>
          </a:solidFill>
          <a:ln/>
        </p:spPr>
        <p:txBody>
          <a:bodyPr/>
          <a:lstStyle/>
          <a:p>
            <a:endParaRPr lang="en-US" sz="2400">
              <a:latin typeface="Arial" panose="020B0604020202020204" pitchFamily="34" charset="0"/>
              <a:cs typeface="Arial" panose="020B0604020202020204" pitchFamily="34" charset="0"/>
            </a:endParaRPr>
          </a:p>
        </p:txBody>
      </p:sp>
      <p:sp>
        <p:nvSpPr>
          <p:cNvPr id="8" name="Text 6"/>
          <p:cNvSpPr/>
          <p:nvPr/>
        </p:nvSpPr>
        <p:spPr>
          <a:xfrm>
            <a:off x="6199632" y="2880360"/>
            <a:ext cx="1874520" cy="1325880"/>
          </a:xfrm>
          <a:prstGeom prst="rect">
            <a:avLst/>
          </a:prstGeom>
          <a:noFill/>
          <a:ln/>
        </p:spPr>
        <p:txBody>
          <a:bodyPr wrap="square" lIns="0" tIns="0" rIns="0" bIns="0" rtlCol="0" anchor="ctr"/>
          <a:lstStyle/>
          <a:p>
            <a:pPr marL="0" indent="0" algn="ctr">
              <a:buNone/>
            </a:pPr>
            <a:r>
              <a:rPr lang="en-US" sz="1400" i="1" dirty="0">
                <a:solidFill>
                  <a:srgbClr val="FFFFFF"/>
                </a:solidFill>
                <a:latin typeface="Arial" panose="020B0604020202020204" pitchFamily="34" charset="0"/>
                <a:ea typeface="Calibri" pitchFamily="34" charset="-122"/>
                <a:cs typeface="Arial" panose="020B0604020202020204" pitchFamily="34" charset="0"/>
              </a:rPr>
              <a:t>Processes
</a:t>
            </a:r>
            <a:endParaRPr lang="en-US" sz="1400" dirty="0">
              <a:latin typeface="Arial" panose="020B0604020202020204" pitchFamily="34" charset="0"/>
              <a:cs typeface="Arial" panose="020B0604020202020204" pitchFamily="34" charset="0"/>
            </a:endParaRPr>
          </a:p>
          <a:p>
            <a:pPr marL="0" indent="0" algn="ctr">
              <a:buNone/>
            </a:pPr>
            <a:r>
              <a:rPr lang="en-US" b="1" dirty="0">
                <a:solidFill>
                  <a:srgbClr val="FFFFFF"/>
                </a:solidFill>
                <a:latin typeface="Arial" panose="020B0604020202020204" pitchFamily="34" charset="0"/>
                <a:ea typeface="Calibri" pitchFamily="34" charset="-122"/>
                <a:cs typeface="Arial" panose="020B0604020202020204" pitchFamily="34" charset="0"/>
              </a:rPr>
              <a:t>Процессууд</a:t>
            </a:r>
            <a:endParaRPr lang="en-US" sz="1400" dirty="0">
              <a:latin typeface="Arial" panose="020B0604020202020204" pitchFamily="34" charset="0"/>
              <a:cs typeface="Arial" panose="020B0604020202020204" pitchFamily="34" charset="0"/>
            </a:endParaRPr>
          </a:p>
        </p:txBody>
      </p:sp>
      <p:sp>
        <p:nvSpPr>
          <p:cNvPr id="9" name="Shape 7"/>
          <p:cNvSpPr/>
          <p:nvPr/>
        </p:nvSpPr>
        <p:spPr>
          <a:xfrm>
            <a:off x="4160520" y="4370832"/>
            <a:ext cx="1874520" cy="1325880"/>
          </a:xfrm>
          <a:prstGeom prst="roundRect">
            <a:avLst>
              <a:gd name="adj" fmla="val 5517"/>
            </a:avLst>
          </a:prstGeom>
          <a:solidFill>
            <a:srgbClr val="E8B84B"/>
          </a:solidFill>
          <a:ln/>
        </p:spPr>
        <p:txBody>
          <a:bodyPr/>
          <a:lstStyle/>
          <a:p>
            <a:endParaRPr lang="en-US" sz="2400">
              <a:latin typeface="Arial" panose="020B0604020202020204" pitchFamily="34" charset="0"/>
              <a:cs typeface="Arial" panose="020B0604020202020204" pitchFamily="34" charset="0"/>
            </a:endParaRPr>
          </a:p>
        </p:txBody>
      </p:sp>
      <p:sp>
        <p:nvSpPr>
          <p:cNvPr id="10" name="Text 8"/>
          <p:cNvSpPr/>
          <p:nvPr/>
        </p:nvSpPr>
        <p:spPr>
          <a:xfrm>
            <a:off x="4160520" y="4370832"/>
            <a:ext cx="1874520" cy="1325880"/>
          </a:xfrm>
          <a:prstGeom prst="rect">
            <a:avLst/>
          </a:prstGeom>
          <a:noFill/>
          <a:ln/>
        </p:spPr>
        <p:txBody>
          <a:bodyPr wrap="square" lIns="0" tIns="0" rIns="0" bIns="0" rtlCol="0" anchor="ctr"/>
          <a:lstStyle/>
          <a:p>
            <a:pPr marL="0" indent="0" algn="ctr">
              <a:buNone/>
            </a:pPr>
            <a:r>
              <a:rPr lang="en-US" sz="1400" i="1" dirty="0">
                <a:solidFill>
                  <a:srgbClr val="FFFFFF"/>
                </a:solidFill>
                <a:latin typeface="Arial" panose="020B0604020202020204" pitchFamily="34" charset="0"/>
                <a:ea typeface="Calibri" pitchFamily="34" charset="-122"/>
                <a:cs typeface="Arial" panose="020B0604020202020204" pitchFamily="34" charset="0"/>
              </a:rPr>
              <a:t>Organisation
</a:t>
            </a:r>
            <a:endParaRPr lang="en-US" sz="1400" dirty="0">
              <a:latin typeface="Arial" panose="020B0604020202020204" pitchFamily="34" charset="0"/>
              <a:cs typeface="Arial" panose="020B0604020202020204" pitchFamily="34" charset="0"/>
            </a:endParaRPr>
          </a:p>
          <a:p>
            <a:pPr marL="0" indent="0" algn="ctr">
              <a:buNone/>
            </a:pPr>
            <a:r>
              <a:rPr lang="en-US" b="1" dirty="0">
                <a:solidFill>
                  <a:srgbClr val="FFFFFF"/>
                </a:solidFill>
                <a:latin typeface="Arial" panose="020B0604020202020204" pitchFamily="34" charset="0"/>
                <a:ea typeface="Calibri" pitchFamily="34" charset="-122"/>
                <a:cs typeface="Arial" panose="020B0604020202020204" pitchFamily="34" charset="0"/>
              </a:rPr>
              <a:t>Байгууллага</a:t>
            </a:r>
            <a:endParaRPr lang="en-US" sz="1400" dirty="0">
              <a:latin typeface="Arial" panose="020B0604020202020204" pitchFamily="34" charset="0"/>
              <a:cs typeface="Arial" panose="020B0604020202020204" pitchFamily="34" charset="0"/>
            </a:endParaRPr>
          </a:p>
        </p:txBody>
      </p:sp>
      <p:sp>
        <p:nvSpPr>
          <p:cNvPr id="11" name="Shape 9"/>
          <p:cNvSpPr/>
          <p:nvPr/>
        </p:nvSpPr>
        <p:spPr>
          <a:xfrm>
            <a:off x="6199632" y="4370832"/>
            <a:ext cx="1874520" cy="1325880"/>
          </a:xfrm>
          <a:prstGeom prst="roundRect">
            <a:avLst>
              <a:gd name="adj" fmla="val 5517"/>
            </a:avLst>
          </a:prstGeom>
          <a:solidFill>
            <a:srgbClr val="7A4E9E"/>
          </a:solidFill>
          <a:ln/>
        </p:spPr>
        <p:txBody>
          <a:bodyPr/>
          <a:lstStyle/>
          <a:p>
            <a:endParaRPr lang="en-US" sz="2400">
              <a:latin typeface="Arial" panose="020B0604020202020204" pitchFamily="34" charset="0"/>
              <a:cs typeface="Arial" panose="020B0604020202020204" pitchFamily="34" charset="0"/>
            </a:endParaRPr>
          </a:p>
        </p:txBody>
      </p:sp>
      <p:sp>
        <p:nvSpPr>
          <p:cNvPr id="12" name="Text 10"/>
          <p:cNvSpPr/>
          <p:nvPr/>
        </p:nvSpPr>
        <p:spPr>
          <a:xfrm>
            <a:off x="6199632" y="4370832"/>
            <a:ext cx="1874520" cy="1325880"/>
          </a:xfrm>
          <a:prstGeom prst="rect">
            <a:avLst/>
          </a:prstGeom>
          <a:noFill/>
          <a:ln/>
        </p:spPr>
        <p:txBody>
          <a:bodyPr wrap="square" lIns="0" tIns="0" rIns="0" bIns="0" rtlCol="0" anchor="ctr"/>
          <a:lstStyle/>
          <a:p>
            <a:pPr marL="0" indent="0" algn="ctr">
              <a:buNone/>
            </a:pPr>
            <a:r>
              <a:rPr lang="en-US" sz="1400" i="1" dirty="0">
                <a:solidFill>
                  <a:srgbClr val="FFFFFF"/>
                </a:solidFill>
                <a:latin typeface="Arial" panose="020B0604020202020204" pitchFamily="34" charset="0"/>
                <a:ea typeface="Calibri" pitchFamily="34" charset="-122"/>
                <a:cs typeface="Arial" panose="020B0604020202020204" pitchFamily="34" charset="0"/>
              </a:rPr>
              <a:t>Information &amp; Tech
</a:t>
            </a:r>
            <a:endParaRPr lang="en-US" sz="1400" dirty="0">
              <a:latin typeface="Arial" panose="020B0604020202020204" pitchFamily="34" charset="0"/>
              <a:cs typeface="Arial" panose="020B0604020202020204" pitchFamily="34" charset="0"/>
            </a:endParaRPr>
          </a:p>
          <a:p>
            <a:pPr marL="0" indent="0" algn="ctr">
              <a:buNone/>
            </a:pPr>
            <a:r>
              <a:rPr lang="en-US" b="1" dirty="0">
                <a:solidFill>
                  <a:srgbClr val="FFFFFF"/>
                </a:solidFill>
                <a:latin typeface="Arial" panose="020B0604020202020204" pitchFamily="34" charset="0"/>
                <a:ea typeface="Calibri" pitchFamily="34" charset="-122"/>
                <a:cs typeface="Arial" panose="020B0604020202020204" pitchFamily="34" charset="0"/>
              </a:rPr>
              <a:t>Мэдээлэл, технологи</a:t>
            </a:r>
            <a:endParaRPr lang="en-US" sz="1400" dirty="0">
              <a:latin typeface="Arial" panose="020B0604020202020204" pitchFamily="34" charset="0"/>
              <a:cs typeface="Arial" panose="020B0604020202020204" pitchFamily="34" charset="0"/>
            </a:endParaRPr>
          </a:p>
        </p:txBody>
      </p:sp>
      <p:sp>
        <p:nvSpPr>
          <p:cNvPr id="13" name="Shape 11"/>
          <p:cNvSpPr/>
          <p:nvPr/>
        </p:nvSpPr>
        <p:spPr>
          <a:xfrm>
            <a:off x="8321040" y="2880360"/>
            <a:ext cx="3200400" cy="2788920"/>
          </a:xfrm>
          <a:prstGeom prst="rect">
            <a:avLst/>
          </a:prstGeom>
          <a:solidFill>
            <a:srgbClr val="F4F6FB"/>
          </a:solidFill>
          <a:ln w="12700">
            <a:solidFill>
              <a:srgbClr val="E2E7F2"/>
            </a:solidFill>
            <a:prstDash val="solid"/>
          </a:ln>
          <a:effectLst>
            <a:outerShdw blurRad="63500" dist="25400" dir="8100000" algn="bl" rotWithShape="0">
              <a:srgbClr val="000000">
                <a:alpha val="10000"/>
              </a:srgbClr>
            </a:outerShdw>
          </a:effectLst>
        </p:spPr>
        <p:txBody>
          <a:bodyPr/>
          <a:lstStyle/>
          <a:p>
            <a:endParaRPr lang="en-US" sz="2400">
              <a:latin typeface="Arial" panose="020B0604020202020204" pitchFamily="34" charset="0"/>
              <a:cs typeface="Arial" panose="020B0604020202020204" pitchFamily="34" charset="0"/>
            </a:endParaRPr>
          </a:p>
        </p:txBody>
      </p:sp>
      <p:sp>
        <p:nvSpPr>
          <p:cNvPr id="14" name="Shape 12"/>
          <p:cNvSpPr/>
          <p:nvPr/>
        </p:nvSpPr>
        <p:spPr>
          <a:xfrm>
            <a:off x="8321040" y="2880360"/>
            <a:ext cx="82296" cy="2788920"/>
          </a:xfrm>
          <a:prstGeom prst="rect">
            <a:avLst/>
          </a:prstGeom>
          <a:solidFill>
            <a:srgbClr val="1E2761"/>
          </a:solidFill>
          <a:ln/>
        </p:spPr>
        <p:txBody>
          <a:bodyPr/>
          <a:lstStyle/>
          <a:p>
            <a:endParaRPr lang="en-US" sz="2400">
              <a:latin typeface="Arial" panose="020B0604020202020204" pitchFamily="34" charset="0"/>
              <a:cs typeface="Arial" panose="020B0604020202020204" pitchFamily="34" charset="0"/>
            </a:endParaRPr>
          </a:p>
        </p:txBody>
      </p:sp>
      <p:sp>
        <p:nvSpPr>
          <p:cNvPr id="15" name="Text 13"/>
          <p:cNvSpPr/>
          <p:nvPr/>
        </p:nvSpPr>
        <p:spPr>
          <a:xfrm>
            <a:off x="8522208" y="3008376"/>
            <a:ext cx="2834640" cy="457200"/>
          </a:xfrm>
          <a:prstGeom prst="rect">
            <a:avLst/>
          </a:prstGeom>
          <a:noFill/>
          <a:ln/>
        </p:spPr>
        <p:txBody>
          <a:bodyPr wrap="square" lIns="0" tIns="0" rIns="0" bIns="0" rtlCol="0" anchor="t"/>
          <a:lstStyle/>
          <a:p>
            <a:pPr marL="0" indent="0">
              <a:buNone/>
            </a:pPr>
            <a:r>
              <a:rPr lang="en-US" b="1" dirty="0">
                <a:solidFill>
                  <a:srgbClr val="1E2761"/>
                </a:solidFill>
                <a:latin typeface="Arial" panose="020B0604020202020204" pitchFamily="34" charset="0"/>
                <a:ea typeface="Calibri" pitchFamily="34" charset="-122"/>
                <a:cs typeface="Arial" panose="020B0604020202020204" pitchFamily="34" charset="0"/>
              </a:rPr>
              <a:t>Дөрвөн үзэл</a:t>
            </a:r>
            <a:endParaRPr lang="en-US" dirty="0">
              <a:latin typeface="Arial" panose="020B0604020202020204" pitchFamily="34" charset="0"/>
              <a:cs typeface="Arial" panose="020B0604020202020204" pitchFamily="34" charset="0"/>
            </a:endParaRPr>
          </a:p>
        </p:txBody>
      </p:sp>
      <p:sp>
        <p:nvSpPr>
          <p:cNvPr id="16" name="Text 14"/>
          <p:cNvSpPr/>
          <p:nvPr/>
        </p:nvSpPr>
        <p:spPr>
          <a:xfrm>
            <a:off x="8522208" y="3447288"/>
            <a:ext cx="2834640" cy="2103120"/>
          </a:xfrm>
          <a:prstGeom prst="rect">
            <a:avLst/>
          </a:prstGeom>
          <a:noFill/>
          <a:ln/>
        </p:spPr>
        <p:txBody>
          <a:bodyPr wrap="square" lIns="0" tIns="0" rIns="0" bIns="0" rtlCol="0" anchor="t"/>
          <a:lstStyle/>
          <a:p>
            <a:pPr marL="0" indent="0">
              <a:lnSpc>
                <a:spcPct val="102000"/>
              </a:lnSpc>
              <a:buNone/>
            </a:pPr>
            <a:r>
              <a:rPr lang="en-US" sz="1600" dirty="0">
                <a:solidFill>
                  <a:srgbClr val="1B2540"/>
                </a:solidFill>
                <a:latin typeface="Arial" panose="020B0604020202020204" pitchFamily="34" charset="0"/>
                <a:ea typeface="Calibri" pitchFamily="34" charset="-122"/>
                <a:cs typeface="Arial" panose="020B0604020202020204" pitchFamily="34" charset="0"/>
              </a:rPr>
              <a:t>Процессын аливаа өөрчлөлт зайлшгүй бусад элементийг өөрчилдөг тул POPIT-ийн дөрвөн талыг цогцоор нь авч үзэх ёстой. Энэ нь бүхэллэг шинжилгээний санах ой (aide-mémoire) болдог.</a:t>
            </a:r>
            <a:endParaRPr lang="en-US" sz="1600" dirty="0">
              <a:latin typeface="Arial" panose="020B0604020202020204" pitchFamily="34" charset="0"/>
              <a:cs typeface="Arial" panose="020B0604020202020204" pitchFamily="34" charset="0"/>
            </a:endParaRPr>
          </a:p>
        </p:txBody>
      </p:sp>
      <p:sp>
        <p:nvSpPr>
          <p:cNvPr id="17" name="Text 15"/>
          <p:cNvSpPr/>
          <p:nvPr/>
        </p:nvSpPr>
        <p:spPr>
          <a:xfrm>
            <a:off x="11338560" y="6400800"/>
            <a:ext cx="548640" cy="274320"/>
          </a:xfrm>
          <a:prstGeom prst="rect">
            <a:avLst/>
          </a:prstGeom>
          <a:noFill/>
          <a:ln/>
        </p:spPr>
        <p:txBody>
          <a:bodyPr wrap="square" rtlCol="0" anchor="ctr"/>
          <a:lstStyle/>
          <a:p>
            <a:pPr marL="0" indent="0" algn="r">
              <a:buNone/>
            </a:pPr>
            <a:r>
              <a:rPr lang="en-US" sz="1000" dirty="0">
                <a:solidFill>
                  <a:srgbClr val="5A6483"/>
                </a:solidFill>
                <a:latin typeface="Arial" panose="020B0604020202020204" pitchFamily="34" charset="0"/>
                <a:ea typeface="Calibri" pitchFamily="34" charset="-122"/>
                <a:cs typeface="Arial" panose="020B0604020202020204" pitchFamily="34" charset="0"/>
              </a:rPr>
              <a:t>7</a:t>
            </a:r>
            <a:endParaRPr lang="en-US" sz="1000" dirty="0">
              <a:latin typeface="Arial" panose="020B0604020202020204" pitchFamily="34" charset="0"/>
              <a:cs typeface="Arial" panose="020B0604020202020204"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640080" y="411480"/>
            <a:ext cx="8229600" cy="320040"/>
          </a:xfrm>
          <a:prstGeom prst="rect">
            <a:avLst/>
          </a:prstGeom>
          <a:noFill/>
          <a:ln/>
        </p:spPr>
        <p:txBody>
          <a:bodyPr wrap="square" lIns="0" tIns="0" rIns="0" bIns="0" rtlCol="0" anchor="ctr"/>
          <a:lstStyle/>
          <a:p>
            <a:pPr marL="0" indent="0">
              <a:buNone/>
            </a:pPr>
            <a:r>
              <a:rPr lang="en-US" sz="1200" b="1" kern="0" spc="200" dirty="0">
                <a:solidFill>
                  <a:srgbClr val="E8B84B"/>
                </a:solidFill>
                <a:latin typeface="Arial" panose="020B0604020202020204" pitchFamily="34" charset="0"/>
                <a:ea typeface="Calibri" pitchFamily="34" charset="-122"/>
                <a:cs typeface="Arial" panose="020B0604020202020204" pitchFamily="34" charset="0"/>
              </a:rPr>
              <a:t>POPIT · ПРОЦЕСС</a:t>
            </a:r>
            <a:endParaRPr lang="en-US" sz="1200" dirty="0">
              <a:latin typeface="Arial" panose="020B0604020202020204" pitchFamily="34" charset="0"/>
              <a:cs typeface="Arial" panose="020B0604020202020204" pitchFamily="34" charset="0"/>
            </a:endParaRPr>
          </a:p>
        </p:txBody>
      </p:sp>
      <p:sp>
        <p:nvSpPr>
          <p:cNvPr id="3" name="Text 1"/>
          <p:cNvSpPr/>
          <p:nvPr/>
        </p:nvSpPr>
        <p:spPr>
          <a:xfrm>
            <a:off x="640080" y="731520"/>
            <a:ext cx="10881360" cy="914400"/>
          </a:xfrm>
          <a:prstGeom prst="rect">
            <a:avLst/>
          </a:prstGeom>
          <a:noFill/>
          <a:ln/>
        </p:spPr>
        <p:txBody>
          <a:bodyPr wrap="square" lIns="0" tIns="0" rIns="0" bIns="0" rtlCol="0" anchor="t"/>
          <a:lstStyle/>
          <a:p>
            <a:pPr marL="0" indent="0">
              <a:buNone/>
            </a:pPr>
            <a:r>
              <a:rPr lang="en-US" sz="2800" b="1" dirty="0">
                <a:solidFill>
                  <a:srgbClr val="1E2761"/>
                </a:solidFill>
                <a:latin typeface="Arial" panose="020B0604020202020204" pitchFamily="34" charset="0"/>
                <a:ea typeface="Georgia" pitchFamily="34" charset="-122"/>
                <a:cs typeface="Arial" panose="020B0604020202020204" pitchFamily="34" charset="0"/>
              </a:rPr>
              <a:t>Процессууд</a:t>
            </a:r>
            <a:endParaRPr lang="en-US" sz="2800" dirty="0">
              <a:latin typeface="Arial" panose="020B0604020202020204" pitchFamily="34" charset="0"/>
              <a:cs typeface="Arial" panose="020B0604020202020204" pitchFamily="34" charset="0"/>
            </a:endParaRPr>
          </a:p>
        </p:txBody>
      </p:sp>
      <p:sp>
        <p:nvSpPr>
          <p:cNvPr id="4" name="Text 2"/>
          <p:cNvSpPr/>
          <p:nvPr/>
        </p:nvSpPr>
        <p:spPr>
          <a:xfrm>
            <a:off x="609600" y="1325880"/>
            <a:ext cx="10972800" cy="4206240"/>
          </a:xfrm>
          <a:prstGeom prst="rect">
            <a:avLst/>
          </a:prstGeom>
          <a:noFill/>
          <a:ln/>
        </p:spPr>
        <p:txBody>
          <a:bodyPr wrap="square" lIns="0" tIns="0" rIns="0" bIns="0" rtlCol="0" anchor="t"/>
          <a:lstStyle/>
          <a:p>
            <a:pPr marL="228600" indent="-228600">
              <a:spcAft>
                <a:spcPts val="800"/>
              </a:spcAft>
              <a:buSzPct val="100000"/>
              <a:buChar char="•"/>
            </a:pPr>
            <a:r>
              <a:rPr lang="en-US" b="1" dirty="0">
                <a:solidFill>
                  <a:srgbClr val="1E2761"/>
                </a:solidFill>
                <a:latin typeface="Arial" panose="020B0604020202020204" pitchFamily="34" charset="0"/>
                <a:ea typeface="Calibri" pitchFamily="34" charset="-122"/>
                <a:cs typeface="Arial" panose="020B0604020202020204" pitchFamily="34" charset="0"/>
              </a:rPr>
              <a:t>Зөрүүний шинжилгээний ердийн эхлэл цэг нь ‘as is’ ба ‘to be’ процессуудыг харьцуулах явдал.</a:t>
            </a:r>
            <a:endParaRPr lang="en-US" dirty="0">
              <a:latin typeface="Arial" panose="020B0604020202020204" pitchFamily="34" charset="0"/>
              <a:cs typeface="Arial" panose="020B0604020202020204" pitchFamily="34" charset="0"/>
            </a:endParaRPr>
          </a:p>
          <a:p>
            <a:pPr marL="228600" indent="-228600">
              <a:spcAft>
                <a:spcPts val="800"/>
              </a:spcAft>
              <a:buSzPct val="100000"/>
              <a:buChar char="•"/>
            </a:pPr>
            <a:r>
              <a:rPr lang="en-US" dirty="0">
                <a:solidFill>
                  <a:srgbClr val="1B2540"/>
                </a:solidFill>
                <a:latin typeface="Arial" panose="020B0604020202020204" pitchFamily="34" charset="0"/>
                <a:ea typeface="Calibri" pitchFamily="34" charset="-122"/>
                <a:cs typeface="Arial" panose="020B0604020202020204" pitchFamily="34" charset="0"/>
              </a:rPr>
              <a:t>Процесст хийсэн аливаа өөрчлөлт зайлшгүй бусад POPIT элементийн өөрчлөлтийг шаарддаг — ажлын тодорхойлолтоос эхлээд багийн бүхэл бүтэц хүртэл.</a:t>
            </a:r>
            <a:endParaRPr lang="en-US" dirty="0">
              <a:latin typeface="Arial" panose="020B0604020202020204" pitchFamily="34" charset="0"/>
              <a:cs typeface="Arial" panose="020B0604020202020204" pitchFamily="34" charset="0"/>
            </a:endParaRPr>
          </a:p>
          <a:p>
            <a:pPr marL="228600" indent="-228600">
              <a:spcAft>
                <a:spcPts val="800"/>
              </a:spcAft>
              <a:buSzPct val="100000"/>
              <a:buChar char="•"/>
            </a:pPr>
            <a:r>
              <a:rPr lang="en-US" dirty="0">
                <a:solidFill>
                  <a:srgbClr val="1B2540"/>
                </a:solidFill>
                <a:latin typeface="Arial" panose="020B0604020202020204" pitchFamily="34" charset="0"/>
                <a:ea typeface="Calibri" pitchFamily="34" charset="-122"/>
                <a:cs typeface="Arial" panose="020B0604020202020204" pitchFamily="34" charset="0"/>
              </a:rPr>
              <a:t>Жишээ: хоёр үүргийг нэгтгэвэл бүтэц, ажлын тодорхойлолт, чадварын шаардлага, IT системд харгалзах нөлөө гарна.</a:t>
            </a:r>
            <a:endParaRPr lang="en-US" dirty="0">
              <a:latin typeface="Arial" panose="020B0604020202020204" pitchFamily="34" charset="0"/>
              <a:cs typeface="Arial" panose="020B0604020202020204" pitchFamily="34" charset="0"/>
            </a:endParaRPr>
          </a:p>
          <a:p>
            <a:pPr marL="228600" indent="-228600">
              <a:spcAft>
                <a:spcPts val="800"/>
              </a:spcAft>
              <a:buSzPct val="100000"/>
              <a:buChar char="•"/>
            </a:pPr>
            <a:r>
              <a:rPr lang="en-US" dirty="0">
                <a:solidFill>
                  <a:srgbClr val="1B2540"/>
                </a:solidFill>
                <a:latin typeface="Arial" panose="020B0604020202020204" pitchFamily="34" charset="0"/>
                <a:ea typeface="Calibri" pitchFamily="34" charset="-122"/>
                <a:cs typeface="Arial" panose="020B0604020202020204" pitchFamily="34" charset="0"/>
              </a:rPr>
              <a:t>Шинэчилсэн процессыг ойлгомжтой, нэг утгатай тодорхойлох хэрэгтэй — иймд стандарт загварчлалын арга (7-р бүлэг) маш тустай.</a:t>
            </a:r>
            <a:endParaRPr lang="en-US" dirty="0">
              <a:latin typeface="Arial" panose="020B0604020202020204" pitchFamily="34" charset="0"/>
              <a:cs typeface="Arial" panose="020B0604020202020204" pitchFamily="34" charset="0"/>
            </a:endParaRPr>
          </a:p>
          <a:p>
            <a:pPr marL="228600" indent="-228600">
              <a:spcAft>
                <a:spcPts val="800"/>
              </a:spcAft>
              <a:buSzPct val="100000"/>
              <a:buChar char="•"/>
            </a:pPr>
            <a:r>
              <a:rPr lang="en-US" dirty="0">
                <a:solidFill>
                  <a:srgbClr val="1B2540"/>
                </a:solidFill>
                <a:latin typeface="Arial" panose="020B0604020202020204" pitchFamily="34" charset="0"/>
                <a:ea typeface="Calibri" pitchFamily="34" charset="-122"/>
                <a:cs typeface="Arial" panose="020B0604020202020204" pitchFamily="34" charset="0"/>
              </a:rPr>
              <a:t>Бие даасан даалгавар тус бүрийн журмыг илэрхийлсэн нарийвчилсан тодорхойлолт нь IT шаардлага, сургалт, ажлын тодорхойлолтын үндэс болно.</a:t>
            </a:r>
            <a:endParaRPr lang="en-US" dirty="0">
              <a:latin typeface="Arial" panose="020B0604020202020204" pitchFamily="34" charset="0"/>
              <a:cs typeface="Arial" panose="020B0604020202020204" pitchFamily="34" charset="0"/>
            </a:endParaRPr>
          </a:p>
        </p:txBody>
      </p:sp>
      <p:sp>
        <p:nvSpPr>
          <p:cNvPr id="5" name="Text 3"/>
          <p:cNvSpPr/>
          <p:nvPr/>
        </p:nvSpPr>
        <p:spPr>
          <a:xfrm>
            <a:off x="11338560" y="6400800"/>
            <a:ext cx="548640" cy="274320"/>
          </a:xfrm>
          <a:prstGeom prst="rect">
            <a:avLst/>
          </a:prstGeom>
          <a:noFill/>
          <a:ln/>
        </p:spPr>
        <p:txBody>
          <a:bodyPr wrap="square" rtlCol="0" anchor="ctr"/>
          <a:lstStyle/>
          <a:p>
            <a:pPr marL="0" indent="0" algn="r">
              <a:buNone/>
            </a:pPr>
            <a:r>
              <a:rPr lang="en-US" sz="1000" dirty="0">
                <a:solidFill>
                  <a:srgbClr val="5A6483"/>
                </a:solidFill>
                <a:latin typeface="Arial" panose="020B0604020202020204" pitchFamily="34" charset="0"/>
                <a:ea typeface="Calibri" pitchFamily="34" charset="-122"/>
                <a:cs typeface="Arial" panose="020B0604020202020204" pitchFamily="34" charset="0"/>
              </a:rPr>
              <a:t>8</a:t>
            </a:r>
            <a:endParaRPr lang="en-US" sz="1000" dirty="0">
              <a:latin typeface="Arial" panose="020B0604020202020204" pitchFamily="34" charset="0"/>
              <a:cs typeface="Arial" panose="020B0604020202020204" pitchFamily="3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640080" y="411480"/>
            <a:ext cx="8229600" cy="320040"/>
          </a:xfrm>
          <a:prstGeom prst="rect">
            <a:avLst/>
          </a:prstGeom>
          <a:noFill/>
          <a:ln/>
        </p:spPr>
        <p:txBody>
          <a:bodyPr wrap="square" lIns="0" tIns="0" rIns="0" bIns="0" rtlCol="0" anchor="ctr"/>
          <a:lstStyle/>
          <a:p>
            <a:pPr marL="0" indent="0">
              <a:buNone/>
            </a:pPr>
            <a:r>
              <a:rPr lang="en-US" sz="1200" b="1" kern="0" spc="200" dirty="0">
                <a:solidFill>
                  <a:srgbClr val="E8B84B"/>
                </a:solidFill>
                <a:latin typeface="Arial" panose="020B0604020202020204" pitchFamily="34" charset="0"/>
                <a:ea typeface="Calibri" pitchFamily="34" charset="-122"/>
                <a:cs typeface="Arial" panose="020B0604020202020204" pitchFamily="34" charset="0"/>
              </a:rPr>
              <a:t>POPIT · МЭДЭЭЛЭЛ, ТЕХНОЛОГИ</a:t>
            </a:r>
            <a:endParaRPr lang="en-US" sz="1200" dirty="0">
              <a:latin typeface="Arial" panose="020B0604020202020204" pitchFamily="34" charset="0"/>
              <a:cs typeface="Arial" panose="020B0604020202020204" pitchFamily="34" charset="0"/>
            </a:endParaRPr>
          </a:p>
        </p:txBody>
      </p:sp>
      <p:sp>
        <p:nvSpPr>
          <p:cNvPr id="3" name="Text 1"/>
          <p:cNvSpPr/>
          <p:nvPr/>
        </p:nvSpPr>
        <p:spPr>
          <a:xfrm>
            <a:off x="640080" y="731520"/>
            <a:ext cx="10881360" cy="914400"/>
          </a:xfrm>
          <a:prstGeom prst="rect">
            <a:avLst/>
          </a:prstGeom>
          <a:noFill/>
          <a:ln/>
        </p:spPr>
        <p:txBody>
          <a:bodyPr wrap="square" lIns="0" tIns="0" rIns="0" bIns="0" rtlCol="0" anchor="t"/>
          <a:lstStyle/>
          <a:p>
            <a:pPr marL="0" indent="0">
              <a:buNone/>
            </a:pPr>
            <a:r>
              <a:rPr lang="en-US" sz="2800" b="1" dirty="0">
                <a:solidFill>
                  <a:srgbClr val="1E2761"/>
                </a:solidFill>
                <a:latin typeface="Arial" panose="020B0604020202020204" pitchFamily="34" charset="0"/>
                <a:ea typeface="Georgia" pitchFamily="34" charset="-122"/>
                <a:cs typeface="Arial" panose="020B0604020202020204" pitchFamily="34" charset="0"/>
              </a:rPr>
              <a:t>Мэдээлэл ба технологи</a:t>
            </a:r>
            <a:endParaRPr lang="en-US" sz="2800" dirty="0">
              <a:latin typeface="Arial" panose="020B0604020202020204" pitchFamily="34" charset="0"/>
              <a:cs typeface="Arial" panose="020B0604020202020204" pitchFamily="34" charset="0"/>
            </a:endParaRPr>
          </a:p>
        </p:txBody>
      </p:sp>
      <p:sp>
        <p:nvSpPr>
          <p:cNvPr id="4" name="Shape 2"/>
          <p:cNvSpPr/>
          <p:nvPr/>
        </p:nvSpPr>
        <p:spPr>
          <a:xfrm>
            <a:off x="640080" y="1874520"/>
            <a:ext cx="3520440" cy="3931920"/>
          </a:xfrm>
          <a:prstGeom prst="rect">
            <a:avLst/>
          </a:prstGeom>
          <a:solidFill>
            <a:srgbClr val="F4F6FB"/>
          </a:solidFill>
          <a:ln w="12700">
            <a:solidFill>
              <a:srgbClr val="E2E7F2"/>
            </a:solidFill>
            <a:prstDash val="solid"/>
          </a:ln>
          <a:effectLst>
            <a:outerShdw blurRad="63500" dist="25400" dir="8100000" algn="bl" rotWithShape="0">
              <a:srgbClr val="000000">
                <a:alpha val="10000"/>
              </a:srgbClr>
            </a:outerShdw>
          </a:effectLst>
        </p:spPr>
        <p:txBody>
          <a:bodyPr/>
          <a:lstStyle/>
          <a:p>
            <a:endParaRPr lang="en-US" sz="2400">
              <a:latin typeface="Arial" panose="020B0604020202020204" pitchFamily="34" charset="0"/>
              <a:cs typeface="Arial" panose="020B0604020202020204" pitchFamily="34" charset="0"/>
            </a:endParaRPr>
          </a:p>
        </p:txBody>
      </p:sp>
      <p:sp>
        <p:nvSpPr>
          <p:cNvPr id="5" name="Shape 3"/>
          <p:cNvSpPr/>
          <p:nvPr/>
        </p:nvSpPr>
        <p:spPr>
          <a:xfrm>
            <a:off x="640080" y="1874520"/>
            <a:ext cx="82296" cy="3931920"/>
          </a:xfrm>
          <a:prstGeom prst="rect">
            <a:avLst/>
          </a:prstGeom>
          <a:solidFill>
            <a:srgbClr val="1E2761"/>
          </a:solidFill>
          <a:ln/>
        </p:spPr>
        <p:txBody>
          <a:bodyPr/>
          <a:lstStyle/>
          <a:p>
            <a:endParaRPr lang="en-US" sz="2400">
              <a:latin typeface="Arial" panose="020B0604020202020204" pitchFamily="34" charset="0"/>
              <a:cs typeface="Arial" panose="020B0604020202020204" pitchFamily="34" charset="0"/>
            </a:endParaRPr>
          </a:p>
        </p:txBody>
      </p:sp>
      <p:sp>
        <p:nvSpPr>
          <p:cNvPr id="6" name="Text 4"/>
          <p:cNvSpPr/>
          <p:nvPr/>
        </p:nvSpPr>
        <p:spPr>
          <a:xfrm>
            <a:off x="841248" y="2002536"/>
            <a:ext cx="3154680" cy="457200"/>
          </a:xfrm>
          <a:prstGeom prst="rect">
            <a:avLst/>
          </a:prstGeom>
          <a:noFill/>
          <a:ln/>
        </p:spPr>
        <p:txBody>
          <a:bodyPr wrap="square" lIns="0" tIns="0" rIns="0" bIns="0" rtlCol="0" anchor="t"/>
          <a:lstStyle/>
          <a:p>
            <a:pPr marL="0" indent="0">
              <a:buNone/>
            </a:pPr>
            <a:r>
              <a:rPr lang="en-US" b="1" dirty="0">
                <a:solidFill>
                  <a:srgbClr val="1E2761"/>
                </a:solidFill>
                <a:latin typeface="Arial" panose="020B0604020202020204" pitchFamily="34" charset="0"/>
                <a:ea typeface="Calibri" pitchFamily="34" charset="-122"/>
                <a:cs typeface="Arial" panose="020B0604020202020204" pitchFamily="34" charset="0"/>
              </a:rPr>
              <a:t>IT дэмжлэг</a:t>
            </a:r>
            <a:endParaRPr lang="en-US" dirty="0">
              <a:latin typeface="Arial" panose="020B0604020202020204" pitchFamily="34" charset="0"/>
              <a:cs typeface="Arial" panose="020B0604020202020204" pitchFamily="34" charset="0"/>
            </a:endParaRPr>
          </a:p>
        </p:txBody>
      </p:sp>
      <p:sp>
        <p:nvSpPr>
          <p:cNvPr id="7" name="Text 5"/>
          <p:cNvSpPr/>
          <p:nvPr/>
        </p:nvSpPr>
        <p:spPr>
          <a:xfrm>
            <a:off x="841248" y="2441448"/>
            <a:ext cx="3154680" cy="3246120"/>
          </a:xfrm>
          <a:prstGeom prst="rect">
            <a:avLst/>
          </a:prstGeom>
          <a:noFill/>
          <a:ln/>
        </p:spPr>
        <p:txBody>
          <a:bodyPr wrap="square" lIns="0" tIns="0" rIns="0" bIns="0" rtlCol="0" anchor="t"/>
          <a:lstStyle/>
          <a:p>
            <a:pPr marL="0" indent="0">
              <a:lnSpc>
                <a:spcPct val="102000"/>
              </a:lnSpc>
              <a:buNone/>
            </a:pPr>
            <a:r>
              <a:rPr lang="en-US" sz="1600" dirty="0">
                <a:solidFill>
                  <a:srgbClr val="1B2540"/>
                </a:solidFill>
                <a:latin typeface="Arial" panose="020B0604020202020204" pitchFamily="34" charset="0"/>
                <a:ea typeface="Calibri" pitchFamily="34" charset="-122"/>
                <a:cs typeface="Arial" panose="020B0604020202020204" pitchFamily="34" charset="0"/>
              </a:rPr>
              <a:t>‘To be’ процесс нэмэлт IT дэмжлэг шаардвал технологиор хүргэх функциональ ба функциональ бус шаардлагыг тодорхойлно. Олон байгууллага хуучирсан (legacy) систем, муу өргөтгөгдөх чадвараар хязгаарлагддаг.</a:t>
            </a:r>
            <a:endParaRPr lang="en-US" sz="1600" dirty="0">
              <a:latin typeface="Arial" panose="020B0604020202020204" pitchFamily="34" charset="0"/>
              <a:cs typeface="Arial" panose="020B0604020202020204" pitchFamily="34" charset="0"/>
            </a:endParaRPr>
          </a:p>
        </p:txBody>
      </p:sp>
      <p:sp>
        <p:nvSpPr>
          <p:cNvPr id="8" name="Shape 6"/>
          <p:cNvSpPr/>
          <p:nvPr/>
        </p:nvSpPr>
        <p:spPr>
          <a:xfrm>
            <a:off x="4343400" y="1874520"/>
            <a:ext cx="3520440" cy="3931920"/>
          </a:xfrm>
          <a:prstGeom prst="rect">
            <a:avLst/>
          </a:prstGeom>
          <a:solidFill>
            <a:srgbClr val="F4F6FB"/>
          </a:solidFill>
          <a:ln w="12700">
            <a:solidFill>
              <a:srgbClr val="E2E7F2"/>
            </a:solidFill>
            <a:prstDash val="solid"/>
          </a:ln>
          <a:effectLst>
            <a:outerShdw blurRad="63500" dist="25400" dir="8100000" algn="bl" rotWithShape="0">
              <a:srgbClr val="000000">
                <a:alpha val="10000"/>
              </a:srgbClr>
            </a:outerShdw>
          </a:effectLst>
        </p:spPr>
        <p:txBody>
          <a:bodyPr/>
          <a:lstStyle/>
          <a:p>
            <a:endParaRPr lang="en-US" sz="2400">
              <a:latin typeface="Arial" panose="020B0604020202020204" pitchFamily="34" charset="0"/>
              <a:cs typeface="Arial" panose="020B0604020202020204" pitchFamily="34" charset="0"/>
            </a:endParaRPr>
          </a:p>
        </p:txBody>
      </p:sp>
      <p:sp>
        <p:nvSpPr>
          <p:cNvPr id="9" name="Shape 7"/>
          <p:cNvSpPr/>
          <p:nvPr/>
        </p:nvSpPr>
        <p:spPr>
          <a:xfrm>
            <a:off x="4343400" y="1874520"/>
            <a:ext cx="82296" cy="3931920"/>
          </a:xfrm>
          <a:prstGeom prst="rect">
            <a:avLst/>
          </a:prstGeom>
          <a:solidFill>
            <a:srgbClr val="2E8B8B"/>
          </a:solidFill>
          <a:ln/>
        </p:spPr>
        <p:txBody>
          <a:bodyPr/>
          <a:lstStyle/>
          <a:p>
            <a:endParaRPr lang="en-US" sz="2400">
              <a:latin typeface="Arial" panose="020B0604020202020204" pitchFamily="34" charset="0"/>
              <a:cs typeface="Arial" panose="020B0604020202020204" pitchFamily="34" charset="0"/>
            </a:endParaRPr>
          </a:p>
        </p:txBody>
      </p:sp>
      <p:sp>
        <p:nvSpPr>
          <p:cNvPr id="10" name="Text 8"/>
          <p:cNvSpPr/>
          <p:nvPr/>
        </p:nvSpPr>
        <p:spPr>
          <a:xfrm>
            <a:off x="4544568" y="2002536"/>
            <a:ext cx="3154680" cy="457200"/>
          </a:xfrm>
          <a:prstGeom prst="rect">
            <a:avLst/>
          </a:prstGeom>
          <a:noFill/>
          <a:ln/>
        </p:spPr>
        <p:txBody>
          <a:bodyPr wrap="square" lIns="0" tIns="0" rIns="0" bIns="0" rtlCol="0" anchor="t"/>
          <a:lstStyle/>
          <a:p>
            <a:pPr marL="0" indent="0">
              <a:buNone/>
            </a:pPr>
            <a:r>
              <a:rPr lang="en-US" b="1" dirty="0">
                <a:solidFill>
                  <a:srgbClr val="2E8B8B"/>
                </a:solidFill>
                <a:latin typeface="Arial" panose="020B0604020202020204" pitchFamily="34" charset="0"/>
                <a:ea typeface="Calibri" pitchFamily="34" charset="-122"/>
                <a:cs typeface="Arial" panose="020B0604020202020204" pitchFamily="34" charset="0"/>
              </a:rPr>
              <a:t>Хүртээмж (Accessibility)</a:t>
            </a:r>
            <a:endParaRPr lang="en-US" dirty="0">
              <a:latin typeface="Arial" panose="020B0604020202020204" pitchFamily="34" charset="0"/>
              <a:cs typeface="Arial" panose="020B0604020202020204" pitchFamily="34" charset="0"/>
            </a:endParaRPr>
          </a:p>
        </p:txBody>
      </p:sp>
      <p:sp>
        <p:nvSpPr>
          <p:cNvPr id="11" name="Text 9"/>
          <p:cNvSpPr/>
          <p:nvPr/>
        </p:nvSpPr>
        <p:spPr>
          <a:xfrm>
            <a:off x="4544568" y="2441448"/>
            <a:ext cx="3154680" cy="3246120"/>
          </a:xfrm>
          <a:prstGeom prst="rect">
            <a:avLst/>
          </a:prstGeom>
          <a:noFill/>
          <a:ln/>
        </p:spPr>
        <p:txBody>
          <a:bodyPr wrap="square" lIns="0" tIns="0" rIns="0" bIns="0" rtlCol="0" anchor="t"/>
          <a:lstStyle/>
          <a:p>
            <a:pPr marL="0" indent="0">
              <a:lnSpc>
                <a:spcPct val="102000"/>
              </a:lnSpc>
              <a:buNone/>
            </a:pPr>
            <a:r>
              <a:rPr lang="en-US" sz="1600" dirty="0">
                <a:solidFill>
                  <a:srgbClr val="1B2540"/>
                </a:solidFill>
                <a:latin typeface="Arial" panose="020B0604020202020204" pitchFamily="34" charset="0"/>
                <a:ea typeface="Calibri" pitchFamily="34" charset="-122"/>
                <a:cs typeface="Arial" panose="020B0604020202020204" pitchFamily="34" charset="0"/>
              </a:rPr>
              <a:t>Систем аль болох хүртээмжтэй байх ёстой. Хэрэглэгчид ашиглахад хэцүү бол зөвшөөрөлгүй, зохисгүй гарц (workaround) бий болгож, харилцагч, ханган нийлүүлэгчид өрсөлдөгч рүү шилжих эрсдэлтэй.</a:t>
            </a:r>
            <a:endParaRPr lang="en-US" sz="1600" dirty="0">
              <a:latin typeface="Arial" panose="020B0604020202020204" pitchFamily="34" charset="0"/>
              <a:cs typeface="Arial" panose="020B0604020202020204" pitchFamily="34" charset="0"/>
            </a:endParaRPr>
          </a:p>
        </p:txBody>
      </p:sp>
      <p:sp>
        <p:nvSpPr>
          <p:cNvPr id="12" name="Shape 10"/>
          <p:cNvSpPr/>
          <p:nvPr/>
        </p:nvSpPr>
        <p:spPr>
          <a:xfrm>
            <a:off x="8046720" y="1874520"/>
            <a:ext cx="3474720" cy="3931920"/>
          </a:xfrm>
          <a:prstGeom prst="rect">
            <a:avLst/>
          </a:prstGeom>
          <a:solidFill>
            <a:srgbClr val="F4F6FB"/>
          </a:solidFill>
          <a:ln w="12700">
            <a:solidFill>
              <a:srgbClr val="E2E7F2"/>
            </a:solidFill>
            <a:prstDash val="solid"/>
          </a:ln>
          <a:effectLst>
            <a:outerShdw blurRad="63500" dist="25400" dir="8100000" algn="bl" rotWithShape="0">
              <a:srgbClr val="000000">
                <a:alpha val="10000"/>
              </a:srgbClr>
            </a:outerShdw>
          </a:effectLst>
        </p:spPr>
        <p:txBody>
          <a:bodyPr/>
          <a:lstStyle/>
          <a:p>
            <a:endParaRPr lang="en-US" sz="2400">
              <a:latin typeface="Arial" panose="020B0604020202020204" pitchFamily="34" charset="0"/>
              <a:cs typeface="Arial" panose="020B0604020202020204" pitchFamily="34" charset="0"/>
            </a:endParaRPr>
          </a:p>
        </p:txBody>
      </p:sp>
      <p:sp>
        <p:nvSpPr>
          <p:cNvPr id="13" name="Shape 11"/>
          <p:cNvSpPr/>
          <p:nvPr/>
        </p:nvSpPr>
        <p:spPr>
          <a:xfrm>
            <a:off x="8046720" y="1874520"/>
            <a:ext cx="82296" cy="3931920"/>
          </a:xfrm>
          <a:prstGeom prst="rect">
            <a:avLst/>
          </a:prstGeom>
          <a:solidFill>
            <a:srgbClr val="E8B84B"/>
          </a:solidFill>
          <a:ln/>
        </p:spPr>
        <p:txBody>
          <a:bodyPr/>
          <a:lstStyle/>
          <a:p>
            <a:endParaRPr lang="en-US" sz="2400">
              <a:latin typeface="Arial" panose="020B0604020202020204" pitchFamily="34" charset="0"/>
              <a:cs typeface="Arial" panose="020B0604020202020204" pitchFamily="34" charset="0"/>
            </a:endParaRPr>
          </a:p>
        </p:txBody>
      </p:sp>
      <p:sp>
        <p:nvSpPr>
          <p:cNvPr id="14" name="Text 12"/>
          <p:cNvSpPr/>
          <p:nvPr/>
        </p:nvSpPr>
        <p:spPr>
          <a:xfrm>
            <a:off x="8247888" y="2002536"/>
            <a:ext cx="3108960" cy="457200"/>
          </a:xfrm>
          <a:prstGeom prst="rect">
            <a:avLst/>
          </a:prstGeom>
          <a:noFill/>
          <a:ln/>
        </p:spPr>
        <p:txBody>
          <a:bodyPr wrap="square" lIns="0" tIns="0" rIns="0" bIns="0" rtlCol="0" anchor="t"/>
          <a:lstStyle/>
          <a:p>
            <a:pPr marL="0" indent="0">
              <a:buNone/>
            </a:pPr>
            <a:r>
              <a:rPr lang="en-US" b="1" dirty="0">
                <a:solidFill>
                  <a:srgbClr val="E8B84B"/>
                </a:solidFill>
                <a:latin typeface="Arial" panose="020B0604020202020204" pitchFamily="34" charset="0"/>
                <a:ea typeface="Calibri" pitchFamily="34" charset="-122"/>
                <a:cs typeface="Arial" panose="020B0604020202020204" pitchFamily="34" charset="0"/>
              </a:rPr>
              <a:t>Архитектуртай нийцэх</a:t>
            </a:r>
            <a:endParaRPr lang="en-US" dirty="0">
              <a:latin typeface="Arial" panose="020B0604020202020204" pitchFamily="34" charset="0"/>
              <a:cs typeface="Arial" panose="020B0604020202020204" pitchFamily="34" charset="0"/>
            </a:endParaRPr>
          </a:p>
        </p:txBody>
      </p:sp>
      <p:sp>
        <p:nvSpPr>
          <p:cNvPr id="15" name="Text 13"/>
          <p:cNvSpPr/>
          <p:nvPr/>
        </p:nvSpPr>
        <p:spPr>
          <a:xfrm>
            <a:off x="8247888" y="2441448"/>
            <a:ext cx="3108960" cy="3246120"/>
          </a:xfrm>
          <a:prstGeom prst="rect">
            <a:avLst/>
          </a:prstGeom>
          <a:noFill/>
          <a:ln/>
        </p:spPr>
        <p:txBody>
          <a:bodyPr wrap="square" lIns="0" tIns="0" rIns="0" bIns="0" rtlCol="0" anchor="t"/>
          <a:lstStyle/>
          <a:p>
            <a:pPr marL="0" indent="0">
              <a:lnSpc>
                <a:spcPct val="102000"/>
              </a:lnSpc>
              <a:buNone/>
            </a:pPr>
            <a:r>
              <a:rPr lang="en-US" sz="1600" dirty="0">
                <a:solidFill>
                  <a:srgbClr val="1B2540"/>
                </a:solidFill>
                <a:latin typeface="Arial" panose="020B0604020202020204" pitchFamily="34" charset="0"/>
                <a:ea typeface="Calibri" pitchFamily="34" charset="-122"/>
                <a:cs typeface="Arial" panose="020B0604020202020204" pitchFamily="34" charset="0"/>
              </a:rPr>
              <a:t>IT системүүд хоорондоо болон дэд бүтэцтэй сайн уялдаагүй байх нь том асуудал. Энэ нь мэдээллийг дахин гар оролтоор оруулах, өгөгдлийн зөрүүтэй формат, ижил өгөгдлийн өөр утга зэрэгт хүргэдэг.</a:t>
            </a:r>
            <a:endParaRPr lang="en-US" sz="1600" dirty="0">
              <a:latin typeface="Arial" panose="020B0604020202020204" pitchFamily="34" charset="0"/>
              <a:cs typeface="Arial" panose="020B0604020202020204" pitchFamily="34" charset="0"/>
            </a:endParaRPr>
          </a:p>
        </p:txBody>
      </p:sp>
      <p:sp>
        <p:nvSpPr>
          <p:cNvPr id="16" name="Text 14"/>
          <p:cNvSpPr/>
          <p:nvPr/>
        </p:nvSpPr>
        <p:spPr>
          <a:xfrm>
            <a:off x="11338560" y="6400800"/>
            <a:ext cx="548640" cy="274320"/>
          </a:xfrm>
          <a:prstGeom prst="rect">
            <a:avLst/>
          </a:prstGeom>
          <a:noFill/>
          <a:ln/>
        </p:spPr>
        <p:txBody>
          <a:bodyPr wrap="square" rtlCol="0" anchor="ctr"/>
          <a:lstStyle/>
          <a:p>
            <a:pPr marL="0" indent="0" algn="r">
              <a:buNone/>
            </a:pPr>
            <a:r>
              <a:rPr lang="en-US" sz="1000" dirty="0">
                <a:solidFill>
                  <a:srgbClr val="5A6483"/>
                </a:solidFill>
                <a:latin typeface="Arial" panose="020B0604020202020204" pitchFamily="34" charset="0"/>
                <a:ea typeface="Calibri" pitchFamily="34" charset="-122"/>
                <a:cs typeface="Arial" panose="020B0604020202020204" pitchFamily="34" charset="0"/>
              </a:rPr>
              <a:t>9</a:t>
            </a:r>
            <a:endParaRPr lang="en-US" sz="1000" dirty="0">
              <a:latin typeface="Arial" panose="020B0604020202020204" pitchFamily="34" charset="0"/>
              <a:cs typeface="Arial" panose="020B0604020202020204"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640080" y="411480"/>
            <a:ext cx="8229600" cy="320040"/>
          </a:xfrm>
          <a:prstGeom prst="rect">
            <a:avLst/>
          </a:prstGeom>
          <a:noFill/>
          <a:ln/>
        </p:spPr>
        <p:txBody>
          <a:bodyPr wrap="square" lIns="0" tIns="0" rIns="0" bIns="0" rtlCol="0" anchor="ctr"/>
          <a:lstStyle/>
          <a:p>
            <a:pPr marL="0" indent="0">
              <a:buNone/>
            </a:pPr>
            <a:r>
              <a:rPr lang="en-US" sz="1200" b="1" kern="0" spc="200" dirty="0">
                <a:solidFill>
                  <a:srgbClr val="E8B84B"/>
                </a:solidFill>
                <a:latin typeface="Arial" panose="020B0604020202020204" pitchFamily="34" charset="0"/>
                <a:ea typeface="Calibri" pitchFamily="34" charset="-122"/>
                <a:cs typeface="Arial" panose="020B0604020202020204" pitchFamily="34" charset="0"/>
              </a:rPr>
              <a:t>POPIT · БАЙГУУЛЛАГА</a:t>
            </a:r>
            <a:endParaRPr lang="en-US" sz="1200" dirty="0">
              <a:latin typeface="Arial" panose="020B0604020202020204" pitchFamily="34" charset="0"/>
              <a:cs typeface="Arial" panose="020B0604020202020204" pitchFamily="34" charset="0"/>
            </a:endParaRPr>
          </a:p>
        </p:txBody>
      </p:sp>
      <p:sp>
        <p:nvSpPr>
          <p:cNvPr id="3" name="Text 1"/>
          <p:cNvSpPr/>
          <p:nvPr/>
        </p:nvSpPr>
        <p:spPr>
          <a:xfrm>
            <a:off x="640080" y="731520"/>
            <a:ext cx="10881360" cy="914400"/>
          </a:xfrm>
          <a:prstGeom prst="rect">
            <a:avLst/>
          </a:prstGeom>
          <a:noFill/>
          <a:ln/>
        </p:spPr>
        <p:txBody>
          <a:bodyPr wrap="square" lIns="0" tIns="0" rIns="0" bIns="0" rtlCol="0" anchor="t"/>
          <a:lstStyle/>
          <a:p>
            <a:pPr marL="0" indent="0">
              <a:buNone/>
            </a:pPr>
            <a:r>
              <a:rPr lang="en-US" sz="2800" b="1" dirty="0">
                <a:solidFill>
                  <a:srgbClr val="1E2761"/>
                </a:solidFill>
                <a:latin typeface="Arial" panose="020B0604020202020204" pitchFamily="34" charset="0"/>
                <a:ea typeface="Georgia" pitchFamily="34" charset="-122"/>
                <a:cs typeface="Arial" panose="020B0604020202020204" pitchFamily="34" charset="0"/>
              </a:rPr>
              <a:t>Байгууллага — McKinsey 7-S загвар</a:t>
            </a:r>
            <a:endParaRPr lang="en-US" sz="2800" dirty="0">
              <a:latin typeface="Arial" panose="020B0604020202020204" pitchFamily="34" charset="0"/>
              <a:cs typeface="Arial" panose="020B0604020202020204" pitchFamily="34" charset="0"/>
            </a:endParaRPr>
          </a:p>
        </p:txBody>
      </p:sp>
      <p:sp>
        <p:nvSpPr>
          <p:cNvPr id="4" name="Text 2"/>
          <p:cNvSpPr/>
          <p:nvPr/>
        </p:nvSpPr>
        <p:spPr>
          <a:xfrm>
            <a:off x="640080" y="1783080"/>
            <a:ext cx="10972800" cy="914400"/>
          </a:xfrm>
          <a:prstGeom prst="rect">
            <a:avLst/>
          </a:prstGeom>
          <a:noFill/>
          <a:ln/>
        </p:spPr>
        <p:txBody>
          <a:bodyPr wrap="square" lIns="0" tIns="0" rIns="0" bIns="0" rtlCol="0" anchor="ctr"/>
          <a:lstStyle/>
          <a:p>
            <a:pPr marL="0" indent="0">
              <a:buNone/>
            </a:pPr>
            <a:r>
              <a:rPr lang="en-US" sz="1600" dirty="0">
                <a:solidFill>
                  <a:srgbClr val="1B2540"/>
                </a:solidFill>
                <a:latin typeface="Arial" panose="020B0604020202020204" pitchFamily="34" charset="0"/>
                <a:ea typeface="Calibri" pitchFamily="34" charset="-122"/>
                <a:cs typeface="Arial" panose="020B0604020202020204" pitchFamily="34" charset="0"/>
              </a:rPr>
              <a:t>Байгууллагын тал нь зөрүүний шинжилгээнд ихэвчлэн орхигддог боловч шинэ системийг сүйрүүлэх чадвартай зөрүүнүүд яг эндээс үүсдэг. McKinsey 7-S загвар нь өөрчлөлтийг амжилттай нэвтрүүлэхэд харгалзах элементүүдийг тодорхойлно.</a:t>
            </a:r>
            <a:endParaRPr lang="en-US" sz="1600" dirty="0">
              <a:latin typeface="Arial" panose="020B0604020202020204" pitchFamily="34" charset="0"/>
              <a:cs typeface="Arial" panose="020B0604020202020204" pitchFamily="34" charset="0"/>
            </a:endParaRPr>
          </a:p>
        </p:txBody>
      </p:sp>
      <p:sp>
        <p:nvSpPr>
          <p:cNvPr id="5" name="Shape 3"/>
          <p:cNvSpPr/>
          <p:nvPr/>
        </p:nvSpPr>
        <p:spPr>
          <a:xfrm>
            <a:off x="713232" y="2971800"/>
            <a:ext cx="1737360" cy="1051560"/>
          </a:xfrm>
          <a:prstGeom prst="roundRect">
            <a:avLst>
              <a:gd name="adj" fmla="val 5217"/>
            </a:avLst>
          </a:prstGeom>
          <a:solidFill>
            <a:srgbClr val="2A3A7C"/>
          </a:solidFill>
          <a:ln/>
        </p:spPr>
        <p:txBody>
          <a:bodyPr/>
          <a:lstStyle/>
          <a:p>
            <a:endParaRPr lang="en-US" sz="2000">
              <a:latin typeface="Arial" panose="020B0604020202020204" pitchFamily="34" charset="0"/>
              <a:cs typeface="Arial" panose="020B0604020202020204" pitchFamily="34" charset="0"/>
            </a:endParaRPr>
          </a:p>
        </p:txBody>
      </p:sp>
      <p:sp>
        <p:nvSpPr>
          <p:cNvPr id="6" name="Text 4"/>
          <p:cNvSpPr/>
          <p:nvPr/>
        </p:nvSpPr>
        <p:spPr>
          <a:xfrm>
            <a:off x="713232" y="2971800"/>
            <a:ext cx="1737360" cy="1051560"/>
          </a:xfrm>
          <a:prstGeom prst="rect">
            <a:avLst/>
          </a:prstGeom>
          <a:noFill/>
          <a:ln/>
        </p:spPr>
        <p:txBody>
          <a:bodyPr wrap="square" lIns="0" tIns="0" rIns="0" bIns="0" rtlCol="0" anchor="ctr"/>
          <a:lstStyle/>
          <a:p>
            <a:pPr marL="0" indent="0" algn="ctr">
              <a:buNone/>
            </a:pPr>
            <a:r>
              <a:rPr lang="en-US" sz="1600" b="1" dirty="0">
                <a:solidFill>
                  <a:srgbClr val="FFFFFF"/>
                </a:solidFill>
                <a:latin typeface="Arial" panose="020B0604020202020204" pitchFamily="34" charset="0"/>
                <a:ea typeface="Calibri" pitchFamily="34" charset="-122"/>
                <a:cs typeface="Arial" panose="020B0604020202020204" pitchFamily="34" charset="0"/>
              </a:rPr>
              <a:t>Стратеги
</a:t>
            </a:r>
            <a:endParaRPr lang="en-US" sz="1600" dirty="0">
              <a:latin typeface="Arial" panose="020B0604020202020204" pitchFamily="34" charset="0"/>
              <a:cs typeface="Arial" panose="020B0604020202020204" pitchFamily="34" charset="0"/>
            </a:endParaRPr>
          </a:p>
          <a:p>
            <a:pPr marL="0" indent="0" algn="ctr">
              <a:buNone/>
            </a:pPr>
            <a:r>
              <a:rPr lang="en-US" sz="1050" i="1" dirty="0">
                <a:solidFill>
                  <a:srgbClr val="CADCFC"/>
                </a:solidFill>
                <a:latin typeface="Arial" panose="020B0604020202020204" pitchFamily="34" charset="0"/>
                <a:ea typeface="Calibri" pitchFamily="34" charset="-122"/>
                <a:cs typeface="Arial" panose="020B0604020202020204" pitchFamily="34" charset="0"/>
              </a:rPr>
              <a:t>Strategy</a:t>
            </a:r>
            <a:endParaRPr lang="en-US" sz="1600" dirty="0">
              <a:latin typeface="Arial" panose="020B0604020202020204" pitchFamily="34" charset="0"/>
              <a:cs typeface="Arial" panose="020B0604020202020204" pitchFamily="34" charset="0"/>
            </a:endParaRPr>
          </a:p>
        </p:txBody>
      </p:sp>
      <p:sp>
        <p:nvSpPr>
          <p:cNvPr id="7" name="Shape 5"/>
          <p:cNvSpPr/>
          <p:nvPr/>
        </p:nvSpPr>
        <p:spPr>
          <a:xfrm>
            <a:off x="2542032" y="2971800"/>
            <a:ext cx="1737360" cy="1051560"/>
          </a:xfrm>
          <a:prstGeom prst="roundRect">
            <a:avLst>
              <a:gd name="adj" fmla="val 5217"/>
            </a:avLst>
          </a:prstGeom>
          <a:solidFill>
            <a:srgbClr val="1E2761"/>
          </a:solidFill>
          <a:ln/>
        </p:spPr>
        <p:txBody>
          <a:bodyPr/>
          <a:lstStyle/>
          <a:p>
            <a:endParaRPr lang="en-US" sz="2000">
              <a:latin typeface="Arial" panose="020B0604020202020204" pitchFamily="34" charset="0"/>
              <a:cs typeface="Arial" panose="020B0604020202020204" pitchFamily="34" charset="0"/>
            </a:endParaRPr>
          </a:p>
        </p:txBody>
      </p:sp>
      <p:sp>
        <p:nvSpPr>
          <p:cNvPr id="8" name="Text 6"/>
          <p:cNvSpPr/>
          <p:nvPr/>
        </p:nvSpPr>
        <p:spPr>
          <a:xfrm>
            <a:off x="2542032" y="2971800"/>
            <a:ext cx="1737360" cy="1051560"/>
          </a:xfrm>
          <a:prstGeom prst="rect">
            <a:avLst/>
          </a:prstGeom>
          <a:noFill/>
          <a:ln/>
        </p:spPr>
        <p:txBody>
          <a:bodyPr wrap="square" lIns="0" tIns="0" rIns="0" bIns="0" rtlCol="0" anchor="ctr"/>
          <a:lstStyle/>
          <a:p>
            <a:pPr marL="0" indent="0" algn="ctr">
              <a:buNone/>
            </a:pPr>
            <a:r>
              <a:rPr lang="en-US" sz="1600" b="1" dirty="0">
                <a:solidFill>
                  <a:srgbClr val="FFFFFF"/>
                </a:solidFill>
                <a:latin typeface="Arial" panose="020B0604020202020204" pitchFamily="34" charset="0"/>
                <a:ea typeface="Calibri" pitchFamily="34" charset="-122"/>
                <a:cs typeface="Arial" panose="020B0604020202020204" pitchFamily="34" charset="0"/>
              </a:rPr>
              <a:t>Бүтэц
</a:t>
            </a:r>
            <a:endParaRPr lang="en-US" sz="1600" dirty="0">
              <a:latin typeface="Arial" panose="020B0604020202020204" pitchFamily="34" charset="0"/>
              <a:cs typeface="Arial" panose="020B0604020202020204" pitchFamily="34" charset="0"/>
            </a:endParaRPr>
          </a:p>
          <a:p>
            <a:pPr marL="0" indent="0" algn="ctr">
              <a:buNone/>
            </a:pPr>
            <a:r>
              <a:rPr lang="en-US" sz="1050" i="1" dirty="0">
                <a:solidFill>
                  <a:srgbClr val="CADCFC"/>
                </a:solidFill>
                <a:latin typeface="Arial" panose="020B0604020202020204" pitchFamily="34" charset="0"/>
                <a:ea typeface="Calibri" pitchFamily="34" charset="-122"/>
                <a:cs typeface="Arial" panose="020B0604020202020204" pitchFamily="34" charset="0"/>
              </a:rPr>
              <a:t>Structure</a:t>
            </a:r>
            <a:endParaRPr lang="en-US" sz="1600" dirty="0">
              <a:latin typeface="Arial" panose="020B0604020202020204" pitchFamily="34" charset="0"/>
              <a:cs typeface="Arial" panose="020B0604020202020204" pitchFamily="34" charset="0"/>
            </a:endParaRPr>
          </a:p>
        </p:txBody>
      </p:sp>
      <p:sp>
        <p:nvSpPr>
          <p:cNvPr id="9" name="Shape 7"/>
          <p:cNvSpPr/>
          <p:nvPr/>
        </p:nvSpPr>
        <p:spPr>
          <a:xfrm>
            <a:off x="4370832" y="2971800"/>
            <a:ext cx="1737360" cy="1051560"/>
          </a:xfrm>
          <a:prstGeom prst="roundRect">
            <a:avLst>
              <a:gd name="adj" fmla="val 5217"/>
            </a:avLst>
          </a:prstGeom>
          <a:solidFill>
            <a:srgbClr val="2A3A7C"/>
          </a:solidFill>
          <a:ln/>
        </p:spPr>
        <p:txBody>
          <a:bodyPr/>
          <a:lstStyle/>
          <a:p>
            <a:endParaRPr lang="en-US" sz="2000">
              <a:latin typeface="Arial" panose="020B0604020202020204" pitchFamily="34" charset="0"/>
              <a:cs typeface="Arial" panose="020B0604020202020204" pitchFamily="34" charset="0"/>
            </a:endParaRPr>
          </a:p>
        </p:txBody>
      </p:sp>
      <p:sp>
        <p:nvSpPr>
          <p:cNvPr id="10" name="Text 8"/>
          <p:cNvSpPr/>
          <p:nvPr/>
        </p:nvSpPr>
        <p:spPr>
          <a:xfrm>
            <a:off x="4370832" y="2971800"/>
            <a:ext cx="1737360" cy="1051560"/>
          </a:xfrm>
          <a:prstGeom prst="rect">
            <a:avLst/>
          </a:prstGeom>
          <a:noFill/>
          <a:ln/>
        </p:spPr>
        <p:txBody>
          <a:bodyPr wrap="square" lIns="0" tIns="0" rIns="0" bIns="0" rtlCol="0" anchor="ctr"/>
          <a:lstStyle/>
          <a:p>
            <a:pPr marL="0" indent="0" algn="ctr">
              <a:buNone/>
            </a:pPr>
            <a:r>
              <a:rPr lang="en-US" sz="1600" b="1" dirty="0">
                <a:solidFill>
                  <a:srgbClr val="FFFFFF"/>
                </a:solidFill>
                <a:latin typeface="Arial" panose="020B0604020202020204" pitchFamily="34" charset="0"/>
                <a:ea typeface="Calibri" pitchFamily="34" charset="-122"/>
                <a:cs typeface="Arial" panose="020B0604020202020204" pitchFamily="34" charset="0"/>
              </a:rPr>
              <a:t>Системүүд
</a:t>
            </a:r>
            <a:endParaRPr lang="en-US" sz="1600" dirty="0">
              <a:latin typeface="Arial" panose="020B0604020202020204" pitchFamily="34" charset="0"/>
              <a:cs typeface="Arial" panose="020B0604020202020204" pitchFamily="34" charset="0"/>
            </a:endParaRPr>
          </a:p>
          <a:p>
            <a:pPr marL="0" indent="0" algn="ctr">
              <a:buNone/>
            </a:pPr>
            <a:r>
              <a:rPr lang="en-US" sz="1050" i="1" dirty="0">
                <a:solidFill>
                  <a:srgbClr val="CADCFC"/>
                </a:solidFill>
                <a:latin typeface="Arial" panose="020B0604020202020204" pitchFamily="34" charset="0"/>
                <a:ea typeface="Calibri" pitchFamily="34" charset="-122"/>
                <a:cs typeface="Arial" panose="020B0604020202020204" pitchFamily="34" charset="0"/>
              </a:rPr>
              <a:t>Systems</a:t>
            </a:r>
            <a:endParaRPr lang="en-US" sz="1600" dirty="0">
              <a:latin typeface="Arial" panose="020B0604020202020204" pitchFamily="34" charset="0"/>
              <a:cs typeface="Arial" panose="020B0604020202020204" pitchFamily="34" charset="0"/>
            </a:endParaRPr>
          </a:p>
        </p:txBody>
      </p:sp>
      <p:sp>
        <p:nvSpPr>
          <p:cNvPr id="11" name="Shape 9"/>
          <p:cNvSpPr/>
          <p:nvPr/>
        </p:nvSpPr>
        <p:spPr>
          <a:xfrm>
            <a:off x="6199632" y="2971800"/>
            <a:ext cx="1737360" cy="1051560"/>
          </a:xfrm>
          <a:prstGeom prst="roundRect">
            <a:avLst>
              <a:gd name="adj" fmla="val 5217"/>
            </a:avLst>
          </a:prstGeom>
          <a:solidFill>
            <a:srgbClr val="1E2761"/>
          </a:solidFill>
          <a:ln/>
        </p:spPr>
        <p:txBody>
          <a:bodyPr/>
          <a:lstStyle/>
          <a:p>
            <a:endParaRPr lang="en-US" sz="2000">
              <a:latin typeface="Arial" panose="020B0604020202020204" pitchFamily="34" charset="0"/>
              <a:cs typeface="Arial" panose="020B0604020202020204" pitchFamily="34" charset="0"/>
            </a:endParaRPr>
          </a:p>
        </p:txBody>
      </p:sp>
      <p:sp>
        <p:nvSpPr>
          <p:cNvPr id="12" name="Text 10"/>
          <p:cNvSpPr/>
          <p:nvPr/>
        </p:nvSpPr>
        <p:spPr>
          <a:xfrm>
            <a:off x="6199632" y="2971800"/>
            <a:ext cx="1737360" cy="1051560"/>
          </a:xfrm>
          <a:prstGeom prst="rect">
            <a:avLst/>
          </a:prstGeom>
          <a:noFill/>
          <a:ln/>
        </p:spPr>
        <p:txBody>
          <a:bodyPr wrap="square" lIns="0" tIns="0" rIns="0" bIns="0" rtlCol="0" anchor="ctr"/>
          <a:lstStyle/>
          <a:p>
            <a:pPr marL="0" indent="0" algn="ctr">
              <a:buNone/>
            </a:pPr>
            <a:r>
              <a:rPr lang="en-US" sz="1600" b="1" dirty="0">
                <a:solidFill>
                  <a:srgbClr val="FFFFFF"/>
                </a:solidFill>
                <a:latin typeface="Arial" panose="020B0604020202020204" pitchFamily="34" charset="0"/>
                <a:ea typeface="Calibri" pitchFamily="34" charset="-122"/>
                <a:cs typeface="Arial" panose="020B0604020202020204" pitchFamily="34" charset="0"/>
              </a:rPr>
              <a:t>Хэв маяг
</a:t>
            </a:r>
            <a:endParaRPr lang="en-US" sz="1600" dirty="0">
              <a:latin typeface="Arial" panose="020B0604020202020204" pitchFamily="34" charset="0"/>
              <a:cs typeface="Arial" panose="020B0604020202020204" pitchFamily="34" charset="0"/>
            </a:endParaRPr>
          </a:p>
          <a:p>
            <a:pPr marL="0" indent="0" algn="ctr">
              <a:buNone/>
            </a:pPr>
            <a:r>
              <a:rPr lang="en-US" sz="1050" i="1" dirty="0">
                <a:solidFill>
                  <a:srgbClr val="CADCFC"/>
                </a:solidFill>
                <a:latin typeface="Arial" panose="020B0604020202020204" pitchFamily="34" charset="0"/>
                <a:ea typeface="Calibri" pitchFamily="34" charset="-122"/>
                <a:cs typeface="Arial" panose="020B0604020202020204" pitchFamily="34" charset="0"/>
              </a:rPr>
              <a:t>Style</a:t>
            </a:r>
            <a:endParaRPr lang="en-US" sz="1600" dirty="0">
              <a:latin typeface="Arial" panose="020B0604020202020204" pitchFamily="34" charset="0"/>
              <a:cs typeface="Arial" panose="020B0604020202020204" pitchFamily="34" charset="0"/>
            </a:endParaRPr>
          </a:p>
        </p:txBody>
      </p:sp>
      <p:sp>
        <p:nvSpPr>
          <p:cNvPr id="13" name="Shape 11"/>
          <p:cNvSpPr/>
          <p:nvPr/>
        </p:nvSpPr>
        <p:spPr>
          <a:xfrm>
            <a:off x="8028432" y="2971800"/>
            <a:ext cx="1737360" cy="1051560"/>
          </a:xfrm>
          <a:prstGeom prst="roundRect">
            <a:avLst>
              <a:gd name="adj" fmla="val 5217"/>
            </a:avLst>
          </a:prstGeom>
          <a:solidFill>
            <a:srgbClr val="2A3A7C"/>
          </a:solidFill>
          <a:ln/>
        </p:spPr>
        <p:txBody>
          <a:bodyPr/>
          <a:lstStyle/>
          <a:p>
            <a:endParaRPr lang="en-US" sz="2000">
              <a:latin typeface="Arial" panose="020B0604020202020204" pitchFamily="34" charset="0"/>
              <a:cs typeface="Arial" panose="020B0604020202020204" pitchFamily="34" charset="0"/>
            </a:endParaRPr>
          </a:p>
        </p:txBody>
      </p:sp>
      <p:sp>
        <p:nvSpPr>
          <p:cNvPr id="14" name="Text 12"/>
          <p:cNvSpPr/>
          <p:nvPr/>
        </p:nvSpPr>
        <p:spPr>
          <a:xfrm>
            <a:off x="8028432" y="2971800"/>
            <a:ext cx="1737360" cy="1051560"/>
          </a:xfrm>
          <a:prstGeom prst="rect">
            <a:avLst/>
          </a:prstGeom>
          <a:noFill/>
          <a:ln/>
        </p:spPr>
        <p:txBody>
          <a:bodyPr wrap="square" lIns="0" tIns="0" rIns="0" bIns="0" rtlCol="0" anchor="ctr"/>
          <a:lstStyle/>
          <a:p>
            <a:pPr marL="0" indent="0" algn="ctr">
              <a:buNone/>
            </a:pPr>
            <a:r>
              <a:rPr lang="en-US" sz="1600" b="1" dirty="0">
                <a:solidFill>
                  <a:srgbClr val="FFFFFF"/>
                </a:solidFill>
                <a:latin typeface="Arial" panose="020B0604020202020204" pitchFamily="34" charset="0"/>
                <a:ea typeface="Calibri" pitchFamily="34" charset="-122"/>
                <a:cs typeface="Arial" panose="020B0604020202020204" pitchFamily="34" charset="0"/>
              </a:rPr>
              <a:t>Боловсон хүчин
</a:t>
            </a:r>
            <a:endParaRPr lang="en-US" sz="1600" dirty="0">
              <a:latin typeface="Arial" panose="020B0604020202020204" pitchFamily="34" charset="0"/>
              <a:cs typeface="Arial" panose="020B0604020202020204" pitchFamily="34" charset="0"/>
            </a:endParaRPr>
          </a:p>
          <a:p>
            <a:pPr marL="0" indent="0" algn="ctr">
              <a:buNone/>
            </a:pPr>
            <a:r>
              <a:rPr lang="en-US" sz="1050" i="1" dirty="0">
                <a:solidFill>
                  <a:srgbClr val="CADCFC"/>
                </a:solidFill>
                <a:latin typeface="Arial" panose="020B0604020202020204" pitchFamily="34" charset="0"/>
                <a:ea typeface="Calibri" pitchFamily="34" charset="-122"/>
                <a:cs typeface="Arial" panose="020B0604020202020204" pitchFamily="34" charset="0"/>
              </a:rPr>
              <a:t>Staff</a:t>
            </a:r>
            <a:endParaRPr lang="en-US" sz="1600" dirty="0">
              <a:latin typeface="Arial" panose="020B0604020202020204" pitchFamily="34" charset="0"/>
              <a:cs typeface="Arial" panose="020B0604020202020204" pitchFamily="34" charset="0"/>
            </a:endParaRPr>
          </a:p>
        </p:txBody>
      </p:sp>
      <p:sp>
        <p:nvSpPr>
          <p:cNvPr id="15" name="Shape 13"/>
          <p:cNvSpPr/>
          <p:nvPr/>
        </p:nvSpPr>
        <p:spPr>
          <a:xfrm>
            <a:off x="9857232" y="2971800"/>
            <a:ext cx="1737360" cy="1051560"/>
          </a:xfrm>
          <a:prstGeom prst="roundRect">
            <a:avLst>
              <a:gd name="adj" fmla="val 5217"/>
            </a:avLst>
          </a:prstGeom>
          <a:solidFill>
            <a:srgbClr val="1E2761"/>
          </a:solidFill>
          <a:ln/>
        </p:spPr>
        <p:txBody>
          <a:bodyPr/>
          <a:lstStyle/>
          <a:p>
            <a:endParaRPr lang="en-US" sz="2000">
              <a:latin typeface="Arial" panose="020B0604020202020204" pitchFamily="34" charset="0"/>
              <a:cs typeface="Arial" panose="020B0604020202020204" pitchFamily="34" charset="0"/>
            </a:endParaRPr>
          </a:p>
        </p:txBody>
      </p:sp>
      <p:sp>
        <p:nvSpPr>
          <p:cNvPr id="16" name="Text 14"/>
          <p:cNvSpPr/>
          <p:nvPr/>
        </p:nvSpPr>
        <p:spPr>
          <a:xfrm>
            <a:off x="9857232" y="2971800"/>
            <a:ext cx="1737360" cy="1051560"/>
          </a:xfrm>
          <a:prstGeom prst="rect">
            <a:avLst/>
          </a:prstGeom>
          <a:noFill/>
          <a:ln/>
        </p:spPr>
        <p:txBody>
          <a:bodyPr wrap="square" lIns="0" tIns="0" rIns="0" bIns="0" rtlCol="0" anchor="ctr"/>
          <a:lstStyle/>
          <a:p>
            <a:pPr marL="0" indent="0" algn="ctr">
              <a:buNone/>
            </a:pPr>
            <a:r>
              <a:rPr lang="en-US" sz="1600" b="1" dirty="0">
                <a:solidFill>
                  <a:srgbClr val="FFFFFF"/>
                </a:solidFill>
                <a:latin typeface="Arial" panose="020B0604020202020204" pitchFamily="34" charset="0"/>
                <a:ea typeface="Calibri" pitchFamily="34" charset="-122"/>
                <a:cs typeface="Arial" panose="020B0604020202020204" pitchFamily="34" charset="0"/>
              </a:rPr>
              <a:t>Чадвар
</a:t>
            </a:r>
            <a:endParaRPr lang="en-US" sz="1600" dirty="0">
              <a:latin typeface="Arial" panose="020B0604020202020204" pitchFamily="34" charset="0"/>
              <a:cs typeface="Arial" panose="020B0604020202020204" pitchFamily="34" charset="0"/>
            </a:endParaRPr>
          </a:p>
          <a:p>
            <a:pPr marL="0" indent="0" algn="ctr">
              <a:buNone/>
            </a:pPr>
            <a:r>
              <a:rPr lang="en-US" sz="1050" i="1" dirty="0">
                <a:solidFill>
                  <a:srgbClr val="CADCFC"/>
                </a:solidFill>
                <a:latin typeface="Arial" panose="020B0604020202020204" pitchFamily="34" charset="0"/>
                <a:ea typeface="Calibri" pitchFamily="34" charset="-122"/>
                <a:cs typeface="Arial" panose="020B0604020202020204" pitchFamily="34" charset="0"/>
              </a:rPr>
              <a:t>Skills</a:t>
            </a:r>
            <a:endParaRPr lang="en-US" sz="1600" dirty="0">
              <a:latin typeface="Arial" panose="020B0604020202020204" pitchFamily="34" charset="0"/>
              <a:cs typeface="Arial" panose="020B0604020202020204" pitchFamily="34" charset="0"/>
            </a:endParaRPr>
          </a:p>
        </p:txBody>
      </p:sp>
      <p:sp>
        <p:nvSpPr>
          <p:cNvPr id="17" name="Shape 15"/>
          <p:cNvSpPr/>
          <p:nvPr/>
        </p:nvSpPr>
        <p:spPr>
          <a:xfrm>
            <a:off x="4389120" y="4251960"/>
            <a:ext cx="3383280" cy="868680"/>
          </a:xfrm>
          <a:prstGeom prst="roundRect">
            <a:avLst>
              <a:gd name="adj" fmla="val 6316"/>
            </a:avLst>
          </a:prstGeom>
          <a:solidFill>
            <a:srgbClr val="E8B84B"/>
          </a:solidFill>
          <a:ln/>
        </p:spPr>
        <p:txBody>
          <a:bodyPr/>
          <a:lstStyle/>
          <a:p>
            <a:endParaRPr lang="en-US" sz="2000">
              <a:latin typeface="Arial" panose="020B0604020202020204" pitchFamily="34" charset="0"/>
              <a:cs typeface="Arial" panose="020B0604020202020204" pitchFamily="34" charset="0"/>
            </a:endParaRPr>
          </a:p>
        </p:txBody>
      </p:sp>
      <p:sp>
        <p:nvSpPr>
          <p:cNvPr id="18" name="Text 16"/>
          <p:cNvSpPr/>
          <p:nvPr/>
        </p:nvSpPr>
        <p:spPr>
          <a:xfrm>
            <a:off x="4389120" y="4251960"/>
            <a:ext cx="3383280" cy="868680"/>
          </a:xfrm>
          <a:prstGeom prst="rect">
            <a:avLst/>
          </a:prstGeom>
          <a:noFill/>
          <a:ln/>
        </p:spPr>
        <p:txBody>
          <a:bodyPr wrap="square" lIns="0" tIns="0" rIns="0" bIns="0" rtlCol="0" anchor="ctr"/>
          <a:lstStyle/>
          <a:p>
            <a:pPr marL="0" indent="0" algn="ctr">
              <a:buNone/>
            </a:pPr>
            <a:r>
              <a:rPr lang="en-US" sz="1200" i="1" dirty="0">
                <a:solidFill>
                  <a:srgbClr val="1E2761"/>
                </a:solidFill>
                <a:latin typeface="Arial" panose="020B0604020202020204" pitchFamily="34" charset="0"/>
                <a:ea typeface="Calibri" pitchFamily="34" charset="-122"/>
                <a:cs typeface="Arial" panose="020B0604020202020204" pitchFamily="34" charset="0"/>
              </a:rPr>
              <a:t>Shared Values · </a:t>
            </a:r>
            <a:r>
              <a:rPr lang="en-US" sz="1600" b="1" dirty="0">
                <a:solidFill>
                  <a:srgbClr val="1E2761"/>
                </a:solidFill>
                <a:latin typeface="Arial" panose="020B0604020202020204" pitchFamily="34" charset="0"/>
                <a:ea typeface="Calibri" pitchFamily="34" charset="-122"/>
                <a:cs typeface="Arial" panose="020B0604020202020204" pitchFamily="34" charset="0"/>
              </a:rPr>
              <a:t>Нийтлэг үнэт зүйлс</a:t>
            </a:r>
            <a:endParaRPr lang="en-US" sz="1200" dirty="0">
              <a:latin typeface="Arial" panose="020B0604020202020204" pitchFamily="34" charset="0"/>
              <a:cs typeface="Arial" panose="020B0604020202020204" pitchFamily="34" charset="0"/>
            </a:endParaRPr>
          </a:p>
        </p:txBody>
      </p:sp>
      <p:sp>
        <p:nvSpPr>
          <p:cNvPr id="19" name="Text 17"/>
          <p:cNvSpPr/>
          <p:nvPr/>
        </p:nvSpPr>
        <p:spPr>
          <a:xfrm>
            <a:off x="713232" y="5349240"/>
            <a:ext cx="10789920" cy="1005840"/>
          </a:xfrm>
          <a:prstGeom prst="rect">
            <a:avLst/>
          </a:prstGeom>
          <a:noFill/>
          <a:ln/>
        </p:spPr>
        <p:txBody>
          <a:bodyPr wrap="square" lIns="0" tIns="0" rIns="0" bIns="0" rtlCol="0" anchor="ctr"/>
          <a:lstStyle/>
          <a:p>
            <a:pPr marL="0" indent="0">
              <a:buNone/>
            </a:pPr>
            <a:r>
              <a:rPr lang="en-US" sz="1400" i="1" dirty="0">
                <a:solidFill>
                  <a:srgbClr val="5A6483"/>
                </a:solidFill>
                <a:latin typeface="Arial" panose="020B0604020202020204" pitchFamily="34" charset="0"/>
                <a:ea typeface="Calibri" pitchFamily="34" charset="-122"/>
                <a:cs typeface="Arial" panose="020B0604020202020204" pitchFamily="34" charset="0"/>
              </a:rPr>
              <a:t>POPIT-тэй буулгахад: ‘Systems’ = процесс/мэдээлэл/технологи; ‘Staff’ ба ‘Skills’ = хүмүүс. Үлдсэн дөрөв — нийтлэг үнэт зүйлс, хэв маяг, стратеги, бүтэц — байгууллагын талаас авч үзэх ёстой. Загварын гол нь элементүүд биш, тэдгээрийг холбосон уялдаа (congruence) юм.</a:t>
            </a:r>
            <a:endParaRPr lang="en-US" sz="1400" dirty="0">
              <a:latin typeface="Arial" panose="020B0604020202020204" pitchFamily="34" charset="0"/>
              <a:cs typeface="Arial" panose="020B0604020202020204" pitchFamily="34" charset="0"/>
            </a:endParaRPr>
          </a:p>
        </p:txBody>
      </p:sp>
      <p:sp>
        <p:nvSpPr>
          <p:cNvPr id="20" name="Text 18"/>
          <p:cNvSpPr/>
          <p:nvPr/>
        </p:nvSpPr>
        <p:spPr>
          <a:xfrm>
            <a:off x="11338560" y="6400800"/>
            <a:ext cx="548640" cy="274320"/>
          </a:xfrm>
          <a:prstGeom prst="rect">
            <a:avLst/>
          </a:prstGeom>
          <a:noFill/>
          <a:ln/>
        </p:spPr>
        <p:txBody>
          <a:bodyPr wrap="square" rtlCol="0" anchor="ctr"/>
          <a:lstStyle/>
          <a:p>
            <a:pPr marL="0" indent="0" algn="r">
              <a:buNone/>
            </a:pPr>
            <a:r>
              <a:rPr lang="en-US" sz="1000" dirty="0">
                <a:solidFill>
                  <a:srgbClr val="5A6483"/>
                </a:solidFill>
                <a:latin typeface="Arial" panose="020B0604020202020204" pitchFamily="34" charset="0"/>
                <a:ea typeface="Calibri" pitchFamily="34" charset="-122"/>
                <a:cs typeface="Arial" panose="020B0604020202020204" pitchFamily="34" charset="0"/>
              </a:rPr>
              <a:t>10</a:t>
            </a:r>
            <a:endParaRPr lang="en-US" sz="1000" dirty="0">
              <a:latin typeface="Arial" panose="020B0604020202020204" pitchFamily="34" charset="0"/>
              <a:cs typeface="Arial" panose="020B0604020202020204"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640080" y="411480"/>
            <a:ext cx="8229600" cy="320040"/>
          </a:xfrm>
          <a:prstGeom prst="rect">
            <a:avLst/>
          </a:prstGeom>
          <a:noFill/>
          <a:ln/>
        </p:spPr>
        <p:txBody>
          <a:bodyPr wrap="square" lIns="0" tIns="0" rIns="0" bIns="0" rtlCol="0" anchor="ctr"/>
          <a:lstStyle/>
          <a:p>
            <a:pPr marL="0" indent="0">
              <a:buNone/>
            </a:pPr>
            <a:r>
              <a:rPr lang="en-US" sz="1200" b="1" kern="0" spc="200" dirty="0">
                <a:solidFill>
                  <a:srgbClr val="E8B84B"/>
                </a:solidFill>
                <a:latin typeface="Arial" panose="020B0604020202020204" pitchFamily="34" charset="0"/>
                <a:ea typeface="Calibri" pitchFamily="34" charset="-122"/>
                <a:cs typeface="Arial" panose="020B0604020202020204" pitchFamily="34" charset="0"/>
              </a:rPr>
              <a:t>POPIT · ХҮМҮҮС</a:t>
            </a:r>
            <a:endParaRPr lang="en-US" sz="1200" dirty="0">
              <a:latin typeface="Arial" panose="020B0604020202020204" pitchFamily="34" charset="0"/>
              <a:cs typeface="Arial" panose="020B0604020202020204" pitchFamily="34" charset="0"/>
            </a:endParaRPr>
          </a:p>
        </p:txBody>
      </p:sp>
      <p:sp>
        <p:nvSpPr>
          <p:cNvPr id="3" name="Text 1"/>
          <p:cNvSpPr/>
          <p:nvPr/>
        </p:nvSpPr>
        <p:spPr>
          <a:xfrm>
            <a:off x="640080" y="731520"/>
            <a:ext cx="10881360" cy="914400"/>
          </a:xfrm>
          <a:prstGeom prst="rect">
            <a:avLst/>
          </a:prstGeom>
          <a:noFill/>
          <a:ln/>
        </p:spPr>
        <p:txBody>
          <a:bodyPr wrap="square" lIns="0" tIns="0" rIns="0" bIns="0" rtlCol="0" anchor="t"/>
          <a:lstStyle/>
          <a:p>
            <a:pPr marL="0" indent="0">
              <a:buNone/>
            </a:pPr>
            <a:r>
              <a:rPr lang="en-US" sz="2800" b="1" dirty="0">
                <a:solidFill>
                  <a:srgbClr val="1E2761"/>
                </a:solidFill>
                <a:latin typeface="Arial" panose="020B0604020202020204" pitchFamily="34" charset="0"/>
                <a:ea typeface="Georgia" pitchFamily="34" charset="-122"/>
                <a:cs typeface="Arial" panose="020B0604020202020204" pitchFamily="34" charset="0"/>
              </a:rPr>
              <a:t>Хүмүүс</a:t>
            </a:r>
            <a:endParaRPr lang="en-US" sz="2800" dirty="0">
              <a:latin typeface="Arial" panose="020B0604020202020204" pitchFamily="34" charset="0"/>
              <a:cs typeface="Arial" panose="020B0604020202020204" pitchFamily="34" charset="0"/>
            </a:endParaRPr>
          </a:p>
        </p:txBody>
      </p:sp>
      <p:sp>
        <p:nvSpPr>
          <p:cNvPr id="4" name="Shape 2"/>
          <p:cNvSpPr/>
          <p:nvPr/>
        </p:nvSpPr>
        <p:spPr>
          <a:xfrm>
            <a:off x="655320" y="1458468"/>
            <a:ext cx="5440680" cy="1965960"/>
          </a:xfrm>
          <a:prstGeom prst="rect">
            <a:avLst/>
          </a:prstGeom>
          <a:solidFill>
            <a:srgbClr val="F4F6FB"/>
          </a:solidFill>
          <a:ln w="12700">
            <a:solidFill>
              <a:srgbClr val="E2E7F2"/>
            </a:solidFill>
            <a:prstDash val="solid"/>
          </a:ln>
          <a:effectLst>
            <a:outerShdw blurRad="63500" dist="25400" dir="8100000" algn="bl" rotWithShape="0">
              <a:srgbClr val="000000">
                <a:alpha val="10000"/>
              </a:srgbClr>
            </a:outerShdw>
          </a:effectLst>
        </p:spPr>
        <p:txBody>
          <a:bodyPr/>
          <a:lstStyle/>
          <a:p>
            <a:endParaRPr lang="en-US" sz="2000">
              <a:latin typeface="Arial" panose="020B0604020202020204" pitchFamily="34" charset="0"/>
              <a:cs typeface="Arial" panose="020B0604020202020204" pitchFamily="34" charset="0"/>
            </a:endParaRPr>
          </a:p>
        </p:txBody>
      </p:sp>
      <p:sp>
        <p:nvSpPr>
          <p:cNvPr id="5" name="Shape 3"/>
          <p:cNvSpPr/>
          <p:nvPr/>
        </p:nvSpPr>
        <p:spPr>
          <a:xfrm>
            <a:off x="655320" y="1458468"/>
            <a:ext cx="82296" cy="1965960"/>
          </a:xfrm>
          <a:prstGeom prst="rect">
            <a:avLst/>
          </a:prstGeom>
          <a:solidFill>
            <a:srgbClr val="1E2761"/>
          </a:solidFill>
          <a:ln/>
        </p:spPr>
        <p:txBody>
          <a:bodyPr/>
          <a:lstStyle/>
          <a:p>
            <a:endParaRPr lang="en-US" sz="2000">
              <a:latin typeface="Arial" panose="020B0604020202020204" pitchFamily="34" charset="0"/>
              <a:cs typeface="Arial" panose="020B0604020202020204" pitchFamily="34" charset="0"/>
            </a:endParaRPr>
          </a:p>
        </p:txBody>
      </p:sp>
      <p:sp>
        <p:nvSpPr>
          <p:cNvPr id="6" name="Text 4"/>
          <p:cNvSpPr/>
          <p:nvPr/>
        </p:nvSpPr>
        <p:spPr>
          <a:xfrm>
            <a:off x="856488" y="1586484"/>
            <a:ext cx="5074920" cy="457200"/>
          </a:xfrm>
          <a:prstGeom prst="rect">
            <a:avLst/>
          </a:prstGeom>
          <a:noFill/>
          <a:ln/>
        </p:spPr>
        <p:txBody>
          <a:bodyPr wrap="square" lIns="0" tIns="0" rIns="0" bIns="0" rtlCol="0" anchor="t"/>
          <a:lstStyle/>
          <a:p>
            <a:pPr marL="0" indent="0">
              <a:buNone/>
            </a:pPr>
            <a:r>
              <a:rPr lang="en-US" sz="1600" b="1" dirty="0">
                <a:solidFill>
                  <a:srgbClr val="1E2761"/>
                </a:solidFill>
                <a:latin typeface="Arial" panose="020B0604020202020204" pitchFamily="34" charset="0"/>
                <a:ea typeface="Calibri" pitchFamily="34" charset="-122"/>
                <a:cs typeface="Arial" panose="020B0604020202020204" pitchFamily="34" charset="0"/>
              </a:rPr>
              <a:t>Чадвар (Skills)</a:t>
            </a:r>
            <a:endParaRPr lang="en-US" sz="1600" dirty="0">
              <a:latin typeface="Arial" panose="020B0604020202020204" pitchFamily="34" charset="0"/>
              <a:cs typeface="Arial" panose="020B0604020202020204" pitchFamily="34" charset="0"/>
            </a:endParaRPr>
          </a:p>
        </p:txBody>
      </p:sp>
      <p:sp>
        <p:nvSpPr>
          <p:cNvPr id="7" name="Text 5"/>
          <p:cNvSpPr/>
          <p:nvPr/>
        </p:nvSpPr>
        <p:spPr>
          <a:xfrm>
            <a:off x="856488" y="2025396"/>
            <a:ext cx="5074920" cy="1280160"/>
          </a:xfrm>
          <a:prstGeom prst="rect">
            <a:avLst/>
          </a:prstGeom>
          <a:noFill/>
          <a:ln/>
        </p:spPr>
        <p:txBody>
          <a:bodyPr wrap="square" lIns="0" tIns="0" rIns="0" bIns="0" rtlCol="0" anchor="t"/>
          <a:lstStyle/>
          <a:p>
            <a:pPr marL="0" indent="0">
              <a:lnSpc>
                <a:spcPct val="102000"/>
              </a:lnSpc>
              <a:buNone/>
            </a:pPr>
            <a:r>
              <a:rPr lang="en-US" sz="1400" dirty="0">
                <a:solidFill>
                  <a:srgbClr val="1B2540"/>
                </a:solidFill>
                <a:latin typeface="Arial" panose="020B0604020202020204" pitchFamily="34" charset="0"/>
                <a:ea typeface="Calibri" pitchFamily="34" charset="-122"/>
                <a:cs typeface="Arial" panose="020B0604020202020204" pitchFamily="34" charset="0"/>
              </a:rPr>
              <a:t>Шинэ үүрэгт ямар чадвар шаардлагатай, шилжилтийн үед ямар дэмжлэг, сургалт хэрэгтэйг тодорхойлно. Шинэ даалгавар, процессын урсгал, мэдээлэл, дүрэм бүгд сургалтын хэрэгцээг бий болгож болно.</a:t>
            </a:r>
            <a:endParaRPr lang="en-US" sz="1400" dirty="0">
              <a:latin typeface="Arial" panose="020B0604020202020204" pitchFamily="34" charset="0"/>
              <a:cs typeface="Arial" panose="020B0604020202020204" pitchFamily="34" charset="0"/>
            </a:endParaRPr>
          </a:p>
        </p:txBody>
      </p:sp>
      <p:sp>
        <p:nvSpPr>
          <p:cNvPr id="8" name="Shape 6"/>
          <p:cNvSpPr/>
          <p:nvPr/>
        </p:nvSpPr>
        <p:spPr>
          <a:xfrm>
            <a:off x="6278880" y="1458468"/>
            <a:ext cx="5257800" cy="1965960"/>
          </a:xfrm>
          <a:prstGeom prst="rect">
            <a:avLst/>
          </a:prstGeom>
          <a:solidFill>
            <a:srgbClr val="F4F6FB"/>
          </a:solidFill>
          <a:ln w="12700">
            <a:solidFill>
              <a:srgbClr val="E2E7F2"/>
            </a:solidFill>
            <a:prstDash val="solid"/>
          </a:ln>
          <a:effectLst>
            <a:outerShdw blurRad="63500" dist="25400" dir="8100000" algn="bl" rotWithShape="0">
              <a:srgbClr val="000000">
                <a:alpha val="10000"/>
              </a:srgbClr>
            </a:outerShdw>
          </a:effectLst>
        </p:spPr>
        <p:txBody>
          <a:bodyPr/>
          <a:lstStyle/>
          <a:p>
            <a:endParaRPr lang="en-US" sz="2000">
              <a:latin typeface="Arial" panose="020B0604020202020204" pitchFamily="34" charset="0"/>
              <a:cs typeface="Arial" panose="020B0604020202020204" pitchFamily="34" charset="0"/>
            </a:endParaRPr>
          </a:p>
        </p:txBody>
      </p:sp>
      <p:sp>
        <p:nvSpPr>
          <p:cNvPr id="9" name="Shape 7"/>
          <p:cNvSpPr/>
          <p:nvPr/>
        </p:nvSpPr>
        <p:spPr>
          <a:xfrm>
            <a:off x="6278880" y="1458468"/>
            <a:ext cx="82296" cy="1965960"/>
          </a:xfrm>
          <a:prstGeom prst="rect">
            <a:avLst/>
          </a:prstGeom>
          <a:solidFill>
            <a:srgbClr val="2E8B8B"/>
          </a:solidFill>
          <a:ln/>
        </p:spPr>
        <p:txBody>
          <a:bodyPr/>
          <a:lstStyle/>
          <a:p>
            <a:endParaRPr lang="en-US" sz="2000">
              <a:latin typeface="Arial" panose="020B0604020202020204" pitchFamily="34" charset="0"/>
              <a:cs typeface="Arial" panose="020B0604020202020204" pitchFamily="34" charset="0"/>
            </a:endParaRPr>
          </a:p>
        </p:txBody>
      </p:sp>
      <p:sp>
        <p:nvSpPr>
          <p:cNvPr id="10" name="Text 8"/>
          <p:cNvSpPr/>
          <p:nvPr/>
        </p:nvSpPr>
        <p:spPr>
          <a:xfrm>
            <a:off x="6480048" y="1586484"/>
            <a:ext cx="4892040" cy="457200"/>
          </a:xfrm>
          <a:prstGeom prst="rect">
            <a:avLst/>
          </a:prstGeom>
          <a:noFill/>
          <a:ln/>
        </p:spPr>
        <p:txBody>
          <a:bodyPr wrap="square" lIns="0" tIns="0" rIns="0" bIns="0" rtlCol="0" anchor="t"/>
          <a:lstStyle/>
          <a:p>
            <a:pPr marL="0" indent="0">
              <a:buNone/>
            </a:pPr>
            <a:r>
              <a:rPr lang="en-US" sz="1600" b="1" dirty="0">
                <a:solidFill>
                  <a:srgbClr val="2E8B8B"/>
                </a:solidFill>
                <a:latin typeface="Arial" panose="020B0604020202020204" pitchFamily="34" charset="0"/>
                <a:ea typeface="Calibri" pitchFamily="34" charset="-122"/>
                <a:cs typeface="Arial" panose="020B0604020202020204" pitchFamily="34" charset="0"/>
              </a:rPr>
              <a:t>Ажилд авах (Recruitment)</a:t>
            </a:r>
            <a:endParaRPr lang="en-US" sz="1600" dirty="0">
              <a:latin typeface="Arial" panose="020B0604020202020204" pitchFamily="34" charset="0"/>
              <a:cs typeface="Arial" panose="020B0604020202020204" pitchFamily="34" charset="0"/>
            </a:endParaRPr>
          </a:p>
        </p:txBody>
      </p:sp>
      <p:sp>
        <p:nvSpPr>
          <p:cNvPr id="11" name="Text 9"/>
          <p:cNvSpPr/>
          <p:nvPr/>
        </p:nvSpPr>
        <p:spPr>
          <a:xfrm>
            <a:off x="6480048" y="2025396"/>
            <a:ext cx="4892040" cy="1280160"/>
          </a:xfrm>
          <a:prstGeom prst="rect">
            <a:avLst/>
          </a:prstGeom>
          <a:noFill/>
          <a:ln/>
        </p:spPr>
        <p:txBody>
          <a:bodyPr wrap="square" lIns="0" tIns="0" rIns="0" bIns="0" rtlCol="0" anchor="t"/>
          <a:lstStyle/>
          <a:p>
            <a:pPr marL="0" indent="0">
              <a:lnSpc>
                <a:spcPct val="102000"/>
              </a:lnSpc>
              <a:buNone/>
            </a:pPr>
            <a:r>
              <a:rPr lang="en-US" sz="1400" dirty="0">
                <a:solidFill>
                  <a:srgbClr val="1B2540"/>
                </a:solidFill>
                <a:latin typeface="Arial" panose="020B0604020202020204" pitchFamily="34" charset="0"/>
                <a:ea typeface="Calibri" pitchFamily="34" charset="-122"/>
                <a:cs typeface="Arial" panose="020B0604020202020204" pitchFamily="34" charset="0"/>
              </a:rPr>
              <a:t>Чадварын зөрүү байвал нэмэлт хүн авах шаардлага гарна. Гэхдээ зохистой ажилд авах бодлого байхгүй бол энэ нь өөрчлөлтийг сүйтгэх илүү ноцтой зөрүү болж мэднэ.</a:t>
            </a:r>
            <a:endParaRPr lang="en-US" sz="1400" dirty="0">
              <a:latin typeface="Arial" panose="020B0604020202020204" pitchFamily="34" charset="0"/>
              <a:cs typeface="Arial" panose="020B0604020202020204" pitchFamily="34" charset="0"/>
            </a:endParaRPr>
          </a:p>
        </p:txBody>
      </p:sp>
      <p:sp>
        <p:nvSpPr>
          <p:cNvPr id="12" name="Shape 10"/>
          <p:cNvSpPr/>
          <p:nvPr/>
        </p:nvSpPr>
        <p:spPr>
          <a:xfrm>
            <a:off x="655320" y="3561588"/>
            <a:ext cx="5440680" cy="1965960"/>
          </a:xfrm>
          <a:prstGeom prst="rect">
            <a:avLst/>
          </a:prstGeom>
          <a:solidFill>
            <a:srgbClr val="F4F6FB"/>
          </a:solidFill>
          <a:ln w="12700">
            <a:solidFill>
              <a:srgbClr val="E2E7F2"/>
            </a:solidFill>
            <a:prstDash val="solid"/>
          </a:ln>
          <a:effectLst>
            <a:outerShdw blurRad="63500" dist="25400" dir="8100000" algn="bl" rotWithShape="0">
              <a:srgbClr val="000000">
                <a:alpha val="10000"/>
              </a:srgbClr>
            </a:outerShdw>
          </a:effectLst>
        </p:spPr>
        <p:txBody>
          <a:bodyPr/>
          <a:lstStyle/>
          <a:p>
            <a:endParaRPr lang="en-US" sz="2000">
              <a:latin typeface="Arial" panose="020B0604020202020204" pitchFamily="34" charset="0"/>
              <a:cs typeface="Arial" panose="020B0604020202020204" pitchFamily="34" charset="0"/>
            </a:endParaRPr>
          </a:p>
        </p:txBody>
      </p:sp>
      <p:sp>
        <p:nvSpPr>
          <p:cNvPr id="13" name="Shape 11"/>
          <p:cNvSpPr/>
          <p:nvPr/>
        </p:nvSpPr>
        <p:spPr>
          <a:xfrm>
            <a:off x="655320" y="3561588"/>
            <a:ext cx="82296" cy="1965960"/>
          </a:xfrm>
          <a:prstGeom prst="rect">
            <a:avLst/>
          </a:prstGeom>
          <a:solidFill>
            <a:srgbClr val="E8B84B"/>
          </a:solidFill>
          <a:ln/>
        </p:spPr>
        <p:txBody>
          <a:bodyPr/>
          <a:lstStyle/>
          <a:p>
            <a:endParaRPr lang="en-US" sz="2000">
              <a:latin typeface="Arial" panose="020B0604020202020204" pitchFamily="34" charset="0"/>
              <a:cs typeface="Arial" panose="020B0604020202020204" pitchFamily="34" charset="0"/>
            </a:endParaRPr>
          </a:p>
        </p:txBody>
      </p:sp>
      <p:sp>
        <p:nvSpPr>
          <p:cNvPr id="14" name="Text 12"/>
          <p:cNvSpPr/>
          <p:nvPr/>
        </p:nvSpPr>
        <p:spPr>
          <a:xfrm>
            <a:off x="856488" y="3689604"/>
            <a:ext cx="5074920" cy="457200"/>
          </a:xfrm>
          <a:prstGeom prst="rect">
            <a:avLst/>
          </a:prstGeom>
          <a:noFill/>
          <a:ln/>
        </p:spPr>
        <p:txBody>
          <a:bodyPr wrap="square" lIns="0" tIns="0" rIns="0" bIns="0" rtlCol="0" anchor="t"/>
          <a:lstStyle/>
          <a:p>
            <a:pPr marL="0" indent="0">
              <a:buNone/>
            </a:pPr>
            <a:r>
              <a:rPr lang="en-US" sz="1600" b="1" dirty="0">
                <a:solidFill>
                  <a:srgbClr val="E8B84B"/>
                </a:solidFill>
                <a:latin typeface="Arial" panose="020B0604020202020204" pitchFamily="34" charset="0"/>
                <a:ea typeface="Calibri" pitchFamily="34" charset="-122"/>
                <a:cs typeface="Arial" panose="020B0604020202020204" pitchFamily="34" charset="0"/>
              </a:rPr>
              <a:t>Боловсон хүчний хөгжил</a:t>
            </a:r>
            <a:endParaRPr lang="en-US" sz="1600" dirty="0">
              <a:latin typeface="Arial" panose="020B0604020202020204" pitchFamily="34" charset="0"/>
              <a:cs typeface="Arial" panose="020B0604020202020204" pitchFamily="34" charset="0"/>
            </a:endParaRPr>
          </a:p>
        </p:txBody>
      </p:sp>
      <p:sp>
        <p:nvSpPr>
          <p:cNvPr id="15" name="Text 13"/>
          <p:cNvSpPr/>
          <p:nvPr/>
        </p:nvSpPr>
        <p:spPr>
          <a:xfrm>
            <a:off x="856488" y="4128516"/>
            <a:ext cx="5074920" cy="1280160"/>
          </a:xfrm>
          <a:prstGeom prst="rect">
            <a:avLst/>
          </a:prstGeom>
          <a:noFill/>
          <a:ln/>
        </p:spPr>
        <p:txBody>
          <a:bodyPr wrap="square" lIns="0" tIns="0" rIns="0" bIns="0" rtlCol="0" anchor="t"/>
          <a:lstStyle/>
          <a:p>
            <a:pPr marL="0" indent="0">
              <a:lnSpc>
                <a:spcPct val="102000"/>
              </a:lnSpc>
              <a:buNone/>
            </a:pPr>
            <a:r>
              <a:rPr lang="en-US" sz="1400" dirty="0">
                <a:solidFill>
                  <a:srgbClr val="1B2540"/>
                </a:solidFill>
                <a:latin typeface="Arial" panose="020B0604020202020204" pitchFamily="34" charset="0"/>
                <a:ea typeface="Calibri" pitchFamily="34" charset="-122"/>
                <a:cs typeface="Arial" panose="020B0604020202020204" pitchFamily="34" charset="0"/>
              </a:rPr>
              <a:t>Карьер хөгжүүлэх хандлага зөрүүтэй байж болно: ‘Үнэлгээний тогтолцоо байна уу?’, ‘Зөв зүйлийг үнэлж, үр дүнтэй хөгжүүлдэг үү?’ Эдгээр нь зарим асуудлын үндсэн шалтгаан байж болзошгүй.</a:t>
            </a:r>
            <a:endParaRPr lang="en-US" sz="1400" dirty="0">
              <a:latin typeface="Arial" panose="020B0604020202020204" pitchFamily="34" charset="0"/>
              <a:cs typeface="Arial" panose="020B0604020202020204" pitchFamily="34" charset="0"/>
            </a:endParaRPr>
          </a:p>
        </p:txBody>
      </p:sp>
      <p:sp>
        <p:nvSpPr>
          <p:cNvPr id="16" name="Shape 14"/>
          <p:cNvSpPr/>
          <p:nvPr/>
        </p:nvSpPr>
        <p:spPr>
          <a:xfrm>
            <a:off x="6278880" y="3561588"/>
            <a:ext cx="5257800" cy="1965960"/>
          </a:xfrm>
          <a:prstGeom prst="rect">
            <a:avLst/>
          </a:prstGeom>
          <a:solidFill>
            <a:srgbClr val="F4F6FB"/>
          </a:solidFill>
          <a:ln w="12700">
            <a:solidFill>
              <a:srgbClr val="E2E7F2"/>
            </a:solidFill>
            <a:prstDash val="solid"/>
          </a:ln>
          <a:effectLst>
            <a:outerShdw blurRad="63500" dist="25400" dir="8100000" algn="bl" rotWithShape="0">
              <a:srgbClr val="000000">
                <a:alpha val="10000"/>
              </a:srgbClr>
            </a:outerShdw>
          </a:effectLst>
        </p:spPr>
        <p:txBody>
          <a:bodyPr/>
          <a:lstStyle/>
          <a:p>
            <a:endParaRPr lang="en-US" sz="2000">
              <a:latin typeface="Arial" panose="020B0604020202020204" pitchFamily="34" charset="0"/>
              <a:cs typeface="Arial" panose="020B0604020202020204" pitchFamily="34" charset="0"/>
            </a:endParaRPr>
          </a:p>
        </p:txBody>
      </p:sp>
      <p:sp>
        <p:nvSpPr>
          <p:cNvPr id="17" name="Shape 15"/>
          <p:cNvSpPr/>
          <p:nvPr/>
        </p:nvSpPr>
        <p:spPr>
          <a:xfrm>
            <a:off x="6278880" y="3561588"/>
            <a:ext cx="82296" cy="1965960"/>
          </a:xfrm>
          <a:prstGeom prst="rect">
            <a:avLst/>
          </a:prstGeom>
          <a:solidFill>
            <a:srgbClr val="7A4E9E"/>
          </a:solidFill>
          <a:ln/>
        </p:spPr>
        <p:txBody>
          <a:bodyPr/>
          <a:lstStyle/>
          <a:p>
            <a:endParaRPr lang="en-US" sz="2000">
              <a:latin typeface="Arial" panose="020B0604020202020204" pitchFamily="34" charset="0"/>
              <a:cs typeface="Arial" panose="020B0604020202020204" pitchFamily="34" charset="0"/>
            </a:endParaRPr>
          </a:p>
        </p:txBody>
      </p:sp>
      <p:sp>
        <p:nvSpPr>
          <p:cNvPr id="18" name="Text 16"/>
          <p:cNvSpPr/>
          <p:nvPr/>
        </p:nvSpPr>
        <p:spPr>
          <a:xfrm>
            <a:off x="6480048" y="3689604"/>
            <a:ext cx="4892040" cy="457200"/>
          </a:xfrm>
          <a:prstGeom prst="rect">
            <a:avLst/>
          </a:prstGeom>
          <a:noFill/>
          <a:ln/>
        </p:spPr>
        <p:txBody>
          <a:bodyPr wrap="square" lIns="0" tIns="0" rIns="0" bIns="0" rtlCol="0" anchor="t"/>
          <a:lstStyle/>
          <a:p>
            <a:pPr marL="0" indent="0">
              <a:buNone/>
            </a:pPr>
            <a:r>
              <a:rPr lang="en-US" sz="1600" b="1" dirty="0">
                <a:solidFill>
                  <a:srgbClr val="7A4E9E"/>
                </a:solidFill>
                <a:latin typeface="Arial" panose="020B0604020202020204" pitchFamily="34" charset="0"/>
                <a:ea typeface="Calibri" pitchFamily="34" charset="-122"/>
                <a:cs typeface="Arial" panose="020B0604020202020204" pitchFamily="34" charset="0"/>
              </a:rPr>
              <a:t>Урам зориг ба урамшуулал</a:t>
            </a:r>
            <a:endParaRPr lang="en-US" sz="1600" dirty="0">
              <a:latin typeface="Arial" panose="020B0604020202020204" pitchFamily="34" charset="0"/>
              <a:cs typeface="Arial" panose="020B0604020202020204" pitchFamily="34" charset="0"/>
            </a:endParaRPr>
          </a:p>
        </p:txBody>
      </p:sp>
      <p:sp>
        <p:nvSpPr>
          <p:cNvPr id="19" name="Text 17"/>
          <p:cNvSpPr/>
          <p:nvPr/>
        </p:nvSpPr>
        <p:spPr>
          <a:xfrm>
            <a:off x="6480048" y="4128516"/>
            <a:ext cx="4892040" cy="1280160"/>
          </a:xfrm>
          <a:prstGeom prst="rect">
            <a:avLst/>
          </a:prstGeom>
          <a:noFill/>
          <a:ln/>
        </p:spPr>
        <p:txBody>
          <a:bodyPr wrap="square" lIns="0" tIns="0" rIns="0" bIns="0" rtlCol="0" anchor="t"/>
          <a:lstStyle/>
          <a:p>
            <a:pPr marL="0" indent="0">
              <a:lnSpc>
                <a:spcPct val="102000"/>
              </a:lnSpc>
              <a:buNone/>
            </a:pPr>
            <a:r>
              <a:rPr lang="en-US" sz="1400" dirty="0">
                <a:solidFill>
                  <a:srgbClr val="1B2540"/>
                </a:solidFill>
                <a:latin typeface="Arial" panose="020B0604020202020204" pitchFamily="34" charset="0"/>
                <a:ea typeface="Calibri" pitchFamily="34" charset="-122"/>
                <a:cs typeface="Arial" panose="020B0604020202020204" pitchFamily="34" charset="0"/>
              </a:rPr>
              <a:t>Ажилтны урам зориг, урамшууллын тогтолцоог авч үзэх нь чухал. Урамшууллын тогтолцоог байгууллагын зорилготой уялдуулах нь өөрчлөлт амжилттай болоход амин чухал.</a:t>
            </a:r>
            <a:endParaRPr lang="en-US" sz="1400" dirty="0">
              <a:latin typeface="Arial" panose="020B0604020202020204" pitchFamily="34" charset="0"/>
              <a:cs typeface="Arial" panose="020B0604020202020204" pitchFamily="34" charset="0"/>
            </a:endParaRPr>
          </a:p>
        </p:txBody>
      </p:sp>
      <p:sp>
        <p:nvSpPr>
          <p:cNvPr id="20" name="Text 18"/>
          <p:cNvSpPr/>
          <p:nvPr/>
        </p:nvSpPr>
        <p:spPr>
          <a:xfrm>
            <a:off x="11338560" y="6400800"/>
            <a:ext cx="548640" cy="274320"/>
          </a:xfrm>
          <a:prstGeom prst="rect">
            <a:avLst/>
          </a:prstGeom>
          <a:noFill/>
          <a:ln/>
        </p:spPr>
        <p:txBody>
          <a:bodyPr wrap="square" rtlCol="0" anchor="ctr"/>
          <a:lstStyle/>
          <a:p>
            <a:pPr marL="0" indent="0" algn="r">
              <a:buNone/>
            </a:pPr>
            <a:r>
              <a:rPr lang="en-US" sz="1000" dirty="0">
                <a:solidFill>
                  <a:srgbClr val="5A6483"/>
                </a:solidFill>
                <a:latin typeface="Arial" panose="020B0604020202020204" pitchFamily="34" charset="0"/>
                <a:ea typeface="Calibri" pitchFamily="34" charset="-122"/>
                <a:cs typeface="Arial" panose="020B0604020202020204" pitchFamily="34" charset="0"/>
              </a:rPr>
              <a:t>11</a:t>
            </a:r>
            <a:endParaRPr lang="en-US" sz="1000" dirty="0">
              <a:latin typeface="Arial" panose="020B0604020202020204" pitchFamily="34" charset="0"/>
              <a:cs typeface="Arial" panose="020B0604020202020204" pitchFamily="34"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640080" y="411480"/>
            <a:ext cx="8229600" cy="320040"/>
          </a:xfrm>
          <a:prstGeom prst="rect">
            <a:avLst/>
          </a:prstGeom>
          <a:noFill/>
          <a:ln/>
        </p:spPr>
        <p:txBody>
          <a:bodyPr wrap="square" lIns="0" tIns="0" rIns="0" bIns="0" rtlCol="0" anchor="ctr"/>
          <a:lstStyle/>
          <a:p>
            <a:pPr marL="0" indent="0">
              <a:buNone/>
            </a:pPr>
            <a:r>
              <a:rPr lang="en-US" sz="1200" b="1" kern="0" spc="200" dirty="0">
                <a:solidFill>
                  <a:srgbClr val="E8B84B"/>
                </a:solidFill>
                <a:latin typeface="Arial" panose="020B0604020202020204" pitchFamily="34" charset="0"/>
                <a:ea typeface="Calibri" pitchFamily="34" charset="-122"/>
                <a:cs typeface="Arial" panose="020B0604020202020204" pitchFamily="34" charset="0"/>
              </a:rPr>
              <a:t>ХУВИЛБАР</a:t>
            </a:r>
            <a:endParaRPr lang="en-US" sz="1200" dirty="0">
              <a:latin typeface="Arial" panose="020B0604020202020204" pitchFamily="34" charset="0"/>
              <a:cs typeface="Arial" panose="020B0604020202020204" pitchFamily="34" charset="0"/>
            </a:endParaRPr>
          </a:p>
        </p:txBody>
      </p:sp>
      <p:sp>
        <p:nvSpPr>
          <p:cNvPr id="3" name="Text 1"/>
          <p:cNvSpPr/>
          <p:nvPr/>
        </p:nvSpPr>
        <p:spPr>
          <a:xfrm>
            <a:off x="640080" y="731520"/>
            <a:ext cx="10881360" cy="914400"/>
          </a:xfrm>
          <a:prstGeom prst="rect">
            <a:avLst/>
          </a:prstGeom>
          <a:noFill/>
          <a:ln/>
        </p:spPr>
        <p:txBody>
          <a:bodyPr wrap="square" lIns="0" tIns="0" rIns="0" bIns="0" rtlCol="0" anchor="t"/>
          <a:lstStyle/>
          <a:p>
            <a:pPr marL="0" indent="0">
              <a:buNone/>
            </a:pPr>
            <a:r>
              <a:rPr lang="en-US" sz="2800" b="1" dirty="0">
                <a:solidFill>
                  <a:srgbClr val="1E2761"/>
                </a:solidFill>
                <a:latin typeface="Arial" panose="020B0604020202020204" pitchFamily="34" charset="0"/>
                <a:ea typeface="Georgia" pitchFamily="34" charset="-122"/>
                <a:cs typeface="Arial" panose="020B0604020202020204" pitchFamily="34" charset="0"/>
              </a:rPr>
              <a:t>Хувилбар боловсруулах</a:t>
            </a:r>
            <a:endParaRPr lang="en-US" sz="2800" dirty="0">
              <a:latin typeface="Arial" panose="020B0604020202020204" pitchFamily="34" charset="0"/>
              <a:cs typeface="Arial" panose="020B0604020202020204" pitchFamily="34" charset="0"/>
            </a:endParaRPr>
          </a:p>
        </p:txBody>
      </p:sp>
      <p:sp>
        <p:nvSpPr>
          <p:cNvPr id="4" name="Text 2"/>
          <p:cNvSpPr/>
          <p:nvPr/>
        </p:nvSpPr>
        <p:spPr>
          <a:xfrm>
            <a:off x="640080" y="1327475"/>
            <a:ext cx="10972800" cy="822960"/>
          </a:xfrm>
          <a:prstGeom prst="rect">
            <a:avLst/>
          </a:prstGeom>
          <a:noFill/>
          <a:ln/>
        </p:spPr>
        <p:txBody>
          <a:bodyPr wrap="square" lIns="0" tIns="0" rIns="0" bIns="0" rtlCol="0" anchor="ctr"/>
          <a:lstStyle/>
          <a:p>
            <a:pPr marL="0" indent="0">
              <a:buNone/>
            </a:pPr>
            <a:r>
              <a:rPr lang="en-US" sz="1600" dirty="0">
                <a:solidFill>
                  <a:srgbClr val="1B2540"/>
                </a:solidFill>
                <a:latin typeface="Arial" panose="020B0604020202020204" pitchFamily="34" charset="0"/>
                <a:ea typeface="Calibri" pitchFamily="34" charset="-122"/>
                <a:cs typeface="Arial" panose="020B0604020202020204" pitchFamily="34" charset="0"/>
              </a:rPr>
              <a:t>Зөрүүг ойлгосны дараа өөрчлөлтийн хувилбаруудыг боловсруулж эхэлнэ. Аливаа санал нь санхүүгийн, бизнесийн, технологийн талаас хэрэгжих боломжтой байх ёстой (9-р бүлэг).</a:t>
            </a:r>
            <a:endParaRPr lang="en-US" sz="1600" dirty="0">
              <a:latin typeface="Arial" panose="020B0604020202020204" pitchFamily="34" charset="0"/>
              <a:cs typeface="Arial" panose="020B0604020202020204" pitchFamily="34" charset="0"/>
            </a:endParaRPr>
          </a:p>
        </p:txBody>
      </p:sp>
      <p:sp>
        <p:nvSpPr>
          <p:cNvPr id="5" name="Shape 3"/>
          <p:cNvSpPr/>
          <p:nvPr/>
        </p:nvSpPr>
        <p:spPr>
          <a:xfrm>
            <a:off x="640080" y="2379035"/>
            <a:ext cx="10881360" cy="1371600"/>
          </a:xfrm>
          <a:prstGeom prst="roundRect">
            <a:avLst>
              <a:gd name="adj" fmla="val 3333"/>
            </a:avLst>
          </a:prstGeom>
          <a:solidFill>
            <a:srgbClr val="F4F6FB"/>
          </a:solidFill>
          <a:ln w="19050">
            <a:solidFill>
              <a:srgbClr val="E8B84B"/>
            </a:solidFill>
            <a:prstDash val="solid"/>
          </a:ln>
        </p:spPr>
        <p:txBody>
          <a:bodyPr/>
          <a:lstStyle/>
          <a:p>
            <a:endParaRPr lang="en-US" sz="2000">
              <a:latin typeface="Arial" panose="020B0604020202020204" pitchFamily="34" charset="0"/>
              <a:cs typeface="Arial" panose="020B0604020202020204" pitchFamily="34" charset="0"/>
            </a:endParaRPr>
          </a:p>
        </p:txBody>
      </p:sp>
      <p:sp>
        <p:nvSpPr>
          <p:cNvPr id="6" name="Text 4"/>
          <p:cNvSpPr/>
          <p:nvPr/>
        </p:nvSpPr>
        <p:spPr>
          <a:xfrm>
            <a:off x="914400" y="2561915"/>
            <a:ext cx="10332720" cy="1005840"/>
          </a:xfrm>
          <a:prstGeom prst="rect">
            <a:avLst/>
          </a:prstGeom>
          <a:noFill/>
          <a:ln/>
        </p:spPr>
        <p:txBody>
          <a:bodyPr wrap="square" lIns="0" tIns="0" rIns="0" bIns="0" rtlCol="0" anchor="ctr"/>
          <a:lstStyle/>
          <a:p>
            <a:pPr marL="0" indent="0">
              <a:buNone/>
            </a:pPr>
            <a:r>
              <a:rPr lang="en-US" b="1" dirty="0">
                <a:solidFill>
                  <a:srgbClr val="1E2761"/>
                </a:solidFill>
                <a:latin typeface="Arial" panose="020B0604020202020204" pitchFamily="34" charset="0"/>
                <a:ea typeface="Calibri" pitchFamily="34" charset="-122"/>
                <a:cs typeface="Arial" panose="020B0604020202020204" pitchFamily="34" charset="0"/>
              </a:rPr>
              <a:t>Гол зарчим: Хувилбарууд БҮХЭЛЛЭГ байх ёстой. </a:t>
            </a:r>
            <a:r>
              <a:rPr lang="en-US" sz="1600" dirty="0">
                <a:solidFill>
                  <a:srgbClr val="1B2540"/>
                </a:solidFill>
                <a:latin typeface="Arial" panose="020B0604020202020204" pitchFamily="34" charset="0"/>
                <a:ea typeface="Calibri" pitchFamily="34" charset="-122"/>
                <a:cs typeface="Arial" panose="020B0604020202020204" pitchFamily="34" charset="0"/>
              </a:rPr>
              <a:t>POPIT-ийн ганц хоёр элементийг өөрчилж бусдыг үл харгалзсан санал ашиггүй. Дэлхийн хамгийн сайн IT систем ч хэрэглэгчид ашиглаж чадахгүй бол үр дүнгүй.</a:t>
            </a:r>
            <a:endParaRPr lang="en-US" dirty="0">
              <a:latin typeface="Arial" panose="020B0604020202020204" pitchFamily="34" charset="0"/>
              <a:cs typeface="Arial" panose="020B0604020202020204" pitchFamily="34" charset="0"/>
            </a:endParaRPr>
          </a:p>
        </p:txBody>
      </p:sp>
      <p:sp>
        <p:nvSpPr>
          <p:cNvPr id="7" name="Text 5"/>
          <p:cNvSpPr/>
          <p:nvPr/>
        </p:nvSpPr>
        <p:spPr>
          <a:xfrm>
            <a:off x="640080" y="4024955"/>
            <a:ext cx="10972800" cy="914400"/>
          </a:xfrm>
          <a:prstGeom prst="rect">
            <a:avLst/>
          </a:prstGeom>
          <a:noFill/>
          <a:ln/>
        </p:spPr>
        <p:txBody>
          <a:bodyPr wrap="square" lIns="0" tIns="0" rIns="0" bIns="0" rtlCol="0" anchor="ctr"/>
          <a:lstStyle/>
          <a:p>
            <a:pPr marL="0" indent="0">
              <a:buNone/>
            </a:pPr>
            <a:r>
              <a:rPr lang="en-US" sz="1600" i="1" dirty="0">
                <a:solidFill>
                  <a:srgbClr val="5A6483"/>
                </a:solidFill>
                <a:latin typeface="Arial" panose="020B0604020202020204" pitchFamily="34" charset="0"/>
                <a:ea typeface="Calibri" pitchFamily="34" charset="-122"/>
                <a:cs typeface="Arial" panose="020B0604020202020204" pitchFamily="34" charset="0"/>
              </a:rPr>
              <a:t>Зөрүүний шинжилгээний үр дүн нь хүргэх шаардлагатай бизнесийн шаардлагуудын жагсаалт болно. Эдгээр нь ‘ХЭРХЭН’ хийхийг заахаас илүү ‘ЮУ’ хийх түвшинд байдаг (10–12-р бүлэг).</a:t>
            </a:r>
            <a:endParaRPr lang="en-US" sz="1600" dirty="0">
              <a:latin typeface="Arial" panose="020B0604020202020204" pitchFamily="34" charset="0"/>
              <a:cs typeface="Arial" panose="020B0604020202020204" pitchFamily="34" charset="0"/>
            </a:endParaRPr>
          </a:p>
        </p:txBody>
      </p:sp>
      <p:sp>
        <p:nvSpPr>
          <p:cNvPr id="8" name="Text 6"/>
          <p:cNvSpPr/>
          <p:nvPr/>
        </p:nvSpPr>
        <p:spPr>
          <a:xfrm>
            <a:off x="11338560" y="6400800"/>
            <a:ext cx="548640" cy="274320"/>
          </a:xfrm>
          <a:prstGeom prst="rect">
            <a:avLst/>
          </a:prstGeom>
          <a:noFill/>
          <a:ln/>
        </p:spPr>
        <p:txBody>
          <a:bodyPr wrap="square" rtlCol="0" anchor="ctr"/>
          <a:lstStyle/>
          <a:p>
            <a:pPr marL="0" indent="0" algn="r">
              <a:buNone/>
            </a:pPr>
            <a:r>
              <a:rPr lang="en-US" sz="1000" dirty="0">
                <a:solidFill>
                  <a:srgbClr val="5A6483"/>
                </a:solidFill>
                <a:latin typeface="Arial" panose="020B0604020202020204" pitchFamily="34" charset="0"/>
                <a:ea typeface="Calibri" pitchFamily="34" charset="-122"/>
                <a:cs typeface="Arial" panose="020B0604020202020204" pitchFamily="34" charset="0"/>
              </a:rPr>
              <a:t>12</a:t>
            </a:r>
            <a:endParaRPr lang="en-US" sz="1000" dirty="0">
              <a:latin typeface="Arial" panose="020B0604020202020204" pitchFamily="34" charset="0"/>
              <a:cs typeface="Arial" panose="020B0604020202020204"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640080" y="411480"/>
            <a:ext cx="8229600" cy="320040"/>
          </a:xfrm>
          <a:prstGeom prst="rect">
            <a:avLst/>
          </a:prstGeom>
          <a:noFill/>
          <a:ln/>
        </p:spPr>
        <p:txBody>
          <a:bodyPr wrap="square" lIns="0" tIns="0" rIns="0" bIns="0" rtlCol="0" anchor="ctr"/>
          <a:lstStyle/>
          <a:p>
            <a:pPr marL="0" indent="0">
              <a:buNone/>
            </a:pPr>
            <a:r>
              <a:rPr lang="en-US" sz="1200" b="1" kern="0" spc="200" dirty="0">
                <a:solidFill>
                  <a:srgbClr val="E8B84B"/>
                </a:solidFill>
                <a:latin typeface="Arial" panose="020B0604020202020204" pitchFamily="34" charset="0"/>
                <a:ea typeface="Calibri" pitchFamily="34" charset="-122"/>
                <a:cs typeface="Arial" panose="020B0604020202020204" pitchFamily="34" charset="0"/>
              </a:rPr>
              <a:t>БИЗНЕС АРХИТЕКТУР</a:t>
            </a:r>
            <a:endParaRPr lang="en-US" sz="1200" dirty="0">
              <a:latin typeface="Arial" panose="020B0604020202020204" pitchFamily="34" charset="0"/>
              <a:cs typeface="Arial" panose="020B0604020202020204" pitchFamily="34" charset="0"/>
            </a:endParaRPr>
          </a:p>
        </p:txBody>
      </p:sp>
      <p:sp>
        <p:nvSpPr>
          <p:cNvPr id="3" name="Text 1"/>
          <p:cNvSpPr/>
          <p:nvPr/>
        </p:nvSpPr>
        <p:spPr>
          <a:xfrm>
            <a:off x="640080" y="731520"/>
            <a:ext cx="10881360" cy="914400"/>
          </a:xfrm>
          <a:prstGeom prst="rect">
            <a:avLst/>
          </a:prstGeom>
          <a:noFill/>
          <a:ln/>
        </p:spPr>
        <p:txBody>
          <a:bodyPr wrap="square" lIns="0" tIns="0" rIns="0" bIns="0" rtlCol="0" anchor="t"/>
          <a:lstStyle/>
          <a:p>
            <a:pPr marL="0" indent="0">
              <a:buNone/>
            </a:pPr>
            <a:r>
              <a:rPr lang="en-US" sz="2800" b="1" dirty="0">
                <a:solidFill>
                  <a:srgbClr val="1E2761"/>
                </a:solidFill>
                <a:latin typeface="Arial" panose="020B0604020202020204" pitchFamily="34" charset="0"/>
                <a:ea typeface="Georgia" pitchFamily="34" charset="-122"/>
                <a:cs typeface="Arial" panose="020B0604020202020204" pitchFamily="34" charset="0"/>
              </a:rPr>
              <a:t>Бизнес архитектур — оршил</a:t>
            </a:r>
            <a:endParaRPr lang="en-US" sz="2800" dirty="0">
              <a:latin typeface="Arial" panose="020B0604020202020204" pitchFamily="34" charset="0"/>
              <a:cs typeface="Arial" panose="020B0604020202020204" pitchFamily="34" charset="0"/>
            </a:endParaRPr>
          </a:p>
        </p:txBody>
      </p:sp>
      <p:sp>
        <p:nvSpPr>
          <p:cNvPr id="4" name="Text 2"/>
          <p:cNvSpPr/>
          <p:nvPr/>
        </p:nvSpPr>
        <p:spPr>
          <a:xfrm>
            <a:off x="640080" y="1303020"/>
            <a:ext cx="10972800" cy="822960"/>
          </a:xfrm>
          <a:prstGeom prst="rect">
            <a:avLst/>
          </a:prstGeom>
          <a:noFill/>
          <a:ln/>
        </p:spPr>
        <p:txBody>
          <a:bodyPr wrap="square" lIns="0" tIns="0" rIns="0" bIns="0" rtlCol="0" anchor="ctr"/>
          <a:lstStyle/>
          <a:p>
            <a:pPr marL="0" indent="0">
              <a:buNone/>
            </a:pPr>
            <a:r>
              <a:rPr lang="en-US" sz="1600" dirty="0">
                <a:solidFill>
                  <a:srgbClr val="1B2540"/>
                </a:solidFill>
                <a:latin typeface="Arial" panose="020B0604020202020204" pitchFamily="34" charset="0"/>
                <a:ea typeface="Calibri" pitchFamily="34" charset="-122"/>
                <a:cs typeface="Arial" panose="020B0604020202020204" pitchFamily="34" charset="0"/>
              </a:rPr>
              <a:t>Байгууллагууд бизнесийнхээ архитектурыг албан ёсоор тодорхойлох хэрэгцээг улам бүр ухамсарлаж байна. Аливаа бизнесийн өөрчлөлт нь бизнес архитектуртай нийцэх ёстой.</a:t>
            </a:r>
            <a:endParaRPr lang="en-US" sz="1600" dirty="0">
              <a:latin typeface="Arial" panose="020B0604020202020204" pitchFamily="34" charset="0"/>
              <a:cs typeface="Arial" panose="020B0604020202020204" pitchFamily="34" charset="0"/>
            </a:endParaRPr>
          </a:p>
        </p:txBody>
      </p:sp>
      <p:sp>
        <p:nvSpPr>
          <p:cNvPr id="5" name="Shape 3"/>
          <p:cNvSpPr/>
          <p:nvPr/>
        </p:nvSpPr>
        <p:spPr>
          <a:xfrm>
            <a:off x="640080" y="2263140"/>
            <a:ext cx="5440680" cy="2834640"/>
          </a:xfrm>
          <a:prstGeom prst="rect">
            <a:avLst/>
          </a:prstGeom>
          <a:solidFill>
            <a:srgbClr val="F4F6FB"/>
          </a:solidFill>
          <a:ln w="12700">
            <a:solidFill>
              <a:srgbClr val="E2E7F2"/>
            </a:solidFill>
            <a:prstDash val="solid"/>
          </a:ln>
          <a:effectLst>
            <a:outerShdw blurRad="63500" dist="25400" dir="8100000" algn="bl" rotWithShape="0">
              <a:srgbClr val="000000">
                <a:alpha val="10000"/>
              </a:srgbClr>
            </a:outerShdw>
          </a:effectLst>
        </p:spPr>
        <p:txBody>
          <a:bodyPr/>
          <a:lstStyle/>
          <a:p>
            <a:endParaRPr lang="en-US" sz="2000">
              <a:latin typeface="Arial" panose="020B0604020202020204" pitchFamily="34" charset="0"/>
              <a:cs typeface="Arial" panose="020B0604020202020204" pitchFamily="34" charset="0"/>
            </a:endParaRPr>
          </a:p>
        </p:txBody>
      </p:sp>
      <p:sp>
        <p:nvSpPr>
          <p:cNvPr id="6" name="Shape 4"/>
          <p:cNvSpPr/>
          <p:nvPr/>
        </p:nvSpPr>
        <p:spPr>
          <a:xfrm>
            <a:off x="640080" y="2263140"/>
            <a:ext cx="82296" cy="2834640"/>
          </a:xfrm>
          <a:prstGeom prst="rect">
            <a:avLst/>
          </a:prstGeom>
          <a:solidFill>
            <a:srgbClr val="C0392B"/>
          </a:solidFill>
          <a:ln/>
        </p:spPr>
        <p:txBody>
          <a:bodyPr/>
          <a:lstStyle/>
          <a:p>
            <a:endParaRPr lang="en-US" sz="2000">
              <a:latin typeface="Arial" panose="020B0604020202020204" pitchFamily="34" charset="0"/>
              <a:cs typeface="Arial" panose="020B0604020202020204" pitchFamily="34" charset="0"/>
            </a:endParaRPr>
          </a:p>
        </p:txBody>
      </p:sp>
      <p:sp>
        <p:nvSpPr>
          <p:cNvPr id="7" name="Text 5"/>
          <p:cNvSpPr/>
          <p:nvPr/>
        </p:nvSpPr>
        <p:spPr>
          <a:xfrm>
            <a:off x="841248" y="2391156"/>
            <a:ext cx="5074920" cy="457200"/>
          </a:xfrm>
          <a:prstGeom prst="rect">
            <a:avLst/>
          </a:prstGeom>
          <a:noFill/>
          <a:ln/>
        </p:spPr>
        <p:txBody>
          <a:bodyPr wrap="square" lIns="0" tIns="0" rIns="0" bIns="0" rtlCol="0" anchor="t"/>
          <a:lstStyle/>
          <a:p>
            <a:pPr marL="0" indent="0">
              <a:buNone/>
            </a:pPr>
            <a:r>
              <a:rPr lang="en-US" sz="1600" b="1" dirty="0">
                <a:solidFill>
                  <a:srgbClr val="C0392B"/>
                </a:solidFill>
                <a:latin typeface="Arial" panose="020B0604020202020204" pitchFamily="34" charset="0"/>
                <a:ea typeface="Calibri" pitchFamily="34" charset="-122"/>
                <a:cs typeface="Arial" panose="020B0604020202020204" pitchFamily="34" charset="0"/>
              </a:rPr>
              <a:t>Асуудал</a:t>
            </a:r>
            <a:endParaRPr lang="en-US" sz="1600" dirty="0">
              <a:latin typeface="Arial" panose="020B0604020202020204" pitchFamily="34" charset="0"/>
              <a:cs typeface="Arial" panose="020B0604020202020204" pitchFamily="34" charset="0"/>
            </a:endParaRPr>
          </a:p>
        </p:txBody>
      </p:sp>
      <p:sp>
        <p:nvSpPr>
          <p:cNvPr id="8" name="Text 6"/>
          <p:cNvSpPr/>
          <p:nvPr/>
        </p:nvSpPr>
        <p:spPr>
          <a:xfrm>
            <a:off x="841248" y="2830068"/>
            <a:ext cx="5074920" cy="2148840"/>
          </a:xfrm>
          <a:prstGeom prst="rect">
            <a:avLst/>
          </a:prstGeom>
          <a:noFill/>
          <a:ln/>
        </p:spPr>
        <p:txBody>
          <a:bodyPr wrap="square" lIns="0" tIns="0" rIns="0" bIns="0" rtlCol="0" anchor="t"/>
          <a:lstStyle/>
          <a:p>
            <a:pPr marL="0" indent="0">
              <a:lnSpc>
                <a:spcPct val="102000"/>
              </a:lnSpc>
              <a:buNone/>
            </a:pPr>
            <a:r>
              <a:rPr lang="en-US" sz="1400" dirty="0">
                <a:solidFill>
                  <a:srgbClr val="1B2540"/>
                </a:solidFill>
                <a:latin typeface="Arial" panose="020B0604020202020204" pitchFamily="34" charset="0"/>
                <a:ea typeface="Calibri" pitchFamily="34" charset="-122"/>
                <a:cs typeface="Arial" panose="020B0604020202020204" pitchFamily="34" charset="0"/>
              </a:rPr>
              <a:t>Жижиг өөрчлөлт хүртэл олон процесс, IT систем, өгөгдлийн санд нөлөөлж, асар их зардал шаардаж, заримдаа ямар ч бодит үнэ цэнэ нэмэхгүйгээр сайн ажиллаж байсан хэсгийг алдагдуулдаг. Учир нь шинжээч ихэвчлэн нэг тодорхой хэсэгт ажиллаж, өргөн зургийг хардаггүй.</a:t>
            </a:r>
            <a:endParaRPr lang="en-US" sz="1400" dirty="0">
              <a:latin typeface="Arial" panose="020B0604020202020204" pitchFamily="34" charset="0"/>
              <a:cs typeface="Arial" panose="020B0604020202020204" pitchFamily="34" charset="0"/>
            </a:endParaRPr>
          </a:p>
        </p:txBody>
      </p:sp>
      <p:sp>
        <p:nvSpPr>
          <p:cNvPr id="9" name="Shape 7"/>
          <p:cNvSpPr/>
          <p:nvPr/>
        </p:nvSpPr>
        <p:spPr>
          <a:xfrm>
            <a:off x="6263640" y="2263140"/>
            <a:ext cx="5257800" cy="2834640"/>
          </a:xfrm>
          <a:prstGeom prst="rect">
            <a:avLst/>
          </a:prstGeom>
          <a:solidFill>
            <a:srgbClr val="F4F6FB"/>
          </a:solidFill>
          <a:ln w="12700">
            <a:solidFill>
              <a:srgbClr val="E2E7F2"/>
            </a:solidFill>
            <a:prstDash val="solid"/>
          </a:ln>
          <a:effectLst>
            <a:outerShdw blurRad="63500" dist="25400" dir="8100000" algn="bl" rotWithShape="0">
              <a:srgbClr val="000000">
                <a:alpha val="10000"/>
              </a:srgbClr>
            </a:outerShdw>
          </a:effectLst>
        </p:spPr>
        <p:txBody>
          <a:bodyPr/>
          <a:lstStyle/>
          <a:p>
            <a:endParaRPr lang="en-US" sz="2000">
              <a:latin typeface="Arial" panose="020B0604020202020204" pitchFamily="34" charset="0"/>
              <a:cs typeface="Arial" panose="020B0604020202020204" pitchFamily="34" charset="0"/>
            </a:endParaRPr>
          </a:p>
        </p:txBody>
      </p:sp>
      <p:sp>
        <p:nvSpPr>
          <p:cNvPr id="10" name="Shape 8"/>
          <p:cNvSpPr/>
          <p:nvPr/>
        </p:nvSpPr>
        <p:spPr>
          <a:xfrm>
            <a:off x="6263640" y="2263140"/>
            <a:ext cx="82296" cy="2834640"/>
          </a:xfrm>
          <a:prstGeom prst="rect">
            <a:avLst/>
          </a:prstGeom>
          <a:solidFill>
            <a:srgbClr val="2E8B8B"/>
          </a:solidFill>
          <a:ln/>
        </p:spPr>
        <p:txBody>
          <a:bodyPr/>
          <a:lstStyle/>
          <a:p>
            <a:endParaRPr lang="en-US" sz="2000">
              <a:latin typeface="Arial" panose="020B0604020202020204" pitchFamily="34" charset="0"/>
              <a:cs typeface="Arial" panose="020B0604020202020204" pitchFamily="34" charset="0"/>
            </a:endParaRPr>
          </a:p>
        </p:txBody>
      </p:sp>
      <p:sp>
        <p:nvSpPr>
          <p:cNvPr id="11" name="Text 9"/>
          <p:cNvSpPr/>
          <p:nvPr/>
        </p:nvSpPr>
        <p:spPr>
          <a:xfrm>
            <a:off x="6464808" y="2391156"/>
            <a:ext cx="4892040" cy="457200"/>
          </a:xfrm>
          <a:prstGeom prst="rect">
            <a:avLst/>
          </a:prstGeom>
          <a:noFill/>
          <a:ln/>
        </p:spPr>
        <p:txBody>
          <a:bodyPr wrap="square" lIns="0" tIns="0" rIns="0" bIns="0" rtlCol="0" anchor="t"/>
          <a:lstStyle/>
          <a:p>
            <a:pPr marL="0" indent="0">
              <a:buNone/>
            </a:pPr>
            <a:r>
              <a:rPr lang="en-US" sz="1600" b="1" dirty="0">
                <a:solidFill>
                  <a:srgbClr val="2E8B8B"/>
                </a:solidFill>
                <a:latin typeface="Arial" panose="020B0604020202020204" pitchFamily="34" charset="0"/>
                <a:ea typeface="Calibri" pitchFamily="34" charset="-122"/>
                <a:cs typeface="Arial" panose="020B0604020202020204" pitchFamily="34" charset="0"/>
              </a:rPr>
              <a:t>Шийдэл</a:t>
            </a:r>
            <a:endParaRPr lang="en-US" sz="1600" dirty="0">
              <a:latin typeface="Arial" panose="020B0604020202020204" pitchFamily="34" charset="0"/>
              <a:cs typeface="Arial" panose="020B0604020202020204" pitchFamily="34" charset="0"/>
            </a:endParaRPr>
          </a:p>
        </p:txBody>
      </p:sp>
      <p:sp>
        <p:nvSpPr>
          <p:cNvPr id="12" name="Text 10"/>
          <p:cNvSpPr/>
          <p:nvPr/>
        </p:nvSpPr>
        <p:spPr>
          <a:xfrm>
            <a:off x="6464808" y="2830068"/>
            <a:ext cx="4892040" cy="2148840"/>
          </a:xfrm>
          <a:prstGeom prst="rect">
            <a:avLst/>
          </a:prstGeom>
          <a:noFill/>
          <a:ln/>
        </p:spPr>
        <p:txBody>
          <a:bodyPr wrap="square" lIns="0" tIns="0" rIns="0" bIns="0" rtlCol="0" anchor="t"/>
          <a:lstStyle/>
          <a:p>
            <a:pPr marL="0" indent="0">
              <a:lnSpc>
                <a:spcPct val="102000"/>
              </a:lnSpc>
              <a:buNone/>
            </a:pPr>
            <a:r>
              <a:rPr lang="en-US" sz="1400" dirty="0">
                <a:solidFill>
                  <a:srgbClr val="1B2540"/>
                </a:solidFill>
                <a:latin typeface="Arial" panose="020B0604020202020204" pitchFamily="34" charset="0"/>
                <a:ea typeface="Calibri" pitchFamily="34" charset="-122"/>
                <a:cs typeface="Arial" panose="020B0604020202020204" pitchFamily="34" charset="0"/>
              </a:rPr>
              <a:t>Хоёр буюу түүнээс дээш бизнесийн хэсгийг үнэ цэнэ бүтээдэг нэгдсэн чадавхын багц болгон харж эхлэхэд бизнес архитектур төлөвшдөг. Энэ нь өөрчлөлтийн нөлөө, үр нөлөөг үнэлэх боломжийг олгож, стратеги ба түүний хэрэгжилт хоорондын ‘гүүр’ болдог.</a:t>
            </a:r>
            <a:endParaRPr lang="en-US" sz="1400" dirty="0">
              <a:latin typeface="Arial" panose="020B0604020202020204" pitchFamily="34" charset="0"/>
              <a:cs typeface="Arial" panose="020B0604020202020204" pitchFamily="34" charset="0"/>
            </a:endParaRPr>
          </a:p>
        </p:txBody>
      </p:sp>
      <p:sp>
        <p:nvSpPr>
          <p:cNvPr id="13" name="Text 11"/>
          <p:cNvSpPr/>
          <p:nvPr/>
        </p:nvSpPr>
        <p:spPr>
          <a:xfrm>
            <a:off x="11338560" y="6400800"/>
            <a:ext cx="548640" cy="274320"/>
          </a:xfrm>
          <a:prstGeom prst="rect">
            <a:avLst/>
          </a:prstGeom>
          <a:noFill/>
          <a:ln/>
        </p:spPr>
        <p:txBody>
          <a:bodyPr wrap="square" rtlCol="0" anchor="ctr"/>
          <a:lstStyle/>
          <a:p>
            <a:pPr marL="0" indent="0" algn="r">
              <a:buNone/>
            </a:pPr>
            <a:r>
              <a:rPr lang="en-US" sz="1000" dirty="0">
                <a:solidFill>
                  <a:srgbClr val="5A6483"/>
                </a:solidFill>
                <a:latin typeface="Arial" panose="020B0604020202020204" pitchFamily="34" charset="0"/>
                <a:ea typeface="Calibri" pitchFamily="34" charset="-122"/>
                <a:cs typeface="Arial" panose="020B0604020202020204" pitchFamily="34" charset="0"/>
              </a:rPr>
              <a:t>13</a:t>
            </a:r>
            <a:endParaRPr lang="en-US" sz="1000" dirty="0">
              <a:latin typeface="Arial" panose="020B0604020202020204" pitchFamily="34" charset="0"/>
              <a:cs typeface="Arial" panose="020B0604020202020204" pitchFamily="3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640080" y="411480"/>
            <a:ext cx="8229600" cy="320040"/>
          </a:xfrm>
          <a:prstGeom prst="rect">
            <a:avLst/>
          </a:prstGeom>
          <a:noFill/>
          <a:ln/>
        </p:spPr>
        <p:txBody>
          <a:bodyPr wrap="square" lIns="0" tIns="0" rIns="0" bIns="0" rtlCol="0" anchor="ctr"/>
          <a:lstStyle/>
          <a:p>
            <a:pPr marL="0" indent="0">
              <a:buNone/>
            </a:pPr>
            <a:r>
              <a:rPr lang="en-US" sz="1200" b="1" kern="0" spc="200" dirty="0">
                <a:solidFill>
                  <a:srgbClr val="E8B84B"/>
                </a:solidFill>
                <a:latin typeface="Arial" panose="020B0604020202020204" pitchFamily="34" charset="0"/>
                <a:ea typeface="Calibri" pitchFamily="34" charset="-122"/>
                <a:cs typeface="Arial" panose="020B0604020202020204" pitchFamily="34" charset="0"/>
              </a:rPr>
              <a:t>БИЗНЕС АРХИТЕКТУР</a:t>
            </a:r>
            <a:endParaRPr lang="en-US" sz="1200" dirty="0">
              <a:latin typeface="Arial" panose="020B0604020202020204" pitchFamily="34" charset="0"/>
              <a:cs typeface="Arial" panose="020B0604020202020204" pitchFamily="34" charset="0"/>
            </a:endParaRPr>
          </a:p>
        </p:txBody>
      </p:sp>
      <p:sp>
        <p:nvSpPr>
          <p:cNvPr id="3" name="Text 1"/>
          <p:cNvSpPr/>
          <p:nvPr/>
        </p:nvSpPr>
        <p:spPr>
          <a:xfrm>
            <a:off x="640080" y="731520"/>
            <a:ext cx="10881360" cy="914400"/>
          </a:xfrm>
          <a:prstGeom prst="rect">
            <a:avLst/>
          </a:prstGeom>
          <a:noFill/>
          <a:ln/>
        </p:spPr>
        <p:txBody>
          <a:bodyPr wrap="square" lIns="0" tIns="0" rIns="0" bIns="0" rtlCol="0" anchor="t"/>
          <a:lstStyle/>
          <a:p>
            <a:pPr marL="0" indent="0">
              <a:buNone/>
            </a:pPr>
            <a:r>
              <a:rPr lang="en-US" sz="2800" b="1" dirty="0">
                <a:solidFill>
                  <a:srgbClr val="1E2761"/>
                </a:solidFill>
                <a:latin typeface="Arial" panose="020B0604020202020204" pitchFamily="34" charset="0"/>
                <a:ea typeface="Georgia" pitchFamily="34" charset="-122"/>
                <a:cs typeface="Arial" panose="020B0604020202020204" pitchFamily="34" charset="0"/>
              </a:rPr>
              <a:t>Тодорхойлолт ба гурван зорилго</a:t>
            </a:r>
            <a:endParaRPr lang="en-US" sz="2800" dirty="0">
              <a:latin typeface="Arial" panose="020B0604020202020204" pitchFamily="34" charset="0"/>
              <a:cs typeface="Arial" panose="020B0604020202020204" pitchFamily="34" charset="0"/>
            </a:endParaRPr>
          </a:p>
        </p:txBody>
      </p:sp>
      <p:sp>
        <p:nvSpPr>
          <p:cNvPr id="4" name="Shape 2"/>
          <p:cNvSpPr/>
          <p:nvPr/>
        </p:nvSpPr>
        <p:spPr>
          <a:xfrm>
            <a:off x="640080" y="1828800"/>
            <a:ext cx="10881360" cy="1051560"/>
          </a:xfrm>
          <a:prstGeom prst="roundRect">
            <a:avLst>
              <a:gd name="adj" fmla="val 4348"/>
            </a:avLst>
          </a:prstGeom>
          <a:solidFill>
            <a:srgbClr val="1E2761"/>
          </a:solidFill>
          <a:ln/>
        </p:spPr>
        <p:txBody>
          <a:bodyPr/>
          <a:lstStyle/>
          <a:p>
            <a:endParaRPr lang="en-US" sz="2400">
              <a:latin typeface="Arial" panose="020B0604020202020204" pitchFamily="34" charset="0"/>
              <a:cs typeface="Arial" panose="020B0604020202020204" pitchFamily="34" charset="0"/>
            </a:endParaRPr>
          </a:p>
        </p:txBody>
      </p:sp>
      <p:sp>
        <p:nvSpPr>
          <p:cNvPr id="5" name="Text 3"/>
          <p:cNvSpPr/>
          <p:nvPr/>
        </p:nvSpPr>
        <p:spPr>
          <a:xfrm>
            <a:off x="914400" y="1965960"/>
            <a:ext cx="10332720" cy="822960"/>
          </a:xfrm>
          <a:prstGeom prst="rect">
            <a:avLst/>
          </a:prstGeom>
          <a:noFill/>
          <a:ln/>
        </p:spPr>
        <p:txBody>
          <a:bodyPr wrap="square" lIns="0" tIns="0" rIns="0" bIns="0" rtlCol="0" anchor="ctr"/>
          <a:lstStyle/>
          <a:p>
            <a:pPr marL="0" indent="0">
              <a:buNone/>
            </a:pPr>
            <a:r>
              <a:rPr lang="en-US" sz="2800" b="1" dirty="0">
                <a:solidFill>
                  <a:srgbClr val="E8B84B"/>
                </a:solidFill>
                <a:latin typeface="Arial" panose="020B0604020202020204" pitchFamily="34" charset="0"/>
                <a:ea typeface="Calibri" pitchFamily="34" charset="-122"/>
                <a:cs typeface="Arial" panose="020B0604020202020204" pitchFamily="34" charset="0"/>
              </a:rPr>
              <a:t>“</a:t>
            </a:r>
            <a:r>
              <a:rPr lang="en-US" i="1" dirty="0">
                <a:solidFill>
                  <a:srgbClr val="FFFFFF"/>
                </a:solidFill>
                <a:latin typeface="Arial" panose="020B0604020202020204" pitchFamily="34" charset="0"/>
                <a:ea typeface="Calibri" pitchFamily="34" charset="-122"/>
                <a:cs typeface="Arial" panose="020B0604020202020204" pitchFamily="34" charset="0"/>
              </a:rPr>
              <a:t>Стратегийн зорилго ба тактикийн хэрэгцээг уялдуулахад ашиглаж болох, байгууллагын талаарх нийтлэг ойлголтыг өгдөг аж ахуйн нэгжийн төлөвлөгөө (blueprint).”</a:t>
            </a:r>
            <a:r>
              <a:rPr lang="en-US" sz="1600" dirty="0">
                <a:solidFill>
                  <a:srgbClr val="CADCFC"/>
                </a:solidFill>
                <a:latin typeface="Arial" panose="020B0604020202020204" pitchFamily="34" charset="0"/>
                <a:ea typeface="Calibri" pitchFamily="34" charset="-122"/>
                <a:cs typeface="Arial" panose="020B0604020202020204" pitchFamily="34" charset="0"/>
              </a:rPr>
              <a:t>  — Business Architecture Guild (2014)</a:t>
            </a:r>
            <a:endParaRPr lang="en-US" sz="2800" dirty="0">
              <a:latin typeface="Arial" panose="020B0604020202020204" pitchFamily="34" charset="0"/>
              <a:cs typeface="Arial" panose="020B0604020202020204" pitchFamily="34" charset="0"/>
            </a:endParaRPr>
          </a:p>
        </p:txBody>
      </p:sp>
      <p:sp>
        <p:nvSpPr>
          <p:cNvPr id="6" name="Shape 4"/>
          <p:cNvSpPr/>
          <p:nvPr/>
        </p:nvSpPr>
        <p:spPr>
          <a:xfrm>
            <a:off x="640080" y="3108960"/>
            <a:ext cx="3520440" cy="2651760"/>
          </a:xfrm>
          <a:prstGeom prst="rect">
            <a:avLst/>
          </a:prstGeom>
          <a:solidFill>
            <a:srgbClr val="F4F6FB"/>
          </a:solidFill>
          <a:ln w="12700">
            <a:solidFill>
              <a:srgbClr val="E2E7F2"/>
            </a:solidFill>
            <a:prstDash val="solid"/>
          </a:ln>
          <a:effectLst>
            <a:outerShdw blurRad="63500" dist="25400" dir="8100000" algn="bl" rotWithShape="0">
              <a:srgbClr val="000000">
                <a:alpha val="10000"/>
              </a:srgbClr>
            </a:outerShdw>
          </a:effectLst>
        </p:spPr>
        <p:txBody>
          <a:bodyPr/>
          <a:lstStyle/>
          <a:p>
            <a:endParaRPr lang="en-US" sz="2400">
              <a:latin typeface="Arial" panose="020B0604020202020204" pitchFamily="34" charset="0"/>
              <a:cs typeface="Arial" panose="020B0604020202020204" pitchFamily="34" charset="0"/>
            </a:endParaRPr>
          </a:p>
        </p:txBody>
      </p:sp>
      <p:sp>
        <p:nvSpPr>
          <p:cNvPr id="7" name="Shape 5"/>
          <p:cNvSpPr/>
          <p:nvPr/>
        </p:nvSpPr>
        <p:spPr>
          <a:xfrm>
            <a:off x="640080" y="3108960"/>
            <a:ext cx="82296" cy="2651760"/>
          </a:xfrm>
          <a:prstGeom prst="rect">
            <a:avLst/>
          </a:prstGeom>
          <a:solidFill>
            <a:srgbClr val="1E2761"/>
          </a:solidFill>
          <a:ln/>
        </p:spPr>
        <p:txBody>
          <a:bodyPr/>
          <a:lstStyle/>
          <a:p>
            <a:endParaRPr lang="en-US" sz="2400">
              <a:latin typeface="Arial" panose="020B0604020202020204" pitchFamily="34" charset="0"/>
              <a:cs typeface="Arial" panose="020B0604020202020204" pitchFamily="34" charset="0"/>
            </a:endParaRPr>
          </a:p>
        </p:txBody>
      </p:sp>
      <p:sp>
        <p:nvSpPr>
          <p:cNvPr id="8" name="Text 6"/>
          <p:cNvSpPr/>
          <p:nvPr/>
        </p:nvSpPr>
        <p:spPr>
          <a:xfrm>
            <a:off x="841248" y="3236976"/>
            <a:ext cx="3154680" cy="457200"/>
          </a:xfrm>
          <a:prstGeom prst="rect">
            <a:avLst/>
          </a:prstGeom>
          <a:noFill/>
          <a:ln/>
        </p:spPr>
        <p:txBody>
          <a:bodyPr wrap="square" lIns="0" tIns="0" rIns="0" bIns="0" rtlCol="0" anchor="t"/>
          <a:lstStyle/>
          <a:p>
            <a:pPr marL="0" indent="0">
              <a:buNone/>
            </a:pPr>
            <a:r>
              <a:rPr lang="en-US" sz="1600" b="1" dirty="0">
                <a:solidFill>
                  <a:srgbClr val="1E2761"/>
                </a:solidFill>
                <a:latin typeface="Arial" panose="020B0604020202020204" pitchFamily="34" charset="0"/>
                <a:ea typeface="Calibri" pitchFamily="34" charset="-122"/>
                <a:cs typeface="Arial" panose="020B0604020202020204" pitchFamily="34" charset="0"/>
              </a:rPr>
              <a:t>1. Байгууллагын эрүүл мэнд</a:t>
            </a:r>
            <a:endParaRPr lang="en-US" sz="1600" dirty="0">
              <a:latin typeface="Arial" panose="020B0604020202020204" pitchFamily="34" charset="0"/>
              <a:cs typeface="Arial" panose="020B0604020202020204" pitchFamily="34" charset="0"/>
            </a:endParaRPr>
          </a:p>
        </p:txBody>
      </p:sp>
      <p:sp>
        <p:nvSpPr>
          <p:cNvPr id="9" name="Text 7"/>
          <p:cNvSpPr/>
          <p:nvPr/>
        </p:nvSpPr>
        <p:spPr>
          <a:xfrm>
            <a:off x="841248" y="3675888"/>
            <a:ext cx="3154680" cy="1965960"/>
          </a:xfrm>
          <a:prstGeom prst="rect">
            <a:avLst/>
          </a:prstGeom>
          <a:noFill/>
          <a:ln/>
        </p:spPr>
        <p:txBody>
          <a:bodyPr wrap="square" lIns="0" tIns="0" rIns="0" bIns="0" rtlCol="0" anchor="t"/>
          <a:lstStyle/>
          <a:p>
            <a:pPr marL="0" indent="0">
              <a:lnSpc>
                <a:spcPct val="102000"/>
              </a:lnSpc>
              <a:buNone/>
            </a:pPr>
            <a:r>
              <a:rPr lang="en-US" sz="1600" dirty="0">
                <a:solidFill>
                  <a:srgbClr val="1B2540"/>
                </a:solidFill>
                <a:latin typeface="Arial" panose="020B0604020202020204" pitchFamily="34" charset="0"/>
                <a:ea typeface="Calibri" pitchFamily="34" charset="-122"/>
                <a:cs typeface="Arial" panose="020B0604020202020204" pitchFamily="34" charset="0"/>
              </a:rPr>
              <a:t>Байгууллагын урт хугацааны оршин тогтнол, сайн сайхныг хангах; өөрчлөлтийг уян хатан, авхаалжтай хүргэх чадварыг бий болгох.</a:t>
            </a:r>
            <a:endParaRPr lang="en-US" sz="1600" dirty="0">
              <a:latin typeface="Arial" panose="020B0604020202020204" pitchFamily="34" charset="0"/>
              <a:cs typeface="Arial" panose="020B0604020202020204" pitchFamily="34" charset="0"/>
            </a:endParaRPr>
          </a:p>
        </p:txBody>
      </p:sp>
      <p:sp>
        <p:nvSpPr>
          <p:cNvPr id="10" name="Shape 8"/>
          <p:cNvSpPr/>
          <p:nvPr/>
        </p:nvSpPr>
        <p:spPr>
          <a:xfrm>
            <a:off x="4343400" y="3108960"/>
            <a:ext cx="3520440" cy="2651760"/>
          </a:xfrm>
          <a:prstGeom prst="rect">
            <a:avLst/>
          </a:prstGeom>
          <a:solidFill>
            <a:srgbClr val="F4F6FB"/>
          </a:solidFill>
          <a:ln w="12700">
            <a:solidFill>
              <a:srgbClr val="E2E7F2"/>
            </a:solidFill>
            <a:prstDash val="solid"/>
          </a:ln>
          <a:effectLst>
            <a:outerShdw blurRad="63500" dist="25400" dir="8100000" algn="bl" rotWithShape="0">
              <a:srgbClr val="000000">
                <a:alpha val="10000"/>
              </a:srgbClr>
            </a:outerShdw>
          </a:effectLst>
        </p:spPr>
        <p:txBody>
          <a:bodyPr/>
          <a:lstStyle/>
          <a:p>
            <a:endParaRPr lang="en-US" sz="2400">
              <a:latin typeface="Arial" panose="020B0604020202020204" pitchFamily="34" charset="0"/>
              <a:cs typeface="Arial" panose="020B0604020202020204" pitchFamily="34" charset="0"/>
            </a:endParaRPr>
          </a:p>
        </p:txBody>
      </p:sp>
      <p:sp>
        <p:nvSpPr>
          <p:cNvPr id="11" name="Shape 9"/>
          <p:cNvSpPr/>
          <p:nvPr/>
        </p:nvSpPr>
        <p:spPr>
          <a:xfrm>
            <a:off x="4343400" y="3108960"/>
            <a:ext cx="82296" cy="2651760"/>
          </a:xfrm>
          <a:prstGeom prst="rect">
            <a:avLst/>
          </a:prstGeom>
          <a:solidFill>
            <a:srgbClr val="2E8B8B"/>
          </a:solidFill>
          <a:ln/>
        </p:spPr>
        <p:txBody>
          <a:bodyPr/>
          <a:lstStyle/>
          <a:p>
            <a:endParaRPr lang="en-US" sz="2400">
              <a:latin typeface="Arial" panose="020B0604020202020204" pitchFamily="34" charset="0"/>
              <a:cs typeface="Arial" panose="020B0604020202020204" pitchFamily="34" charset="0"/>
            </a:endParaRPr>
          </a:p>
        </p:txBody>
      </p:sp>
      <p:sp>
        <p:nvSpPr>
          <p:cNvPr id="12" name="Text 10"/>
          <p:cNvSpPr/>
          <p:nvPr/>
        </p:nvSpPr>
        <p:spPr>
          <a:xfrm>
            <a:off x="4544568" y="3236976"/>
            <a:ext cx="3154680" cy="457200"/>
          </a:xfrm>
          <a:prstGeom prst="rect">
            <a:avLst/>
          </a:prstGeom>
          <a:noFill/>
          <a:ln/>
        </p:spPr>
        <p:txBody>
          <a:bodyPr wrap="square" lIns="0" tIns="0" rIns="0" bIns="0" rtlCol="0" anchor="t"/>
          <a:lstStyle/>
          <a:p>
            <a:pPr marL="0" indent="0">
              <a:buNone/>
            </a:pPr>
            <a:r>
              <a:rPr lang="en-US" sz="1600" b="1" dirty="0">
                <a:solidFill>
                  <a:srgbClr val="2E8B8B"/>
                </a:solidFill>
                <a:latin typeface="Arial" panose="020B0604020202020204" pitchFamily="34" charset="0"/>
                <a:ea typeface="Calibri" pitchFamily="34" charset="-122"/>
                <a:cs typeface="Arial" panose="020B0604020202020204" pitchFamily="34" charset="0"/>
              </a:rPr>
              <a:t>2. Боломжийг ашиглах</a:t>
            </a:r>
            <a:endParaRPr lang="en-US" sz="1600" dirty="0">
              <a:latin typeface="Arial" panose="020B0604020202020204" pitchFamily="34" charset="0"/>
              <a:cs typeface="Arial" panose="020B0604020202020204" pitchFamily="34" charset="0"/>
            </a:endParaRPr>
          </a:p>
        </p:txBody>
      </p:sp>
      <p:sp>
        <p:nvSpPr>
          <p:cNvPr id="13" name="Text 11"/>
          <p:cNvSpPr/>
          <p:nvPr/>
        </p:nvSpPr>
        <p:spPr>
          <a:xfrm>
            <a:off x="4544568" y="3675888"/>
            <a:ext cx="3154680" cy="1965960"/>
          </a:xfrm>
          <a:prstGeom prst="rect">
            <a:avLst/>
          </a:prstGeom>
          <a:noFill/>
          <a:ln/>
        </p:spPr>
        <p:txBody>
          <a:bodyPr wrap="square" lIns="0" tIns="0" rIns="0" bIns="0" rtlCol="0" anchor="t"/>
          <a:lstStyle/>
          <a:p>
            <a:pPr marL="0" indent="0">
              <a:lnSpc>
                <a:spcPct val="102000"/>
              </a:lnSpc>
              <a:buNone/>
            </a:pPr>
            <a:r>
              <a:rPr lang="en-US" sz="1600" dirty="0">
                <a:solidFill>
                  <a:srgbClr val="1B2540"/>
                </a:solidFill>
                <a:latin typeface="Arial" panose="020B0604020202020204" pitchFamily="34" charset="0"/>
                <a:ea typeface="Calibri" pitchFamily="34" charset="-122"/>
                <a:cs typeface="Arial" panose="020B0604020202020204" pitchFamily="34" charset="0"/>
              </a:rPr>
              <a:t>Хэрэгжээгүй боломжийг ашиглах; гадаад нөлөө, шинэ санаачилгад зохистой хариу үзүүлж, өөрчлөлтөөс хамгийн их ашиг хүртэх хэсгийг тодорхойлох.</a:t>
            </a:r>
            <a:endParaRPr lang="en-US" sz="1600" dirty="0">
              <a:latin typeface="Arial" panose="020B0604020202020204" pitchFamily="34" charset="0"/>
              <a:cs typeface="Arial" panose="020B0604020202020204" pitchFamily="34" charset="0"/>
            </a:endParaRPr>
          </a:p>
        </p:txBody>
      </p:sp>
      <p:sp>
        <p:nvSpPr>
          <p:cNvPr id="14" name="Shape 12"/>
          <p:cNvSpPr/>
          <p:nvPr/>
        </p:nvSpPr>
        <p:spPr>
          <a:xfrm>
            <a:off x="8046720" y="3108960"/>
            <a:ext cx="3474720" cy="2651760"/>
          </a:xfrm>
          <a:prstGeom prst="rect">
            <a:avLst/>
          </a:prstGeom>
          <a:solidFill>
            <a:srgbClr val="F4F6FB"/>
          </a:solidFill>
          <a:ln w="12700">
            <a:solidFill>
              <a:srgbClr val="E2E7F2"/>
            </a:solidFill>
            <a:prstDash val="solid"/>
          </a:ln>
          <a:effectLst>
            <a:outerShdw blurRad="63500" dist="25400" dir="8100000" algn="bl" rotWithShape="0">
              <a:srgbClr val="000000">
                <a:alpha val="10000"/>
              </a:srgbClr>
            </a:outerShdw>
          </a:effectLst>
        </p:spPr>
        <p:txBody>
          <a:bodyPr/>
          <a:lstStyle/>
          <a:p>
            <a:endParaRPr lang="en-US" sz="2400">
              <a:latin typeface="Arial" panose="020B0604020202020204" pitchFamily="34" charset="0"/>
              <a:cs typeface="Arial" panose="020B0604020202020204" pitchFamily="34" charset="0"/>
            </a:endParaRPr>
          </a:p>
        </p:txBody>
      </p:sp>
      <p:sp>
        <p:nvSpPr>
          <p:cNvPr id="15" name="Shape 13"/>
          <p:cNvSpPr/>
          <p:nvPr/>
        </p:nvSpPr>
        <p:spPr>
          <a:xfrm>
            <a:off x="8046720" y="3108960"/>
            <a:ext cx="82296" cy="2651760"/>
          </a:xfrm>
          <a:prstGeom prst="rect">
            <a:avLst/>
          </a:prstGeom>
          <a:solidFill>
            <a:srgbClr val="E8B84B"/>
          </a:solidFill>
          <a:ln/>
        </p:spPr>
        <p:txBody>
          <a:bodyPr/>
          <a:lstStyle/>
          <a:p>
            <a:endParaRPr lang="en-US" sz="2400">
              <a:latin typeface="Arial" panose="020B0604020202020204" pitchFamily="34" charset="0"/>
              <a:cs typeface="Arial" panose="020B0604020202020204" pitchFamily="34" charset="0"/>
            </a:endParaRPr>
          </a:p>
        </p:txBody>
      </p:sp>
      <p:sp>
        <p:nvSpPr>
          <p:cNvPr id="16" name="Text 14"/>
          <p:cNvSpPr/>
          <p:nvPr/>
        </p:nvSpPr>
        <p:spPr>
          <a:xfrm>
            <a:off x="8247888" y="3236976"/>
            <a:ext cx="3108960" cy="457200"/>
          </a:xfrm>
          <a:prstGeom prst="rect">
            <a:avLst/>
          </a:prstGeom>
          <a:noFill/>
          <a:ln/>
        </p:spPr>
        <p:txBody>
          <a:bodyPr wrap="square" lIns="0" tIns="0" rIns="0" bIns="0" rtlCol="0" anchor="t"/>
          <a:lstStyle/>
          <a:p>
            <a:pPr marL="0" indent="0">
              <a:buNone/>
            </a:pPr>
            <a:r>
              <a:rPr lang="en-US" sz="1600" b="1" dirty="0">
                <a:solidFill>
                  <a:srgbClr val="E8B84B"/>
                </a:solidFill>
                <a:latin typeface="Arial" panose="020B0604020202020204" pitchFamily="34" charset="0"/>
                <a:ea typeface="Calibri" pitchFamily="34" charset="-122"/>
                <a:cs typeface="Arial" panose="020B0604020202020204" pitchFamily="34" charset="0"/>
              </a:rPr>
              <a:t>3. Өрсөлдөх чадвар</a:t>
            </a:r>
            <a:endParaRPr lang="en-US" sz="1600" dirty="0">
              <a:latin typeface="Arial" panose="020B0604020202020204" pitchFamily="34" charset="0"/>
              <a:cs typeface="Arial" panose="020B0604020202020204" pitchFamily="34" charset="0"/>
            </a:endParaRPr>
          </a:p>
        </p:txBody>
      </p:sp>
      <p:sp>
        <p:nvSpPr>
          <p:cNvPr id="17" name="Text 15"/>
          <p:cNvSpPr/>
          <p:nvPr/>
        </p:nvSpPr>
        <p:spPr>
          <a:xfrm>
            <a:off x="8247888" y="3675888"/>
            <a:ext cx="3108960" cy="1965960"/>
          </a:xfrm>
          <a:prstGeom prst="rect">
            <a:avLst/>
          </a:prstGeom>
          <a:noFill/>
          <a:ln/>
        </p:spPr>
        <p:txBody>
          <a:bodyPr wrap="square" lIns="0" tIns="0" rIns="0" bIns="0" rtlCol="0" anchor="t"/>
          <a:lstStyle/>
          <a:p>
            <a:pPr marL="0" indent="0">
              <a:lnSpc>
                <a:spcPct val="102000"/>
              </a:lnSpc>
              <a:buNone/>
            </a:pPr>
            <a:r>
              <a:rPr lang="en-US" sz="1600" dirty="0">
                <a:solidFill>
                  <a:srgbClr val="1B2540"/>
                </a:solidFill>
                <a:latin typeface="Arial" panose="020B0604020202020204" pitchFamily="34" charset="0"/>
                <a:ea typeface="Calibri" pitchFamily="34" charset="-122"/>
                <a:cs typeface="Arial" panose="020B0604020202020204" pitchFamily="34" charset="0"/>
              </a:rPr>
              <a:t>Шилдэг туршлагыг нэвтрүүлж, дахин ашиглалтыг дэмжиж, бизнес үзүүлэлтийг хянаж, эцсийн хэрэглэгчид хамгийн их үнэ цэнэ өгөх хэсэгт төвлөрөх.</a:t>
            </a:r>
            <a:endParaRPr lang="en-US" sz="1600" dirty="0">
              <a:latin typeface="Arial" panose="020B0604020202020204" pitchFamily="34" charset="0"/>
              <a:cs typeface="Arial" panose="020B0604020202020204" pitchFamily="34" charset="0"/>
            </a:endParaRPr>
          </a:p>
        </p:txBody>
      </p:sp>
      <p:sp>
        <p:nvSpPr>
          <p:cNvPr id="18" name="Text 16"/>
          <p:cNvSpPr/>
          <p:nvPr/>
        </p:nvSpPr>
        <p:spPr>
          <a:xfrm>
            <a:off x="11338560" y="6400800"/>
            <a:ext cx="548640" cy="274320"/>
          </a:xfrm>
          <a:prstGeom prst="rect">
            <a:avLst/>
          </a:prstGeom>
          <a:noFill/>
          <a:ln/>
        </p:spPr>
        <p:txBody>
          <a:bodyPr wrap="square" rtlCol="0" anchor="ctr"/>
          <a:lstStyle/>
          <a:p>
            <a:pPr marL="0" indent="0" algn="r">
              <a:buNone/>
            </a:pPr>
            <a:r>
              <a:rPr lang="en-US" sz="1100" dirty="0">
                <a:solidFill>
                  <a:srgbClr val="5A6483"/>
                </a:solidFill>
                <a:latin typeface="Arial" panose="020B0604020202020204" pitchFamily="34" charset="0"/>
                <a:ea typeface="Calibri" pitchFamily="34" charset="-122"/>
                <a:cs typeface="Arial" panose="020B0604020202020204" pitchFamily="34" charset="0"/>
              </a:rPr>
              <a:t>14</a:t>
            </a:r>
            <a:endParaRPr lang="en-US" sz="1100" dirty="0">
              <a:latin typeface="Arial" panose="020B0604020202020204" pitchFamily="34" charset="0"/>
              <a:cs typeface="Arial" panose="020B0604020202020204" pitchFamily="34"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5">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640080" y="411480"/>
            <a:ext cx="8229600" cy="320040"/>
          </a:xfrm>
          <a:prstGeom prst="rect">
            <a:avLst/>
          </a:prstGeom>
          <a:noFill/>
          <a:ln/>
        </p:spPr>
        <p:txBody>
          <a:bodyPr wrap="square" lIns="0" tIns="0" rIns="0" bIns="0" rtlCol="0" anchor="ctr"/>
          <a:lstStyle/>
          <a:p>
            <a:pPr marL="0" indent="0">
              <a:buNone/>
            </a:pPr>
            <a:r>
              <a:rPr lang="en-US" sz="1200" b="1" kern="0" spc="200" dirty="0">
                <a:solidFill>
                  <a:srgbClr val="E8B84B"/>
                </a:solidFill>
                <a:latin typeface="Arial" panose="020B0604020202020204" pitchFamily="34" charset="0"/>
                <a:ea typeface="Calibri" pitchFamily="34" charset="-122"/>
                <a:cs typeface="Arial" panose="020B0604020202020204" pitchFamily="34" charset="0"/>
              </a:rPr>
              <a:t>БИЗНЕС АРХИТЕКТУР</a:t>
            </a:r>
            <a:endParaRPr lang="en-US" sz="1200" dirty="0">
              <a:latin typeface="Arial" panose="020B0604020202020204" pitchFamily="34" charset="0"/>
              <a:cs typeface="Arial" panose="020B0604020202020204" pitchFamily="34" charset="0"/>
            </a:endParaRPr>
          </a:p>
        </p:txBody>
      </p:sp>
      <p:sp>
        <p:nvSpPr>
          <p:cNvPr id="3" name="Text 1"/>
          <p:cNvSpPr/>
          <p:nvPr/>
        </p:nvSpPr>
        <p:spPr>
          <a:xfrm>
            <a:off x="640080" y="731520"/>
            <a:ext cx="10881360" cy="914400"/>
          </a:xfrm>
          <a:prstGeom prst="rect">
            <a:avLst/>
          </a:prstGeom>
          <a:noFill/>
          <a:ln/>
        </p:spPr>
        <p:txBody>
          <a:bodyPr wrap="square" lIns="0" tIns="0" rIns="0" bIns="0" rtlCol="0" anchor="t"/>
          <a:lstStyle/>
          <a:p>
            <a:pPr marL="0" indent="0">
              <a:buNone/>
            </a:pPr>
            <a:r>
              <a:rPr lang="en-US" sz="2800" b="1" dirty="0">
                <a:solidFill>
                  <a:srgbClr val="1E2761"/>
                </a:solidFill>
                <a:latin typeface="Arial" panose="020B0604020202020204" pitchFamily="34" charset="0"/>
                <a:ea typeface="Georgia" pitchFamily="34" charset="-122"/>
                <a:cs typeface="Arial" panose="020B0604020202020204" pitchFamily="34" charset="0"/>
              </a:rPr>
              <a:t>Гол шинж чанар ба бүтэц</a:t>
            </a:r>
            <a:endParaRPr lang="en-US" sz="2800" dirty="0">
              <a:latin typeface="Arial" panose="020B0604020202020204" pitchFamily="34" charset="0"/>
              <a:cs typeface="Arial" panose="020B0604020202020204" pitchFamily="34" charset="0"/>
            </a:endParaRPr>
          </a:p>
        </p:txBody>
      </p:sp>
      <p:sp>
        <p:nvSpPr>
          <p:cNvPr id="4" name="Shape 2"/>
          <p:cNvSpPr/>
          <p:nvPr/>
        </p:nvSpPr>
        <p:spPr>
          <a:xfrm>
            <a:off x="640080" y="1874520"/>
            <a:ext cx="5440680" cy="3977640"/>
          </a:xfrm>
          <a:prstGeom prst="rect">
            <a:avLst/>
          </a:prstGeom>
          <a:solidFill>
            <a:srgbClr val="F4F6FB"/>
          </a:solidFill>
          <a:ln w="12700">
            <a:solidFill>
              <a:srgbClr val="E2E7F2"/>
            </a:solidFill>
            <a:prstDash val="solid"/>
          </a:ln>
          <a:effectLst>
            <a:outerShdw blurRad="63500" dist="25400" dir="8100000" algn="bl" rotWithShape="0">
              <a:srgbClr val="000000">
                <a:alpha val="10000"/>
              </a:srgbClr>
            </a:outerShdw>
          </a:effectLst>
        </p:spPr>
        <p:txBody>
          <a:bodyPr/>
          <a:lstStyle/>
          <a:p>
            <a:endParaRPr lang="en-US" sz="2400">
              <a:latin typeface="Arial" panose="020B0604020202020204" pitchFamily="34" charset="0"/>
              <a:cs typeface="Arial" panose="020B0604020202020204" pitchFamily="34" charset="0"/>
            </a:endParaRPr>
          </a:p>
        </p:txBody>
      </p:sp>
      <p:sp>
        <p:nvSpPr>
          <p:cNvPr id="5" name="Shape 3"/>
          <p:cNvSpPr/>
          <p:nvPr/>
        </p:nvSpPr>
        <p:spPr>
          <a:xfrm>
            <a:off x="640080" y="1874520"/>
            <a:ext cx="82296" cy="3977640"/>
          </a:xfrm>
          <a:prstGeom prst="rect">
            <a:avLst/>
          </a:prstGeom>
          <a:solidFill>
            <a:srgbClr val="1E2761"/>
          </a:solidFill>
          <a:ln/>
        </p:spPr>
        <p:txBody>
          <a:bodyPr/>
          <a:lstStyle/>
          <a:p>
            <a:endParaRPr lang="en-US" sz="2400">
              <a:latin typeface="Arial" panose="020B0604020202020204" pitchFamily="34" charset="0"/>
              <a:cs typeface="Arial" panose="020B0604020202020204" pitchFamily="34" charset="0"/>
            </a:endParaRPr>
          </a:p>
        </p:txBody>
      </p:sp>
      <p:sp>
        <p:nvSpPr>
          <p:cNvPr id="6" name="Text 4"/>
          <p:cNvSpPr/>
          <p:nvPr/>
        </p:nvSpPr>
        <p:spPr>
          <a:xfrm>
            <a:off x="841248" y="2002536"/>
            <a:ext cx="5074920" cy="457200"/>
          </a:xfrm>
          <a:prstGeom prst="rect">
            <a:avLst/>
          </a:prstGeom>
          <a:noFill/>
          <a:ln/>
        </p:spPr>
        <p:txBody>
          <a:bodyPr wrap="square" lIns="0" tIns="0" rIns="0" bIns="0" rtlCol="0" anchor="t"/>
          <a:lstStyle/>
          <a:p>
            <a:pPr marL="0" indent="0">
              <a:buNone/>
            </a:pPr>
            <a:r>
              <a:rPr lang="en-US" b="1" dirty="0">
                <a:solidFill>
                  <a:srgbClr val="1E2761"/>
                </a:solidFill>
                <a:latin typeface="Arial" panose="020B0604020202020204" pitchFamily="34" charset="0"/>
                <a:ea typeface="Calibri" pitchFamily="34" charset="-122"/>
                <a:cs typeface="Arial" panose="020B0604020202020204" pitchFamily="34" charset="0"/>
              </a:rPr>
              <a:t>Гол шинж чанарууд</a:t>
            </a:r>
            <a:endParaRPr lang="en-US" dirty="0">
              <a:latin typeface="Arial" panose="020B0604020202020204" pitchFamily="34" charset="0"/>
              <a:cs typeface="Arial" panose="020B0604020202020204" pitchFamily="34" charset="0"/>
            </a:endParaRPr>
          </a:p>
        </p:txBody>
      </p:sp>
      <p:sp>
        <p:nvSpPr>
          <p:cNvPr id="7" name="Text 5"/>
          <p:cNvSpPr/>
          <p:nvPr/>
        </p:nvSpPr>
        <p:spPr>
          <a:xfrm>
            <a:off x="841248" y="2441448"/>
            <a:ext cx="5074920" cy="3291840"/>
          </a:xfrm>
          <a:prstGeom prst="rect">
            <a:avLst/>
          </a:prstGeom>
          <a:noFill/>
          <a:ln/>
        </p:spPr>
        <p:txBody>
          <a:bodyPr wrap="square" lIns="0" tIns="0" rIns="0" bIns="0" rtlCol="0" anchor="t"/>
          <a:lstStyle/>
          <a:p>
            <a:pPr marL="0" indent="0">
              <a:lnSpc>
                <a:spcPct val="102000"/>
              </a:lnSpc>
              <a:buNone/>
            </a:pPr>
            <a:r>
              <a:rPr lang="en-US" sz="1600" dirty="0">
                <a:solidFill>
                  <a:srgbClr val="1B2540"/>
                </a:solidFill>
                <a:latin typeface="Arial" panose="020B0604020202020204" pitchFamily="34" charset="0"/>
                <a:ea typeface="Calibri" pitchFamily="34" charset="-122"/>
                <a:cs typeface="Arial" panose="020B0604020202020204" pitchFamily="34" charset="0"/>
              </a:rPr>
              <a:t>• Хамрах хүрээ нь бизнесийн хамрах хүрээ</a:t>
            </a:r>
            <a:endParaRPr lang="en-US" sz="1600" dirty="0">
              <a:latin typeface="Arial" panose="020B0604020202020204" pitchFamily="34" charset="0"/>
              <a:cs typeface="Arial" panose="020B0604020202020204" pitchFamily="34" charset="0"/>
            </a:endParaRPr>
          </a:p>
          <a:p>
            <a:pPr marL="0" indent="0">
              <a:lnSpc>
                <a:spcPct val="102000"/>
              </a:lnSpc>
              <a:buNone/>
            </a:pPr>
            <a:r>
              <a:rPr lang="en-US" sz="1600" dirty="0">
                <a:solidFill>
                  <a:srgbClr val="1B2540"/>
                </a:solidFill>
                <a:latin typeface="Arial" panose="020B0604020202020204" pitchFamily="34" charset="0"/>
                <a:ea typeface="Calibri" pitchFamily="34" charset="-122"/>
                <a:cs typeface="Arial" panose="020B0604020202020204" pitchFamily="34" charset="0"/>
              </a:rPr>
              <a:t>• Заавал биелүүлэх (prescriptive) бус</a:t>
            </a:r>
            <a:endParaRPr lang="en-US" sz="1600" dirty="0">
              <a:latin typeface="Arial" panose="020B0604020202020204" pitchFamily="34" charset="0"/>
              <a:cs typeface="Arial" panose="020B0604020202020204" pitchFamily="34" charset="0"/>
            </a:endParaRPr>
          </a:p>
          <a:p>
            <a:pPr marL="0" indent="0">
              <a:lnSpc>
                <a:spcPct val="102000"/>
              </a:lnSpc>
              <a:buNone/>
            </a:pPr>
            <a:r>
              <a:rPr lang="en-US" sz="1600" dirty="0">
                <a:solidFill>
                  <a:srgbClr val="1B2540"/>
                </a:solidFill>
                <a:latin typeface="Arial" panose="020B0604020202020204" pitchFamily="34" charset="0"/>
                <a:ea typeface="Calibri" pitchFamily="34" charset="-122"/>
                <a:cs typeface="Arial" panose="020B0604020202020204" pitchFamily="34" charset="0"/>
              </a:rPr>
              <a:t>• Давталттайгаар (iteratively) хөгждөг</a:t>
            </a:r>
            <a:endParaRPr lang="en-US" sz="1600" dirty="0">
              <a:latin typeface="Arial" panose="020B0604020202020204" pitchFamily="34" charset="0"/>
              <a:cs typeface="Arial" panose="020B0604020202020204" pitchFamily="34" charset="0"/>
            </a:endParaRPr>
          </a:p>
          <a:p>
            <a:pPr marL="0" indent="0">
              <a:lnSpc>
                <a:spcPct val="102000"/>
              </a:lnSpc>
              <a:buNone/>
            </a:pPr>
            <a:r>
              <a:rPr lang="en-US" sz="1600" dirty="0">
                <a:solidFill>
                  <a:srgbClr val="1B2540"/>
                </a:solidFill>
                <a:latin typeface="Arial" panose="020B0604020202020204" pitchFamily="34" charset="0"/>
                <a:ea typeface="Calibri" pitchFamily="34" charset="-122"/>
                <a:cs typeface="Arial" panose="020B0604020202020204" pitchFamily="34" charset="0"/>
              </a:rPr>
              <a:t>• Нэгж, бизнесүүд дунд дахин ашиглагдана</a:t>
            </a:r>
            <a:endParaRPr lang="en-US" sz="1600" dirty="0">
              <a:latin typeface="Arial" panose="020B0604020202020204" pitchFamily="34" charset="0"/>
              <a:cs typeface="Arial" panose="020B0604020202020204" pitchFamily="34" charset="0"/>
            </a:endParaRPr>
          </a:p>
          <a:p>
            <a:pPr marL="0" indent="0">
              <a:lnSpc>
                <a:spcPct val="102000"/>
              </a:lnSpc>
              <a:buNone/>
            </a:pPr>
            <a:r>
              <a:rPr lang="en-US" sz="1600" dirty="0">
                <a:solidFill>
                  <a:srgbClr val="1B2540"/>
                </a:solidFill>
                <a:latin typeface="Arial" panose="020B0604020202020204" pitchFamily="34" charset="0"/>
                <a:ea typeface="Calibri" pitchFamily="34" charset="-122"/>
                <a:cs typeface="Arial" panose="020B0604020202020204" pitchFamily="34" charset="0"/>
              </a:rPr>
              <a:t>• Хүргэх бүтээгдэхүүнээс илүү үндсэн философи, үнэт зүйлсийг тусгадаг</a:t>
            </a:r>
            <a:endParaRPr lang="en-US" sz="1600" dirty="0">
              <a:latin typeface="Arial" panose="020B0604020202020204" pitchFamily="34" charset="0"/>
              <a:cs typeface="Arial" panose="020B0604020202020204" pitchFamily="34" charset="0"/>
            </a:endParaRPr>
          </a:p>
          <a:p>
            <a:pPr marL="0" indent="0">
              <a:lnSpc>
                <a:spcPct val="102000"/>
              </a:lnSpc>
              <a:buNone/>
            </a:pPr>
            <a:r>
              <a:rPr lang="en-US" sz="1600" dirty="0">
                <a:solidFill>
                  <a:srgbClr val="1B2540"/>
                </a:solidFill>
                <a:latin typeface="Arial" panose="020B0604020202020204" pitchFamily="34" charset="0"/>
                <a:ea typeface="Calibri" pitchFamily="34" charset="-122"/>
                <a:cs typeface="Arial" panose="020B0604020202020204" pitchFamily="34" charset="0"/>
              </a:rPr>
              <a:t>• Өндөр түвшний хийсвэрлэлтэд (abstraction) байх ёстой</a:t>
            </a:r>
            <a:endParaRPr lang="en-US" sz="1600" dirty="0">
              <a:latin typeface="Arial" panose="020B0604020202020204" pitchFamily="34" charset="0"/>
              <a:cs typeface="Arial" panose="020B0604020202020204" pitchFamily="34" charset="0"/>
            </a:endParaRPr>
          </a:p>
        </p:txBody>
      </p:sp>
      <p:sp>
        <p:nvSpPr>
          <p:cNvPr id="8" name="Shape 6"/>
          <p:cNvSpPr/>
          <p:nvPr/>
        </p:nvSpPr>
        <p:spPr>
          <a:xfrm>
            <a:off x="6263640" y="1874520"/>
            <a:ext cx="5257800" cy="3977640"/>
          </a:xfrm>
          <a:prstGeom prst="rect">
            <a:avLst/>
          </a:prstGeom>
          <a:solidFill>
            <a:srgbClr val="F4F6FB"/>
          </a:solidFill>
          <a:ln w="12700">
            <a:solidFill>
              <a:srgbClr val="E2E7F2"/>
            </a:solidFill>
            <a:prstDash val="solid"/>
          </a:ln>
          <a:effectLst>
            <a:outerShdw blurRad="63500" dist="25400" dir="8100000" algn="bl" rotWithShape="0">
              <a:srgbClr val="000000">
                <a:alpha val="10000"/>
              </a:srgbClr>
            </a:outerShdw>
          </a:effectLst>
        </p:spPr>
        <p:txBody>
          <a:bodyPr/>
          <a:lstStyle/>
          <a:p>
            <a:endParaRPr lang="en-US" sz="2400">
              <a:latin typeface="Arial" panose="020B0604020202020204" pitchFamily="34" charset="0"/>
              <a:cs typeface="Arial" panose="020B0604020202020204" pitchFamily="34" charset="0"/>
            </a:endParaRPr>
          </a:p>
        </p:txBody>
      </p:sp>
      <p:sp>
        <p:nvSpPr>
          <p:cNvPr id="9" name="Shape 7"/>
          <p:cNvSpPr/>
          <p:nvPr/>
        </p:nvSpPr>
        <p:spPr>
          <a:xfrm>
            <a:off x="6263640" y="1874520"/>
            <a:ext cx="82296" cy="3977640"/>
          </a:xfrm>
          <a:prstGeom prst="rect">
            <a:avLst/>
          </a:prstGeom>
          <a:solidFill>
            <a:srgbClr val="2E8B8B"/>
          </a:solidFill>
          <a:ln/>
        </p:spPr>
        <p:txBody>
          <a:bodyPr/>
          <a:lstStyle/>
          <a:p>
            <a:endParaRPr lang="en-US" sz="2400">
              <a:latin typeface="Arial" panose="020B0604020202020204" pitchFamily="34" charset="0"/>
              <a:cs typeface="Arial" panose="020B0604020202020204" pitchFamily="34" charset="0"/>
            </a:endParaRPr>
          </a:p>
        </p:txBody>
      </p:sp>
      <p:sp>
        <p:nvSpPr>
          <p:cNvPr id="10" name="Text 8"/>
          <p:cNvSpPr/>
          <p:nvPr/>
        </p:nvSpPr>
        <p:spPr>
          <a:xfrm>
            <a:off x="6464808" y="2002536"/>
            <a:ext cx="4892040" cy="457200"/>
          </a:xfrm>
          <a:prstGeom prst="rect">
            <a:avLst/>
          </a:prstGeom>
          <a:noFill/>
          <a:ln/>
        </p:spPr>
        <p:txBody>
          <a:bodyPr wrap="square" lIns="0" tIns="0" rIns="0" bIns="0" rtlCol="0" anchor="t"/>
          <a:lstStyle/>
          <a:p>
            <a:pPr marL="0" indent="0">
              <a:buNone/>
            </a:pPr>
            <a:r>
              <a:rPr lang="en-US" b="1" dirty="0">
                <a:solidFill>
                  <a:srgbClr val="2E8B8B"/>
                </a:solidFill>
                <a:latin typeface="Arial" panose="020B0604020202020204" pitchFamily="34" charset="0"/>
                <a:ea typeface="Calibri" pitchFamily="34" charset="-122"/>
                <a:cs typeface="Arial" panose="020B0604020202020204" pitchFamily="34" charset="0"/>
              </a:rPr>
              <a:t>Гол элементүүд (artefacts)</a:t>
            </a:r>
            <a:endParaRPr lang="en-US" dirty="0">
              <a:latin typeface="Arial" panose="020B0604020202020204" pitchFamily="34" charset="0"/>
              <a:cs typeface="Arial" panose="020B0604020202020204" pitchFamily="34" charset="0"/>
            </a:endParaRPr>
          </a:p>
        </p:txBody>
      </p:sp>
      <p:sp>
        <p:nvSpPr>
          <p:cNvPr id="11" name="Text 9"/>
          <p:cNvSpPr/>
          <p:nvPr/>
        </p:nvSpPr>
        <p:spPr>
          <a:xfrm>
            <a:off x="6464808" y="2441448"/>
            <a:ext cx="4892040" cy="3291840"/>
          </a:xfrm>
          <a:prstGeom prst="rect">
            <a:avLst/>
          </a:prstGeom>
          <a:noFill/>
          <a:ln/>
        </p:spPr>
        <p:txBody>
          <a:bodyPr wrap="square" lIns="0" tIns="0" rIns="0" bIns="0" rtlCol="0" anchor="t"/>
          <a:lstStyle/>
          <a:p>
            <a:pPr marL="0" indent="0">
              <a:lnSpc>
                <a:spcPct val="102000"/>
              </a:lnSpc>
              <a:buNone/>
            </a:pPr>
            <a:r>
              <a:rPr lang="en-US" sz="1600" dirty="0">
                <a:solidFill>
                  <a:srgbClr val="1B2540"/>
                </a:solidFill>
                <a:latin typeface="Arial" panose="020B0604020202020204" pitchFamily="34" charset="0"/>
                <a:ea typeface="Calibri" pitchFamily="34" charset="-122"/>
                <a:cs typeface="Arial" panose="020B0604020202020204" pitchFamily="34" charset="0"/>
              </a:rPr>
              <a:t>• Бизнесийн сэдэл (motivations)</a:t>
            </a:r>
            <a:endParaRPr lang="en-US" sz="1600" dirty="0">
              <a:latin typeface="Arial" panose="020B0604020202020204" pitchFamily="34" charset="0"/>
              <a:cs typeface="Arial" panose="020B0604020202020204" pitchFamily="34" charset="0"/>
            </a:endParaRPr>
          </a:p>
          <a:p>
            <a:pPr marL="0" indent="0">
              <a:lnSpc>
                <a:spcPct val="102000"/>
              </a:lnSpc>
              <a:buNone/>
            </a:pPr>
            <a:r>
              <a:rPr lang="en-US" sz="1600" dirty="0">
                <a:solidFill>
                  <a:srgbClr val="1B2540"/>
                </a:solidFill>
                <a:latin typeface="Arial" panose="020B0604020202020204" pitchFamily="34" charset="0"/>
                <a:ea typeface="Calibri" pitchFamily="34" charset="-122"/>
                <a:cs typeface="Arial" panose="020B0604020202020204" pitchFamily="34" charset="0"/>
              </a:rPr>
              <a:t>• Бизнесийн чадавх (capabilities)</a:t>
            </a:r>
            <a:endParaRPr lang="en-US" sz="1600" dirty="0">
              <a:latin typeface="Arial" panose="020B0604020202020204" pitchFamily="34" charset="0"/>
              <a:cs typeface="Arial" panose="020B0604020202020204" pitchFamily="34" charset="0"/>
            </a:endParaRPr>
          </a:p>
          <a:p>
            <a:pPr marL="0" indent="0">
              <a:lnSpc>
                <a:spcPct val="102000"/>
              </a:lnSpc>
              <a:buNone/>
            </a:pPr>
            <a:r>
              <a:rPr lang="en-US" sz="1600" dirty="0">
                <a:solidFill>
                  <a:srgbClr val="1B2540"/>
                </a:solidFill>
                <a:latin typeface="Arial" panose="020B0604020202020204" pitchFamily="34" charset="0"/>
                <a:ea typeface="Calibri" pitchFamily="34" charset="-122"/>
                <a:cs typeface="Arial" panose="020B0604020202020204" pitchFamily="34" charset="0"/>
              </a:rPr>
              <a:t>• Үнэ цэнийн урсгал (value streams)</a:t>
            </a:r>
            <a:endParaRPr lang="en-US" sz="1600" dirty="0">
              <a:latin typeface="Arial" panose="020B0604020202020204" pitchFamily="34" charset="0"/>
              <a:cs typeface="Arial" panose="020B0604020202020204" pitchFamily="34" charset="0"/>
            </a:endParaRPr>
          </a:p>
          <a:p>
            <a:pPr marL="0" indent="0">
              <a:lnSpc>
                <a:spcPct val="102000"/>
              </a:lnSpc>
              <a:buNone/>
            </a:pPr>
            <a:r>
              <a:rPr lang="en-US" sz="1600" dirty="0">
                <a:solidFill>
                  <a:srgbClr val="1B2540"/>
                </a:solidFill>
                <a:latin typeface="Arial" panose="020B0604020202020204" pitchFamily="34" charset="0"/>
                <a:ea typeface="Calibri" pitchFamily="34" charset="-122"/>
                <a:cs typeface="Arial" panose="020B0604020202020204" pitchFamily="34" charset="0"/>
              </a:rPr>
              <a:t>• Байгууллагын нэгжүүд</a:t>
            </a:r>
            <a:endParaRPr lang="en-US" sz="1600" dirty="0">
              <a:latin typeface="Arial" panose="020B0604020202020204" pitchFamily="34" charset="0"/>
              <a:cs typeface="Arial" panose="020B0604020202020204" pitchFamily="34" charset="0"/>
            </a:endParaRPr>
          </a:p>
          <a:p>
            <a:pPr marL="0" indent="0">
              <a:lnSpc>
                <a:spcPct val="102000"/>
              </a:lnSpc>
              <a:buNone/>
            </a:pPr>
            <a:r>
              <a:rPr lang="en-US" sz="1600" dirty="0">
                <a:solidFill>
                  <a:srgbClr val="1B2540"/>
                </a:solidFill>
                <a:latin typeface="Arial" panose="020B0604020202020204" pitchFamily="34" charset="0"/>
                <a:ea typeface="Calibri" pitchFamily="34" charset="-122"/>
                <a:cs typeface="Arial" panose="020B0604020202020204" pitchFamily="34" charset="0"/>
              </a:rPr>
              <a:t>• Мэдээллийн ойлголтууд</a:t>
            </a:r>
            <a:endParaRPr lang="en-US" sz="1600" dirty="0">
              <a:latin typeface="Arial" panose="020B0604020202020204" pitchFamily="34" charset="0"/>
              <a:cs typeface="Arial" panose="020B0604020202020204" pitchFamily="34" charset="0"/>
            </a:endParaRPr>
          </a:p>
          <a:p>
            <a:pPr marL="0" indent="0">
              <a:lnSpc>
                <a:spcPct val="102000"/>
              </a:lnSpc>
              <a:buNone/>
            </a:pPr>
            <a:endParaRPr lang="en-US" sz="1600" dirty="0">
              <a:latin typeface="Arial" panose="020B0604020202020204" pitchFamily="34" charset="0"/>
              <a:cs typeface="Arial" panose="020B0604020202020204" pitchFamily="34" charset="0"/>
            </a:endParaRPr>
          </a:p>
          <a:p>
            <a:pPr marL="0" indent="0">
              <a:lnSpc>
                <a:spcPct val="102000"/>
              </a:lnSpc>
              <a:buNone/>
            </a:pPr>
            <a:r>
              <a:rPr lang="en-US" sz="1600" dirty="0">
                <a:solidFill>
                  <a:srgbClr val="1B2540"/>
                </a:solidFill>
                <a:latin typeface="Arial" panose="020B0604020202020204" pitchFamily="34" charset="0"/>
                <a:ea typeface="Calibri" pitchFamily="34" charset="-122"/>
                <a:cs typeface="Arial" panose="020B0604020202020204" pitchFamily="34" charset="0"/>
              </a:rPr>
              <a:t>Эдгээрээс ЧАДАВХ ба түүнийг идэвхжүүлдэг ҮНЭ ЦЭНИЙН УРСГАЛ нь үр дүнтэй архитектурын мөн чанар бөгөөд эндээс эхлэх ёстой.</a:t>
            </a:r>
            <a:endParaRPr lang="en-US" sz="1600" dirty="0">
              <a:latin typeface="Arial" panose="020B0604020202020204" pitchFamily="34" charset="0"/>
              <a:cs typeface="Arial" panose="020B0604020202020204" pitchFamily="34" charset="0"/>
            </a:endParaRPr>
          </a:p>
        </p:txBody>
      </p:sp>
      <p:sp>
        <p:nvSpPr>
          <p:cNvPr id="12" name="Text 10"/>
          <p:cNvSpPr/>
          <p:nvPr/>
        </p:nvSpPr>
        <p:spPr>
          <a:xfrm>
            <a:off x="11338560" y="6400800"/>
            <a:ext cx="548640" cy="274320"/>
          </a:xfrm>
          <a:prstGeom prst="rect">
            <a:avLst/>
          </a:prstGeom>
          <a:noFill/>
          <a:ln/>
        </p:spPr>
        <p:txBody>
          <a:bodyPr wrap="square" rtlCol="0" anchor="ctr"/>
          <a:lstStyle/>
          <a:p>
            <a:pPr marL="0" indent="0" algn="r">
              <a:buNone/>
            </a:pPr>
            <a:r>
              <a:rPr lang="en-US" sz="1000" dirty="0">
                <a:solidFill>
                  <a:srgbClr val="5A6483"/>
                </a:solidFill>
                <a:latin typeface="Arial" panose="020B0604020202020204" pitchFamily="34" charset="0"/>
                <a:ea typeface="Calibri" pitchFamily="34" charset="-122"/>
                <a:cs typeface="Arial" panose="020B0604020202020204" pitchFamily="34" charset="0"/>
              </a:rPr>
              <a:t>15</a:t>
            </a:r>
            <a:endParaRPr lang="en-US" sz="1000" dirty="0">
              <a:latin typeface="Arial" panose="020B0604020202020204" pitchFamily="34" charset="0"/>
              <a:cs typeface="Arial" panose="020B0604020202020204" pitchFamily="34"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6">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640080" y="411480"/>
            <a:ext cx="8229600" cy="320040"/>
          </a:xfrm>
          <a:prstGeom prst="rect">
            <a:avLst/>
          </a:prstGeom>
          <a:noFill/>
          <a:ln/>
        </p:spPr>
        <p:txBody>
          <a:bodyPr wrap="square" lIns="0" tIns="0" rIns="0" bIns="0" rtlCol="0" anchor="ctr"/>
          <a:lstStyle/>
          <a:p>
            <a:pPr marL="0" indent="0">
              <a:buNone/>
            </a:pPr>
            <a:r>
              <a:rPr lang="en-US" sz="1200" b="1" kern="0" spc="200" dirty="0">
                <a:solidFill>
                  <a:srgbClr val="E8B84B"/>
                </a:solidFill>
                <a:latin typeface="Arial" panose="020B0604020202020204" pitchFamily="34" charset="0"/>
                <a:ea typeface="Calibri" pitchFamily="34" charset="-122"/>
                <a:cs typeface="Arial" panose="020B0604020202020204" pitchFamily="34" charset="0"/>
              </a:rPr>
              <a:t>БИЗНЕС АРХИТЕКТУР</a:t>
            </a:r>
            <a:endParaRPr lang="en-US" sz="1200" dirty="0">
              <a:latin typeface="Arial" panose="020B0604020202020204" pitchFamily="34" charset="0"/>
              <a:cs typeface="Arial" panose="020B0604020202020204" pitchFamily="34" charset="0"/>
            </a:endParaRPr>
          </a:p>
        </p:txBody>
      </p:sp>
      <p:sp>
        <p:nvSpPr>
          <p:cNvPr id="3" name="Text 1"/>
          <p:cNvSpPr/>
          <p:nvPr/>
        </p:nvSpPr>
        <p:spPr>
          <a:xfrm>
            <a:off x="640080" y="731520"/>
            <a:ext cx="10881360" cy="914400"/>
          </a:xfrm>
          <a:prstGeom prst="rect">
            <a:avLst/>
          </a:prstGeom>
          <a:noFill/>
          <a:ln/>
        </p:spPr>
        <p:txBody>
          <a:bodyPr wrap="square" lIns="0" tIns="0" rIns="0" bIns="0" rtlCol="0" anchor="t"/>
          <a:lstStyle/>
          <a:p>
            <a:pPr marL="0" indent="0">
              <a:buNone/>
            </a:pPr>
            <a:r>
              <a:rPr lang="en-US" sz="2800" b="1" dirty="0">
                <a:solidFill>
                  <a:srgbClr val="1E2761"/>
                </a:solidFill>
                <a:latin typeface="Arial" panose="020B0604020202020204" pitchFamily="34" charset="0"/>
                <a:ea typeface="Georgia" pitchFamily="34" charset="-122"/>
                <a:cs typeface="Arial" panose="020B0604020202020204" pitchFamily="34" charset="0"/>
              </a:rPr>
              <a:t>Бизнес архитектурын техникүүд</a:t>
            </a:r>
            <a:endParaRPr lang="en-US" sz="2800" dirty="0">
              <a:latin typeface="Arial" panose="020B0604020202020204" pitchFamily="34" charset="0"/>
              <a:cs typeface="Arial" panose="020B0604020202020204" pitchFamily="34" charset="0"/>
            </a:endParaRPr>
          </a:p>
        </p:txBody>
      </p:sp>
      <p:sp>
        <p:nvSpPr>
          <p:cNvPr id="4" name="Text 2"/>
          <p:cNvSpPr/>
          <p:nvPr/>
        </p:nvSpPr>
        <p:spPr>
          <a:xfrm>
            <a:off x="640080" y="1828800"/>
            <a:ext cx="10972800" cy="1005840"/>
          </a:xfrm>
          <a:prstGeom prst="rect">
            <a:avLst/>
          </a:prstGeom>
          <a:noFill/>
          <a:ln/>
        </p:spPr>
        <p:txBody>
          <a:bodyPr wrap="square" lIns="0" tIns="0" rIns="0" bIns="0" rtlCol="0" anchor="ctr"/>
          <a:lstStyle/>
          <a:p>
            <a:pPr marL="0" indent="0">
              <a:buNone/>
            </a:pPr>
            <a:r>
              <a:rPr lang="en-US" sz="1600" dirty="0">
                <a:solidFill>
                  <a:srgbClr val="1B2540"/>
                </a:solidFill>
                <a:latin typeface="Arial" panose="020B0604020202020204" pitchFamily="34" charset="0"/>
                <a:ea typeface="Calibri" pitchFamily="34" charset="-122"/>
                <a:cs typeface="Arial" panose="020B0604020202020204" pitchFamily="34" charset="0"/>
              </a:rPr>
              <a:t>Техникүүд нь том зургийн (бизнес загвар, сэдлийн шинжилгээ, чадавхын загварчлал) болон нарийвчилсан (үнэ цэнийн урсгал, үнэ цэнийн сүлжээ, мэдээллийн зураглал) гэж ялгагдана. Хоёр гол техник нь:</a:t>
            </a:r>
            <a:endParaRPr lang="en-US" sz="1600" dirty="0">
              <a:latin typeface="Arial" panose="020B0604020202020204" pitchFamily="34" charset="0"/>
              <a:cs typeface="Arial" panose="020B0604020202020204" pitchFamily="34" charset="0"/>
            </a:endParaRPr>
          </a:p>
        </p:txBody>
      </p:sp>
      <p:sp>
        <p:nvSpPr>
          <p:cNvPr id="5" name="Shape 3"/>
          <p:cNvSpPr/>
          <p:nvPr/>
        </p:nvSpPr>
        <p:spPr>
          <a:xfrm>
            <a:off x="1280160" y="3108960"/>
            <a:ext cx="4480560" cy="2468880"/>
          </a:xfrm>
          <a:prstGeom prst="roundRect">
            <a:avLst>
              <a:gd name="adj" fmla="val 2222"/>
            </a:avLst>
          </a:prstGeom>
          <a:solidFill>
            <a:srgbClr val="F4F6FB"/>
          </a:solidFill>
          <a:ln w="19050">
            <a:solidFill>
              <a:srgbClr val="1E2761"/>
            </a:solidFill>
            <a:prstDash val="solid"/>
          </a:ln>
        </p:spPr>
        <p:txBody>
          <a:bodyPr/>
          <a:lstStyle/>
          <a:p>
            <a:endParaRPr lang="en-US" sz="2000">
              <a:latin typeface="Arial" panose="020B0604020202020204" pitchFamily="34" charset="0"/>
              <a:cs typeface="Arial" panose="020B0604020202020204" pitchFamily="34" charset="0"/>
            </a:endParaRPr>
          </a:p>
        </p:txBody>
      </p:sp>
      <p:sp>
        <p:nvSpPr>
          <p:cNvPr id="6" name="Text 4"/>
          <p:cNvSpPr/>
          <p:nvPr/>
        </p:nvSpPr>
        <p:spPr>
          <a:xfrm>
            <a:off x="1280160" y="3383280"/>
            <a:ext cx="4480560" cy="1920240"/>
          </a:xfrm>
          <a:prstGeom prst="rect">
            <a:avLst/>
          </a:prstGeom>
          <a:noFill/>
          <a:ln/>
        </p:spPr>
        <p:txBody>
          <a:bodyPr wrap="square" lIns="0" tIns="0" rIns="0" bIns="0" rtlCol="0" anchor="t"/>
          <a:lstStyle/>
          <a:p>
            <a:pPr marL="0" indent="0" algn="ctr">
              <a:buNone/>
            </a:pPr>
            <a:r>
              <a:rPr lang="en-US" sz="3600" b="1" dirty="0">
                <a:solidFill>
                  <a:srgbClr val="E8B84B"/>
                </a:solidFill>
                <a:latin typeface="Arial" panose="020B0604020202020204" pitchFamily="34" charset="0"/>
                <a:ea typeface="Calibri" pitchFamily="34" charset="-122"/>
                <a:cs typeface="Arial" panose="020B0604020202020204" pitchFamily="34" charset="0"/>
              </a:rPr>
              <a:t>1
</a:t>
            </a:r>
            <a:endParaRPr lang="en-US" sz="3600" dirty="0">
              <a:latin typeface="Arial" panose="020B0604020202020204" pitchFamily="34" charset="0"/>
              <a:cs typeface="Arial" panose="020B0604020202020204" pitchFamily="34" charset="0"/>
            </a:endParaRPr>
          </a:p>
          <a:p>
            <a:pPr marL="0" indent="0" algn="ctr">
              <a:buNone/>
            </a:pPr>
            <a:r>
              <a:rPr lang="en-US" sz="2000" b="1" dirty="0">
                <a:solidFill>
                  <a:srgbClr val="1E2761"/>
                </a:solidFill>
                <a:latin typeface="Arial" panose="020B0604020202020204" pitchFamily="34" charset="0"/>
                <a:ea typeface="Calibri" pitchFamily="34" charset="-122"/>
                <a:cs typeface="Arial" panose="020B0604020202020204" pitchFamily="34" charset="0"/>
              </a:rPr>
              <a:t>Бизнес чадавхын загварчлал
</a:t>
            </a:r>
            <a:endParaRPr lang="en-US" sz="3600" dirty="0">
              <a:latin typeface="Arial" panose="020B0604020202020204" pitchFamily="34" charset="0"/>
              <a:cs typeface="Arial" panose="020B0604020202020204" pitchFamily="34" charset="0"/>
            </a:endParaRPr>
          </a:p>
          <a:p>
            <a:pPr marL="0" indent="0" algn="ctr">
              <a:buNone/>
            </a:pPr>
            <a:r>
              <a:rPr lang="en-US" sz="1400" i="1" dirty="0">
                <a:solidFill>
                  <a:srgbClr val="5A6483"/>
                </a:solidFill>
                <a:latin typeface="Arial" panose="020B0604020202020204" pitchFamily="34" charset="0"/>
                <a:ea typeface="Calibri" pitchFamily="34" charset="-122"/>
                <a:cs typeface="Arial" panose="020B0604020202020204" pitchFamily="34" charset="0"/>
              </a:rPr>
              <a:t>Business capability modelling</a:t>
            </a:r>
            <a:endParaRPr lang="en-US" sz="3600" dirty="0">
              <a:latin typeface="Arial" panose="020B0604020202020204" pitchFamily="34" charset="0"/>
              <a:cs typeface="Arial" panose="020B0604020202020204" pitchFamily="34" charset="0"/>
            </a:endParaRPr>
          </a:p>
        </p:txBody>
      </p:sp>
      <p:sp>
        <p:nvSpPr>
          <p:cNvPr id="7" name="Shape 5"/>
          <p:cNvSpPr/>
          <p:nvPr/>
        </p:nvSpPr>
        <p:spPr>
          <a:xfrm>
            <a:off x="6400800" y="3108960"/>
            <a:ext cx="4480560" cy="2468880"/>
          </a:xfrm>
          <a:prstGeom prst="roundRect">
            <a:avLst>
              <a:gd name="adj" fmla="val 2222"/>
            </a:avLst>
          </a:prstGeom>
          <a:solidFill>
            <a:srgbClr val="F4F6FB"/>
          </a:solidFill>
          <a:ln w="19050">
            <a:solidFill>
              <a:srgbClr val="2E8B8B"/>
            </a:solidFill>
            <a:prstDash val="solid"/>
          </a:ln>
        </p:spPr>
        <p:txBody>
          <a:bodyPr/>
          <a:lstStyle/>
          <a:p>
            <a:endParaRPr lang="en-US" sz="2000">
              <a:latin typeface="Arial" panose="020B0604020202020204" pitchFamily="34" charset="0"/>
              <a:cs typeface="Arial" panose="020B0604020202020204" pitchFamily="34" charset="0"/>
            </a:endParaRPr>
          </a:p>
        </p:txBody>
      </p:sp>
      <p:sp>
        <p:nvSpPr>
          <p:cNvPr id="8" name="Text 6"/>
          <p:cNvSpPr/>
          <p:nvPr/>
        </p:nvSpPr>
        <p:spPr>
          <a:xfrm>
            <a:off x="6400800" y="3383280"/>
            <a:ext cx="4480560" cy="1920240"/>
          </a:xfrm>
          <a:prstGeom prst="rect">
            <a:avLst/>
          </a:prstGeom>
          <a:noFill/>
          <a:ln/>
        </p:spPr>
        <p:txBody>
          <a:bodyPr wrap="square" lIns="0" tIns="0" rIns="0" bIns="0" rtlCol="0" anchor="t"/>
          <a:lstStyle/>
          <a:p>
            <a:pPr marL="0" indent="0" algn="ctr">
              <a:buNone/>
            </a:pPr>
            <a:r>
              <a:rPr lang="en-US" sz="3600" b="1" dirty="0">
                <a:solidFill>
                  <a:srgbClr val="2E8B8B"/>
                </a:solidFill>
                <a:latin typeface="Arial" panose="020B0604020202020204" pitchFamily="34" charset="0"/>
                <a:ea typeface="Calibri" pitchFamily="34" charset="-122"/>
                <a:cs typeface="Arial" panose="020B0604020202020204" pitchFamily="34" charset="0"/>
              </a:rPr>
              <a:t>2
</a:t>
            </a:r>
            <a:endParaRPr lang="en-US" sz="3600" dirty="0">
              <a:latin typeface="Arial" panose="020B0604020202020204" pitchFamily="34" charset="0"/>
              <a:cs typeface="Arial" panose="020B0604020202020204" pitchFamily="34" charset="0"/>
            </a:endParaRPr>
          </a:p>
          <a:p>
            <a:pPr marL="0" indent="0" algn="ctr">
              <a:buNone/>
            </a:pPr>
            <a:r>
              <a:rPr lang="en-US" sz="2000" b="1" dirty="0">
                <a:solidFill>
                  <a:srgbClr val="1E2761"/>
                </a:solidFill>
                <a:latin typeface="Arial" panose="020B0604020202020204" pitchFamily="34" charset="0"/>
                <a:ea typeface="Calibri" pitchFamily="34" charset="-122"/>
                <a:cs typeface="Arial" panose="020B0604020202020204" pitchFamily="34" charset="0"/>
              </a:rPr>
              <a:t>Үнэ цэнийн урсгалын шинжилгээ
</a:t>
            </a:r>
            <a:endParaRPr lang="en-US" sz="3600" dirty="0">
              <a:latin typeface="Arial" panose="020B0604020202020204" pitchFamily="34" charset="0"/>
              <a:cs typeface="Arial" panose="020B0604020202020204" pitchFamily="34" charset="0"/>
            </a:endParaRPr>
          </a:p>
          <a:p>
            <a:pPr marL="0" indent="0" algn="ctr">
              <a:buNone/>
            </a:pPr>
            <a:r>
              <a:rPr lang="en-US" sz="1400" i="1" dirty="0">
                <a:solidFill>
                  <a:srgbClr val="5A6483"/>
                </a:solidFill>
                <a:latin typeface="Arial" panose="020B0604020202020204" pitchFamily="34" charset="0"/>
                <a:ea typeface="Calibri" pitchFamily="34" charset="-122"/>
                <a:cs typeface="Arial" panose="020B0604020202020204" pitchFamily="34" charset="0"/>
              </a:rPr>
              <a:t>Value stream analysis</a:t>
            </a:r>
            <a:endParaRPr lang="en-US" sz="3600" dirty="0">
              <a:latin typeface="Arial" panose="020B0604020202020204" pitchFamily="34" charset="0"/>
              <a:cs typeface="Arial" panose="020B0604020202020204" pitchFamily="34" charset="0"/>
            </a:endParaRPr>
          </a:p>
        </p:txBody>
      </p:sp>
      <p:sp>
        <p:nvSpPr>
          <p:cNvPr id="9" name="Text 7"/>
          <p:cNvSpPr/>
          <p:nvPr/>
        </p:nvSpPr>
        <p:spPr>
          <a:xfrm>
            <a:off x="11338560" y="6400800"/>
            <a:ext cx="548640" cy="274320"/>
          </a:xfrm>
          <a:prstGeom prst="rect">
            <a:avLst/>
          </a:prstGeom>
          <a:noFill/>
          <a:ln/>
        </p:spPr>
        <p:txBody>
          <a:bodyPr wrap="square" rtlCol="0" anchor="ctr"/>
          <a:lstStyle/>
          <a:p>
            <a:pPr marL="0" indent="0" algn="r">
              <a:buNone/>
            </a:pPr>
            <a:r>
              <a:rPr lang="en-US" sz="1000" dirty="0">
                <a:solidFill>
                  <a:srgbClr val="5A6483"/>
                </a:solidFill>
                <a:latin typeface="Arial" panose="020B0604020202020204" pitchFamily="34" charset="0"/>
                <a:ea typeface="Calibri" pitchFamily="34" charset="-122"/>
                <a:cs typeface="Arial" panose="020B0604020202020204" pitchFamily="34" charset="0"/>
              </a:rPr>
              <a:t>16</a:t>
            </a:r>
            <a:endParaRPr lang="en-US" sz="1000" dirty="0">
              <a:latin typeface="Arial" panose="020B0604020202020204" pitchFamily="34" charset="0"/>
              <a:cs typeface="Arial" panose="020B0604020202020204" pitchFamily="34"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7">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640080" y="411480"/>
            <a:ext cx="8229600" cy="320040"/>
          </a:xfrm>
          <a:prstGeom prst="rect">
            <a:avLst/>
          </a:prstGeom>
          <a:noFill/>
          <a:ln/>
        </p:spPr>
        <p:txBody>
          <a:bodyPr wrap="square" lIns="0" tIns="0" rIns="0" bIns="0" rtlCol="0" anchor="ctr"/>
          <a:lstStyle/>
          <a:p>
            <a:pPr marL="0" indent="0">
              <a:buNone/>
            </a:pPr>
            <a:r>
              <a:rPr lang="en-US" sz="1200" b="1" kern="0" spc="200" dirty="0">
                <a:solidFill>
                  <a:srgbClr val="E8B84B"/>
                </a:solidFill>
                <a:latin typeface="Arial" panose="020B0604020202020204" pitchFamily="34" charset="0"/>
                <a:ea typeface="Calibri" pitchFamily="34" charset="-122"/>
                <a:cs typeface="Arial" panose="020B0604020202020204" pitchFamily="34" charset="0"/>
              </a:rPr>
              <a:t>ЧАДАВХ</a:t>
            </a:r>
            <a:endParaRPr lang="en-US" sz="1200" dirty="0">
              <a:latin typeface="Arial" panose="020B0604020202020204" pitchFamily="34" charset="0"/>
              <a:cs typeface="Arial" panose="020B0604020202020204" pitchFamily="34" charset="0"/>
            </a:endParaRPr>
          </a:p>
        </p:txBody>
      </p:sp>
      <p:sp>
        <p:nvSpPr>
          <p:cNvPr id="3" name="Text 1"/>
          <p:cNvSpPr/>
          <p:nvPr/>
        </p:nvSpPr>
        <p:spPr>
          <a:xfrm>
            <a:off x="640080" y="731520"/>
            <a:ext cx="10881360" cy="914400"/>
          </a:xfrm>
          <a:prstGeom prst="rect">
            <a:avLst/>
          </a:prstGeom>
          <a:noFill/>
          <a:ln/>
        </p:spPr>
        <p:txBody>
          <a:bodyPr wrap="square" lIns="0" tIns="0" rIns="0" bIns="0" rtlCol="0" anchor="t"/>
          <a:lstStyle/>
          <a:p>
            <a:pPr marL="0" indent="0">
              <a:buNone/>
            </a:pPr>
            <a:r>
              <a:rPr lang="en-US" sz="2800" b="1" dirty="0">
                <a:solidFill>
                  <a:srgbClr val="1E2761"/>
                </a:solidFill>
                <a:latin typeface="Arial" panose="020B0604020202020204" pitchFamily="34" charset="0"/>
                <a:ea typeface="Georgia" pitchFamily="34" charset="-122"/>
                <a:cs typeface="Arial" panose="020B0604020202020204" pitchFamily="34" charset="0"/>
              </a:rPr>
              <a:t>Бизнес чадавхын загварчлал</a:t>
            </a:r>
            <a:endParaRPr lang="en-US" sz="2800" dirty="0">
              <a:latin typeface="Arial" panose="020B0604020202020204" pitchFamily="34" charset="0"/>
              <a:cs typeface="Arial" panose="020B0604020202020204" pitchFamily="34" charset="0"/>
            </a:endParaRPr>
          </a:p>
        </p:txBody>
      </p:sp>
      <p:sp>
        <p:nvSpPr>
          <p:cNvPr id="4" name="Text 2"/>
          <p:cNvSpPr/>
          <p:nvPr/>
        </p:nvSpPr>
        <p:spPr>
          <a:xfrm>
            <a:off x="640080" y="1783080"/>
            <a:ext cx="10972800" cy="777240"/>
          </a:xfrm>
          <a:prstGeom prst="rect">
            <a:avLst/>
          </a:prstGeom>
          <a:noFill/>
          <a:ln/>
        </p:spPr>
        <p:txBody>
          <a:bodyPr wrap="square" lIns="0" tIns="0" rIns="0" bIns="0" rtlCol="0" anchor="ctr"/>
          <a:lstStyle/>
          <a:p>
            <a:pPr marL="0" indent="0">
              <a:buNone/>
            </a:pPr>
            <a:r>
              <a:rPr lang="en-US" dirty="0">
                <a:solidFill>
                  <a:srgbClr val="1B2540"/>
                </a:solidFill>
                <a:latin typeface="Arial" panose="020B0604020202020204" pitchFamily="34" charset="0"/>
                <a:ea typeface="Calibri" pitchFamily="34" charset="-122"/>
                <a:cs typeface="Arial" panose="020B0604020202020204" pitchFamily="34" charset="0"/>
              </a:rPr>
              <a:t>Чадавх (capability) гэдэг нь үр дүнд хүрэх тодорхой чадвар бөгөөд харилцагчид үнэ цэнэ бүтээдэг зүйлийг илэрхийлнэ. Загвар нь байгууллагыг гурван давхарга (strata)-аар судална.</a:t>
            </a:r>
            <a:endParaRPr lang="en-US" dirty="0">
              <a:latin typeface="Arial" panose="020B0604020202020204" pitchFamily="34" charset="0"/>
              <a:cs typeface="Arial" panose="020B0604020202020204" pitchFamily="34" charset="0"/>
            </a:endParaRPr>
          </a:p>
        </p:txBody>
      </p:sp>
      <p:graphicFrame>
        <p:nvGraphicFramePr>
          <p:cNvPr id="18" name="Table 0"/>
          <p:cNvGraphicFramePr>
            <a:graphicFrameLocks noGrp="1"/>
          </p:cNvGraphicFramePr>
          <p:nvPr>
            <p:extLst>
              <p:ext uri="{D42A27DB-BD31-4B8C-83A1-F6EECF244321}">
                <p14:modId xmlns:p14="http://schemas.microsoft.com/office/powerpoint/2010/main" val="2177469241"/>
              </p:ext>
            </p:extLst>
          </p:nvPr>
        </p:nvGraphicFramePr>
        <p:xfrm>
          <a:off x="640080" y="2651760"/>
          <a:ext cx="7315200" cy="2743200"/>
        </p:xfrm>
        <a:graphic>
          <a:graphicData uri="http://schemas.openxmlformats.org/drawingml/2006/table">
            <a:tbl>
              <a:tblPr/>
              <a:tblGrid>
                <a:gridCol w="2194560">
                  <a:extLst>
                    <a:ext uri="{9D8B030D-6E8A-4147-A177-3AD203B41FA5}">
                      <a16:colId xmlns:a16="http://schemas.microsoft.com/office/drawing/2014/main" val="20000"/>
                    </a:ext>
                  </a:extLst>
                </a:gridCol>
                <a:gridCol w="5120640">
                  <a:extLst>
                    <a:ext uri="{9D8B030D-6E8A-4147-A177-3AD203B41FA5}">
                      <a16:colId xmlns:a16="http://schemas.microsoft.com/office/drawing/2014/main" val="20001"/>
                    </a:ext>
                  </a:extLst>
                </a:gridCol>
              </a:tblGrid>
              <a:tr h="411480">
                <a:tc>
                  <a:txBody>
                    <a:bodyPr/>
                    <a:lstStyle/>
                    <a:p>
                      <a:pPr marL="0" indent="0" algn="ctr">
                        <a:buNone/>
                      </a:pPr>
                      <a:r>
                        <a:rPr lang="en-US" sz="1800" b="1" dirty="0">
                          <a:solidFill>
                            <a:srgbClr val="FFFFFF"/>
                          </a:solidFill>
                        </a:rPr>
                        <a:t>Давхарга</a:t>
                      </a:r>
                      <a:endParaRPr lang="en-US" sz="1800" dirty="0"/>
                    </a:p>
                  </a:txBody>
                  <a:tcPr anchor="ctr">
                    <a:lnL w="12700" cap="flat" cmpd="sng" algn="ctr">
                      <a:solidFill>
                        <a:srgbClr val="D5DCEC"/>
                      </a:solidFill>
                      <a:prstDash val="solid"/>
                      <a:round/>
                      <a:headEnd type="none" w="med" len="med"/>
                      <a:tailEnd type="none" w="med" len="med"/>
                    </a:lnL>
                    <a:lnR w="12700" cap="flat" cmpd="sng" algn="ctr">
                      <a:solidFill>
                        <a:srgbClr val="D5DCEC"/>
                      </a:solidFill>
                      <a:prstDash val="solid"/>
                      <a:round/>
                      <a:headEnd type="none" w="med" len="med"/>
                      <a:tailEnd type="none" w="med" len="med"/>
                    </a:lnR>
                    <a:lnT w="12700" cap="flat" cmpd="sng" algn="ctr">
                      <a:solidFill>
                        <a:srgbClr val="D5DCEC"/>
                      </a:solidFill>
                      <a:prstDash val="solid"/>
                      <a:round/>
                      <a:headEnd type="none" w="med" len="med"/>
                      <a:tailEnd type="none" w="med" len="med"/>
                    </a:lnT>
                    <a:lnB w="12700" cap="flat" cmpd="sng" algn="ctr">
                      <a:solidFill>
                        <a:srgbClr val="D5DCEC"/>
                      </a:solidFill>
                      <a:prstDash val="solid"/>
                      <a:round/>
                      <a:headEnd type="none" w="med" len="med"/>
                      <a:tailEnd type="none" w="med" len="med"/>
                    </a:lnB>
                    <a:solidFill>
                      <a:srgbClr val="1E2761"/>
                    </a:solidFill>
                  </a:tcPr>
                </a:tc>
                <a:tc>
                  <a:txBody>
                    <a:bodyPr/>
                    <a:lstStyle/>
                    <a:p>
                      <a:pPr marL="0" indent="0" algn="ctr">
                        <a:buNone/>
                      </a:pPr>
                      <a:r>
                        <a:rPr lang="en-US" sz="1800" b="1" dirty="0">
                          <a:solidFill>
                            <a:srgbClr val="FFFFFF"/>
                          </a:solidFill>
                        </a:rPr>
                        <a:t>Суурь (Foundation) чадавхын жишээ</a:t>
                      </a:r>
                      <a:endParaRPr lang="en-US" sz="1800" dirty="0"/>
                    </a:p>
                  </a:txBody>
                  <a:tcPr anchor="ctr">
                    <a:lnL w="12700" cap="flat" cmpd="sng" algn="ctr">
                      <a:solidFill>
                        <a:srgbClr val="D5DCEC"/>
                      </a:solidFill>
                      <a:prstDash val="solid"/>
                      <a:round/>
                      <a:headEnd type="none" w="med" len="med"/>
                      <a:tailEnd type="none" w="med" len="med"/>
                    </a:lnL>
                    <a:lnR w="12700" cap="flat" cmpd="sng" algn="ctr">
                      <a:solidFill>
                        <a:srgbClr val="D5DCEC"/>
                      </a:solidFill>
                      <a:prstDash val="solid"/>
                      <a:round/>
                      <a:headEnd type="none" w="med" len="med"/>
                      <a:tailEnd type="none" w="med" len="med"/>
                    </a:lnR>
                    <a:lnT w="12700" cap="flat" cmpd="sng" algn="ctr">
                      <a:solidFill>
                        <a:srgbClr val="D5DCEC"/>
                      </a:solidFill>
                      <a:prstDash val="solid"/>
                      <a:round/>
                      <a:headEnd type="none" w="med" len="med"/>
                      <a:tailEnd type="none" w="med" len="med"/>
                    </a:lnT>
                    <a:lnB w="12700" cap="flat" cmpd="sng" algn="ctr">
                      <a:solidFill>
                        <a:srgbClr val="D5DCEC"/>
                      </a:solidFill>
                      <a:prstDash val="solid"/>
                      <a:round/>
                      <a:headEnd type="none" w="med" len="med"/>
                      <a:tailEnd type="none" w="med" len="med"/>
                    </a:lnB>
                    <a:solidFill>
                      <a:srgbClr val="1E2761"/>
                    </a:solidFill>
                  </a:tcPr>
                </a:tc>
                <a:extLst>
                  <a:ext uri="{0D108BD9-81ED-4DB2-BD59-A6C34878D82A}">
                    <a16:rowId xmlns:a16="http://schemas.microsoft.com/office/drawing/2014/main" val="10000"/>
                  </a:ext>
                </a:extLst>
              </a:tr>
              <a:tr h="777240">
                <a:tc>
                  <a:txBody>
                    <a:bodyPr/>
                    <a:lstStyle/>
                    <a:p>
                      <a:pPr marL="0" indent="0">
                        <a:buNone/>
                      </a:pPr>
                      <a:r>
                        <a:rPr lang="en-US" sz="1600" b="1" dirty="0">
                          <a:solidFill>
                            <a:srgbClr val="1E2761"/>
                          </a:solidFill>
                        </a:rPr>
                        <a:t>Стратегийн</a:t>
                      </a:r>
                      <a:endParaRPr lang="en-US" sz="1600" dirty="0"/>
                    </a:p>
                    <a:p>
                      <a:pPr marL="0" indent="0">
                        <a:buNone/>
                      </a:pPr>
                      <a:r>
                        <a:rPr lang="en-US" sz="1600" b="1" dirty="0">
                          <a:solidFill>
                            <a:srgbClr val="1E2761"/>
                          </a:solidFill>
                        </a:rPr>
                        <a:t>(чиглэл тогтоох)</a:t>
                      </a:r>
                      <a:endParaRPr lang="en-US" sz="1600" dirty="0"/>
                    </a:p>
                  </a:txBody>
                  <a:tcPr anchor="ctr">
                    <a:lnL w="12700" cap="flat" cmpd="sng" algn="ctr">
                      <a:solidFill>
                        <a:srgbClr val="D5DCEC"/>
                      </a:solidFill>
                      <a:prstDash val="solid"/>
                      <a:round/>
                      <a:headEnd type="none" w="med" len="med"/>
                      <a:tailEnd type="none" w="med" len="med"/>
                    </a:lnL>
                    <a:lnR w="12700" cap="flat" cmpd="sng" algn="ctr">
                      <a:solidFill>
                        <a:srgbClr val="D5DCEC"/>
                      </a:solidFill>
                      <a:prstDash val="solid"/>
                      <a:round/>
                      <a:headEnd type="none" w="med" len="med"/>
                      <a:tailEnd type="none" w="med" len="med"/>
                    </a:lnR>
                    <a:lnT w="12700" cap="flat" cmpd="sng" algn="ctr">
                      <a:solidFill>
                        <a:srgbClr val="D5DCEC"/>
                      </a:solidFill>
                      <a:prstDash val="solid"/>
                      <a:round/>
                      <a:headEnd type="none" w="med" len="med"/>
                      <a:tailEnd type="none" w="med" len="med"/>
                    </a:lnT>
                    <a:lnB w="12700" cap="flat" cmpd="sng" algn="ctr">
                      <a:solidFill>
                        <a:srgbClr val="D5DCEC"/>
                      </a:solidFill>
                      <a:prstDash val="solid"/>
                      <a:round/>
                      <a:headEnd type="none" w="med" len="med"/>
                      <a:tailEnd type="none" w="med" len="med"/>
                    </a:lnB>
                    <a:solidFill>
                      <a:srgbClr val="EAF0FB"/>
                    </a:solidFill>
                  </a:tcPr>
                </a:tc>
                <a:tc>
                  <a:txBody>
                    <a:bodyPr/>
                    <a:lstStyle/>
                    <a:p>
                      <a:pPr marL="0" indent="0">
                        <a:buNone/>
                      </a:pPr>
                      <a:r>
                        <a:rPr lang="en-US" sz="1600" dirty="0">
                          <a:solidFill>
                            <a:srgbClr val="1B2540"/>
                          </a:solidFill>
                        </a:rPr>
                        <a:t>Бизнес төлөвлөлт · Хөрөнгийн удирдлага · Бодлогын удирдлага</a:t>
                      </a:r>
                      <a:endParaRPr lang="en-US" sz="1600" dirty="0"/>
                    </a:p>
                  </a:txBody>
                  <a:tcPr anchor="ctr">
                    <a:lnL w="12700" cap="flat" cmpd="sng" algn="ctr">
                      <a:solidFill>
                        <a:srgbClr val="D5DCEC"/>
                      </a:solidFill>
                      <a:prstDash val="solid"/>
                      <a:round/>
                      <a:headEnd type="none" w="med" len="med"/>
                      <a:tailEnd type="none" w="med" len="med"/>
                    </a:lnL>
                    <a:lnR w="12700" cap="flat" cmpd="sng" algn="ctr">
                      <a:solidFill>
                        <a:srgbClr val="D5DCEC"/>
                      </a:solidFill>
                      <a:prstDash val="solid"/>
                      <a:round/>
                      <a:headEnd type="none" w="med" len="med"/>
                      <a:tailEnd type="none" w="med" len="med"/>
                    </a:lnR>
                    <a:lnT w="12700" cap="flat" cmpd="sng" algn="ctr">
                      <a:solidFill>
                        <a:srgbClr val="D5DCEC"/>
                      </a:solidFill>
                      <a:prstDash val="solid"/>
                      <a:round/>
                      <a:headEnd type="none" w="med" len="med"/>
                      <a:tailEnd type="none" w="med" len="med"/>
                    </a:lnT>
                    <a:lnB w="12700" cap="flat" cmpd="sng" algn="ctr">
                      <a:solidFill>
                        <a:srgbClr val="D5DCEC"/>
                      </a:solidFill>
                      <a:prstDash val="solid"/>
                      <a:round/>
                      <a:headEnd type="none" w="med" len="med"/>
                      <a:tailEnd type="none" w="med" len="med"/>
                    </a:lnB>
                  </a:tcPr>
                </a:tc>
                <a:extLst>
                  <a:ext uri="{0D108BD9-81ED-4DB2-BD59-A6C34878D82A}">
                    <a16:rowId xmlns:a16="http://schemas.microsoft.com/office/drawing/2014/main" val="10001"/>
                  </a:ext>
                </a:extLst>
              </a:tr>
              <a:tr h="777240">
                <a:tc>
                  <a:txBody>
                    <a:bodyPr/>
                    <a:lstStyle/>
                    <a:p>
                      <a:pPr marL="0" indent="0">
                        <a:buNone/>
                      </a:pPr>
                      <a:r>
                        <a:rPr lang="en-US" sz="1600" b="1" dirty="0">
                          <a:solidFill>
                            <a:srgbClr val="2E8B8B"/>
                          </a:solidFill>
                        </a:rPr>
                        <a:t>Харилцагчид</a:t>
                      </a:r>
                      <a:endParaRPr lang="en-US" sz="1600" dirty="0"/>
                    </a:p>
                    <a:p>
                      <a:pPr marL="0" indent="0">
                        <a:buNone/>
                      </a:pPr>
                      <a:r>
                        <a:rPr lang="en-US" sz="1600" b="1" dirty="0">
                          <a:solidFill>
                            <a:srgbClr val="2E8B8B"/>
                          </a:solidFill>
                        </a:rPr>
                        <a:t>ханддаг (core)</a:t>
                      </a:r>
                      <a:endParaRPr lang="en-US" sz="1600" dirty="0"/>
                    </a:p>
                  </a:txBody>
                  <a:tcPr anchor="ctr">
                    <a:lnL w="12700" cap="flat" cmpd="sng" algn="ctr">
                      <a:solidFill>
                        <a:srgbClr val="D5DCEC"/>
                      </a:solidFill>
                      <a:prstDash val="solid"/>
                      <a:round/>
                      <a:headEnd type="none" w="med" len="med"/>
                      <a:tailEnd type="none" w="med" len="med"/>
                    </a:lnL>
                    <a:lnR w="12700" cap="flat" cmpd="sng" algn="ctr">
                      <a:solidFill>
                        <a:srgbClr val="D5DCEC"/>
                      </a:solidFill>
                      <a:prstDash val="solid"/>
                      <a:round/>
                      <a:headEnd type="none" w="med" len="med"/>
                      <a:tailEnd type="none" w="med" len="med"/>
                    </a:lnR>
                    <a:lnT w="12700" cap="flat" cmpd="sng" algn="ctr">
                      <a:solidFill>
                        <a:srgbClr val="D5DCEC"/>
                      </a:solidFill>
                      <a:prstDash val="solid"/>
                      <a:round/>
                      <a:headEnd type="none" w="med" len="med"/>
                      <a:tailEnd type="none" w="med" len="med"/>
                    </a:lnT>
                    <a:lnB w="12700" cap="flat" cmpd="sng" algn="ctr">
                      <a:solidFill>
                        <a:srgbClr val="D5DCEC"/>
                      </a:solidFill>
                      <a:prstDash val="solid"/>
                      <a:round/>
                      <a:headEnd type="none" w="med" len="med"/>
                      <a:tailEnd type="none" w="med" len="med"/>
                    </a:lnB>
                    <a:solidFill>
                      <a:srgbClr val="E6F3F1"/>
                    </a:solidFill>
                  </a:tcPr>
                </a:tc>
                <a:tc>
                  <a:txBody>
                    <a:bodyPr/>
                    <a:lstStyle/>
                    <a:p>
                      <a:pPr marL="0" indent="0">
                        <a:buNone/>
                      </a:pPr>
                      <a:r>
                        <a:rPr lang="en-US" sz="1600" dirty="0">
                          <a:solidFill>
                            <a:srgbClr val="1B2540"/>
                          </a:solidFill>
                        </a:rPr>
                        <a:t>Түгээлт · Харилцагчийн үйлчилгээ · Бүтээгдэхүүн хөгжүүлэлт · Дансны удирдлага</a:t>
                      </a:r>
                      <a:endParaRPr lang="en-US" sz="1600" dirty="0"/>
                    </a:p>
                  </a:txBody>
                  <a:tcPr anchor="ctr">
                    <a:lnL w="12700" cap="flat" cmpd="sng" algn="ctr">
                      <a:solidFill>
                        <a:srgbClr val="D5DCEC"/>
                      </a:solidFill>
                      <a:prstDash val="solid"/>
                      <a:round/>
                      <a:headEnd type="none" w="med" len="med"/>
                      <a:tailEnd type="none" w="med" len="med"/>
                    </a:lnL>
                    <a:lnR w="12700" cap="flat" cmpd="sng" algn="ctr">
                      <a:solidFill>
                        <a:srgbClr val="D5DCEC"/>
                      </a:solidFill>
                      <a:prstDash val="solid"/>
                      <a:round/>
                      <a:headEnd type="none" w="med" len="med"/>
                      <a:tailEnd type="none" w="med" len="med"/>
                    </a:lnR>
                    <a:lnT w="12700" cap="flat" cmpd="sng" algn="ctr">
                      <a:solidFill>
                        <a:srgbClr val="D5DCEC"/>
                      </a:solidFill>
                      <a:prstDash val="solid"/>
                      <a:round/>
                      <a:headEnd type="none" w="med" len="med"/>
                      <a:tailEnd type="none" w="med" len="med"/>
                    </a:lnT>
                    <a:lnB w="12700" cap="flat" cmpd="sng" algn="ctr">
                      <a:solidFill>
                        <a:srgbClr val="D5DCEC"/>
                      </a:solidFill>
                      <a:prstDash val="solid"/>
                      <a:round/>
                      <a:headEnd type="none" w="med" len="med"/>
                      <a:tailEnd type="none" w="med" len="med"/>
                    </a:lnB>
                  </a:tcPr>
                </a:tc>
                <a:extLst>
                  <a:ext uri="{0D108BD9-81ED-4DB2-BD59-A6C34878D82A}">
                    <a16:rowId xmlns:a16="http://schemas.microsoft.com/office/drawing/2014/main" val="10002"/>
                  </a:ext>
                </a:extLst>
              </a:tr>
              <a:tr h="777240">
                <a:tc>
                  <a:txBody>
                    <a:bodyPr/>
                    <a:lstStyle/>
                    <a:p>
                      <a:pPr marL="0" indent="0">
                        <a:buNone/>
                      </a:pPr>
                      <a:r>
                        <a:rPr lang="en-US" sz="1600" b="1" dirty="0">
                          <a:solidFill>
                            <a:srgbClr val="9A7A24"/>
                          </a:solidFill>
                        </a:rPr>
                        <a:t>Дэмжлэг</a:t>
                      </a:r>
                      <a:endParaRPr lang="en-US" sz="1600" dirty="0"/>
                    </a:p>
                    <a:p>
                      <a:pPr marL="0" indent="0">
                        <a:buNone/>
                      </a:pPr>
                      <a:r>
                        <a:rPr lang="en-US" sz="1600" b="1" dirty="0">
                          <a:solidFill>
                            <a:srgbClr val="9A7A24"/>
                          </a:solidFill>
                        </a:rPr>
                        <a:t>(supporting)</a:t>
                      </a:r>
                      <a:endParaRPr lang="en-US" sz="1600" dirty="0"/>
                    </a:p>
                  </a:txBody>
                  <a:tcPr anchor="ctr">
                    <a:lnL w="12700" cap="flat" cmpd="sng" algn="ctr">
                      <a:solidFill>
                        <a:srgbClr val="D5DCEC"/>
                      </a:solidFill>
                      <a:prstDash val="solid"/>
                      <a:round/>
                      <a:headEnd type="none" w="med" len="med"/>
                      <a:tailEnd type="none" w="med" len="med"/>
                    </a:lnL>
                    <a:lnR w="12700" cap="flat" cmpd="sng" algn="ctr">
                      <a:solidFill>
                        <a:srgbClr val="D5DCEC"/>
                      </a:solidFill>
                      <a:prstDash val="solid"/>
                      <a:round/>
                      <a:headEnd type="none" w="med" len="med"/>
                      <a:tailEnd type="none" w="med" len="med"/>
                    </a:lnR>
                    <a:lnT w="12700" cap="flat" cmpd="sng" algn="ctr">
                      <a:solidFill>
                        <a:srgbClr val="D5DCEC"/>
                      </a:solidFill>
                      <a:prstDash val="solid"/>
                      <a:round/>
                      <a:headEnd type="none" w="med" len="med"/>
                      <a:tailEnd type="none" w="med" len="med"/>
                    </a:lnT>
                    <a:lnB w="12700" cap="flat" cmpd="sng" algn="ctr">
                      <a:solidFill>
                        <a:srgbClr val="D5DCEC"/>
                      </a:solidFill>
                      <a:prstDash val="solid"/>
                      <a:round/>
                      <a:headEnd type="none" w="med" len="med"/>
                      <a:tailEnd type="none" w="med" len="med"/>
                    </a:lnB>
                    <a:solidFill>
                      <a:srgbClr val="FBF3E0"/>
                    </a:solidFill>
                  </a:tcPr>
                </a:tc>
                <a:tc>
                  <a:txBody>
                    <a:bodyPr/>
                    <a:lstStyle/>
                    <a:p>
                      <a:pPr marL="0" indent="0">
                        <a:buNone/>
                      </a:pPr>
                      <a:r>
                        <a:rPr lang="en-US" sz="1600" dirty="0">
                          <a:solidFill>
                            <a:srgbClr val="1B2540"/>
                          </a:solidFill>
                        </a:rPr>
                        <a:t>Боловсон хүчин сонгон шалгаруулалт · Худалдан авалт · Нийлүүлэгчийн удирдлага</a:t>
                      </a:r>
                      <a:endParaRPr lang="en-US" sz="1600" dirty="0"/>
                    </a:p>
                  </a:txBody>
                  <a:tcPr anchor="ctr">
                    <a:lnL w="12700" cap="flat" cmpd="sng" algn="ctr">
                      <a:solidFill>
                        <a:srgbClr val="D5DCEC"/>
                      </a:solidFill>
                      <a:prstDash val="solid"/>
                      <a:round/>
                      <a:headEnd type="none" w="med" len="med"/>
                      <a:tailEnd type="none" w="med" len="med"/>
                    </a:lnL>
                    <a:lnR w="12700" cap="flat" cmpd="sng" algn="ctr">
                      <a:solidFill>
                        <a:srgbClr val="D5DCEC"/>
                      </a:solidFill>
                      <a:prstDash val="solid"/>
                      <a:round/>
                      <a:headEnd type="none" w="med" len="med"/>
                      <a:tailEnd type="none" w="med" len="med"/>
                    </a:lnR>
                    <a:lnT w="12700" cap="flat" cmpd="sng" algn="ctr">
                      <a:solidFill>
                        <a:srgbClr val="D5DCEC"/>
                      </a:solidFill>
                      <a:prstDash val="solid"/>
                      <a:round/>
                      <a:headEnd type="none" w="med" len="med"/>
                      <a:tailEnd type="none" w="med" len="med"/>
                    </a:lnT>
                    <a:lnB w="12700" cap="flat" cmpd="sng" algn="ctr">
                      <a:solidFill>
                        <a:srgbClr val="D5DCEC"/>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
        <p:nvSpPr>
          <p:cNvPr id="6" name="Shape 3"/>
          <p:cNvSpPr/>
          <p:nvPr/>
        </p:nvSpPr>
        <p:spPr>
          <a:xfrm>
            <a:off x="8183880" y="2651760"/>
            <a:ext cx="3337560" cy="3063240"/>
          </a:xfrm>
          <a:prstGeom prst="rect">
            <a:avLst/>
          </a:prstGeom>
          <a:solidFill>
            <a:srgbClr val="F4F6FB"/>
          </a:solidFill>
          <a:ln w="12700">
            <a:solidFill>
              <a:srgbClr val="E2E7F2"/>
            </a:solidFill>
            <a:prstDash val="solid"/>
          </a:ln>
          <a:effectLst>
            <a:outerShdw blurRad="63500" dist="25400" dir="8100000" algn="bl" rotWithShape="0">
              <a:srgbClr val="000000">
                <a:alpha val="10000"/>
              </a:srgbClr>
            </a:outerShdw>
          </a:effectLst>
        </p:spPr>
        <p:txBody>
          <a:bodyPr/>
          <a:lstStyle/>
          <a:p>
            <a:endParaRPr lang="en-US" sz="2400">
              <a:latin typeface="Arial" panose="020B0604020202020204" pitchFamily="34" charset="0"/>
              <a:cs typeface="Arial" panose="020B0604020202020204" pitchFamily="34" charset="0"/>
            </a:endParaRPr>
          </a:p>
        </p:txBody>
      </p:sp>
      <p:sp>
        <p:nvSpPr>
          <p:cNvPr id="7" name="Shape 4"/>
          <p:cNvSpPr/>
          <p:nvPr/>
        </p:nvSpPr>
        <p:spPr>
          <a:xfrm>
            <a:off x="8183880" y="2651760"/>
            <a:ext cx="82296" cy="3063240"/>
          </a:xfrm>
          <a:prstGeom prst="rect">
            <a:avLst/>
          </a:prstGeom>
          <a:solidFill>
            <a:srgbClr val="E8B84B"/>
          </a:solidFill>
          <a:ln/>
        </p:spPr>
        <p:txBody>
          <a:bodyPr/>
          <a:lstStyle/>
          <a:p>
            <a:endParaRPr lang="en-US" sz="2400">
              <a:latin typeface="Arial" panose="020B0604020202020204" pitchFamily="34" charset="0"/>
              <a:cs typeface="Arial" panose="020B0604020202020204" pitchFamily="34" charset="0"/>
            </a:endParaRPr>
          </a:p>
        </p:txBody>
      </p:sp>
      <p:sp>
        <p:nvSpPr>
          <p:cNvPr id="8" name="Text 5"/>
          <p:cNvSpPr/>
          <p:nvPr/>
        </p:nvSpPr>
        <p:spPr>
          <a:xfrm>
            <a:off x="8385048" y="2779776"/>
            <a:ext cx="2971800" cy="457200"/>
          </a:xfrm>
          <a:prstGeom prst="rect">
            <a:avLst/>
          </a:prstGeom>
          <a:noFill/>
          <a:ln/>
        </p:spPr>
        <p:txBody>
          <a:bodyPr wrap="square" lIns="0" tIns="0" rIns="0" bIns="0" rtlCol="0" anchor="t"/>
          <a:lstStyle/>
          <a:p>
            <a:pPr marL="0" indent="0">
              <a:buNone/>
            </a:pPr>
            <a:r>
              <a:rPr lang="en-US" b="1" dirty="0">
                <a:solidFill>
                  <a:srgbClr val="E8B84B"/>
                </a:solidFill>
                <a:latin typeface="Arial" panose="020B0604020202020204" pitchFamily="34" charset="0"/>
                <a:ea typeface="Calibri" pitchFamily="34" charset="-122"/>
                <a:cs typeface="Arial" panose="020B0604020202020204" pitchFamily="34" charset="0"/>
              </a:rPr>
              <a:t>Дүрмүүд</a:t>
            </a:r>
            <a:endParaRPr lang="en-US" dirty="0">
              <a:latin typeface="Arial" panose="020B0604020202020204" pitchFamily="34" charset="0"/>
              <a:cs typeface="Arial" panose="020B0604020202020204" pitchFamily="34" charset="0"/>
            </a:endParaRPr>
          </a:p>
        </p:txBody>
      </p:sp>
      <p:sp>
        <p:nvSpPr>
          <p:cNvPr id="9" name="Text 6"/>
          <p:cNvSpPr/>
          <p:nvPr/>
        </p:nvSpPr>
        <p:spPr>
          <a:xfrm>
            <a:off x="8385048" y="3218688"/>
            <a:ext cx="2971800" cy="2377440"/>
          </a:xfrm>
          <a:prstGeom prst="rect">
            <a:avLst/>
          </a:prstGeom>
          <a:noFill/>
          <a:ln/>
        </p:spPr>
        <p:txBody>
          <a:bodyPr wrap="square" lIns="0" tIns="0" rIns="0" bIns="0" rtlCol="0" anchor="t"/>
          <a:lstStyle/>
          <a:p>
            <a:pPr marL="0" indent="0">
              <a:lnSpc>
                <a:spcPct val="102000"/>
              </a:lnSpc>
              <a:buNone/>
            </a:pPr>
            <a:r>
              <a:rPr lang="en-US" sz="1600" dirty="0">
                <a:solidFill>
                  <a:srgbClr val="1B2540"/>
                </a:solidFill>
                <a:latin typeface="Arial" panose="020B0604020202020204" pitchFamily="34" charset="0"/>
                <a:ea typeface="Calibri" pitchFamily="34" charset="-122"/>
                <a:cs typeface="Arial" panose="020B0604020202020204" pitchFamily="34" charset="0"/>
              </a:rPr>
              <a:t>• Бизнесийн нэр томьёогоор</a:t>
            </a:r>
            <a:endParaRPr lang="en-US" sz="1600" dirty="0">
              <a:latin typeface="Arial" panose="020B0604020202020204" pitchFamily="34" charset="0"/>
              <a:cs typeface="Arial" panose="020B0604020202020204" pitchFamily="34" charset="0"/>
            </a:endParaRPr>
          </a:p>
          <a:p>
            <a:pPr marL="0" indent="0">
              <a:lnSpc>
                <a:spcPct val="102000"/>
              </a:lnSpc>
              <a:buNone/>
            </a:pPr>
            <a:r>
              <a:rPr lang="en-US" sz="1600" dirty="0">
                <a:solidFill>
                  <a:srgbClr val="1B2540"/>
                </a:solidFill>
                <a:latin typeface="Arial" panose="020B0604020202020204" pitchFamily="34" charset="0"/>
                <a:ea typeface="Calibri" pitchFamily="34" charset="-122"/>
                <a:cs typeface="Arial" panose="020B0604020202020204" pitchFamily="34" charset="0"/>
              </a:rPr>
              <a:t>• Үйл үгээр бус нэр үгээр нэрлэх</a:t>
            </a:r>
            <a:endParaRPr lang="en-US" sz="1600" dirty="0">
              <a:latin typeface="Arial" panose="020B0604020202020204" pitchFamily="34" charset="0"/>
              <a:cs typeface="Arial" panose="020B0604020202020204" pitchFamily="34" charset="0"/>
            </a:endParaRPr>
          </a:p>
          <a:p>
            <a:pPr marL="0" indent="0">
              <a:lnSpc>
                <a:spcPct val="102000"/>
              </a:lnSpc>
              <a:buNone/>
            </a:pPr>
            <a:r>
              <a:rPr lang="en-US" sz="1600" dirty="0">
                <a:solidFill>
                  <a:srgbClr val="1B2540"/>
                </a:solidFill>
                <a:latin typeface="Arial" panose="020B0604020202020204" pitchFamily="34" charset="0"/>
                <a:ea typeface="Calibri" pitchFamily="34" charset="-122"/>
                <a:cs typeface="Arial" panose="020B0604020202020204" pitchFamily="34" charset="0"/>
              </a:rPr>
              <a:t>• Статик (хөдөлгөөнгүй) байх</a:t>
            </a:r>
            <a:endParaRPr lang="en-US" sz="1600" dirty="0">
              <a:latin typeface="Arial" panose="020B0604020202020204" pitchFamily="34" charset="0"/>
              <a:cs typeface="Arial" panose="020B0604020202020204" pitchFamily="34" charset="0"/>
            </a:endParaRPr>
          </a:p>
          <a:p>
            <a:pPr marL="0" indent="0">
              <a:lnSpc>
                <a:spcPct val="102000"/>
              </a:lnSpc>
              <a:buNone/>
            </a:pPr>
            <a:r>
              <a:rPr lang="en-US" sz="1600" dirty="0">
                <a:solidFill>
                  <a:srgbClr val="1B2540"/>
                </a:solidFill>
                <a:latin typeface="Arial" panose="020B0604020202020204" pitchFamily="34" charset="0"/>
                <a:ea typeface="Calibri" pitchFamily="34" charset="-122"/>
                <a:cs typeface="Arial" panose="020B0604020202020204" pitchFamily="34" charset="0"/>
              </a:rPr>
              <a:t>• Загвар даяар давтагдашгүй</a:t>
            </a:r>
            <a:endParaRPr lang="en-US" sz="1600" dirty="0">
              <a:latin typeface="Arial" panose="020B0604020202020204" pitchFamily="34" charset="0"/>
              <a:cs typeface="Arial" panose="020B0604020202020204" pitchFamily="34" charset="0"/>
            </a:endParaRPr>
          </a:p>
          <a:p>
            <a:pPr marL="0" indent="0">
              <a:lnSpc>
                <a:spcPct val="102000"/>
              </a:lnSpc>
              <a:buNone/>
            </a:pPr>
            <a:r>
              <a:rPr lang="en-US" sz="1600" dirty="0">
                <a:solidFill>
                  <a:srgbClr val="1B2540"/>
                </a:solidFill>
                <a:latin typeface="Arial" panose="020B0604020202020204" pitchFamily="34" charset="0"/>
                <a:ea typeface="Calibri" pitchFamily="34" charset="-122"/>
                <a:cs typeface="Arial" panose="020B0604020202020204" pitchFamily="34" charset="0"/>
              </a:rPr>
              <a:t>• Үнэ цэнийн урсгалаар идэвхждэг</a:t>
            </a:r>
            <a:endParaRPr lang="en-US" sz="1600" dirty="0">
              <a:latin typeface="Arial" panose="020B0604020202020204" pitchFamily="34" charset="0"/>
              <a:cs typeface="Arial" panose="020B0604020202020204" pitchFamily="34" charset="0"/>
            </a:endParaRPr>
          </a:p>
        </p:txBody>
      </p:sp>
      <p:sp>
        <p:nvSpPr>
          <p:cNvPr id="10" name="Text 7"/>
          <p:cNvSpPr/>
          <p:nvPr/>
        </p:nvSpPr>
        <p:spPr>
          <a:xfrm>
            <a:off x="11338560" y="6400800"/>
            <a:ext cx="548640" cy="274320"/>
          </a:xfrm>
          <a:prstGeom prst="rect">
            <a:avLst/>
          </a:prstGeom>
          <a:noFill/>
          <a:ln/>
        </p:spPr>
        <p:txBody>
          <a:bodyPr wrap="square" rtlCol="0" anchor="ctr"/>
          <a:lstStyle/>
          <a:p>
            <a:pPr marL="0" indent="0" algn="r">
              <a:buNone/>
            </a:pPr>
            <a:r>
              <a:rPr lang="en-US" sz="1000" dirty="0">
                <a:solidFill>
                  <a:srgbClr val="5A6483"/>
                </a:solidFill>
                <a:latin typeface="Arial" panose="020B0604020202020204" pitchFamily="34" charset="0"/>
                <a:ea typeface="Calibri" pitchFamily="34" charset="-122"/>
                <a:cs typeface="Arial" panose="020B0604020202020204" pitchFamily="34" charset="0"/>
              </a:rPr>
              <a:t>17</a:t>
            </a:r>
            <a:endParaRPr lang="en-US" sz="1000" dirty="0">
              <a:latin typeface="Arial" panose="020B0604020202020204" pitchFamily="34" charset="0"/>
              <a:cs typeface="Arial" panose="020B0604020202020204" pitchFamily="34"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18">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640080" y="411480"/>
            <a:ext cx="8229600" cy="320040"/>
          </a:xfrm>
          <a:prstGeom prst="rect">
            <a:avLst/>
          </a:prstGeom>
          <a:noFill/>
          <a:ln/>
        </p:spPr>
        <p:txBody>
          <a:bodyPr wrap="square" lIns="0" tIns="0" rIns="0" bIns="0" rtlCol="0" anchor="ctr"/>
          <a:lstStyle/>
          <a:p>
            <a:pPr marL="0" indent="0">
              <a:buNone/>
            </a:pPr>
            <a:r>
              <a:rPr lang="en-US" sz="1200" b="1" kern="0" spc="200" dirty="0">
                <a:solidFill>
                  <a:srgbClr val="E8B84B"/>
                </a:solidFill>
                <a:latin typeface="Arial" panose="020B0604020202020204" pitchFamily="34" charset="0"/>
                <a:ea typeface="Calibri" pitchFamily="34" charset="-122"/>
                <a:cs typeface="Arial" panose="020B0604020202020204" pitchFamily="34" charset="0"/>
              </a:rPr>
              <a:t>ҮНЭ ЦЭНИЙН УРСГАЛ</a:t>
            </a:r>
            <a:endParaRPr lang="en-US" sz="1200" dirty="0">
              <a:latin typeface="Arial" panose="020B0604020202020204" pitchFamily="34" charset="0"/>
              <a:cs typeface="Arial" panose="020B0604020202020204" pitchFamily="34" charset="0"/>
            </a:endParaRPr>
          </a:p>
        </p:txBody>
      </p:sp>
      <p:sp>
        <p:nvSpPr>
          <p:cNvPr id="3" name="Text 1"/>
          <p:cNvSpPr/>
          <p:nvPr/>
        </p:nvSpPr>
        <p:spPr>
          <a:xfrm>
            <a:off x="640080" y="731520"/>
            <a:ext cx="10881360" cy="914400"/>
          </a:xfrm>
          <a:prstGeom prst="rect">
            <a:avLst/>
          </a:prstGeom>
          <a:noFill/>
          <a:ln/>
        </p:spPr>
        <p:txBody>
          <a:bodyPr wrap="square" lIns="0" tIns="0" rIns="0" bIns="0" rtlCol="0" anchor="t"/>
          <a:lstStyle/>
          <a:p>
            <a:pPr marL="0" indent="0">
              <a:buNone/>
            </a:pPr>
            <a:r>
              <a:rPr lang="en-US" sz="2800" b="1" dirty="0">
                <a:solidFill>
                  <a:srgbClr val="1E2761"/>
                </a:solidFill>
                <a:latin typeface="Arial" panose="020B0604020202020204" pitchFamily="34" charset="0"/>
                <a:ea typeface="Georgia" pitchFamily="34" charset="-122"/>
                <a:cs typeface="Arial" panose="020B0604020202020204" pitchFamily="34" charset="0"/>
              </a:rPr>
              <a:t>Үнэ цэнийн урсгалын шинжилгээ</a:t>
            </a:r>
            <a:endParaRPr lang="en-US" sz="2800" dirty="0">
              <a:latin typeface="Arial" panose="020B0604020202020204" pitchFamily="34" charset="0"/>
              <a:cs typeface="Arial" panose="020B0604020202020204" pitchFamily="34" charset="0"/>
            </a:endParaRPr>
          </a:p>
        </p:txBody>
      </p:sp>
      <p:sp>
        <p:nvSpPr>
          <p:cNvPr id="4" name="Text 2"/>
          <p:cNvSpPr/>
          <p:nvPr/>
        </p:nvSpPr>
        <p:spPr>
          <a:xfrm>
            <a:off x="640080" y="1783080"/>
            <a:ext cx="10972800" cy="914400"/>
          </a:xfrm>
          <a:prstGeom prst="rect">
            <a:avLst/>
          </a:prstGeom>
          <a:noFill/>
          <a:ln/>
        </p:spPr>
        <p:txBody>
          <a:bodyPr wrap="square" lIns="0" tIns="0" rIns="0" bIns="0" rtlCol="0" anchor="ctr"/>
          <a:lstStyle/>
          <a:p>
            <a:pPr marL="0" indent="0">
              <a:buNone/>
            </a:pPr>
            <a:r>
              <a:rPr lang="en-US" sz="1450" dirty="0">
                <a:solidFill>
                  <a:srgbClr val="1B2540"/>
                </a:solidFill>
                <a:latin typeface="Arial" panose="020B0604020202020204" pitchFamily="34" charset="0"/>
                <a:ea typeface="Calibri" pitchFamily="34" charset="-122"/>
                <a:cs typeface="Arial" panose="020B0604020202020204" pitchFamily="34" charset="0"/>
              </a:rPr>
              <a:t>Үнэ цэнийн урсгал (value stream) нь тодорхой харилцагчийн бүлэгт үнэ цэнэтэй үр дүн бүтээдэг өндөр түвшний шугаман үе шатуудын эхнээс эцэс хүртэлх цуглуулга юм. Ажил бодит байдалд хэрхэн хийгддэгийг бус, үнэ цэнэ хүргэхэд төвлөрдөг.</a:t>
            </a:r>
            <a:endParaRPr lang="en-US" sz="1450" dirty="0">
              <a:latin typeface="Arial" panose="020B0604020202020204" pitchFamily="34" charset="0"/>
              <a:cs typeface="Arial" panose="020B0604020202020204" pitchFamily="34" charset="0"/>
            </a:endParaRPr>
          </a:p>
        </p:txBody>
      </p:sp>
      <p:sp>
        <p:nvSpPr>
          <p:cNvPr id="5" name="Text 3"/>
          <p:cNvSpPr/>
          <p:nvPr/>
        </p:nvSpPr>
        <p:spPr>
          <a:xfrm>
            <a:off x="640080" y="2788920"/>
            <a:ext cx="10972800" cy="365760"/>
          </a:xfrm>
          <a:prstGeom prst="rect">
            <a:avLst/>
          </a:prstGeom>
          <a:noFill/>
          <a:ln/>
        </p:spPr>
        <p:txBody>
          <a:bodyPr wrap="square" lIns="0" tIns="0" rIns="0" bIns="0" rtlCol="0" anchor="ctr"/>
          <a:lstStyle/>
          <a:p>
            <a:pPr marL="0" indent="0">
              <a:buNone/>
            </a:pPr>
            <a:r>
              <a:rPr lang="en-US" sz="1400" b="1" dirty="0">
                <a:solidFill>
                  <a:srgbClr val="1E2761"/>
                </a:solidFill>
                <a:latin typeface="Arial" panose="020B0604020202020204" pitchFamily="34" charset="0"/>
                <a:ea typeface="Calibri" pitchFamily="34" charset="-122"/>
                <a:cs typeface="Arial" panose="020B0604020202020204" pitchFamily="34" charset="0"/>
              </a:rPr>
              <a:t>Жишээ: Ипотекийн зээлийн өргөдлийн үнэ цэнийн урсгал</a:t>
            </a:r>
            <a:endParaRPr lang="en-US" sz="1400" dirty="0">
              <a:latin typeface="Arial" panose="020B0604020202020204" pitchFamily="34" charset="0"/>
              <a:cs typeface="Arial" panose="020B0604020202020204" pitchFamily="34" charset="0"/>
            </a:endParaRPr>
          </a:p>
        </p:txBody>
      </p:sp>
      <p:sp>
        <p:nvSpPr>
          <p:cNvPr id="6" name="Shape 4"/>
          <p:cNvSpPr/>
          <p:nvPr/>
        </p:nvSpPr>
        <p:spPr>
          <a:xfrm>
            <a:off x="640080" y="3246120"/>
            <a:ext cx="1993392" cy="1005840"/>
          </a:xfrm>
          <a:prstGeom prst="roundRect">
            <a:avLst>
              <a:gd name="adj" fmla="val 5455"/>
            </a:avLst>
          </a:prstGeom>
          <a:solidFill>
            <a:srgbClr val="1E2761"/>
          </a:solidFill>
          <a:ln/>
        </p:spPr>
        <p:txBody>
          <a:bodyPr/>
          <a:lstStyle/>
          <a:p>
            <a:endParaRPr lang="en-US">
              <a:latin typeface="Arial" panose="020B0604020202020204" pitchFamily="34" charset="0"/>
              <a:cs typeface="Arial" panose="020B0604020202020204" pitchFamily="34" charset="0"/>
            </a:endParaRPr>
          </a:p>
        </p:txBody>
      </p:sp>
      <p:sp>
        <p:nvSpPr>
          <p:cNvPr id="7" name="Text 5"/>
          <p:cNvSpPr/>
          <p:nvPr/>
        </p:nvSpPr>
        <p:spPr>
          <a:xfrm>
            <a:off x="640080" y="3246120"/>
            <a:ext cx="1993392" cy="1005840"/>
          </a:xfrm>
          <a:prstGeom prst="rect">
            <a:avLst/>
          </a:prstGeom>
          <a:noFill/>
          <a:ln/>
        </p:spPr>
        <p:txBody>
          <a:bodyPr wrap="square" lIns="0" tIns="0" rIns="0" bIns="0" rtlCol="0" anchor="ctr"/>
          <a:lstStyle/>
          <a:p>
            <a:pPr marL="0" indent="0" algn="ctr">
              <a:buNone/>
            </a:pPr>
            <a:r>
              <a:rPr lang="en-US" sz="1300" b="1" dirty="0">
                <a:solidFill>
                  <a:srgbClr val="FFFFFF"/>
                </a:solidFill>
                <a:latin typeface="Arial" panose="020B0604020202020204" pitchFamily="34" charset="0"/>
                <a:ea typeface="Calibri" pitchFamily="34" charset="-122"/>
                <a:cs typeface="Arial" panose="020B0604020202020204" pitchFamily="34" charset="0"/>
              </a:rPr>
              <a:t>Анхны</a:t>
            </a:r>
            <a:endParaRPr lang="en-US" sz="1300" dirty="0">
              <a:latin typeface="Arial" panose="020B0604020202020204" pitchFamily="34" charset="0"/>
              <a:cs typeface="Arial" panose="020B0604020202020204" pitchFamily="34" charset="0"/>
            </a:endParaRPr>
          </a:p>
          <a:p>
            <a:pPr marL="0" indent="0" algn="ctr">
              <a:buNone/>
            </a:pPr>
            <a:r>
              <a:rPr lang="en-US" sz="1300" b="1" dirty="0">
                <a:solidFill>
                  <a:srgbClr val="FFFFFF"/>
                </a:solidFill>
                <a:latin typeface="Arial" panose="020B0604020202020204" pitchFamily="34" charset="0"/>
                <a:ea typeface="Calibri" pitchFamily="34" charset="-122"/>
                <a:cs typeface="Arial" panose="020B0604020202020204" pitchFamily="34" charset="0"/>
              </a:rPr>
              <a:t>лавлагаа</a:t>
            </a:r>
            <a:endParaRPr lang="en-US" sz="1300" dirty="0">
              <a:latin typeface="Arial" panose="020B0604020202020204" pitchFamily="34" charset="0"/>
              <a:cs typeface="Arial" panose="020B0604020202020204" pitchFamily="34" charset="0"/>
            </a:endParaRPr>
          </a:p>
        </p:txBody>
      </p:sp>
      <p:sp>
        <p:nvSpPr>
          <p:cNvPr id="8" name="Shape 6"/>
          <p:cNvSpPr/>
          <p:nvPr/>
        </p:nvSpPr>
        <p:spPr>
          <a:xfrm>
            <a:off x="2633472" y="3749040"/>
            <a:ext cx="201168" cy="0"/>
          </a:xfrm>
          <a:prstGeom prst="line">
            <a:avLst/>
          </a:prstGeom>
          <a:noFill/>
          <a:ln w="25400">
            <a:solidFill>
              <a:srgbClr val="5A6483"/>
            </a:solidFill>
            <a:prstDash val="solid"/>
            <a:tailEnd type="triangle"/>
          </a:ln>
        </p:spPr>
        <p:txBody>
          <a:bodyPr/>
          <a:lstStyle/>
          <a:p>
            <a:endParaRPr lang="en-US">
              <a:latin typeface="Arial" panose="020B0604020202020204" pitchFamily="34" charset="0"/>
              <a:cs typeface="Arial" panose="020B0604020202020204" pitchFamily="34" charset="0"/>
            </a:endParaRPr>
          </a:p>
        </p:txBody>
      </p:sp>
      <p:sp>
        <p:nvSpPr>
          <p:cNvPr id="9" name="Shape 7"/>
          <p:cNvSpPr/>
          <p:nvPr/>
        </p:nvSpPr>
        <p:spPr>
          <a:xfrm>
            <a:off x="2834640" y="3246120"/>
            <a:ext cx="1993392" cy="1005840"/>
          </a:xfrm>
          <a:prstGeom prst="roundRect">
            <a:avLst>
              <a:gd name="adj" fmla="val 5455"/>
            </a:avLst>
          </a:prstGeom>
          <a:solidFill>
            <a:srgbClr val="1E2761"/>
          </a:solidFill>
          <a:ln/>
        </p:spPr>
        <p:txBody>
          <a:bodyPr/>
          <a:lstStyle/>
          <a:p>
            <a:endParaRPr lang="en-US">
              <a:latin typeface="Arial" panose="020B0604020202020204" pitchFamily="34" charset="0"/>
              <a:cs typeface="Arial" panose="020B0604020202020204" pitchFamily="34" charset="0"/>
            </a:endParaRPr>
          </a:p>
        </p:txBody>
      </p:sp>
      <p:sp>
        <p:nvSpPr>
          <p:cNvPr id="10" name="Text 8"/>
          <p:cNvSpPr/>
          <p:nvPr/>
        </p:nvSpPr>
        <p:spPr>
          <a:xfrm>
            <a:off x="2834640" y="3246120"/>
            <a:ext cx="1993392" cy="1005840"/>
          </a:xfrm>
          <a:prstGeom prst="rect">
            <a:avLst/>
          </a:prstGeom>
          <a:noFill/>
          <a:ln/>
        </p:spPr>
        <p:txBody>
          <a:bodyPr wrap="square" lIns="0" tIns="0" rIns="0" bIns="0" rtlCol="0" anchor="ctr"/>
          <a:lstStyle/>
          <a:p>
            <a:pPr marL="0" indent="0" algn="ctr">
              <a:buNone/>
            </a:pPr>
            <a:r>
              <a:rPr lang="en-US" sz="1300" b="1" dirty="0">
                <a:solidFill>
                  <a:srgbClr val="FFFFFF"/>
                </a:solidFill>
                <a:latin typeface="Arial" panose="020B0604020202020204" pitchFamily="34" charset="0"/>
                <a:ea typeface="Calibri" pitchFamily="34" charset="-122"/>
                <a:cs typeface="Arial" panose="020B0604020202020204" pitchFamily="34" charset="0"/>
              </a:rPr>
              <a:t>Зээлийн</a:t>
            </a:r>
            <a:endParaRPr lang="en-US" sz="1300" dirty="0">
              <a:latin typeface="Arial" panose="020B0604020202020204" pitchFamily="34" charset="0"/>
              <a:cs typeface="Arial" panose="020B0604020202020204" pitchFamily="34" charset="0"/>
            </a:endParaRPr>
          </a:p>
          <a:p>
            <a:pPr marL="0" indent="0" algn="ctr">
              <a:buNone/>
            </a:pPr>
            <a:r>
              <a:rPr lang="en-US" sz="1300" b="1" dirty="0">
                <a:solidFill>
                  <a:srgbClr val="FFFFFF"/>
                </a:solidFill>
                <a:latin typeface="Arial" panose="020B0604020202020204" pitchFamily="34" charset="0"/>
                <a:ea typeface="Calibri" pitchFamily="34" charset="-122"/>
                <a:cs typeface="Arial" panose="020B0604020202020204" pitchFamily="34" charset="0"/>
              </a:rPr>
              <a:t>өргөдөл</a:t>
            </a:r>
            <a:endParaRPr lang="en-US" sz="1300" dirty="0">
              <a:latin typeface="Arial" panose="020B0604020202020204" pitchFamily="34" charset="0"/>
              <a:cs typeface="Arial" panose="020B0604020202020204" pitchFamily="34" charset="0"/>
            </a:endParaRPr>
          </a:p>
        </p:txBody>
      </p:sp>
      <p:sp>
        <p:nvSpPr>
          <p:cNvPr id="11" name="Shape 9"/>
          <p:cNvSpPr/>
          <p:nvPr/>
        </p:nvSpPr>
        <p:spPr>
          <a:xfrm>
            <a:off x="4828032" y="3749040"/>
            <a:ext cx="201168" cy="0"/>
          </a:xfrm>
          <a:prstGeom prst="line">
            <a:avLst/>
          </a:prstGeom>
          <a:noFill/>
          <a:ln w="25400">
            <a:solidFill>
              <a:srgbClr val="5A6483"/>
            </a:solidFill>
            <a:prstDash val="solid"/>
            <a:tailEnd type="triangle"/>
          </a:ln>
        </p:spPr>
        <p:txBody>
          <a:bodyPr/>
          <a:lstStyle/>
          <a:p>
            <a:endParaRPr lang="en-US">
              <a:latin typeface="Arial" panose="020B0604020202020204" pitchFamily="34" charset="0"/>
              <a:cs typeface="Arial" panose="020B0604020202020204" pitchFamily="34" charset="0"/>
            </a:endParaRPr>
          </a:p>
        </p:txBody>
      </p:sp>
      <p:sp>
        <p:nvSpPr>
          <p:cNvPr id="12" name="Shape 10"/>
          <p:cNvSpPr/>
          <p:nvPr/>
        </p:nvSpPr>
        <p:spPr>
          <a:xfrm>
            <a:off x="5029200" y="3246120"/>
            <a:ext cx="1993392" cy="1005840"/>
          </a:xfrm>
          <a:prstGeom prst="roundRect">
            <a:avLst>
              <a:gd name="adj" fmla="val 5455"/>
            </a:avLst>
          </a:prstGeom>
          <a:solidFill>
            <a:srgbClr val="1E2761"/>
          </a:solidFill>
          <a:ln/>
        </p:spPr>
        <p:txBody>
          <a:bodyPr/>
          <a:lstStyle/>
          <a:p>
            <a:endParaRPr lang="en-US">
              <a:latin typeface="Arial" panose="020B0604020202020204" pitchFamily="34" charset="0"/>
              <a:cs typeface="Arial" panose="020B0604020202020204" pitchFamily="34" charset="0"/>
            </a:endParaRPr>
          </a:p>
        </p:txBody>
      </p:sp>
      <p:sp>
        <p:nvSpPr>
          <p:cNvPr id="13" name="Text 11"/>
          <p:cNvSpPr/>
          <p:nvPr/>
        </p:nvSpPr>
        <p:spPr>
          <a:xfrm>
            <a:off x="5029200" y="3246120"/>
            <a:ext cx="1993392" cy="1005840"/>
          </a:xfrm>
          <a:prstGeom prst="rect">
            <a:avLst/>
          </a:prstGeom>
          <a:noFill/>
          <a:ln/>
        </p:spPr>
        <p:txBody>
          <a:bodyPr wrap="square" lIns="0" tIns="0" rIns="0" bIns="0" rtlCol="0" anchor="ctr"/>
          <a:lstStyle/>
          <a:p>
            <a:pPr marL="0" indent="0" algn="ctr">
              <a:buNone/>
            </a:pPr>
            <a:r>
              <a:rPr lang="en-US" sz="1300" b="1" dirty="0">
                <a:solidFill>
                  <a:srgbClr val="FFFFFF"/>
                </a:solidFill>
                <a:latin typeface="Arial" panose="020B0604020202020204" pitchFamily="34" charset="0"/>
                <a:ea typeface="Calibri" pitchFamily="34" charset="-122"/>
                <a:cs typeface="Arial" panose="020B0604020202020204" pitchFamily="34" charset="0"/>
              </a:rPr>
              <a:t>Зээлийн</a:t>
            </a:r>
            <a:endParaRPr lang="en-US" sz="1300" dirty="0">
              <a:latin typeface="Arial" panose="020B0604020202020204" pitchFamily="34" charset="0"/>
              <a:cs typeface="Arial" panose="020B0604020202020204" pitchFamily="34" charset="0"/>
            </a:endParaRPr>
          </a:p>
          <a:p>
            <a:pPr marL="0" indent="0" algn="ctr">
              <a:buNone/>
            </a:pPr>
            <a:r>
              <a:rPr lang="en-US" sz="1300" b="1" dirty="0">
                <a:solidFill>
                  <a:srgbClr val="FFFFFF"/>
                </a:solidFill>
                <a:latin typeface="Arial" panose="020B0604020202020204" pitchFamily="34" charset="0"/>
                <a:ea typeface="Calibri" pitchFamily="34" charset="-122"/>
                <a:cs typeface="Arial" panose="020B0604020202020204" pitchFamily="34" charset="0"/>
              </a:rPr>
              <a:t>үнэлгээ</a:t>
            </a:r>
            <a:endParaRPr lang="en-US" sz="1300" dirty="0">
              <a:latin typeface="Arial" panose="020B0604020202020204" pitchFamily="34" charset="0"/>
              <a:cs typeface="Arial" panose="020B0604020202020204" pitchFamily="34" charset="0"/>
            </a:endParaRPr>
          </a:p>
        </p:txBody>
      </p:sp>
      <p:sp>
        <p:nvSpPr>
          <p:cNvPr id="14" name="Shape 12"/>
          <p:cNvSpPr/>
          <p:nvPr/>
        </p:nvSpPr>
        <p:spPr>
          <a:xfrm>
            <a:off x="7022592" y="3749040"/>
            <a:ext cx="201168" cy="0"/>
          </a:xfrm>
          <a:prstGeom prst="line">
            <a:avLst/>
          </a:prstGeom>
          <a:noFill/>
          <a:ln w="25400">
            <a:solidFill>
              <a:srgbClr val="5A6483"/>
            </a:solidFill>
            <a:prstDash val="solid"/>
            <a:tailEnd type="triangle"/>
          </a:ln>
        </p:spPr>
        <p:txBody>
          <a:bodyPr/>
          <a:lstStyle/>
          <a:p>
            <a:endParaRPr lang="en-US">
              <a:latin typeface="Arial" panose="020B0604020202020204" pitchFamily="34" charset="0"/>
              <a:cs typeface="Arial" panose="020B0604020202020204" pitchFamily="34" charset="0"/>
            </a:endParaRPr>
          </a:p>
        </p:txBody>
      </p:sp>
      <p:sp>
        <p:nvSpPr>
          <p:cNvPr id="15" name="Shape 13"/>
          <p:cNvSpPr/>
          <p:nvPr/>
        </p:nvSpPr>
        <p:spPr>
          <a:xfrm>
            <a:off x="7223760" y="3246120"/>
            <a:ext cx="1993392" cy="1005840"/>
          </a:xfrm>
          <a:prstGeom prst="roundRect">
            <a:avLst>
              <a:gd name="adj" fmla="val 5455"/>
            </a:avLst>
          </a:prstGeom>
          <a:solidFill>
            <a:srgbClr val="1E2761"/>
          </a:solidFill>
          <a:ln/>
        </p:spPr>
        <p:txBody>
          <a:bodyPr/>
          <a:lstStyle/>
          <a:p>
            <a:endParaRPr lang="en-US">
              <a:latin typeface="Arial" panose="020B0604020202020204" pitchFamily="34" charset="0"/>
              <a:cs typeface="Arial" panose="020B0604020202020204" pitchFamily="34" charset="0"/>
            </a:endParaRPr>
          </a:p>
        </p:txBody>
      </p:sp>
      <p:sp>
        <p:nvSpPr>
          <p:cNvPr id="16" name="Text 14"/>
          <p:cNvSpPr/>
          <p:nvPr/>
        </p:nvSpPr>
        <p:spPr>
          <a:xfrm>
            <a:off x="7223760" y="3246120"/>
            <a:ext cx="1993392" cy="1005840"/>
          </a:xfrm>
          <a:prstGeom prst="rect">
            <a:avLst/>
          </a:prstGeom>
          <a:noFill/>
          <a:ln/>
        </p:spPr>
        <p:txBody>
          <a:bodyPr wrap="square" lIns="0" tIns="0" rIns="0" bIns="0" rtlCol="0" anchor="ctr"/>
          <a:lstStyle/>
          <a:p>
            <a:pPr marL="0" indent="0" algn="ctr">
              <a:buNone/>
            </a:pPr>
            <a:r>
              <a:rPr lang="en-US" sz="1300" b="1" dirty="0">
                <a:solidFill>
                  <a:srgbClr val="FFFFFF"/>
                </a:solidFill>
                <a:latin typeface="Arial" panose="020B0604020202020204" pitchFamily="34" charset="0"/>
                <a:ea typeface="Calibri" pitchFamily="34" charset="-122"/>
                <a:cs typeface="Arial" panose="020B0604020202020204" pitchFamily="34" charset="0"/>
              </a:rPr>
              <a:t>Хөрөнгө</a:t>
            </a:r>
            <a:endParaRPr lang="en-US" sz="1300" dirty="0">
              <a:latin typeface="Arial" panose="020B0604020202020204" pitchFamily="34" charset="0"/>
              <a:cs typeface="Arial" panose="020B0604020202020204" pitchFamily="34" charset="0"/>
            </a:endParaRPr>
          </a:p>
          <a:p>
            <a:pPr marL="0" indent="0" algn="ctr">
              <a:buNone/>
            </a:pPr>
            <a:r>
              <a:rPr lang="en-US" sz="1300" b="1" dirty="0">
                <a:solidFill>
                  <a:srgbClr val="FFFFFF"/>
                </a:solidFill>
                <a:latin typeface="Arial" panose="020B0604020202020204" pitchFamily="34" charset="0"/>
                <a:ea typeface="Calibri" pitchFamily="34" charset="-122"/>
                <a:cs typeface="Arial" panose="020B0604020202020204" pitchFamily="34" charset="0"/>
              </a:rPr>
              <a:t>гаргах</a:t>
            </a:r>
            <a:endParaRPr lang="en-US" sz="1300" dirty="0">
              <a:latin typeface="Arial" panose="020B0604020202020204" pitchFamily="34" charset="0"/>
              <a:cs typeface="Arial" panose="020B0604020202020204" pitchFamily="34" charset="0"/>
            </a:endParaRPr>
          </a:p>
        </p:txBody>
      </p:sp>
      <p:sp>
        <p:nvSpPr>
          <p:cNvPr id="17" name="Shape 15"/>
          <p:cNvSpPr/>
          <p:nvPr/>
        </p:nvSpPr>
        <p:spPr>
          <a:xfrm>
            <a:off x="9217152" y="3749040"/>
            <a:ext cx="201168" cy="0"/>
          </a:xfrm>
          <a:prstGeom prst="line">
            <a:avLst/>
          </a:prstGeom>
          <a:noFill/>
          <a:ln w="25400">
            <a:solidFill>
              <a:srgbClr val="5A6483"/>
            </a:solidFill>
            <a:prstDash val="solid"/>
            <a:tailEnd type="triangle"/>
          </a:ln>
        </p:spPr>
        <p:txBody>
          <a:bodyPr/>
          <a:lstStyle/>
          <a:p>
            <a:endParaRPr lang="en-US">
              <a:latin typeface="Arial" panose="020B0604020202020204" pitchFamily="34" charset="0"/>
              <a:cs typeface="Arial" panose="020B0604020202020204" pitchFamily="34" charset="0"/>
            </a:endParaRPr>
          </a:p>
        </p:txBody>
      </p:sp>
      <p:sp>
        <p:nvSpPr>
          <p:cNvPr id="18" name="Shape 16"/>
          <p:cNvSpPr/>
          <p:nvPr/>
        </p:nvSpPr>
        <p:spPr>
          <a:xfrm>
            <a:off x="9418320" y="3246120"/>
            <a:ext cx="1993392" cy="1005840"/>
          </a:xfrm>
          <a:prstGeom prst="roundRect">
            <a:avLst>
              <a:gd name="adj" fmla="val 5455"/>
            </a:avLst>
          </a:prstGeom>
          <a:solidFill>
            <a:srgbClr val="E8B84B"/>
          </a:solidFill>
          <a:ln/>
        </p:spPr>
        <p:txBody>
          <a:bodyPr/>
          <a:lstStyle/>
          <a:p>
            <a:endParaRPr lang="en-US">
              <a:latin typeface="Arial" panose="020B0604020202020204" pitchFamily="34" charset="0"/>
              <a:cs typeface="Arial" panose="020B0604020202020204" pitchFamily="34" charset="0"/>
            </a:endParaRPr>
          </a:p>
        </p:txBody>
      </p:sp>
      <p:sp>
        <p:nvSpPr>
          <p:cNvPr id="19" name="Text 17"/>
          <p:cNvSpPr/>
          <p:nvPr/>
        </p:nvSpPr>
        <p:spPr>
          <a:xfrm>
            <a:off x="9418320" y="3246120"/>
            <a:ext cx="1993392" cy="1005840"/>
          </a:xfrm>
          <a:prstGeom prst="rect">
            <a:avLst/>
          </a:prstGeom>
          <a:noFill/>
          <a:ln/>
        </p:spPr>
        <p:txBody>
          <a:bodyPr wrap="square" lIns="0" tIns="0" rIns="0" bIns="0" rtlCol="0" anchor="ctr"/>
          <a:lstStyle/>
          <a:p>
            <a:pPr marL="0" indent="0" algn="ctr">
              <a:buNone/>
            </a:pPr>
            <a:r>
              <a:rPr lang="en-US" sz="1300" b="1" dirty="0">
                <a:solidFill>
                  <a:srgbClr val="1E2761"/>
                </a:solidFill>
                <a:latin typeface="Arial" panose="020B0604020202020204" pitchFamily="34" charset="0"/>
                <a:ea typeface="Calibri" pitchFamily="34" charset="-122"/>
                <a:cs typeface="Arial" panose="020B0604020202020204" pitchFamily="34" charset="0"/>
              </a:rPr>
              <a:t>Бэлэн</a:t>
            </a:r>
            <a:endParaRPr lang="en-US" sz="1300" dirty="0">
              <a:latin typeface="Arial" panose="020B0604020202020204" pitchFamily="34" charset="0"/>
              <a:cs typeface="Arial" panose="020B0604020202020204" pitchFamily="34" charset="0"/>
            </a:endParaRPr>
          </a:p>
          <a:p>
            <a:pPr marL="0" indent="0" algn="ctr">
              <a:buNone/>
            </a:pPr>
            <a:r>
              <a:rPr lang="en-US" sz="1300" b="1" dirty="0">
                <a:solidFill>
                  <a:srgbClr val="1E2761"/>
                </a:solidFill>
                <a:latin typeface="Arial" panose="020B0604020202020204" pitchFamily="34" charset="0"/>
                <a:ea typeface="Calibri" pitchFamily="34" charset="-122"/>
                <a:cs typeface="Arial" panose="020B0604020202020204" pitchFamily="34" charset="0"/>
              </a:rPr>
              <a:t>хөрөнгө</a:t>
            </a:r>
            <a:endParaRPr lang="en-US" sz="1300" dirty="0">
              <a:latin typeface="Arial" panose="020B0604020202020204" pitchFamily="34" charset="0"/>
              <a:cs typeface="Arial" panose="020B0604020202020204" pitchFamily="34" charset="0"/>
            </a:endParaRPr>
          </a:p>
        </p:txBody>
      </p:sp>
      <p:sp>
        <p:nvSpPr>
          <p:cNvPr id="20" name="Text 18"/>
          <p:cNvSpPr/>
          <p:nvPr/>
        </p:nvSpPr>
        <p:spPr>
          <a:xfrm>
            <a:off x="9418320" y="4279392"/>
            <a:ext cx="2103120" cy="292608"/>
          </a:xfrm>
          <a:prstGeom prst="rect">
            <a:avLst/>
          </a:prstGeom>
          <a:noFill/>
          <a:ln/>
        </p:spPr>
        <p:txBody>
          <a:bodyPr wrap="square" lIns="0" tIns="0" rIns="0" bIns="0" rtlCol="0" anchor="ctr"/>
          <a:lstStyle/>
          <a:p>
            <a:pPr marL="0" indent="0" algn="ctr">
              <a:buNone/>
            </a:pPr>
            <a:r>
              <a:rPr lang="en-US" sz="1200" i="1" dirty="0">
                <a:solidFill>
                  <a:srgbClr val="2E8B8B"/>
                </a:solidFill>
                <a:latin typeface="Arial" panose="020B0604020202020204" pitchFamily="34" charset="0"/>
                <a:ea typeface="Calibri" pitchFamily="34" charset="-122"/>
                <a:cs typeface="Arial" panose="020B0604020202020204" pitchFamily="34" charset="0"/>
              </a:rPr>
              <a:t>→ Боломжит зээлдэгч</a:t>
            </a:r>
            <a:endParaRPr lang="en-US" sz="1200" dirty="0">
              <a:latin typeface="Arial" panose="020B0604020202020204" pitchFamily="34" charset="0"/>
              <a:cs typeface="Arial" panose="020B0604020202020204" pitchFamily="34" charset="0"/>
            </a:endParaRPr>
          </a:p>
        </p:txBody>
      </p:sp>
      <p:sp>
        <p:nvSpPr>
          <p:cNvPr id="21" name="Shape 19"/>
          <p:cNvSpPr/>
          <p:nvPr/>
        </p:nvSpPr>
        <p:spPr>
          <a:xfrm>
            <a:off x="640080" y="4617720"/>
            <a:ext cx="10972800" cy="1417320"/>
          </a:xfrm>
          <a:prstGeom prst="rect">
            <a:avLst/>
          </a:prstGeom>
          <a:solidFill>
            <a:srgbClr val="F4F6FB"/>
          </a:solidFill>
          <a:ln w="12700">
            <a:solidFill>
              <a:srgbClr val="E2E7F2"/>
            </a:solidFill>
            <a:prstDash val="solid"/>
          </a:ln>
          <a:effectLst>
            <a:outerShdw blurRad="63500" dist="25400" dir="8100000" algn="bl" rotWithShape="0">
              <a:srgbClr val="000000">
                <a:alpha val="10000"/>
              </a:srgbClr>
            </a:outerShdw>
          </a:effectLst>
        </p:spPr>
        <p:txBody>
          <a:bodyPr/>
          <a:lstStyle/>
          <a:p>
            <a:endParaRPr lang="en-US">
              <a:latin typeface="Arial" panose="020B0604020202020204" pitchFamily="34" charset="0"/>
              <a:cs typeface="Arial" panose="020B0604020202020204" pitchFamily="34" charset="0"/>
            </a:endParaRPr>
          </a:p>
        </p:txBody>
      </p:sp>
      <p:sp>
        <p:nvSpPr>
          <p:cNvPr id="22" name="Shape 20"/>
          <p:cNvSpPr/>
          <p:nvPr/>
        </p:nvSpPr>
        <p:spPr>
          <a:xfrm>
            <a:off x="640080" y="4617720"/>
            <a:ext cx="82296" cy="1417320"/>
          </a:xfrm>
          <a:prstGeom prst="rect">
            <a:avLst/>
          </a:prstGeom>
          <a:solidFill>
            <a:srgbClr val="2E8B8B"/>
          </a:solidFill>
          <a:ln/>
        </p:spPr>
        <p:txBody>
          <a:bodyPr/>
          <a:lstStyle/>
          <a:p>
            <a:endParaRPr lang="en-US">
              <a:latin typeface="Arial" panose="020B0604020202020204" pitchFamily="34" charset="0"/>
              <a:cs typeface="Arial" panose="020B0604020202020204" pitchFamily="34" charset="0"/>
            </a:endParaRPr>
          </a:p>
        </p:txBody>
      </p:sp>
      <p:sp>
        <p:nvSpPr>
          <p:cNvPr id="23" name="Text 21"/>
          <p:cNvSpPr/>
          <p:nvPr/>
        </p:nvSpPr>
        <p:spPr>
          <a:xfrm>
            <a:off x="841248" y="4745736"/>
            <a:ext cx="10607040" cy="457200"/>
          </a:xfrm>
          <a:prstGeom prst="rect">
            <a:avLst/>
          </a:prstGeom>
          <a:noFill/>
          <a:ln/>
        </p:spPr>
        <p:txBody>
          <a:bodyPr wrap="square" lIns="0" tIns="0" rIns="0" bIns="0" rtlCol="0" anchor="t"/>
          <a:lstStyle/>
          <a:p>
            <a:pPr marL="0" indent="0">
              <a:buNone/>
            </a:pPr>
            <a:r>
              <a:rPr lang="en-US" sz="1450" b="1" dirty="0">
                <a:solidFill>
                  <a:srgbClr val="2E8B8B"/>
                </a:solidFill>
                <a:latin typeface="Arial" panose="020B0604020202020204" pitchFamily="34" charset="0"/>
                <a:ea typeface="Calibri" pitchFamily="34" charset="-122"/>
                <a:cs typeface="Arial" panose="020B0604020202020204" pitchFamily="34" charset="0"/>
              </a:rPr>
              <a:t>Гол зарчмууд</a:t>
            </a:r>
            <a:endParaRPr lang="en-US" sz="1450" dirty="0">
              <a:latin typeface="Arial" panose="020B0604020202020204" pitchFamily="34" charset="0"/>
              <a:cs typeface="Arial" panose="020B0604020202020204" pitchFamily="34" charset="0"/>
            </a:endParaRPr>
          </a:p>
        </p:txBody>
      </p:sp>
      <p:sp>
        <p:nvSpPr>
          <p:cNvPr id="24" name="Text 22"/>
          <p:cNvSpPr/>
          <p:nvPr/>
        </p:nvSpPr>
        <p:spPr>
          <a:xfrm>
            <a:off x="841248" y="5184648"/>
            <a:ext cx="10607040" cy="731520"/>
          </a:xfrm>
          <a:prstGeom prst="rect">
            <a:avLst/>
          </a:prstGeom>
          <a:noFill/>
          <a:ln/>
        </p:spPr>
        <p:txBody>
          <a:bodyPr wrap="square" lIns="0" tIns="0" rIns="0" bIns="0" rtlCol="0" anchor="t"/>
          <a:lstStyle/>
          <a:p>
            <a:pPr marL="0" indent="0">
              <a:lnSpc>
                <a:spcPct val="102000"/>
              </a:lnSpc>
              <a:buNone/>
            </a:pPr>
            <a:r>
              <a:rPr lang="en-US" sz="1250" dirty="0">
                <a:solidFill>
                  <a:srgbClr val="1B2540"/>
                </a:solidFill>
                <a:latin typeface="Arial" panose="020B0604020202020204" pitchFamily="34" charset="0"/>
                <a:ea typeface="Calibri" pitchFamily="34" charset="-122"/>
                <a:cs typeface="Arial" panose="020B0604020202020204" pitchFamily="34" charset="0"/>
              </a:rPr>
              <a:t>Үнэ цэнийн урсгал нь: оролцогч талд төвлөрсөн · бүхэллэг үзэлтэй · харилцагч төвтэй · цаашид задлах боломжтой · аль чадавх оролцогчийн үнэ цэнэд хүрэхэд тусалдгийг тодорхойлдог байх ёстой. Үе шат бүр нь Чадавхын загвараас тодорхойлсон хэд хэдэн чадавхаар идэвхждэг (ихэвчлэн 2–3-р түвшний).</a:t>
            </a:r>
            <a:endParaRPr lang="en-US" sz="1250" dirty="0">
              <a:latin typeface="Arial" panose="020B0604020202020204" pitchFamily="34" charset="0"/>
              <a:cs typeface="Arial" panose="020B0604020202020204" pitchFamily="34" charset="0"/>
            </a:endParaRPr>
          </a:p>
        </p:txBody>
      </p:sp>
      <p:sp>
        <p:nvSpPr>
          <p:cNvPr id="25" name="Text 23"/>
          <p:cNvSpPr/>
          <p:nvPr/>
        </p:nvSpPr>
        <p:spPr>
          <a:xfrm>
            <a:off x="11338560" y="6400800"/>
            <a:ext cx="548640" cy="274320"/>
          </a:xfrm>
          <a:prstGeom prst="rect">
            <a:avLst/>
          </a:prstGeom>
          <a:noFill/>
          <a:ln/>
        </p:spPr>
        <p:txBody>
          <a:bodyPr wrap="square" rtlCol="0" anchor="ctr"/>
          <a:lstStyle/>
          <a:p>
            <a:pPr marL="0" indent="0" algn="r">
              <a:buNone/>
            </a:pPr>
            <a:r>
              <a:rPr lang="en-US" sz="1000" dirty="0">
                <a:solidFill>
                  <a:srgbClr val="5A6483"/>
                </a:solidFill>
                <a:latin typeface="Arial" panose="020B0604020202020204" pitchFamily="34" charset="0"/>
                <a:ea typeface="Calibri" pitchFamily="34" charset="-122"/>
                <a:cs typeface="Arial" panose="020B0604020202020204" pitchFamily="34" charset="0"/>
              </a:rPr>
              <a:t>18</a:t>
            </a:r>
            <a:endParaRPr lang="en-US" sz="1000" dirty="0">
              <a:latin typeface="Arial" panose="020B0604020202020204" pitchFamily="34" charset="0"/>
              <a:cs typeface="Arial" panose="020B0604020202020204" pitchFamily="34"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19">
    <p:bg>
      <p:bgPr>
        <a:solidFill>
          <a:srgbClr val="0132A6"/>
        </a:solidFill>
        <a:effectLst/>
      </p:bgPr>
    </p:bg>
    <p:spTree>
      <p:nvGrpSpPr>
        <p:cNvPr id="1" name=""/>
        <p:cNvGrpSpPr/>
        <p:nvPr/>
      </p:nvGrpSpPr>
      <p:grpSpPr>
        <a:xfrm>
          <a:off x="0" y="0"/>
          <a:ext cx="0" cy="0"/>
          <a:chOff x="0" y="0"/>
          <a:chExt cx="0" cy="0"/>
        </a:xfrm>
      </p:grpSpPr>
      <p:sp>
        <p:nvSpPr>
          <p:cNvPr id="2" name="Shape 0"/>
          <p:cNvSpPr/>
          <p:nvPr/>
        </p:nvSpPr>
        <p:spPr>
          <a:xfrm>
            <a:off x="0" y="0"/>
            <a:ext cx="320040" cy="6858000"/>
          </a:xfrm>
          <a:prstGeom prst="rect">
            <a:avLst/>
          </a:prstGeom>
          <a:solidFill>
            <a:srgbClr val="E8B84B"/>
          </a:solidFill>
          <a:ln/>
        </p:spPr>
        <p:txBody>
          <a:bodyPr/>
          <a:lstStyle/>
          <a:p>
            <a:endParaRPr lang="en-US">
              <a:latin typeface="Arial" panose="020B0604020202020204" pitchFamily="34" charset="0"/>
              <a:cs typeface="Arial" panose="020B0604020202020204" pitchFamily="34" charset="0"/>
            </a:endParaRPr>
          </a:p>
        </p:txBody>
      </p:sp>
      <p:sp>
        <p:nvSpPr>
          <p:cNvPr id="3" name="Text 1"/>
          <p:cNvSpPr/>
          <p:nvPr/>
        </p:nvSpPr>
        <p:spPr>
          <a:xfrm>
            <a:off x="822960" y="640080"/>
            <a:ext cx="10058400" cy="457200"/>
          </a:xfrm>
          <a:prstGeom prst="rect">
            <a:avLst/>
          </a:prstGeom>
          <a:noFill/>
          <a:ln/>
        </p:spPr>
        <p:txBody>
          <a:bodyPr wrap="square" lIns="0" tIns="0" rIns="0" bIns="0" rtlCol="0" anchor="ctr"/>
          <a:lstStyle/>
          <a:p>
            <a:pPr marL="0" indent="0">
              <a:buNone/>
            </a:pPr>
            <a:r>
              <a:rPr lang="en-US" sz="1500" b="1" kern="0" spc="200" dirty="0">
                <a:solidFill>
                  <a:srgbClr val="E8B84B"/>
                </a:solidFill>
                <a:latin typeface="Arial" panose="020B0604020202020204" pitchFamily="34" charset="0"/>
                <a:ea typeface="Calibri" pitchFamily="34" charset="-122"/>
                <a:cs typeface="Arial" panose="020B0604020202020204" pitchFamily="34" charset="0"/>
              </a:rPr>
              <a:t>8-Р БҮЛЭГ · ДҮГНЭЛТ</a:t>
            </a:r>
            <a:endParaRPr lang="en-US" sz="1500" dirty="0">
              <a:latin typeface="Arial" panose="020B0604020202020204" pitchFamily="34" charset="0"/>
              <a:cs typeface="Arial" panose="020B0604020202020204" pitchFamily="34" charset="0"/>
            </a:endParaRPr>
          </a:p>
        </p:txBody>
      </p:sp>
      <p:sp>
        <p:nvSpPr>
          <p:cNvPr id="4" name="Text 2"/>
          <p:cNvSpPr/>
          <p:nvPr/>
        </p:nvSpPr>
        <p:spPr>
          <a:xfrm>
            <a:off x="822960" y="1143000"/>
            <a:ext cx="10515600" cy="640080"/>
          </a:xfrm>
          <a:prstGeom prst="rect">
            <a:avLst/>
          </a:prstGeom>
          <a:noFill/>
          <a:ln/>
        </p:spPr>
        <p:txBody>
          <a:bodyPr wrap="square" lIns="0" tIns="0" rIns="0" bIns="0" rtlCol="0" anchor="ctr"/>
          <a:lstStyle/>
          <a:p>
            <a:pPr marL="0" indent="0">
              <a:buNone/>
            </a:pPr>
            <a:r>
              <a:rPr lang="en-US" sz="2600" b="1" dirty="0">
                <a:solidFill>
                  <a:srgbClr val="FFFFFF"/>
                </a:solidFill>
                <a:latin typeface="Arial" panose="020B0604020202020204" pitchFamily="34" charset="0"/>
                <a:ea typeface="Georgia" pitchFamily="34" charset="-122"/>
                <a:cs typeface="Arial" panose="020B0604020202020204" pitchFamily="34" charset="0"/>
              </a:rPr>
              <a:t>Шийдлийг тодорхойлох — гол санаанууд</a:t>
            </a:r>
            <a:endParaRPr lang="en-US" sz="2600" dirty="0">
              <a:latin typeface="Arial" panose="020B0604020202020204" pitchFamily="34" charset="0"/>
              <a:cs typeface="Arial" panose="020B0604020202020204" pitchFamily="34" charset="0"/>
            </a:endParaRPr>
          </a:p>
        </p:txBody>
      </p:sp>
      <p:sp>
        <p:nvSpPr>
          <p:cNvPr id="5" name="Text 3"/>
          <p:cNvSpPr/>
          <p:nvPr/>
        </p:nvSpPr>
        <p:spPr>
          <a:xfrm>
            <a:off x="822960" y="2057400"/>
            <a:ext cx="10607040" cy="4114800"/>
          </a:xfrm>
          <a:prstGeom prst="rect">
            <a:avLst/>
          </a:prstGeom>
          <a:noFill/>
          <a:ln/>
        </p:spPr>
        <p:txBody>
          <a:bodyPr wrap="square" lIns="0" tIns="0" rIns="0" bIns="0" rtlCol="0" anchor="t"/>
          <a:lstStyle/>
          <a:p>
            <a:pPr marL="228600" indent="-228600">
              <a:spcAft>
                <a:spcPts val="1200"/>
              </a:spcAft>
              <a:buSzPct val="100000"/>
              <a:buChar char="•"/>
            </a:pPr>
            <a:r>
              <a:rPr lang="en-US" sz="1600" dirty="0">
                <a:solidFill>
                  <a:srgbClr val="FFFFFF"/>
                </a:solidFill>
                <a:latin typeface="Arial" panose="020B0604020202020204" pitchFamily="34" charset="0"/>
                <a:ea typeface="Calibri" pitchFamily="34" charset="-122"/>
                <a:cs typeface="Arial" panose="020B0604020202020204" pitchFamily="34" charset="0"/>
              </a:rPr>
              <a:t>Зөрүүний шинжилгээ нь одоогийн ба хүссэн ирээдүйн системийн ялгааг тодорхойлдог; бүхэллэг (holistic) үзэл шаардлагатай.</a:t>
            </a:r>
            <a:endParaRPr lang="en-US" sz="1600" dirty="0">
              <a:latin typeface="Arial" panose="020B0604020202020204" pitchFamily="34" charset="0"/>
              <a:cs typeface="Arial" panose="020B0604020202020204" pitchFamily="34" charset="0"/>
            </a:endParaRPr>
          </a:p>
          <a:p>
            <a:pPr marL="228600" indent="-228600">
              <a:spcAft>
                <a:spcPts val="1200"/>
              </a:spcAft>
              <a:buSzPct val="100000"/>
              <a:buChar char="•"/>
            </a:pPr>
            <a:r>
              <a:rPr lang="en-US" sz="1600" dirty="0">
                <a:solidFill>
                  <a:srgbClr val="FFFFFF"/>
                </a:solidFill>
                <a:latin typeface="Arial" panose="020B0604020202020204" pitchFamily="34" charset="0"/>
                <a:ea typeface="Calibri" pitchFamily="34" charset="-122"/>
                <a:cs typeface="Arial" panose="020B0604020202020204" pitchFamily="34" charset="0"/>
              </a:rPr>
              <a:t>POPIT (Хүмүүс·Процесс·Байгууллага·Мэдээлэл/Технологи) ба McKinsey 7-S загварууд бүх элементийг харгалзахад тусална.</a:t>
            </a:r>
            <a:endParaRPr lang="en-US" sz="1600" dirty="0">
              <a:latin typeface="Arial" panose="020B0604020202020204" pitchFamily="34" charset="0"/>
              <a:cs typeface="Arial" panose="020B0604020202020204" pitchFamily="34" charset="0"/>
            </a:endParaRPr>
          </a:p>
          <a:p>
            <a:pPr marL="228600" indent="-228600">
              <a:spcAft>
                <a:spcPts val="1200"/>
              </a:spcAft>
              <a:buSzPct val="100000"/>
              <a:buChar char="•"/>
            </a:pPr>
            <a:r>
              <a:rPr lang="en-US" sz="1600" dirty="0">
                <a:solidFill>
                  <a:srgbClr val="FFFFFF"/>
                </a:solidFill>
                <a:latin typeface="Arial" panose="020B0604020202020204" pitchFamily="34" charset="0"/>
                <a:ea typeface="Calibri" pitchFamily="34" charset="-122"/>
                <a:cs typeface="Arial" panose="020B0604020202020204" pitchFamily="34" charset="0"/>
              </a:rPr>
              <a:t>Аливаа өөрчлөлт бизнес архитектуртай нийцэх ёстой — энэ нь өндөр түвшний хийсвэрлэлээр ‘юу’ хийхийг харуулна.</a:t>
            </a:r>
            <a:endParaRPr lang="en-US" sz="1600" dirty="0">
              <a:latin typeface="Arial" panose="020B0604020202020204" pitchFamily="34" charset="0"/>
              <a:cs typeface="Arial" panose="020B0604020202020204" pitchFamily="34" charset="0"/>
            </a:endParaRPr>
          </a:p>
          <a:p>
            <a:pPr marL="228600" indent="-228600">
              <a:buSzPct val="100000"/>
              <a:buChar char="•"/>
            </a:pPr>
            <a:r>
              <a:rPr lang="en-US" sz="1600" dirty="0">
                <a:solidFill>
                  <a:srgbClr val="FFFFFF"/>
                </a:solidFill>
                <a:latin typeface="Arial" panose="020B0604020202020204" pitchFamily="34" charset="0"/>
                <a:ea typeface="Calibri" pitchFamily="34" charset="-122"/>
                <a:cs typeface="Arial" panose="020B0604020202020204" pitchFamily="34" charset="0"/>
              </a:rPr>
              <a:t>Чадавхын загварчлал ба үнэ цэнийн урсгалын шинжилгээ нь үр дүнтэй бизнес архитектурын мөн чанар юм.</a:t>
            </a:r>
            <a:endParaRPr lang="en-US" sz="1600" dirty="0">
              <a:latin typeface="Arial" panose="020B0604020202020204" pitchFamily="34" charset="0"/>
              <a:cs typeface="Arial" panose="020B0604020202020204" pitchFamily="34" charset="0"/>
            </a:endParaRPr>
          </a:p>
        </p:txBody>
      </p:sp>
      <p:sp>
        <p:nvSpPr>
          <p:cNvPr id="6" name="Text 4"/>
          <p:cNvSpPr/>
          <p:nvPr/>
        </p:nvSpPr>
        <p:spPr>
          <a:xfrm>
            <a:off x="11338560" y="6400800"/>
            <a:ext cx="548640" cy="274320"/>
          </a:xfrm>
          <a:prstGeom prst="rect">
            <a:avLst/>
          </a:prstGeom>
          <a:noFill/>
          <a:ln/>
        </p:spPr>
        <p:txBody>
          <a:bodyPr wrap="square" rtlCol="0" anchor="ctr"/>
          <a:lstStyle/>
          <a:p>
            <a:pPr marL="0" indent="0" algn="r">
              <a:buNone/>
            </a:pPr>
            <a:r>
              <a:rPr lang="en-US" sz="1000" dirty="0">
                <a:solidFill>
                  <a:srgbClr val="5A6483"/>
                </a:solidFill>
                <a:latin typeface="Arial" panose="020B0604020202020204" pitchFamily="34" charset="0"/>
                <a:ea typeface="Calibri" pitchFamily="34" charset="-122"/>
                <a:cs typeface="Arial" panose="020B0604020202020204" pitchFamily="34" charset="0"/>
              </a:rPr>
              <a:t>19</a:t>
            </a:r>
            <a:endParaRPr lang="en-US" sz="1000" dirty="0">
              <a:latin typeface="Arial" panose="020B0604020202020204" pitchFamily="34" charset="0"/>
              <a:cs typeface="Arial" panose="020B0604020202020204" pitchFamily="34"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20">
    <p:bg>
      <p:bgPr>
        <a:solidFill>
          <a:srgbClr val="0132A6"/>
        </a:solidFill>
        <a:effectLst/>
      </p:bgPr>
    </p:bg>
    <p:spTree>
      <p:nvGrpSpPr>
        <p:cNvPr id="1" name=""/>
        <p:cNvGrpSpPr/>
        <p:nvPr/>
      </p:nvGrpSpPr>
      <p:grpSpPr>
        <a:xfrm>
          <a:off x="0" y="0"/>
          <a:ext cx="0" cy="0"/>
          <a:chOff x="0" y="0"/>
          <a:chExt cx="0" cy="0"/>
        </a:xfrm>
      </p:grpSpPr>
      <p:sp>
        <p:nvSpPr>
          <p:cNvPr id="2" name="Shape 0"/>
          <p:cNvSpPr/>
          <p:nvPr/>
        </p:nvSpPr>
        <p:spPr>
          <a:xfrm>
            <a:off x="0" y="0"/>
            <a:ext cx="320040" cy="6858000"/>
          </a:xfrm>
          <a:prstGeom prst="rect">
            <a:avLst/>
          </a:prstGeom>
          <a:solidFill>
            <a:srgbClr val="E8B84B"/>
          </a:solidFill>
          <a:ln/>
        </p:spPr>
        <p:txBody>
          <a:bodyPr/>
          <a:lstStyle/>
          <a:p>
            <a:endParaRPr lang="en-US">
              <a:latin typeface="Arial" panose="020B0604020202020204" pitchFamily="34" charset="0"/>
              <a:cs typeface="Arial" panose="020B0604020202020204" pitchFamily="34" charset="0"/>
            </a:endParaRPr>
          </a:p>
        </p:txBody>
      </p:sp>
      <p:sp>
        <p:nvSpPr>
          <p:cNvPr id="3" name="Text 1"/>
          <p:cNvSpPr/>
          <p:nvPr/>
        </p:nvSpPr>
        <p:spPr>
          <a:xfrm>
            <a:off x="822960" y="1828800"/>
            <a:ext cx="10058400" cy="731520"/>
          </a:xfrm>
          <a:prstGeom prst="rect">
            <a:avLst/>
          </a:prstGeom>
          <a:noFill/>
          <a:ln/>
        </p:spPr>
        <p:txBody>
          <a:bodyPr wrap="square" lIns="0" tIns="0" rIns="0" bIns="0" rtlCol="0" anchor="ctr"/>
          <a:lstStyle/>
          <a:p>
            <a:pPr marL="0" indent="0">
              <a:buNone/>
            </a:pPr>
            <a:r>
              <a:rPr lang="en-US" sz="1800" b="1" kern="0" spc="300" dirty="0">
                <a:solidFill>
                  <a:srgbClr val="CADCFC"/>
                </a:solidFill>
                <a:latin typeface="Arial" panose="020B0604020202020204" pitchFamily="34" charset="0"/>
                <a:ea typeface="Calibri" pitchFamily="34" charset="-122"/>
                <a:cs typeface="Arial" panose="020B0604020202020204" pitchFamily="34" charset="0"/>
              </a:rPr>
              <a:t>9-Р БҮЛЭГ</a:t>
            </a:r>
            <a:endParaRPr lang="en-US" sz="1800" dirty="0">
              <a:latin typeface="Arial" panose="020B0604020202020204" pitchFamily="34" charset="0"/>
              <a:cs typeface="Arial" panose="020B0604020202020204" pitchFamily="34" charset="0"/>
            </a:endParaRPr>
          </a:p>
        </p:txBody>
      </p:sp>
      <p:sp>
        <p:nvSpPr>
          <p:cNvPr id="4" name="Text 2"/>
          <p:cNvSpPr/>
          <p:nvPr/>
        </p:nvSpPr>
        <p:spPr>
          <a:xfrm>
            <a:off x="822960" y="2468880"/>
            <a:ext cx="10424160" cy="1645920"/>
          </a:xfrm>
          <a:prstGeom prst="rect">
            <a:avLst/>
          </a:prstGeom>
          <a:noFill/>
          <a:ln/>
        </p:spPr>
        <p:txBody>
          <a:bodyPr wrap="square" lIns="0" tIns="0" rIns="0" bIns="0" rtlCol="0" anchor="ctr"/>
          <a:lstStyle/>
          <a:p>
            <a:pPr marL="0" indent="0">
              <a:buNone/>
            </a:pPr>
            <a:r>
              <a:rPr lang="en-US" sz="4000" b="1" dirty="0">
                <a:solidFill>
                  <a:srgbClr val="FFFFFF"/>
                </a:solidFill>
                <a:latin typeface="Arial" panose="020B0604020202020204" pitchFamily="34" charset="0"/>
                <a:ea typeface="Georgia" pitchFamily="34" charset="-122"/>
                <a:cs typeface="Arial" panose="020B0604020202020204" pitchFamily="34" charset="0"/>
              </a:rPr>
              <a:t>Бизнес ба санхүүгийн үндэслэл</a:t>
            </a:r>
            <a:endParaRPr lang="en-US" sz="4000" dirty="0">
              <a:latin typeface="Arial" panose="020B0604020202020204" pitchFamily="34" charset="0"/>
              <a:cs typeface="Arial" panose="020B0604020202020204" pitchFamily="34" charset="0"/>
            </a:endParaRPr>
          </a:p>
        </p:txBody>
      </p:sp>
      <p:sp>
        <p:nvSpPr>
          <p:cNvPr id="5" name="Text 3"/>
          <p:cNvSpPr/>
          <p:nvPr/>
        </p:nvSpPr>
        <p:spPr>
          <a:xfrm>
            <a:off x="868680" y="4114800"/>
            <a:ext cx="10058400" cy="1097280"/>
          </a:xfrm>
          <a:prstGeom prst="rect">
            <a:avLst/>
          </a:prstGeom>
          <a:noFill/>
          <a:ln/>
        </p:spPr>
        <p:txBody>
          <a:bodyPr wrap="square" lIns="0" tIns="0" rIns="0" bIns="0" rtlCol="0" anchor="ctr"/>
          <a:lstStyle/>
          <a:p>
            <a:pPr marL="0" indent="0">
              <a:buNone/>
            </a:pPr>
            <a:r>
              <a:rPr lang="en-US" sz="1600" dirty="0">
                <a:solidFill>
                  <a:srgbClr val="CADCFC"/>
                </a:solidFill>
                <a:latin typeface="Arial" panose="020B0604020202020204" pitchFamily="34" charset="0"/>
                <a:ea typeface="Calibri" pitchFamily="34" charset="-122"/>
                <a:cs typeface="Arial" panose="020B0604020202020204" pitchFamily="34" charset="0"/>
              </a:rPr>
              <a:t>Шинжээч олж мэдсэн зүйлээ танилцуулж, дээд удирдлагад авах арга хэмжээг санал болгодог гол баримт бичиг</a:t>
            </a:r>
            <a:endParaRPr lang="en-US" sz="1600" dirty="0">
              <a:latin typeface="Arial" panose="020B0604020202020204" pitchFamily="34" charset="0"/>
              <a:cs typeface="Arial" panose="020B0604020202020204" pitchFamily="34" charset="0"/>
            </a:endParaRPr>
          </a:p>
        </p:txBody>
      </p:sp>
      <p:sp>
        <p:nvSpPr>
          <p:cNvPr id="6" name="Text 4"/>
          <p:cNvSpPr/>
          <p:nvPr/>
        </p:nvSpPr>
        <p:spPr>
          <a:xfrm>
            <a:off x="11338560" y="6400800"/>
            <a:ext cx="548640" cy="274320"/>
          </a:xfrm>
          <a:prstGeom prst="rect">
            <a:avLst/>
          </a:prstGeom>
          <a:noFill/>
          <a:ln/>
        </p:spPr>
        <p:txBody>
          <a:bodyPr wrap="square" rtlCol="0" anchor="ctr"/>
          <a:lstStyle/>
          <a:p>
            <a:pPr marL="0" indent="0" algn="r">
              <a:buNone/>
            </a:pPr>
            <a:r>
              <a:rPr lang="en-US" sz="1000" dirty="0">
                <a:solidFill>
                  <a:srgbClr val="5A6483"/>
                </a:solidFill>
                <a:latin typeface="Arial" panose="020B0604020202020204" pitchFamily="34" charset="0"/>
                <a:ea typeface="Calibri" pitchFamily="34" charset="-122"/>
                <a:cs typeface="Arial" panose="020B0604020202020204" pitchFamily="34" charset="0"/>
              </a:rPr>
              <a:t>20</a:t>
            </a:r>
            <a:endParaRPr lang="en-US" sz="1000" dirty="0">
              <a:latin typeface="Arial" panose="020B0604020202020204" pitchFamily="34" charset="0"/>
              <a:cs typeface="Arial" panose="020B0604020202020204" pitchFamily="34"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 21">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640080" y="411480"/>
            <a:ext cx="8229600" cy="320040"/>
          </a:xfrm>
          <a:prstGeom prst="rect">
            <a:avLst/>
          </a:prstGeom>
          <a:noFill/>
          <a:ln/>
        </p:spPr>
        <p:txBody>
          <a:bodyPr wrap="square" lIns="0" tIns="0" rIns="0" bIns="0" rtlCol="0" anchor="ctr"/>
          <a:lstStyle/>
          <a:p>
            <a:pPr marL="0" indent="0">
              <a:buNone/>
            </a:pPr>
            <a:r>
              <a:rPr lang="en-US" sz="1200" b="1" kern="0" spc="200" dirty="0">
                <a:solidFill>
                  <a:srgbClr val="E8B84B"/>
                </a:solidFill>
                <a:latin typeface="Arial" panose="020B0604020202020204" pitchFamily="34" charset="0"/>
                <a:ea typeface="Calibri" pitchFamily="34" charset="-122"/>
                <a:cs typeface="Arial" panose="020B0604020202020204" pitchFamily="34" charset="0"/>
              </a:rPr>
              <a:t>ОРШИЛ</a:t>
            </a:r>
            <a:endParaRPr lang="en-US" sz="1200" dirty="0">
              <a:latin typeface="Arial" panose="020B0604020202020204" pitchFamily="34" charset="0"/>
              <a:cs typeface="Arial" panose="020B0604020202020204" pitchFamily="34" charset="0"/>
            </a:endParaRPr>
          </a:p>
        </p:txBody>
      </p:sp>
      <p:sp>
        <p:nvSpPr>
          <p:cNvPr id="3" name="Text 1"/>
          <p:cNvSpPr/>
          <p:nvPr/>
        </p:nvSpPr>
        <p:spPr>
          <a:xfrm>
            <a:off x="640080" y="731520"/>
            <a:ext cx="10881360" cy="914400"/>
          </a:xfrm>
          <a:prstGeom prst="rect">
            <a:avLst/>
          </a:prstGeom>
          <a:noFill/>
          <a:ln/>
        </p:spPr>
        <p:txBody>
          <a:bodyPr wrap="square" lIns="0" tIns="0" rIns="0" bIns="0" rtlCol="0" anchor="t"/>
          <a:lstStyle/>
          <a:p>
            <a:pPr marL="0" indent="0">
              <a:buNone/>
            </a:pPr>
            <a:r>
              <a:rPr lang="en-US" sz="2800" b="1" dirty="0">
                <a:solidFill>
                  <a:srgbClr val="1E2761"/>
                </a:solidFill>
                <a:latin typeface="Arial" panose="020B0604020202020204" pitchFamily="34" charset="0"/>
                <a:ea typeface="Georgia" pitchFamily="34" charset="-122"/>
                <a:cs typeface="Arial" panose="020B0604020202020204" pitchFamily="34" charset="0"/>
              </a:rPr>
              <a:t>Бизнес үндэслэл гэж юу вэ?</a:t>
            </a:r>
            <a:endParaRPr lang="en-US" sz="2800" dirty="0">
              <a:latin typeface="Arial" panose="020B0604020202020204" pitchFamily="34" charset="0"/>
              <a:cs typeface="Arial" panose="020B0604020202020204" pitchFamily="34" charset="0"/>
            </a:endParaRPr>
          </a:p>
        </p:txBody>
      </p:sp>
      <p:sp>
        <p:nvSpPr>
          <p:cNvPr id="4" name="Text 2"/>
          <p:cNvSpPr/>
          <p:nvPr/>
        </p:nvSpPr>
        <p:spPr>
          <a:xfrm>
            <a:off x="640080" y="1417320"/>
            <a:ext cx="10972800" cy="914400"/>
          </a:xfrm>
          <a:prstGeom prst="rect">
            <a:avLst/>
          </a:prstGeom>
          <a:noFill/>
          <a:ln/>
        </p:spPr>
        <p:txBody>
          <a:bodyPr wrap="square" lIns="0" tIns="0" rIns="0" bIns="0" rtlCol="0" anchor="ctr"/>
          <a:lstStyle/>
          <a:p>
            <a:pPr marL="0" indent="0">
              <a:buNone/>
            </a:pPr>
            <a:r>
              <a:rPr lang="en-US" dirty="0">
                <a:solidFill>
                  <a:srgbClr val="1B2540"/>
                </a:solidFill>
                <a:latin typeface="Arial" panose="020B0604020202020204" pitchFamily="34" charset="0"/>
                <a:ea typeface="Calibri" pitchFamily="34" charset="-122"/>
                <a:cs typeface="Arial" panose="020B0604020202020204" pitchFamily="34" charset="0"/>
              </a:rPr>
              <a:t>Бизнес үндэслэл (business case) нь бизнес шинжилгээний төслийн гол баримт бичиг бөгөөд шинжээч олж мэдсэн зүйлээ танилцуулж, дээд удирдлагын авч үзэх арга хэмжээг санал болгодог газар юм.</a:t>
            </a:r>
            <a:endParaRPr lang="en-US" dirty="0">
              <a:latin typeface="Arial" panose="020B0604020202020204" pitchFamily="34" charset="0"/>
              <a:cs typeface="Arial" panose="020B0604020202020204" pitchFamily="34" charset="0"/>
            </a:endParaRPr>
          </a:p>
        </p:txBody>
      </p:sp>
      <p:sp>
        <p:nvSpPr>
          <p:cNvPr id="5" name="Shape 3"/>
          <p:cNvSpPr/>
          <p:nvPr/>
        </p:nvSpPr>
        <p:spPr>
          <a:xfrm>
            <a:off x="640080" y="2514600"/>
            <a:ext cx="10881360" cy="1234440"/>
          </a:xfrm>
          <a:prstGeom prst="roundRect">
            <a:avLst>
              <a:gd name="adj" fmla="val 3704"/>
            </a:avLst>
          </a:prstGeom>
          <a:solidFill>
            <a:srgbClr val="F4F6FB"/>
          </a:solidFill>
          <a:ln w="19050">
            <a:solidFill>
              <a:srgbClr val="E8B84B"/>
            </a:solidFill>
            <a:prstDash val="solid"/>
          </a:ln>
        </p:spPr>
        <p:txBody>
          <a:bodyPr/>
          <a:lstStyle/>
          <a:p>
            <a:endParaRPr lang="en-US" sz="2000">
              <a:latin typeface="Arial" panose="020B0604020202020204" pitchFamily="34" charset="0"/>
              <a:cs typeface="Arial" panose="020B0604020202020204" pitchFamily="34" charset="0"/>
            </a:endParaRPr>
          </a:p>
        </p:txBody>
      </p:sp>
      <p:sp>
        <p:nvSpPr>
          <p:cNvPr id="6" name="Text 4"/>
          <p:cNvSpPr/>
          <p:nvPr/>
        </p:nvSpPr>
        <p:spPr>
          <a:xfrm>
            <a:off x="914400" y="2651760"/>
            <a:ext cx="10332720" cy="960120"/>
          </a:xfrm>
          <a:prstGeom prst="rect">
            <a:avLst/>
          </a:prstGeom>
          <a:noFill/>
          <a:ln/>
        </p:spPr>
        <p:txBody>
          <a:bodyPr wrap="square" lIns="0" tIns="0" rIns="0" bIns="0" rtlCol="0" anchor="ctr"/>
          <a:lstStyle/>
          <a:p>
            <a:pPr marL="0" indent="0">
              <a:buNone/>
            </a:pPr>
            <a:r>
              <a:rPr lang="en-US" sz="1600" b="1" dirty="0">
                <a:solidFill>
                  <a:srgbClr val="1E2761"/>
                </a:solidFill>
                <a:latin typeface="Arial" panose="020B0604020202020204" pitchFamily="34" charset="0"/>
                <a:ea typeface="Calibri" pitchFamily="34" charset="-122"/>
                <a:cs typeface="Arial" panose="020B0604020202020204" pitchFamily="34" charset="0"/>
              </a:rPr>
              <a:t>Бизнес үндэслэл нь нэг талаараа ‘борлуулалтын’ баримт бичиг — </a:t>
            </a:r>
            <a:r>
              <a:rPr lang="en-US" sz="1600" dirty="0">
                <a:solidFill>
                  <a:srgbClr val="1B2540"/>
                </a:solidFill>
                <a:latin typeface="Arial" panose="020B0604020202020204" pitchFamily="34" charset="0"/>
                <a:ea typeface="Calibri" pitchFamily="34" charset="-122"/>
                <a:cs typeface="Arial" panose="020B0604020202020204" pitchFamily="34" charset="0"/>
              </a:rPr>
              <a:t>хүмүүсийг шийдвэр гаргахад чиглүүлдэг. Иймд борлуулалтын дүрэм үйлчилнэ: онцлогийг бус ҮР ӨГӨӨЖИЙГ онцол; зардлаас өмнө ашгийг танилцуул; шийдлийн зардлыг хэлэхээс өмнө асуудлын хэмжээг ойлгуул.</a:t>
            </a:r>
            <a:endParaRPr lang="en-US" sz="1600" dirty="0">
              <a:latin typeface="Arial" panose="020B0604020202020204" pitchFamily="34" charset="0"/>
              <a:cs typeface="Arial" panose="020B0604020202020204" pitchFamily="34" charset="0"/>
            </a:endParaRPr>
          </a:p>
        </p:txBody>
      </p:sp>
      <p:sp>
        <p:nvSpPr>
          <p:cNvPr id="7" name="Text 5"/>
          <p:cNvSpPr/>
          <p:nvPr/>
        </p:nvSpPr>
        <p:spPr>
          <a:xfrm>
            <a:off x="640080" y="3977640"/>
            <a:ext cx="10972800" cy="640080"/>
          </a:xfrm>
          <a:prstGeom prst="rect">
            <a:avLst/>
          </a:prstGeom>
          <a:noFill/>
          <a:ln/>
        </p:spPr>
        <p:txBody>
          <a:bodyPr wrap="square" lIns="0" tIns="0" rIns="0" bIns="0" rtlCol="0" anchor="ctr"/>
          <a:lstStyle/>
          <a:p>
            <a:pPr marL="0" indent="0">
              <a:buNone/>
            </a:pPr>
            <a:r>
              <a:rPr lang="en-US" sz="1600" i="1" dirty="0">
                <a:solidFill>
                  <a:srgbClr val="5A6483"/>
                </a:solidFill>
                <a:latin typeface="Arial" panose="020B0604020202020204" pitchFamily="34" charset="0"/>
                <a:ea typeface="Calibri" pitchFamily="34" charset="-122"/>
                <a:cs typeface="Arial" panose="020B0604020202020204" pitchFamily="34" charset="0"/>
              </a:rPr>
              <a:t>Энэ бүлэг бизнес үндэслэлийн зорилго, бүтэц, агуулга, мэдээллийг хэрхэн цуглуулж танилцуулахыг авч үзнэ.</a:t>
            </a:r>
            <a:endParaRPr lang="en-US" sz="1600" dirty="0">
              <a:latin typeface="Arial" panose="020B0604020202020204" pitchFamily="34" charset="0"/>
              <a:cs typeface="Arial" panose="020B0604020202020204" pitchFamily="34" charset="0"/>
            </a:endParaRPr>
          </a:p>
        </p:txBody>
      </p:sp>
      <p:sp>
        <p:nvSpPr>
          <p:cNvPr id="8" name="Text 6"/>
          <p:cNvSpPr/>
          <p:nvPr/>
        </p:nvSpPr>
        <p:spPr>
          <a:xfrm>
            <a:off x="11338560" y="6400800"/>
            <a:ext cx="548640" cy="274320"/>
          </a:xfrm>
          <a:prstGeom prst="rect">
            <a:avLst/>
          </a:prstGeom>
          <a:noFill/>
          <a:ln/>
        </p:spPr>
        <p:txBody>
          <a:bodyPr wrap="square" rtlCol="0" anchor="ctr"/>
          <a:lstStyle/>
          <a:p>
            <a:pPr marL="0" indent="0" algn="r">
              <a:buNone/>
            </a:pPr>
            <a:r>
              <a:rPr lang="en-US" sz="1000" dirty="0">
                <a:solidFill>
                  <a:srgbClr val="5A6483"/>
                </a:solidFill>
                <a:latin typeface="Arial" panose="020B0604020202020204" pitchFamily="34" charset="0"/>
                <a:ea typeface="Calibri" pitchFamily="34" charset="-122"/>
                <a:cs typeface="Arial" panose="020B0604020202020204" pitchFamily="34" charset="0"/>
              </a:rPr>
              <a:t>21</a:t>
            </a:r>
            <a:endParaRPr lang="en-US" sz="1000" dirty="0">
              <a:latin typeface="Arial" panose="020B0604020202020204" pitchFamily="34" charset="0"/>
              <a:cs typeface="Arial" panose="020B0604020202020204" pitchFamily="34"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 22">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640080" y="411480"/>
            <a:ext cx="8229600" cy="320040"/>
          </a:xfrm>
          <a:prstGeom prst="rect">
            <a:avLst/>
          </a:prstGeom>
          <a:noFill/>
          <a:ln/>
        </p:spPr>
        <p:txBody>
          <a:bodyPr wrap="square" lIns="0" tIns="0" rIns="0" bIns="0" rtlCol="0" anchor="ctr"/>
          <a:lstStyle/>
          <a:p>
            <a:pPr marL="0" indent="0">
              <a:buNone/>
            </a:pPr>
            <a:r>
              <a:rPr lang="en-US" sz="1200" b="1" kern="0" spc="200" dirty="0">
                <a:solidFill>
                  <a:srgbClr val="E8B84B"/>
                </a:solidFill>
                <a:latin typeface="Arial" panose="020B0604020202020204" pitchFamily="34" charset="0"/>
                <a:ea typeface="Calibri" pitchFamily="34" charset="-122"/>
                <a:cs typeface="Arial" panose="020B0604020202020204" pitchFamily="34" charset="0"/>
              </a:rPr>
              <a:t>АМЬДРАЛЫН МӨЧЛӨГ</a:t>
            </a:r>
            <a:endParaRPr lang="en-US" sz="1200" dirty="0">
              <a:latin typeface="Arial" panose="020B0604020202020204" pitchFamily="34" charset="0"/>
              <a:cs typeface="Arial" panose="020B0604020202020204" pitchFamily="34" charset="0"/>
            </a:endParaRPr>
          </a:p>
        </p:txBody>
      </p:sp>
      <p:sp>
        <p:nvSpPr>
          <p:cNvPr id="3" name="Text 1"/>
          <p:cNvSpPr/>
          <p:nvPr/>
        </p:nvSpPr>
        <p:spPr>
          <a:xfrm>
            <a:off x="640080" y="731520"/>
            <a:ext cx="10881360" cy="914400"/>
          </a:xfrm>
          <a:prstGeom prst="rect">
            <a:avLst/>
          </a:prstGeom>
          <a:noFill/>
          <a:ln/>
        </p:spPr>
        <p:txBody>
          <a:bodyPr wrap="square" lIns="0" tIns="0" rIns="0" bIns="0" rtlCol="0" anchor="t"/>
          <a:lstStyle/>
          <a:p>
            <a:pPr marL="0" indent="0">
              <a:buNone/>
            </a:pPr>
            <a:r>
              <a:rPr lang="en-US" sz="2800" b="1" dirty="0">
                <a:solidFill>
                  <a:srgbClr val="1E2761"/>
                </a:solidFill>
                <a:latin typeface="Arial" panose="020B0604020202020204" pitchFamily="34" charset="0"/>
                <a:ea typeface="Georgia" pitchFamily="34" charset="-122"/>
                <a:cs typeface="Arial" panose="020B0604020202020204" pitchFamily="34" charset="0"/>
              </a:rPr>
              <a:t>Төслийн мөчлөг дэх бизнес үндэслэл</a:t>
            </a:r>
            <a:endParaRPr lang="en-US" sz="2800" dirty="0">
              <a:latin typeface="Arial" panose="020B0604020202020204" pitchFamily="34" charset="0"/>
              <a:cs typeface="Arial" panose="020B0604020202020204" pitchFamily="34" charset="0"/>
            </a:endParaRPr>
          </a:p>
        </p:txBody>
      </p:sp>
      <p:sp>
        <p:nvSpPr>
          <p:cNvPr id="4" name="Text 2"/>
          <p:cNvSpPr/>
          <p:nvPr/>
        </p:nvSpPr>
        <p:spPr>
          <a:xfrm>
            <a:off x="685800" y="1371600"/>
            <a:ext cx="10972800" cy="822960"/>
          </a:xfrm>
          <a:prstGeom prst="rect">
            <a:avLst/>
          </a:prstGeom>
          <a:noFill/>
          <a:ln/>
        </p:spPr>
        <p:txBody>
          <a:bodyPr wrap="square" lIns="0" tIns="0" rIns="0" bIns="0" rtlCol="0" anchor="ctr"/>
          <a:lstStyle/>
          <a:p>
            <a:pPr marL="0" indent="0">
              <a:buNone/>
            </a:pPr>
            <a:r>
              <a:rPr lang="en-US" sz="1600" dirty="0">
                <a:solidFill>
                  <a:srgbClr val="1B2540"/>
                </a:solidFill>
                <a:latin typeface="Arial" panose="020B0604020202020204" pitchFamily="34" charset="0"/>
                <a:ea typeface="Calibri" pitchFamily="34" charset="-122"/>
                <a:cs typeface="Arial" panose="020B0604020202020204" pitchFamily="34" charset="0"/>
              </a:rPr>
              <a:t>Бизнес үндэслэл нь ‘амьд’ баримт бичиг — төсөл урагшлах тусам, нөхцөл байдал өөрчлөгдөх тусам шинэчлэгдэх ёстой. Хяналтын цэг бүрийг ‘шийдвэрийн хаалга’ (decision gate) гэнэ.</a:t>
            </a:r>
            <a:endParaRPr lang="en-US" sz="1600" dirty="0">
              <a:latin typeface="Arial" panose="020B0604020202020204" pitchFamily="34" charset="0"/>
              <a:cs typeface="Arial" panose="020B0604020202020204" pitchFamily="34" charset="0"/>
            </a:endParaRPr>
          </a:p>
        </p:txBody>
      </p:sp>
      <p:sp>
        <p:nvSpPr>
          <p:cNvPr id="5" name="Shape 3"/>
          <p:cNvSpPr/>
          <p:nvPr/>
        </p:nvSpPr>
        <p:spPr>
          <a:xfrm>
            <a:off x="685800" y="2423160"/>
            <a:ext cx="2103120" cy="868680"/>
          </a:xfrm>
          <a:prstGeom prst="roundRect">
            <a:avLst>
              <a:gd name="adj" fmla="val 5263"/>
            </a:avLst>
          </a:prstGeom>
          <a:solidFill>
            <a:srgbClr val="1E2761"/>
          </a:solidFill>
          <a:ln/>
        </p:spPr>
        <p:txBody>
          <a:bodyPr/>
          <a:lstStyle/>
          <a:p>
            <a:endParaRPr lang="en-US" sz="2000">
              <a:latin typeface="Arial" panose="020B0604020202020204" pitchFamily="34" charset="0"/>
              <a:cs typeface="Arial" panose="020B0604020202020204" pitchFamily="34" charset="0"/>
            </a:endParaRPr>
          </a:p>
        </p:txBody>
      </p:sp>
      <p:sp>
        <p:nvSpPr>
          <p:cNvPr id="6" name="Text 4"/>
          <p:cNvSpPr/>
          <p:nvPr/>
        </p:nvSpPr>
        <p:spPr>
          <a:xfrm>
            <a:off x="685800" y="2423160"/>
            <a:ext cx="2103120" cy="868680"/>
          </a:xfrm>
          <a:prstGeom prst="rect">
            <a:avLst/>
          </a:prstGeom>
          <a:noFill/>
          <a:ln/>
        </p:spPr>
        <p:txBody>
          <a:bodyPr wrap="square" lIns="0" tIns="0" rIns="0" bIns="0" rtlCol="0" anchor="ctr"/>
          <a:lstStyle/>
          <a:p>
            <a:pPr marL="0" indent="0" algn="ctr">
              <a:buNone/>
            </a:pPr>
            <a:r>
              <a:rPr lang="en-US" sz="1400" b="1" dirty="0">
                <a:solidFill>
                  <a:srgbClr val="FFFFFF"/>
                </a:solidFill>
                <a:latin typeface="Arial" panose="020B0604020202020204" pitchFamily="34" charset="0"/>
                <a:ea typeface="Calibri" pitchFamily="34" charset="-122"/>
                <a:cs typeface="Arial" panose="020B0604020202020204" pitchFamily="34" charset="0"/>
              </a:rPr>
              <a:t>Хэрэгжих</a:t>
            </a:r>
            <a:endParaRPr lang="en-US" sz="1400" dirty="0">
              <a:latin typeface="Arial" panose="020B0604020202020204" pitchFamily="34" charset="0"/>
              <a:cs typeface="Arial" panose="020B0604020202020204" pitchFamily="34" charset="0"/>
            </a:endParaRPr>
          </a:p>
          <a:p>
            <a:pPr marL="0" indent="0" algn="ctr">
              <a:buNone/>
            </a:pPr>
            <a:r>
              <a:rPr lang="en-US" sz="1400" b="1" dirty="0">
                <a:solidFill>
                  <a:srgbClr val="FFFFFF"/>
                </a:solidFill>
                <a:latin typeface="Arial" panose="020B0604020202020204" pitchFamily="34" charset="0"/>
                <a:ea typeface="Calibri" pitchFamily="34" charset="-122"/>
                <a:cs typeface="Arial" panose="020B0604020202020204" pitchFamily="34" charset="0"/>
              </a:rPr>
              <a:t>боломжийн судалгаа</a:t>
            </a:r>
            <a:endParaRPr lang="en-US" sz="1400" dirty="0">
              <a:latin typeface="Arial" panose="020B0604020202020204" pitchFamily="34" charset="0"/>
              <a:cs typeface="Arial" panose="020B0604020202020204" pitchFamily="34" charset="0"/>
            </a:endParaRPr>
          </a:p>
        </p:txBody>
      </p:sp>
      <p:sp>
        <p:nvSpPr>
          <p:cNvPr id="7" name="Shape 5"/>
          <p:cNvSpPr/>
          <p:nvPr/>
        </p:nvSpPr>
        <p:spPr>
          <a:xfrm>
            <a:off x="1627632" y="3337560"/>
            <a:ext cx="219456" cy="219456"/>
          </a:xfrm>
          <a:prstGeom prst="ellipse">
            <a:avLst/>
          </a:prstGeom>
          <a:solidFill>
            <a:srgbClr val="E8B84B"/>
          </a:solidFill>
          <a:ln/>
        </p:spPr>
        <p:txBody>
          <a:bodyPr/>
          <a:lstStyle/>
          <a:p>
            <a:endParaRPr lang="en-US" sz="2000">
              <a:latin typeface="Arial" panose="020B0604020202020204" pitchFamily="34" charset="0"/>
              <a:cs typeface="Arial" panose="020B0604020202020204" pitchFamily="34" charset="0"/>
            </a:endParaRPr>
          </a:p>
        </p:txBody>
      </p:sp>
      <p:sp>
        <p:nvSpPr>
          <p:cNvPr id="8" name="Text 6"/>
          <p:cNvSpPr/>
          <p:nvPr/>
        </p:nvSpPr>
        <p:spPr>
          <a:xfrm>
            <a:off x="640080" y="3657600"/>
            <a:ext cx="2194560" cy="1280160"/>
          </a:xfrm>
          <a:prstGeom prst="rect">
            <a:avLst/>
          </a:prstGeom>
          <a:noFill/>
          <a:ln/>
        </p:spPr>
        <p:txBody>
          <a:bodyPr wrap="square" lIns="0" tIns="0" rIns="0" bIns="0" rtlCol="0" anchor="t"/>
          <a:lstStyle/>
          <a:p>
            <a:pPr marL="0" indent="0" algn="ctr">
              <a:buNone/>
            </a:pPr>
            <a:r>
              <a:rPr lang="en-US" sz="1200" dirty="0">
                <a:solidFill>
                  <a:srgbClr val="5A6483"/>
                </a:solidFill>
                <a:latin typeface="Arial" panose="020B0604020202020204" pitchFamily="34" charset="0"/>
                <a:ea typeface="Calibri" pitchFamily="34" charset="-122"/>
                <a:cs typeface="Arial" panose="020B0604020202020204" pitchFamily="34" charset="0"/>
              </a:rPr>
              <a:t>Анхны бизнес үндэслэл — нөөц зарцуулахаас өмнө</a:t>
            </a:r>
            <a:endParaRPr lang="en-US" sz="1200" dirty="0">
              <a:latin typeface="Arial" panose="020B0604020202020204" pitchFamily="34" charset="0"/>
              <a:cs typeface="Arial" panose="020B0604020202020204" pitchFamily="34" charset="0"/>
            </a:endParaRPr>
          </a:p>
        </p:txBody>
      </p:sp>
      <p:sp>
        <p:nvSpPr>
          <p:cNvPr id="9" name="Shape 7"/>
          <p:cNvSpPr/>
          <p:nvPr/>
        </p:nvSpPr>
        <p:spPr>
          <a:xfrm>
            <a:off x="2788920" y="2852928"/>
            <a:ext cx="182880" cy="0"/>
          </a:xfrm>
          <a:prstGeom prst="line">
            <a:avLst/>
          </a:prstGeom>
          <a:noFill/>
          <a:ln w="25400">
            <a:solidFill>
              <a:srgbClr val="E8B84B"/>
            </a:solidFill>
            <a:prstDash val="solid"/>
            <a:tailEnd type="triangle"/>
          </a:ln>
        </p:spPr>
        <p:txBody>
          <a:bodyPr/>
          <a:lstStyle/>
          <a:p>
            <a:endParaRPr lang="en-US" sz="2000">
              <a:latin typeface="Arial" panose="020B0604020202020204" pitchFamily="34" charset="0"/>
              <a:cs typeface="Arial" panose="020B0604020202020204" pitchFamily="34" charset="0"/>
            </a:endParaRPr>
          </a:p>
        </p:txBody>
      </p:sp>
      <p:sp>
        <p:nvSpPr>
          <p:cNvPr id="10" name="Shape 8"/>
          <p:cNvSpPr/>
          <p:nvPr/>
        </p:nvSpPr>
        <p:spPr>
          <a:xfrm>
            <a:off x="2971800" y="2423160"/>
            <a:ext cx="2103120" cy="868680"/>
          </a:xfrm>
          <a:prstGeom prst="roundRect">
            <a:avLst>
              <a:gd name="adj" fmla="val 5263"/>
            </a:avLst>
          </a:prstGeom>
          <a:solidFill>
            <a:srgbClr val="1E2761"/>
          </a:solidFill>
          <a:ln/>
        </p:spPr>
        <p:txBody>
          <a:bodyPr/>
          <a:lstStyle/>
          <a:p>
            <a:endParaRPr lang="en-US" sz="2000">
              <a:latin typeface="Arial" panose="020B0604020202020204" pitchFamily="34" charset="0"/>
              <a:cs typeface="Arial" panose="020B0604020202020204" pitchFamily="34" charset="0"/>
            </a:endParaRPr>
          </a:p>
        </p:txBody>
      </p:sp>
      <p:sp>
        <p:nvSpPr>
          <p:cNvPr id="11" name="Text 9"/>
          <p:cNvSpPr/>
          <p:nvPr/>
        </p:nvSpPr>
        <p:spPr>
          <a:xfrm>
            <a:off x="2971800" y="2423160"/>
            <a:ext cx="2103120" cy="868680"/>
          </a:xfrm>
          <a:prstGeom prst="rect">
            <a:avLst/>
          </a:prstGeom>
          <a:noFill/>
          <a:ln/>
        </p:spPr>
        <p:txBody>
          <a:bodyPr wrap="square" lIns="0" tIns="0" rIns="0" bIns="0" rtlCol="0" anchor="ctr"/>
          <a:lstStyle/>
          <a:p>
            <a:pPr marL="0" indent="0" algn="ctr">
              <a:buNone/>
            </a:pPr>
            <a:r>
              <a:rPr lang="en-US" sz="1400" b="1" dirty="0">
                <a:solidFill>
                  <a:srgbClr val="FFFFFF"/>
                </a:solidFill>
                <a:latin typeface="Arial" panose="020B0604020202020204" pitchFamily="34" charset="0"/>
                <a:ea typeface="Calibri" pitchFamily="34" charset="-122"/>
                <a:cs typeface="Arial" panose="020B0604020202020204" pitchFamily="34" charset="0"/>
              </a:rPr>
              <a:t>Шаардлагын</a:t>
            </a:r>
            <a:endParaRPr lang="en-US" sz="1400" dirty="0">
              <a:latin typeface="Arial" panose="020B0604020202020204" pitchFamily="34" charset="0"/>
              <a:cs typeface="Arial" panose="020B0604020202020204" pitchFamily="34" charset="0"/>
            </a:endParaRPr>
          </a:p>
          <a:p>
            <a:pPr marL="0" indent="0" algn="ctr">
              <a:buNone/>
            </a:pPr>
            <a:r>
              <a:rPr lang="en-US" sz="1400" b="1" dirty="0">
                <a:solidFill>
                  <a:srgbClr val="FFFFFF"/>
                </a:solidFill>
                <a:latin typeface="Arial" panose="020B0604020202020204" pitchFamily="34" charset="0"/>
                <a:ea typeface="Calibri" pitchFamily="34" charset="-122"/>
                <a:cs typeface="Arial" panose="020B0604020202020204" pitchFamily="34" charset="0"/>
              </a:rPr>
              <a:t>шинжилгээ</a:t>
            </a:r>
            <a:endParaRPr lang="en-US" sz="1400" dirty="0">
              <a:latin typeface="Arial" panose="020B0604020202020204" pitchFamily="34" charset="0"/>
              <a:cs typeface="Arial" panose="020B0604020202020204" pitchFamily="34" charset="0"/>
            </a:endParaRPr>
          </a:p>
        </p:txBody>
      </p:sp>
      <p:sp>
        <p:nvSpPr>
          <p:cNvPr id="12" name="Shape 10"/>
          <p:cNvSpPr/>
          <p:nvPr/>
        </p:nvSpPr>
        <p:spPr>
          <a:xfrm>
            <a:off x="3913632" y="3337560"/>
            <a:ext cx="219456" cy="219456"/>
          </a:xfrm>
          <a:prstGeom prst="ellipse">
            <a:avLst/>
          </a:prstGeom>
          <a:solidFill>
            <a:srgbClr val="E8B84B"/>
          </a:solidFill>
          <a:ln/>
        </p:spPr>
        <p:txBody>
          <a:bodyPr/>
          <a:lstStyle/>
          <a:p>
            <a:endParaRPr lang="en-US" sz="2000">
              <a:latin typeface="Arial" panose="020B0604020202020204" pitchFamily="34" charset="0"/>
              <a:cs typeface="Arial" panose="020B0604020202020204" pitchFamily="34" charset="0"/>
            </a:endParaRPr>
          </a:p>
        </p:txBody>
      </p:sp>
      <p:sp>
        <p:nvSpPr>
          <p:cNvPr id="13" name="Text 11"/>
          <p:cNvSpPr/>
          <p:nvPr/>
        </p:nvSpPr>
        <p:spPr>
          <a:xfrm>
            <a:off x="2926080" y="3657600"/>
            <a:ext cx="2194560" cy="1280160"/>
          </a:xfrm>
          <a:prstGeom prst="rect">
            <a:avLst/>
          </a:prstGeom>
          <a:noFill/>
          <a:ln/>
        </p:spPr>
        <p:txBody>
          <a:bodyPr wrap="square" lIns="0" tIns="0" rIns="0" bIns="0" rtlCol="0" anchor="t"/>
          <a:lstStyle/>
          <a:p>
            <a:pPr marL="0" indent="0" algn="ctr">
              <a:buNone/>
            </a:pPr>
            <a:r>
              <a:rPr lang="en-US" sz="1200" dirty="0">
                <a:solidFill>
                  <a:srgbClr val="5A6483"/>
                </a:solidFill>
                <a:latin typeface="Arial" panose="020B0604020202020204" pitchFamily="34" charset="0"/>
                <a:ea typeface="Calibri" pitchFamily="34" charset="-122"/>
                <a:cs typeface="Arial" panose="020B0604020202020204" pitchFamily="34" charset="0"/>
              </a:rPr>
              <a:t>Нарийвчилсан шаардлагын дараа баталгаажуулна</a:t>
            </a:r>
            <a:endParaRPr lang="en-US" sz="1200" dirty="0">
              <a:latin typeface="Arial" panose="020B0604020202020204" pitchFamily="34" charset="0"/>
              <a:cs typeface="Arial" panose="020B0604020202020204" pitchFamily="34" charset="0"/>
            </a:endParaRPr>
          </a:p>
        </p:txBody>
      </p:sp>
      <p:sp>
        <p:nvSpPr>
          <p:cNvPr id="14" name="Shape 12"/>
          <p:cNvSpPr/>
          <p:nvPr/>
        </p:nvSpPr>
        <p:spPr>
          <a:xfrm>
            <a:off x="5074920" y="2852928"/>
            <a:ext cx="182880" cy="0"/>
          </a:xfrm>
          <a:prstGeom prst="line">
            <a:avLst/>
          </a:prstGeom>
          <a:noFill/>
          <a:ln w="25400">
            <a:solidFill>
              <a:srgbClr val="E8B84B"/>
            </a:solidFill>
            <a:prstDash val="solid"/>
            <a:tailEnd type="triangle"/>
          </a:ln>
        </p:spPr>
        <p:txBody>
          <a:bodyPr/>
          <a:lstStyle/>
          <a:p>
            <a:endParaRPr lang="en-US" sz="2000">
              <a:latin typeface="Arial" panose="020B0604020202020204" pitchFamily="34" charset="0"/>
              <a:cs typeface="Arial" panose="020B0604020202020204" pitchFamily="34" charset="0"/>
            </a:endParaRPr>
          </a:p>
        </p:txBody>
      </p:sp>
      <p:sp>
        <p:nvSpPr>
          <p:cNvPr id="15" name="Shape 13"/>
          <p:cNvSpPr/>
          <p:nvPr/>
        </p:nvSpPr>
        <p:spPr>
          <a:xfrm>
            <a:off x="5257800" y="2423160"/>
            <a:ext cx="2103120" cy="868680"/>
          </a:xfrm>
          <a:prstGeom prst="roundRect">
            <a:avLst>
              <a:gd name="adj" fmla="val 5263"/>
            </a:avLst>
          </a:prstGeom>
          <a:solidFill>
            <a:srgbClr val="1E2761"/>
          </a:solidFill>
          <a:ln/>
        </p:spPr>
        <p:txBody>
          <a:bodyPr/>
          <a:lstStyle/>
          <a:p>
            <a:endParaRPr lang="en-US" sz="2000">
              <a:latin typeface="Arial" panose="020B0604020202020204" pitchFamily="34" charset="0"/>
              <a:cs typeface="Arial" panose="020B0604020202020204" pitchFamily="34" charset="0"/>
            </a:endParaRPr>
          </a:p>
        </p:txBody>
      </p:sp>
      <p:sp>
        <p:nvSpPr>
          <p:cNvPr id="16" name="Text 14"/>
          <p:cNvSpPr/>
          <p:nvPr/>
        </p:nvSpPr>
        <p:spPr>
          <a:xfrm>
            <a:off x="5257800" y="2423160"/>
            <a:ext cx="2103120" cy="868680"/>
          </a:xfrm>
          <a:prstGeom prst="rect">
            <a:avLst/>
          </a:prstGeom>
          <a:noFill/>
          <a:ln/>
        </p:spPr>
        <p:txBody>
          <a:bodyPr wrap="square" lIns="0" tIns="0" rIns="0" bIns="0" rtlCol="0" anchor="ctr"/>
          <a:lstStyle/>
          <a:p>
            <a:pPr marL="0" indent="0" algn="ctr">
              <a:buNone/>
            </a:pPr>
            <a:r>
              <a:rPr lang="en-US" sz="1400" b="1" dirty="0">
                <a:solidFill>
                  <a:srgbClr val="FFFFFF"/>
                </a:solidFill>
                <a:latin typeface="Arial" panose="020B0604020202020204" pitchFamily="34" charset="0"/>
                <a:ea typeface="Calibri" pitchFamily="34" charset="-122"/>
                <a:cs typeface="Arial" panose="020B0604020202020204" pitchFamily="34" charset="0"/>
              </a:rPr>
              <a:t>Шийдлийн</a:t>
            </a:r>
            <a:endParaRPr lang="en-US" sz="1400" dirty="0">
              <a:latin typeface="Arial" panose="020B0604020202020204" pitchFamily="34" charset="0"/>
              <a:cs typeface="Arial" panose="020B0604020202020204" pitchFamily="34" charset="0"/>
            </a:endParaRPr>
          </a:p>
          <a:p>
            <a:pPr marL="0" indent="0" algn="ctr">
              <a:buNone/>
            </a:pPr>
            <a:r>
              <a:rPr lang="en-US" sz="1400" b="1" dirty="0">
                <a:solidFill>
                  <a:srgbClr val="FFFFFF"/>
                </a:solidFill>
                <a:latin typeface="Arial" panose="020B0604020202020204" pitchFamily="34" charset="0"/>
                <a:ea typeface="Calibri" pitchFamily="34" charset="-122"/>
                <a:cs typeface="Arial" panose="020B0604020202020204" pitchFamily="34" charset="0"/>
              </a:rPr>
              <a:t>зохиомж</a:t>
            </a:r>
            <a:endParaRPr lang="en-US" sz="1400" dirty="0">
              <a:latin typeface="Arial" panose="020B0604020202020204" pitchFamily="34" charset="0"/>
              <a:cs typeface="Arial" panose="020B0604020202020204" pitchFamily="34" charset="0"/>
            </a:endParaRPr>
          </a:p>
        </p:txBody>
      </p:sp>
      <p:sp>
        <p:nvSpPr>
          <p:cNvPr id="17" name="Shape 15"/>
          <p:cNvSpPr/>
          <p:nvPr/>
        </p:nvSpPr>
        <p:spPr>
          <a:xfrm>
            <a:off x="6199632" y="3337560"/>
            <a:ext cx="219456" cy="219456"/>
          </a:xfrm>
          <a:prstGeom prst="ellipse">
            <a:avLst/>
          </a:prstGeom>
          <a:solidFill>
            <a:srgbClr val="E8B84B"/>
          </a:solidFill>
          <a:ln/>
        </p:spPr>
        <p:txBody>
          <a:bodyPr/>
          <a:lstStyle/>
          <a:p>
            <a:endParaRPr lang="en-US" sz="2000">
              <a:latin typeface="Arial" panose="020B0604020202020204" pitchFamily="34" charset="0"/>
              <a:cs typeface="Arial" panose="020B0604020202020204" pitchFamily="34" charset="0"/>
            </a:endParaRPr>
          </a:p>
        </p:txBody>
      </p:sp>
      <p:sp>
        <p:nvSpPr>
          <p:cNvPr id="18" name="Text 16"/>
          <p:cNvSpPr/>
          <p:nvPr/>
        </p:nvSpPr>
        <p:spPr>
          <a:xfrm>
            <a:off x="5212080" y="3657600"/>
            <a:ext cx="2194560" cy="1280160"/>
          </a:xfrm>
          <a:prstGeom prst="rect">
            <a:avLst/>
          </a:prstGeom>
          <a:noFill/>
          <a:ln/>
        </p:spPr>
        <p:txBody>
          <a:bodyPr wrap="square" lIns="0" tIns="0" rIns="0" bIns="0" rtlCol="0" anchor="t"/>
          <a:lstStyle/>
          <a:p>
            <a:pPr marL="0" indent="0" algn="ctr">
              <a:buNone/>
            </a:pPr>
            <a:r>
              <a:rPr lang="en-US" sz="1200" dirty="0">
                <a:solidFill>
                  <a:srgbClr val="5A6483"/>
                </a:solidFill>
                <a:latin typeface="Arial" panose="020B0604020202020204" pitchFamily="34" charset="0"/>
                <a:ea typeface="Calibri" pitchFamily="34" charset="-122"/>
                <a:cs typeface="Arial" panose="020B0604020202020204" pitchFamily="34" charset="0"/>
              </a:rPr>
              <a:t>Хөгжүүлэлтийн зардал тооцоологдсоны дараа</a:t>
            </a:r>
            <a:endParaRPr lang="en-US" sz="1200" dirty="0">
              <a:latin typeface="Arial" panose="020B0604020202020204" pitchFamily="34" charset="0"/>
              <a:cs typeface="Arial" panose="020B0604020202020204" pitchFamily="34" charset="0"/>
            </a:endParaRPr>
          </a:p>
        </p:txBody>
      </p:sp>
      <p:sp>
        <p:nvSpPr>
          <p:cNvPr id="19" name="Shape 17"/>
          <p:cNvSpPr/>
          <p:nvPr/>
        </p:nvSpPr>
        <p:spPr>
          <a:xfrm>
            <a:off x="7360920" y="2852928"/>
            <a:ext cx="182880" cy="0"/>
          </a:xfrm>
          <a:prstGeom prst="line">
            <a:avLst/>
          </a:prstGeom>
          <a:noFill/>
          <a:ln w="25400">
            <a:solidFill>
              <a:srgbClr val="E8B84B"/>
            </a:solidFill>
            <a:prstDash val="solid"/>
            <a:tailEnd type="triangle"/>
          </a:ln>
        </p:spPr>
        <p:txBody>
          <a:bodyPr/>
          <a:lstStyle/>
          <a:p>
            <a:endParaRPr lang="en-US" sz="2000">
              <a:latin typeface="Arial" panose="020B0604020202020204" pitchFamily="34" charset="0"/>
              <a:cs typeface="Arial" panose="020B0604020202020204" pitchFamily="34" charset="0"/>
            </a:endParaRPr>
          </a:p>
        </p:txBody>
      </p:sp>
      <p:sp>
        <p:nvSpPr>
          <p:cNvPr id="20" name="Shape 18"/>
          <p:cNvSpPr/>
          <p:nvPr/>
        </p:nvSpPr>
        <p:spPr>
          <a:xfrm>
            <a:off x="7543800" y="2423160"/>
            <a:ext cx="2103120" cy="868680"/>
          </a:xfrm>
          <a:prstGeom prst="roundRect">
            <a:avLst>
              <a:gd name="adj" fmla="val 5263"/>
            </a:avLst>
          </a:prstGeom>
          <a:solidFill>
            <a:srgbClr val="1E2761"/>
          </a:solidFill>
          <a:ln/>
        </p:spPr>
        <p:txBody>
          <a:bodyPr/>
          <a:lstStyle/>
          <a:p>
            <a:endParaRPr lang="en-US" sz="2000">
              <a:latin typeface="Arial" panose="020B0604020202020204" pitchFamily="34" charset="0"/>
              <a:cs typeface="Arial" panose="020B0604020202020204" pitchFamily="34" charset="0"/>
            </a:endParaRPr>
          </a:p>
        </p:txBody>
      </p:sp>
      <p:sp>
        <p:nvSpPr>
          <p:cNvPr id="21" name="Text 19"/>
          <p:cNvSpPr/>
          <p:nvPr/>
        </p:nvSpPr>
        <p:spPr>
          <a:xfrm>
            <a:off x="7543800" y="2423160"/>
            <a:ext cx="2103120" cy="868680"/>
          </a:xfrm>
          <a:prstGeom prst="rect">
            <a:avLst/>
          </a:prstGeom>
          <a:noFill/>
          <a:ln/>
        </p:spPr>
        <p:txBody>
          <a:bodyPr wrap="square" lIns="0" tIns="0" rIns="0" bIns="0" rtlCol="0" anchor="ctr"/>
          <a:lstStyle/>
          <a:p>
            <a:pPr marL="0" indent="0" algn="ctr">
              <a:buNone/>
            </a:pPr>
            <a:r>
              <a:rPr lang="en-US" sz="1400" b="1" dirty="0">
                <a:solidFill>
                  <a:srgbClr val="FFFFFF"/>
                </a:solidFill>
                <a:latin typeface="Arial" panose="020B0604020202020204" pitchFamily="34" charset="0"/>
                <a:ea typeface="Calibri" pitchFamily="34" charset="-122"/>
                <a:cs typeface="Arial" panose="020B0604020202020204" pitchFamily="34" charset="0"/>
              </a:rPr>
              <a:t>Хэрэгжүүлэлт</a:t>
            </a:r>
            <a:endParaRPr lang="en-US" sz="1400" dirty="0">
              <a:latin typeface="Arial" panose="020B0604020202020204" pitchFamily="34" charset="0"/>
              <a:cs typeface="Arial" panose="020B0604020202020204" pitchFamily="34" charset="0"/>
            </a:endParaRPr>
          </a:p>
        </p:txBody>
      </p:sp>
      <p:sp>
        <p:nvSpPr>
          <p:cNvPr id="22" name="Shape 20"/>
          <p:cNvSpPr/>
          <p:nvPr/>
        </p:nvSpPr>
        <p:spPr>
          <a:xfrm>
            <a:off x="8485632" y="3337560"/>
            <a:ext cx="219456" cy="219456"/>
          </a:xfrm>
          <a:prstGeom prst="ellipse">
            <a:avLst/>
          </a:prstGeom>
          <a:solidFill>
            <a:srgbClr val="E8B84B"/>
          </a:solidFill>
          <a:ln/>
        </p:spPr>
        <p:txBody>
          <a:bodyPr/>
          <a:lstStyle/>
          <a:p>
            <a:endParaRPr lang="en-US" sz="2000">
              <a:latin typeface="Arial" panose="020B0604020202020204" pitchFamily="34" charset="0"/>
              <a:cs typeface="Arial" panose="020B0604020202020204" pitchFamily="34" charset="0"/>
            </a:endParaRPr>
          </a:p>
        </p:txBody>
      </p:sp>
      <p:sp>
        <p:nvSpPr>
          <p:cNvPr id="23" name="Text 21"/>
          <p:cNvSpPr/>
          <p:nvPr/>
        </p:nvSpPr>
        <p:spPr>
          <a:xfrm>
            <a:off x="7498080" y="3657600"/>
            <a:ext cx="2194560" cy="1280160"/>
          </a:xfrm>
          <a:prstGeom prst="rect">
            <a:avLst/>
          </a:prstGeom>
          <a:noFill/>
          <a:ln/>
        </p:spPr>
        <p:txBody>
          <a:bodyPr wrap="square" lIns="0" tIns="0" rIns="0" bIns="0" rtlCol="0" anchor="t"/>
          <a:lstStyle/>
          <a:p>
            <a:pPr marL="0" indent="0" algn="ctr">
              <a:buNone/>
            </a:pPr>
            <a:r>
              <a:rPr lang="en-US" sz="1200" dirty="0">
                <a:solidFill>
                  <a:srgbClr val="5A6483"/>
                </a:solidFill>
                <a:latin typeface="Arial" panose="020B0604020202020204" pitchFamily="34" charset="0"/>
                <a:ea typeface="Calibri" pitchFamily="34" charset="-122"/>
                <a:cs typeface="Arial" panose="020B0604020202020204" pitchFamily="34" charset="0"/>
              </a:rPr>
              <a:t>Нэвтрүүлэхээс өмнө дахин хянана</a:t>
            </a:r>
            <a:endParaRPr lang="en-US" sz="1200" dirty="0">
              <a:latin typeface="Arial" panose="020B0604020202020204" pitchFamily="34" charset="0"/>
              <a:cs typeface="Arial" panose="020B0604020202020204" pitchFamily="34" charset="0"/>
            </a:endParaRPr>
          </a:p>
        </p:txBody>
      </p:sp>
      <p:sp>
        <p:nvSpPr>
          <p:cNvPr id="24" name="Shape 22"/>
          <p:cNvSpPr/>
          <p:nvPr/>
        </p:nvSpPr>
        <p:spPr>
          <a:xfrm>
            <a:off x="9646920" y="2852928"/>
            <a:ext cx="182880" cy="0"/>
          </a:xfrm>
          <a:prstGeom prst="line">
            <a:avLst/>
          </a:prstGeom>
          <a:noFill/>
          <a:ln w="25400">
            <a:solidFill>
              <a:srgbClr val="E8B84B"/>
            </a:solidFill>
            <a:prstDash val="solid"/>
            <a:tailEnd type="triangle"/>
          </a:ln>
        </p:spPr>
        <p:txBody>
          <a:bodyPr/>
          <a:lstStyle/>
          <a:p>
            <a:endParaRPr lang="en-US" sz="2000">
              <a:latin typeface="Arial" panose="020B0604020202020204" pitchFamily="34" charset="0"/>
              <a:cs typeface="Arial" panose="020B0604020202020204" pitchFamily="34" charset="0"/>
            </a:endParaRPr>
          </a:p>
        </p:txBody>
      </p:sp>
      <p:sp>
        <p:nvSpPr>
          <p:cNvPr id="25" name="Shape 23"/>
          <p:cNvSpPr/>
          <p:nvPr/>
        </p:nvSpPr>
        <p:spPr>
          <a:xfrm>
            <a:off x="9829800" y="2423160"/>
            <a:ext cx="2103120" cy="868680"/>
          </a:xfrm>
          <a:prstGeom prst="roundRect">
            <a:avLst>
              <a:gd name="adj" fmla="val 5263"/>
            </a:avLst>
          </a:prstGeom>
          <a:solidFill>
            <a:srgbClr val="1E2761"/>
          </a:solidFill>
          <a:ln/>
        </p:spPr>
        <p:txBody>
          <a:bodyPr/>
          <a:lstStyle/>
          <a:p>
            <a:endParaRPr lang="en-US" sz="2000">
              <a:latin typeface="Arial" panose="020B0604020202020204" pitchFamily="34" charset="0"/>
              <a:cs typeface="Arial" panose="020B0604020202020204" pitchFamily="34" charset="0"/>
            </a:endParaRPr>
          </a:p>
        </p:txBody>
      </p:sp>
      <p:sp>
        <p:nvSpPr>
          <p:cNvPr id="26" name="Text 24"/>
          <p:cNvSpPr/>
          <p:nvPr/>
        </p:nvSpPr>
        <p:spPr>
          <a:xfrm>
            <a:off x="9829800" y="2423160"/>
            <a:ext cx="2103120" cy="868680"/>
          </a:xfrm>
          <a:prstGeom prst="rect">
            <a:avLst/>
          </a:prstGeom>
          <a:noFill/>
          <a:ln/>
        </p:spPr>
        <p:txBody>
          <a:bodyPr wrap="square" lIns="0" tIns="0" rIns="0" bIns="0" rtlCol="0" anchor="ctr"/>
          <a:lstStyle/>
          <a:p>
            <a:pPr marL="0" indent="0" algn="ctr">
              <a:buNone/>
            </a:pPr>
            <a:r>
              <a:rPr lang="en-US" sz="1400" b="1" dirty="0">
                <a:solidFill>
                  <a:srgbClr val="FFFFFF"/>
                </a:solidFill>
                <a:latin typeface="Arial" panose="020B0604020202020204" pitchFamily="34" charset="0"/>
                <a:ea typeface="Calibri" pitchFamily="34" charset="-122"/>
                <a:cs typeface="Arial" panose="020B0604020202020204" pitchFamily="34" charset="0"/>
              </a:rPr>
              <a:t>Ашиглалт</a:t>
            </a:r>
            <a:endParaRPr lang="en-US" sz="1400" dirty="0">
              <a:latin typeface="Arial" panose="020B0604020202020204" pitchFamily="34" charset="0"/>
              <a:cs typeface="Arial" panose="020B0604020202020204" pitchFamily="34" charset="0"/>
            </a:endParaRPr>
          </a:p>
        </p:txBody>
      </p:sp>
      <p:sp>
        <p:nvSpPr>
          <p:cNvPr id="27" name="Shape 25"/>
          <p:cNvSpPr/>
          <p:nvPr/>
        </p:nvSpPr>
        <p:spPr>
          <a:xfrm>
            <a:off x="10771632" y="3337560"/>
            <a:ext cx="219456" cy="219456"/>
          </a:xfrm>
          <a:prstGeom prst="ellipse">
            <a:avLst/>
          </a:prstGeom>
          <a:solidFill>
            <a:srgbClr val="E8B84B"/>
          </a:solidFill>
          <a:ln/>
        </p:spPr>
        <p:txBody>
          <a:bodyPr/>
          <a:lstStyle/>
          <a:p>
            <a:endParaRPr lang="en-US" sz="2000">
              <a:latin typeface="Arial" panose="020B0604020202020204" pitchFamily="34" charset="0"/>
              <a:cs typeface="Arial" panose="020B0604020202020204" pitchFamily="34" charset="0"/>
            </a:endParaRPr>
          </a:p>
        </p:txBody>
      </p:sp>
      <p:sp>
        <p:nvSpPr>
          <p:cNvPr id="28" name="Text 26"/>
          <p:cNvSpPr/>
          <p:nvPr/>
        </p:nvSpPr>
        <p:spPr>
          <a:xfrm>
            <a:off x="9784080" y="3657600"/>
            <a:ext cx="2194560" cy="1280160"/>
          </a:xfrm>
          <a:prstGeom prst="rect">
            <a:avLst/>
          </a:prstGeom>
          <a:noFill/>
          <a:ln/>
        </p:spPr>
        <p:txBody>
          <a:bodyPr wrap="square" lIns="0" tIns="0" rIns="0" bIns="0" rtlCol="0" anchor="t"/>
          <a:lstStyle/>
          <a:p>
            <a:pPr marL="0" indent="0" algn="ctr">
              <a:buNone/>
            </a:pPr>
            <a:r>
              <a:rPr lang="en-US" sz="1200" dirty="0">
                <a:solidFill>
                  <a:srgbClr val="5A6483"/>
                </a:solidFill>
                <a:latin typeface="Arial" panose="020B0604020202020204" pitchFamily="34" charset="0"/>
                <a:ea typeface="Calibri" pitchFamily="34" charset="-122"/>
                <a:cs typeface="Arial" panose="020B0604020202020204" pitchFamily="34" charset="0"/>
              </a:rPr>
              <a:t>Үр өгөөж бодитой биеллээ эсэхийг шалгана</a:t>
            </a:r>
            <a:endParaRPr lang="en-US" sz="1200" dirty="0">
              <a:latin typeface="Arial" panose="020B0604020202020204" pitchFamily="34" charset="0"/>
              <a:cs typeface="Arial" panose="020B0604020202020204" pitchFamily="34" charset="0"/>
            </a:endParaRPr>
          </a:p>
        </p:txBody>
      </p:sp>
      <p:sp>
        <p:nvSpPr>
          <p:cNvPr id="29" name="Text 27"/>
          <p:cNvSpPr/>
          <p:nvPr/>
        </p:nvSpPr>
        <p:spPr>
          <a:xfrm>
            <a:off x="685800" y="5120640"/>
            <a:ext cx="10972800" cy="640080"/>
          </a:xfrm>
          <a:prstGeom prst="rect">
            <a:avLst/>
          </a:prstGeom>
          <a:noFill/>
          <a:ln/>
        </p:spPr>
        <p:txBody>
          <a:bodyPr wrap="square" lIns="0" tIns="0" rIns="0" bIns="0" rtlCol="0" anchor="ctr"/>
          <a:lstStyle/>
          <a:p>
            <a:pPr marL="0" indent="0">
              <a:buNone/>
            </a:pPr>
            <a:r>
              <a:rPr lang="en-US" sz="1400" i="1" dirty="0">
                <a:solidFill>
                  <a:srgbClr val="5A6483"/>
                </a:solidFill>
                <a:latin typeface="Arial" panose="020B0604020202020204" pitchFamily="34" charset="0"/>
                <a:ea typeface="Calibri" pitchFamily="34" charset="-122"/>
                <a:cs typeface="Arial" panose="020B0604020202020204" pitchFamily="34" charset="0"/>
              </a:rPr>
              <a:t>Анхны бизнес үндэслэл нь ихэвчлэн хэрэгжих боломжийн судалгаанаас гарч, зардал, үр өгөөжийн ‘ойролцоо’ (ballpark) тооцоог агуулдаг бөгөөд дараа нь сайжруулагдана.</a:t>
            </a:r>
            <a:endParaRPr lang="en-US" sz="1400" dirty="0">
              <a:latin typeface="Arial" panose="020B0604020202020204" pitchFamily="34" charset="0"/>
              <a:cs typeface="Arial" panose="020B0604020202020204" pitchFamily="34" charset="0"/>
            </a:endParaRPr>
          </a:p>
        </p:txBody>
      </p:sp>
      <p:sp>
        <p:nvSpPr>
          <p:cNvPr id="30" name="Text 28"/>
          <p:cNvSpPr/>
          <p:nvPr/>
        </p:nvSpPr>
        <p:spPr>
          <a:xfrm>
            <a:off x="11338560" y="6400800"/>
            <a:ext cx="548640" cy="274320"/>
          </a:xfrm>
          <a:prstGeom prst="rect">
            <a:avLst/>
          </a:prstGeom>
          <a:noFill/>
          <a:ln/>
        </p:spPr>
        <p:txBody>
          <a:bodyPr wrap="square" rtlCol="0" anchor="ctr"/>
          <a:lstStyle/>
          <a:p>
            <a:pPr marL="0" indent="0" algn="r">
              <a:buNone/>
            </a:pPr>
            <a:r>
              <a:rPr lang="en-US" sz="1000" dirty="0">
                <a:solidFill>
                  <a:srgbClr val="5A6483"/>
                </a:solidFill>
                <a:latin typeface="Arial" panose="020B0604020202020204" pitchFamily="34" charset="0"/>
                <a:ea typeface="Calibri" pitchFamily="34" charset="-122"/>
                <a:cs typeface="Arial" panose="020B0604020202020204" pitchFamily="34" charset="0"/>
              </a:rPr>
              <a:t>22</a:t>
            </a:r>
            <a:endParaRPr lang="en-US" sz="1000" dirty="0">
              <a:latin typeface="Arial" panose="020B0604020202020204" pitchFamily="34" charset="0"/>
              <a:cs typeface="Arial" panose="020B0604020202020204" pitchFamily="34"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 23">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640080" y="411480"/>
            <a:ext cx="8229600" cy="320040"/>
          </a:xfrm>
          <a:prstGeom prst="rect">
            <a:avLst/>
          </a:prstGeom>
          <a:noFill/>
          <a:ln/>
        </p:spPr>
        <p:txBody>
          <a:bodyPr wrap="square" lIns="0" tIns="0" rIns="0" bIns="0" rtlCol="0" anchor="ctr"/>
          <a:lstStyle/>
          <a:p>
            <a:pPr marL="0" indent="0">
              <a:buNone/>
            </a:pPr>
            <a:r>
              <a:rPr lang="en-US" sz="1200" b="1" kern="0" spc="200" dirty="0">
                <a:solidFill>
                  <a:srgbClr val="E8B84B"/>
                </a:solidFill>
                <a:latin typeface="Arial" panose="020B0604020202020204" pitchFamily="34" charset="0"/>
                <a:ea typeface="Calibri" pitchFamily="34" charset="-122"/>
                <a:cs typeface="Arial" panose="020B0604020202020204" pitchFamily="34" charset="0"/>
              </a:rPr>
              <a:t>ХУВИЛБАР</a:t>
            </a:r>
            <a:endParaRPr lang="en-US" sz="1200" dirty="0">
              <a:latin typeface="Arial" panose="020B0604020202020204" pitchFamily="34" charset="0"/>
              <a:cs typeface="Arial" panose="020B0604020202020204" pitchFamily="34" charset="0"/>
            </a:endParaRPr>
          </a:p>
        </p:txBody>
      </p:sp>
      <p:sp>
        <p:nvSpPr>
          <p:cNvPr id="3" name="Text 1"/>
          <p:cNvSpPr/>
          <p:nvPr/>
        </p:nvSpPr>
        <p:spPr>
          <a:xfrm>
            <a:off x="640080" y="731520"/>
            <a:ext cx="10881360" cy="914400"/>
          </a:xfrm>
          <a:prstGeom prst="rect">
            <a:avLst/>
          </a:prstGeom>
          <a:noFill/>
          <a:ln/>
        </p:spPr>
        <p:txBody>
          <a:bodyPr wrap="square" lIns="0" tIns="0" rIns="0" bIns="0" rtlCol="0" anchor="t"/>
          <a:lstStyle/>
          <a:p>
            <a:pPr marL="0" indent="0">
              <a:buNone/>
            </a:pPr>
            <a:r>
              <a:rPr lang="en-US" sz="2800" b="1" dirty="0">
                <a:solidFill>
                  <a:srgbClr val="1E2761"/>
                </a:solidFill>
                <a:latin typeface="Arial" panose="020B0604020202020204" pitchFamily="34" charset="0"/>
                <a:ea typeface="Georgia" pitchFamily="34" charset="-122"/>
                <a:cs typeface="Arial" panose="020B0604020202020204" pitchFamily="34" charset="0"/>
              </a:rPr>
              <a:t>Хувилбар тодорхойлох</a:t>
            </a:r>
            <a:endParaRPr lang="en-US" sz="2800" dirty="0">
              <a:latin typeface="Arial" panose="020B0604020202020204" pitchFamily="34" charset="0"/>
              <a:cs typeface="Arial" panose="020B0604020202020204" pitchFamily="34" charset="0"/>
            </a:endParaRPr>
          </a:p>
        </p:txBody>
      </p:sp>
      <p:sp>
        <p:nvSpPr>
          <p:cNvPr id="4" name="Text 2"/>
          <p:cNvSpPr/>
          <p:nvPr/>
        </p:nvSpPr>
        <p:spPr>
          <a:xfrm>
            <a:off x="670560" y="1188720"/>
            <a:ext cx="10972800" cy="777240"/>
          </a:xfrm>
          <a:prstGeom prst="rect">
            <a:avLst/>
          </a:prstGeom>
          <a:noFill/>
          <a:ln/>
        </p:spPr>
        <p:txBody>
          <a:bodyPr wrap="square" lIns="0" tIns="0" rIns="0" bIns="0" rtlCol="0" anchor="ctr"/>
          <a:lstStyle/>
          <a:p>
            <a:pPr marL="0" indent="0">
              <a:buNone/>
            </a:pPr>
            <a:r>
              <a:rPr lang="en-US" sz="1600" dirty="0">
                <a:solidFill>
                  <a:srgbClr val="1B2540"/>
                </a:solidFill>
                <a:latin typeface="Arial" panose="020B0604020202020204" pitchFamily="34" charset="0"/>
                <a:ea typeface="Calibri" pitchFamily="34" charset="-122"/>
                <a:cs typeface="Arial" panose="020B0604020202020204" pitchFamily="34" charset="0"/>
              </a:rPr>
              <a:t>Бизнес үндэслэл боловсруулах эхний алхам — асуудлыг шийдэх янз бүрийн хувилбарыг тодорхойлж судлах. Хоёр төрлийн хувилбар байна:</a:t>
            </a:r>
            <a:endParaRPr lang="en-US" sz="1600" dirty="0">
              <a:latin typeface="Arial" panose="020B0604020202020204" pitchFamily="34" charset="0"/>
              <a:cs typeface="Arial" panose="020B0604020202020204" pitchFamily="34" charset="0"/>
            </a:endParaRPr>
          </a:p>
        </p:txBody>
      </p:sp>
      <p:sp>
        <p:nvSpPr>
          <p:cNvPr id="5" name="Shape 3"/>
          <p:cNvSpPr/>
          <p:nvPr/>
        </p:nvSpPr>
        <p:spPr>
          <a:xfrm>
            <a:off x="670560" y="2057400"/>
            <a:ext cx="5440680" cy="1783080"/>
          </a:xfrm>
          <a:prstGeom prst="rect">
            <a:avLst/>
          </a:prstGeom>
          <a:solidFill>
            <a:srgbClr val="F4F6FB"/>
          </a:solidFill>
          <a:ln w="12700">
            <a:solidFill>
              <a:srgbClr val="E2E7F2"/>
            </a:solidFill>
            <a:prstDash val="solid"/>
          </a:ln>
          <a:effectLst>
            <a:outerShdw blurRad="63500" dist="25400" dir="8100000" algn="bl" rotWithShape="0">
              <a:srgbClr val="000000">
                <a:alpha val="10000"/>
              </a:srgbClr>
            </a:outerShdw>
          </a:effectLst>
        </p:spPr>
        <p:txBody>
          <a:bodyPr/>
          <a:lstStyle/>
          <a:p>
            <a:endParaRPr lang="en-US" sz="2000">
              <a:latin typeface="Arial" panose="020B0604020202020204" pitchFamily="34" charset="0"/>
              <a:cs typeface="Arial" panose="020B0604020202020204" pitchFamily="34" charset="0"/>
            </a:endParaRPr>
          </a:p>
        </p:txBody>
      </p:sp>
      <p:sp>
        <p:nvSpPr>
          <p:cNvPr id="6" name="Shape 4"/>
          <p:cNvSpPr/>
          <p:nvPr/>
        </p:nvSpPr>
        <p:spPr>
          <a:xfrm>
            <a:off x="670560" y="2057400"/>
            <a:ext cx="82296" cy="1783080"/>
          </a:xfrm>
          <a:prstGeom prst="rect">
            <a:avLst/>
          </a:prstGeom>
          <a:solidFill>
            <a:srgbClr val="1E2761"/>
          </a:solidFill>
          <a:ln/>
        </p:spPr>
        <p:txBody>
          <a:bodyPr/>
          <a:lstStyle/>
          <a:p>
            <a:endParaRPr lang="en-US" sz="2000">
              <a:latin typeface="Arial" panose="020B0604020202020204" pitchFamily="34" charset="0"/>
              <a:cs typeface="Arial" panose="020B0604020202020204" pitchFamily="34" charset="0"/>
            </a:endParaRPr>
          </a:p>
        </p:txBody>
      </p:sp>
      <p:sp>
        <p:nvSpPr>
          <p:cNvPr id="7" name="Text 5"/>
          <p:cNvSpPr/>
          <p:nvPr/>
        </p:nvSpPr>
        <p:spPr>
          <a:xfrm>
            <a:off x="871728" y="2185416"/>
            <a:ext cx="5074920" cy="457200"/>
          </a:xfrm>
          <a:prstGeom prst="rect">
            <a:avLst/>
          </a:prstGeom>
          <a:noFill/>
          <a:ln/>
        </p:spPr>
        <p:txBody>
          <a:bodyPr wrap="square" lIns="0" tIns="0" rIns="0" bIns="0" rtlCol="0" anchor="t"/>
          <a:lstStyle/>
          <a:p>
            <a:pPr marL="0" indent="0">
              <a:buNone/>
            </a:pPr>
            <a:r>
              <a:rPr lang="en-US" sz="1600" b="1" dirty="0">
                <a:solidFill>
                  <a:srgbClr val="1E2761"/>
                </a:solidFill>
                <a:latin typeface="Arial" panose="020B0604020202020204" pitchFamily="34" charset="0"/>
                <a:ea typeface="Calibri" pitchFamily="34" charset="-122"/>
                <a:cs typeface="Arial" panose="020B0604020202020204" pitchFamily="34" charset="0"/>
              </a:rPr>
              <a:t>Бизнес хувилбар</a:t>
            </a:r>
            <a:endParaRPr lang="en-US" sz="1600" dirty="0">
              <a:latin typeface="Arial" panose="020B0604020202020204" pitchFamily="34" charset="0"/>
              <a:cs typeface="Arial" panose="020B0604020202020204" pitchFamily="34" charset="0"/>
            </a:endParaRPr>
          </a:p>
        </p:txBody>
      </p:sp>
      <p:sp>
        <p:nvSpPr>
          <p:cNvPr id="8" name="Text 6"/>
          <p:cNvSpPr/>
          <p:nvPr/>
        </p:nvSpPr>
        <p:spPr>
          <a:xfrm>
            <a:off x="871728" y="2624328"/>
            <a:ext cx="5074920" cy="1097280"/>
          </a:xfrm>
          <a:prstGeom prst="rect">
            <a:avLst/>
          </a:prstGeom>
          <a:noFill/>
          <a:ln/>
        </p:spPr>
        <p:txBody>
          <a:bodyPr wrap="square" lIns="0" tIns="0" rIns="0" bIns="0" rtlCol="0" anchor="t"/>
          <a:lstStyle/>
          <a:p>
            <a:pPr marL="0" indent="0">
              <a:lnSpc>
                <a:spcPct val="102000"/>
              </a:lnSpc>
              <a:buNone/>
            </a:pPr>
            <a:r>
              <a:rPr lang="en-US" sz="1400" dirty="0">
                <a:solidFill>
                  <a:srgbClr val="1B2540"/>
                </a:solidFill>
                <a:latin typeface="Arial" panose="020B0604020202020204" pitchFamily="34" charset="0"/>
                <a:ea typeface="Calibri" pitchFamily="34" charset="-122"/>
                <a:cs typeface="Arial" panose="020B0604020202020204" pitchFamily="34" charset="0"/>
              </a:rPr>
              <a:t>Санал болгож буй шийдэл бизнесийн утгаар ЮУНД хүрэхийг судална. Жишээ: ‘нэхэмжлэх боловсруулах хурдыг 50%-иар нэмэгдүүлэх’, ‘супермаркетын ажилчдын тоог багасгах’.</a:t>
            </a:r>
            <a:endParaRPr lang="en-US" sz="1400" dirty="0">
              <a:latin typeface="Arial" panose="020B0604020202020204" pitchFamily="34" charset="0"/>
              <a:cs typeface="Arial" panose="020B0604020202020204" pitchFamily="34" charset="0"/>
            </a:endParaRPr>
          </a:p>
        </p:txBody>
      </p:sp>
      <p:sp>
        <p:nvSpPr>
          <p:cNvPr id="9" name="Shape 7"/>
          <p:cNvSpPr/>
          <p:nvPr/>
        </p:nvSpPr>
        <p:spPr>
          <a:xfrm>
            <a:off x="6294120" y="2057400"/>
            <a:ext cx="5257800" cy="1783080"/>
          </a:xfrm>
          <a:prstGeom prst="rect">
            <a:avLst/>
          </a:prstGeom>
          <a:solidFill>
            <a:srgbClr val="F4F6FB"/>
          </a:solidFill>
          <a:ln w="12700">
            <a:solidFill>
              <a:srgbClr val="E2E7F2"/>
            </a:solidFill>
            <a:prstDash val="solid"/>
          </a:ln>
          <a:effectLst>
            <a:outerShdw blurRad="63500" dist="25400" dir="8100000" algn="bl" rotWithShape="0">
              <a:srgbClr val="000000">
                <a:alpha val="10000"/>
              </a:srgbClr>
            </a:outerShdw>
          </a:effectLst>
        </p:spPr>
        <p:txBody>
          <a:bodyPr/>
          <a:lstStyle/>
          <a:p>
            <a:endParaRPr lang="en-US" sz="2000">
              <a:latin typeface="Arial" panose="020B0604020202020204" pitchFamily="34" charset="0"/>
              <a:cs typeface="Arial" panose="020B0604020202020204" pitchFamily="34" charset="0"/>
            </a:endParaRPr>
          </a:p>
        </p:txBody>
      </p:sp>
      <p:sp>
        <p:nvSpPr>
          <p:cNvPr id="10" name="Shape 8"/>
          <p:cNvSpPr/>
          <p:nvPr/>
        </p:nvSpPr>
        <p:spPr>
          <a:xfrm>
            <a:off x="6294120" y="2057400"/>
            <a:ext cx="82296" cy="1783080"/>
          </a:xfrm>
          <a:prstGeom prst="rect">
            <a:avLst/>
          </a:prstGeom>
          <a:solidFill>
            <a:srgbClr val="2E8B8B"/>
          </a:solidFill>
          <a:ln/>
        </p:spPr>
        <p:txBody>
          <a:bodyPr/>
          <a:lstStyle/>
          <a:p>
            <a:endParaRPr lang="en-US" sz="2000">
              <a:latin typeface="Arial" panose="020B0604020202020204" pitchFamily="34" charset="0"/>
              <a:cs typeface="Arial" panose="020B0604020202020204" pitchFamily="34" charset="0"/>
            </a:endParaRPr>
          </a:p>
        </p:txBody>
      </p:sp>
      <p:sp>
        <p:nvSpPr>
          <p:cNvPr id="11" name="Text 9"/>
          <p:cNvSpPr/>
          <p:nvPr/>
        </p:nvSpPr>
        <p:spPr>
          <a:xfrm>
            <a:off x="6495288" y="2185416"/>
            <a:ext cx="4892040" cy="457200"/>
          </a:xfrm>
          <a:prstGeom prst="rect">
            <a:avLst/>
          </a:prstGeom>
          <a:noFill/>
          <a:ln/>
        </p:spPr>
        <p:txBody>
          <a:bodyPr wrap="square" lIns="0" tIns="0" rIns="0" bIns="0" rtlCol="0" anchor="t"/>
          <a:lstStyle/>
          <a:p>
            <a:pPr marL="0" indent="0">
              <a:buNone/>
            </a:pPr>
            <a:r>
              <a:rPr lang="en-US" sz="1600" b="1" dirty="0">
                <a:solidFill>
                  <a:srgbClr val="2E8B8B"/>
                </a:solidFill>
                <a:latin typeface="Arial" panose="020B0604020202020204" pitchFamily="34" charset="0"/>
                <a:ea typeface="Calibri" pitchFamily="34" charset="-122"/>
                <a:cs typeface="Arial" panose="020B0604020202020204" pitchFamily="34" charset="0"/>
              </a:rPr>
              <a:t>Техник хувилбар</a:t>
            </a:r>
            <a:endParaRPr lang="en-US" sz="1600" dirty="0">
              <a:latin typeface="Arial" panose="020B0604020202020204" pitchFamily="34" charset="0"/>
              <a:cs typeface="Arial" panose="020B0604020202020204" pitchFamily="34" charset="0"/>
            </a:endParaRPr>
          </a:p>
        </p:txBody>
      </p:sp>
      <p:sp>
        <p:nvSpPr>
          <p:cNvPr id="12" name="Text 10"/>
          <p:cNvSpPr/>
          <p:nvPr/>
        </p:nvSpPr>
        <p:spPr>
          <a:xfrm>
            <a:off x="6495288" y="2624328"/>
            <a:ext cx="4892040" cy="1097280"/>
          </a:xfrm>
          <a:prstGeom prst="rect">
            <a:avLst/>
          </a:prstGeom>
          <a:noFill/>
          <a:ln/>
        </p:spPr>
        <p:txBody>
          <a:bodyPr wrap="square" lIns="0" tIns="0" rIns="0" bIns="0" rtlCol="0" anchor="t"/>
          <a:lstStyle/>
          <a:p>
            <a:pPr marL="0" indent="0">
              <a:lnSpc>
                <a:spcPct val="102000"/>
              </a:lnSpc>
              <a:buNone/>
            </a:pPr>
            <a:r>
              <a:rPr lang="en-US" sz="1400" dirty="0">
                <a:solidFill>
                  <a:srgbClr val="1B2540"/>
                </a:solidFill>
                <a:latin typeface="Arial" panose="020B0604020202020204" pitchFamily="34" charset="0"/>
                <a:ea typeface="Calibri" pitchFamily="34" charset="-122"/>
                <a:cs typeface="Arial" panose="020B0604020202020204" pitchFamily="34" charset="0"/>
              </a:rPr>
              <a:t>Шийдлийг ХЭРХЭН хэрэгжүүлэхийг, ихэвчлэн мэдээллийн технологи ашиглан авч үзнэ. Жишээ: харилцагч өөрөө ‘ухаалаг’ баркод уншуулах боломж.</a:t>
            </a:r>
            <a:endParaRPr lang="en-US" sz="1400" dirty="0">
              <a:latin typeface="Arial" panose="020B0604020202020204" pitchFamily="34" charset="0"/>
              <a:cs typeface="Arial" panose="020B0604020202020204" pitchFamily="34" charset="0"/>
            </a:endParaRPr>
          </a:p>
        </p:txBody>
      </p:sp>
      <p:sp>
        <p:nvSpPr>
          <p:cNvPr id="13" name="Shape 11"/>
          <p:cNvSpPr/>
          <p:nvPr/>
        </p:nvSpPr>
        <p:spPr>
          <a:xfrm>
            <a:off x="670560" y="4023360"/>
            <a:ext cx="10881360" cy="1097280"/>
          </a:xfrm>
          <a:prstGeom prst="roundRect">
            <a:avLst>
              <a:gd name="adj" fmla="val 4167"/>
            </a:avLst>
          </a:prstGeom>
          <a:solidFill>
            <a:srgbClr val="F4F6FB"/>
          </a:solidFill>
          <a:ln w="19050">
            <a:solidFill>
              <a:srgbClr val="E8B84B"/>
            </a:solidFill>
            <a:prstDash val="solid"/>
          </a:ln>
        </p:spPr>
        <p:txBody>
          <a:bodyPr/>
          <a:lstStyle/>
          <a:p>
            <a:endParaRPr lang="en-US" sz="2000">
              <a:latin typeface="Arial" panose="020B0604020202020204" pitchFamily="34" charset="0"/>
              <a:cs typeface="Arial" panose="020B0604020202020204" pitchFamily="34" charset="0"/>
            </a:endParaRPr>
          </a:p>
        </p:txBody>
      </p:sp>
      <p:sp>
        <p:nvSpPr>
          <p:cNvPr id="14" name="Text 12"/>
          <p:cNvSpPr/>
          <p:nvPr/>
        </p:nvSpPr>
        <p:spPr>
          <a:xfrm>
            <a:off x="944880" y="4160520"/>
            <a:ext cx="10332720" cy="868680"/>
          </a:xfrm>
          <a:prstGeom prst="rect">
            <a:avLst/>
          </a:prstGeom>
          <a:noFill/>
          <a:ln/>
        </p:spPr>
        <p:txBody>
          <a:bodyPr wrap="square" lIns="0" tIns="0" rIns="0" bIns="0" rtlCol="0" anchor="ctr"/>
          <a:lstStyle/>
          <a:p>
            <a:pPr marL="0" indent="0">
              <a:buNone/>
            </a:pPr>
            <a:r>
              <a:rPr lang="en-US" sz="1600" i="1" dirty="0">
                <a:solidFill>
                  <a:srgbClr val="1E2761"/>
                </a:solidFill>
                <a:latin typeface="Arial" panose="020B0604020202020204" pitchFamily="34" charset="0"/>
                <a:ea typeface="Calibri" pitchFamily="34" charset="-122"/>
                <a:cs typeface="Arial" panose="020B0604020202020204" pitchFamily="34" charset="0"/>
              </a:rPr>
              <a:t>Өнөөдөр ихэнх өөрчлөлт IT ашигладаг тул хоёрыг тусгаарлах хэцүү. Гэвч технологийг технологийн төлөө бус, бизнесийн хэрэгцээ хувилбарын процессыг удирдан чиглүүлэх ёстой.</a:t>
            </a:r>
            <a:endParaRPr lang="en-US" sz="1600" dirty="0">
              <a:latin typeface="Arial" panose="020B0604020202020204" pitchFamily="34" charset="0"/>
              <a:cs typeface="Arial" panose="020B0604020202020204" pitchFamily="34" charset="0"/>
            </a:endParaRPr>
          </a:p>
        </p:txBody>
      </p:sp>
      <p:sp>
        <p:nvSpPr>
          <p:cNvPr id="15" name="Text 13"/>
          <p:cNvSpPr/>
          <p:nvPr/>
        </p:nvSpPr>
        <p:spPr>
          <a:xfrm>
            <a:off x="11338560" y="6400800"/>
            <a:ext cx="548640" cy="274320"/>
          </a:xfrm>
          <a:prstGeom prst="rect">
            <a:avLst/>
          </a:prstGeom>
          <a:noFill/>
          <a:ln/>
        </p:spPr>
        <p:txBody>
          <a:bodyPr wrap="square" rtlCol="0" anchor="ctr"/>
          <a:lstStyle/>
          <a:p>
            <a:pPr marL="0" indent="0" algn="r">
              <a:buNone/>
            </a:pPr>
            <a:r>
              <a:rPr lang="en-US" sz="1000" dirty="0">
                <a:solidFill>
                  <a:srgbClr val="5A6483"/>
                </a:solidFill>
                <a:latin typeface="Arial" panose="020B0604020202020204" pitchFamily="34" charset="0"/>
                <a:ea typeface="Calibri" pitchFamily="34" charset="-122"/>
                <a:cs typeface="Arial" panose="020B0604020202020204" pitchFamily="34" charset="0"/>
              </a:rPr>
              <a:t>23</a:t>
            </a:r>
            <a:endParaRPr lang="en-US" sz="1000" dirty="0">
              <a:latin typeface="Arial" panose="020B0604020202020204" pitchFamily="34" charset="0"/>
              <a:cs typeface="Arial" panose="020B0604020202020204" pitchFamily="34"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 24">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640080" y="411480"/>
            <a:ext cx="8229600" cy="320040"/>
          </a:xfrm>
          <a:prstGeom prst="rect">
            <a:avLst/>
          </a:prstGeom>
          <a:noFill/>
          <a:ln/>
        </p:spPr>
        <p:txBody>
          <a:bodyPr wrap="square" lIns="0" tIns="0" rIns="0" bIns="0" rtlCol="0" anchor="ctr"/>
          <a:lstStyle/>
          <a:p>
            <a:pPr marL="0" indent="0">
              <a:buNone/>
            </a:pPr>
            <a:r>
              <a:rPr lang="en-US" sz="1200" b="1" kern="0" spc="200" dirty="0">
                <a:solidFill>
                  <a:srgbClr val="E8B84B"/>
                </a:solidFill>
                <a:latin typeface="Arial" panose="020B0604020202020204" pitchFamily="34" charset="0"/>
                <a:ea typeface="Calibri" pitchFamily="34" charset="-122"/>
                <a:cs typeface="Arial" panose="020B0604020202020204" pitchFamily="34" charset="0"/>
              </a:rPr>
              <a:t>ХУВИЛБАР</a:t>
            </a:r>
            <a:endParaRPr lang="en-US" sz="1200" dirty="0">
              <a:latin typeface="Arial" panose="020B0604020202020204" pitchFamily="34" charset="0"/>
              <a:cs typeface="Arial" panose="020B0604020202020204" pitchFamily="34" charset="0"/>
            </a:endParaRPr>
          </a:p>
        </p:txBody>
      </p:sp>
      <p:sp>
        <p:nvSpPr>
          <p:cNvPr id="3" name="Text 1"/>
          <p:cNvSpPr/>
          <p:nvPr/>
        </p:nvSpPr>
        <p:spPr>
          <a:xfrm>
            <a:off x="640080" y="731520"/>
            <a:ext cx="10881360" cy="914400"/>
          </a:xfrm>
          <a:prstGeom prst="rect">
            <a:avLst/>
          </a:prstGeom>
          <a:noFill/>
          <a:ln/>
        </p:spPr>
        <p:txBody>
          <a:bodyPr wrap="square" lIns="0" tIns="0" rIns="0" bIns="0" rtlCol="0" anchor="t"/>
          <a:lstStyle/>
          <a:p>
            <a:pPr marL="0" indent="0">
              <a:buNone/>
            </a:pPr>
            <a:r>
              <a:rPr lang="en-US" sz="2800" b="1" dirty="0">
                <a:solidFill>
                  <a:srgbClr val="1E2761"/>
                </a:solidFill>
                <a:latin typeface="Arial" panose="020B0604020202020204" pitchFamily="34" charset="0"/>
                <a:ea typeface="Georgia" pitchFamily="34" charset="-122"/>
                <a:cs typeface="Arial" panose="020B0604020202020204" pitchFamily="34" charset="0"/>
              </a:rPr>
              <a:t>Хувилбар боловсруулах процесс</a:t>
            </a:r>
            <a:endParaRPr lang="en-US" sz="2800" dirty="0">
              <a:latin typeface="Arial" panose="020B0604020202020204" pitchFamily="34" charset="0"/>
              <a:cs typeface="Arial" panose="020B0604020202020204" pitchFamily="34" charset="0"/>
            </a:endParaRPr>
          </a:p>
        </p:txBody>
      </p:sp>
      <p:sp>
        <p:nvSpPr>
          <p:cNvPr id="4" name="Shape 2"/>
          <p:cNvSpPr/>
          <p:nvPr/>
        </p:nvSpPr>
        <p:spPr>
          <a:xfrm>
            <a:off x="640080" y="1965960"/>
            <a:ext cx="2606040" cy="1005840"/>
          </a:xfrm>
          <a:prstGeom prst="roundRect">
            <a:avLst>
              <a:gd name="adj" fmla="val 5455"/>
            </a:avLst>
          </a:prstGeom>
          <a:solidFill>
            <a:srgbClr val="1E2761"/>
          </a:solidFill>
          <a:ln/>
        </p:spPr>
        <p:txBody>
          <a:bodyPr/>
          <a:lstStyle/>
          <a:p>
            <a:endParaRPr lang="en-US">
              <a:latin typeface="Arial" panose="020B0604020202020204" pitchFamily="34" charset="0"/>
              <a:cs typeface="Arial" panose="020B0604020202020204" pitchFamily="34" charset="0"/>
            </a:endParaRPr>
          </a:p>
        </p:txBody>
      </p:sp>
      <p:sp>
        <p:nvSpPr>
          <p:cNvPr id="5" name="Text 3"/>
          <p:cNvSpPr/>
          <p:nvPr/>
        </p:nvSpPr>
        <p:spPr>
          <a:xfrm>
            <a:off x="731520" y="1965960"/>
            <a:ext cx="2423160" cy="1005840"/>
          </a:xfrm>
          <a:prstGeom prst="rect">
            <a:avLst/>
          </a:prstGeom>
          <a:noFill/>
          <a:ln/>
        </p:spPr>
        <p:txBody>
          <a:bodyPr wrap="square" lIns="0" tIns="0" rIns="0" bIns="0" rtlCol="0" anchor="ctr"/>
          <a:lstStyle/>
          <a:p>
            <a:pPr marL="0" indent="0" algn="ctr">
              <a:buNone/>
            </a:pPr>
            <a:r>
              <a:rPr lang="en-US" sz="1300" b="1" dirty="0">
                <a:solidFill>
                  <a:srgbClr val="FFFFFF"/>
                </a:solidFill>
                <a:latin typeface="Arial" panose="020B0604020202020204" pitchFamily="34" charset="0"/>
                <a:ea typeface="Calibri" pitchFamily="34" charset="-122"/>
                <a:cs typeface="Arial" panose="020B0604020202020204" pitchFamily="34" charset="0"/>
              </a:rPr>
              <a:t>Боломжит хувилбар тодорхойлох</a:t>
            </a:r>
            <a:endParaRPr lang="en-US" sz="1300" dirty="0">
              <a:latin typeface="Arial" panose="020B0604020202020204" pitchFamily="34" charset="0"/>
              <a:cs typeface="Arial" panose="020B0604020202020204" pitchFamily="34" charset="0"/>
            </a:endParaRPr>
          </a:p>
        </p:txBody>
      </p:sp>
      <p:sp>
        <p:nvSpPr>
          <p:cNvPr id="6" name="Shape 4"/>
          <p:cNvSpPr/>
          <p:nvPr/>
        </p:nvSpPr>
        <p:spPr>
          <a:xfrm>
            <a:off x="3246120" y="2468880"/>
            <a:ext cx="228600" cy="0"/>
          </a:xfrm>
          <a:prstGeom prst="line">
            <a:avLst/>
          </a:prstGeom>
          <a:noFill/>
          <a:ln w="25400">
            <a:solidFill>
              <a:srgbClr val="5A6483"/>
            </a:solidFill>
            <a:prstDash val="solid"/>
            <a:tailEnd type="triangle"/>
          </a:ln>
        </p:spPr>
        <p:txBody>
          <a:bodyPr/>
          <a:lstStyle/>
          <a:p>
            <a:endParaRPr lang="en-US">
              <a:latin typeface="Arial" panose="020B0604020202020204" pitchFamily="34" charset="0"/>
              <a:cs typeface="Arial" panose="020B0604020202020204" pitchFamily="34" charset="0"/>
            </a:endParaRPr>
          </a:p>
        </p:txBody>
      </p:sp>
      <p:sp>
        <p:nvSpPr>
          <p:cNvPr id="7" name="Shape 5"/>
          <p:cNvSpPr/>
          <p:nvPr/>
        </p:nvSpPr>
        <p:spPr>
          <a:xfrm>
            <a:off x="3474720" y="1965960"/>
            <a:ext cx="2606040" cy="1005840"/>
          </a:xfrm>
          <a:prstGeom prst="roundRect">
            <a:avLst>
              <a:gd name="adj" fmla="val 5455"/>
            </a:avLst>
          </a:prstGeom>
          <a:solidFill>
            <a:srgbClr val="1E2761"/>
          </a:solidFill>
          <a:ln/>
        </p:spPr>
        <p:txBody>
          <a:bodyPr/>
          <a:lstStyle/>
          <a:p>
            <a:endParaRPr lang="en-US">
              <a:latin typeface="Arial" panose="020B0604020202020204" pitchFamily="34" charset="0"/>
              <a:cs typeface="Arial" panose="020B0604020202020204" pitchFamily="34" charset="0"/>
            </a:endParaRPr>
          </a:p>
        </p:txBody>
      </p:sp>
      <p:sp>
        <p:nvSpPr>
          <p:cNvPr id="8" name="Text 6"/>
          <p:cNvSpPr/>
          <p:nvPr/>
        </p:nvSpPr>
        <p:spPr>
          <a:xfrm>
            <a:off x="3566160" y="1965960"/>
            <a:ext cx="2423160" cy="1005840"/>
          </a:xfrm>
          <a:prstGeom prst="rect">
            <a:avLst/>
          </a:prstGeom>
          <a:noFill/>
          <a:ln/>
        </p:spPr>
        <p:txBody>
          <a:bodyPr wrap="square" lIns="0" tIns="0" rIns="0" bIns="0" rtlCol="0" anchor="ctr"/>
          <a:lstStyle/>
          <a:p>
            <a:pPr marL="0" indent="0" algn="ctr">
              <a:buNone/>
            </a:pPr>
            <a:r>
              <a:rPr lang="en-US" sz="1300" b="1" dirty="0">
                <a:solidFill>
                  <a:srgbClr val="FFFFFF"/>
                </a:solidFill>
                <a:latin typeface="Arial" panose="020B0604020202020204" pitchFamily="34" charset="0"/>
                <a:ea typeface="Calibri" pitchFamily="34" charset="-122"/>
                <a:cs typeface="Arial" panose="020B0604020202020204" pitchFamily="34" charset="0"/>
              </a:rPr>
              <a:t>Богино жагсаалт гаргах</a:t>
            </a:r>
            <a:endParaRPr lang="en-US" sz="1300" dirty="0">
              <a:latin typeface="Arial" panose="020B0604020202020204" pitchFamily="34" charset="0"/>
              <a:cs typeface="Arial" panose="020B0604020202020204" pitchFamily="34" charset="0"/>
            </a:endParaRPr>
          </a:p>
        </p:txBody>
      </p:sp>
      <p:sp>
        <p:nvSpPr>
          <p:cNvPr id="9" name="Shape 7"/>
          <p:cNvSpPr/>
          <p:nvPr/>
        </p:nvSpPr>
        <p:spPr>
          <a:xfrm>
            <a:off x="6080760" y="2468880"/>
            <a:ext cx="228600" cy="0"/>
          </a:xfrm>
          <a:prstGeom prst="line">
            <a:avLst/>
          </a:prstGeom>
          <a:noFill/>
          <a:ln w="25400">
            <a:solidFill>
              <a:srgbClr val="5A6483"/>
            </a:solidFill>
            <a:prstDash val="solid"/>
            <a:tailEnd type="triangle"/>
          </a:ln>
        </p:spPr>
        <p:txBody>
          <a:bodyPr/>
          <a:lstStyle/>
          <a:p>
            <a:endParaRPr lang="en-US">
              <a:latin typeface="Arial" panose="020B0604020202020204" pitchFamily="34" charset="0"/>
              <a:cs typeface="Arial" panose="020B0604020202020204" pitchFamily="34" charset="0"/>
            </a:endParaRPr>
          </a:p>
        </p:txBody>
      </p:sp>
      <p:sp>
        <p:nvSpPr>
          <p:cNvPr id="10" name="Shape 8"/>
          <p:cNvSpPr/>
          <p:nvPr/>
        </p:nvSpPr>
        <p:spPr>
          <a:xfrm>
            <a:off x="6309360" y="1965960"/>
            <a:ext cx="2606040" cy="1005840"/>
          </a:xfrm>
          <a:prstGeom prst="roundRect">
            <a:avLst>
              <a:gd name="adj" fmla="val 5455"/>
            </a:avLst>
          </a:prstGeom>
          <a:solidFill>
            <a:srgbClr val="1E2761"/>
          </a:solidFill>
          <a:ln/>
        </p:spPr>
        <p:txBody>
          <a:bodyPr/>
          <a:lstStyle/>
          <a:p>
            <a:endParaRPr lang="en-US">
              <a:latin typeface="Arial" panose="020B0604020202020204" pitchFamily="34" charset="0"/>
              <a:cs typeface="Arial" panose="020B0604020202020204" pitchFamily="34" charset="0"/>
            </a:endParaRPr>
          </a:p>
        </p:txBody>
      </p:sp>
      <p:sp>
        <p:nvSpPr>
          <p:cNvPr id="11" name="Text 9"/>
          <p:cNvSpPr/>
          <p:nvPr/>
        </p:nvSpPr>
        <p:spPr>
          <a:xfrm>
            <a:off x="6400800" y="1965960"/>
            <a:ext cx="2423160" cy="1005840"/>
          </a:xfrm>
          <a:prstGeom prst="rect">
            <a:avLst/>
          </a:prstGeom>
          <a:noFill/>
          <a:ln/>
        </p:spPr>
        <p:txBody>
          <a:bodyPr wrap="square" lIns="0" tIns="0" rIns="0" bIns="0" rtlCol="0" anchor="ctr"/>
          <a:lstStyle/>
          <a:p>
            <a:pPr marL="0" indent="0" algn="ctr">
              <a:buNone/>
            </a:pPr>
            <a:r>
              <a:rPr lang="en-US" sz="1300" b="1" dirty="0">
                <a:solidFill>
                  <a:srgbClr val="FFFFFF"/>
                </a:solidFill>
                <a:latin typeface="Arial" panose="020B0604020202020204" pitchFamily="34" charset="0"/>
                <a:ea typeface="Calibri" pitchFamily="34" charset="-122"/>
                <a:cs typeface="Arial" panose="020B0604020202020204" pitchFamily="34" charset="0"/>
              </a:rPr>
              <a:t>Үнэлэх</a:t>
            </a:r>
            <a:endParaRPr lang="en-US" sz="1300" dirty="0">
              <a:latin typeface="Arial" panose="020B0604020202020204" pitchFamily="34" charset="0"/>
              <a:cs typeface="Arial" panose="020B0604020202020204" pitchFamily="34" charset="0"/>
            </a:endParaRPr>
          </a:p>
        </p:txBody>
      </p:sp>
      <p:sp>
        <p:nvSpPr>
          <p:cNvPr id="12" name="Shape 10"/>
          <p:cNvSpPr/>
          <p:nvPr/>
        </p:nvSpPr>
        <p:spPr>
          <a:xfrm>
            <a:off x="8915400" y="2468880"/>
            <a:ext cx="228600" cy="0"/>
          </a:xfrm>
          <a:prstGeom prst="line">
            <a:avLst/>
          </a:prstGeom>
          <a:noFill/>
          <a:ln w="25400">
            <a:solidFill>
              <a:srgbClr val="5A6483"/>
            </a:solidFill>
            <a:prstDash val="solid"/>
            <a:tailEnd type="triangle"/>
          </a:ln>
        </p:spPr>
        <p:txBody>
          <a:bodyPr/>
          <a:lstStyle/>
          <a:p>
            <a:endParaRPr lang="en-US">
              <a:latin typeface="Arial" panose="020B0604020202020204" pitchFamily="34" charset="0"/>
              <a:cs typeface="Arial" panose="020B0604020202020204" pitchFamily="34" charset="0"/>
            </a:endParaRPr>
          </a:p>
        </p:txBody>
      </p:sp>
      <p:sp>
        <p:nvSpPr>
          <p:cNvPr id="13" name="Shape 11"/>
          <p:cNvSpPr/>
          <p:nvPr/>
        </p:nvSpPr>
        <p:spPr>
          <a:xfrm>
            <a:off x="9144000" y="1965960"/>
            <a:ext cx="2606040" cy="1005840"/>
          </a:xfrm>
          <a:prstGeom prst="roundRect">
            <a:avLst>
              <a:gd name="adj" fmla="val 5455"/>
            </a:avLst>
          </a:prstGeom>
          <a:solidFill>
            <a:srgbClr val="E8B84B"/>
          </a:solidFill>
          <a:ln/>
        </p:spPr>
        <p:txBody>
          <a:bodyPr/>
          <a:lstStyle/>
          <a:p>
            <a:endParaRPr lang="en-US">
              <a:latin typeface="Arial" panose="020B0604020202020204" pitchFamily="34" charset="0"/>
              <a:cs typeface="Arial" panose="020B0604020202020204" pitchFamily="34" charset="0"/>
            </a:endParaRPr>
          </a:p>
        </p:txBody>
      </p:sp>
      <p:sp>
        <p:nvSpPr>
          <p:cNvPr id="14" name="Text 12"/>
          <p:cNvSpPr/>
          <p:nvPr/>
        </p:nvSpPr>
        <p:spPr>
          <a:xfrm>
            <a:off x="9235440" y="1965960"/>
            <a:ext cx="2423160" cy="1005840"/>
          </a:xfrm>
          <a:prstGeom prst="rect">
            <a:avLst/>
          </a:prstGeom>
          <a:noFill/>
          <a:ln/>
        </p:spPr>
        <p:txBody>
          <a:bodyPr wrap="square" lIns="0" tIns="0" rIns="0" bIns="0" rtlCol="0" anchor="ctr"/>
          <a:lstStyle/>
          <a:p>
            <a:pPr marL="0" indent="0" algn="ctr">
              <a:buNone/>
            </a:pPr>
            <a:r>
              <a:rPr lang="en-US" sz="1300" b="1" dirty="0">
                <a:solidFill>
                  <a:srgbClr val="1E2761"/>
                </a:solidFill>
                <a:latin typeface="Arial" panose="020B0604020202020204" pitchFamily="34" charset="0"/>
                <a:ea typeface="Calibri" pitchFamily="34" charset="-122"/>
                <a:cs typeface="Arial" panose="020B0604020202020204" pitchFamily="34" charset="0"/>
              </a:rPr>
              <a:t>Бизнес үндэслэл рүү дамжуулах</a:t>
            </a:r>
            <a:endParaRPr lang="en-US" sz="1300" dirty="0">
              <a:latin typeface="Arial" panose="020B0604020202020204" pitchFamily="34" charset="0"/>
              <a:cs typeface="Arial" panose="020B0604020202020204" pitchFamily="34" charset="0"/>
            </a:endParaRPr>
          </a:p>
        </p:txBody>
      </p:sp>
      <p:sp>
        <p:nvSpPr>
          <p:cNvPr id="15" name="Text 13"/>
          <p:cNvSpPr/>
          <p:nvPr/>
        </p:nvSpPr>
        <p:spPr>
          <a:xfrm>
            <a:off x="640080" y="3291840"/>
            <a:ext cx="10972800" cy="868680"/>
          </a:xfrm>
          <a:prstGeom prst="rect">
            <a:avLst/>
          </a:prstGeom>
          <a:noFill/>
          <a:ln/>
        </p:spPr>
        <p:txBody>
          <a:bodyPr wrap="square" lIns="0" tIns="0" rIns="0" bIns="0" rtlCol="0" anchor="ctr"/>
          <a:lstStyle/>
          <a:p>
            <a:pPr marL="0" indent="0">
              <a:buNone/>
            </a:pPr>
            <a:r>
              <a:rPr lang="en-US" sz="1450" dirty="0">
                <a:solidFill>
                  <a:srgbClr val="1B2540"/>
                </a:solidFill>
                <a:latin typeface="Arial" panose="020B0604020202020204" pitchFamily="34" charset="0"/>
                <a:ea typeface="Calibri" pitchFamily="34" charset="-122"/>
                <a:cs typeface="Arial" panose="020B0604020202020204" pitchFamily="34" charset="0"/>
              </a:rPr>
              <a:t>Хувилбарыг ихэвчлэн уулзалт (workshop), санаа гаргалт (brainstorming)-аар тодорхойлно. Богино жагсаалтыг ердийн 3–4 хувилбар болгож багасгана — нэг нь ихэвчлэн ‘юу ч хийхгүй’ (статус кво) хувилбар байна.</a:t>
            </a:r>
            <a:endParaRPr lang="en-US" sz="1450" dirty="0">
              <a:latin typeface="Arial" panose="020B0604020202020204" pitchFamily="34" charset="0"/>
              <a:cs typeface="Arial" panose="020B0604020202020204" pitchFamily="34" charset="0"/>
            </a:endParaRPr>
          </a:p>
        </p:txBody>
      </p:sp>
      <p:sp>
        <p:nvSpPr>
          <p:cNvPr id="16" name="Text 14"/>
          <p:cNvSpPr/>
          <p:nvPr/>
        </p:nvSpPr>
        <p:spPr>
          <a:xfrm>
            <a:off x="640080" y="4251960"/>
            <a:ext cx="10972800" cy="365760"/>
          </a:xfrm>
          <a:prstGeom prst="rect">
            <a:avLst/>
          </a:prstGeom>
          <a:noFill/>
          <a:ln/>
        </p:spPr>
        <p:txBody>
          <a:bodyPr wrap="square" lIns="0" tIns="0" rIns="0" bIns="0" rtlCol="0" anchor="ctr"/>
          <a:lstStyle/>
          <a:p>
            <a:pPr marL="0" indent="0">
              <a:buNone/>
            </a:pPr>
            <a:r>
              <a:rPr lang="en-US" sz="1350" b="1" dirty="0">
                <a:solidFill>
                  <a:srgbClr val="1E2761"/>
                </a:solidFill>
                <a:latin typeface="Arial" panose="020B0604020202020204" pitchFamily="34" charset="0"/>
                <a:ea typeface="Calibri" pitchFamily="34" charset="-122"/>
                <a:cs typeface="Arial" panose="020B0604020202020204" pitchFamily="34" charset="0"/>
              </a:rPr>
              <a:t>Нэмэгдэх хувилбарууд (Incremental options):</a:t>
            </a:r>
            <a:endParaRPr lang="en-US" sz="1350" dirty="0">
              <a:latin typeface="Arial" panose="020B0604020202020204" pitchFamily="34" charset="0"/>
              <a:cs typeface="Arial" panose="020B0604020202020204" pitchFamily="34" charset="0"/>
            </a:endParaRPr>
          </a:p>
        </p:txBody>
      </p:sp>
      <p:sp>
        <p:nvSpPr>
          <p:cNvPr id="17" name="Shape 15"/>
          <p:cNvSpPr/>
          <p:nvPr/>
        </p:nvSpPr>
        <p:spPr>
          <a:xfrm>
            <a:off x="822960" y="4663440"/>
            <a:ext cx="2743200" cy="457200"/>
          </a:xfrm>
          <a:prstGeom prst="rect">
            <a:avLst/>
          </a:prstGeom>
          <a:solidFill>
            <a:srgbClr val="CADCFC"/>
          </a:solidFill>
          <a:ln/>
        </p:spPr>
        <p:txBody>
          <a:bodyPr/>
          <a:lstStyle/>
          <a:p>
            <a:endParaRPr lang="en-US">
              <a:latin typeface="Arial" panose="020B0604020202020204" pitchFamily="34" charset="0"/>
              <a:cs typeface="Arial" panose="020B0604020202020204" pitchFamily="34" charset="0"/>
            </a:endParaRPr>
          </a:p>
        </p:txBody>
      </p:sp>
      <p:sp>
        <p:nvSpPr>
          <p:cNvPr id="18" name="Text 16"/>
          <p:cNvSpPr/>
          <p:nvPr/>
        </p:nvSpPr>
        <p:spPr>
          <a:xfrm>
            <a:off x="3703320" y="4663440"/>
            <a:ext cx="7315200" cy="457200"/>
          </a:xfrm>
          <a:prstGeom prst="rect">
            <a:avLst/>
          </a:prstGeom>
          <a:noFill/>
          <a:ln/>
        </p:spPr>
        <p:txBody>
          <a:bodyPr wrap="square" lIns="0" tIns="0" rIns="0" bIns="0" rtlCol="0" anchor="ctr"/>
          <a:lstStyle/>
          <a:p>
            <a:pPr marL="0" indent="0">
              <a:buNone/>
            </a:pPr>
            <a:r>
              <a:rPr lang="en-US" sz="1250" dirty="0">
                <a:solidFill>
                  <a:srgbClr val="1B2540"/>
                </a:solidFill>
                <a:latin typeface="Arial" panose="020B0604020202020204" pitchFamily="34" charset="0"/>
                <a:ea typeface="Calibri" pitchFamily="34" charset="-122"/>
                <a:cs typeface="Arial" panose="020B0604020202020204" pitchFamily="34" charset="0"/>
              </a:rPr>
              <a:t>Суурь хувилбар — хамгийн чухал асуудал, хямд, хурдан</a:t>
            </a:r>
            <a:endParaRPr lang="en-US" sz="1250" dirty="0">
              <a:latin typeface="Arial" panose="020B0604020202020204" pitchFamily="34" charset="0"/>
              <a:cs typeface="Arial" panose="020B0604020202020204" pitchFamily="34" charset="0"/>
            </a:endParaRPr>
          </a:p>
        </p:txBody>
      </p:sp>
      <p:sp>
        <p:nvSpPr>
          <p:cNvPr id="19" name="Shape 17"/>
          <p:cNvSpPr/>
          <p:nvPr/>
        </p:nvSpPr>
        <p:spPr>
          <a:xfrm>
            <a:off x="822960" y="5166360"/>
            <a:ext cx="3931920" cy="457200"/>
          </a:xfrm>
          <a:prstGeom prst="rect">
            <a:avLst/>
          </a:prstGeom>
          <a:solidFill>
            <a:srgbClr val="8FB0E8"/>
          </a:solidFill>
          <a:ln/>
        </p:spPr>
        <p:txBody>
          <a:bodyPr/>
          <a:lstStyle/>
          <a:p>
            <a:endParaRPr lang="en-US">
              <a:latin typeface="Arial" panose="020B0604020202020204" pitchFamily="34" charset="0"/>
              <a:cs typeface="Arial" panose="020B0604020202020204" pitchFamily="34" charset="0"/>
            </a:endParaRPr>
          </a:p>
        </p:txBody>
      </p:sp>
      <p:sp>
        <p:nvSpPr>
          <p:cNvPr id="20" name="Text 18"/>
          <p:cNvSpPr/>
          <p:nvPr/>
        </p:nvSpPr>
        <p:spPr>
          <a:xfrm>
            <a:off x="4892040" y="5166360"/>
            <a:ext cx="6400800" cy="457200"/>
          </a:xfrm>
          <a:prstGeom prst="rect">
            <a:avLst/>
          </a:prstGeom>
          <a:noFill/>
          <a:ln/>
        </p:spPr>
        <p:txBody>
          <a:bodyPr wrap="square" lIns="0" tIns="0" rIns="0" bIns="0" rtlCol="0" anchor="ctr"/>
          <a:lstStyle/>
          <a:p>
            <a:pPr marL="0" indent="0">
              <a:buNone/>
            </a:pPr>
            <a:r>
              <a:rPr lang="en-US" sz="1250" dirty="0">
                <a:solidFill>
                  <a:srgbClr val="1B2540"/>
                </a:solidFill>
                <a:latin typeface="Arial" panose="020B0604020202020204" pitchFamily="34" charset="0"/>
                <a:ea typeface="Calibri" pitchFamily="34" charset="-122"/>
                <a:cs typeface="Arial" panose="020B0604020202020204" pitchFamily="34" charset="0"/>
              </a:rPr>
              <a:t>Суурь + зарим нэмэлт онцлог — илүү зардал, хугацаа</a:t>
            </a:r>
            <a:endParaRPr lang="en-US" sz="1250" dirty="0">
              <a:latin typeface="Arial" panose="020B0604020202020204" pitchFamily="34" charset="0"/>
              <a:cs typeface="Arial" panose="020B0604020202020204" pitchFamily="34" charset="0"/>
            </a:endParaRPr>
          </a:p>
        </p:txBody>
      </p:sp>
      <p:sp>
        <p:nvSpPr>
          <p:cNvPr id="21" name="Shape 19"/>
          <p:cNvSpPr/>
          <p:nvPr/>
        </p:nvSpPr>
        <p:spPr>
          <a:xfrm>
            <a:off x="822960" y="5669280"/>
            <a:ext cx="5120640" cy="457200"/>
          </a:xfrm>
          <a:prstGeom prst="rect">
            <a:avLst/>
          </a:prstGeom>
          <a:solidFill>
            <a:srgbClr val="1E2761"/>
          </a:solidFill>
          <a:ln/>
        </p:spPr>
        <p:txBody>
          <a:bodyPr/>
          <a:lstStyle/>
          <a:p>
            <a:endParaRPr lang="en-US">
              <a:latin typeface="Arial" panose="020B0604020202020204" pitchFamily="34" charset="0"/>
              <a:cs typeface="Arial" panose="020B0604020202020204" pitchFamily="34" charset="0"/>
            </a:endParaRPr>
          </a:p>
        </p:txBody>
      </p:sp>
      <p:sp>
        <p:nvSpPr>
          <p:cNvPr id="22" name="Text 20"/>
          <p:cNvSpPr/>
          <p:nvPr/>
        </p:nvSpPr>
        <p:spPr>
          <a:xfrm>
            <a:off x="6080760" y="5669280"/>
            <a:ext cx="5486400" cy="457200"/>
          </a:xfrm>
          <a:prstGeom prst="rect">
            <a:avLst/>
          </a:prstGeom>
          <a:noFill/>
          <a:ln/>
        </p:spPr>
        <p:txBody>
          <a:bodyPr wrap="square" lIns="0" tIns="0" rIns="0" bIns="0" rtlCol="0" anchor="ctr"/>
          <a:lstStyle/>
          <a:p>
            <a:pPr marL="0" indent="0">
              <a:buNone/>
            </a:pPr>
            <a:r>
              <a:rPr lang="en-US" sz="1250" dirty="0">
                <a:solidFill>
                  <a:srgbClr val="1B2540"/>
                </a:solidFill>
                <a:latin typeface="Arial" panose="020B0604020202020204" pitchFamily="34" charset="0"/>
                <a:ea typeface="Calibri" pitchFamily="34" charset="-122"/>
                <a:cs typeface="Arial" panose="020B0604020202020204" pitchFamily="34" charset="0"/>
              </a:rPr>
              <a:t>Бүх зүйл — иж бүрэн шийдэл, хамгийн их зардал, хугацаа</a:t>
            </a:r>
            <a:endParaRPr lang="en-US" sz="1250" dirty="0">
              <a:latin typeface="Arial" panose="020B0604020202020204" pitchFamily="34" charset="0"/>
              <a:cs typeface="Arial" panose="020B0604020202020204" pitchFamily="34" charset="0"/>
            </a:endParaRPr>
          </a:p>
        </p:txBody>
      </p:sp>
      <p:sp>
        <p:nvSpPr>
          <p:cNvPr id="23" name="Text 21"/>
          <p:cNvSpPr/>
          <p:nvPr/>
        </p:nvSpPr>
        <p:spPr>
          <a:xfrm>
            <a:off x="11338560" y="6400800"/>
            <a:ext cx="548640" cy="274320"/>
          </a:xfrm>
          <a:prstGeom prst="rect">
            <a:avLst/>
          </a:prstGeom>
          <a:noFill/>
          <a:ln/>
        </p:spPr>
        <p:txBody>
          <a:bodyPr wrap="square" rtlCol="0" anchor="ctr"/>
          <a:lstStyle/>
          <a:p>
            <a:pPr marL="0" indent="0" algn="r">
              <a:buNone/>
            </a:pPr>
            <a:r>
              <a:rPr lang="en-US" sz="1000" dirty="0">
                <a:solidFill>
                  <a:srgbClr val="5A6483"/>
                </a:solidFill>
                <a:latin typeface="Arial" panose="020B0604020202020204" pitchFamily="34" charset="0"/>
                <a:ea typeface="Calibri" pitchFamily="34" charset="-122"/>
                <a:cs typeface="Arial" panose="020B0604020202020204" pitchFamily="34" charset="0"/>
              </a:rPr>
              <a:t>24</a:t>
            </a:r>
            <a:endParaRPr lang="en-US" sz="1000" dirty="0">
              <a:latin typeface="Arial" panose="020B0604020202020204" pitchFamily="34" charset="0"/>
              <a:cs typeface="Arial" panose="020B0604020202020204" pitchFamily="34"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 25">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640080" y="411480"/>
            <a:ext cx="8229600" cy="320040"/>
          </a:xfrm>
          <a:prstGeom prst="rect">
            <a:avLst/>
          </a:prstGeom>
          <a:noFill/>
          <a:ln/>
        </p:spPr>
        <p:txBody>
          <a:bodyPr wrap="square" lIns="0" tIns="0" rIns="0" bIns="0" rtlCol="0" anchor="ctr"/>
          <a:lstStyle/>
          <a:p>
            <a:pPr marL="0" indent="0">
              <a:buNone/>
            </a:pPr>
            <a:r>
              <a:rPr lang="en-US" sz="1200" b="1" kern="0" spc="200" dirty="0">
                <a:solidFill>
                  <a:srgbClr val="E8B84B"/>
                </a:solidFill>
                <a:latin typeface="Arial" panose="020B0604020202020204" pitchFamily="34" charset="0"/>
                <a:ea typeface="Calibri" pitchFamily="34" charset="-122"/>
                <a:cs typeface="Arial" panose="020B0604020202020204" pitchFamily="34" charset="0"/>
              </a:rPr>
              <a:t>ХУВИЛБАР</a:t>
            </a:r>
            <a:endParaRPr lang="en-US" sz="1200" dirty="0">
              <a:latin typeface="Arial" panose="020B0604020202020204" pitchFamily="34" charset="0"/>
              <a:cs typeface="Arial" panose="020B0604020202020204" pitchFamily="34" charset="0"/>
            </a:endParaRPr>
          </a:p>
        </p:txBody>
      </p:sp>
      <p:sp>
        <p:nvSpPr>
          <p:cNvPr id="3" name="Text 1"/>
          <p:cNvSpPr/>
          <p:nvPr/>
        </p:nvSpPr>
        <p:spPr>
          <a:xfrm>
            <a:off x="640080" y="731520"/>
            <a:ext cx="10881360" cy="914400"/>
          </a:xfrm>
          <a:prstGeom prst="rect">
            <a:avLst/>
          </a:prstGeom>
          <a:noFill/>
          <a:ln/>
        </p:spPr>
        <p:txBody>
          <a:bodyPr wrap="square" lIns="0" tIns="0" rIns="0" bIns="0" rtlCol="0" anchor="t"/>
          <a:lstStyle/>
          <a:p>
            <a:pPr marL="0" indent="0">
              <a:buNone/>
            </a:pPr>
            <a:r>
              <a:rPr lang="en-US" sz="2800" b="1" dirty="0">
                <a:solidFill>
                  <a:srgbClr val="1E2761"/>
                </a:solidFill>
                <a:latin typeface="Arial" panose="020B0604020202020204" pitchFamily="34" charset="0"/>
                <a:ea typeface="Georgia" pitchFamily="34" charset="-122"/>
                <a:cs typeface="Arial" panose="020B0604020202020204" pitchFamily="34" charset="0"/>
              </a:rPr>
              <a:t>‘Юу ч хийхгүй’ хувилбар</a:t>
            </a:r>
            <a:endParaRPr lang="en-US" sz="2800" dirty="0">
              <a:latin typeface="Arial" panose="020B0604020202020204" pitchFamily="34" charset="0"/>
              <a:cs typeface="Arial" panose="020B0604020202020204" pitchFamily="34" charset="0"/>
            </a:endParaRPr>
          </a:p>
        </p:txBody>
      </p:sp>
      <p:sp>
        <p:nvSpPr>
          <p:cNvPr id="4" name="Text 2"/>
          <p:cNvSpPr/>
          <p:nvPr/>
        </p:nvSpPr>
        <p:spPr>
          <a:xfrm>
            <a:off x="670560" y="1188720"/>
            <a:ext cx="10972800" cy="822960"/>
          </a:xfrm>
          <a:prstGeom prst="rect">
            <a:avLst/>
          </a:prstGeom>
          <a:noFill/>
          <a:ln/>
        </p:spPr>
        <p:txBody>
          <a:bodyPr wrap="square" lIns="0" tIns="0" rIns="0" bIns="0" rtlCol="0" anchor="ctr"/>
          <a:lstStyle/>
          <a:p>
            <a:pPr marL="0" indent="0">
              <a:buNone/>
            </a:pPr>
            <a:r>
              <a:rPr lang="en-US" dirty="0">
                <a:solidFill>
                  <a:srgbClr val="1B2540"/>
                </a:solidFill>
                <a:latin typeface="Arial" panose="020B0604020202020204" pitchFamily="34" charset="0"/>
                <a:ea typeface="Calibri" pitchFamily="34" charset="-122"/>
                <a:cs typeface="Arial" panose="020B0604020202020204" pitchFamily="34" charset="0"/>
              </a:rPr>
              <a:t>Үргэлж авч үзэх ёстой нэг хувилбар бол ‘юу ч хийхгүй’ (do nothing). Заримдаа энэ нь үнэхээр боломжтой бөгөөд байгууллагад хамгийн зөв сонголт байж ч мэднэ.</a:t>
            </a:r>
            <a:endParaRPr lang="en-US" dirty="0">
              <a:latin typeface="Arial" panose="020B0604020202020204" pitchFamily="34" charset="0"/>
              <a:cs typeface="Arial" panose="020B0604020202020204" pitchFamily="34" charset="0"/>
            </a:endParaRPr>
          </a:p>
        </p:txBody>
      </p:sp>
      <p:sp>
        <p:nvSpPr>
          <p:cNvPr id="5" name="Shape 3"/>
          <p:cNvSpPr/>
          <p:nvPr/>
        </p:nvSpPr>
        <p:spPr>
          <a:xfrm>
            <a:off x="670560" y="2194560"/>
            <a:ext cx="5440680" cy="2468880"/>
          </a:xfrm>
          <a:prstGeom prst="rect">
            <a:avLst/>
          </a:prstGeom>
          <a:solidFill>
            <a:srgbClr val="F4F6FB"/>
          </a:solidFill>
          <a:ln w="12700">
            <a:solidFill>
              <a:srgbClr val="E2E7F2"/>
            </a:solidFill>
            <a:prstDash val="solid"/>
          </a:ln>
          <a:effectLst>
            <a:outerShdw blurRad="63500" dist="25400" dir="8100000" algn="bl" rotWithShape="0">
              <a:srgbClr val="000000">
                <a:alpha val="10000"/>
              </a:srgbClr>
            </a:outerShdw>
          </a:effectLst>
        </p:spPr>
        <p:txBody>
          <a:bodyPr/>
          <a:lstStyle/>
          <a:p>
            <a:endParaRPr lang="en-US" sz="2000">
              <a:latin typeface="Arial" panose="020B0604020202020204" pitchFamily="34" charset="0"/>
              <a:cs typeface="Arial" panose="020B0604020202020204" pitchFamily="34" charset="0"/>
            </a:endParaRPr>
          </a:p>
        </p:txBody>
      </p:sp>
      <p:sp>
        <p:nvSpPr>
          <p:cNvPr id="6" name="Shape 4"/>
          <p:cNvSpPr/>
          <p:nvPr/>
        </p:nvSpPr>
        <p:spPr>
          <a:xfrm>
            <a:off x="670560" y="2194560"/>
            <a:ext cx="82296" cy="2468880"/>
          </a:xfrm>
          <a:prstGeom prst="rect">
            <a:avLst/>
          </a:prstGeom>
          <a:solidFill>
            <a:srgbClr val="2E8B8B"/>
          </a:solidFill>
          <a:ln/>
        </p:spPr>
        <p:txBody>
          <a:bodyPr/>
          <a:lstStyle/>
          <a:p>
            <a:endParaRPr lang="en-US" sz="2000">
              <a:latin typeface="Arial" panose="020B0604020202020204" pitchFamily="34" charset="0"/>
              <a:cs typeface="Arial" panose="020B0604020202020204" pitchFamily="34" charset="0"/>
            </a:endParaRPr>
          </a:p>
        </p:txBody>
      </p:sp>
      <p:sp>
        <p:nvSpPr>
          <p:cNvPr id="7" name="Text 5"/>
          <p:cNvSpPr/>
          <p:nvPr/>
        </p:nvSpPr>
        <p:spPr>
          <a:xfrm>
            <a:off x="871728" y="2322576"/>
            <a:ext cx="5074920" cy="457200"/>
          </a:xfrm>
          <a:prstGeom prst="rect">
            <a:avLst/>
          </a:prstGeom>
          <a:noFill/>
          <a:ln/>
        </p:spPr>
        <p:txBody>
          <a:bodyPr wrap="square" lIns="0" tIns="0" rIns="0" bIns="0" rtlCol="0" anchor="t"/>
          <a:lstStyle/>
          <a:p>
            <a:pPr marL="0" indent="0">
              <a:buNone/>
            </a:pPr>
            <a:r>
              <a:rPr lang="en-US" sz="1600" b="1" dirty="0">
                <a:solidFill>
                  <a:srgbClr val="2E8B8B"/>
                </a:solidFill>
                <a:latin typeface="Arial" panose="020B0604020202020204" pitchFamily="34" charset="0"/>
                <a:ea typeface="Calibri" pitchFamily="34" charset="-122"/>
                <a:cs typeface="Arial" panose="020B0604020202020204" pitchFamily="34" charset="0"/>
              </a:rPr>
              <a:t>Боломжтой үед</a:t>
            </a:r>
            <a:endParaRPr lang="en-US" sz="1600" dirty="0">
              <a:latin typeface="Arial" panose="020B0604020202020204" pitchFamily="34" charset="0"/>
              <a:cs typeface="Arial" panose="020B0604020202020204" pitchFamily="34" charset="0"/>
            </a:endParaRPr>
          </a:p>
        </p:txBody>
      </p:sp>
      <p:sp>
        <p:nvSpPr>
          <p:cNvPr id="8" name="Text 6"/>
          <p:cNvSpPr/>
          <p:nvPr/>
        </p:nvSpPr>
        <p:spPr>
          <a:xfrm>
            <a:off x="871728" y="2761488"/>
            <a:ext cx="5074920" cy="1783080"/>
          </a:xfrm>
          <a:prstGeom prst="rect">
            <a:avLst/>
          </a:prstGeom>
          <a:noFill/>
          <a:ln/>
        </p:spPr>
        <p:txBody>
          <a:bodyPr wrap="square" lIns="0" tIns="0" rIns="0" bIns="0" rtlCol="0" anchor="t"/>
          <a:lstStyle/>
          <a:p>
            <a:pPr marL="0" indent="0">
              <a:lnSpc>
                <a:spcPct val="102000"/>
              </a:lnSpc>
              <a:buNone/>
            </a:pPr>
            <a:r>
              <a:rPr lang="en-US" sz="1400" dirty="0">
                <a:solidFill>
                  <a:srgbClr val="1B2540"/>
                </a:solidFill>
                <a:latin typeface="Arial" panose="020B0604020202020204" pitchFamily="34" charset="0"/>
                <a:ea typeface="Calibri" pitchFamily="34" charset="-122"/>
                <a:cs typeface="Arial" panose="020B0604020202020204" pitchFamily="34" charset="0"/>
              </a:rPr>
              <a:t>Зарим тохиолдолд статус квог хадгалах нь цаг хугацаа, зардлын хувьд хамгийн ухаалаг шийдэл байж болно. Үүнийг харьцуулах суурь (baseline) болгон ашиглана.</a:t>
            </a:r>
            <a:endParaRPr lang="en-US" sz="1400" dirty="0">
              <a:latin typeface="Arial" panose="020B0604020202020204" pitchFamily="34" charset="0"/>
              <a:cs typeface="Arial" panose="020B0604020202020204" pitchFamily="34" charset="0"/>
            </a:endParaRPr>
          </a:p>
        </p:txBody>
      </p:sp>
      <p:sp>
        <p:nvSpPr>
          <p:cNvPr id="9" name="Shape 7"/>
          <p:cNvSpPr/>
          <p:nvPr/>
        </p:nvSpPr>
        <p:spPr>
          <a:xfrm>
            <a:off x="6294120" y="2194560"/>
            <a:ext cx="5257800" cy="2468880"/>
          </a:xfrm>
          <a:prstGeom prst="rect">
            <a:avLst/>
          </a:prstGeom>
          <a:solidFill>
            <a:srgbClr val="F4F6FB"/>
          </a:solidFill>
          <a:ln w="12700">
            <a:solidFill>
              <a:srgbClr val="E2E7F2"/>
            </a:solidFill>
            <a:prstDash val="solid"/>
          </a:ln>
          <a:effectLst>
            <a:outerShdw blurRad="63500" dist="25400" dir="8100000" algn="bl" rotWithShape="0">
              <a:srgbClr val="000000">
                <a:alpha val="10000"/>
              </a:srgbClr>
            </a:outerShdw>
          </a:effectLst>
        </p:spPr>
        <p:txBody>
          <a:bodyPr/>
          <a:lstStyle/>
          <a:p>
            <a:endParaRPr lang="en-US" sz="2000">
              <a:latin typeface="Arial" panose="020B0604020202020204" pitchFamily="34" charset="0"/>
              <a:cs typeface="Arial" panose="020B0604020202020204" pitchFamily="34" charset="0"/>
            </a:endParaRPr>
          </a:p>
        </p:txBody>
      </p:sp>
      <p:sp>
        <p:nvSpPr>
          <p:cNvPr id="10" name="Shape 8"/>
          <p:cNvSpPr/>
          <p:nvPr/>
        </p:nvSpPr>
        <p:spPr>
          <a:xfrm>
            <a:off x="6294120" y="2194560"/>
            <a:ext cx="82296" cy="2468880"/>
          </a:xfrm>
          <a:prstGeom prst="rect">
            <a:avLst/>
          </a:prstGeom>
          <a:solidFill>
            <a:srgbClr val="C0392B"/>
          </a:solidFill>
          <a:ln/>
        </p:spPr>
        <p:txBody>
          <a:bodyPr/>
          <a:lstStyle/>
          <a:p>
            <a:endParaRPr lang="en-US" sz="2000">
              <a:latin typeface="Arial" panose="020B0604020202020204" pitchFamily="34" charset="0"/>
              <a:cs typeface="Arial" panose="020B0604020202020204" pitchFamily="34" charset="0"/>
            </a:endParaRPr>
          </a:p>
        </p:txBody>
      </p:sp>
      <p:sp>
        <p:nvSpPr>
          <p:cNvPr id="11" name="Text 9"/>
          <p:cNvSpPr/>
          <p:nvPr/>
        </p:nvSpPr>
        <p:spPr>
          <a:xfrm>
            <a:off x="6495288" y="2322576"/>
            <a:ext cx="4892040" cy="457200"/>
          </a:xfrm>
          <a:prstGeom prst="rect">
            <a:avLst/>
          </a:prstGeom>
          <a:noFill/>
          <a:ln/>
        </p:spPr>
        <p:txBody>
          <a:bodyPr wrap="square" lIns="0" tIns="0" rIns="0" bIns="0" rtlCol="0" anchor="t"/>
          <a:lstStyle/>
          <a:p>
            <a:pPr marL="0" indent="0">
              <a:buNone/>
            </a:pPr>
            <a:r>
              <a:rPr lang="en-US" sz="1600" b="1" dirty="0">
                <a:solidFill>
                  <a:srgbClr val="C0392B"/>
                </a:solidFill>
                <a:latin typeface="Arial" panose="020B0604020202020204" pitchFamily="34" charset="0"/>
                <a:ea typeface="Calibri" pitchFamily="34" charset="-122"/>
                <a:cs typeface="Arial" panose="020B0604020202020204" pitchFamily="34" charset="0"/>
              </a:rPr>
              <a:t>Эрсдэлтэй үед</a:t>
            </a:r>
            <a:endParaRPr lang="en-US" sz="1600" dirty="0">
              <a:latin typeface="Arial" panose="020B0604020202020204" pitchFamily="34" charset="0"/>
              <a:cs typeface="Arial" panose="020B0604020202020204" pitchFamily="34" charset="0"/>
            </a:endParaRPr>
          </a:p>
        </p:txBody>
      </p:sp>
      <p:sp>
        <p:nvSpPr>
          <p:cNvPr id="12" name="Text 10"/>
          <p:cNvSpPr/>
          <p:nvPr/>
        </p:nvSpPr>
        <p:spPr>
          <a:xfrm>
            <a:off x="6495288" y="2761488"/>
            <a:ext cx="4892040" cy="1783080"/>
          </a:xfrm>
          <a:prstGeom prst="rect">
            <a:avLst/>
          </a:prstGeom>
          <a:noFill/>
          <a:ln/>
        </p:spPr>
        <p:txBody>
          <a:bodyPr wrap="square" lIns="0" tIns="0" rIns="0" bIns="0" rtlCol="0" anchor="t"/>
          <a:lstStyle/>
          <a:p>
            <a:pPr marL="0" indent="0">
              <a:lnSpc>
                <a:spcPct val="102000"/>
              </a:lnSpc>
              <a:buNone/>
            </a:pPr>
            <a:r>
              <a:rPr lang="en-US" sz="1400" dirty="0">
                <a:solidFill>
                  <a:srgbClr val="1B2540"/>
                </a:solidFill>
                <a:latin typeface="Arial" panose="020B0604020202020204" pitchFamily="34" charset="0"/>
                <a:ea typeface="Calibri" pitchFamily="34" charset="-122"/>
                <a:cs typeface="Arial" panose="020B0604020202020204" pitchFamily="34" charset="0"/>
              </a:rPr>
              <a:t>Гэвч ихэнхдээ ‘юу ч хийхгүй’ нь бизнесийн гамшигт хүргэдэг. Энэ тохиолдолд бездействиеийн эрсдэл, үр дагаврыг тодорхой харуулах нь бусад хувилбарын үндэслэлийн чухал хэсэг болно.</a:t>
            </a:r>
            <a:endParaRPr lang="en-US" sz="1400" dirty="0">
              <a:latin typeface="Arial" panose="020B0604020202020204" pitchFamily="34" charset="0"/>
              <a:cs typeface="Arial" panose="020B0604020202020204" pitchFamily="34" charset="0"/>
            </a:endParaRPr>
          </a:p>
        </p:txBody>
      </p:sp>
      <p:sp>
        <p:nvSpPr>
          <p:cNvPr id="13" name="Text 11"/>
          <p:cNvSpPr/>
          <p:nvPr/>
        </p:nvSpPr>
        <p:spPr>
          <a:xfrm>
            <a:off x="11338560" y="6400800"/>
            <a:ext cx="548640" cy="274320"/>
          </a:xfrm>
          <a:prstGeom prst="rect">
            <a:avLst/>
          </a:prstGeom>
          <a:noFill/>
          <a:ln/>
        </p:spPr>
        <p:txBody>
          <a:bodyPr wrap="square" rtlCol="0" anchor="ctr"/>
          <a:lstStyle/>
          <a:p>
            <a:pPr marL="0" indent="0" algn="r">
              <a:buNone/>
            </a:pPr>
            <a:r>
              <a:rPr lang="en-US" sz="1000" dirty="0">
                <a:solidFill>
                  <a:srgbClr val="5A6483"/>
                </a:solidFill>
                <a:latin typeface="Arial" panose="020B0604020202020204" pitchFamily="34" charset="0"/>
                <a:ea typeface="Calibri" pitchFamily="34" charset="-122"/>
                <a:cs typeface="Arial" panose="020B0604020202020204" pitchFamily="34" charset="0"/>
              </a:rPr>
              <a:t>25</a:t>
            </a:r>
            <a:endParaRPr lang="en-US" sz="1000" dirty="0">
              <a:latin typeface="Arial" panose="020B0604020202020204" pitchFamily="34" charset="0"/>
              <a:cs typeface="Arial" panose="020B0604020202020204" pitchFamily="34"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 26">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640080" y="411480"/>
            <a:ext cx="8229600" cy="320040"/>
          </a:xfrm>
          <a:prstGeom prst="rect">
            <a:avLst/>
          </a:prstGeom>
          <a:noFill/>
          <a:ln/>
        </p:spPr>
        <p:txBody>
          <a:bodyPr wrap="square" lIns="0" tIns="0" rIns="0" bIns="0" rtlCol="0" anchor="ctr"/>
          <a:lstStyle/>
          <a:p>
            <a:pPr marL="0" indent="0">
              <a:buNone/>
            </a:pPr>
            <a:r>
              <a:rPr lang="en-US" sz="1200" b="1" kern="0" spc="200" dirty="0">
                <a:solidFill>
                  <a:srgbClr val="E8B84B"/>
                </a:solidFill>
                <a:latin typeface="Arial" panose="020B0604020202020204" pitchFamily="34" charset="0"/>
                <a:ea typeface="Calibri" pitchFamily="34" charset="-122"/>
                <a:cs typeface="Arial" panose="020B0604020202020204" pitchFamily="34" charset="0"/>
              </a:rPr>
              <a:t>ХЭРЭГЖИХ БОЛОМЖ</a:t>
            </a:r>
            <a:endParaRPr lang="en-US" sz="1200" dirty="0">
              <a:latin typeface="Arial" panose="020B0604020202020204" pitchFamily="34" charset="0"/>
              <a:cs typeface="Arial" panose="020B0604020202020204" pitchFamily="34" charset="0"/>
            </a:endParaRPr>
          </a:p>
        </p:txBody>
      </p:sp>
      <p:sp>
        <p:nvSpPr>
          <p:cNvPr id="3" name="Text 1"/>
          <p:cNvSpPr/>
          <p:nvPr/>
        </p:nvSpPr>
        <p:spPr>
          <a:xfrm>
            <a:off x="640080" y="731520"/>
            <a:ext cx="10881360" cy="914400"/>
          </a:xfrm>
          <a:prstGeom prst="rect">
            <a:avLst/>
          </a:prstGeom>
          <a:noFill/>
          <a:ln/>
        </p:spPr>
        <p:txBody>
          <a:bodyPr wrap="square" lIns="0" tIns="0" rIns="0" bIns="0" rtlCol="0" anchor="t"/>
          <a:lstStyle/>
          <a:p>
            <a:pPr marL="0" indent="0">
              <a:buNone/>
            </a:pPr>
            <a:r>
              <a:rPr lang="en-US" sz="2800" b="1" dirty="0">
                <a:solidFill>
                  <a:srgbClr val="1E2761"/>
                </a:solidFill>
                <a:latin typeface="Arial" panose="020B0604020202020204" pitchFamily="34" charset="0"/>
                <a:ea typeface="Georgia" pitchFamily="34" charset="-122"/>
                <a:cs typeface="Arial" panose="020B0604020202020204" pitchFamily="34" charset="0"/>
              </a:rPr>
              <a:t>Хэрэгжих боломжийн үнэлгээ</a:t>
            </a:r>
            <a:endParaRPr lang="en-US" sz="2800" dirty="0">
              <a:latin typeface="Arial" panose="020B0604020202020204" pitchFamily="34" charset="0"/>
              <a:cs typeface="Arial" panose="020B0604020202020204" pitchFamily="34" charset="0"/>
            </a:endParaRPr>
          </a:p>
        </p:txBody>
      </p:sp>
      <p:sp>
        <p:nvSpPr>
          <p:cNvPr id="4" name="Text 2"/>
          <p:cNvSpPr/>
          <p:nvPr/>
        </p:nvSpPr>
        <p:spPr>
          <a:xfrm>
            <a:off x="640080" y="1234440"/>
            <a:ext cx="10972800" cy="457200"/>
          </a:xfrm>
          <a:prstGeom prst="rect">
            <a:avLst/>
          </a:prstGeom>
          <a:noFill/>
          <a:ln/>
        </p:spPr>
        <p:txBody>
          <a:bodyPr wrap="square" lIns="0" tIns="0" rIns="0" bIns="0" rtlCol="0" anchor="ctr"/>
          <a:lstStyle/>
          <a:p>
            <a:pPr marL="0" indent="0">
              <a:buNone/>
            </a:pPr>
            <a:r>
              <a:rPr lang="en-US" b="1" dirty="0">
                <a:solidFill>
                  <a:srgbClr val="1B2540"/>
                </a:solidFill>
                <a:latin typeface="Arial" panose="020B0604020202020204" pitchFamily="34" charset="0"/>
                <a:ea typeface="Calibri" pitchFamily="34" charset="-122"/>
                <a:cs typeface="Arial" panose="020B0604020202020204" pitchFamily="34" charset="0"/>
              </a:rPr>
              <a:t>Хэрэгжих боломжийг (feasibility) гурван үндсэн гарчгийн дор үнэлнэ:</a:t>
            </a:r>
            <a:endParaRPr lang="en-US" dirty="0">
              <a:latin typeface="Arial" panose="020B0604020202020204" pitchFamily="34" charset="0"/>
              <a:cs typeface="Arial" panose="020B0604020202020204" pitchFamily="34" charset="0"/>
            </a:endParaRPr>
          </a:p>
        </p:txBody>
      </p:sp>
      <p:sp>
        <p:nvSpPr>
          <p:cNvPr id="5" name="Shape 3"/>
          <p:cNvSpPr/>
          <p:nvPr/>
        </p:nvSpPr>
        <p:spPr>
          <a:xfrm>
            <a:off x="640080" y="1828800"/>
            <a:ext cx="3383280" cy="3383280"/>
          </a:xfrm>
          <a:prstGeom prst="rect">
            <a:avLst/>
          </a:prstGeom>
          <a:solidFill>
            <a:srgbClr val="FFFFFF"/>
          </a:solidFill>
          <a:ln w="12700">
            <a:solidFill>
              <a:srgbClr val="E2E7F2"/>
            </a:solidFill>
            <a:prstDash val="solid"/>
          </a:ln>
          <a:effectLst>
            <a:outerShdw blurRad="63500" dist="25400" dir="8100000" algn="bl" rotWithShape="0">
              <a:srgbClr val="000000">
                <a:alpha val="10000"/>
              </a:srgbClr>
            </a:outerShdw>
          </a:effectLst>
        </p:spPr>
        <p:txBody>
          <a:bodyPr/>
          <a:lstStyle/>
          <a:p>
            <a:endParaRPr lang="en-US" sz="2400">
              <a:latin typeface="Arial" panose="020B0604020202020204" pitchFamily="34" charset="0"/>
              <a:cs typeface="Arial" panose="020B0604020202020204" pitchFamily="34" charset="0"/>
            </a:endParaRPr>
          </a:p>
        </p:txBody>
      </p:sp>
      <p:sp>
        <p:nvSpPr>
          <p:cNvPr id="6" name="Shape 4"/>
          <p:cNvSpPr/>
          <p:nvPr/>
        </p:nvSpPr>
        <p:spPr>
          <a:xfrm>
            <a:off x="640080" y="1828800"/>
            <a:ext cx="82296" cy="3383280"/>
          </a:xfrm>
          <a:prstGeom prst="rect">
            <a:avLst/>
          </a:prstGeom>
          <a:solidFill>
            <a:srgbClr val="1E2761"/>
          </a:solidFill>
          <a:ln/>
        </p:spPr>
        <p:txBody>
          <a:bodyPr/>
          <a:lstStyle/>
          <a:p>
            <a:endParaRPr lang="en-US" sz="2400">
              <a:latin typeface="Arial" panose="020B0604020202020204" pitchFamily="34" charset="0"/>
              <a:cs typeface="Arial" panose="020B0604020202020204" pitchFamily="34" charset="0"/>
            </a:endParaRPr>
          </a:p>
        </p:txBody>
      </p:sp>
      <p:sp>
        <p:nvSpPr>
          <p:cNvPr id="7" name="Text 5"/>
          <p:cNvSpPr/>
          <p:nvPr/>
        </p:nvSpPr>
        <p:spPr>
          <a:xfrm>
            <a:off x="841248" y="1956816"/>
            <a:ext cx="3017520" cy="457200"/>
          </a:xfrm>
          <a:prstGeom prst="rect">
            <a:avLst/>
          </a:prstGeom>
          <a:noFill/>
          <a:ln/>
        </p:spPr>
        <p:txBody>
          <a:bodyPr wrap="square" lIns="0" tIns="0" rIns="0" bIns="0" rtlCol="0" anchor="t"/>
          <a:lstStyle/>
          <a:p>
            <a:pPr marL="0" indent="0">
              <a:buNone/>
            </a:pPr>
            <a:r>
              <a:rPr lang="en-US" b="1" dirty="0">
                <a:solidFill>
                  <a:srgbClr val="1E2761"/>
                </a:solidFill>
                <a:latin typeface="Arial" panose="020B0604020202020204" pitchFamily="34" charset="0"/>
                <a:ea typeface="Calibri" pitchFamily="34" charset="-122"/>
                <a:cs typeface="Arial" panose="020B0604020202020204" pitchFamily="34" charset="0"/>
              </a:rPr>
              <a:t>Бизнес</a:t>
            </a:r>
            <a:endParaRPr lang="en-US" dirty="0">
              <a:latin typeface="Arial" panose="020B0604020202020204" pitchFamily="34" charset="0"/>
              <a:cs typeface="Arial" panose="020B0604020202020204" pitchFamily="34" charset="0"/>
            </a:endParaRPr>
          </a:p>
        </p:txBody>
      </p:sp>
      <p:sp>
        <p:nvSpPr>
          <p:cNvPr id="8" name="Text 6"/>
          <p:cNvSpPr/>
          <p:nvPr/>
        </p:nvSpPr>
        <p:spPr>
          <a:xfrm>
            <a:off x="841248" y="2395728"/>
            <a:ext cx="3017520" cy="2697480"/>
          </a:xfrm>
          <a:prstGeom prst="rect">
            <a:avLst/>
          </a:prstGeom>
          <a:noFill/>
          <a:ln/>
        </p:spPr>
        <p:txBody>
          <a:bodyPr wrap="square" lIns="0" tIns="0" rIns="0" bIns="0" rtlCol="0" anchor="t"/>
          <a:lstStyle/>
          <a:p>
            <a:pPr marL="0" indent="0">
              <a:lnSpc>
                <a:spcPct val="102000"/>
              </a:lnSpc>
              <a:buNone/>
            </a:pPr>
            <a:r>
              <a:rPr lang="en-US" sz="1600" dirty="0">
                <a:solidFill>
                  <a:srgbClr val="1B2540"/>
                </a:solidFill>
                <a:latin typeface="Arial" panose="020B0604020202020204" pitchFamily="34" charset="0"/>
                <a:ea typeface="Calibri" pitchFamily="34" charset="-122"/>
                <a:cs typeface="Arial" panose="020B0604020202020204" pitchFamily="34" charset="0"/>
              </a:rPr>
              <a:t>Стратегитай нийцэх · Зах зээлийн нөхцөл · Цаг хугацаа · Архитектуртай нийцэх · Соёлд тохирох · Чадавхын хүрээнд · Хууль/зохицуулалт</a:t>
            </a:r>
            <a:endParaRPr lang="en-US" sz="1600" dirty="0">
              <a:latin typeface="Arial" panose="020B0604020202020204" pitchFamily="34" charset="0"/>
              <a:cs typeface="Arial" panose="020B0604020202020204" pitchFamily="34" charset="0"/>
            </a:endParaRPr>
          </a:p>
        </p:txBody>
      </p:sp>
      <p:sp>
        <p:nvSpPr>
          <p:cNvPr id="9" name="Shape 7"/>
          <p:cNvSpPr/>
          <p:nvPr/>
        </p:nvSpPr>
        <p:spPr>
          <a:xfrm>
            <a:off x="4297680" y="1828800"/>
            <a:ext cx="3383280" cy="3383280"/>
          </a:xfrm>
          <a:prstGeom prst="rect">
            <a:avLst/>
          </a:prstGeom>
          <a:solidFill>
            <a:srgbClr val="FFFFFF"/>
          </a:solidFill>
          <a:ln w="12700">
            <a:solidFill>
              <a:srgbClr val="E2E7F2"/>
            </a:solidFill>
            <a:prstDash val="solid"/>
          </a:ln>
          <a:effectLst>
            <a:outerShdw blurRad="63500" dist="25400" dir="8100000" algn="bl" rotWithShape="0">
              <a:srgbClr val="000000">
                <a:alpha val="10000"/>
              </a:srgbClr>
            </a:outerShdw>
          </a:effectLst>
        </p:spPr>
        <p:txBody>
          <a:bodyPr/>
          <a:lstStyle/>
          <a:p>
            <a:endParaRPr lang="en-US" sz="2400">
              <a:latin typeface="Arial" panose="020B0604020202020204" pitchFamily="34" charset="0"/>
              <a:cs typeface="Arial" panose="020B0604020202020204" pitchFamily="34" charset="0"/>
            </a:endParaRPr>
          </a:p>
        </p:txBody>
      </p:sp>
      <p:sp>
        <p:nvSpPr>
          <p:cNvPr id="10" name="Shape 8"/>
          <p:cNvSpPr/>
          <p:nvPr/>
        </p:nvSpPr>
        <p:spPr>
          <a:xfrm>
            <a:off x="4297680" y="1828800"/>
            <a:ext cx="82296" cy="3383280"/>
          </a:xfrm>
          <a:prstGeom prst="rect">
            <a:avLst/>
          </a:prstGeom>
          <a:solidFill>
            <a:srgbClr val="2E8B8B"/>
          </a:solidFill>
          <a:ln/>
        </p:spPr>
        <p:txBody>
          <a:bodyPr/>
          <a:lstStyle/>
          <a:p>
            <a:endParaRPr lang="en-US" sz="2400">
              <a:latin typeface="Arial" panose="020B0604020202020204" pitchFamily="34" charset="0"/>
              <a:cs typeface="Arial" panose="020B0604020202020204" pitchFamily="34" charset="0"/>
            </a:endParaRPr>
          </a:p>
        </p:txBody>
      </p:sp>
      <p:sp>
        <p:nvSpPr>
          <p:cNvPr id="11" name="Text 9"/>
          <p:cNvSpPr/>
          <p:nvPr/>
        </p:nvSpPr>
        <p:spPr>
          <a:xfrm>
            <a:off x="4498848" y="1956816"/>
            <a:ext cx="3017520" cy="457200"/>
          </a:xfrm>
          <a:prstGeom prst="rect">
            <a:avLst/>
          </a:prstGeom>
          <a:noFill/>
          <a:ln/>
        </p:spPr>
        <p:txBody>
          <a:bodyPr wrap="square" lIns="0" tIns="0" rIns="0" bIns="0" rtlCol="0" anchor="t"/>
          <a:lstStyle/>
          <a:p>
            <a:pPr marL="0" indent="0">
              <a:buNone/>
            </a:pPr>
            <a:r>
              <a:rPr lang="en-US" b="1" dirty="0">
                <a:solidFill>
                  <a:srgbClr val="2E8B8B"/>
                </a:solidFill>
                <a:latin typeface="Arial" panose="020B0604020202020204" pitchFamily="34" charset="0"/>
                <a:ea typeface="Calibri" pitchFamily="34" charset="-122"/>
                <a:cs typeface="Arial" panose="020B0604020202020204" pitchFamily="34" charset="0"/>
              </a:rPr>
              <a:t>Техник</a:t>
            </a:r>
            <a:endParaRPr lang="en-US" dirty="0">
              <a:latin typeface="Arial" panose="020B0604020202020204" pitchFamily="34" charset="0"/>
              <a:cs typeface="Arial" panose="020B0604020202020204" pitchFamily="34" charset="0"/>
            </a:endParaRPr>
          </a:p>
        </p:txBody>
      </p:sp>
      <p:sp>
        <p:nvSpPr>
          <p:cNvPr id="12" name="Text 10"/>
          <p:cNvSpPr/>
          <p:nvPr/>
        </p:nvSpPr>
        <p:spPr>
          <a:xfrm>
            <a:off x="4498848" y="2395728"/>
            <a:ext cx="3017520" cy="2697480"/>
          </a:xfrm>
          <a:prstGeom prst="rect">
            <a:avLst/>
          </a:prstGeom>
          <a:noFill/>
          <a:ln/>
        </p:spPr>
        <p:txBody>
          <a:bodyPr wrap="square" lIns="0" tIns="0" rIns="0" bIns="0" rtlCol="0" anchor="t"/>
          <a:lstStyle/>
          <a:p>
            <a:pPr marL="0" indent="0">
              <a:lnSpc>
                <a:spcPct val="102000"/>
              </a:lnSpc>
              <a:buNone/>
            </a:pPr>
            <a:r>
              <a:rPr lang="en-US" sz="1600" dirty="0">
                <a:solidFill>
                  <a:srgbClr val="1B2540"/>
                </a:solidFill>
                <a:latin typeface="Arial" panose="020B0604020202020204" pitchFamily="34" charset="0"/>
                <a:ea typeface="Calibri" pitchFamily="34" charset="-122"/>
                <a:cs typeface="Arial" panose="020B0604020202020204" pitchFamily="34" charset="0"/>
              </a:rPr>
              <a:t>Боломжтой эсэх · Найдвартай байдал · Засвар үйлчилгээ · Гүйцэтгэл · Аюулгүй байдал · Өргөтгөгдөх чадвар · Нийцтэй · Батлагдсан</a:t>
            </a:r>
            <a:endParaRPr lang="en-US" sz="1600" dirty="0">
              <a:latin typeface="Arial" panose="020B0604020202020204" pitchFamily="34" charset="0"/>
              <a:cs typeface="Arial" panose="020B0604020202020204" pitchFamily="34" charset="0"/>
            </a:endParaRPr>
          </a:p>
        </p:txBody>
      </p:sp>
      <p:sp>
        <p:nvSpPr>
          <p:cNvPr id="13" name="Shape 11"/>
          <p:cNvSpPr/>
          <p:nvPr/>
        </p:nvSpPr>
        <p:spPr>
          <a:xfrm>
            <a:off x="7955280" y="1828800"/>
            <a:ext cx="3383280" cy="3383280"/>
          </a:xfrm>
          <a:prstGeom prst="rect">
            <a:avLst/>
          </a:prstGeom>
          <a:solidFill>
            <a:srgbClr val="FFFFFF"/>
          </a:solidFill>
          <a:ln w="12700">
            <a:solidFill>
              <a:srgbClr val="E2E7F2"/>
            </a:solidFill>
            <a:prstDash val="solid"/>
          </a:ln>
          <a:effectLst>
            <a:outerShdw blurRad="63500" dist="25400" dir="8100000" algn="bl" rotWithShape="0">
              <a:srgbClr val="000000">
                <a:alpha val="10000"/>
              </a:srgbClr>
            </a:outerShdw>
          </a:effectLst>
        </p:spPr>
        <p:txBody>
          <a:bodyPr/>
          <a:lstStyle/>
          <a:p>
            <a:endParaRPr lang="en-US" sz="2400">
              <a:latin typeface="Arial" panose="020B0604020202020204" pitchFamily="34" charset="0"/>
              <a:cs typeface="Arial" panose="020B0604020202020204" pitchFamily="34" charset="0"/>
            </a:endParaRPr>
          </a:p>
        </p:txBody>
      </p:sp>
      <p:sp>
        <p:nvSpPr>
          <p:cNvPr id="14" name="Shape 12"/>
          <p:cNvSpPr/>
          <p:nvPr/>
        </p:nvSpPr>
        <p:spPr>
          <a:xfrm>
            <a:off x="7955280" y="1828800"/>
            <a:ext cx="82296" cy="3383280"/>
          </a:xfrm>
          <a:prstGeom prst="rect">
            <a:avLst/>
          </a:prstGeom>
          <a:solidFill>
            <a:srgbClr val="E8B84B"/>
          </a:solidFill>
          <a:ln/>
        </p:spPr>
        <p:txBody>
          <a:bodyPr/>
          <a:lstStyle/>
          <a:p>
            <a:endParaRPr lang="en-US" sz="2400">
              <a:latin typeface="Arial" panose="020B0604020202020204" pitchFamily="34" charset="0"/>
              <a:cs typeface="Arial" panose="020B0604020202020204" pitchFamily="34" charset="0"/>
            </a:endParaRPr>
          </a:p>
        </p:txBody>
      </p:sp>
      <p:sp>
        <p:nvSpPr>
          <p:cNvPr id="15" name="Text 13"/>
          <p:cNvSpPr/>
          <p:nvPr/>
        </p:nvSpPr>
        <p:spPr>
          <a:xfrm>
            <a:off x="8156448" y="1956816"/>
            <a:ext cx="3017520" cy="457200"/>
          </a:xfrm>
          <a:prstGeom prst="rect">
            <a:avLst/>
          </a:prstGeom>
          <a:noFill/>
          <a:ln/>
        </p:spPr>
        <p:txBody>
          <a:bodyPr wrap="square" lIns="0" tIns="0" rIns="0" bIns="0" rtlCol="0" anchor="t"/>
          <a:lstStyle/>
          <a:p>
            <a:pPr marL="0" indent="0">
              <a:buNone/>
            </a:pPr>
            <a:r>
              <a:rPr lang="en-US" b="1" dirty="0">
                <a:solidFill>
                  <a:srgbClr val="E8B84B"/>
                </a:solidFill>
                <a:latin typeface="Arial" panose="020B0604020202020204" pitchFamily="34" charset="0"/>
                <a:ea typeface="Calibri" pitchFamily="34" charset="-122"/>
                <a:cs typeface="Arial" panose="020B0604020202020204" pitchFamily="34" charset="0"/>
              </a:rPr>
              <a:t>Санхүү</a:t>
            </a:r>
            <a:endParaRPr lang="en-US" dirty="0">
              <a:latin typeface="Arial" panose="020B0604020202020204" pitchFamily="34" charset="0"/>
              <a:cs typeface="Arial" panose="020B0604020202020204" pitchFamily="34" charset="0"/>
            </a:endParaRPr>
          </a:p>
        </p:txBody>
      </p:sp>
      <p:sp>
        <p:nvSpPr>
          <p:cNvPr id="16" name="Text 14"/>
          <p:cNvSpPr/>
          <p:nvPr/>
        </p:nvSpPr>
        <p:spPr>
          <a:xfrm>
            <a:off x="8156448" y="2395728"/>
            <a:ext cx="3017520" cy="2697480"/>
          </a:xfrm>
          <a:prstGeom prst="rect">
            <a:avLst/>
          </a:prstGeom>
          <a:noFill/>
          <a:ln/>
        </p:spPr>
        <p:txBody>
          <a:bodyPr wrap="square" lIns="0" tIns="0" rIns="0" bIns="0" rtlCol="0" anchor="t"/>
          <a:lstStyle/>
          <a:p>
            <a:pPr marL="0" indent="0">
              <a:lnSpc>
                <a:spcPct val="102000"/>
              </a:lnSpc>
              <a:buNone/>
            </a:pPr>
            <a:r>
              <a:rPr lang="en-US" sz="1600" dirty="0">
                <a:solidFill>
                  <a:srgbClr val="1B2540"/>
                </a:solidFill>
                <a:latin typeface="Arial" panose="020B0604020202020204" pitchFamily="34" charset="0"/>
                <a:ea typeface="Calibri" pitchFamily="34" charset="-122"/>
                <a:cs typeface="Arial" panose="020B0604020202020204" pitchFamily="34" charset="0"/>
              </a:rPr>
              <a:t>Төсөвт багтах · Хөрөнгө байгаа эсэх · Зээлж болох эсэх · Хүлээн зөвшөөрөгдөх ROI · Мөнгөн урсгал · Хурдан эргэн төлөгдөлт</a:t>
            </a:r>
            <a:endParaRPr lang="en-US" sz="1600" dirty="0">
              <a:latin typeface="Arial" panose="020B0604020202020204" pitchFamily="34" charset="0"/>
              <a:cs typeface="Arial" panose="020B0604020202020204" pitchFamily="34" charset="0"/>
            </a:endParaRPr>
          </a:p>
        </p:txBody>
      </p:sp>
      <p:sp>
        <p:nvSpPr>
          <p:cNvPr id="17" name="Text 15"/>
          <p:cNvSpPr/>
          <p:nvPr/>
        </p:nvSpPr>
        <p:spPr>
          <a:xfrm>
            <a:off x="11338560" y="6400800"/>
            <a:ext cx="548640" cy="274320"/>
          </a:xfrm>
          <a:prstGeom prst="rect">
            <a:avLst/>
          </a:prstGeom>
          <a:noFill/>
          <a:ln/>
        </p:spPr>
        <p:txBody>
          <a:bodyPr wrap="square" rtlCol="0" anchor="ctr"/>
          <a:lstStyle/>
          <a:p>
            <a:pPr marL="0" indent="0" algn="r">
              <a:buNone/>
            </a:pPr>
            <a:r>
              <a:rPr lang="en-US" sz="1000" dirty="0">
                <a:solidFill>
                  <a:srgbClr val="5A6483"/>
                </a:solidFill>
                <a:latin typeface="Arial" panose="020B0604020202020204" pitchFamily="34" charset="0"/>
                <a:ea typeface="Calibri" pitchFamily="34" charset="-122"/>
                <a:cs typeface="Arial" panose="020B0604020202020204" pitchFamily="34" charset="0"/>
              </a:rPr>
              <a:t>26</a:t>
            </a:r>
            <a:endParaRPr lang="en-US" sz="1000" dirty="0">
              <a:latin typeface="Arial" panose="020B0604020202020204" pitchFamily="34" charset="0"/>
              <a:cs typeface="Arial" panose="020B0604020202020204" pitchFamily="34"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 27">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640080" y="411480"/>
            <a:ext cx="8229600" cy="320040"/>
          </a:xfrm>
          <a:prstGeom prst="rect">
            <a:avLst/>
          </a:prstGeom>
          <a:noFill/>
          <a:ln/>
        </p:spPr>
        <p:txBody>
          <a:bodyPr wrap="square" lIns="0" tIns="0" rIns="0" bIns="0" rtlCol="0" anchor="ctr"/>
          <a:lstStyle/>
          <a:p>
            <a:pPr marL="0" indent="0">
              <a:buNone/>
            </a:pPr>
            <a:r>
              <a:rPr lang="en-US" sz="1200" b="1" kern="0" spc="200" dirty="0">
                <a:solidFill>
                  <a:srgbClr val="E8B84B"/>
                </a:solidFill>
                <a:latin typeface="Arial" panose="020B0604020202020204" pitchFamily="34" charset="0"/>
                <a:ea typeface="Calibri" pitchFamily="34" charset="-122"/>
                <a:cs typeface="Arial" panose="020B0604020202020204" pitchFamily="34" charset="0"/>
              </a:rPr>
              <a:t>ХЭРЭГЖИХ БОЛОМЖ</a:t>
            </a:r>
            <a:endParaRPr lang="en-US" sz="1200" dirty="0">
              <a:latin typeface="Arial" panose="020B0604020202020204" pitchFamily="34" charset="0"/>
              <a:cs typeface="Arial" panose="020B0604020202020204" pitchFamily="34" charset="0"/>
            </a:endParaRPr>
          </a:p>
        </p:txBody>
      </p:sp>
      <p:sp>
        <p:nvSpPr>
          <p:cNvPr id="3" name="Text 1"/>
          <p:cNvSpPr/>
          <p:nvPr/>
        </p:nvSpPr>
        <p:spPr>
          <a:xfrm>
            <a:off x="640080" y="731520"/>
            <a:ext cx="10881360" cy="914400"/>
          </a:xfrm>
          <a:prstGeom prst="rect">
            <a:avLst/>
          </a:prstGeom>
          <a:noFill/>
          <a:ln/>
        </p:spPr>
        <p:txBody>
          <a:bodyPr wrap="square" lIns="0" tIns="0" rIns="0" bIns="0" rtlCol="0" anchor="t"/>
          <a:lstStyle/>
          <a:p>
            <a:pPr marL="0" indent="0">
              <a:buNone/>
            </a:pPr>
            <a:r>
              <a:rPr lang="en-US" sz="2800" b="1" dirty="0">
                <a:solidFill>
                  <a:srgbClr val="1E2761"/>
                </a:solidFill>
                <a:latin typeface="Arial" panose="020B0604020202020204" pitchFamily="34" charset="0"/>
                <a:ea typeface="Georgia" pitchFamily="34" charset="-122"/>
                <a:cs typeface="Arial" panose="020B0604020202020204" pitchFamily="34" charset="0"/>
              </a:rPr>
              <a:t>Бизнесийн хэрэгжих боломж</a:t>
            </a:r>
            <a:endParaRPr lang="en-US" sz="2800" dirty="0">
              <a:latin typeface="Arial" panose="020B0604020202020204" pitchFamily="34" charset="0"/>
              <a:cs typeface="Arial" panose="020B0604020202020204" pitchFamily="34" charset="0"/>
            </a:endParaRPr>
          </a:p>
        </p:txBody>
      </p:sp>
      <p:sp>
        <p:nvSpPr>
          <p:cNvPr id="4" name="Text 2"/>
          <p:cNvSpPr/>
          <p:nvPr/>
        </p:nvSpPr>
        <p:spPr>
          <a:xfrm>
            <a:off x="640080" y="1413776"/>
            <a:ext cx="10972800" cy="4206240"/>
          </a:xfrm>
          <a:prstGeom prst="rect">
            <a:avLst/>
          </a:prstGeom>
          <a:noFill/>
          <a:ln/>
        </p:spPr>
        <p:txBody>
          <a:bodyPr wrap="square" lIns="0" tIns="0" rIns="0" bIns="0" rtlCol="0" anchor="t"/>
          <a:lstStyle/>
          <a:p>
            <a:pPr marL="228600" indent="-228600">
              <a:spcAft>
                <a:spcPts val="900"/>
              </a:spcAft>
              <a:buSzPct val="100000"/>
              <a:buChar char="•"/>
            </a:pPr>
            <a:r>
              <a:rPr lang="en-US" sz="1600" dirty="0">
                <a:solidFill>
                  <a:srgbClr val="1B2540"/>
                </a:solidFill>
                <a:latin typeface="Arial" panose="020B0604020202020204" pitchFamily="34" charset="0"/>
                <a:ea typeface="Calibri" pitchFamily="34" charset="-122"/>
                <a:cs typeface="Arial" panose="020B0604020202020204" pitchFamily="34" charset="0"/>
              </a:rPr>
              <a:t>Санал нь байгууллагын бизнесийн зорилго, стратегитай нийцэж байна уу?</a:t>
            </a:r>
            <a:endParaRPr lang="en-US" sz="1600" dirty="0">
              <a:latin typeface="Arial" panose="020B0604020202020204" pitchFamily="34" charset="0"/>
              <a:cs typeface="Arial" panose="020B0604020202020204" pitchFamily="34" charset="0"/>
            </a:endParaRPr>
          </a:p>
          <a:p>
            <a:pPr marL="228600" indent="-228600">
              <a:spcAft>
                <a:spcPts val="900"/>
              </a:spcAft>
              <a:buSzPct val="100000"/>
              <a:buChar char="•"/>
            </a:pPr>
            <a:r>
              <a:rPr lang="en-US" sz="1600" dirty="0">
                <a:solidFill>
                  <a:srgbClr val="1B2540"/>
                </a:solidFill>
                <a:latin typeface="Arial" panose="020B0604020202020204" pitchFamily="34" charset="0"/>
                <a:ea typeface="Calibri" pitchFamily="34" charset="-122"/>
                <a:cs typeface="Arial" panose="020B0604020202020204" pitchFamily="34" charset="0"/>
              </a:rPr>
              <a:t>Худалдааны байгууллага бол одоогийн зах зээлийн нөхцөлд хэрэгжих үү?</a:t>
            </a:r>
            <a:endParaRPr lang="en-US" sz="1600" dirty="0">
              <a:latin typeface="Arial" panose="020B0604020202020204" pitchFamily="34" charset="0"/>
              <a:cs typeface="Arial" panose="020B0604020202020204" pitchFamily="34" charset="0"/>
            </a:endParaRPr>
          </a:p>
          <a:p>
            <a:pPr marL="228600" indent="-228600">
              <a:spcAft>
                <a:spcPts val="900"/>
              </a:spcAft>
              <a:buSzPct val="100000"/>
              <a:buChar char="•"/>
            </a:pPr>
            <a:r>
              <a:rPr lang="en-US" sz="1600" dirty="0">
                <a:solidFill>
                  <a:srgbClr val="1B2540"/>
                </a:solidFill>
                <a:latin typeface="Arial" panose="020B0604020202020204" pitchFamily="34" charset="0"/>
                <a:ea typeface="Calibri" pitchFamily="34" charset="-122"/>
                <a:cs typeface="Arial" panose="020B0604020202020204" pitchFamily="34" charset="0"/>
              </a:rPr>
              <a:t>Хүссэн үр өгөөжийг авах хангалттай хугацаанд хүргэгдэх үү?</a:t>
            </a:r>
            <a:endParaRPr lang="en-US" sz="1600" dirty="0">
              <a:latin typeface="Arial" panose="020B0604020202020204" pitchFamily="34" charset="0"/>
              <a:cs typeface="Arial" panose="020B0604020202020204" pitchFamily="34" charset="0"/>
            </a:endParaRPr>
          </a:p>
          <a:p>
            <a:pPr marL="228600" indent="-228600">
              <a:spcAft>
                <a:spcPts val="900"/>
              </a:spcAft>
              <a:buSzPct val="100000"/>
              <a:buChar char="•"/>
            </a:pPr>
            <a:r>
              <a:rPr lang="en-US" sz="1600" dirty="0">
                <a:solidFill>
                  <a:srgbClr val="1B2540"/>
                </a:solidFill>
                <a:latin typeface="Arial" panose="020B0604020202020204" pitchFamily="34" charset="0"/>
                <a:ea typeface="Calibri" pitchFamily="34" charset="-122"/>
                <a:cs typeface="Arial" panose="020B0604020202020204" pitchFamily="34" charset="0"/>
              </a:rPr>
              <a:t>Удирдлагын бүтэц, СОЁЛД нийцэх үү? (соёлын үл нийцэл нь төсөл бүтэлгүйтэх нийтлэг шалтгаан).</a:t>
            </a:r>
            <a:endParaRPr lang="en-US" sz="1600" dirty="0">
              <a:latin typeface="Arial" panose="020B0604020202020204" pitchFamily="34" charset="0"/>
              <a:cs typeface="Arial" panose="020B0604020202020204" pitchFamily="34" charset="0"/>
            </a:endParaRPr>
          </a:p>
          <a:p>
            <a:pPr marL="228600" indent="-228600">
              <a:spcAft>
                <a:spcPts val="900"/>
              </a:spcAft>
              <a:buSzPct val="100000"/>
              <a:buChar char="•"/>
            </a:pPr>
            <a:r>
              <a:rPr lang="en-US" sz="1600" dirty="0">
                <a:solidFill>
                  <a:srgbClr val="1B2540"/>
                </a:solidFill>
                <a:latin typeface="Arial" panose="020B0604020202020204" pitchFamily="34" charset="0"/>
                <a:ea typeface="Calibri" pitchFamily="34" charset="-122"/>
                <a:cs typeface="Arial" panose="020B0604020202020204" pitchFamily="34" charset="0"/>
              </a:rPr>
              <a:t>Аж ахуйн нэгжийн архитектур ба өөрчлөгдөхгүй процессуудтай уялдах уу?</a:t>
            </a:r>
            <a:endParaRPr lang="en-US" sz="1600" dirty="0">
              <a:latin typeface="Arial" panose="020B0604020202020204" pitchFamily="34" charset="0"/>
              <a:cs typeface="Arial" panose="020B0604020202020204" pitchFamily="34" charset="0"/>
            </a:endParaRPr>
          </a:p>
          <a:p>
            <a:pPr marL="228600" indent="-228600">
              <a:spcAft>
                <a:spcPts val="900"/>
              </a:spcAft>
              <a:buSzPct val="100000"/>
              <a:buChar char="•"/>
            </a:pPr>
            <a:r>
              <a:rPr lang="en-US" sz="1600" dirty="0">
                <a:solidFill>
                  <a:srgbClr val="1B2540"/>
                </a:solidFill>
                <a:latin typeface="Arial" panose="020B0604020202020204" pitchFamily="34" charset="0"/>
                <a:ea typeface="Calibri" pitchFamily="34" charset="-122"/>
                <a:cs typeface="Arial" panose="020B0604020202020204" pitchFamily="34" charset="0"/>
              </a:rPr>
              <a:t>Байгууллага, ажилтнуудын чадавхын хүрээнд багтах уу, эсвэл хөгжүүлэх төлөвлөгөө бий юу?</a:t>
            </a:r>
            <a:endParaRPr lang="en-US" sz="1600" dirty="0">
              <a:latin typeface="Arial" panose="020B0604020202020204" pitchFamily="34" charset="0"/>
              <a:cs typeface="Arial" panose="020B0604020202020204" pitchFamily="34" charset="0"/>
            </a:endParaRPr>
          </a:p>
          <a:p>
            <a:pPr marL="228600" indent="-228600">
              <a:spcAft>
                <a:spcPts val="900"/>
              </a:spcAft>
              <a:buSzPct val="100000"/>
              <a:buChar char="•"/>
            </a:pPr>
            <a:r>
              <a:rPr lang="en-US" sz="1600" dirty="0">
                <a:solidFill>
                  <a:srgbClr val="1B2540"/>
                </a:solidFill>
                <a:latin typeface="Arial" panose="020B0604020202020204" pitchFamily="34" charset="0"/>
                <a:ea typeface="Calibri" pitchFamily="34" charset="-122"/>
                <a:cs typeface="Arial" panose="020B0604020202020204" pitchFamily="34" charset="0"/>
              </a:rPr>
              <a:t>Зохицуулагч, хууль, гэрээний үүрэгт нийцэх үү?</a:t>
            </a:r>
            <a:endParaRPr lang="en-US" sz="1600" dirty="0">
              <a:latin typeface="Arial" panose="020B0604020202020204" pitchFamily="34" charset="0"/>
              <a:cs typeface="Arial" panose="020B0604020202020204" pitchFamily="34" charset="0"/>
            </a:endParaRPr>
          </a:p>
        </p:txBody>
      </p:sp>
      <p:sp>
        <p:nvSpPr>
          <p:cNvPr id="5" name="Text 3"/>
          <p:cNvSpPr/>
          <p:nvPr/>
        </p:nvSpPr>
        <p:spPr>
          <a:xfrm>
            <a:off x="11338560" y="6400800"/>
            <a:ext cx="548640" cy="274320"/>
          </a:xfrm>
          <a:prstGeom prst="rect">
            <a:avLst/>
          </a:prstGeom>
          <a:noFill/>
          <a:ln/>
        </p:spPr>
        <p:txBody>
          <a:bodyPr wrap="square" rtlCol="0" anchor="ctr"/>
          <a:lstStyle/>
          <a:p>
            <a:pPr marL="0" indent="0" algn="r">
              <a:buNone/>
            </a:pPr>
            <a:r>
              <a:rPr lang="en-US" sz="1000" dirty="0">
                <a:solidFill>
                  <a:srgbClr val="5A6483"/>
                </a:solidFill>
                <a:latin typeface="Arial" panose="020B0604020202020204" pitchFamily="34" charset="0"/>
                <a:ea typeface="Calibri" pitchFamily="34" charset="-122"/>
                <a:cs typeface="Arial" panose="020B0604020202020204" pitchFamily="34" charset="0"/>
              </a:rPr>
              <a:t>27</a:t>
            </a:r>
            <a:endParaRPr lang="en-US" sz="1000" dirty="0">
              <a:latin typeface="Arial" panose="020B0604020202020204" pitchFamily="34" charset="0"/>
              <a:cs typeface="Arial" panose="020B0604020202020204" pitchFamily="34"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 28">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640080" y="411480"/>
            <a:ext cx="8229600" cy="320040"/>
          </a:xfrm>
          <a:prstGeom prst="rect">
            <a:avLst/>
          </a:prstGeom>
          <a:noFill/>
          <a:ln/>
        </p:spPr>
        <p:txBody>
          <a:bodyPr wrap="square" lIns="0" tIns="0" rIns="0" bIns="0" rtlCol="0" anchor="ctr"/>
          <a:lstStyle/>
          <a:p>
            <a:pPr marL="0" indent="0">
              <a:buNone/>
            </a:pPr>
            <a:r>
              <a:rPr lang="en-US" sz="1200" b="1" kern="0" spc="200" dirty="0">
                <a:solidFill>
                  <a:srgbClr val="E8B84B"/>
                </a:solidFill>
                <a:latin typeface="Arial" panose="020B0604020202020204" pitchFamily="34" charset="0"/>
                <a:ea typeface="Calibri" pitchFamily="34" charset="-122"/>
                <a:cs typeface="Arial" panose="020B0604020202020204" pitchFamily="34" charset="0"/>
              </a:rPr>
              <a:t>ХЭРЭГЖИХ БОЛОМЖ</a:t>
            </a:r>
            <a:endParaRPr lang="en-US" sz="1200" dirty="0">
              <a:latin typeface="Arial" panose="020B0604020202020204" pitchFamily="34" charset="0"/>
              <a:cs typeface="Arial" panose="020B0604020202020204" pitchFamily="34" charset="0"/>
            </a:endParaRPr>
          </a:p>
        </p:txBody>
      </p:sp>
      <p:sp>
        <p:nvSpPr>
          <p:cNvPr id="3" name="Text 1"/>
          <p:cNvSpPr/>
          <p:nvPr/>
        </p:nvSpPr>
        <p:spPr>
          <a:xfrm>
            <a:off x="640080" y="731520"/>
            <a:ext cx="10881360" cy="914400"/>
          </a:xfrm>
          <a:prstGeom prst="rect">
            <a:avLst/>
          </a:prstGeom>
          <a:noFill/>
          <a:ln/>
        </p:spPr>
        <p:txBody>
          <a:bodyPr wrap="square" lIns="0" tIns="0" rIns="0" bIns="0" rtlCol="0" anchor="t"/>
          <a:lstStyle/>
          <a:p>
            <a:pPr marL="0" indent="0">
              <a:buNone/>
            </a:pPr>
            <a:r>
              <a:rPr lang="en-US" sz="2800" b="1" dirty="0">
                <a:solidFill>
                  <a:srgbClr val="1E2761"/>
                </a:solidFill>
                <a:latin typeface="Arial" panose="020B0604020202020204" pitchFamily="34" charset="0"/>
                <a:ea typeface="Georgia" pitchFamily="34" charset="-122"/>
                <a:cs typeface="Arial" panose="020B0604020202020204" pitchFamily="34" charset="0"/>
              </a:rPr>
              <a:t>Техникийн хэрэгжих боломж</a:t>
            </a:r>
            <a:endParaRPr lang="en-US" sz="2800" dirty="0">
              <a:latin typeface="Arial" panose="020B0604020202020204" pitchFamily="34" charset="0"/>
              <a:cs typeface="Arial" panose="020B0604020202020204" pitchFamily="34" charset="0"/>
            </a:endParaRPr>
          </a:p>
        </p:txBody>
      </p:sp>
      <p:sp>
        <p:nvSpPr>
          <p:cNvPr id="4" name="Text 2"/>
          <p:cNvSpPr/>
          <p:nvPr/>
        </p:nvSpPr>
        <p:spPr>
          <a:xfrm>
            <a:off x="640080" y="1318437"/>
            <a:ext cx="10972800" cy="4762323"/>
          </a:xfrm>
          <a:prstGeom prst="rect">
            <a:avLst/>
          </a:prstGeom>
          <a:noFill/>
          <a:ln/>
        </p:spPr>
        <p:txBody>
          <a:bodyPr wrap="square" lIns="0" tIns="0" rIns="0" bIns="0" rtlCol="0" anchor="t"/>
          <a:lstStyle/>
          <a:p>
            <a:pPr marL="228600" indent="-228600">
              <a:spcAft>
                <a:spcPts val="1100"/>
              </a:spcAft>
              <a:buSzPct val="100000"/>
              <a:buChar char="•"/>
            </a:pPr>
            <a:r>
              <a:rPr lang="en-US" sz="1500" dirty="0">
                <a:solidFill>
                  <a:srgbClr val="1B2540"/>
                </a:solidFill>
                <a:latin typeface="Arial" panose="020B0604020202020204" pitchFamily="34" charset="0"/>
                <a:ea typeface="Calibri" pitchFamily="34" charset="-122"/>
                <a:cs typeface="Arial" panose="020B0604020202020204" pitchFamily="34" charset="0"/>
              </a:rPr>
              <a:t>Шийдэл нь гүйцэтгэл, бэлэн байдал, найдвартай байдал, засвар үйлчилгээ, аюулгүй байдлын шаардлагыг хангах уу?</a:t>
            </a:r>
            <a:endParaRPr lang="en-US" sz="1500" dirty="0">
              <a:latin typeface="Arial" panose="020B0604020202020204" pitchFamily="34" charset="0"/>
              <a:cs typeface="Arial" panose="020B0604020202020204" pitchFamily="34" charset="0"/>
            </a:endParaRPr>
          </a:p>
          <a:p>
            <a:pPr marL="228600" indent="-228600">
              <a:spcAft>
                <a:spcPts val="1100"/>
              </a:spcAft>
              <a:buSzPct val="100000"/>
              <a:buChar char="•"/>
            </a:pPr>
            <a:r>
              <a:rPr lang="en-US" sz="1500" dirty="0">
                <a:solidFill>
                  <a:srgbClr val="1B2540"/>
                </a:solidFill>
                <a:latin typeface="Arial" panose="020B0604020202020204" pitchFamily="34" charset="0"/>
                <a:ea typeface="Calibri" pitchFamily="34" charset="-122"/>
                <a:cs typeface="Arial" panose="020B0604020202020204" pitchFamily="34" charset="0"/>
              </a:rPr>
              <a:t>Нөхцөл өөрчлөгдвөл шийдэл дээш/доош өргөтгөгдөх (scalable) үү?</a:t>
            </a:r>
            <a:endParaRPr lang="en-US" sz="1500" dirty="0">
              <a:latin typeface="Arial" panose="020B0604020202020204" pitchFamily="34" charset="0"/>
              <a:cs typeface="Arial" panose="020B0604020202020204" pitchFamily="34" charset="0"/>
            </a:endParaRPr>
          </a:p>
          <a:p>
            <a:pPr marL="228600" indent="-228600">
              <a:spcAft>
                <a:spcPts val="1100"/>
              </a:spcAft>
              <a:buSzPct val="100000"/>
              <a:buChar char="•"/>
            </a:pPr>
            <a:r>
              <a:rPr lang="en-US" sz="1500" dirty="0">
                <a:solidFill>
                  <a:srgbClr val="1B2540"/>
                </a:solidFill>
                <a:latin typeface="Arial" panose="020B0604020202020204" pitchFamily="34" charset="0"/>
                <a:ea typeface="Calibri" pitchFamily="34" charset="-122"/>
                <a:cs typeface="Arial" panose="020B0604020202020204" pitchFamily="34" charset="0"/>
              </a:rPr>
              <a:t>Байгууллага хэрэгжүүлэх техникийн чадвартай юу, эсвэл гаднаас дэмжлэг авах уу?</a:t>
            </a:r>
            <a:endParaRPr lang="en-US" sz="1500" dirty="0">
              <a:latin typeface="Arial" panose="020B0604020202020204" pitchFamily="34" charset="0"/>
              <a:cs typeface="Arial" panose="020B0604020202020204" pitchFamily="34" charset="0"/>
            </a:endParaRPr>
          </a:p>
          <a:p>
            <a:pPr marL="228600" indent="-228600">
              <a:spcAft>
                <a:spcPts val="1100"/>
              </a:spcAft>
              <a:buSzPct val="100000"/>
              <a:buChar char="•"/>
            </a:pPr>
            <a:r>
              <a:rPr lang="en-US" sz="1500" dirty="0">
                <a:solidFill>
                  <a:srgbClr val="1B2540"/>
                </a:solidFill>
                <a:latin typeface="Arial" panose="020B0604020202020204" pitchFamily="34" charset="0"/>
                <a:ea typeface="Calibri" pitchFamily="34" charset="-122"/>
                <a:cs typeface="Arial" panose="020B0604020202020204" pitchFamily="34" charset="0"/>
              </a:rPr>
              <a:t>Бусад системтэй нийцэх (compatibility) асуудлыг анхаарсан уу?</a:t>
            </a:r>
            <a:endParaRPr lang="en-US" sz="1500" dirty="0">
              <a:latin typeface="Arial" panose="020B0604020202020204" pitchFamily="34" charset="0"/>
              <a:cs typeface="Arial" panose="020B0604020202020204" pitchFamily="34" charset="0"/>
            </a:endParaRPr>
          </a:p>
          <a:p>
            <a:pPr marL="228600" indent="-228600">
              <a:spcAft>
                <a:spcPts val="1100"/>
              </a:spcAft>
              <a:buSzPct val="100000"/>
              <a:buChar char="•"/>
            </a:pPr>
            <a:r>
              <a:rPr lang="en-US" sz="1500" dirty="0">
                <a:solidFill>
                  <a:srgbClr val="1B2540"/>
                </a:solidFill>
                <a:latin typeface="Arial" panose="020B0604020202020204" pitchFamily="34" charset="0"/>
                <a:ea typeface="Calibri" pitchFamily="34" charset="-122"/>
                <a:cs typeface="Arial" panose="020B0604020202020204" pitchFamily="34" charset="0"/>
              </a:rPr>
              <a:t>Бэлэн программ хангамж бол хэр их тохируулга (customisation) шаардах вэ?</a:t>
            </a:r>
            <a:endParaRPr lang="en-US" sz="1500" dirty="0">
              <a:latin typeface="Arial" panose="020B0604020202020204" pitchFamily="34" charset="0"/>
              <a:cs typeface="Arial" panose="020B0604020202020204" pitchFamily="34" charset="0"/>
            </a:endParaRPr>
          </a:p>
          <a:p>
            <a:pPr marL="228600" indent="-228600">
              <a:spcAft>
                <a:spcPts val="1100"/>
              </a:spcAft>
              <a:buSzPct val="100000"/>
              <a:buChar char="•"/>
            </a:pPr>
            <a:r>
              <a:rPr lang="en-US" sz="1500" dirty="0">
                <a:solidFill>
                  <a:srgbClr val="1B2540"/>
                </a:solidFill>
                <a:latin typeface="Arial" panose="020B0604020202020204" pitchFamily="34" charset="0"/>
                <a:ea typeface="Calibri" pitchFamily="34" charset="-122"/>
                <a:cs typeface="Arial" panose="020B0604020202020204" pitchFamily="34" charset="0"/>
              </a:rPr>
              <a:t>Шийдэл нь батлагдсан (proven) уу, эсвэл туршигдаагүй ‘тэргүүлэх ирмэгийн’ технологид хэт найдсан уу?</a:t>
            </a:r>
            <a:endParaRPr lang="en-US" sz="1500" dirty="0">
              <a:latin typeface="Arial" panose="020B0604020202020204" pitchFamily="34" charset="0"/>
              <a:cs typeface="Arial" panose="020B0604020202020204" pitchFamily="34" charset="0"/>
            </a:endParaRPr>
          </a:p>
        </p:txBody>
      </p:sp>
      <p:sp>
        <p:nvSpPr>
          <p:cNvPr id="5" name="Text 3"/>
          <p:cNvSpPr/>
          <p:nvPr/>
        </p:nvSpPr>
        <p:spPr>
          <a:xfrm>
            <a:off x="640080" y="5486400"/>
            <a:ext cx="10972800" cy="640080"/>
          </a:xfrm>
          <a:prstGeom prst="rect">
            <a:avLst/>
          </a:prstGeom>
          <a:noFill/>
          <a:ln/>
        </p:spPr>
        <p:txBody>
          <a:bodyPr wrap="square" lIns="0" tIns="0" rIns="0" bIns="0" rtlCol="0" anchor="ctr"/>
          <a:lstStyle/>
          <a:p>
            <a:pPr marL="0" indent="0">
              <a:buNone/>
            </a:pPr>
            <a:r>
              <a:rPr lang="en-US" sz="1300" i="1" dirty="0">
                <a:solidFill>
                  <a:srgbClr val="5A6483"/>
                </a:solidFill>
                <a:latin typeface="Arial" panose="020B0604020202020204" pitchFamily="34" charset="0"/>
                <a:ea typeface="Calibri" pitchFamily="34" charset="-122"/>
                <a:cs typeface="Arial" panose="020B0604020202020204" pitchFamily="34" charset="0"/>
              </a:rPr>
              <a:t>Олон байгууллага технологийн эрсдэл ихтэй дэвшилтэт шийдлээс илүү энгийн боловч найдвартай шийдлийг илүүд үздэг.</a:t>
            </a:r>
            <a:endParaRPr lang="en-US" sz="1300" dirty="0">
              <a:latin typeface="Arial" panose="020B0604020202020204" pitchFamily="34" charset="0"/>
              <a:cs typeface="Arial" panose="020B0604020202020204" pitchFamily="34" charset="0"/>
            </a:endParaRPr>
          </a:p>
        </p:txBody>
      </p:sp>
      <p:sp>
        <p:nvSpPr>
          <p:cNvPr id="6" name="Text 4"/>
          <p:cNvSpPr/>
          <p:nvPr/>
        </p:nvSpPr>
        <p:spPr>
          <a:xfrm>
            <a:off x="11338560" y="6400800"/>
            <a:ext cx="548640" cy="274320"/>
          </a:xfrm>
          <a:prstGeom prst="rect">
            <a:avLst/>
          </a:prstGeom>
          <a:noFill/>
          <a:ln/>
        </p:spPr>
        <p:txBody>
          <a:bodyPr wrap="square" rtlCol="0" anchor="ctr"/>
          <a:lstStyle/>
          <a:p>
            <a:pPr marL="0" indent="0" algn="r">
              <a:buNone/>
            </a:pPr>
            <a:r>
              <a:rPr lang="en-US" sz="1000" dirty="0">
                <a:solidFill>
                  <a:srgbClr val="5A6483"/>
                </a:solidFill>
                <a:latin typeface="Arial" panose="020B0604020202020204" pitchFamily="34" charset="0"/>
                <a:ea typeface="Calibri" pitchFamily="34" charset="-122"/>
                <a:cs typeface="Arial" panose="020B0604020202020204" pitchFamily="34" charset="0"/>
              </a:rPr>
              <a:t>28</a:t>
            </a:r>
            <a:endParaRPr lang="en-US" sz="1000" dirty="0">
              <a:latin typeface="Arial" panose="020B0604020202020204" pitchFamily="34" charset="0"/>
              <a:cs typeface="Arial" panose="020B0604020202020204" pitchFamily="34"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 29">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640080" y="411480"/>
            <a:ext cx="8229600" cy="320040"/>
          </a:xfrm>
          <a:prstGeom prst="rect">
            <a:avLst/>
          </a:prstGeom>
          <a:noFill/>
          <a:ln/>
        </p:spPr>
        <p:txBody>
          <a:bodyPr wrap="square" lIns="0" tIns="0" rIns="0" bIns="0" rtlCol="0" anchor="ctr"/>
          <a:lstStyle/>
          <a:p>
            <a:pPr marL="0" indent="0">
              <a:buNone/>
            </a:pPr>
            <a:r>
              <a:rPr lang="en-US" sz="1200" b="1" kern="0" spc="200" dirty="0">
                <a:solidFill>
                  <a:srgbClr val="E8B84B"/>
                </a:solidFill>
                <a:latin typeface="Arial" panose="020B0604020202020204" pitchFamily="34" charset="0"/>
                <a:ea typeface="Calibri" pitchFamily="34" charset="-122"/>
                <a:cs typeface="Arial" panose="020B0604020202020204" pitchFamily="34" charset="0"/>
              </a:rPr>
              <a:t>ХЭРЭГЖИХ БОЛОМЖ</a:t>
            </a:r>
            <a:endParaRPr lang="en-US" sz="1200" dirty="0">
              <a:latin typeface="Arial" panose="020B0604020202020204" pitchFamily="34" charset="0"/>
              <a:cs typeface="Arial" panose="020B0604020202020204" pitchFamily="34" charset="0"/>
            </a:endParaRPr>
          </a:p>
        </p:txBody>
      </p:sp>
      <p:sp>
        <p:nvSpPr>
          <p:cNvPr id="3" name="Text 1"/>
          <p:cNvSpPr/>
          <p:nvPr/>
        </p:nvSpPr>
        <p:spPr>
          <a:xfrm>
            <a:off x="640080" y="731520"/>
            <a:ext cx="10881360" cy="914400"/>
          </a:xfrm>
          <a:prstGeom prst="rect">
            <a:avLst/>
          </a:prstGeom>
          <a:noFill/>
          <a:ln/>
        </p:spPr>
        <p:txBody>
          <a:bodyPr wrap="square" lIns="0" tIns="0" rIns="0" bIns="0" rtlCol="0" anchor="t"/>
          <a:lstStyle/>
          <a:p>
            <a:pPr marL="0" indent="0">
              <a:buNone/>
            </a:pPr>
            <a:r>
              <a:rPr lang="en-US" sz="2800" b="1" dirty="0">
                <a:solidFill>
                  <a:srgbClr val="1E2761"/>
                </a:solidFill>
                <a:latin typeface="Arial" panose="020B0604020202020204" pitchFamily="34" charset="0"/>
                <a:ea typeface="Georgia" pitchFamily="34" charset="-122"/>
                <a:cs typeface="Arial" panose="020B0604020202020204" pitchFamily="34" charset="0"/>
              </a:rPr>
              <a:t>Санхүүгийн боломж · PESTLE · Хүчний талбар</a:t>
            </a:r>
            <a:endParaRPr lang="en-US" sz="2800" dirty="0">
              <a:latin typeface="Arial" panose="020B0604020202020204" pitchFamily="34" charset="0"/>
              <a:cs typeface="Arial" panose="020B0604020202020204" pitchFamily="34" charset="0"/>
            </a:endParaRPr>
          </a:p>
        </p:txBody>
      </p:sp>
      <p:sp>
        <p:nvSpPr>
          <p:cNvPr id="4" name="Shape 2"/>
          <p:cNvSpPr/>
          <p:nvPr/>
        </p:nvSpPr>
        <p:spPr>
          <a:xfrm>
            <a:off x="640080" y="1364157"/>
            <a:ext cx="3520440" cy="3931920"/>
          </a:xfrm>
          <a:prstGeom prst="rect">
            <a:avLst/>
          </a:prstGeom>
          <a:solidFill>
            <a:srgbClr val="F4F6FB"/>
          </a:solidFill>
          <a:ln w="12700">
            <a:solidFill>
              <a:srgbClr val="E2E7F2"/>
            </a:solidFill>
            <a:prstDash val="solid"/>
          </a:ln>
          <a:effectLst>
            <a:outerShdw blurRad="63500" dist="25400" dir="8100000" algn="bl" rotWithShape="0">
              <a:srgbClr val="000000">
                <a:alpha val="10000"/>
              </a:srgbClr>
            </a:outerShdw>
          </a:effectLst>
        </p:spPr>
        <p:txBody>
          <a:bodyPr/>
          <a:lstStyle/>
          <a:p>
            <a:endParaRPr lang="en-US" sz="2400">
              <a:latin typeface="Arial" panose="020B0604020202020204" pitchFamily="34" charset="0"/>
              <a:cs typeface="Arial" panose="020B0604020202020204" pitchFamily="34" charset="0"/>
            </a:endParaRPr>
          </a:p>
        </p:txBody>
      </p:sp>
      <p:sp>
        <p:nvSpPr>
          <p:cNvPr id="5" name="Shape 3"/>
          <p:cNvSpPr/>
          <p:nvPr/>
        </p:nvSpPr>
        <p:spPr>
          <a:xfrm>
            <a:off x="640080" y="1364157"/>
            <a:ext cx="82296" cy="3931920"/>
          </a:xfrm>
          <a:prstGeom prst="rect">
            <a:avLst/>
          </a:prstGeom>
          <a:solidFill>
            <a:srgbClr val="1E2761"/>
          </a:solidFill>
          <a:ln/>
        </p:spPr>
        <p:txBody>
          <a:bodyPr/>
          <a:lstStyle/>
          <a:p>
            <a:endParaRPr lang="en-US" sz="2400">
              <a:latin typeface="Arial" panose="020B0604020202020204" pitchFamily="34" charset="0"/>
              <a:cs typeface="Arial" panose="020B0604020202020204" pitchFamily="34" charset="0"/>
            </a:endParaRPr>
          </a:p>
        </p:txBody>
      </p:sp>
      <p:sp>
        <p:nvSpPr>
          <p:cNvPr id="6" name="Text 4"/>
          <p:cNvSpPr/>
          <p:nvPr/>
        </p:nvSpPr>
        <p:spPr>
          <a:xfrm>
            <a:off x="841248" y="1492173"/>
            <a:ext cx="3154680" cy="457200"/>
          </a:xfrm>
          <a:prstGeom prst="rect">
            <a:avLst/>
          </a:prstGeom>
          <a:noFill/>
          <a:ln/>
        </p:spPr>
        <p:txBody>
          <a:bodyPr wrap="square" lIns="0" tIns="0" rIns="0" bIns="0" rtlCol="0" anchor="t"/>
          <a:lstStyle/>
          <a:p>
            <a:pPr marL="0" indent="0">
              <a:buNone/>
            </a:pPr>
            <a:r>
              <a:rPr lang="en-US" b="1" dirty="0">
                <a:solidFill>
                  <a:srgbClr val="1E2761"/>
                </a:solidFill>
                <a:latin typeface="Arial" panose="020B0604020202020204" pitchFamily="34" charset="0"/>
                <a:ea typeface="Calibri" pitchFamily="34" charset="-122"/>
                <a:cs typeface="Arial" panose="020B0604020202020204" pitchFamily="34" charset="0"/>
              </a:rPr>
              <a:t>Санхүүгийн боломж</a:t>
            </a:r>
            <a:endParaRPr lang="en-US" dirty="0">
              <a:latin typeface="Arial" panose="020B0604020202020204" pitchFamily="34" charset="0"/>
              <a:cs typeface="Arial" panose="020B0604020202020204" pitchFamily="34" charset="0"/>
            </a:endParaRPr>
          </a:p>
        </p:txBody>
      </p:sp>
      <p:sp>
        <p:nvSpPr>
          <p:cNvPr id="7" name="Text 5"/>
          <p:cNvSpPr/>
          <p:nvPr/>
        </p:nvSpPr>
        <p:spPr>
          <a:xfrm>
            <a:off x="841248" y="1931085"/>
            <a:ext cx="3154680" cy="3246120"/>
          </a:xfrm>
          <a:prstGeom prst="rect">
            <a:avLst/>
          </a:prstGeom>
          <a:noFill/>
          <a:ln/>
        </p:spPr>
        <p:txBody>
          <a:bodyPr wrap="square" lIns="0" tIns="0" rIns="0" bIns="0" rtlCol="0" anchor="t"/>
          <a:lstStyle/>
          <a:p>
            <a:pPr marL="0" indent="0">
              <a:lnSpc>
                <a:spcPct val="102000"/>
              </a:lnSpc>
              <a:buNone/>
            </a:pPr>
            <a:r>
              <a:rPr lang="en-US" sz="1600" dirty="0">
                <a:solidFill>
                  <a:srgbClr val="1B2540"/>
                </a:solidFill>
                <a:latin typeface="Arial" panose="020B0604020202020204" pitchFamily="34" charset="0"/>
                <a:ea typeface="Calibri" pitchFamily="34" charset="-122"/>
                <a:cs typeface="Arial" panose="020B0604020202020204" pitchFamily="34" charset="0"/>
              </a:rPr>
              <a:t>Байгууллага шийдлийг санхүүжүүлж чадах уу? Төсөв байгаа юу эсвэл зээлж чадах уу? Хүлээн зөвшөөрөх өгөөж (ROI) ямар вэ? Мөнгөн урсгал болон эргэн төлөгдөх хугацаа (payback) хүлээн зөвшөөрөхүйц үү?</a:t>
            </a:r>
            <a:endParaRPr lang="en-US" sz="1600" dirty="0">
              <a:latin typeface="Arial" panose="020B0604020202020204" pitchFamily="34" charset="0"/>
              <a:cs typeface="Arial" panose="020B0604020202020204" pitchFamily="34" charset="0"/>
            </a:endParaRPr>
          </a:p>
        </p:txBody>
      </p:sp>
      <p:sp>
        <p:nvSpPr>
          <p:cNvPr id="8" name="Shape 6"/>
          <p:cNvSpPr/>
          <p:nvPr/>
        </p:nvSpPr>
        <p:spPr>
          <a:xfrm>
            <a:off x="4343400" y="1364157"/>
            <a:ext cx="3520440" cy="3931920"/>
          </a:xfrm>
          <a:prstGeom prst="rect">
            <a:avLst/>
          </a:prstGeom>
          <a:solidFill>
            <a:srgbClr val="F4F6FB"/>
          </a:solidFill>
          <a:ln w="12700">
            <a:solidFill>
              <a:srgbClr val="E2E7F2"/>
            </a:solidFill>
            <a:prstDash val="solid"/>
          </a:ln>
          <a:effectLst>
            <a:outerShdw blurRad="63500" dist="25400" dir="8100000" algn="bl" rotWithShape="0">
              <a:srgbClr val="000000">
                <a:alpha val="10000"/>
              </a:srgbClr>
            </a:outerShdw>
          </a:effectLst>
        </p:spPr>
        <p:txBody>
          <a:bodyPr/>
          <a:lstStyle/>
          <a:p>
            <a:endParaRPr lang="en-US" sz="2400">
              <a:latin typeface="Arial" panose="020B0604020202020204" pitchFamily="34" charset="0"/>
              <a:cs typeface="Arial" panose="020B0604020202020204" pitchFamily="34" charset="0"/>
            </a:endParaRPr>
          </a:p>
        </p:txBody>
      </p:sp>
      <p:sp>
        <p:nvSpPr>
          <p:cNvPr id="9" name="Shape 7"/>
          <p:cNvSpPr/>
          <p:nvPr/>
        </p:nvSpPr>
        <p:spPr>
          <a:xfrm>
            <a:off x="4343400" y="1364157"/>
            <a:ext cx="82296" cy="3931920"/>
          </a:xfrm>
          <a:prstGeom prst="rect">
            <a:avLst/>
          </a:prstGeom>
          <a:solidFill>
            <a:srgbClr val="2E8B8B"/>
          </a:solidFill>
          <a:ln/>
        </p:spPr>
        <p:txBody>
          <a:bodyPr/>
          <a:lstStyle/>
          <a:p>
            <a:endParaRPr lang="en-US" sz="2400">
              <a:latin typeface="Arial" panose="020B0604020202020204" pitchFamily="34" charset="0"/>
              <a:cs typeface="Arial" panose="020B0604020202020204" pitchFamily="34" charset="0"/>
            </a:endParaRPr>
          </a:p>
        </p:txBody>
      </p:sp>
      <p:sp>
        <p:nvSpPr>
          <p:cNvPr id="10" name="Text 8"/>
          <p:cNvSpPr/>
          <p:nvPr/>
        </p:nvSpPr>
        <p:spPr>
          <a:xfrm>
            <a:off x="4544568" y="1492173"/>
            <a:ext cx="3154680" cy="457200"/>
          </a:xfrm>
          <a:prstGeom prst="rect">
            <a:avLst/>
          </a:prstGeom>
          <a:noFill/>
          <a:ln/>
        </p:spPr>
        <p:txBody>
          <a:bodyPr wrap="square" lIns="0" tIns="0" rIns="0" bIns="0" rtlCol="0" anchor="t"/>
          <a:lstStyle/>
          <a:p>
            <a:pPr marL="0" indent="0">
              <a:buNone/>
            </a:pPr>
            <a:r>
              <a:rPr lang="en-US" b="1" dirty="0">
                <a:solidFill>
                  <a:srgbClr val="2E8B8B"/>
                </a:solidFill>
                <a:latin typeface="Arial" panose="020B0604020202020204" pitchFamily="34" charset="0"/>
                <a:ea typeface="Calibri" pitchFamily="34" charset="-122"/>
                <a:cs typeface="Arial" panose="020B0604020202020204" pitchFamily="34" charset="0"/>
              </a:rPr>
              <a:t>PESTLE шинжилгээ</a:t>
            </a:r>
            <a:endParaRPr lang="en-US" dirty="0">
              <a:latin typeface="Arial" panose="020B0604020202020204" pitchFamily="34" charset="0"/>
              <a:cs typeface="Arial" panose="020B0604020202020204" pitchFamily="34" charset="0"/>
            </a:endParaRPr>
          </a:p>
        </p:txBody>
      </p:sp>
      <p:sp>
        <p:nvSpPr>
          <p:cNvPr id="11" name="Text 9"/>
          <p:cNvSpPr/>
          <p:nvPr/>
        </p:nvSpPr>
        <p:spPr>
          <a:xfrm>
            <a:off x="4544568" y="1931085"/>
            <a:ext cx="3154680" cy="3246120"/>
          </a:xfrm>
          <a:prstGeom prst="rect">
            <a:avLst/>
          </a:prstGeom>
          <a:noFill/>
          <a:ln/>
        </p:spPr>
        <p:txBody>
          <a:bodyPr wrap="square" lIns="0" tIns="0" rIns="0" bIns="0" rtlCol="0" anchor="t"/>
          <a:lstStyle/>
          <a:p>
            <a:pPr marL="0" indent="0">
              <a:lnSpc>
                <a:spcPct val="102000"/>
              </a:lnSpc>
              <a:buNone/>
            </a:pPr>
            <a:r>
              <a:rPr lang="en-US" sz="1600" dirty="0">
                <a:solidFill>
                  <a:srgbClr val="1B2540"/>
                </a:solidFill>
                <a:latin typeface="Arial" panose="020B0604020202020204" pitchFamily="34" charset="0"/>
                <a:ea typeface="Calibri" pitchFamily="34" charset="-122"/>
                <a:cs typeface="Arial" panose="020B0604020202020204" pitchFamily="34" charset="0"/>
              </a:rPr>
              <a:t>Political — улс төрийн хувьд хүлээн зөвшөөрөгдөх үү?</a:t>
            </a:r>
            <a:endParaRPr lang="en-US" sz="1600" dirty="0">
              <a:latin typeface="Arial" panose="020B0604020202020204" pitchFamily="34" charset="0"/>
              <a:cs typeface="Arial" panose="020B0604020202020204" pitchFamily="34" charset="0"/>
            </a:endParaRPr>
          </a:p>
          <a:p>
            <a:pPr marL="0" indent="0">
              <a:lnSpc>
                <a:spcPct val="102000"/>
              </a:lnSpc>
              <a:buNone/>
            </a:pPr>
            <a:r>
              <a:rPr lang="en-US" sz="1600" dirty="0">
                <a:solidFill>
                  <a:srgbClr val="1B2540"/>
                </a:solidFill>
                <a:latin typeface="Arial" panose="020B0604020202020204" pitchFamily="34" charset="0"/>
                <a:ea typeface="Calibri" pitchFamily="34" charset="-122"/>
                <a:cs typeface="Arial" panose="020B0604020202020204" pitchFamily="34" charset="0"/>
              </a:rPr>
              <a:t>Economic — байгууллага чадах уу?</a:t>
            </a:r>
            <a:endParaRPr lang="en-US" sz="1600" dirty="0">
              <a:latin typeface="Arial" panose="020B0604020202020204" pitchFamily="34" charset="0"/>
              <a:cs typeface="Arial" panose="020B0604020202020204" pitchFamily="34" charset="0"/>
            </a:endParaRPr>
          </a:p>
          <a:p>
            <a:pPr marL="0" indent="0">
              <a:lnSpc>
                <a:spcPct val="102000"/>
              </a:lnSpc>
              <a:buNone/>
            </a:pPr>
            <a:r>
              <a:rPr lang="en-US" sz="1600" dirty="0">
                <a:solidFill>
                  <a:srgbClr val="1B2540"/>
                </a:solidFill>
                <a:latin typeface="Arial" panose="020B0604020202020204" pitchFamily="34" charset="0"/>
                <a:ea typeface="Calibri" pitchFamily="34" charset="-122"/>
                <a:cs typeface="Arial" panose="020B0604020202020204" pitchFamily="34" charset="0"/>
              </a:rPr>
              <a:t>Socio-cultural — соёлд нийцэх үү?</a:t>
            </a:r>
            <a:endParaRPr lang="en-US" sz="1600" dirty="0">
              <a:latin typeface="Arial" panose="020B0604020202020204" pitchFamily="34" charset="0"/>
              <a:cs typeface="Arial" panose="020B0604020202020204" pitchFamily="34" charset="0"/>
            </a:endParaRPr>
          </a:p>
          <a:p>
            <a:pPr marL="0" indent="0">
              <a:lnSpc>
                <a:spcPct val="102000"/>
              </a:lnSpc>
              <a:buNone/>
            </a:pPr>
            <a:r>
              <a:rPr lang="en-US" sz="1600" dirty="0">
                <a:solidFill>
                  <a:srgbClr val="1B2540"/>
                </a:solidFill>
                <a:latin typeface="Arial" panose="020B0604020202020204" pitchFamily="34" charset="0"/>
                <a:ea typeface="Calibri" pitchFamily="34" charset="-122"/>
                <a:cs typeface="Arial" panose="020B0604020202020204" pitchFamily="34" charset="0"/>
              </a:rPr>
              <a:t>Technological — техникийн хувьд боломжтой юу?</a:t>
            </a:r>
            <a:endParaRPr lang="en-US" sz="1600" dirty="0">
              <a:latin typeface="Arial" panose="020B0604020202020204" pitchFamily="34" charset="0"/>
              <a:cs typeface="Arial" panose="020B0604020202020204" pitchFamily="34" charset="0"/>
            </a:endParaRPr>
          </a:p>
          <a:p>
            <a:pPr marL="0" indent="0">
              <a:lnSpc>
                <a:spcPct val="102000"/>
              </a:lnSpc>
              <a:buNone/>
            </a:pPr>
            <a:r>
              <a:rPr lang="en-US" sz="1600" dirty="0">
                <a:solidFill>
                  <a:srgbClr val="1B2540"/>
                </a:solidFill>
                <a:latin typeface="Arial" panose="020B0604020202020204" pitchFamily="34" charset="0"/>
                <a:ea typeface="Calibri" pitchFamily="34" charset="-122"/>
                <a:cs typeface="Arial" panose="020B0604020202020204" pitchFamily="34" charset="0"/>
              </a:rPr>
              <a:t>Legal — хууль зөвшөөрөх үү?</a:t>
            </a:r>
            <a:endParaRPr lang="en-US" sz="1600" dirty="0">
              <a:latin typeface="Arial" panose="020B0604020202020204" pitchFamily="34" charset="0"/>
              <a:cs typeface="Arial" panose="020B0604020202020204" pitchFamily="34" charset="0"/>
            </a:endParaRPr>
          </a:p>
          <a:p>
            <a:pPr marL="0" indent="0">
              <a:lnSpc>
                <a:spcPct val="102000"/>
              </a:lnSpc>
              <a:buNone/>
            </a:pPr>
            <a:r>
              <a:rPr lang="en-US" sz="1600" dirty="0">
                <a:solidFill>
                  <a:srgbClr val="1B2540"/>
                </a:solidFill>
                <a:latin typeface="Arial" panose="020B0604020202020204" pitchFamily="34" charset="0"/>
                <a:ea typeface="Calibri" pitchFamily="34" charset="-122"/>
                <a:cs typeface="Arial" panose="020B0604020202020204" pitchFamily="34" charset="0"/>
              </a:rPr>
              <a:t>Environmental — байгаль орчны асуудал гарах уу?</a:t>
            </a:r>
            <a:endParaRPr lang="en-US" sz="1600" dirty="0">
              <a:latin typeface="Arial" panose="020B0604020202020204" pitchFamily="34" charset="0"/>
              <a:cs typeface="Arial" panose="020B0604020202020204" pitchFamily="34" charset="0"/>
            </a:endParaRPr>
          </a:p>
        </p:txBody>
      </p:sp>
      <p:sp>
        <p:nvSpPr>
          <p:cNvPr id="12" name="Shape 10"/>
          <p:cNvSpPr/>
          <p:nvPr/>
        </p:nvSpPr>
        <p:spPr>
          <a:xfrm>
            <a:off x="8046720" y="1364157"/>
            <a:ext cx="3474720" cy="3931920"/>
          </a:xfrm>
          <a:prstGeom prst="rect">
            <a:avLst/>
          </a:prstGeom>
          <a:solidFill>
            <a:srgbClr val="F4F6FB"/>
          </a:solidFill>
          <a:ln w="12700">
            <a:solidFill>
              <a:srgbClr val="E2E7F2"/>
            </a:solidFill>
            <a:prstDash val="solid"/>
          </a:ln>
          <a:effectLst>
            <a:outerShdw blurRad="63500" dist="25400" dir="8100000" algn="bl" rotWithShape="0">
              <a:srgbClr val="000000">
                <a:alpha val="10000"/>
              </a:srgbClr>
            </a:outerShdw>
          </a:effectLst>
        </p:spPr>
        <p:txBody>
          <a:bodyPr/>
          <a:lstStyle/>
          <a:p>
            <a:endParaRPr lang="en-US" sz="2400">
              <a:latin typeface="Arial" panose="020B0604020202020204" pitchFamily="34" charset="0"/>
              <a:cs typeface="Arial" panose="020B0604020202020204" pitchFamily="34" charset="0"/>
            </a:endParaRPr>
          </a:p>
        </p:txBody>
      </p:sp>
      <p:sp>
        <p:nvSpPr>
          <p:cNvPr id="13" name="Shape 11"/>
          <p:cNvSpPr/>
          <p:nvPr/>
        </p:nvSpPr>
        <p:spPr>
          <a:xfrm>
            <a:off x="8046720" y="1364157"/>
            <a:ext cx="82296" cy="3931920"/>
          </a:xfrm>
          <a:prstGeom prst="rect">
            <a:avLst/>
          </a:prstGeom>
          <a:solidFill>
            <a:srgbClr val="E8B84B"/>
          </a:solidFill>
          <a:ln/>
        </p:spPr>
        <p:txBody>
          <a:bodyPr/>
          <a:lstStyle/>
          <a:p>
            <a:endParaRPr lang="en-US" sz="2400">
              <a:latin typeface="Arial" panose="020B0604020202020204" pitchFamily="34" charset="0"/>
              <a:cs typeface="Arial" panose="020B0604020202020204" pitchFamily="34" charset="0"/>
            </a:endParaRPr>
          </a:p>
        </p:txBody>
      </p:sp>
      <p:sp>
        <p:nvSpPr>
          <p:cNvPr id="14" name="Text 12"/>
          <p:cNvSpPr/>
          <p:nvPr/>
        </p:nvSpPr>
        <p:spPr>
          <a:xfrm>
            <a:off x="8247888" y="1492173"/>
            <a:ext cx="3108960" cy="457200"/>
          </a:xfrm>
          <a:prstGeom prst="rect">
            <a:avLst/>
          </a:prstGeom>
          <a:noFill/>
          <a:ln/>
        </p:spPr>
        <p:txBody>
          <a:bodyPr wrap="square" lIns="0" tIns="0" rIns="0" bIns="0" rtlCol="0" anchor="t"/>
          <a:lstStyle/>
          <a:p>
            <a:pPr marL="0" indent="0">
              <a:buNone/>
            </a:pPr>
            <a:r>
              <a:rPr lang="en-US" b="1" dirty="0">
                <a:solidFill>
                  <a:srgbClr val="E8B84B"/>
                </a:solidFill>
                <a:latin typeface="Arial" panose="020B0604020202020204" pitchFamily="34" charset="0"/>
                <a:ea typeface="Calibri" pitchFamily="34" charset="-122"/>
                <a:cs typeface="Arial" panose="020B0604020202020204" pitchFamily="34" charset="0"/>
              </a:rPr>
              <a:t>Хүчний талбарын шинжилгээ</a:t>
            </a:r>
            <a:endParaRPr lang="en-US" dirty="0">
              <a:latin typeface="Arial" panose="020B0604020202020204" pitchFamily="34" charset="0"/>
              <a:cs typeface="Arial" panose="020B0604020202020204" pitchFamily="34" charset="0"/>
            </a:endParaRPr>
          </a:p>
        </p:txBody>
      </p:sp>
      <p:sp>
        <p:nvSpPr>
          <p:cNvPr id="15" name="Text 13"/>
          <p:cNvSpPr/>
          <p:nvPr/>
        </p:nvSpPr>
        <p:spPr>
          <a:xfrm>
            <a:off x="8247888" y="1931085"/>
            <a:ext cx="3108960" cy="3246120"/>
          </a:xfrm>
          <a:prstGeom prst="rect">
            <a:avLst/>
          </a:prstGeom>
          <a:noFill/>
          <a:ln/>
        </p:spPr>
        <p:txBody>
          <a:bodyPr wrap="square" lIns="0" tIns="0" rIns="0" bIns="0" rtlCol="0" anchor="t"/>
          <a:lstStyle/>
          <a:p>
            <a:pPr marL="0" indent="0">
              <a:lnSpc>
                <a:spcPct val="102000"/>
              </a:lnSpc>
              <a:buNone/>
            </a:pPr>
            <a:r>
              <a:rPr lang="en-US" sz="1600" dirty="0">
                <a:solidFill>
                  <a:srgbClr val="1B2540"/>
                </a:solidFill>
                <a:latin typeface="Arial" panose="020B0604020202020204" pitchFamily="34" charset="0"/>
                <a:ea typeface="Calibri" pitchFamily="34" charset="-122"/>
                <a:cs typeface="Arial" panose="020B0604020202020204" pitchFamily="34" charset="0"/>
              </a:rPr>
              <a:t>Саналыг дэмжих (+) ба эсэргүүцэх (–) хүчнүүдийг харьцуулна. Эерэг хүч сөрөг хүчнээс давамгайлах ёстой. Сөрөг хүч хэт хүчтэй бол саналыг орхих эсвэл дахин боловсруулна.</a:t>
            </a:r>
            <a:endParaRPr lang="en-US" sz="1600" dirty="0">
              <a:latin typeface="Arial" panose="020B0604020202020204" pitchFamily="34" charset="0"/>
              <a:cs typeface="Arial" panose="020B0604020202020204" pitchFamily="34" charset="0"/>
            </a:endParaRPr>
          </a:p>
        </p:txBody>
      </p:sp>
      <p:sp>
        <p:nvSpPr>
          <p:cNvPr id="16" name="Text 14"/>
          <p:cNvSpPr/>
          <p:nvPr/>
        </p:nvSpPr>
        <p:spPr>
          <a:xfrm>
            <a:off x="11338560" y="6400800"/>
            <a:ext cx="548640" cy="274320"/>
          </a:xfrm>
          <a:prstGeom prst="rect">
            <a:avLst/>
          </a:prstGeom>
          <a:noFill/>
          <a:ln/>
        </p:spPr>
        <p:txBody>
          <a:bodyPr wrap="square" rtlCol="0" anchor="ctr"/>
          <a:lstStyle/>
          <a:p>
            <a:pPr marL="0" indent="0" algn="r">
              <a:buNone/>
            </a:pPr>
            <a:r>
              <a:rPr lang="en-US" sz="1000" dirty="0">
                <a:solidFill>
                  <a:srgbClr val="5A6483"/>
                </a:solidFill>
                <a:latin typeface="Arial" panose="020B0604020202020204" pitchFamily="34" charset="0"/>
                <a:ea typeface="Calibri" pitchFamily="34" charset="-122"/>
                <a:cs typeface="Arial" panose="020B0604020202020204" pitchFamily="34" charset="0"/>
              </a:rPr>
              <a:t>29</a:t>
            </a:r>
            <a:endParaRPr lang="en-US" sz="1000" dirty="0">
              <a:latin typeface="Arial" panose="020B0604020202020204" pitchFamily="34" charset="0"/>
              <a:cs typeface="Arial" panose="020B0604020202020204" pitchFamily="34"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 30">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640080" y="411480"/>
            <a:ext cx="8229600" cy="320040"/>
          </a:xfrm>
          <a:prstGeom prst="rect">
            <a:avLst/>
          </a:prstGeom>
          <a:noFill/>
          <a:ln/>
        </p:spPr>
        <p:txBody>
          <a:bodyPr wrap="square" lIns="0" tIns="0" rIns="0" bIns="0" rtlCol="0" anchor="ctr"/>
          <a:lstStyle/>
          <a:p>
            <a:pPr marL="0" indent="0">
              <a:buNone/>
            </a:pPr>
            <a:r>
              <a:rPr lang="en-US" sz="1200" b="1" kern="0" spc="200" dirty="0">
                <a:solidFill>
                  <a:srgbClr val="E8B84B"/>
                </a:solidFill>
                <a:latin typeface="Arial" panose="020B0604020202020204" pitchFamily="34" charset="0"/>
                <a:ea typeface="Calibri" pitchFamily="34" charset="-122"/>
                <a:cs typeface="Arial" panose="020B0604020202020204" pitchFamily="34" charset="0"/>
              </a:rPr>
              <a:t>БҮТЭЦ</a:t>
            </a:r>
            <a:endParaRPr lang="en-US" sz="1200" dirty="0">
              <a:latin typeface="Arial" panose="020B0604020202020204" pitchFamily="34" charset="0"/>
              <a:cs typeface="Arial" panose="020B0604020202020204" pitchFamily="34" charset="0"/>
            </a:endParaRPr>
          </a:p>
        </p:txBody>
      </p:sp>
      <p:sp>
        <p:nvSpPr>
          <p:cNvPr id="3" name="Text 1"/>
          <p:cNvSpPr/>
          <p:nvPr/>
        </p:nvSpPr>
        <p:spPr>
          <a:xfrm>
            <a:off x="640080" y="731520"/>
            <a:ext cx="10881360" cy="914400"/>
          </a:xfrm>
          <a:prstGeom prst="rect">
            <a:avLst/>
          </a:prstGeom>
          <a:noFill/>
          <a:ln/>
        </p:spPr>
        <p:txBody>
          <a:bodyPr wrap="square" lIns="0" tIns="0" rIns="0" bIns="0" rtlCol="0" anchor="t"/>
          <a:lstStyle/>
          <a:p>
            <a:pPr marL="0" indent="0">
              <a:buNone/>
            </a:pPr>
            <a:r>
              <a:rPr lang="en-US" sz="2800" b="1" dirty="0">
                <a:solidFill>
                  <a:srgbClr val="1E2761"/>
                </a:solidFill>
                <a:latin typeface="Arial" panose="020B0604020202020204" pitchFamily="34" charset="0"/>
                <a:ea typeface="Georgia" pitchFamily="34" charset="-122"/>
                <a:cs typeface="Arial" panose="020B0604020202020204" pitchFamily="34" charset="0"/>
              </a:rPr>
              <a:t>Бизнес үндэслэлийн бүтэц</a:t>
            </a:r>
            <a:endParaRPr lang="en-US" sz="2800" dirty="0">
              <a:latin typeface="Arial" panose="020B0604020202020204" pitchFamily="34" charset="0"/>
              <a:cs typeface="Arial" panose="020B0604020202020204" pitchFamily="34" charset="0"/>
            </a:endParaRPr>
          </a:p>
        </p:txBody>
      </p:sp>
      <p:sp>
        <p:nvSpPr>
          <p:cNvPr id="4" name="Text 2"/>
          <p:cNvSpPr/>
          <p:nvPr/>
        </p:nvSpPr>
        <p:spPr>
          <a:xfrm>
            <a:off x="640080" y="1783080"/>
            <a:ext cx="10972800" cy="640080"/>
          </a:xfrm>
          <a:prstGeom prst="rect">
            <a:avLst/>
          </a:prstGeom>
          <a:noFill/>
          <a:ln/>
        </p:spPr>
        <p:txBody>
          <a:bodyPr wrap="square" lIns="0" tIns="0" rIns="0" bIns="0" rtlCol="0" anchor="ctr"/>
          <a:lstStyle/>
          <a:p>
            <a:pPr marL="0" indent="0">
              <a:buNone/>
            </a:pPr>
            <a:r>
              <a:rPr lang="en-US" sz="1600" dirty="0">
                <a:solidFill>
                  <a:srgbClr val="1B2540"/>
                </a:solidFill>
                <a:latin typeface="Arial" panose="020B0604020202020204" pitchFamily="34" charset="0"/>
                <a:ea typeface="Calibri" pitchFamily="34" charset="-122"/>
                <a:cs typeface="Arial" panose="020B0604020202020204" pitchFamily="34" charset="0"/>
              </a:rPr>
              <a:t>Байгууллага бүр өөр өөрөөр илэрхийлэхийг хүсдэг (зарим нь нэг A4 хуудас!) ч ихэнх бизнес үндэслэлийн бүтэц, агуулга төстэй байдаг:</a:t>
            </a:r>
            <a:endParaRPr lang="en-US" sz="1600" dirty="0">
              <a:latin typeface="Arial" panose="020B0604020202020204" pitchFamily="34" charset="0"/>
              <a:cs typeface="Arial" panose="020B0604020202020204" pitchFamily="34" charset="0"/>
            </a:endParaRPr>
          </a:p>
        </p:txBody>
      </p:sp>
      <p:sp>
        <p:nvSpPr>
          <p:cNvPr id="5" name="Shape 3"/>
          <p:cNvSpPr/>
          <p:nvPr/>
        </p:nvSpPr>
        <p:spPr>
          <a:xfrm>
            <a:off x="640080" y="2514600"/>
            <a:ext cx="3520440" cy="914400"/>
          </a:xfrm>
          <a:prstGeom prst="rect">
            <a:avLst/>
          </a:prstGeom>
          <a:solidFill>
            <a:srgbClr val="F4F6FB"/>
          </a:solidFill>
          <a:ln w="12700">
            <a:solidFill>
              <a:srgbClr val="E2E7F2"/>
            </a:solidFill>
            <a:prstDash val="solid"/>
          </a:ln>
        </p:spPr>
        <p:txBody>
          <a:bodyPr/>
          <a:lstStyle/>
          <a:p>
            <a:endParaRPr lang="en-US" sz="2000">
              <a:latin typeface="Arial" panose="020B0604020202020204" pitchFamily="34" charset="0"/>
              <a:cs typeface="Arial" panose="020B0604020202020204" pitchFamily="34" charset="0"/>
            </a:endParaRPr>
          </a:p>
        </p:txBody>
      </p:sp>
      <p:sp>
        <p:nvSpPr>
          <p:cNvPr id="6" name="Shape 4"/>
          <p:cNvSpPr/>
          <p:nvPr/>
        </p:nvSpPr>
        <p:spPr>
          <a:xfrm>
            <a:off x="804672" y="2761488"/>
            <a:ext cx="420624" cy="420624"/>
          </a:xfrm>
          <a:prstGeom prst="ellipse">
            <a:avLst/>
          </a:prstGeom>
          <a:solidFill>
            <a:srgbClr val="1E2761"/>
          </a:solidFill>
          <a:ln/>
        </p:spPr>
        <p:txBody>
          <a:bodyPr/>
          <a:lstStyle/>
          <a:p>
            <a:endParaRPr lang="en-US" sz="2000">
              <a:latin typeface="Arial" panose="020B0604020202020204" pitchFamily="34" charset="0"/>
              <a:cs typeface="Arial" panose="020B0604020202020204" pitchFamily="34" charset="0"/>
            </a:endParaRPr>
          </a:p>
        </p:txBody>
      </p:sp>
      <p:sp>
        <p:nvSpPr>
          <p:cNvPr id="7" name="Text 5"/>
          <p:cNvSpPr/>
          <p:nvPr/>
        </p:nvSpPr>
        <p:spPr>
          <a:xfrm>
            <a:off x="804672" y="2761488"/>
            <a:ext cx="420624" cy="420624"/>
          </a:xfrm>
          <a:prstGeom prst="rect">
            <a:avLst/>
          </a:prstGeom>
          <a:noFill/>
          <a:ln/>
        </p:spPr>
        <p:txBody>
          <a:bodyPr wrap="square" lIns="0" tIns="0" rIns="0" bIns="0" rtlCol="0" anchor="ctr"/>
          <a:lstStyle/>
          <a:p>
            <a:pPr marL="0" indent="0" algn="ctr">
              <a:buNone/>
            </a:pPr>
            <a:r>
              <a:rPr lang="en-US" sz="1600" b="1" dirty="0">
                <a:solidFill>
                  <a:srgbClr val="FFFFFF"/>
                </a:solidFill>
                <a:latin typeface="Arial" panose="020B0604020202020204" pitchFamily="34" charset="0"/>
                <a:ea typeface="Calibri" pitchFamily="34" charset="-122"/>
                <a:cs typeface="Arial" panose="020B0604020202020204" pitchFamily="34" charset="0"/>
              </a:rPr>
              <a:t>1</a:t>
            </a:r>
            <a:endParaRPr lang="en-US" sz="1600" dirty="0">
              <a:latin typeface="Arial" panose="020B0604020202020204" pitchFamily="34" charset="0"/>
              <a:cs typeface="Arial" panose="020B0604020202020204" pitchFamily="34" charset="0"/>
            </a:endParaRPr>
          </a:p>
        </p:txBody>
      </p:sp>
      <p:sp>
        <p:nvSpPr>
          <p:cNvPr id="8" name="Text 6"/>
          <p:cNvSpPr/>
          <p:nvPr/>
        </p:nvSpPr>
        <p:spPr>
          <a:xfrm>
            <a:off x="1353312" y="2514600"/>
            <a:ext cx="2697480" cy="914400"/>
          </a:xfrm>
          <a:prstGeom prst="rect">
            <a:avLst/>
          </a:prstGeom>
          <a:noFill/>
          <a:ln/>
        </p:spPr>
        <p:txBody>
          <a:bodyPr wrap="square" lIns="0" tIns="0" rIns="0" bIns="0" rtlCol="0" anchor="ctr"/>
          <a:lstStyle/>
          <a:p>
            <a:pPr marL="0" indent="0" algn="l">
              <a:buNone/>
            </a:pPr>
            <a:r>
              <a:rPr lang="en-US" sz="1600" b="1" dirty="0">
                <a:solidFill>
                  <a:srgbClr val="1E2761"/>
                </a:solidFill>
                <a:latin typeface="Arial" panose="020B0604020202020204" pitchFamily="34" charset="0"/>
                <a:ea typeface="Calibri" pitchFamily="34" charset="-122"/>
                <a:cs typeface="Arial" panose="020B0604020202020204" pitchFamily="34" charset="0"/>
              </a:rPr>
              <a:t>Оршил</a:t>
            </a:r>
            <a:endParaRPr lang="en-US" sz="1600" dirty="0">
              <a:latin typeface="Arial" panose="020B0604020202020204" pitchFamily="34" charset="0"/>
              <a:cs typeface="Arial" panose="020B0604020202020204" pitchFamily="34" charset="0"/>
            </a:endParaRPr>
          </a:p>
        </p:txBody>
      </p:sp>
      <p:sp>
        <p:nvSpPr>
          <p:cNvPr id="9" name="Shape 7"/>
          <p:cNvSpPr/>
          <p:nvPr/>
        </p:nvSpPr>
        <p:spPr>
          <a:xfrm>
            <a:off x="4325112" y="2514600"/>
            <a:ext cx="3520440" cy="914400"/>
          </a:xfrm>
          <a:prstGeom prst="rect">
            <a:avLst/>
          </a:prstGeom>
          <a:solidFill>
            <a:srgbClr val="F4F6FB"/>
          </a:solidFill>
          <a:ln w="12700">
            <a:solidFill>
              <a:srgbClr val="E2E7F2"/>
            </a:solidFill>
            <a:prstDash val="solid"/>
          </a:ln>
        </p:spPr>
        <p:txBody>
          <a:bodyPr/>
          <a:lstStyle/>
          <a:p>
            <a:endParaRPr lang="en-US" sz="2000">
              <a:latin typeface="Arial" panose="020B0604020202020204" pitchFamily="34" charset="0"/>
              <a:cs typeface="Arial" panose="020B0604020202020204" pitchFamily="34" charset="0"/>
            </a:endParaRPr>
          </a:p>
        </p:txBody>
      </p:sp>
      <p:sp>
        <p:nvSpPr>
          <p:cNvPr id="10" name="Shape 8"/>
          <p:cNvSpPr/>
          <p:nvPr/>
        </p:nvSpPr>
        <p:spPr>
          <a:xfrm>
            <a:off x="4489704" y="2761488"/>
            <a:ext cx="420624" cy="420624"/>
          </a:xfrm>
          <a:prstGeom prst="ellipse">
            <a:avLst/>
          </a:prstGeom>
          <a:solidFill>
            <a:srgbClr val="1E2761"/>
          </a:solidFill>
          <a:ln/>
        </p:spPr>
        <p:txBody>
          <a:bodyPr/>
          <a:lstStyle/>
          <a:p>
            <a:endParaRPr lang="en-US" sz="2000">
              <a:latin typeface="Arial" panose="020B0604020202020204" pitchFamily="34" charset="0"/>
              <a:cs typeface="Arial" panose="020B0604020202020204" pitchFamily="34" charset="0"/>
            </a:endParaRPr>
          </a:p>
        </p:txBody>
      </p:sp>
      <p:sp>
        <p:nvSpPr>
          <p:cNvPr id="11" name="Text 9"/>
          <p:cNvSpPr/>
          <p:nvPr/>
        </p:nvSpPr>
        <p:spPr>
          <a:xfrm>
            <a:off x="4489704" y="2761488"/>
            <a:ext cx="420624" cy="420624"/>
          </a:xfrm>
          <a:prstGeom prst="rect">
            <a:avLst/>
          </a:prstGeom>
          <a:noFill/>
          <a:ln/>
        </p:spPr>
        <p:txBody>
          <a:bodyPr wrap="square" lIns="0" tIns="0" rIns="0" bIns="0" rtlCol="0" anchor="ctr"/>
          <a:lstStyle/>
          <a:p>
            <a:pPr marL="0" indent="0" algn="ctr">
              <a:buNone/>
            </a:pPr>
            <a:r>
              <a:rPr lang="en-US" sz="1600" b="1" dirty="0">
                <a:solidFill>
                  <a:srgbClr val="FFFFFF"/>
                </a:solidFill>
                <a:latin typeface="Arial" panose="020B0604020202020204" pitchFamily="34" charset="0"/>
                <a:ea typeface="Calibri" pitchFamily="34" charset="-122"/>
                <a:cs typeface="Arial" panose="020B0604020202020204" pitchFamily="34" charset="0"/>
              </a:rPr>
              <a:t>2</a:t>
            </a:r>
            <a:endParaRPr lang="en-US" sz="1600" dirty="0">
              <a:latin typeface="Arial" panose="020B0604020202020204" pitchFamily="34" charset="0"/>
              <a:cs typeface="Arial" panose="020B0604020202020204" pitchFamily="34" charset="0"/>
            </a:endParaRPr>
          </a:p>
        </p:txBody>
      </p:sp>
      <p:sp>
        <p:nvSpPr>
          <p:cNvPr id="12" name="Text 10"/>
          <p:cNvSpPr/>
          <p:nvPr/>
        </p:nvSpPr>
        <p:spPr>
          <a:xfrm>
            <a:off x="5038344" y="2514600"/>
            <a:ext cx="2697480" cy="914400"/>
          </a:xfrm>
          <a:prstGeom prst="rect">
            <a:avLst/>
          </a:prstGeom>
          <a:noFill/>
          <a:ln/>
        </p:spPr>
        <p:txBody>
          <a:bodyPr wrap="square" lIns="0" tIns="0" rIns="0" bIns="0" rtlCol="0" anchor="ctr"/>
          <a:lstStyle/>
          <a:p>
            <a:pPr marL="0" indent="0" algn="l">
              <a:buNone/>
            </a:pPr>
            <a:r>
              <a:rPr lang="en-US" sz="1600" b="1" dirty="0">
                <a:solidFill>
                  <a:srgbClr val="1E2761"/>
                </a:solidFill>
                <a:latin typeface="Arial" panose="020B0604020202020204" pitchFamily="34" charset="0"/>
                <a:ea typeface="Calibri" pitchFamily="34" charset="-122"/>
                <a:cs typeface="Arial" panose="020B0604020202020204" pitchFamily="34" charset="0"/>
              </a:rPr>
              <a:t>Удирдлагын хураангуй</a:t>
            </a:r>
            <a:endParaRPr lang="en-US" sz="1600" dirty="0">
              <a:latin typeface="Arial" panose="020B0604020202020204" pitchFamily="34" charset="0"/>
              <a:cs typeface="Arial" panose="020B0604020202020204" pitchFamily="34" charset="0"/>
            </a:endParaRPr>
          </a:p>
        </p:txBody>
      </p:sp>
      <p:sp>
        <p:nvSpPr>
          <p:cNvPr id="13" name="Shape 11"/>
          <p:cNvSpPr/>
          <p:nvPr/>
        </p:nvSpPr>
        <p:spPr>
          <a:xfrm>
            <a:off x="8010144" y="2514600"/>
            <a:ext cx="3520440" cy="914400"/>
          </a:xfrm>
          <a:prstGeom prst="rect">
            <a:avLst/>
          </a:prstGeom>
          <a:solidFill>
            <a:srgbClr val="F4F6FB"/>
          </a:solidFill>
          <a:ln w="12700">
            <a:solidFill>
              <a:srgbClr val="E2E7F2"/>
            </a:solidFill>
            <a:prstDash val="solid"/>
          </a:ln>
        </p:spPr>
        <p:txBody>
          <a:bodyPr/>
          <a:lstStyle/>
          <a:p>
            <a:endParaRPr lang="en-US" sz="2000">
              <a:latin typeface="Arial" panose="020B0604020202020204" pitchFamily="34" charset="0"/>
              <a:cs typeface="Arial" panose="020B0604020202020204" pitchFamily="34" charset="0"/>
            </a:endParaRPr>
          </a:p>
        </p:txBody>
      </p:sp>
      <p:sp>
        <p:nvSpPr>
          <p:cNvPr id="14" name="Shape 12"/>
          <p:cNvSpPr/>
          <p:nvPr/>
        </p:nvSpPr>
        <p:spPr>
          <a:xfrm>
            <a:off x="8174736" y="2761488"/>
            <a:ext cx="420624" cy="420624"/>
          </a:xfrm>
          <a:prstGeom prst="ellipse">
            <a:avLst/>
          </a:prstGeom>
          <a:solidFill>
            <a:srgbClr val="1E2761"/>
          </a:solidFill>
          <a:ln/>
        </p:spPr>
        <p:txBody>
          <a:bodyPr/>
          <a:lstStyle/>
          <a:p>
            <a:endParaRPr lang="en-US" sz="2000">
              <a:latin typeface="Arial" panose="020B0604020202020204" pitchFamily="34" charset="0"/>
              <a:cs typeface="Arial" panose="020B0604020202020204" pitchFamily="34" charset="0"/>
            </a:endParaRPr>
          </a:p>
        </p:txBody>
      </p:sp>
      <p:sp>
        <p:nvSpPr>
          <p:cNvPr id="15" name="Text 13"/>
          <p:cNvSpPr/>
          <p:nvPr/>
        </p:nvSpPr>
        <p:spPr>
          <a:xfrm>
            <a:off x="8174736" y="2761488"/>
            <a:ext cx="420624" cy="420624"/>
          </a:xfrm>
          <a:prstGeom prst="rect">
            <a:avLst/>
          </a:prstGeom>
          <a:noFill/>
          <a:ln/>
        </p:spPr>
        <p:txBody>
          <a:bodyPr wrap="square" lIns="0" tIns="0" rIns="0" bIns="0" rtlCol="0" anchor="ctr"/>
          <a:lstStyle/>
          <a:p>
            <a:pPr marL="0" indent="0" algn="ctr">
              <a:buNone/>
            </a:pPr>
            <a:r>
              <a:rPr lang="en-US" sz="1600" b="1" dirty="0">
                <a:solidFill>
                  <a:srgbClr val="FFFFFF"/>
                </a:solidFill>
                <a:latin typeface="Arial" panose="020B0604020202020204" pitchFamily="34" charset="0"/>
                <a:ea typeface="Calibri" pitchFamily="34" charset="-122"/>
                <a:cs typeface="Arial" panose="020B0604020202020204" pitchFamily="34" charset="0"/>
              </a:rPr>
              <a:t>3</a:t>
            </a:r>
            <a:endParaRPr lang="en-US" sz="1600" dirty="0">
              <a:latin typeface="Arial" panose="020B0604020202020204" pitchFamily="34" charset="0"/>
              <a:cs typeface="Arial" panose="020B0604020202020204" pitchFamily="34" charset="0"/>
            </a:endParaRPr>
          </a:p>
        </p:txBody>
      </p:sp>
      <p:sp>
        <p:nvSpPr>
          <p:cNvPr id="16" name="Text 14"/>
          <p:cNvSpPr/>
          <p:nvPr/>
        </p:nvSpPr>
        <p:spPr>
          <a:xfrm>
            <a:off x="8723376" y="2514600"/>
            <a:ext cx="2697480" cy="914400"/>
          </a:xfrm>
          <a:prstGeom prst="rect">
            <a:avLst/>
          </a:prstGeom>
          <a:noFill/>
          <a:ln/>
        </p:spPr>
        <p:txBody>
          <a:bodyPr wrap="square" lIns="0" tIns="0" rIns="0" bIns="0" rtlCol="0" anchor="ctr"/>
          <a:lstStyle/>
          <a:p>
            <a:pPr marL="0" indent="0" algn="l">
              <a:buNone/>
            </a:pPr>
            <a:r>
              <a:rPr lang="en-US" sz="1600" b="1" dirty="0">
                <a:solidFill>
                  <a:srgbClr val="1E2761"/>
                </a:solidFill>
                <a:latin typeface="Arial" panose="020B0604020202020204" pitchFamily="34" charset="0"/>
                <a:ea typeface="Calibri" pitchFamily="34" charset="-122"/>
                <a:cs typeface="Arial" panose="020B0604020202020204" pitchFamily="34" charset="0"/>
              </a:rPr>
              <a:t>Одоогийн нөхцөл байдал</a:t>
            </a:r>
            <a:endParaRPr lang="en-US" sz="1600" dirty="0">
              <a:latin typeface="Arial" panose="020B0604020202020204" pitchFamily="34" charset="0"/>
              <a:cs typeface="Arial" panose="020B0604020202020204" pitchFamily="34" charset="0"/>
            </a:endParaRPr>
          </a:p>
        </p:txBody>
      </p:sp>
      <p:sp>
        <p:nvSpPr>
          <p:cNvPr id="17" name="Shape 15"/>
          <p:cNvSpPr/>
          <p:nvPr/>
        </p:nvSpPr>
        <p:spPr>
          <a:xfrm>
            <a:off x="640080" y="3593592"/>
            <a:ext cx="3520440" cy="914400"/>
          </a:xfrm>
          <a:prstGeom prst="rect">
            <a:avLst/>
          </a:prstGeom>
          <a:solidFill>
            <a:srgbClr val="F4F6FB"/>
          </a:solidFill>
          <a:ln w="12700">
            <a:solidFill>
              <a:srgbClr val="E2E7F2"/>
            </a:solidFill>
            <a:prstDash val="solid"/>
          </a:ln>
        </p:spPr>
        <p:txBody>
          <a:bodyPr/>
          <a:lstStyle/>
          <a:p>
            <a:endParaRPr lang="en-US" sz="2000">
              <a:latin typeface="Arial" panose="020B0604020202020204" pitchFamily="34" charset="0"/>
              <a:cs typeface="Arial" panose="020B0604020202020204" pitchFamily="34" charset="0"/>
            </a:endParaRPr>
          </a:p>
        </p:txBody>
      </p:sp>
      <p:sp>
        <p:nvSpPr>
          <p:cNvPr id="18" name="Shape 16"/>
          <p:cNvSpPr/>
          <p:nvPr/>
        </p:nvSpPr>
        <p:spPr>
          <a:xfrm>
            <a:off x="804672" y="3840480"/>
            <a:ext cx="420624" cy="420624"/>
          </a:xfrm>
          <a:prstGeom prst="ellipse">
            <a:avLst/>
          </a:prstGeom>
          <a:solidFill>
            <a:srgbClr val="1E2761"/>
          </a:solidFill>
          <a:ln/>
        </p:spPr>
        <p:txBody>
          <a:bodyPr/>
          <a:lstStyle/>
          <a:p>
            <a:endParaRPr lang="en-US" sz="2000">
              <a:latin typeface="Arial" panose="020B0604020202020204" pitchFamily="34" charset="0"/>
              <a:cs typeface="Arial" panose="020B0604020202020204" pitchFamily="34" charset="0"/>
            </a:endParaRPr>
          </a:p>
        </p:txBody>
      </p:sp>
      <p:sp>
        <p:nvSpPr>
          <p:cNvPr id="19" name="Text 17"/>
          <p:cNvSpPr/>
          <p:nvPr/>
        </p:nvSpPr>
        <p:spPr>
          <a:xfrm>
            <a:off x="804672" y="3840480"/>
            <a:ext cx="420624" cy="420624"/>
          </a:xfrm>
          <a:prstGeom prst="rect">
            <a:avLst/>
          </a:prstGeom>
          <a:noFill/>
          <a:ln/>
        </p:spPr>
        <p:txBody>
          <a:bodyPr wrap="square" lIns="0" tIns="0" rIns="0" bIns="0" rtlCol="0" anchor="ctr"/>
          <a:lstStyle/>
          <a:p>
            <a:pPr marL="0" indent="0" algn="ctr">
              <a:buNone/>
            </a:pPr>
            <a:r>
              <a:rPr lang="en-US" sz="1600" b="1" dirty="0">
                <a:solidFill>
                  <a:srgbClr val="FFFFFF"/>
                </a:solidFill>
                <a:latin typeface="Arial" panose="020B0604020202020204" pitchFamily="34" charset="0"/>
                <a:ea typeface="Calibri" pitchFamily="34" charset="-122"/>
                <a:cs typeface="Arial" panose="020B0604020202020204" pitchFamily="34" charset="0"/>
              </a:rPr>
              <a:t>4</a:t>
            </a:r>
            <a:endParaRPr lang="en-US" sz="1600" dirty="0">
              <a:latin typeface="Arial" panose="020B0604020202020204" pitchFamily="34" charset="0"/>
              <a:cs typeface="Arial" panose="020B0604020202020204" pitchFamily="34" charset="0"/>
            </a:endParaRPr>
          </a:p>
        </p:txBody>
      </p:sp>
      <p:sp>
        <p:nvSpPr>
          <p:cNvPr id="20" name="Text 18"/>
          <p:cNvSpPr/>
          <p:nvPr/>
        </p:nvSpPr>
        <p:spPr>
          <a:xfrm>
            <a:off x="1353312" y="3593592"/>
            <a:ext cx="2697480" cy="914400"/>
          </a:xfrm>
          <a:prstGeom prst="rect">
            <a:avLst/>
          </a:prstGeom>
          <a:noFill/>
          <a:ln/>
        </p:spPr>
        <p:txBody>
          <a:bodyPr wrap="square" lIns="0" tIns="0" rIns="0" bIns="0" rtlCol="0" anchor="ctr"/>
          <a:lstStyle/>
          <a:p>
            <a:pPr marL="0" indent="0" algn="l">
              <a:buNone/>
            </a:pPr>
            <a:r>
              <a:rPr lang="en-US" sz="1600" b="1" dirty="0">
                <a:solidFill>
                  <a:srgbClr val="1E2761"/>
                </a:solidFill>
                <a:latin typeface="Arial" panose="020B0604020202020204" pitchFamily="34" charset="0"/>
                <a:ea typeface="Calibri" pitchFamily="34" charset="-122"/>
                <a:cs typeface="Arial" panose="020B0604020202020204" pitchFamily="34" charset="0"/>
              </a:rPr>
              <a:t>Авч үзсэн хувилбарууд</a:t>
            </a:r>
            <a:endParaRPr lang="en-US" sz="1600" dirty="0">
              <a:latin typeface="Arial" panose="020B0604020202020204" pitchFamily="34" charset="0"/>
              <a:cs typeface="Arial" panose="020B0604020202020204" pitchFamily="34" charset="0"/>
            </a:endParaRPr>
          </a:p>
        </p:txBody>
      </p:sp>
      <p:sp>
        <p:nvSpPr>
          <p:cNvPr id="21" name="Shape 19"/>
          <p:cNvSpPr/>
          <p:nvPr/>
        </p:nvSpPr>
        <p:spPr>
          <a:xfrm>
            <a:off x="4325112" y="3593592"/>
            <a:ext cx="3520440" cy="914400"/>
          </a:xfrm>
          <a:prstGeom prst="rect">
            <a:avLst/>
          </a:prstGeom>
          <a:solidFill>
            <a:srgbClr val="F4F6FB"/>
          </a:solidFill>
          <a:ln w="12700">
            <a:solidFill>
              <a:srgbClr val="E2E7F2"/>
            </a:solidFill>
            <a:prstDash val="solid"/>
          </a:ln>
        </p:spPr>
        <p:txBody>
          <a:bodyPr/>
          <a:lstStyle/>
          <a:p>
            <a:endParaRPr lang="en-US" sz="2000">
              <a:latin typeface="Arial" panose="020B0604020202020204" pitchFamily="34" charset="0"/>
              <a:cs typeface="Arial" panose="020B0604020202020204" pitchFamily="34" charset="0"/>
            </a:endParaRPr>
          </a:p>
        </p:txBody>
      </p:sp>
      <p:sp>
        <p:nvSpPr>
          <p:cNvPr id="22" name="Shape 20"/>
          <p:cNvSpPr/>
          <p:nvPr/>
        </p:nvSpPr>
        <p:spPr>
          <a:xfrm>
            <a:off x="4489704" y="3840480"/>
            <a:ext cx="420624" cy="420624"/>
          </a:xfrm>
          <a:prstGeom prst="ellipse">
            <a:avLst/>
          </a:prstGeom>
          <a:solidFill>
            <a:srgbClr val="1E2761"/>
          </a:solidFill>
          <a:ln/>
        </p:spPr>
        <p:txBody>
          <a:bodyPr/>
          <a:lstStyle/>
          <a:p>
            <a:endParaRPr lang="en-US" sz="2000">
              <a:latin typeface="Arial" panose="020B0604020202020204" pitchFamily="34" charset="0"/>
              <a:cs typeface="Arial" panose="020B0604020202020204" pitchFamily="34" charset="0"/>
            </a:endParaRPr>
          </a:p>
        </p:txBody>
      </p:sp>
      <p:sp>
        <p:nvSpPr>
          <p:cNvPr id="23" name="Text 21"/>
          <p:cNvSpPr/>
          <p:nvPr/>
        </p:nvSpPr>
        <p:spPr>
          <a:xfrm>
            <a:off x="4489704" y="3840480"/>
            <a:ext cx="420624" cy="420624"/>
          </a:xfrm>
          <a:prstGeom prst="rect">
            <a:avLst/>
          </a:prstGeom>
          <a:noFill/>
          <a:ln/>
        </p:spPr>
        <p:txBody>
          <a:bodyPr wrap="square" lIns="0" tIns="0" rIns="0" bIns="0" rtlCol="0" anchor="ctr"/>
          <a:lstStyle/>
          <a:p>
            <a:pPr marL="0" indent="0" algn="ctr">
              <a:buNone/>
            </a:pPr>
            <a:r>
              <a:rPr lang="en-US" sz="1600" b="1" dirty="0">
                <a:solidFill>
                  <a:srgbClr val="FFFFFF"/>
                </a:solidFill>
                <a:latin typeface="Arial" panose="020B0604020202020204" pitchFamily="34" charset="0"/>
                <a:ea typeface="Calibri" pitchFamily="34" charset="-122"/>
                <a:cs typeface="Arial" panose="020B0604020202020204" pitchFamily="34" charset="0"/>
              </a:rPr>
              <a:t>5</a:t>
            </a:r>
            <a:endParaRPr lang="en-US" sz="1600" dirty="0">
              <a:latin typeface="Arial" panose="020B0604020202020204" pitchFamily="34" charset="0"/>
              <a:cs typeface="Arial" panose="020B0604020202020204" pitchFamily="34" charset="0"/>
            </a:endParaRPr>
          </a:p>
        </p:txBody>
      </p:sp>
      <p:sp>
        <p:nvSpPr>
          <p:cNvPr id="24" name="Text 22"/>
          <p:cNvSpPr/>
          <p:nvPr/>
        </p:nvSpPr>
        <p:spPr>
          <a:xfrm>
            <a:off x="5038344" y="3593592"/>
            <a:ext cx="2697480" cy="914400"/>
          </a:xfrm>
          <a:prstGeom prst="rect">
            <a:avLst/>
          </a:prstGeom>
          <a:noFill/>
          <a:ln/>
        </p:spPr>
        <p:txBody>
          <a:bodyPr wrap="square" lIns="0" tIns="0" rIns="0" bIns="0" rtlCol="0" anchor="ctr"/>
          <a:lstStyle/>
          <a:p>
            <a:pPr marL="0" indent="0" algn="l">
              <a:buNone/>
            </a:pPr>
            <a:r>
              <a:rPr lang="en-US" sz="1600" b="1" dirty="0">
                <a:solidFill>
                  <a:srgbClr val="1E2761"/>
                </a:solidFill>
                <a:latin typeface="Arial" panose="020B0604020202020204" pitchFamily="34" charset="0"/>
                <a:ea typeface="Calibri" pitchFamily="34" charset="-122"/>
                <a:cs typeface="Arial" panose="020B0604020202020204" pitchFamily="34" charset="0"/>
              </a:rPr>
              <a:t>Зардал–үр өгөөжийн шинжилгээ</a:t>
            </a:r>
            <a:endParaRPr lang="en-US" sz="1600" dirty="0">
              <a:latin typeface="Arial" panose="020B0604020202020204" pitchFamily="34" charset="0"/>
              <a:cs typeface="Arial" panose="020B0604020202020204" pitchFamily="34" charset="0"/>
            </a:endParaRPr>
          </a:p>
        </p:txBody>
      </p:sp>
      <p:sp>
        <p:nvSpPr>
          <p:cNvPr id="25" name="Shape 23"/>
          <p:cNvSpPr/>
          <p:nvPr/>
        </p:nvSpPr>
        <p:spPr>
          <a:xfrm>
            <a:off x="8010144" y="3593592"/>
            <a:ext cx="3520440" cy="914400"/>
          </a:xfrm>
          <a:prstGeom prst="rect">
            <a:avLst/>
          </a:prstGeom>
          <a:solidFill>
            <a:srgbClr val="F4F6FB"/>
          </a:solidFill>
          <a:ln w="12700">
            <a:solidFill>
              <a:srgbClr val="E2E7F2"/>
            </a:solidFill>
            <a:prstDash val="solid"/>
          </a:ln>
        </p:spPr>
        <p:txBody>
          <a:bodyPr/>
          <a:lstStyle/>
          <a:p>
            <a:endParaRPr lang="en-US" sz="2000">
              <a:latin typeface="Arial" panose="020B0604020202020204" pitchFamily="34" charset="0"/>
              <a:cs typeface="Arial" panose="020B0604020202020204" pitchFamily="34" charset="0"/>
            </a:endParaRPr>
          </a:p>
        </p:txBody>
      </p:sp>
      <p:sp>
        <p:nvSpPr>
          <p:cNvPr id="26" name="Shape 24"/>
          <p:cNvSpPr/>
          <p:nvPr/>
        </p:nvSpPr>
        <p:spPr>
          <a:xfrm>
            <a:off x="8174736" y="3840480"/>
            <a:ext cx="420624" cy="420624"/>
          </a:xfrm>
          <a:prstGeom prst="ellipse">
            <a:avLst/>
          </a:prstGeom>
          <a:solidFill>
            <a:srgbClr val="1E2761"/>
          </a:solidFill>
          <a:ln/>
        </p:spPr>
        <p:txBody>
          <a:bodyPr/>
          <a:lstStyle/>
          <a:p>
            <a:endParaRPr lang="en-US" sz="2000">
              <a:latin typeface="Arial" panose="020B0604020202020204" pitchFamily="34" charset="0"/>
              <a:cs typeface="Arial" panose="020B0604020202020204" pitchFamily="34" charset="0"/>
            </a:endParaRPr>
          </a:p>
        </p:txBody>
      </p:sp>
      <p:sp>
        <p:nvSpPr>
          <p:cNvPr id="27" name="Text 25"/>
          <p:cNvSpPr/>
          <p:nvPr/>
        </p:nvSpPr>
        <p:spPr>
          <a:xfrm>
            <a:off x="8174736" y="3840480"/>
            <a:ext cx="420624" cy="420624"/>
          </a:xfrm>
          <a:prstGeom prst="rect">
            <a:avLst/>
          </a:prstGeom>
          <a:noFill/>
          <a:ln/>
        </p:spPr>
        <p:txBody>
          <a:bodyPr wrap="square" lIns="0" tIns="0" rIns="0" bIns="0" rtlCol="0" anchor="ctr"/>
          <a:lstStyle/>
          <a:p>
            <a:pPr marL="0" indent="0" algn="ctr">
              <a:buNone/>
            </a:pPr>
            <a:r>
              <a:rPr lang="en-US" sz="1600" b="1" dirty="0">
                <a:solidFill>
                  <a:srgbClr val="FFFFFF"/>
                </a:solidFill>
                <a:latin typeface="Arial" panose="020B0604020202020204" pitchFamily="34" charset="0"/>
                <a:ea typeface="Calibri" pitchFamily="34" charset="-122"/>
                <a:cs typeface="Arial" panose="020B0604020202020204" pitchFamily="34" charset="0"/>
              </a:rPr>
              <a:t>6</a:t>
            </a:r>
            <a:endParaRPr lang="en-US" sz="1600" dirty="0">
              <a:latin typeface="Arial" panose="020B0604020202020204" pitchFamily="34" charset="0"/>
              <a:cs typeface="Arial" panose="020B0604020202020204" pitchFamily="34" charset="0"/>
            </a:endParaRPr>
          </a:p>
        </p:txBody>
      </p:sp>
      <p:sp>
        <p:nvSpPr>
          <p:cNvPr id="28" name="Text 26"/>
          <p:cNvSpPr/>
          <p:nvPr/>
        </p:nvSpPr>
        <p:spPr>
          <a:xfrm>
            <a:off x="8723376" y="3593592"/>
            <a:ext cx="2697480" cy="914400"/>
          </a:xfrm>
          <a:prstGeom prst="rect">
            <a:avLst/>
          </a:prstGeom>
          <a:noFill/>
          <a:ln/>
        </p:spPr>
        <p:txBody>
          <a:bodyPr wrap="square" lIns="0" tIns="0" rIns="0" bIns="0" rtlCol="0" anchor="ctr"/>
          <a:lstStyle/>
          <a:p>
            <a:pPr marL="0" indent="0" algn="l">
              <a:buNone/>
            </a:pPr>
            <a:r>
              <a:rPr lang="en-US" sz="1600" b="1" dirty="0">
                <a:solidFill>
                  <a:srgbClr val="1E2761"/>
                </a:solidFill>
                <a:latin typeface="Arial" panose="020B0604020202020204" pitchFamily="34" charset="0"/>
                <a:ea typeface="Calibri" pitchFamily="34" charset="-122"/>
                <a:cs typeface="Arial" panose="020B0604020202020204" pitchFamily="34" charset="0"/>
              </a:rPr>
              <a:t>Нөлөөллийн үнэлгээ</a:t>
            </a:r>
            <a:endParaRPr lang="en-US" sz="1600" dirty="0">
              <a:latin typeface="Arial" panose="020B0604020202020204" pitchFamily="34" charset="0"/>
              <a:cs typeface="Arial" panose="020B0604020202020204" pitchFamily="34" charset="0"/>
            </a:endParaRPr>
          </a:p>
        </p:txBody>
      </p:sp>
      <p:sp>
        <p:nvSpPr>
          <p:cNvPr id="29" name="Shape 27"/>
          <p:cNvSpPr/>
          <p:nvPr/>
        </p:nvSpPr>
        <p:spPr>
          <a:xfrm>
            <a:off x="640080" y="4672584"/>
            <a:ext cx="3520440" cy="914400"/>
          </a:xfrm>
          <a:prstGeom prst="rect">
            <a:avLst/>
          </a:prstGeom>
          <a:solidFill>
            <a:srgbClr val="F4F6FB"/>
          </a:solidFill>
          <a:ln w="12700">
            <a:solidFill>
              <a:srgbClr val="E2E7F2"/>
            </a:solidFill>
            <a:prstDash val="solid"/>
          </a:ln>
        </p:spPr>
        <p:txBody>
          <a:bodyPr/>
          <a:lstStyle/>
          <a:p>
            <a:endParaRPr lang="en-US" sz="2000">
              <a:latin typeface="Arial" panose="020B0604020202020204" pitchFamily="34" charset="0"/>
              <a:cs typeface="Arial" panose="020B0604020202020204" pitchFamily="34" charset="0"/>
            </a:endParaRPr>
          </a:p>
        </p:txBody>
      </p:sp>
      <p:sp>
        <p:nvSpPr>
          <p:cNvPr id="30" name="Shape 28"/>
          <p:cNvSpPr/>
          <p:nvPr/>
        </p:nvSpPr>
        <p:spPr>
          <a:xfrm>
            <a:off x="804672" y="4919472"/>
            <a:ext cx="420624" cy="420624"/>
          </a:xfrm>
          <a:prstGeom prst="ellipse">
            <a:avLst/>
          </a:prstGeom>
          <a:solidFill>
            <a:srgbClr val="1E2761"/>
          </a:solidFill>
          <a:ln/>
        </p:spPr>
        <p:txBody>
          <a:bodyPr/>
          <a:lstStyle/>
          <a:p>
            <a:endParaRPr lang="en-US" sz="2000">
              <a:latin typeface="Arial" panose="020B0604020202020204" pitchFamily="34" charset="0"/>
              <a:cs typeface="Arial" panose="020B0604020202020204" pitchFamily="34" charset="0"/>
            </a:endParaRPr>
          </a:p>
        </p:txBody>
      </p:sp>
      <p:sp>
        <p:nvSpPr>
          <p:cNvPr id="31" name="Text 29"/>
          <p:cNvSpPr/>
          <p:nvPr/>
        </p:nvSpPr>
        <p:spPr>
          <a:xfrm>
            <a:off x="804672" y="4919472"/>
            <a:ext cx="420624" cy="420624"/>
          </a:xfrm>
          <a:prstGeom prst="rect">
            <a:avLst/>
          </a:prstGeom>
          <a:noFill/>
          <a:ln/>
        </p:spPr>
        <p:txBody>
          <a:bodyPr wrap="square" lIns="0" tIns="0" rIns="0" bIns="0" rtlCol="0" anchor="ctr"/>
          <a:lstStyle/>
          <a:p>
            <a:pPr marL="0" indent="0" algn="ctr">
              <a:buNone/>
            </a:pPr>
            <a:r>
              <a:rPr lang="en-US" sz="1600" b="1" dirty="0">
                <a:solidFill>
                  <a:srgbClr val="FFFFFF"/>
                </a:solidFill>
                <a:latin typeface="Arial" panose="020B0604020202020204" pitchFamily="34" charset="0"/>
                <a:ea typeface="Calibri" pitchFamily="34" charset="-122"/>
                <a:cs typeface="Arial" panose="020B0604020202020204" pitchFamily="34" charset="0"/>
              </a:rPr>
              <a:t>7</a:t>
            </a:r>
            <a:endParaRPr lang="en-US" sz="1600" dirty="0">
              <a:latin typeface="Arial" panose="020B0604020202020204" pitchFamily="34" charset="0"/>
              <a:cs typeface="Arial" panose="020B0604020202020204" pitchFamily="34" charset="0"/>
            </a:endParaRPr>
          </a:p>
        </p:txBody>
      </p:sp>
      <p:sp>
        <p:nvSpPr>
          <p:cNvPr id="32" name="Text 30"/>
          <p:cNvSpPr/>
          <p:nvPr/>
        </p:nvSpPr>
        <p:spPr>
          <a:xfrm>
            <a:off x="1353312" y="4672584"/>
            <a:ext cx="2697480" cy="914400"/>
          </a:xfrm>
          <a:prstGeom prst="rect">
            <a:avLst/>
          </a:prstGeom>
          <a:noFill/>
          <a:ln/>
        </p:spPr>
        <p:txBody>
          <a:bodyPr wrap="square" lIns="0" tIns="0" rIns="0" bIns="0" rtlCol="0" anchor="ctr"/>
          <a:lstStyle/>
          <a:p>
            <a:pPr marL="0" indent="0" algn="l">
              <a:buNone/>
            </a:pPr>
            <a:r>
              <a:rPr lang="en-US" sz="1600" b="1" dirty="0">
                <a:solidFill>
                  <a:srgbClr val="1E2761"/>
                </a:solidFill>
                <a:latin typeface="Arial" panose="020B0604020202020204" pitchFamily="34" charset="0"/>
                <a:ea typeface="Calibri" pitchFamily="34" charset="-122"/>
                <a:cs typeface="Arial" panose="020B0604020202020204" pitchFamily="34" charset="0"/>
              </a:rPr>
              <a:t>Эрсдэлийн үнэлгээ</a:t>
            </a:r>
            <a:endParaRPr lang="en-US" sz="1600" dirty="0">
              <a:latin typeface="Arial" panose="020B0604020202020204" pitchFamily="34" charset="0"/>
              <a:cs typeface="Arial" panose="020B0604020202020204" pitchFamily="34" charset="0"/>
            </a:endParaRPr>
          </a:p>
        </p:txBody>
      </p:sp>
      <p:sp>
        <p:nvSpPr>
          <p:cNvPr id="33" name="Shape 31"/>
          <p:cNvSpPr/>
          <p:nvPr/>
        </p:nvSpPr>
        <p:spPr>
          <a:xfrm>
            <a:off x="4325112" y="4672584"/>
            <a:ext cx="3520440" cy="914400"/>
          </a:xfrm>
          <a:prstGeom prst="rect">
            <a:avLst/>
          </a:prstGeom>
          <a:solidFill>
            <a:srgbClr val="F4F6FB"/>
          </a:solidFill>
          <a:ln w="12700">
            <a:solidFill>
              <a:srgbClr val="E2E7F2"/>
            </a:solidFill>
            <a:prstDash val="solid"/>
          </a:ln>
        </p:spPr>
        <p:txBody>
          <a:bodyPr/>
          <a:lstStyle/>
          <a:p>
            <a:endParaRPr lang="en-US" sz="2000">
              <a:latin typeface="Arial" panose="020B0604020202020204" pitchFamily="34" charset="0"/>
              <a:cs typeface="Arial" panose="020B0604020202020204" pitchFamily="34" charset="0"/>
            </a:endParaRPr>
          </a:p>
        </p:txBody>
      </p:sp>
      <p:sp>
        <p:nvSpPr>
          <p:cNvPr id="34" name="Shape 32"/>
          <p:cNvSpPr/>
          <p:nvPr/>
        </p:nvSpPr>
        <p:spPr>
          <a:xfrm>
            <a:off x="4489704" y="4919472"/>
            <a:ext cx="420624" cy="420624"/>
          </a:xfrm>
          <a:prstGeom prst="ellipse">
            <a:avLst/>
          </a:prstGeom>
          <a:solidFill>
            <a:srgbClr val="1E2761"/>
          </a:solidFill>
          <a:ln/>
        </p:spPr>
        <p:txBody>
          <a:bodyPr/>
          <a:lstStyle/>
          <a:p>
            <a:endParaRPr lang="en-US" sz="2000">
              <a:latin typeface="Arial" panose="020B0604020202020204" pitchFamily="34" charset="0"/>
              <a:cs typeface="Arial" panose="020B0604020202020204" pitchFamily="34" charset="0"/>
            </a:endParaRPr>
          </a:p>
        </p:txBody>
      </p:sp>
      <p:sp>
        <p:nvSpPr>
          <p:cNvPr id="35" name="Text 33"/>
          <p:cNvSpPr/>
          <p:nvPr/>
        </p:nvSpPr>
        <p:spPr>
          <a:xfrm>
            <a:off x="4489704" y="4919472"/>
            <a:ext cx="420624" cy="420624"/>
          </a:xfrm>
          <a:prstGeom prst="rect">
            <a:avLst/>
          </a:prstGeom>
          <a:noFill/>
          <a:ln/>
        </p:spPr>
        <p:txBody>
          <a:bodyPr wrap="square" lIns="0" tIns="0" rIns="0" bIns="0" rtlCol="0" anchor="ctr"/>
          <a:lstStyle/>
          <a:p>
            <a:pPr marL="0" indent="0" algn="ctr">
              <a:buNone/>
            </a:pPr>
            <a:r>
              <a:rPr lang="en-US" sz="1600" b="1" dirty="0">
                <a:solidFill>
                  <a:srgbClr val="FFFFFF"/>
                </a:solidFill>
                <a:latin typeface="Arial" panose="020B0604020202020204" pitchFamily="34" charset="0"/>
                <a:ea typeface="Calibri" pitchFamily="34" charset="-122"/>
                <a:cs typeface="Arial" panose="020B0604020202020204" pitchFamily="34" charset="0"/>
              </a:rPr>
              <a:t>8</a:t>
            </a:r>
            <a:endParaRPr lang="en-US" sz="1600" dirty="0">
              <a:latin typeface="Arial" panose="020B0604020202020204" pitchFamily="34" charset="0"/>
              <a:cs typeface="Arial" panose="020B0604020202020204" pitchFamily="34" charset="0"/>
            </a:endParaRPr>
          </a:p>
        </p:txBody>
      </p:sp>
      <p:sp>
        <p:nvSpPr>
          <p:cNvPr id="36" name="Text 34"/>
          <p:cNvSpPr/>
          <p:nvPr/>
        </p:nvSpPr>
        <p:spPr>
          <a:xfrm>
            <a:off x="5038344" y="4672584"/>
            <a:ext cx="2697480" cy="914400"/>
          </a:xfrm>
          <a:prstGeom prst="rect">
            <a:avLst/>
          </a:prstGeom>
          <a:noFill/>
          <a:ln/>
        </p:spPr>
        <p:txBody>
          <a:bodyPr wrap="square" lIns="0" tIns="0" rIns="0" bIns="0" rtlCol="0" anchor="ctr"/>
          <a:lstStyle/>
          <a:p>
            <a:pPr marL="0" indent="0" algn="l">
              <a:buNone/>
            </a:pPr>
            <a:r>
              <a:rPr lang="en-US" sz="1600" b="1" dirty="0">
                <a:solidFill>
                  <a:srgbClr val="1E2761"/>
                </a:solidFill>
                <a:latin typeface="Arial" panose="020B0604020202020204" pitchFamily="34" charset="0"/>
                <a:ea typeface="Calibri" pitchFamily="34" charset="-122"/>
                <a:cs typeface="Arial" panose="020B0604020202020204" pitchFamily="34" charset="0"/>
              </a:rPr>
              <a:t>Зөвлөмж</a:t>
            </a:r>
            <a:endParaRPr lang="en-US" sz="1600" dirty="0">
              <a:latin typeface="Arial" panose="020B0604020202020204" pitchFamily="34" charset="0"/>
              <a:cs typeface="Arial" panose="020B0604020202020204" pitchFamily="34" charset="0"/>
            </a:endParaRPr>
          </a:p>
        </p:txBody>
      </p:sp>
      <p:sp>
        <p:nvSpPr>
          <p:cNvPr id="37" name="Shape 35"/>
          <p:cNvSpPr/>
          <p:nvPr/>
        </p:nvSpPr>
        <p:spPr>
          <a:xfrm>
            <a:off x="8010144" y="4672584"/>
            <a:ext cx="3520440" cy="914400"/>
          </a:xfrm>
          <a:prstGeom prst="rect">
            <a:avLst/>
          </a:prstGeom>
          <a:solidFill>
            <a:srgbClr val="F4F6FB"/>
          </a:solidFill>
          <a:ln w="12700">
            <a:solidFill>
              <a:srgbClr val="E2E7F2"/>
            </a:solidFill>
            <a:prstDash val="solid"/>
          </a:ln>
        </p:spPr>
        <p:txBody>
          <a:bodyPr/>
          <a:lstStyle/>
          <a:p>
            <a:endParaRPr lang="en-US" sz="2000">
              <a:latin typeface="Arial" panose="020B0604020202020204" pitchFamily="34" charset="0"/>
              <a:cs typeface="Arial" panose="020B0604020202020204" pitchFamily="34" charset="0"/>
            </a:endParaRPr>
          </a:p>
        </p:txBody>
      </p:sp>
      <p:sp>
        <p:nvSpPr>
          <p:cNvPr id="38" name="Shape 36"/>
          <p:cNvSpPr/>
          <p:nvPr/>
        </p:nvSpPr>
        <p:spPr>
          <a:xfrm>
            <a:off x="8174736" y="4919472"/>
            <a:ext cx="420624" cy="420624"/>
          </a:xfrm>
          <a:prstGeom prst="ellipse">
            <a:avLst/>
          </a:prstGeom>
          <a:solidFill>
            <a:srgbClr val="1E2761"/>
          </a:solidFill>
          <a:ln/>
        </p:spPr>
        <p:txBody>
          <a:bodyPr/>
          <a:lstStyle/>
          <a:p>
            <a:endParaRPr lang="en-US" sz="2000">
              <a:latin typeface="Arial" panose="020B0604020202020204" pitchFamily="34" charset="0"/>
              <a:cs typeface="Arial" panose="020B0604020202020204" pitchFamily="34" charset="0"/>
            </a:endParaRPr>
          </a:p>
        </p:txBody>
      </p:sp>
      <p:sp>
        <p:nvSpPr>
          <p:cNvPr id="39" name="Text 37"/>
          <p:cNvSpPr/>
          <p:nvPr/>
        </p:nvSpPr>
        <p:spPr>
          <a:xfrm>
            <a:off x="8174736" y="4919472"/>
            <a:ext cx="420624" cy="420624"/>
          </a:xfrm>
          <a:prstGeom prst="rect">
            <a:avLst/>
          </a:prstGeom>
          <a:noFill/>
          <a:ln/>
        </p:spPr>
        <p:txBody>
          <a:bodyPr wrap="square" lIns="0" tIns="0" rIns="0" bIns="0" rtlCol="0" anchor="ctr"/>
          <a:lstStyle/>
          <a:p>
            <a:pPr marL="0" indent="0" algn="ctr">
              <a:buNone/>
            </a:pPr>
            <a:r>
              <a:rPr lang="en-US" sz="1600" b="1" dirty="0">
                <a:solidFill>
                  <a:srgbClr val="FFFFFF"/>
                </a:solidFill>
                <a:latin typeface="Arial" panose="020B0604020202020204" pitchFamily="34" charset="0"/>
                <a:ea typeface="Calibri" pitchFamily="34" charset="-122"/>
                <a:cs typeface="Arial" panose="020B0604020202020204" pitchFamily="34" charset="0"/>
              </a:rPr>
              <a:t>9</a:t>
            </a:r>
            <a:endParaRPr lang="en-US" sz="1600" dirty="0">
              <a:latin typeface="Arial" panose="020B0604020202020204" pitchFamily="34" charset="0"/>
              <a:cs typeface="Arial" panose="020B0604020202020204" pitchFamily="34" charset="0"/>
            </a:endParaRPr>
          </a:p>
        </p:txBody>
      </p:sp>
      <p:sp>
        <p:nvSpPr>
          <p:cNvPr id="40" name="Text 38"/>
          <p:cNvSpPr/>
          <p:nvPr/>
        </p:nvSpPr>
        <p:spPr>
          <a:xfrm>
            <a:off x="8723376" y="4672584"/>
            <a:ext cx="2697480" cy="914400"/>
          </a:xfrm>
          <a:prstGeom prst="rect">
            <a:avLst/>
          </a:prstGeom>
          <a:noFill/>
          <a:ln/>
        </p:spPr>
        <p:txBody>
          <a:bodyPr wrap="square" lIns="0" tIns="0" rIns="0" bIns="0" rtlCol="0" anchor="ctr"/>
          <a:lstStyle/>
          <a:p>
            <a:pPr marL="0" indent="0" algn="l">
              <a:buNone/>
            </a:pPr>
            <a:r>
              <a:rPr lang="en-US" sz="1600" b="1" dirty="0">
                <a:solidFill>
                  <a:srgbClr val="1E2761"/>
                </a:solidFill>
                <a:latin typeface="Arial" panose="020B0604020202020204" pitchFamily="34" charset="0"/>
                <a:ea typeface="Calibri" pitchFamily="34" charset="-122"/>
                <a:cs typeface="Arial" panose="020B0604020202020204" pitchFamily="34" charset="0"/>
              </a:rPr>
              <a:t>Хавсралт, дэмжих мэдээлэл</a:t>
            </a:r>
            <a:endParaRPr lang="en-US" sz="1600" dirty="0">
              <a:latin typeface="Arial" panose="020B0604020202020204" pitchFamily="34" charset="0"/>
              <a:cs typeface="Arial" panose="020B0604020202020204" pitchFamily="34" charset="0"/>
            </a:endParaRPr>
          </a:p>
        </p:txBody>
      </p:sp>
      <p:sp>
        <p:nvSpPr>
          <p:cNvPr id="41" name="Text 39"/>
          <p:cNvSpPr/>
          <p:nvPr/>
        </p:nvSpPr>
        <p:spPr>
          <a:xfrm>
            <a:off x="11338560" y="6400800"/>
            <a:ext cx="548640" cy="274320"/>
          </a:xfrm>
          <a:prstGeom prst="rect">
            <a:avLst/>
          </a:prstGeom>
          <a:noFill/>
          <a:ln/>
        </p:spPr>
        <p:txBody>
          <a:bodyPr wrap="square" rtlCol="0" anchor="ctr"/>
          <a:lstStyle/>
          <a:p>
            <a:pPr marL="0" indent="0" algn="r">
              <a:buNone/>
            </a:pPr>
            <a:r>
              <a:rPr lang="en-US" sz="1000" dirty="0">
                <a:solidFill>
                  <a:srgbClr val="5A6483"/>
                </a:solidFill>
                <a:latin typeface="Arial" panose="020B0604020202020204" pitchFamily="34" charset="0"/>
                <a:ea typeface="Calibri" pitchFamily="34" charset="-122"/>
                <a:cs typeface="Arial" panose="020B0604020202020204" pitchFamily="34" charset="0"/>
              </a:rPr>
              <a:t>30</a:t>
            </a:r>
            <a:endParaRPr lang="en-US" sz="1000" dirty="0">
              <a:latin typeface="Arial" panose="020B0604020202020204" pitchFamily="34" charset="0"/>
              <a:cs typeface="Arial" panose="020B0604020202020204" pitchFamily="34"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 31">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640080" y="411480"/>
            <a:ext cx="8229600" cy="320040"/>
          </a:xfrm>
          <a:prstGeom prst="rect">
            <a:avLst/>
          </a:prstGeom>
          <a:noFill/>
          <a:ln/>
        </p:spPr>
        <p:txBody>
          <a:bodyPr wrap="square" lIns="0" tIns="0" rIns="0" bIns="0" rtlCol="0" anchor="ctr"/>
          <a:lstStyle/>
          <a:p>
            <a:pPr marL="0" indent="0">
              <a:buNone/>
            </a:pPr>
            <a:r>
              <a:rPr lang="en-US" sz="1100" b="1" kern="0" spc="200" dirty="0">
                <a:solidFill>
                  <a:srgbClr val="E8B84B"/>
                </a:solidFill>
                <a:latin typeface="Arial" panose="020B0604020202020204" pitchFamily="34" charset="0"/>
                <a:ea typeface="Calibri" pitchFamily="34" charset="-122"/>
                <a:cs typeface="Arial" panose="020B0604020202020204" pitchFamily="34" charset="0"/>
              </a:rPr>
              <a:t>БҮТЭЦ</a:t>
            </a:r>
            <a:endParaRPr lang="en-US" sz="1100" dirty="0">
              <a:latin typeface="Arial" panose="020B0604020202020204" pitchFamily="34" charset="0"/>
              <a:cs typeface="Arial" panose="020B0604020202020204" pitchFamily="34" charset="0"/>
            </a:endParaRPr>
          </a:p>
        </p:txBody>
      </p:sp>
      <p:sp>
        <p:nvSpPr>
          <p:cNvPr id="3" name="Text 1"/>
          <p:cNvSpPr/>
          <p:nvPr/>
        </p:nvSpPr>
        <p:spPr>
          <a:xfrm>
            <a:off x="640080" y="731520"/>
            <a:ext cx="10881360" cy="914400"/>
          </a:xfrm>
          <a:prstGeom prst="rect">
            <a:avLst/>
          </a:prstGeom>
          <a:noFill/>
          <a:ln/>
        </p:spPr>
        <p:txBody>
          <a:bodyPr wrap="square" lIns="0" tIns="0" rIns="0" bIns="0" rtlCol="0" anchor="t"/>
          <a:lstStyle/>
          <a:p>
            <a:pPr marL="0" indent="0">
              <a:buNone/>
            </a:pPr>
            <a:r>
              <a:rPr lang="en-US" sz="2400" b="1" dirty="0">
                <a:solidFill>
                  <a:srgbClr val="1E2761"/>
                </a:solidFill>
                <a:latin typeface="Arial" panose="020B0604020202020204" pitchFamily="34" charset="0"/>
                <a:ea typeface="Georgia" pitchFamily="34" charset="-122"/>
                <a:cs typeface="Arial" panose="020B0604020202020204" pitchFamily="34" charset="0"/>
              </a:rPr>
              <a:t>Удирдлагын хураангуй</a:t>
            </a:r>
            <a:endParaRPr lang="en-US" sz="2400" dirty="0">
              <a:latin typeface="Arial" panose="020B0604020202020204" pitchFamily="34" charset="0"/>
              <a:cs typeface="Arial" panose="020B0604020202020204" pitchFamily="34" charset="0"/>
            </a:endParaRPr>
          </a:p>
        </p:txBody>
      </p:sp>
      <p:sp>
        <p:nvSpPr>
          <p:cNvPr id="4" name="Text 2"/>
          <p:cNvSpPr/>
          <p:nvPr/>
        </p:nvSpPr>
        <p:spPr>
          <a:xfrm>
            <a:off x="640080" y="1262085"/>
            <a:ext cx="10972800" cy="914400"/>
          </a:xfrm>
          <a:prstGeom prst="rect">
            <a:avLst/>
          </a:prstGeom>
          <a:noFill/>
          <a:ln/>
        </p:spPr>
        <p:txBody>
          <a:bodyPr wrap="square" lIns="0" tIns="0" rIns="0" bIns="0" rtlCol="0" anchor="ctr"/>
          <a:lstStyle/>
          <a:p>
            <a:pPr marL="0" indent="0">
              <a:buNone/>
            </a:pPr>
            <a:r>
              <a:rPr lang="en-US" sz="1600" dirty="0">
                <a:solidFill>
                  <a:srgbClr val="1B2540"/>
                </a:solidFill>
                <a:latin typeface="Arial" panose="020B0604020202020204" pitchFamily="34" charset="0"/>
                <a:ea typeface="Calibri" pitchFamily="34" charset="-122"/>
                <a:cs typeface="Arial" panose="020B0604020202020204" pitchFamily="34" charset="0"/>
              </a:rPr>
              <a:t>Энэ нь олон талаараа баримт бичгийн ХАМГИЙН чухал хэсэг — дээд шийдвэр гаргагчдын зөвхөн уншиж магадгүй цорын ганц хэсэг. Бусад хэсгийг дуусгасны дараа бичих ёстой бөгөөд бүх үндэслэлийг хэдхэн догол мөрөнд шингээнэ.</a:t>
            </a:r>
            <a:endParaRPr lang="en-US" sz="1600" dirty="0">
              <a:latin typeface="Arial" panose="020B0604020202020204" pitchFamily="34" charset="0"/>
              <a:cs typeface="Arial" panose="020B0604020202020204" pitchFamily="34" charset="0"/>
            </a:endParaRPr>
          </a:p>
        </p:txBody>
      </p:sp>
      <p:sp>
        <p:nvSpPr>
          <p:cNvPr id="5" name="Text 3"/>
          <p:cNvSpPr/>
          <p:nvPr/>
        </p:nvSpPr>
        <p:spPr>
          <a:xfrm>
            <a:off x="640080" y="2313645"/>
            <a:ext cx="10972800" cy="365760"/>
          </a:xfrm>
          <a:prstGeom prst="rect">
            <a:avLst/>
          </a:prstGeom>
          <a:noFill/>
          <a:ln/>
        </p:spPr>
        <p:txBody>
          <a:bodyPr wrap="square" lIns="0" tIns="0" rIns="0" bIns="0" rtlCol="0" anchor="ctr"/>
          <a:lstStyle/>
          <a:p>
            <a:pPr marL="0" indent="0">
              <a:buNone/>
            </a:pPr>
            <a:r>
              <a:rPr lang="en-US" sz="1600" b="1" dirty="0">
                <a:solidFill>
                  <a:srgbClr val="1E2761"/>
                </a:solidFill>
                <a:latin typeface="Arial" panose="020B0604020202020204" pitchFamily="34" charset="0"/>
                <a:ea typeface="Calibri" pitchFamily="34" charset="-122"/>
                <a:cs typeface="Arial" panose="020B0604020202020204" pitchFamily="34" charset="0"/>
              </a:rPr>
              <a:t>Хамгийн тохиромжтой нь ГУРВАН догол мөр:</a:t>
            </a:r>
            <a:endParaRPr lang="en-US" sz="1600" dirty="0">
              <a:latin typeface="Arial" panose="020B0604020202020204" pitchFamily="34" charset="0"/>
              <a:cs typeface="Arial" panose="020B0604020202020204" pitchFamily="34" charset="0"/>
            </a:endParaRPr>
          </a:p>
        </p:txBody>
      </p:sp>
      <p:sp>
        <p:nvSpPr>
          <p:cNvPr id="6" name="Shape 4"/>
          <p:cNvSpPr/>
          <p:nvPr/>
        </p:nvSpPr>
        <p:spPr>
          <a:xfrm>
            <a:off x="640080" y="2816565"/>
            <a:ext cx="3520440" cy="2194560"/>
          </a:xfrm>
          <a:prstGeom prst="rect">
            <a:avLst/>
          </a:prstGeom>
          <a:solidFill>
            <a:srgbClr val="F4F6FB"/>
          </a:solidFill>
          <a:ln w="12700">
            <a:solidFill>
              <a:srgbClr val="E2E7F2"/>
            </a:solidFill>
            <a:prstDash val="solid"/>
          </a:ln>
          <a:effectLst>
            <a:outerShdw blurRad="63500" dist="25400" dir="8100000" algn="bl" rotWithShape="0">
              <a:srgbClr val="000000">
                <a:alpha val="10000"/>
              </a:srgbClr>
            </a:outerShdw>
          </a:effectLst>
        </p:spPr>
        <p:txBody>
          <a:bodyPr/>
          <a:lstStyle/>
          <a:p>
            <a:endParaRPr lang="en-US" sz="2000">
              <a:latin typeface="Arial" panose="020B0604020202020204" pitchFamily="34" charset="0"/>
              <a:cs typeface="Arial" panose="020B0604020202020204" pitchFamily="34" charset="0"/>
            </a:endParaRPr>
          </a:p>
        </p:txBody>
      </p:sp>
      <p:sp>
        <p:nvSpPr>
          <p:cNvPr id="7" name="Shape 5"/>
          <p:cNvSpPr/>
          <p:nvPr/>
        </p:nvSpPr>
        <p:spPr>
          <a:xfrm>
            <a:off x="640080" y="2816565"/>
            <a:ext cx="82296" cy="2194560"/>
          </a:xfrm>
          <a:prstGeom prst="rect">
            <a:avLst/>
          </a:prstGeom>
          <a:solidFill>
            <a:srgbClr val="1E2761"/>
          </a:solidFill>
          <a:ln/>
        </p:spPr>
        <p:txBody>
          <a:bodyPr/>
          <a:lstStyle/>
          <a:p>
            <a:endParaRPr lang="en-US" sz="2000">
              <a:latin typeface="Arial" panose="020B0604020202020204" pitchFamily="34" charset="0"/>
              <a:cs typeface="Arial" panose="020B0604020202020204" pitchFamily="34" charset="0"/>
            </a:endParaRPr>
          </a:p>
        </p:txBody>
      </p:sp>
      <p:sp>
        <p:nvSpPr>
          <p:cNvPr id="8" name="Text 6"/>
          <p:cNvSpPr/>
          <p:nvPr/>
        </p:nvSpPr>
        <p:spPr>
          <a:xfrm>
            <a:off x="841248" y="2944581"/>
            <a:ext cx="3154680" cy="457200"/>
          </a:xfrm>
          <a:prstGeom prst="rect">
            <a:avLst/>
          </a:prstGeom>
          <a:noFill/>
          <a:ln/>
        </p:spPr>
        <p:txBody>
          <a:bodyPr wrap="square" lIns="0" tIns="0" rIns="0" bIns="0" rtlCol="0" anchor="t"/>
          <a:lstStyle/>
          <a:p>
            <a:pPr marL="0" indent="0">
              <a:buNone/>
            </a:pPr>
            <a:r>
              <a:rPr lang="en-US" sz="1600" b="1" dirty="0">
                <a:solidFill>
                  <a:srgbClr val="1E2761"/>
                </a:solidFill>
                <a:latin typeface="Arial" panose="020B0604020202020204" pitchFamily="34" charset="0"/>
                <a:ea typeface="Calibri" pitchFamily="34" charset="-122"/>
                <a:cs typeface="Arial" panose="020B0604020202020204" pitchFamily="34" charset="0"/>
              </a:rPr>
              <a:t>1-р догол</a:t>
            </a:r>
            <a:endParaRPr lang="en-US" sz="1600" dirty="0">
              <a:latin typeface="Arial" panose="020B0604020202020204" pitchFamily="34" charset="0"/>
              <a:cs typeface="Arial" panose="020B0604020202020204" pitchFamily="34" charset="0"/>
            </a:endParaRPr>
          </a:p>
        </p:txBody>
      </p:sp>
      <p:sp>
        <p:nvSpPr>
          <p:cNvPr id="9" name="Text 7"/>
          <p:cNvSpPr/>
          <p:nvPr/>
        </p:nvSpPr>
        <p:spPr>
          <a:xfrm>
            <a:off x="841248" y="3383493"/>
            <a:ext cx="3154680" cy="1508760"/>
          </a:xfrm>
          <a:prstGeom prst="rect">
            <a:avLst/>
          </a:prstGeom>
          <a:noFill/>
          <a:ln/>
        </p:spPr>
        <p:txBody>
          <a:bodyPr wrap="square" lIns="0" tIns="0" rIns="0" bIns="0" rtlCol="0" anchor="t"/>
          <a:lstStyle/>
          <a:p>
            <a:pPr marL="0" indent="0">
              <a:lnSpc>
                <a:spcPct val="102000"/>
              </a:lnSpc>
              <a:buNone/>
            </a:pPr>
            <a:r>
              <a:rPr lang="en-US" sz="1400" dirty="0">
                <a:solidFill>
                  <a:srgbClr val="1B2540"/>
                </a:solidFill>
                <a:latin typeface="Arial" panose="020B0604020202020204" pitchFamily="34" charset="0"/>
                <a:ea typeface="Calibri" pitchFamily="34" charset="-122"/>
                <a:cs typeface="Arial" panose="020B0604020202020204" pitchFamily="34" charset="0"/>
              </a:rPr>
              <a:t>Судалгаа юуны тухай байсан, авч үзсэн асуудлуудын талаар юу олж мэдсэн бэ.</a:t>
            </a:r>
            <a:endParaRPr lang="en-US" sz="1400" dirty="0">
              <a:latin typeface="Arial" panose="020B0604020202020204" pitchFamily="34" charset="0"/>
              <a:cs typeface="Arial" panose="020B0604020202020204" pitchFamily="34" charset="0"/>
            </a:endParaRPr>
          </a:p>
        </p:txBody>
      </p:sp>
      <p:sp>
        <p:nvSpPr>
          <p:cNvPr id="10" name="Shape 8"/>
          <p:cNvSpPr/>
          <p:nvPr/>
        </p:nvSpPr>
        <p:spPr>
          <a:xfrm>
            <a:off x="4343400" y="2816565"/>
            <a:ext cx="3520440" cy="2194560"/>
          </a:xfrm>
          <a:prstGeom prst="rect">
            <a:avLst/>
          </a:prstGeom>
          <a:solidFill>
            <a:srgbClr val="F4F6FB"/>
          </a:solidFill>
          <a:ln w="12700">
            <a:solidFill>
              <a:srgbClr val="E2E7F2"/>
            </a:solidFill>
            <a:prstDash val="solid"/>
          </a:ln>
          <a:effectLst>
            <a:outerShdw blurRad="63500" dist="25400" dir="8100000" algn="bl" rotWithShape="0">
              <a:srgbClr val="000000">
                <a:alpha val="10000"/>
              </a:srgbClr>
            </a:outerShdw>
          </a:effectLst>
        </p:spPr>
        <p:txBody>
          <a:bodyPr/>
          <a:lstStyle/>
          <a:p>
            <a:endParaRPr lang="en-US" sz="2000">
              <a:latin typeface="Arial" panose="020B0604020202020204" pitchFamily="34" charset="0"/>
              <a:cs typeface="Arial" panose="020B0604020202020204" pitchFamily="34" charset="0"/>
            </a:endParaRPr>
          </a:p>
        </p:txBody>
      </p:sp>
      <p:sp>
        <p:nvSpPr>
          <p:cNvPr id="11" name="Shape 9"/>
          <p:cNvSpPr/>
          <p:nvPr/>
        </p:nvSpPr>
        <p:spPr>
          <a:xfrm>
            <a:off x="4343400" y="2816565"/>
            <a:ext cx="82296" cy="2194560"/>
          </a:xfrm>
          <a:prstGeom prst="rect">
            <a:avLst/>
          </a:prstGeom>
          <a:solidFill>
            <a:srgbClr val="2E8B8B"/>
          </a:solidFill>
          <a:ln/>
        </p:spPr>
        <p:txBody>
          <a:bodyPr/>
          <a:lstStyle/>
          <a:p>
            <a:endParaRPr lang="en-US" sz="2000">
              <a:latin typeface="Arial" panose="020B0604020202020204" pitchFamily="34" charset="0"/>
              <a:cs typeface="Arial" panose="020B0604020202020204" pitchFamily="34" charset="0"/>
            </a:endParaRPr>
          </a:p>
        </p:txBody>
      </p:sp>
      <p:sp>
        <p:nvSpPr>
          <p:cNvPr id="12" name="Text 10"/>
          <p:cNvSpPr/>
          <p:nvPr/>
        </p:nvSpPr>
        <p:spPr>
          <a:xfrm>
            <a:off x="4544568" y="2944581"/>
            <a:ext cx="3154680" cy="457200"/>
          </a:xfrm>
          <a:prstGeom prst="rect">
            <a:avLst/>
          </a:prstGeom>
          <a:noFill/>
          <a:ln/>
        </p:spPr>
        <p:txBody>
          <a:bodyPr wrap="square" lIns="0" tIns="0" rIns="0" bIns="0" rtlCol="0" anchor="t"/>
          <a:lstStyle/>
          <a:p>
            <a:pPr marL="0" indent="0">
              <a:buNone/>
            </a:pPr>
            <a:r>
              <a:rPr lang="en-US" sz="1600" b="1" dirty="0">
                <a:solidFill>
                  <a:srgbClr val="2E8B8B"/>
                </a:solidFill>
                <a:latin typeface="Arial" panose="020B0604020202020204" pitchFamily="34" charset="0"/>
                <a:ea typeface="Calibri" pitchFamily="34" charset="-122"/>
                <a:cs typeface="Arial" panose="020B0604020202020204" pitchFamily="34" charset="0"/>
              </a:rPr>
              <a:t>2-р догол</a:t>
            </a:r>
            <a:endParaRPr lang="en-US" sz="1600" dirty="0">
              <a:latin typeface="Arial" panose="020B0604020202020204" pitchFamily="34" charset="0"/>
              <a:cs typeface="Arial" panose="020B0604020202020204" pitchFamily="34" charset="0"/>
            </a:endParaRPr>
          </a:p>
        </p:txBody>
      </p:sp>
      <p:sp>
        <p:nvSpPr>
          <p:cNvPr id="13" name="Text 11"/>
          <p:cNvSpPr/>
          <p:nvPr/>
        </p:nvSpPr>
        <p:spPr>
          <a:xfrm>
            <a:off x="4544568" y="3383493"/>
            <a:ext cx="3154680" cy="1508760"/>
          </a:xfrm>
          <a:prstGeom prst="rect">
            <a:avLst/>
          </a:prstGeom>
          <a:noFill/>
          <a:ln/>
        </p:spPr>
        <p:txBody>
          <a:bodyPr wrap="square" lIns="0" tIns="0" rIns="0" bIns="0" rtlCol="0" anchor="t"/>
          <a:lstStyle/>
          <a:p>
            <a:pPr marL="0" indent="0">
              <a:lnSpc>
                <a:spcPct val="102000"/>
              </a:lnSpc>
              <a:buNone/>
            </a:pPr>
            <a:r>
              <a:rPr lang="en-US" sz="1400" dirty="0">
                <a:solidFill>
                  <a:srgbClr val="1B2540"/>
                </a:solidFill>
                <a:latin typeface="Arial" panose="020B0604020202020204" pitchFamily="34" charset="0"/>
                <a:ea typeface="Calibri" pitchFamily="34" charset="-122"/>
                <a:cs typeface="Arial" panose="020B0604020202020204" pitchFamily="34" charset="0"/>
              </a:rPr>
              <a:t>Авч үзсэн хувилбаруудын тойм, тэдгээрийн гол давуу ба сул талууд.</a:t>
            </a:r>
            <a:endParaRPr lang="en-US" sz="1400" dirty="0">
              <a:latin typeface="Arial" panose="020B0604020202020204" pitchFamily="34" charset="0"/>
              <a:cs typeface="Arial" panose="020B0604020202020204" pitchFamily="34" charset="0"/>
            </a:endParaRPr>
          </a:p>
        </p:txBody>
      </p:sp>
      <p:sp>
        <p:nvSpPr>
          <p:cNvPr id="14" name="Shape 12"/>
          <p:cNvSpPr/>
          <p:nvPr/>
        </p:nvSpPr>
        <p:spPr>
          <a:xfrm>
            <a:off x="8046720" y="2816565"/>
            <a:ext cx="3474720" cy="2194560"/>
          </a:xfrm>
          <a:prstGeom prst="rect">
            <a:avLst/>
          </a:prstGeom>
          <a:solidFill>
            <a:srgbClr val="F4F6FB"/>
          </a:solidFill>
          <a:ln w="12700">
            <a:solidFill>
              <a:srgbClr val="E2E7F2"/>
            </a:solidFill>
            <a:prstDash val="solid"/>
          </a:ln>
          <a:effectLst>
            <a:outerShdw blurRad="63500" dist="25400" dir="8100000" algn="bl" rotWithShape="0">
              <a:srgbClr val="000000">
                <a:alpha val="10000"/>
              </a:srgbClr>
            </a:outerShdw>
          </a:effectLst>
        </p:spPr>
        <p:txBody>
          <a:bodyPr/>
          <a:lstStyle/>
          <a:p>
            <a:endParaRPr lang="en-US" sz="2000">
              <a:latin typeface="Arial" panose="020B0604020202020204" pitchFamily="34" charset="0"/>
              <a:cs typeface="Arial" panose="020B0604020202020204" pitchFamily="34" charset="0"/>
            </a:endParaRPr>
          </a:p>
        </p:txBody>
      </p:sp>
      <p:sp>
        <p:nvSpPr>
          <p:cNvPr id="15" name="Shape 13"/>
          <p:cNvSpPr/>
          <p:nvPr/>
        </p:nvSpPr>
        <p:spPr>
          <a:xfrm>
            <a:off x="8046720" y="2816565"/>
            <a:ext cx="82296" cy="2194560"/>
          </a:xfrm>
          <a:prstGeom prst="rect">
            <a:avLst/>
          </a:prstGeom>
          <a:solidFill>
            <a:srgbClr val="E8B84B"/>
          </a:solidFill>
          <a:ln/>
        </p:spPr>
        <p:txBody>
          <a:bodyPr/>
          <a:lstStyle/>
          <a:p>
            <a:endParaRPr lang="en-US" sz="2000">
              <a:latin typeface="Arial" panose="020B0604020202020204" pitchFamily="34" charset="0"/>
              <a:cs typeface="Arial" panose="020B0604020202020204" pitchFamily="34" charset="0"/>
            </a:endParaRPr>
          </a:p>
        </p:txBody>
      </p:sp>
      <p:sp>
        <p:nvSpPr>
          <p:cNvPr id="16" name="Text 14"/>
          <p:cNvSpPr/>
          <p:nvPr/>
        </p:nvSpPr>
        <p:spPr>
          <a:xfrm>
            <a:off x="8247888" y="2944581"/>
            <a:ext cx="3108960" cy="457200"/>
          </a:xfrm>
          <a:prstGeom prst="rect">
            <a:avLst/>
          </a:prstGeom>
          <a:noFill/>
          <a:ln/>
        </p:spPr>
        <p:txBody>
          <a:bodyPr wrap="square" lIns="0" tIns="0" rIns="0" bIns="0" rtlCol="0" anchor="t"/>
          <a:lstStyle/>
          <a:p>
            <a:pPr marL="0" indent="0">
              <a:buNone/>
            </a:pPr>
            <a:r>
              <a:rPr lang="en-US" sz="1600" b="1" dirty="0">
                <a:solidFill>
                  <a:srgbClr val="E8B84B"/>
                </a:solidFill>
                <a:latin typeface="Arial" panose="020B0604020202020204" pitchFamily="34" charset="0"/>
                <a:ea typeface="Calibri" pitchFamily="34" charset="-122"/>
                <a:cs typeface="Arial" panose="020B0604020202020204" pitchFamily="34" charset="0"/>
              </a:rPr>
              <a:t>3-р догол</a:t>
            </a:r>
            <a:endParaRPr lang="en-US" sz="1600" dirty="0">
              <a:latin typeface="Arial" panose="020B0604020202020204" pitchFamily="34" charset="0"/>
              <a:cs typeface="Arial" panose="020B0604020202020204" pitchFamily="34" charset="0"/>
            </a:endParaRPr>
          </a:p>
        </p:txBody>
      </p:sp>
      <p:sp>
        <p:nvSpPr>
          <p:cNvPr id="17" name="Text 15"/>
          <p:cNvSpPr/>
          <p:nvPr/>
        </p:nvSpPr>
        <p:spPr>
          <a:xfrm>
            <a:off x="8247888" y="3383493"/>
            <a:ext cx="3108960" cy="1508760"/>
          </a:xfrm>
          <a:prstGeom prst="rect">
            <a:avLst/>
          </a:prstGeom>
          <a:noFill/>
          <a:ln/>
        </p:spPr>
        <p:txBody>
          <a:bodyPr wrap="square" lIns="0" tIns="0" rIns="0" bIns="0" rtlCol="0" anchor="t"/>
          <a:lstStyle/>
          <a:p>
            <a:pPr marL="0" indent="0">
              <a:lnSpc>
                <a:spcPct val="102000"/>
              </a:lnSpc>
              <a:buNone/>
            </a:pPr>
            <a:r>
              <a:rPr lang="en-US" sz="1400" dirty="0">
                <a:solidFill>
                  <a:srgbClr val="1B2540"/>
                </a:solidFill>
                <a:latin typeface="Arial" panose="020B0604020202020204" pitchFamily="34" charset="0"/>
                <a:ea typeface="Calibri" pitchFamily="34" charset="-122"/>
                <a:cs typeface="Arial" panose="020B0604020202020204" pitchFamily="34" charset="0"/>
              </a:rPr>
              <a:t>Хийж буй зөвлөмж ба шаардагдах шийдвэрийн тодорхой мэдэгдэл.</a:t>
            </a:r>
            <a:endParaRPr lang="en-US" sz="1400" dirty="0">
              <a:latin typeface="Arial" panose="020B0604020202020204" pitchFamily="34" charset="0"/>
              <a:cs typeface="Arial" panose="020B0604020202020204" pitchFamily="34" charset="0"/>
            </a:endParaRPr>
          </a:p>
        </p:txBody>
      </p:sp>
      <p:sp>
        <p:nvSpPr>
          <p:cNvPr id="18" name="Text 16"/>
          <p:cNvSpPr/>
          <p:nvPr/>
        </p:nvSpPr>
        <p:spPr>
          <a:xfrm>
            <a:off x="640080" y="5148285"/>
            <a:ext cx="10972800" cy="457200"/>
          </a:xfrm>
          <a:prstGeom prst="rect">
            <a:avLst/>
          </a:prstGeom>
          <a:noFill/>
          <a:ln/>
        </p:spPr>
        <p:txBody>
          <a:bodyPr wrap="square" lIns="0" tIns="0" rIns="0" bIns="0" rtlCol="0" anchor="ctr"/>
          <a:lstStyle/>
          <a:p>
            <a:pPr marL="0" indent="0">
              <a:buNone/>
            </a:pPr>
            <a:r>
              <a:rPr lang="en-US" sz="1400" i="1" dirty="0">
                <a:solidFill>
                  <a:srgbClr val="5A6483"/>
                </a:solidFill>
                <a:latin typeface="Arial" panose="020B0604020202020204" pitchFamily="34" charset="0"/>
                <a:ea typeface="Calibri" pitchFamily="34" charset="-122"/>
                <a:cs typeface="Arial" panose="020B0604020202020204" pitchFamily="34" charset="0"/>
              </a:rPr>
              <a:t>Гурван догол мөрөнд багтаахгүй бол ядаж нэгээс хоёр хуудсаар хязгаарлахыг хичээ.</a:t>
            </a:r>
            <a:endParaRPr lang="en-US" sz="1400" dirty="0">
              <a:latin typeface="Arial" panose="020B0604020202020204" pitchFamily="34" charset="0"/>
              <a:cs typeface="Arial" panose="020B0604020202020204" pitchFamily="34" charset="0"/>
            </a:endParaRPr>
          </a:p>
        </p:txBody>
      </p:sp>
      <p:sp>
        <p:nvSpPr>
          <p:cNvPr id="19" name="Text 17"/>
          <p:cNvSpPr/>
          <p:nvPr/>
        </p:nvSpPr>
        <p:spPr>
          <a:xfrm>
            <a:off x="11338560" y="6400800"/>
            <a:ext cx="548640" cy="274320"/>
          </a:xfrm>
          <a:prstGeom prst="rect">
            <a:avLst/>
          </a:prstGeom>
          <a:noFill/>
          <a:ln/>
        </p:spPr>
        <p:txBody>
          <a:bodyPr wrap="square" rtlCol="0" anchor="ctr"/>
          <a:lstStyle/>
          <a:p>
            <a:pPr marL="0" indent="0" algn="r">
              <a:buNone/>
            </a:pPr>
            <a:r>
              <a:rPr lang="en-US" sz="900" dirty="0">
                <a:solidFill>
                  <a:srgbClr val="5A6483"/>
                </a:solidFill>
                <a:latin typeface="Arial" panose="020B0604020202020204" pitchFamily="34" charset="0"/>
                <a:ea typeface="Calibri" pitchFamily="34" charset="-122"/>
                <a:cs typeface="Arial" panose="020B0604020202020204" pitchFamily="34" charset="0"/>
              </a:rPr>
              <a:t>31</a:t>
            </a:r>
            <a:endParaRPr lang="en-US" sz="900" dirty="0">
              <a:latin typeface="Arial" panose="020B0604020202020204" pitchFamily="34" charset="0"/>
              <a:cs typeface="Arial" panose="020B0604020202020204" pitchFamily="34" charset="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 32">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640080" y="411480"/>
            <a:ext cx="8229600" cy="320040"/>
          </a:xfrm>
          <a:prstGeom prst="rect">
            <a:avLst/>
          </a:prstGeom>
          <a:noFill/>
          <a:ln/>
        </p:spPr>
        <p:txBody>
          <a:bodyPr wrap="square" lIns="0" tIns="0" rIns="0" bIns="0" rtlCol="0" anchor="ctr"/>
          <a:lstStyle/>
          <a:p>
            <a:pPr marL="0" indent="0">
              <a:buNone/>
            </a:pPr>
            <a:r>
              <a:rPr lang="en-US" sz="1200" b="1" kern="0" spc="200" dirty="0">
                <a:solidFill>
                  <a:srgbClr val="E8B84B"/>
                </a:solidFill>
                <a:latin typeface="Arial" panose="020B0604020202020204" pitchFamily="34" charset="0"/>
                <a:ea typeface="Calibri" pitchFamily="34" charset="-122"/>
                <a:cs typeface="Arial" panose="020B0604020202020204" pitchFamily="34" charset="0"/>
              </a:rPr>
              <a:t>ЗАРДАЛ–ҮР ӨГӨӨЖ</a:t>
            </a:r>
            <a:endParaRPr lang="en-US" sz="1200" dirty="0">
              <a:latin typeface="Arial" panose="020B0604020202020204" pitchFamily="34" charset="0"/>
              <a:cs typeface="Arial" panose="020B0604020202020204" pitchFamily="34" charset="0"/>
            </a:endParaRPr>
          </a:p>
        </p:txBody>
      </p:sp>
      <p:sp>
        <p:nvSpPr>
          <p:cNvPr id="3" name="Text 1"/>
          <p:cNvSpPr/>
          <p:nvPr/>
        </p:nvSpPr>
        <p:spPr>
          <a:xfrm>
            <a:off x="640080" y="731520"/>
            <a:ext cx="10881360" cy="914400"/>
          </a:xfrm>
          <a:prstGeom prst="rect">
            <a:avLst/>
          </a:prstGeom>
          <a:noFill/>
          <a:ln/>
        </p:spPr>
        <p:txBody>
          <a:bodyPr wrap="square" lIns="0" tIns="0" rIns="0" bIns="0" rtlCol="0" anchor="t"/>
          <a:lstStyle/>
          <a:p>
            <a:pPr marL="0" indent="0">
              <a:buNone/>
            </a:pPr>
            <a:r>
              <a:rPr lang="en-US" sz="2800" b="1" dirty="0">
                <a:solidFill>
                  <a:srgbClr val="1E2761"/>
                </a:solidFill>
                <a:latin typeface="Arial" panose="020B0604020202020204" pitchFamily="34" charset="0"/>
                <a:ea typeface="Georgia" pitchFamily="34" charset="-122"/>
                <a:cs typeface="Arial" panose="020B0604020202020204" pitchFamily="34" charset="0"/>
              </a:rPr>
              <a:t>Зардал–үр өгөөжийн шинжилгээ</a:t>
            </a:r>
            <a:endParaRPr lang="en-US" sz="2800" dirty="0">
              <a:latin typeface="Arial" panose="020B0604020202020204" pitchFamily="34" charset="0"/>
              <a:cs typeface="Arial" panose="020B0604020202020204" pitchFamily="34" charset="0"/>
            </a:endParaRPr>
          </a:p>
        </p:txBody>
      </p:sp>
      <p:sp>
        <p:nvSpPr>
          <p:cNvPr id="4" name="Text 2"/>
          <p:cNvSpPr/>
          <p:nvPr/>
        </p:nvSpPr>
        <p:spPr>
          <a:xfrm>
            <a:off x="640080" y="1188720"/>
            <a:ext cx="10972800" cy="914400"/>
          </a:xfrm>
          <a:prstGeom prst="rect">
            <a:avLst/>
          </a:prstGeom>
          <a:noFill/>
          <a:ln/>
        </p:spPr>
        <p:txBody>
          <a:bodyPr wrap="square" lIns="0" tIns="0" rIns="0" bIns="0" rtlCol="0" anchor="ctr"/>
          <a:lstStyle/>
          <a:p>
            <a:pPr marL="0" indent="0">
              <a:buNone/>
            </a:pPr>
            <a:r>
              <a:rPr lang="en-US" sz="1600" dirty="0">
                <a:solidFill>
                  <a:srgbClr val="1B2540"/>
                </a:solidFill>
                <a:latin typeface="Arial" panose="020B0604020202020204" pitchFamily="34" charset="0"/>
                <a:ea typeface="Calibri" pitchFamily="34" charset="-122"/>
                <a:cs typeface="Arial" panose="020B0604020202020204" pitchFamily="34" charset="0"/>
              </a:rPr>
              <a:t>Үр өгөөжийг зардлаас өмнө танилцуулах нь сайн сэтгэл зүй — иймд үнэндээ энэ нь ‘үр өгөөж–зардлын’ шинжилгээ юм. Зардал, үр өгөөжийг хугацаа (нэн даруй/урт хугацаа) ба төрөл (тодорхой/тодорхойгүй)-өөр дөрвөн ангилдаг:</a:t>
            </a:r>
            <a:endParaRPr lang="en-US" sz="1600" dirty="0">
              <a:latin typeface="Arial" panose="020B0604020202020204" pitchFamily="34" charset="0"/>
              <a:cs typeface="Arial" panose="020B0604020202020204" pitchFamily="34" charset="0"/>
            </a:endParaRPr>
          </a:p>
        </p:txBody>
      </p:sp>
      <p:sp>
        <p:nvSpPr>
          <p:cNvPr id="5" name="Text 3"/>
          <p:cNvSpPr/>
          <p:nvPr/>
        </p:nvSpPr>
        <p:spPr>
          <a:xfrm>
            <a:off x="2377440" y="1920240"/>
            <a:ext cx="3840480" cy="365760"/>
          </a:xfrm>
          <a:prstGeom prst="rect">
            <a:avLst/>
          </a:prstGeom>
          <a:noFill/>
          <a:ln/>
        </p:spPr>
        <p:txBody>
          <a:bodyPr wrap="square" lIns="0" tIns="0" rIns="0" bIns="0" rtlCol="0" anchor="ctr"/>
          <a:lstStyle/>
          <a:p>
            <a:pPr marL="0" indent="0" algn="ctr">
              <a:buNone/>
            </a:pPr>
            <a:r>
              <a:rPr lang="en-US" sz="1400" b="1" dirty="0">
                <a:solidFill>
                  <a:srgbClr val="1E2761"/>
                </a:solidFill>
                <a:latin typeface="Arial" panose="020B0604020202020204" pitchFamily="34" charset="0"/>
                <a:ea typeface="Calibri" pitchFamily="34" charset="-122"/>
                <a:cs typeface="Arial" panose="020B0604020202020204" pitchFamily="34" charset="0"/>
              </a:rPr>
              <a:t>Нэн даруй</a:t>
            </a:r>
            <a:endParaRPr lang="en-US" sz="1400" dirty="0">
              <a:latin typeface="Arial" panose="020B0604020202020204" pitchFamily="34" charset="0"/>
              <a:cs typeface="Arial" panose="020B0604020202020204" pitchFamily="34" charset="0"/>
            </a:endParaRPr>
          </a:p>
        </p:txBody>
      </p:sp>
      <p:sp>
        <p:nvSpPr>
          <p:cNvPr id="6" name="Text 4"/>
          <p:cNvSpPr/>
          <p:nvPr/>
        </p:nvSpPr>
        <p:spPr>
          <a:xfrm>
            <a:off x="6355080" y="1920240"/>
            <a:ext cx="3840480" cy="365760"/>
          </a:xfrm>
          <a:prstGeom prst="rect">
            <a:avLst/>
          </a:prstGeom>
          <a:noFill/>
          <a:ln/>
        </p:spPr>
        <p:txBody>
          <a:bodyPr wrap="square" lIns="0" tIns="0" rIns="0" bIns="0" rtlCol="0" anchor="ctr"/>
          <a:lstStyle/>
          <a:p>
            <a:pPr marL="0" indent="0" algn="ctr">
              <a:buNone/>
            </a:pPr>
            <a:r>
              <a:rPr lang="en-US" sz="1400" b="1" dirty="0">
                <a:solidFill>
                  <a:srgbClr val="1E2761"/>
                </a:solidFill>
                <a:latin typeface="Arial" panose="020B0604020202020204" pitchFamily="34" charset="0"/>
                <a:ea typeface="Calibri" pitchFamily="34" charset="-122"/>
                <a:cs typeface="Arial" panose="020B0604020202020204" pitchFamily="34" charset="0"/>
              </a:rPr>
              <a:t>Урт хугацаа</a:t>
            </a:r>
            <a:endParaRPr lang="en-US" sz="1400" dirty="0">
              <a:latin typeface="Arial" panose="020B0604020202020204" pitchFamily="34" charset="0"/>
              <a:cs typeface="Arial" panose="020B0604020202020204" pitchFamily="34" charset="0"/>
            </a:endParaRPr>
          </a:p>
        </p:txBody>
      </p:sp>
      <p:sp>
        <p:nvSpPr>
          <p:cNvPr id="7" name="Text 5"/>
          <p:cNvSpPr/>
          <p:nvPr/>
        </p:nvSpPr>
        <p:spPr>
          <a:xfrm>
            <a:off x="822960" y="2331720"/>
            <a:ext cx="1463040" cy="1280160"/>
          </a:xfrm>
          <a:prstGeom prst="rect">
            <a:avLst/>
          </a:prstGeom>
          <a:noFill/>
          <a:ln/>
        </p:spPr>
        <p:txBody>
          <a:bodyPr wrap="square" lIns="0" tIns="0" rIns="0" bIns="0" rtlCol="0" anchor="ctr"/>
          <a:lstStyle/>
          <a:p>
            <a:pPr marL="0" indent="0" algn="r">
              <a:buNone/>
            </a:pPr>
            <a:r>
              <a:rPr lang="en-US" sz="1400" b="1" dirty="0">
                <a:solidFill>
                  <a:srgbClr val="1E2761"/>
                </a:solidFill>
                <a:latin typeface="Arial" panose="020B0604020202020204" pitchFamily="34" charset="0"/>
                <a:ea typeface="Calibri" pitchFamily="34" charset="-122"/>
                <a:cs typeface="Arial" panose="020B0604020202020204" pitchFamily="34" charset="0"/>
              </a:rPr>
              <a:t>Тодорхой</a:t>
            </a:r>
            <a:endParaRPr lang="en-US" sz="1400" dirty="0">
              <a:latin typeface="Arial" panose="020B0604020202020204" pitchFamily="34" charset="0"/>
              <a:cs typeface="Arial" panose="020B0604020202020204" pitchFamily="34" charset="0"/>
            </a:endParaRPr>
          </a:p>
        </p:txBody>
      </p:sp>
      <p:sp>
        <p:nvSpPr>
          <p:cNvPr id="8" name="Text 6"/>
          <p:cNvSpPr/>
          <p:nvPr/>
        </p:nvSpPr>
        <p:spPr>
          <a:xfrm>
            <a:off x="822960" y="3749040"/>
            <a:ext cx="1463040" cy="1280160"/>
          </a:xfrm>
          <a:prstGeom prst="rect">
            <a:avLst/>
          </a:prstGeom>
          <a:noFill/>
          <a:ln/>
        </p:spPr>
        <p:txBody>
          <a:bodyPr wrap="square" lIns="0" tIns="0" rIns="0" bIns="0" rtlCol="0" anchor="ctr"/>
          <a:lstStyle/>
          <a:p>
            <a:pPr marL="0" indent="0" algn="r">
              <a:buNone/>
            </a:pPr>
            <a:r>
              <a:rPr lang="en-US" sz="1400" b="1" dirty="0">
                <a:solidFill>
                  <a:srgbClr val="1E2761"/>
                </a:solidFill>
                <a:latin typeface="Arial" panose="020B0604020202020204" pitchFamily="34" charset="0"/>
                <a:ea typeface="Calibri" pitchFamily="34" charset="-122"/>
                <a:cs typeface="Arial" panose="020B0604020202020204" pitchFamily="34" charset="0"/>
              </a:rPr>
              <a:t>Тодорхойгүй</a:t>
            </a:r>
            <a:endParaRPr lang="en-US" sz="1400" dirty="0">
              <a:latin typeface="Arial" panose="020B0604020202020204" pitchFamily="34" charset="0"/>
              <a:cs typeface="Arial" panose="020B0604020202020204" pitchFamily="34" charset="0"/>
            </a:endParaRPr>
          </a:p>
        </p:txBody>
      </p:sp>
      <p:sp>
        <p:nvSpPr>
          <p:cNvPr id="9" name="Shape 7"/>
          <p:cNvSpPr/>
          <p:nvPr/>
        </p:nvSpPr>
        <p:spPr>
          <a:xfrm>
            <a:off x="2377440" y="2331720"/>
            <a:ext cx="3840480" cy="1280160"/>
          </a:xfrm>
          <a:prstGeom prst="roundRect">
            <a:avLst>
              <a:gd name="adj" fmla="val 3571"/>
            </a:avLst>
          </a:prstGeom>
          <a:solidFill>
            <a:srgbClr val="1E2761"/>
          </a:solidFill>
          <a:ln/>
        </p:spPr>
        <p:txBody>
          <a:bodyPr/>
          <a:lstStyle/>
          <a:p>
            <a:endParaRPr lang="en-US" sz="2000">
              <a:latin typeface="Arial" panose="020B0604020202020204" pitchFamily="34" charset="0"/>
              <a:cs typeface="Arial" panose="020B0604020202020204" pitchFamily="34" charset="0"/>
            </a:endParaRPr>
          </a:p>
        </p:txBody>
      </p:sp>
      <p:sp>
        <p:nvSpPr>
          <p:cNvPr id="10" name="Text 8"/>
          <p:cNvSpPr/>
          <p:nvPr/>
        </p:nvSpPr>
        <p:spPr>
          <a:xfrm>
            <a:off x="2377440" y="2331720"/>
            <a:ext cx="3840480" cy="1280160"/>
          </a:xfrm>
          <a:prstGeom prst="rect">
            <a:avLst/>
          </a:prstGeom>
          <a:noFill/>
          <a:ln/>
        </p:spPr>
        <p:txBody>
          <a:bodyPr wrap="square" lIns="0" tIns="0" rIns="0" bIns="0" rtlCol="0" anchor="ctr"/>
          <a:lstStyle/>
          <a:p>
            <a:pPr marL="0" indent="0" algn="ctr">
              <a:buNone/>
            </a:pPr>
            <a:r>
              <a:rPr lang="en-US" sz="1600" b="1" dirty="0">
                <a:solidFill>
                  <a:srgbClr val="FFFFFF"/>
                </a:solidFill>
                <a:latin typeface="Arial" panose="020B0604020202020204" pitchFamily="34" charset="0"/>
                <a:ea typeface="Calibri" pitchFamily="34" charset="-122"/>
                <a:cs typeface="Arial" panose="020B0604020202020204" pitchFamily="34" charset="0"/>
              </a:rPr>
              <a:t>Тодорхой ба нэн даруй</a:t>
            </a:r>
            <a:endParaRPr lang="en-US" sz="1600" dirty="0">
              <a:latin typeface="Arial" panose="020B0604020202020204" pitchFamily="34" charset="0"/>
              <a:cs typeface="Arial" panose="020B0604020202020204" pitchFamily="34" charset="0"/>
            </a:endParaRPr>
          </a:p>
        </p:txBody>
      </p:sp>
      <p:sp>
        <p:nvSpPr>
          <p:cNvPr id="11" name="Shape 9"/>
          <p:cNvSpPr/>
          <p:nvPr/>
        </p:nvSpPr>
        <p:spPr>
          <a:xfrm>
            <a:off x="6355080" y="2331720"/>
            <a:ext cx="3840480" cy="1280160"/>
          </a:xfrm>
          <a:prstGeom prst="roundRect">
            <a:avLst>
              <a:gd name="adj" fmla="val 3571"/>
            </a:avLst>
          </a:prstGeom>
          <a:solidFill>
            <a:srgbClr val="2A3A7C"/>
          </a:solidFill>
          <a:ln/>
        </p:spPr>
        <p:txBody>
          <a:bodyPr/>
          <a:lstStyle/>
          <a:p>
            <a:endParaRPr lang="en-US" sz="2000">
              <a:latin typeface="Arial" panose="020B0604020202020204" pitchFamily="34" charset="0"/>
              <a:cs typeface="Arial" panose="020B0604020202020204" pitchFamily="34" charset="0"/>
            </a:endParaRPr>
          </a:p>
        </p:txBody>
      </p:sp>
      <p:sp>
        <p:nvSpPr>
          <p:cNvPr id="12" name="Text 10"/>
          <p:cNvSpPr/>
          <p:nvPr/>
        </p:nvSpPr>
        <p:spPr>
          <a:xfrm>
            <a:off x="6355080" y="2331720"/>
            <a:ext cx="3840480" cy="1280160"/>
          </a:xfrm>
          <a:prstGeom prst="rect">
            <a:avLst/>
          </a:prstGeom>
          <a:noFill/>
          <a:ln/>
        </p:spPr>
        <p:txBody>
          <a:bodyPr wrap="square" lIns="0" tIns="0" rIns="0" bIns="0" rtlCol="0" anchor="ctr"/>
          <a:lstStyle/>
          <a:p>
            <a:pPr marL="0" indent="0" algn="ctr">
              <a:buNone/>
            </a:pPr>
            <a:r>
              <a:rPr lang="en-US" sz="1600" b="1" dirty="0">
                <a:solidFill>
                  <a:srgbClr val="FFFFFF"/>
                </a:solidFill>
                <a:latin typeface="Arial" panose="020B0604020202020204" pitchFamily="34" charset="0"/>
                <a:ea typeface="Calibri" pitchFamily="34" charset="-122"/>
                <a:cs typeface="Arial" panose="020B0604020202020204" pitchFamily="34" charset="0"/>
              </a:rPr>
              <a:t>Тодорхой ба урт хугацаа</a:t>
            </a:r>
            <a:endParaRPr lang="en-US" sz="1600" dirty="0">
              <a:latin typeface="Arial" panose="020B0604020202020204" pitchFamily="34" charset="0"/>
              <a:cs typeface="Arial" panose="020B0604020202020204" pitchFamily="34" charset="0"/>
            </a:endParaRPr>
          </a:p>
        </p:txBody>
      </p:sp>
      <p:sp>
        <p:nvSpPr>
          <p:cNvPr id="13" name="Shape 11"/>
          <p:cNvSpPr/>
          <p:nvPr/>
        </p:nvSpPr>
        <p:spPr>
          <a:xfrm>
            <a:off x="2377440" y="3749040"/>
            <a:ext cx="3840480" cy="1280160"/>
          </a:xfrm>
          <a:prstGeom prst="roundRect">
            <a:avLst>
              <a:gd name="adj" fmla="val 3571"/>
            </a:avLst>
          </a:prstGeom>
          <a:solidFill>
            <a:srgbClr val="2E8B8B"/>
          </a:solidFill>
          <a:ln/>
        </p:spPr>
        <p:txBody>
          <a:bodyPr/>
          <a:lstStyle/>
          <a:p>
            <a:endParaRPr lang="en-US" sz="2000">
              <a:latin typeface="Arial" panose="020B0604020202020204" pitchFamily="34" charset="0"/>
              <a:cs typeface="Arial" panose="020B0604020202020204" pitchFamily="34" charset="0"/>
            </a:endParaRPr>
          </a:p>
        </p:txBody>
      </p:sp>
      <p:sp>
        <p:nvSpPr>
          <p:cNvPr id="14" name="Text 12"/>
          <p:cNvSpPr/>
          <p:nvPr/>
        </p:nvSpPr>
        <p:spPr>
          <a:xfrm>
            <a:off x="2377440" y="3749040"/>
            <a:ext cx="3840480" cy="1280160"/>
          </a:xfrm>
          <a:prstGeom prst="rect">
            <a:avLst/>
          </a:prstGeom>
          <a:noFill/>
          <a:ln/>
        </p:spPr>
        <p:txBody>
          <a:bodyPr wrap="square" lIns="0" tIns="0" rIns="0" bIns="0" rtlCol="0" anchor="ctr"/>
          <a:lstStyle/>
          <a:p>
            <a:pPr marL="0" indent="0" algn="ctr">
              <a:buNone/>
            </a:pPr>
            <a:r>
              <a:rPr lang="en-US" sz="1600" b="1" dirty="0">
                <a:solidFill>
                  <a:srgbClr val="FFFFFF"/>
                </a:solidFill>
                <a:latin typeface="Arial" panose="020B0604020202020204" pitchFamily="34" charset="0"/>
                <a:ea typeface="Calibri" pitchFamily="34" charset="-122"/>
                <a:cs typeface="Arial" panose="020B0604020202020204" pitchFamily="34" charset="0"/>
              </a:rPr>
              <a:t>Тодорхойгүй ба нэн даруй</a:t>
            </a:r>
            <a:endParaRPr lang="en-US" sz="1600" dirty="0">
              <a:latin typeface="Arial" panose="020B0604020202020204" pitchFamily="34" charset="0"/>
              <a:cs typeface="Arial" panose="020B0604020202020204" pitchFamily="34" charset="0"/>
            </a:endParaRPr>
          </a:p>
        </p:txBody>
      </p:sp>
      <p:sp>
        <p:nvSpPr>
          <p:cNvPr id="15" name="Shape 13"/>
          <p:cNvSpPr/>
          <p:nvPr/>
        </p:nvSpPr>
        <p:spPr>
          <a:xfrm>
            <a:off x="6355080" y="3749040"/>
            <a:ext cx="3840480" cy="1280160"/>
          </a:xfrm>
          <a:prstGeom prst="roundRect">
            <a:avLst>
              <a:gd name="adj" fmla="val 3571"/>
            </a:avLst>
          </a:prstGeom>
          <a:solidFill>
            <a:srgbClr val="7A4E9E"/>
          </a:solidFill>
          <a:ln/>
        </p:spPr>
        <p:txBody>
          <a:bodyPr/>
          <a:lstStyle/>
          <a:p>
            <a:endParaRPr lang="en-US" sz="2000">
              <a:latin typeface="Arial" panose="020B0604020202020204" pitchFamily="34" charset="0"/>
              <a:cs typeface="Arial" panose="020B0604020202020204" pitchFamily="34" charset="0"/>
            </a:endParaRPr>
          </a:p>
        </p:txBody>
      </p:sp>
      <p:sp>
        <p:nvSpPr>
          <p:cNvPr id="16" name="Text 14"/>
          <p:cNvSpPr/>
          <p:nvPr/>
        </p:nvSpPr>
        <p:spPr>
          <a:xfrm>
            <a:off x="6355080" y="3749040"/>
            <a:ext cx="3840480" cy="1280160"/>
          </a:xfrm>
          <a:prstGeom prst="rect">
            <a:avLst/>
          </a:prstGeom>
          <a:noFill/>
          <a:ln/>
        </p:spPr>
        <p:txBody>
          <a:bodyPr wrap="square" lIns="0" tIns="0" rIns="0" bIns="0" rtlCol="0" anchor="ctr"/>
          <a:lstStyle/>
          <a:p>
            <a:pPr marL="0" indent="0" algn="ctr">
              <a:buNone/>
            </a:pPr>
            <a:r>
              <a:rPr lang="en-US" sz="1600" b="1" dirty="0">
                <a:solidFill>
                  <a:srgbClr val="FFFFFF"/>
                </a:solidFill>
                <a:latin typeface="Arial" panose="020B0604020202020204" pitchFamily="34" charset="0"/>
                <a:ea typeface="Calibri" pitchFamily="34" charset="-122"/>
                <a:cs typeface="Arial" panose="020B0604020202020204" pitchFamily="34" charset="0"/>
              </a:rPr>
              <a:t>Тодорхойгүй ба урт хугацаа</a:t>
            </a:r>
            <a:endParaRPr lang="en-US" sz="1600" dirty="0">
              <a:latin typeface="Arial" panose="020B0604020202020204" pitchFamily="34" charset="0"/>
              <a:cs typeface="Arial" panose="020B0604020202020204" pitchFamily="34" charset="0"/>
            </a:endParaRPr>
          </a:p>
        </p:txBody>
      </p:sp>
      <p:sp>
        <p:nvSpPr>
          <p:cNvPr id="17" name="Text 15"/>
          <p:cNvSpPr/>
          <p:nvPr/>
        </p:nvSpPr>
        <p:spPr>
          <a:xfrm>
            <a:off x="640080" y="5074920"/>
            <a:ext cx="10972800" cy="640080"/>
          </a:xfrm>
          <a:prstGeom prst="rect">
            <a:avLst/>
          </a:prstGeom>
          <a:noFill/>
          <a:ln/>
        </p:spPr>
        <p:txBody>
          <a:bodyPr wrap="square" lIns="0" tIns="0" rIns="0" bIns="0" rtlCol="0" anchor="ctr"/>
          <a:lstStyle/>
          <a:p>
            <a:pPr marL="0" indent="0">
              <a:buNone/>
            </a:pPr>
            <a:r>
              <a:rPr lang="en-US" sz="1400" i="1" dirty="0">
                <a:solidFill>
                  <a:srgbClr val="5A6483"/>
                </a:solidFill>
                <a:latin typeface="Arial" panose="020B0604020202020204" pitchFamily="34" charset="0"/>
                <a:ea typeface="Calibri" pitchFamily="34" charset="-122"/>
                <a:cs typeface="Arial" panose="020B0604020202020204" pitchFamily="34" charset="0"/>
              </a:rPr>
              <a:t>Зардал ихэвчлэн тодорхой (tangible); үр өгөөж нь тодорхой ба тодорхойгүйн (intangible) холимог байдаг. Тодорхойгүй үр өгөөжийг хэт өсгөж болохгүй — шийдвэр гаргагчид өөрсдөө үнэлгээ өгөхийг зөвшөөр.</a:t>
            </a:r>
            <a:endParaRPr lang="en-US" sz="1400" dirty="0">
              <a:latin typeface="Arial" panose="020B0604020202020204" pitchFamily="34" charset="0"/>
              <a:cs typeface="Arial" panose="020B0604020202020204" pitchFamily="34" charset="0"/>
            </a:endParaRPr>
          </a:p>
        </p:txBody>
      </p:sp>
      <p:sp>
        <p:nvSpPr>
          <p:cNvPr id="18" name="Text 16"/>
          <p:cNvSpPr/>
          <p:nvPr/>
        </p:nvSpPr>
        <p:spPr>
          <a:xfrm>
            <a:off x="11338560" y="6400800"/>
            <a:ext cx="548640" cy="274320"/>
          </a:xfrm>
          <a:prstGeom prst="rect">
            <a:avLst/>
          </a:prstGeom>
          <a:noFill/>
          <a:ln/>
        </p:spPr>
        <p:txBody>
          <a:bodyPr wrap="square" rtlCol="0" anchor="ctr"/>
          <a:lstStyle/>
          <a:p>
            <a:pPr marL="0" indent="0" algn="r">
              <a:buNone/>
            </a:pPr>
            <a:r>
              <a:rPr lang="en-US" sz="1000" dirty="0">
                <a:solidFill>
                  <a:srgbClr val="5A6483"/>
                </a:solidFill>
                <a:latin typeface="Arial" panose="020B0604020202020204" pitchFamily="34" charset="0"/>
                <a:ea typeface="Calibri" pitchFamily="34" charset="-122"/>
                <a:cs typeface="Arial" panose="020B0604020202020204" pitchFamily="34" charset="0"/>
              </a:rPr>
              <a:t>32</a:t>
            </a:r>
            <a:endParaRPr lang="en-US" sz="1000" dirty="0">
              <a:latin typeface="Arial" panose="020B0604020202020204" pitchFamily="34" charset="0"/>
              <a:cs typeface="Arial" panose="020B0604020202020204" pitchFamily="34" charset="0"/>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 33">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640080" y="411480"/>
            <a:ext cx="8229600" cy="320040"/>
          </a:xfrm>
          <a:prstGeom prst="rect">
            <a:avLst/>
          </a:prstGeom>
          <a:noFill/>
          <a:ln/>
        </p:spPr>
        <p:txBody>
          <a:bodyPr wrap="square" lIns="0" tIns="0" rIns="0" bIns="0" rtlCol="0" anchor="ctr"/>
          <a:lstStyle/>
          <a:p>
            <a:pPr marL="0" indent="0">
              <a:buNone/>
            </a:pPr>
            <a:r>
              <a:rPr lang="en-US" sz="1200" b="1" kern="0" spc="200" dirty="0">
                <a:solidFill>
                  <a:srgbClr val="E8B84B"/>
                </a:solidFill>
                <a:latin typeface="Arial" panose="020B0604020202020204" pitchFamily="34" charset="0"/>
                <a:ea typeface="Calibri" pitchFamily="34" charset="-122"/>
                <a:cs typeface="Arial" panose="020B0604020202020204" pitchFamily="34" charset="0"/>
              </a:rPr>
              <a:t>ЗАРДАЛ–ҮР ӨГӨӨЖ</a:t>
            </a:r>
            <a:endParaRPr lang="en-US" sz="1200" dirty="0">
              <a:latin typeface="Arial" panose="020B0604020202020204" pitchFamily="34" charset="0"/>
              <a:cs typeface="Arial" panose="020B0604020202020204" pitchFamily="34" charset="0"/>
            </a:endParaRPr>
          </a:p>
        </p:txBody>
      </p:sp>
      <p:sp>
        <p:nvSpPr>
          <p:cNvPr id="3" name="Text 1"/>
          <p:cNvSpPr/>
          <p:nvPr/>
        </p:nvSpPr>
        <p:spPr>
          <a:xfrm>
            <a:off x="640080" y="731520"/>
            <a:ext cx="10881360" cy="914400"/>
          </a:xfrm>
          <a:prstGeom prst="rect">
            <a:avLst/>
          </a:prstGeom>
          <a:noFill/>
          <a:ln/>
        </p:spPr>
        <p:txBody>
          <a:bodyPr wrap="square" lIns="0" tIns="0" rIns="0" bIns="0" rtlCol="0" anchor="t"/>
          <a:lstStyle/>
          <a:p>
            <a:pPr marL="0" indent="0">
              <a:buNone/>
            </a:pPr>
            <a:r>
              <a:rPr lang="en-US" sz="2800" b="1" dirty="0">
                <a:solidFill>
                  <a:srgbClr val="1E2761"/>
                </a:solidFill>
                <a:latin typeface="Arial" panose="020B0604020202020204" pitchFamily="34" charset="0"/>
                <a:ea typeface="Georgia" pitchFamily="34" charset="-122"/>
                <a:cs typeface="Arial" panose="020B0604020202020204" pitchFamily="34" charset="0"/>
              </a:rPr>
              <a:t>Зардлууд</a:t>
            </a:r>
            <a:endParaRPr lang="en-US" sz="2800" dirty="0">
              <a:latin typeface="Arial" panose="020B0604020202020204" pitchFamily="34" charset="0"/>
              <a:cs typeface="Arial" panose="020B0604020202020204" pitchFamily="34" charset="0"/>
            </a:endParaRPr>
          </a:p>
        </p:txBody>
      </p:sp>
      <p:sp>
        <p:nvSpPr>
          <p:cNvPr id="4" name="Shape 2"/>
          <p:cNvSpPr/>
          <p:nvPr/>
        </p:nvSpPr>
        <p:spPr>
          <a:xfrm>
            <a:off x="640080" y="1874520"/>
            <a:ext cx="6766560" cy="3977640"/>
          </a:xfrm>
          <a:prstGeom prst="rect">
            <a:avLst/>
          </a:prstGeom>
          <a:solidFill>
            <a:srgbClr val="F4F6FB"/>
          </a:solidFill>
          <a:ln w="12700">
            <a:solidFill>
              <a:srgbClr val="E2E7F2"/>
            </a:solidFill>
            <a:prstDash val="solid"/>
          </a:ln>
          <a:effectLst>
            <a:outerShdw blurRad="63500" dist="25400" dir="8100000" algn="bl" rotWithShape="0">
              <a:srgbClr val="000000">
                <a:alpha val="10000"/>
              </a:srgbClr>
            </a:outerShdw>
          </a:effectLst>
        </p:spPr>
        <p:txBody>
          <a:bodyPr/>
          <a:lstStyle/>
          <a:p>
            <a:endParaRPr lang="en-US" sz="2400">
              <a:latin typeface="Arial" panose="020B0604020202020204" pitchFamily="34" charset="0"/>
              <a:cs typeface="Arial" panose="020B0604020202020204" pitchFamily="34" charset="0"/>
            </a:endParaRPr>
          </a:p>
        </p:txBody>
      </p:sp>
      <p:sp>
        <p:nvSpPr>
          <p:cNvPr id="5" name="Shape 3"/>
          <p:cNvSpPr/>
          <p:nvPr/>
        </p:nvSpPr>
        <p:spPr>
          <a:xfrm>
            <a:off x="640080" y="1874520"/>
            <a:ext cx="82296" cy="3977640"/>
          </a:xfrm>
          <a:prstGeom prst="rect">
            <a:avLst/>
          </a:prstGeom>
          <a:solidFill>
            <a:srgbClr val="1E2761"/>
          </a:solidFill>
          <a:ln/>
        </p:spPr>
        <p:txBody>
          <a:bodyPr/>
          <a:lstStyle/>
          <a:p>
            <a:endParaRPr lang="en-US" sz="2400">
              <a:latin typeface="Arial" panose="020B0604020202020204" pitchFamily="34" charset="0"/>
              <a:cs typeface="Arial" panose="020B0604020202020204" pitchFamily="34" charset="0"/>
            </a:endParaRPr>
          </a:p>
        </p:txBody>
      </p:sp>
      <p:sp>
        <p:nvSpPr>
          <p:cNvPr id="6" name="Text 4"/>
          <p:cNvSpPr/>
          <p:nvPr/>
        </p:nvSpPr>
        <p:spPr>
          <a:xfrm>
            <a:off x="841248" y="2002536"/>
            <a:ext cx="6400800" cy="457200"/>
          </a:xfrm>
          <a:prstGeom prst="rect">
            <a:avLst/>
          </a:prstGeom>
          <a:noFill/>
          <a:ln/>
        </p:spPr>
        <p:txBody>
          <a:bodyPr wrap="square" lIns="0" tIns="0" rIns="0" bIns="0" rtlCol="0" anchor="t"/>
          <a:lstStyle/>
          <a:p>
            <a:pPr marL="0" indent="0">
              <a:buNone/>
            </a:pPr>
            <a:r>
              <a:rPr lang="en-US" b="1" dirty="0">
                <a:solidFill>
                  <a:srgbClr val="1E2761"/>
                </a:solidFill>
                <a:latin typeface="Arial" panose="020B0604020202020204" pitchFamily="34" charset="0"/>
                <a:ea typeface="Calibri" pitchFamily="34" charset="-122"/>
                <a:cs typeface="Arial" panose="020B0604020202020204" pitchFamily="34" charset="0"/>
              </a:rPr>
              <a:t>Тодорхой зардал (Tangible)</a:t>
            </a:r>
            <a:endParaRPr lang="en-US" dirty="0">
              <a:latin typeface="Arial" panose="020B0604020202020204" pitchFamily="34" charset="0"/>
              <a:cs typeface="Arial" panose="020B0604020202020204" pitchFamily="34" charset="0"/>
            </a:endParaRPr>
          </a:p>
        </p:txBody>
      </p:sp>
      <p:sp>
        <p:nvSpPr>
          <p:cNvPr id="7" name="Text 5"/>
          <p:cNvSpPr/>
          <p:nvPr/>
        </p:nvSpPr>
        <p:spPr>
          <a:xfrm>
            <a:off x="841248" y="2441448"/>
            <a:ext cx="6400800" cy="3291840"/>
          </a:xfrm>
          <a:prstGeom prst="rect">
            <a:avLst/>
          </a:prstGeom>
          <a:noFill/>
          <a:ln/>
        </p:spPr>
        <p:txBody>
          <a:bodyPr wrap="square" lIns="0" tIns="0" rIns="0" bIns="0" rtlCol="0" anchor="t"/>
          <a:lstStyle/>
          <a:p>
            <a:pPr marL="0" indent="0">
              <a:lnSpc>
                <a:spcPct val="102000"/>
              </a:lnSpc>
              <a:buNone/>
            </a:pPr>
            <a:r>
              <a:rPr lang="en-US" sz="1600" dirty="0">
                <a:solidFill>
                  <a:srgbClr val="1B2540"/>
                </a:solidFill>
                <a:latin typeface="Arial" panose="020B0604020202020204" pitchFamily="34" charset="0"/>
                <a:ea typeface="Calibri" pitchFamily="34" charset="-122"/>
                <a:cs typeface="Arial" panose="020B0604020202020204" pitchFamily="34" charset="0"/>
              </a:rPr>
              <a:t>• Хөгжүүлэгчийн зардал — өдрийн хөлс × төлөвлөгөө</a:t>
            </a:r>
            <a:endParaRPr lang="en-US" sz="1600" dirty="0">
              <a:latin typeface="Arial" panose="020B0604020202020204" pitchFamily="34" charset="0"/>
              <a:cs typeface="Arial" panose="020B0604020202020204" pitchFamily="34" charset="0"/>
            </a:endParaRPr>
          </a:p>
          <a:p>
            <a:pPr marL="0" indent="0">
              <a:lnSpc>
                <a:spcPct val="102000"/>
              </a:lnSpc>
              <a:buNone/>
            </a:pPr>
            <a:r>
              <a:rPr lang="en-US" sz="1600" dirty="0">
                <a:solidFill>
                  <a:srgbClr val="1B2540"/>
                </a:solidFill>
                <a:latin typeface="Arial" panose="020B0604020202020204" pitchFamily="34" charset="0"/>
                <a:ea typeface="Calibri" pitchFamily="34" charset="-122"/>
                <a:cs typeface="Arial" panose="020B0604020202020204" pitchFamily="34" charset="0"/>
              </a:rPr>
              <a:t>• Хэрэглэгч ажилтны зардал (ихэвчлэн мартагддаг)</a:t>
            </a:r>
            <a:endParaRPr lang="en-US" sz="1600" dirty="0">
              <a:latin typeface="Arial" panose="020B0604020202020204" pitchFamily="34" charset="0"/>
              <a:cs typeface="Arial" panose="020B0604020202020204" pitchFamily="34" charset="0"/>
            </a:endParaRPr>
          </a:p>
          <a:p>
            <a:pPr marL="0" indent="0">
              <a:lnSpc>
                <a:spcPct val="102000"/>
              </a:lnSpc>
              <a:buNone/>
            </a:pPr>
            <a:r>
              <a:rPr lang="en-US" sz="1600" dirty="0">
                <a:solidFill>
                  <a:srgbClr val="1B2540"/>
                </a:solidFill>
                <a:latin typeface="Arial" panose="020B0604020202020204" pitchFamily="34" charset="0"/>
                <a:ea typeface="Calibri" pitchFamily="34" charset="-122"/>
                <a:cs typeface="Arial" panose="020B0604020202020204" pitchFamily="34" charset="0"/>
              </a:rPr>
              <a:t>• Тоног төхөөрөмж — шинэ техник хангамж</a:t>
            </a:r>
            <a:endParaRPr lang="en-US" sz="1600" dirty="0">
              <a:latin typeface="Arial" panose="020B0604020202020204" pitchFamily="34" charset="0"/>
              <a:cs typeface="Arial" panose="020B0604020202020204" pitchFamily="34" charset="0"/>
            </a:endParaRPr>
          </a:p>
          <a:p>
            <a:pPr marL="0" indent="0">
              <a:lnSpc>
                <a:spcPct val="102000"/>
              </a:lnSpc>
              <a:buNone/>
            </a:pPr>
            <a:r>
              <a:rPr lang="en-US" sz="1600" dirty="0">
                <a:solidFill>
                  <a:srgbClr val="1B2540"/>
                </a:solidFill>
                <a:latin typeface="Arial" panose="020B0604020202020204" pitchFamily="34" charset="0"/>
                <a:ea typeface="Calibri" pitchFamily="34" charset="-122"/>
                <a:cs typeface="Arial" panose="020B0604020202020204" pitchFamily="34" charset="0"/>
              </a:rPr>
              <a:t>• Дэд бүтэц — кабель, сүлжээ</a:t>
            </a:r>
            <a:endParaRPr lang="en-US" sz="1600" dirty="0">
              <a:latin typeface="Arial" panose="020B0604020202020204" pitchFamily="34" charset="0"/>
              <a:cs typeface="Arial" panose="020B0604020202020204" pitchFamily="34" charset="0"/>
            </a:endParaRPr>
          </a:p>
          <a:p>
            <a:pPr marL="0" indent="0">
              <a:lnSpc>
                <a:spcPct val="102000"/>
              </a:lnSpc>
              <a:buNone/>
            </a:pPr>
            <a:r>
              <a:rPr lang="en-US" sz="1600" dirty="0">
                <a:solidFill>
                  <a:srgbClr val="1B2540"/>
                </a:solidFill>
                <a:latin typeface="Arial" panose="020B0604020202020204" pitchFamily="34" charset="0"/>
                <a:ea typeface="Calibri" pitchFamily="34" charset="-122"/>
                <a:cs typeface="Arial" panose="020B0604020202020204" pitchFamily="34" charset="0"/>
              </a:rPr>
              <a:t>• Багц программ хангамж — лицензийн тоогоор</a:t>
            </a:r>
            <a:endParaRPr lang="en-US" sz="1600" dirty="0">
              <a:latin typeface="Arial" panose="020B0604020202020204" pitchFamily="34" charset="0"/>
              <a:cs typeface="Arial" panose="020B0604020202020204" pitchFamily="34" charset="0"/>
            </a:endParaRPr>
          </a:p>
          <a:p>
            <a:pPr marL="0" indent="0">
              <a:lnSpc>
                <a:spcPct val="102000"/>
              </a:lnSpc>
              <a:buNone/>
            </a:pPr>
            <a:r>
              <a:rPr lang="en-US" sz="1600" dirty="0">
                <a:solidFill>
                  <a:srgbClr val="1B2540"/>
                </a:solidFill>
                <a:latin typeface="Arial" panose="020B0604020202020204" pitchFamily="34" charset="0"/>
                <a:ea typeface="Calibri" pitchFamily="34" charset="-122"/>
                <a:cs typeface="Arial" panose="020B0604020202020204" pitchFamily="34" charset="0"/>
              </a:rPr>
              <a:t>• Нүүлгэн шилжүүлэлт — байр, тавилга, нүүх зардал</a:t>
            </a:r>
            <a:endParaRPr lang="en-US" sz="1600" dirty="0">
              <a:latin typeface="Arial" panose="020B0604020202020204" pitchFamily="34" charset="0"/>
              <a:cs typeface="Arial" panose="020B0604020202020204" pitchFamily="34" charset="0"/>
            </a:endParaRPr>
          </a:p>
          <a:p>
            <a:pPr marL="0" indent="0">
              <a:lnSpc>
                <a:spcPct val="102000"/>
              </a:lnSpc>
              <a:buNone/>
            </a:pPr>
            <a:r>
              <a:rPr lang="en-US" sz="1600" dirty="0">
                <a:solidFill>
                  <a:srgbClr val="1B2540"/>
                </a:solidFill>
                <a:latin typeface="Arial" panose="020B0604020202020204" pitchFamily="34" charset="0"/>
                <a:ea typeface="Calibri" pitchFamily="34" charset="-122"/>
                <a:cs typeface="Arial" panose="020B0604020202020204" pitchFamily="34" charset="0"/>
              </a:rPr>
              <a:t>• Сургалт — (хүргэх хугацаа × 10 = бэлтгэх өдөр)</a:t>
            </a:r>
            <a:endParaRPr lang="en-US" sz="1600" dirty="0">
              <a:latin typeface="Arial" panose="020B0604020202020204" pitchFamily="34" charset="0"/>
              <a:cs typeface="Arial" panose="020B0604020202020204" pitchFamily="34" charset="0"/>
            </a:endParaRPr>
          </a:p>
          <a:p>
            <a:pPr marL="0" indent="0">
              <a:lnSpc>
                <a:spcPct val="102000"/>
              </a:lnSpc>
              <a:buNone/>
            </a:pPr>
            <a:r>
              <a:rPr lang="en-US" sz="1600" dirty="0">
                <a:solidFill>
                  <a:srgbClr val="1B2540"/>
                </a:solidFill>
                <a:latin typeface="Arial" panose="020B0604020202020204" pitchFamily="34" charset="0"/>
                <a:ea typeface="Calibri" pitchFamily="34" charset="-122"/>
                <a:cs typeface="Arial" panose="020B0604020202020204" pitchFamily="34" charset="0"/>
              </a:rPr>
              <a:t>• Тогтмол зардал — засвар, дэмжлэг (1 дэх жил ~15%, дараа нь ~10%)</a:t>
            </a:r>
            <a:endParaRPr lang="en-US" sz="1600" dirty="0">
              <a:latin typeface="Arial" panose="020B0604020202020204" pitchFamily="34" charset="0"/>
              <a:cs typeface="Arial" panose="020B0604020202020204" pitchFamily="34" charset="0"/>
            </a:endParaRPr>
          </a:p>
        </p:txBody>
      </p:sp>
      <p:sp>
        <p:nvSpPr>
          <p:cNvPr id="8" name="Shape 6"/>
          <p:cNvSpPr/>
          <p:nvPr/>
        </p:nvSpPr>
        <p:spPr>
          <a:xfrm>
            <a:off x="7589520" y="1874520"/>
            <a:ext cx="3931920" cy="3977640"/>
          </a:xfrm>
          <a:prstGeom prst="rect">
            <a:avLst/>
          </a:prstGeom>
          <a:solidFill>
            <a:srgbClr val="F4F6FB"/>
          </a:solidFill>
          <a:ln w="12700">
            <a:solidFill>
              <a:srgbClr val="E2E7F2"/>
            </a:solidFill>
            <a:prstDash val="solid"/>
          </a:ln>
          <a:effectLst>
            <a:outerShdw blurRad="63500" dist="25400" dir="8100000" algn="bl" rotWithShape="0">
              <a:srgbClr val="000000">
                <a:alpha val="10000"/>
              </a:srgbClr>
            </a:outerShdw>
          </a:effectLst>
        </p:spPr>
        <p:txBody>
          <a:bodyPr/>
          <a:lstStyle/>
          <a:p>
            <a:endParaRPr lang="en-US" sz="2400">
              <a:latin typeface="Arial" panose="020B0604020202020204" pitchFamily="34" charset="0"/>
              <a:cs typeface="Arial" panose="020B0604020202020204" pitchFamily="34" charset="0"/>
            </a:endParaRPr>
          </a:p>
        </p:txBody>
      </p:sp>
      <p:sp>
        <p:nvSpPr>
          <p:cNvPr id="9" name="Shape 7"/>
          <p:cNvSpPr/>
          <p:nvPr/>
        </p:nvSpPr>
        <p:spPr>
          <a:xfrm>
            <a:off x="7589520" y="1874520"/>
            <a:ext cx="82296" cy="3977640"/>
          </a:xfrm>
          <a:prstGeom prst="rect">
            <a:avLst/>
          </a:prstGeom>
          <a:solidFill>
            <a:srgbClr val="2E8B8B"/>
          </a:solidFill>
          <a:ln/>
        </p:spPr>
        <p:txBody>
          <a:bodyPr/>
          <a:lstStyle/>
          <a:p>
            <a:endParaRPr lang="en-US" sz="2400">
              <a:latin typeface="Arial" panose="020B0604020202020204" pitchFamily="34" charset="0"/>
              <a:cs typeface="Arial" panose="020B0604020202020204" pitchFamily="34" charset="0"/>
            </a:endParaRPr>
          </a:p>
        </p:txBody>
      </p:sp>
      <p:sp>
        <p:nvSpPr>
          <p:cNvPr id="10" name="Text 8"/>
          <p:cNvSpPr/>
          <p:nvPr/>
        </p:nvSpPr>
        <p:spPr>
          <a:xfrm>
            <a:off x="7790688" y="2002536"/>
            <a:ext cx="3566160" cy="457200"/>
          </a:xfrm>
          <a:prstGeom prst="rect">
            <a:avLst/>
          </a:prstGeom>
          <a:noFill/>
          <a:ln/>
        </p:spPr>
        <p:txBody>
          <a:bodyPr wrap="square" lIns="0" tIns="0" rIns="0" bIns="0" rtlCol="0" anchor="t"/>
          <a:lstStyle/>
          <a:p>
            <a:pPr marL="0" indent="0">
              <a:buNone/>
            </a:pPr>
            <a:r>
              <a:rPr lang="en-US" b="1" dirty="0">
                <a:solidFill>
                  <a:srgbClr val="2E8B8B"/>
                </a:solidFill>
                <a:latin typeface="Arial" panose="020B0604020202020204" pitchFamily="34" charset="0"/>
                <a:ea typeface="Calibri" pitchFamily="34" charset="-122"/>
                <a:cs typeface="Arial" panose="020B0604020202020204" pitchFamily="34" charset="0"/>
              </a:rPr>
              <a:t>Тодорхойгүй зардал (Intangible)</a:t>
            </a:r>
            <a:endParaRPr lang="en-US" dirty="0">
              <a:latin typeface="Arial" panose="020B0604020202020204" pitchFamily="34" charset="0"/>
              <a:cs typeface="Arial" panose="020B0604020202020204" pitchFamily="34" charset="0"/>
            </a:endParaRPr>
          </a:p>
        </p:txBody>
      </p:sp>
      <p:sp>
        <p:nvSpPr>
          <p:cNvPr id="11" name="Text 9"/>
          <p:cNvSpPr/>
          <p:nvPr/>
        </p:nvSpPr>
        <p:spPr>
          <a:xfrm>
            <a:off x="7790688" y="2441448"/>
            <a:ext cx="3566160" cy="3291840"/>
          </a:xfrm>
          <a:prstGeom prst="rect">
            <a:avLst/>
          </a:prstGeom>
          <a:noFill/>
          <a:ln/>
        </p:spPr>
        <p:txBody>
          <a:bodyPr wrap="square" lIns="0" tIns="0" rIns="0" bIns="0" rtlCol="0" anchor="t"/>
          <a:lstStyle/>
          <a:p>
            <a:pPr marL="0" indent="0">
              <a:lnSpc>
                <a:spcPct val="102000"/>
              </a:lnSpc>
              <a:buNone/>
            </a:pPr>
            <a:r>
              <a:rPr lang="en-US" sz="1600" dirty="0">
                <a:solidFill>
                  <a:srgbClr val="1B2540"/>
                </a:solidFill>
                <a:latin typeface="Arial" panose="020B0604020202020204" pitchFamily="34" charset="0"/>
                <a:ea typeface="Calibri" pitchFamily="34" charset="-122"/>
                <a:cs typeface="Arial" panose="020B0604020202020204" pitchFamily="34" charset="0"/>
              </a:rPr>
              <a:t>• Тасалдал ба бүтээмжийн уналт — шинэ систем нэвтрүүлэхэд гарах зайлшгүй доголдол</a:t>
            </a:r>
            <a:endParaRPr lang="en-US" sz="1600" dirty="0">
              <a:latin typeface="Arial" panose="020B0604020202020204" pitchFamily="34" charset="0"/>
              <a:cs typeface="Arial" panose="020B0604020202020204" pitchFamily="34" charset="0"/>
            </a:endParaRPr>
          </a:p>
          <a:p>
            <a:pPr marL="0" indent="0">
              <a:lnSpc>
                <a:spcPct val="102000"/>
              </a:lnSpc>
              <a:buNone/>
            </a:pPr>
            <a:endParaRPr lang="en-US" sz="1600" dirty="0">
              <a:latin typeface="Arial" panose="020B0604020202020204" pitchFamily="34" charset="0"/>
              <a:cs typeface="Arial" panose="020B0604020202020204" pitchFamily="34" charset="0"/>
            </a:endParaRPr>
          </a:p>
          <a:p>
            <a:pPr marL="0" indent="0">
              <a:lnSpc>
                <a:spcPct val="102000"/>
              </a:lnSpc>
              <a:buNone/>
            </a:pPr>
            <a:r>
              <a:rPr lang="en-US" sz="1600" dirty="0">
                <a:solidFill>
                  <a:srgbClr val="1B2540"/>
                </a:solidFill>
                <a:latin typeface="Arial" panose="020B0604020202020204" pitchFamily="34" charset="0"/>
                <a:ea typeface="Calibri" pitchFamily="34" charset="-122"/>
                <a:cs typeface="Arial" panose="020B0604020202020204" pitchFamily="34" charset="0"/>
              </a:rPr>
              <a:t>• Ажилд авах — нийт зардлыг тодорхой тооцоход хэцүү; зарим хэсэг (агентлагийн хураамж) тодорхой байж болно</a:t>
            </a:r>
            <a:endParaRPr lang="en-US" sz="1600" dirty="0">
              <a:latin typeface="Arial" panose="020B0604020202020204" pitchFamily="34" charset="0"/>
              <a:cs typeface="Arial" panose="020B0604020202020204" pitchFamily="34" charset="0"/>
            </a:endParaRPr>
          </a:p>
        </p:txBody>
      </p:sp>
      <p:sp>
        <p:nvSpPr>
          <p:cNvPr id="12" name="Text 10"/>
          <p:cNvSpPr/>
          <p:nvPr/>
        </p:nvSpPr>
        <p:spPr>
          <a:xfrm>
            <a:off x="11338560" y="6400800"/>
            <a:ext cx="548640" cy="274320"/>
          </a:xfrm>
          <a:prstGeom prst="rect">
            <a:avLst/>
          </a:prstGeom>
          <a:noFill/>
          <a:ln/>
        </p:spPr>
        <p:txBody>
          <a:bodyPr wrap="square" rtlCol="0" anchor="ctr"/>
          <a:lstStyle/>
          <a:p>
            <a:pPr marL="0" indent="0" algn="r">
              <a:buNone/>
            </a:pPr>
            <a:r>
              <a:rPr lang="en-US" sz="1000" dirty="0">
                <a:solidFill>
                  <a:srgbClr val="5A6483"/>
                </a:solidFill>
                <a:latin typeface="Arial" panose="020B0604020202020204" pitchFamily="34" charset="0"/>
                <a:ea typeface="Calibri" pitchFamily="34" charset="-122"/>
                <a:cs typeface="Arial" panose="020B0604020202020204" pitchFamily="34" charset="0"/>
              </a:rPr>
              <a:t>33</a:t>
            </a:r>
            <a:endParaRPr lang="en-US" sz="1000" dirty="0">
              <a:latin typeface="Arial" panose="020B0604020202020204" pitchFamily="34" charset="0"/>
              <a:cs typeface="Arial" panose="020B0604020202020204" pitchFamily="34" charset="0"/>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 34">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640080" y="411480"/>
            <a:ext cx="8229600" cy="320040"/>
          </a:xfrm>
          <a:prstGeom prst="rect">
            <a:avLst/>
          </a:prstGeom>
          <a:noFill/>
          <a:ln/>
        </p:spPr>
        <p:txBody>
          <a:bodyPr wrap="square" lIns="0" tIns="0" rIns="0" bIns="0" rtlCol="0" anchor="ctr"/>
          <a:lstStyle/>
          <a:p>
            <a:pPr marL="0" indent="0">
              <a:buNone/>
            </a:pPr>
            <a:r>
              <a:rPr lang="en-US" sz="1200" b="1" kern="0" spc="200" dirty="0">
                <a:solidFill>
                  <a:srgbClr val="E8B84B"/>
                </a:solidFill>
                <a:latin typeface="Arial" panose="020B0604020202020204" pitchFamily="34" charset="0"/>
                <a:ea typeface="Calibri" pitchFamily="34" charset="-122"/>
                <a:cs typeface="Arial" panose="020B0604020202020204" pitchFamily="34" charset="0"/>
              </a:rPr>
              <a:t>ЗАРДАЛ–ҮР ӨГӨӨЖ</a:t>
            </a:r>
            <a:endParaRPr lang="en-US" sz="1200" dirty="0">
              <a:latin typeface="Arial" panose="020B0604020202020204" pitchFamily="34" charset="0"/>
              <a:cs typeface="Arial" panose="020B0604020202020204" pitchFamily="34" charset="0"/>
            </a:endParaRPr>
          </a:p>
        </p:txBody>
      </p:sp>
      <p:sp>
        <p:nvSpPr>
          <p:cNvPr id="3" name="Text 1"/>
          <p:cNvSpPr/>
          <p:nvPr/>
        </p:nvSpPr>
        <p:spPr>
          <a:xfrm>
            <a:off x="640080" y="731520"/>
            <a:ext cx="10881360" cy="914400"/>
          </a:xfrm>
          <a:prstGeom prst="rect">
            <a:avLst/>
          </a:prstGeom>
          <a:noFill/>
          <a:ln/>
        </p:spPr>
        <p:txBody>
          <a:bodyPr wrap="square" lIns="0" tIns="0" rIns="0" bIns="0" rtlCol="0" anchor="t"/>
          <a:lstStyle/>
          <a:p>
            <a:pPr marL="0" indent="0">
              <a:buNone/>
            </a:pPr>
            <a:r>
              <a:rPr lang="en-US" sz="2800" b="1" dirty="0">
                <a:solidFill>
                  <a:srgbClr val="1E2761"/>
                </a:solidFill>
                <a:latin typeface="Arial" panose="020B0604020202020204" pitchFamily="34" charset="0"/>
                <a:ea typeface="Georgia" pitchFamily="34" charset="-122"/>
                <a:cs typeface="Arial" panose="020B0604020202020204" pitchFamily="34" charset="0"/>
              </a:rPr>
              <a:t>Үр өгөөж</a:t>
            </a:r>
            <a:endParaRPr lang="en-US" sz="2800" dirty="0">
              <a:latin typeface="Arial" panose="020B0604020202020204" pitchFamily="34" charset="0"/>
              <a:cs typeface="Arial" panose="020B0604020202020204" pitchFamily="34" charset="0"/>
            </a:endParaRPr>
          </a:p>
        </p:txBody>
      </p:sp>
      <p:sp>
        <p:nvSpPr>
          <p:cNvPr id="4" name="Shape 2"/>
          <p:cNvSpPr/>
          <p:nvPr/>
        </p:nvSpPr>
        <p:spPr>
          <a:xfrm>
            <a:off x="640080" y="1874520"/>
            <a:ext cx="5440680" cy="3977640"/>
          </a:xfrm>
          <a:prstGeom prst="rect">
            <a:avLst/>
          </a:prstGeom>
          <a:solidFill>
            <a:srgbClr val="F4F6FB"/>
          </a:solidFill>
          <a:ln w="12700">
            <a:solidFill>
              <a:srgbClr val="E2E7F2"/>
            </a:solidFill>
            <a:prstDash val="solid"/>
          </a:ln>
          <a:effectLst>
            <a:outerShdw blurRad="63500" dist="25400" dir="8100000" algn="bl" rotWithShape="0">
              <a:srgbClr val="000000">
                <a:alpha val="10000"/>
              </a:srgbClr>
            </a:outerShdw>
          </a:effectLst>
        </p:spPr>
        <p:txBody>
          <a:bodyPr/>
          <a:lstStyle/>
          <a:p>
            <a:endParaRPr lang="en-US" sz="2400">
              <a:latin typeface="Arial" panose="020B0604020202020204" pitchFamily="34" charset="0"/>
              <a:cs typeface="Arial" panose="020B0604020202020204" pitchFamily="34" charset="0"/>
            </a:endParaRPr>
          </a:p>
        </p:txBody>
      </p:sp>
      <p:sp>
        <p:nvSpPr>
          <p:cNvPr id="5" name="Shape 3"/>
          <p:cNvSpPr/>
          <p:nvPr/>
        </p:nvSpPr>
        <p:spPr>
          <a:xfrm>
            <a:off x="640080" y="1874520"/>
            <a:ext cx="82296" cy="3977640"/>
          </a:xfrm>
          <a:prstGeom prst="rect">
            <a:avLst/>
          </a:prstGeom>
          <a:solidFill>
            <a:srgbClr val="E8B84B"/>
          </a:solidFill>
          <a:ln/>
        </p:spPr>
        <p:txBody>
          <a:bodyPr/>
          <a:lstStyle/>
          <a:p>
            <a:endParaRPr lang="en-US" sz="2400">
              <a:latin typeface="Arial" panose="020B0604020202020204" pitchFamily="34" charset="0"/>
              <a:cs typeface="Arial" panose="020B0604020202020204" pitchFamily="34" charset="0"/>
            </a:endParaRPr>
          </a:p>
        </p:txBody>
      </p:sp>
      <p:sp>
        <p:nvSpPr>
          <p:cNvPr id="6" name="Text 4"/>
          <p:cNvSpPr/>
          <p:nvPr/>
        </p:nvSpPr>
        <p:spPr>
          <a:xfrm>
            <a:off x="841248" y="2002536"/>
            <a:ext cx="5074920" cy="457200"/>
          </a:xfrm>
          <a:prstGeom prst="rect">
            <a:avLst/>
          </a:prstGeom>
          <a:noFill/>
          <a:ln/>
        </p:spPr>
        <p:txBody>
          <a:bodyPr wrap="square" lIns="0" tIns="0" rIns="0" bIns="0" rtlCol="0" anchor="t"/>
          <a:lstStyle/>
          <a:p>
            <a:pPr marL="0" indent="0">
              <a:buNone/>
            </a:pPr>
            <a:r>
              <a:rPr lang="en-US" b="1" dirty="0">
                <a:solidFill>
                  <a:srgbClr val="E8B84B"/>
                </a:solidFill>
                <a:latin typeface="Arial" panose="020B0604020202020204" pitchFamily="34" charset="0"/>
                <a:ea typeface="Calibri" pitchFamily="34" charset="-122"/>
                <a:cs typeface="Arial" panose="020B0604020202020204" pitchFamily="34" charset="0"/>
              </a:rPr>
              <a:t>Тодорхой үр өгөөж</a:t>
            </a:r>
            <a:endParaRPr lang="en-US" dirty="0">
              <a:latin typeface="Arial" panose="020B0604020202020204" pitchFamily="34" charset="0"/>
              <a:cs typeface="Arial" panose="020B0604020202020204" pitchFamily="34" charset="0"/>
            </a:endParaRPr>
          </a:p>
        </p:txBody>
      </p:sp>
      <p:sp>
        <p:nvSpPr>
          <p:cNvPr id="7" name="Text 5"/>
          <p:cNvSpPr/>
          <p:nvPr/>
        </p:nvSpPr>
        <p:spPr>
          <a:xfrm>
            <a:off x="841248" y="2441448"/>
            <a:ext cx="5074920" cy="3291840"/>
          </a:xfrm>
          <a:prstGeom prst="rect">
            <a:avLst/>
          </a:prstGeom>
          <a:noFill/>
          <a:ln/>
        </p:spPr>
        <p:txBody>
          <a:bodyPr wrap="square" lIns="0" tIns="0" rIns="0" bIns="0" rtlCol="0" anchor="t"/>
          <a:lstStyle/>
          <a:p>
            <a:pPr marL="0" indent="0">
              <a:lnSpc>
                <a:spcPct val="102000"/>
              </a:lnSpc>
              <a:buNone/>
            </a:pPr>
            <a:r>
              <a:rPr lang="en-US" sz="1600" dirty="0">
                <a:solidFill>
                  <a:srgbClr val="1B2540"/>
                </a:solidFill>
                <a:latin typeface="Arial" panose="020B0604020202020204" pitchFamily="34" charset="0"/>
                <a:ea typeface="Calibri" pitchFamily="34" charset="-122"/>
                <a:cs typeface="Arial" panose="020B0604020202020204" pitchFamily="34" charset="0"/>
              </a:rPr>
              <a:t>• Боловсон хүчний хэмнэлт — хамгийн илэрхий (хэлмэрчлэх зардлыг харгалз)</a:t>
            </a:r>
            <a:endParaRPr lang="en-US" sz="1600" dirty="0">
              <a:latin typeface="Arial" panose="020B0604020202020204" pitchFamily="34" charset="0"/>
              <a:cs typeface="Arial" panose="020B0604020202020204" pitchFamily="34" charset="0"/>
            </a:endParaRPr>
          </a:p>
          <a:p>
            <a:pPr marL="0" indent="0">
              <a:lnSpc>
                <a:spcPct val="102000"/>
              </a:lnSpc>
              <a:buNone/>
            </a:pPr>
            <a:r>
              <a:rPr lang="en-US" sz="1600" dirty="0">
                <a:solidFill>
                  <a:srgbClr val="1B2540"/>
                </a:solidFill>
                <a:latin typeface="Arial" panose="020B0604020202020204" pitchFamily="34" charset="0"/>
                <a:ea typeface="Calibri" pitchFamily="34" charset="-122"/>
                <a:cs typeface="Arial" panose="020B0604020202020204" pitchFamily="34" charset="0"/>
              </a:rPr>
              <a:t>• Бага хүчин чармайлт, хурдан ажиллагаа</a:t>
            </a:r>
            <a:endParaRPr lang="en-US" sz="1600" dirty="0">
              <a:latin typeface="Arial" panose="020B0604020202020204" pitchFamily="34" charset="0"/>
              <a:cs typeface="Arial" panose="020B0604020202020204" pitchFamily="34" charset="0"/>
            </a:endParaRPr>
          </a:p>
          <a:p>
            <a:pPr marL="0" indent="0">
              <a:lnSpc>
                <a:spcPct val="102000"/>
              </a:lnSpc>
              <a:buNone/>
            </a:pPr>
            <a:r>
              <a:rPr lang="en-US" sz="1600" dirty="0">
                <a:solidFill>
                  <a:srgbClr val="1B2540"/>
                </a:solidFill>
                <a:latin typeface="Arial" panose="020B0604020202020204" pitchFamily="34" charset="0"/>
                <a:ea typeface="Calibri" pitchFamily="34" charset="-122"/>
                <a:cs typeface="Arial" panose="020B0604020202020204" pitchFamily="34" charset="0"/>
              </a:rPr>
              <a:t>• Харилцагчид хурдан хариу өгөх</a:t>
            </a:r>
            <a:endParaRPr lang="en-US" sz="1600" dirty="0">
              <a:latin typeface="Arial" panose="020B0604020202020204" pitchFamily="34" charset="0"/>
              <a:cs typeface="Arial" panose="020B0604020202020204" pitchFamily="34" charset="0"/>
            </a:endParaRPr>
          </a:p>
          <a:p>
            <a:pPr marL="0" indent="0">
              <a:lnSpc>
                <a:spcPct val="102000"/>
              </a:lnSpc>
              <a:buNone/>
            </a:pPr>
            <a:r>
              <a:rPr lang="en-US" sz="1600" dirty="0">
                <a:solidFill>
                  <a:srgbClr val="1B2540"/>
                </a:solidFill>
                <a:latin typeface="Arial" panose="020B0604020202020204" pitchFamily="34" charset="0"/>
                <a:ea typeface="Calibri" pitchFamily="34" charset="-122"/>
                <a:cs typeface="Arial" panose="020B0604020202020204" pitchFamily="34" charset="0"/>
              </a:rPr>
              <a:t>• Байрны зардал буурах</a:t>
            </a:r>
            <a:endParaRPr lang="en-US" sz="1600" dirty="0">
              <a:latin typeface="Arial" panose="020B0604020202020204" pitchFamily="34" charset="0"/>
              <a:cs typeface="Arial" panose="020B0604020202020204" pitchFamily="34" charset="0"/>
            </a:endParaRPr>
          </a:p>
          <a:p>
            <a:pPr marL="0" indent="0">
              <a:lnSpc>
                <a:spcPct val="102000"/>
              </a:lnSpc>
              <a:buNone/>
            </a:pPr>
            <a:r>
              <a:rPr lang="en-US" sz="1600" dirty="0">
                <a:solidFill>
                  <a:srgbClr val="1B2540"/>
                </a:solidFill>
                <a:latin typeface="Arial" panose="020B0604020202020204" pitchFamily="34" charset="0"/>
                <a:ea typeface="Calibri" pitchFamily="34" charset="-122"/>
                <a:cs typeface="Arial" panose="020B0604020202020204" pitchFamily="34" charset="0"/>
              </a:rPr>
              <a:t>• Нөөц (бараа материал) буурах — ‘just in time’</a:t>
            </a:r>
            <a:endParaRPr lang="en-US" sz="1600" dirty="0">
              <a:latin typeface="Arial" panose="020B0604020202020204" pitchFamily="34" charset="0"/>
              <a:cs typeface="Arial" panose="020B0604020202020204" pitchFamily="34" charset="0"/>
            </a:endParaRPr>
          </a:p>
          <a:p>
            <a:pPr marL="0" indent="0">
              <a:lnSpc>
                <a:spcPct val="102000"/>
              </a:lnSpc>
              <a:buNone/>
            </a:pPr>
            <a:r>
              <a:rPr lang="en-US" sz="1600" dirty="0">
                <a:solidFill>
                  <a:srgbClr val="1B2540"/>
                </a:solidFill>
                <a:latin typeface="Arial" panose="020B0604020202020204" pitchFamily="34" charset="0"/>
                <a:ea typeface="Calibri" pitchFamily="34" charset="-122"/>
                <a:cs typeface="Arial" panose="020B0604020202020204" pitchFamily="34" charset="0"/>
              </a:rPr>
              <a:t>• Бусад зардал буурах — илүү цаг, аялал, хэрэгслэл</a:t>
            </a:r>
            <a:endParaRPr lang="en-US" sz="1600" dirty="0">
              <a:latin typeface="Arial" panose="020B0604020202020204" pitchFamily="34" charset="0"/>
              <a:cs typeface="Arial" panose="020B0604020202020204" pitchFamily="34" charset="0"/>
            </a:endParaRPr>
          </a:p>
        </p:txBody>
      </p:sp>
      <p:sp>
        <p:nvSpPr>
          <p:cNvPr id="8" name="Shape 6"/>
          <p:cNvSpPr/>
          <p:nvPr/>
        </p:nvSpPr>
        <p:spPr>
          <a:xfrm>
            <a:off x="6263640" y="1874520"/>
            <a:ext cx="5257800" cy="3977640"/>
          </a:xfrm>
          <a:prstGeom prst="rect">
            <a:avLst/>
          </a:prstGeom>
          <a:solidFill>
            <a:srgbClr val="F4F6FB"/>
          </a:solidFill>
          <a:ln w="12700">
            <a:solidFill>
              <a:srgbClr val="E2E7F2"/>
            </a:solidFill>
            <a:prstDash val="solid"/>
          </a:ln>
          <a:effectLst>
            <a:outerShdw blurRad="63500" dist="25400" dir="8100000" algn="bl" rotWithShape="0">
              <a:srgbClr val="000000">
                <a:alpha val="10000"/>
              </a:srgbClr>
            </a:outerShdw>
          </a:effectLst>
        </p:spPr>
        <p:txBody>
          <a:bodyPr/>
          <a:lstStyle/>
          <a:p>
            <a:endParaRPr lang="en-US" sz="2400">
              <a:latin typeface="Arial" panose="020B0604020202020204" pitchFamily="34" charset="0"/>
              <a:cs typeface="Arial" panose="020B0604020202020204" pitchFamily="34" charset="0"/>
            </a:endParaRPr>
          </a:p>
        </p:txBody>
      </p:sp>
      <p:sp>
        <p:nvSpPr>
          <p:cNvPr id="9" name="Shape 7"/>
          <p:cNvSpPr/>
          <p:nvPr/>
        </p:nvSpPr>
        <p:spPr>
          <a:xfrm>
            <a:off x="6263640" y="1874520"/>
            <a:ext cx="82296" cy="3977640"/>
          </a:xfrm>
          <a:prstGeom prst="rect">
            <a:avLst/>
          </a:prstGeom>
          <a:solidFill>
            <a:srgbClr val="7A4E9E"/>
          </a:solidFill>
          <a:ln/>
        </p:spPr>
        <p:txBody>
          <a:bodyPr/>
          <a:lstStyle/>
          <a:p>
            <a:endParaRPr lang="en-US" sz="2400">
              <a:latin typeface="Arial" panose="020B0604020202020204" pitchFamily="34" charset="0"/>
              <a:cs typeface="Arial" panose="020B0604020202020204" pitchFamily="34" charset="0"/>
            </a:endParaRPr>
          </a:p>
        </p:txBody>
      </p:sp>
      <p:sp>
        <p:nvSpPr>
          <p:cNvPr id="10" name="Text 8"/>
          <p:cNvSpPr/>
          <p:nvPr/>
        </p:nvSpPr>
        <p:spPr>
          <a:xfrm>
            <a:off x="6464808" y="2002536"/>
            <a:ext cx="4892040" cy="457200"/>
          </a:xfrm>
          <a:prstGeom prst="rect">
            <a:avLst/>
          </a:prstGeom>
          <a:noFill/>
          <a:ln/>
        </p:spPr>
        <p:txBody>
          <a:bodyPr wrap="square" lIns="0" tIns="0" rIns="0" bIns="0" rtlCol="0" anchor="t"/>
          <a:lstStyle/>
          <a:p>
            <a:pPr marL="0" indent="0">
              <a:buNone/>
            </a:pPr>
            <a:r>
              <a:rPr lang="en-US" b="1" dirty="0">
                <a:solidFill>
                  <a:srgbClr val="7A4E9E"/>
                </a:solidFill>
                <a:latin typeface="Arial" panose="020B0604020202020204" pitchFamily="34" charset="0"/>
                <a:ea typeface="Calibri" pitchFamily="34" charset="-122"/>
                <a:cs typeface="Arial" panose="020B0604020202020204" pitchFamily="34" charset="0"/>
              </a:rPr>
              <a:t>Тодорхойгүй үр өгөөж</a:t>
            </a:r>
            <a:endParaRPr lang="en-US" dirty="0">
              <a:latin typeface="Arial" panose="020B0604020202020204" pitchFamily="34" charset="0"/>
              <a:cs typeface="Arial" panose="020B0604020202020204" pitchFamily="34" charset="0"/>
            </a:endParaRPr>
          </a:p>
        </p:txBody>
      </p:sp>
      <p:sp>
        <p:nvSpPr>
          <p:cNvPr id="11" name="Text 9"/>
          <p:cNvSpPr/>
          <p:nvPr/>
        </p:nvSpPr>
        <p:spPr>
          <a:xfrm>
            <a:off x="6464808" y="2441448"/>
            <a:ext cx="4892040" cy="3291840"/>
          </a:xfrm>
          <a:prstGeom prst="rect">
            <a:avLst/>
          </a:prstGeom>
          <a:noFill/>
          <a:ln/>
        </p:spPr>
        <p:txBody>
          <a:bodyPr wrap="square" lIns="0" tIns="0" rIns="0" bIns="0" rtlCol="0" anchor="t"/>
          <a:lstStyle/>
          <a:p>
            <a:pPr marL="0" indent="0">
              <a:lnSpc>
                <a:spcPct val="102000"/>
              </a:lnSpc>
              <a:buNone/>
            </a:pPr>
            <a:r>
              <a:rPr lang="en-US" sz="1600" dirty="0">
                <a:solidFill>
                  <a:srgbClr val="1B2540"/>
                </a:solidFill>
                <a:latin typeface="Arial" panose="020B0604020202020204" pitchFamily="34" charset="0"/>
                <a:ea typeface="Calibri" pitchFamily="34" charset="-122"/>
                <a:cs typeface="Arial" panose="020B0604020202020204" pitchFamily="34" charset="0"/>
              </a:rPr>
              <a:t>• Ажлын сэтгэл ханамж нэмэгдэх</a:t>
            </a:r>
            <a:endParaRPr lang="en-US" sz="1600" dirty="0">
              <a:latin typeface="Arial" panose="020B0604020202020204" pitchFamily="34" charset="0"/>
              <a:cs typeface="Arial" panose="020B0604020202020204" pitchFamily="34" charset="0"/>
            </a:endParaRPr>
          </a:p>
          <a:p>
            <a:pPr marL="0" indent="0">
              <a:lnSpc>
                <a:spcPct val="102000"/>
              </a:lnSpc>
              <a:buNone/>
            </a:pPr>
            <a:r>
              <a:rPr lang="en-US" sz="1600" dirty="0">
                <a:solidFill>
                  <a:srgbClr val="1B2540"/>
                </a:solidFill>
                <a:latin typeface="Arial" panose="020B0604020202020204" pitchFamily="34" charset="0"/>
                <a:ea typeface="Calibri" pitchFamily="34" charset="-122"/>
                <a:cs typeface="Arial" panose="020B0604020202020204" pitchFamily="34" charset="0"/>
              </a:rPr>
              <a:t>• Харилцагчийн сэтгэл ханамж сайжрах</a:t>
            </a:r>
            <a:endParaRPr lang="en-US" sz="1600" dirty="0">
              <a:latin typeface="Arial" panose="020B0604020202020204" pitchFamily="34" charset="0"/>
              <a:cs typeface="Arial" panose="020B0604020202020204" pitchFamily="34" charset="0"/>
            </a:endParaRPr>
          </a:p>
          <a:p>
            <a:pPr marL="0" indent="0">
              <a:lnSpc>
                <a:spcPct val="102000"/>
              </a:lnSpc>
              <a:buNone/>
            </a:pPr>
            <a:r>
              <a:rPr lang="en-US" sz="1600" dirty="0">
                <a:solidFill>
                  <a:srgbClr val="1B2540"/>
                </a:solidFill>
                <a:latin typeface="Arial" panose="020B0604020202020204" pitchFamily="34" charset="0"/>
                <a:ea typeface="Calibri" pitchFamily="34" charset="-122"/>
                <a:cs typeface="Arial" panose="020B0604020202020204" pitchFamily="34" charset="0"/>
              </a:rPr>
              <a:t>• Удирдлагын илүү сайн мэдээлэл (тоо биш, ЧАНАР)</a:t>
            </a:r>
            <a:endParaRPr lang="en-US" sz="1600" dirty="0">
              <a:latin typeface="Arial" panose="020B0604020202020204" pitchFamily="34" charset="0"/>
              <a:cs typeface="Arial" panose="020B0604020202020204" pitchFamily="34" charset="0"/>
            </a:endParaRPr>
          </a:p>
          <a:p>
            <a:pPr marL="0" indent="0">
              <a:lnSpc>
                <a:spcPct val="102000"/>
              </a:lnSpc>
              <a:buNone/>
            </a:pPr>
            <a:r>
              <a:rPr lang="en-US" sz="1600" dirty="0">
                <a:solidFill>
                  <a:srgbClr val="1B2540"/>
                </a:solidFill>
                <a:latin typeface="Arial" panose="020B0604020202020204" pitchFamily="34" charset="0"/>
                <a:ea typeface="Calibri" pitchFamily="34" charset="-122"/>
                <a:cs typeface="Arial" panose="020B0604020202020204" pitchFamily="34" charset="0"/>
              </a:rPr>
              <a:t>• Байгууллагын уян хатан байдал нэмэгдэх</a:t>
            </a:r>
            <a:endParaRPr lang="en-US" sz="1600" dirty="0">
              <a:latin typeface="Arial" panose="020B0604020202020204" pitchFamily="34" charset="0"/>
              <a:cs typeface="Arial" panose="020B0604020202020204" pitchFamily="34" charset="0"/>
            </a:endParaRPr>
          </a:p>
          <a:p>
            <a:pPr marL="0" indent="0">
              <a:lnSpc>
                <a:spcPct val="102000"/>
              </a:lnSpc>
              <a:buNone/>
            </a:pPr>
            <a:r>
              <a:rPr lang="en-US" sz="1600" dirty="0">
                <a:solidFill>
                  <a:srgbClr val="1B2540"/>
                </a:solidFill>
                <a:latin typeface="Arial" panose="020B0604020202020204" pitchFamily="34" charset="0"/>
                <a:ea typeface="Calibri" pitchFamily="34" charset="-122"/>
                <a:cs typeface="Arial" panose="020B0604020202020204" pitchFamily="34" charset="0"/>
              </a:rPr>
              <a:t>• Асуудал шийдэх илүү цаг</a:t>
            </a:r>
            <a:endParaRPr lang="en-US" sz="1600" dirty="0">
              <a:latin typeface="Arial" panose="020B0604020202020204" pitchFamily="34" charset="0"/>
              <a:cs typeface="Arial" panose="020B0604020202020204" pitchFamily="34" charset="0"/>
            </a:endParaRPr>
          </a:p>
          <a:p>
            <a:pPr marL="0" indent="0">
              <a:lnSpc>
                <a:spcPct val="102000"/>
              </a:lnSpc>
              <a:buNone/>
            </a:pPr>
            <a:r>
              <a:rPr lang="en-US" sz="1600" dirty="0">
                <a:solidFill>
                  <a:srgbClr val="1B2540"/>
                </a:solidFill>
                <a:latin typeface="Arial" panose="020B0604020202020204" pitchFamily="34" charset="0"/>
                <a:ea typeface="Calibri" pitchFamily="34" charset="-122"/>
                <a:cs typeface="Arial" panose="020B0604020202020204" pitchFamily="34" charset="0"/>
              </a:rPr>
              <a:t>• Илүү сайн имидж, илүү сайн харилцаа холбоо</a:t>
            </a:r>
            <a:endParaRPr lang="en-US" sz="1600" dirty="0">
              <a:latin typeface="Arial" panose="020B0604020202020204" pitchFamily="34" charset="0"/>
              <a:cs typeface="Arial" panose="020B0604020202020204" pitchFamily="34" charset="0"/>
            </a:endParaRPr>
          </a:p>
        </p:txBody>
      </p:sp>
      <p:sp>
        <p:nvSpPr>
          <p:cNvPr id="12" name="Text 10"/>
          <p:cNvSpPr/>
          <p:nvPr/>
        </p:nvSpPr>
        <p:spPr>
          <a:xfrm>
            <a:off x="11338560" y="6400800"/>
            <a:ext cx="548640" cy="274320"/>
          </a:xfrm>
          <a:prstGeom prst="rect">
            <a:avLst/>
          </a:prstGeom>
          <a:noFill/>
          <a:ln/>
        </p:spPr>
        <p:txBody>
          <a:bodyPr wrap="square" rtlCol="0" anchor="ctr"/>
          <a:lstStyle/>
          <a:p>
            <a:pPr marL="0" indent="0" algn="r">
              <a:buNone/>
            </a:pPr>
            <a:r>
              <a:rPr lang="en-US" sz="1000" dirty="0">
                <a:solidFill>
                  <a:srgbClr val="5A6483"/>
                </a:solidFill>
                <a:latin typeface="Arial" panose="020B0604020202020204" pitchFamily="34" charset="0"/>
                <a:ea typeface="Calibri" pitchFamily="34" charset="-122"/>
                <a:cs typeface="Arial" panose="020B0604020202020204" pitchFamily="34" charset="0"/>
              </a:rPr>
              <a:t>34</a:t>
            </a:r>
            <a:endParaRPr lang="en-US" sz="1000" dirty="0">
              <a:latin typeface="Arial" panose="020B0604020202020204" pitchFamily="34" charset="0"/>
              <a:cs typeface="Arial" panose="020B0604020202020204" pitchFamily="34" charset="0"/>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 35">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640080" y="411480"/>
            <a:ext cx="8229600" cy="320040"/>
          </a:xfrm>
          <a:prstGeom prst="rect">
            <a:avLst/>
          </a:prstGeom>
          <a:noFill/>
          <a:ln/>
        </p:spPr>
        <p:txBody>
          <a:bodyPr wrap="square" lIns="0" tIns="0" rIns="0" bIns="0" rtlCol="0" anchor="ctr"/>
          <a:lstStyle/>
          <a:p>
            <a:pPr marL="0" indent="0">
              <a:buNone/>
            </a:pPr>
            <a:r>
              <a:rPr lang="en-US" sz="1200" b="1" kern="0" spc="200" dirty="0">
                <a:solidFill>
                  <a:srgbClr val="E8B84B"/>
                </a:solidFill>
                <a:latin typeface="Arial" panose="020B0604020202020204" pitchFamily="34" charset="0"/>
                <a:ea typeface="Calibri" pitchFamily="34" charset="-122"/>
                <a:cs typeface="Arial" panose="020B0604020202020204" pitchFamily="34" charset="0"/>
              </a:rPr>
              <a:t>ЗАРДАЛ–ҮР ӨГӨӨЖ</a:t>
            </a:r>
            <a:endParaRPr lang="en-US" sz="1200" dirty="0">
              <a:latin typeface="Arial" panose="020B0604020202020204" pitchFamily="34" charset="0"/>
              <a:cs typeface="Arial" panose="020B0604020202020204" pitchFamily="34" charset="0"/>
            </a:endParaRPr>
          </a:p>
        </p:txBody>
      </p:sp>
      <p:sp>
        <p:nvSpPr>
          <p:cNvPr id="3" name="Text 1"/>
          <p:cNvSpPr/>
          <p:nvPr/>
        </p:nvSpPr>
        <p:spPr>
          <a:xfrm>
            <a:off x="640080" y="731520"/>
            <a:ext cx="10881360" cy="914400"/>
          </a:xfrm>
          <a:prstGeom prst="rect">
            <a:avLst/>
          </a:prstGeom>
          <a:noFill/>
          <a:ln/>
        </p:spPr>
        <p:txBody>
          <a:bodyPr wrap="square" lIns="0" tIns="0" rIns="0" bIns="0" rtlCol="0" anchor="t"/>
          <a:lstStyle/>
          <a:p>
            <a:pPr marL="0" indent="0">
              <a:buNone/>
            </a:pPr>
            <a:r>
              <a:rPr lang="en-US" sz="2800" b="1" dirty="0">
                <a:solidFill>
                  <a:srgbClr val="1E2761"/>
                </a:solidFill>
                <a:latin typeface="Arial" panose="020B0604020202020204" pitchFamily="34" charset="0"/>
                <a:ea typeface="Georgia" pitchFamily="34" charset="-122"/>
                <a:cs typeface="Arial" panose="020B0604020202020204" pitchFamily="34" charset="0"/>
              </a:rPr>
              <a:t>Зайлсхийсэн зардал ба таамаглал</a:t>
            </a:r>
            <a:endParaRPr lang="en-US" sz="2800" dirty="0">
              <a:latin typeface="Arial" panose="020B0604020202020204" pitchFamily="34" charset="0"/>
              <a:cs typeface="Arial" panose="020B0604020202020204" pitchFamily="34" charset="0"/>
            </a:endParaRPr>
          </a:p>
        </p:txBody>
      </p:sp>
      <p:sp>
        <p:nvSpPr>
          <p:cNvPr id="4" name="Shape 2"/>
          <p:cNvSpPr/>
          <p:nvPr/>
        </p:nvSpPr>
        <p:spPr>
          <a:xfrm>
            <a:off x="640080" y="1920240"/>
            <a:ext cx="5440680" cy="3749040"/>
          </a:xfrm>
          <a:prstGeom prst="rect">
            <a:avLst/>
          </a:prstGeom>
          <a:solidFill>
            <a:srgbClr val="F4F6FB"/>
          </a:solidFill>
          <a:ln w="12700">
            <a:solidFill>
              <a:srgbClr val="E2E7F2"/>
            </a:solidFill>
            <a:prstDash val="solid"/>
          </a:ln>
          <a:effectLst>
            <a:outerShdw blurRad="63500" dist="25400" dir="8100000" algn="bl" rotWithShape="0">
              <a:srgbClr val="000000">
                <a:alpha val="10000"/>
              </a:srgbClr>
            </a:outerShdw>
          </a:effectLst>
        </p:spPr>
        <p:txBody>
          <a:bodyPr/>
          <a:lstStyle/>
          <a:p>
            <a:endParaRPr lang="en-US" sz="2400">
              <a:latin typeface="Arial" panose="020B0604020202020204" pitchFamily="34" charset="0"/>
              <a:cs typeface="Arial" panose="020B0604020202020204" pitchFamily="34" charset="0"/>
            </a:endParaRPr>
          </a:p>
        </p:txBody>
      </p:sp>
      <p:sp>
        <p:nvSpPr>
          <p:cNvPr id="5" name="Shape 3"/>
          <p:cNvSpPr/>
          <p:nvPr/>
        </p:nvSpPr>
        <p:spPr>
          <a:xfrm>
            <a:off x="640080" y="1920240"/>
            <a:ext cx="82296" cy="3749040"/>
          </a:xfrm>
          <a:prstGeom prst="rect">
            <a:avLst/>
          </a:prstGeom>
          <a:solidFill>
            <a:srgbClr val="2E8B8B"/>
          </a:solidFill>
          <a:ln/>
        </p:spPr>
        <p:txBody>
          <a:bodyPr/>
          <a:lstStyle/>
          <a:p>
            <a:endParaRPr lang="en-US" sz="2400">
              <a:latin typeface="Arial" panose="020B0604020202020204" pitchFamily="34" charset="0"/>
              <a:cs typeface="Arial" panose="020B0604020202020204" pitchFamily="34" charset="0"/>
            </a:endParaRPr>
          </a:p>
        </p:txBody>
      </p:sp>
      <p:sp>
        <p:nvSpPr>
          <p:cNvPr id="6" name="Text 4"/>
          <p:cNvSpPr/>
          <p:nvPr/>
        </p:nvSpPr>
        <p:spPr>
          <a:xfrm>
            <a:off x="841248" y="2048256"/>
            <a:ext cx="5074920" cy="457200"/>
          </a:xfrm>
          <a:prstGeom prst="rect">
            <a:avLst/>
          </a:prstGeom>
          <a:noFill/>
          <a:ln/>
        </p:spPr>
        <p:txBody>
          <a:bodyPr wrap="square" lIns="0" tIns="0" rIns="0" bIns="0" rtlCol="0" anchor="t"/>
          <a:lstStyle/>
          <a:p>
            <a:pPr marL="0" indent="0">
              <a:buNone/>
            </a:pPr>
            <a:r>
              <a:rPr lang="en-US" b="1" dirty="0">
                <a:solidFill>
                  <a:srgbClr val="2E8B8B"/>
                </a:solidFill>
                <a:latin typeface="Arial" panose="020B0604020202020204" pitchFamily="34" charset="0"/>
                <a:ea typeface="Calibri" pitchFamily="34" charset="-122"/>
                <a:cs typeface="Arial" panose="020B0604020202020204" pitchFamily="34" charset="0"/>
              </a:rPr>
              <a:t>Зайлсхийсэн зардал (Avoided costs)</a:t>
            </a:r>
            <a:endParaRPr lang="en-US" dirty="0">
              <a:latin typeface="Arial" panose="020B0604020202020204" pitchFamily="34" charset="0"/>
              <a:cs typeface="Arial" panose="020B0604020202020204" pitchFamily="34" charset="0"/>
            </a:endParaRPr>
          </a:p>
        </p:txBody>
      </p:sp>
      <p:sp>
        <p:nvSpPr>
          <p:cNvPr id="7" name="Text 5"/>
          <p:cNvSpPr/>
          <p:nvPr/>
        </p:nvSpPr>
        <p:spPr>
          <a:xfrm>
            <a:off x="841248" y="2487168"/>
            <a:ext cx="5074920" cy="3063240"/>
          </a:xfrm>
          <a:prstGeom prst="rect">
            <a:avLst/>
          </a:prstGeom>
          <a:noFill/>
          <a:ln/>
        </p:spPr>
        <p:txBody>
          <a:bodyPr wrap="square" lIns="0" tIns="0" rIns="0" bIns="0" rtlCol="0" anchor="t"/>
          <a:lstStyle/>
          <a:p>
            <a:pPr marL="0" indent="0">
              <a:lnSpc>
                <a:spcPct val="102000"/>
              </a:lnSpc>
              <a:buNone/>
            </a:pPr>
            <a:r>
              <a:rPr lang="en-US" sz="1600" dirty="0">
                <a:solidFill>
                  <a:srgbClr val="1B2540"/>
                </a:solidFill>
                <a:latin typeface="Arial" panose="020B0604020202020204" pitchFamily="34" charset="0"/>
                <a:ea typeface="Calibri" pitchFamily="34" charset="-122"/>
                <a:cs typeface="Arial" panose="020B0604020202020204" pitchFamily="34" charset="0"/>
              </a:rPr>
              <a:t>Нэг төрлийн үр өгөөж бол ‘зайлсхийсэн зардал’. Жишээ: 2000 оны асуудлаар хуучин системийг нийцүүлэх £1 сая зардлыг шинэ £2 сая системээр сольж зайлсхийсэн.</a:t>
            </a:r>
            <a:endParaRPr lang="en-US" sz="1600" dirty="0">
              <a:latin typeface="Arial" panose="020B0604020202020204" pitchFamily="34" charset="0"/>
              <a:cs typeface="Arial" panose="020B0604020202020204" pitchFamily="34" charset="0"/>
            </a:endParaRPr>
          </a:p>
          <a:p>
            <a:pPr marL="0" indent="0">
              <a:lnSpc>
                <a:spcPct val="102000"/>
              </a:lnSpc>
              <a:buNone/>
            </a:pPr>
            <a:endParaRPr lang="en-US" sz="1600" dirty="0">
              <a:latin typeface="Arial" panose="020B0604020202020204" pitchFamily="34" charset="0"/>
              <a:cs typeface="Arial" panose="020B0604020202020204" pitchFamily="34" charset="0"/>
            </a:endParaRPr>
          </a:p>
          <a:p>
            <a:pPr marL="0" indent="0">
              <a:lnSpc>
                <a:spcPct val="102000"/>
              </a:lnSpc>
              <a:buNone/>
            </a:pPr>
            <a:r>
              <a:rPr lang="en-US" sz="1600" dirty="0">
                <a:solidFill>
                  <a:srgbClr val="1B2540"/>
                </a:solidFill>
                <a:latin typeface="Arial" panose="020B0604020202020204" pitchFamily="34" charset="0"/>
                <a:ea typeface="Calibri" pitchFamily="34" charset="-122"/>
                <a:cs typeface="Arial" panose="020B0604020202020204" pitchFamily="34" charset="0"/>
              </a:rPr>
              <a:t>Ихэвчлэн байгууллага ямар нэг зүйлийг хийх ёстой бөгөөд төсөвлөсөн байдаг — энэ төсвийг илүү радикал шийдэлтэй харьцуулж болно.</a:t>
            </a:r>
            <a:endParaRPr lang="en-US" sz="1600" dirty="0">
              <a:latin typeface="Arial" panose="020B0604020202020204" pitchFamily="34" charset="0"/>
              <a:cs typeface="Arial" panose="020B0604020202020204" pitchFamily="34" charset="0"/>
            </a:endParaRPr>
          </a:p>
        </p:txBody>
      </p:sp>
      <p:sp>
        <p:nvSpPr>
          <p:cNvPr id="8" name="Shape 6"/>
          <p:cNvSpPr/>
          <p:nvPr/>
        </p:nvSpPr>
        <p:spPr>
          <a:xfrm>
            <a:off x="6263640" y="1920240"/>
            <a:ext cx="5257800" cy="3749040"/>
          </a:xfrm>
          <a:prstGeom prst="rect">
            <a:avLst/>
          </a:prstGeom>
          <a:solidFill>
            <a:srgbClr val="F4F6FB"/>
          </a:solidFill>
          <a:ln w="12700">
            <a:solidFill>
              <a:srgbClr val="E2E7F2"/>
            </a:solidFill>
            <a:prstDash val="solid"/>
          </a:ln>
          <a:effectLst>
            <a:outerShdw blurRad="63500" dist="25400" dir="8100000" algn="bl" rotWithShape="0">
              <a:srgbClr val="000000">
                <a:alpha val="10000"/>
              </a:srgbClr>
            </a:outerShdw>
          </a:effectLst>
        </p:spPr>
        <p:txBody>
          <a:bodyPr/>
          <a:lstStyle/>
          <a:p>
            <a:endParaRPr lang="en-US" sz="2400">
              <a:latin typeface="Arial" panose="020B0604020202020204" pitchFamily="34" charset="0"/>
              <a:cs typeface="Arial" panose="020B0604020202020204" pitchFamily="34" charset="0"/>
            </a:endParaRPr>
          </a:p>
        </p:txBody>
      </p:sp>
      <p:sp>
        <p:nvSpPr>
          <p:cNvPr id="9" name="Shape 7"/>
          <p:cNvSpPr/>
          <p:nvPr/>
        </p:nvSpPr>
        <p:spPr>
          <a:xfrm>
            <a:off x="6263640" y="1920240"/>
            <a:ext cx="82296" cy="3749040"/>
          </a:xfrm>
          <a:prstGeom prst="rect">
            <a:avLst/>
          </a:prstGeom>
          <a:solidFill>
            <a:srgbClr val="E8B84B"/>
          </a:solidFill>
          <a:ln/>
        </p:spPr>
        <p:txBody>
          <a:bodyPr/>
          <a:lstStyle/>
          <a:p>
            <a:endParaRPr lang="en-US" sz="2400">
              <a:latin typeface="Arial" panose="020B0604020202020204" pitchFamily="34" charset="0"/>
              <a:cs typeface="Arial" panose="020B0604020202020204" pitchFamily="34" charset="0"/>
            </a:endParaRPr>
          </a:p>
        </p:txBody>
      </p:sp>
      <p:sp>
        <p:nvSpPr>
          <p:cNvPr id="10" name="Text 8"/>
          <p:cNvSpPr/>
          <p:nvPr/>
        </p:nvSpPr>
        <p:spPr>
          <a:xfrm>
            <a:off x="6464808" y="2048256"/>
            <a:ext cx="4892040" cy="457200"/>
          </a:xfrm>
          <a:prstGeom prst="rect">
            <a:avLst/>
          </a:prstGeom>
          <a:noFill/>
          <a:ln/>
        </p:spPr>
        <p:txBody>
          <a:bodyPr wrap="square" lIns="0" tIns="0" rIns="0" bIns="0" rtlCol="0" anchor="t"/>
          <a:lstStyle/>
          <a:p>
            <a:pPr marL="0" indent="0">
              <a:buNone/>
            </a:pPr>
            <a:r>
              <a:rPr lang="en-US" b="1" dirty="0">
                <a:solidFill>
                  <a:srgbClr val="E8B84B"/>
                </a:solidFill>
                <a:latin typeface="Arial" panose="020B0604020202020204" pitchFamily="34" charset="0"/>
                <a:ea typeface="Calibri" pitchFamily="34" charset="-122"/>
                <a:cs typeface="Arial" panose="020B0604020202020204" pitchFamily="34" charset="0"/>
              </a:rPr>
              <a:t>Таамаглалд болгоомжтой хандах</a:t>
            </a:r>
            <a:endParaRPr lang="en-US" dirty="0">
              <a:latin typeface="Arial" panose="020B0604020202020204" pitchFamily="34" charset="0"/>
              <a:cs typeface="Arial" panose="020B0604020202020204" pitchFamily="34" charset="0"/>
            </a:endParaRPr>
          </a:p>
        </p:txBody>
      </p:sp>
      <p:sp>
        <p:nvSpPr>
          <p:cNvPr id="11" name="Text 9"/>
          <p:cNvSpPr/>
          <p:nvPr/>
        </p:nvSpPr>
        <p:spPr>
          <a:xfrm>
            <a:off x="6464808" y="2487168"/>
            <a:ext cx="4892040" cy="3063240"/>
          </a:xfrm>
          <a:prstGeom prst="rect">
            <a:avLst/>
          </a:prstGeom>
          <a:noFill/>
          <a:ln/>
        </p:spPr>
        <p:txBody>
          <a:bodyPr wrap="square" lIns="0" tIns="0" rIns="0" bIns="0" rtlCol="0" anchor="t"/>
          <a:lstStyle/>
          <a:p>
            <a:pPr marL="0" indent="0">
              <a:lnSpc>
                <a:spcPct val="102000"/>
              </a:lnSpc>
              <a:buNone/>
            </a:pPr>
            <a:r>
              <a:rPr lang="en-US" sz="1600" dirty="0">
                <a:solidFill>
                  <a:srgbClr val="1B2540"/>
                </a:solidFill>
                <a:latin typeface="Arial" panose="020B0604020202020204" pitchFamily="34" charset="0"/>
                <a:ea typeface="Calibri" pitchFamily="34" charset="-122"/>
                <a:cs typeface="Arial" panose="020B0604020202020204" pitchFamily="34" charset="0"/>
              </a:rPr>
              <a:t>Зардал–үр өгөөжийг таамаглал дээр тулгуурлах нь нийтлэг алдаа. Жишээ: ‘нэхэмжлэх боловсруулах хугацааг 20%-иар бууруулбал жилд 5,000 цаг = £25,000 хэмнэлт.’</a:t>
            </a:r>
            <a:endParaRPr lang="en-US" sz="1600" dirty="0">
              <a:latin typeface="Arial" panose="020B0604020202020204" pitchFamily="34" charset="0"/>
              <a:cs typeface="Arial" panose="020B0604020202020204" pitchFamily="34" charset="0"/>
            </a:endParaRPr>
          </a:p>
          <a:p>
            <a:pPr marL="0" indent="0">
              <a:lnSpc>
                <a:spcPct val="102000"/>
              </a:lnSpc>
              <a:buNone/>
            </a:pPr>
            <a:endParaRPr lang="en-US" sz="1600" dirty="0">
              <a:latin typeface="Arial" panose="020B0604020202020204" pitchFamily="34" charset="0"/>
              <a:cs typeface="Arial" panose="020B0604020202020204" pitchFamily="34" charset="0"/>
            </a:endParaRPr>
          </a:p>
          <a:p>
            <a:pPr marL="0" indent="0">
              <a:lnSpc>
                <a:spcPct val="102000"/>
              </a:lnSpc>
              <a:buNone/>
            </a:pPr>
            <a:r>
              <a:rPr lang="en-US" sz="1600" dirty="0">
                <a:solidFill>
                  <a:srgbClr val="1B2540"/>
                </a:solidFill>
                <a:latin typeface="Arial" panose="020B0604020202020204" pitchFamily="34" charset="0"/>
                <a:ea typeface="Calibri" pitchFamily="34" charset="-122"/>
                <a:cs typeface="Arial" panose="020B0604020202020204" pitchFamily="34" charset="0"/>
              </a:rPr>
              <a:t>Таамаглал үнэмшилтэй байж байж л шийдвэр гаргагчид хүлээн зөвшөөрнө. Байгууллагад нийтлэг таамаглал ашиглаж, ҮРГЭЛЖ консерватив тал руу (хэт нэхэмжлэхгүй) хазай.</a:t>
            </a:r>
            <a:endParaRPr lang="en-US" sz="1600" dirty="0">
              <a:latin typeface="Arial" panose="020B0604020202020204" pitchFamily="34" charset="0"/>
              <a:cs typeface="Arial" panose="020B0604020202020204" pitchFamily="34" charset="0"/>
            </a:endParaRPr>
          </a:p>
        </p:txBody>
      </p:sp>
      <p:sp>
        <p:nvSpPr>
          <p:cNvPr id="12" name="Text 10"/>
          <p:cNvSpPr/>
          <p:nvPr/>
        </p:nvSpPr>
        <p:spPr>
          <a:xfrm>
            <a:off x="11338560" y="6400800"/>
            <a:ext cx="548640" cy="274320"/>
          </a:xfrm>
          <a:prstGeom prst="rect">
            <a:avLst/>
          </a:prstGeom>
          <a:noFill/>
          <a:ln/>
        </p:spPr>
        <p:txBody>
          <a:bodyPr wrap="square" rtlCol="0" anchor="ctr"/>
          <a:lstStyle/>
          <a:p>
            <a:pPr marL="0" indent="0" algn="r">
              <a:buNone/>
            </a:pPr>
            <a:r>
              <a:rPr lang="en-US" sz="1000" dirty="0">
                <a:solidFill>
                  <a:srgbClr val="5A6483"/>
                </a:solidFill>
                <a:latin typeface="Arial" panose="020B0604020202020204" pitchFamily="34" charset="0"/>
                <a:ea typeface="Calibri" pitchFamily="34" charset="-122"/>
                <a:cs typeface="Arial" panose="020B0604020202020204" pitchFamily="34" charset="0"/>
              </a:rPr>
              <a:t>35</a:t>
            </a:r>
            <a:endParaRPr lang="en-US" sz="1000" dirty="0">
              <a:latin typeface="Arial" panose="020B0604020202020204" pitchFamily="34" charset="0"/>
              <a:cs typeface="Arial" panose="020B0604020202020204" pitchFamily="34" charset="0"/>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 36">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640080" y="411480"/>
            <a:ext cx="8229600" cy="320040"/>
          </a:xfrm>
          <a:prstGeom prst="rect">
            <a:avLst/>
          </a:prstGeom>
          <a:noFill/>
          <a:ln/>
        </p:spPr>
        <p:txBody>
          <a:bodyPr wrap="square" lIns="0" tIns="0" rIns="0" bIns="0" rtlCol="0" anchor="ctr"/>
          <a:lstStyle/>
          <a:p>
            <a:pPr marL="0" indent="0">
              <a:buNone/>
            </a:pPr>
            <a:r>
              <a:rPr lang="en-US" sz="1200" b="1" kern="0" spc="200" dirty="0">
                <a:solidFill>
                  <a:srgbClr val="E8B84B"/>
                </a:solidFill>
                <a:latin typeface="Arial" panose="020B0604020202020204" pitchFamily="34" charset="0"/>
                <a:ea typeface="Calibri" pitchFamily="34" charset="-122"/>
                <a:cs typeface="Arial" panose="020B0604020202020204" pitchFamily="34" charset="0"/>
              </a:rPr>
              <a:t>НӨЛӨӨЛӨЛ</a:t>
            </a:r>
            <a:endParaRPr lang="en-US" sz="1200" dirty="0">
              <a:latin typeface="Arial" panose="020B0604020202020204" pitchFamily="34" charset="0"/>
              <a:cs typeface="Arial" panose="020B0604020202020204" pitchFamily="34" charset="0"/>
            </a:endParaRPr>
          </a:p>
        </p:txBody>
      </p:sp>
      <p:sp>
        <p:nvSpPr>
          <p:cNvPr id="3" name="Text 1"/>
          <p:cNvSpPr/>
          <p:nvPr/>
        </p:nvSpPr>
        <p:spPr>
          <a:xfrm>
            <a:off x="640080" y="731520"/>
            <a:ext cx="10881360" cy="914400"/>
          </a:xfrm>
          <a:prstGeom prst="rect">
            <a:avLst/>
          </a:prstGeom>
          <a:noFill/>
          <a:ln/>
        </p:spPr>
        <p:txBody>
          <a:bodyPr wrap="square" lIns="0" tIns="0" rIns="0" bIns="0" rtlCol="0" anchor="t"/>
          <a:lstStyle/>
          <a:p>
            <a:pPr marL="0" indent="0">
              <a:buNone/>
            </a:pPr>
            <a:r>
              <a:rPr lang="en-US" sz="2800" b="1" dirty="0">
                <a:solidFill>
                  <a:srgbClr val="1E2761"/>
                </a:solidFill>
                <a:latin typeface="Arial" panose="020B0604020202020204" pitchFamily="34" charset="0"/>
                <a:ea typeface="Georgia" pitchFamily="34" charset="-122"/>
                <a:cs typeface="Arial" panose="020B0604020202020204" pitchFamily="34" charset="0"/>
              </a:rPr>
              <a:t>Нөлөөллийн үнэлгээ</a:t>
            </a:r>
            <a:endParaRPr lang="en-US" sz="2800" dirty="0">
              <a:latin typeface="Arial" panose="020B0604020202020204" pitchFamily="34" charset="0"/>
              <a:cs typeface="Arial" panose="020B0604020202020204" pitchFamily="34" charset="0"/>
            </a:endParaRPr>
          </a:p>
        </p:txBody>
      </p:sp>
      <p:sp>
        <p:nvSpPr>
          <p:cNvPr id="4" name="Text 2"/>
          <p:cNvSpPr/>
          <p:nvPr/>
        </p:nvSpPr>
        <p:spPr>
          <a:xfrm>
            <a:off x="640080" y="1828800"/>
            <a:ext cx="10972800" cy="731520"/>
          </a:xfrm>
          <a:prstGeom prst="rect">
            <a:avLst/>
          </a:prstGeom>
          <a:noFill/>
          <a:ln/>
        </p:spPr>
        <p:txBody>
          <a:bodyPr wrap="square" lIns="0" tIns="0" rIns="0" bIns="0" rtlCol="0" anchor="ctr"/>
          <a:lstStyle/>
          <a:p>
            <a:pPr marL="0" indent="0">
              <a:buNone/>
            </a:pPr>
            <a:r>
              <a:rPr lang="en-US" dirty="0">
                <a:solidFill>
                  <a:srgbClr val="1B2540"/>
                </a:solidFill>
                <a:latin typeface="Arial" panose="020B0604020202020204" pitchFamily="34" charset="0"/>
                <a:ea typeface="Calibri" pitchFamily="34" charset="-122"/>
                <a:cs typeface="Arial" panose="020B0604020202020204" pitchFamily="34" charset="0"/>
              </a:rPr>
              <a:t>Зардал, үр өгөөжөөс гадна хувилбар бүрийн байгууллагад үзүүлэх нөлөөг судлах ёстой. Зарим нь зардалтай, зарим нь зүгээр л тохиолдож болох зүйлс:</a:t>
            </a:r>
            <a:endParaRPr lang="en-US" dirty="0">
              <a:latin typeface="Arial" panose="020B0604020202020204" pitchFamily="34" charset="0"/>
              <a:cs typeface="Arial" panose="020B0604020202020204" pitchFamily="34" charset="0"/>
            </a:endParaRPr>
          </a:p>
        </p:txBody>
      </p:sp>
      <p:sp>
        <p:nvSpPr>
          <p:cNvPr id="5" name="Shape 3"/>
          <p:cNvSpPr/>
          <p:nvPr/>
        </p:nvSpPr>
        <p:spPr>
          <a:xfrm>
            <a:off x="640080" y="2606040"/>
            <a:ext cx="3520440" cy="1417320"/>
          </a:xfrm>
          <a:prstGeom prst="rect">
            <a:avLst/>
          </a:prstGeom>
          <a:solidFill>
            <a:srgbClr val="F4F6FB"/>
          </a:solidFill>
          <a:ln w="12700">
            <a:solidFill>
              <a:srgbClr val="E2E7F2"/>
            </a:solidFill>
            <a:prstDash val="solid"/>
          </a:ln>
        </p:spPr>
        <p:txBody>
          <a:bodyPr/>
          <a:lstStyle/>
          <a:p>
            <a:endParaRPr lang="en-US" sz="2400">
              <a:latin typeface="Arial" panose="020B0604020202020204" pitchFamily="34" charset="0"/>
              <a:cs typeface="Arial" panose="020B0604020202020204" pitchFamily="34" charset="0"/>
            </a:endParaRPr>
          </a:p>
        </p:txBody>
      </p:sp>
      <p:sp>
        <p:nvSpPr>
          <p:cNvPr id="6" name="Shape 4"/>
          <p:cNvSpPr/>
          <p:nvPr/>
        </p:nvSpPr>
        <p:spPr>
          <a:xfrm>
            <a:off x="640080" y="2606040"/>
            <a:ext cx="3520440" cy="73152"/>
          </a:xfrm>
          <a:prstGeom prst="rect">
            <a:avLst/>
          </a:prstGeom>
          <a:solidFill>
            <a:srgbClr val="1E2761"/>
          </a:solidFill>
          <a:ln/>
        </p:spPr>
        <p:txBody>
          <a:bodyPr/>
          <a:lstStyle/>
          <a:p>
            <a:endParaRPr lang="en-US" sz="2400">
              <a:latin typeface="Arial" panose="020B0604020202020204" pitchFamily="34" charset="0"/>
              <a:cs typeface="Arial" panose="020B0604020202020204" pitchFamily="34" charset="0"/>
            </a:endParaRPr>
          </a:p>
        </p:txBody>
      </p:sp>
      <p:sp>
        <p:nvSpPr>
          <p:cNvPr id="7" name="Text 5"/>
          <p:cNvSpPr/>
          <p:nvPr/>
        </p:nvSpPr>
        <p:spPr>
          <a:xfrm>
            <a:off x="777240" y="2770632"/>
            <a:ext cx="3246120" cy="457200"/>
          </a:xfrm>
          <a:prstGeom prst="rect">
            <a:avLst/>
          </a:prstGeom>
          <a:noFill/>
          <a:ln/>
        </p:spPr>
        <p:txBody>
          <a:bodyPr wrap="square" lIns="0" tIns="0" rIns="0" bIns="0" rtlCol="0" anchor="ctr"/>
          <a:lstStyle/>
          <a:p>
            <a:pPr marL="0" indent="0">
              <a:buNone/>
            </a:pPr>
            <a:r>
              <a:rPr lang="en-US" sz="1600" b="1" dirty="0">
                <a:solidFill>
                  <a:srgbClr val="1E2761"/>
                </a:solidFill>
                <a:latin typeface="Arial" panose="020B0604020202020204" pitchFamily="34" charset="0"/>
                <a:ea typeface="Calibri" pitchFamily="34" charset="-122"/>
                <a:cs typeface="Arial" panose="020B0604020202020204" pitchFamily="34" charset="0"/>
              </a:rPr>
              <a:t>Байгууллагын бүтэц</a:t>
            </a:r>
            <a:endParaRPr lang="en-US" sz="1600" dirty="0">
              <a:latin typeface="Arial" panose="020B0604020202020204" pitchFamily="34" charset="0"/>
              <a:cs typeface="Arial" panose="020B0604020202020204" pitchFamily="34" charset="0"/>
            </a:endParaRPr>
          </a:p>
        </p:txBody>
      </p:sp>
      <p:sp>
        <p:nvSpPr>
          <p:cNvPr id="8" name="Text 6"/>
          <p:cNvSpPr/>
          <p:nvPr/>
        </p:nvSpPr>
        <p:spPr>
          <a:xfrm>
            <a:off x="777240" y="3227832"/>
            <a:ext cx="3246120" cy="731520"/>
          </a:xfrm>
          <a:prstGeom prst="rect">
            <a:avLst/>
          </a:prstGeom>
          <a:noFill/>
          <a:ln/>
        </p:spPr>
        <p:txBody>
          <a:bodyPr wrap="square" lIns="0" tIns="0" rIns="0" bIns="0" rtlCol="0" anchor="ctr"/>
          <a:lstStyle/>
          <a:p>
            <a:pPr marL="0" indent="0">
              <a:buNone/>
            </a:pPr>
            <a:r>
              <a:rPr lang="en-US" sz="1400" dirty="0">
                <a:solidFill>
                  <a:srgbClr val="1B2540"/>
                </a:solidFill>
                <a:latin typeface="Arial" panose="020B0604020202020204" pitchFamily="34" charset="0"/>
                <a:ea typeface="Calibri" pitchFamily="34" charset="-122"/>
                <a:cs typeface="Arial" panose="020B0604020202020204" pitchFamily="34" charset="0"/>
              </a:rPr>
              <a:t>Хэлтэс, нэгжийг өөрчлөн зохион байгуулах</a:t>
            </a:r>
            <a:endParaRPr lang="en-US" sz="1400" dirty="0">
              <a:latin typeface="Arial" panose="020B0604020202020204" pitchFamily="34" charset="0"/>
              <a:cs typeface="Arial" panose="020B0604020202020204" pitchFamily="34" charset="0"/>
            </a:endParaRPr>
          </a:p>
        </p:txBody>
      </p:sp>
      <p:sp>
        <p:nvSpPr>
          <p:cNvPr id="9" name="Shape 7"/>
          <p:cNvSpPr/>
          <p:nvPr/>
        </p:nvSpPr>
        <p:spPr>
          <a:xfrm>
            <a:off x="4325112" y="2606040"/>
            <a:ext cx="3520440" cy="1417320"/>
          </a:xfrm>
          <a:prstGeom prst="rect">
            <a:avLst/>
          </a:prstGeom>
          <a:solidFill>
            <a:srgbClr val="F4F6FB"/>
          </a:solidFill>
          <a:ln w="12700">
            <a:solidFill>
              <a:srgbClr val="E2E7F2"/>
            </a:solidFill>
            <a:prstDash val="solid"/>
          </a:ln>
        </p:spPr>
        <p:txBody>
          <a:bodyPr/>
          <a:lstStyle/>
          <a:p>
            <a:endParaRPr lang="en-US" sz="2400">
              <a:latin typeface="Arial" panose="020B0604020202020204" pitchFamily="34" charset="0"/>
              <a:cs typeface="Arial" panose="020B0604020202020204" pitchFamily="34" charset="0"/>
            </a:endParaRPr>
          </a:p>
        </p:txBody>
      </p:sp>
      <p:sp>
        <p:nvSpPr>
          <p:cNvPr id="10" name="Shape 8"/>
          <p:cNvSpPr/>
          <p:nvPr/>
        </p:nvSpPr>
        <p:spPr>
          <a:xfrm>
            <a:off x="4325112" y="2606040"/>
            <a:ext cx="3520440" cy="73152"/>
          </a:xfrm>
          <a:prstGeom prst="rect">
            <a:avLst/>
          </a:prstGeom>
          <a:solidFill>
            <a:srgbClr val="1E2761"/>
          </a:solidFill>
          <a:ln/>
        </p:spPr>
        <p:txBody>
          <a:bodyPr/>
          <a:lstStyle/>
          <a:p>
            <a:endParaRPr lang="en-US" sz="2400">
              <a:latin typeface="Arial" panose="020B0604020202020204" pitchFamily="34" charset="0"/>
              <a:cs typeface="Arial" panose="020B0604020202020204" pitchFamily="34" charset="0"/>
            </a:endParaRPr>
          </a:p>
        </p:txBody>
      </p:sp>
      <p:sp>
        <p:nvSpPr>
          <p:cNvPr id="11" name="Text 9"/>
          <p:cNvSpPr/>
          <p:nvPr/>
        </p:nvSpPr>
        <p:spPr>
          <a:xfrm>
            <a:off x="4462272" y="2770632"/>
            <a:ext cx="3246120" cy="457200"/>
          </a:xfrm>
          <a:prstGeom prst="rect">
            <a:avLst/>
          </a:prstGeom>
          <a:noFill/>
          <a:ln/>
        </p:spPr>
        <p:txBody>
          <a:bodyPr wrap="square" lIns="0" tIns="0" rIns="0" bIns="0" rtlCol="0" anchor="ctr"/>
          <a:lstStyle/>
          <a:p>
            <a:pPr marL="0" indent="0">
              <a:buNone/>
            </a:pPr>
            <a:r>
              <a:rPr lang="en-US" sz="1600" b="1" dirty="0">
                <a:solidFill>
                  <a:srgbClr val="1E2761"/>
                </a:solidFill>
                <a:latin typeface="Arial" panose="020B0604020202020204" pitchFamily="34" charset="0"/>
                <a:ea typeface="Calibri" pitchFamily="34" charset="-122"/>
                <a:cs typeface="Arial" panose="020B0604020202020204" pitchFamily="34" charset="0"/>
              </a:rPr>
              <a:t>Хэлтэс хоорондын харилцаа</a:t>
            </a:r>
            <a:endParaRPr lang="en-US" sz="1600" dirty="0">
              <a:latin typeface="Arial" panose="020B0604020202020204" pitchFamily="34" charset="0"/>
              <a:cs typeface="Arial" panose="020B0604020202020204" pitchFamily="34" charset="0"/>
            </a:endParaRPr>
          </a:p>
        </p:txBody>
      </p:sp>
      <p:sp>
        <p:nvSpPr>
          <p:cNvPr id="12" name="Text 10"/>
          <p:cNvSpPr/>
          <p:nvPr/>
        </p:nvSpPr>
        <p:spPr>
          <a:xfrm>
            <a:off x="4462272" y="3227832"/>
            <a:ext cx="3246120" cy="731520"/>
          </a:xfrm>
          <a:prstGeom prst="rect">
            <a:avLst/>
          </a:prstGeom>
          <a:noFill/>
          <a:ln/>
        </p:spPr>
        <p:txBody>
          <a:bodyPr wrap="square" lIns="0" tIns="0" rIns="0" bIns="0" rtlCol="0" anchor="ctr"/>
          <a:lstStyle/>
          <a:p>
            <a:pPr marL="0" indent="0">
              <a:buNone/>
            </a:pPr>
            <a:r>
              <a:rPr lang="en-US" sz="1400" dirty="0">
                <a:solidFill>
                  <a:srgbClr val="1B2540"/>
                </a:solidFill>
                <a:latin typeface="Arial" panose="020B0604020202020204" pitchFamily="34" charset="0"/>
                <a:ea typeface="Calibri" pitchFamily="34" charset="-122"/>
                <a:cs typeface="Arial" panose="020B0604020202020204" pitchFamily="34" charset="0"/>
              </a:rPr>
              <a:t>Үйлчилгээний түвшний гэрээ (SLA) шаардлагатай байж болно</a:t>
            </a:r>
            <a:endParaRPr lang="en-US" sz="1400" dirty="0">
              <a:latin typeface="Arial" panose="020B0604020202020204" pitchFamily="34" charset="0"/>
              <a:cs typeface="Arial" panose="020B0604020202020204" pitchFamily="34" charset="0"/>
            </a:endParaRPr>
          </a:p>
        </p:txBody>
      </p:sp>
      <p:sp>
        <p:nvSpPr>
          <p:cNvPr id="13" name="Shape 11"/>
          <p:cNvSpPr/>
          <p:nvPr/>
        </p:nvSpPr>
        <p:spPr>
          <a:xfrm>
            <a:off x="8010144" y="2606040"/>
            <a:ext cx="3520440" cy="1417320"/>
          </a:xfrm>
          <a:prstGeom prst="rect">
            <a:avLst/>
          </a:prstGeom>
          <a:solidFill>
            <a:srgbClr val="F4F6FB"/>
          </a:solidFill>
          <a:ln w="12700">
            <a:solidFill>
              <a:srgbClr val="E2E7F2"/>
            </a:solidFill>
            <a:prstDash val="solid"/>
          </a:ln>
        </p:spPr>
        <p:txBody>
          <a:bodyPr/>
          <a:lstStyle/>
          <a:p>
            <a:endParaRPr lang="en-US" sz="2400">
              <a:latin typeface="Arial" panose="020B0604020202020204" pitchFamily="34" charset="0"/>
              <a:cs typeface="Arial" panose="020B0604020202020204" pitchFamily="34" charset="0"/>
            </a:endParaRPr>
          </a:p>
        </p:txBody>
      </p:sp>
      <p:sp>
        <p:nvSpPr>
          <p:cNvPr id="14" name="Shape 12"/>
          <p:cNvSpPr/>
          <p:nvPr/>
        </p:nvSpPr>
        <p:spPr>
          <a:xfrm>
            <a:off x="8010144" y="2606040"/>
            <a:ext cx="3520440" cy="73152"/>
          </a:xfrm>
          <a:prstGeom prst="rect">
            <a:avLst/>
          </a:prstGeom>
          <a:solidFill>
            <a:srgbClr val="1E2761"/>
          </a:solidFill>
          <a:ln/>
        </p:spPr>
        <p:txBody>
          <a:bodyPr/>
          <a:lstStyle/>
          <a:p>
            <a:endParaRPr lang="en-US" sz="2400">
              <a:latin typeface="Arial" panose="020B0604020202020204" pitchFamily="34" charset="0"/>
              <a:cs typeface="Arial" panose="020B0604020202020204" pitchFamily="34" charset="0"/>
            </a:endParaRPr>
          </a:p>
        </p:txBody>
      </p:sp>
      <p:sp>
        <p:nvSpPr>
          <p:cNvPr id="15" name="Text 13"/>
          <p:cNvSpPr/>
          <p:nvPr/>
        </p:nvSpPr>
        <p:spPr>
          <a:xfrm>
            <a:off x="8147304" y="2770632"/>
            <a:ext cx="3246120" cy="457200"/>
          </a:xfrm>
          <a:prstGeom prst="rect">
            <a:avLst/>
          </a:prstGeom>
          <a:noFill/>
          <a:ln/>
        </p:spPr>
        <p:txBody>
          <a:bodyPr wrap="square" lIns="0" tIns="0" rIns="0" bIns="0" rtlCol="0" anchor="ctr"/>
          <a:lstStyle/>
          <a:p>
            <a:pPr marL="0" indent="0">
              <a:buNone/>
            </a:pPr>
            <a:r>
              <a:rPr lang="en-US" sz="1600" b="1" dirty="0">
                <a:solidFill>
                  <a:srgbClr val="1E2761"/>
                </a:solidFill>
                <a:latin typeface="Arial" panose="020B0604020202020204" pitchFamily="34" charset="0"/>
                <a:ea typeface="Calibri" pitchFamily="34" charset="-122"/>
                <a:cs typeface="Arial" panose="020B0604020202020204" pitchFamily="34" charset="0"/>
              </a:rPr>
              <a:t>Ажиллах журам</a:t>
            </a:r>
            <a:endParaRPr lang="en-US" sz="1600" dirty="0">
              <a:latin typeface="Arial" panose="020B0604020202020204" pitchFamily="34" charset="0"/>
              <a:cs typeface="Arial" panose="020B0604020202020204" pitchFamily="34" charset="0"/>
            </a:endParaRPr>
          </a:p>
        </p:txBody>
      </p:sp>
      <p:sp>
        <p:nvSpPr>
          <p:cNvPr id="16" name="Text 14"/>
          <p:cNvSpPr/>
          <p:nvPr/>
        </p:nvSpPr>
        <p:spPr>
          <a:xfrm>
            <a:off x="8147304" y="3227832"/>
            <a:ext cx="3246120" cy="731520"/>
          </a:xfrm>
          <a:prstGeom prst="rect">
            <a:avLst/>
          </a:prstGeom>
          <a:noFill/>
          <a:ln/>
        </p:spPr>
        <p:txBody>
          <a:bodyPr wrap="square" lIns="0" tIns="0" rIns="0" bIns="0" rtlCol="0" anchor="ctr"/>
          <a:lstStyle/>
          <a:p>
            <a:pPr marL="0" indent="0">
              <a:buNone/>
            </a:pPr>
            <a:r>
              <a:rPr lang="en-US" sz="1400" dirty="0">
                <a:solidFill>
                  <a:srgbClr val="1B2540"/>
                </a:solidFill>
                <a:latin typeface="Arial" panose="020B0604020202020204" pitchFamily="34" charset="0"/>
                <a:ea typeface="Calibri" pitchFamily="34" charset="-122"/>
                <a:cs typeface="Arial" panose="020B0604020202020204" pitchFamily="34" charset="0"/>
              </a:rPr>
              <a:t>Шинэ процесс ажлын журмыг өөрчилнө</a:t>
            </a:r>
            <a:endParaRPr lang="en-US" sz="1400" dirty="0">
              <a:latin typeface="Arial" panose="020B0604020202020204" pitchFamily="34" charset="0"/>
              <a:cs typeface="Arial" panose="020B0604020202020204" pitchFamily="34" charset="0"/>
            </a:endParaRPr>
          </a:p>
        </p:txBody>
      </p:sp>
      <p:sp>
        <p:nvSpPr>
          <p:cNvPr id="17" name="Shape 15"/>
          <p:cNvSpPr/>
          <p:nvPr/>
        </p:nvSpPr>
        <p:spPr>
          <a:xfrm>
            <a:off x="640080" y="4187952"/>
            <a:ext cx="3520440" cy="1417320"/>
          </a:xfrm>
          <a:prstGeom prst="rect">
            <a:avLst/>
          </a:prstGeom>
          <a:solidFill>
            <a:srgbClr val="F4F6FB"/>
          </a:solidFill>
          <a:ln w="12700">
            <a:solidFill>
              <a:srgbClr val="E2E7F2"/>
            </a:solidFill>
            <a:prstDash val="solid"/>
          </a:ln>
        </p:spPr>
        <p:txBody>
          <a:bodyPr/>
          <a:lstStyle/>
          <a:p>
            <a:endParaRPr lang="en-US" sz="2400">
              <a:latin typeface="Arial" panose="020B0604020202020204" pitchFamily="34" charset="0"/>
              <a:cs typeface="Arial" panose="020B0604020202020204" pitchFamily="34" charset="0"/>
            </a:endParaRPr>
          </a:p>
        </p:txBody>
      </p:sp>
      <p:sp>
        <p:nvSpPr>
          <p:cNvPr id="18" name="Shape 16"/>
          <p:cNvSpPr/>
          <p:nvPr/>
        </p:nvSpPr>
        <p:spPr>
          <a:xfrm>
            <a:off x="640080" y="4187952"/>
            <a:ext cx="3520440" cy="73152"/>
          </a:xfrm>
          <a:prstGeom prst="rect">
            <a:avLst/>
          </a:prstGeom>
          <a:solidFill>
            <a:srgbClr val="1E2761"/>
          </a:solidFill>
          <a:ln/>
        </p:spPr>
        <p:txBody>
          <a:bodyPr/>
          <a:lstStyle/>
          <a:p>
            <a:endParaRPr lang="en-US" sz="2400">
              <a:latin typeface="Arial" panose="020B0604020202020204" pitchFamily="34" charset="0"/>
              <a:cs typeface="Arial" panose="020B0604020202020204" pitchFamily="34" charset="0"/>
            </a:endParaRPr>
          </a:p>
        </p:txBody>
      </p:sp>
      <p:sp>
        <p:nvSpPr>
          <p:cNvPr id="19" name="Text 17"/>
          <p:cNvSpPr/>
          <p:nvPr/>
        </p:nvSpPr>
        <p:spPr>
          <a:xfrm>
            <a:off x="777240" y="4352544"/>
            <a:ext cx="3246120" cy="457200"/>
          </a:xfrm>
          <a:prstGeom prst="rect">
            <a:avLst/>
          </a:prstGeom>
          <a:noFill/>
          <a:ln/>
        </p:spPr>
        <p:txBody>
          <a:bodyPr wrap="square" lIns="0" tIns="0" rIns="0" bIns="0" rtlCol="0" anchor="ctr"/>
          <a:lstStyle/>
          <a:p>
            <a:pPr marL="0" indent="0">
              <a:buNone/>
            </a:pPr>
            <a:r>
              <a:rPr lang="en-US" sz="1600" b="1" dirty="0">
                <a:solidFill>
                  <a:srgbClr val="1E2761"/>
                </a:solidFill>
                <a:latin typeface="Arial" panose="020B0604020202020204" pitchFamily="34" charset="0"/>
                <a:ea typeface="Calibri" pitchFamily="34" charset="-122"/>
                <a:cs typeface="Arial" panose="020B0604020202020204" pitchFamily="34" charset="0"/>
              </a:rPr>
              <a:t>Удирдлагын хэв маяг</a:t>
            </a:r>
            <a:endParaRPr lang="en-US" sz="1600" dirty="0">
              <a:latin typeface="Arial" panose="020B0604020202020204" pitchFamily="34" charset="0"/>
              <a:cs typeface="Arial" panose="020B0604020202020204" pitchFamily="34" charset="0"/>
            </a:endParaRPr>
          </a:p>
        </p:txBody>
      </p:sp>
      <p:sp>
        <p:nvSpPr>
          <p:cNvPr id="20" name="Text 18"/>
          <p:cNvSpPr/>
          <p:nvPr/>
        </p:nvSpPr>
        <p:spPr>
          <a:xfrm>
            <a:off x="777240" y="4809744"/>
            <a:ext cx="3246120" cy="731520"/>
          </a:xfrm>
          <a:prstGeom prst="rect">
            <a:avLst/>
          </a:prstGeom>
          <a:noFill/>
          <a:ln/>
        </p:spPr>
        <p:txBody>
          <a:bodyPr wrap="square" lIns="0" tIns="0" rIns="0" bIns="0" rtlCol="0" anchor="ctr"/>
          <a:lstStyle/>
          <a:p>
            <a:pPr marL="0" indent="0">
              <a:buNone/>
            </a:pPr>
            <a:r>
              <a:rPr lang="en-US" sz="1400" dirty="0">
                <a:solidFill>
                  <a:srgbClr val="1B2540"/>
                </a:solidFill>
                <a:latin typeface="Arial" panose="020B0604020202020204" pitchFamily="34" charset="0"/>
                <a:ea typeface="Calibri" pitchFamily="34" charset="-122"/>
                <a:cs typeface="Arial" panose="020B0604020202020204" pitchFamily="34" charset="0"/>
              </a:rPr>
              <a:t>Эрх мэдлийг шилжүүлэхэд менежерийн үүрэг өөрчлөгдөнө</a:t>
            </a:r>
            <a:endParaRPr lang="en-US" sz="1400" dirty="0">
              <a:latin typeface="Arial" panose="020B0604020202020204" pitchFamily="34" charset="0"/>
              <a:cs typeface="Arial" panose="020B0604020202020204" pitchFamily="34" charset="0"/>
            </a:endParaRPr>
          </a:p>
        </p:txBody>
      </p:sp>
      <p:sp>
        <p:nvSpPr>
          <p:cNvPr id="21" name="Shape 19"/>
          <p:cNvSpPr/>
          <p:nvPr/>
        </p:nvSpPr>
        <p:spPr>
          <a:xfrm>
            <a:off x="4325112" y="4187952"/>
            <a:ext cx="3520440" cy="1417320"/>
          </a:xfrm>
          <a:prstGeom prst="rect">
            <a:avLst/>
          </a:prstGeom>
          <a:solidFill>
            <a:srgbClr val="F4F6FB"/>
          </a:solidFill>
          <a:ln w="12700">
            <a:solidFill>
              <a:srgbClr val="E2E7F2"/>
            </a:solidFill>
            <a:prstDash val="solid"/>
          </a:ln>
        </p:spPr>
        <p:txBody>
          <a:bodyPr/>
          <a:lstStyle/>
          <a:p>
            <a:endParaRPr lang="en-US" sz="2400">
              <a:latin typeface="Arial" panose="020B0604020202020204" pitchFamily="34" charset="0"/>
              <a:cs typeface="Arial" panose="020B0604020202020204" pitchFamily="34" charset="0"/>
            </a:endParaRPr>
          </a:p>
        </p:txBody>
      </p:sp>
      <p:sp>
        <p:nvSpPr>
          <p:cNvPr id="22" name="Shape 20"/>
          <p:cNvSpPr/>
          <p:nvPr/>
        </p:nvSpPr>
        <p:spPr>
          <a:xfrm>
            <a:off x="4325112" y="4187952"/>
            <a:ext cx="3520440" cy="73152"/>
          </a:xfrm>
          <a:prstGeom prst="rect">
            <a:avLst/>
          </a:prstGeom>
          <a:solidFill>
            <a:srgbClr val="1E2761"/>
          </a:solidFill>
          <a:ln/>
        </p:spPr>
        <p:txBody>
          <a:bodyPr/>
          <a:lstStyle/>
          <a:p>
            <a:endParaRPr lang="en-US" sz="2400">
              <a:latin typeface="Arial" panose="020B0604020202020204" pitchFamily="34" charset="0"/>
              <a:cs typeface="Arial" panose="020B0604020202020204" pitchFamily="34" charset="0"/>
            </a:endParaRPr>
          </a:p>
        </p:txBody>
      </p:sp>
      <p:sp>
        <p:nvSpPr>
          <p:cNvPr id="23" name="Text 21"/>
          <p:cNvSpPr/>
          <p:nvPr/>
        </p:nvSpPr>
        <p:spPr>
          <a:xfrm>
            <a:off x="4462272" y="4352544"/>
            <a:ext cx="3246120" cy="457200"/>
          </a:xfrm>
          <a:prstGeom prst="rect">
            <a:avLst/>
          </a:prstGeom>
          <a:noFill/>
          <a:ln/>
        </p:spPr>
        <p:txBody>
          <a:bodyPr wrap="square" lIns="0" tIns="0" rIns="0" bIns="0" rtlCol="0" anchor="ctr"/>
          <a:lstStyle/>
          <a:p>
            <a:pPr marL="0" indent="0">
              <a:buNone/>
            </a:pPr>
            <a:r>
              <a:rPr lang="en-US" sz="1600" b="1" dirty="0">
                <a:solidFill>
                  <a:srgbClr val="1E2761"/>
                </a:solidFill>
                <a:latin typeface="Arial" panose="020B0604020202020204" pitchFamily="34" charset="0"/>
                <a:ea typeface="Calibri" pitchFamily="34" charset="-122"/>
                <a:cs typeface="Arial" panose="020B0604020202020204" pitchFamily="34" charset="0"/>
              </a:rPr>
              <a:t>Ажилд авах бодлого</a:t>
            </a:r>
            <a:endParaRPr lang="en-US" sz="1600" dirty="0">
              <a:latin typeface="Arial" panose="020B0604020202020204" pitchFamily="34" charset="0"/>
              <a:cs typeface="Arial" panose="020B0604020202020204" pitchFamily="34" charset="0"/>
            </a:endParaRPr>
          </a:p>
        </p:txBody>
      </p:sp>
      <p:sp>
        <p:nvSpPr>
          <p:cNvPr id="24" name="Text 22"/>
          <p:cNvSpPr/>
          <p:nvPr/>
        </p:nvSpPr>
        <p:spPr>
          <a:xfrm>
            <a:off x="4462272" y="4809744"/>
            <a:ext cx="3246120" cy="731520"/>
          </a:xfrm>
          <a:prstGeom prst="rect">
            <a:avLst/>
          </a:prstGeom>
          <a:noFill/>
          <a:ln/>
        </p:spPr>
        <p:txBody>
          <a:bodyPr wrap="square" lIns="0" tIns="0" rIns="0" bIns="0" rtlCol="0" anchor="ctr"/>
          <a:lstStyle/>
          <a:p>
            <a:pPr marL="0" indent="0">
              <a:buNone/>
            </a:pPr>
            <a:r>
              <a:rPr lang="en-US" sz="1400" dirty="0">
                <a:solidFill>
                  <a:srgbClr val="1B2540"/>
                </a:solidFill>
                <a:latin typeface="Arial" panose="020B0604020202020204" pitchFamily="34" charset="0"/>
                <a:ea typeface="Calibri" pitchFamily="34" charset="-122"/>
                <a:cs typeface="Arial" panose="020B0604020202020204" pitchFamily="34" charset="0"/>
              </a:rPr>
              <a:t>Өөр төрлийн хүн, чадвар хайх шаардлага</a:t>
            </a:r>
            <a:endParaRPr lang="en-US" sz="1400" dirty="0">
              <a:latin typeface="Arial" panose="020B0604020202020204" pitchFamily="34" charset="0"/>
              <a:cs typeface="Arial" panose="020B0604020202020204" pitchFamily="34" charset="0"/>
            </a:endParaRPr>
          </a:p>
        </p:txBody>
      </p:sp>
      <p:sp>
        <p:nvSpPr>
          <p:cNvPr id="25" name="Shape 23"/>
          <p:cNvSpPr/>
          <p:nvPr/>
        </p:nvSpPr>
        <p:spPr>
          <a:xfrm>
            <a:off x="8010144" y="4187952"/>
            <a:ext cx="3520440" cy="1417320"/>
          </a:xfrm>
          <a:prstGeom prst="rect">
            <a:avLst/>
          </a:prstGeom>
          <a:solidFill>
            <a:srgbClr val="F4F6FB"/>
          </a:solidFill>
          <a:ln w="12700">
            <a:solidFill>
              <a:srgbClr val="E2E7F2"/>
            </a:solidFill>
            <a:prstDash val="solid"/>
          </a:ln>
        </p:spPr>
        <p:txBody>
          <a:bodyPr/>
          <a:lstStyle/>
          <a:p>
            <a:endParaRPr lang="en-US" sz="2400">
              <a:latin typeface="Arial" panose="020B0604020202020204" pitchFamily="34" charset="0"/>
              <a:cs typeface="Arial" panose="020B0604020202020204" pitchFamily="34" charset="0"/>
            </a:endParaRPr>
          </a:p>
        </p:txBody>
      </p:sp>
      <p:sp>
        <p:nvSpPr>
          <p:cNvPr id="26" name="Shape 24"/>
          <p:cNvSpPr/>
          <p:nvPr/>
        </p:nvSpPr>
        <p:spPr>
          <a:xfrm>
            <a:off x="8010144" y="4187952"/>
            <a:ext cx="3520440" cy="73152"/>
          </a:xfrm>
          <a:prstGeom prst="rect">
            <a:avLst/>
          </a:prstGeom>
          <a:solidFill>
            <a:srgbClr val="1E2761"/>
          </a:solidFill>
          <a:ln/>
        </p:spPr>
        <p:txBody>
          <a:bodyPr/>
          <a:lstStyle/>
          <a:p>
            <a:endParaRPr lang="en-US" sz="2400">
              <a:latin typeface="Arial" panose="020B0604020202020204" pitchFamily="34" charset="0"/>
              <a:cs typeface="Arial" panose="020B0604020202020204" pitchFamily="34" charset="0"/>
            </a:endParaRPr>
          </a:p>
        </p:txBody>
      </p:sp>
      <p:sp>
        <p:nvSpPr>
          <p:cNvPr id="27" name="Text 25"/>
          <p:cNvSpPr/>
          <p:nvPr/>
        </p:nvSpPr>
        <p:spPr>
          <a:xfrm>
            <a:off x="8147304" y="4352544"/>
            <a:ext cx="3246120" cy="457200"/>
          </a:xfrm>
          <a:prstGeom prst="rect">
            <a:avLst/>
          </a:prstGeom>
          <a:noFill/>
          <a:ln/>
        </p:spPr>
        <p:txBody>
          <a:bodyPr wrap="square" lIns="0" tIns="0" rIns="0" bIns="0" rtlCol="0" anchor="ctr"/>
          <a:lstStyle/>
          <a:p>
            <a:pPr marL="0" indent="0">
              <a:buNone/>
            </a:pPr>
            <a:r>
              <a:rPr lang="en-US" sz="1600" b="1" dirty="0">
                <a:solidFill>
                  <a:srgbClr val="1E2761"/>
                </a:solidFill>
                <a:latin typeface="Arial" panose="020B0604020202020204" pitchFamily="34" charset="0"/>
                <a:ea typeface="Calibri" pitchFamily="34" charset="-122"/>
                <a:cs typeface="Arial" panose="020B0604020202020204" pitchFamily="34" charset="0"/>
              </a:rPr>
              <a:t>Үнэлгээ, дэвших шалгуур</a:t>
            </a:r>
            <a:endParaRPr lang="en-US" sz="1600" dirty="0">
              <a:latin typeface="Arial" panose="020B0604020202020204" pitchFamily="34" charset="0"/>
              <a:cs typeface="Arial" panose="020B0604020202020204" pitchFamily="34" charset="0"/>
            </a:endParaRPr>
          </a:p>
        </p:txBody>
      </p:sp>
      <p:sp>
        <p:nvSpPr>
          <p:cNvPr id="28" name="Text 26"/>
          <p:cNvSpPr/>
          <p:nvPr/>
        </p:nvSpPr>
        <p:spPr>
          <a:xfrm>
            <a:off x="8147304" y="4809744"/>
            <a:ext cx="3246120" cy="731520"/>
          </a:xfrm>
          <a:prstGeom prst="rect">
            <a:avLst/>
          </a:prstGeom>
          <a:noFill/>
          <a:ln/>
        </p:spPr>
        <p:txBody>
          <a:bodyPr wrap="square" lIns="0" tIns="0" rIns="0" bIns="0" rtlCol="0" anchor="ctr"/>
          <a:lstStyle/>
          <a:p>
            <a:pPr marL="0" indent="0">
              <a:buNone/>
            </a:pPr>
            <a:r>
              <a:rPr lang="en-US" sz="1400" dirty="0">
                <a:solidFill>
                  <a:srgbClr val="1B2540"/>
                </a:solidFill>
                <a:latin typeface="Arial" panose="020B0604020202020204" pitchFamily="34" charset="0"/>
                <a:ea typeface="Calibri" pitchFamily="34" charset="-122"/>
                <a:cs typeface="Arial" panose="020B0604020202020204" pitchFamily="34" charset="0"/>
              </a:rPr>
              <a:t>Зорилт, урамшууллыг өөрчлөх хэрэгцээ</a:t>
            </a:r>
            <a:endParaRPr lang="en-US" sz="1400" dirty="0">
              <a:latin typeface="Arial" panose="020B0604020202020204" pitchFamily="34" charset="0"/>
              <a:cs typeface="Arial" panose="020B0604020202020204" pitchFamily="34" charset="0"/>
            </a:endParaRPr>
          </a:p>
        </p:txBody>
      </p:sp>
      <p:sp>
        <p:nvSpPr>
          <p:cNvPr id="29" name="Text 27"/>
          <p:cNvSpPr/>
          <p:nvPr/>
        </p:nvSpPr>
        <p:spPr>
          <a:xfrm>
            <a:off x="11338560" y="6400800"/>
            <a:ext cx="548640" cy="274320"/>
          </a:xfrm>
          <a:prstGeom prst="rect">
            <a:avLst/>
          </a:prstGeom>
          <a:noFill/>
          <a:ln/>
        </p:spPr>
        <p:txBody>
          <a:bodyPr wrap="square" rtlCol="0" anchor="ctr"/>
          <a:lstStyle/>
          <a:p>
            <a:pPr marL="0" indent="0" algn="r">
              <a:buNone/>
            </a:pPr>
            <a:r>
              <a:rPr lang="en-US" sz="1000" dirty="0">
                <a:solidFill>
                  <a:srgbClr val="5A6483"/>
                </a:solidFill>
                <a:latin typeface="Arial" panose="020B0604020202020204" pitchFamily="34" charset="0"/>
                <a:ea typeface="Calibri" pitchFamily="34" charset="-122"/>
                <a:cs typeface="Arial" panose="020B0604020202020204" pitchFamily="34" charset="0"/>
              </a:rPr>
              <a:t>36</a:t>
            </a:r>
            <a:endParaRPr lang="en-US" sz="1000" dirty="0">
              <a:latin typeface="Arial" panose="020B0604020202020204" pitchFamily="34" charset="0"/>
              <a:cs typeface="Arial" panose="020B0604020202020204" pitchFamily="34" charset="0"/>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 37">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640080" y="411480"/>
            <a:ext cx="8229600" cy="320040"/>
          </a:xfrm>
          <a:prstGeom prst="rect">
            <a:avLst/>
          </a:prstGeom>
          <a:noFill/>
          <a:ln/>
        </p:spPr>
        <p:txBody>
          <a:bodyPr wrap="square" lIns="0" tIns="0" rIns="0" bIns="0" rtlCol="0" anchor="ctr"/>
          <a:lstStyle/>
          <a:p>
            <a:pPr marL="0" indent="0">
              <a:buNone/>
            </a:pPr>
            <a:r>
              <a:rPr lang="en-US" sz="1200" b="1" kern="0" spc="200" dirty="0">
                <a:solidFill>
                  <a:srgbClr val="E8B84B"/>
                </a:solidFill>
                <a:latin typeface="Arial" panose="020B0604020202020204" pitchFamily="34" charset="0"/>
                <a:ea typeface="Calibri" pitchFamily="34" charset="-122"/>
                <a:cs typeface="Arial" panose="020B0604020202020204" pitchFamily="34" charset="0"/>
              </a:rPr>
              <a:t>ЭРСДЭЛ</a:t>
            </a:r>
            <a:endParaRPr lang="en-US" sz="1200" dirty="0">
              <a:latin typeface="Arial" panose="020B0604020202020204" pitchFamily="34" charset="0"/>
              <a:cs typeface="Arial" panose="020B0604020202020204" pitchFamily="34" charset="0"/>
            </a:endParaRPr>
          </a:p>
        </p:txBody>
      </p:sp>
      <p:sp>
        <p:nvSpPr>
          <p:cNvPr id="3" name="Text 1"/>
          <p:cNvSpPr/>
          <p:nvPr/>
        </p:nvSpPr>
        <p:spPr>
          <a:xfrm>
            <a:off x="640080" y="731520"/>
            <a:ext cx="10881360" cy="914400"/>
          </a:xfrm>
          <a:prstGeom prst="rect">
            <a:avLst/>
          </a:prstGeom>
          <a:noFill/>
          <a:ln/>
        </p:spPr>
        <p:txBody>
          <a:bodyPr wrap="square" lIns="0" tIns="0" rIns="0" bIns="0" rtlCol="0" anchor="t"/>
          <a:lstStyle/>
          <a:p>
            <a:pPr marL="0" indent="0">
              <a:buNone/>
            </a:pPr>
            <a:r>
              <a:rPr lang="en-US" sz="2800" b="1" dirty="0">
                <a:solidFill>
                  <a:srgbClr val="1E2761"/>
                </a:solidFill>
                <a:latin typeface="Arial" panose="020B0604020202020204" pitchFamily="34" charset="0"/>
                <a:ea typeface="Georgia" pitchFamily="34" charset="-122"/>
                <a:cs typeface="Arial" panose="020B0604020202020204" pitchFamily="34" charset="0"/>
              </a:rPr>
              <a:t>Эрсдэлийн үнэлгээ</a:t>
            </a:r>
            <a:endParaRPr lang="en-US" sz="2800" dirty="0">
              <a:latin typeface="Arial" panose="020B0604020202020204" pitchFamily="34" charset="0"/>
              <a:cs typeface="Arial" panose="020B0604020202020204" pitchFamily="34" charset="0"/>
            </a:endParaRPr>
          </a:p>
        </p:txBody>
      </p:sp>
      <p:sp>
        <p:nvSpPr>
          <p:cNvPr id="4" name="Text 2"/>
          <p:cNvSpPr/>
          <p:nvPr/>
        </p:nvSpPr>
        <p:spPr>
          <a:xfrm>
            <a:off x="670560" y="1280160"/>
            <a:ext cx="10972800" cy="777240"/>
          </a:xfrm>
          <a:prstGeom prst="rect">
            <a:avLst/>
          </a:prstGeom>
          <a:noFill/>
          <a:ln/>
        </p:spPr>
        <p:txBody>
          <a:bodyPr wrap="square" lIns="0" tIns="0" rIns="0" bIns="0" rtlCol="0" anchor="ctr"/>
          <a:lstStyle/>
          <a:p>
            <a:pPr marL="0" indent="0">
              <a:buNone/>
            </a:pPr>
            <a:r>
              <a:rPr lang="en-US" sz="1600" dirty="0">
                <a:solidFill>
                  <a:srgbClr val="1B2540"/>
                </a:solidFill>
                <a:latin typeface="Arial" panose="020B0604020202020204" pitchFamily="34" charset="0"/>
                <a:ea typeface="Calibri" pitchFamily="34" charset="-122"/>
                <a:cs typeface="Arial" panose="020B0604020202020204" pitchFamily="34" charset="0"/>
              </a:rPr>
              <a:t>Ямар ч өөрчлөлт эрсдэлгүй байдаггүй. Эрсдэлийг тодорхойлж, тохирох эсрэг арга хэмжээ байгаа гэдгийг харуулбал бизнес үндэслэл хэмжээлшгүй бэхждэг. Эрсдэл бүрийн хувьд:</a:t>
            </a:r>
            <a:endParaRPr lang="en-US" sz="1600" dirty="0">
              <a:latin typeface="Arial" panose="020B0604020202020204" pitchFamily="34" charset="0"/>
              <a:cs typeface="Arial" panose="020B0604020202020204" pitchFamily="34" charset="0"/>
            </a:endParaRPr>
          </a:p>
        </p:txBody>
      </p:sp>
      <p:sp>
        <p:nvSpPr>
          <p:cNvPr id="5" name="Shape 3"/>
          <p:cNvSpPr/>
          <p:nvPr/>
        </p:nvSpPr>
        <p:spPr>
          <a:xfrm>
            <a:off x="670560" y="2194560"/>
            <a:ext cx="457200" cy="457200"/>
          </a:xfrm>
          <a:prstGeom prst="ellipse">
            <a:avLst/>
          </a:prstGeom>
          <a:solidFill>
            <a:srgbClr val="1E2761"/>
          </a:solidFill>
          <a:ln/>
        </p:spPr>
        <p:txBody>
          <a:bodyPr/>
          <a:lstStyle/>
          <a:p>
            <a:endParaRPr lang="en-US" sz="2000">
              <a:latin typeface="Arial" panose="020B0604020202020204" pitchFamily="34" charset="0"/>
              <a:cs typeface="Arial" panose="020B0604020202020204" pitchFamily="34" charset="0"/>
            </a:endParaRPr>
          </a:p>
        </p:txBody>
      </p:sp>
      <p:sp>
        <p:nvSpPr>
          <p:cNvPr id="6" name="Text 4"/>
          <p:cNvSpPr/>
          <p:nvPr/>
        </p:nvSpPr>
        <p:spPr>
          <a:xfrm>
            <a:off x="670560" y="2194560"/>
            <a:ext cx="457200" cy="457200"/>
          </a:xfrm>
          <a:prstGeom prst="rect">
            <a:avLst/>
          </a:prstGeom>
          <a:noFill/>
          <a:ln/>
        </p:spPr>
        <p:txBody>
          <a:bodyPr wrap="square" lIns="0" tIns="0" rIns="0" bIns="0" rtlCol="0" anchor="ctr"/>
          <a:lstStyle/>
          <a:p>
            <a:pPr marL="0" indent="0" algn="ctr">
              <a:buNone/>
            </a:pPr>
            <a:r>
              <a:rPr lang="en-US" sz="1600" b="1" dirty="0">
                <a:solidFill>
                  <a:srgbClr val="FFFFFF"/>
                </a:solidFill>
                <a:latin typeface="Arial" panose="020B0604020202020204" pitchFamily="34" charset="0"/>
                <a:ea typeface="Calibri" pitchFamily="34" charset="-122"/>
                <a:cs typeface="Arial" panose="020B0604020202020204" pitchFamily="34" charset="0"/>
              </a:rPr>
              <a:t>1</a:t>
            </a:r>
            <a:endParaRPr lang="en-US" sz="1600" dirty="0">
              <a:latin typeface="Arial" panose="020B0604020202020204" pitchFamily="34" charset="0"/>
              <a:cs typeface="Arial" panose="020B0604020202020204" pitchFamily="34" charset="0"/>
            </a:endParaRPr>
          </a:p>
        </p:txBody>
      </p:sp>
      <p:sp>
        <p:nvSpPr>
          <p:cNvPr id="7" name="Text 5"/>
          <p:cNvSpPr/>
          <p:nvPr/>
        </p:nvSpPr>
        <p:spPr>
          <a:xfrm>
            <a:off x="1310640" y="2148840"/>
            <a:ext cx="2926080" cy="548640"/>
          </a:xfrm>
          <a:prstGeom prst="rect">
            <a:avLst/>
          </a:prstGeom>
          <a:noFill/>
          <a:ln/>
        </p:spPr>
        <p:txBody>
          <a:bodyPr wrap="square" lIns="0" tIns="0" rIns="0" bIns="0" rtlCol="0" anchor="ctr"/>
          <a:lstStyle/>
          <a:p>
            <a:pPr marL="0" indent="0">
              <a:buNone/>
            </a:pPr>
            <a:r>
              <a:rPr lang="en-US" sz="1600" b="1" dirty="0">
                <a:solidFill>
                  <a:srgbClr val="1E2761"/>
                </a:solidFill>
                <a:latin typeface="Arial" panose="020B0604020202020204" pitchFamily="34" charset="0"/>
                <a:ea typeface="Calibri" pitchFamily="34" charset="-122"/>
                <a:cs typeface="Arial" panose="020B0604020202020204" pitchFamily="34" charset="0"/>
              </a:rPr>
              <a:t>Тодорхойлолт</a:t>
            </a:r>
            <a:endParaRPr lang="en-US" sz="1600" dirty="0">
              <a:latin typeface="Arial" panose="020B0604020202020204" pitchFamily="34" charset="0"/>
              <a:cs typeface="Arial" panose="020B0604020202020204" pitchFamily="34" charset="0"/>
            </a:endParaRPr>
          </a:p>
        </p:txBody>
      </p:sp>
      <p:sp>
        <p:nvSpPr>
          <p:cNvPr id="8" name="Text 6"/>
          <p:cNvSpPr/>
          <p:nvPr/>
        </p:nvSpPr>
        <p:spPr>
          <a:xfrm>
            <a:off x="4328160" y="2148840"/>
            <a:ext cx="7223760" cy="548640"/>
          </a:xfrm>
          <a:prstGeom prst="rect">
            <a:avLst/>
          </a:prstGeom>
          <a:noFill/>
          <a:ln/>
        </p:spPr>
        <p:txBody>
          <a:bodyPr wrap="square" lIns="0" tIns="0" rIns="0" bIns="0" rtlCol="0" anchor="ctr"/>
          <a:lstStyle/>
          <a:p>
            <a:pPr marL="0" indent="0">
              <a:buNone/>
            </a:pPr>
            <a:r>
              <a:rPr lang="en-US" sz="1600" dirty="0">
                <a:solidFill>
                  <a:srgbClr val="1B2540"/>
                </a:solidFill>
                <a:latin typeface="Arial" panose="020B0604020202020204" pitchFamily="34" charset="0"/>
                <a:ea typeface="Calibri" pitchFamily="34" charset="-122"/>
                <a:cs typeface="Arial" panose="020B0604020202020204" pitchFamily="34" charset="0"/>
              </a:rPr>
              <a:t>Эрсдэлийн шалтгаан ба нөлөөг тайлбарлах</a:t>
            </a:r>
            <a:endParaRPr lang="en-US" sz="1600" dirty="0">
              <a:latin typeface="Arial" panose="020B0604020202020204" pitchFamily="34" charset="0"/>
              <a:cs typeface="Arial" panose="020B0604020202020204" pitchFamily="34" charset="0"/>
            </a:endParaRPr>
          </a:p>
        </p:txBody>
      </p:sp>
      <p:sp>
        <p:nvSpPr>
          <p:cNvPr id="9" name="Shape 7"/>
          <p:cNvSpPr/>
          <p:nvPr/>
        </p:nvSpPr>
        <p:spPr>
          <a:xfrm>
            <a:off x="670560" y="2907792"/>
            <a:ext cx="457200" cy="457200"/>
          </a:xfrm>
          <a:prstGeom prst="ellipse">
            <a:avLst/>
          </a:prstGeom>
          <a:solidFill>
            <a:srgbClr val="1E2761"/>
          </a:solidFill>
          <a:ln/>
        </p:spPr>
        <p:txBody>
          <a:bodyPr/>
          <a:lstStyle/>
          <a:p>
            <a:endParaRPr lang="en-US" sz="2000">
              <a:latin typeface="Arial" panose="020B0604020202020204" pitchFamily="34" charset="0"/>
              <a:cs typeface="Arial" panose="020B0604020202020204" pitchFamily="34" charset="0"/>
            </a:endParaRPr>
          </a:p>
        </p:txBody>
      </p:sp>
      <p:sp>
        <p:nvSpPr>
          <p:cNvPr id="10" name="Text 8"/>
          <p:cNvSpPr/>
          <p:nvPr/>
        </p:nvSpPr>
        <p:spPr>
          <a:xfrm>
            <a:off x="670560" y="2907792"/>
            <a:ext cx="457200" cy="457200"/>
          </a:xfrm>
          <a:prstGeom prst="rect">
            <a:avLst/>
          </a:prstGeom>
          <a:noFill/>
          <a:ln/>
        </p:spPr>
        <p:txBody>
          <a:bodyPr wrap="square" lIns="0" tIns="0" rIns="0" bIns="0" rtlCol="0" anchor="ctr"/>
          <a:lstStyle/>
          <a:p>
            <a:pPr marL="0" indent="0" algn="ctr">
              <a:buNone/>
            </a:pPr>
            <a:r>
              <a:rPr lang="en-US" sz="1600" b="1" dirty="0">
                <a:solidFill>
                  <a:srgbClr val="FFFFFF"/>
                </a:solidFill>
                <a:latin typeface="Arial" panose="020B0604020202020204" pitchFamily="34" charset="0"/>
                <a:ea typeface="Calibri" pitchFamily="34" charset="-122"/>
                <a:cs typeface="Arial" panose="020B0604020202020204" pitchFamily="34" charset="0"/>
              </a:rPr>
              <a:t>2</a:t>
            </a:r>
            <a:endParaRPr lang="en-US" sz="1600" dirty="0">
              <a:latin typeface="Arial" panose="020B0604020202020204" pitchFamily="34" charset="0"/>
              <a:cs typeface="Arial" panose="020B0604020202020204" pitchFamily="34" charset="0"/>
            </a:endParaRPr>
          </a:p>
        </p:txBody>
      </p:sp>
      <p:sp>
        <p:nvSpPr>
          <p:cNvPr id="11" name="Text 9"/>
          <p:cNvSpPr/>
          <p:nvPr/>
        </p:nvSpPr>
        <p:spPr>
          <a:xfrm>
            <a:off x="1310640" y="2862072"/>
            <a:ext cx="2926080" cy="548640"/>
          </a:xfrm>
          <a:prstGeom prst="rect">
            <a:avLst/>
          </a:prstGeom>
          <a:noFill/>
          <a:ln/>
        </p:spPr>
        <p:txBody>
          <a:bodyPr wrap="square" lIns="0" tIns="0" rIns="0" bIns="0" rtlCol="0" anchor="ctr"/>
          <a:lstStyle/>
          <a:p>
            <a:pPr marL="0" indent="0">
              <a:buNone/>
            </a:pPr>
            <a:r>
              <a:rPr lang="en-US" sz="1600" b="1" dirty="0">
                <a:solidFill>
                  <a:srgbClr val="1E2761"/>
                </a:solidFill>
                <a:latin typeface="Arial" panose="020B0604020202020204" pitchFamily="34" charset="0"/>
                <a:ea typeface="Calibri" pitchFamily="34" charset="-122"/>
                <a:cs typeface="Arial" panose="020B0604020202020204" pitchFamily="34" charset="0"/>
              </a:rPr>
              <a:t>Нөлөөллийн үнэлгээ</a:t>
            </a:r>
            <a:endParaRPr lang="en-US" sz="1600" dirty="0">
              <a:latin typeface="Arial" panose="020B0604020202020204" pitchFamily="34" charset="0"/>
              <a:cs typeface="Arial" panose="020B0604020202020204" pitchFamily="34" charset="0"/>
            </a:endParaRPr>
          </a:p>
        </p:txBody>
      </p:sp>
      <p:sp>
        <p:nvSpPr>
          <p:cNvPr id="12" name="Text 10"/>
          <p:cNvSpPr/>
          <p:nvPr/>
        </p:nvSpPr>
        <p:spPr>
          <a:xfrm>
            <a:off x="4328160" y="2862072"/>
            <a:ext cx="7223760" cy="548640"/>
          </a:xfrm>
          <a:prstGeom prst="rect">
            <a:avLst/>
          </a:prstGeom>
          <a:noFill/>
          <a:ln/>
        </p:spPr>
        <p:txBody>
          <a:bodyPr wrap="square" lIns="0" tIns="0" rIns="0" bIns="0" rtlCol="0" anchor="ctr"/>
          <a:lstStyle/>
          <a:p>
            <a:pPr marL="0" indent="0">
              <a:buNone/>
            </a:pPr>
            <a:r>
              <a:rPr lang="en-US" sz="1600" dirty="0">
                <a:solidFill>
                  <a:srgbClr val="1B2540"/>
                </a:solidFill>
                <a:latin typeface="Arial" panose="020B0604020202020204" pitchFamily="34" charset="0"/>
                <a:ea typeface="Calibri" pitchFamily="34" charset="-122"/>
                <a:cs typeface="Arial" panose="020B0604020202020204" pitchFamily="34" charset="0"/>
              </a:rPr>
              <a:t>Хохирлын хэмжээ — жижиг/дунд/том</a:t>
            </a:r>
            <a:endParaRPr lang="en-US" sz="1600" dirty="0">
              <a:latin typeface="Arial" panose="020B0604020202020204" pitchFamily="34" charset="0"/>
              <a:cs typeface="Arial" panose="020B0604020202020204" pitchFamily="34" charset="0"/>
            </a:endParaRPr>
          </a:p>
        </p:txBody>
      </p:sp>
      <p:sp>
        <p:nvSpPr>
          <p:cNvPr id="13" name="Shape 11"/>
          <p:cNvSpPr/>
          <p:nvPr/>
        </p:nvSpPr>
        <p:spPr>
          <a:xfrm>
            <a:off x="670560" y="3621024"/>
            <a:ext cx="457200" cy="457200"/>
          </a:xfrm>
          <a:prstGeom prst="ellipse">
            <a:avLst/>
          </a:prstGeom>
          <a:solidFill>
            <a:srgbClr val="1E2761"/>
          </a:solidFill>
          <a:ln/>
        </p:spPr>
        <p:txBody>
          <a:bodyPr/>
          <a:lstStyle/>
          <a:p>
            <a:endParaRPr lang="en-US" sz="2000">
              <a:latin typeface="Arial" panose="020B0604020202020204" pitchFamily="34" charset="0"/>
              <a:cs typeface="Arial" panose="020B0604020202020204" pitchFamily="34" charset="0"/>
            </a:endParaRPr>
          </a:p>
        </p:txBody>
      </p:sp>
      <p:sp>
        <p:nvSpPr>
          <p:cNvPr id="14" name="Text 12"/>
          <p:cNvSpPr/>
          <p:nvPr/>
        </p:nvSpPr>
        <p:spPr>
          <a:xfrm>
            <a:off x="670560" y="3621024"/>
            <a:ext cx="457200" cy="457200"/>
          </a:xfrm>
          <a:prstGeom prst="rect">
            <a:avLst/>
          </a:prstGeom>
          <a:noFill/>
          <a:ln/>
        </p:spPr>
        <p:txBody>
          <a:bodyPr wrap="square" lIns="0" tIns="0" rIns="0" bIns="0" rtlCol="0" anchor="ctr"/>
          <a:lstStyle/>
          <a:p>
            <a:pPr marL="0" indent="0" algn="ctr">
              <a:buNone/>
            </a:pPr>
            <a:r>
              <a:rPr lang="en-US" sz="1600" b="1" dirty="0">
                <a:solidFill>
                  <a:srgbClr val="FFFFFF"/>
                </a:solidFill>
                <a:latin typeface="Arial" panose="020B0604020202020204" pitchFamily="34" charset="0"/>
                <a:ea typeface="Calibri" pitchFamily="34" charset="-122"/>
                <a:cs typeface="Arial" panose="020B0604020202020204" pitchFamily="34" charset="0"/>
              </a:rPr>
              <a:t>3</a:t>
            </a:r>
            <a:endParaRPr lang="en-US" sz="1600" dirty="0">
              <a:latin typeface="Arial" panose="020B0604020202020204" pitchFamily="34" charset="0"/>
              <a:cs typeface="Arial" panose="020B0604020202020204" pitchFamily="34" charset="0"/>
            </a:endParaRPr>
          </a:p>
        </p:txBody>
      </p:sp>
      <p:sp>
        <p:nvSpPr>
          <p:cNvPr id="15" name="Text 13"/>
          <p:cNvSpPr/>
          <p:nvPr/>
        </p:nvSpPr>
        <p:spPr>
          <a:xfrm>
            <a:off x="1310640" y="3575304"/>
            <a:ext cx="2926080" cy="548640"/>
          </a:xfrm>
          <a:prstGeom prst="rect">
            <a:avLst/>
          </a:prstGeom>
          <a:noFill/>
          <a:ln/>
        </p:spPr>
        <p:txBody>
          <a:bodyPr wrap="square" lIns="0" tIns="0" rIns="0" bIns="0" rtlCol="0" anchor="ctr"/>
          <a:lstStyle/>
          <a:p>
            <a:pPr marL="0" indent="0">
              <a:buNone/>
            </a:pPr>
            <a:r>
              <a:rPr lang="en-US" sz="1600" b="1" dirty="0">
                <a:solidFill>
                  <a:srgbClr val="1E2761"/>
                </a:solidFill>
                <a:latin typeface="Arial" panose="020B0604020202020204" pitchFamily="34" charset="0"/>
                <a:ea typeface="Calibri" pitchFamily="34" charset="-122"/>
                <a:cs typeface="Arial" panose="020B0604020202020204" pitchFamily="34" charset="0"/>
              </a:rPr>
              <a:t>Магадлал</a:t>
            </a:r>
            <a:endParaRPr lang="en-US" sz="1600" dirty="0">
              <a:latin typeface="Arial" panose="020B0604020202020204" pitchFamily="34" charset="0"/>
              <a:cs typeface="Arial" panose="020B0604020202020204" pitchFamily="34" charset="0"/>
            </a:endParaRPr>
          </a:p>
        </p:txBody>
      </p:sp>
      <p:sp>
        <p:nvSpPr>
          <p:cNvPr id="16" name="Text 14"/>
          <p:cNvSpPr/>
          <p:nvPr/>
        </p:nvSpPr>
        <p:spPr>
          <a:xfrm>
            <a:off x="4328160" y="3575304"/>
            <a:ext cx="7223760" cy="548640"/>
          </a:xfrm>
          <a:prstGeom prst="rect">
            <a:avLst/>
          </a:prstGeom>
          <a:noFill/>
          <a:ln/>
        </p:spPr>
        <p:txBody>
          <a:bodyPr wrap="square" lIns="0" tIns="0" rIns="0" bIns="0" rtlCol="0" anchor="ctr"/>
          <a:lstStyle/>
          <a:p>
            <a:pPr marL="0" indent="0">
              <a:buNone/>
            </a:pPr>
            <a:r>
              <a:rPr lang="en-US" sz="1600" dirty="0">
                <a:solidFill>
                  <a:srgbClr val="1B2540"/>
                </a:solidFill>
                <a:latin typeface="Arial" panose="020B0604020202020204" pitchFamily="34" charset="0"/>
                <a:ea typeface="Calibri" pitchFamily="34" charset="-122"/>
                <a:cs typeface="Arial" panose="020B0604020202020204" pitchFamily="34" charset="0"/>
              </a:rPr>
              <a:t>Үүсэх магадлал — бага/дунд/өндөр</a:t>
            </a:r>
            <a:endParaRPr lang="en-US" sz="1600" dirty="0">
              <a:latin typeface="Arial" panose="020B0604020202020204" pitchFamily="34" charset="0"/>
              <a:cs typeface="Arial" panose="020B0604020202020204" pitchFamily="34" charset="0"/>
            </a:endParaRPr>
          </a:p>
        </p:txBody>
      </p:sp>
      <p:sp>
        <p:nvSpPr>
          <p:cNvPr id="17" name="Shape 15"/>
          <p:cNvSpPr/>
          <p:nvPr/>
        </p:nvSpPr>
        <p:spPr>
          <a:xfrm>
            <a:off x="670560" y="4334256"/>
            <a:ext cx="457200" cy="457200"/>
          </a:xfrm>
          <a:prstGeom prst="ellipse">
            <a:avLst/>
          </a:prstGeom>
          <a:solidFill>
            <a:srgbClr val="E8B84B"/>
          </a:solidFill>
          <a:ln/>
        </p:spPr>
        <p:txBody>
          <a:bodyPr/>
          <a:lstStyle/>
          <a:p>
            <a:endParaRPr lang="en-US" sz="2000">
              <a:latin typeface="Arial" panose="020B0604020202020204" pitchFamily="34" charset="0"/>
              <a:cs typeface="Arial" panose="020B0604020202020204" pitchFamily="34" charset="0"/>
            </a:endParaRPr>
          </a:p>
        </p:txBody>
      </p:sp>
      <p:sp>
        <p:nvSpPr>
          <p:cNvPr id="18" name="Text 16"/>
          <p:cNvSpPr/>
          <p:nvPr/>
        </p:nvSpPr>
        <p:spPr>
          <a:xfrm>
            <a:off x="670560" y="4334256"/>
            <a:ext cx="457200" cy="457200"/>
          </a:xfrm>
          <a:prstGeom prst="rect">
            <a:avLst/>
          </a:prstGeom>
          <a:noFill/>
          <a:ln/>
        </p:spPr>
        <p:txBody>
          <a:bodyPr wrap="square" lIns="0" tIns="0" rIns="0" bIns="0" rtlCol="0" anchor="ctr"/>
          <a:lstStyle/>
          <a:p>
            <a:pPr marL="0" indent="0" algn="ctr">
              <a:buNone/>
            </a:pPr>
            <a:r>
              <a:rPr lang="en-US" sz="1600" b="1" dirty="0">
                <a:solidFill>
                  <a:srgbClr val="1E2761"/>
                </a:solidFill>
                <a:latin typeface="Arial" panose="020B0604020202020204" pitchFamily="34" charset="0"/>
                <a:ea typeface="Calibri" pitchFamily="34" charset="-122"/>
                <a:cs typeface="Arial" panose="020B0604020202020204" pitchFamily="34" charset="0"/>
              </a:rPr>
              <a:t>4</a:t>
            </a:r>
            <a:endParaRPr lang="en-US" sz="1600" dirty="0">
              <a:latin typeface="Arial" panose="020B0604020202020204" pitchFamily="34" charset="0"/>
              <a:cs typeface="Arial" panose="020B0604020202020204" pitchFamily="34" charset="0"/>
            </a:endParaRPr>
          </a:p>
        </p:txBody>
      </p:sp>
      <p:sp>
        <p:nvSpPr>
          <p:cNvPr id="19" name="Text 17"/>
          <p:cNvSpPr/>
          <p:nvPr/>
        </p:nvSpPr>
        <p:spPr>
          <a:xfrm>
            <a:off x="1310640" y="4288536"/>
            <a:ext cx="2926080" cy="548640"/>
          </a:xfrm>
          <a:prstGeom prst="rect">
            <a:avLst/>
          </a:prstGeom>
          <a:noFill/>
          <a:ln/>
        </p:spPr>
        <p:txBody>
          <a:bodyPr wrap="square" lIns="0" tIns="0" rIns="0" bIns="0" rtlCol="0" anchor="ctr"/>
          <a:lstStyle/>
          <a:p>
            <a:pPr marL="0" indent="0">
              <a:buNone/>
            </a:pPr>
            <a:r>
              <a:rPr lang="en-US" sz="1600" b="1" dirty="0">
                <a:solidFill>
                  <a:srgbClr val="1E2761"/>
                </a:solidFill>
                <a:latin typeface="Arial" panose="020B0604020202020204" pitchFamily="34" charset="0"/>
                <a:ea typeface="Calibri" pitchFamily="34" charset="-122"/>
                <a:cs typeface="Arial" panose="020B0604020202020204" pitchFamily="34" charset="0"/>
              </a:rPr>
              <a:t>Эсрэг арга хэмжээ</a:t>
            </a:r>
            <a:endParaRPr lang="en-US" sz="1600" dirty="0">
              <a:latin typeface="Arial" panose="020B0604020202020204" pitchFamily="34" charset="0"/>
              <a:cs typeface="Arial" panose="020B0604020202020204" pitchFamily="34" charset="0"/>
            </a:endParaRPr>
          </a:p>
        </p:txBody>
      </p:sp>
      <p:sp>
        <p:nvSpPr>
          <p:cNvPr id="20" name="Text 18"/>
          <p:cNvSpPr/>
          <p:nvPr/>
        </p:nvSpPr>
        <p:spPr>
          <a:xfrm>
            <a:off x="4328160" y="4288536"/>
            <a:ext cx="7223760" cy="548640"/>
          </a:xfrm>
          <a:prstGeom prst="rect">
            <a:avLst/>
          </a:prstGeom>
          <a:noFill/>
          <a:ln/>
        </p:spPr>
        <p:txBody>
          <a:bodyPr wrap="square" lIns="0" tIns="0" rIns="0" bIns="0" rtlCol="0" anchor="ctr"/>
          <a:lstStyle/>
          <a:p>
            <a:pPr marL="0" indent="0">
              <a:buNone/>
            </a:pPr>
            <a:r>
              <a:rPr lang="en-US" sz="1600" dirty="0">
                <a:solidFill>
                  <a:srgbClr val="1B2540"/>
                </a:solidFill>
                <a:latin typeface="Arial" panose="020B0604020202020204" pitchFamily="34" charset="0"/>
                <a:ea typeface="Calibri" pitchFamily="34" charset="-122"/>
                <a:cs typeface="Arial" panose="020B0604020202020204" pitchFamily="34" charset="0"/>
              </a:rPr>
              <a:t>Магадлал/нөлөөг бууруулах, шилжүүлэх (даатгал)</a:t>
            </a:r>
            <a:endParaRPr lang="en-US" sz="1600" dirty="0">
              <a:latin typeface="Arial" panose="020B0604020202020204" pitchFamily="34" charset="0"/>
              <a:cs typeface="Arial" panose="020B0604020202020204" pitchFamily="34" charset="0"/>
            </a:endParaRPr>
          </a:p>
        </p:txBody>
      </p:sp>
      <p:sp>
        <p:nvSpPr>
          <p:cNvPr id="21" name="Shape 19"/>
          <p:cNvSpPr/>
          <p:nvPr/>
        </p:nvSpPr>
        <p:spPr>
          <a:xfrm>
            <a:off x="670560" y="5047488"/>
            <a:ext cx="457200" cy="457200"/>
          </a:xfrm>
          <a:prstGeom prst="ellipse">
            <a:avLst/>
          </a:prstGeom>
          <a:solidFill>
            <a:srgbClr val="1E2761"/>
          </a:solidFill>
          <a:ln/>
        </p:spPr>
        <p:txBody>
          <a:bodyPr/>
          <a:lstStyle/>
          <a:p>
            <a:endParaRPr lang="en-US" sz="2000">
              <a:latin typeface="Arial" panose="020B0604020202020204" pitchFamily="34" charset="0"/>
              <a:cs typeface="Arial" panose="020B0604020202020204" pitchFamily="34" charset="0"/>
            </a:endParaRPr>
          </a:p>
        </p:txBody>
      </p:sp>
      <p:sp>
        <p:nvSpPr>
          <p:cNvPr id="22" name="Text 20"/>
          <p:cNvSpPr/>
          <p:nvPr/>
        </p:nvSpPr>
        <p:spPr>
          <a:xfrm>
            <a:off x="670560" y="5047488"/>
            <a:ext cx="457200" cy="457200"/>
          </a:xfrm>
          <a:prstGeom prst="rect">
            <a:avLst/>
          </a:prstGeom>
          <a:noFill/>
          <a:ln/>
        </p:spPr>
        <p:txBody>
          <a:bodyPr wrap="square" lIns="0" tIns="0" rIns="0" bIns="0" rtlCol="0" anchor="ctr"/>
          <a:lstStyle/>
          <a:p>
            <a:pPr marL="0" indent="0" algn="ctr">
              <a:buNone/>
            </a:pPr>
            <a:r>
              <a:rPr lang="en-US" sz="1600" b="1" dirty="0">
                <a:solidFill>
                  <a:srgbClr val="FFFFFF"/>
                </a:solidFill>
                <a:latin typeface="Arial" panose="020B0604020202020204" pitchFamily="34" charset="0"/>
                <a:ea typeface="Calibri" pitchFamily="34" charset="-122"/>
                <a:cs typeface="Arial" panose="020B0604020202020204" pitchFamily="34" charset="0"/>
              </a:rPr>
              <a:t>5</a:t>
            </a:r>
            <a:endParaRPr lang="en-US" sz="1600" dirty="0">
              <a:latin typeface="Arial" panose="020B0604020202020204" pitchFamily="34" charset="0"/>
              <a:cs typeface="Arial" panose="020B0604020202020204" pitchFamily="34" charset="0"/>
            </a:endParaRPr>
          </a:p>
        </p:txBody>
      </p:sp>
      <p:sp>
        <p:nvSpPr>
          <p:cNvPr id="23" name="Text 21"/>
          <p:cNvSpPr/>
          <p:nvPr/>
        </p:nvSpPr>
        <p:spPr>
          <a:xfrm>
            <a:off x="1310640" y="5001768"/>
            <a:ext cx="2926080" cy="548640"/>
          </a:xfrm>
          <a:prstGeom prst="rect">
            <a:avLst/>
          </a:prstGeom>
          <a:noFill/>
          <a:ln/>
        </p:spPr>
        <p:txBody>
          <a:bodyPr wrap="square" lIns="0" tIns="0" rIns="0" bIns="0" rtlCol="0" anchor="ctr"/>
          <a:lstStyle/>
          <a:p>
            <a:pPr marL="0" indent="0">
              <a:buNone/>
            </a:pPr>
            <a:r>
              <a:rPr lang="en-US" sz="1600" b="1" dirty="0">
                <a:solidFill>
                  <a:srgbClr val="1E2761"/>
                </a:solidFill>
                <a:latin typeface="Arial" panose="020B0604020202020204" pitchFamily="34" charset="0"/>
                <a:ea typeface="Calibri" pitchFamily="34" charset="-122"/>
                <a:cs typeface="Arial" panose="020B0604020202020204" pitchFamily="34" charset="0"/>
              </a:rPr>
              <a:t>Эзэмшил</a:t>
            </a:r>
            <a:endParaRPr lang="en-US" sz="1600" dirty="0">
              <a:latin typeface="Arial" panose="020B0604020202020204" pitchFamily="34" charset="0"/>
              <a:cs typeface="Arial" panose="020B0604020202020204" pitchFamily="34" charset="0"/>
            </a:endParaRPr>
          </a:p>
        </p:txBody>
      </p:sp>
      <p:sp>
        <p:nvSpPr>
          <p:cNvPr id="24" name="Text 22"/>
          <p:cNvSpPr/>
          <p:nvPr/>
        </p:nvSpPr>
        <p:spPr>
          <a:xfrm>
            <a:off x="4328160" y="5001768"/>
            <a:ext cx="7223760" cy="548640"/>
          </a:xfrm>
          <a:prstGeom prst="rect">
            <a:avLst/>
          </a:prstGeom>
          <a:noFill/>
          <a:ln/>
        </p:spPr>
        <p:txBody>
          <a:bodyPr wrap="square" lIns="0" tIns="0" rIns="0" bIns="0" rtlCol="0" anchor="ctr"/>
          <a:lstStyle/>
          <a:p>
            <a:pPr marL="0" indent="0">
              <a:buNone/>
            </a:pPr>
            <a:r>
              <a:rPr lang="en-US" sz="1600" dirty="0">
                <a:solidFill>
                  <a:srgbClr val="1B2540"/>
                </a:solidFill>
                <a:latin typeface="Arial" panose="020B0604020202020204" pitchFamily="34" charset="0"/>
                <a:ea typeface="Calibri" pitchFamily="34" charset="-122"/>
                <a:cs typeface="Arial" panose="020B0604020202020204" pitchFamily="34" charset="0"/>
              </a:rPr>
              <a:t>Хэн арга хэмжээ авах нь хамгийн тохиромжтой вэ</a:t>
            </a:r>
            <a:endParaRPr lang="en-US" sz="1600" dirty="0">
              <a:latin typeface="Arial" panose="020B0604020202020204" pitchFamily="34" charset="0"/>
              <a:cs typeface="Arial" panose="020B0604020202020204" pitchFamily="34" charset="0"/>
            </a:endParaRPr>
          </a:p>
        </p:txBody>
      </p:sp>
      <p:sp>
        <p:nvSpPr>
          <p:cNvPr id="25" name="Text 23"/>
          <p:cNvSpPr/>
          <p:nvPr/>
        </p:nvSpPr>
        <p:spPr>
          <a:xfrm>
            <a:off x="11338560" y="6400800"/>
            <a:ext cx="548640" cy="274320"/>
          </a:xfrm>
          <a:prstGeom prst="rect">
            <a:avLst/>
          </a:prstGeom>
          <a:noFill/>
          <a:ln/>
        </p:spPr>
        <p:txBody>
          <a:bodyPr wrap="square" rtlCol="0" anchor="ctr"/>
          <a:lstStyle/>
          <a:p>
            <a:pPr marL="0" indent="0" algn="r">
              <a:buNone/>
            </a:pPr>
            <a:r>
              <a:rPr lang="en-US" sz="1000" dirty="0">
                <a:solidFill>
                  <a:srgbClr val="5A6483"/>
                </a:solidFill>
                <a:latin typeface="Arial" panose="020B0604020202020204" pitchFamily="34" charset="0"/>
                <a:ea typeface="Calibri" pitchFamily="34" charset="-122"/>
                <a:cs typeface="Arial" panose="020B0604020202020204" pitchFamily="34" charset="0"/>
              </a:rPr>
              <a:t>37</a:t>
            </a:r>
            <a:endParaRPr lang="en-US" sz="1000" dirty="0">
              <a:latin typeface="Arial" panose="020B0604020202020204" pitchFamily="34" charset="0"/>
              <a:cs typeface="Arial" panose="020B0604020202020204" pitchFamily="34" charset="0"/>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 38">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640080" y="411480"/>
            <a:ext cx="8229600" cy="320040"/>
          </a:xfrm>
          <a:prstGeom prst="rect">
            <a:avLst/>
          </a:prstGeom>
          <a:noFill/>
          <a:ln/>
        </p:spPr>
        <p:txBody>
          <a:bodyPr wrap="square" lIns="0" tIns="0" rIns="0" bIns="0" rtlCol="0" anchor="ctr"/>
          <a:lstStyle/>
          <a:p>
            <a:pPr marL="0" indent="0">
              <a:buNone/>
            </a:pPr>
            <a:r>
              <a:rPr lang="en-US" sz="1200" b="1" kern="0" spc="200" dirty="0">
                <a:solidFill>
                  <a:srgbClr val="E8B84B"/>
                </a:solidFill>
                <a:latin typeface="Calibri" pitchFamily="34" charset="0"/>
                <a:ea typeface="Calibri" pitchFamily="34" charset="-122"/>
                <a:cs typeface="Calibri" pitchFamily="34" charset="-120"/>
              </a:rPr>
              <a:t>ХӨРӨНГӨ ОРУУЛАЛТЫН ҮНЭЛГЭЭ</a:t>
            </a:r>
            <a:endParaRPr lang="en-US" sz="1200" dirty="0"/>
          </a:p>
        </p:txBody>
      </p:sp>
      <p:sp>
        <p:nvSpPr>
          <p:cNvPr id="3" name="Text 1"/>
          <p:cNvSpPr/>
          <p:nvPr/>
        </p:nvSpPr>
        <p:spPr>
          <a:xfrm>
            <a:off x="640080" y="731520"/>
            <a:ext cx="10881360" cy="914400"/>
          </a:xfrm>
          <a:prstGeom prst="rect">
            <a:avLst/>
          </a:prstGeom>
          <a:noFill/>
          <a:ln/>
        </p:spPr>
        <p:txBody>
          <a:bodyPr wrap="square" lIns="0" tIns="0" rIns="0" bIns="0" rtlCol="0" anchor="t"/>
          <a:lstStyle/>
          <a:p>
            <a:pPr marL="0" indent="0">
              <a:buNone/>
            </a:pPr>
            <a:r>
              <a:rPr lang="en-US" sz="2800" b="1" dirty="0">
                <a:solidFill>
                  <a:srgbClr val="1E2761"/>
                </a:solidFill>
                <a:latin typeface="Georgia" pitchFamily="34" charset="0"/>
                <a:ea typeface="Georgia" pitchFamily="34" charset="-122"/>
                <a:cs typeface="Georgia" pitchFamily="34" charset="-120"/>
              </a:rPr>
              <a:t>Эргэн төлөгдөлтийн тооцоо (Payback)</a:t>
            </a:r>
            <a:endParaRPr lang="en-US" sz="2800" dirty="0"/>
          </a:p>
        </p:txBody>
      </p:sp>
      <p:sp>
        <p:nvSpPr>
          <p:cNvPr id="4" name="Text 2"/>
          <p:cNvSpPr/>
          <p:nvPr/>
        </p:nvSpPr>
        <p:spPr>
          <a:xfrm>
            <a:off x="640080" y="1783080"/>
            <a:ext cx="10972800" cy="548640"/>
          </a:xfrm>
          <a:prstGeom prst="rect">
            <a:avLst/>
          </a:prstGeom>
          <a:noFill/>
          <a:ln/>
        </p:spPr>
        <p:txBody>
          <a:bodyPr wrap="square" lIns="0" tIns="0" rIns="0" bIns="0" rtlCol="0" anchor="ctr"/>
          <a:lstStyle/>
          <a:p>
            <a:pPr marL="0" indent="0">
              <a:buNone/>
            </a:pPr>
            <a:r>
              <a:rPr lang="en-US" sz="1600" dirty="0">
                <a:solidFill>
                  <a:srgbClr val="1B2540"/>
                </a:solidFill>
                <a:latin typeface="Calibri" pitchFamily="34" charset="0"/>
                <a:ea typeface="Calibri" pitchFamily="34" charset="-122"/>
                <a:cs typeface="Calibri" pitchFamily="34" charset="-120"/>
              </a:rPr>
              <a:t>Хамгийн энгийн арга — эргэн төлөгдөлтийн (payback) тооцоо буюу төслийн мөнгөн урсгалын урьдчилсан таамаг. Хөрөнгө оруулсан жилийг ‘0-р жил’ гэнэ. (₤’000)</a:t>
            </a:r>
            <a:endParaRPr lang="en-US" sz="1600" dirty="0"/>
          </a:p>
        </p:txBody>
      </p:sp>
      <p:graphicFrame>
        <p:nvGraphicFramePr>
          <p:cNvPr id="39" name="Table 0"/>
          <p:cNvGraphicFramePr>
            <a:graphicFrameLocks noGrp="1"/>
          </p:cNvGraphicFramePr>
          <p:nvPr>
            <p:extLst>
              <p:ext uri="{D42A27DB-BD31-4B8C-83A1-F6EECF244321}">
                <p14:modId xmlns:p14="http://schemas.microsoft.com/office/powerpoint/2010/main" val="423579244"/>
              </p:ext>
            </p:extLst>
          </p:nvPr>
        </p:nvGraphicFramePr>
        <p:xfrm>
          <a:off x="640080" y="2468880"/>
          <a:ext cx="10881360" cy="2734056"/>
        </p:xfrm>
        <a:graphic>
          <a:graphicData uri="http://schemas.openxmlformats.org/drawingml/2006/table">
            <a:tbl>
              <a:tblPr/>
              <a:tblGrid>
                <a:gridCol w="3200400">
                  <a:extLst>
                    <a:ext uri="{9D8B030D-6E8A-4147-A177-3AD203B41FA5}">
                      <a16:colId xmlns:a16="http://schemas.microsoft.com/office/drawing/2014/main" val="20000"/>
                    </a:ext>
                  </a:extLst>
                </a:gridCol>
                <a:gridCol w="1536192">
                  <a:extLst>
                    <a:ext uri="{9D8B030D-6E8A-4147-A177-3AD203B41FA5}">
                      <a16:colId xmlns:a16="http://schemas.microsoft.com/office/drawing/2014/main" val="20001"/>
                    </a:ext>
                  </a:extLst>
                </a:gridCol>
                <a:gridCol w="1536192">
                  <a:extLst>
                    <a:ext uri="{9D8B030D-6E8A-4147-A177-3AD203B41FA5}">
                      <a16:colId xmlns:a16="http://schemas.microsoft.com/office/drawing/2014/main" val="20002"/>
                    </a:ext>
                  </a:extLst>
                </a:gridCol>
                <a:gridCol w="1536192">
                  <a:extLst>
                    <a:ext uri="{9D8B030D-6E8A-4147-A177-3AD203B41FA5}">
                      <a16:colId xmlns:a16="http://schemas.microsoft.com/office/drawing/2014/main" val="20003"/>
                    </a:ext>
                  </a:extLst>
                </a:gridCol>
                <a:gridCol w="1536192">
                  <a:extLst>
                    <a:ext uri="{9D8B030D-6E8A-4147-A177-3AD203B41FA5}">
                      <a16:colId xmlns:a16="http://schemas.microsoft.com/office/drawing/2014/main" val="20004"/>
                    </a:ext>
                  </a:extLst>
                </a:gridCol>
                <a:gridCol w="1536192">
                  <a:extLst>
                    <a:ext uri="{9D8B030D-6E8A-4147-A177-3AD203B41FA5}">
                      <a16:colId xmlns:a16="http://schemas.microsoft.com/office/drawing/2014/main" val="20005"/>
                    </a:ext>
                  </a:extLst>
                </a:gridCol>
              </a:tblGrid>
              <a:tr h="365760">
                <a:tc>
                  <a:txBody>
                    <a:bodyPr/>
                    <a:lstStyle/>
                    <a:p>
                      <a:pPr marL="0" indent="0" algn="ctr">
                        <a:buNone/>
                      </a:pPr>
                      <a:r>
                        <a:rPr lang="en-US" sz="1600" b="1" dirty="0">
                          <a:solidFill>
                            <a:srgbClr val="FFFFFF"/>
                          </a:solidFill>
                          <a:latin typeface="Calibri" pitchFamily="34" charset="0"/>
                          <a:ea typeface="Calibri" pitchFamily="34" charset="-122"/>
                          <a:cs typeface="Calibri" pitchFamily="34" charset="-120"/>
                        </a:rPr>
                        <a:t>Зүйл</a:t>
                      </a:r>
                      <a:endParaRPr lang="en-US" sz="1600" dirty="0">
                        <a:latin typeface="Calibri" charset="0"/>
                        <a:ea typeface="Calibri" charset="0"/>
                        <a:cs typeface="Calibri" charset="0"/>
                      </a:endParaRPr>
                    </a:p>
                  </a:txBody>
                  <a:tcPr anchor="ctr">
                    <a:lnL w="12700" cap="flat" cmpd="sng" algn="ctr">
                      <a:solidFill>
                        <a:srgbClr val="D5DCEC"/>
                      </a:solidFill>
                      <a:prstDash val="solid"/>
                      <a:round/>
                      <a:headEnd type="none" w="med" len="med"/>
                      <a:tailEnd type="none" w="med" len="med"/>
                    </a:lnL>
                    <a:lnR w="12700" cap="flat" cmpd="sng" algn="ctr">
                      <a:solidFill>
                        <a:srgbClr val="D5DCEC"/>
                      </a:solidFill>
                      <a:prstDash val="solid"/>
                      <a:round/>
                      <a:headEnd type="none" w="med" len="med"/>
                      <a:tailEnd type="none" w="med" len="med"/>
                    </a:lnR>
                    <a:lnT w="12700" cap="flat" cmpd="sng" algn="ctr">
                      <a:solidFill>
                        <a:srgbClr val="D5DCEC"/>
                      </a:solidFill>
                      <a:prstDash val="solid"/>
                      <a:round/>
                      <a:headEnd type="none" w="med" len="med"/>
                      <a:tailEnd type="none" w="med" len="med"/>
                    </a:lnT>
                    <a:lnB w="12700" cap="flat" cmpd="sng" algn="ctr">
                      <a:solidFill>
                        <a:srgbClr val="D5DCEC"/>
                      </a:solidFill>
                      <a:prstDash val="solid"/>
                      <a:round/>
                      <a:headEnd type="none" w="med" len="med"/>
                      <a:tailEnd type="none" w="med" len="med"/>
                    </a:lnB>
                    <a:solidFill>
                      <a:srgbClr val="1E2761"/>
                    </a:solidFill>
                  </a:tcPr>
                </a:tc>
                <a:tc>
                  <a:txBody>
                    <a:bodyPr/>
                    <a:lstStyle/>
                    <a:p>
                      <a:pPr marL="0" indent="0" algn="ctr">
                        <a:buNone/>
                      </a:pPr>
                      <a:r>
                        <a:rPr lang="en-US" sz="1600" b="1" dirty="0">
                          <a:solidFill>
                            <a:srgbClr val="FFFFFF"/>
                          </a:solidFill>
                          <a:latin typeface="Calibri" pitchFamily="34" charset="0"/>
                          <a:ea typeface="Calibri" pitchFamily="34" charset="-122"/>
                          <a:cs typeface="Calibri" pitchFamily="34" charset="-120"/>
                        </a:rPr>
                        <a:t>0-р жил</a:t>
                      </a:r>
                      <a:endParaRPr lang="en-US" sz="1600" dirty="0">
                        <a:latin typeface="Calibri" charset="0"/>
                        <a:ea typeface="Calibri" charset="0"/>
                        <a:cs typeface="Calibri" charset="0"/>
                      </a:endParaRPr>
                    </a:p>
                  </a:txBody>
                  <a:tcPr anchor="ctr">
                    <a:lnL w="12700" cap="flat" cmpd="sng" algn="ctr">
                      <a:solidFill>
                        <a:srgbClr val="D5DCEC"/>
                      </a:solidFill>
                      <a:prstDash val="solid"/>
                      <a:round/>
                      <a:headEnd type="none" w="med" len="med"/>
                      <a:tailEnd type="none" w="med" len="med"/>
                    </a:lnL>
                    <a:lnR w="12700" cap="flat" cmpd="sng" algn="ctr">
                      <a:solidFill>
                        <a:srgbClr val="D5DCEC"/>
                      </a:solidFill>
                      <a:prstDash val="solid"/>
                      <a:round/>
                      <a:headEnd type="none" w="med" len="med"/>
                      <a:tailEnd type="none" w="med" len="med"/>
                    </a:lnR>
                    <a:lnT w="12700" cap="flat" cmpd="sng" algn="ctr">
                      <a:solidFill>
                        <a:srgbClr val="D5DCEC"/>
                      </a:solidFill>
                      <a:prstDash val="solid"/>
                      <a:round/>
                      <a:headEnd type="none" w="med" len="med"/>
                      <a:tailEnd type="none" w="med" len="med"/>
                    </a:lnT>
                    <a:lnB w="12700" cap="flat" cmpd="sng" algn="ctr">
                      <a:solidFill>
                        <a:srgbClr val="D5DCEC"/>
                      </a:solidFill>
                      <a:prstDash val="solid"/>
                      <a:round/>
                      <a:headEnd type="none" w="med" len="med"/>
                      <a:tailEnd type="none" w="med" len="med"/>
                    </a:lnB>
                    <a:solidFill>
                      <a:srgbClr val="1E2761"/>
                    </a:solidFill>
                  </a:tcPr>
                </a:tc>
                <a:tc>
                  <a:txBody>
                    <a:bodyPr/>
                    <a:lstStyle/>
                    <a:p>
                      <a:pPr marL="0" indent="0" algn="ctr">
                        <a:buNone/>
                      </a:pPr>
                      <a:r>
                        <a:rPr lang="en-US" sz="1600" b="1" dirty="0">
                          <a:solidFill>
                            <a:srgbClr val="FFFFFF"/>
                          </a:solidFill>
                          <a:latin typeface="Calibri" pitchFamily="34" charset="0"/>
                          <a:ea typeface="Calibri" pitchFamily="34" charset="-122"/>
                          <a:cs typeface="Calibri" pitchFamily="34" charset="-120"/>
                        </a:rPr>
                        <a:t>1-р жил</a:t>
                      </a:r>
                      <a:endParaRPr lang="en-US" sz="1600" dirty="0">
                        <a:latin typeface="Calibri" charset="0"/>
                        <a:ea typeface="Calibri" charset="0"/>
                        <a:cs typeface="Calibri" charset="0"/>
                      </a:endParaRPr>
                    </a:p>
                  </a:txBody>
                  <a:tcPr anchor="ctr">
                    <a:lnL w="12700" cap="flat" cmpd="sng" algn="ctr">
                      <a:solidFill>
                        <a:srgbClr val="D5DCEC"/>
                      </a:solidFill>
                      <a:prstDash val="solid"/>
                      <a:round/>
                      <a:headEnd type="none" w="med" len="med"/>
                      <a:tailEnd type="none" w="med" len="med"/>
                    </a:lnL>
                    <a:lnR w="12700" cap="flat" cmpd="sng" algn="ctr">
                      <a:solidFill>
                        <a:srgbClr val="D5DCEC"/>
                      </a:solidFill>
                      <a:prstDash val="solid"/>
                      <a:round/>
                      <a:headEnd type="none" w="med" len="med"/>
                      <a:tailEnd type="none" w="med" len="med"/>
                    </a:lnR>
                    <a:lnT w="12700" cap="flat" cmpd="sng" algn="ctr">
                      <a:solidFill>
                        <a:srgbClr val="D5DCEC"/>
                      </a:solidFill>
                      <a:prstDash val="solid"/>
                      <a:round/>
                      <a:headEnd type="none" w="med" len="med"/>
                      <a:tailEnd type="none" w="med" len="med"/>
                    </a:lnT>
                    <a:lnB w="12700" cap="flat" cmpd="sng" algn="ctr">
                      <a:solidFill>
                        <a:srgbClr val="D5DCEC"/>
                      </a:solidFill>
                      <a:prstDash val="solid"/>
                      <a:round/>
                      <a:headEnd type="none" w="med" len="med"/>
                      <a:tailEnd type="none" w="med" len="med"/>
                    </a:lnB>
                    <a:solidFill>
                      <a:srgbClr val="1E2761"/>
                    </a:solidFill>
                  </a:tcPr>
                </a:tc>
                <a:tc>
                  <a:txBody>
                    <a:bodyPr/>
                    <a:lstStyle/>
                    <a:p>
                      <a:pPr marL="0" indent="0" algn="ctr">
                        <a:buNone/>
                      </a:pPr>
                      <a:r>
                        <a:rPr lang="en-US" sz="1600" b="1" dirty="0">
                          <a:solidFill>
                            <a:srgbClr val="FFFFFF"/>
                          </a:solidFill>
                          <a:latin typeface="Calibri" pitchFamily="34" charset="0"/>
                          <a:ea typeface="Calibri" pitchFamily="34" charset="-122"/>
                          <a:cs typeface="Calibri" pitchFamily="34" charset="-120"/>
                        </a:rPr>
                        <a:t>2-р жил</a:t>
                      </a:r>
                      <a:endParaRPr lang="en-US" sz="1600" dirty="0">
                        <a:latin typeface="Calibri" charset="0"/>
                        <a:ea typeface="Calibri" charset="0"/>
                        <a:cs typeface="Calibri" charset="0"/>
                      </a:endParaRPr>
                    </a:p>
                  </a:txBody>
                  <a:tcPr anchor="ctr">
                    <a:lnL w="12700" cap="flat" cmpd="sng" algn="ctr">
                      <a:solidFill>
                        <a:srgbClr val="D5DCEC"/>
                      </a:solidFill>
                      <a:prstDash val="solid"/>
                      <a:round/>
                      <a:headEnd type="none" w="med" len="med"/>
                      <a:tailEnd type="none" w="med" len="med"/>
                    </a:lnL>
                    <a:lnR w="12700" cap="flat" cmpd="sng" algn="ctr">
                      <a:solidFill>
                        <a:srgbClr val="D5DCEC"/>
                      </a:solidFill>
                      <a:prstDash val="solid"/>
                      <a:round/>
                      <a:headEnd type="none" w="med" len="med"/>
                      <a:tailEnd type="none" w="med" len="med"/>
                    </a:lnR>
                    <a:lnT w="12700" cap="flat" cmpd="sng" algn="ctr">
                      <a:solidFill>
                        <a:srgbClr val="D5DCEC"/>
                      </a:solidFill>
                      <a:prstDash val="solid"/>
                      <a:round/>
                      <a:headEnd type="none" w="med" len="med"/>
                      <a:tailEnd type="none" w="med" len="med"/>
                    </a:lnT>
                    <a:lnB w="12700" cap="flat" cmpd="sng" algn="ctr">
                      <a:solidFill>
                        <a:srgbClr val="D5DCEC"/>
                      </a:solidFill>
                      <a:prstDash val="solid"/>
                      <a:round/>
                      <a:headEnd type="none" w="med" len="med"/>
                      <a:tailEnd type="none" w="med" len="med"/>
                    </a:lnB>
                    <a:solidFill>
                      <a:srgbClr val="1E2761"/>
                    </a:solidFill>
                  </a:tcPr>
                </a:tc>
                <a:tc>
                  <a:txBody>
                    <a:bodyPr/>
                    <a:lstStyle/>
                    <a:p>
                      <a:pPr marL="0" indent="0" algn="ctr">
                        <a:buNone/>
                      </a:pPr>
                      <a:r>
                        <a:rPr lang="en-US" sz="1600" b="1" dirty="0">
                          <a:solidFill>
                            <a:srgbClr val="FFFFFF"/>
                          </a:solidFill>
                          <a:latin typeface="Calibri" pitchFamily="34" charset="0"/>
                          <a:ea typeface="Calibri" pitchFamily="34" charset="-122"/>
                          <a:cs typeface="Calibri" pitchFamily="34" charset="-120"/>
                        </a:rPr>
                        <a:t>3-р жил</a:t>
                      </a:r>
                      <a:endParaRPr lang="en-US" sz="1600" dirty="0">
                        <a:latin typeface="Calibri" charset="0"/>
                        <a:ea typeface="Calibri" charset="0"/>
                        <a:cs typeface="Calibri" charset="0"/>
                      </a:endParaRPr>
                    </a:p>
                  </a:txBody>
                  <a:tcPr anchor="ctr">
                    <a:lnL w="12700" cap="flat" cmpd="sng" algn="ctr">
                      <a:solidFill>
                        <a:srgbClr val="D5DCEC"/>
                      </a:solidFill>
                      <a:prstDash val="solid"/>
                      <a:round/>
                      <a:headEnd type="none" w="med" len="med"/>
                      <a:tailEnd type="none" w="med" len="med"/>
                    </a:lnL>
                    <a:lnR w="12700" cap="flat" cmpd="sng" algn="ctr">
                      <a:solidFill>
                        <a:srgbClr val="D5DCEC"/>
                      </a:solidFill>
                      <a:prstDash val="solid"/>
                      <a:round/>
                      <a:headEnd type="none" w="med" len="med"/>
                      <a:tailEnd type="none" w="med" len="med"/>
                    </a:lnR>
                    <a:lnT w="12700" cap="flat" cmpd="sng" algn="ctr">
                      <a:solidFill>
                        <a:srgbClr val="D5DCEC"/>
                      </a:solidFill>
                      <a:prstDash val="solid"/>
                      <a:round/>
                      <a:headEnd type="none" w="med" len="med"/>
                      <a:tailEnd type="none" w="med" len="med"/>
                    </a:lnT>
                    <a:lnB w="12700" cap="flat" cmpd="sng" algn="ctr">
                      <a:solidFill>
                        <a:srgbClr val="D5DCEC"/>
                      </a:solidFill>
                      <a:prstDash val="solid"/>
                      <a:round/>
                      <a:headEnd type="none" w="med" len="med"/>
                      <a:tailEnd type="none" w="med" len="med"/>
                    </a:lnB>
                    <a:solidFill>
                      <a:srgbClr val="1E2761"/>
                    </a:solidFill>
                  </a:tcPr>
                </a:tc>
                <a:tc>
                  <a:txBody>
                    <a:bodyPr/>
                    <a:lstStyle/>
                    <a:p>
                      <a:pPr marL="0" indent="0" algn="ctr">
                        <a:buNone/>
                      </a:pPr>
                      <a:r>
                        <a:rPr lang="en-US" sz="1600" b="1" dirty="0">
                          <a:solidFill>
                            <a:srgbClr val="FFFFFF"/>
                          </a:solidFill>
                          <a:latin typeface="Calibri" pitchFamily="34" charset="0"/>
                          <a:ea typeface="Calibri" pitchFamily="34" charset="-122"/>
                          <a:cs typeface="Calibri" pitchFamily="34" charset="-120"/>
                        </a:rPr>
                        <a:t>4-р жил</a:t>
                      </a:r>
                      <a:endParaRPr lang="en-US" sz="1600" dirty="0">
                        <a:latin typeface="Calibri" charset="0"/>
                        <a:ea typeface="Calibri" charset="0"/>
                        <a:cs typeface="Calibri" charset="0"/>
                      </a:endParaRPr>
                    </a:p>
                  </a:txBody>
                  <a:tcPr anchor="ctr">
                    <a:lnL w="12700" cap="flat" cmpd="sng" algn="ctr">
                      <a:solidFill>
                        <a:srgbClr val="D5DCEC"/>
                      </a:solidFill>
                      <a:prstDash val="solid"/>
                      <a:round/>
                      <a:headEnd type="none" w="med" len="med"/>
                      <a:tailEnd type="none" w="med" len="med"/>
                    </a:lnL>
                    <a:lnR w="12700" cap="flat" cmpd="sng" algn="ctr">
                      <a:solidFill>
                        <a:srgbClr val="D5DCEC"/>
                      </a:solidFill>
                      <a:prstDash val="solid"/>
                      <a:round/>
                      <a:headEnd type="none" w="med" len="med"/>
                      <a:tailEnd type="none" w="med" len="med"/>
                    </a:lnR>
                    <a:lnT w="12700" cap="flat" cmpd="sng" algn="ctr">
                      <a:solidFill>
                        <a:srgbClr val="D5DCEC"/>
                      </a:solidFill>
                      <a:prstDash val="solid"/>
                      <a:round/>
                      <a:headEnd type="none" w="med" len="med"/>
                      <a:tailEnd type="none" w="med" len="med"/>
                    </a:lnT>
                    <a:lnB w="12700" cap="flat" cmpd="sng" algn="ctr">
                      <a:solidFill>
                        <a:srgbClr val="D5DCEC"/>
                      </a:solidFill>
                      <a:prstDash val="solid"/>
                      <a:round/>
                      <a:headEnd type="none" w="med" len="med"/>
                      <a:tailEnd type="none" w="med" len="med"/>
                    </a:lnB>
                    <a:solidFill>
                      <a:srgbClr val="1E2761"/>
                    </a:solidFill>
                  </a:tcPr>
                </a:tc>
                <a:extLst>
                  <a:ext uri="{0D108BD9-81ED-4DB2-BD59-A6C34878D82A}">
                    <a16:rowId xmlns:a16="http://schemas.microsoft.com/office/drawing/2014/main" val="10000"/>
                  </a:ext>
                </a:extLst>
              </a:tr>
              <a:tr h="320040">
                <a:tc>
                  <a:txBody>
                    <a:bodyPr/>
                    <a:lstStyle/>
                    <a:p>
                      <a:pPr marL="0" indent="0" algn="ctr">
                        <a:buNone/>
                      </a:pPr>
                      <a:r>
                        <a:rPr lang="en-US" sz="1400" dirty="0">
                          <a:solidFill>
                            <a:srgbClr val="000000"/>
                          </a:solidFill>
                          <a:latin typeface="Calibri" pitchFamily="34" charset="0"/>
                          <a:ea typeface="Calibri" pitchFamily="34" charset="-122"/>
                          <a:cs typeface="Calibri" pitchFamily="34" charset="-120"/>
                        </a:rPr>
                        <a:t>Техник хангамж худалдан авалт</a:t>
                      </a:r>
                      <a:endParaRPr lang="en-US" sz="1400" dirty="0">
                        <a:latin typeface="Calibri" charset="0"/>
                        <a:ea typeface="Calibri" charset="0"/>
                        <a:cs typeface="Calibri" charset="0"/>
                      </a:endParaRPr>
                    </a:p>
                  </a:txBody>
                  <a:tcPr anchor="ctr">
                    <a:lnL w="12700" cap="flat" cmpd="sng" algn="ctr">
                      <a:solidFill>
                        <a:srgbClr val="D5DCEC"/>
                      </a:solidFill>
                      <a:prstDash val="solid"/>
                      <a:round/>
                      <a:headEnd type="none" w="med" len="med"/>
                      <a:tailEnd type="none" w="med" len="med"/>
                    </a:lnL>
                    <a:lnR w="12700" cap="flat" cmpd="sng" algn="ctr">
                      <a:solidFill>
                        <a:srgbClr val="D5DCEC"/>
                      </a:solidFill>
                      <a:prstDash val="solid"/>
                      <a:round/>
                      <a:headEnd type="none" w="med" len="med"/>
                      <a:tailEnd type="none" w="med" len="med"/>
                    </a:lnR>
                    <a:lnT w="12700" cap="flat" cmpd="sng" algn="ctr">
                      <a:solidFill>
                        <a:srgbClr val="D5DCEC"/>
                      </a:solidFill>
                      <a:prstDash val="solid"/>
                      <a:round/>
                      <a:headEnd type="none" w="med" len="med"/>
                      <a:tailEnd type="none" w="med" len="med"/>
                    </a:lnT>
                    <a:lnB w="12700" cap="flat" cmpd="sng" algn="ctr">
                      <a:solidFill>
                        <a:srgbClr val="D5DCEC"/>
                      </a:solidFill>
                      <a:prstDash val="solid"/>
                      <a:round/>
                      <a:headEnd type="none" w="med" len="med"/>
                      <a:tailEnd type="none" w="med" len="med"/>
                    </a:lnB>
                  </a:tcPr>
                </a:tc>
                <a:tc>
                  <a:txBody>
                    <a:bodyPr/>
                    <a:lstStyle/>
                    <a:p>
                      <a:pPr marL="0" indent="0" algn="ctr">
                        <a:buNone/>
                      </a:pPr>
                      <a:r>
                        <a:rPr lang="en-US" sz="1400" dirty="0">
                          <a:solidFill>
                            <a:srgbClr val="000000"/>
                          </a:solidFill>
                          <a:latin typeface="Calibri" pitchFamily="34" charset="0"/>
                          <a:ea typeface="Calibri" pitchFamily="34" charset="-122"/>
                          <a:cs typeface="Calibri" pitchFamily="34" charset="-120"/>
                        </a:rPr>
                        <a:t>200,000</a:t>
                      </a:r>
                      <a:endParaRPr lang="en-US" sz="1400" dirty="0">
                        <a:latin typeface="Calibri" charset="0"/>
                        <a:ea typeface="Calibri" charset="0"/>
                        <a:cs typeface="Calibri" charset="0"/>
                      </a:endParaRPr>
                    </a:p>
                  </a:txBody>
                  <a:tcPr anchor="ctr">
                    <a:lnL w="12700" cap="flat" cmpd="sng" algn="ctr">
                      <a:solidFill>
                        <a:srgbClr val="D5DCEC"/>
                      </a:solidFill>
                      <a:prstDash val="solid"/>
                      <a:round/>
                      <a:headEnd type="none" w="med" len="med"/>
                      <a:tailEnd type="none" w="med" len="med"/>
                    </a:lnL>
                    <a:lnR w="12700" cap="flat" cmpd="sng" algn="ctr">
                      <a:solidFill>
                        <a:srgbClr val="D5DCEC"/>
                      </a:solidFill>
                      <a:prstDash val="solid"/>
                      <a:round/>
                      <a:headEnd type="none" w="med" len="med"/>
                      <a:tailEnd type="none" w="med" len="med"/>
                    </a:lnR>
                    <a:lnT w="12700" cap="flat" cmpd="sng" algn="ctr">
                      <a:solidFill>
                        <a:srgbClr val="D5DCEC"/>
                      </a:solidFill>
                      <a:prstDash val="solid"/>
                      <a:round/>
                      <a:headEnd type="none" w="med" len="med"/>
                      <a:tailEnd type="none" w="med" len="med"/>
                    </a:lnT>
                    <a:lnB w="12700" cap="flat" cmpd="sng" algn="ctr">
                      <a:solidFill>
                        <a:srgbClr val="D5DCEC"/>
                      </a:solidFill>
                      <a:prstDash val="solid"/>
                      <a:round/>
                      <a:headEnd type="none" w="med" len="med"/>
                      <a:tailEnd type="none" w="med" len="med"/>
                    </a:lnB>
                  </a:tcPr>
                </a:tc>
                <a:tc>
                  <a:txBody>
                    <a:bodyPr/>
                    <a:lstStyle/>
                    <a:p>
                      <a:pPr marL="0" indent="0" algn="ctr">
                        <a:buNone/>
                      </a:pPr>
                      <a:endParaRPr lang="en-US" sz="1400" dirty="0">
                        <a:latin typeface="Calibri" charset="0"/>
                        <a:ea typeface="Calibri" charset="0"/>
                        <a:cs typeface="Calibri" charset="0"/>
                      </a:endParaRPr>
                    </a:p>
                  </a:txBody>
                  <a:tcPr anchor="ctr">
                    <a:lnL w="12700" cap="flat" cmpd="sng" algn="ctr">
                      <a:solidFill>
                        <a:srgbClr val="D5DCEC"/>
                      </a:solidFill>
                      <a:prstDash val="solid"/>
                      <a:round/>
                      <a:headEnd type="none" w="med" len="med"/>
                      <a:tailEnd type="none" w="med" len="med"/>
                    </a:lnL>
                    <a:lnR w="12700" cap="flat" cmpd="sng" algn="ctr">
                      <a:solidFill>
                        <a:srgbClr val="D5DCEC"/>
                      </a:solidFill>
                      <a:prstDash val="solid"/>
                      <a:round/>
                      <a:headEnd type="none" w="med" len="med"/>
                      <a:tailEnd type="none" w="med" len="med"/>
                    </a:lnR>
                    <a:lnT w="12700" cap="flat" cmpd="sng" algn="ctr">
                      <a:solidFill>
                        <a:srgbClr val="D5DCEC"/>
                      </a:solidFill>
                      <a:prstDash val="solid"/>
                      <a:round/>
                      <a:headEnd type="none" w="med" len="med"/>
                      <a:tailEnd type="none" w="med" len="med"/>
                    </a:lnT>
                    <a:lnB w="12700" cap="flat" cmpd="sng" algn="ctr">
                      <a:solidFill>
                        <a:srgbClr val="D5DCEC"/>
                      </a:solidFill>
                      <a:prstDash val="solid"/>
                      <a:round/>
                      <a:headEnd type="none" w="med" len="med"/>
                      <a:tailEnd type="none" w="med" len="med"/>
                    </a:lnB>
                  </a:tcPr>
                </a:tc>
                <a:tc>
                  <a:txBody>
                    <a:bodyPr/>
                    <a:lstStyle/>
                    <a:p>
                      <a:pPr marL="0" indent="0" algn="ctr">
                        <a:buNone/>
                      </a:pPr>
                      <a:endParaRPr lang="en-US" sz="1400" dirty="0">
                        <a:latin typeface="Calibri" charset="0"/>
                        <a:ea typeface="Calibri" charset="0"/>
                        <a:cs typeface="Calibri" charset="0"/>
                      </a:endParaRPr>
                    </a:p>
                  </a:txBody>
                  <a:tcPr anchor="ctr">
                    <a:lnL w="12700" cap="flat" cmpd="sng" algn="ctr">
                      <a:solidFill>
                        <a:srgbClr val="D5DCEC"/>
                      </a:solidFill>
                      <a:prstDash val="solid"/>
                      <a:round/>
                      <a:headEnd type="none" w="med" len="med"/>
                      <a:tailEnd type="none" w="med" len="med"/>
                    </a:lnL>
                    <a:lnR w="12700" cap="flat" cmpd="sng" algn="ctr">
                      <a:solidFill>
                        <a:srgbClr val="D5DCEC"/>
                      </a:solidFill>
                      <a:prstDash val="solid"/>
                      <a:round/>
                      <a:headEnd type="none" w="med" len="med"/>
                      <a:tailEnd type="none" w="med" len="med"/>
                    </a:lnR>
                    <a:lnT w="12700" cap="flat" cmpd="sng" algn="ctr">
                      <a:solidFill>
                        <a:srgbClr val="D5DCEC"/>
                      </a:solidFill>
                      <a:prstDash val="solid"/>
                      <a:round/>
                      <a:headEnd type="none" w="med" len="med"/>
                      <a:tailEnd type="none" w="med" len="med"/>
                    </a:lnT>
                    <a:lnB w="12700" cap="flat" cmpd="sng" algn="ctr">
                      <a:solidFill>
                        <a:srgbClr val="D5DCEC"/>
                      </a:solidFill>
                      <a:prstDash val="solid"/>
                      <a:round/>
                      <a:headEnd type="none" w="med" len="med"/>
                      <a:tailEnd type="none" w="med" len="med"/>
                    </a:lnB>
                  </a:tcPr>
                </a:tc>
                <a:tc>
                  <a:txBody>
                    <a:bodyPr/>
                    <a:lstStyle/>
                    <a:p>
                      <a:pPr marL="0" indent="0" algn="ctr">
                        <a:buNone/>
                      </a:pPr>
                      <a:endParaRPr lang="en-US" sz="1400" dirty="0">
                        <a:latin typeface="Calibri" charset="0"/>
                        <a:ea typeface="Calibri" charset="0"/>
                        <a:cs typeface="Calibri" charset="0"/>
                      </a:endParaRPr>
                    </a:p>
                  </a:txBody>
                  <a:tcPr anchor="ctr">
                    <a:lnL w="12700" cap="flat" cmpd="sng" algn="ctr">
                      <a:solidFill>
                        <a:srgbClr val="D5DCEC"/>
                      </a:solidFill>
                      <a:prstDash val="solid"/>
                      <a:round/>
                      <a:headEnd type="none" w="med" len="med"/>
                      <a:tailEnd type="none" w="med" len="med"/>
                    </a:lnL>
                    <a:lnR w="12700" cap="flat" cmpd="sng" algn="ctr">
                      <a:solidFill>
                        <a:srgbClr val="D5DCEC"/>
                      </a:solidFill>
                      <a:prstDash val="solid"/>
                      <a:round/>
                      <a:headEnd type="none" w="med" len="med"/>
                      <a:tailEnd type="none" w="med" len="med"/>
                    </a:lnR>
                    <a:lnT w="12700" cap="flat" cmpd="sng" algn="ctr">
                      <a:solidFill>
                        <a:srgbClr val="D5DCEC"/>
                      </a:solidFill>
                      <a:prstDash val="solid"/>
                      <a:round/>
                      <a:headEnd type="none" w="med" len="med"/>
                      <a:tailEnd type="none" w="med" len="med"/>
                    </a:lnT>
                    <a:lnB w="12700" cap="flat" cmpd="sng" algn="ctr">
                      <a:solidFill>
                        <a:srgbClr val="D5DCEC"/>
                      </a:solidFill>
                      <a:prstDash val="solid"/>
                      <a:round/>
                      <a:headEnd type="none" w="med" len="med"/>
                      <a:tailEnd type="none" w="med" len="med"/>
                    </a:lnB>
                  </a:tcPr>
                </a:tc>
                <a:tc>
                  <a:txBody>
                    <a:bodyPr/>
                    <a:lstStyle/>
                    <a:p>
                      <a:pPr marL="0" indent="0" algn="ctr">
                        <a:buNone/>
                      </a:pPr>
                      <a:endParaRPr lang="en-US" sz="1400" dirty="0">
                        <a:latin typeface="Calibri" charset="0"/>
                        <a:ea typeface="Calibri" charset="0"/>
                        <a:cs typeface="Calibri" charset="0"/>
                      </a:endParaRPr>
                    </a:p>
                  </a:txBody>
                  <a:tcPr anchor="ctr">
                    <a:lnL w="12700" cap="flat" cmpd="sng" algn="ctr">
                      <a:solidFill>
                        <a:srgbClr val="D5DCEC"/>
                      </a:solidFill>
                      <a:prstDash val="solid"/>
                      <a:round/>
                      <a:headEnd type="none" w="med" len="med"/>
                      <a:tailEnd type="none" w="med" len="med"/>
                    </a:lnL>
                    <a:lnR w="12700" cap="flat" cmpd="sng" algn="ctr">
                      <a:solidFill>
                        <a:srgbClr val="D5DCEC"/>
                      </a:solidFill>
                      <a:prstDash val="solid"/>
                      <a:round/>
                      <a:headEnd type="none" w="med" len="med"/>
                      <a:tailEnd type="none" w="med" len="med"/>
                    </a:lnR>
                    <a:lnT w="12700" cap="flat" cmpd="sng" algn="ctr">
                      <a:solidFill>
                        <a:srgbClr val="D5DCEC"/>
                      </a:solidFill>
                      <a:prstDash val="solid"/>
                      <a:round/>
                      <a:headEnd type="none" w="med" len="med"/>
                      <a:tailEnd type="none" w="med" len="med"/>
                    </a:lnT>
                    <a:lnB w="12700" cap="flat" cmpd="sng" algn="ctr">
                      <a:solidFill>
                        <a:srgbClr val="D5DCEC"/>
                      </a:solidFill>
                      <a:prstDash val="solid"/>
                      <a:round/>
                      <a:headEnd type="none" w="med" len="med"/>
                      <a:tailEnd type="none" w="med" len="med"/>
                    </a:lnB>
                  </a:tcPr>
                </a:tc>
                <a:extLst>
                  <a:ext uri="{0D108BD9-81ED-4DB2-BD59-A6C34878D82A}">
                    <a16:rowId xmlns:a16="http://schemas.microsoft.com/office/drawing/2014/main" val="10001"/>
                  </a:ext>
                </a:extLst>
              </a:tr>
              <a:tr h="320040">
                <a:tc>
                  <a:txBody>
                    <a:bodyPr/>
                    <a:lstStyle/>
                    <a:p>
                      <a:pPr marL="0" indent="0" algn="ctr">
                        <a:buNone/>
                      </a:pPr>
                      <a:r>
                        <a:rPr lang="en-US" sz="1400" dirty="0">
                          <a:solidFill>
                            <a:srgbClr val="000000"/>
                          </a:solidFill>
                          <a:latin typeface="Calibri" pitchFamily="34" charset="0"/>
                          <a:ea typeface="Calibri" pitchFamily="34" charset="-122"/>
                          <a:cs typeface="Calibri" pitchFamily="34" charset="-120"/>
                        </a:rPr>
                        <a:t>Техник хангамжийн засвар</a:t>
                      </a:r>
                      <a:endParaRPr lang="en-US" sz="1400" dirty="0">
                        <a:latin typeface="Calibri" charset="0"/>
                        <a:ea typeface="Calibri" charset="0"/>
                        <a:cs typeface="Calibri" charset="0"/>
                      </a:endParaRPr>
                    </a:p>
                  </a:txBody>
                  <a:tcPr anchor="ctr">
                    <a:lnL w="12700" cap="flat" cmpd="sng" algn="ctr">
                      <a:solidFill>
                        <a:srgbClr val="D5DCEC"/>
                      </a:solidFill>
                      <a:prstDash val="solid"/>
                      <a:round/>
                      <a:headEnd type="none" w="med" len="med"/>
                      <a:tailEnd type="none" w="med" len="med"/>
                    </a:lnL>
                    <a:lnR w="12700" cap="flat" cmpd="sng" algn="ctr">
                      <a:solidFill>
                        <a:srgbClr val="D5DCEC"/>
                      </a:solidFill>
                      <a:prstDash val="solid"/>
                      <a:round/>
                      <a:headEnd type="none" w="med" len="med"/>
                      <a:tailEnd type="none" w="med" len="med"/>
                    </a:lnR>
                    <a:lnT w="12700" cap="flat" cmpd="sng" algn="ctr">
                      <a:solidFill>
                        <a:srgbClr val="D5DCEC"/>
                      </a:solidFill>
                      <a:prstDash val="solid"/>
                      <a:round/>
                      <a:headEnd type="none" w="med" len="med"/>
                      <a:tailEnd type="none" w="med" len="med"/>
                    </a:lnT>
                    <a:lnB w="12700" cap="flat" cmpd="sng" algn="ctr">
                      <a:solidFill>
                        <a:srgbClr val="D5DCEC"/>
                      </a:solidFill>
                      <a:prstDash val="solid"/>
                      <a:round/>
                      <a:headEnd type="none" w="med" len="med"/>
                      <a:tailEnd type="none" w="med" len="med"/>
                    </a:lnB>
                  </a:tcPr>
                </a:tc>
                <a:tc>
                  <a:txBody>
                    <a:bodyPr/>
                    <a:lstStyle/>
                    <a:p>
                      <a:pPr marL="0" indent="0" algn="ctr">
                        <a:buNone/>
                      </a:pPr>
                      <a:r>
                        <a:rPr lang="en-US" sz="1400" dirty="0">
                          <a:solidFill>
                            <a:srgbClr val="000000"/>
                          </a:solidFill>
                          <a:latin typeface="Calibri" pitchFamily="34" charset="0"/>
                          <a:ea typeface="Calibri" pitchFamily="34" charset="-122"/>
                          <a:cs typeface="Calibri" pitchFamily="34" charset="-120"/>
                        </a:rPr>
                        <a:t>30,000</a:t>
                      </a:r>
                      <a:endParaRPr lang="en-US" sz="1400" dirty="0">
                        <a:latin typeface="Calibri" charset="0"/>
                        <a:ea typeface="Calibri" charset="0"/>
                        <a:cs typeface="Calibri" charset="0"/>
                      </a:endParaRPr>
                    </a:p>
                  </a:txBody>
                  <a:tcPr anchor="ctr">
                    <a:lnL w="12700" cap="flat" cmpd="sng" algn="ctr">
                      <a:solidFill>
                        <a:srgbClr val="D5DCEC"/>
                      </a:solidFill>
                      <a:prstDash val="solid"/>
                      <a:round/>
                      <a:headEnd type="none" w="med" len="med"/>
                      <a:tailEnd type="none" w="med" len="med"/>
                    </a:lnL>
                    <a:lnR w="12700" cap="flat" cmpd="sng" algn="ctr">
                      <a:solidFill>
                        <a:srgbClr val="D5DCEC"/>
                      </a:solidFill>
                      <a:prstDash val="solid"/>
                      <a:round/>
                      <a:headEnd type="none" w="med" len="med"/>
                      <a:tailEnd type="none" w="med" len="med"/>
                    </a:lnR>
                    <a:lnT w="12700" cap="flat" cmpd="sng" algn="ctr">
                      <a:solidFill>
                        <a:srgbClr val="D5DCEC"/>
                      </a:solidFill>
                      <a:prstDash val="solid"/>
                      <a:round/>
                      <a:headEnd type="none" w="med" len="med"/>
                      <a:tailEnd type="none" w="med" len="med"/>
                    </a:lnT>
                    <a:lnB w="12700" cap="flat" cmpd="sng" algn="ctr">
                      <a:solidFill>
                        <a:srgbClr val="D5DCEC"/>
                      </a:solidFill>
                      <a:prstDash val="solid"/>
                      <a:round/>
                      <a:headEnd type="none" w="med" len="med"/>
                      <a:tailEnd type="none" w="med" len="med"/>
                    </a:lnB>
                  </a:tcPr>
                </a:tc>
                <a:tc>
                  <a:txBody>
                    <a:bodyPr/>
                    <a:lstStyle/>
                    <a:p>
                      <a:pPr marL="0" indent="0" algn="ctr">
                        <a:buNone/>
                      </a:pPr>
                      <a:r>
                        <a:rPr lang="en-US" sz="1400" dirty="0">
                          <a:solidFill>
                            <a:srgbClr val="000000"/>
                          </a:solidFill>
                          <a:latin typeface="Calibri" pitchFamily="34" charset="0"/>
                          <a:ea typeface="Calibri" pitchFamily="34" charset="-122"/>
                          <a:cs typeface="Calibri" pitchFamily="34" charset="-120"/>
                        </a:rPr>
                        <a:t>30,000</a:t>
                      </a:r>
                      <a:endParaRPr lang="en-US" sz="1400" dirty="0">
                        <a:latin typeface="Calibri" charset="0"/>
                        <a:ea typeface="Calibri" charset="0"/>
                        <a:cs typeface="Calibri" charset="0"/>
                      </a:endParaRPr>
                    </a:p>
                  </a:txBody>
                  <a:tcPr anchor="ctr">
                    <a:lnL w="12700" cap="flat" cmpd="sng" algn="ctr">
                      <a:solidFill>
                        <a:srgbClr val="D5DCEC"/>
                      </a:solidFill>
                      <a:prstDash val="solid"/>
                      <a:round/>
                      <a:headEnd type="none" w="med" len="med"/>
                      <a:tailEnd type="none" w="med" len="med"/>
                    </a:lnL>
                    <a:lnR w="12700" cap="flat" cmpd="sng" algn="ctr">
                      <a:solidFill>
                        <a:srgbClr val="D5DCEC"/>
                      </a:solidFill>
                      <a:prstDash val="solid"/>
                      <a:round/>
                      <a:headEnd type="none" w="med" len="med"/>
                      <a:tailEnd type="none" w="med" len="med"/>
                    </a:lnR>
                    <a:lnT w="12700" cap="flat" cmpd="sng" algn="ctr">
                      <a:solidFill>
                        <a:srgbClr val="D5DCEC"/>
                      </a:solidFill>
                      <a:prstDash val="solid"/>
                      <a:round/>
                      <a:headEnd type="none" w="med" len="med"/>
                      <a:tailEnd type="none" w="med" len="med"/>
                    </a:lnT>
                    <a:lnB w="12700" cap="flat" cmpd="sng" algn="ctr">
                      <a:solidFill>
                        <a:srgbClr val="D5DCEC"/>
                      </a:solidFill>
                      <a:prstDash val="solid"/>
                      <a:round/>
                      <a:headEnd type="none" w="med" len="med"/>
                      <a:tailEnd type="none" w="med" len="med"/>
                    </a:lnB>
                  </a:tcPr>
                </a:tc>
                <a:tc>
                  <a:txBody>
                    <a:bodyPr/>
                    <a:lstStyle/>
                    <a:p>
                      <a:pPr marL="0" indent="0" algn="ctr">
                        <a:buNone/>
                      </a:pPr>
                      <a:r>
                        <a:rPr lang="en-US" sz="1400" dirty="0">
                          <a:solidFill>
                            <a:srgbClr val="000000"/>
                          </a:solidFill>
                          <a:latin typeface="Calibri" pitchFamily="34" charset="0"/>
                          <a:ea typeface="Calibri" pitchFamily="34" charset="-122"/>
                          <a:cs typeface="Calibri" pitchFamily="34" charset="-120"/>
                        </a:rPr>
                        <a:t>30,000</a:t>
                      </a:r>
                      <a:endParaRPr lang="en-US" sz="1400" dirty="0">
                        <a:latin typeface="Calibri" charset="0"/>
                        <a:ea typeface="Calibri" charset="0"/>
                        <a:cs typeface="Calibri" charset="0"/>
                      </a:endParaRPr>
                    </a:p>
                  </a:txBody>
                  <a:tcPr anchor="ctr">
                    <a:lnL w="12700" cap="flat" cmpd="sng" algn="ctr">
                      <a:solidFill>
                        <a:srgbClr val="D5DCEC"/>
                      </a:solidFill>
                      <a:prstDash val="solid"/>
                      <a:round/>
                      <a:headEnd type="none" w="med" len="med"/>
                      <a:tailEnd type="none" w="med" len="med"/>
                    </a:lnL>
                    <a:lnR w="12700" cap="flat" cmpd="sng" algn="ctr">
                      <a:solidFill>
                        <a:srgbClr val="D5DCEC"/>
                      </a:solidFill>
                      <a:prstDash val="solid"/>
                      <a:round/>
                      <a:headEnd type="none" w="med" len="med"/>
                      <a:tailEnd type="none" w="med" len="med"/>
                    </a:lnR>
                    <a:lnT w="12700" cap="flat" cmpd="sng" algn="ctr">
                      <a:solidFill>
                        <a:srgbClr val="D5DCEC"/>
                      </a:solidFill>
                      <a:prstDash val="solid"/>
                      <a:round/>
                      <a:headEnd type="none" w="med" len="med"/>
                      <a:tailEnd type="none" w="med" len="med"/>
                    </a:lnT>
                    <a:lnB w="12700" cap="flat" cmpd="sng" algn="ctr">
                      <a:solidFill>
                        <a:srgbClr val="D5DCEC"/>
                      </a:solidFill>
                      <a:prstDash val="solid"/>
                      <a:round/>
                      <a:headEnd type="none" w="med" len="med"/>
                      <a:tailEnd type="none" w="med" len="med"/>
                    </a:lnB>
                  </a:tcPr>
                </a:tc>
                <a:tc>
                  <a:txBody>
                    <a:bodyPr/>
                    <a:lstStyle/>
                    <a:p>
                      <a:pPr marL="0" indent="0" algn="ctr">
                        <a:buNone/>
                      </a:pPr>
                      <a:r>
                        <a:rPr lang="en-US" sz="1400" dirty="0">
                          <a:solidFill>
                            <a:srgbClr val="000000"/>
                          </a:solidFill>
                          <a:latin typeface="Calibri" pitchFamily="34" charset="0"/>
                          <a:ea typeface="Calibri" pitchFamily="34" charset="-122"/>
                          <a:cs typeface="Calibri" pitchFamily="34" charset="-120"/>
                        </a:rPr>
                        <a:t>30,000</a:t>
                      </a:r>
                      <a:endParaRPr lang="en-US" sz="1400" dirty="0">
                        <a:latin typeface="Calibri" charset="0"/>
                        <a:ea typeface="Calibri" charset="0"/>
                        <a:cs typeface="Calibri" charset="0"/>
                      </a:endParaRPr>
                    </a:p>
                  </a:txBody>
                  <a:tcPr anchor="ctr">
                    <a:lnL w="12700" cap="flat" cmpd="sng" algn="ctr">
                      <a:solidFill>
                        <a:srgbClr val="D5DCEC"/>
                      </a:solidFill>
                      <a:prstDash val="solid"/>
                      <a:round/>
                      <a:headEnd type="none" w="med" len="med"/>
                      <a:tailEnd type="none" w="med" len="med"/>
                    </a:lnL>
                    <a:lnR w="12700" cap="flat" cmpd="sng" algn="ctr">
                      <a:solidFill>
                        <a:srgbClr val="D5DCEC"/>
                      </a:solidFill>
                      <a:prstDash val="solid"/>
                      <a:round/>
                      <a:headEnd type="none" w="med" len="med"/>
                      <a:tailEnd type="none" w="med" len="med"/>
                    </a:lnR>
                    <a:lnT w="12700" cap="flat" cmpd="sng" algn="ctr">
                      <a:solidFill>
                        <a:srgbClr val="D5DCEC"/>
                      </a:solidFill>
                      <a:prstDash val="solid"/>
                      <a:round/>
                      <a:headEnd type="none" w="med" len="med"/>
                      <a:tailEnd type="none" w="med" len="med"/>
                    </a:lnT>
                    <a:lnB w="12700" cap="flat" cmpd="sng" algn="ctr">
                      <a:solidFill>
                        <a:srgbClr val="D5DCEC"/>
                      </a:solidFill>
                      <a:prstDash val="solid"/>
                      <a:round/>
                      <a:headEnd type="none" w="med" len="med"/>
                      <a:tailEnd type="none" w="med" len="med"/>
                    </a:lnB>
                  </a:tcPr>
                </a:tc>
                <a:tc>
                  <a:txBody>
                    <a:bodyPr/>
                    <a:lstStyle/>
                    <a:p>
                      <a:pPr marL="0" indent="0" algn="ctr">
                        <a:buNone/>
                      </a:pPr>
                      <a:r>
                        <a:rPr lang="en-US" sz="1400" dirty="0">
                          <a:solidFill>
                            <a:srgbClr val="000000"/>
                          </a:solidFill>
                          <a:latin typeface="Calibri" pitchFamily="34" charset="0"/>
                          <a:ea typeface="Calibri" pitchFamily="34" charset="-122"/>
                          <a:cs typeface="Calibri" pitchFamily="34" charset="-120"/>
                        </a:rPr>
                        <a:t>30,000</a:t>
                      </a:r>
                      <a:endParaRPr lang="en-US" sz="1400" dirty="0">
                        <a:latin typeface="Calibri" charset="0"/>
                        <a:ea typeface="Calibri" charset="0"/>
                        <a:cs typeface="Calibri" charset="0"/>
                      </a:endParaRPr>
                    </a:p>
                  </a:txBody>
                  <a:tcPr anchor="ctr">
                    <a:lnL w="12700" cap="flat" cmpd="sng" algn="ctr">
                      <a:solidFill>
                        <a:srgbClr val="D5DCEC"/>
                      </a:solidFill>
                      <a:prstDash val="solid"/>
                      <a:round/>
                      <a:headEnd type="none" w="med" len="med"/>
                      <a:tailEnd type="none" w="med" len="med"/>
                    </a:lnL>
                    <a:lnR w="12700" cap="flat" cmpd="sng" algn="ctr">
                      <a:solidFill>
                        <a:srgbClr val="D5DCEC"/>
                      </a:solidFill>
                      <a:prstDash val="solid"/>
                      <a:round/>
                      <a:headEnd type="none" w="med" len="med"/>
                      <a:tailEnd type="none" w="med" len="med"/>
                    </a:lnR>
                    <a:lnT w="12700" cap="flat" cmpd="sng" algn="ctr">
                      <a:solidFill>
                        <a:srgbClr val="D5DCEC"/>
                      </a:solidFill>
                      <a:prstDash val="solid"/>
                      <a:round/>
                      <a:headEnd type="none" w="med" len="med"/>
                      <a:tailEnd type="none" w="med" len="med"/>
                    </a:lnT>
                    <a:lnB w="12700" cap="flat" cmpd="sng" algn="ctr">
                      <a:solidFill>
                        <a:srgbClr val="D5DCEC"/>
                      </a:solidFill>
                      <a:prstDash val="solid"/>
                      <a:round/>
                      <a:headEnd type="none" w="med" len="med"/>
                      <a:tailEnd type="none" w="med" len="med"/>
                    </a:lnB>
                  </a:tcPr>
                </a:tc>
                <a:extLst>
                  <a:ext uri="{0D108BD9-81ED-4DB2-BD59-A6C34878D82A}">
                    <a16:rowId xmlns:a16="http://schemas.microsoft.com/office/drawing/2014/main" val="10002"/>
                  </a:ext>
                </a:extLst>
              </a:tr>
              <a:tr h="320040">
                <a:tc>
                  <a:txBody>
                    <a:bodyPr/>
                    <a:lstStyle/>
                    <a:p>
                      <a:pPr marL="0" indent="0" algn="ctr">
                        <a:buNone/>
                      </a:pPr>
                      <a:r>
                        <a:rPr lang="en-US" sz="1400" dirty="0">
                          <a:solidFill>
                            <a:srgbClr val="000000"/>
                          </a:solidFill>
                          <a:latin typeface="Calibri" pitchFamily="34" charset="0"/>
                          <a:ea typeface="Calibri" pitchFamily="34" charset="-122"/>
                          <a:cs typeface="Calibri" pitchFamily="34" charset="-120"/>
                        </a:rPr>
                        <a:t>Программ худалдан авалт</a:t>
                      </a:r>
                      <a:endParaRPr lang="en-US" sz="1400" dirty="0">
                        <a:latin typeface="Calibri" charset="0"/>
                        <a:ea typeface="Calibri" charset="0"/>
                        <a:cs typeface="Calibri" charset="0"/>
                      </a:endParaRPr>
                    </a:p>
                  </a:txBody>
                  <a:tcPr anchor="ctr">
                    <a:lnL w="12700" cap="flat" cmpd="sng" algn="ctr">
                      <a:solidFill>
                        <a:srgbClr val="D5DCEC"/>
                      </a:solidFill>
                      <a:prstDash val="solid"/>
                      <a:round/>
                      <a:headEnd type="none" w="med" len="med"/>
                      <a:tailEnd type="none" w="med" len="med"/>
                    </a:lnL>
                    <a:lnR w="12700" cap="flat" cmpd="sng" algn="ctr">
                      <a:solidFill>
                        <a:srgbClr val="D5DCEC"/>
                      </a:solidFill>
                      <a:prstDash val="solid"/>
                      <a:round/>
                      <a:headEnd type="none" w="med" len="med"/>
                      <a:tailEnd type="none" w="med" len="med"/>
                    </a:lnR>
                    <a:lnT w="12700" cap="flat" cmpd="sng" algn="ctr">
                      <a:solidFill>
                        <a:srgbClr val="D5DCEC"/>
                      </a:solidFill>
                      <a:prstDash val="solid"/>
                      <a:round/>
                      <a:headEnd type="none" w="med" len="med"/>
                      <a:tailEnd type="none" w="med" len="med"/>
                    </a:lnT>
                    <a:lnB w="12700" cap="flat" cmpd="sng" algn="ctr">
                      <a:solidFill>
                        <a:srgbClr val="D5DCEC"/>
                      </a:solidFill>
                      <a:prstDash val="solid"/>
                      <a:round/>
                      <a:headEnd type="none" w="med" len="med"/>
                      <a:tailEnd type="none" w="med" len="med"/>
                    </a:lnB>
                  </a:tcPr>
                </a:tc>
                <a:tc>
                  <a:txBody>
                    <a:bodyPr/>
                    <a:lstStyle/>
                    <a:p>
                      <a:pPr marL="0" indent="0" algn="ctr">
                        <a:buNone/>
                      </a:pPr>
                      <a:r>
                        <a:rPr lang="en-US" sz="1400" dirty="0">
                          <a:solidFill>
                            <a:srgbClr val="000000"/>
                          </a:solidFill>
                          <a:latin typeface="Calibri" pitchFamily="34" charset="0"/>
                          <a:ea typeface="Calibri" pitchFamily="34" charset="-122"/>
                          <a:cs typeface="Calibri" pitchFamily="34" charset="-120"/>
                        </a:rPr>
                        <a:t>150,000</a:t>
                      </a:r>
                      <a:endParaRPr lang="en-US" sz="1400" dirty="0">
                        <a:latin typeface="Calibri" charset="0"/>
                        <a:ea typeface="Calibri" charset="0"/>
                        <a:cs typeface="Calibri" charset="0"/>
                      </a:endParaRPr>
                    </a:p>
                  </a:txBody>
                  <a:tcPr anchor="ctr">
                    <a:lnL w="12700" cap="flat" cmpd="sng" algn="ctr">
                      <a:solidFill>
                        <a:srgbClr val="D5DCEC"/>
                      </a:solidFill>
                      <a:prstDash val="solid"/>
                      <a:round/>
                      <a:headEnd type="none" w="med" len="med"/>
                      <a:tailEnd type="none" w="med" len="med"/>
                    </a:lnL>
                    <a:lnR w="12700" cap="flat" cmpd="sng" algn="ctr">
                      <a:solidFill>
                        <a:srgbClr val="D5DCEC"/>
                      </a:solidFill>
                      <a:prstDash val="solid"/>
                      <a:round/>
                      <a:headEnd type="none" w="med" len="med"/>
                      <a:tailEnd type="none" w="med" len="med"/>
                    </a:lnR>
                    <a:lnT w="12700" cap="flat" cmpd="sng" algn="ctr">
                      <a:solidFill>
                        <a:srgbClr val="D5DCEC"/>
                      </a:solidFill>
                      <a:prstDash val="solid"/>
                      <a:round/>
                      <a:headEnd type="none" w="med" len="med"/>
                      <a:tailEnd type="none" w="med" len="med"/>
                    </a:lnT>
                    <a:lnB w="12700" cap="flat" cmpd="sng" algn="ctr">
                      <a:solidFill>
                        <a:srgbClr val="D5DCEC"/>
                      </a:solidFill>
                      <a:prstDash val="solid"/>
                      <a:round/>
                      <a:headEnd type="none" w="med" len="med"/>
                      <a:tailEnd type="none" w="med" len="med"/>
                    </a:lnB>
                  </a:tcPr>
                </a:tc>
                <a:tc>
                  <a:txBody>
                    <a:bodyPr/>
                    <a:lstStyle/>
                    <a:p>
                      <a:pPr marL="0" indent="0" algn="ctr">
                        <a:buNone/>
                      </a:pPr>
                      <a:endParaRPr lang="en-US" sz="1400" dirty="0">
                        <a:latin typeface="Calibri" charset="0"/>
                        <a:ea typeface="Calibri" charset="0"/>
                        <a:cs typeface="Calibri" charset="0"/>
                      </a:endParaRPr>
                    </a:p>
                  </a:txBody>
                  <a:tcPr anchor="ctr">
                    <a:lnL w="12700" cap="flat" cmpd="sng" algn="ctr">
                      <a:solidFill>
                        <a:srgbClr val="D5DCEC"/>
                      </a:solidFill>
                      <a:prstDash val="solid"/>
                      <a:round/>
                      <a:headEnd type="none" w="med" len="med"/>
                      <a:tailEnd type="none" w="med" len="med"/>
                    </a:lnL>
                    <a:lnR w="12700" cap="flat" cmpd="sng" algn="ctr">
                      <a:solidFill>
                        <a:srgbClr val="D5DCEC"/>
                      </a:solidFill>
                      <a:prstDash val="solid"/>
                      <a:round/>
                      <a:headEnd type="none" w="med" len="med"/>
                      <a:tailEnd type="none" w="med" len="med"/>
                    </a:lnR>
                    <a:lnT w="12700" cap="flat" cmpd="sng" algn="ctr">
                      <a:solidFill>
                        <a:srgbClr val="D5DCEC"/>
                      </a:solidFill>
                      <a:prstDash val="solid"/>
                      <a:round/>
                      <a:headEnd type="none" w="med" len="med"/>
                      <a:tailEnd type="none" w="med" len="med"/>
                    </a:lnT>
                    <a:lnB w="12700" cap="flat" cmpd="sng" algn="ctr">
                      <a:solidFill>
                        <a:srgbClr val="D5DCEC"/>
                      </a:solidFill>
                      <a:prstDash val="solid"/>
                      <a:round/>
                      <a:headEnd type="none" w="med" len="med"/>
                      <a:tailEnd type="none" w="med" len="med"/>
                    </a:lnB>
                  </a:tcPr>
                </a:tc>
                <a:tc>
                  <a:txBody>
                    <a:bodyPr/>
                    <a:lstStyle/>
                    <a:p>
                      <a:pPr marL="0" indent="0" algn="ctr">
                        <a:buNone/>
                      </a:pPr>
                      <a:endParaRPr lang="en-US" sz="1400" dirty="0">
                        <a:latin typeface="Calibri" charset="0"/>
                        <a:ea typeface="Calibri" charset="0"/>
                        <a:cs typeface="Calibri" charset="0"/>
                      </a:endParaRPr>
                    </a:p>
                  </a:txBody>
                  <a:tcPr anchor="ctr">
                    <a:lnL w="12700" cap="flat" cmpd="sng" algn="ctr">
                      <a:solidFill>
                        <a:srgbClr val="D5DCEC"/>
                      </a:solidFill>
                      <a:prstDash val="solid"/>
                      <a:round/>
                      <a:headEnd type="none" w="med" len="med"/>
                      <a:tailEnd type="none" w="med" len="med"/>
                    </a:lnL>
                    <a:lnR w="12700" cap="flat" cmpd="sng" algn="ctr">
                      <a:solidFill>
                        <a:srgbClr val="D5DCEC"/>
                      </a:solidFill>
                      <a:prstDash val="solid"/>
                      <a:round/>
                      <a:headEnd type="none" w="med" len="med"/>
                      <a:tailEnd type="none" w="med" len="med"/>
                    </a:lnR>
                    <a:lnT w="12700" cap="flat" cmpd="sng" algn="ctr">
                      <a:solidFill>
                        <a:srgbClr val="D5DCEC"/>
                      </a:solidFill>
                      <a:prstDash val="solid"/>
                      <a:round/>
                      <a:headEnd type="none" w="med" len="med"/>
                      <a:tailEnd type="none" w="med" len="med"/>
                    </a:lnT>
                    <a:lnB w="12700" cap="flat" cmpd="sng" algn="ctr">
                      <a:solidFill>
                        <a:srgbClr val="D5DCEC"/>
                      </a:solidFill>
                      <a:prstDash val="solid"/>
                      <a:round/>
                      <a:headEnd type="none" w="med" len="med"/>
                      <a:tailEnd type="none" w="med" len="med"/>
                    </a:lnB>
                  </a:tcPr>
                </a:tc>
                <a:tc>
                  <a:txBody>
                    <a:bodyPr/>
                    <a:lstStyle/>
                    <a:p>
                      <a:pPr marL="0" indent="0" algn="ctr">
                        <a:buNone/>
                      </a:pPr>
                      <a:endParaRPr lang="en-US" sz="1400" dirty="0">
                        <a:latin typeface="Calibri" charset="0"/>
                        <a:ea typeface="Calibri" charset="0"/>
                        <a:cs typeface="Calibri" charset="0"/>
                      </a:endParaRPr>
                    </a:p>
                  </a:txBody>
                  <a:tcPr anchor="ctr">
                    <a:lnL w="12700" cap="flat" cmpd="sng" algn="ctr">
                      <a:solidFill>
                        <a:srgbClr val="D5DCEC"/>
                      </a:solidFill>
                      <a:prstDash val="solid"/>
                      <a:round/>
                      <a:headEnd type="none" w="med" len="med"/>
                      <a:tailEnd type="none" w="med" len="med"/>
                    </a:lnL>
                    <a:lnR w="12700" cap="flat" cmpd="sng" algn="ctr">
                      <a:solidFill>
                        <a:srgbClr val="D5DCEC"/>
                      </a:solidFill>
                      <a:prstDash val="solid"/>
                      <a:round/>
                      <a:headEnd type="none" w="med" len="med"/>
                      <a:tailEnd type="none" w="med" len="med"/>
                    </a:lnR>
                    <a:lnT w="12700" cap="flat" cmpd="sng" algn="ctr">
                      <a:solidFill>
                        <a:srgbClr val="D5DCEC"/>
                      </a:solidFill>
                      <a:prstDash val="solid"/>
                      <a:round/>
                      <a:headEnd type="none" w="med" len="med"/>
                      <a:tailEnd type="none" w="med" len="med"/>
                    </a:lnT>
                    <a:lnB w="12700" cap="flat" cmpd="sng" algn="ctr">
                      <a:solidFill>
                        <a:srgbClr val="D5DCEC"/>
                      </a:solidFill>
                      <a:prstDash val="solid"/>
                      <a:round/>
                      <a:headEnd type="none" w="med" len="med"/>
                      <a:tailEnd type="none" w="med" len="med"/>
                    </a:lnB>
                  </a:tcPr>
                </a:tc>
                <a:tc>
                  <a:txBody>
                    <a:bodyPr/>
                    <a:lstStyle/>
                    <a:p>
                      <a:pPr marL="0" indent="0" algn="ctr">
                        <a:buNone/>
                      </a:pPr>
                      <a:endParaRPr lang="en-US" sz="1400" dirty="0">
                        <a:latin typeface="Calibri" charset="0"/>
                        <a:ea typeface="Calibri" charset="0"/>
                        <a:cs typeface="Calibri" charset="0"/>
                      </a:endParaRPr>
                    </a:p>
                  </a:txBody>
                  <a:tcPr anchor="ctr">
                    <a:lnL w="12700" cap="flat" cmpd="sng" algn="ctr">
                      <a:solidFill>
                        <a:srgbClr val="D5DCEC"/>
                      </a:solidFill>
                      <a:prstDash val="solid"/>
                      <a:round/>
                      <a:headEnd type="none" w="med" len="med"/>
                      <a:tailEnd type="none" w="med" len="med"/>
                    </a:lnL>
                    <a:lnR w="12700" cap="flat" cmpd="sng" algn="ctr">
                      <a:solidFill>
                        <a:srgbClr val="D5DCEC"/>
                      </a:solidFill>
                      <a:prstDash val="solid"/>
                      <a:round/>
                      <a:headEnd type="none" w="med" len="med"/>
                      <a:tailEnd type="none" w="med" len="med"/>
                    </a:lnR>
                    <a:lnT w="12700" cap="flat" cmpd="sng" algn="ctr">
                      <a:solidFill>
                        <a:srgbClr val="D5DCEC"/>
                      </a:solidFill>
                      <a:prstDash val="solid"/>
                      <a:round/>
                      <a:headEnd type="none" w="med" len="med"/>
                      <a:tailEnd type="none" w="med" len="med"/>
                    </a:lnT>
                    <a:lnB w="12700" cap="flat" cmpd="sng" algn="ctr">
                      <a:solidFill>
                        <a:srgbClr val="D5DCEC"/>
                      </a:solidFill>
                      <a:prstDash val="solid"/>
                      <a:round/>
                      <a:headEnd type="none" w="med" len="med"/>
                      <a:tailEnd type="none" w="med" len="med"/>
                    </a:lnB>
                  </a:tcPr>
                </a:tc>
                <a:extLst>
                  <a:ext uri="{0D108BD9-81ED-4DB2-BD59-A6C34878D82A}">
                    <a16:rowId xmlns:a16="http://schemas.microsoft.com/office/drawing/2014/main" val="10003"/>
                  </a:ext>
                </a:extLst>
              </a:tr>
              <a:tr h="320040">
                <a:tc>
                  <a:txBody>
                    <a:bodyPr/>
                    <a:lstStyle/>
                    <a:p>
                      <a:pPr marL="0" indent="0" algn="ctr">
                        <a:buNone/>
                      </a:pPr>
                      <a:r>
                        <a:rPr lang="en-US" sz="1400" dirty="0">
                          <a:solidFill>
                            <a:srgbClr val="000000"/>
                          </a:solidFill>
                          <a:latin typeface="Calibri" pitchFamily="34" charset="0"/>
                          <a:ea typeface="Calibri" pitchFamily="34" charset="-122"/>
                          <a:cs typeface="Calibri" pitchFamily="34" charset="-120"/>
                        </a:rPr>
                        <a:t>Программын дэмжлэг</a:t>
                      </a:r>
                      <a:endParaRPr lang="en-US" sz="1400" dirty="0">
                        <a:latin typeface="Calibri" charset="0"/>
                        <a:ea typeface="Calibri" charset="0"/>
                        <a:cs typeface="Calibri" charset="0"/>
                      </a:endParaRPr>
                    </a:p>
                  </a:txBody>
                  <a:tcPr anchor="ctr">
                    <a:lnL w="12700" cap="flat" cmpd="sng" algn="ctr">
                      <a:solidFill>
                        <a:srgbClr val="D5DCEC"/>
                      </a:solidFill>
                      <a:prstDash val="solid"/>
                      <a:round/>
                      <a:headEnd type="none" w="med" len="med"/>
                      <a:tailEnd type="none" w="med" len="med"/>
                    </a:lnL>
                    <a:lnR w="12700" cap="flat" cmpd="sng" algn="ctr">
                      <a:solidFill>
                        <a:srgbClr val="D5DCEC"/>
                      </a:solidFill>
                      <a:prstDash val="solid"/>
                      <a:round/>
                      <a:headEnd type="none" w="med" len="med"/>
                      <a:tailEnd type="none" w="med" len="med"/>
                    </a:lnR>
                    <a:lnT w="12700" cap="flat" cmpd="sng" algn="ctr">
                      <a:solidFill>
                        <a:srgbClr val="D5DCEC"/>
                      </a:solidFill>
                      <a:prstDash val="solid"/>
                      <a:round/>
                      <a:headEnd type="none" w="med" len="med"/>
                      <a:tailEnd type="none" w="med" len="med"/>
                    </a:lnT>
                    <a:lnB w="12700" cap="flat" cmpd="sng" algn="ctr">
                      <a:solidFill>
                        <a:srgbClr val="D5DCEC"/>
                      </a:solidFill>
                      <a:prstDash val="solid"/>
                      <a:round/>
                      <a:headEnd type="none" w="med" len="med"/>
                      <a:tailEnd type="none" w="med" len="med"/>
                    </a:lnB>
                  </a:tcPr>
                </a:tc>
                <a:tc>
                  <a:txBody>
                    <a:bodyPr/>
                    <a:lstStyle/>
                    <a:p>
                      <a:pPr marL="0" indent="0" algn="ctr">
                        <a:buNone/>
                      </a:pPr>
                      <a:r>
                        <a:rPr lang="en-US" sz="1400" dirty="0">
                          <a:solidFill>
                            <a:srgbClr val="000000"/>
                          </a:solidFill>
                          <a:latin typeface="Calibri" pitchFamily="34" charset="0"/>
                          <a:ea typeface="Calibri" pitchFamily="34" charset="-122"/>
                          <a:cs typeface="Calibri" pitchFamily="34" charset="-120"/>
                        </a:rPr>
                        <a:t>30,000</a:t>
                      </a:r>
                      <a:endParaRPr lang="en-US" sz="1400" dirty="0">
                        <a:latin typeface="Calibri" charset="0"/>
                        <a:ea typeface="Calibri" charset="0"/>
                        <a:cs typeface="Calibri" charset="0"/>
                      </a:endParaRPr>
                    </a:p>
                  </a:txBody>
                  <a:tcPr anchor="ctr">
                    <a:lnL w="12700" cap="flat" cmpd="sng" algn="ctr">
                      <a:solidFill>
                        <a:srgbClr val="D5DCEC"/>
                      </a:solidFill>
                      <a:prstDash val="solid"/>
                      <a:round/>
                      <a:headEnd type="none" w="med" len="med"/>
                      <a:tailEnd type="none" w="med" len="med"/>
                    </a:lnL>
                    <a:lnR w="12700" cap="flat" cmpd="sng" algn="ctr">
                      <a:solidFill>
                        <a:srgbClr val="D5DCEC"/>
                      </a:solidFill>
                      <a:prstDash val="solid"/>
                      <a:round/>
                      <a:headEnd type="none" w="med" len="med"/>
                      <a:tailEnd type="none" w="med" len="med"/>
                    </a:lnR>
                    <a:lnT w="12700" cap="flat" cmpd="sng" algn="ctr">
                      <a:solidFill>
                        <a:srgbClr val="D5DCEC"/>
                      </a:solidFill>
                      <a:prstDash val="solid"/>
                      <a:round/>
                      <a:headEnd type="none" w="med" len="med"/>
                      <a:tailEnd type="none" w="med" len="med"/>
                    </a:lnT>
                    <a:lnB w="12700" cap="flat" cmpd="sng" algn="ctr">
                      <a:solidFill>
                        <a:srgbClr val="D5DCEC"/>
                      </a:solidFill>
                      <a:prstDash val="solid"/>
                      <a:round/>
                      <a:headEnd type="none" w="med" len="med"/>
                      <a:tailEnd type="none" w="med" len="med"/>
                    </a:lnB>
                  </a:tcPr>
                </a:tc>
                <a:tc>
                  <a:txBody>
                    <a:bodyPr/>
                    <a:lstStyle/>
                    <a:p>
                      <a:pPr marL="0" indent="0" algn="ctr">
                        <a:buNone/>
                      </a:pPr>
                      <a:r>
                        <a:rPr lang="en-US" sz="1400" dirty="0">
                          <a:solidFill>
                            <a:srgbClr val="000000"/>
                          </a:solidFill>
                          <a:latin typeface="Calibri" pitchFamily="34" charset="0"/>
                          <a:ea typeface="Calibri" pitchFamily="34" charset="-122"/>
                          <a:cs typeface="Calibri" pitchFamily="34" charset="-120"/>
                        </a:rPr>
                        <a:t>30,000</a:t>
                      </a:r>
                      <a:endParaRPr lang="en-US" sz="1400" dirty="0">
                        <a:latin typeface="Calibri" charset="0"/>
                        <a:ea typeface="Calibri" charset="0"/>
                        <a:cs typeface="Calibri" charset="0"/>
                      </a:endParaRPr>
                    </a:p>
                  </a:txBody>
                  <a:tcPr anchor="ctr">
                    <a:lnL w="12700" cap="flat" cmpd="sng" algn="ctr">
                      <a:solidFill>
                        <a:srgbClr val="D5DCEC"/>
                      </a:solidFill>
                      <a:prstDash val="solid"/>
                      <a:round/>
                      <a:headEnd type="none" w="med" len="med"/>
                      <a:tailEnd type="none" w="med" len="med"/>
                    </a:lnL>
                    <a:lnR w="12700" cap="flat" cmpd="sng" algn="ctr">
                      <a:solidFill>
                        <a:srgbClr val="D5DCEC"/>
                      </a:solidFill>
                      <a:prstDash val="solid"/>
                      <a:round/>
                      <a:headEnd type="none" w="med" len="med"/>
                      <a:tailEnd type="none" w="med" len="med"/>
                    </a:lnR>
                    <a:lnT w="12700" cap="flat" cmpd="sng" algn="ctr">
                      <a:solidFill>
                        <a:srgbClr val="D5DCEC"/>
                      </a:solidFill>
                      <a:prstDash val="solid"/>
                      <a:round/>
                      <a:headEnd type="none" w="med" len="med"/>
                      <a:tailEnd type="none" w="med" len="med"/>
                    </a:lnT>
                    <a:lnB w="12700" cap="flat" cmpd="sng" algn="ctr">
                      <a:solidFill>
                        <a:srgbClr val="D5DCEC"/>
                      </a:solidFill>
                      <a:prstDash val="solid"/>
                      <a:round/>
                      <a:headEnd type="none" w="med" len="med"/>
                      <a:tailEnd type="none" w="med" len="med"/>
                    </a:lnB>
                  </a:tcPr>
                </a:tc>
                <a:tc>
                  <a:txBody>
                    <a:bodyPr/>
                    <a:lstStyle/>
                    <a:p>
                      <a:pPr marL="0" indent="0" algn="ctr">
                        <a:buNone/>
                      </a:pPr>
                      <a:r>
                        <a:rPr lang="en-US" sz="1400" dirty="0">
                          <a:solidFill>
                            <a:srgbClr val="000000"/>
                          </a:solidFill>
                          <a:latin typeface="Calibri" pitchFamily="34" charset="0"/>
                          <a:ea typeface="Calibri" pitchFamily="34" charset="-122"/>
                          <a:cs typeface="Calibri" pitchFamily="34" charset="-120"/>
                        </a:rPr>
                        <a:t>30,000</a:t>
                      </a:r>
                      <a:endParaRPr lang="en-US" sz="1400" dirty="0">
                        <a:latin typeface="Calibri" charset="0"/>
                        <a:ea typeface="Calibri" charset="0"/>
                        <a:cs typeface="Calibri" charset="0"/>
                      </a:endParaRPr>
                    </a:p>
                  </a:txBody>
                  <a:tcPr anchor="ctr">
                    <a:lnL w="12700" cap="flat" cmpd="sng" algn="ctr">
                      <a:solidFill>
                        <a:srgbClr val="D5DCEC"/>
                      </a:solidFill>
                      <a:prstDash val="solid"/>
                      <a:round/>
                      <a:headEnd type="none" w="med" len="med"/>
                      <a:tailEnd type="none" w="med" len="med"/>
                    </a:lnL>
                    <a:lnR w="12700" cap="flat" cmpd="sng" algn="ctr">
                      <a:solidFill>
                        <a:srgbClr val="D5DCEC"/>
                      </a:solidFill>
                      <a:prstDash val="solid"/>
                      <a:round/>
                      <a:headEnd type="none" w="med" len="med"/>
                      <a:tailEnd type="none" w="med" len="med"/>
                    </a:lnR>
                    <a:lnT w="12700" cap="flat" cmpd="sng" algn="ctr">
                      <a:solidFill>
                        <a:srgbClr val="D5DCEC"/>
                      </a:solidFill>
                      <a:prstDash val="solid"/>
                      <a:round/>
                      <a:headEnd type="none" w="med" len="med"/>
                      <a:tailEnd type="none" w="med" len="med"/>
                    </a:lnT>
                    <a:lnB w="12700" cap="flat" cmpd="sng" algn="ctr">
                      <a:solidFill>
                        <a:srgbClr val="D5DCEC"/>
                      </a:solidFill>
                      <a:prstDash val="solid"/>
                      <a:round/>
                      <a:headEnd type="none" w="med" len="med"/>
                      <a:tailEnd type="none" w="med" len="med"/>
                    </a:lnB>
                  </a:tcPr>
                </a:tc>
                <a:tc>
                  <a:txBody>
                    <a:bodyPr/>
                    <a:lstStyle/>
                    <a:p>
                      <a:pPr marL="0" indent="0" algn="ctr">
                        <a:buNone/>
                      </a:pPr>
                      <a:r>
                        <a:rPr lang="en-US" sz="1400" dirty="0">
                          <a:solidFill>
                            <a:srgbClr val="000000"/>
                          </a:solidFill>
                          <a:latin typeface="Calibri" pitchFamily="34" charset="0"/>
                          <a:ea typeface="Calibri" pitchFamily="34" charset="-122"/>
                          <a:cs typeface="Calibri" pitchFamily="34" charset="-120"/>
                        </a:rPr>
                        <a:t>30,000</a:t>
                      </a:r>
                      <a:endParaRPr lang="en-US" sz="1400" dirty="0">
                        <a:latin typeface="Calibri" charset="0"/>
                        <a:ea typeface="Calibri" charset="0"/>
                        <a:cs typeface="Calibri" charset="0"/>
                      </a:endParaRPr>
                    </a:p>
                  </a:txBody>
                  <a:tcPr anchor="ctr">
                    <a:lnL w="12700" cap="flat" cmpd="sng" algn="ctr">
                      <a:solidFill>
                        <a:srgbClr val="D5DCEC"/>
                      </a:solidFill>
                      <a:prstDash val="solid"/>
                      <a:round/>
                      <a:headEnd type="none" w="med" len="med"/>
                      <a:tailEnd type="none" w="med" len="med"/>
                    </a:lnL>
                    <a:lnR w="12700" cap="flat" cmpd="sng" algn="ctr">
                      <a:solidFill>
                        <a:srgbClr val="D5DCEC"/>
                      </a:solidFill>
                      <a:prstDash val="solid"/>
                      <a:round/>
                      <a:headEnd type="none" w="med" len="med"/>
                      <a:tailEnd type="none" w="med" len="med"/>
                    </a:lnR>
                    <a:lnT w="12700" cap="flat" cmpd="sng" algn="ctr">
                      <a:solidFill>
                        <a:srgbClr val="D5DCEC"/>
                      </a:solidFill>
                      <a:prstDash val="solid"/>
                      <a:round/>
                      <a:headEnd type="none" w="med" len="med"/>
                      <a:tailEnd type="none" w="med" len="med"/>
                    </a:lnT>
                    <a:lnB w="12700" cap="flat" cmpd="sng" algn="ctr">
                      <a:solidFill>
                        <a:srgbClr val="D5DCEC"/>
                      </a:solidFill>
                      <a:prstDash val="solid"/>
                      <a:round/>
                      <a:headEnd type="none" w="med" len="med"/>
                      <a:tailEnd type="none" w="med" len="med"/>
                    </a:lnB>
                  </a:tcPr>
                </a:tc>
                <a:tc>
                  <a:txBody>
                    <a:bodyPr/>
                    <a:lstStyle/>
                    <a:p>
                      <a:pPr marL="0" indent="0" algn="ctr">
                        <a:buNone/>
                      </a:pPr>
                      <a:r>
                        <a:rPr lang="en-US" sz="1400" dirty="0">
                          <a:solidFill>
                            <a:srgbClr val="000000"/>
                          </a:solidFill>
                          <a:latin typeface="Calibri" pitchFamily="34" charset="0"/>
                          <a:ea typeface="Calibri" pitchFamily="34" charset="-122"/>
                          <a:cs typeface="Calibri" pitchFamily="34" charset="-120"/>
                        </a:rPr>
                        <a:t>30,000</a:t>
                      </a:r>
                      <a:endParaRPr lang="en-US" sz="1400" dirty="0">
                        <a:latin typeface="Calibri" charset="0"/>
                        <a:ea typeface="Calibri" charset="0"/>
                        <a:cs typeface="Calibri" charset="0"/>
                      </a:endParaRPr>
                    </a:p>
                  </a:txBody>
                  <a:tcPr anchor="ctr">
                    <a:lnL w="12700" cap="flat" cmpd="sng" algn="ctr">
                      <a:solidFill>
                        <a:srgbClr val="D5DCEC"/>
                      </a:solidFill>
                      <a:prstDash val="solid"/>
                      <a:round/>
                      <a:headEnd type="none" w="med" len="med"/>
                      <a:tailEnd type="none" w="med" len="med"/>
                    </a:lnL>
                    <a:lnR w="12700" cap="flat" cmpd="sng" algn="ctr">
                      <a:solidFill>
                        <a:srgbClr val="D5DCEC"/>
                      </a:solidFill>
                      <a:prstDash val="solid"/>
                      <a:round/>
                      <a:headEnd type="none" w="med" len="med"/>
                      <a:tailEnd type="none" w="med" len="med"/>
                    </a:lnR>
                    <a:lnT w="12700" cap="flat" cmpd="sng" algn="ctr">
                      <a:solidFill>
                        <a:srgbClr val="D5DCEC"/>
                      </a:solidFill>
                      <a:prstDash val="solid"/>
                      <a:round/>
                      <a:headEnd type="none" w="med" len="med"/>
                      <a:tailEnd type="none" w="med" len="med"/>
                    </a:lnT>
                    <a:lnB w="12700" cap="flat" cmpd="sng" algn="ctr">
                      <a:solidFill>
                        <a:srgbClr val="D5DCEC"/>
                      </a:solidFill>
                      <a:prstDash val="solid"/>
                      <a:round/>
                      <a:headEnd type="none" w="med" len="med"/>
                      <a:tailEnd type="none" w="med" len="med"/>
                    </a:lnB>
                  </a:tcPr>
                </a:tc>
                <a:extLst>
                  <a:ext uri="{0D108BD9-81ED-4DB2-BD59-A6C34878D82A}">
                    <a16:rowId xmlns:a16="http://schemas.microsoft.com/office/drawing/2014/main" val="10004"/>
                  </a:ext>
                </a:extLst>
              </a:tr>
              <a:tr h="320040">
                <a:tc>
                  <a:txBody>
                    <a:bodyPr/>
                    <a:lstStyle/>
                    <a:p>
                      <a:pPr marL="0" indent="0" algn="ctr">
                        <a:buNone/>
                      </a:pPr>
                      <a:r>
                        <a:rPr lang="en-US" sz="1400" dirty="0">
                          <a:solidFill>
                            <a:srgbClr val="000000"/>
                          </a:solidFill>
                          <a:latin typeface="Calibri" pitchFamily="34" charset="0"/>
                          <a:ea typeface="Calibri" pitchFamily="34" charset="-122"/>
                          <a:cs typeface="Calibri" pitchFamily="34" charset="-120"/>
                        </a:rPr>
                        <a:t>Боловсон хүчний хэмнэлт</a:t>
                      </a:r>
                      <a:endParaRPr lang="en-US" sz="1400" dirty="0">
                        <a:latin typeface="Calibri" charset="0"/>
                        <a:ea typeface="Calibri" charset="0"/>
                        <a:cs typeface="Calibri" charset="0"/>
                      </a:endParaRPr>
                    </a:p>
                  </a:txBody>
                  <a:tcPr anchor="ctr">
                    <a:lnL w="12700" cap="flat" cmpd="sng" algn="ctr">
                      <a:solidFill>
                        <a:srgbClr val="D5DCEC"/>
                      </a:solidFill>
                      <a:prstDash val="solid"/>
                      <a:round/>
                      <a:headEnd type="none" w="med" len="med"/>
                      <a:tailEnd type="none" w="med" len="med"/>
                    </a:lnL>
                    <a:lnR w="12700" cap="flat" cmpd="sng" algn="ctr">
                      <a:solidFill>
                        <a:srgbClr val="D5DCEC"/>
                      </a:solidFill>
                      <a:prstDash val="solid"/>
                      <a:round/>
                      <a:headEnd type="none" w="med" len="med"/>
                      <a:tailEnd type="none" w="med" len="med"/>
                    </a:lnR>
                    <a:lnT w="12700" cap="flat" cmpd="sng" algn="ctr">
                      <a:solidFill>
                        <a:srgbClr val="D5DCEC"/>
                      </a:solidFill>
                      <a:prstDash val="solid"/>
                      <a:round/>
                      <a:headEnd type="none" w="med" len="med"/>
                      <a:tailEnd type="none" w="med" len="med"/>
                    </a:lnT>
                    <a:lnB w="12700" cap="flat" cmpd="sng" algn="ctr">
                      <a:solidFill>
                        <a:srgbClr val="D5DCEC"/>
                      </a:solidFill>
                      <a:prstDash val="solid"/>
                      <a:round/>
                      <a:headEnd type="none" w="med" len="med"/>
                      <a:tailEnd type="none" w="med" len="med"/>
                    </a:lnB>
                  </a:tcPr>
                </a:tc>
                <a:tc>
                  <a:txBody>
                    <a:bodyPr/>
                    <a:lstStyle/>
                    <a:p>
                      <a:pPr marL="0" indent="0" algn="ctr">
                        <a:buNone/>
                      </a:pPr>
                      <a:r>
                        <a:rPr lang="en-US" sz="1400" dirty="0">
                          <a:solidFill>
                            <a:srgbClr val="000000"/>
                          </a:solidFill>
                          <a:latin typeface="Calibri" pitchFamily="34" charset="0"/>
                          <a:ea typeface="Calibri" pitchFamily="34" charset="-122"/>
                          <a:cs typeface="Calibri" pitchFamily="34" charset="-120"/>
                        </a:rPr>
                        <a:t>150,000</a:t>
                      </a:r>
                      <a:endParaRPr lang="en-US" sz="1400" dirty="0">
                        <a:latin typeface="Calibri" charset="0"/>
                        <a:ea typeface="Calibri" charset="0"/>
                        <a:cs typeface="Calibri" charset="0"/>
                      </a:endParaRPr>
                    </a:p>
                  </a:txBody>
                  <a:tcPr anchor="ctr">
                    <a:lnL w="12700" cap="flat" cmpd="sng" algn="ctr">
                      <a:solidFill>
                        <a:srgbClr val="D5DCEC"/>
                      </a:solidFill>
                      <a:prstDash val="solid"/>
                      <a:round/>
                      <a:headEnd type="none" w="med" len="med"/>
                      <a:tailEnd type="none" w="med" len="med"/>
                    </a:lnL>
                    <a:lnR w="12700" cap="flat" cmpd="sng" algn="ctr">
                      <a:solidFill>
                        <a:srgbClr val="D5DCEC"/>
                      </a:solidFill>
                      <a:prstDash val="solid"/>
                      <a:round/>
                      <a:headEnd type="none" w="med" len="med"/>
                      <a:tailEnd type="none" w="med" len="med"/>
                    </a:lnR>
                    <a:lnT w="12700" cap="flat" cmpd="sng" algn="ctr">
                      <a:solidFill>
                        <a:srgbClr val="D5DCEC"/>
                      </a:solidFill>
                      <a:prstDash val="solid"/>
                      <a:round/>
                      <a:headEnd type="none" w="med" len="med"/>
                      <a:tailEnd type="none" w="med" len="med"/>
                    </a:lnT>
                    <a:lnB w="12700" cap="flat" cmpd="sng" algn="ctr">
                      <a:solidFill>
                        <a:srgbClr val="D5DCEC"/>
                      </a:solidFill>
                      <a:prstDash val="solid"/>
                      <a:round/>
                      <a:headEnd type="none" w="med" len="med"/>
                      <a:tailEnd type="none" w="med" len="med"/>
                    </a:lnB>
                  </a:tcPr>
                </a:tc>
                <a:tc>
                  <a:txBody>
                    <a:bodyPr/>
                    <a:lstStyle/>
                    <a:p>
                      <a:pPr marL="0" indent="0" algn="ctr">
                        <a:buNone/>
                      </a:pPr>
                      <a:r>
                        <a:rPr lang="en-US" sz="1400" dirty="0">
                          <a:solidFill>
                            <a:srgbClr val="000000"/>
                          </a:solidFill>
                          <a:latin typeface="Calibri" pitchFamily="34" charset="0"/>
                          <a:ea typeface="Calibri" pitchFamily="34" charset="-122"/>
                          <a:cs typeface="Calibri" pitchFamily="34" charset="-120"/>
                        </a:rPr>
                        <a:t>150,000</a:t>
                      </a:r>
                      <a:endParaRPr lang="en-US" sz="1400" dirty="0">
                        <a:latin typeface="Calibri" charset="0"/>
                        <a:ea typeface="Calibri" charset="0"/>
                        <a:cs typeface="Calibri" charset="0"/>
                      </a:endParaRPr>
                    </a:p>
                  </a:txBody>
                  <a:tcPr anchor="ctr">
                    <a:lnL w="12700" cap="flat" cmpd="sng" algn="ctr">
                      <a:solidFill>
                        <a:srgbClr val="D5DCEC"/>
                      </a:solidFill>
                      <a:prstDash val="solid"/>
                      <a:round/>
                      <a:headEnd type="none" w="med" len="med"/>
                      <a:tailEnd type="none" w="med" len="med"/>
                    </a:lnL>
                    <a:lnR w="12700" cap="flat" cmpd="sng" algn="ctr">
                      <a:solidFill>
                        <a:srgbClr val="D5DCEC"/>
                      </a:solidFill>
                      <a:prstDash val="solid"/>
                      <a:round/>
                      <a:headEnd type="none" w="med" len="med"/>
                      <a:tailEnd type="none" w="med" len="med"/>
                    </a:lnR>
                    <a:lnT w="12700" cap="flat" cmpd="sng" algn="ctr">
                      <a:solidFill>
                        <a:srgbClr val="D5DCEC"/>
                      </a:solidFill>
                      <a:prstDash val="solid"/>
                      <a:round/>
                      <a:headEnd type="none" w="med" len="med"/>
                      <a:tailEnd type="none" w="med" len="med"/>
                    </a:lnT>
                    <a:lnB w="12700" cap="flat" cmpd="sng" algn="ctr">
                      <a:solidFill>
                        <a:srgbClr val="D5DCEC"/>
                      </a:solidFill>
                      <a:prstDash val="solid"/>
                      <a:round/>
                      <a:headEnd type="none" w="med" len="med"/>
                      <a:tailEnd type="none" w="med" len="med"/>
                    </a:lnB>
                  </a:tcPr>
                </a:tc>
                <a:tc>
                  <a:txBody>
                    <a:bodyPr/>
                    <a:lstStyle/>
                    <a:p>
                      <a:pPr marL="0" indent="0" algn="ctr">
                        <a:buNone/>
                      </a:pPr>
                      <a:r>
                        <a:rPr lang="en-US" sz="1400" dirty="0">
                          <a:solidFill>
                            <a:srgbClr val="000000"/>
                          </a:solidFill>
                          <a:latin typeface="Calibri" pitchFamily="34" charset="0"/>
                          <a:ea typeface="Calibri" pitchFamily="34" charset="-122"/>
                          <a:cs typeface="Calibri" pitchFamily="34" charset="-120"/>
                        </a:rPr>
                        <a:t>150,000</a:t>
                      </a:r>
                      <a:endParaRPr lang="en-US" sz="1400" dirty="0">
                        <a:latin typeface="Calibri" charset="0"/>
                        <a:ea typeface="Calibri" charset="0"/>
                        <a:cs typeface="Calibri" charset="0"/>
                      </a:endParaRPr>
                    </a:p>
                  </a:txBody>
                  <a:tcPr anchor="ctr">
                    <a:lnL w="12700" cap="flat" cmpd="sng" algn="ctr">
                      <a:solidFill>
                        <a:srgbClr val="D5DCEC"/>
                      </a:solidFill>
                      <a:prstDash val="solid"/>
                      <a:round/>
                      <a:headEnd type="none" w="med" len="med"/>
                      <a:tailEnd type="none" w="med" len="med"/>
                    </a:lnL>
                    <a:lnR w="12700" cap="flat" cmpd="sng" algn="ctr">
                      <a:solidFill>
                        <a:srgbClr val="D5DCEC"/>
                      </a:solidFill>
                      <a:prstDash val="solid"/>
                      <a:round/>
                      <a:headEnd type="none" w="med" len="med"/>
                      <a:tailEnd type="none" w="med" len="med"/>
                    </a:lnR>
                    <a:lnT w="12700" cap="flat" cmpd="sng" algn="ctr">
                      <a:solidFill>
                        <a:srgbClr val="D5DCEC"/>
                      </a:solidFill>
                      <a:prstDash val="solid"/>
                      <a:round/>
                      <a:headEnd type="none" w="med" len="med"/>
                      <a:tailEnd type="none" w="med" len="med"/>
                    </a:lnT>
                    <a:lnB w="12700" cap="flat" cmpd="sng" algn="ctr">
                      <a:solidFill>
                        <a:srgbClr val="D5DCEC"/>
                      </a:solidFill>
                      <a:prstDash val="solid"/>
                      <a:round/>
                      <a:headEnd type="none" w="med" len="med"/>
                      <a:tailEnd type="none" w="med" len="med"/>
                    </a:lnB>
                  </a:tcPr>
                </a:tc>
                <a:tc>
                  <a:txBody>
                    <a:bodyPr/>
                    <a:lstStyle/>
                    <a:p>
                      <a:pPr marL="0" indent="0" algn="ctr">
                        <a:buNone/>
                      </a:pPr>
                      <a:r>
                        <a:rPr lang="en-US" sz="1400" dirty="0">
                          <a:solidFill>
                            <a:srgbClr val="000000"/>
                          </a:solidFill>
                          <a:latin typeface="Calibri" pitchFamily="34" charset="0"/>
                          <a:ea typeface="Calibri" pitchFamily="34" charset="-122"/>
                          <a:cs typeface="Calibri" pitchFamily="34" charset="-120"/>
                        </a:rPr>
                        <a:t>150,000</a:t>
                      </a:r>
                      <a:endParaRPr lang="en-US" sz="1400" dirty="0">
                        <a:latin typeface="Calibri" charset="0"/>
                        <a:ea typeface="Calibri" charset="0"/>
                        <a:cs typeface="Calibri" charset="0"/>
                      </a:endParaRPr>
                    </a:p>
                  </a:txBody>
                  <a:tcPr anchor="ctr">
                    <a:lnL w="12700" cap="flat" cmpd="sng" algn="ctr">
                      <a:solidFill>
                        <a:srgbClr val="D5DCEC"/>
                      </a:solidFill>
                      <a:prstDash val="solid"/>
                      <a:round/>
                      <a:headEnd type="none" w="med" len="med"/>
                      <a:tailEnd type="none" w="med" len="med"/>
                    </a:lnL>
                    <a:lnR w="12700" cap="flat" cmpd="sng" algn="ctr">
                      <a:solidFill>
                        <a:srgbClr val="D5DCEC"/>
                      </a:solidFill>
                      <a:prstDash val="solid"/>
                      <a:round/>
                      <a:headEnd type="none" w="med" len="med"/>
                      <a:tailEnd type="none" w="med" len="med"/>
                    </a:lnR>
                    <a:lnT w="12700" cap="flat" cmpd="sng" algn="ctr">
                      <a:solidFill>
                        <a:srgbClr val="D5DCEC"/>
                      </a:solidFill>
                      <a:prstDash val="solid"/>
                      <a:round/>
                      <a:headEnd type="none" w="med" len="med"/>
                      <a:tailEnd type="none" w="med" len="med"/>
                    </a:lnT>
                    <a:lnB w="12700" cap="flat" cmpd="sng" algn="ctr">
                      <a:solidFill>
                        <a:srgbClr val="D5DCEC"/>
                      </a:solidFill>
                      <a:prstDash val="solid"/>
                      <a:round/>
                      <a:headEnd type="none" w="med" len="med"/>
                      <a:tailEnd type="none" w="med" len="med"/>
                    </a:lnB>
                  </a:tcPr>
                </a:tc>
                <a:tc>
                  <a:txBody>
                    <a:bodyPr/>
                    <a:lstStyle/>
                    <a:p>
                      <a:pPr marL="0" indent="0" algn="ctr">
                        <a:buNone/>
                      </a:pPr>
                      <a:r>
                        <a:rPr lang="en-US" sz="1400" dirty="0">
                          <a:solidFill>
                            <a:srgbClr val="000000"/>
                          </a:solidFill>
                          <a:latin typeface="Calibri" pitchFamily="34" charset="0"/>
                          <a:ea typeface="Calibri" pitchFamily="34" charset="-122"/>
                          <a:cs typeface="Calibri" pitchFamily="34" charset="-120"/>
                        </a:rPr>
                        <a:t>150,000</a:t>
                      </a:r>
                      <a:endParaRPr lang="en-US" sz="1400" dirty="0">
                        <a:latin typeface="Calibri" charset="0"/>
                        <a:ea typeface="Calibri" charset="0"/>
                        <a:cs typeface="Calibri" charset="0"/>
                      </a:endParaRPr>
                    </a:p>
                  </a:txBody>
                  <a:tcPr anchor="ctr">
                    <a:lnL w="12700" cap="flat" cmpd="sng" algn="ctr">
                      <a:solidFill>
                        <a:srgbClr val="D5DCEC"/>
                      </a:solidFill>
                      <a:prstDash val="solid"/>
                      <a:round/>
                      <a:headEnd type="none" w="med" len="med"/>
                      <a:tailEnd type="none" w="med" len="med"/>
                    </a:lnL>
                    <a:lnR w="12700" cap="flat" cmpd="sng" algn="ctr">
                      <a:solidFill>
                        <a:srgbClr val="D5DCEC"/>
                      </a:solidFill>
                      <a:prstDash val="solid"/>
                      <a:round/>
                      <a:headEnd type="none" w="med" len="med"/>
                      <a:tailEnd type="none" w="med" len="med"/>
                    </a:lnR>
                    <a:lnT w="12700" cap="flat" cmpd="sng" algn="ctr">
                      <a:solidFill>
                        <a:srgbClr val="D5DCEC"/>
                      </a:solidFill>
                      <a:prstDash val="solid"/>
                      <a:round/>
                      <a:headEnd type="none" w="med" len="med"/>
                      <a:tailEnd type="none" w="med" len="med"/>
                    </a:lnT>
                    <a:lnB w="12700" cap="flat" cmpd="sng" algn="ctr">
                      <a:solidFill>
                        <a:srgbClr val="D5DCEC"/>
                      </a:solidFill>
                      <a:prstDash val="solid"/>
                      <a:round/>
                      <a:headEnd type="none" w="med" len="med"/>
                      <a:tailEnd type="none" w="med" len="med"/>
                    </a:lnB>
                  </a:tcPr>
                </a:tc>
                <a:extLst>
                  <a:ext uri="{0D108BD9-81ED-4DB2-BD59-A6C34878D82A}">
                    <a16:rowId xmlns:a16="http://schemas.microsoft.com/office/drawing/2014/main" val="10005"/>
                  </a:ext>
                </a:extLst>
              </a:tr>
              <a:tr h="384048">
                <a:tc>
                  <a:txBody>
                    <a:bodyPr/>
                    <a:lstStyle/>
                    <a:p>
                      <a:pPr marL="0" indent="0" algn="ctr">
                        <a:buNone/>
                      </a:pPr>
                      <a:r>
                        <a:rPr lang="en-US" sz="1400" b="1" dirty="0">
                          <a:solidFill>
                            <a:srgbClr val="000000"/>
                          </a:solidFill>
                          <a:latin typeface="Calibri" pitchFamily="34" charset="0"/>
                          <a:ea typeface="Calibri" pitchFamily="34" charset="-122"/>
                          <a:cs typeface="Calibri" pitchFamily="34" charset="-120"/>
                        </a:rPr>
                        <a:t>Жилийн мөнгөн урсгал</a:t>
                      </a:r>
                      <a:endParaRPr lang="en-US" sz="1400" dirty="0">
                        <a:latin typeface="Calibri" charset="0"/>
                        <a:ea typeface="Calibri" charset="0"/>
                        <a:cs typeface="Calibri" charset="0"/>
                      </a:endParaRPr>
                    </a:p>
                  </a:txBody>
                  <a:tcPr anchor="ctr">
                    <a:lnL w="12700" cap="flat" cmpd="sng" algn="ctr">
                      <a:solidFill>
                        <a:srgbClr val="D5DCEC"/>
                      </a:solidFill>
                      <a:prstDash val="solid"/>
                      <a:round/>
                      <a:headEnd type="none" w="med" len="med"/>
                      <a:tailEnd type="none" w="med" len="med"/>
                    </a:lnL>
                    <a:lnR w="12700" cap="flat" cmpd="sng" algn="ctr">
                      <a:solidFill>
                        <a:srgbClr val="D5DCEC"/>
                      </a:solidFill>
                      <a:prstDash val="solid"/>
                      <a:round/>
                      <a:headEnd type="none" w="med" len="med"/>
                      <a:tailEnd type="none" w="med" len="med"/>
                    </a:lnR>
                    <a:lnT w="12700" cap="flat" cmpd="sng" algn="ctr">
                      <a:solidFill>
                        <a:srgbClr val="D5DCEC"/>
                      </a:solidFill>
                      <a:prstDash val="solid"/>
                      <a:round/>
                      <a:headEnd type="none" w="med" len="med"/>
                      <a:tailEnd type="none" w="med" len="med"/>
                    </a:lnT>
                    <a:lnB w="12700" cap="flat" cmpd="sng" algn="ctr">
                      <a:solidFill>
                        <a:srgbClr val="D5DCEC"/>
                      </a:solidFill>
                      <a:prstDash val="solid"/>
                      <a:round/>
                      <a:headEnd type="none" w="med" len="med"/>
                      <a:tailEnd type="none" w="med" len="med"/>
                    </a:lnB>
                    <a:solidFill>
                      <a:srgbClr val="EAF0FB"/>
                    </a:solidFill>
                  </a:tcPr>
                </a:tc>
                <a:tc>
                  <a:txBody>
                    <a:bodyPr/>
                    <a:lstStyle/>
                    <a:p>
                      <a:pPr marL="0" indent="0" algn="ctr">
                        <a:buNone/>
                      </a:pPr>
                      <a:r>
                        <a:rPr lang="en-US" sz="1400" b="1" dirty="0">
                          <a:solidFill>
                            <a:srgbClr val="000000"/>
                          </a:solidFill>
                          <a:latin typeface="Calibri" pitchFamily="34" charset="0"/>
                          <a:ea typeface="Calibri" pitchFamily="34" charset="-122"/>
                          <a:cs typeface="Calibri" pitchFamily="34" charset="-120"/>
                        </a:rPr>
                        <a:t>-260,000</a:t>
                      </a:r>
                      <a:endParaRPr lang="en-US" sz="1400" dirty="0">
                        <a:latin typeface="Calibri" charset="0"/>
                        <a:ea typeface="Calibri" charset="0"/>
                        <a:cs typeface="Calibri" charset="0"/>
                      </a:endParaRPr>
                    </a:p>
                  </a:txBody>
                  <a:tcPr anchor="ctr">
                    <a:lnL w="12700" cap="flat" cmpd="sng" algn="ctr">
                      <a:solidFill>
                        <a:srgbClr val="D5DCEC"/>
                      </a:solidFill>
                      <a:prstDash val="solid"/>
                      <a:round/>
                      <a:headEnd type="none" w="med" len="med"/>
                      <a:tailEnd type="none" w="med" len="med"/>
                    </a:lnL>
                    <a:lnR w="12700" cap="flat" cmpd="sng" algn="ctr">
                      <a:solidFill>
                        <a:srgbClr val="D5DCEC"/>
                      </a:solidFill>
                      <a:prstDash val="solid"/>
                      <a:round/>
                      <a:headEnd type="none" w="med" len="med"/>
                      <a:tailEnd type="none" w="med" len="med"/>
                    </a:lnR>
                    <a:lnT w="12700" cap="flat" cmpd="sng" algn="ctr">
                      <a:solidFill>
                        <a:srgbClr val="D5DCEC"/>
                      </a:solidFill>
                      <a:prstDash val="solid"/>
                      <a:round/>
                      <a:headEnd type="none" w="med" len="med"/>
                      <a:tailEnd type="none" w="med" len="med"/>
                    </a:lnT>
                    <a:lnB w="12700" cap="flat" cmpd="sng" algn="ctr">
                      <a:solidFill>
                        <a:srgbClr val="D5DCEC"/>
                      </a:solidFill>
                      <a:prstDash val="solid"/>
                      <a:round/>
                      <a:headEnd type="none" w="med" len="med"/>
                      <a:tailEnd type="none" w="med" len="med"/>
                    </a:lnB>
                    <a:solidFill>
                      <a:srgbClr val="EAF0FB"/>
                    </a:solidFill>
                  </a:tcPr>
                </a:tc>
                <a:tc>
                  <a:txBody>
                    <a:bodyPr/>
                    <a:lstStyle/>
                    <a:p>
                      <a:pPr marL="0" indent="0" algn="ctr">
                        <a:buNone/>
                      </a:pPr>
                      <a:r>
                        <a:rPr lang="en-US" sz="1400" b="1" dirty="0">
                          <a:solidFill>
                            <a:srgbClr val="000000"/>
                          </a:solidFill>
                          <a:latin typeface="Calibri" pitchFamily="34" charset="0"/>
                          <a:ea typeface="Calibri" pitchFamily="34" charset="-122"/>
                          <a:cs typeface="Calibri" pitchFamily="34" charset="-120"/>
                        </a:rPr>
                        <a:t>90,000</a:t>
                      </a:r>
                      <a:endParaRPr lang="en-US" sz="1400" dirty="0">
                        <a:latin typeface="Calibri" charset="0"/>
                        <a:ea typeface="Calibri" charset="0"/>
                        <a:cs typeface="Calibri" charset="0"/>
                      </a:endParaRPr>
                    </a:p>
                  </a:txBody>
                  <a:tcPr anchor="ctr">
                    <a:lnL w="12700" cap="flat" cmpd="sng" algn="ctr">
                      <a:solidFill>
                        <a:srgbClr val="D5DCEC"/>
                      </a:solidFill>
                      <a:prstDash val="solid"/>
                      <a:round/>
                      <a:headEnd type="none" w="med" len="med"/>
                      <a:tailEnd type="none" w="med" len="med"/>
                    </a:lnL>
                    <a:lnR w="12700" cap="flat" cmpd="sng" algn="ctr">
                      <a:solidFill>
                        <a:srgbClr val="D5DCEC"/>
                      </a:solidFill>
                      <a:prstDash val="solid"/>
                      <a:round/>
                      <a:headEnd type="none" w="med" len="med"/>
                      <a:tailEnd type="none" w="med" len="med"/>
                    </a:lnR>
                    <a:lnT w="12700" cap="flat" cmpd="sng" algn="ctr">
                      <a:solidFill>
                        <a:srgbClr val="D5DCEC"/>
                      </a:solidFill>
                      <a:prstDash val="solid"/>
                      <a:round/>
                      <a:headEnd type="none" w="med" len="med"/>
                      <a:tailEnd type="none" w="med" len="med"/>
                    </a:lnT>
                    <a:lnB w="12700" cap="flat" cmpd="sng" algn="ctr">
                      <a:solidFill>
                        <a:srgbClr val="D5DCEC"/>
                      </a:solidFill>
                      <a:prstDash val="solid"/>
                      <a:round/>
                      <a:headEnd type="none" w="med" len="med"/>
                      <a:tailEnd type="none" w="med" len="med"/>
                    </a:lnB>
                    <a:solidFill>
                      <a:srgbClr val="EAF0FB"/>
                    </a:solidFill>
                  </a:tcPr>
                </a:tc>
                <a:tc>
                  <a:txBody>
                    <a:bodyPr/>
                    <a:lstStyle/>
                    <a:p>
                      <a:pPr marL="0" indent="0" algn="ctr">
                        <a:buNone/>
                      </a:pPr>
                      <a:r>
                        <a:rPr lang="en-US" sz="1400" b="1" dirty="0">
                          <a:solidFill>
                            <a:srgbClr val="000000"/>
                          </a:solidFill>
                          <a:latin typeface="Calibri" pitchFamily="34" charset="0"/>
                          <a:ea typeface="Calibri" pitchFamily="34" charset="-122"/>
                          <a:cs typeface="Calibri" pitchFamily="34" charset="-120"/>
                        </a:rPr>
                        <a:t>90,000</a:t>
                      </a:r>
                      <a:endParaRPr lang="en-US" sz="1400" dirty="0">
                        <a:latin typeface="Calibri" charset="0"/>
                        <a:ea typeface="Calibri" charset="0"/>
                        <a:cs typeface="Calibri" charset="0"/>
                      </a:endParaRPr>
                    </a:p>
                  </a:txBody>
                  <a:tcPr anchor="ctr">
                    <a:lnL w="12700" cap="flat" cmpd="sng" algn="ctr">
                      <a:solidFill>
                        <a:srgbClr val="D5DCEC"/>
                      </a:solidFill>
                      <a:prstDash val="solid"/>
                      <a:round/>
                      <a:headEnd type="none" w="med" len="med"/>
                      <a:tailEnd type="none" w="med" len="med"/>
                    </a:lnL>
                    <a:lnR w="12700" cap="flat" cmpd="sng" algn="ctr">
                      <a:solidFill>
                        <a:srgbClr val="D5DCEC"/>
                      </a:solidFill>
                      <a:prstDash val="solid"/>
                      <a:round/>
                      <a:headEnd type="none" w="med" len="med"/>
                      <a:tailEnd type="none" w="med" len="med"/>
                    </a:lnR>
                    <a:lnT w="12700" cap="flat" cmpd="sng" algn="ctr">
                      <a:solidFill>
                        <a:srgbClr val="D5DCEC"/>
                      </a:solidFill>
                      <a:prstDash val="solid"/>
                      <a:round/>
                      <a:headEnd type="none" w="med" len="med"/>
                      <a:tailEnd type="none" w="med" len="med"/>
                    </a:lnT>
                    <a:lnB w="12700" cap="flat" cmpd="sng" algn="ctr">
                      <a:solidFill>
                        <a:srgbClr val="D5DCEC"/>
                      </a:solidFill>
                      <a:prstDash val="solid"/>
                      <a:round/>
                      <a:headEnd type="none" w="med" len="med"/>
                      <a:tailEnd type="none" w="med" len="med"/>
                    </a:lnB>
                    <a:solidFill>
                      <a:srgbClr val="EAF0FB"/>
                    </a:solidFill>
                  </a:tcPr>
                </a:tc>
                <a:tc>
                  <a:txBody>
                    <a:bodyPr/>
                    <a:lstStyle/>
                    <a:p>
                      <a:pPr marL="0" indent="0" algn="ctr">
                        <a:buNone/>
                      </a:pPr>
                      <a:r>
                        <a:rPr lang="en-US" sz="1400" b="1" dirty="0">
                          <a:solidFill>
                            <a:srgbClr val="000000"/>
                          </a:solidFill>
                          <a:latin typeface="Calibri" pitchFamily="34" charset="0"/>
                          <a:ea typeface="Calibri" pitchFamily="34" charset="-122"/>
                          <a:cs typeface="Calibri" pitchFamily="34" charset="-120"/>
                        </a:rPr>
                        <a:t>90,000</a:t>
                      </a:r>
                      <a:endParaRPr lang="en-US" sz="1400" dirty="0">
                        <a:latin typeface="Calibri" charset="0"/>
                        <a:ea typeface="Calibri" charset="0"/>
                        <a:cs typeface="Calibri" charset="0"/>
                      </a:endParaRPr>
                    </a:p>
                  </a:txBody>
                  <a:tcPr anchor="ctr">
                    <a:lnL w="12700" cap="flat" cmpd="sng" algn="ctr">
                      <a:solidFill>
                        <a:srgbClr val="D5DCEC"/>
                      </a:solidFill>
                      <a:prstDash val="solid"/>
                      <a:round/>
                      <a:headEnd type="none" w="med" len="med"/>
                      <a:tailEnd type="none" w="med" len="med"/>
                    </a:lnL>
                    <a:lnR w="12700" cap="flat" cmpd="sng" algn="ctr">
                      <a:solidFill>
                        <a:srgbClr val="D5DCEC"/>
                      </a:solidFill>
                      <a:prstDash val="solid"/>
                      <a:round/>
                      <a:headEnd type="none" w="med" len="med"/>
                      <a:tailEnd type="none" w="med" len="med"/>
                    </a:lnR>
                    <a:lnT w="12700" cap="flat" cmpd="sng" algn="ctr">
                      <a:solidFill>
                        <a:srgbClr val="D5DCEC"/>
                      </a:solidFill>
                      <a:prstDash val="solid"/>
                      <a:round/>
                      <a:headEnd type="none" w="med" len="med"/>
                      <a:tailEnd type="none" w="med" len="med"/>
                    </a:lnT>
                    <a:lnB w="12700" cap="flat" cmpd="sng" algn="ctr">
                      <a:solidFill>
                        <a:srgbClr val="D5DCEC"/>
                      </a:solidFill>
                      <a:prstDash val="solid"/>
                      <a:round/>
                      <a:headEnd type="none" w="med" len="med"/>
                      <a:tailEnd type="none" w="med" len="med"/>
                    </a:lnB>
                    <a:solidFill>
                      <a:srgbClr val="EAF0FB"/>
                    </a:solidFill>
                  </a:tcPr>
                </a:tc>
                <a:tc>
                  <a:txBody>
                    <a:bodyPr/>
                    <a:lstStyle/>
                    <a:p>
                      <a:pPr marL="0" indent="0" algn="ctr">
                        <a:buNone/>
                      </a:pPr>
                      <a:r>
                        <a:rPr lang="en-US" sz="1400" b="1" dirty="0">
                          <a:solidFill>
                            <a:srgbClr val="000000"/>
                          </a:solidFill>
                          <a:latin typeface="Calibri" pitchFamily="34" charset="0"/>
                          <a:ea typeface="Calibri" pitchFamily="34" charset="-122"/>
                          <a:cs typeface="Calibri" pitchFamily="34" charset="-120"/>
                        </a:rPr>
                        <a:t>90,000</a:t>
                      </a:r>
                      <a:endParaRPr lang="en-US" sz="1400" dirty="0">
                        <a:latin typeface="Calibri" charset="0"/>
                        <a:ea typeface="Calibri" charset="0"/>
                        <a:cs typeface="Calibri" charset="0"/>
                      </a:endParaRPr>
                    </a:p>
                  </a:txBody>
                  <a:tcPr anchor="ctr">
                    <a:lnL w="12700" cap="flat" cmpd="sng" algn="ctr">
                      <a:solidFill>
                        <a:srgbClr val="D5DCEC"/>
                      </a:solidFill>
                      <a:prstDash val="solid"/>
                      <a:round/>
                      <a:headEnd type="none" w="med" len="med"/>
                      <a:tailEnd type="none" w="med" len="med"/>
                    </a:lnL>
                    <a:lnR w="12700" cap="flat" cmpd="sng" algn="ctr">
                      <a:solidFill>
                        <a:srgbClr val="D5DCEC"/>
                      </a:solidFill>
                      <a:prstDash val="solid"/>
                      <a:round/>
                      <a:headEnd type="none" w="med" len="med"/>
                      <a:tailEnd type="none" w="med" len="med"/>
                    </a:lnR>
                    <a:lnT w="12700" cap="flat" cmpd="sng" algn="ctr">
                      <a:solidFill>
                        <a:srgbClr val="D5DCEC"/>
                      </a:solidFill>
                      <a:prstDash val="solid"/>
                      <a:round/>
                      <a:headEnd type="none" w="med" len="med"/>
                      <a:tailEnd type="none" w="med" len="med"/>
                    </a:lnT>
                    <a:lnB w="12700" cap="flat" cmpd="sng" algn="ctr">
                      <a:solidFill>
                        <a:srgbClr val="D5DCEC"/>
                      </a:solidFill>
                      <a:prstDash val="solid"/>
                      <a:round/>
                      <a:headEnd type="none" w="med" len="med"/>
                      <a:tailEnd type="none" w="med" len="med"/>
                    </a:lnB>
                    <a:solidFill>
                      <a:srgbClr val="EAF0FB"/>
                    </a:solidFill>
                  </a:tcPr>
                </a:tc>
                <a:extLst>
                  <a:ext uri="{0D108BD9-81ED-4DB2-BD59-A6C34878D82A}">
                    <a16:rowId xmlns:a16="http://schemas.microsoft.com/office/drawing/2014/main" val="10006"/>
                  </a:ext>
                </a:extLst>
              </a:tr>
              <a:tr h="384048">
                <a:tc>
                  <a:txBody>
                    <a:bodyPr/>
                    <a:lstStyle/>
                    <a:p>
                      <a:pPr marL="0" indent="0" algn="ctr">
                        <a:buNone/>
                      </a:pPr>
                      <a:r>
                        <a:rPr lang="en-US" sz="1400" b="1" dirty="0">
                          <a:solidFill>
                            <a:srgbClr val="FFFFFF"/>
                          </a:solidFill>
                          <a:latin typeface="Calibri" pitchFamily="34" charset="0"/>
                          <a:ea typeface="Calibri" pitchFamily="34" charset="-122"/>
                          <a:cs typeface="Calibri" pitchFamily="34" charset="-120"/>
                        </a:rPr>
                        <a:t>Хуримтлагдсан урсгал</a:t>
                      </a:r>
                      <a:endParaRPr lang="en-US" sz="1400" dirty="0">
                        <a:latin typeface="Calibri" charset="0"/>
                        <a:ea typeface="Calibri" charset="0"/>
                        <a:cs typeface="Calibri" charset="0"/>
                      </a:endParaRPr>
                    </a:p>
                  </a:txBody>
                  <a:tcPr anchor="ctr">
                    <a:lnL w="12700" cap="flat" cmpd="sng" algn="ctr">
                      <a:solidFill>
                        <a:srgbClr val="D5DCEC"/>
                      </a:solidFill>
                      <a:prstDash val="solid"/>
                      <a:round/>
                      <a:headEnd type="none" w="med" len="med"/>
                      <a:tailEnd type="none" w="med" len="med"/>
                    </a:lnL>
                    <a:lnR w="12700" cap="flat" cmpd="sng" algn="ctr">
                      <a:solidFill>
                        <a:srgbClr val="D5DCEC"/>
                      </a:solidFill>
                      <a:prstDash val="solid"/>
                      <a:round/>
                      <a:headEnd type="none" w="med" len="med"/>
                      <a:tailEnd type="none" w="med" len="med"/>
                    </a:lnR>
                    <a:lnT w="12700" cap="flat" cmpd="sng" algn="ctr">
                      <a:solidFill>
                        <a:srgbClr val="D5DCEC"/>
                      </a:solidFill>
                      <a:prstDash val="solid"/>
                      <a:round/>
                      <a:headEnd type="none" w="med" len="med"/>
                      <a:tailEnd type="none" w="med" len="med"/>
                    </a:lnT>
                    <a:lnB w="12700" cap="flat" cmpd="sng" algn="ctr">
                      <a:solidFill>
                        <a:srgbClr val="D5DCEC"/>
                      </a:solidFill>
                      <a:prstDash val="solid"/>
                      <a:round/>
                      <a:headEnd type="none" w="med" len="med"/>
                      <a:tailEnd type="none" w="med" len="med"/>
                    </a:lnB>
                    <a:solidFill>
                      <a:srgbClr val="1E2761"/>
                    </a:solidFill>
                  </a:tcPr>
                </a:tc>
                <a:tc>
                  <a:txBody>
                    <a:bodyPr/>
                    <a:lstStyle/>
                    <a:p>
                      <a:pPr marL="0" indent="0" algn="ctr">
                        <a:buNone/>
                      </a:pPr>
                      <a:r>
                        <a:rPr lang="en-US" sz="1400" b="1" dirty="0">
                          <a:solidFill>
                            <a:srgbClr val="FFFFFF"/>
                          </a:solidFill>
                          <a:latin typeface="Calibri" pitchFamily="34" charset="0"/>
                          <a:ea typeface="Calibri" pitchFamily="34" charset="-122"/>
                          <a:cs typeface="Calibri" pitchFamily="34" charset="-120"/>
                        </a:rPr>
                        <a:t>-260,000</a:t>
                      </a:r>
                      <a:endParaRPr lang="en-US" sz="1400" dirty="0">
                        <a:latin typeface="Calibri" charset="0"/>
                        <a:ea typeface="Calibri" charset="0"/>
                        <a:cs typeface="Calibri" charset="0"/>
                      </a:endParaRPr>
                    </a:p>
                  </a:txBody>
                  <a:tcPr anchor="ctr">
                    <a:lnL w="12700" cap="flat" cmpd="sng" algn="ctr">
                      <a:solidFill>
                        <a:srgbClr val="D5DCEC"/>
                      </a:solidFill>
                      <a:prstDash val="solid"/>
                      <a:round/>
                      <a:headEnd type="none" w="med" len="med"/>
                      <a:tailEnd type="none" w="med" len="med"/>
                    </a:lnL>
                    <a:lnR w="12700" cap="flat" cmpd="sng" algn="ctr">
                      <a:solidFill>
                        <a:srgbClr val="D5DCEC"/>
                      </a:solidFill>
                      <a:prstDash val="solid"/>
                      <a:round/>
                      <a:headEnd type="none" w="med" len="med"/>
                      <a:tailEnd type="none" w="med" len="med"/>
                    </a:lnR>
                    <a:lnT w="12700" cap="flat" cmpd="sng" algn="ctr">
                      <a:solidFill>
                        <a:srgbClr val="D5DCEC"/>
                      </a:solidFill>
                      <a:prstDash val="solid"/>
                      <a:round/>
                      <a:headEnd type="none" w="med" len="med"/>
                      <a:tailEnd type="none" w="med" len="med"/>
                    </a:lnT>
                    <a:lnB w="12700" cap="flat" cmpd="sng" algn="ctr">
                      <a:solidFill>
                        <a:srgbClr val="D5DCEC"/>
                      </a:solidFill>
                      <a:prstDash val="solid"/>
                      <a:round/>
                      <a:headEnd type="none" w="med" len="med"/>
                      <a:tailEnd type="none" w="med" len="med"/>
                    </a:lnB>
                    <a:solidFill>
                      <a:srgbClr val="1E2761"/>
                    </a:solidFill>
                  </a:tcPr>
                </a:tc>
                <a:tc>
                  <a:txBody>
                    <a:bodyPr/>
                    <a:lstStyle/>
                    <a:p>
                      <a:pPr marL="0" indent="0" algn="ctr">
                        <a:buNone/>
                      </a:pPr>
                      <a:r>
                        <a:rPr lang="en-US" sz="1400" b="1" dirty="0">
                          <a:solidFill>
                            <a:srgbClr val="FFFFFF"/>
                          </a:solidFill>
                          <a:latin typeface="Calibri" pitchFamily="34" charset="0"/>
                          <a:ea typeface="Calibri" pitchFamily="34" charset="-122"/>
                          <a:cs typeface="Calibri" pitchFamily="34" charset="-120"/>
                        </a:rPr>
                        <a:t>-170,000</a:t>
                      </a:r>
                      <a:endParaRPr lang="en-US" sz="1400" dirty="0">
                        <a:latin typeface="Calibri" charset="0"/>
                        <a:ea typeface="Calibri" charset="0"/>
                        <a:cs typeface="Calibri" charset="0"/>
                      </a:endParaRPr>
                    </a:p>
                  </a:txBody>
                  <a:tcPr anchor="ctr">
                    <a:lnL w="12700" cap="flat" cmpd="sng" algn="ctr">
                      <a:solidFill>
                        <a:srgbClr val="D5DCEC"/>
                      </a:solidFill>
                      <a:prstDash val="solid"/>
                      <a:round/>
                      <a:headEnd type="none" w="med" len="med"/>
                      <a:tailEnd type="none" w="med" len="med"/>
                    </a:lnL>
                    <a:lnR w="12700" cap="flat" cmpd="sng" algn="ctr">
                      <a:solidFill>
                        <a:srgbClr val="D5DCEC"/>
                      </a:solidFill>
                      <a:prstDash val="solid"/>
                      <a:round/>
                      <a:headEnd type="none" w="med" len="med"/>
                      <a:tailEnd type="none" w="med" len="med"/>
                    </a:lnR>
                    <a:lnT w="12700" cap="flat" cmpd="sng" algn="ctr">
                      <a:solidFill>
                        <a:srgbClr val="D5DCEC"/>
                      </a:solidFill>
                      <a:prstDash val="solid"/>
                      <a:round/>
                      <a:headEnd type="none" w="med" len="med"/>
                      <a:tailEnd type="none" w="med" len="med"/>
                    </a:lnT>
                    <a:lnB w="12700" cap="flat" cmpd="sng" algn="ctr">
                      <a:solidFill>
                        <a:srgbClr val="D5DCEC"/>
                      </a:solidFill>
                      <a:prstDash val="solid"/>
                      <a:round/>
                      <a:headEnd type="none" w="med" len="med"/>
                      <a:tailEnd type="none" w="med" len="med"/>
                    </a:lnB>
                    <a:solidFill>
                      <a:srgbClr val="1E2761"/>
                    </a:solidFill>
                  </a:tcPr>
                </a:tc>
                <a:tc>
                  <a:txBody>
                    <a:bodyPr/>
                    <a:lstStyle/>
                    <a:p>
                      <a:pPr marL="0" indent="0" algn="ctr">
                        <a:buNone/>
                      </a:pPr>
                      <a:r>
                        <a:rPr lang="en-US" sz="1400" b="1" dirty="0">
                          <a:solidFill>
                            <a:srgbClr val="FFFFFF"/>
                          </a:solidFill>
                          <a:latin typeface="Calibri" pitchFamily="34" charset="0"/>
                          <a:ea typeface="Calibri" pitchFamily="34" charset="-122"/>
                          <a:cs typeface="Calibri" pitchFamily="34" charset="-120"/>
                        </a:rPr>
                        <a:t>-80,000</a:t>
                      </a:r>
                      <a:endParaRPr lang="en-US" sz="1400" dirty="0">
                        <a:latin typeface="Calibri" charset="0"/>
                        <a:ea typeface="Calibri" charset="0"/>
                        <a:cs typeface="Calibri" charset="0"/>
                      </a:endParaRPr>
                    </a:p>
                  </a:txBody>
                  <a:tcPr anchor="ctr">
                    <a:lnL w="12700" cap="flat" cmpd="sng" algn="ctr">
                      <a:solidFill>
                        <a:srgbClr val="D5DCEC"/>
                      </a:solidFill>
                      <a:prstDash val="solid"/>
                      <a:round/>
                      <a:headEnd type="none" w="med" len="med"/>
                      <a:tailEnd type="none" w="med" len="med"/>
                    </a:lnL>
                    <a:lnR w="12700" cap="flat" cmpd="sng" algn="ctr">
                      <a:solidFill>
                        <a:srgbClr val="D5DCEC"/>
                      </a:solidFill>
                      <a:prstDash val="solid"/>
                      <a:round/>
                      <a:headEnd type="none" w="med" len="med"/>
                      <a:tailEnd type="none" w="med" len="med"/>
                    </a:lnR>
                    <a:lnT w="12700" cap="flat" cmpd="sng" algn="ctr">
                      <a:solidFill>
                        <a:srgbClr val="D5DCEC"/>
                      </a:solidFill>
                      <a:prstDash val="solid"/>
                      <a:round/>
                      <a:headEnd type="none" w="med" len="med"/>
                      <a:tailEnd type="none" w="med" len="med"/>
                    </a:lnT>
                    <a:lnB w="12700" cap="flat" cmpd="sng" algn="ctr">
                      <a:solidFill>
                        <a:srgbClr val="D5DCEC"/>
                      </a:solidFill>
                      <a:prstDash val="solid"/>
                      <a:round/>
                      <a:headEnd type="none" w="med" len="med"/>
                      <a:tailEnd type="none" w="med" len="med"/>
                    </a:lnB>
                    <a:solidFill>
                      <a:srgbClr val="1E2761"/>
                    </a:solidFill>
                  </a:tcPr>
                </a:tc>
                <a:tc>
                  <a:txBody>
                    <a:bodyPr/>
                    <a:lstStyle/>
                    <a:p>
                      <a:pPr marL="0" indent="0" algn="ctr">
                        <a:buNone/>
                      </a:pPr>
                      <a:r>
                        <a:rPr lang="en-US" sz="1400" b="1" dirty="0">
                          <a:solidFill>
                            <a:srgbClr val="FFFFFF"/>
                          </a:solidFill>
                          <a:latin typeface="Calibri" pitchFamily="34" charset="0"/>
                          <a:ea typeface="Calibri" pitchFamily="34" charset="-122"/>
                          <a:cs typeface="Calibri" pitchFamily="34" charset="-120"/>
                        </a:rPr>
                        <a:t>+10,000</a:t>
                      </a:r>
                      <a:endParaRPr lang="en-US" sz="1400" dirty="0">
                        <a:latin typeface="Calibri" charset="0"/>
                        <a:ea typeface="Calibri" charset="0"/>
                        <a:cs typeface="Calibri" charset="0"/>
                      </a:endParaRPr>
                    </a:p>
                  </a:txBody>
                  <a:tcPr anchor="ctr">
                    <a:lnL w="12700" cap="flat" cmpd="sng" algn="ctr">
                      <a:solidFill>
                        <a:srgbClr val="D5DCEC"/>
                      </a:solidFill>
                      <a:prstDash val="solid"/>
                      <a:round/>
                      <a:headEnd type="none" w="med" len="med"/>
                      <a:tailEnd type="none" w="med" len="med"/>
                    </a:lnL>
                    <a:lnR w="12700" cap="flat" cmpd="sng" algn="ctr">
                      <a:solidFill>
                        <a:srgbClr val="D5DCEC"/>
                      </a:solidFill>
                      <a:prstDash val="solid"/>
                      <a:round/>
                      <a:headEnd type="none" w="med" len="med"/>
                      <a:tailEnd type="none" w="med" len="med"/>
                    </a:lnR>
                    <a:lnT w="12700" cap="flat" cmpd="sng" algn="ctr">
                      <a:solidFill>
                        <a:srgbClr val="D5DCEC"/>
                      </a:solidFill>
                      <a:prstDash val="solid"/>
                      <a:round/>
                      <a:headEnd type="none" w="med" len="med"/>
                      <a:tailEnd type="none" w="med" len="med"/>
                    </a:lnT>
                    <a:lnB w="12700" cap="flat" cmpd="sng" algn="ctr">
                      <a:solidFill>
                        <a:srgbClr val="D5DCEC"/>
                      </a:solidFill>
                      <a:prstDash val="solid"/>
                      <a:round/>
                      <a:headEnd type="none" w="med" len="med"/>
                      <a:tailEnd type="none" w="med" len="med"/>
                    </a:lnB>
                    <a:solidFill>
                      <a:srgbClr val="1E8449"/>
                    </a:solidFill>
                  </a:tcPr>
                </a:tc>
                <a:tc>
                  <a:txBody>
                    <a:bodyPr/>
                    <a:lstStyle/>
                    <a:p>
                      <a:pPr marL="0" indent="0" algn="ctr">
                        <a:buNone/>
                      </a:pPr>
                      <a:r>
                        <a:rPr lang="en-US" sz="1400" b="1" dirty="0">
                          <a:solidFill>
                            <a:srgbClr val="FFFFFF"/>
                          </a:solidFill>
                          <a:latin typeface="Calibri" pitchFamily="34" charset="0"/>
                          <a:ea typeface="Calibri" pitchFamily="34" charset="-122"/>
                          <a:cs typeface="Calibri" pitchFamily="34" charset="-120"/>
                        </a:rPr>
                        <a:t>+100,000</a:t>
                      </a:r>
                      <a:endParaRPr lang="en-US" sz="1400" dirty="0">
                        <a:latin typeface="Calibri" charset="0"/>
                        <a:ea typeface="Calibri" charset="0"/>
                        <a:cs typeface="Calibri" charset="0"/>
                      </a:endParaRPr>
                    </a:p>
                  </a:txBody>
                  <a:tcPr anchor="ctr">
                    <a:lnL w="12700" cap="flat" cmpd="sng" algn="ctr">
                      <a:solidFill>
                        <a:srgbClr val="D5DCEC"/>
                      </a:solidFill>
                      <a:prstDash val="solid"/>
                      <a:round/>
                      <a:headEnd type="none" w="med" len="med"/>
                      <a:tailEnd type="none" w="med" len="med"/>
                    </a:lnL>
                    <a:lnR w="12700" cap="flat" cmpd="sng" algn="ctr">
                      <a:solidFill>
                        <a:srgbClr val="D5DCEC"/>
                      </a:solidFill>
                      <a:prstDash val="solid"/>
                      <a:round/>
                      <a:headEnd type="none" w="med" len="med"/>
                      <a:tailEnd type="none" w="med" len="med"/>
                    </a:lnR>
                    <a:lnT w="12700" cap="flat" cmpd="sng" algn="ctr">
                      <a:solidFill>
                        <a:srgbClr val="D5DCEC"/>
                      </a:solidFill>
                      <a:prstDash val="solid"/>
                      <a:round/>
                      <a:headEnd type="none" w="med" len="med"/>
                      <a:tailEnd type="none" w="med" len="med"/>
                    </a:lnT>
                    <a:lnB w="12700" cap="flat" cmpd="sng" algn="ctr">
                      <a:solidFill>
                        <a:srgbClr val="D5DCEC"/>
                      </a:solidFill>
                      <a:prstDash val="solid"/>
                      <a:round/>
                      <a:headEnd type="none" w="med" len="med"/>
                      <a:tailEnd type="none" w="med" len="med"/>
                    </a:lnB>
                    <a:solidFill>
                      <a:srgbClr val="1E8449"/>
                    </a:solidFill>
                  </a:tcPr>
                </a:tc>
                <a:extLst>
                  <a:ext uri="{0D108BD9-81ED-4DB2-BD59-A6C34878D82A}">
                    <a16:rowId xmlns:a16="http://schemas.microsoft.com/office/drawing/2014/main" val="10007"/>
                  </a:ext>
                </a:extLst>
              </a:tr>
            </a:tbl>
          </a:graphicData>
        </a:graphic>
      </p:graphicFrame>
      <p:sp>
        <p:nvSpPr>
          <p:cNvPr id="6" name="Text 3"/>
          <p:cNvSpPr/>
          <p:nvPr/>
        </p:nvSpPr>
        <p:spPr>
          <a:xfrm>
            <a:off x="640080" y="5806440"/>
            <a:ext cx="10972800" cy="457200"/>
          </a:xfrm>
          <a:prstGeom prst="rect">
            <a:avLst/>
          </a:prstGeom>
          <a:noFill/>
          <a:ln/>
        </p:spPr>
        <p:txBody>
          <a:bodyPr wrap="square" lIns="0" tIns="0" rIns="0" bIns="0" rtlCol="0" anchor="ctr"/>
          <a:lstStyle/>
          <a:p>
            <a:pPr marL="0" indent="0">
              <a:buNone/>
            </a:pPr>
            <a:r>
              <a:rPr lang="en-US" sz="1300" i="1" dirty="0">
                <a:solidFill>
                  <a:srgbClr val="5A6483"/>
                </a:solidFill>
                <a:latin typeface="Calibri" pitchFamily="34" charset="0"/>
                <a:ea typeface="Calibri" pitchFamily="34" charset="-122"/>
                <a:cs typeface="Calibri" pitchFamily="34" charset="-120"/>
              </a:rPr>
              <a:t>→ Хуримтлагдсан үр өгөөж 3-р жилд зардлаас давна. Энгийн, ойлгомжтой ч ‘мөнгөний цаг хугацааны үнэ цэнэ’-г харгалздаггүй.</a:t>
            </a:r>
            <a:endParaRPr lang="en-US" sz="1300" dirty="0"/>
          </a:p>
        </p:txBody>
      </p:sp>
      <p:sp>
        <p:nvSpPr>
          <p:cNvPr id="7" name="Text 4"/>
          <p:cNvSpPr/>
          <p:nvPr/>
        </p:nvSpPr>
        <p:spPr>
          <a:xfrm>
            <a:off x="11338560" y="6400800"/>
            <a:ext cx="548640" cy="274320"/>
          </a:xfrm>
          <a:prstGeom prst="rect">
            <a:avLst/>
          </a:prstGeom>
          <a:noFill/>
          <a:ln/>
        </p:spPr>
        <p:txBody>
          <a:bodyPr wrap="square" rtlCol="0" anchor="ctr"/>
          <a:lstStyle/>
          <a:p>
            <a:pPr marL="0" indent="0" algn="r">
              <a:buNone/>
            </a:pPr>
            <a:r>
              <a:rPr lang="en-US" sz="1000" dirty="0">
                <a:solidFill>
                  <a:srgbClr val="5A6483"/>
                </a:solidFill>
                <a:latin typeface="Calibri" pitchFamily="34" charset="0"/>
                <a:ea typeface="Calibri" pitchFamily="34" charset="-122"/>
                <a:cs typeface="Calibri" pitchFamily="34" charset="-120"/>
              </a:rPr>
              <a:t>38</a:t>
            </a:r>
            <a:endParaRPr lang="en-US" sz="1000"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 39">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640080" y="411480"/>
            <a:ext cx="8229600" cy="320040"/>
          </a:xfrm>
          <a:prstGeom prst="rect">
            <a:avLst/>
          </a:prstGeom>
          <a:noFill/>
          <a:ln/>
        </p:spPr>
        <p:txBody>
          <a:bodyPr wrap="square" lIns="0" tIns="0" rIns="0" bIns="0" rtlCol="0" anchor="ctr"/>
          <a:lstStyle/>
          <a:p>
            <a:pPr marL="0" indent="0">
              <a:buNone/>
            </a:pPr>
            <a:r>
              <a:rPr lang="en-US" sz="1200" b="1" kern="0" spc="200" dirty="0">
                <a:solidFill>
                  <a:srgbClr val="E8B84B"/>
                </a:solidFill>
                <a:latin typeface="Calibri" pitchFamily="34" charset="0"/>
                <a:ea typeface="Calibri" pitchFamily="34" charset="-122"/>
                <a:cs typeface="Calibri" pitchFamily="34" charset="-120"/>
              </a:rPr>
              <a:t>ХӨРӨНГӨ ОРУУЛАЛТЫН ҮНЭЛГЭЭ</a:t>
            </a:r>
            <a:endParaRPr lang="en-US" sz="1200" dirty="0"/>
          </a:p>
        </p:txBody>
      </p:sp>
      <p:sp>
        <p:nvSpPr>
          <p:cNvPr id="3" name="Text 1"/>
          <p:cNvSpPr/>
          <p:nvPr/>
        </p:nvSpPr>
        <p:spPr>
          <a:xfrm>
            <a:off x="640080" y="731520"/>
            <a:ext cx="10881360" cy="914400"/>
          </a:xfrm>
          <a:prstGeom prst="rect">
            <a:avLst/>
          </a:prstGeom>
          <a:noFill/>
          <a:ln/>
        </p:spPr>
        <p:txBody>
          <a:bodyPr wrap="square" lIns="0" tIns="0" rIns="0" bIns="0" rtlCol="0" anchor="t"/>
          <a:lstStyle/>
          <a:p>
            <a:pPr marL="0" indent="0">
              <a:buNone/>
            </a:pPr>
            <a:r>
              <a:rPr lang="en-US" sz="2800" b="1" dirty="0">
                <a:solidFill>
                  <a:srgbClr val="1E2761"/>
                </a:solidFill>
                <a:latin typeface="Georgia" pitchFamily="34" charset="0"/>
                <a:ea typeface="Georgia" pitchFamily="34" charset="-122"/>
                <a:cs typeface="Georgia" pitchFamily="34" charset="-120"/>
              </a:rPr>
              <a:t>Цэвэр өнөөгийн үнэ цэнэ (NPV / DCF)</a:t>
            </a:r>
            <a:endParaRPr lang="en-US" sz="2800" dirty="0"/>
          </a:p>
        </p:txBody>
      </p:sp>
      <p:sp>
        <p:nvSpPr>
          <p:cNvPr id="4" name="Text 2"/>
          <p:cNvSpPr/>
          <p:nvPr/>
        </p:nvSpPr>
        <p:spPr>
          <a:xfrm>
            <a:off x="640080" y="1783080"/>
            <a:ext cx="10972800" cy="777240"/>
          </a:xfrm>
          <a:prstGeom prst="rect">
            <a:avLst/>
          </a:prstGeom>
          <a:noFill/>
          <a:ln/>
        </p:spPr>
        <p:txBody>
          <a:bodyPr wrap="square" lIns="0" tIns="0" rIns="0" bIns="0" rtlCol="0" anchor="ctr"/>
          <a:lstStyle/>
          <a:p>
            <a:pPr marL="0" indent="0">
              <a:buNone/>
            </a:pPr>
            <a:r>
              <a:rPr lang="en-US" sz="1600" dirty="0">
                <a:solidFill>
                  <a:srgbClr val="1B2540"/>
                </a:solidFill>
                <a:latin typeface="Calibri" pitchFamily="34" charset="0"/>
                <a:ea typeface="Calibri" pitchFamily="34" charset="-122"/>
                <a:cs typeface="Calibri" pitchFamily="34" charset="-120"/>
              </a:rPr>
              <a:t>Мөнгөний цаг хугацааны үнэ цэнийг харгалзах арга нь хорогдуулсан мөнгөн урсгал (DCF) бөгөөд цэвэр өнөөгийн үнэ цэнэ (NPV)-д хүргэдэг. Бүх ирээдүйн урсгалыг өнөөдрийн үнэ цэнэд шилжүүлнэ. Энд хорогдуулалтын хувь = 10%.</a:t>
            </a:r>
            <a:endParaRPr lang="en-US" sz="1600" dirty="0"/>
          </a:p>
        </p:txBody>
      </p:sp>
      <p:graphicFrame>
        <p:nvGraphicFramePr>
          <p:cNvPr id="40" name="Table 0"/>
          <p:cNvGraphicFramePr>
            <a:graphicFrameLocks noGrp="1"/>
          </p:cNvGraphicFramePr>
          <p:nvPr>
            <p:extLst>
              <p:ext uri="{D42A27DB-BD31-4B8C-83A1-F6EECF244321}">
                <p14:modId xmlns:p14="http://schemas.microsoft.com/office/powerpoint/2010/main" val="513373433"/>
              </p:ext>
            </p:extLst>
          </p:nvPr>
        </p:nvGraphicFramePr>
        <p:xfrm>
          <a:off x="640080" y="2606040"/>
          <a:ext cx="7955280" cy="2865120"/>
        </p:xfrm>
        <a:graphic>
          <a:graphicData uri="http://schemas.openxmlformats.org/drawingml/2006/table">
            <a:tbl>
              <a:tblPr/>
              <a:tblGrid>
                <a:gridCol w="1097280">
                  <a:extLst>
                    <a:ext uri="{9D8B030D-6E8A-4147-A177-3AD203B41FA5}">
                      <a16:colId xmlns:a16="http://schemas.microsoft.com/office/drawing/2014/main" val="20000"/>
                    </a:ext>
                  </a:extLst>
                </a:gridCol>
                <a:gridCol w="2377440">
                  <a:extLst>
                    <a:ext uri="{9D8B030D-6E8A-4147-A177-3AD203B41FA5}">
                      <a16:colId xmlns:a16="http://schemas.microsoft.com/office/drawing/2014/main" val="20001"/>
                    </a:ext>
                  </a:extLst>
                </a:gridCol>
                <a:gridCol w="2468880">
                  <a:extLst>
                    <a:ext uri="{9D8B030D-6E8A-4147-A177-3AD203B41FA5}">
                      <a16:colId xmlns:a16="http://schemas.microsoft.com/office/drawing/2014/main" val="20002"/>
                    </a:ext>
                  </a:extLst>
                </a:gridCol>
                <a:gridCol w="2011680">
                  <a:extLst>
                    <a:ext uri="{9D8B030D-6E8A-4147-A177-3AD203B41FA5}">
                      <a16:colId xmlns:a16="http://schemas.microsoft.com/office/drawing/2014/main" val="20003"/>
                    </a:ext>
                  </a:extLst>
                </a:gridCol>
              </a:tblGrid>
              <a:tr h="502920">
                <a:tc>
                  <a:txBody>
                    <a:bodyPr/>
                    <a:lstStyle/>
                    <a:p>
                      <a:pPr marL="0" indent="0" algn="ctr">
                        <a:buNone/>
                      </a:pPr>
                      <a:r>
                        <a:rPr lang="en-US" sz="1600" b="1" dirty="0">
                          <a:solidFill>
                            <a:srgbClr val="FFFFFF"/>
                          </a:solidFill>
                          <a:latin typeface="Calibri" pitchFamily="34" charset="0"/>
                          <a:ea typeface="Calibri" pitchFamily="34" charset="-122"/>
                          <a:cs typeface="Calibri" pitchFamily="34" charset="-120"/>
                        </a:rPr>
                        <a:t>Жил</a:t>
                      </a:r>
                      <a:endParaRPr lang="en-US" sz="1600" dirty="0">
                        <a:latin typeface="Calibri" charset="0"/>
                        <a:ea typeface="Calibri" charset="0"/>
                        <a:cs typeface="Calibri" charset="0"/>
                      </a:endParaRPr>
                    </a:p>
                  </a:txBody>
                  <a:tcPr anchor="ctr">
                    <a:lnL w="12700" cap="flat" cmpd="sng" algn="ctr">
                      <a:solidFill>
                        <a:srgbClr val="D5DCEC"/>
                      </a:solidFill>
                      <a:prstDash val="solid"/>
                      <a:round/>
                      <a:headEnd type="none" w="med" len="med"/>
                      <a:tailEnd type="none" w="med" len="med"/>
                    </a:lnL>
                    <a:lnR w="12700" cap="flat" cmpd="sng" algn="ctr">
                      <a:solidFill>
                        <a:srgbClr val="D5DCEC"/>
                      </a:solidFill>
                      <a:prstDash val="solid"/>
                      <a:round/>
                      <a:headEnd type="none" w="med" len="med"/>
                      <a:tailEnd type="none" w="med" len="med"/>
                    </a:lnR>
                    <a:lnT w="12700" cap="flat" cmpd="sng" algn="ctr">
                      <a:solidFill>
                        <a:srgbClr val="D5DCEC"/>
                      </a:solidFill>
                      <a:prstDash val="solid"/>
                      <a:round/>
                      <a:headEnd type="none" w="med" len="med"/>
                      <a:tailEnd type="none" w="med" len="med"/>
                    </a:lnT>
                    <a:lnB w="12700" cap="flat" cmpd="sng" algn="ctr">
                      <a:solidFill>
                        <a:srgbClr val="D5DCEC"/>
                      </a:solidFill>
                      <a:prstDash val="solid"/>
                      <a:round/>
                      <a:headEnd type="none" w="med" len="med"/>
                      <a:tailEnd type="none" w="med" len="med"/>
                    </a:lnB>
                    <a:solidFill>
                      <a:srgbClr val="1E2761"/>
                    </a:solidFill>
                  </a:tcPr>
                </a:tc>
                <a:tc>
                  <a:txBody>
                    <a:bodyPr/>
                    <a:lstStyle/>
                    <a:p>
                      <a:pPr marL="0" indent="0" algn="ctr">
                        <a:buNone/>
                      </a:pPr>
                      <a:r>
                        <a:rPr lang="en-US" sz="1600" b="1" dirty="0">
                          <a:solidFill>
                            <a:srgbClr val="FFFFFF"/>
                          </a:solidFill>
                          <a:latin typeface="Calibri" pitchFamily="34" charset="0"/>
                          <a:ea typeface="Calibri" pitchFamily="34" charset="-122"/>
                          <a:cs typeface="Calibri" pitchFamily="34" charset="-120"/>
                        </a:rPr>
                        <a:t>Цэвэр мөнгөн урсгал</a:t>
                      </a:r>
                      <a:endParaRPr lang="en-US" sz="1600" dirty="0">
                        <a:latin typeface="Calibri" charset="0"/>
                        <a:ea typeface="Calibri" charset="0"/>
                        <a:cs typeface="Calibri" charset="0"/>
                      </a:endParaRPr>
                    </a:p>
                  </a:txBody>
                  <a:tcPr anchor="ctr">
                    <a:lnL w="12700" cap="flat" cmpd="sng" algn="ctr">
                      <a:solidFill>
                        <a:srgbClr val="D5DCEC"/>
                      </a:solidFill>
                      <a:prstDash val="solid"/>
                      <a:round/>
                      <a:headEnd type="none" w="med" len="med"/>
                      <a:tailEnd type="none" w="med" len="med"/>
                    </a:lnL>
                    <a:lnR w="12700" cap="flat" cmpd="sng" algn="ctr">
                      <a:solidFill>
                        <a:srgbClr val="D5DCEC"/>
                      </a:solidFill>
                      <a:prstDash val="solid"/>
                      <a:round/>
                      <a:headEnd type="none" w="med" len="med"/>
                      <a:tailEnd type="none" w="med" len="med"/>
                    </a:lnR>
                    <a:lnT w="12700" cap="flat" cmpd="sng" algn="ctr">
                      <a:solidFill>
                        <a:srgbClr val="D5DCEC"/>
                      </a:solidFill>
                      <a:prstDash val="solid"/>
                      <a:round/>
                      <a:headEnd type="none" w="med" len="med"/>
                      <a:tailEnd type="none" w="med" len="med"/>
                    </a:lnT>
                    <a:lnB w="12700" cap="flat" cmpd="sng" algn="ctr">
                      <a:solidFill>
                        <a:srgbClr val="D5DCEC"/>
                      </a:solidFill>
                      <a:prstDash val="solid"/>
                      <a:round/>
                      <a:headEnd type="none" w="med" len="med"/>
                      <a:tailEnd type="none" w="med" len="med"/>
                    </a:lnB>
                    <a:solidFill>
                      <a:srgbClr val="1E2761"/>
                    </a:solidFill>
                  </a:tcPr>
                </a:tc>
                <a:tc>
                  <a:txBody>
                    <a:bodyPr/>
                    <a:lstStyle/>
                    <a:p>
                      <a:pPr marL="0" indent="0" algn="ctr">
                        <a:buNone/>
                      </a:pPr>
                      <a:r>
                        <a:rPr lang="en-US" sz="1600" b="1" dirty="0">
                          <a:solidFill>
                            <a:srgbClr val="FFFFFF"/>
                          </a:solidFill>
                          <a:latin typeface="Calibri" pitchFamily="34" charset="0"/>
                          <a:ea typeface="Calibri" pitchFamily="34" charset="-122"/>
                          <a:cs typeface="Calibri" pitchFamily="34" charset="-120"/>
                        </a:rPr>
                        <a:t>Хорогдуулах коэффициент</a:t>
                      </a:r>
                      <a:endParaRPr lang="en-US" sz="1600" dirty="0">
                        <a:latin typeface="Calibri" charset="0"/>
                        <a:ea typeface="Calibri" charset="0"/>
                        <a:cs typeface="Calibri" charset="0"/>
                      </a:endParaRPr>
                    </a:p>
                  </a:txBody>
                  <a:tcPr anchor="ctr">
                    <a:lnL w="12700" cap="flat" cmpd="sng" algn="ctr">
                      <a:solidFill>
                        <a:srgbClr val="D5DCEC"/>
                      </a:solidFill>
                      <a:prstDash val="solid"/>
                      <a:round/>
                      <a:headEnd type="none" w="med" len="med"/>
                      <a:tailEnd type="none" w="med" len="med"/>
                    </a:lnL>
                    <a:lnR w="12700" cap="flat" cmpd="sng" algn="ctr">
                      <a:solidFill>
                        <a:srgbClr val="D5DCEC"/>
                      </a:solidFill>
                      <a:prstDash val="solid"/>
                      <a:round/>
                      <a:headEnd type="none" w="med" len="med"/>
                      <a:tailEnd type="none" w="med" len="med"/>
                    </a:lnR>
                    <a:lnT w="12700" cap="flat" cmpd="sng" algn="ctr">
                      <a:solidFill>
                        <a:srgbClr val="D5DCEC"/>
                      </a:solidFill>
                      <a:prstDash val="solid"/>
                      <a:round/>
                      <a:headEnd type="none" w="med" len="med"/>
                      <a:tailEnd type="none" w="med" len="med"/>
                    </a:lnT>
                    <a:lnB w="12700" cap="flat" cmpd="sng" algn="ctr">
                      <a:solidFill>
                        <a:srgbClr val="D5DCEC"/>
                      </a:solidFill>
                      <a:prstDash val="solid"/>
                      <a:round/>
                      <a:headEnd type="none" w="med" len="med"/>
                      <a:tailEnd type="none" w="med" len="med"/>
                    </a:lnB>
                    <a:solidFill>
                      <a:srgbClr val="1E2761"/>
                    </a:solidFill>
                  </a:tcPr>
                </a:tc>
                <a:tc>
                  <a:txBody>
                    <a:bodyPr/>
                    <a:lstStyle/>
                    <a:p>
                      <a:pPr marL="0" indent="0" algn="ctr">
                        <a:buNone/>
                      </a:pPr>
                      <a:r>
                        <a:rPr lang="en-US" sz="1600" b="1" dirty="0">
                          <a:solidFill>
                            <a:srgbClr val="FFFFFF"/>
                          </a:solidFill>
                          <a:latin typeface="Calibri" pitchFamily="34" charset="0"/>
                          <a:ea typeface="Calibri" pitchFamily="34" charset="-122"/>
                          <a:cs typeface="Calibri" pitchFamily="34" charset="-120"/>
                        </a:rPr>
                        <a:t>Өнөөгийн үнэ цэнэ</a:t>
                      </a:r>
                      <a:endParaRPr lang="en-US" sz="1600" dirty="0">
                        <a:latin typeface="Calibri" charset="0"/>
                        <a:ea typeface="Calibri" charset="0"/>
                        <a:cs typeface="Calibri" charset="0"/>
                      </a:endParaRPr>
                    </a:p>
                  </a:txBody>
                  <a:tcPr anchor="ctr">
                    <a:lnL w="12700" cap="flat" cmpd="sng" algn="ctr">
                      <a:solidFill>
                        <a:srgbClr val="D5DCEC"/>
                      </a:solidFill>
                      <a:prstDash val="solid"/>
                      <a:round/>
                      <a:headEnd type="none" w="med" len="med"/>
                      <a:tailEnd type="none" w="med" len="med"/>
                    </a:lnL>
                    <a:lnR w="12700" cap="flat" cmpd="sng" algn="ctr">
                      <a:solidFill>
                        <a:srgbClr val="D5DCEC"/>
                      </a:solidFill>
                      <a:prstDash val="solid"/>
                      <a:round/>
                      <a:headEnd type="none" w="med" len="med"/>
                      <a:tailEnd type="none" w="med" len="med"/>
                    </a:lnR>
                    <a:lnT w="12700" cap="flat" cmpd="sng" algn="ctr">
                      <a:solidFill>
                        <a:srgbClr val="D5DCEC"/>
                      </a:solidFill>
                      <a:prstDash val="solid"/>
                      <a:round/>
                      <a:headEnd type="none" w="med" len="med"/>
                      <a:tailEnd type="none" w="med" len="med"/>
                    </a:lnT>
                    <a:lnB w="12700" cap="flat" cmpd="sng" algn="ctr">
                      <a:solidFill>
                        <a:srgbClr val="D5DCEC"/>
                      </a:solidFill>
                      <a:prstDash val="solid"/>
                      <a:round/>
                      <a:headEnd type="none" w="med" len="med"/>
                      <a:tailEnd type="none" w="med" len="med"/>
                    </a:lnB>
                    <a:solidFill>
                      <a:srgbClr val="1E2761"/>
                    </a:solidFill>
                  </a:tcPr>
                </a:tc>
                <a:extLst>
                  <a:ext uri="{0D108BD9-81ED-4DB2-BD59-A6C34878D82A}">
                    <a16:rowId xmlns:a16="http://schemas.microsoft.com/office/drawing/2014/main" val="10000"/>
                  </a:ext>
                </a:extLst>
              </a:tr>
              <a:tr h="365760">
                <a:tc>
                  <a:txBody>
                    <a:bodyPr/>
                    <a:lstStyle/>
                    <a:p>
                      <a:pPr marL="0" indent="0" algn="ctr">
                        <a:buNone/>
                      </a:pPr>
                      <a:r>
                        <a:rPr lang="en-US" sz="1600" dirty="0">
                          <a:solidFill>
                            <a:srgbClr val="000000"/>
                          </a:solidFill>
                          <a:latin typeface="Calibri" pitchFamily="34" charset="0"/>
                          <a:ea typeface="Calibri" pitchFamily="34" charset="-122"/>
                          <a:cs typeface="Calibri" pitchFamily="34" charset="-120"/>
                        </a:rPr>
                        <a:t>0</a:t>
                      </a:r>
                      <a:endParaRPr lang="en-US" sz="1600" dirty="0">
                        <a:latin typeface="Calibri" charset="0"/>
                        <a:ea typeface="Calibri" charset="0"/>
                        <a:cs typeface="Calibri" charset="0"/>
                      </a:endParaRPr>
                    </a:p>
                  </a:txBody>
                  <a:tcPr anchor="ctr">
                    <a:lnL w="12700" cap="flat" cmpd="sng" algn="ctr">
                      <a:solidFill>
                        <a:srgbClr val="D5DCEC"/>
                      </a:solidFill>
                      <a:prstDash val="solid"/>
                      <a:round/>
                      <a:headEnd type="none" w="med" len="med"/>
                      <a:tailEnd type="none" w="med" len="med"/>
                    </a:lnL>
                    <a:lnR w="12700" cap="flat" cmpd="sng" algn="ctr">
                      <a:solidFill>
                        <a:srgbClr val="D5DCEC"/>
                      </a:solidFill>
                      <a:prstDash val="solid"/>
                      <a:round/>
                      <a:headEnd type="none" w="med" len="med"/>
                      <a:tailEnd type="none" w="med" len="med"/>
                    </a:lnR>
                    <a:lnT w="12700" cap="flat" cmpd="sng" algn="ctr">
                      <a:solidFill>
                        <a:srgbClr val="D5DCEC"/>
                      </a:solidFill>
                      <a:prstDash val="solid"/>
                      <a:round/>
                      <a:headEnd type="none" w="med" len="med"/>
                      <a:tailEnd type="none" w="med" len="med"/>
                    </a:lnT>
                    <a:lnB w="12700" cap="flat" cmpd="sng" algn="ctr">
                      <a:solidFill>
                        <a:srgbClr val="D5DCEC"/>
                      </a:solidFill>
                      <a:prstDash val="solid"/>
                      <a:round/>
                      <a:headEnd type="none" w="med" len="med"/>
                      <a:tailEnd type="none" w="med" len="med"/>
                    </a:lnB>
                  </a:tcPr>
                </a:tc>
                <a:tc>
                  <a:txBody>
                    <a:bodyPr/>
                    <a:lstStyle/>
                    <a:p>
                      <a:pPr marL="0" indent="0" algn="ctr">
                        <a:buNone/>
                      </a:pPr>
                      <a:r>
                        <a:rPr lang="en-US" sz="1600" dirty="0">
                          <a:solidFill>
                            <a:srgbClr val="000000"/>
                          </a:solidFill>
                          <a:latin typeface="Calibri" pitchFamily="34" charset="0"/>
                          <a:ea typeface="Calibri" pitchFamily="34" charset="-122"/>
                          <a:cs typeface="Calibri" pitchFamily="34" charset="-120"/>
                        </a:rPr>
                        <a:t>-260,000</a:t>
                      </a:r>
                      <a:endParaRPr lang="en-US" sz="1600" dirty="0">
                        <a:latin typeface="Calibri" charset="0"/>
                        <a:ea typeface="Calibri" charset="0"/>
                        <a:cs typeface="Calibri" charset="0"/>
                      </a:endParaRPr>
                    </a:p>
                  </a:txBody>
                  <a:tcPr anchor="ctr">
                    <a:lnL w="12700" cap="flat" cmpd="sng" algn="ctr">
                      <a:solidFill>
                        <a:srgbClr val="D5DCEC"/>
                      </a:solidFill>
                      <a:prstDash val="solid"/>
                      <a:round/>
                      <a:headEnd type="none" w="med" len="med"/>
                      <a:tailEnd type="none" w="med" len="med"/>
                    </a:lnL>
                    <a:lnR w="12700" cap="flat" cmpd="sng" algn="ctr">
                      <a:solidFill>
                        <a:srgbClr val="D5DCEC"/>
                      </a:solidFill>
                      <a:prstDash val="solid"/>
                      <a:round/>
                      <a:headEnd type="none" w="med" len="med"/>
                      <a:tailEnd type="none" w="med" len="med"/>
                    </a:lnR>
                    <a:lnT w="12700" cap="flat" cmpd="sng" algn="ctr">
                      <a:solidFill>
                        <a:srgbClr val="D5DCEC"/>
                      </a:solidFill>
                      <a:prstDash val="solid"/>
                      <a:round/>
                      <a:headEnd type="none" w="med" len="med"/>
                      <a:tailEnd type="none" w="med" len="med"/>
                    </a:lnT>
                    <a:lnB w="12700" cap="flat" cmpd="sng" algn="ctr">
                      <a:solidFill>
                        <a:srgbClr val="D5DCEC"/>
                      </a:solidFill>
                      <a:prstDash val="solid"/>
                      <a:round/>
                      <a:headEnd type="none" w="med" len="med"/>
                      <a:tailEnd type="none" w="med" len="med"/>
                    </a:lnB>
                  </a:tcPr>
                </a:tc>
                <a:tc>
                  <a:txBody>
                    <a:bodyPr/>
                    <a:lstStyle/>
                    <a:p>
                      <a:pPr marL="0" indent="0" algn="ctr">
                        <a:buNone/>
                      </a:pPr>
                      <a:r>
                        <a:rPr lang="en-US" sz="1600" dirty="0">
                          <a:solidFill>
                            <a:srgbClr val="000000"/>
                          </a:solidFill>
                          <a:latin typeface="Calibri" pitchFamily="34" charset="0"/>
                          <a:ea typeface="Calibri" pitchFamily="34" charset="-122"/>
                          <a:cs typeface="Calibri" pitchFamily="34" charset="-120"/>
                        </a:rPr>
                        <a:t>1.000</a:t>
                      </a:r>
                      <a:endParaRPr lang="en-US" sz="1600" dirty="0">
                        <a:latin typeface="Calibri" charset="0"/>
                        <a:ea typeface="Calibri" charset="0"/>
                        <a:cs typeface="Calibri" charset="0"/>
                      </a:endParaRPr>
                    </a:p>
                  </a:txBody>
                  <a:tcPr anchor="ctr">
                    <a:lnL w="12700" cap="flat" cmpd="sng" algn="ctr">
                      <a:solidFill>
                        <a:srgbClr val="D5DCEC"/>
                      </a:solidFill>
                      <a:prstDash val="solid"/>
                      <a:round/>
                      <a:headEnd type="none" w="med" len="med"/>
                      <a:tailEnd type="none" w="med" len="med"/>
                    </a:lnL>
                    <a:lnR w="12700" cap="flat" cmpd="sng" algn="ctr">
                      <a:solidFill>
                        <a:srgbClr val="D5DCEC"/>
                      </a:solidFill>
                      <a:prstDash val="solid"/>
                      <a:round/>
                      <a:headEnd type="none" w="med" len="med"/>
                      <a:tailEnd type="none" w="med" len="med"/>
                    </a:lnR>
                    <a:lnT w="12700" cap="flat" cmpd="sng" algn="ctr">
                      <a:solidFill>
                        <a:srgbClr val="D5DCEC"/>
                      </a:solidFill>
                      <a:prstDash val="solid"/>
                      <a:round/>
                      <a:headEnd type="none" w="med" len="med"/>
                      <a:tailEnd type="none" w="med" len="med"/>
                    </a:lnT>
                    <a:lnB w="12700" cap="flat" cmpd="sng" algn="ctr">
                      <a:solidFill>
                        <a:srgbClr val="D5DCEC"/>
                      </a:solidFill>
                      <a:prstDash val="solid"/>
                      <a:round/>
                      <a:headEnd type="none" w="med" len="med"/>
                      <a:tailEnd type="none" w="med" len="med"/>
                    </a:lnB>
                  </a:tcPr>
                </a:tc>
                <a:tc>
                  <a:txBody>
                    <a:bodyPr/>
                    <a:lstStyle/>
                    <a:p>
                      <a:pPr marL="0" indent="0" algn="ctr">
                        <a:buNone/>
                      </a:pPr>
                      <a:r>
                        <a:rPr lang="en-US" sz="1600" dirty="0">
                          <a:solidFill>
                            <a:srgbClr val="000000"/>
                          </a:solidFill>
                          <a:latin typeface="Calibri" pitchFamily="34" charset="0"/>
                          <a:ea typeface="Calibri" pitchFamily="34" charset="-122"/>
                          <a:cs typeface="Calibri" pitchFamily="34" charset="-120"/>
                        </a:rPr>
                        <a:t>-260,000</a:t>
                      </a:r>
                      <a:endParaRPr lang="en-US" sz="1600" dirty="0">
                        <a:latin typeface="Calibri" charset="0"/>
                        <a:ea typeface="Calibri" charset="0"/>
                        <a:cs typeface="Calibri" charset="0"/>
                      </a:endParaRPr>
                    </a:p>
                  </a:txBody>
                  <a:tcPr anchor="ctr">
                    <a:lnL w="12700" cap="flat" cmpd="sng" algn="ctr">
                      <a:solidFill>
                        <a:srgbClr val="D5DCEC"/>
                      </a:solidFill>
                      <a:prstDash val="solid"/>
                      <a:round/>
                      <a:headEnd type="none" w="med" len="med"/>
                      <a:tailEnd type="none" w="med" len="med"/>
                    </a:lnL>
                    <a:lnR w="12700" cap="flat" cmpd="sng" algn="ctr">
                      <a:solidFill>
                        <a:srgbClr val="D5DCEC"/>
                      </a:solidFill>
                      <a:prstDash val="solid"/>
                      <a:round/>
                      <a:headEnd type="none" w="med" len="med"/>
                      <a:tailEnd type="none" w="med" len="med"/>
                    </a:lnR>
                    <a:lnT w="12700" cap="flat" cmpd="sng" algn="ctr">
                      <a:solidFill>
                        <a:srgbClr val="D5DCEC"/>
                      </a:solidFill>
                      <a:prstDash val="solid"/>
                      <a:round/>
                      <a:headEnd type="none" w="med" len="med"/>
                      <a:tailEnd type="none" w="med" len="med"/>
                    </a:lnT>
                    <a:lnB w="12700" cap="flat" cmpd="sng" algn="ctr">
                      <a:solidFill>
                        <a:srgbClr val="D5DCEC"/>
                      </a:solidFill>
                      <a:prstDash val="solid"/>
                      <a:round/>
                      <a:headEnd type="none" w="med" len="med"/>
                      <a:tailEnd type="none" w="med" len="med"/>
                    </a:lnB>
                  </a:tcPr>
                </a:tc>
                <a:extLst>
                  <a:ext uri="{0D108BD9-81ED-4DB2-BD59-A6C34878D82A}">
                    <a16:rowId xmlns:a16="http://schemas.microsoft.com/office/drawing/2014/main" val="10001"/>
                  </a:ext>
                </a:extLst>
              </a:tr>
              <a:tr h="365760">
                <a:tc>
                  <a:txBody>
                    <a:bodyPr/>
                    <a:lstStyle/>
                    <a:p>
                      <a:pPr marL="0" indent="0" algn="ctr">
                        <a:buNone/>
                      </a:pPr>
                      <a:r>
                        <a:rPr lang="en-US" sz="1600" dirty="0">
                          <a:solidFill>
                            <a:srgbClr val="000000"/>
                          </a:solidFill>
                          <a:latin typeface="Calibri" pitchFamily="34" charset="0"/>
                          <a:ea typeface="Calibri" pitchFamily="34" charset="-122"/>
                          <a:cs typeface="Calibri" pitchFamily="34" charset="-120"/>
                        </a:rPr>
                        <a:t>1</a:t>
                      </a:r>
                      <a:endParaRPr lang="en-US" sz="1600" dirty="0">
                        <a:latin typeface="Calibri" charset="0"/>
                        <a:ea typeface="Calibri" charset="0"/>
                        <a:cs typeface="Calibri" charset="0"/>
                      </a:endParaRPr>
                    </a:p>
                  </a:txBody>
                  <a:tcPr anchor="ctr">
                    <a:lnL w="12700" cap="flat" cmpd="sng" algn="ctr">
                      <a:solidFill>
                        <a:srgbClr val="D5DCEC"/>
                      </a:solidFill>
                      <a:prstDash val="solid"/>
                      <a:round/>
                      <a:headEnd type="none" w="med" len="med"/>
                      <a:tailEnd type="none" w="med" len="med"/>
                    </a:lnL>
                    <a:lnR w="12700" cap="flat" cmpd="sng" algn="ctr">
                      <a:solidFill>
                        <a:srgbClr val="D5DCEC"/>
                      </a:solidFill>
                      <a:prstDash val="solid"/>
                      <a:round/>
                      <a:headEnd type="none" w="med" len="med"/>
                      <a:tailEnd type="none" w="med" len="med"/>
                    </a:lnR>
                    <a:lnT w="12700" cap="flat" cmpd="sng" algn="ctr">
                      <a:solidFill>
                        <a:srgbClr val="D5DCEC"/>
                      </a:solidFill>
                      <a:prstDash val="solid"/>
                      <a:round/>
                      <a:headEnd type="none" w="med" len="med"/>
                      <a:tailEnd type="none" w="med" len="med"/>
                    </a:lnT>
                    <a:lnB w="12700" cap="flat" cmpd="sng" algn="ctr">
                      <a:solidFill>
                        <a:srgbClr val="D5DCEC"/>
                      </a:solidFill>
                      <a:prstDash val="solid"/>
                      <a:round/>
                      <a:headEnd type="none" w="med" len="med"/>
                      <a:tailEnd type="none" w="med" len="med"/>
                    </a:lnB>
                  </a:tcPr>
                </a:tc>
                <a:tc>
                  <a:txBody>
                    <a:bodyPr/>
                    <a:lstStyle/>
                    <a:p>
                      <a:pPr marL="0" indent="0" algn="ctr">
                        <a:buNone/>
                      </a:pPr>
                      <a:r>
                        <a:rPr lang="en-US" sz="1600" dirty="0">
                          <a:solidFill>
                            <a:srgbClr val="000000"/>
                          </a:solidFill>
                          <a:latin typeface="Calibri" pitchFamily="34" charset="0"/>
                          <a:ea typeface="Calibri" pitchFamily="34" charset="-122"/>
                          <a:cs typeface="Calibri" pitchFamily="34" charset="-120"/>
                        </a:rPr>
                        <a:t>90,000</a:t>
                      </a:r>
                      <a:endParaRPr lang="en-US" sz="1600" dirty="0">
                        <a:latin typeface="Calibri" charset="0"/>
                        <a:ea typeface="Calibri" charset="0"/>
                        <a:cs typeface="Calibri" charset="0"/>
                      </a:endParaRPr>
                    </a:p>
                  </a:txBody>
                  <a:tcPr anchor="ctr">
                    <a:lnL w="12700" cap="flat" cmpd="sng" algn="ctr">
                      <a:solidFill>
                        <a:srgbClr val="D5DCEC"/>
                      </a:solidFill>
                      <a:prstDash val="solid"/>
                      <a:round/>
                      <a:headEnd type="none" w="med" len="med"/>
                      <a:tailEnd type="none" w="med" len="med"/>
                    </a:lnL>
                    <a:lnR w="12700" cap="flat" cmpd="sng" algn="ctr">
                      <a:solidFill>
                        <a:srgbClr val="D5DCEC"/>
                      </a:solidFill>
                      <a:prstDash val="solid"/>
                      <a:round/>
                      <a:headEnd type="none" w="med" len="med"/>
                      <a:tailEnd type="none" w="med" len="med"/>
                    </a:lnR>
                    <a:lnT w="12700" cap="flat" cmpd="sng" algn="ctr">
                      <a:solidFill>
                        <a:srgbClr val="D5DCEC"/>
                      </a:solidFill>
                      <a:prstDash val="solid"/>
                      <a:round/>
                      <a:headEnd type="none" w="med" len="med"/>
                      <a:tailEnd type="none" w="med" len="med"/>
                    </a:lnT>
                    <a:lnB w="12700" cap="flat" cmpd="sng" algn="ctr">
                      <a:solidFill>
                        <a:srgbClr val="D5DCEC"/>
                      </a:solidFill>
                      <a:prstDash val="solid"/>
                      <a:round/>
                      <a:headEnd type="none" w="med" len="med"/>
                      <a:tailEnd type="none" w="med" len="med"/>
                    </a:lnB>
                  </a:tcPr>
                </a:tc>
                <a:tc>
                  <a:txBody>
                    <a:bodyPr/>
                    <a:lstStyle/>
                    <a:p>
                      <a:pPr marL="0" indent="0" algn="ctr">
                        <a:buNone/>
                      </a:pPr>
                      <a:r>
                        <a:rPr lang="en-US" sz="1600" dirty="0">
                          <a:solidFill>
                            <a:srgbClr val="000000"/>
                          </a:solidFill>
                          <a:latin typeface="Calibri" pitchFamily="34" charset="0"/>
                          <a:ea typeface="Calibri" pitchFamily="34" charset="-122"/>
                          <a:cs typeface="Calibri" pitchFamily="34" charset="-120"/>
                        </a:rPr>
                        <a:t>0.909</a:t>
                      </a:r>
                      <a:endParaRPr lang="en-US" sz="1600" dirty="0">
                        <a:latin typeface="Calibri" charset="0"/>
                        <a:ea typeface="Calibri" charset="0"/>
                        <a:cs typeface="Calibri" charset="0"/>
                      </a:endParaRPr>
                    </a:p>
                  </a:txBody>
                  <a:tcPr anchor="ctr">
                    <a:lnL w="12700" cap="flat" cmpd="sng" algn="ctr">
                      <a:solidFill>
                        <a:srgbClr val="D5DCEC"/>
                      </a:solidFill>
                      <a:prstDash val="solid"/>
                      <a:round/>
                      <a:headEnd type="none" w="med" len="med"/>
                      <a:tailEnd type="none" w="med" len="med"/>
                    </a:lnL>
                    <a:lnR w="12700" cap="flat" cmpd="sng" algn="ctr">
                      <a:solidFill>
                        <a:srgbClr val="D5DCEC"/>
                      </a:solidFill>
                      <a:prstDash val="solid"/>
                      <a:round/>
                      <a:headEnd type="none" w="med" len="med"/>
                      <a:tailEnd type="none" w="med" len="med"/>
                    </a:lnR>
                    <a:lnT w="12700" cap="flat" cmpd="sng" algn="ctr">
                      <a:solidFill>
                        <a:srgbClr val="D5DCEC"/>
                      </a:solidFill>
                      <a:prstDash val="solid"/>
                      <a:round/>
                      <a:headEnd type="none" w="med" len="med"/>
                      <a:tailEnd type="none" w="med" len="med"/>
                    </a:lnT>
                    <a:lnB w="12700" cap="flat" cmpd="sng" algn="ctr">
                      <a:solidFill>
                        <a:srgbClr val="D5DCEC"/>
                      </a:solidFill>
                      <a:prstDash val="solid"/>
                      <a:round/>
                      <a:headEnd type="none" w="med" len="med"/>
                      <a:tailEnd type="none" w="med" len="med"/>
                    </a:lnB>
                  </a:tcPr>
                </a:tc>
                <a:tc>
                  <a:txBody>
                    <a:bodyPr/>
                    <a:lstStyle/>
                    <a:p>
                      <a:pPr marL="0" indent="0" algn="ctr">
                        <a:buNone/>
                      </a:pPr>
                      <a:r>
                        <a:rPr lang="en-US" sz="1600" dirty="0">
                          <a:solidFill>
                            <a:srgbClr val="000000"/>
                          </a:solidFill>
                          <a:latin typeface="Calibri" pitchFamily="34" charset="0"/>
                          <a:ea typeface="Calibri" pitchFamily="34" charset="-122"/>
                          <a:cs typeface="Calibri" pitchFamily="34" charset="-120"/>
                        </a:rPr>
                        <a:t>81,810</a:t>
                      </a:r>
                      <a:endParaRPr lang="en-US" sz="1600" dirty="0">
                        <a:latin typeface="Calibri" charset="0"/>
                        <a:ea typeface="Calibri" charset="0"/>
                        <a:cs typeface="Calibri" charset="0"/>
                      </a:endParaRPr>
                    </a:p>
                  </a:txBody>
                  <a:tcPr anchor="ctr">
                    <a:lnL w="12700" cap="flat" cmpd="sng" algn="ctr">
                      <a:solidFill>
                        <a:srgbClr val="D5DCEC"/>
                      </a:solidFill>
                      <a:prstDash val="solid"/>
                      <a:round/>
                      <a:headEnd type="none" w="med" len="med"/>
                      <a:tailEnd type="none" w="med" len="med"/>
                    </a:lnL>
                    <a:lnR w="12700" cap="flat" cmpd="sng" algn="ctr">
                      <a:solidFill>
                        <a:srgbClr val="D5DCEC"/>
                      </a:solidFill>
                      <a:prstDash val="solid"/>
                      <a:round/>
                      <a:headEnd type="none" w="med" len="med"/>
                      <a:tailEnd type="none" w="med" len="med"/>
                    </a:lnR>
                    <a:lnT w="12700" cap="flat" cmpd="sng" algn="ctr">
                      <a:solidFill>
                        <a:srgbClr val="D5DCEC"/>
                      </a:solidFill>
                      <a:prstDash val="solid"/>
                      <a:round/>
                      <a:headEnd type="none" w="med" len="med"/>
                      <a:tailEnd type="none" w="med" len="med"/>
                    </a:lnT>
                    <a:lnB w="12700" cap="flat" cmpd="sng" algn="ctr">
                      <a:solidFill>
                        <a:srgbClr val="D5DCEC"/>
                      </a:solidFill>
                      <a:prstDash val="solid"/>
                      <a:round/>
                      <a:headEnd type="none" w="med" len="med"/>
                      <a:tailEnd type="none" w="med" len="med"/>
                    </a:lnB>
                  </a:tcPr>
                </a:tc>
                <a:extLst>
                  <a:ext uri="{0D108BD9-81ED-4DB2-BD59-A6C34878D82A}">
                    <a16:rowId xmlns:a16="http://schemas.microsoft.com/office/drawing/2014/main" val="10002"/>
                  </a:ext>
                </a:extLst>
              </a:tr>
              <a:tr h="365760">
                <a:tc>
                  <a:txBody>
                    <a:bodyPr/>
                    <a:lstStyle/>
                    <a:p>
                      <a:pPr marL="0" indent="0" algn="ctr">
                        <a:buNone/>
                      </a:pPr>
                      <a:r>
                        <a:rPr lang="en-US" sz="1600" dirty="0">
                          <a:solidFill>
                            <a:srgbClr val="000000"/>
                          </a:solidFill>
                          <a:latin typeface="Calibri" pitchFamily="34" charset="0"/>
                          <a:ea typeface="Calibri" pitchFamily="34" charset="-122"/>
                          <a:cs typeface="Calibri" pitchFamily="34" charset="-120"/>
                        </a:rPr>
                        <a:t>2</a:t>
                      </a:r>
                      <a:endParaRPr lang="en-US" sz="1600" dirty="0">
                        <a:latin typeface="Calibri" charset="0"/>
                        <a:ea typeface="Calibri" charset="0"/>
                        <a:cs typeface="Calibri" charset="0"/>
                      </a:endParaRPr>
                    </a:p>
                  </a:txBody>
                  <a:tcPr anchor="ctr">
                    <a:lnL w="12700" cap="flat" cmpd="sng" algn="ctr">
                      <a:solidFill>
                        <a:srgbClr val="D5DCEC"/>
                      </a:solidFill>
                      <a:prstDash val="solid"/>
                      <a:round/>
                      <a:headEnd type="none" w="med" len="med"/>
                      <a:tailEnd type="none" w="med" len="med"/>
                    </a:lnL>
                    <a:lnR w="12700" cap="flat" cmpd="sng" algn="ctr">
                      <a:solidFill>
                        <a:srgbClr val="D5DCEC"/>
                      </a:solidFill>
                      <a:prstDash val="solid"/>
                      <a:round/>
                      <a:headEnd type="none" w="med" len="med"/>
                      <a:tailEnd type="none" w="med" len="med"/>
                    </a:lnR>
                    <a:lnT w="12700" cap="flat" cmpd="sng" algn="ctr">
                      <a:solidFill>
                        <a:srgbClr val="D5DCEC"/>
                      </a:solidFill>
                      <a:prstDash val="solid"/>
                      <a:round/>
                      <a:headEnd type="none" w="med" len="med"/>
                      <a:tailEnd type="none" w="med" len="med"/>
                    </a:lnT>
                    <a:lnB w="12700" cap="flat" cmpd="sng" algn="ctr">
                      <a:solidFill>
                        <a:srgbClr val="D5DCEC"/>
                      </a:solidFill>
                      <a:prstDash val="solid"/>
                      <a:round/>
                      <a:headEnd type="none" w="med" len="med"/>
                      <a:tailEnd type="none" w="med" len="med"/>
                    </a:lnB>
                  </a:tcPr>
                </a:tc>
                <a:tc>
                  <a:txBody>
                    <a:bodyPr/>
                    <a:lstStyle/>
                    <a:p>
                      <a:pPr marL="0" indent="0" algn="ctr">
                        <a:buNone/>
                      </a:pPr>
                      <a:r>
                        <a:rPr lang="en-US" sz="1600" dirty="0">
                          <a:solidFill>
                            <a:srgbClr val="000000"/>
                          </a:solidFill>
                          <a:latin typeface="Calibri" pitchFamily="34" charset="0"/>
                          <a:ea typeface="Calibri" pitchFamily="34" charset="-122"/>
                          <a:cs typeface="Calibri" pitchFamily="34" charset="-120"/>
                        </a:rPr>
                        <a:t>90,000</a:t>
                      </a:r>
                      <a:endParaRPr lang="en-US" sz="1600" dirty="0">
                        <a:latin typeface="Calibri" charset="0"/>
                        <a:ea typeface="Calibri" charset="0"/>
                        <a:cs typeface="Calibri" charset="0"/>
                      </a:endParaRPr>
                    </a:p>
                  </a:txBody>
                  <a:tcPr anchor="ctr">
                    <a:lnL w="12700" cap="flat" cmpd="sng" algn="ctr">
                      <a:solidFill>
                        <a:srgbClr val="D5DCEC"/>
                      </a:solidFill>
                      <a:prstDash val="solid"/>
                      <a:round/>
                      <a:headEnd type="none" w="med" len="med"/>
                      <a:tailEnd type="none" w="med" len="med"/>
                    </a:lnL>
                    <a:lnR w="12700" cap="flat" cmpd="sng" algn="ctr">
                      <a:solidFill>
                        <a:srgbClr val="D5DCEC"/>
                      </a:solidFill>
                      <a:prstDash val="solid"/>
                      <a:round/>
                      <a:headEnd type="none" w="med" len="med"/>
                      <a:tailEnd type="none" w="med" len="med"/>
                    </a:lnR>
                    <a:lnT w="12700" cap="flat" cmpd="sng" algn="ctr">
                      <a:solidFill>
                        <a:srgbClr val="D5DCEC"/>
                      </a:solidFill>
                      <a:prstDash val="solid"/>
                      <a:round/>
                      <a:headEnd type="none" w="med" len="med"/>
                      <a:tailEnd type="none" w="med" len="med"/>
                    </a:lnT>
                    <a:lnB w="12700" cap="flat" cmpd="sng" algn="ctr">
                      <a:solidFill>
                        <a:srgbClr val="D5DCEC"/>
                      </a:solidFill>
                      <a:prstDash val="solid"/>
                      <a:round/>
                      <a:headEnd type="none" w="med" len="med"/>
                      <a:tailEnd type="none" w="med" len="med"/>
                    </a:lnB>
                  </a:tcPr>
                </a:tc>
                <a:tc>
                  <a:txBody>
                    <a:bodyPr/>
                    <a:lstStyle/>
                    <a:p>
                      <a:pPr marL="0" indent="0" algn="ctr">
                        <a:buNone/>
                      </a:pPr>
                      <a:r>
                        <a:rPr lang="en-US" sz="1600" dirty="0">
                          <a:solidFill>
                            <a:srgbClr val="000000"/>
                          </a:solidFill>
                          <a:latin typeface="Calibri" pitchFamily="34" charset="0"/>
                          <a:ea typeface="Calibri" pitchFamily="34" charset="-122"/>
                          <a:cs typeface="Calibri" pitchFamily="34" charset="-120"/>
                        </a:rPr>
                        <a:t>0.826</a:t>
                      </a:r>
                      <a:endParaRPr lang="en-US" sz="1600" dirty="0">
                        <a:latin typeface="Calibri" charset="0"/>
                        <a:ea typeface="Calibri" charset="0"/>
                        <a:cs typeface="Calibri" charset="0"/>
                      </a:endParaRPr>
                    </a:p>
                  </a:txBody>
                  <a:tcPr anchor="ctr">
                    <a:lnL w="12700" cap="flat" cmpd="sng" algn="ctr">
                      <a:solidFill>
                        <a:srgbClr val="D5DCEC"/>
                      </a:solidFill>
                      <a:prstDash val="solid"/>
                      <a:round/>
                      <a:headEnd type="none" w="med" len="med"/>
                      <a:tailEnd type="none" w="med" len="med"/>
                    </a:lnL>
                    <a:lnR w="12700" cap="flat" cmpd="sng" algn="ctr">
                      <a:solidFill>
                        <a:srgbClr val="D5DCEC"/>
                      </a:solidFill>
                      <a:prstDash val="solid"/>
                      <a:round/>
                      <a:headEnd type="none" w="med" len="med"/>
                      <a:tailEnd type="none" w="med" len="med"/>
                    </a:lnR>
                    <a:lnT w="12700" cap="flat" cmpd="sng" algn="ctr">
                      <a:solidFill>
                        <a:srgbClr val="D5DCEC"/>
                      </a:solidFill>
                      <a:prstDash val="solid"/>
                      <a:round/>
                      <a:headEnd type="none" w="med" len="med"/>
                      <a:tailEnd type="none" w="med" len="med"/>
                    </a:lnT>
                    <a:lnB w="12700" cap="flat" cmpd="sng" algn="ctr">
                      <a:solidFill>
                        <a:srgbClr val="D5DCEC"/>
                      </a:solidFill>
                      <a:prstDash val="solid"/>
                      <a:round/>
                      <a:headEnd type="none" w="med" len="med"/>
                      <a:tailEnd type="none" w="med" len="med"/>
                    </a:lnB>
                  </a:tcPr>
                </a:tc>
                <a:tc>
                  <a:txBody>
                    <a:bodyPr/>
                    <a:lstStyle/>
                    <a:p>
                      <a:pPr marL="0" indent="0" algn="ctr">
                        <a:buNone/>
                      </a:pPr>
                      <a:r>
                        <a:rPr lang="en-US" sz="1600" dirty="0">
                          <a:solidFill>
                            <a:srgbClr val="000000"/>
                          </a:solidFill>
                          <a:latin typeface="Calibri" pitchFamily="34" charset="0"/>
                          <a:ea typeface="Calibri" pitchFamily="34" charset="-122"/>
                          <a:cs typeface="Calibri" pitchFamily="34" charset="-120"/>
                        </a:rPr>
                        <a:t>74,340</a:t>
                      </a:r>
                      <a:endParaRPr lang="en-US" sz="1600" dirty="0">
                        <a:latin typeface="Calibri" charset="0"/>
                        <a:ea typeface="Calibri" charset="0"/>
                        <a:cs typeface="Calibri" charset="0"/>
                      </a:endParaRPr>
                    </a:p>
                  </a:txBody>
                  <a:tcPr anchor="ctr">
                    <a:lnL w="12700" cap="flat" cmpd="sng" algn="ctr">
                      <a:solidFill>
                        <a:srgbClr val="D5DCEC"/>
                      </a:solidFill>
                      <a:prstDash val="solid"/>
                      <a:round/>
                      <a:headEnd type="none" w="med" len="med"/>
                      <a:tailEnd type="none" w="med" len="med"/>
                    </a:lnL>
                    <a:lnR w="12700" cap="flat" cmpd="sng" algn="ctr">
                      <a:solidFill>
                        <a:srgbClr val="D5DCEC"/>
                      </a:solidFill>
                      <a:prstDash val="solid"/>
                      <a:round/>
                      <a:headEnd type="none" w="med" len="med"/>
                      <a:tailEnd type="none" w="med" len="med"/>
                    </a:lnR>
                    <a:lnT w="12700" cap="flat" cmpd="sng" algn="ctr">
                      <a:solidFill>
                        <a:srgbClr val="D5DCEC"/>
                      </a:solidFill>
                      <a:prstDash val="solid"/>
                      <a:round/>
                      <a:headEnd type="none" w="med" len="med"/>
                      <a:tailEnd type="none" w="med" len="med"/>
                    </a:lnT>
                    <a:lnB w="12700" cap="flat" cmpd="sng" algn="ctr">
                      <a:solidFill>
                        <a:srgbClr val="D5DCEC"/>
                      </a:solidFill>
                      <a:prstDash val="solid"/>
                      <a:round/>
                      <a:headEnd type="none" w="med" len="med"/>
                      <a:tailEnd type="none" w="med" len="med"/>
                    </a:lnB>
                  </a:tcPr>
                </a:tc>
                <a:extLst>
                  <a:ext uri="{0D108BD9-81ED-4DB2-BD59-A6C34878D82A}">
                    <a16:rowId xmlns:a16="http://schemas.microsoft.com/office/drawing/2014/main" val="10003"/>
                  </a:ext>
                </a:extLst>
              </a:tr>
              <a:tr h="365760">
                <a:tc>
                  <a:txBody>
                    <a:bodyPr/>
                    <a:lstStyle/>
                    <a:p>
                      <a:pPr marL="0" indent="0" algn="ctr">
                        <a:buNone/>
                      </a:pPr>
                      <a:r>
                        <a:rPr lang="en-US" sz="1600" dirty="0">
                          <a:solidFill>
                            <a:srgbClr val="000000"/>
                          </a:solidFill>
                          <a:latin typeface="Calibri" pitchFamily="34" charset="0"/>
                          <a:ea typeface="Calibri" pitchFamily="34" charset="-122"/>
                          <a:cs typeface="Calibri" pitchFamily="34" charset="-120"/>
                        </a:rPr>
                        <a:t>3</a:t>
                      </a:r>
                      <a:endParaRPr lang="en-US" sz="1600" dirty="0">
                        <a:latin typeface="Calibri" charset="0"/>
                        <a:ea typeface="Calibri" charset="0"/>
                        <a:cs typeface="Calibri" charset="0"/>
                      </a:endParaRPr>
                    </a:p>
                  </a:txBody>
                  <a:tcPr anchor="ctr">
                    <a:lnL w="12700" cap="flat" cmpd="sng" algn="ctr">
                      <a:solidFill>
                        <a:srgbClr val="D5DCEC"/>
                      </a:solidFill>
                      <a:prstDash val="solid"/>
                      <a:round/>
                      <a:headEnd type="none" w="med" len="med"/>
                      <a:tailEnd type="none" w="med" len="med"/>
                    </a:lnL>
                    <a:lnR w="12700" cap="flat" cmpd="sng" algn="ctr">
                      <a:solidFill>
                        <a:srgbClr val="D5DCEC"/>
                      </a:solidFill>
                      <a:prstDash val="solid"/>
                      <a:round/>
                      <a:headEnd type="none" w="med" len="med"/>
                      <a:tailEnd type="none" w="med" len="med"/>
                    </a:lnR>
                    <a:lnT w="12700" cap="flat" cmpd="sng" algn="ctr">
                      <a:solidFill>
                        <a:srgbClr val="D5DCEC"/>
                      </a:solidFill>
                      <a:prstDash val="solid"/>
                      <a:round/>
                      <a:headEnd type="none" w="med" len="med"/>
                      <a:tailEnd type="none" w="med" len="med"/>
                    </a:lnT>
                    <a:lnB w="12700" cap="flat" cmpd="sng" algn="ctr">
                      <a:solidFill>
                        <a:srgbClr val="D5DCEC"/>
                      </a:solidFill>
                      <a:prstDash val="solid"/>
                      <a:round/>
                      <a:headEnd type="none" w="med" len="med"/>
                      <a:tailEnd type="none" w="med" len="med"/>
                    </a:lnB>
                  </a:tcPr>
                </a:tc>
                <a:tc>
                  <a:txBody>
                    <a:bodyPr/>
                    <a:lstStyle/>
                    <a:p>
                      <a:pPr marL="0" indent="0" algn="ctr">
                        <a:buNone/>
                      </a:pPr>
                      <a:r>
                        <a:rPr lang="en-US" sz="1600" dirty="0">
                          <a:solidFill>
                            <a:srgbClr val="000000"/>
                          </a:solidFill>
                          <a:latin typeface="Calibri" pitchFamily="34" charset="0"/>
                          <a:ea typeface="Calibri" pitchFamily="34" charset="-122"/>
                          <a:cs typeface="Calibri" pitchFamily="34" charset="-120"/>
                        </a:rPr>
                        <a:t>90,000</a:t>
                      </a:r>
                      <a:endParaRPr lang="en-US" sz="1600" dirty="0">
                        <a:latin typeface="Calibri" charset="0"/>
                        <a:ea typeface="Calibri" charset="0"/>
                        <a:cs typeface="Calibri" charset="0"/>
                      </a:endParaRPr>
                    </a:p>
                  </a:txBody>
                  <a:tcPr anchor="ctr">
                    <a:lnL w="12700" cap="flat" cmpd="sng" algn="ctr">
                      <a:solidFill>
                        <a:srgbClr val="D5DCEC"/>
                      </a:solidFill>
                      <a:prstDash val="solid"/>
                      <a:round/>
                      <a:headEnd type="none" w="med" len="med"/>
                      <a:tailEnd type="none" w="med" len="med"/>
                    </a:lnL>
                    <a:lnR w="12700" cap="flat" cmpd="sng" algn="ctr">
                      <a:solidFill>
                        <a:srgbClr val="D5DCEC"/>
                      </a:solidFill>
                      <a:prstDash val="solid"/>
                      <a:round/>
                      <a:headEnd type="none" w="med" len="med"/>
                      <a:tailEnd type="none" w="med" len="med"/>
                    </a:lnR>
                    <a:lnT w="12700" cap="flat" cmpd="sng" algn="ctr">
                      <a:solidFill>
                        <a:srgbClr val="D5DCEC"/>
                      </a:solidFill>
                      <a:prstDash val="solid"/>
                      <a:round/>
                      <a:headEnd type="none" w="med" len="med"/>
                      <a:tailEnd type="none" w="med" len="med"/>
                    </a:lnT>
                    <a:lnB w="12700" cap="flat" cmpd="sng" algn="ctr">
                      <a:solidFill>
                        <a:srgbClr val="D5DCEC"/>
                      </a:solidFill>
                      <a:prstDash val="solid"/>
                      <a:round/>
                      <a:headEnd type="none" w="med" len="med"/>
                      <a:tailEnd type="none" w="med" len="med"/>
                    </a:lnB>
                  </a:tcPr>
                </a:tc>
                <a:tc>
                  <a:txBody>
                    <a:bodyPr/>
                    <a:lstStyle/>
                    <a:p>
                      <a:pPr marL="0" indent="0" algn="ctr">
                        <a:buNone/>
                      </a:pPr>
                      <a:r>
                        <a:rPr lang="en-US" sz="1600" dirty="0">
                          <a:solidFill>
                            <a:srgbClr val="000000"/>
                          </a:solidFill>
                          <a:latin typeface="Calibri" pitchFamily="34" charset="0"/>
                          <a:ea typeface="Calibri" pitchFamily="34" charset="-122"/>
                          <a:cs typeface="Calibri" pitchFamily="34" charset="-120"/>
                        </a:rPr>
                        <a:t>0.751</a:t>
                      </a:r>
                      <a:endParaRPr lang="en-US" sz="1600" dirty="0">
                        <a:latin typeface="Calibri" charset="0"/>
                        <a:ea typeface="Calibri" charset="0"/>
                        <a:cs typeface="Calibri" charset="0"/>
                      </a:endParaRPr>
                    </a:p>
                  </a:txBody>
                  <a:tcPr anchor="ctr">
                    <a:lnL w="12700" cap="flat" cmpd="sng" algn="ctr">
                      <a:solidFill>
                        <a:srgbClr val="D5DCEC"/>
                      </a:solidFill>
                      <a:prstDash val="solid"/>
                      <a:round/>
                      <a:headEnd type="none" w="med" len="med"/>
                      <a:tailEnd type="none" w="med" len="med"/>
                    </a:lnL>
                    <a:lnR w="12700" cap="flat" cmpd="sng" algn="ctr">
                      <a:solidFill>
                        <a:srgbClr val="D5DCEC"/>
                      </a:solidFill>
                      <a:prstDash val="solid"/>
                      <a:round/>
                      <a:headEnd type="none" w="med" len="med"/>
                      <a:tailEnd type="none" w="med" len="med"/>
                    </a:lnR>
                    <a:lnT w="12700" cap="flat" cmpd="sng" algn="ctr">
                      <a:solidFill>
                        <a:srgbClr val="D5DCEC"/>
                      </a:solidFill>
                      <a:prstDash val="solid"/>
                      <a:round/>
                      <a:headEnd type="none" w="med" len="med"/>
                      <a:tailEnd type="none" w="med" len="med"/>
                    </a:lnT>
                    <a:lnB w="12700" cap="flat" cmpd="sng" algn="ctr">
                      <a:solidFill>
                        <a:srgbClr val="D5DCEC"/>
                      </a:solidFill>
                      <a:prstDash val="solid"/>
                      <a:round/>
                      <a:headEnd type="none" w="med" len="med"/>
                      <a:tailEnd type="none" w="med" len="med"/>
                    </a:lnB>
                  </a:tcPr>
                </a:tc>
                <a:tc>
                  <a:txBody>
                    <a:bodyPr/>
                    <a:lstStyle/>
                    <a:p>
                      <a:pPr marL="0" indent="0" algn="ctr">
                        <a:buNone/>
                      </a:pPr>
                      <a:r>
                        <a:rPr lang="en-US" sz="1600" dirty="0">
                          <a:solidFill>
                            <a:srgbClr val="000000"/>
                          </a:solidFill>
                          <a:latin typeface="Calibri" pitchFamily="34" charset="0"/>
                          <a:ea typeface="Calibri" pitchFamily="34" charset="-122"/>
                          <a:cs typeface="Calibri" pitchFamily="34" charset="-120"/>
                        </a:rPr>
                        <a:t>67,590</a:t>
                      </a:r>
                      <a:endParaRPr lang="en-US" sz="1600" dirty="0">
                        <a:latin typeface="Calibri" charset="0"/>
                        <a:ea typeface="Calibri" charset="0"/>
                        <a:cs typeface="Calibri" charset="0"/>
                      </a:endParaRPr>
                    </a:p>
                  </a:txBody>
                  <a:tcPr anchor="ctr">
                    <a:lnL w="12700" cap="flat" cmpd="sng" algn="ctr">
                      <a:solidFill>
                        <a:srgbClr val="D5DCEC"/>
                      </a:solidFill>
                      <a:prstDash val="solid"/>
                      <a:round/>
                      <a:headEnd type="none" w="med" len="med"/>
                      <a:tailEnd type="none" w="med" len="med"/>
                    </a:lnL>
                    <a:lnR w="12700" cap="flat" cmpd="sng" algn="ctr">
                      <a:solidFill>
                        <a:srgbClr val="D5DCEC"/>
                      </a:solidFill>
                      <a:prstDash val="solid"/>
                      <a:round/>
                      <a:headEnd type="none" w="med" len="med"/>
                      <a:tailEnd type="none" w="med" len="med"/>
                    </a:lnR>
                    <a:lnT w="12700" cap="flat" cmpd="sng" algn="ctr">
                      <a:solidFill>
                        <a:srgbClr val="D5DCEC"/>
                      </a:solidFill>
                      <a:prstDash val="solid"/>
                      <a:round/>
                      <a:headEnd type="none" w="med" len="med"/>
                      <a:tailEnd type="none" w="med" len="med"/>
                    </a:lnT>
                    <a:lnB w="12700" cap="flat" cmpd="sng" algn="ctr">
                      <a:solidFill>
                        <a:srgbClr val="D5DCEC"/>
                      </a:solidFill>
                      <a:prstDash val="solid"/>
                      <a:round/>
                      <a:headEnd type="none" w="med" len="med"/>
                      <a:tailEnd type="none" w="med" len="med"/>
                    </a:lnB>
                  </a:tcPr>
                </a:tc>
                <a:extLst>
                  <a:ext uri="{0D108BD9-81ED-4DB2-BD59-A6C34878D82A}">
                    <a16:rowId xmlns:a16="http://schemas.microsoft.com/office/drawing/2014/main" val="10004"/>
                  </a:ext>
                </a:extLst>
              </a:tr>
              <a:tr h="365760">
                <a:tc>
                  <a:txBody>
                    <a:bodyPr/>
                    <a:lstStyle/>
                    <a:p>
                      <a:pPr marL="0" indent="0" algn="ctr">
                        <a:buNone/>
                      </a:pPr>
                      <a:r>
                        <a:rPr lang="en-US" sz="1600" dirty="0">
                          <a:solidFill>
                            <a:srgbClr val="000000"/>
                          </a:solidFill>
                          <a:latin typeface="Calibri" pitchFamily="34" charset="0"/>
                          <a:ea typeface="Calibri" pitchFamily="34" charset="-122"/>
                          <a:cs typeface="Calibri" pitchFamily="34" charset="-120"/>
                        </a:rPr>
                        <a:t>4</a:t>
                      </a:r>
                      <a:endParaRPr lang="en-US" sz="1600" dirty="0">
                        <a:latin typeface="Calibri" charset="0"/>
                        <a:ea typeface="Calibri" charset="0"/>
                        <a:cs typeface="Calibri" charset="0"/>
                      </a:endParaRPr>
                    </a:p>
                  </a:txBody>
                  <a:tcPr anchor="ctr">
                    <a:lnL w="12700" cap="flat" cmpd="sng" algn="ctr">
                      <a:solidFill>
                        <a:srgbClr val="D5DCEC"/>
                      </a:solidFill>
                      <a:prstDash val="solid"/>
                      <a:round/>
                      <a:headEnd type="none" w="med" len="med"/>
                      <a:tailEnd type="none" w="med" len="med"/>
                    </a:lnL>
                    <a:lnR w="12700" cap="flat" cmpd="sng" algn="ctr">
                      <a:solidFill>
                        <a:srgbClr val="D5DCEC"/>
                      </a:solidFill>
                      <a:prstDash val="solid"/>
                      <a:round/>
                      <a:headEnd type="none" w="med" len="med"/>
                      <a:tailEnd type="none" w="med" len="med"/>
                    </a:lnR>
                    <a:lnT w="12700" cap="flat" cmpd="sng" algn="ctr">
                      <a:solidFill>
                        <a:srgbClr val="D5DCEC"/>
                      </a:solidFill>
                      <a:prstDash val="solid"/>
                      <a:round/>
                      <a:headEnd type="none" w="med" len="med"/>
                      <a:tailEnd type="none" w="med" len="med"/>
                    </a:lnT>
                    <a:lnB w="12700" cap="flat" cmpd="sng" algn="ctr">
                      <a:solidFill>
                        <a:srgbClr val="D5DCEC"/>
                      </a:solidFill>
                      <a:prstDash val="solid"/>
                      <a:round/>
                      <a:headEnd type="none" w="med" len="med"/>
                      <a:tailEnd type="none" w="med" len="med"/>
                    </a:lnB>
                  </a:tcPr>
                </a:tc>
                <a:tc>
                  <a:txBody>
                    <a:bodyPr/>
                    <a:lstStyle/>
                    <a:p>
                      <a:pPr marL="0" indent="0" algn="ctr">
                        <a:buNone/>
                      </a:pPr>
                      <a:r>
                        <a:rPr lang="en-US" sz="1600" dirty="0">
                          <a:solidFill>
                            <a:srgbClr val="000000"/>
                          </a:solidFill>
                          <a:latin typeface="Calibri" pitchFamily="34" charset="0"/>
                          <a:ea typeface="Calibri" pitchFamily="34" charset="-122"/>
                          <a:cs typeface="Calibri" pitchFamily="34" charset="-120"/>
                        </a:rPr>
                        <a:t>90,000</a:t>
                      </a:r>
                      <a:endParaRPr lang="en-US" sz="1600" dirty="0">
                        <a:latin typeface="Calibri" charset="0"/>
                        <a:ea typeface="Calibri" charset="0"/>
                        <a:cs typeface="Calibri" charset="0"/>
                      </a:endParaRPr>
                    </a:p>
                  </a:txBody>
                  <a:tcPr anchor="ctr">
                    <a:lnL w="12700" cap="flat" cmpd="sng" algn="ctr">
                      <a:solidFill>
                        <a:srgbClr val="D5DCEC"/>
                      </a:solidFill>
                      <a:prstDash val="solid"/>
                      <a:round/>
                      <a:headEnd type="none" w="med" len="med"/>
                      <a:tailEnd type="none" w="med" len="med"/>
                    </a:lnL>
                    <a:lnR w="12700" cap="flat" cmpd="sng" algn="ctr">
                      <a:solidFill>
                        <a:srgbClr val="D5DCEC"/>
                      </a:solidFill>
                      <a:prstDash val="solid"/>
                      <a:round/>
                      <a:headEnd type="none" w="med" len="med"/>
                      <a:tailEnd type="none" w="med" len="med"/>
                    </a:lnR>
                    <a:lnT w="12700" cap="flat" cmpd="sng" algn="ctr">
                      <a:solidFill>
                        <a:srgbClr val="D5DCEC"/>
                      </a:solidFill>
                      <a:prstDash val="solid"/>
                      <a:round/>
                      <a:headEnd type="none" w="med" len="med"/>
                      <a:tailEnd type="none" w="med" len="med"/>
                    </a:lnT>
                    <a:lnB w="12700" cap="flat" cmpd="sng" algn="ctr">
                      <a:solidFill>
                        <a:srgbClr val="D5DCEC"/>
                      </a:solidFill>
                      <a:prstDash val="solid"/>
                      <a:round/>
                      <a:headEnd type="none" w="med" len="med"/>
                      <a:tailEnd type="none" w="med" len="med"/>
                    </a:lnB>
                  </a:tcPr>
                </a:tc>
                <a:tc>
                  <a:txBody>
                    <a:bodyPr/>
                    <a:lstStyle/>
                    <a:p>
                      <a:pPr marL="0" indent="0" algn="ctr">
                        <a:buNone/>
                      </a:pPr>
                      <a:r>
                        <a:rPr lang="en-US" sz="1600" dirty="0">
                          <a:solidFill>
                            <a:srgbClr val="000000"/>
                          </a:solidFill>
                          <a:latin typeface="Calibri" pitchFamily="34" charset="0"/>
                          <a:ea typeface="Calibri" pitchFamily="34" charset="-122"/>
                          <a:cs typeface="Calibri" pitchFamily="34" charset="-120"/>
                        </a:rPr>
                        <a:t>0.683</a:t>
                      </a:r>
                      <a:endParaRPr lang="en-US" sz="1600" dirty="0">
                        <a:latin typeface="Calibri" charset="0"/>
                        <a:ea typeface="Calibri" charset="0"/>
                        <a:cs typeface="Calibri" charset="0"/>
                      </a:endParaRPr>
                    </a:p>
                  </a:txBody>
                  <a:tcPr anchor="ctr">
                    <a:lnL w="12700" cap="flat" cmpd="sng" algn="ctr">
                      <a:solidFill>
                        <a:srgbClr val="D5DCEC"/>
                      </a:solidFill>
                      <a:prstDash val="solid"/>
                      <a:round/>
                      <a:headEnd type="none" w="med" len="med"/>
                      <a:tailEnd type="none" w="med" len="med"/>
                    </a:lnL>
                    <a:lnR w="12700" cap="flat" cmpd="sng" algn="ctr">
                      <a:solidFill>
                        <a:srgbClr val="D5DCEC"/>
                      </a:solidFill>
                      <a:prstDash val="solid"/>
                      <a:round/>
                      <a:headEnd type="none" w="med" len="med"/>
                      <a:tailEnd type="none" w="med" len="med"/>
                    </a:lnR>
                    <a:lnT w="12700" cap="flat" cmpd="sng" algn="ctr">
                      <a:solidFill>
                        <a:srgbClr val="D5DCEC"/>
                      </a:solidFill>
                      <a:prstDash val="solid"/>
                      <a:round/>
                      <a:headEnd type="none" w="med" len="med"/>
                      <a:tailEnd type="none" w="med" len="med"/>
                    </a:lnT>
                    <a:lnB w="12700" cap="flat" cmpd="sng" algn="ctr">
                      <a:solidFill>
                        <a:srgbClr val="D5DCEC"/>
                      </a:solidFill>
                      <a:prstDash val="solid"/>
                      <a:round/>
                      <a:headEnd type="none" w="med" len="med"/>
                      <a:tailEnd type="none" w="med" len="med"/>
                    </a:lnB>
                  </a:tcPr>
                </a:tc>
                <a:tc>
                  <a:txBody>
                    <a:bodyPr/>
                    <a:lstStyle/>
                    <a:p>
                      <a:pPr marL="0" indent="0" algn="ctr">
                        <a:buNone/>
                      </a:pPr>
                      <a:r>
                        <a:rPr lang="en-US" sz="1600" dirty="0">
                          <a:solidFill>
                            <a:srgbClr val="000000"/>
                          </a:solidFill>
                          <a:latin typeface="Calibri" pitchFamily="34" charset="0"/>
                          <a:ea typeface="Calibri" pitchFamily="34" charset="-122"/>
                          <a:cs typeface="Calibri" pitchFamily="34" charset="-120"/>
                        </a:rPr>
                        <a:t>61,470</a:t>
                      </a:r>
                      <a:endParaRPr lang="en-US" sz="1600" dirty="0">
                        <a:latin typeface="Calibri" charset="0"/>
                        <a:ea typeface="Calibri" charset="0"/>
                        <a:cs typeface="Calibri" charset="0"/>
                      </a:endParaRPr>
                    </a:p>
                  </a:txBody>
                  <a:tcPr anchor="ctr">
                    <a:lnL w="12700" cap="flat" cmpd="sng" algn="ctr">
                      <a:solidFill>
                        <a:srgbClr val="D5DCEC"/>
                      </a:solidFill>
                      <a:prstDash val="solid"/>
                      <a:round/>
                      <a:headEnd type="none" w="med" len="med"/>
                      <a:tailEnd type="none" w="med" len="med"/>
                    </a:lnL>
                    <a:lnR w="12700" cap="flat" cmpd="sng" algn="ctr">
                      <a:solidFill>
                        <a:srgbClr val="D5DCEC"/>
                      </a:solidFill>
                      <a:prstDash val="solid"/>
                      <a:round/>
                      <a:headEnd type="none" w="med" len="med"/>
                      <a:tailEnd type="none" w="med" len="med"/>
                    </a:lnR>
                    <a:lnT w="12700" cap="flat" cmpd="sng" algn="ctr">
                      <a:solidFill>
                        <a:srgbClr val="D5DCEC"/>
                      </a:solidFill>
                      <a:prstDash val="solid"/>
                      <a:round/>
                      <a:headEnd type="none" w="med" len="med"/>
                      <a:tailEnd type="none" w="med" len="med"/>
                    </a:lnT>
                    <a:lnB w="12700" cap="flat" cmpd="sng" algn="ctr">
                      <a:solidFill>
                        <a:srgbClr val="D5DCEC"/>
                      </a:solidFill>
                      <a:prstDash val="solid"/>
                      <a:round/>
                      <a:headEnd type="none" w="med" len="med"/>
                      <a:tailEnd type="none" w="med" len="med"/>
                    </a:lnB>
                  </a:tcPr>
                </a:tc>
                <a:extLst>
                  <a:ext uri="{0D108BD9-81ED-4DB2-BD59-A6C34878D82A}">
                    <a16:rowId xmlns:a16="http://schemas.microsoft.com/office/drawing/2014/main" val="10005"/>
                  </a:ext>
                </a:extLst>
              </a:tr>
              <a:tr h="457200">
                <a:tc gridSpan="3">
                  <a:txBody>
                    <a:bodyPr/>
                    <a:lstStyle/>
                    <a:p>
                      <a:pPr marL="0" indent="0" algn="r">
                        <a:buNone/>
                      </a:pPr>
                      <a:r>
                        <a:rPr lang="en-US" sz="1600" b="1" dirty="0">
                          <a:solidFill>
                            <a:srgbClr val="1E2761"/>
                          </a:solidFill>
                          <a:latin typeface="Calibri" pitchFamily="34" charset="0"/>
                          <a:ea typeface="Calibri" pitchFamily="34" charset="-122"/>
                          <a:cs typeface="Calibri" pitchFamily="34" charset="-120"/>
                        </a:rPr>
                        <a:t>Төслийн цэвэр өнөөгийн үнэ цэнэ (NPV):</a:t>
                      </a:r>
                      <a:endParaRPr lang="en-US" sz="1600" dirty="0">
                        <a:latin typeface="Calibri" charset="0"/>
                        <a:ea typeface="Calibri" charset="0"/>
                        <a:cs typeface="Calibri" charset="0"/>
                      </a:endParaRPr>
                    </a:p>
                  </a:txBody>
                  <a:tcPr anchor="ctr">
                    <a:lnL w="12700" cap="flat" cmpd="sng" algn="ctr">
                      <a:solidFill>
                        <a:srgbClr val="D5DCEC"/>
                      </a:solidFill>
                      <a:prstDash val="solid"/>
                      <a:round/>
                      <a:headEnd type="none" w="med" len="med"/>
                      <a:tailEnd type="none" w="med" len="med"/>
                    </a:lnL>
                    <a:lnR w="12700" cap="flat" cmpd="sng" algn="ctr">
                      <a:solidFill>
                        <a:srgbClr val="D5DCEC"/>
                      </a:solidFill>
                      <a:prstDash val="solid"/>
                      <a:round/>
                      <a:headEnd type="none" w="med" len="med"/>
                      <a:tailEnd type="none" w="med" len="med"/>
                    </a:lnR>
                    <a:lnT w="12700" cap="flat" cmpd="sng" algn="ctr">
                      <a:solidFill>
                        <a:srgbClr val="D5DCEC"/>
                      </a:solidFill>
                      <a:prstDash val="solid"/>
                      <a:round/>
                      <a:headEnd type="none" w="med" len="med"/>
                      <a:tailEnd type="none" w="med" len="med"/>
                    </a:lnT>
                    <a:lnB w="12700" cap="flat" cmpd="sng" algn="ctr">
                      <a:solidFill>
                        <a:srgbClr val="D5DCEC"/>
                      </a:solidFill>
                      <a:prstDash val="solid"/>
                      <a:round/>
                      <a:headEnd type="none" w="med" len="med"/>
                      <a:tailEnd type="none" w="med" len="med"/>
                    </a:lnB>
                    <a:solidFill>
                      <a:srgbClr val="EAF0FB"/>
                    </a:solidFill>
                  </a:tcPr>
                </a:tc>
                <a:tc hMerge="1">
                  <a:txBody>
                    <a:bodyPr/>
                    <a:lstStyle/>
                    <a:p>
                      <a:endParaRPr lang="en-US"/>
                    </a:p>
                  </a:txBody>
                  <a:tcPr/>
                </a:tc>
                <a:tc hMerge="1">
                  <a:txBody>
                    <a:bodyPr/>
                    <a:lstStyle/>
                    <a:p>
                      <a:endParaRPr lang="en-US"/>
                    </a:p>
                  </a:txBody>
                  <a:tcPr/>
                </a:tc>
                <a:tc>
                  <a:txBody>
                    <a:bodyPr/>
                    <a:lstStyle/>
                    <a:p>
                      <a:pPr marL="0" indent="0" algn="ctr">
                        <a:buNone/>
                      </a:pPr>
                      <a:r>
                        <a:rPr lang="en-US" sz="1600" b="1" dirty="0">
                          <a:solidFill>
                            <a:srgbClr val="FFFFFF"/>
                          </a:solidFill>
                          <a:latin typeface="Calibri" pitchFamily="34" charset="0"/>
                          <a:ea typeface="Calibri" pitchFamily="34" charset="-122"/>
                          <a:cs typeface="Calibri" pitchFamily="34" charset="-120"/>
                        </a:rPr>
                        <a:t>+25,210</a:t>
                      </a:r>
                      <a:endParaRPr lang="en-US" sz="1600" dirty="0">
                        <a:latin typeface="Calibri" charset="0"/>
                        <a:ea typeface="Calibri" charset="0"/>
                        <a:cs typeface="Calibri" charset="0"/>
                      </a:endParaRPr>
                    </a:p>
                  </a:txBody>
                  <a:tcPr anchor="ctr">
                    <a:lnL w="12700" cap="flat" cmpd="sng" algn="ctr">
                      <a:solidFill>
                        <a:srgbClr val="D5DCEC"/>
                      </a:solidFill>
                      <a:prstDash val="solid"/>
                      <a:round/>
                      <a:headEnd type="none" w="med" len="med"/>
                      <a:tailEnd type="none" w="med" len="med"/>
                    </a:lnL>
                    <a:lnR w="12700" cap="flat" cmpd="sng" algn="ctr">
                      <a:solidFill>
                        <a:srgbClr val="D5DCEC"/>
                      </a:solidFill>
                      <a:prstDash val="solid"/>
                      <a:round/>
                      <a:headEnd type="none" w="med" len="med"/>
                      <a:tailEnd type="none" w="med" len="med"/>
                    </a:lnR>
                    <a:lnT w="12700" cap="flat" cmpd="sng" algn="ctr">
                      <a:solidFill>
                        <a:srgbClr val="D5DCEC"/>
                      </a:solidFill>
                      <a:prstDash val="solid"/>
                      <a:round/>
                      <a:headEnd type="none" w="med" len="med"/>
                      <a:tailEnd type="none" w="med" len="med"/>
                    </a:lnT>
                    <a:lnB w="12700" cap="flat" cmpd="sng" algn="ctr">
                      <a:solidFill>
                        <a:srgbClr val="D5DCEC"/>
                      </a:solidFill>
                      <a:prstDash val="solid"/>
                      <a:round/>
                      <a:headEnd type="none" w="med" len="med"/>
                      <a:tailEnd type="none" w="med" len="med"/>
                    </a:lnB>
                    <a:solidFill>
                      <a:srgbClr val="1E8449"/>
                    </a:solidFill>
                  </a:tcPr>
                </a:tc>
                <a:extLst>
                  <a:ext uri="{0D108BD9-81ED-4DB2-BD59-A6C34878D82A}">
                    <a16:rowId xmlns:a16="http://schemas.microsoft.com/office/drawing/2014/main" val="10006"/>
                  </a:ext>
                </a:extLst>
              </a:tr>
            </a:tbl>
          </a:graphicData>
        </a:graphic>
      </p:graphicFrame>
      <p:sp>
        <p:nvSpPr>
          <p:cNvPr id="6" name="Shape 3"/>
          <p:cNvSpPr/>
          <p:nvPr/>
        </p:nvSpPr>
        <p:spPr>
          <a:xfrm>
            <a:off x="8778240" y="2606040"/>
            <a:ext cx="2743200" cy="2788920"/>
          </a:xfrm>
          <a:prstGeom prst="rect">
            <a:avLst/>
          </a:prstGeom>
          <a:solidFill>
            <a:srgbClr val="F4F6FB"/>
          </a:solidFill>
          <a:ln w="12700">
            <a:solidFill>
              <a:srgbClr val="E2E7F2"/>
            </a:solidFill>
            <a:prstDash val="solid"/>
          </a:ln>
          <a:effectLst>
            <a:outerShdw blurRad="63500" dist="25400" dir="8100000" algn="bl" rotWithShape="0">
              <a:srgbClr val="000000">
                <a:alpha val="10000"/>
              </a:srgbClr>
            </a:outerShdw>
          </a:effectLst>
        </p:spPr>
        <p:txBody>
          <a:bodyPr/>
          <a:lstStyle/>
          <a:p>
            <a:endParaRPr lang="en-US" sz="2000"/>
          </a:p>
        </p:txBody>
      </p:sp>
      <p:sp>
        <p:nvSpPr>
          <p:cNvPr id="7" name="Shape 4"/>
          <p:cNvSpPr/>
          <p:nvPr/>
        </p:nvSpPr>
        <p:spPr>
          <a:xfrm>
            <a:off x="8778240" y="2606040"/>
            <a:ext cx="82296" cy="2788920"/>
          </a:xfrm>
          <a:prstGeom prst="rect">
            <a:avLst/>
          </a:prstGeom>
          <a:solidFill>
            <a:srgbClr val="E8B84B"/>
          </a:solidFill>
          <a:ln/>
        </p:spPr>
        <p:txBody>
          <a:bodyPr/>
          <a:lstStyle/>
          <a:p>
            <a:endParaRPr lang="en-US" sz="2000"/>
          </a:p>
        </p:txBody>
      </p:sp>
      <p:sp>
        <p:nvSpPr>
          <p:cNvPr id="8" name="Text 5"/>
          <p:cNvSpPr/>
          <p:nvPr/>
        </p:nvSpPr>
        <p:spPr>
          <a:xfrm>
            <a:off x="8979408" y="2734056"/>
            <a:ext cx="2377440" cy="457200"/>
          </a:xfrm>
          <a:prstGeom prst="rect">
            <a:avLst/>
          </a:prstGeom>
          <a:noFill/>
          <a:ln/>
        </p:spPr>
        <p:txBody>
          <a:bodyPr wrap="square" lIns="0" tIns="0" rIns="0" bIns="0" rtlCol="0" anchor="t"/>
          <a:lstStyle/>
          <a:p>
            <a:pPr marL="0" indent="0">
              <a:buNone/>
            </a:pPr>
            <a:r>
              <a:rPr lang="en-US" sz="1600" b="1" dirty="0">
                <a:solidFill>
                  <a:srgbClr val="E8B84B"/>
                </a:solidFill>
                <a:latin typeface="Calibri" pitchFamily="34" charset="0"/>
                <a:ea typeface="Calibri" pitchFamily="34" charset="-122"/>
                <a:cs typeface="Calibri" pitchFamily="34" charset="-120"/>
              </a:rPr>
              <a:t>Мэдрэмжийн шинжилгээ</a:t>
            </a:r>
            <a:endParaRPr lang="en-US" sz="1600" dirty="0"/>
          </a:p>
        </p:txBody>
      </p:sp>
      <p:sp>
        <p:nvSpPr>
          <p:cNvPr id="9" name="Text 6"/>
          <p:cNvSpPr/>
          <p:nvPr/>
        </p:nvSpPr>
        <p:spPr>
          <a:xfrm>
            <a:off x="8979408" y="3172968"/>
            <a:ext cx="2377440" cy="2103120"/>
          </a:xfrm>
          <a:prstGeom prst="rect">
            <a:avLst/>
          </a:prstGeom>
          <a:noFill/>
          <a:ln/>
        </p:spPr>
        <p:txBody>
          <a:bodyPr wrap="square" lIns="0" tIns="0" rIns="0" bIns="0" rtlCol="0" anchor="t"/>
          <a:lstStyle/>
          <a:p>
            <a:pPr marL="0" indent="0">
              <a:lnSpc>
                <a:spcPct val="102000"/>
              </a:lnSpc>
              <a:buNone/>
            </a:pPr>
            <a:r>
              <a:rPr lang="en-US" sz="1400" dirty="0">
                <a:solidFill>
                  <a:srgbClr val="1B2540"/>
                </a:solidFill>
                <a:latin typeface="Calibri" pitchFamily="34" charset="0"/>
                <a:ea typeface="Calibri" pitchFamily="34" charset="-122"/>
                <a:cs typeface="Calibri" pitchFamily="34" charset="-120"/>
              </a:rPr>
              <a:t>Хувь өөрчлөгдвөл:</a:t>
            </a:r>
            <a:endParaRPr lang="en-US" sz="1400" dirty="0"/>
          </a:p>
          <a:p>
            <a:pPr marL="0" indent="0">
              <a:lnSpc>
                <a:spcPct val="102000"/>
              </a:lnSpc>
              <a:buNone/>
            </a:pPr>
            <a:endParaRPr lang="en-US" sz="1400" dirty="0"/>
          </a:p>
          <a:p>
            <a:pPr marL="0" indent="0">
              <a:lnSpc>
                <a:spcPct val="102000"/>
              </a:lnSpc>
              <a:buNone/>
            </a:pPr>
            <a:r>
              <a:rPr lang="en-US" sz="1400" dirty="0">
                <a:solidFill>
                  <a:srgbClr val="1B2540"/>
                </a:solidFill>
                <a:latin typeface="Calibri" pitchFamily="34" charset="0"/>
                <a:ea typeface="Calibri" pitchFamily="34" charset="-122"/>
                <a:cs typeface="Calibri" pitchFamily="34" charset="-120"/>
              </a:rPr>
              <a:t>• 5% → NPV = £59,140</a:t>
            </a:r>
            <a:endParaRPr lang="en-US" sz="1400" dirty="0"/>
          </a:p>
          <a:p>
            <a:pPr marL="0" indent="0">
              <a:lnSpc>
                <a:spcPct val="102000"/>
              </a:lnSpc>
              <a:buNone/>
            </a:pPr>
            <a:r>
              <a:rPr lang="en-US" sz="1400" dirty="0">
                <a:solidFill>
                  <a:srgbClr val="1B2540"/>
                </a:solidFill>
                <a:latin typeface="Calibri" pitchFamily="34" charset="0"/>
                <a:ea typeface="Calibri" pitchFamily="34" charset="-122"/>
                <a:cs typeface="Calibri" pitchFamily="34" charset="-120"/>
              </a:rPr>
              <a:t>• 10% → NPV = £25,210</a:t>
            </a:r>
            <a:endParaRPr lang="en-US" sz="1400" dirty="0"/>
          </a:p>
          <a:p>
            <a:pPr marL="0" indent="0">
              <a:lnSpc>
                <a:spcPct val="102000"/>
              </a:lnSpc>
              <a:buNone/>
            </a:pPr>
            <a:r>
              <a:rPr lang="en-US" sz="1400" dirty="0">
                <a:solidFill>
                  <a:srgbClr val="1B2540"/>
                </a:solidFill>
                <a:latin typeface="Calibri" pitchFamily="34" charset="0"/>
                <a:ea typeface="Calibri" pitchFamily="34" charset="-122"/>
                <a:cs typeface="Calibri" pitchFamily="34" charset="-120"/>
              </a:rPr>
              <a:t>• 15% → NPV = –£2,960</a:t>
            </a:r>
            <a:endParaRPr lang="en-US" sz="1400" dirty="0"/>
          </a:p>
          <a:p>
            <a:pPr marL="0" indent="0">
              <a:lnSpc>
                <a:spcPct val="102000"/>
              </a:lnSpc>
              <a:buNone/>
            </a:pPr>
            <a:endParaRPr lang="en-US" sz="1400" dirty="0"/>
          </a:p>
          <a:p>
            <a:pPr marL="0" indent="0">
              <a:lnSpc>
                <a:spcPct val="102000"/>
              </a:lnSpc>
              <a:buNone/>
            </a:pPr>
            <a:r>
              <a:rPr lang="en-US" sz="1400" dirty="0">
                <a:solidFill>
                  <a:srgbClr val="1B2540"/>
                </a:solidFill>
                <a:latin typeface="Calibri" pitchFamily="34" charset="0"/>
                <a:ea typeface="Calibri" pitchFamily="34" charset="-122"/>
                <a:cs typeface="Calibri" pitchFamily="34" charset="-120"/>
              </a:rPr>
              <a:t>Payback-аас бага сэтгэл татам — энд зөвхөн 4-р жилд эргэн төлөгдөнө.</a:t>
            </a:r>
            <a:endParaRPr lang="en-US" sz="1400" dirty="0"/>
          </a:p>
        </p:txBody>
      </p:sp>
      <p:sp>
        <p:nvSpPr>
          <p:cNvPr id="10" name="Text 7"/>
          <p:cNvSpPr/>
          <p:nvPr/>
        </p:nvSpPr>
        <p:spPr>
          <a:xfrm>
            <a:off x="11338560" y="6400800"/>
            <a:ext cx="548640" cy="274320"/>
          </a:xfrm>
          <a:prstGeom prst="rect">
            <a:avLst/>
          </a:prstGeom>
          <a:noFill/>
          <a:ln/>
        </p:spPr>
        <p:txBody>
          <a:bodyPr wrap="square" rtlCol="0" anchor="ctr"/>
          <a:lstStyle/>
          <a:p>
            <a:pPr marL="0" indent="0" algn="r">
              <a:buNone/>
            </a:pPr>
            <a:r>
              <a:rPr lang="en-US" sz="1000" dirty="0">
                <a:solidFill>
                  <a:srgbClr val="5A6483"/>
                </a:solidFill>
                <a:latin typeface="Calibri" pitchFamily="34" charset="0"/>
                <a:ea typeface="Calibri" pitchFamily="34" charset="-122"/>
                <a:cs typeface="Calibri" pitchFamily="34" charset="-120"/>
              </a:rPr>
              <a:t>39</a:t>
            </a:r>
            <a:endParaRPr lang="en-US" sz="1000"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 40">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640080" y="411480"/>
            <a:ext cx="8229600" cy="320040"/>
          </a:xfrm>
          <a:prstGeom prst="rect">
            <a:avLst/>
          </a:prstGeom>
          <a:noFill/>
          <a:ln/>
        </p:spPr>
        <p:txBody>
          <a:bodyPr wrap="square" lIns="0" tIns="0" rIns="0" bIns="0" rtlCol="0" anchor="ctr"/>
          <a:lstStyle/>
          <a:p>
            <a:pPr marL="0" indent="0">
              <a:buNone/>
            </a:pPr>
            <a:r>
              <a:rPr lang="en-US" sz="1200" b="1" kern="0" spc="200" dirty="0">
                <a:solidFill>
                  <a:srgbClr val="E8B84B"/>
                </a:solidFill>
                <a:latin typeface="Calibri" pitchFamily="34" charset="0"/>
                <a:ea typeface="Calibri" pitchFamily="34" charset="-122"/>
                <a:cs typeface="Calibri" pitchFamily="34" charset="-120"/>
              </a:rPr>
              <a:t>ХӨРӨНГӨ ОРУУЛАЛТЫН ҮНЭЛГЭЭ</a:t>
            </a:r>
            <a:endParaRPr lang="en-US" sz="1200" dirty="0"/>
          </a:p>
        </p:txBody>
      </p:sp>
      <p:sp>
        <p:nvSpPr>
          <p:cNvPr id="3" name="Text 1"/>
          <p:cNvSpPr/>
          <p:nvPr/>
        </p:nvSpPr>
        <p:spPr>
          <a:xfrm>
            <a:off x="640080" y="731520"/>
            <a:ext cx="10881360" cy="914400"/>
          </a:xfrm>
          <a:prstGeom prst="rect">
            <a:avLst/>
          </a:prstGeom>
          <a:noFill/>
          <a:ln/>
        </p:spPr>
        <p:txBody>
          <a:bodyPr wrap="square" lIns="0" tIns="0" rIns="0" bIns="0" rtlCol="0" anchor="t"/>
          <a:lstStyle/>
          <a:p>
            <a:pPr marL="0" indent="0">
              <a:buNone/>
            </a:pPr>
            <a:r>
              <a:rPr lang="en-US" sz="2800" b="1" dirty="0">
                <a:solidFill>
                  <a:srgbClr val="1E2761"/>
                </a:solidFill>
                <a:latin typeface="Georgia" pitchFamily="34" charset="0"/>
                <a:ea typeface="Georgia" pitchFamily="34" charset="-122"/>
                <a:cs typeface="Georgia" pitchFamily="34" charset="-120"/>
              </a:rPr>
              <a:t>Дотоод өгөөжийн норм (IRR)</a:t>
            </a:r>
            <a:endParaRPr lang="en-US" sz="2800" dirty="0"/>
          </a:p>
        </p:txBody>
      </p:sp>
      <p:sp>
        <p:nvSpPr>
          <p:cNvPr id="4" name="Text 2"/>
          <p:cNvSpPr/>
          <p:nvPr/>
        </p:nvSpPr>
        <p:spPr>
          <a:xfrm>
            <a:off x="670560" y="1188720"/>
            <a:ext cx="10972800" cy="640080"/>
          </a:xfrm>
          <a:prstGeom prst="rect">
            <a:avLst/>
          </a:prstGeom>
          <a:noFill/>
          <a:ln/>
        </p:spPr>
        <p:txBody>
          <a:bodyPr wrap="square" lIns="0" tIns="0" rIns="0" bIns="0" rtlCol="0" anchor="ctr"/>
          <a:lstStyle/>
          <a:p>
            <a:pPr marL="0" indent="0">
              <a:buNone/>
            </a:pPr>
            <a:r>
              <a:rPr lang="en-US" sz="1600" dirty="0">
                <a:solidFill>
                  <a:srgbClr val="1B2540"/>
                </a:solidFill>
                <a:latin typeface="Calibri" pitchFamily="34" charset="0"/>
                <a:ea typeface="Calibri" pitchFamily="34" charset="-122"/>
                <a:cs typeface="Calibri" pitchFamily="34" charset="-120"/>
              </a:rPr>
              <a:t>IRR нь төслийн өгөөжийг нэг хувийн тоогоор илэрхийлдэг — өөр төслүүд болон банкны хүүтэй харьцуулахад ашиглана.</a:t>
            </a:r>
            <a:endParaRPr lang="en-US" sz="1600" dirty="0"/>
          </a:p>
        </p:txBody>
      </p:sp>
      <p:sp>
        <p:nvSpPr>
          <p:cNvPr id="5" name="Shape 3"/>
          <p:cNvSpPr/>
          <p:nvPr/>
        </p:nvSpPr>
        <p:spPr>
          <a:xfrm>
            <a:off x="670560" y="2011680"/>
            <a:ext cx="10881360" cy="1005840"/>
          </a:xfrm>
          <a:prstGeom prst="roundRect">
            <a:avLst>
              <a:gd name="adj" fmla="val 4545"/>
            </a:avLst>
          </a:prstGeom>
          <a:solidFill>
            <a:srgbClr val="F4F6FB"/>
          </a:solidFill>
          <a:ln w="19050">
            <a:solidFill>
              <a:srgbClr val="1E2761"/>
            </a:solidFill>
            <a:prstDash val="solid"/>
          </a:ln>
        </p:spPr>
        <p:txBody>
          <a:bodyPr/>
          <a:lstStyle/>
          <a:p>
            <a:endParaRPr lang="en-US" sz="2000"/>
          </a:p>
        </p:txBody>
      </p:sp>
      <p:sp>
        <p:nvSpPr>
          <p:cNvPr id="6" name="Text 4"/>
          <p:cNvSpPr/>
          <p:nvPr/>
        </p:nvSpPr>
        <p:spPr>
          <a:xfrm>
            <a:off x="944880" y="2148840"/>
            <a:ext cx="10332720" cy="777240"/>
          </a:xfrm>
          <a:prstGeom prst="rect">
            <a:avLst/>
          </a:prstGeom>
          <a:noFill/>
          <a:ln/>
        </p:spPr>
        <p:txBody>
          <a:bodyPr wrap="square" lIns="0" tIns="0" rIns="0" bIns="0" rtlCol="0" anchor="ctr"/>
          <a:lstStyle/>
          <a:p>
            <a:pPr marL="0" indent="0">
              <a:buNone/>
            </a:pPr>
            <a:r>
              <a:rPr lang="en-US" sz="1600" b="1" dirty="0">
                <a:solidFill>
                  <a:srgbClr val="1E2761"/>
                </a:solidFill>
                <a:latin typeface="Calibri" pitchFamily="34" charset="0"/>
                <a:ea typeface="Calibri" pitchFamily="34" charset="-122"/>
                <a:cs typeface="Calibri" pitchFamily="34" charset="-120"/>
              </a:rPr>
              <a:t>Гол асуулт: </a:t>
            </a:r>
            <a:r>
              <a:rPr lang="en-US" sz="1600" dirty="0">
                <a:solidFill>
                  <a:srgbClr val="1B2540"/>
                </a:solidFill>
                <a:latin typeface="Calibri" pitchFamily="34" charset="0"/>
                <a:ea typeface="Calibri" pitchFamily="34" charset="-122"/>
                <a:cs typeface="Calibri" pitchFamily="34" charset="-120"/>
              </a:rPr>
              <a:t>NPV-г ТЭГ болгохын тулд ямар хорогдуулах хувь хэрэгтэй вэ? Энэ нь санхүүгийн зардал ба үр өгөөж яг тэнцэх цэг юм. Excel-ийн автомат функцээр олно.</a:t>
            </a:r>
            <a:endParaRPr lang="en-US" sz="1600" dirty="0"/>
          </a:p>
        </p:txBody>
      </p:sp>
      <p:sp>
        <p:nvSpPr>
          <p:cNvPr id="7" name="Text 5"/>
          <p:cNvSpPr/>
          <p:nvPr/>
        </p:nvSpPr>
        <p:spPr>
          <a:xfrm>
            <a:off x="853440" y="3337560"/>
            <a:ext cx="3291840" cy="822960"/>
          </a:xfrm>
          <a:prstGeom prst="rect">
            <a:avLst/>
          </a:prstGeom>
          <a:noFill/>
          <a:ln/>
        </p:spPr>
        <p:txBody>
          <a:bodyPr wrap="square" lIns="0" tIns="0" rIns="0" bIns="0" rtlCol="0" anchor="ctr"/>
          <a:lstStyle/>
          <a:p>
            <a:pPr marL="0" indent="0" algn="ctr">
              <a:buNone/>
            </a:pPr>
            <a:r>
              <a:rPr lang="en-US" sz="4800" b="1" dirty="0">
                <a:solidFill>
                  <a:srgbClr val="E8B84B"/>
                </a:solidFill>
                <a:latin typeface="Georgia" pitchFamily="34" charset="0"/>
                <a:ea typeface="Georgia" pitchFamily="34" charset="-122"/>
                <a:cs typeface="Georgia" pitchFamily="34" charset="-120"/>
              </a:rPr>
              <a:t>14.42%</a:t>
            </a:r>
            <a:endParaRPr lang="en-US" sz="4800" dirty="0"/>
          </a:p>
        </p:txBody>
      </p:sp>
      <p:sp>
        <p:nvSpPr>
          <p:cNvPr id="8" name="Text 6"/>
          <p:cNvSpPr/>
          <p:nvPr/>
        </p:nvSpPr>
        <p:spPr>
          <a:xfrm>
            <a:off x="853440" y="4178808"/>
            <a:ext cx="3291840" cy="640080"/>
          </a:xfrm>
          <a:prstGeom prst="rect">
            <a:avLst/>
          </a:prstGeom>
          <a:noFill/>
          <a:ln/>
        </p:spPr>
        <p:txBody>
          <a:bodyPr wrap="square" lIns="0" tIns="0" rIns="0" bIns="0" rtlCol="0" anchor="ctr"/>
          <a:lstStyle/>
          <a:p>
            <a:pPr marL="0" indent="0" algn="ctr">
              <a:buNone/>
            </a:pPr>
            <a:r>
              <a:rPr lang="en-US" sz="1400" dirty="0">
                <a:solidFill>
                  <a:srgbClr val="5A6483"/>
                </a:solidFill>
                <a:latin typeface="Calibri" pitchFamily="34" charset="0"/>
                <a:ea typeface="Calibri" pitchFamily="34" charset="-122"/>
                <a:cs typeface="Calibri" pitchFamily="34" charset="-120"/>
              </a:rPr>
              <a:t>Жишээ төслийн IRR</a:t>
            </a:r>
            <a:endParaRPr lang="en-US" sz="1400" dirty="0"/>
          </a:p>
        </p:txBody>
      </p:sp>
      <p:sp>
        <p:nvSpPr>
          <p:cNvPr id="9" name="Text 7"/>
          <p:cNvSpPr/>
          <p:nvPr/>
        </p:nvSpPr>
        <p:spPr>
          <a:xfrm>
            <a:off x="4328160" y="3337560"/>
            <a:ext cx="3291840" cy="822960"/>
          </a:xfrm>
          <a:prstGeom prst="rect">
            <a:avLst/>
          </a:prstGeom>
          <a:noFill/>
          <a:ln/>
        </p:spPr>
        <p:txBody>
          <a:bodyPr wrap="square" lIns="0" tIns="0" rIns="0" bIns="0" rtlCol="0" anchor="ctr"/>
          <a:lstStyle/>
          <a:p>
            <a:pPr marL="0" indent="0" algn="ctr">
              <a:buNone/>
            </a:pPr>
            <a:r>
              <a:rPr lang="en-US" sz="4800" b="1" dirty="0">
                <a:solidFill>
                  <a:srgbClr val="2E8B8B"/>
                </a:solidFill>
                <a:latin typeface="Georgia" pitchFamily="34" charset="0"/>
                <a:ea typeface="Georgia" pitchFamily="34" charset="-122"/>
                <a:cs typeface="Georgia" pitchFamily="34" charset="-120"/>
              </a:rPr>
              <a:t>5%</a:t>
            </a:r>
            <a:endParaRPr lang="en-US" sz="4800" dirty="0"/>
          </a:p>
        </p:txBody>
      </p:sp>
      <p:sp>
        <p:nvSpPr>
          <p:cNvPr id="10" name="Text 8"/>
          <p:cNvSpPr/>
          <p:nvPr/>
        </p:nvSpPr>
        <p:spPr>
          <a:xfrm>
            <a:off x="4328160" y="4178808"/>
            <a:ext cx="3291840" cy="640080"/>
          </a:xfrm>
          <a:prstGeom prst="rect">
            <a:avLst/>
          </a:prstGeom>
          <a:noFill/>
          <a:ln/>
        </p:spPr>
        <p:txBody>
          <a:bodyPr wrap="square" lIns="0" tIns="0" rIns="0" bIns="0" rtlCol="0" anchor="ctr"/>
          <a:lstStyle/>
          <a:p>
            <a:pPr marL="0" indent="0" algn="ctr">
              <a:buNone/>
            </a:pPr>
            <a:r>
              <a:rPr lang="en-US" sz="1400" dirty="0">
                <a:solidFill>
                  <a:srgbClr val="5A6483"/>
                </a:solidFill>
                <a:latin typeface="Calibri" pitchFamily="34" charset="0"/>
                <a:ea typeface="Calibri" pitchFamily="34" charset="-122"/>
                <a:cs typeface="Calibri" pitchFamily="34" charset="-120"/>
              </a:rPr>
              <a:t>Банкны хүү (харьцуулалт)</a:t>
            </a:r>
            <a:endParaRPr lang="en-US" sz="1400" dirty="0"/>
          </a:p>
        </p:txBody>
      </p:sp>
      <p:sp>
        <p:nvSpPr>
          <p:cNvPr id="11" name="Text 9"/>
          <p:cNvSpPr/>
          <p:nvPr/>
        </p:nvSpPr>
        <p:spPr>
          <a:xfrm>
            <a:off x="7802880" y="3337560"/>
            <a:ext cx="3383280" cy="822960"/>
          </a:xfrm>
          <a:prstGeom prst="rect">
            <a:avLst/>
          </a:prstGeom>
          <a:noFill/>
          <a:ln/>
        </p:spPr>
        <p:txBody>
          <a:bodyPr wrap="square" lIns="0" tIns="0" rIns="0" bIns="0" rtlCol="0" anchor="ctr"/>
          <a:lstStyle/>
          <a:p>
            <a:pPr marL="0" indent="0" algn="ctr">
              <a:buNone/>
            </a:pPr>
            <a:r>
              <a:rPr lang="en-US" sz="4800" b="1" dirty="0">
                <a:solidFill>
                  <a:srgbClr val="1E2761"/>
                </a:solidFill>
                <a:latin typeface="Georgia" pitchFamily="34" charset="0"/>
                <a:ea typeface="Georgia" pitchFamily="34" charset="-122"/>
                <a:cs typeface="Georgia" pitchFamily="34" charset="-120"/>
              </a:rPr>
              <a:t>DCF/NPV</a:t>
            </a:r>
            <a:endParaRPr lang="en-US" sz="4800" dirty="0"/>
          </a:p>
        </p:txBody>
      </p:sp>
      <p:sp>
        <p:nvSpPr>
          <p:cNvPr id="12" name="Text 10"/>
          <p:cNvSpPr/>
          <p:nvPr/>
        </p:nvSpPr>
        <p:spPr>
          <a:xfrm>
            <a:off x="7802880" y="4178808"/>
            <a:ext cx="3383280" cy="640080"/>
          </a:xfrm>
          <a:prstGeom prst="rect">
            <a:avLst/>
          </a:prstGeom>
          <a:noFill/>
          <a:ln/>
        </p:spPr>
        <p:txBody>
          <a:bodyPr wrap="square" lIns="0" tIns="0" rIns="0" bIns="0" rtlCol="0" anchor="ctr"/>
          <a:lstStyle/>
          <a:p>
            <a:pPr marL="0" indent="0" algn="ctr">
              <a:buNone/>
            </a:pPr>
            <a:r>
              <a:rPr lang="en-US" sz="1400" dirty="0">
                <a:solidFill>
                  <a:srgbClr val="5A6483"/>
                </a:solidFill>
                <a:latin typeface="Calibri" pitchFamily="34" charset="0"/>
                <a:ea typeface="Calibri" pitchFamily="34" charset="-122"/>
                <a:cs typeface="Calibri" pitchFamily="34" charset="-120"/>
              </a:rPr>
              <a:t>Шилдэг арга гэж зөвшөөрдөг</a:t>
            </a:r>
            <a:endParaRPr lang="en-US" sz="1400" dirty="0"/>
          </a:p>
        </p:txBody>
      </p:sp>
      <p:sp>
        <p:nvSpPr>
          <p:cNvPr id="13" name="Text 11"/>
          <p:cNvSpPr/>
          <p:nvPr/>
        </p:nvSpPr>
        <p:spPr>
          <a:xfrm>
            <a:off x="670560" y="5029200"/>
            <a:ext cx="10972800" cy="548640"/>
          </a:xfrm>
          <a:prstGeom prst="rect">
            <a:avLst/>
          </a:prstGeom>
          <a:noFill/>
          <a:ln/>
        </p:spPr>
        <p:txBody>
          <a:bodyPr wrap="square" lIns="0" tIns="0" rIns="0" bIns="0" rtlCol="0" anchor="ctr"/>
          <a:lstStyle/>
          <a:p>
            <a:pPr marL="0" indent="0">
              <a:buNone/>
            </a:pPr>
            <a:r>
              <a:rPr lang="en-US" sz="1400" i="1" dirty="0">
                <a:solidFill>
                  <a:srgbClr val="5A6483"/>
                </a:solidFill>
                <a:latin typeface="Calibri" pitchFamily="34" charset="0"/>
                <a:ea typeface="Calibri" pitchFamily="34" charset="-122"/>
                <a:cs typeface="Calibri" pitchFamily="34" charset="-120"/>
              </a:rPr>
              <a:t>IRR төслийн ерөнхий хэмжээг харгалздаггүй тул NPV-г илүү найдвартай гэж үздэг ч менежерүүд нэг тооны энгийн байдлыг таалдаг.</a:t>
            </a:r>
            <a:endParaRPr lang="en-US" sz="1400" dirty="0"/>
          </a:p>
        </p:txBody>
      </p:sp>
      <p:sp>
        <p:nvSpPr>
          <p:cNvPr id="14" name="Text 12"/>
          <p:cNvSpPr/>
          <p:nvPr/>
        </p:nvSpPr>
        <p:spPr>
          <a:xfrm>
            <a:off x="11338560" y="6400800"/>
            <a:ext cx="548640" cy="274320"/>
          </a:xfrm>
          <a:prstGeom prst="rect">
            <a:avLst/>
          </a:prstGeom>
          <a:noFill/>
          <a:ln/>
        </p:spPr>
        <p:txBody>
          <a:bodyPr wrap="square" rtlCol="0" anchor="ctr"/>
          <a:lstStyle/>
          <a:p>
            <a:pPr marL="0" indent="0" algn="r">
              <a:buNone/>
            </a:pPr>
            <a:r>
              <a:rPr lang="en-US" sz="1000" dirty="0">
                <a:solidFill>
                  <a:srgbClr val="5A6483"/>
                </a:solidFill>
                <a:latin typeface="Calibri" pitchFamily="34" charset="0"/>
                <a:ea typeface="Calibri" pitchFamily="34" charset="-122"/>
                <a:cs typeface="Calibri" pitchFamily="34" charset="-120"/>
              </a:rPr>
              <a:t>40</a:t>
            </a:r>
            <a:endParaRPr lang="en-US" sz="1000"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 41">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640080" y="411480"/>
            <a:ext cx="8229600" cy="320040"/>
          </a:xfrm>
          <a:prstGeom prst="rect">
            <a:avLst/>
          </a:prstGeom>
          <a:noFill/>
          <a:ln/>
        </p:spPr>
        <p:txBody>
          <a:bodyPr wrap="square" lIns="0" tIns="0" rIns="0" bIns="0" rtlCol="0" anchor="ctr"/>
          <a:lstStyle/>
          <a:p>
            <a:pPr marL="0" indent="0">
              <a:buNone/>
            </a:pPr>
            <a:r>
              <a:rPr lang="en-US" sz="1200" b="1" kern="0" spc="200" dirty="0">
                <a:solidFill>
                  <a:srgbClr val="E8B84B"/>
                </a:solidFill>
                <a:latin typeface="Calibri" pitchFamily="34" charset="0"/>
                <a:ea typeface="Calibri" pitchFamily="34" charset="-122"/>
                <a:cs typeface="Calibri" pitchFamily="34" charset="-120"/>
              </a:rPr>
              <a:t>ТАНИЛЦУУЛГА</a:t>
            </a:r>
            <a:endParaRPr lang="en-US" sz="1200" dirty="0"/>
          </a:p>
        </p:txBody>
      </p:sp>
      <p:sp>
        <p:nvSpPr>
          <p:cNvPr id="3" name="Text 1"/>
          <p:cNvSpPr/>
          <p:nvPr/>
        </p:nvSpPr>
        <p:spPr>
          <a:xfrm>
            <a:off x="640080" y="731520"/>
            <a:ext cx="10881360" cy="914400"/>
          </a:xfrm>
          <a:prstGeom prst="rect">
            <a:avLst/>
          </a:prstGeom>
          <a:noFill/>
          <a:ln/>
        </p:spPr>
        <p:txBody>
          <a:bodyPr wrap="square" lIns="0" tIns="0" rIns="0" bIns="0" rtlCol="0" anchor="t"/>
          <a:lstStyle/>
          <a:p>
            <a:pPr marL="0" indent="0">
              <a:buNone/>
            </a:pPr>
            <a:r>
              <a:rPr lang="en-US" sz="2800" b="1" dirty="0">
                <a:solidFill>
                  <a:srgbClr val="1E2761"/>
                </a:solidFill>
                <a:latin typeface="Georgia" pitchFamily="34" charset="0"/>
                <a:ea typeface="Georgia" pitchFamily="34" charset="-122"/>
                <a:cs typeface="Georgia" pitchFamily="34" charset="-120"/>
              </a:rPr>
              <a:t>Бизнес үндэслэлийг танилцуулах</a:t>
            </a:r>
            <a:endParaRPr lang="en-US" sz="2800" dirty="0"/>
          </a:p>
        </p:txBody>
      </p:sp>
      <p:sp>
        <p:nvSpPr>
          <p:cNvPr id="4" name="Text 2"/>
          <p:cNvSpPr/>
          <p:nvPr/>
        </p:nvSpPr>
        <p:spPr>
          <a:xfrm>
            <a:off x="640080" y="1325880"/>
            <a:ext cx="10972800" cy="640080"/>
          </a:xfrm>
          <a:prstGeom prst="rect">
            <a:avLst/>
          </a:prstGeom>
          <a:noFill/>
          <a:ln/>
        </p:spPr>
        <p:txBody>
          <a:bodyPr wrap="square" lIns="0" tIns="0" rIns="0" bIns="0" rtlCol="0" anchor="ctr"/>
          <a:lstStyle/>
          <a:p>
            <a:pPr marL="0" indent="0">
              <a:buNone/>
            </a:pPr>
            <a:r>
              <a:rPr lang="en-US" dirty="0">
                <a:solidFill>
                  <a:srgbClr val="1B2540"/>
                </a:solidFill>
                <a:latin typeface="Calibri" pitchFamily="34" charset="0"/>
                <a:ea typeface="Calibri" pitchFamily="34" charset="-122"/>
                <a:cs typeface="Calibri" pitchFamily="34" charset="-120"/>
              </a:rPr>
              <a:t>Бичмэл баримт ба нүүр тулсан илтгэл гэсэн хоёр арга бий. Танилцуулах байдал нь батлагдах эсэхэд ихээхэн нөлөөлдөг. Нийтлэг дүрмүүд:</a:t>
            </a:r>
            <a:endParaRPr lang="en-US" dirty="0"/>
          </a:p>
        </p:txBody>
      </p:sp>
      <p:sp>
        <p:nvSpPr>
          <p:cNvPr id="5" name="Shape 3"/>
          <p:cNvSpPr/>
          <p:nvPr/>
        </p:nvSpPr>
        <p:spPr>
          <a:xfrm>
            <a:off x="640080" y="2057400"/>
            <a:ext cx="5440680" cy="1554480"/>
          </a:xfrm>
          <a:prstGeom prst="rect">
            <a:avLst/>
          </a:prstGeom>
          <a:solidFill>
            <a:srgbClr val="F4F6FB"/>
          </a:solidFill>
          <a:ln w="12700">
            <a:solidFill>
              <a:srgbClr val="E2E7F2"/>
            </a:solidFill>
            <a:prstDash val="solid"/>
          </a:ln>
          <a:effectLst>
            <a:outerShdw blurRad="63500" dist="25400" dir="8100000" algn="bl" rotWithShape="0">
              <a:srgbClr val="000000">
                <a:alpha val="10000"/>
              </a:srgbClr>
            </a:outerShdw>
          </a:effectLst>
        </p:spPr>
        <p:txBody>
          <a:bodyPr/>
          <a:lstStyle/>
          <a:p>
            <a:endParaRPr lang="en-US" sz="2400"/>
          </a:p>
        </p:txBody>
      </p:sp>
      <p:sp>
        <p:nvSpPr>
          <p:cNvPr id="6" name="Shape 4"/>
          <p:cNvSpPr/>
          <p:nvPr/>
        </p:nvSpPr>
        <p:spPr>
          <a:xfrm>
            <a:off x="640080" y="2057400"/>
            <a:ext cx="82296" cy="1554480"/>
          </a:xfrm>
          <a:prstGeom prst="rect">
            <a:avLst/>
          </a:prstGeom>
          <a:solidFill>
            <a:srgbClr val="1E2761"/>
          </a:solidFill>
          <a:ln/>
        </p:spPr>
        <p:txBody>
          <a:bodyPr/>
          <a:lstStyle/>
          <a:p>
            <a:endParaRPr lang="en-US" sz="2400"/>
          </a:p>
        </p:txBody>
      </p:sp>
      <p:sp>
        <p:nvSpPr>
          <p:cNvPr id="7" name="Text 5"/>
          <p:cNvSpPr/>
          <p:nvPr/>
        </p:nvSpPr>
        <p:spPr>
          <a:xfrm>
            <a:off x="841248" y="2185416"/>
            <a:ext cx="5074920" cy="457200"/>
          </a:xfrm>
          <a:prstGeom prst="rect">
            <a:avLst/>
          </a:prstGeom>
          <a:noFill/>
          <a:ln/>
        </p:spPr>
        <p:txBody>
          <a:bodyPr wrap="square" lIns="0" tIns="0" rIns="0" bIns="0" rtlCol="0" anchor="t"/>
          <a:lstStyle/>
          <a:p>
            <a:pPr marL="0" indent="0">
              <a:buNone/>
            </a:pPr>
            <a:r>
              <a:rPr lang="en-US" b="1" dirty="0">
                <a:solidFill>
                  <a:srgbClr val="1E2761"/>
                </a:solidFill>
                <a:latin typeface="Calibri" pitchFamily="34" charset="0"/>
                <a:ea typeface="Calibri" pitchFamily="34" charset="-122"/>
                <a:cs typeface="Calibri" pitchFamily="34" charset="-120"/>
              </a:rPr>
              <a:t>Үзэгчдээ бод</a:t>
            </a:r>
            <a:endParaRPr lang="en-US" dirty="0"/>
          </a:p>
        </p:txBody>
      </p:sp>
      <p:sp>
        <p:nvSpPr>
          <p:cNvPr id="8" name="Text 6"/>
          <p:cNvSpPr/>
          <p:nvPr/>
        </p:nvSpPr>
        <p:spPr>
          <a:xfrm>
            <a:off x="841248" y="2624328"/>
            <a:ext cx="5074920" cy="868680"/>
          </a:xfrm>
          <a:prstGeom prst="rect">
            <a:avLst/>
          </a:prstGeom>
          <a:noFill/>
          <a:ln/>
        </p:spPr>
        <p:txBody>
          <a:bodyPr wrap="square" lIns="0" tIns="0" rIns="0" bIns="0" rtlCol="0" anchor="t"/>
          <a:lstStyle/>
          <a:p>
            <a:pPr marL="0" indent="0">
              <a:lnSpc>
                <a:spcPct val="102000"/>
              </a:lnSpc>
              <a:buNone/>
            </a:pPr>
            <a:r>
              <a:rPr lang="en-US" sz="1600" dirty="0">
                <a:solidFill>
                  <a:srgbClr val="1B2540"/>
                </a:solidFill>
                <a:latin typeface="Calibri" pitchFamily="34" charset="0"/>
                <a:ea typeface="Calibri" pitchFamily="34" charset="-122"/>
                <a:cs typeface="Calibri" pitchFamily="34" charset="-120"/>
              </a:rPr>
              <a:t>Уншигч бүрийн сонирхол, хандлага өөр. Зарим нь бүх дэлгэрэнгүйг, зарим нь тоймыг хүснэ. Шийдвэр гаргагч бүрийн санааг тусга.</a:t>
            </a:r>
            <a:endParaRPr lang="en-US" sz="1600" dirty="0"/>
          </a:p>
        </p:txBody>
      </p:sp>
      <p:sp>
        <p:nvSpPr>
          <p:cNvPr id="9" name="Shape 7"/>
          <p:cNvSpPr/>
          <p:nvPr/>
        </p:nvSpPr>
        <p:spPr>
          <a:xfrm>
            <a:off x="6263640" y="2057400"/>
            <a:ext cx="5257800" cy="1554480"/>
          </a:xfrm>
          <a:prstGeom prst="rect">
            <a:avLst/>
          </a:prstGeom>
          <a:solidFill>
            <a:srgbClr val="F4F6FB"/>
          </a:solidFill>
          <a:ln w="12700">
            <a:solidFill>
              <a:srgbClr val="E2E7F2"/>
            </a:solidFill>
            <a:prstDash val="solid"/>
          </a:ln>
          <a:effectLst>
            <a:outerShdw blurRad="63500" dist="25400" dir="8100000" algn="bl" rotWithShape="0">
              <a:srgbClr val="000000">
                <a:alpha val="10000"/>
              </a:srgbClr>
            </a:outerShdw>
          </a:effectLst>
        </p:spPr>
        <p:txBody>
          <a:bodyPr/>
          <a:lstStyle/>
          <a:p>
            <a:endParaRPr lang="en-US" sz="2400"/>
          </a:p>
        </p:txBody>
      </p:sp>
      <p:sp>
        <p:nvSpPr>
          <p:cNvPr id="10" name="Shape 8"/>
          <p:cNvSpPr/>
          <p:nvPr/>
        </p:nvSpPr>
        <p:spPr>
          <a:xfrm>
            <a:off x="6263640" y="2057400"/>
            <a:ext cx="82296" cy="1554480"/>
          </a:xfrm>
          <a:prstGeom prst="rect">
            <a:avLst/>
          </a:prstGeom>
          <a:solidFill>
            <a:srgbClr val="2E8B8B"/>
          </a:solidFill>
          <a:ln/>
        </p:spPr>
        <p:txBody>
          <a:bodyPr/>
          <a:lstStyle/>
          <a:p>
            <a:endParaRPr lang="en-US" sz="2400"/>
          </a:p>
        </p:txBody>
      </p:sp>
      <p:sp>
        <p:nvSpPr>
          <p:cNvPr id="11" name="Text 9"/>
          <p:cNvSpPr/>
          <p:nvPr/>
        </p:nvSpPr>
        <p:spPr>
          <a:xfrm>
            <a:off x="6464808" y="2185416"/>
            <a:ext cx="4892040" cy="457200"/>
          </a:xfrm>
          <a:prstGeom prst="rect">
            <a:avLst/>
          </a:prstGeom>
          <a:noFill/>
          <a:ln/>
        </p:spPr>
        <p:txBody>
          <a:bodyPr wrap="square" lIns="0" tIns="0" rIns="0" bIns="0" rtlCol="0" anchor="t"/>
          <a:lstStyle/>
          <a:p>
            <a:pPr marL="0" indent="0">
              <a:buNone/>
            </a:pPr>
            <a:r>
              <a:rPr lang="en-US" b="1" dirty="0">
                <a:solidFill>
                  <a:srgbClr val="2E8B8B"/>
                </a:solidFill>
                <a:latin typeface="Calibri" pitchFamily="34" charset="0"/>
                <a:ea typeface="Calibri" pitchFamily="34" charset="-122"/>
                <a:cs typeface="Calibri" pitchFamily="34" charset="-120"/>
              </a:rPr>
              <a:t>Богино байлга</a:t>
            </a:r>
            <a:endParaRPr lang="en-US" dirty="0"/>
          </a:p>
        </p:txBody>
      </p:sp>
      <p:sp>
        <p:nvSpPr>
          <p:cNvPr id="12" name="Text 10"/>
          <p:cNvSpPr/>
          <p:nvPr/>
        </p:nvSpPr>
        <p:spPr>
          <a:xfrm>
            <a:off x="6464808" y="2624328"/>
            <a:ext cx="4892040" cy="868680"/>
          </a:xfrm>
          <a:prstGeom prst="rect">
            <a:avLst/>
          </a:prstGeom>
          <a:noFill/>
          <a:ln/>
        </p:spPr>
        <p:txBody>
          <a:bodyPr wrap="square" lIns="0" tIns="0" rIns="0" bIns="0" rtlCol="0" anchor="t"/>
          <a:lstStyle/>
          <a:p>
            <a:pPr marL="0" indent="0">
              <a:lnSpc>
                <a:spcPct val="102000"/>
              </a:lnSpc>
              <a:buNone/>
            </a:pPr>
            <a:r>
              <a:rPr lang="en-US" sz="1600" dirty="0">
                <a:solidFill>
                  <a:srgbClr val="1B2540"/>
                </a:solidFill>
                <a:latin typeface="Calibri" pitchFamily="34" charset="0"/>
                <a:ea typeface="Calibri" pitchFamily="34" charset="-122"/>
                <a:cs typeface="Calibri" pitchFamily="34" charset="-120"/>
              </a:rPr>
              <a:t>Загвар таныг урт болгож магадгүй ч аль болох товч байлга.</a:t>
            </a:r>
            <a:endParaRPr lang="en-US" sz="1600" dirty="0"/>
          </a:p>
        </p:txBody>
      </p:sp>
      <p:sp>
        <p:nvSpPr>
          <p:cNvPr id="13" name="Shape 11"/>
          <p:cNvSpPr/>
          <p:nvPr/>
        </p:nvSpPr>
        <p:spPr>
          <a:xfrm>
            <a:off x="640080" y="3703320"/>
            <a:ext cx="5440680" cy="1554480"/>
          </a:xfrm>
          <a:prstGeom prst="rect">
            <a:avLst/>
          </a:prstGeom>
          <a:solidFill>
            <a:srgbClr val="F4F6FB"/>
          </a:solidFill>
          <a:ln w="12700">
            <a:solidFill>
              <a:srgbClr val="E2E7F2"/>
            </a:solidFill>
            <a:prstDash val="solid"/>
          </a:ln>
          <a:effectLst>
            <a:outerShdw blurRad="63500" dist="25400" dir="8100000" algn="bl" rotWithShape="0">
              <a:srgbClr val="000000">
                <a:alpha val="10000"/>
              </a:srgbClr>
            </a:outerShdw>
          </a:effectLst>
        </p:spPr>
        <p:txBody>
          <a:bodyPr/>
          <a:lstStyle/>
          <a:p>
            <a:endParaRPr lang="en-US" sz="2400"/>
          </a:p>
        </p:txBody>
      </p:sp>
      <p:sp>
        <p:nvSpPr>
          <p:cNvPr id="14" name="Shape 12"/>
          <p:cNvSpPr/>
          <p:nvPr/>
        </p:nvSpPr>
        <p:spPr>
          <a:xfrm>
            <a:off x="640080" y="3703320"/>
            <a:ext cx="82296" cy="1554480"/>
          </a:xfrm>
          <a:prstGeom prst="rect">
            <a:avLst/>
          </a:prstGeom>
          <a:solidFill>
            <a:srgbClr val="E8B84B"/>
          </a:solidFill>
          <a:ln/>
        </p:spPr>
        <p:txBody>
          <a:bodyPr/>
          <a:lstStyle/>
          <a:p>
            <a:endParaRPr lang="en-US" sz="2400"/>
          </a:p>
        </p:txBody>
      </p:sp>
      <p:sp>
        <p:nvSpPr>
          <p:cNvPr id="15" name="Text 13"/>
          <p:cNvSpPr/>
          <p:nvPr/>
        </p:nvSpPr>
        <p:spPr>
          <a:xfrm>
            <a:off x="841248" y="3831336"/>
            <a:ext cx="5074920" cy="457200"/>
          </a:xfrm>
          <a:prstGeom prst="rect">
            <a:avLst/>
          </a:prstGeom>
          <a:noFill/>
          <a:ln/>
        </p:spPr>
        <p:txBody>
          <a:bodyPr wrap="square" lIns="0" tIns="0" rIns="0" bIns="0" rtlCol="0" anchor="t"/>
          <a:lstStyle/>
          <a:p>
            <a:pPr marL="0" indent="0">
              <a:buNone/>
            </a:pPr>
            <a:r>
              <a:rPr lang="en-US" b="1" dirty="0">
                <a:solidFill>
                  <a:srgbClr val="E8B84B"/>
                </a:solidFill>
                <a:latin typeface="Calibri" pitchFamily="34" charset="0"/>
                <a:ea typeface="Calibri" pitchFamily="34" charset="-122"/>
                <a:cs typeface="Calibri" pitchFamily="34" charset="-120"/>
              </a:rPr>
              <a:t>Бүтцийг бод</a:t>
            </a:r>
            <a:endParaRPr lang="en-US" dirty="0"/>
          </a:p>
        </p:txBody>
      </p:sp>
      <p:sp>
        <p:nvSpPr>
          <p:cNvPr id="16" name="Text 14"/>
          <p:cNvSpPr/>
          <p:nvPr/>
        </p:nvSpPr>
        <p:spPr>
          <a:xfrm>
            <a:off x="841248" y="4270248"/>
            <a:ext cx="5074920" cy="868680"/>
          </a:xfrm>
          <a:prstGeom prst="rect">
            <a:avLst/>
          </a:prstGeom>
          <a:noFill/>
          <a:ln/>
        </p:spPr>
        <p:txBody>
          <a:bodyPr wrap="square" lIns="0" tIns="0" rIns="0" bIns="0" rtlCol="0" anchor="t"/>
          <a:lstStyle/>
          <a:p>
            <a:pPr marL="0" indent="0">
              <a:lnSpc>
                <a:spcPct val="102000"/>
              </a:lnSpc>
              <a:buNone/>
            </a:pPr>
            <a:r>
              <a:rPr lang="en-US" sz="1600" dirty="0">
                <a:solidFill>
                  <a:srgbClr val="1B2540"/>
                </a:solidFill>
                <a:latin typeface="Calibri" pitchFamily="34" charset="0"/>
                <a:ea typeface="Calibri" pitchFamily="34" charset="-122"/>
                <a:cs typeface="Calibri" pitchFamily="34" charset="-120"/>
              </a:rPr>
              <a:t>Илтгэлд хуучин дүрэм: ‘юу хэлэхээ хэл → хэл → юу хэлснээ хэл’. Одоогийн байдлаас логик дүгнэлт рүү хөтөл.</a:t>
            </a:r>
            <a:endParaRPr lang="en-US" sz="1600" dirty="0"/>
          </a:p>
        </p:txBody>
      </p:sp>
      <p:sp>
        <p:nvSpPr>
          <p:cNvPr id="17" name="Shape 15"/>
          <p:cNvSpPr/>
          <p:nvPr/>
        </p:nvSpPr>
        <p:spPr>
          <a:xfrm>
            <a:off x="6263640" y="3703320"/>
            <a:ext cx="5257800" cy="1554480"/>
          </a:xfrm>
          <a:prstGeom prst="rect">
            <a:avLst/>
          </a:prstGeom>
          <a:solidFill>
            <a:srgbClr val="F4F6FB"/>
          </a:solidFill>
          <a:ln w="12700">
            <a:solidFill>
              <a:srgbClr val="E2E7F2"/>
            </a:solidFill>
            <a:prstDash val="solid"/>
          </a:ln>
          <a:effectLst>
            <a:outerShdw blurRad="63500" dist="25400" dir="8100000" algn="bl" rotWithShape="0">
              <a:srgbClr val="000000">
                <a:alpha val="10000"/>
              </a:srgbClr>
            </a:outerShdw>
          </a:effectLst>
        </p:spPr>
        <p:txBody>
          <a:bodyPr/>
          <a:lstStyle/>
          <a:p>
            <a:endParaRPr lang="en-US" sz="2400"/>
          </a:p>
        </p:txBody>
      </p:sp>
      <p:sp>
        <p:nvSpPr>
          <p:cNvPr id="18" name="Shape 16"/>
          <p:cNvSpPr/>
          <p:nvPr/>
        </p:nvSpPr>
        <p:spPr>
          <a:xfrm>
            <a:off x="6263640" y="3703320"/>
            <a:ext cx="82296" cy="1554480"/>
          </a:xfrm>
          <a:prstGeom prst="rect">
            <a:avLst/>
          </a:prstGeom>
          <a:solidFill>
            <a:srgbClr val="7A4E9E"/>
          </a:solidFill>
          <a:ln/>
        </p:spPr>
        <p:txBody>
          <a:bodyPr/>
          <a:lstStyle/>
          <a:p>
            <a:endParaRPr lang="en-US" sz="2400"/>
          </a:p>
        </p:txBody>
      </p:sp>
      <p:sp>
        <p:nvSpPr>
          <p:cNvPr id="19" name="Text 17"/>
          <p:cNvSpPr/>
          <p:nvPr/>
        </p:nvSpPr>
        <p:spPr>
          <a:xfrm>
            <a:off x="6464808" y="3831336"/>
            <a:ext cx="4892040" cy="457200"/>
          </a:xfrm>
          <a:prstGeom prst="rect">
            <a:avLst/>
          </a:prstGeom>
          <a:noFill/>
          <a:ln/>
        </p:spPr>
        <p:txBody>
          <a:bodyPr wrap="square" lIns="0" tIns="0" rIns="0" bIns="0" rtlCol="0" anchor="t"/>
          <a:lstStyle/>
          <a:p>
            <a:pPr marL="0" indent="0">
              <a:buNone/>
            </a:pPr>
            <a:r>
              <a:rPr lang="en-US" b="1" dirty="0">
                <a:solidFill>
                  <a:srgbClr val="7A4E9E"/>
                </a:solidFill>
                <a:latin typeface="Calibri" pitchFamily="34" charset="0"/>
                <a:ea typeface="Calibri" pitchFamily="34" charset="-122"/>
                <a:cs typeface="Calibri" pitchFamily="34" charset="-120"/>
              </a:rPr>
              <a:t>Гадаад төрхийг бод</a:t>
            </a:r>
            <a:endParaRPr lang="en-US" dirty="0"/>
          </a:p>
        </p:txBody>
      </p:sp>
      <p:sp>
        <p:nvSpPr>
          <p:cNvPr id="20" name="Text 18"/>
          <p:cNvSpPr/>
          <p:nvPr/>
        </p:nvSpPr>
        <p:spPr>
          <a:xfrm>
            <a:off x="6464808" y="4270248"/>
            <a:ext cx="4892040" cy="868680"/>
          </a:xfrm>
          <a:prstGeom prst="rect">
            <a:avLst/>
          </a:prstGeom>
          <a:noFill/>
          <a:ln/>
        </p:spPr>
        <p:txBody>
          <a:bodyPr wrap="square" lIns="0" tIns="0" rIns="0" bIns="0" rtlCol="0" anchor="t"/>
          <a:lstStyle/>
          <a:p>
            <a:pPr marL="0" indent="0">
              <a:lnSpc>
                <a:spcPct val="102000"/>
              </a:lnSpc>
              <a:buNone/>
            </a:pPr>
            <a:r>
              <a:rPr lang="en-US" sz="1600" dirty="0">
                <a:solidFill>
                  <a:srgbClr val="1B2540"/>
                </a:solidFill>
                <a:latin typeface="Calibri" pitchFamily="34" charset="0"/>
                <a:ea typeface="Calibri" pitchFamily="34" charset="-122"/>
                <a:cs typeface="Calibri" pitchFamily="34" charset="-120"/>
              </a:rPr>
              <a:t>Цагаан зай, зураг, диаграм, өнгө ашигла. Олон цэгтэй слайдаас зайлсхий — оронд нь дүрслэл ашигла.</a:t>
            </a:r>
            <a:endParaRPr lang="en-US" sz="1600" dirty="0"/>
          </a:p>
        </p:txBody>
      </p:sp>
      <p:sp>
        <p:nvSpPr>
          <p:cNvPr id="21" name="Text 19"/>
          <p:cNvSpPr/>
          <p:nvPr/>
        </p:nvSpPr>
        <p:spPr>
          <a:xfrm>
            <a:off x="11338560" y="6400800"/>
            <a:ext cx="548640" cy="274320"/>
          </a:xfrm>
          <a:prstGeom prst="rect">
            <a:avLst/>
          </a:prstGeom>
          <a:noFill/>
          <a:ln/>
        </p:spPr>
        <p:txBody>
          <a:bodyPr wrap="square" rtlCol="0" anchor="ctr"/>
          <a:lstStyle/>
          <a:p>
            <a:pPr marL="0" indent="0" algn="r">
              <a:buNone/>
            </a:pPr>
            <a:r>
              <a:rPr lang="en-US" sz="1000" dirty="0">
                <a:solidFill>
                  <a:srgbClr val="5A6483"/>
                </a:solidFill>
                <a:latin typeface="Calibri" pitchFamily="34" charset="0"/>
                <a:ea typeface="Calibri" pitchFamily="34" charset="-122"/>
                <a:cs typeface="Calibri" pitchFamily="34" charset="-120"/>
              </a:rPr>
              <a:t>41</a:t>
            </a:r>
            <a:endParaRPr lang="en-US" sz="1000"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 42">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640080" y="411480"/>
            <a:ext cx="8229600" cy="320040"/>
          </a:xfrm>
          <a:prstGeom prst="rect">
            <a:avLst/>
          </a:prstGeom>
          <a:noFill/>
          <a:ln/>
        </p:spPr>
        <p:txBody>
          <a:bodyPr wrap="square" lIns="0" tIns="0" rIns="0" bIns="0" rtlCol="0" anchor="ctr"/>
          <a:lstStyle/>
          <a:p>
            <a:pPr marL="0" indent="0">
              <a:buNone/>
            </a:pPr>
            <a:r>
              <a:rPr lang="en-US" sz="1200" b="1" kern="0" spc="200" dirty="0">
                <a:solidFill>
                  <a:srgbClr val="E8B84B"/>
                </a:solidFill>
                <a:latin typeface="Calibri" pitchFamily="34" charset="0"/>
                <a:ea typeface="Calibri" pitchFamily="34" charset="-122"/>
                <a:cs typeface="Calibri" pitchFamily="34" charset="-120"/>
              </a:rPr>
              <a:t>БҮРТГЭЛ</a:t>
            </a:r>
            <a:endParaRPr lang="en-US" sz="1200" dirty="0"/>
          </a:p>
        </p:txBody>
      </p:sp>
      <p:sp>
        <p:nvSpPr>
          <p:cNvPr id="3" name="Text 1"/>
          <p:cNvSpPr/>
          <p:nvPr/>
        </p:nvSpPr>
        <p:spPr>
          <a:xfrm>
            <a:off x="640080" y="731520"/>
            <a:ext cx="10881360" cy="914400"/>
          </a:xfrm>
          <a:prstGeom prst="rect">
            <a:avLst/>
          </a:prstGeom>
          <a:noFill/>
          <a:ln/>
        </p:spPr>
        <p:txBody>
          <a:bodyPr wrap="square" lIns="0" tIns="0" rIns="0" bIns="0" rtlCol="0" anchor="t"/>
          <a:lstStyle/>
          <a:p>
            <a:pPr marL="0" indent="0">
              <a:buNone/>
            </a:pPr>
            <a:r>
              <a:rPr lang="en-US" sz="2800" b="1" dirty="0">
                <a:solidFill>
                  <a:srgbClr val="1E2761"/>
                </a:solidFill>
                <a:latin typeface="Georgia" pitchFamily="34" charset="0"/>
                <a:ea typeface="Georgia" pitchFamily="34" charset="-122"/>
                <a:cs typeface="Georgia" pitchFamily="34" charset="-120"/>
              </a:rPr>
              <a:t>RAID ба CARDI бүртгэл</a:t>
            </a:r>
            <a:endParaRPr lang="en-US" sz="2800" dirty="0"/>
          </a:p>
        </p:txBody>
      </p:sp>
      <p:sp>
        <p:nvSpPr>
          <p:cNvPr id="4" name="Text 2"/>
          <p:cNvSpPr/>
          <p:nvPr/>
        </p:nvSpPr>
        <p:spPr>
          <a:xfrm>
            <a:off x="609600" y="1257300"/>
            <a:ext cx="10972800" cy="777240"/>
          </a:xfrm>
          <a:prstGeom prst="rect">
            <a:avLst/>
          </a:prstGeom>
          <a:noFill/>
          <a:ln/>
        </p:spPr>
        <p:txBody>
          <a:bodyPr wrap="square" lIns="0" tIns="0" rIns="0" bIns="0" rtlCol="0" anchor="ctr"/>
          <a:lstStyle/>
          <a:p>
            <a:pPr marL="0" indent="0">
              <a:buNone/>
            </a:pPr>
            <a:r>
              <a:rPr lang="en-US" dirty="0">
                <a:solidFill>
                  <a:srgbClr val="1B2540"/>
                </a:solidFill>
                <a:latin typeface="Calibri" pitchFamily="34" charset="0"/>
                <a:ea typeface="Calibri" pitchFamily="34" charset="-122"/>
                <a:cs typeface="Calibri" pitchFamily="34" charset="-120"/>
              </a:rPr>
              <a:t>Бизнес үндэслэлийн эрсдэл, таамаглал, хараат байдлыг төсөл даяар удирдахын тулд бүртгэл (log) үүсгэнэ. RAID = Risks, Assumptions, Issues, Dependencies. CARDI = эдгээр дээр Constraints нэмсэн.</a:t>
            </a:r>
            <a:endParaRPr lang="en-US" dirty="0"/>
          </a:p>
        </p:txBody>
      </p:sp>
      <p:sp>
        <p:nvSpPr>
          <p:cNvPr id="5" name="Shape 3"/>
          <p:cNvSpPr/>
          <p:nvPr/>
        </p:nvSpPr>
        <p:spPr>
          <a:xfrm>
            <a:off x="609600" y="2125980"/>
            <a:ext cx="640080" cy="594360"/>
          </a:xfrm>
          <a:prstGeom prst="rect">
            <a:avLst/>
          </a:prstGeom>
          <a:solidFill>
            <a:srgbClr val="E8B84B"/>
          </a:solidFill>
          <a:ln/>
        </p:spPr>
        <p:txBody>
          <a:bodyPr/>
          <a:lstStyle/>
          <a:p>
            <a:endParaRPr lang="en-US" sz="2400"/>
          </a:p>
        </p:txBody>
      </p:sp>
      <p:sp>
        <p:nvSpPr>
          <p:cNvPr id="6" name="Text 4"/>
          <p:cNvSpPr/>
          <p:nvPr/>
        </p:nvSpPr>
        <p:spPr>
          <a:xfrm>
            <a:off x="609600" y="2125980"/>
            <a:ext cx="640080" cy="594360"/>
          </a:xfrm>
          <a:prstGeom prst="rect">
            <a:avLst/>
          </a:prstGeom>
          <a:noFill/>
          <a:ln/>
        </p:spPr>
        <p:txBody>
          <a:bodyPr wrap="square" lIns="0" tIns="0" rIns="0" bIns="0" rtlCol="0" anchor="ctr"/>
          <a:lstStyle/>
          <a:p>
            <a:pPr marL="0" indent="0" algn="ctr">
              <a:buNone/>
            </a:pPr>
            <a:r>
              <a:rPr lang="en-US" sz="2800" b="1" dirty="0">
                <a:solidFill>
                  <a:srgbClr val="FFFFFF"/>
                </a:solidFill>
                <a:latin typeface="Georgia" pitchFamily="34" charset="0"/>
                <a:ea typeface="Georgia" pitchFamily="34" charset="-122"/>
                <a:cs typeface="Georgia" pitchFamily="34" charset="-120"/>
              </a:rPr>
              <a:t>C</a:t>
            </a:r>
            <a:endParaRPr lang="en-US" sz="2800" dirty="0"/>
          </a:p>
        </p:txBody>
      </p:sp>
      <p:sp>
        <p:nvSpPr>
          <p:cNvPr id="7" name="Text 5"/>
          <p:cNvSpPr/>
          <p:nvPr/>
        </p:nvSpPr>
        <p:spPr>
          <a:xfrm>
            <a:off x="1432560" y="2125980"/>
            <a:ext cx="3657600" cy="594360"/>
          </a:xfrm>
          <a:prstGeom prst="rect">
            <a:avLst/>
          </a:prstGeom>
          <a:noFill/>
          <a:ln/>
        </p:spPr>
        <p:txBody>
          <a:bodyPr wrap="square" lIns="0" tIns="0" rIns="0" bIns="0" rtlCol="0" anchor="ctr"/>
          <a:lstStyle/>
          <a:p>
            <a:pPr marL="0" indent="0">
              <a:buNone/>
            </a:pPr>
            <a:r>
              <a:rPr lang="en-US" b="1" dirty="0">
                <a:solidFill>
                  <a:srgbClr val="1E2761"/>
                </a:solidFill>
                <a:latin typeface="Calibri" pitchFamily="34" charset="0"/>
                <a:ea typeface="Calibri" pitchFamily="34" charset="-122"/>
                <a:cs typeface="Calibri" pitchFamily="34" charset="-120"/>
              </a:rPr>
              <a:t>Constraints · Хязгаарлалт</a:t>
            </a:r>
            <a:endParaRPr lang="en-US" dirty="0"/>
          </a:p>
        </p:txBody>
      </p:sp>
      <p:sp>
        <p:nvSpPr>
          <p:cNvPr id="8" name="Text 6"/>
          <p:cNvSpPr/>
          <p:nvPr/>
        </p:nvSpPr>
        <p:spPr>
          <a:xfrm>
            <a:off x="5181600" y="2125980"/>
            <a:ext cx="6309360" cy="594360"/>
          </a:xfrm>
          <a:prstGeom prst="rect">
            <a:avLst/>
          </a:prstGeom>
          <a:noFill/>
          <a:ln/>
        </p:spPr>
        <p:txBody>
          <a:bodyPr wrap="square" lIns="0" tIns="0" rIns="0" bIns="0" rtlCol="0" anchor="ctr"/>
          <a:lstStyle/>
          <a:p>
            <a:pPr marL="0" indent="0">
              <a:buNone/>
            </a:pPr>
            <a:r>
              <a:rPr lang="en-US" sz="1600" dirty="0">
                <a:solidFill>
                  <a:srgbClr val="1B2540"/>
                </a:solidFill>
                <a:latin typeface="Calibri" pitchFamily="34" charset="0"/>
                <a:ea typeface="Calibri" pitchFamily="34" charset="-122"/>
                <a:cs typeface="Calibri" pitchFamily="34" charset="-120"/>
              </a:rPr>
              <a:t>‘Төмөр гурвалжин’ — цаг, зардал, чанар. Бусад: хууль, стандарт, тодорхой платформ.</a:t>
            </a:r>
            <a:endParaRPr lang="en-US" sz="1600" dirty="0"/>
          </a:p>
        </p:txBody>
      </p:sp>
      <p:sp>
        <p:nvSpPr>
          <p:cNvPr id="9" name="Shape 7"/>
          <p:cNvSpPr/>
          <p:nvPr/>
        </p:nvSpPr>
        <p:spPr>
          <a:xfrm>
            <a:off x="609600" y="2839212"/>
            <a:ext cx="640080" cy="594360"/>
          </a:xfrm>
          <a:prstGeom prst="rect">
            <a:avLst/>
          </a:prstGeom>
          <a:solidFill>
            <a:srgbClr val="2E8B8B"/>
          </a:solidFill>
          <a:ln/>
        </p:spPr>
        <p:txBody>
          <a:bodyPr/>
          <a:lstStyle/>
          <a:p>
            <a:endParaRPr lang="en-US" sz="2400"/>
          </a:p>
        </p:txBody>
      </p:sp>
      <p:sp>
        <p:nvSpPr>
          <p:cNvPr id="10" name="Text 8"/>
          <p:cNvSpPr/>
          <p:nvPr/>
        </p:nvSpPr>
        <p:spPr>
          <a:xfrm>
            <a:off x="609600" y="2839212"/>
            <a:ext cx="640080" cy="594360"/>
          </a:xfrm>
          <a:prstGeom prst="rect">
            <a:avLst/>
          </a:prstGeom>
          <a:noFill/>
          <a:ln/>
        </p:spPr>
        <p:txBody>
          <a:bodyPr wrap="square" lIns="0" tIns="0" rIns="0" bIns="0" rtlCol="0" anchor="ctr"/>
          <a:lstStyle/>
          <a:p>
            <a:pPr marL="0" indent="0" algn="ctr">
              <a:buNone/>
            </a:pPr>
            <a:r>
              <a:rPr lang="en-US" sz="2800" b="1" dirty="0">
                <a:solidFill>
                  <a:srgbClr val="FFFFFF"/>
                </a:solidFill>
                <a:latin typeface="Georgia" pitchFamily="34" charset="0"/>
                <a:ea typeface="Georgia" pitchFamily="34" charset="-122"/>
                <a:cs typeface="Georgia" pitchFamily="34" charset="-120"/>
              </a:rPr>
              <a:t>A</a:t>
            </a:r>
            <a:endParaRPr lang="en-US" sz="2800" dirty="0"/>
          </a:p>
        </p:txBody>
      </p:sp>
      <p:sp>
        <p:nvSpPr>
          <p:cNvPr id="11" name="Text 9"/>
          <p:cNvSpPr/>
          <p:nvPr/>
        </p:nvSpPr>
        <p:spPr>
          <a:xfrm>
            <a:off x="1432560" y="2839212"/>
            <a:ext cx="3657600" cy="594360"/>
          </a:xfrm>
          <a:prstGeom prst="rect">
            <a:avLst/>
          </a:prstGeom>
          <a:noFill/>
          <a:ln/>
        </p:spPr>
        <p:txBody>
          <a:bodyPr wrap="square" lIns="0" tIns="0" rIns="0" bIns="0" rtlCol="0" anchor="ctr"/>
          <a:lstStyle/>
          <a:p>
            <a:pPr marL="0" indent="0">
              <a:buNone/>
            </a:pPr>
            <a:r>
              <a:rPr lang="en-US" b="1" dirty="0">
                <a:solidFill>
                  <a:srgbClr val="1E2761"/>
                </a:solidFill>
                <a:latin typeface="Calibri" pitchFamily="34" charset="0"/>
                <a:ea typeface="Calibri" pitchFamily="34" charset="-122"/>
                <a:cs typeface="Calibri" pitchFamily="34" charset="-120"/>
              </a:rPr>
              <a:t>Assumptions · Таамаглал</a:t>
            </a:r>
            <a:endParaRPr lang="en-US" dirty="0"/>
          </a:p>
        </p:txBody>
      </p:sp>
      <p:sp>
        <p:nvSpPr>
          <p:cNvPr id="12" name="Text 10"/>
          <p:cNvSpPr/>
          <p:nvPr/>
        </p:nvSpPr>
        <p:spPr>
          <a:xfrm>
            <a:off x="5181600" y="2839212"/>
            <a:ext cx="6309360" cy="594360"/>
          </a:xfrm>
          <a:prstGeom prst="rect">
            <a:avLst/>
          </a:prstGeom>
          <a:noFill/>
          <a:ln/>
        </p:spPr>
        <p:txBody>
          <a:bodyPr wrap="square" lIns="0" tIns="0" rIns="0" bIns="0" rtlCol="0" anchor="ctr"/>
          <a:lstStyle/>
          <a:p>
            <a:pPr marL="0" indent="0">
              <a:buNone/>
            </a:pPr>
            <a:r>
              <a:rPr lang="en-US" sz="1600" dirty="0">
                <a:solidFill>
                  <a:srgbClr val="1B2540"/>
                </a:solidFill>
                <a:latin typeface="Calibri" pitchFamily="34" charset="0"/>
                <a:ea typeface="Calibri" pitchFamily="34" charset="-122"/>
                <a:cs typeface="Calibri" pitchFamily="34" charset="-120"/>
              </a:rPr>
              <a:t>Төсөл тулгуурласан таамаглал (ж: засгийн санхүүжилт). Баримтжуулж, шалгах арга тодорхойлно.</a:t>
            </a:r>
            <a:endParaRPr lang="en-US" sz="1600" dirty="0"/>
          </a:p>
        </p:txBody>
      </p:sp>
      <p:sp>
        <p:nvSpPr>
          <p:cNvPr id="13" name="Shape 11"/>
          <p:cNvSpPr/>
          <p:nvPr/>
        </p:nvSpPr>
        <p:spPr>
          <a:xfrm>
            <a:off x="609600" y="3552444"/>
            <a:ext cx="640080" cy="594360"/>
          </a:xfrm>
          <a:prstGeom prst="rect">
            <a:avLst/>
          </a:prstGeom>
          <a:solidFill>
            <a:srgbClr val="1E2761"/>
          </a:solidFill>
          <a:ln/>
        </p:spPr>
        <p:txBody>
          <a:bodyPr/>
          <a:lstStyle/>
          <a:p>
            <a:endParaRPr lang="en-US" sz="2400"/>
          </a:p>
        </p:txBody>
      </p:sp>
      <p:sp>
        <p:nvSpPr>
          <p:cNvPr id="14" name="Text 12"/>
          <p:cNvSpPr/>
          <p:nvPr/>
        </p:nvSpPr>
        <p:spPr>
          <a:xfrm>
            <a:off x="609600" y="3552444"/>
            <a:ext cx="640080" cy="594360"/>
          </a:xfrm>
          <a:prstGeom prst="rect">
            <a:avLst/>
          </a:prstGeom>
          <a:noFill/>
          <a:ln/>
        </p:spPr>
        <p:txBody>
          <a:bodyPr wrap="square" lIns="0" tIns="0" rIns="0" bIns="0" rtlCol="0" anchor="ctr"/>
          <a:lstStyle/>
          <a:p>
            <a:pPr marL="0" indent="0" algn="ctr">
              <a:buNone/>
            </a:pPr>
            <a:r>
              <a:rPr lang="en-US" sz="2800" b="1" dirty="0">
                <a:solidFill>
                  <a:srgbClr val="FFFFFF"/>
                </a:solidFill>
                <a:latin typeface="Georgia" pitchFamily="34" charset="0"/>
                <a:ea typeface="Georgia" pitchFamily="34" charset="-122"/>
                <a:cs typeface="Georgia" pitchFamily="34" charset="-120"/>
              </a:rPr>
              <a:t>R</a:t>
            </a:r>
            <a:endParaRPr lang="en-US" sz="2800" dirty="0"/>
          </a:p>
        </p:txBody>
      </p:sp>
      <p:sp>
        <p:nvSpPr>
          <p:cNvPr id="15" name="Text 13"/>
          <p:cNvSpPr/>
          <p:nvPr/>
        </p:nvSpPr>
        <p:spPr>
          <a:xfrm>
            <a:off x="1432560" y="3552444"/>
            <a:ext cx="3657600" cy="594360"/>
          </a:xfrm>
          <a:prstGeom prst="rect">
            <a:avLst/>
          </a:prstGeom>
          <a:noFill/>
          <a:ln/>
        </p:spPr>
        <p:txBody>
          <a:bodyPr wrap="square" lIns="0" tIns="0" rIns="0" bIns="0" rtlCol="0" anchor="ctr"/>
          <a:lstStyle/>
          <a:p>
            <a:pPr marL="0" indent="0">
              <a:buNone/>
            </a:pPr>
            <a:r>
              <a:rPr lang="en-US" b="1" dirty="0">
                <a:solidFill>
                  <a:srgbClr val="1E2761"/>
                </a:solidFill>
                <a:latin typeface="Calibri" pitchFamily="34" charset="0"/>
                <a:ea typeface="Calibri" pitchFamily="34" charset="-122"/>
                <a:cs typeface="Calibri" pitchFamily="34" charset="-120"/>
              </a:rPr>
              <a:t>Risks · Эрсдэл</a:t>
            </a:r>
            <a:endParaRPr lang="en-US" dirty="0"/>
          </a:p>
        </p:txBody>
      </p:sp>
      <p:sp>
        <p:nvSpPr>
          <p:cNvPr id="16" name="Text 14"/>
          <p:cNvSpPr/>
          <p:nvPr/>
        </p:nvSpPr>
        <p:spPr>
          <a:xfrm>
            <a:off x="5181600" y="3552444"/>
            <a:ext cx="6309360" cy="594360"/>
          </a:xfrm>
          <a:prstGeom prst="rect">
            <a:avLst/>
          </a:prstGeom>
          <a:noFill/>
          <a:ln/>
        </p:spPr>
        <p:txBody>
          <a:bodyPr wrap="square" lIns="0" tIns="0" rIns="0" bIns="0" rtlCol="0" anchor="ctr"/>
          <a:lstStyle/>
          <a:p>
            <a:pPr marL="0" indent="0">
              <a:buNone/>
            </a:pPr>
            <a:r>
              <a:rPr lang="en-US" sz="1600" dirty="0">
                <a:solidFill>
                  <a:srgbClr val="1B2540"/>
                </a:solidFill>
                <a:latin typeface="Calibri" pitchFamily="34" charset="0"/>
                <a:ea typeface="Calibri" pitchFamily="34" charset="-122"/>
                <a:cs typeface="Calibri" pitchFamily="34" charset="-120"/>
              </a:rPr>
              <a:t>Магадлал, нөлөө, бууруулах арга хэмжээ, эзэмшигчийг баримтжуулна.</a:t>
            </a:r>
            <a:endParaRPr lang="en-US" sz="1600" dirty="0"/>
          </a:p>
        </p:txBody>
      </p:sp>
      <p:sp>
        <p:nvSpPr>
          <p:cNvPr id="17" name="Shape 15"/>
          <p:cNvSpPr/>
          <p:nvPr/>
        </p:nvSpPr>
        <p:spPr>
          <a:xfrm>
            <a:off x="609600" y="4265676"/>
            <a:ext cx="640080" cy="594360"/>
          </a:xfrm>
          <a:prstGeom prst="rect">
            <a:avLst/>
          </a:prstGeom>
          <a:solidFill>
            <a:srgbClr val="7A4E9E"/>
          </a:solidFill>
          <a:ln/>
        </p:spPr>
        <p:txBody>
          <a:bodyPr/>
          <a:lstStyle/>
          <a:p>
            <a:endParaRPr lang="en-US" sz="2400"/>
          </a:p>
        </p:txBody>
      </p:sp>
      <p:sp>
        <p:nvSpPr>
          <p:cNvPr id="18" name="Text 16"/>
          <p:cNvSpPr/>
          <p:nvPr/>
        </p:nvSpPr>
        <p:spPr>
          <a:xfrm>
            <a:off x="609600" y="4265676"/>
            <a:ext cx="640080" cy="594360"/>
          </a:xfrm>
          <a:prstGeom prst="rect">
            <a:avLst/>
          </a:prstGeom>
          <a:noFill/>
          <a:ln/>
        </p:spPr>
        <p:txBody>
          <a:bodyPr wrap="square" lIns="0" tIns="0" rIns="0" bIns="0" rtlCol="0" anchor="ctr"/>
          <a:lstStyle/>
          <a:p>
            <a:pPr marL="0" indent="0" algn="ctr">
              <a:buNone/>
            </a:pPr>
            <a:r>
              <a:rPr lang="en-US" sz="2800" b="1" dirty="0">
                <a:solidFill>
                  <a:srgbClr val="FFFFFF"/>
                </a:solidFill>
                <a:latin typeface="Georgia" pitchFamily="34" charset="0"/>
                <a:ea typeface="Georgia" pitchFamily="34" charset="-122"/>
                <a:cs typeface="Georgia" pitchFamily="34" charset="-120"/>
              </a:rPr>
              <a:t>D</a:t>
            </a:r>
            <a:endParaRPr lang="en-US" sz="2800" dirty="0"/>
          </a:p>
        </p:txBody>
      </p:sp>
      <p:sp>
        <p:nvSpPr>
          <p:cNvPr id="19" name="Text 17"/>
          <p:cNvSpPr/>
          <p:nvPr/>
        </p:nvSpPr>
        <p:spPr>
          <a:xfrm>
            <a:off x="1432560" y="4265676"/>
            <a:ext cx="3657600" cy="594360"/>
          </a:xfrm>
          <a:prstGeom prst="rect">
            <a:avLst/>
          </a:prstGeom>
          <a:noFill/>
          <a:ln/>
        </p:spPr>
        <p:txBody>
          <a:bodyPr wrap="square" lIns="0" tIns="0" rIns="0" bIns="0" rtlCol="0" anchor="ctr"/>
          <a:lstStyle/>
          <a:p>
            <a:pPr marL="0" indent="0">
              <a:buNone/>
            </a:pPr>
            <a:r>
              <a:rPr lang="en-US" b="1" dirty="0">
                <a:solidFill>
                  <a:srgbClr val="1E2761"/>
                </a:solidFill>
                <a:latin typeface="Calibri" pitchFamily="34" charset="0"/>
                <a:ea typeface="Calibri" pitchFamily="34" charset="-122"/>
                <a:cs typeface="Calibri" pitchFamily="34" charset="-120"/>
              </a:rPr>
              <a:t>Dependencies · Хараат байдал</a:t>
            </a:r>
            <a:endParaRPr lang="en-US" dirty="0"/>
          </a:p>
        </p:txBody>
      </p:sp>
      <p:sp>
        <p:nvSpPr>
          <p:cNvPr id="20" name="Text 18"/>
          <p:cNvSpPr/>
          <p:nvPr/>
        </p:nvSpPr>
        <p:spPr>
          <a:xfrm>
            <a:off x="5181600" y="4265676"/>
            <a:ext cx="6309360" cy="594360"/>
          </a:xfrm>
          <a:prstGeom prst="rect">
            <a:avLst/>
          </a:prstGeom>
          <a:noFill/>
          <a:ln/>
        </p:spPr>
        <p:txBody>
          <a:bodyPr wrap="square" lIns="0" tIns="0" rIns="0" bIns="0" rtlCol="0" anchor="ctr"/>
          <a:lstStyle/>
          <a:p>
            <a:pPr marL="0" indent="0">
              <a:buNone/>
            </a:pPr>
            <a:r>
              <a:rPr lang="en-US" sz="1600" dirty="0">
                <a:solidFill>
                  <a:srgbClr val="1B2540"/>
                </a:solidFill>
                <a:latin typeface="Calibri" pitchFamily="34" charset="0"/>
                <a:ea typeface="Calibri" pitchFamily="34" charset="-122"/>
                <a:cs typeface="Calibri" pitchFamily="34" charset="-120"/>
              </a:rPr>
              <a:t>Бусад төслөөс хамаарах эсвэл түүнд хамааруулах холбоог тэмдэглэнэ.</a:t>
            </a:r>
            <a:endParaRPr lang="en-US" sz="1600" dirty="0"/>
          </a:p>
        </p:txBody>
      </p:sp>
      <p:sp>
        <p:nvSpPr>
          <p:cNvPr id="21" name="Shape 19"/>
          <p:cNvSpPr/>
          <p:nvPr/>
        </p:nvSpPr>
        <p:spPr>
          <a:xfrm>
            <a:off x="609600" y="4978908"/>
            <a:ext cx="640080" cy="594360"/>
          </a:xfrm>
          <a:prstGeom prst="rect">
            <a:avLst/>
          </a:prstGeom>
          <a:solidFill>
            <a:srgbClr val="C0392B"/>
          </a:solidFill>
          <a:ln/>
        </p:spPr>
        <p:txBody>
          <a:bodyPr/>
          <a:lstStyle/>
          <a:p>
            <a:endParaRPr lang="en-US" sz="2400"/>
          </a:p>
        </p:txBody>
      </p:sp>
      <p:sp>
        <p:nvSpPr>
          <p:cNvPr id="22" name="Text 20"/>
          <p:cNvSpPr/>
          <p:nvPr/>
        </p:nvSpPr>
        <p:spPr>
          <a:xfrm>
            <a:off x="609600" y="4978908"/>
            <a:ext cx="640080" cy="594360"/>
          </a:xfrm>
          <a:prstGeom prst="rect">
            <a:avLst/>
          </a:prstGeom>
          <a:noFill/>
          <a:ln/>
        </p:spPr>
        <p:txBody>
          <a:bodyPr wrap="square" lIns="0" tIns="0" rIns="0" bIns="0" rtlCol="0" anchor="ctr"/>
          <a:lstStyle/>
          <a:p>
            <a:pPr marL="0" indent="0" algn="ctr">
              <a:buNone/>
            </a:pPr>
            <a:r>
              <a:rPr lang="en-US" sz="2800" b="1" dirty="0">
                <a:solidFill>
                  <a:srgbClr val="FFFFFF"/>
                </a:solidFill>
                <a:latin typeface="Georgia" pitchFamily="34" charset="0"/>
                <a:ea typeface="Georgia" pitchFamily="34" charset="-122"/>
                <a:cs typeface="Georgia" pitchFamily="34" charset="-120"/>
              </a:rPr>
              <a:t>I</a:t>
            </a:r>
            <a:endParaRPr lang="en-US" sz="2800" dirty="0"/>
          </a:p>
        </p:txBody>
      </p:sp>
      <p:sp>
        <p:nvSpPr>
          <p:cNvPr id="23" name="Text 21"/>
          <p:cNvSpPr/>
          <p:nvPr/>
        </p:nvSpPr>
        <p:spPr>
          <a:xfrm>
            <a:off x="1432560" y="4978908"/>
            <a:ext cx="3657600" cy="594360"/>
          </a:xfrm>
          <a:prstGeom prst="rect">
            <a:avLst/>
          </a:prstGeom>
          <a:noFill/>
          <a:ln/>
        </p:spPr>
        <p:txBody>
          <a:bodyPr wrap="square" lIns="0" tIns="0" rIns="0" bIns="0" rtlCol="0" anchor="ctr"/>
          <a:lstStyle/>
          <a:p>
            <a:pPr marL="0" indent="0">
              <a:buNone/>
            </a:pPr>
            <a:r>
              <a:rPr lang="en-US" b="1" dirty="0">
                <a:solidFill>
                  <a:srgbClr val="1E2761"/>
                </a:solidFill>
                <a:latin typeface="Calibri" pitchFamily="34" charset="0"/>
                <a:ea typeface="Calibri" pitchFamily="34" charset="-122"/>
                <a:cs typeface="Calibri" pitchFamily="34" charset="-120"/>
              </a:rPr>
              <a:t>Issues · Асуудал</a:t>
            </a:r>
            <a:endParaRPr lang="en-US" dirty="0"/>
          </a:p>
        </p:txBody>
      </p:sp>
      <p:sp>
        <p:nvSpPr>
          <p:cNvPr id="24" name="Text 22"/>
          <p:cNvSpPr/>
          <p:nvPr/>
        </p:nvSpPr>
        <p:spPr>
          <a:xfrm>
            <a:off x="5181600" y="4978908"/>
            <a:ext cx="6309360" cy="594360"/>
          </a:xfrm>
          <a:prstGeom prst="rect">
            <a:avLst/>
          </a:prstGeom>
          <a:noFill/>
          <a:ln/>
        </p:spPr>
        <p:txBody>
          <a:bodyPr wrap="square" lIns="0" tIns="0" rIns="0" bIns="0" rtlCol="0" anchor="ctr"/>
          <a:lstStyle/>
          <a:p>
            <a:pPr marL="0" indent="0">
              <a:buNone/>
            </a:pPr>
            <a:r>
              <a:rPr lang="en-US" sz="1600" dirty="0">
                <a:solidFill>
                  <a:srgbClr val="1B2540"/>
                </a:solidFill>
                <a:latin typeface="Calibri" pitchFamily="34" charset="0"/>
                <a:ea typeface="Calibri" pitchFamily="34" charset="-122"/>
                <a:cs typeface="Calibri" pitchFamily="34" charset="-120"/>
              </a:rPr>
              <a:t>Аль хэдийн тохиолдсон зүйл (100% магадлалтай). Зарим эрсдэл биелснээр асуудал болдог.</a:t>
            </a:r>
            <a:endParaRPr lang="en-US" sz="1600" dirty="0"/>
          </a:p>
        </p:txBody>
      </p:sp>
      <p:sp>
        <p:nvSpPr>
          <p:cNvPr id="25" name="Text 23"/>
          <p:cNvSpPr/>
          <p:nvPr/>
        </p:nvSpPr>
        <p:spPr>
          <a:xfrm>
            <a:off x="11338560" y="6400800"/>
            <a:ext cx="548640" cy="274320"/>
          </a:xfrm>
          <a:prstGeom prst="rect">
            <a:avLst/>
          </a:prstGeom>
          <a:noFill/>
          <a:ln/>
        </p:spPr>
        <p:txBody>
          <a:bodyPr wrap="square" rtlCol="0" anchor="ctr"/>
          <a:lstStyle/>
          <a:p>
            <a:pPr marL="0" indent="0" algn="r">
              <a:buNone/>
            </a:pPr>
            <a:r>
              <a:rPr lang="en-US" sz="1000" dirty="0">
                <a:solidFill>
                  <a:srgbClr val="5A6483"/>
                </a:solidFill>
                <a:latin typeface="Calibri" pitchFamily="34" charset="0"/>
                <a:ea typeface="Calibri" pitchFamily="34" charset="-122"/>
                <a:cs typeface="Calibri" pitchFamily="34" charset="-120"/>
              </a:rPr>
              <a:t>42</a:t>
            </a:r>
            <a:endParaRPr lang="en-US" sz="1000"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 43">
    <p:bg>
      <p:bgPr>
        <a:solidFill>
          <a:srgbClr val="1E2761"/>
        </a:solidFill>
        <a:effectLst/>
      </p:bgPr>
    </p:bg>
    <p:spTree>
      <p:nvGrpSpPr>
        <p:cNvPr id="1" name=""/>
        <p:cNvGrpSpPr/>
        <p:nvPr/>
      </p:nvGrpSpPr>
      <p:grpSpPr>
        <a:xfrm>
          <a:off x="0" y="0"/>
          <a:ext cx="0" cy="0"/>
          <a:chOff x="0" y="0"/>
          <a:chExt cx="0" cy="0"/>
        </a:xfrm>
      </p:grpSpPr>
      <p:sp>
        <p:nvSpPr>
          <p:cNvPr id="2" name="Shape 0"/>
          <p:cNvSpPr/>
          <p:nvPr/>
        </p:nvSpPr>
        <p:spPr>
          <a:xfrm>
            <a:off x="0" y="0"/>
            <a:ext cx="320040" cy="6858000"/>
          </a:xfrm>
          <a:prstGeom prst="rect">
            <a:avLst/>
          </a:prstGeom>
          <a:solidFill>
            <a:srgbClr val="E8B84B"/>
          </a:solidFill>
          <a:ln/>
        </p:spPr>
        <p:txBody>
          <a:bodyPr/>
          <a:lstStyle/>
          <a:p>
            <a:endParaRPr lang="en-US">
              <a:latin typeface="Arial" panose="020B0604020202020204" pitchFamily="34" charset="0"/>
              <a:cs typeface="Arial" panose="020B0604020202020204" pitchFamily="34" charset="0"/>
            </a:endParaRPr>
          </a:p>
        </p:txBody>
      </p:sp>
      <p:sp>
        <p:nvSpPr>
          <p:cNvPr id="3" name="Text 1"/>
          <p:cNvSpPr/>
          <p:nvPr/>
        </p:nvSpPr>
        <p:spPr>
          <a:xfrm>
            <a:off x="822960" y="640080"/>
            <a:ext cx="10058400" cy="457200"/>
          </a:xfrm>
          <a:prstGeom prst="rect">
            <a:avLst/>
          </a:prstGeom>
          <a:noFill/>
          <a:ln/>
        </p:spPr>
        <p:txBody>
          <a:bodyPr wrap="square" lIns="0" tIns="0" rIns="0" bIns="0" rtlCol="0" anchor="ctr"/>
          <a:lstStyle/>
          <a:p>
            <a:pPr marL="0" indent="0">
              <a:buNone/>
            </a:pPr>
            <a:r>
              <a:rPr lang="en-US" sz="1500" b="1" kern="0" spc="200" dirty="0">
                <a:solidFill>
                  <a:srgbClr val="E8B84B"/>
                </a:solidFill>
                <a:latin typeface="Arial" panose="020B0604020202020204" pitchFamily="34" charset="0"/>
                <a:ea typeface="Calibri" pitchFamily="34" charset="-122"/>
                <a:cs typeface="Arial" panose="020B0604020202020204" pitchFamily="34" charset="0"/>
              </a:rPr>
              <a:t>9-Р БҮЛЭГ · ДҮГНЭЛТ</a:t>
            </a:r>
            <a:endParaRPr lang="en-US" sz="1500" dirty="0">
              <a:latin typeface="Arial" panose="020B0604020202020204" pitchFamily="34" charset="0"/>
              <a:cs typeface="Arial" panose="020B0604020202020204" pitchFamily="34" charset="0"/>
            </a:endParaRPr>
          </a:p>
        </p:txBody>
      </p:sp>
      <p:sp>
        <p:nvSpPr>
          <p:cNvPr id="4" name="Text 2"/>
          <p:cNvSpPr/>
          <p:nvPr/>
        </p:nvSpPr>
        <p:spPr>
          <a:xfrm>
            <a:off x="822960" y="1143000"/>
            <a:ext cx="10515600" cy="640080"/>
          </a:xfrm>
          <a:prstGeom prst="rect">
            <a:avLst/>
          </a:prstGeom>
          <a:noFill/>
          <a:ln/>
        </p:spPr>
        <p:txBody>
          <a:bodyPr wrap="square" lIns="0" tIns="0" rIns="0" bIns="0" rtlCol="0" anchor="ctr"/>
          <a:lstStyle/>
          <a:p>
            <a:pPr marL="0" indent="0">
              <a:buNone/>
            </a:pPr>
            <a:r>
              <a:rPr lang="en-US" sz="2400" b="1" dirty="0">
                <a:solidFill>
                  <a:srgbClr val="FFFFFF"/>
                </a:solidFill>
                <a:latin typeface="Arial" panose="020B0604020202020204" pitchFamily="34" charset="0"/>
                <a:ea typeface="Georgia" pitchFamily="34" charset="-122"/>
                <a:cs typeface="Arial" panose="020B0604020202020204" pitchFamily="34" charset="0"/>
              </a:rPr>
              <a:t>Бизнес ба санхүүгийн үндэслэл — гол санаанууд</a:t>
            </a:r>
            <a:endParaRPr lang="en-US" sz="2400" dirty="0">
              <a:latin typeface="Arial" panose="020B0604020202020204" pitchFamily="34" charset="0"/>
              <a:cs typeface="Arial" panose="020B0604020202020204" pitchFamily="34" charset="0"/>
            </a:endParaRPr>
          </a:p>
        </p:txBody>
      </p:sp>
      <p:sp>
        <p:nvSpPr>
          <p:cNvPr id="5" name="Text 3"/>
          <p:cNvSpPr/>
          <p:nvPr/>
        </p:nvSpPr>
        <p:spPr>
          <a:xfrm>
            <a:off x="822960" y="2011680"/>
            <a:ext cx="10607040" cy="4206240"/>
          </a:xfrm>
          <a:prstGeom prst="rect">
            <a:avLst/>
          </a:prstGeom>
          <a:noFill/>
          <a:ln/>
        </p:spPr>
        <p:txBody>
          <a:bodyPr wrap="square" lIns="0" tIns="0" rIns="0" bIns="0" rtlCol="0" anchor="t"/>
          <a:lstStyle/>
          <a:p>
            <a:pPr marL="228600" indent="-228600">
              <a:spcAft>
                <a:spcPts val="1100"/>
              </a:spcAft>
              <a:buSzPct val="100000"/>
              <a:buChar char="•"/>
            </a:pPr>
            <a:r>
              <a:rPr lang="en-US" sz="1500" dirty="0">
                <a:solidFill>
                  <a:srgbClr val="FFFFFF"/>
                </a:solidFill>
                <a:latin typeface="Arial" panose="020B0604020202020204" pitchFamily="34" charset="0"/>
                <a:ea typeface="Calibri" pitchFamily="34" charset="-122"/>
                <a:cs typeface="Arial" panose="020B0604020202020204" pitchFamily="34" charset="0"/>
              </a:rPr>
              <a:t>Бизнес үндэслэл нь өөрчлөлтийн төслийг чиглүүлэх гол баримт бичиг — хувилбар тодорхойлж, хэрэгжих боломжийг үнэлснээр эхэлдэг.</a:t>
            </a:r>
            <a:endParaRPr lang="en-US" sz="1500" dirty="0">
              <a:latin typeface="Arial" panose="020B0604020202020204" pitchFamily="34" charset="0"/>
              <a:cs typeface="Arial" panose="020B0604020202020204" pitchFamily="34" charset="0"/>
            </a:endParaRPr>
          </a:p>
          <a:p>
            <a:pPr marL="228600" indent="-228600">
              <a:spcAft>
                <a:spcPts val="1100"/>
              </a:spcAft>
              <a:buSzPct val="100000"/>
              <a:buChar char="•"/>
            </a:pPr>
            <a:r>
              <a:rPr lang="en-US" sz="1500" dirty="0">
                <a:solidFill>
                  <a:srgbClr val="FFFFFF"/>
                </a:solidFill>
                <a:latin typeface="Arial" panose="020B0604020202020204" pitchFamily="34" charset="0"/>
                <a:ea typeface="Calibri" pitchFamily="34" charset="-122"/>
                <a:cs typeface="Arial" panose="020B0604020202020204" pitchFamily="34" charset="0"/>
              </a:rPr>
              <a:t>Хэрэгжих боломжийг бизнес, техник, санхүүгийн талаас үнэлнэ (PESTLE, хүчний талбарын шинжилгээ тус болно).</a:t>
            </a:r>
            <a:endParaRPr lang="en-US" sz="1500" dirty="0">
              <a:latin typeface="Arial" panose="020B0604020202020204" pitchFamily="34" charset="0"/>
              <a:cs typeface="Arial" panose="020B0604020202020204" pitchFamily="34" charset="0"/>
            </a:endParaRPr>
          </a:p>
          <a:p>
            <a:pPr marL="228600" indent="-228600">
              <a:spcAft>
                <a:spcPts val="1100"/>
              </a:spcAft>
              <a:buSzPct val="100000"/>
              <a:buChar char="•"/>
            </a:pPr>
            <a:r>
              <a:rPr lang="en-US" sz="1500" dirty="0">
                <a:solidFill>
                  <a:srgbClr val="FFFFFF"/>
                </a:solidFill>
                <a:latin typeface="Arial" panose="020B0604020202020204" pitchFamily="34" charset="0"/>
                <a:ea typeface="Calibri" pitchFamily="34" charset="-122"/>
                <a:cs typeface="Arial" panose="020B0604020202020204" pitchFamily="34" charset="0"/>
              </a:rPr>
              <a:t>Зардал–үр өгөөжийг тодорхой/тодорхойгүй, нэн даруй/урт хугацаагаар ангилна; үр өгөөжийг зардлаас өмнө танилцуул.</a:t>
            </a:r>
            <a:endParaRPr lang="en-US" sz="1500" dirty="0">
              <a:latin typeface="Arial" panose="020B0604020202020204" pitchFamily="34" charset="0"/>
              <a:cs typeface="Arial" panose="020B0604020202020204" pitchFamily="34" charset="0"/>
            </a:endParaRPr>
          </a:p>
          <a:p>
            <a:pPr marL="228600" indent="-228600">
              <a:spcAft>
                <a:spcPts val="1100"/>
              </a:spcAft>
              <a:buSzPct val="100000"/>
              <a:buChar char="•"/>
            </a:pPr>
            <a:r>
              <a:rPr lang="en-US" sz="1500" dirty="0">
                <a:solidFill>
                  <a:srgbClr val="FFFFFF"/>
                </a:solidFill>
                <a:latin typeface="Arial" panose="020B0604020202020204" pitchFamily="34" charset="0"/>
                <a:ea typeface="Calibri" pitchFamily="34" charset="-122"/>
                <a:cs typeface="Arial" panose="020B0604020202020204" pitchFamily="34" charset="0"/>
              </a:rPr>
              <a:t>Хөрөнгө оруулалтын үнэлгээ: Payback (энгийн), NPV/DCF (мөнгөний цаг хугацааны үнэ цэнэ — шилдэг), IRR (нэг хувь).</a:t>
            </a:r>
            <a:endParaRPr lang="en-US" sz="1500" dirty="0">
              <a:latin typeface="Arial" panose="020B0604020202020204" pitchFamily="34" charset="0"/>
              <a:cs typeface="Arial" panose="020B0604020202020204" pitchFamily="34" charset="0"/>
            </a:endParaRPr>
          </a:p>
          <a:p>
            <a:pPr marL="228600" indent="-228600">
              <a:buSzPct val="100000"/>
              <a:buChar char="•"/>
            </a:pPr>
            <a:r>
              <a:rPr lang="en-US" sz="1500" dirty="0">
                <a:solidFill>
                  <a:srgbClr val="FFFFFF"/>
                </a:solidFill>
                <a:latin typeface="Arial" panose="020B0604020202020204" pitchFamily="34" charset="0"/>
                <a:ea typeface="Calibri" pitchFamily="34" charset="-122"/>
                <a:cs typeface="Arial" panose="020B0604020202020204" pitchFamily="34" charset="0"/>
              </a:rPr>
              <a:t>CARDI/RAID бүртгэл нь төслийн амжилтад нөлөөлөх хүчин зүйлсийг баримтжуулна.</a:t>
            </a:r>
            <a:endParaRPr lang="en-US" sz="1500" dirty="0">
              <a:latin typeface="Arial" panose="020B0604020202020204" pitchFamily="34" charset="0"/>
              <a:cs typeface="Arial" panose="020B0604020202020204" pitchFamily="34" charset="0"/>
            </a:endParaRPr>
          </a:p>
        </p:txBody>
      </p:sp>
      <p:sp>
        <p:nvSpPr>
          <p:cNvPr id="6" name="Text 4"/>
          <p:cNvSpPr/>
          <p:nvPr/>
        </p:nvSpPr>
        <p:spPr>
          <a:xfrm>
            <a:off x="11338560" y="6400800"/>
            <a:ext cx="548640" cy="274320"/>
          </a:xfrm>
          <a:prstGeom prst="rect">
            <a:avLst/>
          </a:prstGeom>
          <a:noFill/>
          <a:ln/>
        </p:spPr>
        <p:txBody>
          <a:bodyPr wrap="square" rtlCol="0" anchor="ctr"/>
          <a:lstStyle/>
          <a:p>
            <a:pPr marL="0" indent="0" algn="r">
              <a:buNone/>
            </a:pPr>
            <a:r>
              <a:rPr lang="en-US" sz="1000" dirty="0">
                <a:solidFill>
                  <a:srgbClr val="5A6483"/>
                </a:solidFill>
                <a:latin typeface="Arial" panose="020B0604020202020204" pitchFamily="34" charset="0"/>
                <a:ea typeface="Calibri" pitchFamily="34" charset="-122"/>
                <a:cs typeface="Arial" panose="020B0604020202020204" pitchFamily="34" charset="0"/>
              </a:rPr>
              <a:t>43</a:t>
            </a:r>
            <a:endParaRPr lang="en-US" sz="1000" dirty="0">
              <a:latin typeface="Arial" panose="020B0604020202020204" pitchFamily="34" charset="0"/>
              <a:cs typeface="Arial" panose="020B0604020202020204" pitchFamily="34" charset="0"/>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 46">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640080" y="411480"/>
            <a:ext cx="8229600" cy="320040"/>
          </a:xfrm>
          <a:prstGeom prst="rect">
            <a:avLst/>
          </a:prstGeom>
          <a:noFill/>
          <a:ln/>
        </p:spPr>
        <p:txBody>
          <a:bodyPr wrap="square" lIns="0" tIns="0" rIns="0" bIns="0" rtlCol="0" anchor="ctr"/>
          <a:lstStyle/>
          <a:p>
            <a:pPr marL="0" indent="0">
              <a:buNone/>
            </a:pPr>
            <a:r>
              <a:rPr lang="en-US" sz="1200" b="1" kern="0" spc="200" dirty="0">
                <a:solidFill>
                  <a:srgbClr val="E8B84B"/>
                </a:solidFill>
                <a:latin typeface="Arial" panose="020B0604020202020204" pitchFamily="34" charset="0"/>
                <a:ea typeface="Calibri" pitchFamily="34" charset="-122"/>
                <a:cs typeface="Arial" panose="020B0604020202020204" pitchFamily="34" charset="0"/>
              </a:rPr>
              <a:t>ЛАВЛАГАА</a:t>
            </a:r>
            <a:endParaRPr lang="en-US" sz="1200" dirty="0">
              <a:latin typeface="Arial" panose="020B0604020202020204" pitchFamily="34" charset="0"/>
              <a:cs typeface="Arial" panose="020B0604020202020204" pitchFamily="34" charset="0"/>
            </a:endParaRPr>
          </a:p>
        </p:txBody>
      </p:sp>
      <p:sp>
        <p:nvSpPr>
          <p:cNvPr id="3" name="Text 1"/>
          <p:cNvSpPr/>
          <p:nvPr/>
        </p:nvSpPr>
        <p:spPr>
          <a:xfrm>
            <a:off x="640080" y="731520"/>
            <a:ext cx="10881360" cy="914400"/>
          </a:xfrm>
          <a:prstGeom prst="rect">
            <a:avLst/>
          </a:prstGeom>
          <a:noFill/>
          <a:ln/>
        </p:spPr>
        <p:txBody>
          <a:bodyPr wrap="square" lIns="0" tIns="0" rIns="0" bIns="0" rtlCol="0" anchor="t"/>
          <a:lstStyle/>
          <a:p>
            <a:pPr marL="0" indent="0">
              <a:buNone/>
            </a:pPr>
            <a:r>
              <a:rPr lang="en-US" sz="2800" b="1" dirty="0">
                <a:solidFill>
                  <a:srgbClr val="1E2761"/>
                </a:solidFill>
                <a:latin typeface="Arial" panose="020B0604020202020204" pitchFamily="34" charset="0"/>
                <a:ea typeface="Georgia" pitchFamily="34" charset="-122"/>
                <a:cs typeface="Arial" panose="020B0604020202020204" pitchFamily="34" charset="0"/>
              </a:rPr>
              <a:t>Эх сурвалж ба нэмэлт унших</a:t>
            </a:r>
            <a:endParaRPr lang="en-US" sz="2800" dirty="0">
              <a:latin typeface="Arial" panose="020B0604020202020204" pitchFamily="34" charset="0"/>
              <a:cs typeface="Arial" panose="020B0604020202020204" pitchFamily="34" charset="0"/>
            </a:endParaRPr>
          </a:p>
        </p:txBody>
      </p:sp>
      <p:sp>
        <p:nvSpPr>
          <p:cNvPr id="4" name="Text 2"/>
          <p:cNvSpPr/>
          <p:nvPr/>
        </p:nvSpPr>
        <p:spPr>
          <a:xfrm>
            <a:off x="640080" y="1828800"/>
            <a:ext cx="10972800" cy="4114800"/>
          </a:xfrm>
          <a:prstGeom prst="rect">
            <a:avLst/>
          </a:prstGeom>
          <a:noFill/>
          <a:ln/>
        </p:spPr>
        <p:txBody>
          <a:bodyPr wrap="square" lIns="0" tIns="0" rIns="0" bIns="0" rtlCol="0" anchor="t"/>
          <a:lstStyle/>
          <a:p>
            <a:pPr marL="0" indent="0">
              <a:spcAft>
                <a:spcPts val="600"/>
              </a:spcAft>
              <a:buNone/>
            </a:pPr>
            <a:r>
              <a:rPr lang="en-US" sz="1500" b="1" dirty="0">
                <a:solidFill>
                  <a:srgbClr val="1E2761"/>
                </a:solidFill>
                <a:latin typeface="Arial" panose="020B0604020202020204" pitchFamily="34" charset="0"/>
                <a:ea typeface="Calibri" pitchFamily="34" charset="-122"/>
                <a:cs typeface="Arial" panose="020B0604020202020204" pitchFamily="34" charset="0"/>
              </a:rPr>
              <a:t>Үндсэн эх сурвалж
</a:t>
            </a:r>
            <a:endParaRPr lang="en-US" sz="1500" dirty="0">
              <a:latin typeface="Arial" panose="020B0604020202020204" pitchFamily="34" charset="0"/>
              <a:cs typeface="Arial" panose="020B0604020202020204" pitchFamily="34" charset="0"/>
            </a:endParaRPr>
          </a:p>
          <a:p>
            <a:pPr marL="0" indent="0">
              <a:spcAft>
                <a:spcPts val="1400"/>
              </a:spcAft>
              <a:buNone/>
            </a:pPr>
            <a:r>
              <a:rPr lang="en-US" sz="1350" dirty="0">
                <a:solidFill>
                  <a:srgbClr val="1B2540"/>
                </a:solidFill>
                <a:latin typeface="Arial" panose="020B0604020202020204" pitchFamily="34" charset="0"/>
                <a:ea typeface="Calibri" pitchFamily="34" charset="-122"/>
                <a:cs typeface="Arial" panose="020B0604020202020204" pitchFamily="34" charset="0"/>
              </a:rPr>
              <a:t>Paul, D., Cadle, J. &amp; Yeates, D. (ред.) (2014) Business Analysis, 3 дахь хэвлэл. BCS, Swindon. — 8, 9-р бүлэг
</a:t>
            </a:r>
            <a:endParaRPr lang="en-US" sz="1500" dirty="0">
              <a:latin typeface="Arial" panose="020B0604020202020204" pitchFamily="34" charset="0"/>
              <a:cs typeface="Arial" panose="020B0604020202020204" pitchFamily="34" charset="0"/>
            </a:endParaRPr>
          </a:p>
          <a:p>
            <a:pPr marL="0" indent="0">
              <a:spcAft>
                <a:spcPts val="600"/>
              </a:spcAft>
              <a:buNone/>
            </a:pPr>
            <a:r>
              <a:rPr lang="en-US" sz="1500" b="1" dirty="0">
                <a:solidFill>
                  <a:srgbClr val="1E2761"/>
                </a:solidFill>
                <a:latin typeface="Arial" panose="020B0604020202020204" pitchFamily="34" charset="0"/>
                <a:ea typeface="Calibri" pitchFamily="34" charset="-122"/>
                <a:cs typeface="Arial" panose="020B0604020202020204" pitchFamily="34" charset="0"/>
              </a:rPr>
              <a:t>Нэмэлт унших ба дэлгэрүүлсэн эх сурвалж
</a:t>
            </a:r>
            <a:endParaRPr lang="en-US" sz="1500" dirty="0">
              <a:latin typeface="Arial" panose="020B0604020202020204" pitchFamily="34" charset="0"/>
              <a:cs typeface="Arial" panose="020B0604020202020204" pitchFamily="34" charset="0"/>
            </a:endParaRPr>
          </a:p>
          <a:p>
            <a:pPr marL="0" indent="0">
              <a:spcAft>
                <a:spcPts val="500"/>
              </a:spcAft>
              <a:buNone/>
            </a:pPr>
            <a:r>
              <a:rPr lang="en-US" sz="1300" dirty="0">
                <a:solidFill>
                  <a:srgbClr val="1B2540"/>
                </a:solidFill>
                <a:latin typeface="Arial" panose="020B0604020202020204" pitchFamily="34" charset="0"/>
                <a:ea typeface="Calibri" pitchFamily="34" charset="-122"/>
                <a:cs typeface="Arial" panose="020B0604020202020204" pitchFamily="34" charset="0"/>
              </a:rPr>
              <a:t>• Business Architecture Guild (2014) BIZBOK® Guide — чадавх ба үнэ цэнийн урсгалын зураглал
</a:t>
            </a:r>
            <a:endParaRPr lang="en-US" sz="1500" dirty="0">
              <a:latin typeface="Arial" panose="020B0604020202020204" pitchFamily="34" charset="0"/>
              <a:cs typeface="Arial" panose="020B0604020202020204" pitchFamily="34" charset="0"/>
            </a:endParaRPr>
          </a:p>
          <a:p>
            <a:pPr marL="0" indent="0">
              <a:spcAft>
                <a:spcPts val="500"/>
              </a:spcAft>
              <a:buNone/>
            </a:pPr>
            <a:r>
              <a:rPr lang="en-US" sz="1300" dirty="0">
                <a:solidFill>
                  <a:srgbClr val="1B2540"/>
                </a:solidFill>
                <a:latin typeface="Arial" panose="020B0604020202020204" pitchFamily="34" charset="0"/>
                <a:ea typeface="Calibri" pitchFamily="34" charset="-122"/>
                <a:cs typeface="Arial" panose="020B0604020202020204" pitchFamily="34" charset="0"/>
              </a:rPr>
              <a:t>• Cadle, J., Paul, D. &amp; Turner, P. (2014) Business Analysis Techniques: 99 essential tools
</a:t>
            </a:r>
            <a:endParaRPr lang="en-US" sz="1500" dirty="0">
              <a:latin typeface="Arial" panose="020B0604020202020204" pitchFamily="34" charset="0"/>
              <a:cs typeface="Arial" panose="020B0604020202020204" pitchFamily="34" charset="0"/>
            </a:endParaRPr>
          </a:p>
          <a:p>
            <a:pPr marL="0" indent="0">
              <a:spcAft>
                <a:spcPts val="500"/>
              </a:spcAft>
              <a:buNone/>
            </a:pPr>
            <a:r>
              <a:rPr lang="en-US" sz="1300" dirty="0">
                <a:solidFill>
                  <a:srgbClr val="1B2540"/>
                </a:solidFill>
                <a:latin typeface="Arial" panose="020B0604020202020204" pitchFamily="34" charset="0"/>
                <a:ea typeface="Calibri" pitchFamily="34" charset="-122"/>
                <a:cs typeface="Arial" panose="020B0604020202020204" pitchFamily="34" charset="0"/>
              </a:rPr>
              <a:t>• Harmon, P. (2007) Business Process Change, 2 дахь хэвлэл. Morgan Kaufmann
</a:t>
            </a:r>
            <a:endParaRPr lang="en-US" sz="1500" dirty="0">
              <a:latin typeface="Arial" panose="020B0604020202020204" pitchFamily="34" charset="0"/>
              <a:cs typeface="Arial" panose="020B0604020202020204" pitchFamily="34" charset="0"/>
            </a:endParaRPr>
          </a:p>
          <a:p>
            <a:pPr marL="0" indent="0">
              <a:spcAft>
                <a:spcPts val="500"/>
              </a:spcAft>
              <a:buNone/>
            </a:pPr>
            <a:r>
              <a:rPr lang="en-US" sz="1300" dirty="0">
                <a:solidFill>
                  <a:srgbClr val="1B2540"/>
                </a:solidFill>
                <a:latin typeface="Arial" panose="020B0604020202020204" pitchFamily="34" charset="0"/>
                <a:ea typeface="Calibri" pitchFamily="34" charset="-122"/>
                <a:cs typeface="Arial" panose="020B0604020202020204" pitchFamily="34" charset="0"/>
              </a:rPr>
              <a:t>• Blackstaff, M. (2012) Finance for IT Decision Makers, 3 дахь хэвлэл. BCS
</a:t>
            </a:r>
            <a:endParaRPr lang="en-US" sz="1500" dirty="0">
              <a:latin typeface="Arial" panose="020B0604020202020204" pitchFamily="34" charset="0"/>
              <a:cs typeface="Arial" panose="020B0604020202020204" pitchFamily="34" charset="0"/>
            </a:endParaRPr>
          </a:p>
          <a:p>
            <a:pPr marL="0" indent="0">
              <a:buNone/>
            </a:pPr>
            <a:r>
              <a:rPr lang="en-US" sz="1300" dirty="0">
                <a:solidFill>
                  <a:srgbClr val="1B2540"/>
                </a:solidFill>
                <a:latin typeface="Arial" panose="020B0604020202020204" pitchFamily="34" charset="0"/>
                <a:ea typeface="Calibri" pitchFamily="34" charset="-122"/>
                <a:cs typeface="Arial" panose="020B0604020202020204" pitchFamily="34" charset="0"/>
              </a:rPr>
              <a:t>• Ward, J. &amp; Daniel, E. (2012) Benefits Management. Wiley · Gambles, I. (2009) Making the Business Case. Gower</a:t>
            </a:r>
            <a:endParaRPr lang="en-US" sz="1500" dirty="0">
              <a:latin typeface="Arial" panose="020B0604020202020204" pitchFamily="34" charset="0"/>
              <a:cs typeface="Arial" panose="020B0604020202020204" pitchFamily="34" charset="0"/>
            </a:endParaRPr>
          </a:p>
        </p:txBody>
      </p:sp>
      <p:sp>
        <p:nvSpPr>
          <p:cNvPr id="5" name="Text 3"/>
          <p:cNvSpPr/>
          <p:nvPr/>
        </p:nvSpPr>
        <p:spPr>
          <a:xfrm>
            <a:off x="11338560" y="6400800"/>
            <a:ext cx="548640" cy="274320"/>
          </a:xfrm>
          <a:prstGeom prst="rect">
            <a:avLst/>
          </a:prstGeom>
          <a:noFill/>
          <a:ln/>
        </p:spPr>
        <p:txBody>
          <a:bodyPr wrap="square" rtlCol="0" anchor="ctr"/>
          <a:lstStyle/>
          <a:p>
            <a:pPr marL="0" indent="0" algn="r">
              <a:buNone/>
            </a:pPr>
            <a:r>
              <a:rPr lang="en-US" sz="1000" dirty="0">
                <a:solidFill>
                  <a:srgbClr val="5A6483"/>
                </a:solidFill>
                <a:latin typeface="Arial" panose="020B0604020202020204" pitchFamily="34" charset="0"/>
                <a:ea typeface="Calibri" pitchFamily="34" charset="-122"/>
                <a:cs typeface="Arial" panose="020B0604020202020204" pitchFamily="34" charset="0"/>
              </a:rPr>
              <a:t>46</a:t>
            </a:r>
            <a:endParaRPr lang="en-US" sz="1000" dirty="0">
              <a:latin typeface="Arial" panose="020B0604020202020204" pitchFamily="34" charset="0"/>
              <a:cs typeface="Arial" panose="020B0604020202020204" pitchFamily="34"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19</TotalTime>
  <Words>4432</Words>
  <Application>Microsoft Office PowerPoint</Application>
  <PresentationFormat>Widescreen</PresentationFormat>
  <Paragraphs>636</Paragraphs>
  <Slides>44</Slides>
  <Notes>44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44</vt:i4>
      </vt:variant>
    </vt:vector>
  </HeadingPairs>
  <TitlesOfParts>
    <vt:vector size="50" baseType="lpstr">
      <vt:lpstr>Arial</vt:lpstr>
      <vt:lpstr>Calibri</vt:lpstr>
      <vt:lpstr>Georgia</vt:lpstr>
      <vt:lpstr>Montserrat</vt:lpstr>
      <vt:lpstr>Times New Roman</vt:lpstr>
      <vt:lpstr>Office Theme</vt:lpstr>
      <vt:lpstr>Course: Business analysis and process management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Шийдлийг тодорхойлох ба бизнесийн үндэслэл</dc:title>
  <dc:subject>PptxGenJS Presentation</dc:subject>
  <dc:creator>ISA332</dc:creator>
  <cp:lastModifiedBy>САРАНЧИМЭГ Насанжаргал</cp:lastModifiedBy>
  <cp:revision>4</cp:revision>
  <dcterms:created xsi:type="dcterms:W3CDTF">2026-06-08T17:38:53Z</dcterms:created>
  <dcterms:modified xsi:type="dcterms:W3CDTF">2026-06-08T18:19:38Z</dcterms:modified>
</cp:coreProperties>
</file>