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3"/>
  </p:notesMasterIdLst>
  <p:sldIdLst>
    <p:sldId id="310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293" r:id="rId36"/>
    <p:sldId id="294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305" r:id="rId48"/>
    <p:sldId id="306" r:id="rId49"/>
    <p:sldId id="307" r:id="rId50"/>
    <p:sldId id="308" r:id="rId51"/>
    <p:sldId id="309" r:id="rId5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32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75" d="100"/>
          <a:sy n="75" d="100"/>
        </p:scale>
        <p:origin x="76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33811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:notes"/>
          <p:cNvSpPr txBox="1">
            <a:spLocks noGrp="1"/>
          </p:cNvSpPr>
          <p:nvPr>
            <p:ph type="sldNum" idx="12"/>
          </p:nvPr>
        </p:nvSpPr>
        <p:spPr>
          <a:xfrm>
            <a:off x="5308971" y="6731040"/>
            <a:ext cx="4061460" cy="3543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b" anchorCtr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fld id="{00000000-1234-1234-1234-123412341234}" type="slidenum"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t>1</a:t>
            </a:fld>
            <a:endParaRPr kumimoji="0" sz="1200" b="0" i="0" u="none" strike="noStrike" kern="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59" name="Google Shape;5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324100" y="531813"/>
            <a:ext cx="4724400" cy="265747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>
            <a:noFill/>
          </a:ln>
        </p:spPr>
      </p:sp>
      <p:sp>
        <p:nvSpPr>
          <p:cNvPr id="60" name="Google Shape;60;p1:notes"/>
          <p:cNvSpPr txBox="1">
            <a:spLocks noGrp="1"/>
          </p:cNvSpPr>
          <p:nvPr>
            <p:ph type="body" idx="1"/>
          </p:nvPr>
        </p:nvSpPr>
        <p:spPr>
          <a:xfrm>
            <a:off x="937260" y="3366135"/>
            <a:ext cx="7498080" cy="31889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4025" tIns="47000" rIns="94025" bIns="47000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/>
              <a:t>Principles of Information Systems, Thirteenth Edition</a:t>
            </a:r>
            <a:br>
              <a:rPr lang="en-US" sz="1100" dirty="0"/>
            </a:br>
            <a:endParaRPr sz="1100"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Chapter 1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360"/>
              </a:spcBef>
              <a:spcAft>
                <a:spcPts val="0"/>
              </a:spcAft>
              <a:buNone/>
            </a:pPr>
            <a:r>
              <a:rPr lang="en-US" i="1" dirty="0"/>
              <a:t>An Introduction to Information Systems</a:t>
            </a:r>
            <a:endParaRPr dirty="0"/>
          </a:p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000">
                <a:latin typeface="Montserrat" panose="00000500000000000000" pitchFamily="2" charset="0"/>
              </a:defRPr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dirty="0"/>
          </a:p>
        </p:txBody>
      </p:sp>
      <p:sp>
        <p:nvSpPr>
          <p:cNvPr id="31" name="Google Shape;31;p5"/>
          <p:cNvSpPr txBox="1">
            <a:spLocks noGrp="1"/>
          </p:cNvSpPr>
          <p:nvPr>
            <p:ph type="dt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fld id="{54780EC5-D0B4-4FFC-9647-6184CD62EDF6}" type="datetime1">
              <a:rPr lang="en-US" smtClean="0"/>
              <a:t>6/9/2026</a:t>
            </a:fld>
            <a:endParaRPr lang="en-US"/>
          </a:p>
        </p:txBody>
      </p:sp>
      <p:sp>
        <p:nvSpPr>
          <p:cNvPr id="32" name="Google Shape;32;p5"/>
          <p:cNvSpPr txBox="1">
            <a:spLocks noGrp="1"/>
          </p:cNvSpPr>
          <p:nvPr>
            <p:ph type="ft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Business analysis and process management</a:t>
            </a:r>
          </a:p>
        </p:txBody>
      </p:sp>
      <p:sp>
        <p:nvSpPr>
          <p:cNvPr id="33" name="Google Shape;33;p5"/>
          <p:cNvSpPr txBox="1">
            <a:spLocks noGrp="1"/>
          </p:cNvSpPr>
          <p:nvPr>
            <p:ph type="sldNum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fld id="{611322DE-3F9E-4261-BC4C-C8DBA52F478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Google Shape;92;p14">
            <a:extLst>
              <a:ext uri="{FF2B5EF4-FFF2-40B4-BE49-F238E27FC236}">
                <a16:creationId xmlns:a16="http://schemas.microsoft.com/office/drawing/2014/main" id="{1701E78D-1E89-7720-C160-8CCDA67E4251}"/>
              </a:ext>
            </a:extLst>
          </p:cNvPr>
          <p:cNvSpPr/>
          <p:nvPr/>
        </p:nvSpPr>
        <p:spPr>
          <a:xfrm>
            <a:off x="359229" y="413657"/>
            <a:ext cx="11473500" cy="6335400"/>
          </a:xfrm>
          <a:prstGeom prst="rect">
            <a:avLst/>
          </a:prstGeom>
          <a:noFill/>
          <a:ln w="12700" cap="flat" cmpd="sng">
            <a:solidFill>
              <a:srgbClr val="0132A6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" name="Google Shape;93;p14" descr="A picture containing chart&#10;&#10;Description automatically generated">
            <a:extLst>
              <a:ext uri="{FF2B5EF4-FFF2-40B4-BE49-F238E27FC236}">
                <a16:creationId xmlns:a16="http://schemas.microsoft.com/office/drawing/2014/main" id="{F143D8D6-5FAA-DA1F-5886-74F658BD7EB1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-259720" y="5106643"/>
            <a:ext cx="3008383" cy="1950724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94;p14">
            <a:extLst>
              <a:ext uri="{FF2B5EF4-FFF2-40B4-BE49-F238E27FC236}">
                <a16:creationId xmlns:a16="http://schemas.microsoft.com/office/drawing/2014/main" id="{6070D658-871E-6117-9690-E779B1C80DBB}"/>
              </a:ext>
            </a:extLst>
          </p:cNvPr>
          <p:cNvSpPr/>
          <p:nvPr/>
        </p:nvSpPr>
        <p:spPr>
          <a:xfrm>
            <a:off x="821531" y="2758283"/>
            <a:ext cx="11011239" cy="843755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ctrTitle"/>
          </p:nvPr>
        </p:nvSpPr>
        <p:spPr>
          <a:xfrm>
            <a:off x="1524000" y="2758282"/>
            <a:ext cx="9144000" cy="8161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3200" b="1">
                <a:solidFill>
                  <a:schemeClr val="bg1"/>
                </a:solidFill>
                <a:latin typeface="Montserrat" panose="00000500000000000000" pitchFamily="2" charset="0"/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81466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"/>
          <p:cNvSpPr txBox="1">
            <a:spLocks noGrp="1"/>
          </p:cNvSpPr>
          <p:nvPr>
            <p:ph type="ctrTitle"/>
          </p:nvPr>
        </p:nvSpPr>
        <p:spPr>
          <a:xfrm>
            <a:off x="2109788" y="2161184"/>
            <a:ext cx="8253643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>
              <a:lnSpc>
                <a:spcPct val="85000"/>
              </a:lnSpc>
              <a:buSzPts val="2400"/>
            </a:pPr>
            <a:r>
              <a:rPr lang="en-US" sz="2000" b="0" dirty="0">
                <a:solidFill>
                  <a:schemeClr val="dk1"/>
                </a:solidFill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Course: Business analysis and process management</a:t>
            </a:r>
            <a:endParaRPr sz="2000" b="0" dirty="0">
              <a:solidFill>
                <a:schemeClr val="dk1"/>
              </a:solidFill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ACD60B-6C5D-B782-7229-97E83DB7CB07}"/>
              </a:ext>
            </a:extLst>
          </p:cNvPr>
          <p:cNvSpPr>
            <a:spLocks noGrp="1"/>
          </p:cNvSpPr>
          <p:nvPr>
            <p:ph type="ftr" idx="11"/>
          </p:nvPr>
        </p:nvSpPr>
        <p:spPr/>
        <p:txBody>
          <a:bodyPr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en-US" sz="1200" b="0" i="0" u="none" strike="noStrike" kern="0" cap="none" spc="0" normalizeH="0" baseline="0" noProof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Arial"/>
                <a:ea typeface="Calibri"/>
                <a:cs typeface="Calibri"/>
                <a:sym typeface="Calibri"/>
              </a:rPr>
              <a:t>Business analysis and process management</a:t>
            </a:r>
            <a:endParaRPr kumimoji="0" lang="en-US" sz="1200" b="0" i="0" u="none" strike="noStrike" kern="0" cap="none" spc="0" normalizeH="0" baseline="0" noProof="0" dirty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Arial"/>
              <a:ea typeface="Calibri"/>
              <a:cs typeface="Calibri"/>
              <a:sym typeface="Calibri"/>
            </a:endParaRPr>
          </a:p>
        </p:txBody>
      </p:sp>
      <p:sp>
        <p:nvSpPr>
          <p:cNvPr id="63" name="Google Shape;63;p1"/>
          <p:cNvSpPr txBox="1">
            <a:spLocks noGrp="1"/>
          </p:cNvSpPr>
          <p:nvPr>
            <p:ph type="subTitle" idx="1"/>
          </p:nvPr>
        </p:nvSpPr>
        <p:spPr>
          <a:xfrm>
            <a:off x="896656" y="3060741"/>
            <a:ext cx="10679907" cy="369397"/>
          </a:xfrm>
          <a:prstGeom prst="rect">
            <a:avLst/>
          </a:prstGeom>
          <a:solidFill>
            <a:srgbClr val="0132A6"/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indent="0" algn="ctr">
              <a:spcBef>
                <a:spcPts val="0"/>
              </a:spcBef>
              <a:buSzPts val="4000"/>
            </a:pP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Lecture 15</a:t>
            </a:r>
            <a:r>
              <a:rPr lang="mn-MN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:</a:t>
            </a:r>
            <a:r>
              <a:rPr lang="en-US" sz="2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Arial"/>
                <a:cs typeface="Arial" panose="020B0604020202020204" pitchFamily="34" charset="0"/>
                <a:sym typeface="Arial"/>
              </a:rPr>
              <a:t> </a:t>
            </a:r>
            <a:r>
              <a:rPr lang="en-US" sz="2667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Requirement engineering</a:t>
            </a:r>
            <a:endParaRPr sz="26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Arial"/>
              <a:cs typeface="Arial" panose="020B0604020202020204" pitchFamily="34" charset="0"/>
              <a:sym typeface="Arial"/>
            </a:endParaRPr>
          </a:p>
        </p:txBody>
      </p:sp>
      <p:sp>
        <p:nvSpPr>
          <p:cNvPr id="5" name="Google Shape;62;p1">
            <a:extLst>
              <a:ext uri="{FF2B5EF4-FFF2-40B4-BE49-F238E27FC236}">
                <a16:creationId xmlns:a16="http://schemas.microsoft.com/office/drawing/2014/main" id="{777E50AB-3B9C-8029-CBA3-777D7F9D4027}"/>
              </a:ext>
            </a:extLst>
          </p:cNvPr>
          <p:cNvSpPr txBox="1">
            <a:spLocks/>
          </p:cNvSpPr>
          <p:nvPr/>
        </p:nvSpPr>
        <p:spPr>
          <a:xfrm>
            <a:off x="2109788" y="3790873"/>
            <a:ext cx="8253643" cy="209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 eaLnBrk="1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2400" b="1" i="0" u="none" strike="noStrike" cap="none">
                <a:solidFill>
                  <a:schemeClr val="bg1"/>
                </a:solidFill>
                <a:latin typeface="Montserrat" panose="00000500000000000000" pitchFamily="2" charset="0"/>
                <a:ea typeface="Calibri"/>
                <a:cs typeface="Calibri"/>
                <a:sym typeface="Calibri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None/>
              <a:tabLst/>
              <a:defRPr/>
            </a:pPr>
            <a:r>
              <a:rPr kumimoji="0" lang="en-US" sz="16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Arial"/>
                <a:cs typeface="Arial"/>
                <a:sym typeface="Arial"/>
              </a:rPr>
              <a:t>Lecturer: SARANCHIMEG Nasanjargal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6F0D3D-FBF7-7451-316A-608A84840058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tabLst/>
              <a:defRPr/>
            </a:pPr>
            <a:fld id="{611322DE-3F9E-4261-BC4C-C8DBA52F4786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888888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200"/>
                <a:buFont typeface="Arial"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rgbClr val="888888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ХИЧЭЭЛИЙН ЗОРИЛГО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mn-MN" sz="2700" b="1" dirty="0">
                <a:solidFill>
                  <a:srgbClr val="12294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Бүлгийн агуулга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627632"/>
            <a:ext cx="11064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Бүлэг 10 ба 11-ийг нэгтгэн, бусад эх сурвалжаар баяжуулав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685800" y="2286000"/>
            <a:ext cx="1088136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инженерчлэлийн хүрээ  — илрүүлэн гаргах → шинжлэх → баталгаажуулах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Шаардлагатай холбоотой нийтлэг бэрхшээл, тэдгээрийн шалтгаан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ба илэрхий мэдлэг, түүнийг гаргаж авах аргууд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Сайн шаардлагын чанарын шалгуур ба шүүлтүүр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баримт бичиг ба каталогийн бүтэц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Шаардлагыг удирдах: мөшгөгдөх чанар, тохиргоо, өөрчлөлтийн хяналт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БҮТЭЦ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Сэдвийн ерөнхий зураглал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Эхний 3 нь Бүлэг 10, сүүлийн 2 нь Бүлэг 11-ийн гол агуулга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1. Илрүүлэн гаргах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талаас шаардлага, мэдээллийг гаргаж авах (elicitation).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214884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34644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2. Шинжлэх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575048" y="275234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Шаардлагыг цэгцлэх, шүүх, чанарыг хангах (analysis).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214884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12596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3. Баталгаажуулах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8354568" y="275234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талаар хянуулж батлуулах (validation).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566928" y="436626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56692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95528" y="451256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4. Баримтжуулах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795528" y="496976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Зохион байгуулалттай баримт бичиг боловсруулах.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346448" y="436626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434644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75048" y="451256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5. Удирдах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4575048" y="496976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Өөрчлөлт, хувилбар, мөшгөгдөх чанарыг хянах.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8125968" y="436626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8125968" y="4366260"/>
            <a:ext cx="82296" cy="194310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8354568" y="451256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Үр дүн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8354568" y="496976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хэрэгцээг үнэн зөв тусгасан шийдэл.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0132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rgbClr val="FFC000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22960" y="2286000"/>
            <a:ext cx="9144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300" dirty="0">
                <a:solidFill>
                  <a:srgbClr val="FFC00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БҮЛЭГ 10</a:t>
            </a:r>
            <a:endParaRPr lang="en-US" sz="18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22960" y="2880360"/>
            <a:ext cx="104241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800" b="1" dirty="0">
                <a:solidFill>
                  <a:srgbClr val="FFFFFF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Шаардлагыг тогтоох</a:t>
            </a:r>
            <a:endParaRPr lang="en-US" sz="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822960" y="4297680"/>
            <a:ext cx="10058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C9D8E5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инженерчлэлийн үндэс</a:t>
            </a:r>
            <a:endParaRPr lang="en-US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493776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7F94A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Establishing the Requirements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FB3C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FB3C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ОРШИЛ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ISA332 · Бизнес шинжилгээ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566928" y="1828800"/>
            <a:ext cx="109728" cy="2743200"/>
          </a:xfrm>
          <a:prstGeom prst="rect">
            <a:avLst/>
          </a:prstGeom>
          <a:solidFill>
            <a:srgbClr val="2EC4B6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14400" y="1828800"/>
            <a:ext cx="1051560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i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“Хэрэглэгчидтэй уулзахад тэд гарцаагүй хэрэгцээтэй байдаг ч энэ нь зохион байгуулалттай хэлбэрээр огт илэрдэггүй. Хэрэгцээ нь гомдол, шийдэл, интерфейсийн </a:t>
            </a:r>
            <a:r>
              <a:rPr lang="en-US" sz="2200" i="1" dirty="0" err="1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тайлбар</a:t>
            </a:r>
            <a:r>
              <a:rPr lang="en-US" sz="2200" i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mn-MN" sz="2200" i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холилдсон</a:t>
            </a:r>
            <a:r>
              <a:rPr lang="en-US" sz="2200" i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байдлаар нэг </a:t>
            </a:r>
            <a:r>
              <a:rPr lang="en-US" sz="2200" i="1" dirty="0" err="1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дор</a:t>
            </a:r>
            <a:r>
              <a:rPr lang="en-US" sz="2200" i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 </a:t>
            </a:r>
            <a:r>
              <a:rPr lang="mn-MN" sz="2200" i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цуглардаг</a:t>
            </a:r>
            <a:r>
              <a:rPr lang="en-US" sz="2200" i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.”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14400" y="4663440"/>
            <a:ext cx="100584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E7C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— Ian Alexander (2004)</a:t>
            </a:r>
            <a:endParaRPr lang="en-US" sz="15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ОРШИЛ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Шаардлага яагаад хамгийн эмзэг хэсэг вэ?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6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 хэрэглэгчид шаардлагыг хамгийн энгийн хэсэг гэж боддог — гэтэл бодит байдалд хамгийн асуудалтай нь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Бусад үе шаттай харьцуулахад цаг хугацаа хамгийн бага хуваарилагддаг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инженерчлэл (RE) нь энэ асуудалд өгсөн системийн салбарын хариу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Хатуу хугацаа, төсөв нь багийг бүтээгдэхүүн хүргэхийг шахдаг — гэвч сайн ойлгоогүй шаардлага буруу шийдэл болдог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Agile орчинд ‘яг цагтаа’ (just-in-time) зарчмаар шаардлага тодорхой болдог ч ижил нягт-нямбай байх ёстой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БЭРХШЭЭЛ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Судалгаа: алдаа хаанаас үүсдэг вэ?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7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627632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Сүүлийн 30 жилийн IS төслийн бүтэлгүйтлийн судалгаа (Walia &amp; Carver, 2009 — 90+ шалтгаан)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468880"/>
            <a:ext cx="3444240" cy="2926080"/>
          </a:xfrm>
          <a:prstGeom prst="rect">
            <a:avLst/>
          </a:prstGeom>
          <a:solidFill>
            <a:srgbClr val="12294B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658368" y="2880360"/>
            <a:ext cx="32613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2EC4B6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80%+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4297680"/>
            <a:ext cx="2987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dirty="0">
                <a:solidFill>
                  <a:srgbClr val="C9D8E5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алдаа нь шаардлага шинжлэх үе шатад үүсдэг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376928" y="2468880"/>
            <a:ext cx="3444240" cy="29260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4468368" y="2880360"/>
            <a:ext cx="32613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0E7C86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&lt;10%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605528" y="4297680"/>
            <a:ext cx="2987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алдаа хөгжүүлэлтийн үе шатад үүсдэг — ‘зөв зүйлийг’ хийдэггүй нь асуудал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Shape 11"/>
          <p:cNvSpPr/>
          <p:nvPr/>
        </p:nvSpPr>
        <p:spPr>
          <a:xfrm>
            <a:off x="8186928" y="2468880"/>
            <a:ext cx="3444240" cy="29260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8278368" y="2880360"/>
            <a:ext cx="32613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600" b="1" dirty="0">
                <a:solidFill>
                  <a:srgbClr val="0E7C86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&lt;12%</a:t>
            </a:r>
            <a:endParaRPr lang="en-US" sz="5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8415528" y="4297680"/>
            <a:ext cx="29870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нийт цаг шаардлага шинжлэхэд зарцуулагддаг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БЭРХШЭЭЛ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нийтлэг алдаанууд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8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зорилготой хамаарал багатай, тодорхой бус үг хэллэг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Хоёрдмол утга (ambiguity), давхцал ба зөрчил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Биелсэн эсэхийг үнэлэхэд хэцүү байдлаар томьёологдсон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Шаардлагыг бус, бэлэн шийдлийг тулгасан байдал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Хэрэглэгч өөрөө юу хэрэгтэйгээ эргэлзэх, бүх шаардлагыг нэрлэж чадахгүй байх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Нэгдсэн ойлголтгүйгээр зарим мэдлэгийг ‘бэлэн’ гэж үзэх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БЭРХШЭЭЛ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Гүйцэтгэлийн нөхцөл — OSCAR санамж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9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 ‘гүйцэтгэлийн нөхцөл’ (terms of reference) нь хүрээ тэлэлтээс сэргийлдэг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O — Objectives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 ба төслийн зорилго хоёуланг нь тодорхойлно.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214884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34644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S — Scope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575048" y="275234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Хамрах ба ХАМРААГҮЙ хүрээг заана (хүрээ тэлэлтээс хамгаална).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214884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12596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C — Constraints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8354568" y="275234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Төсөв, хугацаа, мөрдөх стандарт зэрэг хязгаарлалт.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566928" y="436626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56692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95528" y="451256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 — Authority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795528" y="496976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Зөрчлийг шийдэх эцсийн эрх бүхий бизнесийн төлөөлөл.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346448" y="436626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434644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75048" y="451256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 — Resources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4575048" y="496976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Төсөлд боломжтой хүн хүч, тоног төхөөрөмж.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8125968" y="4366260"/>
            <a:ext cx="350520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8125968" y="4366260"/>
            <a:ext cx="82296" cy="194310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8354568" y="451256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8354568" y="4969764"/>
            <a:ext cx="309372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Бүх оролцогч зорилго, хүрээ, хязгаарлалтыг нэгэн адил ойлгоно.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БЭРХШЭЭЛ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Өөр өнцгүүд — ‘нугас-туулай’ асуудал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10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Асуудал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Wittgenstein-ийн ‘нугас-туулай’ зураг: чиглэлээс хамаараад нугас эсвэл туулай харагдана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Борлуулалтын захирал — компанийг борлуулалтын байгууллага гэж хардаг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Санхүүгийн захирал — үйлдвэрлэлийн байгууллага гэж хардаг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Хоёулаа НЭГ компанийг тайлбарлаж байгаа ч өөр өнцгөөс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Шинжээчийн үүрэг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Бүх хүчинтэй ‘ертөнцийг үзэх үзэл’-ийг ойлгох (CATWOE — Бүлэг 6)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Олон өнцгийг нэгтгэж бүхэлд нь харах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Хүрээ, зөрчлийг урьдчилан таних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Зөвхөн нэг талын дүр зургийг бичихээс зайлсхийх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ХҮРЭЭ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инженерчлэлийн хүрээ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11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72768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Гурван үндсэн алхам нь давтагдах (iterative) мөчлөгөөр явагдана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731520" y="2377440"/>
            <a:ext cx="3200400" cy="13716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31520" y="2651760"/>
            <a:ext cx="3200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Илрүүлэн гаргах</a:t>
            </a: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31520" y="3246120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DCEFF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Elicitation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3977640" y="2697480"/>
            <a:ext cx="777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12294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709160" y="2377440"/>
            <a:ext cx="3200400" cy="13716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709160" y="2651760"/>
            <a:ext cx="3200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Шинжлэх</a:t>
            </a: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709160" y="3246120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DCEFF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Analysis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7955280" y="2697480"/>
            <a:ext cx="7772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12294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</a:t>
            </a:r>
            <a:endParaRPr lang="en-US" sz="3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686800" y="2377440"/>
            <a:ext cx="3200400" cy="13716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8686800" y="2651760"/>
            <a:ext cx="3200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900" b="1" dirty="0">
                <a:solidFill>
                  <a:srgbClr val="FFFFFF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Баталгаажуулах</a:t>
            </a: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686800" y="3246120"/>
            <a:ext cx="3200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i="1" dirty="0">
                <a:solidFill>
                  <a:srgbClr val="DCEFF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Validation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731520" y="4206240"/>
            <a:ext cx="11155680" cy="6858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731520" y="4206240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Шаардлагыг баримтжуулах (Documentation)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731520" y="5029200"/>
            <a:ext cx="11155680" cy="68580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31520" y="5029200"/>
            <a:ext cx="1115568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Шаардлагыг удирдах (Management)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ОРОЛЦОГЧИД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Үүрэг гүйцэтгэгчид (actors)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12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Үүрэг гүйцэтгэгч гэдэг нь тодорхой үүрэг гүйцэтгэж буй хувь хүн эсвэл бүлэг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3505200" cy="416052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416052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төлөөлөл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3093720" cy="3429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ивээн тэтгэгч, мэргэжлийн шинжээч (SME), бизнес хэрэглэгчид.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2148840"/>
            <a:ext cx="3505200" cy="416052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346448" y="2148840"/>
            <a:ext cx="82296" cy="416052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баг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575048" y="2752344"/>
            <a:ext cx="3093720" cy="3429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менежер, бизнес шинжээч, хөгжүүлэгч / техникийн архитектор.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2148840"/>
            <a:ext cx="3505200" cy="416052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125968" y="2148840"/>
            <a:ext cx="82296" cy="416052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Бусад холбоо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8354568" y="2752344"/>
            <a:ext cx="3093720" cy="34290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дэмжих алба, програм хангамж тестлэгчид.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ТӨЛӨӨЛӨЛ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Төслийн ивээн тэтгэгч (sponsor)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13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судалгааг эхлүүлэх төслийн баримтыг батлах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 тохиолдолд (business case) амласан үр өгөөжийг хүргэх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Төсөлд санхүүжилт ба нөөц гаргах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баримтыг бизнесийн хэрэгцээний үнэн илэрхийлэл гэж батлах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Шинжээч зөвшилцүүлж чадаагүй зөрчилтэй шаардлагад эцсийн шийдвэр гаргах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ТӨЛӨӨЛӨЛ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Мэргэжлийн шинжээч (SME)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14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Хэзээ хэрэгтэй вэ?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 олон бизнес функцийг хамарсан үед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Шинээр зохиогдсон бизнес процесстой холбоотой үед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Компанид бүрэн ойлгоогүй шинэ бүтээгдэхүүн/процесс нэвтрүүлэх үед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Салбарын шилдэг туршлагыг нэвтрүүлэх хүсэлтэй үед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Гадны SME-ийн эрсдэл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Компанийн соёл, онцлогийг сайн мэдэхгүй байх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Дотоод улс төрийн нөлөөг анзаараагүй байх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‘Гаднын хүн’ гэж дотоод ажилтнуудад үл хүлээн зөвшөөрөгдөх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Мэдлэг шилжихгүй — зөвлөх явахдаа мэдлэгээ авч одно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БАГ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8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Бизнес шинжээч ба төслийн менежер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15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 шинжээч (BA)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инженерчлэлийн ажлыг гүйцэтгэнэ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 сайн томьёологдсон, бүрэн, зорилготой нийцсэн байхыг хариуцна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Гол анхаарал — ЧАНАРЫН шалгуур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менежер (PM)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Ажлыг хэмжигдэх хэсгүүдэд хувааж, хуваарилж, хянана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Хугацаа, хуваарь, хамаарлыг удирдана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Гол анхаарал — ӨРТӨГ ба ХУГАЦАА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Хоёр үүргийг нэг хүнд оноох нь зөрчил үүсгэдэг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 ИЛРҮҮЛЭН ГАРГАХ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Илрүүлэн гаргах (elicitation)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16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627632"/>
            <a:ext cx="11064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Идэвхгүй ‘барих’-аас идэвхтэй ‘гаргаж авах’ руу шилжсэн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685800" y="2286000"/>
            <a:ext cx="1088136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Урьд нь ‘шаардлага барих’ (capture) гэдэг байсан — бэлэн зүйлийг ‘барих’ гэсэн санаа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Өнөөдөр систем нь өрсөлдөх давуу тал, шинэ процессыг дэмждэг — хэрэглэгч юу хэрэгтэйгээ тодорхой мэдэхгүй байх магадлалтай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Тиймээс идэвхтэй ‘илрүүлэн гаргах’ хандлага шаардлагатай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Шинжээч хэрэглэгчид боломжуудыг төсөөлж, хэрэгцээгээ илэрхийлэхэд тусална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 нь шинжээч–хэрэглэгчийн харилцан үйлдлээс үүсдэг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МЭДЛЭГИЙН ТӨРӨЛ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Далд ба илэрхий мэдлэг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17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Илэрхий мэдлэг (explicit)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Хэрэглэгчийн амархан илэрхийлж чадах мэдлэг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Процедур, өгөгдөл, ажлын тодорхойлолт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Гарын авлага, тайлан, бодлогын баримт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мэдлэг (tacit)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Илэрхийлж чаддаггүй мэдлэг — Polanyi: ‘Бид хэлж чадахаасаа илүүг мэддэг’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Ур чадвар, зөн совин, ‘бэлэн’ гэж үзсэн мэдлэг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Системийн бүтэлгүйтлийн нэг гол шалтгаан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Тусгай арга техникээр гаргаж авах ёстой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МЭДЛЭГ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Далд мэдлэгийн хэлбэрүүд (1)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18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Protocol analysis нь ухамсаргүй ур чадварыг баримтжуулах хүчтэй арга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5394960" cy="1556173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556173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Ур чадвар (skills)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4983480" cy="1282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Үйлдлийг үгээр тайлбарлахад хэцүү (ж: машин барих). Мэргэжилтэн ухамсаргүйгээр гүйцэтгэдэг.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236208" y="2148840"/>
            <a:ext cx="5394960" cy="1556173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236208" y="2148840"/>
            <a:ext cx="82296" cy="1556173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64808" y="229514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Шийдэл: Protocol analysis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6464808" y="2752344"/>
            <a:ext cx="4983480" cy="12825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Мэргэжилтэн даалгаврыг алхам алхмаар гүйцэтгэж, тус бүрийг ярьж, 2-3 удаа давтана.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4">
            <a:extLst>
              <a:ext uri="{FF2B5EF4-FFF2-40B4-BE49-F238E27FC236}">
                <a16:creationId xmlns:a16="http://schemas.microsoft.com/office/drawing/2014/main" id="{358E770A-6532-6A5A-CBF8-0320AEADBDF4}"/>
              </a:ext>
            </a:extLst>
          </p:cNvPr>
          <p:cNvSpPr/>
          <p:nvPr/>
        </p:nvSpPr>
        <p:spPr>
          <a:xfrm>
            <a:off x="548640" y="4246520"/>
            <a:ext cx="11064240" cy="17003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0E7C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‘Хэт сайхан сонсогдвол — үнэн биш байх магадлалтай’</a:t>
            </a:r>
            <a:endParaRPr lang="en-US" sz="2000" dirty="0"/>
          </a:p>
        </p:txBody>
      </p:sp>
      <p:sp>
        <p:nvSpPr>
          <p:cNvPr id="34" name="Shape 5">
            <a:extLst>
              <a:ext uri="{FF2B5EF4-FFF2-40B4-BE49-F238E27FC236}">
                <a16:creationId xmlns:a16="http://schemas.microsoft.com/office/drawing/2014/main" id="{D9ADAEAC-75F6-E977-B5DA-05C6A8007B86}"/>
              </a:ext>
            </a:extLst>
          </p:cNvPr>
          <p:cNvSpPr/>
          <p:nvPr/>
        </p:nvSpPr>
        <p:spPr>
          <a:xfrm>
            <a:off x="566928" y="4560139"/>
            <a:ext cx="5394960" cy="1547346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800"/>
          </a:p>
        </p:txBody>
      </p:sp>
      <p:sp>
        <p:nvSpPr>
          <p:cNvPr id="35" name="Shape 6">
            <a:extLst>
              <a:ext uri="{FF2B5EF4-FFF2-40B4-BE49-F238E27FC236}">
                <a16:creationId xmlns:a16="http://schemas.microsoft.com/office/drawing/2014/main" id="{B945D675-D949-F6DD-9751-FCF2A6B37590}"/>
              </a:ext>
            </a:extLst>
          </p:cNvPr>
          <p:cNvSpPr/>
          <p:nvPr/>
        </p:nvSpPr>
        <p:spPr>
          <a:xfrm>
            <a:off x="566928" y="4560139"/>
            <a:ext cx="82296" cy="1547346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800"/>
          </a:p>
        </p:txBody>
      </p:sp>
      <p:sp>
        <p:nvSpPr>
          <p:cNvPr id="36" name="Text 7">
            <a:extLst>
              <a:ext uri="{FF2B5EF4-FFF2-40B4-BE49-F238E27FC236}">
                <a16:creationId xmlns:a16="http://schemas.microsoft.com/office/drawing/2014/main" id="{8507D182-7CFE-02BC-D01A-067D2A9108FF}"/>
              </a:ext>
            </a:extLst>
          </p:cNvPr>
          <p:cNvSpPr/>
          <p:nvPr/>
        </p:nvSpPr>
        <p:spPr>
          <a:xfrm>
            <a:off x="795528" y="4706443"/>
            <a:ext cx="4983480" cy="1700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1229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‘Бэлэн’ гэж үзсэн мэдээлэл</a:t>
            </a:r>
            <a:endParaRPr lang="en-US" sz="2000" dirty="0"/>
          </a:p>
        </p:txBody>
      </p:sp>
      <p:sp>
        <p:nvSpPr>
          <p:cNvPr id="37" name="Text 8">
            <a:extLst>
              <a:ext uri="{FF2B5EF4-FFF2-40B4-BE49-F238E27FC236}">
                <a16:creationId xmlns:a16="http://schemas.microsoft.com/office/drawing/2014/main" id="{E972693F-74BB-7455-8352-12D24892B19D}"/>
              </a:ext>
            </a:extLst>
          </p:cNvPr>
          <p:cNvSpPr/>
          <p:nvPr/>
        </p:nvSpPr>
        <p:spPr>
          <a:xfrm>
            <a:off x="795528" y="5163643"/>
            <a:ext cx="4983480" cy="1275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Хэрэглэгч хэт ойлгомжтой гэж бодоод хэлдэггүй; шинжээч ч асуудаггүй. Алдаа нь хүлээн авах тест эсвэл нэвтрүүлэлтэд саяхан илэрдэг.</a:t>
            </a:r>
            <a:endParaRPr lang="en-US" dirty="0"/>
          </a:p>
        </p:txBody>
      </p:sp>
      <p:sp>
        <p:nvSpPr>
          <p:cNvPr id="38" name="Shape 9">
            <a:extLst>
              <a:ext uri="{FF2B5EF4-FFF2-40B4-BE49-F238E27FC236}">
                <a16:creationId xmlns:a16="http://schemas.microsoft.com/office/drawing/2014/main" id="{0BDA2828-CBCE-21CC-378C-DCDC7282263B}"/>
              </a:ext>
            </a:extLst>
          </p:cNvPr>
          <p:cNvSpPr/>
          <p:nvPr/>
        </p:nvSpPr>
        <p:spPr>
          <a:xfrm>
            <a:off x="6236208" y="4560139"/>
            <a:ext cx="5394960" cy="1547346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800"/>
          </a:p>
        </p:txBody>
      </p:sp>
      <p:sp>
        <p:nvSpPr>
          <p:cNvPr id="39" name="Shape 10">
            <a:extLst>
              <a:ext uri="{FF2B5EF4-FFF2-40B4-BE49-F238E27FC236}">
                <a16:creationId xmlns:a16="http://schemas.microsoft.com/office/drawing/2014/main" id="{A8F3BE7C-F286-56E1-CF3F-0D36272CCC30}"/>
              </a:ext>
            </a:extLst>
          </p:cNvPr>
          <p:cNvSpPr/>
          <p:nvPr/>
        </p:nvSpPr>
        <p:spPr>
          <a:xfrm>
            <a:off x="6236208" y="4560139"/>
            <a:ext cx="82296" cy="1547346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800"/>
          </a:p>
        </p:txBody>
      </p:sp>
      <p:sp>
        <p:nvSpPr>
          <p:cNvPr id="40" name="Text 11">
            <a:extLst>
              <a:ext uri="{FF2B5EF4-FFF2-40B4-BE49-F238E27FC236}">
                <a16:creationId xmlns:a16="http://schemas.microsoft.com/office/drawing/2014/main" id="{8803CD24-537A-BACD-727D-2E53D11E15F5}"/>
              </a:ext>
            </a:extLst>
          </p:cNvPr>
          <p:cNvSpPr/>
          <p:nvPr/>
        </p:nvSpPr>
        <p:spPr>
          <a:xfrm>
            <a:off x="6464808" y="4706443"/>
            <a:ext cx="4983480" cy="1700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1229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Урд тал / ард тал (front/back-story)</a:t>
            </a:r>
            <a:endParaRPr lang="en-US" sz="2000" dirty="0"/>
          </a:p>
        </p:txBody>
      </p:sp>
      <p:sp>
        <p:nvSpPr>
          <p:cNvPr id="41" name="Text 12">
            <a:extLst>
              <a:ext uri="{FF2B5EF4-FFF2-40B4-BE49-F238E27FC236}">
                <a16:creationId xmlns:a16="http://schemas.microsoft.com/office/drawing/2014/main" id="{DBBF138F-C088-EB7A-2C25-CDCCD8C73ADD}"/>
              </a:ext>
            </a:extLst>
          </p:cNvPr>
          <p:cNvSpPr/>
          <p:nvPr/>
        </p:nvSpPr>
        <p:spPr>
          <a:xfrm>
            <a:off x="6464808" y="5163643"/>
            <a:ext cx="4983480" cy="127528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Бодит байдлыг сайн талаас нь харуулах хандлага. Хун жигдхэн сэлж буй мэт (урд тал), доор нь хөл нь шуурхай сэлж буй (ард тал).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ДАЛД МЭДЛЭГ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Далд мэдлэгийн хэлбэрүүд (3)</a:t>
            </a:r>
            <a:endParaRPr lang="en-US" sz="2700" dirty="0"/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ISA332 · Бизнес шинжилгээ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3505200" cy="20370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/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82296" cy="20370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/>
          </a:p>
        </p:txBody>
      </p:sp>
      <p:sp>
        <p:nvSpPr>
          <p:cNvPr id="8" name="Text 6"/>
          <p:cNvSpPr/>
          <p:nvPr/>
        </p:nvSpPr>
        <p:spPr>
          <a:xfrm>
            <a:off x="795528" y="1929384"/>
            <a:ext cx="3093720" cy="2057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Төсөөлөн ойлгох</a:t>
            </a:r>
            <a:endParaRPr lang="en-US" dirty="0"/>
          </a:p>
        </p:txBody>
      </p:sp>
      <p:sp>
        <p:nvSpPr>
          <p:cNvPr id="9" name="Text 7"/>
          <p:cNvSpPr/>
          <p:nvPr/>
        </p:nvSpPr>
        <p:spPr>
          <a:xfrm>
            <a:off x="795528" y="2386584"/>
            <a:ext cx="3093720" cy="17078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Шинэ систем дээр хэрэглэгч юу хэрэгтэйгээ төсөөлөхөд хэцүү. Загвар, хувилбар, өгүүлэмжийн семинараар нүдэнд харагдуулна.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4346448" y="1783080"/>
            <a:ext cx="3505200" cy="20370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/>
          </a:p>
        </p:txBody>
      </p:sp>
      <p:sp>
        <p:nvSpPr>
          <p:cNvPr id="11" name="Shape 9"/>
          <p:cNvSpPr/>
          <p:nvPr/>
        </p:nvSpPr>
        <p:spPr>
          <a:xfrm>
            <a:off x="4346448" y="1783080"/>
            <a:ext cx="82296" cy="20370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/>
          </a:p>
        </p:txBody>
      </p:sp>
      <p:sp>
        <p:nvSpPr>
          <p:cNvPr id="12" name="Text 10"/>
          <p:cNvSpPr/>
          <p:nvPr/>
        </p:nvSpPr>
        <p:spPr>
          <a:xfrm>
            <a:off x="4575048" y="1929384"/>
            <a:ext cx="3093720" cy="2057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‘Чиний хуруу, тэнэг минь’</a:t>
            </a:r>
            <a:endParaRPr lang="en-US" dirty="0"/>
          </a:p>
        </p:txBody>
      </p:sp>
      <p:sp>
        <p:nvSpPr>
          <p:cNvPr id="13" name="Text 11"/>
          <p:cNvSpPr/>
          <p:nvPr/>
        </p:nvSpPr>
        <p:spPr>
          <a:xfrm>
            <a:off x="4575048" y="2386584"/>
            <a:ext cx="3093720" cy="17078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Гадны хүн нийтлэг хэл, дохио зангаа адил гэж андуурдаг. Соёл, хэлний ялгаа — ethnographic судалгаа хэрэгтэй болж болзошгүй.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8125968" y="1783080"/>
            <a:ext cx="3505200" cy="20370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/>
          </a:p>
        </p:txBody>
      </p:sp>
      <p:sp>
        <p:nvSpPr>
          <p:cNvPr id="15" name="Shape 13"/>
          <p:cNvSpPr/>
          <p:nvPr/>
        </p:nvSpPr>
        <p:spPr>
          <a:xfrm>
            <a:off x="8125968" y="1783080"/>
            <a:ext cx="82296" cy="20370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400"/>
          </a:p>
        </p:txBody>
      </p:sp>
      <p:sp>
        <p:nvSpPr>
          <p:cNvPr id="16" name="Text 14"/>
          <p:cNvSpPr/>
          <p:nvPr/>
        </p:nvSpPr>
        <p:spPr>
          <a:xfrm>
            <a:off x="8354568" y="1929384"/>
            <a:ext cx="3093720" cy="2057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Зөн совингийн ойлголт</a:t>
            </a:r>
            <a:endParaRPr lang="en-US" dirty="0"/>
          </a:p>
        </p:txBody>
      </p:sp>
      <p:sp>
        <p:nvSpPr>
          <p:cNvPr id="17" name="Text 15"/>
          <p:cNvSpPr/>
          <p:nvPr/>
        </p:nvSpPr>
        <p:spPr>
          <a:xfrm>
            <a:off x="8354568" y="2386584"/>
            <a:ext cx="3093720" cy="17078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Их туршлагаас төрдөг. Шинжээчид логик алхмыг ярьдаг ч нэг цэгээс зөн совин эзэлдэг. Decision tree + protocol analysis тусална.</a:t>
            </a:r>
            <a:endParaRPr lang="en-US" sz="16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МЭДЛЭГ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Байгууллагын далд мэдлэг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21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Зан үйл, харилцааны хэм хэмжээ  — шинэ систем эдгээртэй зөрчилдвөл эсэргүүцэлтэй тулгарна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Байгууллагын соёл  — удирдлага, ажилтнуудын зан үйлээр илэрдэг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Байгууллагын түүхүүд  — амжилт/бүтэлгүйтлийн түүх — амаар дамждаг, гаднын хүн мэддэггүй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Албан ба албан бус сүлжээ  — өөрсдийн туршлага, хэм хэмжээтэй бүлгүүд; өргөн хүрээний төсөлд чухал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ХҮСНЭГТ 10.1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Далд ба илэрхий мэдлэгийн түвшин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22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мэдлэгийг илэрхий болгож, баримтжуулж, багт түгээх ёстой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8483147"/>
              </p:ext>
            </p:extLst>
          </p:nvPr>
        </p:nvGraphicFramePr>
        <p:xfrm>
          <a:off x="566928" y="2103120"/>
          <a:ext cx="11064240" cy="3291840"/>
        </p:xfrm>
        <a:graphic>
          <a:graphicData uri="http://schemas.openxmlformats.org/drawingml/2006/table">
            <a:tbl>
              <a:tblPr/>
              <a:tblGrid>
                <a:gridCol w="1828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1772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177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9728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Далд (tacit)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Илэрхий (explicit)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972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Хувь хүн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Ур чадвар, үнэт зүйл, ‘бэлэн’ мэдлэг, зөн совин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Даалгавар, ажлын байрны тодорхойлолт, зорилт, тоо хэмжээ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728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Байгууллага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Хэм хэмжээ, ард тал, соёл, сүлжээ, түүх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Процедур, загварчлалын гарын авлага, мэдлэгийн сан, тайлан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ИЛРҮҮЛЭХ ТЕХНИК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Далд → илэрхий: дөрвөн хандлага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23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Зорилго: далд мэдлэгийг гадагшлуулж → бичиж → түгээх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Apprentice (дагалдах)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Сүүдэрлэх (shadowing), protocol analysis.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236208" y="214884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23620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64808" y="229514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Observe (ажиглах)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6464808" y="275234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Ажиглалт (STROBE), сүүдэрлэх.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566928" y="436626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56692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795528" y="451256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Recount (өгүүлэх)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795528" y="496976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Түүх ярих, хувилбар (scenario).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236208" y="436626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23620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464808" y="451256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0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Enact (тоглон гүйцэтгэх)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464808" y="496976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Загвар (prototype), дүрд тоглох.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ХҮСНЭГТ 10.2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Техник × мэдлэгийн төрөл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24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Maiden &amp; Rugg (1996), Eva (2001)-ийн дагуу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1057655"/>
              </p:ext>
            </p:extLst>
          </p:nvPr>
        </p:nvGraphicFramePr>
        <p:xfrm>
          <a:off x="566928" y="2103120"/>
          <a:ext cx="10607040" cy="3200400"/>
        </p:xfrm>
        <a:graphic>
          <a:graphicData uri="http://schemas.openxmlformats.org/drawingml/2006/table">
            <a:tbl>
              <a:tblPr/>
              <a:tblGrid>
                <a:gridCol w="23774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258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34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801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544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46304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8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Техник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Илэрхий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Далд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‘Бэлэн’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Урд/ард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Ур чадвар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4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Ирээдүйн</a:t>
                      </a:r>
                      <a:endParaRPr lang="en-US" sz="14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Ярилцлага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Сүүдэрлэх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Семинар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Загварчлал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Хувилбар шинжилгээ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8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Protocol analysis</a:t>
                      </a:r>
                      <a:endParaRPr lang="en-US" sz="18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✓</a:t>
                      </a:r>
                      <a:endParaRPr lang="en-US" sz="12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ЖАГСААЛТ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жагсаалт байгуулах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25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Анхны хувилбар: бүх шаардлагыг эх сурвалжтай нь бүртгэх → мөшгөгдөх чанарын суурь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781388"/>
              </p:ext>
            </p:extLst>
          </p:nvPr>
        </p:nvGraphicFramePr>
        <p:xfrm>
          <a:off x="566928" y="2103120"/>
          <a:ext cx="11064240" cy="2856992"/>
        </p:xfrm>
        <a:graphic>
          <a:graphicData uri="http://schemas.openxmlformats.org/drawingml/2006/table">
            <a:tbl>
              <a:tblPr/>
              <a:tblGrid>
                <a:gridCol w="57607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832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6692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Шаардлага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Эх сурвалж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Тайлбар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1. ERP систем хэрэгтэй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I. Morris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Стратегийн шийдвэр — функциональ шаардлага биш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2. Хүлээгдэж буй хүргэлтийн жагсаалт хэвлэх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I. Morris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Тодорхой бус + шийдэл тулгасан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5. Худалдан авалтын захиалгын биелэлтийг бүртгэх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J. Keen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Тодорхой бизнес хэрэгцээ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692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8. Гэрээт гүйцэтгэгч үүсгэх ба устгах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K. Wynn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Хоёр тусдаа шаардлага</a:t>
                      </a:r>
                      <a:endParaRPr lang="en-US" sz="16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ШИНЖИЛГЭЭ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шинжилгээ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26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Илрүүлэлтийн дараа шаардлагыг тодорхой, цэгцтэй, бүрэн бичигдсэн болгох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Илрүүлэх ба шинжлэхийг тусгаарласан нь RE-ийн давуу тал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Шинжээч ‘хаалгач’ (gatekeeper) үүрэг гүйцэтгэнэ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Зөвхөн тодорхой, хоёрдмол утгагүй, атомласан, боломжтой, зорилготой нийцсэн, зөрчилгүй, давхцалгүй шаардлага л баримтжина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Хэрэгцээтэй бол давтан илрүүлэлт хийнэ — давтагдах мөчлөг үүснэ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ШИНЖИЛГЭЭ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Шинжилгээний үндсэн даалгаврууд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27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3505200" cy="1516031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82296" cy="1516031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929384"/>
            <a:ext cx="3093720" cy="1531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Ангилах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386584"/>
            <a:ext cx="3093720" cy="1271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 төрөлд хуваах: ерөнхий, техникийн, функциональ, функциональ бус. Дараа нь бизнес хэсэг/use case-ээр.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346448" y="1783080"/>
            <a:ext cx="3505200" cy="1516031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1783080"/>
            <a:ext cx="82296" cy="1516031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575048" y="1929384"/>
            <a:ext cx="3093720" cy="1531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Загвар зурах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386584"/>
            <a:ext cx="3093720" cy="1271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Use case, бизнес процесс, өгөгдлийн загвар — багц бүрэн, уялдаатай эсэхийг шалгана.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125968" y="1783080"/>
            <a:ext cx="3505200" cy="1516031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1783080"/>
            <a:ext cx="82296" cy="1516031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8354568" y="1929384"/>
            <a:ext cx="3093720" cy="15313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Шүүлтүүр хэрэглэх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386584"/>
            <a:ext cx="3093720" cy="12710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Цуврал шүүлтүүрээр шаардлагыг сайн томьёолсон болгоно.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">
            <a:extLst>
              <a:ext uri="{FF2B5EF4-FFF2-40B4-BE49-F238E27FC236}">
                <a16:creationId xmlns:a16="http://schemas.microsoft.com/office/drawing/2014/main" id="{CD134467-D32A-14DF-3F34-59BD6E231C68}"/>
              </a:ext>
            </a:extLst>
          </p:cNvPr>
          <p:cNvSpPr/>
          <p:nvPr/>
        </p:nvSpPr>
        <p:spPr>
          <a:xfrm>
            <a:off x="563880" y="3468963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шүүлтүүрүүд (1)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4">
            <a:extLst>
              <a:ext uri="{FF2B5EF4-FFF2-40B4-BE49-F238E27FC236}">
                <a16:creationId xmlns:a16="http://schemas.microsoft.com/office/drawing/2014/main" id="{95593AD1-260C-B1A4-CDE1-D6DA79EC95FF}"/>
              </a:ext>
            </a:extLst>
          </p:cNvPr>
          <p:cNvSpPr/>
          <p:nvPr/>
        </p:nvSpPr>
        <p:spPr>
          <a:xfrm>
            <a:off x="701040" y="4575387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Давхцал/давталт шалгах  — нэгтгэх эсвэл тусад нь салгах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Олон шаардлагыг задлах  — ‘бүртгэх, засах, цуцлах’ → 3 атом шаардлага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Хамаарлыг батлах  — зорилготой нийцэх, шинж тэмдэг биш үндсэн шалтгааныг шийдэх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Боломжтой эсэхийг үнэлэх (feasibility):  — техникийн · бизнесийн · санхүүгийн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ШИНЖИЛГЭЭ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Боломжийн гурван тал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29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Усан сан асуудал: ‘өртөг нэмэлгүйгээр том усан сан барь’ гэдэг боломжгүй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3505200" cy="12801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28016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3093720" cy="1406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Техникийн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3093720" cy="10550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Технологи байгаа эсэх, эзлэхүүн/давтамжийг даах уу, найдвартай, аюулгүй эсэх.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2148840"/>
            <a:ext cx="3505200" cy="12801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346448" y="2148840"/>
            <a:ext cx="82296" cy="128016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295144"/>
            <a:ext cx="3093720" cy="1406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575048" y="2752344"/>
            <a:ext cx="3093720" cy="10550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Зорилго, стратеги, соёлтой нийцэх үү; амжилтын чухал хүчин зүйлд хувь нэмэр оруулах уу.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2148840"/>
            <a:ext cx="3505200" cy="12801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125968" y="2148840"/>
            <a:ext cx="82296" cy="128016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295144"/>
            <a:ext cx="3093720" cy="1406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Санхүүгийн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8354568" y="2752344"/>
            <a:ext cx="3093720" cy="10550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 зардалтай, төсөвт багтах уу, хөрөнгө оруулалтын өгөөж юу вэ.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Text 1"/>
          <p:cNvSpPr/>
          <p:nvPr/>
        </p:nvSpPr>
        <p:spPr>
          <a:xfrm>
            <a:off x="566928" y="3622040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шүүлтүүрүүд (2)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4"/>
          <p:cNvSpPr/>
          <p:nvPr/>
        </p:nvSpPr>
        <p:spPr>
          <a:xfrm>
            <a:off x="704088" y="4728464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Зөрчлийг арилгах  — шинжээч зөвшилцөл хайна; боломжгүй бол ивээн тэтгэгч/удирдах зөвлөлд шилжүүлнэ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Шийдэл нуугдсан эсэхийг шалгах  — хэрэглэгч ихэвчлэн шийдлээр илэрхийлдэг (ж: тодорхой багц ашигла)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Зөрчил нь өөр өнцөг, байгууллагын улс төр, хувь хүний хурцадлаас үүсдэг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Болгоомжтой хандаж аль ч талыг бухимдуулахгүй байх (CATWOE — Бүлэг 6 тусална)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ЧАНАР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Сайн шаардлагын чанарын шалгуур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31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9293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 (Clear)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3865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 үйл үг, нэр үг; ‘ба, гэхдээ, хүртэл’-ээс зайлс.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3401568" y="17830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340156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3630168" y="19293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Товч (Concise)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630168" y="23865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Нэг энгийн өгүүлбэр; өгөгдөл/нөхцөл энд биш.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6236208" y="17830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23620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6464808" y="19293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Уялдаатай (Consistent)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6464808" y="23865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Бусадтай зөрчилгүй, ижил формат.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9070848" y="17830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9070848" y="17830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9299448" y="19293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Хамааралтай (Relevant)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9299448" y="23865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хүрээнд; ‘хүсэл’ биш ‘хэрэгцээ’.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566928" y="41833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56692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795528" y="43296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Хоёрдмол бус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795528" y="47868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Synonym/homonym-оос болгоомжил; нэр томьёоны толь.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3401568" y="41833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340156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3630168" y="43296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Зөв (Correct)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3630168" y="47868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Зорилгод үнэхээр шаардагдах зүйлийг илэрхийлнэ.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Shape 28"/>
          <p:cNvSpPr/>
          <p:nvPr/>
        </p:nvSpPr>
        <p:spPr>
          <a:xfrm>
            <a:off x="6236208" y="41833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623620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 30"/>
          <p:cNvSpPr/>
          <p:nvPr/>
        </p:nvSpPr>
        <p:spPr>
          <a:xfrm>
            <a:off x="6464808" y="43296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Тестлэгдэх (Testable)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6464808" y="47868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‘Хүрсэн үү?’ гэдэгт тийм/үгүй гэж хариулж болно.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Shape 32"/>
          <p:cNvSpPr/>
          <p:nvPr/>
        </p:nvSpPr>
        <p:spPr>
          <a:xfrm>
            <a:off x="9070848" y="4183380"/>
            <a:ext cx="256032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907084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 34"/>
          <p:cNvSpPr/>
          <p:nvPr/>
        </p:nvSpPr>
        <p:spPr>
          <a:xfrm>
            <a:off x="9299448" y="432968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Мөшгөгдөх (Traceable)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9299448" y="4786884"/>
            <a:ext cx="214884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 сурвалж бүртгэгдсэн; бүрэн мөшгөлт баримтаар.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ЖИШЭЭ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Жишээ: жагсаалтыг шүүх нь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32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0409940"/>
              </p:ext>
            </p:extLst>
          </p:nvPr>
        </p:nvGraphicFramePr>
        <p:xfrm>
          <a:off x="566928" y="1783080"/>
          <a:ext cx="11064240" cy="3429000"/>
        </p:xfrm>
        <a:graphic>
          <a:graphicData uri="http://schemas.openxmlformats.org/drawingml/2006/table">
            <a:tbl>
              <a:tblPr/>
              <a:tblGrid>
                <a:gridCol w="38404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2237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858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Шаардлага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6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Шинжилгээний дүгнэлт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1. ERP систем хэрэгтэй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Функциональ биш — шийдлийн тухай стратегийн шийдвэр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6. Дахин захиалах тоог автоматаар тооцоол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Техникийн нийлмэл; хэзээ, яагаад автомат болохыг судлах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7. Агуулахын хянагч RoQ-г засах эрхтэй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6-тай зөрчилдөж магадгүй — хэн хариуцах вэ? Зөвшилцүүлэхээр буцаах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10. Илүү нарийвчлалтай нөөц хэрэгтэй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600" dirty="0">
                          <a:solidFill>
                            <a:srgbClr val="1E2A38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Тодорхой бус + гомдол; процесс/хүний асуудал байж болзошгүй</a:t>
                      </a:r>
                      <a:endParaRPr lang="en-US" sz="16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ШИНЖИЛГЭЭ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Эцсийн шалгалт ба үр дүн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33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SMART шалгуур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S — Specific (тодорхой)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M — Measurable (хэмжигдэх)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 — Achievable (биелэгдэх)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 — Relevant (хамааралтай)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T — Time-framed (хугацаатай)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 бүрийн боломжит үр дүн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Хэвээр хүлээн авч каталогт дэлгэрүүлэх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Дахин томьёолж хоёрдмол утгыг арилгах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Давхцлыг нэгтгэх / нийлмэлийг задлах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 бус/зөрчилтэйг хэрэглэгчид буцаах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Зөрчилтэйг ч аудитын мөрөнд бүртгэх ёстой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БАТАЛГААЖУУЛАХ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Шаардлагыг баталгаажуулах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34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Хяналтын баг (review group) гол оролцогч талуудын төлөөллөөс бүрдэнэ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Ивээн тэтгэгч — зорилготой нийцэл, хүрээг шалгана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эзэд — хэрэгцээг тодорхой илэрхийлсэн эсэх (сүүлчийн боломж)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SME — зөв бизнес туршлага; Хөгжүүлэгч — техникийн боломж; Тестлэгч — тестлэгдэх эсэх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Төслийн алба — стандарт, бодлогод нийцэл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БАТАЛГААЖУУЛАХ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Хяналтын аргууд ба үр дүн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35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Албан уулзалт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Бүлгийн санал нэгэн зэрэг харагдана — өөр өнцгийг харах боломж.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34644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57504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Цахим форум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Хуваалцсан тайлбар; нэг бүрийн имэйл нь хязгаарлагдмал ч үгүйгээс дээр.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12596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17830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835456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1. Батлав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Хангалттай → гарын үсэг зурж суурь хувилбар (baseline) болгоно.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56692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56692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9552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2. Засвар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9552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Бага зэрэг засаад дарга батлана (ихэвчлэн ивээн тэтгэгч).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34644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34644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457504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3. Дахин боловсруулах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7504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Том засвар хэрэгтэй → дахин хянана.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812596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812596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835456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Анхаар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835456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Гарын үсэг зурсны дараа өөрчлөлт нь албан хяналтад орно.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AGILE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Уян хатан (Agile) хандлага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36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1"/>
            <a:ext cx="5440680" cy="25247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08864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08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RE vs Agile ялгаа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152230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Уламжлалт: суурь болгосон бүрэн шаардлагыг ЭХЛЭЭД тогтооно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Agile: шаардлага хөгжүүлэлтийн явцад тодорхой болдог (just-in-time)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Гэхдээ RE хүрээ, чанарын шалгуур хэвээрээ хэрэгтэй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1"/>
            <a:ext cx="5440680" cy="25247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08864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088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Давуу / сул тал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1522307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+ Илүүдэл баримтжуулалт багасна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+ Эрт тодорхойлсон, дараа өөрчлөгдөх ажил буурна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− Хүрээ тэлэлт (scope creep)-ийн эрсдэл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− Мөшгөгдөх чанар, засвар үйлчилгээ алдагдаж болзошгүй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AGILE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Agile шаардлагын түвшин ба хэрэглэгчийн өгүүлэмж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37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Дэлгэрүүлэлт: сайн өгүүлэмжийн INVEST шалгуур (доор)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3505200" cy="12801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28016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Hothouse семинар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3093720" cy="10550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Ахлах түвшний оролцогчид → хүрээ, өндөр түвшний шаардлага, тэргүүлэх дараалал.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2148840"/>
            <a:ext cx="3505200" cy="12801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4346448" y="2148840"/>
            <a:ext cx="82296" cy="128016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Use case / User story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4575048" y="2752344"/>
            <a:ext cx="3093720" cy="10550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Epic (том, задлах ёстой) ба бие даасан өгүүлэмж. Sprint/timebox 15 хоног–4 долоо хоног.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2148840"/>
            <a:ext cx="3505200" cy="12801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8125968" y="2148840"/>
            <a:ext cx="82296" cy="128016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29514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5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Өгүүлэмжийн загвар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8354568" y="2752344"/>
            <a:ext cx="3093720" cy="105507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2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‘[үүрэг] болохын хувьд би [боломж]-г хүснэ, ингэснээр [шалтгаан].’ — Хэн/Юу/Яагаад.</a:t>
            </a:r>
            <a:endParaRPr lang="en-US" sz="12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НЭМЭЛТ ЭХ СУРВАЛЖ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Дэлгэрүүлэлт — INVEST шалгуур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38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 сурвалж: Agile/BABOK туршлага (Bill Wake) — BCS-ийг баяжуулав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5981767"/>
              </p:ext>
            </p:extLst>
          </p:nvPr>
        </p:nvGraphicFramePr>
        <p:xfrm>
          <a:off x="566928" y="2103120"/>
          <a:ext cx="11064240" cy="3200400"/>
        </p:xfrm>
        <a:graphic>
          <a:graphicData uri="http://schemas.openxmlformats.org/drawingml/2006/table">
            <a:tbl>
              <a:tblPr/>
              <a:tblGrid>
                <a:gridCol w="1005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008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Үсэг</a:t>
                      </a:r>
                      <a:endParaRPr lang="en-US" sz="13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Утга</a:t>
                      </a:r>
                      <a:endParaRPr lang="en-US" sz="13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300" b="1" dirty="0">
                          <a:solidFill>
                            <a:srgbClr val="FFFFFF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Тайлбар</a:t>
                      </a:r>
                      <a:endParaRPr lang="en-US" sz="130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2294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I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Independent (бие даасан)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Бусад өгүүлэмжээс хараат бус байх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N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Negotiable (зөвшилцөх)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Тогтсон гэрээ биш, яриа хэлэлцээний орон зайтай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V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Valuable (үнэ цэнтэй)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Хэрэглэгч/бизнест бодит үнэ цэн өгөх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E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Estimable (тооцоолох)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Хэмжээг урьдчилан тооцоолж болох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S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Small (жижиг)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Нэг sprint-д багтах хэмжээтэй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T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Testable (тестлэгдэх)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250" dirty="0">
                          <a:solidFill>
                            <a:srgbClr val="1E2A38"/>
                          </a:solidFill>
                          <a:latin typeface="Arial" panose="020B0604020202020204" pitchFamily="34" charset="0"/>
                          <a:ea typeface="Calibri" pitchFamily="34" charset="-122"/>
                          <a:cs typeface="Arial" panose="020B0604020202020204" pitchFamily="34" charset="0"/>
                        </a:rPr>
                        <a:t>Хүлээн авах шалгуураар шалгагдах</a:t>
                      </a:r>
                      <a:endParaRPr lang="en-US" sz="1250" dirty="0">
                        <a:latin typeface="Arial" panose="020B0604020202020204" pitchFamily="34" charset="0"/>
                        <a:ea typeface="Calibri" charset="0"/>
                        <a:cs typeface="Arial" panose="020B0604020202020204" pitchFamily="34" charset="0"/>
                      </a:endParaRPr>
                    </a:p>
                  </a:txBody>
                  <a:tcPr marL="76200" marR="76200" marT="50800" marB="50800" anchor="ctr">
                    <a:lnL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7EE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6F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bg>
      <p:bgPr>
        <a:solidFill>
          <a:srgbClr val="0132A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56032" cy="6858000"/>
          </a:xfrm>
          <a:prstGeom prst="rect">
            <a:avLst/>
          </a:prstGeom>
          <a:solidFill>
            <a:schemeClr val="accent2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22960" y="2286000"/>
            <a:ext cx="91440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kern="0" spc="300" dirty="0">
                <a:solidFill>
                  <a:srgbClr val="FFC000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БҮЛЭГ 11</a:t>
            </a:r>
            <a:endParaRPr lang="en-US" sz="18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822960" y="2880360"/>
            <a:ext cx="104241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800" b="1" dirty="0">
                <a:solidFill>
                  <a:srgbClr val="FFFFFF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Шаардлагыг баримтжуулах ба удирдах</a:t>
            </a:r>
            <a:endParaRPr lang="en-US" sz="3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822960" y="4297680"/>
            <a:ext cx="1005840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i="1" dirty="0">
                <a:solidFill>
                  <a:srgbClr val="C9D8E5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 сурвалжаас хүргэлт хүртэл мөшгөх</a:t>
            </a:r>
            <a:endParaRPr lang="en-US" sz="1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822960" y="4937760"/>
            <a:ext cx="10058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7F94A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Documenting &amp; Managing Requirements</a:t>
            </a:r>
            <a:endParaRPr lang="en-US" sz="13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9FB3C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9FB3C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39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БАРИМТЖУУЛАЛТ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Баримтжуулалтын ач холбогдол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40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627632"/>
            <a:ext cx="11064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Олон төсөл сайн томьёолоогүй шаардлагаас болж бүтэлгүйтсэн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685800" y="2286000"/>
            <a:ext cx="1088136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Багийн доторх харилцааг хангаж, шаардлагуудын уялдааг шалгах суурь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эзэд хэрэгцээгээ зөв тусгасан эсэхийг баталгаажуулах боломж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Цаашдын хөгжүүлэлт, тест нь баримт бичгийг оролт болгон ашиглана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Хүлээн авах шалгуурыг тодорхойлно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Нэвтрүүлсний дараа засвар үйлчилгээ, үр өгөөжийн хэрэгжилтэд ашиглагдана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БҮТЭЦ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баримт бичгийн бүтэц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41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Оршил ба суурь нөхцөл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нөхцөл, хөдөлгөгч хүчин, зорилго, хүрээ.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34644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57504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 процессийн загвар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‘To-be’ процесс, шаардлагатай бол ‘as-is’.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12596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835456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Функцийн загвар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Контекст диаграм, use case диаграм (Бүлэг 12).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56692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56692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9552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Өгөгдлийн загвар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9552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Өгөгдлийн бүтэц, бизнес дүрэм, харьцаа.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34644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34644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457504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Шаардлагын каталог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7504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 бүрийн төв сан — аудитын мөр.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812596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812596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835456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Нэр томьёоны толь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835456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Тусгай нэр томьёоны нэгдсэн тодорхойлолт.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КАТАЛОГ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каталог — дөрвөн төрөл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42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72768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Шатлсан бүтэц нь шаардлагыг хялбар цэгцлэх, хянах боломж олгоно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377440"/>
            <a:ext cx="2606040" cy="73152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566928" y="2377440"/>
            <a:ext cx="2606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Ерөнхий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Shape 7"/>
          <p:cNvSpPr/>
          <p:nvPr/>
        </p:nvSpPr>
        <p:spPr>
          <a:xfrm>
            <a:off x="566928" y="3108960"/>
            <a:ext cx="2606040" cy="237744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566928" y="3291840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General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 9"/>
          <p:cNvSpPr/>
          <p:nvPr/>
        </p:nvSpPr>
        <p:spPr>
          <a:xfrm>
            <a:off x="749808" y="374904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бодлого, стандарт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374136" y="2377440"/>
            <a:ext cx="2606040" cy="73152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374136" y="2377440"/>
            <a:ext cx="2606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Техникийн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3374136" y="3108960"/>
            <a:ext cx="2606040" cy="237744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 13"/>
          <p:cNvSpPr/>
          <p:nvPr/>
        </p:nvSpPr>
        <p:spPr>
          <a:xfrm>
            <a:off x="3374136" y="3291840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Technical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3557016" y="374904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Техник дэд бүтцийн бодлого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Shape 15"/>
          <p:cNvSpPr/>
          <p:nvPr/>
        </p:nvSpPr>
        <p:spPr>
          <a:xfrm>
            <a:off x="6181344" y="2377440"/>
            <a:ext cx="2606040" cy="73152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6181344" y="2377440"/>
            <a:ext cx="2606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Функциональ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181344" y="3108960"/>
            <a:ext cx="2606040" cy="237744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6181344" y="3291840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Functional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364224" y="374904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Шийдлийн өгөх боломжууд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8988552" y="2377440"/>
            <a:ext cx="2606040" cy="73152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Text 21"/>
          <p:cNvSpPr/>
          <p:nvPr/>
        </p:nvSpPr>
        <p:spPr>
          <a:xfrm>
            <a:off x="8988552" y="2377440"/>
            <a:ext cx="26060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Функциональ бус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8988552" y="3108960"/>
            <a:ext cx="2606040" cy="237744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8988552" y="3291840"/>
            <a:ext cx="26060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Non-functional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9171432" y="374904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Хэр сайн ажиллах вэ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Text 25"/>
          <p:cNvSpPr/>
          <p:nvPr/>
        </p:nvSpPr>
        <p:spPr>
          <a:xfrm>
            <a:off x="566928" y="5669280"/>
            <a:ext cx="10972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b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 </a:t>
            </a:r>
            <a:r>
              <a:rPr lang="en-US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←→ </a:t>
            </a:r>
            <a:r>
              <a:rPr lang="en-US" b="1" dirty="0">
                <a:solidFill>
                  <a:srgbClr val="E8A33D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Шийдэл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КАТАЛОГ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Ерөнхий ба техникийн шаардлага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43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Ерөнхий (general)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хязгаарлалт — төсөв, хугацаа, нөөц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бодлого ба дүрэм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Хууль, журам (ж: Өгөгдөл хамгаалах хууль, Sarbanes-Oxley)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Брэнд, соёл, хэлний шаардлага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Техникийн (technical)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Тоног төхөөрөмж (hardware)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Програм хангамж (software)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Харилцан ажиллагаа (interoperability)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Интернэт / веб бодлого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КАТАЛОГ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Функциональ шаардлага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44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Шийдлийн өгөх боломжуудыг тодорхойлно — заавал IT байх албагүй; байнга өөрчлөгддөг</a:t>
            </a:r>
            <a:endParaRPr lang="en-US" sz="14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Өгөгдөл оруулах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Шийдэлд шаардагдах өгөгдлийг цуглуулж бүртгэх.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236208" y="214884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623620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64808" y="229514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Өгөгдөл засварлах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6464808" y="275234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Ашиглагдаж буй өгөгдлийн өөрчлөлтийг зохицуулах.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566928" y="436626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56692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795528" y="451256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Процедур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795528" y="496976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Нарийн бизнес дүрэм — decision tree/table тустай.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6236208" y="4366260"/>
            <a:ext cx="539496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623620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6464808" y="4512564"/>
            <a:ext cx="4983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Хайлт ба тайлан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6464808" y="4969764"/>
            <a:ext cx="498348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Тайлан, лавлагааны хариу; их, өргөн хүрээтэй.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КАТАЛОГ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Функциональ бус шаардлага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0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45</a:t>
            </a:r>
            <a:endParaRPr lang="en-US" sz="1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591056"/>
            <a:ext cx="110642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‘Хэр сайн ажиллах вэ’ — ихэвчлэн хойш тавигддаг ноцтой алдаа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214884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Shape 6"/>
          <p:cNvSpPr/>
          <p:nvPr/>
        </p:nvSpPr>
        <p:spPr>
          <a:xfrm>
            <a:off x="56692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29514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Гүйцэтгэлийн хурд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 8"/>
          <p:cNvSpPr/>
          <p:nvPr/>
        </p:nvSpPr>
        <p:spPr>
          <a:xfrm>
            <a:off x="795528" y="275234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Гүйлгээ боловсруулах хурд.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3401568" y="214884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340156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3630168" y="229514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Аюулгүй байдал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 12"/>
          <p:cNvSpPr/>
          <p:nvPr/>
        </p:nvSpPr>
        <p:spPr>
          <a:xfrm>
            <a:off x="3630168" y="275234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Өгөгдлийн нууцлалын түвшин.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6236208" y="214884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Shape 14"/>
          <p:cNvSpPr/>
          <p:nvPr/>
        </p:nvSpPr>
        <p:spPr>
          <a:xfrm>
            <a:off x="6236208" y="2148840"/>
            <a:ext cx="82296" cy="194310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6464808" y="229514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Хандах эрх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 16"/>
          <p:cNvSpPr/>
          <p:nvPr/>
        </p:nvSpPr>
        <p:spPr>
          <a:xfrm>
            <a:off x="6464808" y="275234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Хэн ямар үйлдэл хийх боломжтой.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9070848" y="214884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Shape 18"/>
          <p:cNvSpPr/>
          <p:nvPr/>
        </p:nvSpPr>
        <p:spPr>
          <a:xfrm>
            <a:off x="9070848" y="214884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9299448" y="229514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Нөөцлөлт ба сэргээлт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 20"/>
          <p:cNvSpPr/>
          <p:nvPr/>
        </p:nvSpPr>
        <p:spPr>
          <a:xfrm>
            <a:off x="9299448" y="275234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Өгөгдөл алдагдлаас хамгаалах бодлого.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566928" y="436626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Shape 22"/>
          <p:cNvSpPr/>
          <p:nvPr/>
        </p:nvSpPr>
        <p:spPr>
          <a:xfrm>
            <a:off x="56692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795528" y="451256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Архив ба хадгалалт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Text 24"/>
          <p:cNvSpPr/>
          <p:nvPr/>
        </p:nvSpPr>
        <p:spPr>
          <a:xfrm>
            <a:off x="795528" y="496976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Хадгалах хугацаа, устгах журам.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3401568" y="436626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Shape 26"/>
          <p:cNvSpPr/>
          <p:nvPr/>
        </p:nvSpPr>
        <p:spPr>
          <a:xfrm>
            <a:off x="3401568" y="4366260"/>
            <a:ext cx="82296" cy="194310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3630168" y="451256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Засвар үйлчилгээ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Text 28"/>
          <p:cNvSpPr/>
          <p:nvPr/>
        </p:nvSpPr>
        <p:spPr>
          <a:xfrm>
            <a:off x="3630168" y="496976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Үйлчилгээ, асуудал засах хандлага.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Shape 29"/>
          <p:cNvSpPr/>
          <p:nvPr/>
        </p:nvSpPr>
        <p:spPr>
          <a:xfrm>
            <a:off x="6236208" y="436626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Shape 30"/>
          <p:cNvSpPr/>
          <p:nvPr/>
        </p:nvSpPr>
        <p:spPr>
          <a:xfrm>
            <a:off x="6236208" y="4366260"/>
            <a:ext cx="82296" cy="194310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Text 31"/>
          <p:cNvSpPr/>
          <p:nvPr/>
        </p:nvSpPr>
        <p:spPr>
          <a:xfrm>
            <a:off x="6464808" y="451256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Тасралтгүй байдал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Text 32"/>
          <p:cNvSpPr/>
          <p:nvPr/>
        </p:nvSpPr>
        <p:spPr>
          <a:xfrm>
            <a:off x="6464808" y="496976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Гамшгийн дараа сэргэх (BCP/DR).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Shape 33"/>
          <p:cNvSpPr/>
          <p:nvPr/>
        </p:nvSpPr>
        <p:spPr>
          <a:xfrm>
            <a:off x="9070848" y="4366260"/>
            <a:ext cx="2560320" cy="194310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Shape 34"/>
          <p:cNvSpPr/>
          <p:nvPr/>
        </p:nvSpPr>
        <p:spPr>
          <a:xfrm>
            <a:off x="9070848" y="4366260"/>
            <a:ext cx="82296" cy="194310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Text 35"/>
          <p:cNvSpPr/>
          <p:nvPr/>
        </p:nvSpPr>
        <p:spPr>
          <a:xfrm>
            <a:off x="9299448" y="4512564"/>
            <a:ext cx="21488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Хүртээмж / хэрэглэгдэхүй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 36"/>
          <p:cNvSpPr/>
          <p:nvPr/>
        </p:nvSpPr>
        <p:spPr>
          <a:xfrm>
            <a:off x="9299448" y="4969764"/>
            <a:ext cx="2148840" cy="12115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24/7 бэлэн байдал, хялбар хэрэглээ, бэрхшээлтэй иргэдэд хүртээмж, багтаамж.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ШАТЛАЛ БА ДЭЛГЭРҮҮЛЭЛТ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шатлал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46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BCS: уялдаа холбоо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Ерөнхий/техникийн → функциональ/функциональ бусаар дэлгэрнэ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Бүгд байгууллагын үнэт зүйл, стратеги, зорилгоор хөтлөгдөнө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Зорилготой нийцэхгүй бол үнэхээр шаардлага мөн эсэхэд эргэлзэнэ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Жишээ: өгөгдөл хамгаалах хууль → аюулгүй байдал + хандах эрх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Дэлгэрүүлэлт — BABOK ангилал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шаардлага (Business)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Оролцогч талын шаардлага (Stakeholder)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Шийдлийн шаардлага: функциональ + функциональ бус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Шилжилтийн шаардлага (Transition)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КАТАЛОГИЙН ТАЛБАР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Нэг шаардлагыг баримтжуулах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47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566928" y="1627632"/>
            <a:ext cx="110642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Volere (Robertson) ‘requirements shell’ нь ижил төстэй бүтэцтэй (дэлгэрүүлэлт)</a:t>
            </a:r>
            <a:endParaRPr lang="en-US" sz="15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 5"/>
          <p:cNvSpPr/>
          <p:nvPr/>
        </p:nvSpPr>
        <p:spPr>
          <a:xfrm>
            <a:off x="685800" y="2286000"/>
            <a:ext cx="10881360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Танигч (ID) ба хувилбар  — ж: F-028v2-0, G-006v0-1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Нэр, тайлбар  — бүтэц: үүрэг + үйл үг + объект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 сурвалж, эзэн, зохиогч  — мөшгөлт ба шийдвэр гаргах эрх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Төрөл, тэргүүлэх зэрэг, бизнес хэсэг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Хүлээн авах шалгуур, холбоотой шаардлага/баримт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Үндэслэл, шийдвэрлэлт, хувилбарын түүх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ТЭРГҮҮЛЭЛ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Тэргүүлэх зэрэг — MoSCoW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48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MoSCoW (DSDM)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M — Must have: заавал, эхний хувилбарт зайлшгүй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S — Should have: чухал ч хойшлуулж болно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C — Could have: хүсүүштэй, цаг/төсвөөс шалтгаална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W — Won’t have (this time): дараагийн үед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Дэлгэрүүлэлт — Kano загвар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Зайлшгүй (must-be): байхгүй бол сэтгэл ханамжгүй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Гүйцэтгэлийн (performance): их байх тусам сайн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Баярлуулагч (delighter): гэнэтийн нэмүү үнэ цэн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Тэргүүлэл нь хувилбар, итерацид онцгой ач холбогдолтой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УДИРДЛАГА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Шаардлагын удирдлага — мөшгөгдөх чанар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49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Хэвтээ (horizontal)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‘Буцаах’ (backwards from): энэ боломжийн эх шаардлага хэн гаргасан бэ?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‘Урагшлах’ (forwards to): энэ шаардлага яаж хэрэгжсэн бэ?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 сурвалжаас хүргэлт хүртэл мөшгөнө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Босоо (vertical)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Шатлалаар дээш/доош мөшгөнө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Үнэт зүйл, стратеги, зорилготой нийцлийг шалгана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sz="16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Дэлгэрүүлэлт: Requirements Traceability Matrix (RTM) — шаардлага ↔ дизайн ↔ тест холбоо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УДИРДЛАГА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Удирдлагын бүрэлдэхүүн хэсэг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50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Тодорхойлох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Шаардлага бүрд давтагдашгүй танигч.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34644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57504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Хөндлөн холбоо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Холбоотой шаардлага/баримтыг холбож нөлөөллийн шинжилгээ хийнэ.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12596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835456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Эх сурвалж ба эзэн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Гарал үүсэл, шийдвэр гаргагч.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56692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56692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9552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Тохиргооны удирдлага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9552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Өөрчлөлтийг сахилгатай хийж мөшгөлтийг хадгална.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34644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34644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457504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Өөрчлөлтийн хяналт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7504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Change request → нөлөөлөл → шийдвэр.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812596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812596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835456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Програмын дэмжлэг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835456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Хувилбар, хадгалалт, холболтыг автоматжуулна.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УДИРДЛАГА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Тохиргооны удирдлага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51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34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Тохиргооны нэгж (CI)  — шаардлага, каталог, загвар, баримт бичиг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Тодорхойлох (identification)  — CI бүрд танигч + хувилбарын дугаар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Хувилбарын хяналт  — ноорог 0.n → суурь хувилбар (baseline) v1.0 → засвар v2.0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Суурь хувилбар болсны дараа зөвхөн албан журмаар л өөрчилнө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28600" indent="-228600">
              <a:spcAft>
                <a:spcPts val="10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Agile: прототайп бүрийг demo/timebox-ийн төгсгөлд суурь болгоно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УДИРДЛАГА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Өөрчлөлтийн хяналт ба багаж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52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5440680" cy="566928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Өөрчлөлтийн хяналт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841248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1. Өөрчлөлтийг ‘change request’-ээр баримтжуулах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2. Оролцогч талаар нөлөөлөл/өртгийг үнэлүүлэх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3. Эрх бүхий байгууллага шийдвэрлэх → шинэ хувилбар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Цаг хугацаанд бүрэн аудитын мөр үүснэ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6199632" y="1783080"/>
            <a:ext cx="5440680" cy="448056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6199632" y="1783080"/>
            <a:ext cx="5440680" cy="566928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4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6428232" y="1783080"/>
            <a:ext cx="498348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Програм хангамжийн дэмжлэг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6473952" y="2514600"/>
            <a:ext cx="4937760" cy="3566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 үүсгэх, хадгалах, хянах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Аюулгүй хадгалалт ба хандалт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Баримтуудын хооронд холбоо (linkage)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800"/>
              </a:spcAft>
              <a:buSzPct val="100000"/>
              <a:buChar char="•"/>
            </a:pPr>
            <a:r>
              <a:rPr lang="en-US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Танигч ба хувилбарын дугаар олгох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ДҮГНЭЛТ</a:t>
            </a:r>
            <a:endParaRPr lang="en-US" sz="1200" dirty="0"/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Дүгнэлт — гол санаанууд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ISA332 · Бизнес шинжилгээ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53</a:t>
            </a:r>
            <a:endParaRPr lang="en-US" sz="900" dirty="0"/>
          </a:p>
        </p:txBody>
      </p:sp>
      <p:sp>
        <p:nvSpPr>
          <p:cNvPr id="6" name="Shape 4"/>
          <p:cNvSpPr/>
          <p:nvPr/>
        </p:nvSpPr>
        <p:spPr>
          <a:xfrm>
            <a:off x="56692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Shape 5"/>
          <p:cNvSpPr/>
          <p:nvPr/>
        </p:nvSpPr>
        <p:spPr>
          <a:xfrm>
            <a:off x="56692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 6"/>
          <p:cNvSpPr/>
          <p:nvPr/>
        </p:nvSpPr>
        <p:spPr>
          <a:xfrm>
            <a:off x="79552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RE = нягт хандлага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 7"/>
          <p:cNvSpPr/>
          <p:nvPr/>
        </p:nvSpPr>
        <p:spPr>
          <a:xfrm>
            <a:off x="79552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Илрүүлэх → шинжлэх → баталгаажуулах, + баримтжуулах ба удирдах.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Shape 8"/>
          <p:cNvSpPr/>
          <p:nvPr/>
        </p:nvSpPr>
        <p:spPr>
          <a:xfrm>
            <a:off x="434644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hape 9"/>
          <p:cNvSpPr/>
          <p:nvPr/>
        </p:nvSpPr>
        <p:spPr>
          <a:xfrm>
            <a:off x="4346448" y="1783080"/>
            <a:ext cx="82296" cy="2125980"/>
          </a:xfrm>
          <a:prstGeom prst="rect">
            <a:avLst/>
          </a:prstGeom>
          <a:solidFill>
            <a:srgbClr val="0E7C86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 10"/>
          <p:cNvSpPr/>
          <p:nvPr/>
        </p:nvSpPr>
        <p:spPr>
          <a:xfrm>
            <a:off x="457504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Далд мэдлэг гол сорилт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11"/>
          <p:cNvSpPr/>
          <p:nvPr/>
        </p:nvSpPr>
        <p:spPr>
          <a:xfrm>
            <a:off x="457504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Зөв техникээр гаргаж авч илэрхий болгоно.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Shape 12"/>
          <p:cNvSpPr/>
          <p:nvPr/>
        </p:nvSpPr>
        <p:spPr>
          <a:xfrm>
            <a:off x="8125968" y="17830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Shape 13"/>
          <p:cNvSpPr/>
          <p:nvPr/>
        </p:nvSpPr>
        <p:spPr>
          <a:xfrm>
            <a:off x="8125968" y="17830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 14"/>
          <p:cNvSpPr/>
          <p:nvPr/>
        </p:nvSpPr>
        <p:spPr>
          <a:xfrm>
            <a:off x="8354568" y="19293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Чанар ба шүүлтүүр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Text 15"/>
          <p:cNvSpPr/>
          <p:nvPr/>
        </p:nvSpPr>
        <p:spPr>
          <a:xfrm>
            <a:off x="8354568" y="23865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Тодорхой, хоёрдмол бус, тестлэгдэх, мөшгөгдөх шаардлага.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Shape 16"/>
          <p:cNvSpPr/>
          <p:nvPr/>
        </p:nvSpPr>
        <p:spPr>
          <a:xfrm>
            <a:off x="56692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Shape 17"/>
          <p:cNvSpPr/>
          <p:nvPr/>
        </p:nvSpPr>
        <p:spPr>
          <a:xfrm>
            <a:off x="566928" y="4183380"/>
            <a:ext cx="82296" cy="2125980"/>
          </a:xfrm>
          <a:prstGeom prst="rect">
            <a:avLst/>
          </a:prstGeom>
          <a:solidFill>
            <a:srgbClr val="E8A33D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 18"/>
          <p:cNvSpPr/>
          <p:nvPr/>
        </p:nvSpPr>
        <p:spPr>
          <a:xfrm>
            <a:off x="79552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Каталог = төв сан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 19"/>
          <p:cNvSpPr/>
          <p:nvPr/>
        </p:nvSpPr>
        <p:spPr>
          <a:xfrm>
            <a:off x="79552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4 төрөл, талбарууд, тэргүүлэл (MoSCoW).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Shape 20"/>
          <p:cNvSpPr/>
          <p:nvPr/>
        </p:nvSpPr>
        <p:spPr>
          <a:xfrm>
            <a:off x="434644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Shape 21"/>
          <p:cNvSpPr/>
          <p:nvPr/>
        </p:nvSpPr>
        <p:spPr>
          <a:xfrm>
            <a:off x="434644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 22"/>
          <p:cNvSpPr/>
          <p:nvPr/>
        </p:nvSpPr>
        <p:spPr>
          <a:xfrm>
            <a:off x="457504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Мөшгөгдөх чанар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" name="Text 23"/>
          <p:cNvSpPr/>
          <p:nvPr/>
        </p:nvSpPr>
        <p:spPr>
          <a:xfrm>
            <a:off x="457504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Хэвтээ ба босоо — хэрэгцээ биелсэнийг батална.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Shape 24"/>
          <p:cNvSpPr/>
          <p:nvPr/>
        </p:nvSpPr>
        <p:spPr>
          <a:xfrm>
            <a:off x="8125968" y="4183380"/>
            <a:ext cx="3505200" cy="2125980"/>
          </a:xfrm>
          <a:prstGeom prst="rect">
            <a:avLst/>
          </a:prstGeom>
          <a:solidFill>
            <a:srgbClr val="F2F6F9"/>
          </a:solidFill>
          <a:ln w="12700">
            <a:solidFill>
              <a:srgbClr val="E7EEF3"/>
            </a:solidFill>
            <a:prstDash val="solid"/>
          </a:ln>
          <a:effectLst>
            <a:outerShdw blurRad="63500" dist="25400" dir="8100000" algn="bl" rotWithShape="0">
              <a:srgbClr val="9AA7B4">
                <a:alpha val="18000"/>
              </a:srgbClr>
            </a:outerShdw>
          </a:effectLst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Shape 25"/>
          <p:cNvSpPr/>
          <p:nvPr/>
        </p:nvSpPr>
        <p:spPr>
          <a:xfrm>
            <a:off x="8125968" y="4183380"/>
            <a:ext cx="82296" cy="2125980"/>
          </a:xfrm>
          <a:prstGeom prst="rect">
            <a:avLst/>
          </a:prstGeom>
          <a:solidFill>
            <a:srgbClr val="12294B"/>
          </a:solidFill>
          <a:ln/>
        </p:spPr>
        <p:txBody>
          <a:bodyPr/>
          <a:lstStyle/>
          <a:p>
            <a:endParaRPr lang="en-US" sz="20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Text 26"/>
          <p:cNvSpPr/>
          <p:nvPr/>
        </p:nvSpPr>
        <p:spPr>
          <a:xfrm>
            <a:off x="8354568" y="4329684"/>
            <a:ext cx="30937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600" b="1" dirty="0">
                <a:solidFill>
                  <a:srgbClr val="12294B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Үр дүн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 27"/>
          <p:cNvSpPr/>
          <p:nvPr/>
        </p:nvSpPr>
        <p:spPr>
          <a:xfrm>
            <a:off x="8354568" y="4786884"/>
            <a:ext cx="3093720" cy="13944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140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Бизнесийн хэрэгцээг үнэхээр хангасан шийдэл.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66928" y="384048"/>
            <a:ext cx="10972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200" dirty="0">
                <a:solidFill>
                  <a:srgbClr val="0E7C86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ЛАВЛАГАА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48640" y="676656"/>
            <a:ext cx="110642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700" b="1" dirty="0">
                <a:solidFill>
                  <a:srgbClr val="12294B"/>
                </a:solidFill>
                <a:latin typeface="Arial" panose="020B0604020202020204" pitchFamily="34" charset="0"/>
                <a:ea typeface="Georgia" pitchFamily="34" charset="-122"/>
                <a:cs typeface="Arial" panose="020B0604020202020204" pitchFamily="34" charset="0"/>
              </a:rPr>
              <a:t>Эх сурвалж ба цаашид унших</a:t>
            </a:r>
            <a:endParaRPr lang="en-US" sz="27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 2"/>
          <p:cNvSpPr/>
          <p:nvPr/>
        </p:nvSpPr>
        <p:spPr>
          <a:xfrm>
            <a:off x="548640" y="6437376"/>
            <a:ext cx="6400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ISA332 · Бизнес шинжилгээ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 3"/>
          <p:cNvSpPr/>
          <p:nvPr/>
        </p:nvSpPr>
        <p:spPr>
          <a:xfrm>
            <a:off x="11430000" y="6437376"/>
            <a:ext cx="5486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E7184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54</a:t>
            </a:r>
            <a:endParaRPr lang="en-US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 4"/>
          <p:cNvSpPr/>
          <p:nvPr/>
        </p:nvSpPr>
        <p:spPr>
          <a:xfrm>
            <a:off x="685800" y="1783080"/>
            <a:ext cx="10881360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Paul, D., Cadle, J. &amp; Yeates, D. (2014) Business Analysis, 3rd edn. BCS — Бүлэг 10 (M. Eva), Бүлэг 11 (D. Paul).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Polanyi, M. (2009) The Tacit Dimension. Univ. of Chicago Press.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Walia, G. &amp; Carver, J. (2009) ‘Software requirement errors’, Information &amp; Software Technology, 51.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Robertson, S. &amp; Robertson, J. (2012) Mastering the Requirements Process (Volere), 3rd edn.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Alexander, I. &amp; Beus-Dukic, L. (2009) Discovering Requirements. Wiley.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IIBA (2015) BABOK Guide v3 — шаардлагын ангилал, илрүүлэх техник.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Wiegers, K. &amp; Beatty, J. (2013) Software Requirements, 3rd edn. Microsoft Press.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03200" indent="-203200">
              <a:spcAft>
                <a:spcPts val="900"/>
              </a:spcAft>
              <a:buSzPct val="100000"/>
              <a:buChar char="•"/>
            </a:pPr>
            <a:r>
              <a:rPr lang="en-US" sz="1350" dirty="0">
                <a:solidFill>
                  <a:srgbClr val="1E2A38"/>
                </a:solidFill>
                <a:latin typeface="Arial" panose="020B0604020202020204" pitchFamily="34" charset="0"/>
                <a:ea typeface="Calibri" pitchFamily="34" charset="-122"/>
                <a:cs typeface="Arial" panose="020B0604020202020204" pitchFamily="34" charset="0"/>
              </a:rPr>
              <a:t>Cohn, M. (2004) User Stories Applied; Wake, B. (2003) INVEST шалгуур.</a:t>
            </a:r>
            <a:endParaRPr lang="en-US" sz="135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Colorful</Template>
  <TotalTime>18</TotalTime>
  <Words>3926</Words>
  <Application>Microsoft Office PowerPoint</Application>
  <PresentationFormat>Widescreen</PresentationFormat>
  <Paragraphs>757</Paragraphs>
  <Slides>51</Slides>
  <Notes>51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Arial</vt:lpstr>
      <vt:lpstr>Calibri</vt:lpstr>
      <vt:lpstr>Georgia</vt:lpstr>
      <vt:lpstr>Montserrat</vt:lpstr>
      <vt:lpstr>Times New Roman</vt:lpstr>
      <vt:lpstr>Office Theme</vt:lpstr>
      <vt:lpstr>Course: Business analysis and process management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Шаардлагын инженерчлэл — Бүлэг 10-11</dc:title>
  <dc:subject>PptxGenJS Presentation</dc:subject>
  <dc:creator>ISA332</dc:creator>
  <cp:lastModifiedBy>САРАНЧИМЭГ Насанжаргал</cp:lastModifiedBy>
  <cp:revision>3</cp:revision>
  <dcterms:created xsi:type="dcterms:W3CDTF">2026-06-08T18:32:57Z</dcterms:created>
  <dcterms:modified xsi:type="dcterms:W3CDTF">2026-06-08T19:16:47Z</dcterms:modified>
</cp:coreProperties>
</file>