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1"/>
  </p:notesMasterIdLst>
  <p:sldIdLst>
    <p:sldId id="31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6" r:id="rId40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32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2" autoAdjust="0"/>
    <p:restoredTop sz="94610"/>
  </p:normalViewPr>
  <p:slideViewPr>
    <p:cSldViewPr snapToGrid="0" snapToObjects="1">
      <p:cViewPr varScale="1">
        <p:scale>
          <a:sx n="92" d="100"/>
          <a:sy n="92" d="100"/>
        </p:scale>
        <p:origin x="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8319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:notes"/>
          <p:cNvSpPr txBox="1">
            <a:spLocks noGrp="1"/>
          </p:cNvSpPr>
          <p:nvPr>
            <p:ph type="sldNum" idx="12"/>
          </p:nvPr>
        </p:nvSpPr>
        <p:spPr>
          <a:xfrm>
            <a:off x="5308971" y="6731040"/>
            <a:ext cx="4061460" cy="354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324100" y="531813"/>
            <a:ext cx="4724400" cy="2657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" name="Google Shape;60;p1:notes"/>
          <p:cNvSpPr txBox="1">
            <a:spLocks noGrp="1"/>
          </p:cNvSpPr>
          <p:nvPr>
            <p:ph type="body" idx="1"/>
          </p:nvPr>
        </p:nvSpPr>
        <p:spPr>
          <a:xfrm>
            <a:off x="937260" y="3366135"/>
            <a:ext cx="7498080" cy="3188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Principles of Information Systems, Thirteenth Edition</a:t>
            </a:r>
            <a:br>
              <a:rPr lang="en-US" sz="1100" dirty="0"/>
            </a:br>
            <a:endParaRPr sz="1100"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Chapter 1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An Introduction to Information Systems</a:t>
            </a:r>
            <a:endParaRPr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000">
                <a:latin typeface="Montserrat" panose="00000500000000000000" pitchFamily="2" charset="0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4780EC5-D0B4-4FFC-9647-6184CD62EDF6}" type="datetime1">
              <a:rPr lang="en-US" smtClean="0"/>
              <a:t>6/9/2026</a:t>
            </a:fld>
            <a:endParaRPr lang="en-US"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Business analysis and process management</a:t>
            </a:r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611322DE-3F9E-4261-BC4C-C8DBA52F478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Google Shape;92;p14">
            <a:extLst>
              <a:ext uri="{FF2B5EF4-FFF2-40B4-BE49-F238E27FC236}">
                <a16:creationId xmlns:a16="http://schemas.microsoft.com/office/drawing/2014/main" id="{1701E78D-1E89-7720-C160-8CCDA67E4251}"/>
              </a:ext>
            </a:extLst>
          </p:cNvPr>
          <p:cNvSpPr/>
          <p:nvPr/>
        </p:nvSpPr>
        <p:spPr>
          <a:xfrm>
            <a:off x="359229" y="413657"/>
            <a:ext cx="11473500" cy="6335400"/>
          </a:xfrm>
          <a:prstGeom prst="rect">
            <a:avLst/>
          </a:prstGeom>
          <a:noFill/>
          <a:ln w="12700" cap="flat" cmpd="sng">
            <a:solidFill>
              <a:srgbClr val="0132A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Google Shape;93;p14" descr="A picture containing chart&#10;&#10;Description automatically generated">
            <a:extLst>
              <a:ext uri="{FF2B5EF4-FFF2-40B4-BE49-F238E27FC236}">
                <a16:creationId xmlns:a16="http://schemas.microsoft.com/office/drawing/2014/main" id="{F143D8D6-5FAA-DA1F-5886-74F658BD7EB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259720" y="5106643"/>
            <a:ext cx="3008383" cy="19507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94;p14">
            <a:extLst>
              <a:ext uri="{FF2B5EF4-FFF2-40B4-BE49-F238E27FC236}">
                <a16:creationId xmlns:a16="http://schemas.microsoft.com/office/drawing/2014/main" id="{6070D658-871E-6117-9690-E779B1C80DBB}"/>
              </a:ext>
            </a:extLst>
          </p:cNvPr>
          <p:cNvSpPr/>
          <p:nvPr/>
        </p:nvSpPr>
        <p:spPr>
          <a:xfrm>
            <a:off x="821531" y="2758283"/>
            <a:ext cx="11011239" cy="843755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ctrTitle"/>
          </p:nvPr>
        </p:nvSpPr>
        <p:spPr>
          <a:xfrm>
            <a:off x="1524000" y="2758282"/>
            <a:ext cx="9144000" cy="816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3200" b="1">
                <a:solidFill>
                  <a:schemeClr val="bg1"/>
                </a:solidFill>
                <a:latin typeface="Montserrat" panose="00000500000000000000" pitchFamily="2" charset="0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9287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"/>
          <p:cNvSpPr txBox="1">
            <a:spLocks noGrp="1"/>
          </p:cNvSpPr>
          <p:nvPr>
            <p:ph type="ctrTitle"/>
          </p:nvPr>
        </p:nvSpPr>
        <p:spPr>
          <a:xfrm>
            <a:off x="2109788" y="2161184"/>
            <a:ext cx="8253643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>
              <a:lnSpc>
                <a:spcPct val="85000"/>
              </a:lnSpc>
              <a:buSzPts val="2400"/>
            </a:pP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Course: Business analysis and process management</a:t>
            </a:r>
            <a:endParaRPr sz="2000" b="0" dirty="0">
              <a:solidFill>
                <a:schemeClr val="dk1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ACD60B-6C5D-B782-7229-97E83DB7CB0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Business analysis and process management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Arial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subTitle" idx="1"/>
          </p:nvPr>
        </p:nvSpPr>
        <p:spPr>
          <a:xfrm>
            <a:off x="896656" y="3060741"/>
            <a:ext cx="10679907" cy="369397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 algn="ctr">
              <a:spcBef>
                <a:spcPts val="0"/>
              </a:spcBef>
              <a:buSzPts val="4000"/>
            </a:pPr>
            <a:r>
              <a:rPr lang="en-US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Lecture 15</a:t>
            </a:r>
            <a:r>
              <a:rPr lang="mn-MN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:</a:t>
            </a:r>
            <a:r>
              <a:rPr lang="en-US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 </a:t>
            </a:r>
            <a:r>
              <a:rPr lang="en-US" sz="2667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Requirement validating and documentation</a:t>
            </a:r>
            <a:endParaRPr sz="2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5" name="Google Shape;62;p1">
            <a:extLst>
              <a:ext uri="{FF2B5EF4-FFF2-40B4-BE49-F238E27FC236}">
                <a16:creationId xmlns:a16="http://schemas.microsoft.com/office/drawing/2014/main" id="{777E50AB-3B9C-8029-CBA3-777D7F9D4027}"/>
              </a:ext>
            </a:extLst>
          </p:cNvPr>
          <p:cNvSpPr txBox="1">
            <a:spLocks/>
          </p:cNvSpPr>
          <p:nvPr/>
        </p:nvSpPr>
        <p:spPr>
          <a:xfrm>
            <a:off x="2109788" y="3790873"/>
            <a:ext cx="8253643" cy="20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2400" b="1" i="0" u="none" strike="noStrike" cap="none">
                <a:solidFill>
                  <a:schemeClr val="bg1"/>
                </a:solidFill>
                <a:latin typeface="Montserrat" panose="00000500000000000000" pitchFamily="2" charset="0"/>
                <a:ea typeface="Calibri"/>
                <a:cs typeface="Calibri"/>
                <a:sym typeface="Calibri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tabLst/>
              <a:defRPr/>
            </a:pPr>
            <a:r>
              <a:rPr kumimoji="0" lang="en-US" sz="16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Lecturer: SARANCHIMEG Nasanjargal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6F0D3D-FBF7-7451-316A-608A8484005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fld id="{611322DE-3F9E-4261-BC4C-C8DBA52F478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ЛЕКЦИЙН ТӨЛӨВЛӨГӨӨ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Энэ лекцээр юу үзэх вэ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349240" cy="4480560"/>
          </a:xfrm>
          <a:prstGeom prst="roundRect">
            <a:avLst>
              <a:gd name="adj" fmla="val 16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691640"/>
            <a:ext cx="118872" cy="448056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932688" y="1938528"/>
            <a:ext cx="868680" cy="86868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932688" y="1938528"/>
            <a:ext cx="868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1965960" y="1993392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12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965960" y="2286000"/>
            <a:ext cx="37490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Шаардлагыг загварчлах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1005840" y="3154680"/>
            <a:ext cx="466344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Загварын ач холбогдол, хоёр харагдац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 ба системийн use case диаграм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Актор, use case, систем хил, холбоо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&lt;&lt;include&gt;&gt; ба &lt;&lt;extend&gt;&gt;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Энтити-хамаарлын диаграм (ERD)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Класс загвар, multiplicity, удамшил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Agile болон засварт загварын үүрэг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309360" y="1691640"/>
            <a:ext cx="5349240" cy="4480560"/>
          </a:xfrm>
          <a:prstGeom prst="roundRect">
            <a:avLst>
              <a:gd name="adj" fmla="val 16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6309360" y="1691640"/>
            <a:ext cx="118872" cy="448056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6693408" y="1938528"/>
            <a:ext cx="868680" cy="86868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693408" y="1938528"/>
            <a:ext cx="868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3000" dirty="0"/>
          </a:p>
        </p:txBody>
      </p:sp>
      <p:sp>
        <p:nvSpPr>
          <p:cNvPr id="15" name="Text 13"/>
          <p:cNvSpPr/>
          <p:nvPr/>
        </p:nvSpPr>
        <p:spPr>
          <a:xfrm>
            <a:off x="7726680" y="1993392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7726680" y="2286000"/>
            <a:ext cx="37490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Бизнесийн шийдлийг хүргэх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6766560" y="3154680"/>
            <a:ext cx="466344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Бизнесийн өөрчлөлтийн амьдралын мөчлөг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BA-гийн үүрэг — Дизайн үе шат, POPIT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Тестийн техникүүд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Хэрэгжүүлэлт — SARAH сэтгэл хөдлөлийн муруй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 бий болгох, үр өгөөжийн төлөвлөгөө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хамаарлын сүлжээ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 кейс ба үр өгөөжийн тойм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132A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 rot="1080000">
            <a:off x="-1371600" y="4114800"/>
            <a:ext cx="6400800" cy="6400800"/>
          </a:xfrm>
          <a:prstGeom prst="roundRect">
            <a:avLst>
              <a:gd name="adj" fmla="val 4286"/>
            </a:avLst>
          </a:prstGeom>
          <a:solidFill>
            <a:srgbClr val="002060">
              <a:alpha val="1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822960" y="201168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4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731520" y="2286000"/>
            <a:ext cx="411480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12000" dirty="0"/>
          </a:p>
        </p:txBody>
      </p:sp>
      <p:sp>
        <p:nvSpPr>
          <p:cNvPr id="6" name="Text 4"/>
          <p:cNvSpPr/>
          <p:nvPr/>
        </p:nvSpPr>
        <p:spPr>
          <a:xfrm>
            <a:off x="3383280" y="2788920"/>
            <a:ext cx="8229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Шаардлагыг загварчлах</a:t>
            </a:r>
            <a:endParaRPr lang="en-US" sz="3400" dirty="0"/>
          </a:p>
        </p:txBody>
      </p:sp>
      <p:sp>
        <p:nvSpPr>
          <p:cNvPr id="7" name="Text 5"/>
          <p:cNvSpPr/>
          <p:nvPr/>
        </p:nvSpPr>
        <p:spPr>
          <a:xfrm>
            <a:off x="3429000" y="3977640"/>
            <a:ext cx="80467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dirty="0">
                <a:solidFill>
                  <a:srgbClr val="E8F0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IT системийн шаардлагыг шинжлэх, тодорхойлоход хамгийн өргөн хэрэглэгддэг загварчлалын техникүүд: use case, ERD, класс загвар.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12 · СУРАЛЦАХУЙН ЗОРИЛТ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Шаардлагыг загварчлах — зорилтууд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11109960" cy="4206240"/>
          </a:xfrm>
          <a:prstGeom prst="roundRect">
            <a:avLst>
              <a:gd name="adj" fmla="val 1739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68680" y="2057400"/>
            <a:ext cx="100584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Энэ бүлгийг үзсэнээр та дараахыг чадна: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868680" y="2606040"/>
            <a:ext cx="457200" cy="45720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68680" y="2606040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1463040" y="2587752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Загварын ач холбогдол, нэг харагдацын зарчмыг тайлбарлах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6309360" y="2606040"/>
            <a:ext cx="457200" cy="45720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6309360" y="2606040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6903720" y="2587752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 ба системийн use case диаграм байгуулах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868680" y="3447288"/>
            <a:ext cx="457200" cy="45720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868680" y="3447288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1463040" y="3429000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Актор, use case, систем хил, холбоог ялгах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6309360" y="3447288"/>
            <a:ext cx="457200" cy="45720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6309360" y="3447288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6903720" y="3429000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&lt;&lt;include&gt;&gt; ба &lt;&lt;extend&gt;&gt;-ийн ялгааг хэрэглэх</a:t>
            </a:r>
            <a:endParaRPr lang="en-US" sz="1350" dirty="0"/>
          </a:p>
        </p:txBody>
      </p:sp>
      <p:sp>
        <p:nvSpPr>
          <p:cNvPr id="18" name="Shape 16"/>
          <p:cNvSpPr/>
          <p:nvPr/>
        </p:nvSpPr>
        <p:spPr>
          <a:xfrm>
            <a:off x="868680" y="4288536"/>
            <a:ext cx="457200" cy="45720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868680" y="4288536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700" dirty="0"/>
          </a:p>
        </p:txBody>
      </p:sp>
      <p:sp>
        <p:nvSpPr>
          <p:cNvPr id="20" name="Text 18"/>
          <p:cNvSpPr/>
          <p:nvPr/>
        </p:nvSpPr>
        <p:spPr>
          <a:xfrm>
            <a:off x="1463040" y="4270248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ERD-ийн энтити, атрибут, хамаарал, optionality-г уншиж зурах</a:t>
            </a:r>
            <a:endParaRPr lang="en-US" sz="1350" dirty="0"/>
          </a:p>
        </p:txBody>
      </p:sp>
      <p:sp>
        <p:nvSpPr>
          <p:cNvPr id="21" name="Shape 19"/>
          <p:cNvSpPr/>
          <p:nvPr/>
        </p:nvSpPr>
        <p:spPr>
          <a:xfrm>
            <a:off x="6309360" y="4288536"/>
            <a:ext cx="457200" cy="45720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6309360" y="4288536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6903720" y="4270248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Класс загвар, multiplicity, удамшлыг тайлбарлах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12 · ОРШИЛ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Загвар гэж юу вэ, яагаад хэрэгтэй вэ?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6400800" cy="4297680"/>
          </a:xfrm>
          <a:prstGeom prst="roundRect">
            <a:avLst>
              <a:gd name="adj" fmla="val 1702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22960" y="1965960"/>
            <a:ext cx="5852160" cy="10972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5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Загвар нь системийн нэг л харагдац (perspective)-ыг харуулна — гэхдээ түүнийг маш тодорхой харуулдаг. Энэ нь шинжээчийг урьд нь анзааралгүй өнгөрсөн асуултуудыг тавихад хүргэдэг.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822960" y="3154680"/>
            <a:ext cx="585216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Загварын гол ач холбогдол: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868680" y="3520440"/>
            <a:ext cx="585216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Ойлголтыг тодорхой болгож, ойлгомжгүй байдлыг арилгана</a:t>
            </a:r>
            <a:endParaRPr lang="en-US" sz="14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Бусад загвартай хооронд нь шалгаснаар шинжилгээний бүрэн бүтэн байдлыг хангана</a:t>
            </a:r>
            <a:endParaRPr lang="en-US" sz="14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Нэг боксыг, нэг шугам тус бүр системийн талаар тодорхой мэдэгдэл хийнэ</a:t>
            </a:r>
            <a:endParaRPr lang="en-US" sz="14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Шинэ асуулт төрүүлж, бизнесийн дүрмийг ил болгоно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7223760" y="1737360"/>
            <a:ext cx="4434840" cy="4297680"/>
          </a:xfrm>
          <a:prstGeom prst="roundRect">
            <a:avLst>
              <a:gd name="adj" fmla="val 1702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7452360" y="1965960"/>
            <a:ext cx="402336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Системийн ХОЁР харагдац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7498080" y="2468880"/>
            <a:ext cx="3886200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7498080" y="2468880"/>
            <a:ext cx="100584" cy="155448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7726680" y="2606040"/>
            <a:ext cx="3474720" cy="320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ФУНКЦ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7726680" y="2926080"/>
            <a:ext cx="352044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 юу хийх вэ — Use case диаграм (UML)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7498080" y="4160520"/>
            <a:ext cx="3886200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7498080" y="4160520"/>
            <a:ext cx="100584" cy="1554480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7726680" y="4297680"/>
            <a:ext cx="3474720" cy="320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C6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ӨГӨГДӨЛ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7726680" y="4617720"/>
            <a:ext cx="3520440" cy="9601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 ямар өгөгдөл хадгалах вэ — ERD ба класс загвар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12 · АРГА ЗҮЙ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Хоёр загварчлалын арга, гурван техник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874520"/>
            <a:ext cx="3429000" cy="3931920"/>
          </a:xfrm>
          <a:prstGeom prst="roundRect">
            <a:avLst>
              <a:gd name="adj" fmla="val 21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874520"/>
            <a:ext cx="3429000" cy="64008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548640" y="1993392"/>
            <a:ext cx="34290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Функцийн харагдац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777240" y="2743200"/>
            <a:ext cx="2971800" cy="7315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UML — Use case диаграм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777240" y="3611880"/>
            <a:ext cx="3017520" cy="2011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Системийн ФУНКЦийг загварчилна. Актор бүр системээс юу хүсэж байгааг харуулна.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4544568" y="1874520"/>
            <a:ext cx="3429000" cy="3931920"/>
          </a:xfrm>
          <a:prstGeom prst="roundRect">
            <a:avLst>
              <a:gd name="adj" fmla="val 21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4544568" y="1874520"/>
            <a:ext cx="3429000" cy="640080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4544568" y="1993392"/>
            <a:ext cx="34290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Өгөгдлийн харагдац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4773168" y="2743200"/>
            <a:ext cx="2971800" cy="7315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UML — Класс загвар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4773168" y="3611880"/>
            <a:ext cx="3017520" cy="2011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Объект хандалтат аргаар өгөгдлийг (класс, атрибут, үйлдэл) загварчилна.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8540496" y="1874520"/>
            <a:ext cx="3429000" cy="3931920"/>
          </a:xfrm>
          <a:prstGeom prst="roundRect">
            <a:avLst>
              <a:gd name="adj" fmla="val 21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8540496" y="1874520"/>
            <a:ext cx="3429000" cy="64008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8540496" y="1993392"/>
            <a:ext cx="34290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Өгөгдлийн харагдац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8769096" y="2743200"/>
            <a:ext cx="2971800" cy="7315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 — Энтити-хамаарал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8769096" y="3611880"/>
            <a:ext cx="3017520" cy="2011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Бүтэцлэгдсэн, өгөгдөлд төвлөрсөн уламжлалт аргаар өгөгдлийн бүтцийг загварчилна.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548640" y="5989320"/>
            <a:ext cx="109728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Эдгээр техникүүд нь UML (use case ба класс) болон бүтэцлэгдсэн өгөгдлийн арга (ERD) гэсэн хоёр өөр сургуулиас сонгогдсон.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Бизнесийн use case диаграм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783080"/>
            <a:ext cx="566928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5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Байгууллага буюу бизнес системийн дээд түвшний харагдацыг өгнө</a:t>
            </a:r>
            <a:endParaRPr lang="en-US" sz="150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5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Оролцогч талууд системээс ЯМАР хэрэглээ (usage) шаардаж байгааг харуулна</a:t>
            </a:r>
            <a:endParaRPr lang="en-US" sz="150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5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Төслийн хүрээг тогтоох, шинжлэх талбаруудыг тоймлоход маш тустай</a:t>
            </a:r>
            <a:endParaRPr lang="en-US" sz="150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5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Зарим use case-ийг IT систем гүйцэтгэнэ, заримыг хагас, заримыг бүхэлд нь гар аргаар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6400800" y="1737360"/>
            <a:ext cx="5257800" cy="4343400"/>
          </a:xfrm>
          <a:prstGeom prst="roundRect">
            <a:avLst>
              <a:gd name="adj" fmla="val 1684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6492240" y="1847088"/>
            <a:ext cx="5074920" cy="320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Зураг 12.1 — Төсөл удирдлагын байгууллага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8229600" y="2286000"/>
            <a:ext cx="2468880" cy="3520440"/>
          </a:xfrm>
          <a:prstGeom prst="rect">
            <a:avLst/>
          </a:prstGeom>
          <a:solidFill>
            <a:srgbClr val="F4F7FA"/>
          </a:solidFill>
          <a:ln w="1905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8366760" y="2395728"/>
            <a:ext cx="2194560" cy="56692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8366760" y="2395728"/>
            <a:ext cx="219456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Шинэ төсөл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эхлүүлэх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8366760" y="3063240"/>
            <a:ext cx="2194560" cy="56692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8366760" y="3063240"/>
            <a:ext cx="219456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Төсөл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төлөвлөх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8366760" y="3730752"/>
            <a:ext cx="2194560" cy="56692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8366760" y="3730752"/>
            <a:ext cx="219456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Явцыг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хянах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8366760" y="4398264"/>
            <a:ext cx="2194560" cy="56692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8366760" y="4398264"/>
            <a:ext cx="219456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Бүх төслийг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удирдах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8366760" y="5065776"/>
            <a:ext cx="2194560" cy="56692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8366760" y="5065776"/>
            <a:ext cx="219456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Төсөл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хаах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6629400" y="2743200"/>
            <a:ext cx="384048" cy="384048"/>
          </a:xfrm>
          <a:prstGeom prst="ellipse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6400800" y="3154680"/>
            <a:ext cx="8686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00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Төслийн</a:t>
            </a:r>
            <a:endParaRPr lang="en-US" sz="9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900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менежер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6629400" y="4572000"/>
            <a:ext cx="384048" cy="384048"/>
          </a:xfrm>
          <a:prstGeom prst="ellipse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6355080" y="4983480"/>
            <a:ext cx="96012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00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Хөтөлбөрийн</a:t>
            </a:r>
            <a:endParaRPr lang="en-US" sz="9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900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менежер</a:t>
            </a:r>
            <a:endParaRPr lang="en-US" sz="900" dirty="0"/>
          </a:p>
        </p:txBody>
      </p:sp>
      <p:sp>
        <p:nvSpPr>
          <p:cNvPr id="22" name="Shape 20"/>
          <p:cNvSpPr/>
          <p:nvPr/>
        </p:nvSpPr>
        <p:spPr>
          <a:xfrm>
            <a:off x="7013448" y="2926080"/>
            <a:ext cx="1371600" cy="0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7013448" y="4754880"/>
            <a:ext cx="1371600" cy="0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Системийн use case ба түүний элементүүд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91640"/>
            <a:ext cx="11064240" cy="868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«Нэг зураг арван мянган үгтэй тэнцэнэ» — use case диаграм нь IT системийн шаардлагыг ойлгомжгүй байдалгүйгээр илэрхийлэхэд тусална. Бизнес хэрэглэгчдэд хамгийн ойлгомжтой харагдац нь систем гүйцэтгэх ФУНКЦ ба түүнийг ашиглах АКТОРуудыг харуулдаг.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6974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697480"/>
            <a:ext cx="109728" cy="150876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68680" y="2834640"/>
            <a:ext cx="493776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Актор (Actor)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868680" y="3227832"/>
            <a:ext cx="498348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Системээс үйлчилгээ хүлээж буй хүн, дүр, гадаад систем эсвэл цаг хугацаа. Ихэвчлэн хэрэглэгчийн дүр. Системийн хилийг тодорхойлоход тусална.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6281928" y="26974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6281928" y="2697480"/>
            <a:ext cx="109728" cy="1508760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601968" y="2834640"/>
            <a:ext cx="493776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C6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6601968" y="3227832"/>
            <a:ext cx="498348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Актор системээр хийлгэхийг хүсэж буй зүйл. Зууван дүрсээр зурна. «үйл үг + нэр үг» (ж: «Төсөл тохируулах»).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548640" y="4361688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548640" y="4361688"/>
            <a:ext cx="109728" cy="150876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868680" y="4498848"/>
            <a:ext cx="493776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Системийн хил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868680" y="4892040"/>
            <a:ext cx="498348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Бүх use case-ийг тойруулсан том хайрцаг; акторууд хилийн гадна талд. Системийн хүрээг тохиролцоход чухал.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6281928" y="4361688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6281928" y="4361688"/>
            <a:ext cx="109728" cy="1508760"/>
          </a:xfrm>
          <a:prstGeom prst="rect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6601968" y="4498848"/>
            <a:ext cx="493776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Холбоо (Association)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6601968" y="4892040"/>
            <a:ext cx="498348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Аль актор аль use case-тэй харьцахыг заасан шугам.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Зураг 12.2 — Системийн use case диаграмын жишээ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109960" cy="4434840"/>
          </a:xfrm>
          <a:prstGeom prst="roundRect">
            <a:avLst>
              <a:gd name="adj" fmla="val 1649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4206240" y="1920240"/>
            <a:ext cx="3840480" cy="3977640"/>
          </a:xfrm>
          <a:prstGeom prst="rect">
            <a:avLst/>
          </a:prstGeom>
          <a:solidFill>
            <a:srgbClr val="F4F7FA"/>
          </a:solidFill>
          <a:ln w="1905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4206240" y="1975104"/>
            <a:ext cx="384048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C6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Төсөл хянах систем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434840" y="2286000"/>
            <a:ext cx="3383280" cy="47548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4434840" y="2286000"/>
            <a:ext cx="3383280" cy="47548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Төсөл тохируулах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4434840" y="2862072"/>
            <a:ext cx="3383280" cy="47548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434840" y="2862072"/>
            <a:ext cx="3383280" cy="47548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Нөөц хуваарилах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4434840" y="3438144"/>
            <a:ext cx="3383280" cy="47548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4434840" y="3438144"/>
            <a:ext cx="3383280" cy="47548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Явц хянах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4434840" y="4014216"/>
            <a:ext cx="3383280" cy="47548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4434840" y="4014216"/>
            <a:ext cx="3383280" cy="47548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Нэхэмжлэхийн өгөгдөл өгөх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4434840" y="4590288"/>
            <a:ext cx="3383280" cy="47548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4434840" y="4590288"/>
            <a:ext cx="3383280" cy="47548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Хувийн хуваарь хэвлэх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4434840" y="5166360"/>
            <a:ext cx="3383280" cy="475488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4434840" y="5166360"/>
            <a:ext cx="3383280" cy="47548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Төслүүдийг нэгтгэх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1097280" y="2331720"/>
            <a:ext cx="457200" cy="457200"/>
          </a:xfrm>
          <a:prstGeom prst="ellipse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594360" y="2807208"/>
            <a:ext cx="146304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Төслийн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менежер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1097280" y="3657600"/>
            <a:ext cx="457200" cy="457200"/>
          </a:xfrm>
          <a:prstGeom prst="ellipse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594360" y="4133088"/>
            <a:ext cx="146304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Хөтөлбөрийн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менежер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1097280" y="4937760"/>
            <a:ext cx="457200" cy="457200"/>
          </a:xfrm>
          <a:prstGeom prst="ellipse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594360" y="5413248"/>
            <a:ext cx="146304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Багийн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гишүүн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10149840" y="2743200"/>
            <a:ext cx="1371600" cy="868680"/>
          </a:xfrm>
          <a:prstGeom prst="roundRect">
            <a:avLst>
              <a:gd name="adj" fmla="val 8421"/>
            </a:avLst>
          </a:prstGeom>
          <a:solidFill>
            <a:srgbClr val="16324F"/>
          </a:solidFill>
          <a:ln w="12700">
            <a:solidFill>
              <a:srgbClr val="1632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10149840" y="2788920"/>
            <a:ext cx="1371600" cy="8229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&lt;&lt;actor&gt;&gt;</a:t>
            </a:r>
            <a:endParaRPr lang="en-US" sz="95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Санхүүгийн</a:t>
            </a:r>
            <a:endParaRPr lang="en-US" sz="95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9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</a:t>
            </a:r>
            <a:endParaRPr lang="en-US" sz="950" dirty="0"/>
          </a:p>
        </p:txBody>
      </p:sp>
      <p:sp>
        <p:nvSpPr>
          <p:cNvPr id="27" name="Shape 25"/>
          <p:cNvSpPr/>
          <p:nvPr/>
        </p:nvSpPr>
        <p:spPr>
          <a:xfrm>
            <a:off x="1554480" y="2560320"/>
            <a:ext cx="2651760" cy="0"/>
          </a:xfrm>
          <a:prstGeom prst="line">
            <a:avLst/>
          </a:prstGeom>
          <a:noFill/>
          <a:ln w="1270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1554480" y="3886200"/>
            <a:ext cx="2651760" cy="182880"/>
          </a:xfrm>
          <a:prstGeom prst="line">
            <a:avLst/>
          </a:prstGeom>
          <a:noFill/>
          <a:ln w="1270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Shape 27"/>
          <p:cNvSpPr/>
          <p:nvPr/>
        </p:nvSpPr>
        <p:spPr>
          <a:xfrm>
            <a:off x="1554480" y="5120640"/>
            <a:ext cx="2651760" cy="0"/>
          </a:xfrm>
          <a:prstGeom prst="line">
            <a:avLst/>
          </a:prstGeom>
          <a:noFill/>
          <a:ln w="1270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8046720" y="3108960"/>
            <a:ext cx="2103120" cy="91440"/>
          </a:xfrm>
          <a:prstGeom prst="line">
            <a:avLst/>
          </a:prstGeom>
          <a:noFill/>
          <a:ln w="1270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548640" y="6217920"/>
            <a:ext cx="110642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Хил доторх зууван бүр актороос ирэх дохиогоор системийн гүйцэтгэх функц. Акторуудыг хилийн гадна байрлуулснаар системийн хүрээ тодорхой болно.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100" dirty="0"/>
          </a:p>
        </p:txBody>
      </p:sp>
      <p:sp>
        <p:nvSpPr>
          <p:cNvPr id="33" name="Text 31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&lt;&lt;include&gt;&gt; ба &lt;&lt;extend&gt;&gt; бүтэц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5486400" cy="2057400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737360"/>
            <a:ext cx="109728" cy="205740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22960" y="1874520"/>
            <a:ext cx="51206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&lt;&lt;include&gt;&gt;  — Багтаах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22960" y="2286000"/>
            <a:ext cx="5029200" cy="1417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Олон use case-д давтагддаг боловсруулалтыг тусдаа use case болгон гаргаж, бусдад нь «багтаадаг». Жишээ нь олон use case эхэндээ «Төсөл тодорхойлох» гэсэн алхамтай — үүнийг нэг удаа бичээд багтаана. Давхардлыг арилгана.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548640" y="3977640"/>
            <a:ext cx="5486400" cy="2103120"/>
          </a:xfrm>
          <a:prstGeom prst="roundRect">
            <a:avLst>
              <a:gd name="adj" fmla="val 347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548640" y="3977640"/>
            <a:ext cx="109728" cy="210312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822960" y="4114800"/>
            <a:ext cx="51206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&lt;&lt;extend&gt;&gt;  — Өргөтгөх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822960" y="4526280"/>
            <a:ext cx="5074920" cy="1463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Тухайн хувилбар (iteration)-д заавал биш зарим элементийг тусдаа use case болгож, эх use case-ийг «өргөтгөнө». Жишээ: явц хянасны дараа явцын тайлан хэвлэх нь эхний хувилбарт шаардлагагүй бол тусгаарлана. Сумны зүг эх use case рүү заана.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355080" y="1737360"/>
            <a:ext cx="5303520" cy="4343400"/>
          </a:xfrm>
          <a:prstGeom prst="roundRect">
            <a:avLst>
              <a:gd name="adj" fmla="val 1684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6446520" y="1828800"/>
            <a:ext cx="5120640" cy="320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Зураг 12.4 — &lt;&lt;include&gt;&gt; ба &lt;&lt;extend&gt;&gt;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6675120" y="2377440"/>
            <a:ext cx="2011680" cy="54864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675120" y="2377440"/>
            <a:ext cx="20116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Явц хянах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9418320" y="2377440"/>
            <a:ext cx="2011680" cy="548640"/>
          </a:xfrm>
          <a:prstGeom prst="ellipse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9418320" y="2331720"/>
            <a:ext cx="201168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Төсөл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тодорхойлох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8686800" y="2651760"/>
            <a:ext cx="731520" cy="0"/>
          </a:xfrm>
          <a:prstGeom prst="line">
            <a:avLst/>
          </a:prstGeom>
          <a:noFill/>
          <a:ln w="25400">
            <a:solidFill>
              <a:srgbClr val="5B6B79"/>
            </a:solidFill>
            <a:prstDash val="dash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8549640" y="2331720"/>
            <a:ext cx="100584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9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&lt;&lt;include&gt;&gt;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6675120" y="3840480"/>
            <a:ext cx="2011680" cy="54864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6675120" y="3794760"/>
            <a:ext cx="201168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Явцын тайлан</a:t>
            </a:r>
            <a:endParaRPr lang="en-US" sz="10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хэвлэх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7680960" y="3840480"/>
            <a:ext cx="0" cy="0"/>
          </a:xfrm>
          <a:prstGeom prst="line">
            <a:avLst/>
          </a:prstGeom>
          <a:noFill/>
          <a:ln w="25400">
            <a:solidFill>
              <a:srgbClr val="5B6B79"/>
            </a:solidFill>
            <a:prstDash val="dash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7818120" y="3291840"/>
            <a:ext cx="118872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9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&lt;&lt;extend&gt;&gt;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6492240" y="4800600"/>
            <a:ext cx="5074920" cy="10972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include / extend нь use case-уудыг хооронд нь холбох ЦОРын ганц арга. Эдгээр диаграм боловсруулалтын дараалал (flow)-ыг харуулдаггүй.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 тайлбар (description)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91640"/>
            <a:ext cx="11064240" cy="6858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Актор ба use case-ийн харилцааны нарийн ширийнийг «use case тайлбар»-т бичнэ. Энэ нь харилцааны явцад болох алхмуудыг жагсаасан, ихэвчлэн үгэн хэлбэрийн тодорхойлолт.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514600"/>
            <a:ext cx="5486400" cy="3520440"/>
          </a:xfrm>
          <a:prstGeom prst="roundRect">
            <a:avLst>
              <a:gd name="adj" fmla="val 207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514600"/>
            <a:ext cx="109728" cy="352044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22960" y="265176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Тайлбарт юу багтах вэ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868680" y="3108960"/>
            <a:ext cx="502920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Зорилго (goal) — энэ use case юунд хүрэх вэ</a:t>
            </a:r>
            <a:endParaRPr lang="en-US" sz="13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Гол амжилтын хувилбар («happy day»)</a:t>
            </a:r>
            <a:endParaRPr lang="en-US" sz="13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Алхам бүрийн системийн хариу үйлдэл</a:t>
            </a:r>
            <a:endParaRPr lang="en-US" sz="13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Боломжит өөр хувилбарууд (alternatives)</a:t>
            </a:r>
            <a:endParaRPr lang="en-US" sz="13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Идэвхжүүлэгч (trigger) ба урьдчилсан нөхцөл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6172200" y="2514600"/>
            <a:ext cx="5486400" cy="3520440"/>
          </a:xfrm>
          <a:prstGeom prst="roundRect">
            <a:avLst>
              <a:gd name="adj" fmla="val 2078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6400800" y="265176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Боловсруулалтыг хэрхэн тэмдэглэх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6400800" y="3063240"/>
            <a:ext cx="502920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 доторх боловсруулалтыг өөр өөр техникээр баримтжуулж болно: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6446520" y="3657600"/>
            <a:ext cx="502920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UML үйл ажиллагааны диаграм (activity diagram)</a:t>
            </a:r>
            <a:endParaRPr lang="en-US" sz="135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Шийдвэрийн хүснэгт (decision table)</a:t>
            </a:r>
            <a:endParaRPr lang="en-US" sz="135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Бичвэр алхмууд (step-by-step)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00800" y="5074920"/>
            <a:ext cx="5029200" cy="868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 диаграм нь семинар (workshop)-т маш тустай — бизнес хэрэглэгчид амархан ойлгож, хэлэлцүүлгийн сайн хүрээ болдог.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ӨГӨГДЛИЙН ЗАГВАР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Системийн өгөгдлийг яагаад загварчлах вэ?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783080"/>
            <a:ext cx="649224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Хэрэглэгчид ямар өгөгдөл бүртгэж, авахаа тохиролцох боломж олгоно</a:t>
            </a:r>
            <a:endParaRPr lang="en-US" sz="145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Захиалгат хөгжүүлэлтэд өгөгдлийн сангийн зураг төслийн үндэс болно</a:t>
            </a:r>
            <a:endParaRPr lang="en-US" sz="145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Багц програм (packaged) сонгох үнэлгээнд тусална</a:t>
            </a:r>
            <a:endParaRPr lang="en-US" sz="145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Зөвхөн хөгжүүлэгчдийн биш — бизнес шинжээчийн гол хэрэгсэл</a:t>
            </a:r>
            <a:endParaRPr lang="en-US" sz="145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Өгөгдөл үүсгэх, өөрчлөх, устгахыг зохицуулдаг бизнесийн дүрмийг ойлгоход тусална</a:t>
            </a:r>
            <a:endParaRPr lang="en-US" sz="1450" dirty="0"/>
          </a:p>
        </p:txBody>
      </p:sp>
      <p:sp>
        <p:nvSpPr>
          <p:cNvPr id="5" name="Shape 3"/>
          <p:cNvSpPr/>
          <p:nvPr/>
        </p:nvSpPr>
        <p:spPr>
          <a:xfrm>
            <a:off x="7315200" y="1783080"/>
            <a:ext cx="4343400" cy="4206240"/>
          </a:xfrm>
          <a:prstGeom prst="roundRect">
            <a:avLst>
              <a:gd name="adj" fmla="val 1739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7543800" y="2011680"/>
            <a:ext cx="393192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Хоёр өргөн хэрэглэгддэг техник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7589520" y="2606040"/>
            <a:ext cx="379476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7589520" y="2606040"/>
            <a:ext cx="100584" cy="141732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7818120" y="2743200"/>
            <a:ext cx="347472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Энтити-хамаарлын диаграм (ERD)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7818120" y="3200400"/>
            <a:ext cx="347472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Удаан хугацаанд тогтсон, өгөгдөлд төвлөрсөн уламжлалт техник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589520" y="4160520"/>
            <a:ext cx="379476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7589520" y="4160520"/>
            <a:ext cx="100584" cy="1417320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7818120" y="4297680"/>
            <a:ext cx="347472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UML Класс загвар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7818120" y="4709160"/>
            <a:ext cx="347472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Объект хандалтат, өргөн хэрэглэгддэг орчин үеийн техник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Энтити, атрибут ба түлхүүр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5532120" cy="2057400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737360"/>
            <a:ext cx="109728" cy="205740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22960" y="1874520"/>
            <a:ext cx="51206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Энтити (Entity)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22960" y="2286000"/>
            <a:ext cx="5029200" cy="1417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Байгууллага мэдээлэл цуглуулж, хадгалахыг хүсдэг зүйл. Физик (Захиалга, Үйлчлүүлэгч), үзэл баримтлалын (Захиалга, Цаг товлолт) эсвэл идэвхтэй (Хурал, Сургалт) байж болно. Нэр нь дандаа НЭГ тоон дээр, нэр үг.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548640" y="3977640"/>
            <a:ext cx="5532120" cy="2103120"/>
          </a:xfrm>
          <a:prstGeom prst="roundRect">
            <a:avLst>
              <a:gd name="adj" fmla="val 347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548640" y="3977640"/>
            <a:ext cx="109728" cy="2103120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822960" y="4114800"/>
            <a:ext cx="51206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1C6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Атрибут (Attribute) ба Түлхүүр (Key)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822960" y="4526280"/>
            <a:ext cx="5074920" cy="1463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Энтитиг тодорхойлдог өгөгдлийн зүйлс. Жишээ: Ном → гарчиг, зохиогч, хэвлэгч, үнэ. Тухайн нэг тохиолдлыг (occurrence) цор ганцаар тодорхойлдог атрибут буюу атрибутуудын нийлбэрийг ТҮЛХҮҮР гэнэ. Атрибутыг диаграм дээр биш, дэмжих баримтад тэмдэглэдэг.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400800" y="1737360"/>
            <a:ext cx="5257800" cy="4343400"/>
          </a:xfrm>
          <a:prstGeom prst="roundRect">
            <a:avLst>
              <a:gd name="adj" fmla="val 1684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6629400" y="1920240"/>
            <a:ext cx="484632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Төрөл ба тохиолдлыг ялгах нь</a:t>
            </a:r>
            <a:endParaRPr lang="en-US" sz="15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629400" y="2377440"/>
          <a:ext cx="4800600" cy="914400"/>
        </p:xfrm>
        <a:graphic>
          <a:graphicData uri="http://schemas.openxmlformats.org/drawingml/2006/table">
            <a:tbl>
              <a:tblPr/>
              <a:tblGrid>
                <a:gridCol w="1783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8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8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Ойлголт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24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Логик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24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Физик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24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Энтити төрөл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Entity type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Хүснэгт (Table)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Энтити тохиолдол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Occurrence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Бичлэг (Record)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Атрибут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Attribute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Талбар (Field)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Text 12"/>
          <p:cNvSpPr/>
          <p:nvPr/>
        </p:nvSpPr>
        <p:spPr>
          <a:xfrm>
            <a:off x="6629400" y="4572000"/>
            <a:ext cx="484632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Ж: Энтити төрөл «Ном» бол тохиолдол нь тодорхой нэг ном — «Business Analysis».</a:t>
            </a:r>
            <a:endParaRPr lang="en-US" sz="1200" dirty="0"/>
          </a:p>
        </p:txBody>
      </p:sp>
      <p:sp>
        <p:nvSpPr>
          <p:cNvPr id="16" name="Shape 13"/>
          <p:cNvSpPr/>
          <p:nvPr/>
        </p:nvSpPr>
        <p:spPr>
          <a:xfrm>
            <a:off x="8229600" y="5257800"/>
            <a:ext cx="1645920" cy="594360"/>
          </a:xfrm>
          <a:prstGeom prst="roundRect">
            <a:avLst>
              <a:gd name="adj" fmla="val 12308"/>
            </a:avLst>
          </a:prstGeom>
          <a:solidFill>
            <a:srgbClr val="FFFFFF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8229600" y="5257800"/>
            <a:ext cx="1645920" cy="5943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Ном</a:t>
            </a:r>
            <a:endParaRPr lang="en-US" sz="1400" dirty="0"/>
          </a:p>
        </p:txBody>
      </p:sp>
      <p:sp>
        <p:nvSpPr>
          <p:cNvPr id="18" name="Text 15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Хамаарал (Relationship): гурван зэрэг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64208"/>
            <a:ext cx="1106424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Хамаарал нь хоёр энтитийн хоорондох бизнесийн утга бүхий холбоо. Диаграм дээр энтитүүдийг холбосон шугамаар дүрсэлнэ. «Хэрээний хөл» (crow's foot) нь «олон» талыг заана.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468880"/>
            <a:ext cx="3429000" cy="228600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468880"/>
            <a:ext cx="3429000" cy="566928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548640" y="2560320"/>
            <a:ext cx="3429000" cy="38404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Нэг-олон (1:m)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777240" y="3154680"/>
            <a:ext cx="3017520" cy="1463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Хамгийн түгээмэл. Ж: Нэг Алба → олон Ажилтан; ажилтан бүр яг нэг албанд.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544568" y="2468880"/>
            <a:ext cx="3429000" cy="228600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4544568" y="2468880"/>
            <a:ext cx="3429000" cy="566928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4544568" y="2560320"/>
            <a:ext cx="3429000" cy="38404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Нэг-нэг (1:1)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4773168" y="3154680"/>
            <a:ext cx="3017520" cy="1463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Ж: Захиалга ↔ Нэхэмжлэх. Зарим аргад зөвшөөрөгддөггүй тул хоёр энтитийг нэгтгэхийг санал болгодог.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8540496" y="2468880"/>
            <a:ext cx="3429000" cy="2286000"/>
          </a:xfrm>
          <a:prstGeom prst="roundRect">
            <a:avLst>
              <a:gd name="adj" fmla="val 3200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8540496" y="2468880"/>
            <a:ext cx="3429000" cy="566928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8540496" y="2560320"/>
            <a:ext cx="3429000" cy="38404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Олон-олон (m:m)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8769096" y="3154680"/>
            <a:ext cx="3017520" cy="1463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Ж: Ажилтан ↔ Төсөл. Ихэвчлэн ХОЛБОГЧ энтити нэмж, хоёр 1:m болгон задалдаг.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548640" y="4983480"/>
            <a:ext cx="11109960" cy="1234440"/>
          </a:xfrm>
          <a:prstGeom prst="roundRect">
            <a:avLst>
              <a:gd name="adj" fmla="val 5926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1097280" y="5212080"/>
            <a:ext cx="1554480" cy="7315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1097280" y="5212080"/>
            <a:ext cx="1554480" cy="7315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Алба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2651760" y="5577840"/>
            <a:ext cx="182880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4297680" y="5577840"/>
            <a:ext cx="22860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4297680" y="5577840"/>
            <a:ext cx="22860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4297680" y="5577840"/>
            <a:ext cx="228600" cy="164592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4526280" y="5212080"/>
            <a:ext cx="1554480" cy="73152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4526280" y="5212080"/>
            <a:ext cx="1554480" cy="7315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Ажилтан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6355080" y="5440680"/>
            <a:ext cx="512064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Нэг Алба → олон Ажилтан (1:m). Цул шугам = яг нэг; хэрээний хөл = нэгээс олон.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Сонгомол байдал (Optionality)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64208"/>
            <a:ext cx="11064240" cy="6858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Optionality нь хамаарлын хоёр төгсгөл дэх энтитүүд ЗААВАЛ хамт оршин байх ёстой эсэх, эсвэл нэг нь нөгөөгүйгээр орших боломжтой эсэхийг тодорхойлно. Цул шугам = заавал; тасархай шугам = сонгомол (заавал биш).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514600"/>
            <a:ext cx="3429000" cy="3246120"/>
          </a:xfrm>
          <a:prstGeom prst="roundRect">
            <a:avLst>
              <a:gd name="adj" fmla="val 2254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514600"/>
            <a:ext cx="3429000" cy="566928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548640" y="2606040"/>
            <a:ext cx="3429000" cy="38404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Бүрэн заавал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777240" y="3200400"/>
            <a:ext cx="3017520" cy="15544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Хоёр энтити нэг нь нөгөөгүйгээр оршихгүй. Ж: Захиалга бүр дор хаяж нэг Захиалгын мөртэй.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960120" y="4800600"/>
            <a:ext cx="1097280" cy="502920"/>
          </a:xfrm>
          <a:prstGeom prst="roundRect">
            <a:avLst>
              <a:gd name="adj" fmla="val 14545"/>
            </a:avLst>
          </a:prstGeom>
          <a:solidFill>
            <a:srgbClr val="F4F7FA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960120" y="4800600"/>
            <a:ext cx="109728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Эцэг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2057400" y="5047488"/>
            <a:ext cx="91440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2423160" y="4800600"/>
            <a:ext cx="1097280" cy="502920"/>
          </a:xfrm>
          <a:prstGeom prst="roundRect">
            <a:avLst>
              <a:gd name="adj" fmla="val 14545"/>
            </a:avLst>
          </a:prstGeom>
          <a:solidFill>
            <a:srgbClr val="F4F7FA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2423160" y="4800600"/>
            <a:ext cx="109728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Хүүхэд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4544568" y="2514600"/>
            <a:ext cx="3429000" cy="3246120"/>
          </a:xfrm>
          <a:prstGeom prst="roundRect">
            <a:avLst>
              <a:gd name="adj" fmla="val 2254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4544568" y="2514600"/>
            <a:ext cx="3429000" cy="566928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4544568" y="2606040"/>
            <a:ext cx="3429000" cy="38404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Бүрэн сонгомол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4773168" y="3200400"/>
            <a:ext cx="3017520" cy="15544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Хоёр энтити бие даан оршино. Ж: Үйлчлүүлэгчийн дуудлагагүйгээр Захиалга өгч болно.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4956048" y="4800600"/>
            <a:ext cx="1097280" cy="502920"/>
          </a:xfrm>
          <a:prstGeom prst="roundRect">
            <a:avLst>
              <a:gd name="adj" fmla="val 14545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4956048" y="4800600"/>
            <a:ext cx="109728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Эцэг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6053328" y="5047488"/>
            <a:ext cx="91440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6419088" y="4800600"/>
            <a:ext cx="1097280" cy="502920"/>
          </a:xfrm>
          <a:prstGeom prst="roundRect">
            <a:avLst>
              <a:gd name="adj" fmla="val 14545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6419088" y="4800600"/>
            <a:ext cx="109728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Хүүхэд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8540496" y="2514600"/>
            <a:ext cx="3429000" cy="3246120"/>
          </a:xfrm>
          <a:prstGeom prst="roundRect">
            <a:avLst>
              <a:gd name="adj" fmla="val 2254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8540496" y="2514600"/>
            <a:ext cx="3429000" cy="566928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8540496" y="2606040"/>
            <a:ext cx="3429000" cy="38404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Эцэг/хүүхэд холимог</a:t>
            </a:r>
            <a:endParaRPr lang="en-US" sz="1500" dirty="0"/>
          </a:p>
        </p:txBody>
      </p:sp>
      <p:sp>
        <p:nvSpPr>
          <p:cNvPr id="26" name="Text 24"/>
          <p:cNvSpPr/>
          <p:nvPr/>
        </p:nvSpPr>
        <p:spPr>
          <a:xfrm>
            <a:off x="8769096" y="3200400"/>
            <a:ext cx="3017520" cy="15544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Эцэг (parent) хүүхэдгүй оршиж болох ч хүүхэд (child) заавал эцэгтэй — эсвэл эсрэгээр.</a:t>
            </a:r>
            <a:endParaRPr lang="en-US" sz="1300" dirty="0"/>
          </a:p>
        </p:txBody>
      </p:sp>
      <p:sp>
        <p:nvSpPr>
          <p:cNvPr id="27" name="Shape 25"/>
          <p:cNvSpPr/>
          <p:nvPr/>
        </p:nvSpPr>
        <p:spPr>
          <a:xfrm>
            <a:off x="8951976" y="4800600"/>
            <a:ext cx="1097280" cy="502920"/>
          </a:xfrm>
          <a:prstGeom prst="roundRect">
            <a:avLst>
              <a:gd name="adj" fmla="val 14545"/>
            </a:avLst>
          </a:prstGeom>
          <a:solidFill>
            <a:srgbClr val="F4F7FA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8951976" y="4800600"/>
            <a:ext cx="109728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Эцэг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10049256" y="5047488"/>
            <a:ext cx="91440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10415016" y="4800600"/>
            <a:ext cx="1097280" cy="502920"/>
          </a:xfrm>
          <a:prstGeom prst="roundRect">
            <a:avLst>
              <a:gd name="adj" fmla="val 14545"/>
            </a:avLst>
          </a:prstGeom>
          <a:solidFill>
            <a:srgbClr val="F4F7FA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10415016" y="4800600"/>
            <a:ext cx="109728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Хүүхэд</a:t>
            </a:r>
            <a:endParaRPr lang="en-US" sz="1000" dirty="0"/>
          </a:p>
        </p:txBody>
      </p:sp>
      <p:sp>
        <p:nvSpPr>
          <p:cNvPr id="32" name="Text 30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1100" dirty="0"/>
          </a:p>
        </p:txBody>
      </p:sp>
      <p:sp>
        <p:nvSpPr>
          <p:cNvPr id="33" name="Text 31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Олон-олон задлал, нэр ба онцгой хамаарал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5486400" cy="2240280"/>
          </a:xfrm>
          <a:prstGeom prst="roundRect">
            <a:avLst>
              <a:gd name="adj" fmla="val 3265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737360"/>
            <a:ext cx="109728" cy="224028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22960" y="1874520"/>
            <a:ext cx="51206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Холбогч энтити (Link entity)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286000"/>
            <a:ext cx="5074920" cy="1600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m:m хамаарлыг ихэвчлэн нэмэлт холбогч энтити тодорхойлж, хоёр 1:m болгон задалдаг. Ж: Ажилтан—Төсөл хооронд «Гэрээ» энтити нэмнэ. Холбогч энтитийн нэр нь ихэвчлэн хамаарлыг тодорхойлсон үйл үгийн нэр үг хэлбэр.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548640" y="4160520"/>
            <a:ext cx="5486400" cy="1920240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548640" y="4160520"/>
            <a:ext cx="109728" cy="192024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822960" y="4297680"/>
            <a:ext cx="51206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Хамаарлын нэр ба онцгой хамаарал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822960" y="4709160"/>
            <a:ext cx="5074920" cy="12801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Хамаарлыг хоёр талаас нь үг хэллэгээр нэрлэнэ. Онцгой (exclusive) хамаарал: энтитийн тохиолдол нэг хамааралд оролцвол нөгөөд оролцох боломжгүй — онцгойн нумаар (exclusivity arc) заана.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355080" y="1737360"/>
            <a:ext cx="5303520" cy="4343400"/>
          </a:xfrm>
          <a:prstGeom prst="roundRect">
            <a:avLst>
              <a:gd name="adj" fmla="val 1684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6446520" y="1828800"/>
            <a:ext cx="5120640" cy="320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Зураг 12.12 — Задарсан олон-олон хамаарал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6903720" y="2468880"/>
            <a:ext cx="1737360" cy="640080"/>
          </a:xfrm>
          <a:prstGeom prst="roundRect">
            <a:avLst>
              <a:gd name="adj" fmla="val 11429"/>
            </a:avLst>
          </a:prstGeom>
          <a:solidFill>
            <a:srgbClr val="F4F7FA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903720" y="2468880"/>
            <a:ext cx="173736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Ажилтан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418320" y="2468880"/>
            <a:ext cx="1737360" cy="640080"/>
          </a:xfrm>
          <a:prstGeom prst="roundRect">
            <a:avLst>
              <a:gd name="adj" fmla="val 11429"/>
            </a:avLst>
          </a:prstGeom>
          <a:solidFill>
            <a:srgbClr val="F4F7FA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9418320" y="2468880"/>
            <a:ext cx="173736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Төсөл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8183880" y="4114800"/>
            <a:ext cx="1737360" cy="640080"/>
          </a:xfrm>
          <a:prstGeom prst="roundRect">
            <a:avLst>
              <a:gd name="adj" fmla="val 11429"/>
            </a:avLst>
          </a:prstGeom>
          <a:solidFill>
            <a:srgbClr val="E2A23B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8183880" y="4114800"/>
            <a:ext cx="173736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Гэрээ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7772400" y="3108960"/>
            <a:ext cx="822960" cy="100584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10287000" y="3108960"/>
            <a:ext cx="0" cy="100584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6492240" y="4983480"/>
            <a:ext cx="5074920" cy="10058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Анхны хамаарлын атрибут (ж: гэрээний огноо, үргэлжлэх хугацаа) одоо холбогч энтитид хадгалагдана.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Нэг-нэг нэгтгэх дүрэм ба өөр тэмдэглэгээ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486400" cy="4160520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783080"/>
            <a:ext cx="109728" cy="4160520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22960" y="192024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C6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Нэг-нэг (1:1) хамаарал ба нэгтгэл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331720"/>
            <a:ext cx="4983480" cy="1371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Зарим аргад 1:1 хамаарал зөвшөөрөгддөггүй тул хоёр энтитийг НЭГТГЭХийг санал болгодог. Нэгтгэхдээ нэг тодорхойлогчийг (identifier) сонгоно — ихэвчлэн ЭХЭЛЖ үүссэн нь.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868680" y="3840480"/>
            <a:ext cx="4572000" cy="914400"/>
          </a:xfrm>
          <a:prstGeom prst="roundRect">
            <a:avLst>
              <a:gd name="adj" fmla="val 8000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1051560" y="4069080"/>
            <a:ext cx="1554480" cy="4572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1051560" y="4069080"/>
            <a:ext cx="155448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Захиалга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2606040" y="4297680"/>
            <a:ext cx="64008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3246120" y="4069080"/>
            <a:ext cx="1554480" cy="4572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246120" y="4069080"/>
            <a:ext cx="155448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Нэхэмжлэх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868680" y="4892040"/>
            <a:ext cx="498348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2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Захиалга нь Нэхэмжлэхээс өмнө үүсдэг тул Захиалгын тодорхойлогч сонгогддог.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6172200" y="1783080"/>
            <a:ext cx="5486400" cy="4160520"/>
          </a:xfrm>
          <a:prstGeom prst="roundRect">
            <a:avLst>
              <a:gd name="adj" fmla="val 1758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6400800" y="192024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Өөр тэмдэглэгээ (Зураг 12.16)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6400800" y="2331720"/>
            <a:ext cx="502920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Өгөгдөл загварчлахад олон тэмдэглэгээ бий. Нэг хувилбар нь «нэг»-ийг хэвтээ зураасаар, optionality-г тойргоор заадаг.</a:t>
            </a:r>
            <a:endParaRPr lang="en-US" sz="1350" dirty="0"/>
          </a:p>
        </p:txBody>
      </p:sp>
      <p:sp>
        <p:nvSpPr>
          <p:cNvPr id="18" name="Shape 16"/>
          <p:cNvSpPr/>
          <p:nvPr/>
        </p:nvSpPr>
        <p:spPr>
          <a:xfrm>
            <a:off x="6492240" y="3383280"/>
            <a:ext cx="1463040" cy="4572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6492240" y="3383280"/>
            <a:ext cx="146304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Алба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7955280" y="3611880"/>
            <a:ext cx="118872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9144000" y="3383280"/>
            <a:ext cx="1463040" cy="4572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9144000" y="3383280"/>
            <a:ext cx="146304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Ажилтан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6492240" y="3886200"/>
            <a:ext cx="45720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5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Заавал (cul шугам)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6492240" y="4526280"/>
            <a:ext cx="1463040" cy="4572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6492240" y="4526280"/>
            <a:ext cx="146304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Алба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7955280" y="4754880"/>
            <a:ext cx="118872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9144000" y="4526280"/>
            <a:ext cx="1463040" cy="4572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9144000" y="4526280"/>
            <a:ext cx="146304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Ажилтан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6492240" y="5029200"/>
            <a:ext cx="45720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5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Сонгомол (тойрог/тасархай)</a:t>
            </a:r>
            <a:endParaRPr lang="en-US" sz="1150" dirty="0"/>
          </a:p>
        </p:txBody>
      </p:sp>
      <p:sp>
        <p:nvSpPr>
          <p:cNvPr id="30" name="Text 28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Зураг 12.15 — Борлуулалтын системийн бүрэн ERD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109960" cy="4160520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1097280" y="2057400"/>
            <a:ext cx="1691640" cy="566928"/>
          </a:xfrm>
          <a:prstGeom prst="roundRect">
            <a:avLst>
              <a:gd name="adj" fmla="val 12903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1097280" y="2057400"/>
            <a:ext cx="169164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Алба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5120640" y="2057400"/>
            <a:ext cx="1691640" cy="566928"/>
          </a:xfrm>
          <a:prstGeom prst="roundRect">
            <a:avLst>
              <a:gd name="adj" fmla="val 12903"/>
            </a:avLst>
          </a:prstGeom>
          <a:solidFill>
            <a:srgbClr val="F4F7FA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120640" y="2057400"/>
            <a:ext cx="169164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Ажилтан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9052560" y="2057400"/>
            <a:ext cx="1691640" cy="566928"/>
          </a:xfrm>
          <a:prstGeom prst="roundRect">
            <a:avLst>
              <a:gd name="adj" fmla="val 12903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9052560" y="2057400"/>
            <a:ext cx="169164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Борлуулалтын</a:t>
            </a:r>
            <a:endParaRPr lang="en-US" sz="11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бүс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120640" y="3246120"/>
            <a:ext cx="1691640" cy="566928"/>
          </a:xfrm>
          <a:prstGeom prst="roundRect">
            <a:avLst>
              <a:gd name="adj" fmla="val 12903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5120640" y="3246120"/>
            <a:ext cx="169164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Үйлчлүүлэгчийн</a:t>
            </a:r>
            <a:endParaRPr lang="en-US" sz="11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дуудлага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9052560" y="3246120"/>
            <a:ext cx="1691640" cy="566928"/>
          </a:xfrm>
          <a:prstGeom prst="roundRect">
            <a:avLst>
              <a:gd name="adj" fmla="val 12903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9052560" y="3246120"/>
            <a:ext cx="169164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Үйлчлүүлэгч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10607040" y="4297680"/>
            <a:ext cx="1691640" cy="566928"/>
          </a:xfrm>
          <a:prstGeom prst="roundRect">
            <a:avLst>
              <a:gd name="adj" fmla="val 12903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10607040" y="4297680"/>
            <a:ext cx="169164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Гомдол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120640" y="4434840"/>
            <a:ext cx="1691640" cy="566928"/>
          </a:xfrm>
          <a:prstGeom prst="roundRect">
            <a:avLst>
              <a:gd name="adj" fmla="val 12903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5120640" y="4434840"/>
            <a:ext cx="169164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Бараа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7315200" y="4434840"/>
            <a:ext cx="1691640" cy="566928"/>
          </a:xfrm>
          <a:prstGeom prst="roundRect">
            <a:avLst>
              <a:gd name="adj" fmla="val 12903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7315200" y="4434840"/>
            <a:ext cx="169164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Захиалга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9052560" y="5120640"/>
            <a:ext cx="1691640" cy="566928"/>
          </a:xfrm>
          <a:prstGeom prst="roundRect">
            <a:avLst>
              <a:gd name="adj" fmla="val 12903"/>
            </a:avLst>
          </a:prstGeom>
          <a:solidFill>
            <a:srgbClr val="F4F7FA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9052560" y="5120640"/>
            <a:ext cx="169164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Захиалгын</a:t>
            </a:r>
            <a:endParaRPr lang="en-US" sz="11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мөр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2788920" y="2340864"/>
            <a:ext cx="2331720" cy="0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6812280" y="2340864"/>
            <a:ext cx="2240280" cy="0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5943600" y="2624328"/>
            <a:ext cx="0" cy="621792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9875520" y="2624328"/>
            <a:ext cx="0" cy="621792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6812280" y="3529584"/>
            <a:ext cx="2240280" cy="0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8138160" y="4434840"/>
            <a:ext cx="914400" cy="685800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Shape 27"/>
          <p:cNvSpPr/>
          <p:nvPr/>
        </p:nvSpPr>
        <p:spPr>
          <a:xfrm>
            <a:off x="5943600" y="4434840"/>
            <a:ext cx="1371600" cy="91440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9875520" y="3529584"/>
            <a:ext cx="822960" cy="768096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642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Бие даасан жишээ бүрийг нэгтгэснээр системийн өгөгдлийн шаардлагыг тусгасан бүрэн ERD үүснэ.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</a:t>
            </a:r>
            <a:endParaRPr lang="en-US" sz="1100" dirty="0"/>
          </a:p>
        </p:txBody>
      </p:sp>
      <p:sp>
        <p:nvSpPr>
          <p:cNvPr id="33" name="Text 31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КЛАСС ЗАГВАР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Объект, класс ба бүтэц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783080"/>
            <a:ext cx="640080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3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Объект (Object): өгөгдөл хадгалмаар тодорхой зүйл — ж: Захиалга №UK74563.</a:t>
            </a:r>
            <a:endParaRPr lang="en-US" sz="1400" dirty="0"/>
          </a:p>
          <a:p>
            <a:pPr marL="342900" indent="-342900">
              <a:spcAft>
                <a:spcPts val="13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Класс (Class): объектуудын ерөнхий тодорхойлолт — атрибут ба үйлдлийн загвар (template).</a:t>
            </a:r>
            <a:endParaRPr lang="en-US" sz="1400" dirty="0"/>
          </a:p>
          <a:p>
            <a:pPr marL="342900" indent="-342900">
              <a:spcAft>
                <a:spcPts val="13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Объектод мессеж илгээснээр тэдгээр хариу үйлдэл хийдэг (ихэвчлэн өгөгдөл өөрчилдөг).</a:t>
            </a:r>
            <a:endParaRPr lang="en-US" sz="1400" dirty="0"/>
          </a:p>
          <a:p>
            <a:pPr marL="342900" indent="-342900">
              <a:spcAft>
                <a:spcPts val="13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Капсулчлал (Encapsulation): класcын атрибутад зөвхөн тухайн класcын үйлдлүүд хандана — объект хандалтат аргын чухал зарчим.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7406640" y="1828800"/>
            <a:ext cx="4160520" cy="4023360"/>
          </a:xfrm>
          <a:prstGeom prst="roundRect">
            <a:avLst>
              <a:gd name="adj" fmla="val 1818"/>
            </a:avLst>
          </a:prstGeom>
          <a:solidFill>
            <a:srgbClr val="FFFFFF"/>
          </a:solidFill>
          <a:ln w="12700">
            <a:solidFill>
              <a:srgbClr val="16324F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7406640" y="1828800"/>
            <a:ext cx="4160520" cy="566928"/>
          </a:xfrm>
          <a:prstGeom prst="rect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7406640" y="1828800"/>
            <a:ext cx="4160520" cy="56692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Order  (Захиалга)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7406640" y="2395728"/>
            <a:ext cx="4160520" cy="0"/>
          </a:xfrm>
          <a:prstGeom prst="line">
            <a:avLst/>
          </a:prstGeom>
          <a:noFill/>
          <a:ln w="12700">
            <a:solidFill>
              <a:srgbClr val="1632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7635240" y="2542032"/>
            <a:ext cx="3657600" cy="1508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orderNumber</a:t>
            </a:r>
            <a:endParaRPr lang="en-US" sz="130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customer</a:t>
            </a:r>
            <a:endParaRPr lang="en-US" sz="130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datePlaced</a:t>
            </a:r>
            <a:endParaRPr lang="en-US" sz="130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dateFulfilled</a:t>
            </a:r>
            <a:endParaRPr lang="en-US" sz="130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totalValue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7406640" y="4114800"/>
            <a:ext cx="4160520" cy="0"/>
          </a:xfrm>
          <a:prstGeom prst="line">
            <a:avLst/>
          </a:prstGeom>
          <a:noFill/>
          <a:ln w="12700">
            <a:solidFill>
              <a:srgbClr val="1632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635240" y="4251960"/>
            <a:ext cx="3657600" cy="8229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300" dirty="0">
                <a:solidFill>
                  <a:srgbClr val="1C6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createOrder()</a:t>
            </a:r>
            <a:endParaRPr lang="en-US" sz="130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1300" dirty="0">
                <a:solidFill>
                  <a:srgbClr val="1C6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updateDateFulfilled()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7406640" y="5212080"/>
            <a:ext cx="416052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Нэр (нэр үг) · Атрибут · Үйлдэл — гурван хэсэг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КЛАСС ЗАГВАР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Холбоо (Association) ба multiplicity (олон тоот байдал)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64208"/>
            <a:ext cx="11064240" cy="6858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Класcууд хоорондын холбоог «association» гэнэ; мессеж холбоосын шугамаар дамжина. Multiplicity нь хоёр класcын хоорондын бизнесийн дүрмийг (хамгийн бага..хамгийн их) харуулна.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423160"/>
            <a:ext cx="1110996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0E7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777240" y="2569464"/>
            <a:ext cx="2103120" cy="484632"/>
          </a:xfrm>
          <a:prstGeom prst="roundRect">
            <a:avLst>
              <a:gd name="adj" fmla="val 15094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777240" y="2569464"/>
            <a:ext cx="2103120" cy="4846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Order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2880360" y="2807208"/>
            <a:ext cx="1828800" cy="0"/>
          </a:xfrm>
          <a:prstGeom prst="line">
            <a:avLst/>
          </a:prstGeom>
          <a:noFill/>
          <a:ln w="1651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2926080" y="2468880"/>
            <a:ext cx="64008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4023360" y="2468880"/>
            <a:ext cx="64008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*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4709160" y="2569464"/>
            <a:ext cx="2103120" cy="484632"/>
          </a:xfrm>
          <a:prstGeom prst="roundRect">
            <a:avLst>
              <a:gd name="adj" fmla="val 15094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4709160" y="2569464"/>
            <a:ext cx="2103120" cy="4846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OrderLine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7040880" y="2514600"/>
            <a:ext cx="448056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Захиалга олон мөртэй; мөр бүр яг нэг захиалгынх (1 → 0..*).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548640" y="3319272"/>
            <a:ext cx="1110996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0E7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777240" y="3465576"/>
            <a:ext cx="2103120" cy="484632"/>
          </a:xfrm>
          <a:prstGeom prst="roundRect">
            <a:avLst>
              <a:gd name="adj" fmla="val 15094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777240" y="3465576"/>
            <a:ext cx="2103120" cy="4846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Task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2880360" y="3703320"/>
            <a:ext cx="1828800" cy="0"/>
          </a:xfrm>
          <a:prstGeom prst="line">
            <a:avLst/>
          </a:prstGeom>
          <a:noFill/>
          <a:ln w="1651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2926080" y="3364992"/>
            <a:ext cx="64008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1..1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4023360" y="3364992"/>
            <a:ext cx="64008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0..1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709160" y="3465576"/>
            <a:ext cx="2103120" cy="484632"/>
          </a:xfrm>
          <a:prstGeom prst="roundRect">
            <a:avLst>
              <a:gd name="adj" fmla="val 15094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4709160" y="3465576"/>
            <a:ext cx="2103120" cy="4846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JobSheet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7040880" y="3410712"/>
            <a:ext cx="448056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Сонгомол: даалгаварт ажлын хуудас байхгүй ч болно, дээд тал нь нэг.</a:t>
            </a:r>
            <a:endParaRPr lang="en-US" sz="1250" dirty="0"/>
          </a:p>
        </p:txBody>
      </p:sp>
      <p:sp>
        <p:nvSpPr>
          <p:cNvPr id="23" name="Shape 21"/>
          <p:cNvSpPr/>
          <p:nvPr/>
        </p:nvSpPr>
        <p:spPr>
          <a:xfrm>
            <a:off x="548640" y="4215384"/>
            <a:ext cx="1110996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0E7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777240" y="4361688"/>
            <a:ext cx="2103120" cy="484632"/>
          </a:xfrm>
          <a:prstGeom prst="roundRect">
            <a:avLst>
              <a:gd name="adj" fmla="val 15094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777240" y="4361688"/>
            <a:ext cx="2103120" cy="4846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Customer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2880360" y="4599432"/>
            <a:ext cx="1828800" cy="0"/>
          </a:xfrm>
          <a:prstGeom prst="line">
            <a:avLst/>
          </a:prstGeom>
          <a:noFill/>
          <a:ln w="1651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2926080" y="4261104"/>
            <a:ext cx="64008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1..1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4023360" y="4261104"/>
            <a:ext cx="64008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1..*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4709160" y="4361688"/>
            <a:ext cx="2103120" cy="484632"/>
          </a:xfrm>
          <a:prstGeom prst="roundRect">
            <a:avLst>
              <a:gd name="adj" fmla="val 15094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4709160" y="4361688"/>
            <a:ext cx="2103120" cy="4846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Order</a:t>
            </a:r>
            <a:endParaRPr lang="en-US" sz="1200" dirty="0"/>
          </a:p>
        </p:txBody>
      </p:sp>
      <p:sp>
        <p:nvSpPr>
          <p:cNvPr id="31" name="Text 29"/>
          <p:cNvSpPr/>
          <p:nvPr/>
        </p:nvSpPr>
        <p:spPr>
          <a:xfrm>
            <a:off x="7040880" y="4306824"/>
            <a:ext cx="448056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Заавал: үйлчлүүлэгч бүр дор хаяж нэг захиалгатай.</a:t>
            </a:r>
            <a:endParaRPr lang="en-US" sz="1250" dirty="0"/>
          </a:p>
        </p:txBody>
      </p:sp>
      <p:sp>
        <p:nvSpPr>
          <p:cNvPr id="32" name="Shape 30"/>
          <p:cNvSpPr/>
          <p:nvPr/>
        </p:nvSpPr>
        <p:spPr>
          <a:xfrm>
            <a:off x="548640" y="5111496"/>
            <a:ext cx="11109960" cy="777240"/>
          </a:xfrm>
          <a:prstGeom prst="roundRect">
            <a:avLst>
              <a:gd name="adj" fmla="val 9412"/>
            </a:avLst>
          </a:prstGeom>
          <a:solidFill>
            <a:srgbClr val="FFFFFF"/>
          </a:solidFill>
          <a:ln w="12700">
            <a:solidFill>
              <a:srgbClr val="E0E7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777240" y="5257800"/>
            <a:ext cx="2103120" cy="484632"/>
          </a:xfrm>
          <a:prstGeom prst="roundRect">
            <a:avLst>
              <a:gd name="adj" fmla="val 15094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777240" y="5257800"/>
            <a:ext cx="2103120" cy="4846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ProjectManager</a:t>
            </a:r>
            <a:endParaRPr lang="en-US" sz="1200" dirty="0"/>
          </a:p>
        </p:txBody>
      </p:sp>
      <p:sp>
        <p:nvSpPr>
          <p:cNvPr id="35" name="Shape 33"/>
          <p:cNvSpPr/>
          <p:nvPr/>
        </p:nvSpPr>
        <p:spPr>
          <a:xfrm>
            <a:off x="2880360" y="5495544"/>
            <a:ext cx="1828800" cy="0"/>
          </a:xfrm>
          <a:prstGeom prst="line">
            <a:avLst/>
          </a:prstGeom>
          <a:noFill/>
          <a:ln w="1651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2926080" y="5157216"/>
            <a:ext cx="64008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0..*</a:t>
            </a:r>
            <a:endParaRPr lang="en-US" sz="1100" dirty="0"/>
          </a:p>
        </p:txBody>
      </p:sp>
      <p:sp>
        <p:nvSpPr>
          <p:cNvPr id="37" name="Text 35"/>
          <p:cNvSpPr/>
          <p:nvPr/>
        </p:nvSpPr>
        <p:spPr>
          <a:xfrm>
            <a:off x="4023360" y="5157216"/>
            <a:ext cx="64008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0..*</a:t>
            </a:r>
            <a:endParaRPr lang="en-US" sz="1100" dirty="0"/>
          </a:p>
        </p:txBody>
      </p:sp>
      <p:sp>
        <p:nvSpPr>
          <p:cNvPr id="38" name="Shape 36"/>
          <p:cNvSpPr/>
          <p:nvPr/>
        </p:nvSpPr>
        <p:spPr>
          <a:xfrm>
            <a:off x="4709160" y="5257800"/>
            <a:ext cx="2103120" cy="484632"/>
          </a:xfrm>
          <a:prstGeom prst="roundRect">
            <a:avLst>
              <a:gd name="adj" fmla="val 15094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4709160" y="5257800"/>
            <a:ext cx="2103120" cy="4846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Project</a:t>
            </a:r>
            <a:endParaRPr lang="en-US" sz="1200" dirty="0"/>
          </a:p>
        </p:txBody>
      </p:sp>
      <p:sp>
        <p:nvSpPr>
          <p:cNvPr id="40" name="Text 38"/>
          <p:cNvSpPr/>
          <p:nvPr/>
        </p:nvSpPr>
        <p:spPr>
          <a:xfrm>
            <a:off x="7040880" y="5202936"/>
            <a:ext cx="448056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Олон-олон: менежер олон төсөл, төсөл олон менежертэй байж болно.</a:t>
            </a:r>
            <a:endParaRPr lang="en-US" sz="1250" dirty="0"/>
          </a:p>
        </p:txBody>
      </p:sp>
      <p:sp>
        <p:nvSpPr>
          <p:cNvPr id="41" name="Text 39"/>
          <p:cNvSpPr/>
          <p:nvPr/>
        </p:nvSpPr>
        <p:spPr>
          <a:xfrm>
            <a:off x="548640" y="6126480"/>
            <a:ext cx="109728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5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«*» нь 0..* -ийн, «1» нь 1..1-ийн товчлол. Бодит хязгаарыг бас зааж болно (ж: 1..20).</a:t>
            </a:r>
            <a:endParaRPr lang="en-US" sz="1150" dirty="0"/>
          </a:p>
        </p:txBody>
      </p:sp>
      <p:sp>
        <p:nvSpPr>
          <p:cNvPr id="42" name="Text 40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</a:t>
            </a:r>
            <a:endParaRPr lang="en-US" sz="1100" dirty="0"/>
          </a:p>
        </p:txBody>
      </p:sp>
      <p:sp>
        <p:nvSpPr>
          <p:cNvPr id="43" name="Text 41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КЛАСС ЗАГВАР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Холбоо класс, ерөнхийлөл ба удамшил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5486400" cy="2103120"/>
          </a:xfrm>
          <a:prstGeom prst="roundRect">
            <a:avLst>
              <a:gd name="adj" fmla="val 347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737360"/>
            <a:ext cx="109728" cy="2103120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22960" y="1874520"/>
            <a:ext cx="51206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C6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Холбоо класс (Association class)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286000"/>
            <a:ext cx="5074920" cy="1463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Заримдаа холбоо өөрөө мэдээлэл агуулна. Ж: ProjectManager—Project хооронд «Assignment» класс үүсгэж эхлэх/дуусах огноог хадгална. Хослол бүрт ердөө нэг тохиолдол байвал тохиромжтой.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548640" y="4023360"/>
            <a:ext cx="5486400" cy="2057400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548640" y="4023360"/>
            <a:ext cx="109728" cy="205740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822960" y="4160520"/>
            <a:ext cx="51206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Ерөнхийлөл ба удамшил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822960" y="4526280"/>
            <a:ext cx="5074920" cy="1417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Класcын дэд ангиуд (sub-class) нь ерөнхий класcын (general class) атрибутыг ӨВЛӨНӨ. Ж: Ажилтан → Албаны ажилтан, Борлуулагч. Дээш чиглэсэн сум нь удамшлыг заана.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355080" y="1737360"/>
            <a:ext cx="5303520" cy="4343400"/>
          </a:xfrm>
          <a:prstGeom prst="roundRect">
            <a:avLst>
              <a:gd name="adj" fmla="val 1684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6446520" y="1828800"/>
            <a:ext cx="5120640" cy="3200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Зураг 12.25 — Ерөнхийллийн бүтэц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183880" y="2286000"/>
            <a:ext cx="1783080" cy="868680"/>
          </a:xfrm>
          <a:prstGeom prst="roundRect">
            <a:avLst>
              <a:gd name="adj" fmla="val 8421"/>
            </a:avLst>
          </a:prstGeom>
          <a:solidFill>
            <a:srgbClr val="16324F"/>
          </a:solidFill>
          <a:ln w="12700">
            <a:solidFill>
              <a:srgbClr val="1632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8183880" y="2286000"/>
            <a:ext cx="1783080" cy="868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Employee</a:t>
            </a:r>
            <a:endParaRPr lang="en-US" sz="110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(Ажилтан)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9052560" y="3931920"/>
            <a:ext cx="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7589520" y="3931920"/>
            <a:ext cx="146304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10515600" y="3931920"/>
            <a:ext cx="0" cy="0"/>
          </a:xfrm>
          <a:prstGeom prst="line">
            <a:avLst/>
          </a:prstGeom>
          <a:noFill/>
          <a:ln w="1905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6766560" y="3931920"/>
            <a:ext cx="1828800" cy="1371600"/>
          </a:xfrm>
          <a:prstGeom prst="roundRect">
            <a:avLst>
              <a:gd name="adj" fmla="val 5333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6766560" y="4023360"/>
            <a:ext cx="18288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OfficeEmployee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6766560" y="4389120"/>
            <a:ext cx="1828800" cy="0"/>
          </a:xfrm>
          <a:prstGeom prst="line">
            <a:avLst/>
          </a:prstGeom>
          <a:noFill/>
          <a:ln w="9525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6858000" y="4480560"/>
            <a:ext cx="169164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0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officeLocation</a:t>
            </a:r>
            <a:endParaRPr lang="en-US" sz="1000" dirty="0"/>
          </a:p>
          <a:p>
            <a:pPr marL="0" indent="0" algn="l">
              <a:lnSpc>
                <a:spcPct val="105000"/>
              </a:lnSpc>
              <a:buNone/>
            </a:pPr>
            <a:r>
              <a:rPr lang="en-US" sz="10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adminGrade</a:t>
            </a:r>
            <a:endParaRPr lang="en-US" sz="1000" dirty="0"/>
          </a:p>
          <a:p>
            <a:pPr marL="0" indent="0" algn="l">
              <a:lnSpc>
                <a:spcPct val="105000"/>
              </a:lnSpc>
              <a:buNone/>
            </a:pPr>
            <a:r>
              <a:rPr lang="en-US" sz="10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lineManager</a:t>
            </a:r>
            <a:endParaRPr lang="en-US" sz="1000" dirty="0"/>
          </a:p>
        </p:txBody>
      </p:sp>
      <p:sp>
        <p:nvSpPr>
          <p:cNvPr id="23" name="Shape 21"/>
          <p:cNvSpPr/>
          <p:nvPr/>
        </p:nvSpPr>
        <p:spPr>
          <a:xfrm>
            <a:off x="9509760" y="3931920"/>
            <a:ext cx="1828800" cy="1371600"/>
          </a:xfrm>
          <a:prstGeom prst="roundRect">
            <a:avLst>
              <a:gd name="adj" fmla="val 5333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9509760" y="4023360"/>
            <a:ext cx="18288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SalesPerson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9509760" y="4389120"/>
            <a:ext cx="1828800" cy="0"/>
          </a:xfrm>
          <a:prstGeom prst="line">
            <a:avLst/>
          </a:prstGeom>
          <a:noFill/>
          <a:ln w="9525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9601200" y="4480560"/>
            <a:ext cx="169164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0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salesRegion</a:t>
            </a:r>
            <a:endParaRPr lang="en-US" sz="1000" dirty="0"/>
          </a:p>
          <a:p>
            <a:pPr marL="0" indent="0" algn="l">
              <a:lnSpc>
                <a:spcPct val="105000"/>
              </a:lnSpc>
              <a:buNone/>
            </a:pPr>
            <a:r>
              <a:rPr lang="en-US" sz="10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areaSalesMgr</a:t>
            </a:r>
            <a:endParaRPr lang="en-US" sz="1000" dirty="0"/>
          </a:p>
          <a:p>
            <a:pPr marL="0" indent="0" algn="l">
              <a:lnSpc>
                <a:spcPct val="105000"/>
              </a:lnSpc>
              <a:buNone/>
            </a:pPr>
            <a:r>
              <a:rPr lang="en-US" sz="10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commissionBand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21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ХАРЬЦУУЛАЛТ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ERD ба класс загвар — хоёр арга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64208"/>
            <a:ext cx="1106424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Хоёулаа өгөгдлийг загварчилдаг, ижил зарчмуудтай ч нэр томьёо, илэрхийлэх чадвар нь өөр. Зураг 12.15 (ERD) ба Зураг 12.26 (класс) нь нэг борлуулалтын системийг харуулна.</a:t>
            </a:r>
            <a:endParaRPr lang="en-US" sz="1400" dirty="0"/>
          </a:p>
        </p:txBody>
      </p:sp>
      <p:graphicFrame>
        <p:nvGraphicFramePr>
          <p:cNvPr id="2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2468880"/>
          <a:ext cx="11109960" cy="914400"/>
        </p:xfrm>
        <a:graphic>
          <a:graphicData uri="http://schemas.openxmlformats.org/drawingml/2006/table">
            <a:tbl>
              <a:tblPr/>
              <a:tblGrid>
                <a:gridCol w="2788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60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60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Шинж чанар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24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ERD (Энтити-хамаарал)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8B8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UML Класс загвар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C6E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Үндсэн нэгж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Энтити (Entity)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Класс (Class)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Өгөгдлийн зүйл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Атрибут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Атрибут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Үйлдэл (зан төлөв)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Байхгүй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Операци (operation) — байдаг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Холбоо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Relationship (degree)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Association (multiplicity)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Олон-олон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Холбогч энтитиэр задлана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Шууд дэмжинэ (m..m)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Онцлог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Онцгой хамаарлын нум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Удамшил, ерөнхийлөл, капсулчлал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548640" y="6126480"/>
            <a:ext cx="109728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5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UML тэмдэглэгээ нь «онцгой хамаарал»-ыг шууд харуулдаггүй тул өөр аргаар (ерөнхий класс + дэд класс) шийддэг.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22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12 · ДҮГНЭЛТ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Agile, засвар үйлчилгээ ба гол санаанууд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486400" cy="1920240"/>
          </a:xfrm>
          <a:prstGeom prst="roundRect">
            <a:avLst>
              <a:gd name="adj" fmla="val 3810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777240" y="1938528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Agile дахь загварчлал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777240" y="2331720"/>
            <a:ext cx="5074920" cy="12801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Agile Manifesto «ажиллаж буй програмыг» баримтаас илүү үнэлдэг ч баримт үнэгүй гэж хэлээгүй. Загвар нь хэрэглэгчдэд хүрээ, цар хүрээг ойлгуулахад тустай хэвээр.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6172200" y="1783080"/>
            <a:ext cx="5486400" cy="1920240"/>
          </a:xfrm>
          <a:prstGeom prst="roundRect">
            <a:avLst>
              <a:gd name="adj" fmla="val 3810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6400800" y="1938528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Засвар үйлчилгээнд загварын үүрэг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6400800" y="2331720"/>
            <a:ext cx="5074920" cy="12801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Системийн насан туршийн зардлын ~70% нь нэвтрүүлсний дараа гардаг. Use case диаграм системийн ерөнхий хэлбэрийг, өгөгдлийн загвар бизнесийн дүрмийг хадгалж, дэмжих багт үнэлж баршгүй тус болдог.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548640" y="3931920"/>
            <a:ext cx="11109960" cy="2148840"/>
          </a:xfrm>
          <a:prstGeom prst="roundRect">
            <a:avLst>
              <a:gd name="adj" fmla="val 3404"/>
            </a:avLst>
          </a:prstGeom>
          <a:solidFill>
            <a:srgbClr val="0132A6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822960" y="4114800"/>
            <a:ext cx="105156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Санаж авах гол зүйлс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868680" y="4526280"/>
            <a:ext cx="1060704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E8F0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Загвар нэг харагдацыг ойлгомжгүй байдалгүйгээр харуулна; харагдацуудыг хооронд нь шалгаснаар цоорхой илрэнэ.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E8F0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 = функцийн харагдац; ERD ба класс загвар = өгөгдлийн харагдац.</a:t>
            </a:r>
            <a:endParaRPr lang="en-US" sz="14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E8F0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m:m хамаарлыг холбогч энтитиэр задлах нь нуугдсан энтити болон DBMS хязгаарлалтыг шийднэ.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23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1632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132A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 rot="1080000">
            <a:off x="-1371600" y="4114800"/>
            <a:ext cx="6400800" cy="6400800"/>
          </a:xfrm>
          <a:prstGeom prst="roundRect">
            <a:avLst>
              <a:gd name="adj" fmla="val 4286"/>
            </a:avLst>
          </a:prstGeom>
          <a:solidFill>
            <a:srgbClr val="002060">
              <a:alpha val="1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822960" y="201168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400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731520" y="2286000"/>
            <a:ext cx="411480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12000" dirty="0"/>
          </a:p>
        </p:txBody>
      </p:sp>
      <p:sp>
        <p:nvSpPr>
          <p:cNvPr id="6" name="Text 4"/>
          <p:cNvSpPr/>
          <p:nvPr/>
        </p:nvSpPr>
        <p:spPr>
          <a:xfrm>
            <a:off x="3383280" y="2788920"/>
            <a:ext cx="8229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Бизнесийн шийдлийг хүргэх</a:t>
            </a:r>
            <a:endParaRPr lang="en-US" sz="3400" dirty="0"/>
          </a:p>
        </p:txBody>
      </p:sp>
      <p:sp>
        <p:nvSpPr>
          <p:cNvPr id="7" name="Text 5"/>
          <p:cNvSpPr/>
          <p:nvPr/>
        </p:nvSpPr>
        <p:spPr>
          <a:xfrm>
            <a:off x="3429000" y="3977640"/>
            <a:ext cx="804672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dirty="0">
                <a:solidFill>
                  <a:srgbClr val="E8F0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Шаардлага тодорхойлсны дараах BA-гийн ажил: бизнесийн өөрчлөлтийг амжилттай нэвтрүүлж, үр өгөөжийг бодит болгох.</a:t>
            </a:r>
            <a:endParaRPr lang="en-US" sz="16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14 · СУРАЛЦАХУЙН ЗОРИЛТ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Бизнесийн шийдлийг хүргэх — зорилтууд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11109960" cy="4206240"/>
          </a:xfrm>
          <a:prstGeom prst="roundRect">
            <a:avLst>
              <a:gd name="adj" fmla="val 1739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68680" y="2057400"/>
            <a:ext cx="100584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Энэ бүлгийг үзсэнээр та дараахыг чадна: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868680" y="2606040"/>
            <a:ext cx="457200" cy="45720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68680" y="2606040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1463040" y="2587752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Бизнесийн өөрчлөлтийн амьдралын мөчлөгийн 5 үеийг нэрлэх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6309360" y="2606040"/>
            <a:ext cx="457200" cy="45720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6309360" y="2606040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6903720" y="2587752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Дизайн үе шат дэх BA-гийн үүргийг POPIT-оор тайлбарлах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868680" y="3447288"/>
            <a:ext cx="457200" cy="45720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868680" y="3447288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1463040" y="3429000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Тестийн гурван техникийг ялгах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6309360" y="3447288"/>
            <a:ext cx="457200" cy="45720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6309360" y="3447288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6903720" y="3429000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SARAH загвараар өөрчлөлтийн сэтгэл хөдлөлийг тайлбарлах</a:t>
            </a:r>
            <a:endParaRPr lang="en-US" sz="1350" dirty="0"/>
          </a:p>
        </p:txBody>
      </p:sp>
      <p:sp>
        <p:nvSpPr>
          <p:cNvPr id="18" name="Shape 16"/>
          <p:cNvSpPr/>
          <p:nvPr/>
        </p:nvSpPr>
        <p:spPr>
          <a:xfrm>
            <a:off x="868680" y="4288536"/>
            <a:ext cx="457200" cy="45720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868680" y="4288536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700" dirty="0"/>
          </a:p>
        </p:txBody>
      </p:sp>
      <p:sp>
        <p:nvSpPr>
          <p:cNvPr id="20" name="Text 18"/>
          <p:cNvSpPr/>
          <p:nvPr/>
        </p:nvSpPr>
        <p:spPr>
          <a:xfrm>
            <a:off x="1463040" y="4270248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төлөвлөгөө, эзэн, хамаарлын сүлжээг тайлбарлах</a:t>
            </a:r>
            <a:endParaRPr lang="en-US" sz="1350" dirty="0"/>
          </a:p>
        </p:txBody>
      </p:sp>
      <p:sp>
        <p:nvSpPr>
          <p:cNvPr id="21" name="Shape 19"/>
          <p:cNvSpPr/>
          <p:nvPr/>
        </p:nvSpPr>
        <p:spPr>
          <a:xfrm>
            <a:off x="6309360" y="4288536"/>
            <a:ext cx="457200" cy="45720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6309360" y="4288536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6903720" y="4270248"/>
            <a:ext cx="452628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 кейс ба үр өгөөжийн тоймын зорилгыг ойлгох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14 · ОРШИЛ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Шаардлага тодорхойлсны дараах BA-гийн ажил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532120" cy="4160520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22960" y="2011680"/>
            <a:ext cx="502920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5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Энэ бүлэг нь анхны асуудал судалгаа, шаардлага тодорхойлсны ДАРААХ бизнес шинжээчийн ажлыг авч үзнэ.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868680" y="3063240"/>
            <a:ext cx="502920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BA-гийн ур чадвар нь шийдэл хүргэх, түүнээс цааш хүртэл шаардлагатай</a:t>
            </a:r>
            <a:endParaRPr lang="en-US" sz="140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Өөрчлөлтийг амжилттай нэвтрүүлж, үр өгөөжийг бодит болгоход тусална</a:t>
            </a:r>
            <a:endParaRPr lang="en-US" sz="140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Бизнесийн өөрчлөлтийн амьдралын мөчлөгийн туршид хамааралтай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6263640" y="1783080"/>
            <a:ext cx="5394960" cy="4160520"/>
          </a:xfrm>
          <a:prstGeom prst="roundRect">
            <a:avLst>
              <a:gd name="adj" fmla="val 1758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6492240" y="1965960"/>
            <a:ext cx="493776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Амьдралын мөчлөгийн 5 үе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6537960" y="2423160"/>
            <a:ext cx="4846320" cy="54864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6675120" y="2532888"/>
            <a:ext cx="329184" cy="329184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675120" y="2532888"/>
            <a:ext cx="329184" cy="329184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7178040" y="2423160"/>
            <a:ext cx="29260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Уялдаа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9966960" y="2423160"/>
            <a:ext cx="13258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1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Alignment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6537960" y="3081528"/>
            <a:ext cx="4846320" cy="54864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6675120" y="3191256"/>
            <a:ext cx="329184" cy="329184"/>
          </a:xfrm>
          <a:prstGeom prst="ellipse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6675120" y="3191256"/>
            <a:ext cx="329184" cy="329184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7178040" y="3081528"/>
            <a:ext cx="29260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Тодорхойлолт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9966960" y="3081528"/>
            <a:ext cx="13258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1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Definition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6537960" y="3739896"/>
            <a:ext cx="4846320" cy="54864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6675120" y="3849624"/>
            <a:ext cx="329184" cy="329184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6675120" y="3849624"/>
            <a:ext cx="329184" cy="329184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7178040" y="3739896"/>
            <a:ext cx="29260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Дизайн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9966960" y="3739896"/>
            <a:ext cx="13258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1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Design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537960" y="4398264"/>
            <a:ext cx="4846320" cy="54864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6675120" y="4507992"/>
            <a:ext cx="329184" cy="329184"/>
          </a:xfrm>
          <a:prstGeom prst="ellipse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6675120" y="4507992"/>
            <a:ext cx="329184" cy="329184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7178040" y="4398264"/>
            <a:ext cx="29260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Хэрэгжүүлэлт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9966960" y="4398264"/>
            <a:ext cx="13258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1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Implementation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6537960" y="5056632"/>
            <a:ext cx="4846320" cy="54864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6675120" y="5166360"/>
            <a:ext cx="329184" cy="329184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6675120" y="5166360"/>
            <a:ext cx="329184" cy="329184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7178040" y="5056632"/>
            <a:ext cx="29260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 бий болгох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9966960" y="5056632"/>
            <a:ext cx="132588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1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Realisation</a:t>
            </a:r>
            <a:endParaRPr lang="en-US" sz="1100" dirty="0"/>
          </a:p>
        </p:txBody>
      </p:sp>
      <p:sp>
        <p:nvSpPr>
          <p:cNvPr id="34" name="Text 32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26</a:t>
            </a:r>
            <a:endParaRPr lang="en-US" sz="1100" dirty="0"/>
          </a:p>
        </p:txBody>
      </p:sp>
      <p:sp>
        <p:nvSpPr>
          <p:cNvPr id="35" name="Text 33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АМЬДРАЛЫН МӨЧЛӨГ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Зураг 14.1 — Бизнесийн өөрчлөлтийн амьдралын мөчлөг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109960" cy="4434840"/>
          </a:xfrm>
          <a:prstGeom prst="roundRect">
            <a:avLst>
              <a:gd name="adj" fmla="val 1649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175504" y="3520440"/>
            <a:ext cx="1828800" cy="77724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5175504" y="3520440"/>
            <a:ext cx="1828800" cy="7772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</a:t>
            </a:r>
            <a:endParaRPr lang="en-US" sz="13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кейс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2743200" y="2011680"/>
            <a:ext cx="2331720" cy="868680"/>
          </a:xfrm>
          <a:prstGeom prst="roundRect">
            <a:avLst>
              <a:gd name="adj" fmla="val 8421"/>
            </a:avLst>
          </a:prstGeom>
          <a:solidFill>
            <a:srgbClr val="0F8B8D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2743200" y="2011680"/>
            <a:ext cx="2331720" cy="868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 Уялдаа</a:t>
            </a:r>
            <a:endParaRPr lang="en-US" sz="120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(Alignment)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7863840" y="2011680"/>
            <a:ext cx="2331720" cy="868680"/>
          </a:xfrm>
          <a:prstGeom prst="roundRect">
            <a:avLst>
              <a:gd name="adj" fmla="val 8421"/>
            </a:avLst>
          </a:prstGeom>
          <a:solidFill>
            <a:srgbClr val="1C6E8C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7863840" y="2011680"/>
            <a:ext cx="2331720" cy="868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 Тодорхойлолт</a:t>
            </a:r>
            <a:endParaRPr lang="en-US" sz="120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(Definition)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9052560" y="3657600"/>
            <a:ext cx="2331720" cy="868680"/>
          </a:xfrm>
          <a:prstGeom prst="roundRect">
            <a:avLst>
              <a:gd name="adj" fmla="val 8421"/>
            </a:avLst>
          </a:prstGeom>
          <a:solidFill>
            <a:srgbClr val="E2A23B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9052560" y="3657600"/>
            <a:ext cx="2331720" cy="868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 Дизайн</a:t>
            </a:r>
            <a:endParaRPr lang="en-US" sz="120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(Design)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6089904" y="5074920"/>
            <a:ext cx="2331720" cy="868680"/>
          </a:xfrm>
          <a:prstGeom prst="roundRect">
            <a:avLst>
              <a:gd name="adj" fmla="val 8421"/>
            </a:avLst>
          </a:prstGeom>
          <a:solidFill>
            <a:srgbClr val="16324F"/>
          </a:solidFill>
          <a:ln w="12700">
            <a:solidFill>
              <a:srgbClr val="1632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089904" y="5074920"/>
            <a:ext cx="2331720" cy="868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 Хэрэгжүүлэлт</a:t>
            </a:r>
            <a:endParaRPr lang="en-US" sz="120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(Implementation)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1371600" y="3657600"/>
            <a:ext cx="2331720" cy="868680"/>
          </a:xfrm>
          <a:prstGeom prst="roundRect">
            <a:avLst>
              <a:gd name="adj" fmla="val 8421"/>
            </a:avLst>
          </a:prstGeom>
          <a:solidFill>
            <a:srgbClr val="0F8B8D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1371600" y="3657600"/>
            <a:ext cx="2331720" cy="868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 Үр өгөөж бий болгох</a:t>
            </a:r>
            <a:endParaRPr lang="en-US" sz="1200" dirty="0"/>
          </a:p>
          <a:p>
            <a:pPr marL="0" indent="0" algn="ctr">
              <a:lnSpc>
                <a:spcPct val="95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(Realisation)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074920" y="2468880"/>
            <a:ext cx="2651760" cy="0"/>
          </a:xfrm>
          <a:prstGeom prst="line">
            <a:avLst/>
          </a:prstGeom>
          <a:noFill/>
          <a:ln w="25400">
            <a:solidFill>
              <a:srgbClr val="5B6B79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9418320" y="2926080"/>
            <a:ext cx="365760" cy="640080"/>
          </a:xfrm>
          <a:prstGeom prst="line">
            <a:avLst/>
          </a:prstGeom>
          <a:noFill/>
          <a:ln w="25400">
            <a:solidFill>
              <a:srgbClr val="5B6B79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8778240" y="4754880"/>
            <a:ext cx="0" cy="411480"/>
          </a:xfrm>
          <a:prstGeom prst="line">
            <a:avLst/>
          </a:prstGeom>
          <a:noFill/>
          <a:ln w="25400">
            <a:solidFill>
              <a:srgbClr val="5B6B79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2743200" y="5074920"/>
            <a:ext cx="0" cy="0"/>
          </a:xfrm>
          <a:prstGeom prst="line">
            <a:avLst/>
          </a:prstGeom>
          <a:noFill/>
          <a:ln w="25400">
            <a:solidFill>
              <a:srgbClr val="5B6B79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2468880" y="3611880"/>
            <a:ext cx="822960" cy="0"/>
          </a:xfrm>
          <a:prstGeom prst="line">
            <a:avLst/>
          </a:prstGeom>
          <a:noFill/>
          <a:ln w="25400">
            <a:solidFill>
              <a:srgbClr val="5B6B79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548640" y="6263640"/>
            <a:ext cx="110642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Дараалал мэт харагдавч заавал шугаман биш — давтан хандах (iterative) шинжтэй. Мөчлөг нь хатуу дараалал биш, ерөнхий чиглэл өгдөг.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27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АМЬДРАЛЫН МӨЧЛӨГ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Таван үе шатны утга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11109960" cy="749808"/>
          </a:xfrm>
          <a:prstGeom prst="roundRect">
            <a:avLst>
              <a:gd name="adj" fmla="val 9756"/>
            </a:avLst>
          </a:prstGeom>
          <a:solidFill>
            <a:srgbClr val="FFFFFF"/>
          </a:solidFill>
          <a:ln w="12700">
            <a:solidFill>
              <a:srgbClr val="E0E7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749808" y="1929384"/>
            <a:ext cx="457200" cy="45720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749808" y="1929384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1417320" y="1783080"/>
            <a:ext cx="32004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Уялдаа (Alignment)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4663440" y="1837944"/>
            <a:ext cx="6812280" cy="65836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Байгууллагын зорилго, стратегийг гадаад орчинтой; санал болгож буй өөрчлөлтийг дотоод бодлого, архитектуртай уялдуулна (Бүлэг 3).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2642616"/>
            <a:ext cx="11109960" cy="749808"/>
          </a:xfrm>
          <a:prstGeom prst="roundRect">
            <a:avLst>
              <a:gd name="adj" fmla="val 9756"/>
            </a:avLst>
          </a:prstGeom>
          <a:solidFill>
            <a:srgbClr val="FFFFFF"/>
          </a:solidFill>
          <a:ln w="12700">
            <a:solidFill>
              <a:srgbClr val="E0E7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749808" y="2788920"/>
            <a:ext cx="457200" cy="457200"/>
          </a:xfrm>
          <a:prstGeom prst="ellipse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49808" y="2788920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1417320" y="2642616"/>
            <a:ext cx="32004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Тодорхойлолт (Definition)</a:t>
            </a:r>
            <a:endParaRPr lang="en-US" sz="1450" dirty="0"/>
          </a:p>
        </p:txBody>
      </p:sp>
      <p:sp>
        <p:nvSpPr>
          <p:cNvPr id="13" name="Text 11"/>
          <p:cNvSpPr/>
          <p:nvPr/>
        </p:nvSpPr>
        <p:spPr>
          <a:xfrm>
            <a:off x="4663440" y="2697480"/>
            <a:ext cx="6812280" cy="65836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Нөхцөл байдлыг нягталж, асуудлын үндэс шалтгааныг илрүүлэн, боломжит өөрчлөлт санал болгож, шаардлагыг тодорхойлно (номын гол хэсэг).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548640" y="3502152"/>
            <a:ext cx="11109960" cy="749808"/>
          </a:xfrm>
          <a:prstGeom prst="roundRect">
            <a:avLst>
              <a:gd name="adj" fmla="val 9756"/>
            </a:avLst>
          </a:prstGeom>
          <a:solidFill>
            <a:srgbClr val="FFFFFF"/>
          </a:solidFill>
          <a:ln w="12700">
            <a:solidFill>
              <a:srgbClr val="E0E7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749808" y="3648456"/>
            <a:ext cx="457200" cy="45720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749808" y="3648456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1417320" y="3502152"/>
            <a:ext cx="32004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Дизайн (Design)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4663440" y="3557016"/>
            <a:ext cx="6812280" cy="65836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Шийдлийн нарийвчилсан тодорхойлолт, бизнес процесс ба тэдгээрийг дэмжих програм хангамжийг боловсруулж, туршина.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548640" y="4361688"/>
            <a:ext cx="11109960" cy="749808"/>
          </a:xfrm>
          <a:prstGeom prst="roundRect">
            <a:avLst>
              <a:gd name="adj" fmla="val 9756"/>
            </a:avLst>
          </a:prstGeom>
          <a:solidFill>
            <a:srgbClr val="FFFFFF"/>
          </a:solidFill>
          <a:ln w="12700">
            <a:solidFill>
              <a:srgbClr val="E0E7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749808" y="4507992"/>
            <a:ext cx="457200" cy="457200"/>
          </a:xfrm>
          <a:prstGeom prst="ellipse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749808" y="4507992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1417320" y="4361688"/>
            <a:ext cx="32004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Хэрэгжүүлэлт (Implementation)</a:t>
            </a:r>
            <a:endParaRPr lang="en-US" sz="1450" dirty="0"/>
          </a:p>
        </p:txBody>
      </p:sp>
      <p:sp>
        <p:nvSpPr>
          <p:cNvPr id="23" name="Text 21"/>
          <p:cNvSpPr/>
          <p:nvPr/>
        </p:nvSpPr>
        <p:spPr>
          <a:xfrm>
            <a:off x="4663440" y="4416552"/>
            <a:ext cx="6812280" cy="65836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Бизнесийн өөрчлөлтийг байршуулах (deploy) төлөвлөлт ба бэлтгэл.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548640" y="5221224"/>
            <a:ext cx="11109960" cy="749808"/>
          </a:xfrm>
          <a:prstGeom prst="roundRect">
            <a:avLst>
              <a:gd name="adj" fmla="val 9756"/>
            </a:avLst>
          </a:prstGeom>
          <a:solidFill>
            <a:srgbClr val="FFFFFF"/>
          </a:solidFill>
          <a:ln w="12700">
            <a:solidFill>
              <a:srgbClr val="E0E7E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749808" y="5367528"/>
            <a:ext cx="457200" cy="45720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749808" y="5367528"/>
            <a:ext cx="45720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1417320" y="5221224"/>
            <a:ext cx="32004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 бий болгох (Realisation)</a:t>
            </a:r>
            <a:endParaRPr lang="en-US" sz="1450" dirty="0"/>
          </a:p>
        </p:txBody>
      </p:sp>
      <p:sp>
        <p:nvSpPr>
          <p:cNvPr id="28" name="Text 26"/>
          <p:cNvSpPr/>
          <p:nvPr/>
        </p:nvSpPr>
        <p:spPr>
          <a:xfrm>
            <a:off x="4663440" y="5276088"/>
            <a:ext cx="6812280" cy="65836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Таамагласан үр өгөөжийг хянаж, биелсэнийг тогтоон, биелээгүйг хангах нэмэлт арга хэмжээ авна.</a:t>
            </a:r>
            <a:endParaRPr lang="en-US" sz="1250" dirty="0"/>
          </a:p>
        </p:txBody>
      </p:sp>
      <p:sp>
        <p:nvSpPr>
          <p:cNvPr id="29" name="Text 27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28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BA-ГИЙН ҮҮРЭГ · ДИЗАЙН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POPIT™ загвар — дизайны дөрвөн талбар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64208"/>
            <a:ext cx="11064240" cy="6858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Дизайн үе шатанд шийдлийг бүтээхэд POPIT загварын дөрвөн талбарыг бүгдийг нь авч үзнэ. Процесс, системийг өөрчлөхдөө байгууллагын бүтэц, ажлын байр, ажилтны ур чадварт үзүүлэх нөлөөг анхаарах ёстой.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468880"/>
            <a:ext cx="54864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8640" y="2468880"/>
            <a:ext cx="109728" cy="173736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68680" y="260604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Хүн (People)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868680" y="2999232"/>
            <a:ext cx="5029200" cy="11430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Ур чадвар хөгжүүлэх — шинэ чадварыг тодорхойлж, цоорхойн шинжилгээ хийн, сургалт зохион байгуулна. BA нь чадавхи бэхжүүлэх, сургалт хүргэхэд оролцдог.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6172200" y="2468880"/>
            <a:ext cx="54864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6172200" y="2468880"/>
            <a:ext cx="109728" cy="1737360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492240" y="260604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C6E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Байгууллага (Organisation)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6492240" y="2999232"/>
            <a:ext cx="5029200" cy="11430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Бүтэц, хэмжүүр, ажлын байр — багийн нэгдэл/өөрчлөлт, удирдлагын бүтэц, шинэ ажлын байрны тодорхойлолт, CSF/KPI-г дахин харна.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548640" y="4343400"/>
            <a:ext cx="54864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548640" y="4343400"/>
            <a:ext cx="109728" cy="173736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868680" y="448056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Процесс (Processes)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868680" y="4873752"/>
            <a:ext cx="5029200" cy="11430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«To-be» бизнес процессын дизайн (Бүлэг 7) — журам, баримт бичиг, харилцааны сувгийг нарийвчлан тодорхойлно.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6172200" y="4343400"/>
            <a:ext cx="5486400" cy="173736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6172200" y="4343400"/>
            <a:ext cx="109728" cy="1737360"/>
          </a:xfrm>
          <a:prstGeom prst="rect">
            <a:avLst/>
          </a:prstGeom>
          <a:solidFill>
            <a:srgbClr val="16324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6492240" y="448056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Мэдээлэл ба технологи (I&amp;T)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6492240" y="4873752"/>
            <a:ext cx="5029200" cy="11430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Процессыг дэмжих програм хангамж. BA нь бизнес ба IT багийн хоорондын гүүр болж, шаардлагыг ойлгуулна.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29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BA-ГИЙН ҮҮРЭГ · I&amp;T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Програм хангамжийн дизайн, хөгжүүлэлт, тест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3520440" cy="4023360"/>
          </a:xfrm>
          <a:prstGeom prst="roundRect">
            <a:avLst>
              <a:gd name="adj" fmla="val 207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828800"/>
            <a:ext cx="3520440" cy="64008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548640" y="1938528"/>
            <a:ext cx="3520440" cy="4114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Дизайн (Design)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04672" y="2697480"/>
            <a:ext cx="3017520" cy="2926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 нь бизнес ба IT багийн хоорондын ГҮҮР. Шаардлагыг ойлгож, хүргэхийг хангана. Шаардлагын баримт нь дизайны үндэс — тодорхойгүй зүйлийг тодруулна.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4315968" y="1828800"/>
            <a:ext cx="3520440" cy="4023360"/>
          </a:xfrm>
          <a:prstGeom prst="roundRect">
            <a:avLst>
              <a:gd name="adj" fmla="val 207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4315968" y="1828800"/>
            <a:ext cx="3520440" cy="640080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315968" y="1938528"/>
            <a:ext cx="3520440" cy="4114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Хөгжүүлэлт (Development)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4572000" y="2697480"/>
            <a:ext cx="3017520" cy="2926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Хөгжүүлэлтийн багт нарийн асуулт гарвал бизнес ажилтантай харилцахад тусална. Шийдлийн нийт ойлголттой тул саналуудын нөлөөг үнэлж, хувилбар санал болгоно.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8083296" y="1828800"/>
            <a:ext cx="3520440" cy="4023360"/>
          </a:xfrm>
          <a:prstGeom prst="roundRect">
            <a:avLst>
              <a:gd name="adj" fmla="val 2078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8083296" y="1828800"/>
            <a:ext cx="3520440" cy="64008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8083296" y="1938528"/>
            <a:ext cx="3520440" cy="4114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Тест (Testing)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8339328" y="2697480"/>
            <a:ext cx="3017520" cy="2926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 нь хэрэглэгчийн хүлээн авах тест (UAT)-ийг дэмжинэ. Эхэлж хүлээн авах шалгуурыг (шаардлагын каталогт) тодорхойлж, тестийн явцыг дэмжинэ.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30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BA-ГИЙН ҮҮРЭГ · ТЕСТ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Тест кейс тодорхойлох гурван техник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3611880" cy="4023360"/>
          </a:xfrm>
          <a:prstGeom prst="roundRect">
            <a:avLst>
              <a:gd name="adj" fmla="val 2025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828800"/>
            <a:ext cx="3611880" cy="566928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548640" y="1920240"/>
            <a:ext cx="3611880" cy="38404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 тайлбар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777240" y="2560320"/>
            <a:ext cx="3200400" cy="18288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 диаграмыг дэмжиж, үйл явдалд системийн хариу үйлдлийг харуулна. Гол амжилтын хувилбар («happy day») болон өөр хувилбаруудыг алхам алхмаар бичнэ.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4315968" y="1828800"/>
            <a:ext cx="3611880" cy="4023360"/>
          </a:xfrm>
          <a:prstGeom prst="roundRect">
            <a:avLst>
              <a:gd name="adj" fmla="val 2025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4315968" y="1828800"/>
            <a:ext cx="3611880" cy="566928"/>
          </a:xfrm>
          <a:prstGeom prst="rect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315968" y="1920240"/>
            <a:ext cx="3611880" cy="38404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Шийдвэрийн хүснэгт</a:t>
            </a:r>
            <a:endParaRPr lang="en-US" sz="1400" dirty="0"/>
          </a:p>
        </p:txBody>
      </p:sp>
      <p:graphicFrame>
        <p:nvGraphicFramePr>
          <p:cNvPr id="3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26280" y="2560320"/>
          <a:ext cx="3200400" cy="914400"/>
        </p:xfrm>
        <a:graphic>
          <a:graphicData uri="http://schemas.openxmlformats.org/drawingml/2006/table">
            <a:tbl>
              <a:tblPr/>
              <a:tblGrid>
                <a:gridCol w="1554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Нөхцөл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Үлдэгдэлгүй?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Дүн &gt; £250?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Үйлдэл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0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Тэргүүн ээлж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X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X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Энгийн</a:t>
                      </a:r>
                      <a:endParaRPr lang="en-U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X</a:t>
                      </a: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12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Text 9"/>
          <p:cNvSpPr/>
          <p:nvPr/>
        </p:nvSpPr>
        <p:spPr>
          <a:xfrm>
            <a:off x="4526280" y="4572000"/>
            <a:ext cx="320040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Тодорхой нөхцлүүдийн хослолд авах үйлдлийг тодорхой харуулна.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8083296" y="1828800"/>
            <a:ext cx="3566160" cy="40233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1"/>
          <p:cNvSpPr/>
          <p:nvPr/>
        </p:nvSpPr>
        <p:spPr>
          <a:xfrm>
            <a:off x="8083296" y="1828800"/>
            <a:ext cx="3566160" cy="566928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/>
          <p:nvPr/>
        </p:nvSpPr>
        <p:spPr>
          <a:xfrm>
            <a:off x="8083296" y="1920240"/>
            <a:ext cx="3566160" cy="38404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Төлөвийн диаграм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8778240" y="2606040"/>
            <a:ext cx="2194560" cy="457200"/>
          </a:xfrm>
          <a:prstGeom prst="roundRect">
            <a:avLst>
              <a:gd name="adj" fmla="val 16000"/>
            </a:avLst>
          </a:prstGeom>
          <a:solidFill>
            <a:srgbClr val="F4F7FA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8778240" y="2606040"/>
            <a:ext cx="219456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Бүртгэгдсэн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9875520" y="3063240"/>
            <a:ext cx="0" cy="256032"/>
          </a:xfrm>
          <a:prstGeom prst="line">
            <a:avLst/>
          </a:prstGeom>
          <a:noFill/>
          <a:ln w="25400">
            <a:solidFill>
              <a:srgbClr val="5B6B79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6"/>
          <p:cNvSpPr/>
          <p:nvPr/>
        </p:nvSpPr>
        <p:spPr>
          <a:xfrm>
            <a:off x="8778240" y="3319272"/>
            <a:ext cx="2194560" cy="457200"/>
          </a:xfrm>
          <a:prstGeom prst="roundRect">
            <a:avLst>
              <a:gd name="adj" fmla="val 16000"/>
            </a:avLst>
          </a:prstGeom>
          <a:solidFill>
            <a:srgbClr val="F4F7FA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7"/>
          <p:cNvSpPr/>
          <p:nvPr/>
        </p:nvSpPr>
        <p:spPr>
          <a:xfrm>
            <a:off x="8778240" y="3319272"/>
            <a:ext cx="219456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Баталгаажсан</a:t>
            </a:r>
            <a:endParaRPr lang="en-US" sz="1100" dirty="0"/>
          </a:p>
        </p:txBody>
      </p:sp>
      <p:sp>
        <p:nvSpPr>
          <p:cNvPr id="21" name="Shape 18"/>
          <p:cNvSpPr/>
          <p:nvPr/>
        </p:nvSpPr>
        <p:spPr>
          <a:xfrm>
            <a:off x="9875520" y="3776472"/>
            <a:ext cx="0" cy="256032"/>
          </a:xfrm>
          <a:prstGeom prst="line">
            <a:avLst/>
          </a:prstGeom>
          <a:noFill/>
          <a:ln w="25400">
            <a:solidFill>
              <a:srgbClr val="5B6B79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19"/>
          <p:cNvSpPr/>
          <p:nvPr/>
        </p:nvSpPr>
        <p:spPr>
          <a:xfrm>
            <a:off x="8778240" y="4032504"/>
            <a:ext cx="2194560" cy="457200"/>
          </a:xfrm>
          <a:prstGeom prst="roundRect">
            <a:avLst>
              <a:gd name="adj" fmla="val 16000"/>
            </a:avLst>
          </a:prstGeom>
          <a:solidFill>
            <a:srgbClr val="F4F7FA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0"/>
          <p:cNvSpPr/>
          <p:nvPr/>
        </p:nvSpPr>
        <p:spPr>
          <a:xfrm>
            <a:off x="8778240" y="4032504"/>
            <a:ext cx="219456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Өөрчлөгдсөн</a:t>
            </a:r>
            <a:endParaRPr lang="en-US" sz="1100" dirty="0"/>
          </a:p>
        </p:txBody>
      </p:sp>
      <p:sp>
        <p:nvSpPr>
          <p:cNvPr id="24" name="Shape 21"/>
          <p:cNvSpPr/>
          <p:nvPr/>
        </p:nvSpPr>
        <p:spPr>
          <a:xfrm>
            <a:off x="9875520" y="4489704"/>
            <a:ext cx="0" cy="256032"/>
          </a:xfrm>
          <a:prstGeom prst="line">
            <a:avLst/>
          </a:prstGeom>
          <a:noFill/>
          <a:ln w="25400">
            <a:solidFill>
              <a:srgbClr val="5B6B79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5" name="Shape 22"/>
          <p:cNvSpPr/>
          <p:nvPr/>
        </p:nvSpPr>
        <p:spPr>
          <a:xfrm>
            <a:off x="8778240" y="4745736"/>
            <a:ext cx="2194560" cy="457200"/>
          </a:xfrm>
          <a:prstGeom prst="roundRect">
            <a:avLst>
              <a:gd name="adj" fmla="val 16000"/>
            </a:avLst>
          </a:prstGeom>
          <a:solidFill>
            <a:srgbClr val="F4F7FA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3"/>
          <p:cNvSpPr/>
          <p:nvPr/>
        </p:nvSpPr>
        <p:spPr>
          <a:xfrm>
            <a:off x="8778240" y="4745736"/>
            <a:ext cx="219456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Архивласан</a:t>
            </a:r>
            <a:endParaRPr lang="en-US" sz="1100" dirty="0"/>
          </a:p>
        </p:txBody>
      </p:sp>
      <p:sp>
        <p:nvSpPr>
          <p:cNvPr id="27" name="Text 24"/>
          <p:cNvSpPr/>
          <p:nvPr/>
        </p:nvSpPr>
        <p:spPr>
          <a:xfrm>
            <a:off x="8229600" y="5440680"/>
            <a:ext cx="3291840" cy="457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11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Энтити/класс системийн амьдралд авах төлвүүдийг харуулна.</a:t>
            </a:r>
            <a:endParaRPr lang="en-US" sz="1150" dirty="0"/>
          </a:p>
        </p:txBody>
      </p:sp>
      <p:sp>
        <p:nvSpPr>
          <p:cNvPr id="28" name="Text 25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31</a:t>
            </a:r>
            <a:endParaRPr lang="en-US" sz="1100" dirty="0"/>
          </a:p>
        </p:txBody>
      </p:sp>
      <p:sp>
        <p:nvSpPr>
          <p:cNvPr id="29" name="Text 26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ХЭРЭГЖҮҮЛЭЛТ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SARAH загвар — өөрчлөлтийн сэтгэл хөдлөлийн муруй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64208"/>
            <a:ext cx="1106424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Хэрэгжүүлэлтийн гол анхаарах зүйл нь ажилтнуудын мэдрэх СЭТГЭЛ ХӨДЛӨЛИЙН нөлөө. Үүнийг үл тоомсорловол эсэргүүцэл дэвэрч, бүх хөтөлбөр бүтэлгүйтэж болзошгүй.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423160"/>
            <a:ext cx="11109960" cy="3611880"/>
          </a:xfrm>
          <a:prstGeom prst="roundRect">
            <a:avLst>
              <a:gd name="adj" fmla="val 2025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1188720" y="5577840"/>
            <a:ext cx="10058400" cy="0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9509760" y="5623560"/>
            <a:ext cx="1828800" cy="2743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Цаг хугацаа →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1188720" y="2788920"/>
            <a:ext cx="0" cy="2788920"/>
          </a:xfrm>
          <a:prstGeom prst="line">
            <a:avLst/>
          </a:prstGeom>
          <a:noFill/>
          <a:ln w="15240">
            <a:solidFill>
              <a:srgbClr val="5B6B7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566928" y="2743200"/>
            <a:ext cx="640080" cy="7315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9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Эерэг</a:t>
            </a:r>
            <a:endParaRPr lang="en-US" sz="9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9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сэтгэл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1737360" y="4480560"/>
            <a:ext cx="502920" cy="502920"/>
          </a:xfrm>
          <a:prstGeom prst="ellipse">
            <a:avLst/>
          </a:prstGeom>
          <a:solidFill>
            <a:srgbClr val="E2574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1737360" y="4480560"/>
            <a:ext cx="50292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234440" y="5010912"/>
            <a:ext cx="160020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Цочрол (Shock)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2240280" y="4727448"/>
            <a:ext cx="1417320" cy="54864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3657600" y="5029200"/>
            <a:ext cx="502920" cy="502920"/>
          </a:xfrm>
          <a:prstGeom prst="ellipse">
            <a:avLst/>
          </a:prstGeom>
          <a:solidFill>
            <a:srgbClr val="E2884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3657600" y="5029200"/>
            <a:ext cx="50292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3154680" y="5559552"/>
            <a:ext cx="160020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Уур (Anger)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4160520" y="5276088"/>
            <a:ext cx="141732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5577840" y="4114800"/>
            <a:ext cx="502920" cy="502920"/>
          </a:xfrm>
          <a:prstGeom prst="ellipse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5577840" y="4114800"/>
            <a:ext cx="50292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5074920" y="4645152"/>
            <a:ext cx="160020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Үгүйсгэл (Rejection)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6080760" y="4361688"/>
            <a:ext cx="141732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7498080" y="3520440"/>
            <a:ext cx="502920" cy="502920"/>
          </a:xfrm>
          <a:prstGeom prst="ellipse">
            <a:avLst/>
          </a:prstGeom>
          <a:solidFill>
            <a:srgbClr val="1C6E8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7498080" y="3520440"/>
            <a:ext cx="50292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6995160" y="4050792"/>
            <a:ext cx="160020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Хүлээн зөвшөөрөл (Acceptance)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8001000" y="3767328"/>
            <a:ext cx="141732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9418320" y="3017520"/>
            <a:ext cx="502920" cy="502920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9418320" y="3017520"/>
            <a:ext cx="50292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8915400" y="3547872"/>
            <a:ext cx="160020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1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Найдвар (Hope)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548640" y="6144768"/>
            <a:ext cx="1106424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5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 нь дасгал сургуулилт, дэмжлэгээр ажилтнуудыг үе шатуудыг даван туулахад туслана — мэдрэмжтэй хандах нь чухал.</a:t>
            </a:r>
            <a:endParaRPr lang="en-US" sz="1150" dirty="0"/>
          </a:p>
        </p:txBody>
      </p:sp>
      <p:sp>
        <p:nvSpPr>
          <p:cNvPr id="30" name="Text 28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32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 БИЙ БОЛГОХ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төлөвлөгөө ба үр өгөөжийн эзэн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64208"/>
            <a:ext cx="1106424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 нь сайн тодорхойлогдож, төлөвлөгдөж, удирдагдсан үед л бодит болдог. Бизнес кейсээс гадна цогц «үр өгөөжийн төлөвлөгөө» боловсруулах нь чухал.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423160"/>
            <a:ext cx="6766560" cy="3611880"/>
          </a:xfrm>
          <a:prstGeom prst="roundRect">
            <a:avLst>
              <a:gd name="adj" fmla="val 2025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777240" y="2606040"/>
            <a:ext cx="64008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төлөвлөгөөний бүрэлдэхүүн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822960" y="3108960"/>
            <a:ext cx="256032" cy="256032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234440" y="3063240"/>
            <a:ext cx="2377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Нөхцөл/алсын хараа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657600" y="3063240"/>
            <a:ext cx="3520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Өөрчлөлтийн төслийн суурь, өргөн контекст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822960" y="3675888"/>
            <a:ext cx="256032" cy="256032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1234440" y="3630168"/>
            <a:ext cx="2377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профайл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3657600" y="3630168"/>
            <a:ext cx="3520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 бүрийн төрөл, эзэн, хэмжүүр, хамаарал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822960" y="4242816"/>
            <a:ext cx="256032" cy="256032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1234440" y="4197096"/>
            <a:ext cx="2377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Хамаарлын сүлжээ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657600" y="4197096"/>
            <a:ext cx="3520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өгөөжид хүрэхэд шаардлагатай өөрчлөлтүүд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22960" y="4809744"/>
            <a:ext cx="256032" cy="256032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1234440" y="4764024"/>
            <a:ext cx="2377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Хариуцлага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3657600" y="4764024"/>
            <a:ext cx="3520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эзэд ба тэдний үүрэг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822960" y="5376672"/>
            <a:ext cx="256032" cy="256032"/>
          </a:xfrm>
          <a:prstGeom prst="ellipse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1234440" y="5330952"/>
            <a:ext cx="2377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Хяналтын журам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3657600" y="5330952"/>
            <a:ext cx="3520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өгөөжийг хэрхэн хянаж, тайлагнах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7498080" y="2423160"/>
            <a:ext cx="4160520" cy="3611880"/>
          </a:xfrm>
          <a:prstGeom prst="roundRect">
            <a:avLst>
              <a:gd name="adj" fmla="val 2025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7726680" y="2606040"/>
            <a:ext cx="374904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эзэн (Benefit owner)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7726680" y="3246120"/>
            <a:ext cx="3749040" cy="18288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өгөөжид хүрэхийг хариуцсан нэр бүхий хувь хүн. Үр өгөөж бий болох талбарыг хариуцдаг ахлах менежер байх ёстой — учир нь шаардлагатай арга хэмжээ авах эрх мэдэлтэй байх хэрэгтэй.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7726680" y="5074920"/>
            <a:ext cx="3749040" cy="8686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Ж: гол үр өгөөж нь орон тооны хэмнэлт бол эзэн нь тэрхүү хэмнэлтийг хийх боломжтой хүн байх ёстой.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33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 БИЙ БОЛГОХ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Зураг 14.6 — Үр өгөөжийн хамаарлын сүлжээ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109960" cy="3200400"/>
          </a:xfrm>
          <a:prstGeom prst="roundRect">
            <a:avLst>
              <a:gd name="adj" fmla="val 2286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914400" y="1965960"/>
            <a:ext cx="2377440" cy="502920"/>
          </a:xfrm>
          <a:prstGeom prst="roundRect">
            <a:avLst>
              <a:gd name="adj" fmla="val 14545"/>
            </a:avLst>
          </a:prstGeom>
          <a:solidFill>
            <a:srgbClr val="0F8B8D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914400" y="1965960"/>
            <a:ext cx="2377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Идэвхжүүлэгч</a:t>
            </a:r>
            <a:endParaRPr lang="en-US" sz="12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өөрчлөлт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657600" y="1965960"/>
            <a:ext cx="2377440" cy="502920"/>
          </a:xfrm>
          <a:prstGeom prst="roundRect">
            <a:avLst>
              <a:gd name="adj" fmla="val 14545"/>
            </a:avLst>
          </a:prstGeom>
          <a:solidFill>
            <a:srgbClr val="1C6E8C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3657600" y="1965960"/>
            <a:ext cx="2377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</a:t>
            </a:r>
            <a:endParaRPr lang="en-US" sz="12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өөрчлөлт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400800" y="1965960"/>
            <a:ext cx="2377440" cy="502920"/>
          </a:xfrm>
          <a:prstGeom prst="roundRect">
            <a:avLst>
              <a:gd name="adj" fmla="val 14545"/>
            </a:avLst>
          </a:prstGeom>
          <a:solidFill>
            <a:srgbClr val="E2A23B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6400800" y="1965960"/>
            <a:ext cx="2377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9144000" y="1965960"/>
            <a:ext cx="2377440" cy="502920"/>
          </a:xfrm>
          <a:prstGeom prst="roundRect">
            <a:avLst>
              <a:gd name="adj" fmla="val 14545"/>
            </a:avLst>
          </a:prstGeom>
          <a:solidFill>
            <a:srgbClr val="16324F"/>
          </a:solidFill>
          <a:ln w="12700">
            <a:solidFill>
              <a:srgbClr val="1632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9144000" y="1965960"/>
            <a:ext cx="2377440" cy="5029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</a:t>
            </a:r>
            <a:endParaRPr lang="en-US" sz="12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зорилго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914400" y="2743200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914400" y="2743200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Вэб өөрчлөлт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3291840" y="3017520"/>
            <a:ext cx="36576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3657600" y="2743200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3657600" y="2743200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Вэб хөгжүүлэх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6035040" y="3017520"/>
            <a:ext cx="36576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6400800" y="2743200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6400800" y="2743200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Шинэ вэб амжилт</a:t>
            </a:r>
            <a:endParaRPr lang="en-US" sz="950" dirty="0"/>
          </a:p>
        </p:txBody>
      </p:sp>
      <p:sp>
        <p:nvSpPr>
          <p:cNvPr id="21" name="Shape 19"/>
          <p:cNvSpPr/>
          <p:nvPr/>
        </p:nvSpPr>
        <p:spPr>
          <a:xfrm>
            <a:off x="8778240" y="3017520"/>
            <a:ext cx="36576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9144000" y="2743200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9144000" y="2743200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Нэр хүнд өсгөх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914400" y="3401568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914400" y="3401568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 кампанит</a:t>
            </a:r>
            <a:endParaRPr lang="en-US" sz="950" dirty="0"/>
          </a:p>
        </p:txBody>
      </p:sp>
      <p:sp>
        <p:nvSpPr>
          <p:cNvPr id="26" name="Shape 24"/>
          <p:cNvSpPr/>
          <p:nvPr/>
        </p:nvSpPr>
        <p:spPr>
          <a:xfrm>
            <a:off x="3291840" y="3675888"/>
            <a:ext cx="36576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3657600" y="3401568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3657600" y="3401568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Кампанит ажил</a:t>
            </a:r>
            <a:endParaRPr lang="en-US" sz="950" dirty="0"/>
          </a:p>
        </p:txBody>
      </p:sp>
      <p:sp>
        <p:nvSpPr>
          <p:cNvPr id="29" name="Shape 27"/>
          <p:cNvSpPr/>
          <p:nvPr/>
        </p:nvSpPr>
        <p:spPr>
          <a:xfrm>
            <a:off x="6035040" y="3675888"/>
            <a:ext cx="36576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6400800" y="3401568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6400800" y="3401568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Хэвлэлийн нэмэгдэл</a:t>
            </a:r>
            <a:endParaRPr lang="en-US" sz="950" dirty="0"/>
          </a:p>
        </p:txBody>
      </p:sp>
      <p:sp>
        <p:nvSpPr>
          <p:cNvPr id="32" name="Shape 30"/>
          <p:cNvSpPr/>
          <p:nvPr/>
        </p:nvSpPr>
        <p:spPr>
          <a:xfrm>
            <a:off x="8778240" y="3675888"/>
            <a:ext cx="36576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9144000" y="3401568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9144000" y="3401568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Нэр хүнд өсгөх</a:t>
            </a:r>
            <a:endParaRPr lang="en-US" sz="950" dirty="0"/>
          </a:p>
        </p:txBody>
      </p:sp>
      <p:sp>
        <p:nvSpPr>
          <p:cNvPr id="35" name="Shape 33"/>
          <p:cNvSpPr/>
          <p:nvPr/>
        </p:nvSpPr>
        <p:spPr>
          <a:xfrm>
            <a:off x="914400" y="4059936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914400" y="4059936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Шагналын схем</a:t>
            </a:r>
            <a:endParaRPr lang="en-US" sz="950" dirty="0"/>
          </a:p>
        </p:txBody>
      </p:sp>
      <p:sp>
        <p:nvSpPr>
          <p:cNvPr id="37" name="Shape 35"/>
          <p:cNvSpPr/>
          <p:nvPr/>
        </p:nvSpPr>
        <p:spPr>
          <a:xfrm>
            <a:off x="3291840" y="4334256"/>
            <a:ext cx="36576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38" name="Shape 36"/>
          <p:cNvSpPr/>
          <p:nvPr/>
        </p:nvSpPr>
        <p:spPr>
          <a:xfrm>
            <a:off x="3657600" y="4059936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3657600" y="4059936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Схем нэвтрүүлэх</a:t>
            </a:r>
            <a:endParaRPr lang="en-US" sz="950" dirty="0"/>
          </a:p>
        </p:txBody>
      </p:sp>
      <p:sp>
        <p:nvSpPr>
          <p:cNvPr id="40" name="Shape 38"/>
          <p:cNvSpPr/>
          <p:nvPr/>
        </p:nvSpPr>
        <p:spPr>
          <a:xfrm>
            <a:off x="6035040" y="4334256"/>
            <a:ext cx="36576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41" name="Shape 39"/>
          <p:cNvSpPr/>
          <p:nvPr/>
        </p:nvSpPr>
        <p:spPr>
          <a:xfrm>
            <a:off x="6400800" y="4059936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2" name="Text 40"/>
          <p:cNvSpPr/>
          <p:nvPr/>
        </p:nvSpPr>
        <p:spPr>
          <a:xfrm>
            <a:off x="6400800" y="4059936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Илүү зөвлөмж</a:t>
            </a:r>
            <a:endParaRPr lang="en-US" sz="950" dirty="0"/>
          </a:p>
        </p:txBody>
      </p:sp>
      <p:sp>
        <p:nvSpPr>
          <p:cNvPr id="43" name="Shape 41"/>
          <p:cNvSpPr/>
          <p:nvPr/>
        </p:nvSpPr>
        <p:spPr>
          <a:xfrm>
            <a:off x="8778240" y="4334256"/>
            <a:ext cx="365760" cy="0"/>
          </a:xfrm>
          <a:prstGeom prst="line">
            <a:avLst/>
          </a:prstGeom>
          <a:noFill/>
          <a:ln w="25400">
            <a:solidFill>
              <a:srgbClr val="B9C9D6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44" name="Shape 42"/>
          <p:cNvSpPr/>
          <p:nvPr/>
        </p:nvSpPr>
        <p:spPr>
          <a:xfrm>
            <a:off x="9144000" y="4059936"/>
            <a:ext cx="2377440" cy="548640"/>
          </a:xfrm>
          <a:prstGeom prst="roundRect">
            <a:avLst>
              <a:gd name="adj" fmla="val 13333"/>
            </a:avLst>
          </a:prstGeom>
          <a:solidFill>
            <a:srgbClr val="F4F7FA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5" name="Text 43"/>
          <p:cNvSpPr/>
          <p:nvPr/>
        </p:nvSpPr>
        <p:spPr>
          <a:xfrm>
            <a:off x="9144000" y="4059936"/>
            <a:ext cx="2377440" cy="54864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9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Нэр хүнд өсгөх</a:t>
            </a:r>
            <a:endParaRPr lang="en-US" sz="950" dirty="0"/>
          </a:p>
        </p:txBody>
      </p:sp>
      <p:sp>
        <p:nvSpPr>
          <p:cNvPr id="46" name="Text 44"/>
          <p:cNvSpPr/>
          <p:nvPr/>
        </p:nvSpPr>
        <p:spPr>
          <a:xfrm>
            <a:off x="548640" y="5074920"/>
            <a:ext cx="11064240" cy="8229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Баруунаас зүүн рүү бүтээдэг: эхлээд бизнес зорилго → үр өгөөж → бизнес өөрчлөлт → идэвхжүүлэгч өөрчлөлт. IT-аас гадна шаардагдах БҮХ ажлыг харахад хүргэдэг.</a:t>
            </a:r>
            <a:endParaRPr lang="en-US" sz="1300" dirty="0"/>
          </a:p>
        </p:txBody>
      </p:sp>
      <p:sp>
        <p:nvSpPr>
          <p:cNvPr id="47" name="Text 45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34</a:t>
            </a:r>
            <a:endParaRPr lang="en-US" sz="1100" dirty="0"/>
          </a:p>
        </p:txBody>
      </p:sp>
      <p:sp>
        <p:nvSpPr>
          <p:cNvPr id="48" name="Text 46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 БИЙ БОЛГОХ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 кейс удирдах ба үр өгөөжийн тойм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486400" cy="4251960"/>
          </a:xfrm>
          <a:prstGeom prst="roundRect">
            <a:avLst>
              <a:gd name="adj" fmla="val 1720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48640" y="1783080"/>
            <a:ext cx="109728" cy="4251960"/>
          </a:xfrm>
          <a:prstGeom prst="rect">
            <a:avLst/>
          </a:prstGeom>
          <a:solidFill>
            <a:srgbClr val="0F8B8D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822960" y="192024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 кейсийг удирдах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22960" y="2331720"/>
            <a:ext cx="498348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Бизнес кейсийг амьдралын мөчлөгийн туршид удирдана. Өөрчлөлтийн хүсэлт гарах бүрд кейс хүчинтэй эсэхийг шалгана.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868680" y="3246120"/>
            <a:ext cx="493776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Шийдлийн тайлбар, зардал, үр өгөөж, эрсдэлд нөлөөлж болно</a:t>
            </a:r>
            <a:endParaRPr lang="en-US" sz="13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Гол цэгүүдэд (decision gates) кейсийг дахин хянана</a:t>
            </a:r>
            <a:endParaRPr lang="en-US" sz="13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Хөрөнгө оруулалтын үндэслэл хэвээр байгаа эсэхийг батлана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6172200" y="1783080"/>
            <a:ext cx="5486400" cy="4251960"/>
          </a:xfrm>
          <a:prstGeom prst="roundRect">
            <a:avLst>
              <a:gd name="adj" fmla="val 1720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  <a:effectLst>
            <a:outerShdw blurRad="889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6172200" y="1783080"/>
            <a:ext cx="109728" cy="4251960"/>
          </a:xfrm>
          <a:prstGeom prst="rect">
            <a:avLst/>
          </a:prstGeom>
          <a:solidFill>
            <a:srgbClr val="E2A23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446520" y="192024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тойм (Benefits reviews)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6446520" y="2423160"/>
            <a:ext cx="4983480" cy="1463040"/>
          </a:xfrm>
          <a:prstGeom prst="roundRect">
            <a:avLst>
              <a:gd name="adj" fmla="val 5000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6629400" y="2542032"/>
            <a:ext cx="45720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Төлөвлөгөөт (Scheduled)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6629400" y="2907792"/>
            <a:ext cx="461772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Төслийн «шийдвэрийн хаалга» бүрд хүлээгдэж буй үр өгөөж хэвээр, зардлыг нөхөхөд хангалттай эсэхийг хянана.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6446520" y="4023360"/>
            <a:ext cx="4983480" cy="1463040"/>
          </a:xfrm>
          <a:prstGeom prst="roundRect">
            <a:avLst>
              <a:gd name="adj" fmla="val 5000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6629400" y="4142232"/>
            <a:ext cx="45720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Төлөвлөгөөт бус (Unscheduled)</a:t>
            </a:r>
            <a:endParaRPr lang="en-US" sz="1350" dirty="0"/>
          </a:p>
        </p:txBody>
      </p:sp>
      <p:sp>
        <p:nvSpPr>
          <p:cNvPr id="17" name="Text 15"/>
          <p:cNvSpPr/>
          <p:nvPr/>
        </p:nvSpPr>
        <p:spPr>
          <a:xfrm>
            <a:off x="6629400" y="4507992"/>
            <a:ext cx="4617720" cy="9144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2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өгөөжид нөлөөлж болзошгүй чухал үйл явдал гарахад — том өөрчлөлтийн хүсэлт, гол оролцогч талын солигдол, стратегийн өөрчлөлт.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35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14 · ДҮГНЭЛТ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биелэлтийн тайлан ба гол санаа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486400" cy="4251960"/>
          </a:xfrm>
          <a:prstGeom prst="roundRect">
            <a:avLst>
              <a:gd name="adj" fmla="val 1720"/>
            </a:avLst>
          </a:prstGeom>
          <a:solidFill>
            <a:srgbClr val="E8F0F5"/>
          </a:solidFill>
          <a:ln w="12700">
            <a:solidFill>
              <a:srgbClr val="D2E0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777240" y="1938528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5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өгөөжийн биелэлтийн тайлан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777240" y="2331720"/>
            <a:ext cx="5029200" cy="7315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Хүсэн хүлээсэн үр өгөөж бодит болсон эсэхийг тодорхой үнэлнэ. Дөрвөн чухал хэрэглээтэй: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822960" y="3108960"/>
            <a:ext cx="502920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Биелээгүй үр өгөөжийг сэргээх нэмэлт арга хэмжээг тодорхойлох</a:t>
            </a:r>
            <a:endParaRPr lang="en-US" sz="13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Төслийн зардал, цаг хугацаа үндэслэлтэй байсныг батлах</a:t>
            </a:r>
            <a:endParaRPr lang="en-US" sz="13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Ирээдүйн бизнес кейс, төслүүдэд оролт болох</a:t>
            </a:r>
            <a:endParaRPr lang="en-US" sz="13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3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Аль төсөл сонгох чадавхийг цаг хугацаанд нэмэгдүүлэх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6172200" y="1783080"/>
            <a:ext cx="5486400" cy="4251960"/>
          </a:xfrm>
          <a:prstGeom prst="roundRect">
            <a:avLst>
              <a:gd name="adj" fmla="val 1720"/>
            </a:avLst>
          </a:prstGeom>
          <a:solidFill>
            <a:srgbClr val="16324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6400800" y="1965960"/>
            <a:ext cx="50292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E2A2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Санаж авах гол зүйлс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6446520" y="2377440"/>
            <a:ext cx="507492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E8F0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BA-гийн хувь нэмэр өөрчлөлтийн БҮХ мөчлөгт хамаатай.</a:t>
            </a:r>
            <a:endParaRPr lang="en-US" sz="13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E8F0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Өөрчлөлтийг хэрэгжүүлэх нь хамгийн хэцүү хэсэг — сэтгэл хөдлөлийг (SARAH) анхаар.</a:t>
            </a:r>
            <a:endParaRPr lang="en-US" sz="13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E8F0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POPIT-ийн дөрвөн талбарыг тэнцвэртэй харах нь шийдлийг бүтэн болгоно.</a:t>
            </a:r>
            <a:endParaRPr lang="en-US" sz="13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E8F0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Үр өгөөж нь зөвхөн төлөвлөж, эзэн хариуцаж, хянагдсан үед бодит болдог.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36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НЭГТГЭЛ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BA-гийн хувь нэмэр — мөчлөгийн туршид</a:t>
            </a:r>
            <a:endParaRPr lang="en-US" sz="2700" dirty="0"/>
          </a:p>
        </p:txBody>
      </p:sp>
      <p:graphicFrame>
        <p:nvGraphicFramePr>
          <p:cNvPr id="3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828800"/>
          <a:ext cx="11109960" cy="914400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6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Үе шат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24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BA-гийн гол хувь нэмэр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24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Хэрэгсэл / гарц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24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0F8B8D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Уялдаа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Стратеги, гадаад орчны уялдааг хангах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SWOT, PESTLE (Бүлэг 3)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1C6E8C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Тодорхойлолт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Үндэс шалтгаан шинжлэх, шаардлага тодорхойлох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Шаардлагын каталог, загвар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E2A23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Дизайн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Бизнес-IT гүүр, процесс дизайн, UAT дэмжлэг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POPIT, use case, шийдвэрийн хүснэгт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16324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Хэрэгжүүлэлт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Сэтгэл хөдлөлийн нөлөөг удирдах, дасгал сургуулилт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SARAH загвар, коучинг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b="1" dirty="0">
                          <a:solidFill>
                            <a:srgbClr val="0F8B8D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Үр өгөөж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Үр өгөөжийг хянаж, бодит болгох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F2D3A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Үр өгөөжийн төлөвлөгөө, хамаарлын сүлжээ</a:t>
                      </a:r>
                      <a:endParaRPr lang="en-US" sz="125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5D3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548640" y="6035040"/>
            <a:ext cx="10972800" cy="36576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i="1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BA-гийн ур чадвар нь шийдэл хүргэхээс ЦААШ — өөрчлөлтийг бэхжүүлж, үр өгөөжийг хангах хүртэл шаардлагатай хэвээр.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37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F8B8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НЭГТГЭЛ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Бүлэг 12 ба 14 хэрхэн холбогддог вэ?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1664208"/>
            <a:ext cx="11064240" cy="64008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40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Загварчлал (Бүлэг 12) нь зөвхөн шинжилгээний хэрэгсэл биш — Бүлэг 14-т дүрсэлсэн ШИЙДЭЛ ХҮРГЭХ үе шатуудын суурь болдог.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468880"/>
            <a:ext cx="4846320" cy="749808"/>
          </a:xfrm>
          <a:prstGeom prst="roundRect">
            <a:avLst>
              <a:gd name="adj" fmla="val 9756"/>
            </a:avLst>
          </a:prstGeom>
          <a:solidFill>
            <a:srgbClr val="E8F0F5"/>
          </a:solidFill>
          <a:ln w="12700">
            <a:solidFill>
              <a:srgbClr val="0F8B8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731520" y="2468880"/>
            <a:ext cx="45720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case диаграм / тайлбар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440680" y="2843784"/>
            <a:ext cx="777240" cy="0"/>
          </a:xfrm>
          <a:prstGeom prst="line">
            <a:avLst/>
          </a:prstGeom>
          <a:noFill/>
          <a:ln w="25400">
            <a:solidFill>
              <a:srgbClr val="0F8B8D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6355080" y="2468880"/>
            <a:ext cx="5303520" cy="749808"/>
          </a:xfrm>
          <a:prstGeom prst="roundRect">
            <a:avLst>
              <a:gd name="adj" fmla="val 9756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6537960" y="2468880"/>
            <a:ext cx="50292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Тестийн кейс ба UAT-ийн суурь (Бүлэг 14)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548640" y="3364992"/>
            <a:ext cx="4846320" cy="749808"/>
          </a:xfrm>
          <a:prstGeom prst="roundRect">
            <a:avLst>
              <a:gd name="adj" fmla="val 9756"/>
            </a:avLst>
          </a:prstGeom>
          <a:solidFill>
            <a:srgbClr val="E8F0F5"/>
          </a:solidFill>
          <a:ln w="12700">
            <a:solidFill>
              <a:srgbClr val="1C6E8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31520" y="3364992"/>
            <a:ext cx="45720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Класс / ERD загвар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5440680" y="3739896"/>
            <a:ext cx="777240" cy="0"/>
          </a:xfrm>
          <a:prstGeom prst="line">
            <a:avLst/>
          </a:prstGeom>
          <a:noFill/>
          <a:ln w="25400">
            <a:solidFill>
              <a:srgbClr val="1C6E8C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6355080" y="3364992"/>
            <a:ext cx="5303520" cy="749808"/>
          </a:xfrm>
          <a:prstGeom prst="roundRect">
            <a:avLst>
              <a:gd name="adj" fmla="val 9756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537960" y="3364992"/>
            <a:ext cx="50292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Дизайн ба засвар үйлчилгээний бизнес дүрмийг хадгална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548640" y="4261104"/>
            <a:ext cx="4846320" cy="749808"/>
          </a:xfrm>
          <a:prstGeom prst="roundRect">
            <a:avLst>
              <a:gd name="adj" fmla="val 9756"/>
            </a:avLst>
          </a:prstGeom>
          <a:solidFill>
            <a:srgbClr val="E8F0F5"/>
          </a:solidFill>
          <a:ln w="127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731520" y="4261104"/>
            <a:ext cx="45720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Шийдвэрийн хүснэгт, төлөвийн диаграм</a:t>
            </a:r>
            <a:endParaRPr lang="en-US" sz="1350" dirty="0"/>
          </a:p>
        </p:txBody>
      </p:sp>
      <p:sp>
        <p:nvSpPr>
          <p:cNvPr id="17" name="Shape 15"/>
          <p:cNvSpPr/>
          <p:nvPr/>
        </p:nvSpPr>
        <p:spPr>
          <a:xfrm>
            <a:off x="5440680" y="4636008"/>
            <a:ext cx="777240" cy="0"/>
          </a:xfrm>
          <a:prstGeom prst="line">
            <a:avLst/>
          </a:prstGeom>
          <a:noFill/>
          <a:ln w="25400">
            <a:solidFill>
              <a:srgbClr val="E2A23B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6355080" y="4261104"/>
            <a:ext cx="5303520" cy="749808"/>
          </a:xfrm>
          <a:prstGeom prst="roundRect">
            <a:avLst>
              <a:gd name="adj" fmla="val 9756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6537960" y="4261104"/>
            <a:ext cx="50292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Тест нөхцлийг тодорхойлоход дахин ашиглагдана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548640" y="5157216"/>
            <a:ext cx="4846320" cy="749808"/>
          </a:xfrm>
          <a:prstGeom prst="roundRect">
            <a:avLst>
              <a:gd name="adj" fmla="val 9756"/>
            </a:avLst>
          </a:prstGeom>
          <a:solidFill>
            <a:srgbClr val="E8F0F5"/>
          </a:solidFill>
          <a:ln w="12700">
            <a:solidFill>
              <a:srgbClr val="16324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731520" y="5157216"/>
            <a:ext cx="45720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b="1" dirty="0">
                <a:solidFill>
                  <a:srgbClr val="1632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Загвараар тодорхойлсон шаардлага</a:t>
            </a:r>
            <a:endParaRPr lang="en-US" sz="1350" dirty="0"/>
          </a:p>
        </p:txBody>
      </p:sp>
      <p:sp>
        <p:nvSpPr>
          <p:cNvPr id="22" name="Shape 20"/>
          <p:cNvSpPr/>
          <p:nvPr/>
        </p:nvSpPr>
        <p:spPr>
          <a:xfrm>
            <a:off x="5440680" y="5532120"/>
            <a:ext cx="777240" cy="0"/>
          </a:xfrm>
          <a:prstGeom prst="line">
            <a:avLst/>
          </a:prstGeom>
          <a:noFill/>
          <a:ln w="25400">
            <a:solidFill>
              <a:srgbClr val="16324F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6355080" y="5157216"/>
            <a:ext cx="5303520" cy="749808"/>
          </a:xfrm>
          <a:prstGeom prst="roundRect">
            <a:avLst>
              <a:gd name="adj" fmla="val 9756"/>
            </a:avLst>
          </a:prstGeom>
          <a:solidFill>
            <a:srgbClr val="FFFFFF"/>
          </a:solidFill>
          <a:ln w="12700">
            <a:solidFill>
              <a:srgbClr val="D9E2E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6537960" y="5157216"/>
            <a:ext cx="5029200" cy="749808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dirty="0">
                <a:solidFill>
                  <a:srgbClr val="1F2D3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POPIT дизайн ба үр өгөөжийн төлөвлөгөөнд оролт</a:t>
            </a:r>
            <a:endParaRPr lang="en-US" sz="1350" dirty="0"/>
          </a:p>
        </p:txBody>
      </p:sp>
      <p:sp>
        <p:nvSpPr>
          <p:cNvPr id="25" name="Text 23"/>
          <p:cNvSpPr/>
          <p:nvPr/>
        </p:nvSpPr>
        <p:spPr>
          <a:xfrm>
            <a:off x="11521440" y="6355080"/>
            <a:ext cx="548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38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548640" y="635508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5B6B7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</a:t>
            </a:r>
            <a:endParaRPr lang="en-US" sz="1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640080" y="91440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0132A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ЭХ СУРВАЛЖ БА ЦААШИД УНШИХ</a:t>
            </a:r>
            <a:endParaRPr lang="en-US" sz="1400" dirty="0">
              <a:solidFill>
                <a:srgbClr val="0132A6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640080" y="1280160"/>
            <a:ext cx="73152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0132A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Лавлагаа</a:t>
            </a:r>
            <a:endParaRPr lang="en-US" sz="3400" dirty="0">
              <a:solidFill>
                <a:srgbClr val="0132A6"/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685800" y="2286000"/>
            <a:ext cx="1060704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latin typeface="Arial" pitchFamily="34" charset="0"/>
                <a:ea typeface="Arial" pitchFamily="34" charset="-122"/>
                <a:cs typeface="Arial" pitchFamily="34" charset="-120"/>
              </a:rPr>
              <a:t>Paul, D., Cadle, J. &amp; Yeates, D. (2014). Business Analysis, 3 дахь хэвлэл. BCS, Swindon. — Бүлэг 12, 14.</a:t>
            </a:r>
            <a:endParaRPr lang="en-US" sz="140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latin typeface="Arial" pitchFamily="34" charset="0"/>
                <a:ea typeface="Arial" pitchFamily="34" charset="-122"/>
                <a:cs typeface="Arial" pitchFamily="34" charset="-120"/>
              </a:rPr>
              <a:t>Cadle, J., Paul, D. &amp; Turner, P. (2014). Business Analysis Techniques: 99 essential tools for success, 2 дахь хэвлэл.</a:t>
            </a:r>
            <a:endParaRPr lang="en-US" sz="140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latin typeface="Arial" pitchFamily="34" charset="0"/>
                <a:ea typeface="Arial" pitchFamily="34" charset="-122"/>
                <a:cs typeface="Arial" pitchFamily="34" charset="-120"/>
              </a:rPr>
              <a:t>Arlow, J. &amp; Neustadt, I. (2005). UML and the Unified Process, 2 дахь хэвлэл.</a:t>
            </a:r>
            <a:endParaRPr lang="en-US" sz="140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latin typeface="Arial" pitchFamily="34" charset="0"/>
                <a:ea typeface="Arial" pitchFamily="34" charset="-122"/>
                <a:cs typeface="Arial" pitchFamily="34" charset="-120"/>
              </a:rPr>
              <a:t>Simsion, G. &amp; Witt, G. (2004). Data Modelling Essentials, 3 дахь хэвлэл.</a:t>
            </a:r>
            <a:endParaRPr lang="en-US" sz="1400" dirty="0"/>
          </a:p>
          <a:p>
            <a:pPr marL="342900" indent="-342900">
              <a:spcAft>
                <a:spcPts val="1100"/>
              </a:spcAft>
              <a:buSzPct val="100000"/>
              <a:buChar char="•"/>
            </a:pPr>
            <a:r>
              <a:rPr lang="en-US" sz="1400" dirty="0">
                <a:latin typeface="Arial" pitchFamily="34" charset="0"/>
                <a:ea typeface="Arial" pitchFamily="34" charset="-122"/>
                <a:cs typeface="Arial" pitchFamily="34" charset="-120"/>
              </a:rPr>
              <a:t>Ward, J. &amp; Daniel, E. (2012). Benefits Management (Benefits dependency network эх сурвалж).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685800" y="5394960"/>
            <a:ext cx="1828800" cy="0"/>
          </a:xfrm>
          <a:prstGeom prst="line">
            <a:avLst/>
          </a:prstGeom>
          <a:noFill/>
          <a:ln w="38100">
            <a:solidFill>
              <a:srgbClr val="E2A23B"/>
            </a:solidFill>
            <a:prstDash val="solid"/>
          </a:ln>
        </p:spPr>
        <p:txBody>
          <a:bodyPr/>
          <a:lstStyle/>
          <a:p>
            <a:endParaRPr lang="en-US">
              <a:solidFill>
                <a:srgbClr val="0132A6"/>
              </a:solidFill>
            </a:endParaRPr>
          </a:p>
        </p:txBody>
      </p:sp>
      <p:sp>
        <p:nvSpPr>
          <p:cNvPr id="8" name="Text 6"/>
          <p:cNvSpPr/>
          <p:nvPr/>
        </p:nvSpPr>
        <p:spPr>
          <a:xfrm>
            <a:off x="685800" y="557784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0132A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ISA332 · Бизнесийн шинжилгээ — Лекцийн материал</a:t>
            </a:r>
            <a:endParaRPr lang="en-US" sz="1300" dirty="0">
              <a:solidFill>
                <a:srgbClr val="0132A6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3982</Words>
  <Application>Microsoft Office PowerPoint</Application>
  <PresentationFormat>Widescreen</PresentationFormat>
  <Paragraphs>696</Paragraphs>
  <Slides>39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Montserrat</vt:lpstr>
      <vt:lpstr>Times New Roman</vt:lpstr>
      <vt:lpstr>Office Theme</vt:lpstr>
      <vt:lpstr>Course: Business analysis and process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Бүлэг 12 ба 14 — Шаардлагыг загварчлах ба Бизнесийн шийдлийг хүргэх</dc:title>
  <dc:subject>PptxGenJS Presentation</dc:subject>
  <dc:creator>ISA332</dc:creator>
  <cp:lastModifiedBy>САРАНЧИМЭГ Насанжаргал</cp:lastModifiedBy>
  <cp:revision>3</cp:revision>
  <dcterms:created xsi:type="dcterms:W3CDTF">2026-06-08T18:57:31Z</dcterms:created>
  <dcterms:modified xsi:type="dcterms:W3CDTF">2026-06-08T19:39:55Z</dcterms:modified>
</cp:coreProperties>
</file>