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93.xml" ContentType="application/vnd.openxmlformats-officedocument.presentationml.slideLayout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82.xml" ContentType="application/vnd.openxmlformats-officedocument.presentationml.slideLayout+xml"/>
  <Default Extension="xml" ContentType="application/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Masters/slideMaster8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85.xml" ContentType="application/vnd.openxmlformats-officedocument.presentationml.slideLayout+xml"/>
  <Default Extension="png" ContentType="image/png"/>
  <Override PartName="/ppt/slideLayouts/slideLayout96.xml" ContentType="application/vnd.openxmlformats-officedocument.presentationml.slideLayout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s/slide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2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70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Masters/slideMaster9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Masters/slideMaster7.xml" ContentType="application/vnd.openxmlformats-officedocument.presentationml.slideMaster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Layouts/slideLayout59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7.xml" ContentType="application/vnd.openxmlformats-officedocument.theme+xml"/>
  <Override PartName="/ppt/slideLayouts/slideLayout79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97.xml" ContentType="application/vnd.openxmlformats-officedocument.presentationml.slideLayou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s/slide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91.xml" ContentType="application/vnd.openxmlformats-officedocument.presentationml.slideLayout+xml"/>
  <Default Extension="rels" ContentType="application/vnd.openxmlformats-package.relationships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7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  <p:sldMasterId id="2147483696" r:id="rId3"/>
    <p:sldMasterId id="2147483708" r:id="rId4"/>
    <p:sldMasterId id="2147483720" r:id="rId5"/>
    <p:sldMasterId id="2147483732" r:id="rId6"/>
    <p:sldMasterId id="2147483744" r:id="rId7"/>
    <p:sldMasterId id="2147483756" r:id="rId8"/>
    <p:sldMasterId id="2147483768" r:id="rId9"/>
  </p:sldMasterIdLst>
  <p:sldIdLst>
    <p:sldId id="256" r:id="rId10"/>
    <p:sldId id="257" r:id="rId11"/>
    <p:sldId id="258" r:id="rId12"/>
    <p:sldId id="259" r:id="rId13"/>
    <p:sldId id="260" r:id="rId14"/>
    <p:sldId id="261" r:id="rId15"/>
    <p:sldId id="262" r:id="rId16"/>
    <p:sldId id="263" r:id="rId17"/>
    <p:sldId id="264" r:id="rId18"/>
    <p:sldId id="265" r:id="rId19"/>
    <p:sldId id="266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620"/>
    <p:restoredTop sz="70515" autoAdjust="0"/>
  </p:normalViewPr>
  <p:slideViewPr>
    <p:cSldViewPr>
      <p:cViewPr>
        <p:scale>
          <a:sx n="75" d="100"/>
          <a:sy n="75" d="100"/>
        </p:scale>
        <p:origin x="-1422" y="-4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2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6.xml"/><Relationship Id="rId23" Type="http://schemas.openxmlformats.org/officeDocument/2006/relationships/theme" Target="theme/theme1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5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внобедренный треугольник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ый треугольник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03211235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9946297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40779263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46551337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1143728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17243260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16963977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54631334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01594360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67954762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52790617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13" Type="http://schemas.openxmlformats.org/officeDocument/2006/relationships/image" Target="../media/image7.png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837974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marL="114300" indent="228600" algn="ctr">
              <a:tabLst>
                <a:tab pos="923925" algn="l"/>
              </a:tabLst>
            </a:pPr>
            <a:r>
              <a:rPr lang="ru-RU" b="1" dirty="0" err="1">
                <a:solidFill>
                  <a:schemeClr val="tx1"/>
                </a:solidFill>
                <a:latin typeface="Times New Roman"/>
                <a:ea typeface="Times New Roman"/>
              </a:rPr>
              <a:t>Маъруза</a:t>
            </a:r>
            <a:r>
              <a:rPr lang="ru-RU" b="1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b="1" dirty="0" smtClean="0">
                <a:solidFill>
                  <a:schemeClr val="tx1"/>
                </a:solidFill>
                <a:latin typeface="Times New Roman"/>
                <a:ea typeface="Times New Roman"/>
              </a:rPr>
              <a:t>№5.</a:t>
            </a:r>
            <a:endParaRPr lang="ru-RU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marL="114300" indent="228600" algn="ctr">
              <a:tabLst>
                <a:tab pos="923925" algn="l"/>
              </a:tabLst>
            </a:pPr>
            <a:r>
              <a:rPr lang="uz-Latn-UZ" b="1" dirty="0">
                <a:solidFill>
                  <a:schemeClr val="tx1"/>
                </a:solidFill>
                <a:latin typeface="Times New Roman"/>
                <a:ea typeface="Times New Roman"/>
              </a:rPr>
              <a:t>Мавзу: </a:t>
            </a:r>
            <a:r>
              <a:rPr lang="ru-RU" b="1" dirty="0" err="1">
                <a:solidFill>
                  <a:schemeClr val="tx1"/>
                </a:solidFill>
                <a:latin typeface="Times New Roman"/>
                <a:ea typeface="Times New Roman"/>
              </a:rPr>
              <a:t>Қотишмаларнинг</a:t>
            </a:r>
            <a:r>
              <a:rPr lang="ru-RU" b="1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/>
                <a:ea typeface="Times New Roman"/>
              </a:rPr>
              <a:t>киришуви</a:t>
            </a:r>
            <a:endParaRPr lang="ru-RU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marL="114300" indent="228600" algn="ctr">
              <a:tabLst>
                <a:tab pos="923925" algn="l"/>
              </a:tabLst>
            </a:pPr>
            <a:r>
              <a:rPr lang="uz-Latn-UZ" b="1" dirty="0">
                <a:solidFill>
                  <a:schemeClr val="tx1"/>
                </a:solidFill>
                <a:latin typeface="Times New Roman"/>
                <a:ea typeface="Times New Roman"/>
              </a:rPr>
              <a:t>Ўқув модул бирликлари:</a:t>
            </a:r>
            <a:endParaRPr lang="ru-RU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marL="571500" algn="ctr">
              <a:spcAft>
                <a:spcPts val="0"/>
              </a:spcAft>
              <a:tabLst>
                <a:tab pos="923925" algn="l"/>
              </a:tabLst>
            </a:pPr>
            <a:r>
              <a:rPr lang="uz-Latn-UZ" b="1" dirty="0">
                <a:solidFill>
                  <a:schemeClr val="tx1"/>
                </a:solidFill>
                <a:latin typeface="Times New Roman"/>
                <a:ea typeface="Times New Roman"/>
              </a:rPr>
              <a:t>1.Киришувчанлик</a:t>
            </a:r>
            <a:endParaRPr lang="ru-RU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marL="571500" algn="just">
              <a:spcAft>
                <a:spcPts val="0"/>
              </a:spcAft>
              <a:tabLst>
                <a:tab pos="923925" algn="l"/>
              </a:tabLst>
            </a:pPr>
            <a:r>
              <a:rPr lang="uz-Latn-UZ" b="1" dirty="0">
                <a:solidFill>
                  <a:schemeClr val="tx1"/>
                </a:solidFill>
                <a:latin typeface="Times New Roman"/>
                <a:ea typeface="Times New Roman"/>
              </a:rPr>
              <a:t>2. Турли босқичдаги чўянлар </a:t>
            </a:r>
            <a:endParaRPr lang="ru-RU" b="1" dirty="0" smtClean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marL="571500" algn="just">
              <a:spcAft>
                <a:spcPts val="0"/>
              </a:spcAft>
              <a:tabLst>
                <a:tab pos="923925" algn="l"/>
              </a:tabLst>
            </a:pPr>
            <a:r>
              <a:rPr lang="uz-Latn-UZ" b="1" dirty="0" smtClean="0">
                <a:solidFill>
                  <a:schemeClr val="tx1"/>
                </a:solidFill>
                <a:latin typeface="Times New Roman"/>
                <a:ea typeface="Times New Roman"/>
              </a:rPr>
              <a:t>учун </a:t>
            </a:r>
            <a:r>
              <a:rPr lang="uz-Latn-UZ" b="1" dirty="0">
                <a:solidFill>
                  <a:schemeClr val="tx1"/>
                </a:solidFill>
                <a:latin typeface="Times New Roman"/>
                <a:ea typeface="Times New Roman"/>
              </a:rPr>
              <a:t>тўғри киришувчанлиги</a:t>
            </a:r>
            <a:endParaRPr lang="ru-RU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marL="571500" algn="just">
              <a:spcAft>
                <a:spcPts val="0"/>
              </a:spcAft>
              <a:tabLst>
                <a:tab pos="923925" algn="l"/>
              </a:tabLst>
            </a:pPr>
            <a:r>
              <a:rPr lang="uz-Latn-UZ" b="1" dirty="0">
                <a:solidFill>
                  <a:schemeClr val="tx1"/>
                </a:solidFill>
                <a:latin typeface="Times New Roman"/>
                <a:ea typeface="Times New Roman"/>
              </a:rPr>
              <a:t>3. </a:t>
            </a:r>
            <a:r>
              <a:rPr lang="ru-RU" b="1" dirty="0" err="1">
                <a:solidFill>
                  <a:schemeClr val="tx1"/>
                </a:solidFill>
                <a:latin typeface="Times New Roman"/>
                <a:ea typeface="Times New Roman"/>
              </a:rPr>
              <a:t>Киришувчанлик</a:t>
            </a:r>
            <a:r>
              <a:rPr lang="ru-RU" b="1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/>
                <a:ea typeface="Times New Roman"/>
              </a:rPr>
              <a:t>бўшлиғи</a:t>
            </a:r>
            <a:endParaRPr lang="ru-RU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marL="571500" algn="just">
              <a:spcAft>
                <a:spcPts val="0"/>
              </a:spcAft>
              <a:tabLst>
                <a:tab pos="923925" algn="l"/>
              </a:tabLst>
            </a:pPr>
            <a:r>
              <a:rPr lang="uz-Latn-UZ" b="1" dirty="0">
                <a:solidFill>
                  <a:schemeClr val="tx1"/>
                </a:solidFill>
                <a:latin typeface="Times New Roman"/>
                <a:ea typeface="Times New Roman"/>
              </a:rPr>
              <a:t>4. Қуймани қолип </a:t>
            </a:r>
            <a:r>
              <a:rPr lang="uz-Latn-UZ" b="1" dirty="0" smtClean="0">
                <a:solidFill>
                  <a:schemeClr val="tx1"/>
                </a:solidFill>
                <a:latin typeface="Times New Roman"/>
                <a:ea typeface="Times New Roman"/>
              </a:rPr>
              <a:t>аралашмасидан</a:t>
            </a:r>
            <a:endParaRPr lang="ru-RU" b="1" dirty="0" smtClean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marL="571500" algn="just">
              <a:spcAft>
                <a:spcPts val="0"/>
              </a:spcAft>
              <a:tabLst>
                <a:tab pos="923925" algn="l"/>
              </a:tabLst>
            </a:pPr>
            <a:r>
              <a:rPr lang="uz-Latn-UZ" b="1" dirty="0" smtClean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uz-Latn-UZ" b="1" dirty="0">
                <a:solidFill>
                  <a:schemeClr val="tx1"/>
                </a:solidFill>
                <a:latin typeface="Times New Roman"/>
                <a:ea typeface="Times New Roman"/>
              </a:rPr>
              <a:t>тозалаш</a:t>
            </a:r>
            <a:endParaRPr lang="ru-RU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76256" y="1166161"/>
            <a:ext cx="2071688" cy="4572000"/>
          </a:xfrm>
          <a:prstGeom prst="rect">
            <a:avLst/>
          </a:prstGeom>
          <a:effectLst>
            <a:outerShdw blurRad="50800" dist="38100" dir="2700000" algn="tl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874065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uz-Latn-UZ" sz="2800" b="1" dirty="0">
                <a:latin typeface="Times New Roman" pitchFamily="18" charset="0"/>
                <a:cs typeface="Times New Roman" pitchFamily="18" charset="0"/>
              </a:rPr>
              <a:t>1.Киришувчанлик</a:t>
            </a:r>
            <a:r>
              <a:rPr lang="uz-Latn-UZ" sz="2800" dirty="0">
                <a:latin typeface="Times New Roman" pitchFamily="18" charset="0"/>
                <a:cs typeface="Times New Roman" pitchFamily="18" charset="0"/>
              </a:rPr>
              <a:t> – металл ва қотишманинг қотиши ва совиши даврида хажмининг камайиш хусусиятидир.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Кришувчанлик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тўғри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хажмий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бўлиб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улар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бирига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боғлиқ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эмас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ерда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800" baseline="-25000" dirty="0">
                <a:latin typeface="Times New Roman" pitchFamily="18" charset="0"/>
                <a:cs typeface="Times New Roman" pitchFamily="18" charset="0"/>
              </a:rPr>
              <a:t>ф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қуйма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қолипининг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тўғри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ўлчами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indent="0" algn="just">
              <a:buNone/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800" baseline="-25000" dirty="0" err="1">
                <a:latin typeface="Times New Roman" pitchFamily="18" charset="0"/>
                <a:cs typeface="Times New Roman" pitchFamily="18" charset="0"/>
              </a:rPr>
              <a:t>отл</a:t>
            </a:r>
            <a:r>
              <a:rPr lang="ru-RU" sz="2800" baseline="-2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қуйманинг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20</a:t>
            </a:r>
            <a:r>
              <a:rPr lang="ru-RU" sz="2800" baseline="30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температурагача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қотган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вақдаги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ўлчами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sz="2800" baseline="-25000" dirty="0">
                <a:latin typeface="Times New Roman" pitchFamily="18" charset="0"/>
                <a:cs typeface="Times New Roman" pitchFamily="18" charset="0"/>
              </a:rPr>
              <a:t>ф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қолипнинг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хажми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sz="2800" baseline="-25000" dirty="0" err="1">
                <a:latin typeface="Times New Roman" pitchFamily="18" charset="0"/>
                <a:cs typeface="Times New Roman" pitchFamily="18" charset="0"/>
              </a:rPr>
              <a:t>отл</a:t>
            </a:r>
            <a:r>
              <a:rPr lang="ru-RU" sz="2800" baseline="-2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қуйманинг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20</a:t>
            </a:r>
            <a:r>
              <a:rPr lang="ru-RU" sz="2800" baseline="30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температурагача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қотган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ҳолатдаги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хажми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Тўғри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киришувчанликни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бошланиш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температураси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ликвидус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солидус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чизиқлари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оралиғида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фақатгина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тоза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материалларга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тўғри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келади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75856" y="769955"/>
            <a:ext cx="1224136" cy="5405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87924" y="1412776"/>
            <a:ext cx="4602832" cy="1638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654916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Объект 2"/>
              <p:cNvSpPr>
                <a:spLocks noGrp="1"/>
              </p:cNvSpPr>
              <p:nvPr>
                <p:ph sz="quarter" idx="1"/>
              </p:nvPr>
            </p:nvSpPr>
            <p:spPr>
              <a:xfrm>
                <a:off x="0" y="0"/>
                <a:ext cx="9144000" cy="6858000"/>
              </a:xfrm>
            </p:spPr>
            <p:txBody>
              <a:bodyPr>
                <a:normAutofit/>
              </a:bodyPr>
              <a:lstStyle/>
              <a:p>
                <a:pPr marL="114300" indent="0" algn="just">
                  <a:spcAft>
                    <a:spcPts val="0"/>
                  </a:spcAft>
                  <a:buNone/>
                  <a:tabLst>
                    <a:tab pos="923925" algn="l"/>
                  </a:tabLst>
                </a:pPr>
                <a:r>
                  <a:rPr lang="ru-RU" dirty="0" smtClean="0">
                    <a:latin typeface="Times New Roman"/>
                    <a:ea typeface="Times New Roman"/>
                  </a:rPr>
                  <a:t/>
                </a:r>
                <a:r>
                  <a:rPr lang="ru-RU" dirty="0" err="1" smtClean="0">
                    <a:latin typeface="Times New Roman"/>
                    <a:ea typeface="Times New Roman"/>
                  </a:rPr>
                  <a:t>Тўғри</a:t>
                </a:r>
                <a:r>
                  <a:rPr lang="ru-RU" dirty="0" smtClean="0">
                    <a:latin typeface="Times New Roman"/>
                    <a:ea typeface="Times New Roman"/>
                  </a:rPr>
                  <a:t/>
                </a:r>
                <a:r>
                  <a:rPr lang="ru-RU" dirty="0" err="1">
                    <a:latin typeface="Times New Roman"/>
                    <a:ea typeface="Times New Roman"/>
                  </a:rPr>
                  <a:t>киришувчанликни</a:t>
                </a:r>
                <a:r>
                  <a:rPr lang="ru-RU" dirty="0">
                    <a:latin typeface="Times New Roman"/>
                    <a:ea typeface="Times New Roman"/>
                  </a:rPr>
                  <a:t/>
                </a:r>
                <a:r>
                  <a:rPr lang="ru-RU" dirty="0" err="1">
                    <a:latin typeface="Times New Roman"/>
                    <a:ea typeface="Times New Roman"/>
                  </a:rPr>
                  <a:t>аниқлаш</a:t>
                </a:r>
                <a:r>
                  <a:rPr lang="ru-RU" dirty="0">
                    <a:latin typeface="Times New Roman"/>
                    <a:ea typeface="Times New Roman"/>
                  </a:rPr>
                  <a:t/>
                </a:r>
                <a:r>
                  <a:rPr lang="ru-RU" dirty="0" err="1">
                    <a:latin typeface="Times New Roman"/>
                    <a:ea typeface="Times New Roman"/>
                  </a:rPr>
                  <a:t>учун</a:t>
                </a:r>
                <a:r>
                  <a:rPr lang="ru-RU" dirty="0">
                    <a:latin typeface="Times New Roman"/>
                    <a:ea typeface="Times New Roman"/>
                  </a:rPr>
                  <a:t/>
                </a:r>
                <a:r>
                  <a:rPr lang="ru-RU" dirty="0" err="1">
                    <a:latin typeface="Times New Roman"/>
                    <a:ea typeface="Times New Roman"/>
                  </a:rPr>
                  <a:t>махсус</a:t>
                </a:r>
                <a:r>
                  <a:rPr lang="ru-RU" dirty="0">
                    <a:latin typeface="Times New Roman"/>
                    <a:ea typeface="Times New Roman"/>
                  </a:rPr>
                  <a:t/>
                </a:r>
                <a:r>
                  <a:rPr lang="ru-RU" dirty="0" err="1">
                    <a:latin typeface="Times New Roman"/>
                    <a:ea typeface="Times New Roman"/>
                  </a:rPr>
                  <a:t>қурилмадан</a:t>
                </a:r>
                <a:r>
                  <a:rPr lang="ru-RU" dirty="0">
                    <a:latin typeface="Times New Roman"/>
                    <a:ea typeface="Times New Roman"/>
                  </a:rPr>
                  <a:t/>
                </a:r>
                <a:r>
                  <a:rPr lang="ru-RU" dirty="0" err="1">
                    <a:latin typeface="Times New Roman"/>
                    <a:ea typeface="Times New Roman"/>
                  </a:rPr>
                  <a:t>фойдаланилади</a:t>
                </a:r>
                <a:r>
                  <a:rPr lang="ru-RU" dirty="0">
                    <a:latin typeface="Times New Roman"/>
                    <a:ea typeface="Times New Roman"/>
                  </a:rPr>
                  <a:t>.       </a:t>
                </a:r>
                <a:endParaRPr lang="ru-RU" sz="3600" dirty="0" smtClean="0">
                  <a:latin typeface="Times New Roman"/>
                  <a:ea typeface="Times New Roman"/>
                </a:endParaRPr>
              </a:p>
              <a:p>
                <a:pPr marL="114300" indent="0" algn="just">
                  <a:spcAft>
                    <a:spcPts val="0"/>
                  </a:spcAft>
                  <a:buNone/>
                  <a:tabLst>
                    <a:tab pos="923925" algn="l"/>
                  </a:tabLst>
                </a:pPr>
                <a:r>
                  <a:rPr lang="ru-RU" sz="3600" dirty="0">
                    <a:latin typeface="Times New Roman"/>
                    <a:ea typeface="Times New Roman"/>
                  </a:rPr>
                  <a:t/>
                </a:r>
                <a:r>
                  <a:rPr lang="ru-RU" dirty="0" err="1" smtClean="0">
                    <a:latin typeface="Times New Roman"/>
                    <a:ea typeface="Times New Roman"/>
                  </a:rPr>
                  <a:t>Кришувчанлик</a:t>
                </a:r>
                <a:r>
                  <a:rPr lang="ru-RU" dirty="0" smtClean="0">
                    <a:latin typeface="Times New Roman"/>
                    <a:ea typeface="Times New Roman"/>
                  </a:rPr>
                  <a:t/>
                </a:r>
                <a:r>
                  <a:rPr lang="ru-RU" dirty="0" err="1">
                    <a:latin typeface="Times New Roman"/>
                    <a:ea typeface="Times New Roman"/>
                  </a:rPr>
                  <a:t>қуйманинг</a:t>
                </a:r>
                <a:r>
                  <a:rPr lang="ru-RU" dirty="0">
                    <a:latin typeface="Times New Roman"/>
                    <a:ea typeface="Times New Roman"/>
                  </a:rPr>
                  <a:t/>
                </a:r>
                <a:r>
                  <a:rPr lang="ru-RU" dirty="0" err="1">
                    <a:latin typeface="Times New Roman"/>
                    <a:ea typeface="Times New Roman"/>
                  </a:rPr>
                  <a:t>совиш</a:t>
                </a:r>
                <a:r>
                  <a:rPr lang="ru-RU" dirty="0">
                    <a:latin typeface="Times New Roman"/>
                    <a:ea typeface="Times New Roman"/>
                  </a:rPr>
                  <a:t/>
                </a:r>
                <a:r>
                  <a:rPr lang="ru-RU" dirty="0" err="1">
                    <a:latin typeface="Times New Roman"/>
                    <a:ea typeface="Times New Roman"/>
                  </a:rPr>
                  <a:t>тезлигига</a:t>
                </a:r>
                <a:r>
                  <a:rPr lang="ru-RU" dirty="0">
                    <a:latin typeface="Times New Roman"/>
                    <a:ea typeface="Times New Roman"/>
                  </a:rPr>
                  <a:t/>
                </a:r>
                <a:r>
                  <a:rPr lang="ru-RU" dirty="0" err="1">
                    <a:latin typeface="Times New Roman"/>
                    <a:ea typeface="Times New Roman"/>
                  </a:rPr>
                  <a:t>боғлиқдир</a:t>
                </a:r>
                <a:r>
                  <a:rPr lang="ru-RU" dirty="0">
                    <a:latin typeface="Times New Roman"/>
                    <a:ea typeface="Times New Roman"/>
                  </a:rPr>
                  <a:t>. </a:t>
                </a:r>
                <a:r>
                  <a:rPr lang="ru-RU" dirty="0" err="1">
                    <a:latin typeface="Times New Roman"/>
                    <a:ea typeface="Times New Roman"/>
                  </a:rPr>
                  <a:t>Иссиқлик</a:t>
                </a:r>
                <a:r>
                  <a:rPr lang="ru-RU" dirty="0">
                    <a:latin typeface="Times New Roman"/>
                    <a:ea typeface="Times New Roman"/>
                  </a:rPr>
                  <a:t/>
                </a:r>
                <a:r>
                  <a:rPr lang="ru-RU" dirty="0" err="1">
                    <a:latin typeface="Times New Roman"/>
                    <a:ea typeface="Times New Roman"/>
                  </a:rPr>
                  <a:t>алмашинув</a:t>
                </a:r>
                <a:r>
                  <a:rPr lang="ru-RU" dirty="0">
                    <a:latin typeface="Times New Roman"/>
                    <a:ea typeface="Times New Roman"/>
                  </a:rPr>
                  <a:t/>
                </a:r>
                <a:r>
                  <a:rPr lang="ru-RU" dirty="0" err="1">
                    <a:latin typeface="Times New Roman"/>
                    <a:ea typeface="Times New Roman"/>
                  </a:rPr>
                  <a:t>тезлигининг</a:t>
                </a:r>
                <a:r>
                  <a:rPr lang="ru-RU" dirty="0">
                    <a:latin typeface="Times New Roman"/>
                    <a:ea typeface="Times New Roman"/>
                  </a:rPr>
                  <a:t/>
                </a:r>
                <a:r>
                  <a:rPr lang="ru-RU" dirty="0" err="1">
                    <a:latin typeface="Times New Roman"/>
                    <a:ea typeface="Times New Roman"/>
                  </a:rPr>
                  <a:t>ошиши</a:t>
                </a:r>
                <a:r>
                  <a:rPr lang="ru-RU" dirty="0">
                    <a:latin typeface="Times New Roman"/>
                    <a:ea typeface="Times New Roman"/>
                  </a:rPr>
                  <a:t/>
                </a:r>
                <a:r>
                  <a:rPr lang="ru-RU" dirty="0" err="1">
                    <a:latin typeface="Times New Roman"/>
                    <a:ea typeface="Times New Roman"/>
                  </a:rPr>
                  <a:t>қуймадаги</a:t>
                </a:r>
                <a:r>
                  <a:rPr lang="ru-RU" dirty="0">
                    <a:latin typeface="Times New Roman"/>
                    <a:ea typeface="Times New Roman"/>
                  </a:rPr>
                  <a:t/>
                </a:r>
                <a:r>
                  <a:rPr lang="ru-RU" dirty="0" err="1">
                    <a:latin typeface="Times New Roman"/>
                    <a:ea typeface="Times New Roman"/>
                  </a:rPr>
                  <a:t>тўғри</a:t>
                </a:r>
                <a:r>
                  <a:rPr lang="ru-RU" dirty="0">
                    <a:latin typeface="Times New Roman"/>
                    <a:ea typeface="Times New Roman"/>
                  </a:rPr>
                  <a:t/>
                </a:r>
                <a:r>
                  <a:rPr lang="ru-RU" dirty="0" err="1">
                    <a:latin typeface="Times New Roman"/>
                    <a:ea typeface="Times New Roman"/>
                  </a:rPr>
                  <a:t>киришувчанликни</a:t>
                </a:r>
                <a:r>
                  <a:rPr lang="ru-RU" dirty="0">
                    <a:latin typeface="Times New Roman"/>
                    <a:ea typeface="Times New Roman"/>
                  </a:rPr>
                  <a:t/>
                </a:r>
                <a:r>
                  <a:rPr lang="ru-RU" dirty="0" err="1">
                    <a:latin typeface="Times New Roman"/>
                    <a:ea typeface="Times New Roman"/>
                  </a:rPr>
                  <a:t>оширади</a:t>
                </a:r>
                <a:r>
                  <a:rPr lang="ru-RU" dirty="0">
                    <a:latin typeface="Times New Roman"/>
                    <a:ea typeface="Times New Roman"/>
                  </a:rPr>
                  <a:t>. </a:t>
                </a:r>
                <a:endParaRPr lang="ru-RU" sz="3600" dirty="0">
                  <a:latin typeface="Times New Roman"/>
                  <a:ea typeface="Times New Roman"/>
                </a:endParaRPr>
              </a:p>
              <a:p>
                <a:pPr marL="114300" indent="0" algn="just">
                  <a:spcAft>
                    <a:spcPts val="0"/>
                  </a:spcAft>
                  <a:buNone/>
                  <a:tabLst>
                    <a:tab pos="923925" algn="l"/>
                  </a:tabLst>
                </a:pPr>
                <a:r>
                  <a:rPr lang="ru-RU" dirty="0" smtClean="0">
                    <a:latin typeface="Times New Roman"/>
                    <a:ea typeface="Times New Roman"/>
                  </a:rPr>
                  <a:t/>
                </a:r>
                <a:r>
                  <a:rPr lang="ru-RU" dirty="0" err="1" smtClean="0">
                    <a:latin typeface="Times New Roman"/>
                    <a:ea typeface="Times New Roman"/>
                  </a:rPr>
                  <a:t>Айрим</a:t>
                </a:r>
                <a:r>
                  <a:rPr lang="ru-RU" dirty="0" smtClean="0">
                    <a:latin typeface="Times New Roman"/>
                    <a:ea typeface="Times New Roman"/>
                  </a:rPr>
                  <a:t/>
                </a:r>
                <a:r>
                  <a:rPr lang="ru-RU" dirty="0">
                    <a:latin typeface="Times New Roman"/>
                    <a:ea typeface="Times New Roman"/>
                  </a:rPr>
                  <a:t>металл </a:t>
                </a:r>
                <a:r>
                  <a:rPr lang="ru-RU" dirty="0" err="1">
                    <a:latin typeface="Times New Roman"/>
                    <a:ea typeface="Times New Roman"/>
                  </a:rPr>
                  <a:t>ва</a:t>
                </a:r>
                <a:r>
                  <a:rPr lang="ru-RU" dirty="0">
                    <a:latin typeface="Times New Roman"/>
                    <a:ea typeface="Times New Roman"/>
                  </a:rPr>
                  <a:t/>
                </a:r>
                <a:r>
                  <a:rPr lang="ru-RU" dirty="0" err="1">
                    <a:latin typeface="Times New Roman"/>
                    <a:ea typeface="Times New Roman"/>
                  </a:rPr>
                  <a:t>қотишмаларда</a:t>
                </a:r>
                <a:r>
                  <a:rPr lang="ru-RU" dirty="0">
                    <a:latin typeface="Times New Roman"/>
                    <a:ea typeface="Times New Roman"/>
                  </a:rPr>
                  <a:t> фаза </a:t>
                </a:r>
                <a:r>
                  <a:rPr lang="ru-RU" dirty="0" err="1">
                    <a:latin typeface="Times New Roman"/>
                    <a:ea typeface="Times New Roman"/>
                  </a:rPr>
                  <a:t>алмашиниши</a:t>
                </a:r>
                <a:r>
                  <a:rPr lang="ru-RU" dirty="0">
                    <a:latin typeface="Times New Roman"/>
                    <a:ea typeface="Times New Roman"/>
                  </a:rPr>
                  <a:t/>
                </a:r>
                <a:r>
                  <a:rPr lang="ru-RU" dirty="0" err="1">
                    <a:latin typeface="Times New Roman"/>
                    <a:ea typeface="Times New Roman"/>
                  </a:rPr>
                  <a:t>амалга</a:t>
                </a:r>
                <a:r>
                  <a:rPr lang="ru-RU" dirty="0">
                    <a:latin typeface="Times New Roman"/>
                    <a:ea typeface="Times New Roman"/>
                  </a:rPr>
                  <a:t/>
                </a:r>
                <a:r>
                  <a:rPr lang="ru-RU" dirty="0" err="1">
                    <a:latin typeface="Times New Roman"/>
                    <a:ea typeface="Times New Roman"/>
                  </a:rPr>
                  <a:t>ошади</a:t>
                </a:r>
                <a:r>
                  <a:rPr lang="ru-RU" dirty="0">
                    <a:latin typeface="Times New Roman"/>
                    <a:ea typeface="Times New Roman"/>
                  </a:rPr>
                  <a:t>. </a:t>
                </a:r>
                <a:r>
                  <a:rPr lang="ru-RU" dirty="0" err="1">
                    <a:latin typeface="Times New Roman"/>
                    <a:ea typeface="Times New Roman"/>
                  </a:rPr>
                  <a:t>Масалан</a:t>
                </a:r>
                <a:r>
                  <a:rPr lang="ru-RU" dirty="0">
                    <a:latin typeface="Times New Roman"/>
                    <a:ea typeface="Times New Roman"/>
                  </a:rPr>
                  <a:t>: </a:t>
                </a:r>
                <a:r>
                  <a:rPr lang="ru-RU" dirty="0" err="1">
                    <a:latin typeface="Times New Roman"/>
                    <a:ea typeface="Times New Roman"/>
                  </a:rPr>
                  <a:t>чўянларда</a:t>
                </a:r>
                <a:r>
                  <a:rPr lang="ru-RU" dirty="0">
                    <a:latin typeface="Times New Roman"/>
                    <a:ea typeface="Times New Roman"/>
                  </a:rPr>
                  <a:t/>
                </a:r>
                <a:r>
                  <a:rPr lang="ru-RU" dirty="0" err="1">
                    <a:latin typeface="Times New Roman"/>
                    <a:ea typeface="Times New Roman"/>
                  </a:rPr>
                  <a:t>графитланиш</a:t>
                </a:r>
                <a:r>
                  <a:rPr lang="ru-RU" dirty="0">
                    <a:latin typeface="Times New Roman"/>
                    <a:ea typeface="Times New Roman"/>
                  </a:rPr>
                  <a:t>, </a:t>
                </a:r>
                <a:r>
                  <a:rPr lang="ru-RU" dirty="0" err="1">
                    <a:latin typeface="Times New Roman"/>
                    <a:ea typeface="Times New Roman"/>
                  </a:rPr>
                  <a:t>пўлатларда</a:t>
                </a:r>
                <a:r>
                  <a:rPr lang="ru-RU" dirty="0">
                    <a:latin typeface="Times New Roman"/>
                    <a:ea typeface="Times New Roman"/>
                  </a:rPr>
                  <a:t/>
                </a:r>
                <a:r>
                  <a:rPr lang="ru-RU" dirty="0" err="1">
                    <a:latin typeface="Times New Roman"/>
                    <a:ea typeface="Times New Roman"/>
                  </a:rPr>
                  <a:t>газнинг</a:t>
                </a:r>
                <a:r>
                  <a:rPr lang="ru-RU" dirty="0">
                    <a:latin typeface="Times New Roman"/>
                    <a:ea typeface="Times New Roman"/>
                  </a:rPr>
                  <a:t/>
                </a:r>
                <a:r>
                  <a:rPr lang="ru-RU" dirty="0" err="1">
                    <a:latin typeface="Times New Roman"/>
                    <a:ea typeface="Times New Roman"/>
                  </a:rPr>
                  <a:t>чиқиши</a:t>
                </a:r>
                <a:r>
                  <a:rPr lang="ru-RU" dirty="0">
                    <a:latin typeface="Times New Roman"/>
                    <a:ea typeface="Times New Roman"/>
                  </a:rPr>
                  <a:t/>
                </a:r>
                <a:r>
                  <a:rPr lang="ru-RU" dirty="0" err="1">
                    <a:latin typeface="Times New Roman"/>
                    <a:ea typeface="Times New Roman"/>
                  </a:rPr>
                  <a:t>ва</a:t>
                </a:r>
                <a:r>
                  <a:rPr lang="ru-RU" dirty="0">
                    <a:latin typeface="Times New Roman"/>
                    <a:ea typeface="Times New Roman"/>
                  </a:rPr>
                  <a:t/>
                </a:r>
                <a:r>
                  <a:rPr lang="ru-RU" dirty="0" err="1">
                    <a:latin typeface="Times New Roman"/>
                    <a:ea typeface="Times New Roman"/>
                  </a:rPr>
                  <a:t>бошқалар</a:t>
                </a:r>
                <a:r>
                  <a:rPr lang="ru-RU" dirty="0">
                    <a:latin typeface="Times New Roman"/>
                    <a:ea typeface="Times New Roman"/>
                  </a:rPr>
                  <a:t>. </a:t>
                </a:r>
                <a:r>
                  <a:rPr lang="ru-RU" dirty="0" err="1">
                    <a:latin typeface="Times New Roman"/>
                    <a:ea typeface="Times New Roman"/>
                  </a:rPr>
                  <a:t>Эркин</a:t>
                </a:r>
                <a:r>
                  <a:rPr lang="ru-RU" dirty="0">
                    <a:latin typeface="Times New Roman"/>
                    <a:ea typeface="Times New Roman"/>
                  </a:rPr>
                  <a:t/>
                </a:r>
                <a:r>
                  <a:rPr lang="ru-RU" dirty="0" err="1">
                    <a:latin typeface="Times New Roman"/>
                    <a:ea typeface="Times New Roman"/>
                  </a:rPr>
                  <a:t>киришувчанлик</a:t>
                </a:r>
                <a:r>
                  <a:rPr lang="ru-RU" dirty="0">
                    <a:latin typeface="Times New Roman"/>
                    <a:ea typeface="Times New Roman"/>
                  </a:rPr>
                  <a:t/>
                </a:r>
                <a:r>
                  <a:rPr lang="ru-RU" dirty="0" err="1">
                    <a:latin typeface="Times New Roman"/>
                    <a:ea typeface="Times New Roman"/>
                  </a:rPr>
                  <a:t>асосан</a:t>
                </a:r>
                <a:r>
                  <a:rPr lang="ru-RU" dirty="0">
                    <a:latin typeface="Times New Roman"/>
                    <a:ea typeface="Times New Roman"/>
                  </a:rPr>
                  <a:t/>
                </a:r>
                <a:r>
                  <a:rPr lang="ru-RU" dirty="0" err="1">
                    <a:latin typeface="Times New Roman"/>
                    <a:ea typeface="Times New Roman"/>
                  </a:rPr>
                  <a:t>чўянни</a:t>
                </a:r>
                <a:r>
                  <a:rPr lang="ru-RU" dirty="0">
                    <a:latin typeface="Times New Roman"/>
                    <a:ea typeface="Times New Roman"/>
                  </a:rPr>
                  <a:t/>
                </a:r>
                <a:r>
                  <a:rPr lang="ru-RU" dirty="0" err="1">
                    <a:latin typeface="Times New Roman"/>
                    <a:ea typeface="Times New Roman"/>
                  </a:rPr>
                  <a:t>хоссасига</a:t>
                </a:r>
                <a:r>
                  <a:rPr lang="ru-RU" dirty="0">
                    <a:latin typeface="Times New Roman"/>
                    <a:ea typeface="Times New Roman"/>
                  </a:rPr>
                  <a:t/>
                </a:r>
                <a:r>
                  <a:rPr lang="ru-RU" dirty="0" err="1">
                    <a:latin typeface="Times New Roman"/>
                    <a:ea typeface="Times New Roman"/>
                  </a:rPr>
                  <a:t>ва</a:t>
                </a:r>
                <a:r>
                  <a:rPr lang="ru-RU" dirty="0">
                    <a:latin typeface="Times New Roman"/>
                    <a:ea typeface="Times New Roman"/>
                  </a:rPr>
                  <a:t/>
                </a:r>
                <a:r>
                  <a:rPr lang="ru-RU" dirty="0" err="1">
                    <a:latin typeface="Times New Roman"/>
                    <a:ea typeface="Times New Roman"/>
                  </a:rPr>
                  <a:t>совиш</a:t>
                </a:r>
                <a:r>
                  <a:rPr lang="ru-RU" dirty="0">
                    <a:latin typeface="Times New Roman"/>
                    <a:ea typeface="Times New Roman"/>
                  </a:rPr>
                  <a:t/>
                </a:r>
                <a:r>
                  <a:rPr lang="ru-RU" dirty="0" err="1">
                    <a:latin typeface="Times New Roman"/>
                    <a:ea typeface="Times New Roman"/>
                  </a:rPr>
                  <a:t>тезлигига</a:t>
                </a:r>
                <a:r>
                  <a:rPr lang="ru-RU" dirty="0">
                    <a:latin typeface="Times New Roman"/>
                    <a:ea typeface="Times New Roman"/>
                  </a:rPr>
                  <a:t/>
                </a:r>
                <a:r>
                  <a:rPr lang="ru-RU" dirty="0" err="1">
                    <a:latin typeface="Times New Roman"/>
                    <a:ea typeface="Times New Roman"/>
                  </a:rPr>
                  <a:t>боғлиқдир</a:t>
                </a:r>
                <a:r>
                  <a:rPr lang="ru-RU" dirty="0">
                    <a:latin typeface="Times New Roman"/>
                    <a:ea typeface="Times New Roman"/>
                  </a:rPr>
                  <a:t>. </a:t>
                </a:r>
                <a:r>
                  <a:rPr lang="ru-RU" dirty="0" err="1">
                    <a:latin typeface="Times New Roman"/>
                    <a:ea typeface="Times New Roman"/>
                  </a:rPr>
                  <a:t>Қанчалик</a:t>
                </a:r>
                <a:r>
                  <a:rPr lang="ru-RU" dirty="0">
                    <a:latin typeface="Times New Roman"/>
                    <a:ea typeface="Times New Roman"/>
                  </a:rPr>
                  <a:t> углерод, </a:t>
                </a:r>
                <a:r>
                  <a:rPr lang="en-US" dirty="0">
                    <a:latin typeface="Times New Roman"/>
                    <a:ea typeface="Times New Roman"/>
                  </a:rPr>
                  <a:t>Si</a:t>
                </a:r>
                <a:r>
                  <a:rPr lang="ru-RU" dirty="0">
                    <a:latin typeface="Times New Roman"/>
                    <a:ea typeface="Times New Roman"/>
                  </a:rPr>
                  <a:t/>
                </a:r>
                <a:r>
                  <a:rPr lang="ru-RU" dirty="0" err="1">
                    <a:latin typeface="Times New Roman"/>
                    <a:ea typeface="Times New Roman"/>
                  </a:rPr>
                  <a:t>миқдори</a:t>
                </a:r>
                <a:r>
                  <a:rPr lang="ru-RU" dirty="0">
                    <a:latin typeface="Times New Roman"/>
                    <a:ea typeface="Times New Roman"/>
                  </a:rPr>
                  <a:t/>
                </a:r>
                <a:r>
                  <a:rPr lang="ru-RU" dirty="0" err="1">
                    <a:latin typeface="Times New Roman"/>
                    <a:ea typeface="Times New Roman"/>
                  </a:rPr>
                  <a:t>ва</a:t>
                </a:r>
                <a:r>
                  <a:rPr lang="ru-RU" dirty="0">
                    <a:latin typeface="Times New Roman"/>
                    <a:ea typeface="Times New Roman"/>
                  </a:rPr>
                  <a:t/>
                </a:r>
                <a:r>
                  <a:rPr lang="ru-RU" dirty="0" err="1">
                    <a:latin typeface="Times New Roman"/>
                    <a:ea typeface="Times New Roman"/>
                  </a:rPr>
                  <a:t>қуйманинг</a:t>
                </a:r>
                <a:r>
                  <a:rPr lang="ru-RU" dirty="0">
                    <a:latin typeface="Times New Roman"/>
                    <a:ea typeface="Times New Roman"/>
                  </a:rPr>
                  <a:t/>
                </a:r>
                <a:r>
                  <a:rPr lang="ru-RU" dirty="0" err="1">
                    <a:latin typeface="Times New Roman"/>
                    <a:ea typeface="Times New Roman"/>
                  </a:rPr>
                  <a:t>қалинлиги</a:t>
                </a:r>
                <a:r>
                  <a:rPr lang="ru-RU" dirty="0">
                    <a:latin typeface="Times New Roman"/>
                    <a:ea typeface="Times New Roman"/>
                  </a:rPr>
                  <a:t/>
                </a:r>
                <a:r>
                  <a:rPr lang="ru-RU" dirty="0" err="1">
                    <a:latin typeface="Times New Roman"/>
                    <a:ea typeface="Times New Roman"/>
                  </a:rPr>
                  <a:t>катта</a:t>
                </a:r>
                <a:r>
                  <a:rPr lang="ru-RU" dirty="0">
                    <a:latin typeface="Times New Roman"/>
                    <a:ea typeface="Times New Roman"/>
                  </a:rPr>
                  <a:t/>
                </a:r>
                <a:r>
                  <a:rPr lang="ru-RU" dirty="0" err="1">
                    <a:latin typeface="Times New Roman"/>
                    <a:ea typeface="Times New Roman"/>
                  </a:rPr>
                  <a:t>бўлса</a:t>
                </a:r>
                <a:r>
                  <a:rPr lang="ru-RU" dirty="0">
                    <a:latin typeface="Times New Roman"/>
                    <a:ea typeface="Times New Roman"/>
                  </a:rPr>
                  <a:t>, </a:t>
                </a:r>
                <a:r>
                  <a:rPr lang="ru-RU" dirty="0" err="1">
                    <a:latin typeface="Times New Roman"/>
                    <a:ea typeface="Times New Roman"/>
                  </a:rPr>
                  <a:t>шунчалик</a:t>
                </a:r>
                <a:r>
                  <a:rPr lang="ru-RU" dirty="0">
                    <a:latin typeface="Times New Roman"/>
                    <a:ea typeface="Times New Roman"/>
                  </a:rPr>
                  <a:t/>
                </a:r>
                <a:r>
                  <a:rPr lang="ru-RU" dirty="0" err="1">
                    <a:latin typeface="Times New Roman"/>
                    <a:ea typeface="Times New Roman"/>
                  </a:rPr>
                  <a:t>эркин</a:t>
                </a:r>
                <a:r>
                  <a:rPr lang="ru-RU" dirty="0">
                    <a:latin typeface="Times New Roman"/>
                    <a:ea typeface="Times New Roman"/>
                  </a:rPr>
                  <a:t/>
                </a:r>
                <a:r>
                  <a:rPr lang="ru-RU" dirty="0" err="1">
                    <a:latin typeface="Times New Roman"/>
                    <a:ea typeface="Times New Roman"/>
                  </a:rPr>
                  <a:t>киришувчанлик</a:t>
                </a:r>
                <a:r>
                  <a:rPr lang="ru-RU" dirty="0">
                    <a:latin typeface="Times New Roman"/>
                    <a:ea typeface="Times New Roman"/>
                  </a:rPr>
                  <a:t/>
                </a:r>
                <a:r>
                  <a:rPr lang="ru-RU" dirty="0" err="1">
                    <a:latin typeface="Times New Roman"/>
                    <a:ea typeface="Times New Roman"/>
                  </a:rPr>
                  <a:t>кичик</a:t>
                </a:r>
                <a:r>
                  <a:rPr lang="ru-RU" dirty="0">
                    <a:latin typeface="Times New Roman"/>
                    <a:ea typeface="Times New Roman"/>
                  </a:rPr>
                  <a:t/>
                </a:r>
                <a:r>
                  <a:rPr lang="ru-RU" dirty="0" err="1">
                    <a:latin typeface="Times New Roman"/>
                    <a:ea typeface="Times New Roman"/>
                  </a:rPr>
                  <a:t>бўлади</a:t>
                </a:r>
                <a:r>
                  <a:rPr lang="ru-RU" dirty="0">
                    <a:latin typeface="Times New Roman"/>
                    <a:ea typeface="Times New Roman"/>
                  </a:rPr>
                  <a:t>. </a:t>
                </a:r>
                <a:r>
                  <a:rPr lang="ru-RU" dirty="0" err="1">
                    <a:latin typeface="Times New Roman"/>
                    <a:ea typeface="Times New Roman"/>
                  </a:rPr>
                  <a:t>Шунинг</a:t>
                </a:r>
                <a:r>
                  <a:rPr lang="ru-RU" dirty="0">
                    <a:latin typeface="Times New Roman"/>
                    <a:ea typeface="Times New Roman"/>
                  </a:rPr>
                  <a:t/>
                </a:r>
                <a:r>
                  <a:rPr lang="ru-RU" dirty="0" err="1">
                    <a:latin typeface="Times New Roman"/>
                    <a:ea typeface="Times New Roman"/>
                  </a:rPr>
                  <a:t>учун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pt-BR" i="1" smtClean="0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pt-BR" i="1">
                            <a:solidFill>
                              <a:prstClr val="black"/>
                            </a:solidFill>
                            <a:latin typeface="Cambria Math"/>
                            <a:ea typeface="Cambria Math"/>
                          </a:rPr>
                          <m:t>⅀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𝑛𝑛</m:t>
                        </m:r>
                      </m:sub>
                    </m:sSub>
                    <m:r>
                      <a:rPr lang="pt-BR" i="1">
                        <a:latin typeface="Cambria Math"/>
                        <a:ea typeface="Times New Roman"/>
                      </a:rPr>
                      <m:t> </m:t>
                    </m:r>
                  </m:oMath>
                </a14:m>
                <a:r>
                  <a:rPr lang="ru-RU" dirty="0" err="1">
                    <a:latin typeface="Times New Roman"/>
                    <a:ea typeface="Times New Roman"/>
                  </a:rPr>
                  <a:t>кам</a:t>
                </a:r>
                <a:r>
                  <a:rPr lang="ru-RU" dirty="0">
                    <a:latin typeface="Times New Roman"/>
                    <a:ea typeface="Times New Roman"/>
                  </a:rPr>
                  <a:t/>
                </a:r>
                <a:r>
                  <a:rPr lang="ru-RU" dirty="0" err="1">
                    <a:latin typeface="Times New Roman"/>
                    <a:ea typeface="Times New Roman"/>
                  </a:rPr>
                  <a:t>ўзгаради</a:t>
                </a:r>
                <a:r>
                  <a:rPr lang="ru-RU" dirty="0">
                    <a:latin typeface="Times New Roman"/>
                    <a:ea typeface="Times New Roman"/>
                  </a:rPr>
                  <a:t/>
                </a:r>
                <a:r>
                  <a:rPr lang="ru-RU" dirty="0" err="1">
                    <a:latin typeface="Times New Roman"/>
                    <a:ea typeface="Times New Roman"/>
                  </a:rPr>
                  <a:t>ва</a:t>
                </a:r>
                <a:r>
                  <a:rPr lang="ru-RU" dirty="0">
                    <a:latin typeface="Times New Roman"/>
                    <a:ea typeface="Times New Roman"/>
                  </a:rPr>
                  <a:t/>
                </a:r>
                <a:r>
                  <a:rPr lang="ru-RU" dirty="0" err="1">
                    <a:latin typeface="Times New Roman"/>
                    <a:ea typeface="Times New Roman"/>
                  </a:rPr>
                  <a:t>ҳаммаси</a:t>
                </a:r>
                <a:r>
                  <a:rPr lang="ru-RU" dirty="0">
                    <a:latin typeface="Times New Roman"/>
                    <a:ea typeface="Times New Roman"/>
                  </a:rPr>
                  <a:t/>
                </a:r>
                <a:r>
                  <a:rPr lang="ru-RU" dirty="0" err="1">
                    <a:latin typeface="Times New Roman"/>
                    <a:ea typeface="Times New Roman"/>
                  </a:rPr>
                  <a:t>бўлиб</a:t>
                </a:r>
                <a:r>
                  <a:rPr lang="ru-RU" dirty="0">
                    <a:latin typeface="Times New Roman"/>
                    <a:ea typeface="Times New Roman"/>
                  </a:rPr>
                  <a:t> 1% </a:t>
                </a:r>
                <a:r>
                  <a:rPr lang="ru-RU" dirty="0" err="1">
                    <a:latin typeface="Times New Roman"/>
                    <a:ea typeface="Times New Roman"/>
                  </a:rPr>
                  <a:t>ташкил</a:t>
                </a:r>
                <a:r>
                  <a:rPr lang="ru-RU" dirty="0">
                    <a:latin typeface="Times New Roman"/>
                    <a:ea typeface="Times New Roman"/>
                  </a:rPr>
                  <a:t/>
                </a:r>
                <a:r>
                  <a:rPr lang="ru-RU" dirty="0" err="1">
                    <a:latin typeface="Times New Roman"/>
                    <a:ea typeface="Times New Roman"/>
                  </a:rPr>
                  <a:t>қилади</a:t>
                </a:r>
                <a:r>
                  <a:rPr lang="ru-RU" dirty="0">
                    <a:latin typeface="Times New Roman"/>
                    <a:ea typeface="Times New Roman"/>
                  </a:rPr>
                  <a:t>. </a:t>
                </a:r>
                <a:r>
                  <a:rPr lang="ru-RU" dirty="0" err="1">
                    <a:latin typeface="Times New Roman"/>
                    <a:ea typeface="Times New Roman"/>
                  </a:rPr>
                  <a:t>Тўлиқ</a:t>
                </a:r>
                <a:r>
                  <a:rPr lang="ru-RU" dirty="0">
                    <a:latin typeface="Times New Roman"/>
                    <a:ea typeface="Times New Roman"/>
                  </a:rPr>
                  <a:t/>
                </a:r>
                <a:r>
                  <a:rPr lang="ru-RU" dirty="0" err="1">
                    <a:latin typeface="Times New Roman"/>
                    <a:ea typeface="Times New Roman"/>
                  </a:rPr>
                  <a:t>киришувчанлик</a:t>
                </a:r>
                <a:r>
                  <a:rPr lang="ru-RU" dirty="0">
                    <a:latin typeface="Times New Roman"/>
                    <a:ea typeface="Times New Roman"/>
                  </a:rPr>
                  <a:t/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pt-BR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pt-BR" i="1">
                            <a:solidFill>
                              <a:prstClr val="black"/>
                            </a:solidFill>
                            <a:latin typeface="Cambria Math"/>
                            <a:ea typeface="Cambria Math"/>
                          </a:rPr>
                          <m:t>⅀</m:t>
                        </m:r>
                      </m:e>
                      <m:sub>
                        <m:r>
                          <a:rPr lang="en-US" i="1">
                            <a:latin typeface="Cambria Math"/>
                            <a:ea typeface="Cambria Math"/>
                          </a:rPr>
                          <m:t>𝑛</m:t>
                        </m:r>
                      </m:sub>
                    </m:sSub>
                    <m:r>
                      <a:rPr lang="en-US" i="1">
                        <a:latin typeface="Cambria Math"/>
                        <a:ea typeface="Cambria Math"/>
                      </a:rPr>
                      <m:t> </m:t>
                    </m:r>
                  </m:oMath>
                </a14:m>
                <a:r>
                  <a:rPr lang="ru-RU" dirty="0" err="1">
                    <a:latin typeface="Times New Roman"/>
                    <a:ea typeface="Times New Roman"/>
                  </a:rPr>
                  <a:t>перлитчага</a:t>
                </a:r>
                <a:r>
                  <a:rPr lang="ru-RU" dirty="0">
                    <a:latin typeface="Times New Roman"/>
                    <a:ea typeface="Times New Roman"/>
                  </a:rPr>
                  <a:t/>
                </a:r>
                <a:r>
                  <a:rPr lang="ru-RU" dirty="0" err="1">
                    <a:latin typeface="Times New Roman"/>
                    <a:ea typeface="Times New Roman"/>
                  </a:rPr>
                  <a:t>ва</a:t>
                </a:r>
                <a:r>
                  <a:rPr lang="ru-RU" dirty="0">
                    <a:latin typeface="Times New Roman"/>
                    <a:ea typeface="Times New Roman"/>
                  </a:rPr>
                  <a:t/>
                </a:r>
                <a:r>
                  <a:rPr lang="ru-RU" dirty="0" err="1">
                    <a:latin typeface="Times New Roman"/>
                    <a:ea typeface="Times New Roman"/>
                  </a:rPr>
                  <a:t>перлитдан</a:t>
                </a:r>
                <a:r>
                  <a:rPr lang="ru-RU" dirty="0">
                    <a:latin typeface="Times New Roman"/>
                    <a:ea typeface="Times New Roman"/>
                  </a:rPr>
                  <a:t/>
                </a:r>
                <a:r>
                  <a:rPr lang="ru-RU" dirty="0" err="1">
                    <a:latin typeface="Times New Roman"/>
                    <a:ea typeface="Times New Roman"/>
                  </a:rPr>
                  <a:t>кейинги</a:t>
                </a:r>
                <a:r>
                  <a:rPr lang="ru-RU" dirty="0">
                    <a:latin typeface="Times New Roman"/>
                    <a:ea typeface="Times New Roman"/>
                  </a:rPr>
                  <a:t/>
                </a:r>
                <a:r>
                  <a:rPr lang="ru-RU" dirty="0" err="1">
                    <a:latin typeface="Times New Roman"/>
                    <a:ea typeface="Times New Roman"/>
                  </a:rPr>
                  <a:t>киришувчанлик</a:t>
                </a:r>
                <a:r>
                  <a:rPr lang="ru-RU" dirty="0">
                    <a:latin typeface="Times New Roman"/>
                    <a:ea typeface="Times New Roman"/>
                  </a:rPr>
                  <a:t/>
                </a:r>
                <a:r>
                  <a:rPr lang="ru-RU" dirty="0" err="1">
                    <a:latin typeface="Times New Roman"/>
                    <a:ea typeface="Times New Roman"/>
                  </a:rPr>
                  <a:t>йиғиндисини</a:t>
                </a:r>
                <a:r>
                  <a:rPr lang="ru-RU" dirty="0">
                    <a:latin typeface="Times New Roman"/>
                    <a:ea typeface="Times New Roman"/>
                  </a:rPr>
                  <a:t/>
                </a:r>
                <a:r>
                  <a:rPr lang="ru-RU" dirty="0" err="1">
                    <a:latin typeface="Times New Roman"/>
                    <a:ea typeface="Times New Roman"/>
                  </a:rPr>
                  <a:t>ташкил</a:t>
                </a:r>
                <a:r>
                  <a:rPr lang="ru-RU" dirty="0">
                    <a:latin typeface="Times New Roman"/>
                    <a:ea typeface="Times New Roman"/>
                  </a:rPr>
                  <a:t/>
                </a:r>
                <a:r>
                  <a:rPr lang="ru-RU" dirty="0" err="1">
                    <a:latin typeface="Times New Roman"/>
                    <a:ea typeface="Times New Roman"/>
                  </a:rPr>
                  <a:t>этади</a:t>
                </a:r>
                <a:r>
                  <a:rPr lang="ru-RU" dirty="0">
                    <a:latin typeface="Times New Roman"/>
                    <a:ea typeface="Times New Roman"/>
                  </a:rPr>
                  <a:t>. </a:t>
                </a:r>
                <a:endParaRPr lang="ru-RU" sz="3600" dirty="0">
                  <a:latin typeface="Times New Roman"/>
                  <a:ea typeface="Times New Roman"/>
                </a:endParaRPr>
              </a:p>
              <a:p>
                <a:pPr marL="114300" indent="0" algn="just">
                  <a:spcAft>
                    <a:spcPts val="0"/>
                  </a:spcAft>
                  <a:buNone/>
                  <a:tabLst>
                    <a:tab pos="923925" algn="l"/>
                  </a:tabLst>
                </a:pPr>
                <a:r>
                  <a:rPr lang="ru-RU" dirty="0" smtClean="0">
                    <a:latin typeface="Times New Roman"/>
                    <a:ea typeface="Times New Roman"/>
                  </a:rPr>
                  <a:t/>
                </a:r>
                <a:r>
                  <a:rPr lang="ru-RU" dirty="0" err="1" smtClean="0">
                    <a:latin typeface="Times New Roman"/>
                    <a:ea typeface="Times New Roman"/>
                  </a:rPr>
                  <a:t>Хақиқий</a:t>
                </a:r>
                <a:r>
                  <a:rPr lang="ru-RU" dirty="0" smtClean="0">
                    <a:latin typeface="Times New Roman"/>
                    <a:ea typeface="Times New Roman"/>
                  </a:rPr>
                  <a:t/>
                </a:r>
                <a:r>
                  <a:rPr lang="ru-RU" dirty="0" err="1">
                    <a:latin typeface="Times New Roman"/>
                    <a:ea typeface="Times New Roman"/>
                  </a:rPr>
                  <a:t>кришувчанлик</a:t>
                </a:r>
                <a:r>
                  <a:rPr lang="pt-BR" dirty="0">
                    <a:ea typeface="Cambria Math"/>
                  </a:rPr>
                  <a:t/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pt-BR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pt-BR" i="1">
                            <a:solidFill>
                              <a:prstClr val="black"/>
                            </a:solidFill>
                            <a:latin typeface="Cambria Math"/>
                            <a:ea typeface="Cambria Math"/>
                          </a:rPr>
                          <m:t>⅀</m:t>
                        </m:r>
                      </m:e>
                      <m:sub>
                        <m:r>
                          <a:rPr lang="en-US" b="0" i="1" smtClean="0">
                            <a:solidFill>
                              <a:prstClr val="black"/>
                            </a:solidFill>
                            <a:latin typeface="Cambria Math"/>
                            <a:ea typeface="Cambria Math"/>
                          </a:rPr>
                          <m:t>𝑔</m:t>
                        </m:r>
                      </m:sub>
                    </m:sSub>
                  </m:oMath>
                </a14:m>
                <a:r>
                  <a:rPr lang="ru-RU" dirty="0">
                    <a:latin typeface="Times New Roman"/>
                    <a:ea typeface="Times New Roman"/>
                  </a:rPr>
                  <a:t/>
                </a:r>
                <a:r>
                  <a:rPr lang="ru-RU" dirty="0" err="1">
                    <a:latin typeface="Times New Roman"/>
                    <a:ea typeface="Times New Roman"/>
                  </a:rPr>
                  <a:t>киришишдан</a:t>
                </a:r>
                <a:r>
                  <a:rPr lang="ru-RU" dirty="0">
                    <a:latin typeface="Times New Roman"/>
                    <a:ea typeface="Times New Roman"/>
                  </a:rPr>
                  <a:t/>
                </a:r>
                <a:r>
                  <a:rPr lang="ru-RU" dirty="0" err="1" smtClean="0">
                    <a:latin typeface="Times New Roman"/>
                    <a:ea typeface="Times New Roman"/>
                  </a:rPr>
                  <a:t>олдинги</a:t>
                </a:r>
                <a:r>
                  <a:rPr lang="ru-RU" dirty="0" smtClean="0">
                    <a:latin typeface="Times New Roman"/>
                    <a:ea typeface="Times New Roman"/>
                  </a:rPr>
                  <a:t/>
                </a:r>
                <a:r>
                  <a:rPr lang="ru-RU" dirty="0" err="1">
                    <a:latin typeface="Times New Roman"/>
                    <a:ea typeface="Times New Roman"/>
                  </a:rPr>
                  <a:t>кенгайишда</a:t>
                </a:r>
                <a:r>
                  <a:rPr lang="ru-RU" dirty="0">
                    <a:latin typeface="Times New Roman"/>
                    <a:ea typeface="Times New Roman"/>
                  </a:rPr>
                  <a:t/>
                </a:r>
                <a:r>
                  <a:rPr lang="ru-RU" dirty="0" err="1">
                    <a:latin typeface="Times New Roman"/>
                    <a:ea typeface="Times New Roman"/>
                  </a:rPr>
                  <a:t>иштирок</a:t>
                </a:r>
                <a:r>
                  <a:rPr lang="ru-RU" dirty="0">
                    <a:latin typeface="Times New Roman"/>
                    <a:ea typeface="Times New Roman"/>
                  </a:rPr>
                  <a:t/>
                </a:r>
                <a:r>
                  <a:rPr lang="ru-RU" dirty="0" err="1">
                    <a:latin typeface="Times New Roman"/>
                    <a:ea typeface="Times New Roman"/>
                  </a:rPr>
                  <a:t>этмайди</a:t>
                </a:r>
                <a:r>
                  <a:rPr lang="ru-RU" dirty="0">
                    <a:latin typeface="Times New Roman"/>
                    <a:ea typeface="Times New Roman"/>
                  </a:rPr>
                  <a:t>.</a:t>
                </a:r>
                <a:endParaRPr lang="ru-RU" sz="3600" dirty="0">
                  <a:latin typeface="Times New Roman"/>
                  <a:ea typeface="Times New Roman"/>
                </a:endParaRPr>
              </a:p>
              <a:p>
                <a:pPr marL="0" indent="0">
                  <a:buNone/>
                </a:pPr>
                <a:endParaRPr lang="ru-RU" dirty="0"/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xfrm>
                <a:off x="0" y="0"/>
                <a:ext cx="9144000" cy="6858000"/>
              </a:xfrm>
              <a:blipFill rotWithShape="1">
                <a:blip r:embed="rId2"/>
                <a:stretch>
                  <a:fillRect t="-711" r="-100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955067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0" y="0"/>
                <a:ext cx="9144000" cy="6858000"/>
              </a:xfrm>
            </p:spPr>
            <p:txBody>
              <a:bodyPr>
                <a:normAutofit lnSpcReduction="10000"/>
              </a:bodyPr>
              <a:lstStyle/>
              <a:p>
                <a:pPr marL="0" indent="0" algn="just">
                  <a:buNone/>
                </a:pPr>
                <a:r>
                  <a:rPr lang="en-US" sz="2400" dirty="0" smtClean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 smtClean="0">
                    <a:latin typeface="Times New Roman" pitchFamily="18" charset="0"/>
                    <a:cs typeface="Times New Roman" pitchFamily="18" charset="0"/>
                  </a:rPr>
                  <a:t>Қуймадаги</a:t>
                </a:r>
                <a:r>
                  <a:rPr lang="ru-RU" sz="2400" dirty="0" smtClean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киришувчанлик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тўхташида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тўлиқ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ва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хақиқий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киришувчанлик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биргаликда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камаяди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>.</a:t>
                </a:r>
              </a:p>
              <a:p>
                <a:pPr marL="0" indent="0" algn="just">
                  <a:buNone/>
                </a:pPr>
                <a:r>
                  <a:rPr lang="en-US" sz="2400" dirty="0" smtClean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 smtClean="0">
                    <a:latin typeface="Times New Roman" pitchFamily="18" charset="0"/>
                    <a:cs typeface="Times New Roman" pitchFamily="18" charset="0"/>
                  </a:rPr>
                  <a:t>Тўлиқ</a:t>
                </a:r>
                <a:r>
                  <a:rPr lang="ru-RU" sz="2400" dirty="0" smtClean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хажмий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киришувчанлик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қуймани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қуйишда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ва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қолипда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 smtClean="0">
                    <a:latin typeface="Times New Roman" pitchFamily="18" charset="0"/>
                    <a:cs typeface="Times New Roman" pitchFamily="18" charset="0"/>
                  </a:rPr>
                  <a:t>совишидаги</a:t>
                </a:r>
                <a:r>
                  <a:rPr lang="en-US" sz="2400" dirty="0" smtClean="0">
                    <a:latin typeface="Times New Roman" pitchFamily="18" charset="0"/>
                    <a:cs typeface="Times New Roman" pitchFamily="18" charset="0"/>
                  </a:rPr>
                  <a:t/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pt-BR" sz="2400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pt-BR" sz="2400" i="1">
                            <a:solidFill>
                              <a:prstClr val="black"/>
                            </a:solidFill>
                            <a:latin typeface="Cambria Math"/>
                            <a:ea typeface="Cambria Math"/>
                          </a:rPr>
                          <m:t>⅀</m:t>
                        </m:r>
                      </m:e>
                      <m:sub>
                        <m:r>
                          <a:rPr lang="uz-Latn-UZ" sz="2400" b="0" i="1" smtClean="0">
                            <a:solidFill>
                              <a:prstClr val="black"/>
                            </a:solidFill>
                            <a:latin typeface="Cambria Math"/>
                            <a:ea typeface="Cambria Math"/>
                          </a:rPr>
                          <m:t>жид</m:t>
                        </m:r>
                      </m:sub>
                    </m:sSub>
                  </m:oMath>
                </a14:m>
                <a:r>
                  <a:rPr lang="ru-RU" sz="2400" dirty="0" smtClean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>, </a:t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қотиш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 smtClean="0">
                    <a:latin typeface="Times New Roman" pitchFamily="18" charset="0"/>
                    <a:cs typeface="Times New Roman" pitchFamily="18" charset="0"/>
                  </a:rPr>
                  <a:t>вақтидаги</a:t>
                </a:r>
                <a:r>
                  <a:rPr lang="uz-Latn-UZ" sz="2400" dirty="0" smtClean="0">
                    <a:latin typeface="Times New Roman" pitchFamily="18" charset="0"/>
                    <a:cs typeface="Times New Roman" pitchFamily="18" charset="0"/>
                  </a:rPr>
                  <a:t/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pt-BR" sz="2400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pt-BR" sz="2400" i="1">
                            <a:solidFill>
                              <a:prstClr val="black"/>
                            </a:solidFill>
                            <a:latin typeface="Cambria Math"/>
                            <a:ea typeface="Cambria Math"/>
                          </a:rPr>
                          <m:t>⅀</m:t>
                        </m:r>
                      </m:e>
                      <m:sub>
                        <m:r>
                          <a:rPr lang="uz-Latn-UZ" sz="2400" b="0" i="1" smtClean="0">
                            <a:solidFill>
                              <a:prstClr val="black"/>
                            </a:solidFill>
                            <a:latin typeface="Cambria Math"/>
                            <a:ea typeface="Cambria Math"/>
                          </a:rPr>
                          <m:t>қот</m:t>
                        </m:r>
                      </m:sub>
                    </m:sSub>
                  </m:oMath>
                </a14:m>
                <a:r>
                  <a:rPr lang="ru-RU" sz="2400" dirty="0" smtClean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кришувчанлик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>, </a:t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ва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қаттиқ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/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pt-BR" sz="2400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pt-BR" sz="2400" i="1">
                            <a:solidFill>
                              <a:prstClr val="black"/>
                            </a:solidFill>
                            <a:latin typeface="Cambria Math"/>
                            <a:ea typeface="Cambria Math"/>
                          </a:rPr>
                          <m:t>⅀</m:t>
                        </m:r>
                      </m:e>
                      <m:sub>
                        <m:r>
                          <a:rPr lang="uz-Latn-UZ" sz="2400" b="0" i="1" smtClean="0">
                            <a:solidFill>
                              <a:prstClr val="black"/>
                            </a:solidFill>
                            <a:latin typeface="Cambria Math"/>
                            <a:ea typeface="Cambria Math"/>
                          </a:rPr>
                          <m:t>қот</m:t>
                        </m:r>
                      </m:sub>
                    </m:sSub>
                    <m:r>
                      <a:rPr lang="en-US" sz="2400" i="1">
                        <a:latin typeface="Cambria Math"/>
                        <a:ea typeface="Cambria Math"/>
                      </a:rPr>
                      <m:t> </m:t>
                    </m:r>
                  </m:oMath>
                </a14:m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ҳолатдаги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кришувчанлик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йиғиндисидан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иборат</a:t>
                </a:r>
                <a:r>
                  <a:rPr lang="ru-RU" sz="2400" dirty="0" smtClean="0">
                    <a:latin typeface="Times New Roman" pitchFamily="18" charset="0"/>
                    <a:cs typeface="Times New Roman" pitchFamily="18" charset="0"/>
                  </a:rPr>
                  <a:t>:</a:t>
                </a:r>
                <a:endParaRPr lang="ru-RU" sz="2400" dirty="0"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 algn="just">
                  <a:buNone/>
                </a:pPr>
                <a:r>
                  <a:rPr lang="uz-Latn-UZ" sz="2400" dirty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 smtClean="0">
                    <a:latin typeface="Times New Roman" pitchFamily="18" charset="0"/>
                    <a:cs typeface="Times New Roman" pitchFamily="18" charset="0"/>
                  </a:rPr>
                  <a:t>Хажмий</a:t>
                </a:r>
                <a:r>
                  <a:rPr lang="ru-RU" sz="2400" dirty="0" smtClean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кришувчанлик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коэфценти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ҳар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> хил </a:t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қотишмада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турличадир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>. </a:t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Масалан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>: </a:t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Суюқ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пўлатни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 smtClean="0">
                    <a:latin typeface="Times New Roman" pitchFamily="18" charset="0"/>
                    <a:cs typeface="Times New Roman" pitchFamily="18" charset="0"/>
                  </a:rPr>
                  <a:t>хажмий</a:t>
                </a:r>
                <a:r>
                  <a:rPr lang="ru-RU" sz="2400" dirty="0" smtClean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 smtClean="0">
                    <a:latin typeface="Times New Roman" pitchFamily="18" charset="0"/>
                    <a:cs typeface="Times New Roman" pitchFamily="18" charset="0"/>
                  </a:rPr>
                  <a:t>кришувчанлик</a:t>
                </a:r>
                <a:r>
                  <a:rPr lang="ru-RU" sz="2400" dirty="0" smtClean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 smtClean="0">
                    <a:latin typeface="Times New Roman" pitchFamily="18" charset="0"/>
                    <a:cs typeface="Times New Roman" pitchFamily="18" charset="0"/>
                  </a:rPr>
                  <a:t>коэффиценти</a:t>
                </a:r>
                <a:r>
                  <a:rPr lang="ru-RU" sz="2400" dirty="0" smtClean="0">
                    <a:latin typeface="Times New Roman" pitchFamily="18" charset="0"/>
                    <a:cs typeface="Times New Roman" pitchFamily="18" charset="0"/>
                  </a:rPr>
                  <a:t> 1</a:t>
                </a:r>
                <a:r>
                  <a:rPr lang="ru-RU" sz="2400" baseline="30000" dirty="0" smtClean="0">
                    <a:latin typeface="Times New Roman" pitchFamily="18" charset="0"/>
                    <a:cs typeface="Times New Roman" pitchFamily="18" charset="0"/>
                  </a:rPr>
                  <a:t>0</a:t>
                </a:r>
                <a:r>
                  <a:rPr lang="ru-RU" sz="2400" dirty="0" smtClean="0">
                    <a:latin typeface="Times New Roman" pitchFamily="18" charset="0"/>
                    <a:cs typeface="Times New Roman" pitchFamily="18" charset="0"/>
                  </a:rPr>
                  <a:t>С </a:t>
                </a:r>
                <a:r>
                  <a:rPr lang="ru-RU" sz="2400" dirty="0" err="1" smtClean="0">
                    <a:latin typeface="Times New Roman" pitchFamily="18" charset="0"/>
                    <a:cs typeface="Times New Roman" pitchFamily="18" charset="0"/>
                  </a:rPr>
                  <a:t>учун</a:t>
                </a:r>
                <a:r>
                  <a:rPr lang="ru-RU" sz="2400" dirty="0" smtClean="0">
                    <a:latin typeface="Times New Roman" pitchFamily="18" charset="0"/>
                    <a:cs typeface="Times New Roman" pitchFamily="18" charset="0"/>
                  </a:rPr>
                  <a:t>  0,9 · 10</a:t>
                </a:r>
                <a:r>
                  <a:rPr lang="ru-RU" sz="2400" baseline="30000" dirty="0" smtClean="0">
                    <a:latin typeface="Times New Roman" pitchFamily="18" charset="0"/>
                    <a:cs typeface="Times New Roman" pitchFamily="18" charset="0"/>
                  </a:rPr>
                  <a:t>-4</a:t>
                </a:r>
                <a:r>
                  <a:rPr lang="ru-RU" sz="2400" dirty="0" smtClean="0">
                    <a:latin typeface="Times New Roman" pitchFamily="18" charset="0"/>
                    <a:cs typeface="Times New Roman" pitchFamily="18" charset="0"/>
                  </a:rPr>
                  <a:t>, </a:t>
                </a:r>
                <a:r>
                  <a:rPr lang="ru-RU" sz="2400" dirty="0" err="1" smtClean="0">
                    <a:latin typeface="Times New Roman" pitchFamily="18" charset="0"/>
                    <a:cs typeface="Times New Roman" pitchFamily="18" charset="0"/>
                  </a:rPr>
                  <a:t>суюқ</a:t>
                </a:r>
                <a:r>
                  <a:rPr lang="ru-RU" sz="2400" dirty="0" smtClean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 smtClean="0">
                    <a:latin typeface="Times New Roman" pitchFamily="18" charset="0"/>
                    <a:cs typeface="Times New Roman" pitchFamily="18" charset="0"/>
                  </a:rPr>
                  <a:t>миссда</a:t>
                </a:r>
                <a:r>
                  <a:rPr lang="ru-RU" sz="2400" dirty="0" smtClean="0">
                    <a:latin typeface="Times New Roman" pitchFamily="18" charset="0"/>
                    <a:cs typeface="Times New Roman" pitchFamily="18" charset="0"/>
                  </a:rPr>
                  <a:t> 1</a:t>
                </a:r>
                <a:r>
                  <a:rPr lang="ru-RU" sz="2400" baseline="30000" dirty="0" smtClean="0">
                    <a:latin typeface="Times New Roman" pitchFamily="18" charset="0"/>
                    <a:cs typeface="Times New Roman" pitchFamily="18" charset="0"/>
                  </a:rPr>
                  <a:t>0</a:t>
                </a:r>
                <a:r>
                  <a:rPr lang="ru-RU" sz="2400" dirty="0" smtClean="0">
                    <a:latin typeface="Times New Roman" pitchFamily="18" charset="0"/>
                    <a:cs typeface="Times New Roman" pitchFamily="18" charset="0"/>
                  </a:rPr>
                  <a:t>С да 1,89 · 10</a:t>
                </a:r>
                <a:r>
                  <a:rPr lang="ru-RU" sz="2400" baseline="30000" dirty="0" smtClean="0">
                    <a:latin typeface="Times New Roman" pitchFamily="18" charset="0"/>
                    <a:cs typeface="Times New Roman" pitchFamily="18" charset="0"/>
                  </a:rPr>
                  <a:t>-4</a:t>
                </a:r>
                <a:r>
                  <a:rPr lang="ru-RU" sz="2400" dirty="0" smtClean="0">
                    <a:latin typeface="Times New Roman" pitchFamily="18" charset="0"/>
                    <a:cs typeface="Times New Roman" pitchFamily="18" charset="0"/>
                  </a:rPr>
                  <a:t> га </a:t>
                </a:r>
                <a:r>
                  <a:rPr lang="ru-RU" sz="2400" dirty="0" err="1" smtClean="0">
                    <a:latin typeface="Times New Roman" pitchFamily="18" charset="0"/>
                    <a:cs typeface="Times New Roman" pitchFamily="18" charset="0"/>
                  </a:rPr>
                  <a:t>тенг</a:t>
                </a:r>
                <a:r>
                  <a:rPr lang="ru-RU" sz="2400" dirty="0" smtClean="0">
                    <a:latin typeface="Times New Roman" pitchFamily="18" charset="0"/>
                    <a:cs typeface="Times New Roman" pitchFamily="18" charset="0"/>
                  </a:rPr>
                  <a:t>. </a:t>
                </a:r>
                <a:r>
                  <a:rPr lang="ru-RU" sz="2400" dirty="0" err="1" smtClean="0">
                    <a:latin typeface="Times New Roman" pitchFamily="18" charset="0"/>
                    <a:cs typeface="Times New Roman" pitchFamily="18" charset="0"/>
                  </a:rPr>
                  <a:t>Пўлат</a:t>
                </a:r>
                <a:r>
                  <a:rPr lang="ru-RU" sz="2400" dirty="0" smtClean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 smtClean="0">
                    <a:latin typeface="Times New Roman" pitchFamily="18" charset="0"/>
                    <a:cs typeface="Times New Roman" pitchFamily="18" charset="0"/>
                  </a:rPr>
                  <a:t>ва</a:t>
                </a:r>
                <a:r>
                  <a:rPr lang="ru-RU" sz="2400" dirty="0" smtClean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 smtClean="0">
                    <a:latin typeface="Times New Roman" pitchFamily="18" charset="0"/>
                    <a:cs typeface="Times New Roman" pitchFamily="18" charset="0"/>
                  </a:rPr>
                  <a:t>мисни</a:t>
                </a:r>
                <a:r>
                  <a:rPr lang="ru-RU" sz="2400" dirty="0" smtClean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 smtClean="0">
                    <a:latin typeface="Times New Roman" pitchFamily="18" charset="0"/>
                    <a:cs typeface="Times New Roman" pitchFamily="18" charset="0"/>
                  </a:rPr>
                  <a:t>қотишида</a:t>
                </a:r>
                <a:r>
                  <a:rPr lang="ru-RU" sz="2400" dirty="0" smtClean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 smtClean="0">
                    <a:latin typeface="Times New Roman" pitchFamily="18" charset="0"/>
                    <a:cs typeface="Times New Roman" pitchFamily="18" charset="0"/>
                  </a:rPr>
                  <a:t>бу</a:t>
                </a:r>
                <a:r>
                  <a:rPr lang="ru-RU" sz="2400" dirty="0" smtClean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 smtClean="0">
                    <a:latin typeface="Times New Roman" pitchFamily="18" charset="0"/>
                    <a:cs typeface="Times New Roman" pitchFamily="18" charset="0"/>
                  </a:rPr>
                  <a:t>қийматлар</a:t>
                </a:r>
                <a:r>
                  <a:rPr lang="ru-RU" sz="2400" dirty="0" smtClean="0">
                    <a:latin typeface="Times New Roman" pitchFamily="18" charset="0"/>
                    <a:cs typeface="Times New Roman" pitchFamily="18" charset="0"/>
                  </a:rPr>
                  <a:t> 1см</a:t>
                </a:r>
                <a:r>
                  <a:rPr lang="ru-RU" sz="2400" baseline="30000" dirty="0" smtClean="0">
                    <a:latin typeface="Times New Roman" pitchFamily="18" charset="0"/>
                    <a:cs typeface="Times New Roman" pitchFamily="18" charset="0"/>
                  </a:rPr>
                  <a:t>3</a:t>
                </a:r>
                <a:r>
                  <a:rPr lang="ru-RU" sz="2400" dirty="0" smtClean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 smtClean="0">
                    <a:latin typeface="Times New Roman" pitchFamily="18" charset="0"/>
                    <a:cs typeface="Times New Roman" pitchFamily="18" charset="0"/>
                  </a:rPr>
                  <a:t>учун</a:t>
                </a:r>
                <a:r>
                  <a:rPr lang="ru-RU" sz="2400" dirty="0" smtClean="0">
                    <a:latin typeface="Times New Roman" pitchFamily="18" charset="0"/>
                    <a:cs typeface="Times New Roman" pitchFamily="18" charset="0"/>
                  </a:rPr>
                  <a:t> 0,034 · 10</a:t>
                </a:r>
                <a:r>
                  <a:rPr lang="ru-RU" sz="2400" baseline="30000" dirty="0" smtClean="0">
                    <a:latin typeface="Times New Roman" pitchFamily="18" charset="0"/>
                    <a:cs typeface="Times New Roman" pitchFamily="18" charset="0"/>
                  </a:rPr>
                  <a:t>-2</a:t>
                </a:r>
                <a:r>
                  <a:rPr lang="ru-RU" sz="2400" dirty="0" smtClean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 smtClean="0">
                    <a:latin typeface="Times New Roman" pitchFamily="18" charset="0"/>
                    <a:cs typeface="Times New Roman" pitchFamily="18" charset="0"/>
                  </a:rPr>
                  <a:t>ва</a:t>
                </a:r>
                <a:r>
                  <a:rPr lang="ru-RU" sz="2400" dirty="0" smtClean="0">
                    <a:latin typeface="Times New Roman" pitchFamily="18" charset="0"/>
                    <a:cs typeface="Times New Roman" pitchFamily="18" charset="0"/>
                  </a:rPr>
                  <a:t> 3,91 · 10</a:t>
                </a:r>
                <a:r>
                  <a:rPr lang="ru-RU" sz="2400" baseline="30000" dirty="0" smtClean="0">
                    <a:latin typeface="Times New Roman" pitchFamily="18" charset="0"/>
                    <a:cs typeface="Times New Roman" pitchFamily="18" charset="0"/>
                  </a:rPr>
                  <a:t>2</a:t>
                </a:r>
                <a:r>
                  <a:rPr lang="ru-RU" sz="2400" dirty="0" smtClean="0">
                    <a:latin typeface="Times New Roman" pitchFamily="18" charset="0"/>
                    <a:cs typeface="Times New Roman" pitchFamily="18" charset="0"/>
                  </a:rPr>
                  <a:t> га </a:t>
                </a:r>
                <a:r>
                  <a:rPr lang="ru-RU" sz="2400" dirty="0" err="1" smtClean="0">
                    <a:latin typeface="Times New Roman" pitchFamily="18" charset="0"/>
                    <a:cs typeface="Times New Roman" pitchFamily="18" charset="0"/>
                  </a:rPr>
                  <a:t>тенг</a:t>
                </a:r>
                <a:r>
                  <a:rPr lang="ru-RU" sz="2400" dirty="0" smtClean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 smtClean="0">
                    <a:latin typeface="Times New Roman" pitchFamily="18" charset="0"/>
                    <a:cs typeface="Times New Roman" pitchFamily="18" charset="0"/>
                  </a:rPr>
                  <a:t>бўлади</a:t>
                </a:r>
                <a:r>
                  <a:rPr lang="ru-RU" sz="2400" dirty="0" smtClean="0">
                    <a:latin typeface="Times New Roman" pitchFamily="18" charset="0"/>
                    <a:cs typeface="Times New Roman" pitchFamily="18" charset="0"/>
                  </a:rPr>
                  <a:t>.</a:t>
                </a:r>
                <a:r>
                  <a:rPr lang="uz-Latn-UZ" sz="2400" dirty="0" smtClean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uz-Latn-UZ" sz="2400" dirty="0">
                    <a:latin typeface="Times New Roman" pitchFamily="18" charset="0"/>
                    <a:cs typeface="Times New Roman" pitchFamily="18" charset="0"/>
                  </a:rPr>
                  <a:t>ғ</a:t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оваклар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>, </a:t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яъни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бўшлиқ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қотишманинг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қотиш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вақтида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киришиш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натижасида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хосил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бўлади</a:t>
                </a:r>
                <a:r>
                  <a:rPr lang="uz-Latn-UZ" sz="2400" dirty="0">
                    <a:latin typeface="Times New Roman" pitchFamily="18" charset="0"/>
                    <a:cs typeface="Times New Roman" pitchFamily="18" charset="0"/>
                  </a:rPr>
                  <a:t>.</a:t>
                </a:r>
                <a:endParaRPr lang="ru-RU" sz="2400" dirty="0"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 algn="just">
                  <a:buNone/>
                </a:pPr>
                <a:r>
                  <a:rPr lang="uz-Latn-UZ" sz="2400" dirty="0" smtClean="0">
                    <a:latin typeface="Times New Roman" pitchFamily="18" charset="0"/>
                    <a:cs typeface="Times New Roman" pitchFamily="18" charset="0"/>
                  </a:rPr>
                  <a:t>	Фасонли </a:t>
                </a:r>
                <a:r>
                  <a:rPr lang="uz-Latn-UZ" sz="2400" dirty="0">
                    <a:latin typeface="Times New Roman" pitchFamily="18" charset="0"/>
                    <a:cs typeface="Times New Roman" pitchFamily="18" charset="0"/>
                  </a:rPr>
                  <a:t>қуймаларда хосил бўладиган кришувчанлик ғоваги кўрсатилган. </a:t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Деворнинг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юпқа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қисми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қолип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> метал </a:t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билан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тўлгунга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қадар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қотиши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мумкин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>. </a:t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Қаттиқ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қопламалар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қолипга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> металл </a:t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қуйилгандан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кейин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> даров </a:t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хосил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бўлади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>. </a:t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Қуйиш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тизимлари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қуймани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қотишма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билан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таъминлайди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>. </a:t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Кейин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қаттиқ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қопламадан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ташқарида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суюқ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металнинг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киришуви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амалга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ошади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>. </a:t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Бу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жараён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кристалланиш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ёки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> ликвидус </a:t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температураси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бошлангунга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қадар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давом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/>
                </a:r>
                <a:r>
                  <a:rPr lang="ru-RU" sz="2400" dirty="0" err="1">
                    <a:latin typeface="Times New Roman" pitchFamily="18" charset="0"/>
                    <a:cs typeface="Times New Roman" pitchFamily="18" charset="0"/>
                  </a:rPr>
                  <a:t>этади</a:t>
                </a:r>
                <a:r>
                  <a:rPr lang="ru-RU" sz="2400" dirty="0">
                    <a:latin typeface="Times New Roman" pitchFamily="18" charset="0"/>
                    <a:cs typeface="Times New Roman" pitchFamily="18" charset="0"/>
                  </a:rPr>
                  <a:t>.         </a:t>
                </a:r>
              </a:p>
              <a:p>
                <a:pPr marL="0" indent="0" algn="just">
                  <a:buNone/>
                </a:pPr>
                <a:endParaRPr lang="ru-RU" sz="24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>
                  <a:buNone/>
                </a:pPr>
                <a:endParaRPr lang="ru-RU" dirty="0"/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0" y="0"/>
                <a:ext cx="9144000" cy="6858000"/>
              </a:xfrm>
              <a:blipFill rotWithShape="1">
                <a:blip r:embed="rId2"/>
                <a:stretch>
                  <a:fillRect l="-1000" t="-1244" r="-100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3302629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114300" indent="228600" algn="ctr">
              <a:tabLst>
                <a:tab pos="923925" algn="l"/>
              </a:tabLst>
            </a:pPr>
            <a:r>
              <a:rPr lang="uz-Latn-UZ" sz="3100" b="1" dirty="0">
                <a:latin typeface="Times New Roman"/>
                <a:ea typeface="Times New Roman"/>
              </a:rPr>
              <a:t>2.</a:t>
            </a:r>
            <a:r>
              <a:rPr lang="ru-RU" sz="3100" b="1" dirty="0" err="1">
                <a:latin typeface="Times New Roman"/>
                <a:ea typeface="Times New Roman"/>
              </a:rPr>
              <a:t>Турли</a:t>
            </a:r>
            <a:r>
              <a:rPr lang="ru-RU" sz="3100" b="1" dirty="0">
                <a:latin typeface="Times New Roman"/>
                <a:ea typeface="Times New Roman"/>
              </a:rPr>
              <a:t> </a:t>
            </a:r>
            <a:r>
              <a:rPr lang="ru-RU" sz="3100" b="1" dirty="0" err="1">
                <a:latin typeface="Times New Roman"/>
                <a:ea typeface="Times New Roman"/>
              </a:rPr>
              <a:t>босқичдаги</a:t>
            </a:r>
            <a:r>
              <a:rPr lang="ru-RU" sz="3100" b="1" dirty="0">
                <a:latin typeface="Times New Roman"/>
                <a:ea typeface="Times New Roman"/>
              </a:rPr>
              <a:t> </a:t>
            </a:r>
            <a:r>
              <a:rPr lang="ru-RU" sz="3100" b="1" dirty="0" err="1">
                <a:latin typeface="Times New Roman"/>
                <a:ea typeface="Times New Roman"/>
              </a:rPr>
              <a:t>чўянлар</a:t>
            </a:r>
            <a:r>
              <a:rPr lang="ru-RU" sz="3100" b="1" dirty="0">
                <a:latin typeface="Times New Roman"/>
                <a:ea typeface="Times New Roman"/>
              </a:rPr>
              <a:t> </a:t>
            </a:r>
            <a:r>
              <a:rPr lang="ru-RU" sz="3100" b="1" dirty="0" err="1">
                <a:latin typeface="Times New Roman"/>
                <a:ea typeface="Times New Roman"/>
              </a:rPr>
              <a:t>учун</a:t>
            </a:r>
            <a:r>
              <a:rPr lang="ru-RU" sz="3100" b="1" dirty="0">
                <a:latin typeface="Times New Roman"/>
                <a:ea typeface="Times New Roman"/>
              </a:rPr>
              <a:t> </a:t>
            </a:r>
            <a:r>
              <a:rPr lang="ru-RU" sz="3100" b="1" dirty="0" err="1">
                <a:latin typeface="Times New Roman"/>
                <a:ea typeface="Times New Roman"/>
              </a:rPr>
              <a:t>тўғри</a:t>
            </a:r>
            <a:r>
              <a:rPr lang="ru-RU" sz="3100" b="1" dirty="0">
                <a:latin typeface="Times New Roman"/>
                <a:ea typeface="Times New Roman"/>
              </a:rPr>
              <a:t> </a:t>
            </a:r>
            <a:r>
              <a:rPr lang="ru-RU" sz="3100" b="1" dirty="0" err="1">
                <a:latin typeface="Times New Roman"/>
                <a:ea typeface="Times New Roman"/>
              </a:rPr>
              <a:t>киришувчанлик</a:t>
            </a:r>
            <a:r>
              <a:rPr lang="ru-RU" sz="3100" b="1" dirty="0" smtClean="0">
                <a:latin typeface="Times New Roman"/>
                <a:ea typeface="Times New Roman"/>
              </a:rPr>
              <a:t>%</a:t>
            </a:r>
            <a:r>
              <a:rPr lang="ru-RU" sz="4800" dirty="0">
                <a:latin typeface="Times New Roman"/>
                <a:ea typeface="Times New Roman"/>
              </a:rPr>
              <a:t/>
            </a:r>
            <a:br>
              <a:rPr lang="ru-RU" sz="4800" dirty="0">
                <a:latin typeface="Times New Roman"/>
                <a:ea typeface="Times New Roman"/>
              </a:rPr>
            </a:br>
            <a:endParaRPr lang="ru-RU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graphicFrame>
            <p:nvGraphicFramePr>
              <p:cNvPr id="5" name="Объект 4"/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1257698901"/>
                  </p:ext>
                </p:extLst>
              </p:nvPr>
            </p:nvGraphicFramePr>
            <p:xfrm>
              <a:off x="107502" y="1268760"/>
              <a:ext cx="9034662" cy="3988647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448274"/>
                    <a:gridCol w="1224136"/>
                    <a:gridCol w="1296144"/>
                    <a:gridCol w="1584176"/>
                    <a:gridCol w="1296144"/>
                    <a:gridCol w="1185788"/>
                  </a:tblGrid>
                  <a:tr h="1083963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600"/>
                            </a:spcAft>
                            <a:tabLst>
                              <a:tab pos="923925" algn="l"/>
                            </a:tabLst>
                          </a:pPr>
                          <a:r>
                            <a:rPr lang="ru-RU" sz="2400" dirty="0" err="1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>Чўян</a:t>
                          </a:r>
                          <a:endParaRPr lang="ru-RU" sz="240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600"/>
                            </a:spcAft>
                            <a:tabLst>
                              <a:tab pos="923925" algn="l"/>
                            </a:tabLs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kumimoji="0" lang="pt-BR" sz="2400" b="0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/>
                                        <a:ea typeface="Cambria Math"/>
                                        <a:cs typeface="+mn-cs"/>
                                      </a:rPr>
                                    </m:ctrlPr>
                                  </m:sSubPr>
                                  <m:e>
                                    <m:r>
                                      <a:rPr kumimoji="0" lang="pt-BR" sz="2400" b="0" i="1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/>
                                        <a:ea typeface="Cambria Math"/>
                                        <a:cs typeface="+mn-cs"/>
                                      </a:rPr>
                                      <m:t>⅀</m:t>
                                    </m:r>
                                  </m:e>
                                  <m:sub>
                                    <m:r>
                                      <a:rPr kumimoji="0" lang="uz-Latn-UZ" sz="2400" b="0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/>
                                        <a:ea typeface="Cambria Math"/>
                                        <a:cs typeface="+mn-cs"/>
                                      </a:rPr>
                                      <m:t>рас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ru-RU" sz="240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600"/>
                            </a:spcAft>
                            <a:tabLst>
                              <a:tab pos="923925" algn="l"/>
                            </a:tabLs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kumimoji="0" lang="pt-BR" sz="2400" b="0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/>
                                        <a:ea typeface="Cambria Math"/>
                                        <a:cs typeface="+mn-cs"/>
                                      </a:rPr>
                                    </m:ctrlPr>
                                  </m:sSubPr>
                                  <m:e>
                                    <m:r>
                                      <a:rPr kumimoji="0" lang="pt-BR" sz="2400" b="0" i="1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/>
                                        <a:ea typeface="Cambria Math"/>
                                        <a:cs typeface="+mn-cs"/>
                                      </a:rPr>
                                      <m:t>⅀</m:t>
                                    </m:r>
                                  </m:e>
                                  <m:sub>
                                    <m:r>
                                      <a:rPr kumimoji="0" lang="en-US" sz="2400" b="0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/>
                                        <a:ea typeface="Cambria Math"/>
                                        <a:cs typeface="+mn-cs"/>
                                      </a:rPr>
                                      <m:t>𝑑𝑛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ru-RU" sz="240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600"/>
                            </a:spcAft>
                            <a:tabLst>
                              <a:tab pos="923925" algn="l"/>
                            </a:tabLs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kumimoji="0" lang="pt-BR" sz="2400" b="0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/>
                                        <a:ea typeface="Cambria Math"/>
                                        <a:cs typeface="+mn-cs"/>
                                      </a:rPr>
                                    </m:ctrlPr>
                                  </m:sSubPr>
                                  <m:e>
                                    <m:r>
                                      <a:rPr kumimoji="0" lang="pt-BR" sz="2400" b="0" i="1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/>
                                        <a:ea typeface="Cambria Math"/>
                                        <a:cs typeface="+mn-cs"/>
                                      </a:rPr>
                                      <m:t>⅀</m:t>
                                    </m:r>
                                  </m:e>
                                  <m:sub>
                                    <m:r>
                                      <a:rPr kumimoji="0" lang="en-US" sz="2400" b="0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/>
                                        <a:ea typeface="Cambria Math"/>
                                        <a:cs typeface="+mn-cs"/>
                                      </a:rPr>
                                      <m:t>𝑛𝑛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ru-RU" sz="240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600"/>
                            </a:spcAft>
                            <a:tabLst>
                              <a:tab pos="923925" algn="l"/>
                            </a:tabLs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kumimoji="0" lang="pt-BR" sz="2400" b="0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/>
                                        <a:ea typeface="Cambria Math"/>
                                        <a:cs typeface="+mn-cs"/>
                                      </a:rPr>
                                    </m:ctrlPr>
                                  </m:sSubPr>
                                  <m:e>
                                    <m:r>
                                      <a:rPr kumimoji="0" lang="pt-BR" sz="2400" b="0" i="1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/>
                                        <a:ea typeface="Cambria Math"/>
                                        <a:cs typeface="+mn-cs"/>
                                      </a:rPr>
                                      <m:t>⅀</m:t>
                                    </m:r>
                                  </m:e>
                                  <m:sub>
                                    <m:r>
                                      <a:rPr kumimoji="0" lang="en-US" sz="2400" b="0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/>
                                        <a:ea typeface="Cambria Math"/>
                                        <a:cs typeface="+mn-cs"/>
                                      </a:rPr>
                                      <m:t>𝑑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ru-RU" sz="240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600"/>
                            </a:spcAft>
                            <a:tabLst>
                              <a:tab pos="923925" algn="l"/>
                            </a:tabLs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kumimoji="0" lang="pt-BR" sz="2400" b="0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/>
                                        <a:ea typeface="Cambria Math"/>
                                        <a:cs typeface="+mn-cs"/>
                                      </a:rPr>
                                    </m:ctrlPr>
                                  </m:sSubPr>
                                  <m:e>
                                    <m:r>
                                      <a:rPr kumimoji="0" lang="pt-BR" sz="2400" b="0" i="1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/>
                                        <a:ea typeface="Cambria Math"/>
                                        <a:cs typeface="+mn-cs"/>
                                      </a:rPr>
                                      <m:t>⅀</m:t>
                                    </m:r>
                                  </m:e>
                                  <m:sub>
                                    <m:r>
                                      <a:rPr kumimoji="0" lang="en-US" sz="2400" b="0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/>
                                        <a:ea typeface="Cambria Math"/>
                                        <a:cs typeface="+mn-cs"/>
                                      </a:rPr>
                                      <m:t>𝑛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ru-RU" sz="240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68580" marR="68580" marT="0" marB="0"/>
                    </a:tc>
                  </a:tr>
                  <a:tr h="2444429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600"/>
                            </a:spcAft>
                            <a:tabLst>
                              <a:tab pos="923925" algn="l"/>
                            </a:tabLst>
                          </a:pPr>
                          <a:r>
                            <a:rPr lang="ru-RU" sz="2400" dirty="0" err="1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>Оқ</a:t>
                          </a:r>
                          <a:r>
                            <a:rPr lang="ru-RU" sz="2400" dirty="0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/>
                          </a:r>
                          <a:r>
                            <a:rPr lang="ru-RU" sz="2400" dirty="0" err="1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>кулранг</a:t>
                          </a:r>
                          <a:r>
                            <a:rPr lang="ru-RU" sz="2400" dirty="0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/>
                          </a:r>
                          <a:endParaRPr lang="uz-Latn-UZ" sz="2400" dirty="0" smtClean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600"/>
                            </a:spcAft>
                            <a:tabLst>
                              <a:tab pos="923925" algn="l"/>
                            </a:tabLst>
                          </a:pPr>
                          <a:r>
                            <a:rPr lang="uz-Latn-UZ" sz="2400" dirty="0" smtClean="0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>Ўта</a:t>
                          </a:r>
                          <a:r>
                            <a:rPr lang="uz-Latn-UZ" sz="2400" baseline="0" dirty="0" smtClean="0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/>
                          </a:r>
                          <a:r>
                            <a:rPr lang="ru-RU" sz="2400" dirty="0" err="1" smtClean="0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>мустахкам</a:t>
                          </a:r>
                          <a:endParaRPr lang="uz-Latn-UZ" sz="2400" dirty="0" smtClean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600"/>
                            </a:spcAft>
                            <a:tabLst>
                              <a:tab pos="923925" algn="l"/>
                            </a:tabLst>
                          </a:pPr>
                          <a:r>
                            <a:rPr lang="ru-RU" sz="2400" dirty="0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>0,1</a:t>
                          </a:r>
                        </a:p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600"/>
                            </a:spcAft>
                            <a:tabLst>
                              <a:tab pos="923925" algn="l"/>
                            </a:tabLst>
                          </a:pPr>
                          <a:r>
                            <a:rPr lang="ru-RU" sz="2400" dirty="0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>0,1-0,25</a:t>
                          </a:r>
                        </a:p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600"/>
                            </a:spcAft>
                            <a:tabLst>
                              <a:tab pos="923925" algn="l"/>
                            </a:tabLst>
                          </a:pPr>
                          <a:r>
                            <a:rPr lang="ru-RU" sz="2400" dirty="0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>0,2-0,3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600"/>
                            </a:spcAft>
                            <a:tabLst>
                              <a:tab pos="923925" algn="l"/>
                            </a:tabLst>
                          </a:pPr>
                          <a:r>
                            <a:rPr lang="ru-RU" sz="2400" dirty="0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>0,6-1,0</a:t>
                          </a:r>
                        </a:p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600"/>
                            </a:spcAft>
                            <a:tabLst>
                              <a:tab pos="923925" algn="l"/>
                            </a:tabLst>
                          </a:pPr>
                          <a:r>
                            <a:rPr lang="ru-RU" sz="2400" dirty="0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>0,2-0,35</a:t>
                          </a:r>
                        </a:p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600"/>
                            </a:spcAft>
                            <a:tabLst>
                              <a:tab pos="923925" algn="l"/>
                            </a:tabLst>
                          </a:pPr>
                          <a:r>
                            <a:rPr lang="ru-RU" sz="2400" dirty="0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>0,6-0,85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600"/>
                            </a:spcAft>
                            <a:tabLst>
                              <a:tab pos="923925" algn="l"/>
                            </a:tabLst>
                          </a:pPr>
                          <a:r>
                            <a:rPr lang="ru-RU" sz="2400" dirty="0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>0,9-1,05</a:t>
                          </a:r>
                        </a:p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600"/>
                            </a:spcAft>
                            <a:tabLst>
                              <a:tab pos="923925" algn="l"/>
                            </a:tabLst>
                          </a:pPr>
                          <a:r>
                            <a:rPr lang="ru-RU" sz="2400" dirty="0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>0,9-1,05</a:t>
                          </a:r>
                        </a:p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600"/>
                            </a:spcAft>
                            <a:tabLst>
                              <a:tab pos="923925" algn="l"/>
                            </a:tabLst>
                          </a:pPr>
                          <a:r>
                            <a:rPr lang="ru-RU" sz="2400" dirty="0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>0,9-1,05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600"/>
                            </a:spcAft>
                            <a:tabLst>
                              <a:tab pos="923925" algn="l"/>
                            </a:tabLst>
                          </a:pPr>
                          <a:r>
                            <a:rPr lang="ru-RU" sz="2400" dirty="0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>1,5-2,2</a:t>
                          </a:r>
                        </a:p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600"/>
                            </a:spcAft>
                            <a:tabLst>
                              <a:tab pos="923925" algn="l"/>
                            </a:tabLst>
                          </a:pPr>
                          <a:r>
                            <a:rPr lang="ru-RU" sz="2400" dirty="0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>0,9-1,3</a:t>
                          </a:r>
                        </a:p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600"/>
                            </a:spcAft>
                            <a:tabLst>
                              <a:tab pos="923925" algn="l"/>
                            </a:tabLst>
                          </a:pPr>
                          <a:r>
                            <a:rPr lang="ru-RU" sz="2400" dirty="0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>1,2-1,7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600"/>
                            </a:spcAft>
                            <a:tabLst>
                              <a:tab pos="923925" algn="l"/>
                            </a:tabLst>
                          </a:pPr>
                          <a:r>
                            <a:rPr lang="ru-RU" sz="2400" dirty="0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>1,5-2.1</a:t>
                          </a:r>
                        </a:p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600"/>
                            </a:spcAft>
                            <a:tabLst>
                              <a:tab pos="923925" algn="l"/>
                            </a:tabLst>
                          </a:pPr>
                          <a:r>
                            <a:rPr lang="ru-RU" sz="2400" dirty="0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>1,1-1,4</a:t>
                          </a:r>
                        </a:p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600"/>
                            </a:spcAft>
                            <a:tabLst>
                              <a:tab pos="923925" algn="l"/>
                            </a:tabLst>
                          </a:pPr>
                          <a:r>
                            <a:rPr lang="ru-RU" sz="2400" dirty="0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>1,5-1,0</a:t>
                          </a:r>
                        </a:p>
                      </a:txBody>
                      <a:tcPr marL="68580" marR="68580" marT="0" marB="0"/>
                    </a:tc>
                  </a:tr>
                  <a:tr h="460255">
                    <a:tc>
                      <a:txBody>
                        <a:bodyPr/>
                        <a:lstStyle/>
                        <a:p>
                          <a:endParaRPr lang="ru-RU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ru-RU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ru-RU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5" name="Объект 4"/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xmlns="" val="1257698901"/>
                  </p:ext>
                </p:extLst>
              </p:nvPr>
            </p:nvGraphicFramePr>
            <p:xfrm>
              <a:off x="107502" y="1268760"/>
              <a:ext cx="9034662" cy="3988647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448274"/>
                    <a:gridCol w="1224136"/>
                    <a:gridCol w="1296144"/>
                    <a:gridCol w="1584176"/>
                    <a:gridCol w="1296144"/>
                    <a:gridCol w="1185788"/>
                  </a:tblGrid>
                  <a:tr h="1083963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600"/>
                            </a:spcAft>
                            <a:tabLst>
                              <a:tab pos="923925" algn="l"/>
                            </a:tabLst>
                          </a:pPr>
                          <a:r>
                            <a:rPr lang="ru-RU" sz="2400" dirty="0" err="1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>Чўян</a:t>
                          </a:r>
                          <a:endParaRPr lang="ru-RU" sz="240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blipFill rotWithShape="1">
                          <a:blip r:embed="rId2"/>
                          <a:stretch>
                            <a:fillRect l="-201500" r="-440000" b="-26797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blipFill rotWithShape="1">
                          <a:blip r:embed="rId2"/>
                          <a:stretch>
                            <a:fillRect l="-283099" r="-313146" b="-26797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blipFill rotWithShape="1">
                          <a:blip r:embed="rId2"/>
                          <a:stretch>
                            <a:fillRect l="-313846" r="-156538" b="-26797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blipFill rotWithShape="1">
                          <a:blip r:embed="rId2"/>
                          <a:stretch>
                            <a:fillRect l="-507547" r="-91981" b="-26797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blipFill rotWithShape="1">
                          <a:blip r:embed="rId2"/>
                          <a:stretch>
                            <a:fillRect l="-660513" b="-267978"/>
                          </a:stretch>
                        </a:blipFill>
                      </a:tcPr>
                    </a:tc>
                  </a:tr>
                  <a:tr h="2444429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600"/>
                            </a:spcAft>
                            <a:tabLst>
                              <a:tab pos="923925" algn="l"/>
                            </a:tabLst>
                          </a:pPr>
                          <a:r>
                            <a:rPr lang="ru-RU" sz="2400" dirty="0" err="1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>Оқкулранг</a:t>
                          </a:r>
                          <a:endParaRPr lang="uz-Latn-UZ" sz="2400" dirty="0" smtClean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600"/>
                            </a:spcAft>
                            <a:tabLst>
                              <a:tab pos="923925" algn="l"/>
                            </a:tabLst>
                          </a:pPr>
                          <a:r>
                            <a:rPr lang="uz-Latn-UZ" sz="2400" dirty="0" smtClean="0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>Ўта</a:t>
                          </a:r>
                          <a:r>
                            <a:rPr lang="ru-RU" sz="2400" dirty="0" err="1" smtClean="0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>мустахкам</a:t>
                          </a:r>
                          <a:endParaRPr lang="uz-Latn-UZ" sz="2400" dirty="0" smtClean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600"/>
                            </a:spcAft>
                            <a:tabLst>
                              <a:tab pos="923925" algn="l"/>
                            </a:tabLst>
                          </a:pPr>
                          <a:r>
                            <a:rPr lang="ru-RU" sz="2400" dirty="0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>0,1</a:t>
                          </a:r>
                        </a:p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600"/>
                            </a:spcAft>
                            <a:tabLst>
                              <a:tab pos="923925" algn="l"/>
                            </a:tabLst>
                          </a:pPr>
                          <a:r>
                            <a:rPr lang="ru-RU" sz="2400" dirty="0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>0,1-0,25</a:t>
                          </a:r>
                        </a:p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600"/>
                            </a:spcAft>
                            <a:tabLst>
                              <a:tab pos="923925" algn="l"/>
                            </a:tabLst>
                          </a:pPr>
                          <a:r>
                            <a:rPr lang="ru-RU" sz="2400" dirty="0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>0,2-0,3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600"/>
                            </a:spcAft>
                            <a:tabLst>
                              <a:tab pos="923925" algn="l"/>
                            </a:tabLst>
                          </a:pPr>
                          <a:r>
                            <a:rPr lang="ru-RU" sz="2400" dirty="0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>0,6-1,0</a:t>
                          </a:r>
                        </a:p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600"/>
                            </a:spcAft>
                            <a:tabLst>
                              <a:tab pos="923925" algn="l"/>
                            </a:tabLst>
                          </a:pPr>
                          <a:r>
                            <a:rPr lang="ru-RU" sz="2400" dirty="0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>0,2-0,35</a:t>
                          </a:r>
                        </a:p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600"/>
                            </a:spcAft>
                            <a:tabLst>
                              <a:tab pos="923925" algn="l"/>
                            </a:tabLst>
                          </a:pPr>
                          <a:r>
                            <a:rPr lang="ru-RU" sz="2400" dirty="0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>0,6-0,85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600"/>
                            </a:spcAft>
                            <a:tabLst>
                              <a:tab pos="923925" algn="l"/>
                            </a:tabLst>
                          </a:pPr>
                          <a:r>
                            <a:rPr lang="ru-RU" sz="2400" dirty="0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>0,9-1,05</a:t>
                          </a:r>
                        </a:p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600"/>
                            </a:spcAft>
                            <a:tabLst>
                              <a:tab pos="923925" algn="l"/>
                            </a:tabLst>
                          </a:pPr>
                          <a:r>
                            <a:rPr lang="ru-RU" sz="2400" dirty="0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>0,9-1,05</a:t>
                          </a:r>
                        </a:p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600"/>
                            </a:spcAft>
                            <a:tabLst>
                              <a:tab pos="923925" algn="l"/>
                            </a:tabLst>
                          </a:pPr>
                          <a:r>
                            <a:rPr lang="ru-RU" sz="2400" dirty="0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>0,9-1,05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600"/>
                            </a:spcAft>
                            <a:tabLst>
                              <a:tab pos="923925" algn="l"/>
                            </a:tabLst>
                          </a:pPr>
                          <a:r>
                            <a:rPr lang="ru-RU" sz="2400" dirty="0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>1,5-2,2</a:t>
                          </a:r>
                        </a:p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600"/>
                            </a:spcAft>
                            <a:tabLst>
                              <a:tab pos="923925" algn="l"/>
                            </a:tabLst>
                          </a:pPr>
                          <a:r>
                            <a:rPr lang="ru-RU" sz="2400" dirty="0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>0,9-1,3</a:t>
                          </a:r>
                        </a:p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600"/>
                            </a:spcAft>
                            <a:tabLst>
                              <a:tab pos="923925" algn="l"/>
                            </a:tabLst>
                          </a:pPr>
                          <a:r>
                            <a:rPr lang="ru-RU" sz="2400" dirty="0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>1,2-1,7</a:t>
                          </a: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600"/>
                            </a:spcAft>
                            <a:tabLst>
                              <a:tab pos="923925" algn="l"/>
                            </a:tabLst>
                          </a:pPr>
                          <a:r>
                            <a:rPr lang="ru-RU" sz="2400" dirty="0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>1,5-2.1</a:t>
                          </a:r>
                        </a:p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600"/>
                            </a:spcAft>
                            <a:tabLst>
                              <a:tab pos="923925" algn="l"/>
                            </a:tabLst>
                          </a:pPr>
                          <a:r>
                            <a:rPr lang="ru-RU" sz="2400" dirty="0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>1,1-1,4</a:t>
                          </a:r>
                        </a:p>
                        <a:p>
                          <a:pPr algn="ctr">
                            <a:lnSpc>
                              <a:spcPct val="200000"/>
                            </a:lnSpc>
                            <a:spcAft>
                              <a:spcPts val="600"/>
                            </a:spcAft>
                            <a:tabLst>
                              <a:tab pos="923925" algn="l"/>
                            </a:tabLst>
                          </a:pPr>
                          <a:r>
                            <a:rPr lang="ru-RU" sz="2400" dirty="0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>1,5-1,0</a:t>
                          </a:r>
                        </a:p>
                      </a:txBody>
                      <a:tcPr marL="68580" marR="68580" marT="0" marB="0"/>
                    </a:tc>
                  </a:tr>
                  <a:tr h="460255">
                    <a:tc>
                      <a:txBody>
                        <a:bodyPr/>
                        <a:lstStyle/>
                        <a:p>
                          <a:endParaRPr lang="ru-RU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ru-RU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ru-RU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xmlns="" val="1920024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Қолип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ўзакни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мосланувчанлигига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қанчалик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қолип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ўзаклар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мослашган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бўлса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шунчалик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киришувчанлик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кам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акси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" y="2032635"/>
            <a:ext cx="8229600" cy="4011930"/>
          </a:xfrm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467544" y="544522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051720" y="5445224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  <a:tabLst>
                <a:tab pos="4057650" algn="l"/>
              </a:tabLst>
            </a:pPr>
            <a:r>
              <a:rPr lang="ru-RU" sz="2400" b="1" i="1" dirty="0" err="1">
                <a:latin typeface="Times New Roman"/>
                <a:ea typeface="Times New Roman"/>
              </a:rPr>
              <a:t>Қуймаларда</a:t>
            </a:r>
            <a:r>
              <a:rPr lang="ru-RU" sz="2400" b="1" i="1" dirty="0">
                <a:latin typeface="Times New Roman"/>
                <a:ea typeface="Times New Roman"/>
              </a:rPr>
              <a:t> </a:t>
            </a:r>
            <a:r>
              <a:rPr lang="ru-RU" sz="2400" b="1" i="1" dirty="0" err="1">
                <a:latin typeface="Times New Roman"/>
                <a:ea typeface="Times New Roman"/>
              </a:rPr>
              <a:t>чўкиш</a:t>
            </a:r>
            <a:r>
              <a:rPr lang="ru-RU" sz="2400" b="1" i="1" dirty="0">
                <a:latin typeface="Times New Roman"/>
                <a:ea typeface="Times New Roman"/>
              </a:rPr>
              <a:t> </a:t>
            </a:r>
            <a:r>
              <a:rPr lang="ru-RU" sz="2400" b="1" i="1" dirty="0" err="1">
                <a:latin typeface="Times New Roman"/>
                <a:ea typeface="Times New Roman"/>
              </a:rPr>
              <a:t>бўшлиғини</a:t>
            </a:r>
            <a:r>
              <a:rPr lang="ru-RU" sz="2400" b="1" i="1" dirty="0">
                <a:latin typeface="Times New Roman"/>
                <a:ea typeface="Times New Roman"/>
              </a:rPr>
              <a:t> </a:t>
            </a:r>
            <a:r>
              <a:rPr lang="uz-Latn-UZ" sz="2400" b="1" i="1" dirty="0">
                <a:latin typeface="Times New Roman"/>
                <a:ea typeface="Times New Roman"/>
              </a:rPr>
              <a:t>ҳ</a:t>
            </a:r>
            <a:r>
              <a:rPr lang="ru-RU" sz="2400" b="1" i="1" dirty="0" err="1">
                <a:latin typeface="Times New Roman"/>
                <a:ea typeface="Times New Roman"/>
              </a:rPr>
              <a:t>осил</a:t>
            </a:r>
            <a:r>
              <a:rPr lang="ru-RU" sz="2400" b="1" i="1" dirty="0">
                <a:latin typeface="Times New Roman"/>
                <a:ea typeface="Times New Roman"/>
              </a:rPr>
              <a:t> </a:t>
            </a:r>
            <a:r>
              <a:rPr lang="ru-RU" sz="2400" b="1" i="1" dirty="0" err="1" smtClean="0">
                <a:latin typeface="Times New Roman"/>
                <a:ea typeface="Times New Roman"/>
              </a:rPr>
              <a:t>бўлиши</a:t>
            </a:r>
            <a:endParaRPr lang="ru-RU" sz="24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79028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uz-Latn-UZ" b="1" i="1" dirty="0" smtClean="0"/>
              <a:t>	</a:t>
            </a:r>
            <a:r>
              <a:rPr lang="uz-Latn-UZ" sz="2800" b="1" dirty="0" smtClean="0"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ru-RU" sz="2800" b="1" dirty="0" err="1">
                <a:latin typeface="Times New Roman" pitchFamily="18" charset="0"/>
                <a:cs typeface="Times New Roman" pitchFamily="18" charset="0"/>
              </a:rPr>
              <a:t>Киришувчанлик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latin typeface="Times New Roman" pitchFamily="18" charset="0"/>
                <a:cs typeface="Times New Roman" pitchFamily="18" charset="0"/>
              </a:rPr>
              <a:t>бўшлиғи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майда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бўшлиқлар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йиғиндиси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қолиплашни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нотўғри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амалга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оширилганда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суюқ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метални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киришишидан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хосил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Бўшлиқлар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тарқалган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йиғилган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махаллий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турларга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бўлинади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uz-Latn-UZ" sz="2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Тарқалган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бўшлиқлар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майда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бўшлиқлар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бўлиб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қуйманинг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хажмида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текисда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тарқалади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Тарқалган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бўшлиқлар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массали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қуймаларни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юқори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ҳароратли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температурада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қуйилиб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секин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совиши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натижасида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хосил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algn="just">
              <a:buNone/>
            </a:pPr>
            <a:r>
              <a:rPr lang="uz-Latn-UZ" sz="2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Йиғилган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бўшлиқлар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қуймани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марказий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қисмида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ҳамда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узун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ингичка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жойларида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хосил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шуни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кўрсатадики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хажмий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	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кришиш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марказий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жойда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хали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тугамаган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суюқ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қотишмани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таъминланиши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етмай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қолган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тўхтаб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қолган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uz-Latn-UZ" sz="2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Махаллий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киришувчанлик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бўшлиқлари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қуймани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айрим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қисмларида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хосил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унинг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сабаби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суюқ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қотишмани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қайсидир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қисми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қотиб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иккинчи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қисмига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суюқ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металл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бермай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қолганида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Махаллий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бўшлиқ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ўлчамдаги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бўшлиқлардан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йирик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қуймалар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марказлашган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жойда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қуйилиш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системасининг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ўргатилган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жойида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хосил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07720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buNone/>
            </a:pPr>
            <a:r>
              <a:rPr lang="uz-Latn-UZ" b="1" dirty="0" smtClean="0"/>
              <a:t>	</a:t>
            </a:r>
            <a:r>
              <a:rPr lang="uz-Latn-UZ" sz="3100" b="1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uz-Latn-UZ" sz="3100" b="1" dirty="0">
                <a:latin typeface="Times New Roman" pitchFamily="18" charset="0"/>
                <a:cs typeface="Times New Roman" pitchFamily="18" charset="0"/>
              </a:rPr>
              <a:t>. Қуймани қолип аралашмасидан тозалаш</a:t>
            </a:r>
            <a:r>
              <a:rPr lang="uz-Latn-UZ" sz="31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қуйма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қолип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ажратилгандан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кейин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тозаланади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жараёнда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қуймадан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таъминлагич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қуйиш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тизими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отқин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бошқа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нуқсонлар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уриб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ажратилади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Ажратиш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қўлда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пневматик зубила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ёрдамида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лентали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дискли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арра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бошқа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қурилмалар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амалга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оширилади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Айрим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холларда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таъминлагичлар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токарлик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станогида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кесиб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 smtClean="0">
                <a:latin typeface="Times New Roman" pitchFamily="18" charset="0"/>
                <a:cs typeface="Times New Roman" pitchFamily="18" charset="0"/>
              </a:rPr>
              <a:t>ташланади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uz-Latn-UZ" sz="31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uz-Latn-UZ" sz="31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3100" dirty="0" err="1" smtClean="0">
                <a:latin typeface="Times New Roman" pitchFamily="18" charset="0"/>
                <a:cs typeface="Times New Roman" pitchFamily="18" charset="0"/>
              </a:rPr>
              <a:t>Чўян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қуймаларнинг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қуйиш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тизимлари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қўл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ёрдамида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пўлат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қуймаларнинг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қуйиш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тизимлари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таъминлагичлари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автоген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кескичларда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узилади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Лентали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дискли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арралар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алюминий, магний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мис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қотишмасидан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ясалган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қуймаларни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қуйиш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тизимларини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узишда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ишлатилади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Кўпгини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холларда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чўян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қуймаларни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қуйиш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тизимларини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қуйма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қолипдан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болғадан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фойдаланиб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қўл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ёрдамида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ажратилади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. Улар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иссиқ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ҳолатда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ўзак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суриб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чиқарилганидаёқ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уриб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узилади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ҳолатда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узилиш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қўпол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ишлов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хосил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қилади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яъни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тизимлар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текис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узилмайди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Шунинг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ҳамма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қуймалар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маятникли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стационар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шилиш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станокларида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, пневматик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зубилаларда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электрокантакт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услубида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газ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алангали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кескичда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latin typeface="Times New Roman" pitchFamily="18" charset="0"/>
                <a:cs typeface="Times New Roman" pitchFamily="18" charset="0"/>
              </a:rPr>
              <a:t>тозаланади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uz-Latn-UZ" sz="3100" dirty="0">
                <a:latin typeface="Times New Roman"/>
                <a:ea typeface="Times New Roman"/>
              </a:rPr>
              <a:t> Қуймаларнинг қаттиқлигига қараб тозалаш учун йирик донали шлифлаш айланасидан фойдаланилади. </a:t>
            </a:r>
            <a:r>
              <a:rPr lang="ru-RU" sz="3100" dirty="0" err="1">
                <a:latin typeface="Times New Roman"/>
                <a:ea typeface="Times New Roman"/>
              </a:rPr>
              <a:t>Массали</a:t>
            </a:r>
            <a:r>
              <a:rPr lang="ru-RU" sz="3100" dirty="0">
                <a:latin typeface="Times New Roman"/>
                <a:ea typeface="Times New Roman"/>
              </a:rPr>
              <a:t> </a:t>
            </a:r>
            <a:r>
              <a:rPr lang="ru-RU" sz="3100" dirty="0" err="1">
                <a:latin typeface="Times New Roman"/>
                <a:ea typeface="Times New Roman"/>
              </a:rPr>
              <a:t>ишлаб</a:t>
            </a:r>
            <a:r>
              <a:rPr lang="ru-RU" sz="3100" dirty="0">
                <a:latin typeface="Times New Roman"/>
                <a:ea typeface="Times New Roman"/>
              </a:rPr>
              <a:t> </a:t>
            </a:r>
            <a:r>
              <a:rPr lang="ru-RU" sz="3100" dirty="0" err="1">
                <a:latin typeface="Times New Roman"/>
                <a:ea typeface="Times New Roman"/>
              </a:rPr>
              <a:t>чиқаришда</a:t>
            </a:r>
            <a:r>
              <a:rPr lang="ru-RU" sz="3100" dirty="0">
                <a:latin typeface="Times New Roman"/>
                <a:ea typeface="Times New Roman"/>
              </a:rPr>
              <a:t> </a:t>
            </a:r>
            <a:r>
              <a:rPr lang="ru-RU" sz="3100" dirty="0" err="1">
                <a:latin typeface="Times New Roman"/>
                <a:ea typeface="Times New Roman"/>
              </a:rPr>
              <a:t>тозалаш</a:t>
            </a:r>
            <a:r>
              <a:rPr lang="ru-RU" sz="3100" dirty="0">
                <a:latin typeface="Times New Roman"/>
                <a:ea typeface="Times New Roman"/>
              </a:rPr>
              <a:t> </a:t>
            </a:r>
            <a:r>
              <a:rPr lang="ru-RU" sz="3100" dirty="0" err="1">
                <a:latin typeface="Times New Roman"/>
                <a:ea typeface="Times New Roman"/>
              </a:rPr>
              <a:t>жараёни</a:t>
            </a:r>
            <a:r>
              <a:rPr lang="ru-RU" sz="3100" dirty="0">
                <a:latin typeface="Times New Roman"/>
                <a:ea typeface="Times New Roman"/>
              </a:rPr>
              <a:t> </a:t>
            </a:r>
            <a:r>
              <a:rPr lang="ru-RU" sz="3100" dirty="0" err="1">
                <a:latin typeface="Times New Roman"/>
                <a:ea typeface="Times New Roman"/>
              </a:rPr>
              <a:t>кўп</a:t>
            </a:r>
            <a:r>
              <a:rPr lang="ru-RU" sz="3100" dirty="0">
                <a:latin typeface="Times New Roman"/>
                <a:ea typeface="Times New Roman"/>
              </a:rPr>
              <a:t> </a:t>
            </a:r>
            <a:r>
              <a:rPr lang="ru-RU" sz="3100" dirty="0" err="1">
                <a:latin typeface="Times New Roman"/>
                <a:ea typeface="Times New Roman"/>
              </a:rPr>
              <a:t>шипинделли</a:t>
            </a:r>
            <a:r>
              <a:rPr lang="ru-RU" sz="3100" dirty="0">
                <a:latin typeface="Times New Roman"/>
                <a:ea typeface="Times New Roman"/>
              </a:rPr>
              <a:t> автомат </a:t>
            </a:r>
            <a:r>
              <a:rPr lang="ru-RU" sz="3100" dirty="0" err="1">
                <a:latin typeface="Times New Roman"/>
                <a:ea typeface="Times New Roman"/>
              </a:rPr>
              <a:t>ва</a:t>
            </a:r>
            <a:r>
              <a:rPr lang="ru-RU" sz="3100" dirty="0">
                <a:latin typeface="Times New Roman"/>
                <a:ea typeface="Times New Roman"/>
              </a:rPr>
              <a:t> ярим </a:t>
            </a:r>
            <a:r>
              <a:rPr lang="ru-RU" sz="3100" dirty="0" err="1">
                <a:latin typeface="Times New Roman"/>
                <a:ea typeface="Times New Roman"/>
              </a:rPr>
              <a:t>автоматларда</a:t>
            </a:r>
            <a:r>
              <a:rPr lang="ru-RU" sz="3100" dirty="0">
                <a:latin typeface="Times New Roman"/>
                <a:ea typeface="Times New Roman"/>
              </a:rPr>
              <a:t> </a:t>
            </a:r>
            <a:r>
              <a:rPr lang="ru-RU" sz="3100" dirty="0" err="1">
                <a:latin typeface="Times New Roman"/>
                <a:ea typeface="Times New Roman"/>
              </a:rPr>
              <a:t>амалга</a:t>
            </a:r>
            <a:r>
              <a:rPr lang="ru-RU" sz="3100" dirty="0">
                <a:latin typeface="Times New Roman"/>
                <a:ea typeface="Times New Roman"/>
              </a:rPr>
              <a:t> </a:t>
            </a:r>
            <a:r>
              <a:rPr lang="ru-RU" sz="3100" dirty="0" err="1">
                <a:latin typeface="Times New Roman"/>
                <a:ea typeface="Times New Roman"/>
              </a:rPr>
              <a:t>оширилади</a:t>
            </a:r>
            <a:r>
              <a:rPr lang="ru-RU" sz="3100" dirty="0">
                <a:latin typeface="Times New Roman"/>
                <a:ea typeface="Times New Roman"/>
              </a:rPr>
              <a:t>.</a:t>
            </a:r>
          </a:p>
          <a:p>
            <a:pPr marL="0" indent="0" algn="just">
              <a:buNone/>
            </a:pPr>
            <a:endParaRPr lang="ru-RU" sz="31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355311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62500" lnSpcReduction="20000"/>
          </a:bodyPr>
          <a:lstStyle/>
          <a:p>
            <a:pPr marL="0" indent="0" algn="just">
              <a:buNone/>
            </a:pPr>
            <a:r>
              <a:rPr lang="uz-Latn-UZ" dirty="0" smtClean="0"/>
              <a:t>	</a:t>
            </a:r>
            <a:r>
              <a:rPr lang="ru-RU" sz="3700" dirty="0" err="1" smtClean="0">
                <a:latin typeface="Times New Roman" pitchFamily="18" charset="0"/>
                <a:cs typeface="Times New Roman" pitchFamily="18" charset="0"/>
              </a:rPr>
              <a:t>Газда</a:t>
            </a:r>
            <a:r>
              <a:rPr lang="ru-RU" sz="3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алангаланувчи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горелкалар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ёрдамида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қуймаларнинг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қуйиш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тизимлари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, шлак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қўшимчалар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узиб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ташланади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усул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асосан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пўлат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қуймалар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тозаланади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uz-Latn-UZ" sz="37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3700" dirty="0" smtClean="0">
                <a:latin typeface="Times New Roman" pitchFamily="18" charset="0"/>
                <a:cs typeface="Times New Roman" pitchFamily="18" charset="0"/>
              </a:rPr>
              <a:t>Куйган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аралашмалардан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тозалашни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головкали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қумли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питрали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, электро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кимёвий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тозалаш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усулларидан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фойдаланилади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Галотовкали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тозалашни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доимий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даврий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ишловчи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тури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мавжуд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algn="just">
              <a:buNone/>
            </a:pPr>
            <a:r>
              <a:rPr lang="uz-Latn-UZ" sz="37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3700" dirty="0" err="1" smtClean="0">
                <a:latin typeface="Times New Roman" pitchFamily="18" charset="0"/>
                <a:cs typeface="Times New Roman" pitchFamily="18" charset="0"/>
              </a:rPr>
              <a:t>Кам</a:t>
            </a:r>
            <a:r>
              <a:rPr lang="ru-RU" sz="3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серияли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қуймалар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чиқаришда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даврий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барабанлардан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массали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чиқаришда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доимий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ишловчи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барабанлардан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фойдаланилади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Қуйма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юзаларини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куюндилардан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тозалаш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улар барабан ичига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солинади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. Барабан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ҳаракатланиши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туфайли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қуймалар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барабан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деворларига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урилиб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ишқаланиб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тозаланади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ҳаракатни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жадаллаштириш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барабан ичига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махсус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тайёрланган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оқ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чўян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юлдузчалари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жойланади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Қуймаларнинг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ўлчамлари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девор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қалинликлари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қанча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бўлишидан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қандай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турдаги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қотишма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бўлишидан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қатъий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назар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тозалаш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даври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30 </a:t>
            </a:r>
            <a:r>
              <a:rPr lang="ru-RU" sz="3700" dirty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90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дақиқани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ташкил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қилади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барабанда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тозалашда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кўпроқ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вақтни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пўлат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қуймаларда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талаб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қилинади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0" indent="0" algn="just">
              <a:buNone/>
            </a:pPr>
            <a:r>
              <a:rPr lang="uz-Latn-UZ" sz="37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3700" dirty="0" err="1" smtClean="0">
                <a:latin typeface="Times New Roman" pitchFamily="18" charset="0"/>
                <a:cs typeface="Times New Roman" pitchFamily="18" charset="0"/>
              </a:rPr>
              <a:t>Доимий</a:t>
            </a:r>
            <a:r>
              <a:rPr lang="ru-RU" sz="3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ҳаракатланувчи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барабанлар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иккита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қопламадан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иборат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Қуйма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юлдузчалар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доимий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ҳаракат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натижасида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ички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қопламада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ҳаракатланади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оралиқда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қуймалар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барабаннинг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охиригача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бир-бири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аралашиб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тозаланиб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боради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Юлдузларга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барабани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охиргача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етмасдан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ташқи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қопламага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тушади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спералли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йўналтирувчи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ёрдамида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юклаш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дарчасига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келиб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dirty="0" err="1">
                <a:latin typeface="Times New Roman" pitchFamily="18" charset="0"/>
                <a:cs typeface="Times New Roman" pitchFamily="18" charset="0"/>
              </a:rPr>
              <a:t>тушади</a:t>
            </a:r>
            <a:r>
              <a:rPr lang="ru-RU" sz="37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416191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0" y="0"/>
            <a:ext cx="9144000" cy="6858000"/>
          </a:xfrm>
        </p:spPr>
        <p:txBody>
          <a:bodyPr>
            <a:normAutofit fontScale="47500" lnSpcReduction="20000"/>
          </a:bodyPr>
          <a:lstStyle/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  <a:tabLst>
                <a:tab pos="923925" algn="l"/>
              </a:tabLst>
            </a:pPr>
            <a:r>
              <a:rPr lang="uz-Latn-UZ" dirty="0" smtClean="0">
                <a:latin typeface="Times New Roman"/>
                <a:ea typeface="Times New Roman"/>
              </a:rPr>
              <a:t>	</a:t>
            </a:r>
            <a:r>
              <a:rPr lang="ru-RU" sz="4000" dirty="0" err="1" smtClean="0">
                <a:latin typeface="Times New Roman"/>
                <a:ea typeface="Times New Roman"/>
              </a:rPr>
              <a:t>Қуймаларни</a:t>
            </a:r>
            <a:r>
              <a:rPr lang="ru-RU" sz="4000" dirty="0" smtClean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тозалаш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учун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кенг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қўламда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гидроқум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ва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питрали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қурилмалари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ва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бошқа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ҳар</a:t>
            </a:r>
            <a:r>
              <a:rPr lang="ru-RU" sz="4000" dirty="0">
                <a:latin typeface="Times New Roman"/>
                <a:ea typeface="Times New Roman"/>
              </a:rPr>
              <a:t> хил </a:t>
            </a:r>
            <a:r>
              <a:rPr lang="ru-RU" sz="4000" dirty="0" err="1">
                <a:latin typeface="Times New Roman"/>
                <a:ea typeface="Times New Roman"/>
              </a:rPr>
              <a:t>турдаги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конструкциялари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ишлатилади</a:t>
            </a:r>
            <a:r>
              <a:rPr lang="ru-RU" sz="4000" dirty="0">
                <a:latin typeface="Times New Roman"/>
                <a:ea typeface="Times New Roman"/>
              </a:rPr>
              <a:t>. </a:t>
            </a:r>
            <a:r>
              <a:rPr lang="ru-RU" sz="4000" dirty="0" err="1">
                <a:latin typeface="Times New Roman"/>
                <a:ea typeface="Times New Roman"/>
              </a:rPr>
              <a:t>Бу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аппаратларда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қуймаларнинг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юзаси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сув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ва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хаво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босими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остида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қум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ёки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питра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билан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биргаликда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ювилади</a:t>
            </a:r>
            <a:r>
              <a:rPr lang="ru-RU" sz="4000" dirty="0">
                <a:latin typeface="Times New Roman"/>
                <a:ea typeface="Times New Roman"/>
              </a:rPr>
              <a:t>. </a:t>
            </a:r>
            <a:r>
              <a:rPr lang="ru-RU" sz="4000" dirty="0" err="1">
                <a:latin typeface="Times New Roman"/>
                <a:ea typeface="Times New Roman"/>
              </a:rPr>
              <a:t>Қум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ёки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питра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катта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кнетик</a:t>
            </a:r>
            <a:r>
              <a:rPr lang="ru-RU" sz="4000" dirty="0">
                <a:latin typeface="Times New Roman"/>
                <a:ea typeface="Times New Roman"/>
              </a:rPr>
              <a:t> энергия </a:t>
            </a:r>
            <a:r>
              <a:rPr lang="ru-RU" sz="4000" dirty="0" err="1">
                <a:latin typeface="Times New Roman"/>
                <a:ea typeface="Times New Roman"/>
              </a:rPr>
              <a:t>ва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катта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тезликда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қуйма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юзасига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таъсир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қилади</a:t>
            </a:r>
            <a:r>
              <a:rPr lang="ru-RU" sz="4000" dirty="0">
                <a:latin typeface="Times New Roman"/>
                <a:ea typeface="Times New Roman"/>
              </a:rPr>
              <a:t>. </a:t>
            </a:r>
            <a:r>
              <a:rPr lang="ru-RU" sz="4000" dirty="0" err="1">
                <a:latin typeface="Times New Roman"/>
                <a:ea typeface="Times New Roman"/>
              </a:rPr>
              <a:t>Бу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усулда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тозалаш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махсус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камерали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бурилувчи</a:t>
            </a:r>
            <a:r>
              <a:rPr lang="ru-RU" sz="4000" dirty="0">
                <a:latin typeface="Times New Roman"/>
                <a:ea typeface="Times New Roman"/>
              </a:rPr>
              <a:t> стол </a:t>
            </a:r>
            <a:r>
              <a:rPr lang="ru-RU" sz="4000" dirty="0" err="1">
                <a:latin typeface="Times New Roman"/>
                <a:ea typeface="Times New Roman"/>
              </a:rPr>
              <a:t>ва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барабанда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амалга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оширилади</a:t>
            </a:r>
            <a:r>
              <a:rPr lang="ru-RU" sz="4000" dirty="0">
                <a:latin typeface="Times New Roman"/>
                <a:ea typeface="Times New Roman"/>
              </a:rPr>
              <a:t>. </a:t>
            </a:r>
            <a:r>
              <a:rPr lang="ru-RU" sz="4000" dirty="0" err="1">
                <a:latin typeface="Times New Roman"/>
                <a:ea typeface="Times New Roman"/>
              </a:rPr>
              <a:t>Қуймаларни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дробли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тозалаш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усулида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қаттиқ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қотишмаларни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тозалаб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бўлмайди</a:t>
            </a:r>
            <a:r>
              <a:rPr lang="ru-RU" sz="4000" dirty="0">
                <a:latin typeface="Times New Roman"/>
                <a:ea typeface="Times New Roman"/>
              </a:rPr>
              <a:t>. Алюминий </a:t>
            </a:r>
            <a:r>
              <a:rPr lang="ru-RU" sz="4000" dirty="0" err="1">
                <a:latin typeface="Times New Roman"/>
                <a:ea typeface="Times New Roman"/>
              </a:rPr>
              <a:t>қотишмаларидан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тайёрланган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қуймаларни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тозалашда</a:t>
            </a:r>
            <a:r>
              <a:rPr lang="ru-RU" sz="4000" dirty="0">
                <a:latin typeface="Times New Roman"/>
                <a:ea typeface="Times New Roman"/>
              </a:rPr>
              <a:t> алюминий </a:t>
            </a:r>
            <a:r>
              <a:rPr lang="ru-RU" sz="4000" dirty="0" err="1">
                <a:latin typeface="Times New Roman"/>
                <a:ea typeface="Times New Roman"/>
              </a:rPr>
              <a:t>симларининг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бўлакларидан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фойдаланилади</a:t>
            </a:r>
            <a:r>
              <a:rPr lang="ru-RU" sz="4000" dirty="0">
                <a:latin typeface="Times New Roman"/>
                <a:ea typeface="Times New Roman"/>
              </a:rPr>
              <a:t>. </a:t>
            </a:r>
            <a:r>
              <a:rPr lang="ru-RU" sz="4000" dirty="0" err="1">
                <a:latin typeface="Times New Roman"/>
                <a:ea typeface="Times New Roman"/>
              </a:rPr>
              <a:t>Пўлат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ва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чўян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қуймаларни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тозалаш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қурилмасида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питрадан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фойдаланиш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ишни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жадаллаштиради</a:t>
            </a:r>
            <a:r>
              <a:rPr lang="ru-RU" sz="4000" dirty="0">
                <a:latin typeface="Times New Roman"/>
                <a:ea typeface="Times New Roman"/>
              </a:rPr>
              <a:t>. </a:t>
            </a:r>
            <a:r>
              <a:rPr lang="ru-RU" sz="4000" dirty="0" err="1">
                <a:latin typeface="Times New Roman"/>
                <a:ea typeface="Times New Roman"/>
              </a:rPr>
              <a:t>Питрали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тозалаш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қурилмасини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айланиш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тезлиги</a:t>
            </a:r>
            <a:r>
              <a:rPr lang="ru-RU" sz="4000" dirty="0">
                <a:latin typeface="Times New Roman"/>
                <a:ea typeface="Times New Roman"/>
              </a:rPr>
              <a:t> 3000 ай/</a:t>
            </a:r>
            <a:r>
              <a:rPr lang="ru-RU" sz="4000" dirty="0" err="1">
                <a:latin typeface="Times New Roman"/>
                <a:ea typeface="Times New Roman"/>
              </a:rPr>
              <a:t>дақиқагача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марказдан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қочма</a:t>
            </a:r>
            <a:r>
              <a:rPr lang="ru-RU" sz="4000" dirty="0">
                <a:latin typeface="Times New Roman"/>
                <a:ea typeface="Times New Roman"/>
              </a:rPr>
              <a:t> куч </a:t>
            </a:r>
            <a:r>
              <a:rPr lang="ru-RU" sz="4000" dirty="0" err="1">
                <a:latin typeface="Times New Roman"/>
                <a:ea typeface="Times New Roman"/>
              </a:rPr>
              <a:t>ёрдамида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отилиб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чиққан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питралар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қуймани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юзасига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юборилади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ва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натижада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тозалайди</a:t>
            </a:r>
            <a:r>
              <a:rPr lang="ru-RU" sz="4000" dirty="0">
                <a:latin typeface="Times New Roman"/>
                <a:ea typeface="Times New Roman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  <a:tabLst>
                <a:tab pos="923925" algn="l"/>
              </a:tabLst>
            </a:pPr>
            <a:r>
              <a:rPr lang="uz-Latn-UZ" sz="4000" dirty="0" smtClean="0">
                <a:latin typeface="Times New Roman"/>
                <a:ea typeface="Times New Roman"/>
              </a:rPr>
              <a:t>	</a:t>
            </a:r>
            <a:r>
              <a:rPr lang="ru-RU" sz="4000" dirty="0" err="1" smtClean="0">
                <a:latin typeface="Times New Roman"/>
                <a:ea typeface="Times New Roman"/>
              </a:rPr>
              <a:t>Тозалаш</a:t>
            </a:r>
            <a:r>
              <a:rPr lang="ru-RU" sz="4000" dirty="0" smtClean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қийин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бўлган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ички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бўшлиқдаги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куюнди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аралашмаларидан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тозалаш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учун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кимёвий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ёки</a:t>
            </a:r>
            <a:r>
              <a:rPr lang="ru-RU" sz="4000" dirty="0">
                <a:latin typeface="Times New Roman"/>
                <a:ea typeface="Times New Roman"/>
              </a:rPr>
              <a:t> электро-</a:t>
            </a:r>
            <a:r>
              <a:rPr lang="ru-RU" sz="4000" dirty="0" err="1">
                <a:latin typeface="Times New Roman"/>
                <a:ea typeface="Times New Roman"/>
              </a:rPr>
              <a:t>кимёвий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тозалаш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услубларидан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фойдаланилади</a:t>
            </a:r>
            <a:r>
              <a:rPr lang="ru-RU" sz="4000" dirty="0">
                <a:latin typeface="Times New Roman"/>
                <a:ea typeface="Times New Roman"/>
              </a:rPr>
              <a:t>. 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  <a:tabLst>
                <a:tab pos="923925" algn="l"/>
              </a:tabLst>
            </a:pPr>
            <a:r>
              <a:rPr lang="uz-Latn-UZ" sz="4000" dirty="0" smtClean="0">
                <a:latin typeface="Times New Roman"/>
                <a:ea typeface="Times New Roman"/>
              </a:rPr>
              <a:t>	</a:t>
            </a:r>
            <a:r>
              <a:rPr lang="ru-RU" sz="4000" dirty="0" err="1" smtClean="0">
                <a:latin typeface="Times New Roman"/>
                <a:ea typeface="Times New Roman"/>
              </a:rPr>
              <a:t>Кимёвий</a:t>
            </a:r>
            <a:r>
              <a:rPr lang="ru-RU" sz="4000" dirty="0" smtClean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тозалаш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услубидан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олдин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пўлат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қуймалар</a:t>
            </a:r>
            <a:r>
              <a:rPr lang="ru-RU" sz="4000" dirty="0">
                <a:latin typeface="Times New Roman"/>
                <a:ea typeface="Times New Roman"/>
              </a:rPr>
              <a:t> 25 </a:t>
            </a:r>
            <a:r>
              <a:rPr lang="ru-RU" sz="4000" dirty="0" err="1">
                <a:latin typeface="Times New Roman"/>
                <a:ea typeface="Times New Roman"/>
              </a:rPr>
              <a:t>дақиқа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давомида</a:t>
            </a:r>
            <a:r>
              <a:rPr lang="ru-RU" sz="4000" dirty="0">
                <a:latin typeface="Times New Roman"/>
                <a:ea typeface="Times New Roman"/>
              </a:rPr>
              <a:t> 150</a:t>
            </a:r>
            <a:r>
              <a:rPr lang="ru-RU" sz="4000" baseline="30000" dirty="0">
                <a:latin typeface="Times New Roman"/>
                <a:ea typeface="Times New Roman"/>
              </a:rPr>
              <a:t>0</a:t>
            </a:r>
            <a:r>
              <a:rPr lang="ru-RU" sz="4000" dirty="0">
                <a:latin typeface="Times New Roman"/>
                <a:ea typeface="Times New Roman"/>
              </a:rPr>
              <a:t>С </a:t>
            </a:r>
            <a:r>
              <a:rPr lang="ru-RU" sz="4000" dirty="0" err="1">
                <a:latin typeface="Times New Roman"/>
                <a:ea typeface="Times New Roman"/>
              </a:rPr>
              <a:t>қиздирилади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ва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махсус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темир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идишда</a:t>
            </a:r>
            <a:r>
              <a:rPr lang="ru-RU" sz="4000" dirty="0">
                <a:latin typeface="Times New Roman"/>
                <a:ea typeface="Times New Roman"/>
              </a:rPr>
              <a:t> 500</a:t>
            </a:r>
            <a:r>
              <a:rPr lang="ru-RU" sz="4000" baseline="30000" dirty="0">
                <a:latin typeface="Times New Roman"/>
                <a:ea typeface="Times New Roman"/>
              </a:rPr>
              <a:t>0</a:t>
            </a:r>
            <a:r>
              <a:rPr lang="ru-RU" sz="4000" dirty="0">
                <a:latin typeface="Times New Roman"/>
                <a:ea typeface="Times New Roman"/>
              </a:rPr>
              <a:t>С </a:t>
            </a:r>
            <a:r>
              <a:rPr lang="ru-RU" sz="4000" dirty="0" err="1">
                <a:latin typeface="Times New Roman"/>
                <a:ea typeface="Times New Roman"/>
              </a:rPr>
              <a:t>гача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қиздирилган</a:t>
            </a:r>
            <a:r>
              <a:rPr lang="ru-RU" sz="4000" dirty="0">
                <a:latin typeface="Times New Roman"/>
                <a:ea typeface="Times New Roman"/>
              </a:rPr>
              <a:t> каустик сода (</a:t>
            </a:r>
            <a:r>
              <a:rPr lang="en-US" sz="4000" dirty="0" err="1">
                <a:latin typeface="Times New Roman"/>
                <a:ea typeface="Times New Roman"/>
              </a:rPr>
              <a:t>NaOH</a:t>
            </a:r>
            <a:r>
              <a:rPr lang="ru-RU" sz="4000" dirty="0">
                <a:latin typeface="Times New Roman"/>
                <a:ea typeface="Times New Roman"/>
              </a:rPr>
              <a:t>) </a:t>
            </a:r>
            <a:r>
              <a:rPr lang="ru-RU" sz="4000" dirty="0" err="1">
                <a:latin typeface="Times New Roman"/>
                <a:ea typeface="Times New Roman"/>
              </a:rPr>
              <a:t>билан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кўмиб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қўйилади</a:t>
            </a:r>
            <a:r>
              <a:rPr lang="ru-RU" sz="4000" dirty="0">
                <a:latin typeface="Times New Roman"/>
                <a:ea typeface="Times New Roman"/>
              </a:rPr>
              <a:t>. Каустик сода 20-25 </a:t>
            </a:r>
            <a:r>
              <a:rPr lang="ru-RU" sz="4000" dirty="0" err="1">
                <a:latin typeface="Times New Roman"/>
                <a:ea typeface="Times New Roman"/>
              </a:rPr>
              <a:t>дақиқа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ушлаб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туриб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олдин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совуқ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сувда</a:t>
            </a:r>
            <a:r>
              <a:rPr lang="ru-RU" sz="4000" dirty="0">
                <a:latin typeface="Times New Roman"/>
                <a:ea typeface="Times New Roman"/>
              </a:rPr>
              <a:t> 10 </a:t>
            </a:r>
            <a:r>
              <a:rPr lang="ru-RU" sz="4000" dirty="0" err="1">
                <a:latin typeface="Times New Roman"/>
                <a:ea typeface="Times New Roman"/>
              </a:rPr>
              <a:t>дақиқа</a:t>
            </a:r>
            <a:r>
              <a:rPr lang="ru-RU" sz="4000" dirty="0">
                <a:latin typeface="Times New Roman"/>
                <a:ea typeface="Times New Roman"/>
              </a:rPr>
              <a:t>, </a:t>
            </a:r>
            <a:r>
              <a:rPr lang="ru-RU" sz="4000" dirty="0" err="1">
                <a:latin typeface="Times New Roman"/>
                <a:ea typeface="Times New Roman"/>
              </a:rPr>
              <a:t>кейин</a:t>
            </a:r>
            <a:r>
              <a:rPr lang="ru-RU" sz="4000" dirty="0">
                <a:latin typeface="Times New Roman"/>
                <a:ea typeface="Times New Roman"/>
              </a:rPr>
              <a:t> (80</a:t>
            </a:r>
            <a:r>
              <a:rPr lang="ru-RU" sz="4000" baseline="30000" dirty="0">
                <a:latin typeface="Times New Roman"/>
                <a:ea typeface="Times New Roman"/>
              </a:rPr>
              <a:t>0</a:t>
            </a:r>
            <a:r>
              <a:rPr lang="ru-RU" sz="4000" dirty="0">
                <a:latin typeface="Times New Roman"/>
                <a:ea typeface="Times New Roman"/>
              </a:rPr>
              <a:t>С) </a:t>
            </a:r>
            <a:r>
              <a:rPr lang="ru-RU" sz="4000" dirty="0" err="1">
                <a:latin typeface="Times New Roman"/>
                <a:ea typeface="Times New Roman"/>
              </a:rPr>
              <a:t>иссиқ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сувда</a:t>
            </a:r>
            <a:r>
              <a:rPr lang="ru-RU" sz="4000" dirty="0">
                <a:latin typeface="Times New Roman"/>
                <a:ea typeface="Times New Roman"/>
              </a:rPr>
              <a:t> 15 </a:t>
            </a:r>
            <a:r>
              <a:rPr lang="ru-RU" sz="4000" dirty="0" err="1">
                <a:latin typeface="Times New Roman"/>
                <a:ea typeface="Times New Roman"/>
              </a:rPr>
              <a:t>дақиқа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ювилади</a:t>
            </a:r>
            <a:r>
              <a:rPr lang="ru-RU" sz="4000" dirty="0">
                <a:latin typeface="Times New Roman"/>
                <a:ea typeface="Times New Roman"/>
              </a:rPr>
              <a:t>. 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  <a:tabLst>
                <a:tab pos="923925" algn="l"/>
              </a:tabLst>
            </a:pPr>
            <a:r>
              <a:rPr lang="uz-Latn-UZ" sz="4000" dirty="0" smtClean="0">
                <a:latin typeface="Times New Roman"/>
                <a:ea typeface="Times New Roman"/>
              </a:rPr>
              <a:t>	</a:t>
            </a:r>
            <a:r>
              <a:rPr lang="ru-RU" sz="4000" dirty="0" smtClean="0">
                <a:latin typeface="Times New Roman"/>
                <a:ea typeface="Times New Roman"/>
              </a:rPr>
              <a:t>Электро</a:t>
            </a:r>
            <a:r>
              <a:rPr lang="uz-Latn-UZ" sz="4000" dirty="0" smtClean="0">
                <a:latin typeface="Times New Roman"/>
                <a:ea typeface="Times New Roman"/>
              </a:rPr>
              <a:t>-</a:t>
            </a:r>
            <a:r>
              <a:rPr lang="ru-RU" sz="4000" dirty="0" err="1" smtClean="0">
                <a:latin typeface="Times New Roman"/>
                <a:ea typeface="Times New Roman"/>
              </a:rPr>
              <a:t>кимёвий</a:t>
            </a:r>
            <a:r>
              <a:rPr lang="ru-RU" sz="4000" dirty="0" smtClean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тозалаш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ҳам</a:t>
            </a:r>
            <a:r>
              <a:rPr lang="ru-RU" sz="4000" dirty="0">
                <a:latin typeface="Times New Roman"/>
                <a:ea typeface="Times New Roman"/>
              </a:rPr>
              <a:t> 420 – 480</a:t>
            </a:r>
            <a:r>
              <a:rPr lang="ru-RU" sz="4000" baseline="30000" dirty="0">
                <a:latin typeface="Times New Roman"/>
                <a:ea typeface="Times New Roman"/>
              </a:rPr>
              <a:t>0</a:t>
            </a:r>
            <a:r>
              <a:rPr lang="ru-RU" sz="4000" dirty="0">
                <a:latin typeface="Times New Roman"/>
                <a:ea typeface="Times New Roman"/>
              </a:rPr>
              <a:t>С </a:t>
            </a:r>
            <a:r>
              <a:rPr lang="ru-RU" sz="4000" dirty="0" err="1">
                <a:latin typeface="Times New Roman"/>
                <a:ea typeface="Times New Roman"/>
              </a:rPr>
              <a:t>температурали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каустикда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амалга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оширилади</a:t>
            </a:r>
            <a:r>
              <a:rPr lang="ru-RU" sz="4000" dirty="0">
                <a:latin typeface="Times New Roman"/>
                <a:ea typeface="Times New Roman"/>
              </a:rPr>
              <a:t>. </a:t>
            </a:r>
            <a:r>
              <a:rPr lang="ru-RU" sz="4000" dirty="0" err="1">
                <a:latin typeface="Times New Roman"/>
                <a:ea typeface="Times New Roman"/>
              </a:rPr>
              <a:t>Токнинг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зичлиги</a:t>
            </a:r>
            <a:r>
              <a:rPr lang="ru-RU" sz="4000" dirty="0">
                <a:latin typeface="Times New Roman"/>
                <a:ea typeface="Times New Roman"/>
              </a:rPr>
              <a:t> 5 – 8 а/дм</a:t>
            </a:r>
            <a:r>
              <a:rPr lang="ru-RU" sz="4000" baseline="30000" dirty="0">
                <a:latin typeface="Times New Roman"/>
                <a:ea typeface="Times New Roman"/>
              </a:rPr>
              <a:t>2</a:t>
            </a:r>
            <a:r>
              <a:rPr lang="ru-RU" sz="4000" dirty="0">
                <a:latin typeface="Times New Roman"/>
                <a:ea typeface="Times New Roman"/>
              </a:rPr>
              <a:t>, </a:t>
            </a:r>
            <a:r>
              <a:rPr lang="ru-RU" sz="4000" dirty="0" err="1">
                <a:latin typeface="Times New Roman"/>
                <a:ea typeface="Times New Roman"/>
              </a:rPr>
              <a:t>қуввати</a:t>
            </a:r>
            <a:r>
              <a:rPr lang="ru-RU" sz="4000" dirty="0">
                <a:latin typeface="Times New Roman"/>
                <a:ea typeface="Times New Roman"/>
              </a:rPr>
              <a:t> 2,5 – 3,5 в га </a:t>
            </a:r>
            <a:r>
              <a:rPr lang="ru-RU" sz="4000" dirty="0" err="1">
                <a:latin typeface="Times New Roman"/>
                <a:ea typeface="Times New Roman"/>
              </a:rPr>
              <a:t>тенг</a:t>
            </a:r>
            <a:r>
              <a:rPr lang="ru-RU" sz="4000" dirty="0">
                <a:latin typeface="Times New Roman"/>
                <a:ea typeface="Times New Roman"/>
              </a:rPr>
              <a:t>. </a:t>
            </a:r>
            <a:r>
              <a:rPr lang="ru-RU" sz="4000" dirty="0" err="1">
                <a:latin typeface="Times New Roman"/>
                <a:ea typeface="Times New Roman"/>
              </a:rPr>
              <a:t>Ушлаб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туриш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жараёни</a:t>
            </a:r>
            <a:r>
              <a:rPr lang="ru-RU" sz="4000" dirty="0">
                <a:latin typeface="Times New Roman"/>
                <a:ea typeface="Times New Roman"/>
              </a:rPr>
              <a:t> ток </a:t>
            </a:r>
            <a:r>
              <a:rPr lang="ru-RU" sz="4000" dirty="0" err="1">
                <a:latin typeface="Times New Roman"/>
                <a:ea typeface="Times New Roman"/>
              </a:rPr>
              <a:t>йўналишининг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навбатига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қаратилаган</a:t>
            </a:r>
            <a:r>
              <a:rPr lang="ru-RU" sz="4000" dirty="0">
                <a:latin typeface="Times New Roman"/>
                <a:ea typeface="Times New Roman"/>
              </a:rPr>
              <a:t>. </a:t>
            </a:r>
            <a:r>
              <a:rPr lang="ru-RU" sz="4000" dirty="0" err="1">
                <a:latin typeface="Times New Roman"/>
                <a:ea typeface="Times New Roman"/>
              </a:rPr>
              <a:t>Қуйма</a:t>
            </a:r>
            <a:r>
              <a:rPr lang="ru-RU" sz="4000" dirty="0">
                <a:latin typeface="Times New Roman"/>
                <a:ea typeface="Times New Roman"/>
              </a:rPr>
              <a:t> 7 – 8 </a:t>
            </a:r>
            <a:r>
              <a:rPr lang="ru-RU" sz="4000" dirty="0" err="1">
                <a:latin typeface="Times New Roman"/>
                <a:ea typeface="Times New Roman"/>
              </a:rPr>
              <a:t>дақиқа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орасида</a:t>
            </a:r>
            <a:r>
              <a:rPr lang="ru-RU" sz="4000" dirty="0">
                <a:latin typeface="Times New Roman"/>
                <a:ea typeface="Times New Roman"/>
              </a:rPr>
              <a:t> катод </a:t>
            </a:r>
            <a:r>
              <a:rPr lang="ru-RU" sz="4000" dirty="0" err="1">
                <a:latin typeface="Times New Roman"/>
                <a:ea typeface="Times New Roman"/>
              </a:rPr>
              <a:t>билан</a:t>
            </a:r>
            <a:r>
              <a:rPr lang="ru-RU" sz="4000" dirty="0">
                <a:latin typeface="Times New Roman"/>
                <a:ea typeface="Times New Roman"/>
              </a:rPr>
              <a:t>, 3 – 4 </a:t>
            </a:r>
            <a:r>
              <a:rPr lang="ru-RU" sz="4000" dirty="0" err="1">
                <a:latin typeface="Times New Roman"/>
                <a:ea typeface="Times New Roman"/>
              </a:rPr>
              <a:t>дақиқа</a:t>
            </a:r>
            <a:r>
              <a:rPr lang="ru-RU" sz="4000" dirty="0">
                <a:latin typeface="Times New Roman"/>
                <a:ea typeface="Times New Roman"/>
              </a:rPr>
              <a:t> анод </a:t>
            </a:r>
            <a:r>
              <a:rPr lang="ru-RU" sz="4000" dirty="0" err="1">
                <a:latin typeface="Times New Roman"/>
                <a:ea typeface="Times New Roman"/>
              </a:rPr>
              <a:t>ва</a:t>
            </a:r>
            <a:r>
              <a:rPr lang="ru-RU" sz="4000" dirty="0">
                <a:latin typeface="Times New Roman"/>
                <a:ea typeface="Times New Roman"/>
              </a:rPr>
              <a:t> 3 – 4 </a:t>
            </a:r>
            <a:r>
              <a:rPr lang="ru-RU" sz="4000" dirty="0" err="1">
                <a:latin typeface="Times New Roman"/>
                <a:ea typeface="Times New Roman"/>
              </a:rPr>
              <a:t>дақиқа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яна</a:t>
            </a:r>
            <a:r>
              <a:rPr lang="ru-RU" sz="4000" dirty="0">
                <a:latin typeface="Times New Roman"/>
                <a:ea typeface="Times New Roman"/>
              </a:rPr>
              <a:t> катод </a:t>
            </a:r>
            <a:r>
              <a:rPr lang="ru-RU" sz="4000" dirty="0" err="1">
                <a:latin typeface="Times New Roman"/>
                <a:ea typeface="Times New Roman"/>
              </a:rPr>
              <a:t>билан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таъсирланади</a:t>
            </a:r>
            <a:r>
              <a:rPr lang="ru-RU" sz="4000" dirty="0">
                <a:latin typeface="Times New Roman"/>
                <a:ea typeface="Times New Roman"/>
              </a:rPr>
              <a:t>. </a:t>
            </a:r>
            <a:r>
              <a:rPr lang="ru-RU" sz="4000" dirty="0" err="1">
                <a:latin typeface="Times New Roman"/>
                <a:ea typeface="Times New Roman"/>
              </a:rPr>
              <a:t>Бундай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тозалашдан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кейин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қуймалар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совуқ</a:t>
            </a:r>
            <a:r>
              <a:rPr lang="ru-RU" sz="4000" dirty="0">
                <a:latin typeface="Times New Roman"/>
                <a:ea typeface="Times New Roman"/>
              </a:rPr>
              <a:t> (3 – 4 </a:t>
            </a:r>
            <a:r>
              <a:rPr lang="ru-RU" sz="4000" dirty="0" err="1">
                <a:latin typeface="Times New Roman"/>
                <a:ea typeface="Times New Roman"/>
              </a:rPr>
              <a:t>дақиқа</a:t>
            </a:r>
            <a:r>
              <a:rPr lang="ru-RU" sz="4000" dirty="0">
                <a:latin typeface="Times New Roman"/>
                <a:ea typeface="Times New Roman"/>
              </a:rPr>
              <a:t>) </a:t>
            </a:r>
            <a:r>
              <a:rPr lang="ru-RU" sz="4000" dirty="0" err="1">
                <a:latin typeface="Times New Roman"/>
                <a:ea typeface="Times New Roman"/>
              </a:rPr>
              <a:t>ва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иссиқ</a:t>
            </a:r>
            <a:r>
              <a:rPr lang="ru-RU" sz="4000" dirty="0">
                <a:latin typeface="Times New Roman"/>
                <a:ea typeface="Times New Roman"/>
              </a:rPr>
              <a:t> (8 – 10 </a:t>
            </a:r>
            <a:r>
              <a:rPr lang="ru-RU" sz="4000" dirty="0" err="1">
                <a:latin typeface="Times New Roman"/>
                <a:ea typeface="Times New Roman"/>
              </a:rPr>
              <a:t>дақиқа</a:t>
            </a:r>
            <a:r>
              <a:rPr lang="ru-RU" sz="4000" dirty="0">
                <a:latin typeface="Times New Roman"/>
                <a:ea typeface="Times New Roman"/>
              </a:rPr>
              <a:t>) </a:t>
            </a:r>
            <a:r>
              <a:rPr lang="ru-RU" sz="4000" dirty="0" err="1">
                <a:latin typeface="Times New Roman"/>
                <a:ea typeface="Times New Roman"/>
              </a:rPr>
              <a:t>сувда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ювилади</a:t>
            </a:r>
            <a:r>
              <a:rPr lang="ru-RU" sz="4000" dirty="0">
                <a:latin typeface="Times New Roman"/>
                <a:ea typeface="Times New Roman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  <a:tabLst>
                <a:tab pos="923925" algn="l"/>
              </a:tabLst>
            </a:pPr>
            <a:r>
              <a:rPr lang="uz-Latn-UZ" sz="4000" dirty="0" smtClean="0">
                <a:latin typeface="Times New Roman"/>
                <a:ea typeface="Times New Roman"/>
              </a:rPr>
              <a:t>	</a:t>
            </a:r>
            <a:r>
              <a:rPr lang="ru-RU" sz="4000" dirty="0" err="1" smtClean="0">
                <a:latin typeface="Times New Roman"/>
                <a:ea typeface="Times New Roman"/>
              </a:rPr>
              <a:t>Ривожланган</a:t>
            </a:r>
            <a:r>
              <a:rPr lang="ru-RU" sz="4000" dirty="0" smtClean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йирик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қуймакорлик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цехларида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қуймаларни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тозалаш</a:t>
            </a:r>
            <a:r>
              <a:rPr lang="ru-RU" sz="4000" dirty="0">
                <a:latin typeface="Times New Roman"/>
                <a:ea typeface="Times New Roman"/>
              </a:rPr>
              <a:t> комплекс </a:t>
            </a:r>
            <a:r>
              <a:rPr lang="ru-RU" sz="4000" dirty="0" err="1">
                <a:latin typeface="Times New Roman"/>
                <a:ea typeface="Times New Roman"/>
              </a:rPr>
              <a:t>қурилмаларда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амалга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оширилади</a:t>
            </a:r>
            <a:r>
              <a:rPr lang="ru-RU" sz="4000" dirty="0">
                <a:latin typeface="Times New Roman"/>
                <a:ea typeface="Times New Roman"/>
              </a:rPr>
              <a:t>. </a:t>
            </a:r>
            <a:r>
              <a:rPr lang="ru-RU" sz="4000" dirty="0" err="1">
                <a:latin typeface="Times New Roman"/>
                <a:ea typeface="Times New Roman"/>
              </a:rPr>
              <a:t>Масалан</a:t>
            </a:r>
            <a:r>
              <a:rPr lang="ru-RU" sz="4000" dirty="0">
                <a:latin typeface="Times New Roman"/>
                <a:ea typeface="Times New Roman"/>
              </a:rPr>
              <a:t>, </a:t>
            </a:r>
            <a:r>
              <a:rPr lang="ru-RU" sz="4000" dirty="0" err="1">
                <a:latin typeface="Times New Roman"/>
                <a:ea typeface="Times New Roman"/>
              </a:rPr>
              <a:t>йиғилган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тозалаш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линиясига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инерцияли</a:t>
            </a:r>
            <a:r>
              <a:rPr lang="ru-RU" sz="4000" dirty="0">
                <a:latin typeface="Times New Roman"/>
                <a:ea typeface="Times New Roman"/>
              </a:rPr>
              <a:t> решетка, </a:t>
            </a:r>
            <a:r>
              <a:rPr lang="ru-RU" sz="4000" dirty="0" err="1">
                <a:latin typeface="Times New Roman"/>
                <a:ea typeface="Times New Roman"/>
              </a:rPr>
              <a:t>каллокли</a:t>
            </a:r>
            <a:r>
              <a:rPr lang="ru-RU" sz="4000" dirty="0">
                <a:latin typeface="Times New Roman"/>
                <a:ea typeface="Times New Roman"/>
              </a:rPr>
              <a:t> барабан, </a:t>
            </a:r>
            <a:r>
              <a:rPr lang="ru-RU" sz="4000" dirty="0" err="1">
                <a:latin typeface="Times New Roman"/>
                <a:ea typeface="Times New Roman"/>
              </a:rPr>
              <a:t>тозалаш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станоги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ва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транспортлаштириш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тизимлари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киради</a:t>
            </a:r>
            <a:r>
              <a:rPr lang="ru-RU" sz="4000" dirty="0">
                <a:latin typeface="Times New Roman"/>
                <a:ea typeface="Times New Roman"/>
              </a:rPr>
              <a:t>. Линия 0,2 дан 40кг </a:t>
            </a:r>
            <a:r>
              <a:rPr lang="ru-RU" sz="4000" dirty="0" err="1">
                <a:latin typeface="Times New Roman"/>
                <a:ea typeface="Times New Roman"/>
              </a:rPr>
              <a:t>оғирликдаги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чўян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қуймалар</a:t>
            </a:r>
            <a:r>
              <a:rPr lang="ru-RU" sz="4000" dirty="0">
                <a:latin typeface="Times New Roman"/>
                <a:ea typeface="Times New Roman"/>
              </a:rPr>
              <a:t> 8 – 10 т/</a:t>
            </a:r>
            <a:r>
              <a:rPr lang="ru-RU" sz="4000" dirty="0" err="1">
                <a:latin typeface="Times New Roman"/>
                <a:ea typeface="Times New Roman"/>
              </a:rPr>
              <a:t>соат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тозалаш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имконига</a:t>
            </a:r>
            <a:r>
              <a:rPr lang="ru-RU" sz="4000" dirty="0">
                <a:latin typeface="Times New Roman"/>
                <a:ea typeface="Times New Roman"/>
              </a:rPr>
              <a:t> </a:t>
            </a:r>
            <a:r>
              <a:rPr lang="ru-RU" sz="4000" dirty="0" err="1">
                <a:latin typeface="Times New Roman"/>
                <a:ea typeface="Times New Roman"/>
              </a:rPr>
              <a:t>эга</a:t>
            </a:r>
            <a:r>
              <a:rPr lang="ru-RU" sz="4000" dirty="0">
                <a:latin typeface="Times New Roman"/>
                <a:ea typeface="Times New Roman"/>
              </a:rPr>
              <a:t>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408434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endParaRPr lang="uz-Latn-UZ" sz="72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z-Latn-UZ" sz="7200" dirty="0" smtClean="0">
                <a:latin typeface="Times New Roman" pitchFamily="18" charset="0"/>
                <a:cs typeface="Times New Roman" pitchFamily="18" charset="0"/>
              </a:rPr>
              <a:t>Эътиборингиз учун раҳмат</a:t>
            </a:r>
            <a:endParaRPr lang="ru-RU" sz="7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06205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HARACTER" val="CharacterId &quot;{ece8fc03-2ac5-4c19-bcdf-0b0dbe49f313}&quot;&#10;PoseId 17_029a_sawyer2.jpg&#10;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_rels/them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theme/_rels/them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theme/theme1.xml><?xml version="1.0" encoding="utf-8"?>
<a:theme xmlns:a="http://schemas.openxmlformats.org/drawingml/2006/main" name="1_Яркая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Ясность">
  <a:themeElements>
    <a:clrScheme name="Ясность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Ясность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Ясность">
  <a:themeElements>
    <a:clrScheme name="Ясность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Ясность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Базовая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Базовая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азовая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Горизонт">
  <a:themeElements>
    <a:clrScheme name="Горизонт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Горизонт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Горизонт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55</TotalTime>
  <Words>161</Words>
  <Application>Microsoft Office PowerPoint</Application>
  <PresentationFormat>Экран (4:3)</PresentationFormat>
  <Paragraphs>60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9</vt:i4>
      </vt:variant>
      <vt:variant>
        <vt:lpstr>Заголовки слайдов</vt:lpstr>
      </vt:variant>
      <vt:variant>
        <vt:i4>11</vt:i4>
      </vt:variant>
    </vt:vector>
  </HeadingPairs>
  <TitlesOfParts>
    <vt:vector size="20" baseType="lpstr">
      <vt:lpstr>1_Яркая</vt:lpstr>
      <vt:lpstr>Ясность</vt:lpstr>
      <vt:lpstr>1_Ясность</vt:lpstr>
      <vt:lpstr>Эркер</vt:lpstr>
      <vt:lpstr>Трек</vt:lpstr>
      <vt:lpstr>Тема Office</vt:lpstr>
      <vt:lpstr>Базовая</vt:lpstr>
      <vt:lpstr>Горизонт</vt:lpstr>
      <vt:lpstr>Воздушный поток</vt:lpstr>
      <vt:lpstr>Слайд 1</vt:lpstr>
      <vt:lpstr>Слайд 2</vt:lpstr>
      <vt:lpstr>Слайд 3</vt:lpstr>
      <vt:lpstr>Слайд 4</vt:lpstr>
      <vt:lpstr>2.Турли босқичдаги чўянлар учун тўғри киришувчанлик% </vt:lpstr>
      <vt:lpstr>Қолип ва ўзакни мосланувчанлигига: қанчалик қолип ва ўзаклар мослашган бўлса, шунчалик киришувчанлик кам ёки акси бўлади </vt:lpstr>
      <vt:lpstr>Слайд 7</vt:lpstr>
      <vt:lpstr>Слайд 8</vt:lpstr>
      <vt:lpstr>Слайд 9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Пользователь</cp:lastModifiedBy>
  <cp:revision>21</cp:revision>
  <dcterms:created xsi:type="dcterms:W3CDTF">2017-09-19T07:16:56Z</dcterms:created>
  <dcterms:modified xsi:type="dcterms:W3CDTF">2019-10-06T16:48:42Z</dcterms:modified>
</cp:coreProperties>
</file>