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93.xml" ContentType="application/vnd.openxmlformats-officedocument.presentationml.slideLayout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82.xml" ContentType="application/vnd.openxmlformats-officedocument.presentationml.slideLayout+xml"/>
  <Default Extension="xml" ContentType="application/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Masters/slideMaster8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63.xml" ContentType="application/vnd.openxmlformats-officedocument.presentationml.slideLayout+xml"/>
  <Default Extension="jpeg" ContentType="image/jpeg"/>
  <Override PartName="/ppt/slideLayouts/slideLayout72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2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70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Masters/slideMaster9.xml" ContentType="application/vnd.openxmlformats-officedocument.presentationml.slideMaster+xml"/>
  <Override PartName="/ppt/slideLayouts/slideLayout10.xml" ContentType="application/vnd.openxmlformats-officedocument.presentationml.slideLayout+xml"/>
  <Override PartName="/ppt/slideMasters/slideMaster7.xml" ContentType="application/vnd.openxmlformats-officedocument.presentationml.slideMaster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Layouts/slideLayout59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7.xml" ContentType="application/vnd.openxmlformats-officedocument.theme+xml"/>
  <Override PartName="/ppt/slideLayouts/slideLayout79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97.xml" ContentType="application/vnd.openxmlformats-officedocument.presentationml.slideLayou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s/slide2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91.xml" ContentType="application/vnd.openxmlformats-officedocument.presentationml.slideLayout+xml"/>
  <Default Extension="rels" ContentType="application/vnd.openxmlformats-package.relationships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7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  <p:sldMasterId id="2147483696" r:id="rId5"/>
    <p:sldMasterId id="2147483720" r:id="rId6"/>
    <p:sldMasterId id="2147483732" r:id="rId7"/>
    <p:sldMasterId id="2147483744" r:id="rId8"/>
    <p:sldMasterId id="2147483756" r:id="rId9"/>
  </p:sldMasterIdLst>
  <p:sldIdLst>
    <p:sldId id="256" r:id="rId10"/>
    <p:sldId id="257" r:id="rId11"/>
    <p:sldId id="258" r:id="rId12"/>
    <p:sldId id="259" r:id="rId13"/>
    <p:sldId id="260" r:id="rId14"/>
    <p:sldId id="261" r:id="rId15"/>
    <p:sldId id="262" r:id="rId16"/>
    <p:sldId id="263" r:id="rId17"/>
    <p:sldId id="264" r:id="rId18"/>
    <p:sldId id="265" r:id="rId19"/>
    <p:sldId id="266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2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6.xml"/><Relationship Id="rId23" Type="http://schemas.openxmlformats.org/officeDocument/2006/relationships/theme" Target="theme/theme1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5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2" cstate="print"/>
          <a:srcRect t="33333"/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886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17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07888"/>
            <a:ext cx="7772400" cy="147002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7924800" cy="4114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4962525"/>
            <a:ext cx="7885113" cy="1362075"/>
          </a:xfrm>
        </p:spPr>
        <p:txBody>
          <a:bodyPr anchor="t"/>
          <a:lstStyle>
            <a:lvl1pPr algn="l">
              <a:defRPr sz="3200" b="0" i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3462338"/>
            <a:ext cx="7885113" cy="1500187"/>
          </a:xfrm>
        </p:spPr>
        <p:txBody>
          <a:bodyPr anchor="b">
            <a:normAutofit/>
          </a:bodyPr>
          <a:lstStyle>
            <a:lvl1pPr marL="0" indent="0">
              <a:buNone/>
              <a:defRPr sz="1700" baseline="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1600200"/>
            <a:ext cx="3733800" cy="4114800"/>
          </a:xfrm>
        </p:spPr>
        <p:txBody>
          <a:bodyPr/>
          <a:lstStyle>
            <a:lvl5pPr>
              <a:defRPr/>
            </a:lvl5pPr>
            <a:lvl6pPr>
              <a:buClr>
                <a:schemeClr val="tx2"/>
              </a:buClr>
              <a:buFont typeface="Arial" pitchFamily="34" charset="0"/>
              <a:buChar char="•"/>
              <a:defRPr/>
            </a:lvl6pPr>
            <a:lvl7pPr>
              <a:buClr>
                <a:schemeClr val="tx2"/>
              </a:buClr>
              <a:buFont typeface="Arial" pitchFamily="34" charset="0"/>
              <a:buChar char="•"/>
              <a:defRPr/>
            </a:lvl7pPr>
            <a:lvl8pPr>
              <a:buClr>
                <a:schemeClr val="tx2"/>
              </a:buClr>
              <a:buFont typeface="Arial" pitchFamily="34" charset="0"/>
              <a:buChar char="•"/>
              <a:defRPr/>
            </a:lvl8pPr>
            <a:lvl9pPr>
              <a:buClr>
                <a:schemeClr val="tx2"/>
              </a:buCl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1600200"/>
            <a:ext cx="3733800" cy="41148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609600" y="2209800"/>
            <a:ext cx="3733800" cy="3505200"/>
          </a:xfrm>
        </p:spPr>
        <p:txBody>
          <a:bodyPr/>
          <a:lstStyle>
            <a:lvl6pPr>
              <a:buClr>
                <a:schemeClr val="tx2"/>
              </a:buClr>
              <a:defRPr/>
            </a:lvl6pPr>
            <a:lvl7pPr>
              <a:buClr>
                <a:schemeClr val="tx2"/>
              </a:buClr>
              <a:defRPr/>
            </a:lvl7pPr>
            <a:lvl8pPr>
              <a:buClr>
                <a:schemeClr val="tx2"/>
              </a:buClr>
              <a:defRPr/>
            </a:lvl8pPr>
            <a:lvl9pPr>
              <a:buClr>
                <a:schemeClr val="tx2"/>
              </a:buClr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600199"/>
            <a:ext cx="3733800" cy="574675"/>
          </a:xfrm>
        </p:spPr>
        <p:txBody>
          <a:bodyPr anchor="b">
            <a:normAutofit/>
          </a:bodyPr>
          <a:lstStyle>
            <a:lvl1pPr marL="0" indent="0">
              <a:buNone/>
              <a:defRPr sz="1700" b="0" i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962400" y="1447800"/>
            <a:ext cx="4648200" cy="4267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12648" y="2547891"/>
            <a:ext cx="2971800" cy="3167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oriz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0"/>
            <a:ext cx="2971800" cy="1097280"/>
          </a:xfrm>
        </p:spPr>
        <p:txBody>
          <a:bodyPr anchor="b"/>
          <a:lstStyle>
            <a:lvl1pPr algn="l">
              <a:defRPr sz="18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657344" y="1447800"/>
            <a:ext cx="3419856" cy="3474720"/>
          </a:xfrm>
          <a:custGeom>
            <a:avLst/>
            <a:gdLst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74450 w 3419856"/>
              <a:gd name="connsiteY9" fmla="*/ 3429000 h 3429000"/>
              <a:gd name="connsiteX10" fmla="*/ 21806 w 3419856"/>
              <a:gd name="connsiteY10" fmla="*/ 3407194 h 3429000"/>
              <a:gd name="connsiteX11" fmla="*/ 0 w 3419856"/>
              <a:gd name="connsiteY11" fmla="*/ 3354550 h 3429000"/>
              <a:gd name="connsiteX12" fmla="*/ 0 w 3419856"/>
              <a:gd name="connsiteY12" fmla="*/ 74450 h 3429000"/>
              <a:gd name="connsiteX0" fmla="*/ 0 w 3419856"/>
              <a:gd name="connsiteY0" fmla="*/ 74450 h 3429000"/>
              <a:gd name="connsiteX1" fmla="*/ 21806 w 3419856"/>
              <a:gd name="connsiteY1" fmla="*/ 21806 h 3429000"/>
              <a:gd name="connsiteX2" fmla="*/ 74450 w 3419856"/>
              <a:gd name="connsiteY2" fmla="*/ 0 h 3429000"/>
              <a:gd name="connsiteX3" fmla="*/ 3345406 w 3419856"/>
              <a:gd name="connsiteY3" fmla="*/ 0 h 3429000"/>
              <a:gd name="connsiteX4" fmla="*/ 3398050 w 3419856"/>
              <a:gd name="connsiteY4" fmla="*/ 21806 h 3429000"/>
              <a:gd name="connsiteX5" fmla="*/ 3419856 w 3419856"/>
              <a:gd name="connsiteY5" fmla="*/ 74450 h 3429000"/>
              <a:gd name="connsiteX6" fmla="*/ 3419856 w 3419856"/>
              <a:gd name="connsiteY6" fmla="*/ 3354550 h 3429000"/>
              <a:gd name="connsiteX7" fmla="*/ 3398050 w 3419856"/>
              <a:gd name="connsiteY7" fmla="*/ 3407194 h 3429000"/>
              <a:gd name="connsiteX8" fmla="*/ 3345406 w 3419856"/>
              <a:gd name="connsiteY8" fmla="*/ 3429000 h 3429000"/>
              <a:gd name="connsiteX9" fmla="*/ 21806 w 3419856"/>
              <a:gd name="connsiteY9" fmla="*/ 3407194 h 3429000"/>
              <a:gd name="connsiteX10" fmla="*/ 0 w 3419856"/>
              <a:gd name="connsiteY10" fmla="*/ 3354550 h 3429000"/>
              <a:gd name="connsiteX11" fmla="*/ 0 w 3419856"/>
              <a:gd name="connsiteY11" fmla="*/ 74450 h 3429000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4392"/>
              <a:gd name="connsiteY0" fmla="*/ 74450 h 3415968"/>
              <a:gd name="connsiteX1" fmla="*/ 21806 w 3964392"/>
              <a:gd name="connsiteY1" fmla="*/ 21806 h 3415968"/>
              <a:gd name="connsiteX2" fmla="*/ 74450 w 3964392"/>
              <a:gd name="connsiteY2" fmla="*/ 0 h 3415968"/>
              <a:gd name="connsiteX3" fmla="*/ 3345406 w 3964392"/>
              <a:gd name="connsiteY3" fmla="*/ 0 h 3415968"/>
              <a:gd name="connsiteX4" fmla="*/ 3398050 w 3964392"/>
              <a:gd name="connsiteY4" fmla="*/ 21806 h 3415968"/>
              <a:gd name="connsiteX5" fmla="*/ 3419856 w 3964392"/>
              <a:gd name="connsiteY5" fmla="*/ 74450 h 3415968"/>
              <a:gd name="connsiteX6" fmla="*/ 3419856 w 3964392"/>
              <a:gd name="connsiteY6" fmla="*/ 3354550 h 3415968"/>
              <a:gd name="connsiteX7" fmla="*/ 3398050 w 3964392"/>
              <a:gd name="connsiteY7" fmla="*/ 3407194 h 3415968"/>
              <a:gd name="connsiteX8" fmla="*/ 21806 w 3964392"/>
              <a:gd name="connsiteY8" fmla="*/ 3407194 h 3415968"/>
              <a:gd name="connsiteX9" fmla="*/ 0 w 3964392"/>
              <a:gd name="connsiteY9" fmla="*/ 3354550 h 3415968"/>
              <a:gd name="connsiteX10" fmla="*/ 0 w 3964392"/>
              <a:gd name="connsiteY10" fmla="*/ 74450 h 3415968"/>
              <a:gd name="connsiteX0" fmla="*/ 0 w 3968026"/>
              <a:gd name="connsiteY0" fmla="*/ 74450 h 3910007"/>
              <a:gd name="connsiteX1" fmla="*/ 21806 w 3968026"/>
              <a:gd name="connsiteY1" fmla="*/ 21806 h 3910007"/>
              <a:gd name="connsiteX2" fmla="*/ 74450 w 3968026"/>
              <a:gd name="connsiteY2" fmla="*/ 0 h 3910007"/>
              <a:gd name="connsiteX3" fmla="*/ 3345406 w 3968026"/>
              <a:gd name="connsiteY3" fmla="*/ 0 h 3910007"/>
              <a:gd name="connsiteX4" fmla="*/ 3398050 w 3968026"/>
              <a:gd name="connsiteY4" fmla="*/ 21806 h 3910007"/>
              <a:gd name="connsiteX5" fmla="*/ 3419856 w 3968026"/>
              <a:gd name="connsiteY5" fmla="*/ 74450 h 3910007"/>
              <a:gd name="connsiteX6" fmla="*/ 3419856 w 3968026"/>
              <a:gd name="connsiteY6" fmla="*/ 3354550 h 3910007"/>
              <a:gd name="connsiteX7" fmla="*/ 3398050 w 3968026"/>
              <a:gd name="connsiteY7" fmla="*/ 3407194 h 3910007"/>
              <a:gd name="connsiteX8" fmla="*/ 0 w 3968026"/>
              <a:gd name="connsiteY8" fmla="*/ 3354550 h 3910007"/>
              <a:gd name="connsiteX9" fmla="*/ 0 w 3968026"/>
              <a:gd name="connsiteY9" fmla="*/ 74450 h 3910007"/>
              <a:gd name="connsiteX0" fmla="*/ 0 w 3419856"/>
              <a:gd name="connsiteY0" fmla="*/ 74450 h 3901233"/>
              <a:gd name="connsiteX1" fmla="*/ 21806 w 3419856"/>
              <a:gd name="connsiteY1" fmla="*/ 21806 h 3901233"/>
              <a:gd name="connsiteX2" fmla="*/ 74450 w 3419856"/>
              <a:gd name="connsiteY2" fmla="*/ 0 h 3901233"/>
              <a:gd name="connsiteX3" fmla="*/ 3345406 w 3419856"/>
              <a:gd name="connsiteY3" fmla="*/ 0 h 3901233"/>
              <a:gd name="connsiteX4" fmla="*/ 3398050 w 3419856"/>
              <a:gd name="connsiteY4" fmla="*/ 21806 h 3901233"/>
              <a:gd name="connsiteX5" fmla="*/ 3419856 w 3419856"/>
              <a:gd name="connsiteY5" fmla="*/ 74450 h 3901233"/>
              <a:gd name="connsiteX6" fmla="*/ 3419856 w 3419856"/>
              <a:gd name="connsiteY6" fmla="*/ 3354550 h 3901233"/>
              <a:gd name="connsiteX7" fmla="*/ 0 w 3419856"/>
              <a:gd name="connsiteY7" fmla="*/ 3354550 h 3901233"/>
              <a:gd name="connsiteX8" fmla="*/ 0 w 3419856"/>
              <a:gd name="connsiteY8" fmla="*/ 74450 h 3901233"/>
              <a:gd name="connsiteX0" fmla="*/ 0 w 3419856"/>
              <a:gd name="connsiteY0" fmla="*/ 74450 h 3354550"/>
              <a:gd name="connsiteX1" fmla="*/ 21806 w 3419856"/>
              <a:gd name="connsiteY1" fmla="*/ 21806 h 3354550"/>
              <a:gd name="connsiteX2" fmla="*/ 74450 w 3419856"/>
              <a:gd name="connsiteY2" fmla="*/ 0 h 3354550"/>
              <a:gd name="connsiteX3" fmla="*/ 3345406 w 3419856"/>
              <a:gd name="connsiteY3" fmla="*/ 0 h 3354550"/>
              <a:gd name="connsiteX4" fmla="*/ 3398050 w 3419856"/>
              <a:gd name="connsiteY4" fmla="*/ 21806 h 3354550"/>
              <a:gd name="connsiteX5" fmla="*/ 3419856 w 3419856"/>
              <a:gd name="connsiteY5" fmla="*/ 74450 h 3354550"/>
              <a:gd name="connsiteX6" fmla="*/ 3419856 w 3419856"/>
              <a:gd name="connsiteY6" fmla="*/ 3354550 h 3354550"/>
              <a:gd name="connsiteX7" fmla="*/ 0 w 3419856"/>
              <a:gd name="connsiteY7" fmla="*/ 3354550 h 3354550"/>
              <a:gd name="connsiteX8" fmla="*/ 0 w 3419856"/>
              <a:gd name="connsiteY8" fmla="*/ 74450 h 33545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19856" h="3354550">
                <a:moveTo>
                  <a:pt x="0" y="74450"/>
                </a:moveTo>
                <a:cubicBezTo>
                  <a:pt x="0" y="54705"/>
                  <a:pt x="7844" y="35768"/>
                  <a:pt x="21806" y="21806"/>
                </a:cubicBezTo>
                <a:cubicBezTo>
                  <a:pt x="35768" y="7844"/>
                  <a:pt x="54705" y="0"/>
                  <a:pt x="74450" y="0"/>
                </a:cubicBezTo>
                <a:lnTo>
                  <a:pt x="3345406" y="0"/>
                </a:lnTo>
                <a:cubicBezTo>
                  <a:pt x="3365151" y="0"/>
                  <a:pt x="3384088" y="7844"/>
                  <a:pt x="3398050" y="21806"/>
                </a:cubicBezTo>
                <a:cubicBezTo>
                  <a:pt x="3412012" y="35768"/>
                  <a:pt x="3419856" y="54705"/>
                  <a:pt x="3419856" y="74450"/>
                </a:cubicBezTo>
                <a:lnTo>
                  <a:pt x="3419856" y="3354550"/>
                </a:lnTo>
                <a:lnTo>
                  <a:pt x="0" y="3354550"/>
                </a:lnTo>
                <a:lnTo>
                  <a:pt x="0" y="74450"/>
                </a:lnTo>
                <a:close/>
              </a:path>
            </a:pathLst>
          </a:custGeom>
        </p:spPr>
        <p:txBody>
          <a:bodyPr>
            <a:normAutofit/>
          </a:bodyPr>
          <a:lstStyle>
            <a:lvl1pPr marL="0" indent="0" algn="ctr">
              <a:buNone/>
              <a:defRPr sz="2000" baseline="0">
                <a:solidFill>
                  <a:schemeClr val="tx1">
                    <a:lumMod val="6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547890"/>
            <a:ext cx="2971800" cy="2405109"/>
          </a:xfrm>
        </p:spPr>
        <p:txBody>
          <a:bodyPr tIns="9144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3729064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624506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64242303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3551379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54930445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9015494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08966687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3217974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6263330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791620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3630352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12" name="Номер слайда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5" name="Текст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5.jpe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Relationship Id="rId14" Type="http://schemas.openxmlformats.org/officeDocument/2006/relationships/image" Target="../media/image6.png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orizon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11430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7924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15000" y="6356350"/>
            <a:ext cx="1524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strike="noStrike" spc="60" baseline="0">
                <a:solidFill>
                  <a:schemeClr val="tx1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spc="60" baseline="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43800" y="6356350"/>
            <a:ext cx="990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aseline="0">
                <a:solidFill>
                  <a:schemeClr val="tx1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00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 spc="3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2"/>
        </a:buClr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208246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indent="342900">
              <a:spcBef>
                <a:spcPts val="0"/>
              </a:spcBef>
            </a:pPr>
            <a:r>
              <a:rPr lang="ru-RU" sz="2800" b="1" dirty="0" err="1">
                <a:solidFill>
                  <a:schemeClr val="tx1"/>
                </a:solidFill>
                <a:latin typeface="Times New Roman"/>
                <a:ea typeface="Times New Roman"/>
              </a:rPr>
              <a:t>Маъруза</a:t>
            </a:r>
            <a:r>
              <a:rPr lang="ru-RU" sz="2800" b="1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sz="2800" b="1" dirty="0" smtClean="0">
                <a:solidFill>
                  <a:schemeClr val="tx1"/>
                </a:solidFill>
                <a:latin typeface="Times New Roman"/>
                <a:ea typeface="Times New Roman"/>
              </a:rPr>
              <a:t>№6</a:t>
            </a:r>
            <a:endParaRPr lang="ru-RU" sz="2800" dirty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indent="342900">
              <a:spcBef>
                <a:spcPts val="0"/>
              </a:spcBef>
            </a:pPr>
            <a:r>
              <a:rPr lang="uz-Latn-UZ" sz="2800" b="1" dirty="0">
                <a:solidFill>
                  <a:schemeClr val="tx1"/>
                </a:solidFill>
                <a:latin typeface="Times New Roman"/>
                <a:ea typeface="Times New Roman"/>
              </a:rPr>
              <a:t>Мавзу:</a:t>
            </a:r>
            <a:r>
              <a:rPr lang="ru-RU" sz="2800" b="1" dirty="0" err="1">
                <a:solidFill>
                  <a:schemeClr val="tx1"/>
                </a:solidFill>
                <a:latin typeface="Times New Roman"/>
                <a:ea typeface="Times New Roman"/>
              </a:rPr>
              <a:t>Қуйиш</a:t>
            </a:r>
            <a:r>
              <a:rPr lang="ru-RU" sz="2800" b="1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sz="2800" b="1" dirty="0" err="1">
                <a:solidFill>
                  <a:schemeClr val="tx1"/>
                </a:solidFill>
                <a:latin typeface="Times New Roman"/>
                <a:ea typeface="Times New Roman"/>
              </a:rPr>
              <a:t>пайтидаги</a:t>
            </a:r>
            <a:r>
              <a:rPr lang="ru-RU" sz="2800" b="1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sz="2800" b="1" dirty="0" err="1">
                <a:solidFill>
                  <a:schemeClr val="tx1"/>
                </a:solidFill>
                <a:latin typeface="Times New Roman"/>
                <a:ea typeface="Times New Roman"/>
              </a:rPr>
              <a:t>қолипдаги</a:t>
            </a:r>
            <a:r>
              <a:rPr lang="ru-RU" sz="2800" b="1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sz="2800" b="1" dirty="0" err="1">
                <a:solidFill>
                  <a:schemeClr val="tx1"/>
                </a:solidFill>
                <a:latin typeface="Times New Roman"/>
                <a:ea typeface="Times New Roman"/>
              </a:rPr>
              <a:t>жараёнлар</a:t>
            </a:r>
            <a:endParaRPr lang="ru-RU" sz="2800" dirty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indent="342900">
              <a:spcBef>
                <a:spcPts val="0"/>
              </a:spcBef>
            </a:pPr>
            <a:r>
              <a:rPr lang="uz-Latn-UZ" sz="2800" b="1" dirty="0">
                <a:solidFill>
                  <a:schemeClr val="tx1"/>
                </a:solidFill>
                <a:latin typeface="Times New Roman"/>
                <a:ea typeface="Times New Roman"/>
              </a:rPr>
              <a:t>Ўқув модул бирликлари:</a:t>
            </a:r>
            <a:endParaRPr lang="ru-RU" sz="2800" dirty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marL="571500" algn="l">
              <a:spcBef>
                <a:spcPts val="0"/>
              </a:spcBef>
              <a:spcAft>
                <a:spcPts val="0"/>
              </a:spcAft>
            </a:pPr>
            <a:r>
              <a:rPr lang="uz-Latn-UZ" sz="2800" b="1" dirty="0">
                <a:solidFill>
                  <a:schemeClr val="tx1"/>
                </a:solidFill>
                <a:latin typeface="Times New Roman"/>
                <a:ea typeface="Times New Roman"/>
              </a:rPr>
              <a:t>1.Қолипда қотишманинг кристалланиши</a:t>
            </a:r>
            <a:endParaRPr lang="ru-RU" sz="2800" dirty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marL="571500" algn="l">
              <a:spcBef>
                <a:spcPts val="0"/>
              </a:spcBef>
              <a:spcAft>
                <a:spcPts val="0"/>
              </a:spcAft>
            </a:pPr>
            <a:r>
              <a:rPr lang="uz-Latn-UZ" sz="2800" b="1" dirty="0">
                <a:solidFill>
                  <a:schemeClr val="tx1"/>
                </a:solidFill>
                <a:latin typeface="Times New Roman"/>
                <a:ea typeface="Times New Roman"/>
              </a:rPr>
              <a:t>2.Бирламчи кристаллнинг ўсиши</a:t>
            </a:r>
            <a:endParaRPr lang="ru-RU" sz="2800" dirty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marL="571500" algn="l">
              <a:spcBef>
                <a:spcPts val="0"/>
              </a:spcBef>
              <a:spcAft>
                <a:spcPts val="0"/>
              </a:spcAft>
            </a:pPr>
            <a:r>
              <a:rPr lang="uz-Latn-UZ" sz="2800" b="1" dirty="0">
                <a:solidFill>
                  <a:schemeClr val="tx1"/>
                </a:solidFill>
                <a:latin typeface="Times New Roman"/>
                <a:ea typeface="Times New Roman"/>
              </a:rPr>
              <a:t>3.Қуймани структурасига тъсир этувчи факторлар</a:t>
            </a:r>
            <a:endParaRPr lang="ru-RU" sz="2800" dirty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51920" y="2996952"/>
            <a:ext cx="1638909" cy="3501007"/>
          </a:xfrm>
          <a:prstGeom prst="rect">
            <a:avLst/>
          </a:prstGeom>
          <a:effectLst>
            <a:outerShdw blurRad="50800" dist="38100" dir="2700000" algn="tl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635190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0" y="0"/>
            <a:ext cx="9144000" cy="6858000"/>
          </a:xfrm>
        </p:spPr>
        <p:txBody>
          <a:bodyPr>
            <a:normAutofit fontScale="62500" lnSpcReduction="20000"/>
          </a:bodyPr>
          <a:lstStyle/>
          <a:p>
            <a:pPr marL="0" indent="0" algn="just">
              <a:buNone/>
            </a:pPr>
            <a:r>
              <a:rPr lang="ru-RU" b="1" dirty="0" smtClean="0"/>
              <a:t>	</a:t>
            </a:r>
            <a:r>
              <a:rPr lang="uz-Latn-UZ" sz="3800" b="1" dirty="0" smtClean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ru-RU" sz="3800" b="1" dirty="0" err="1">
                <a:latin typeface="Times New Roman" pitchFamily="18" charset="0"/>
                <a:cs typeface="Times New Roman" pitchFamily="18" charset="0"/>
              </a:rPr>
              <a:t>Қолипда</a:t>
            </a:r>
            <a:r>
              <a:rPr lang="ru-RU" sz="3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b="1" dirty="0" err="1">
                <a:latin typeface="Times New Roman" pitchFamily="18" charset="0"/>
                <a:cs typeface="Times New Roman" pitchFamily="18" charset="0"/>
              </a:rPr>
              <a:t>қотишманинг</a:t>
            </a:r>
            <a:r>
              <a:rPr lang="ru-RU" sz="3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b="1" dirty="0" err="1">
                <a:latin typeface="Times New Roman" pitchFamily="18" charset="0"/>
                <a:cs typeface="Times New Roman" pitchFamily="18" charset="0"/>
              </a:rPr>
              <a:t>кристалланиши</a:t>
            </a:r>
            <a:r>
              <a:rPr lang="uz-Latn-UZ" sz="3800" b="1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қолипга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қуйилган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металл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иссиқлигини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қолипга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узатади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совиш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жараёнида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кристалланиши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бошланади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3800" dirty="0" err="1" smtClean="0">
                <a:latin typeface="Times New Roman" pitchFamily="18" charset="0"/>
                <a:cs typeface="Times New Roman" pitchFamily="18" charset="0"/>
              </a:rPr>
              <a:t>Кристалланиш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суюқ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газсимон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ҳолатдан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қаттиқ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ҳолатга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ўтиш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фазадан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иккинчи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фазага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ўтишдаги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қотишманинг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совиши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 algn="just"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3800" dirty="0" err="1" smtClean="0">
                <a:latin typeface="Times New Roman" pitchFamily="18" charset="0"/>
                <a:cs typeface="Times New Roman" pitchFamily="18" charset="0"/>
              </a:rPr>
              <a:t>Кристалларни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суюқ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газсимон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ҳолатдан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қаттиқ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ҳолатга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ўтишини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бирламчи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кристалланиш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деб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аталади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3800" dirty="0" err="1" smtClean="0">
                <a:latin typeface="Times New Roman" pitchFamily="18" charset="0"/>
                <a:cs typeface="Times New Roman" pitchFamily="18" charset="0"/>
              </a:rPr>
              <a:t>Кристалларнинг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қаттиқ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ҳолатда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хосил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бўлишини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иккиламчи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криталланиш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деб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аталади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3800" dirty="0" err="1" smtClean="0">
                <a:latin typeface="Times New Roman" pitchFamily="18" charset="0"/>
                <a:cs typeface="Times New Roman" pitchFamily="18" charset="0"/>
              </a:rPr>
              <a:t>Бирламчи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кристалланиш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иккиламчи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кристалланиш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боғлиқ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шунинг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бирламчи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кристалланиш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қуймани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механик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бошқа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хусусиятларига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таъсир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қилувчи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 smtClean="0">
                <a:latin typeface="Times New Roman" pitchFamily="18" charset="0"/>
                <a:cs typeface="Times New Roman" pitchFamily="18" charset="0"/>
              </a:rPr>
              <a:t>омилдир.Кристалларнинг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пайдо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бўлиши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кристалланиш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маркази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бўлиши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керак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Маълум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шароитларда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куртакдан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кристалл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ўсиб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 smtClean="0">
                <a:latin typeface="Times New Roman" pitchFamily="18" charset="0"/>
                <a:cs typeface="Times New Roman" pitchFamily="18" charset="0"/>
              </a:rPr>
              <a:t>чиқади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.	</a:t>
            </a:r>
            <a:r>
              <a:rPr lang="ru-RU" sz="3800" dirty="0" err="1" smtClean="0">
                <a:latin typeface="Times New Roman" pitchFamily="18" charset="0"/>
                <a:cs typeface="Times New Roman" pitchFamily="18" charset="0"/>
              </a:rPr>
              <a:t>Куртакларнинг</a:t>
            </a:r>
            <a:r>
              <a:rPr lang="ru-RU" sz="3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пайдо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бўлиши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турли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сабабларга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боғлиқдир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Бирлари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ўзи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ўта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совиган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суюқ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қотишмада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хосил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Суюқ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ҳолатда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атомлар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тартибсиз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ҳаракатда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эркин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энергия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камайганида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қотишманинг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совишида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) улар критик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ўлчамдаги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кристалланишга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сабаб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танқидий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группалар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хосил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қилиши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38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964101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latin typeface="Times New Roman"/>
                <a:ea typeface="Times New Roman"/>
              </a:rPr>
              <a:t>	</a:t>
            </a:r>
            <a:r>
              <a:rPr lang="ru-RU" sz="3400" dirty="0" err="1" smtClean="0">
                <a:latin typeface="Times New Roman"/>
                <a:ea typeface="Times New Roman"/>
              </a:rPr>
              <a:t>Бошқа</a:t>
            </a:r>
            <a:r>
              <a:rPr lang="ru-RU" sz="3400" dirty="0" smtClean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куртаклар-суюқ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қотишмада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ҳамиша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мавжуд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бўлиб</a:t>
            </a:r>
            <a:r>
              <a:rPr lang="ru-RU" sz="3400" dirty="0">
                <a:latin typeface="Times New Roman"/>
                <a:ea typeface="Times New Roman"/>
              </a:rPr>
              <a:t>, </a:t>
            </a:r>
            <a:r>
              <a:rPr lang="ru-RU" sz="3400" dirty="0" err="1">
                <a:latin typeface="Times New Roman"/>
                <a:ea typeface="Times New Roman"/>
              </a:rPr>
              <a:t>металлургик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реакцияларнинг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махсулотларидир</a:t>
            </a:r>
            <a:r>
              <a:rPr lang="ru-RU" sz="3400" dirty="0">
                <a:latin typeface="Times New Roman"/>
                <a:ea typeface="Times New Roman"/>
              </a:rPr>
              <a:t>. 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400" dirty="0" smtClean="0">
                <a:latin typeface="Times New Roman"/>
                <a:ea typeface="Times New Roman"/>
              </a:rPr>
              <a:t>	</a:t>
            </a:r>
            <a:r>
              <a:rPr lang="ru-RU" sz="3400" dirty="0" err="1" smtClean="0">
                <a:latin typeface="Times New Roman"/>
                <a:ea typeface="Times New Roman"/>
              </a:rPr>
              <a:t>Кристалланишнинг</a:t>
            </a:r>
            <a:r>
              <a:rPr lang="ru-RU" sz="3400" dirty="0" smtClean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бошланиши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учун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суюқ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қотишмадаги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куртакларда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кристаллар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ўсиши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учун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эркин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энергияни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камайтириш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керак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ёки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суюқ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қотишмани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совутиб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иссиқликни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камайтириш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лозим</a:t>
            </a:r>
            <a:r>
              <a:rPr lang="ru-RU" sz="3400" dirty="0">
                <a:latin typeface="Times New Roman"/>
                <a:ea typeface="Times New Roman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400" b="1" dirty="0" smtClean="0">
                <a:latin typeface="Times New Roman"/>
                <a:ea typeface="Times New Roman"/>
              </a:rPr>
              <a:t>	</a:t>
            </a:r>
            <a:r>
              <a:rPr lang="uz-Latn-UZ" sz="3400" b="1" dirty="0" smtClean="0">
                <a:latin typeface="Times New Roman"/>
                <a:ea typeface="Times New Roman"/>
              </a:rPr>
              <a:t>2.</a:t>
            </a:r>
            <a:r>
              <a:rPr lang="ru-RU" sz="3400" b="1" dirty="0" err="1">
                <a:latin typeface="Times New Roman"/>
                <a:ea typeface="Times New Roman"/>
              </a:rPr>
              <a:t>Бирламчи</a:t>
            </a:r>
            <a:r>
              <a:rPr lang="ru-RU" sz="3400" b="1" dirty="0">
                <a:latin typeface="Times New Roman"/>
                <a:ea typeface="Times New Roman"/>
              </a:rPr>
              <a:t> </a:t>
            </a:r>
            <a:r>
              <a:rPr lang="ru-RU" sz="3400" b="1" dirty="0" err="1">
                <a:latin typeface="Times New Roman"/>
                <a:ea typeface="Times New Roman"/>
              </a:rPr>
              <a:t>кристаллнинг</a:t>
            </a:r>
            <a:r>
              <a:rPr lang="ru-RU" sz="3400" b="1" dirty="0">
                <a:latin typeface="Times New Roman"/>
                <a:ea typeface="Times New Roman"/>
              </a:rPr>
              <a:t> </a:t>
            </a:r>
            <a:r>
              <a:rPr lang="ru-RU" sz="3400" b="1" dirty="0" err="1">
                <a:latin typeface="Times New Roman"/>
                <a:ea typeface="Times New Roman"/>
              </a:rPr>
              <a:t>ўсиши</a:t>
            </a:r>
            <a:r>
              <a:rPr lang="uz-Latn-UZ" sz="3400" b="1" dirty="0">
                <a:latin typeface="Times New Roman"/>
                <a:ea typeface="Times New Roman"/>
              </a:rPr>
              <a:t>-</a:t>
            </a:r>
            <a:r>
              <a:rPr lang="ru-RU" sz="3400" dirty="0" err="1">
                <a:latin typeface="Times New Roman"/>
                <a:ea typeface="Times New Roman"/>
              </a:rPr>
              <a:t>агар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қотишма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совиши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давом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этса</a:t>
            </a:r>
            <a:r>
              <a:rPr lang="ru-RU" sz="3400" dirty="0">
                <a:latin typeface="Times New Roman"/>
                <a:ea typeface="Times New Roman"/>
              </a:rPr>
              <a:t>, </a:t>
            </a:r>
            <a:r>
              <a:rPr lang="ru-RU" sz="3400" dirty="0" err="1">
                <a:latin typeface="Times New Roman"/>
                <a:ea typeface="Times New Roman"/>
              </a:rPr>
              <a:t>кристалланиш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асосида</a:t>
            </a:r>
            <a:r>
              <a:rPr lang="ru-RU" sz="3400" dirty="0">
                <a:latin typeface="Times New Roman"/>
                <a:ea typeface="Times New Roman"/>
              </a:rPr>
              <a:t> кристалл </a:t>
            </a:r>
            <a:r>
              <a:rPr lang="ru-RU" sz="3400" dirty="0" err="1">
                <a:latin typeface="Times New Roman"/>
                <a:ea typeface="Times New Roman"/>
              </a:rPr>
              <a:t>ўсиб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чиқиши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мумкин</a:t>
            </a:r>
            <a:r>
              <a:rPr lang="ru-RU" sz="3400" dirty="0">
                <a:latin typeface="Times New Roman"/>
                <a:ea typeface="Times New Roman"/>
              </a:rPr>
              <a:t>. </a:t>
            </a:r>
            <a:r>
              <a:rPr lang="ru-RU" sz="3400" dirty="0" err="1">
                <a:latin typeface="Times New Roman"/>
                <a:ea typeface="Times New Roman"/>
              </a:rPr>
              <a:t>Бирламчи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кристалнинг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шакли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ва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ички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тузилиши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совиш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тезлигига</a:t>
            </a:r>
            <a:r>
              <a:rPr lang="ru-RU" sz="3400" dirty="0">
                <a:latin typeface="Times New Roman"/>
                <a:ea typeface="Times New Roman"/>
              </a:rPr>
              <a:t>, </a:t>
            </a:r>
            <a:r>
              <a:rPr lang="ru-RU" sz="3400" dirty="0" err="1">
                <a:latin typeface="Times New Roman"/>
                <a:ea typeface="Times New Roman"/>
              </a:rPr>
              <a:t>қаттиқ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ва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суюқ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фазалар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ўртасидаги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сирт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таранглигига</a:t>
            </a:r>
            <a:r>
              <a:rPr lang="ru-RU" sz="3400" dirty="0">
                <a:latin typeface="Times New Roman"/>
                <a:ea typeface="Times New Roman"/>
              </a:rPr>
              <a:t>, </a:t>
            </a:r>
            <a:r>
              <a:rPr lang="ru-RU" sz="3400" dirty="0" err="1">
                <a:latin typeface="Times New Roman"/>
                <a:ea typeface="Times New Roman"/>
              </a:rPr>
              <a:t>ҳамда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қотишманинг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хажм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бирлигидаги</a:t>
            </a:r>
            <a:r>
              <a:rPr lang="ru-RU" sz="3400" dirty="0">
                <a:latin typeface="Times New Roman"/>
                <a:ea typeface="Times New Roman"/>
              </a:rPr>
              <a:t> кристалл </a:t>
            </a:r>
            <a:r>
              <a:rPr lang="ru-RU" sz="3400" dirty="0" err="1">
                <a:latin typeface="Times New Roman"/>
                <a:ea typeface="Times New Roman"/>
              </a:rPr>
              <a:t>асосларининг</a:t>
            </a:r>
            <a:r>
              <a:rPr lang="ru-RU" sz="3400" dirty="0">
                <a:latin typeface="Times New Roman"/>
                <a:ea typeface="Times New Roman"/>
              </a:rPr>
              <a:t> актив </a:t>
            </a:r>
            <a:r>
              <a:rPr lang="ru-RU" sz="3400" dirty="0" err="1">
                <a:latin typeface="Times New Roman"/>
                <a:ea typeface="Times New Roman"/>
              </a:rPr>
              <a:t>қисмининг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миқдорига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боғлиқ</a:t>
            </a:r>
            <a:r>
              <a:rPr lang="ru-RU" sz="3400" dirty="0">
                <a:latin typeface="Times New Roman"/>
                <a:ea typeface="Times New Roman"/>
              </a:rPr>
              <a:t>. Кристалл </a:t>
            </a:r>
            <a:r>
              <a:rPr lang="ru-RU" sz="3400" dirty="0" err="1">
                <a:latin typeface="Times New Roman"/>
                <a:ea typeface="Times New Roman"/>
              </a:rPr>
              <a:t>асослари</a:t>
            </a:r>
            <a:r>
              <a:rPr lang="ru-RU" sz="3400" dirty="0">
                <a:latin typeface="Times New Roman"/>
                <a:ea typeface="Times New Roman"/>
              </a:rPr>
              <a:t>, </a:t>
            </a:r>
            <a:r>
              <a:rPr lang="ru-RU" sz="3400" dirty="0" err="1">
                <a:latin typeface="Times New Roman"/>
                <a:ea typeface="Times New Roman"/>
              </a:rPr>
              <a:t>яъни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марказлари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қанча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кўп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бўлса</a:t>
            </a:r>
            <a:r>
              <a:rPr lang="ru-RU" sz="3400" dirty="0">
                <a:latin typeface="Times New Roman"/>
                <a:ea typeface="Times New Roman"/>
              </a:rPr>
              <a:t>, </a:t>
            </a:r>
            <a:r>
              <a:rPr lang="ru-RU" sz="3400" dirty="0" err="1">
                <a:latin typeface="Times New Roman"/>
                <a:ea typeface="Times New Roman"/>
              </a:rPr>
              <a:t>шунча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кристалнинг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ўзи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майда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бўлади</a:t>
            </a:r>
            <a:r>
              <a:rPr lang="ru-RU" sz="3400" dirty="0">
                <a:latin typeface="Times New Roman"/>
                <a:ea typeface="Times New Roman"/>
              </a:rPr>
              <a:t>. </a:t>
            </a:r>
            <a:r>
              <a:rPr lang="ru-RU" sz="3400" dirty="0" err="1">
                <a:latin typeface="Times New Roman"/>
                <a:ea typeface="Times New Roman"/>
              </a:rPr>
              <a:t>Қуйма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юзаси</a:t>
            </a:r>
            <a:r>
              <a:rPr lang="ru-RU" sz="3400" dirty="0">
                <a:latin typeface="Times New Roman"/>
                <a:ea typeface="Times New Roman"/>
              </a:rPr>
              <a:t> тез </a:t>
            </a:r>
            <a:r>
              <a:rPr lang="ru-RU" sz="3400" dirty="0" err="1">
                <a:latin typeface="Times New Roman"/>
                <a:ea typeface="Times New Roman"/>
              </a:rPr>
              <a:t>совиши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сабабли</a:t>
            </a:r>
            <a:r>
              <a:rPr lang="ru-RU" sz="3400" dirty="0">
                <a:latin typeface="Times New Roman"/>
                <a:ea typeface="Times New Roman"/>
              </a:rPr>
              <a:t>, у </a:t>
            </a:r>
            <a:r>
              <a:rPr lang="ru-RU" sz="3400" dirty="0" err="1">
                <a:latin typeface="Times New Roman"/>
                <a:ea typeface="Times New Roman"/>
              </a:rPr>
              <a:t>ерда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майда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кристаллар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хосил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бўлади</a:t>
            </a:r>
            <a:r>
              <a:rPr lang="ru-RU" sz="3400" dirty="0">
                <a:latin typeface="Times New Roman"/>
                <a:ea typeface="Times New Roman"/>
              </a:rPr>
              <a:t>, </a:t>
            </a:r>
            <a:r>
              <a:rPr lang="ru-RU" sz="3400" dirty="0" err="1">
                <a:latin typeface="Times New Roman"/>
                <a:ea typeface="Times New Roman"/>
              </a:rPr>
              <a:t>қуйма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ўртароғида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эса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совиш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тезлиги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секинроқ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кечгани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сабабли</a:t>
            </a:r>
            <a:r>
              <a:rPr lang="ru-RU" sz="3400" dirty="0">
                <a:latin typeface="Times New Roman"/>
                <a:ea typeface="Times New Roman"/>
              </a:rPr>
              <a:t> у </a:t>
            </a:r>
            <a:r>
              <a:rPr lang="ru-RU" sz="3400" dirty="0" err="1">
                <a:latin typeface="Times New Roman"/>
                <a:ea typeface="Times New Roman"/>
              </a:rPr>
              <a:t>ерда</a:t>
            </a:r>
            <a:r>
              <a:rPr lang="ru-RU" sz="3400" dirty="0">
                <a:latin typeface="Times New Roman"/>
                <a:ea typeface="Times New Roman"/>
              </a:rPr>
              <a:t> кристалл </a:t>
            </a:r>
            <a:r>
              <a:rPr lang="ru-RU" sz="3400" dirty="0" err="1">
                <a:latin typeface="Times New Roman"/>
                <a:ea typeface="Times New Roman"/>
              </a:rPr>
              <a:t>доналар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қуйма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маркази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томон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ўсиб</a:t>
            </a:r>
            <a:r>
              <a:rPr lang="ru-RU" sz="3400" dirty="0">
                <a:latin typeface="Times New Roman"/>
                <a:ea typeface="Times New Roman"/>
              </a:rPr>
              <a:t>, </a:t>
            </a:r>
            <a:r>
              <a:rPr lang="ru-RU" sz="3400" dirty="0" err="1">
                <a:latin typeface="Times New Roman"/>
                <a:ea typeface="Times New Roman"/>
              </a:rPr>
              <a:t>устунсимон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шакл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хосил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қилади</a:t>
            </a:r>
            <a:r>
              <a:rPr lang="ru-RU" sz="3400" dirty="0">
                <a:latin typeface="Times New Roman"/>
                <a:ea typeface="Times New Roman"/>
              </a:rPr>
              <a:t>. </a:t>
            </a:r>
            <a:r>
              <a:rPr lang="ru-RU" sz="3400" dirty="0" err="1">
                <a:latin typeface="Times New Roman"/>
                <a:ea typeface="Times New Roman"/>
              </a:rPr>
              <a:t>Куйма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марказида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эса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кристаллар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йирик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ва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тартибсиз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йўналишда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ўсган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холда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хосил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бўлади</a:t>
            </a:r>
            <a:r>
              <a:rPr lang="ru-RU" sz="3400" dirty="0">
                <a:latin typeface="Times New Roman"/>
                <a:ea typeface="Times New Roman"/>
              </a:rPr>
              <a:t>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3400" dirty="0" smtClean="0">
                <a:latin typeface="Times New Roman"/>
                <a:ea typeface="Times New Roman"/>
              </a:rPr>
              <a:t>	</a:t>
            </a:r>
            <a:r>
              <a:rPr lang="ru-RU" sz="3400" dirty="0" err="1" smtClean="0">
                <a:latin typeface="Times New Roman"/>
                <a:ea typeface="Times New Roman"/>
              </a:rPr>
              <a:t>Кристалланишга</a:t>
            </a:r>
            <a:r>
              <a:rPr lang="ru-RU" sz="3400" dirty="0" smtClean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таъсир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этувчи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турли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омиллардан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келиб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чиқиб</a:t>
            </a:r>
            <a:r>
              <a:rPr lang="ru-RU" sz="3400" dirty="0">
                <a:latin typeface="Times New Roman"/>
                <a:ea typeface="Times New Roman"/>
              </a:rPr>
              <a:t>, </a:t>
            </a:r>
            <a:r>
              <a:rPr lang="ru-RU" sz="3400" dirty="0" err="1">
                <a:latin typeface="Times New Roman"/>
                <a:ea typeface="Times New Roman"/>
              </a:rPr>
              <a:t>куйманинг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тузилиши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қотишмада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хосил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бўлган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кристалларнинг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шакли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ва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ўзаро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жойлашишига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боғлиқ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холда</a:t>
            </a:r>
            <a:r>
              <a:rPr lang="ru-RU" sz="3400" dirty="0">
                <a:latin typeface="Times New Roman"/>
                <a:ea typeface="Times New Roman"/>
              </a:rPr>
              <a:t> </a:t>
            </a:r>
            <a:r>
              <a:rPr lang="ru-RU" sz="3400" dirty="0" err="1">
                <a:latin typeface="Times New Roman"/>
                <a:ea typeface="Times New Roman"/>
              </a:rPr>
              <a:t>шаклланади</a:t>
            </a:r>
            <a:r>
              <a:rPr lang="ru-RU" sz="3400" dirty="0">
                <a:latin typeface="Times New Roman"/>
                <a:ea typeface="Times New Roman"/>
              </a:rPr>
              <a:t>. </a:t>
            </a:r>
            <a:r>
              <a:rPr lang="ru-RU" sz="3600" dirty="0" err="1">
                <a:latin typeface="Times New Roman"/>
                <a:ea typeface="Times New Roman"/>
              </a:rPr>
              <a:t>Қум-гил</a:t>
            </a:r>
            <a:r>
              <a:rPr lang="ru-RU" sz="3600" dirty="0">
                <a:latin typeface="Times New Roman"/>
                <a:ea typeface="Times New Roman"/>
              </a:rPr>
              <a:t> </a:t>
            </a:r>
            <a:r>
              <a:rPr lang="ru-RU" sz="3600" dirty="0" err="1">
                <a:latin typeface="Times New Roman"/>
                <a:ea typeface="Times New Roman"/>
              </a:rPr>
              <a:t>ёки</a:t>
            </a:r>
            <a:r>
              <a:rPr lang="ru-RU" sz="3600" dirty="0">
                <a:latin typeface="Times New Roman"/>
                <a:ea typeface="Times New Roman"/>
              </a:rPr>
              <a:t> метал </a:t>
            </a:r>
            <a:r>
              <a:rPr lang="ru-RU" sz="3600" dirty="0" err="1">
                <a:latin typeface="Times New Roman"/>
                <a:ea typeface="Times New Roman"/>
              </a:rPr>
              <a:t>қолипларда</a:t>
            </a:r>
            <a:r>
              <a:rPr lang="ru-RU" sz="3600" dirty="0">
                <a:latin typeface="Times New Roman"/>
                <a:ea typeface="Times New Roman"/>
              </a:rPr>
              <a:t> </a:t>
            </a:r>
            <a:r>
              <a:rPr lang="ru-RU" sz="3600" dirty="0" err="1">
                <a:latin typeface="Times New Roman"/>
                <a:ea typeface="Times New Roman"/>
              </a:rPr>
              <a:t>қотган</a:t>
            </a:r>
            <a:r>
              <a:rPr lang="ru-RU" sz="3600" dirty="0">
                <a:latin typeface="Times New Roman"/>
                <a:ea typeface="Times New Roman"/>
              </a:rPr>
              <a:t> </a:t>
            </a:r>
            <a:r>
              <a:rPr lang="ru-RU" sz="3600" dirty="0" err="1">
                <a:latin typeface="Times New Roman"/>
                <a:ea typeface="Times New Roman"/>
              </a:rPr>
              <a:t>қуйманинг</a:t>
            </a:r>
            <a:r>
              <a:rPr lang="ru-RU" sz="3600" dirty="0">
                <a:latin typeface="Times New Roman"/>
                <a:ea typeface="Times New Roman"/>
              </a:rPr>
              <a:t> </a:t>
            </a:r>
            <a:r>
              <a:rPr lang="ru-RU" sz="3600" dirty="0" err="1">
                <a:latin typeface="Times New Roman"/>
                <a:ea typeface="Times New Roman"/>
              </a:rPr>
              <a:t>тузилиши</a:t>
            </a:r>
            <a:r>
              <a:rPr lang="ru-RU" sz="3600" dirty="0">
                <a:latin typeface="Times New Roman"/>
                <a:ea typeface="Times New Roman"/>
              </a:rPr>
              <a:t> </a:t>
            </a:r>
            <a:r>
              <a:rPr lang="ru-RU" sz="3600" dirty="0" err="1">
                <a:latin typeface="Times New Roman"/>
                <a:ea typeface="Times New Roman"/>
              </a:rPr>
              <a:t>кристалларнинг</a:t>
            </a:r>
            <a:r>
              <a:rPr lang="ru-RU" sz="3600" dirty="0">
                <a:latin typeface="Times New Roman"/>
                <a:ea typeface="Times New Roman"/>
              </a:rPr>
              <a:t> </a:t>
            </a:r>
            <a:r>
              <a:rPr lang="ru-RU" sz="3600" dirty="0" err="1">
                <a:latin typeface="Times New Roman"/>
                <a:ea typeface="Times New Roman"/>
              </a:rPr>
              <a:t>уч</a:t>
            </a:r>
            <a:r>
              <a:rPr lang="ru-RU" sz="3600" dirty="0">
                <a:latin typeface="Times New Roman"/>
                <a:ea typeface="Times New Roman"/>
              </a:rPr>
              <a:t> хил </a:t>
            </a:r>
            <a:r>
              <a:rPr lang="ru-RU" sz="3600" dirty="0" err="1">
                <a:latin typeface="Times New Roman"/>
                <a:ea typeface="Times New Roman"/>
              </a:rPr>
              <a:t>кўринишдаги</a:t>
            </a:r>
            <a:r>
              <a:rPr lang="ru-RU" sz="3600" dirty="0">
                <a:latin typeface="Times New Roman"/>
                <a:ea typeface="Times New Roman"/>
              </a:rPr>
              <a:t> </a:t>
            </a:r>
            <a:r>
              <a:rPr lang="ru-RU" sz="3600" dirty="0" err="1">
                <a:latin typeface="Times New Roman"/>
                <a:ea typeface="Times New Roman"/>
              </a:rPr>
              <a:t>шаклидан</a:t>
            </a:r>
            <a:r>
              <a:rPr lang="ru-RU" sz="3600" dirty="0">
                <a:latin typeface="Times New Roman"/>
                <a:ea typeface="Times New Roman"/>
              </a:rPr>
              <a:t> </a:t>
            </a:r>
            <a:r>
              <a:rPr lang="ru-RU" sz="3600" dirty="0" err="1">
                <a:latin typeface="Times New Roman"/>
                <a:ea typeface="Times New Roman"/>
              </a:rPr>
              <a:t>ташкил</a:t>
            </a:r>
            <a:r>
              <a:rPr lang="ru-RU" sz="3600" dirty="0">
                <a:latin typeface="Times New Roman"/>
                <a:ea typeface="Times New Roman"/>
              </a:rPr>
              <a:t> </a:t>
            </a:r>
            <a:r>
              <a:rPr lang="ru-RU" sz="3600" dirty="0" err="1">
                <a:latin typeface="Times New Roman"/>
                <a:ea typeface="Times New Roman"/>
              </a:rPr>
              <a:t>топиши</a:t>
            </a:r>
            <a:r>
              <a:rPr lang="ru-RU" sz="3600" dirty="0">
                <a:latin typeface="Times New Roman"/>
                <a:ea typeface="Times New Roman"/>
              </a:rPr>
              <a:t> </a:t>
            </a:r>
            <a:r>
              <a:rPr lang="ru-RU" sz="3600" dirty="0" err="1">
                <a:latin typeface="Times New Roman"/>
                <a:ea typeface="Times New Roman"/>
              </a:rPr>
              <a:t>мумкин</a:t>
            </a:r>
            <a:r>
              <a:rPr lang="ru-RU" sz="3600" dirty="0">
                <a:latin typeface="Times New Roman"/>
                <a:ea typeface="Times New Roman"/>
              </a:rPr>
              <a:t>:</a:t>
            </a:r>
            <a:endParaRPr lang="ru-RU" sz="3400" dirty="0"/>
          </a:p>
        </p:txBody>
      </p:sp>
    </p:spTree>
    <p:extLst>
      <p:ext uri="{BB962C8B-B14F-4D97-AF65-F5344CB8AC3E}">
        <p14:creationId xmlns:p14="http://schemas.microsoft.com/office/powerpoint/2010/main" xmlns="" val="1390129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84784"/>
          </a:xfrm>
        </p:spPr>
        <p:txBody>
          <a:bodyPr>
            <a:normAutofit/>
          </a:bodyPr>
          <a:lstStyle/>
          <a:p>
            <a:r>
              <a:rPr lang="ru-RU" sz="2000" dirty="0">
                <a:latin typeface="Times New Roman"/>
                <a:ea typeface="Times New Roman"/>
              </a:rPr>
              <a:t>дендрит </a:t>
            </a:r>
            <a:r>
              <a:rPr lang="ru-RU" sz="2000" dirty="0" smtClean="0">
                <a:latin typeface="Times New Roman"/>
                <a:ea typeface="Times New Roman"/>
              </a:rPr>
              <a:t>(</a:t>
            </a:r>
            <a:r>
              <a:rPr lang="ru-RU" sz="2000" dirty="0" err="1">
                <a:latin typeface="Times New Roman"/>
                <a:ea typeface="Times New Roman"/>
              </a:rPr>
              <a:t>бундай</a:t>
            </a:r>
            <a:r>
              <a:rPr lang="ru-RU" sz="2000" dirty="0">
                <a:latin typeface="Times New Roman"/>
                <a:ea typeface="Times New Roman"/>
              </a:rPr>
              <a:t> </a:t>
            </a:r>
            <a:r>
              <a:rPr lang="ru-RU" sz="2000" dirty="0" err="1">
                <a:latin typeface="Times New Roman"/>
                <a:ea typeface="Times New Roman"/>
              </a:rPr>
              <a:t>кристаллнинг</a:t>
            </a:r>
            <a:r>
              <a:rPr lang="ru-RU" sz="2000" dirty="0">
                <a:latin typeface="Times New Roman"/>
                <a:ea typeface="Times New Roman"/>
              </a:rPr>
              <a:t> </a:t>
            </a:r>
            <a:r>
              <a:rPr lang="ru-RU" sz="2000" dirty="0" err="1">
                <a:latin typeface="Times New Roman"/>
                <a:ea typeface="Times New Roman"/>
              </a:rPr>
              <a:t>асосий</a:t>
            </a:r>
            <a:r>
              <a:rPr lang="ru-RU" sz="2000" dirty="0">
                <a:latin typeface="Times New Roman"/>
                <a:ea typeface="Times New Roman"/>
              </a:rPr>
              <a:t> </a:t>
            </a:r>
            <a:r>
              <a:rPr lang="ru-RU" sz="2000" dirty="0" err="1">
                <a:latin typeface="Times New Roman"/>
                <a:ea typeface="Times New Roman"/>
              </a:rPr>
              <a:t>ўқлари</a:t>
            </a:r>
            <a:r>
              <a:rPr lang="ru-RU" sz="2000" dirty="0">
                <a:latin typeface="Times New Roman"/>
                <a:ea typeface="Times New Roman"/>
              </a:rPr>
              <a:t> </a:t>
            </a:r>
            <a:r>
              <a:rPr lang="ru-RU" sz="2000" dirty="0" err="1">
                <a:latin typeface="Times New Roman"/>
                <a:ea typeface="Times New Roman"/>
              </a:rPr>
              <a:t>бир-бирига</a:t>
            </a:r>
            <a:r>
              <a:rPr lang="ru-RU" sz="2000" dirty="0">
                <a:latin typeface="Times New Roman"/>
                <a:ea typeface="Times New Roman"/>
              </a:rPr>
              <a:t> </a:t>
            </a:r>
            <a:r>
              <a:rPr lang="ru-RU" sz="2000" dirty="0" err="1">
                <a:latin typeface="Times New Roman"/>
                <a:ea typeface="Times New Roman"/>
              </a:rPr>
              <a:t>паралел</a:t>
            </a:r>
            <a:r>
              <a:rPr lang="ru-RU" sz="2000" dirty="0">
                <a:latin typeface="Times New Roman"/>
                <a:ea typeface="Times New Roman"/>
              </a:rPr>
              <a:t> </a:t>
            </a:r>
            <a:r>
              <a:rPr lang="ru-RU" sz="2000" dirty="0" err="1">
                <a:latin typeface="Times New Roman"/>
                <a:ea typeface="Times New Roman"/>
              </a:rPr>
              <a:t>жойлашади</a:t>
            </a:r>
            <a:r>
              <a:rPr lang="ru-RU" sz="2000" dirty="0">
                <a:latin typeface="Times New Roman"/>
                <a:ea typeface="Times New Roman"/>
              </a:rPr>
              <a:t>); </a:t>
            </a:r>
            <a:r>
              <a:rPr lang="ru-RU" sz="2000" dirty="0" err="1">
                <a:latin typeface="Times New Roman"/>
                <a:ea typeface="Times New Roman"/>
              </a:rPr>
              <a:t>юмалоқ</a:t>
            </a:r>
            <a:r>
              <a:rPr lang="ru-RU" sz="2000" dirty="0">
                <a:latin typeface="Times New Roman"/>
                <a:ea typeface="Times New Roman"/>
              </a:rPr>
              <a:t> </a:t>
            </a:r>
            <a:r>
              <a:rPr lang="ru-RU" sz="2000" dirty="0" err="1">
                <a:latin typeface="Times New Roman"/>
                <a:ea typeface="Times New Roman"/>
              </a:rPr>
              <a:t>ёки</a:t>
            </a:r>
            <a:r>
              <a:rPr lang="ru-RU" sz="2000" dirty="0">
                <a:latin typeface="Times New Roman"/>
                <a:ea typeface="Times New Roman"/>
              </a:rPr>
              <a:t> </a:t>
            </a:r>
            <a:r>
              <a:rPr lang="ru-RU" sz="2000" dirty="0" err="1">
                <a:latin typeface="Times New Roman"/>
                <a:ea typeface="Times New Roman"/>
              </a:rPr>
              <a:t>олтибурчак</a:t>
            </a:r>
            <a:r>
              <a:rPr lang="ru-RU" sz="2000" dirty="0">
                <a:latin typeface="Times New Roman"/>
                <a:ea typeface="Times New Roman"/>
              </a:rPr>
              <a:t> </a:t>
            </a:r>
            <a:r>
              <a:rPr lang="ru-RU" sz="2000" dirty="0" err="1">
                <a:latin typeface="Times New Roman"/>
                <a:ea typeface="Times New Roman"/>
              </a:rPr>
              <a:t>шаклга</a:t>
            </a:r>
            <a:r>
              <a:rPr lang="ru-RU" sz="2000" dirty="0">
                <a:latin typeface="Times New Roman"/>
                <a:ea typeface="Times New Roman"/>
              </a:rPr>
              <a:t> </a:t>
            </a:r>
            <a:r>
              <a:rPr lang="ru-RU" sz="2000" dirty="0" err="1">
                <a:latin typeface="Times New Roman"/>
                <a:ea typeface="Times New Roman"/>
              </a:rPr>
              <a:t>эга</a:t>
            </a:r>
            <a:r>
              <a:rPr lang="ru-RU" sz="2000" dirty="0">
                <a:latin typeface="Times New Roman"/>
                <a:ea typeface="Times New Roman"/>
              </a:rPr>
              <a:t> </a:t>
            </a:r>
            <a:r>
              <a:rPr lang="ru-RU" sz="2000" dirty="0" err="1">
                <a:latin typeface="Times New Roman"/>
                <a:ea typeface="Times New Roman"/>
              </a:rPr>
              <a:t>бўлган</a:t>
            </a:r>
            <a:r>
              <a:rPr lang="ru-RU" sz="2000" dirty="0">
                <a:latin typeface="Times New Roman"/>
                <a:ea typeface="Times New Roman"/>
              </a:rPr>
              <a:t> </a:t>
            </a:r>
            <a:r>
              <a:rPr lang="ru-RU" sz="2000" dirty="0" err="1">
                <a:latin typeface="Times New Roman"/>
                <a:ea typeface="Times New Roman"/>
              </a:rPr>
              <a:t>шарсимон</a:t>
            </a:r>
            <a:r>
              <a:rPr lang="ru-RU" sz="2000" dirty="0">
                <a:latin typeface="Times New Roman"/>
                <a:ea typeface="Times New Roman"/>
              </a:rPr>
              <a:t>; </a:t>
            </a:r>
            <a:r>
              <a:rPr lang="ru-RU" sz="2000" dirty="0" err="1">
                <a:latin typeface="Times New Roman"/>
                <a:ea typeface="Times New Roman"/>
              </a:rPr>
              <a:t>кристаллнинг</a:t>
            </a:r>
            <a:r>
              <a:rPr lang="ru-RU" sz="2000" dirty="0">
                <a:latin typeface="Times New Roman"/>
                <a:ea typeface="Times New Roman"/>
              </a:rPr>
              <a:t> </a:t>
            </a:r>
            <a:r>
              <a:rPr lang="ru-RU" sz="2000" dirty="0" err="1">
                <a:latin typeface="Times New Roman"/>
                <a:ea typeface="Times New Roman"/>
              </a:rPr>
              <a:t>асосий</a:t>
            </a:r>
            <a:r>
              <a:rPr lang="ru-RU" sz="2000" dirty="0">
                <a:latin typeface="Times New Roman"/>
                <a:ea typeface="Times New Roman"/>
              </a:rPr>
              <a:t> </a:t>
            </a:r>
            <a:r>
              <a:rPr lang="ru-RU" sz="2000" dirty="0" err="1">
                <a:latin typeface="Times New Roman"/>
                <a:ea typeface="Times New Roman"/>
              </a:rPr>
              <a:t>ўқлари</a:t>
            </a:r>
            <a:r>
              <a:rPr lang="ru-RU" sz="2000" dirty="0">
                <a:latin typeface="Times New Roman"/>
                <a:ea typeface="Times New Roman"/>
              </a:rPr>
              <a:t> </a:t>
            </a:r>
            <a:r>
              <a:rPr lang="ru-RU" sz="2000" dirty="0" err="1">
                <a:latin typeface="Times New Roman"/>
                <a:ea typeface="Times New Roman"/>
              </a:rPr>
              <a:t>бир-бирига</a:t>
            </a:r>
            <a:r>
              <a:rPr lang="ru-RU" sz="2000" dirty="0">
                <a:latin typeface="Times New Roman"/>
                <a:ea typeface="Times New Roman"/>
              </a:rPr>
              <a:t> </a:t>
            </a:r>
            <a:r>
              <a:rPr lang="ru-RU" sz="2000" dirty="0" err="1">
                <a:latin typeface="Times New Roman"/>
                <a:ea typeface="Times New Roman"/>
              </a:rPr>
              <a:t>нисбатан</a:t>
            </a:r>
            <a:r>
              <a:rPr lang="ru-RU" sz="2000" dirty="0">
                <a:latin typeface="Times New Roman"/>
                <a:ea typeface="Times New Roman"/>
              </a:rPr>
              <a:t> </a:t>
            </a:r>
            <a:r>
              <a:rPr lang="ru-RU" sz="2000" dirty="0" err="1">
                <a:latin typeface="Times New Roman"/>
                <a:ea typeface="Times New Roman"/>
              </a:rPr>
              <a:t>тартибсиз</a:t>
            </a:r>
            <a:r>
              <a:rPr lang="ru-RU" sz="2000" dirty="0">
                <a:latin typeface="Times New Roman"/>
                <a:ea typeface="Times New Roman"/>
              </a:rPr>
              <a:t> </a:t>
            </a:r>
            <a:r>
              <a:rPr lang="ru-RU" sz="2000" dirty="0" err="1">
                <a:latin typeface="Times New Roman"/>
                <a:ea typeface="Times New Roman"/>
              </a:rPr>
              <a:t>жойлашган</a:t>
            </a:r>
            <a:r>
              <a:rPr lang="ru-RU" sz="2000" dirty="0">
                <a:latin typeface="Times New Roman"/>
                <a:ea typeface="Times New Roman"/>
              </a:rPr>
              <a:t> </a:t>
            </a:r>
            <a:endParaRPr lang="ru-RU" sz="2000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271680"/>
            <a:ext cx="8887543" cy="5037640"/>
          </a:xfrm>
        </p:spPr>
      </p:pic>
    </p:spTree>
    <p:extLst>
      <p:ext uri="{BB962C8B-B14F-4D97-AF65-F5344CB8AC3E}">
        <p14:creationId xmlns:p14="http://schemas.microsoft.com/office/powerpoint/2010/main" xmlns="" val="3320280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 smtClean="0">
                <a:latin typeface="Times New Roman"/>
                <a:ea typeface="Times New Roman"/>
              </a:rPr>
              <a:t>	</a:t>
            </a:r>
            <a:r>
              <a:rPr lang="ru-RU" sz="3300" dirty="0" err="1" smtClean="0">
                <a:latin typeface="Times New Roman"/>
                <a:ea typeface="Times New Roman"/>
              </a:rPr>
              <a:t>Бундан</a:t>
            </a:r>
            <a:r>
              <a:rPr lang="ru-RU" sz="3300" dirty="0" smtClean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ташқари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кристалларнинг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ўлчамига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кўра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йирик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ва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майда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донали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кристаллар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мавжуд</a:t>
            </a:r>
            <a:r>
              <a:rPr lang="ru-RU" sz="3300" dirty="0">
                <a:latin typeface="Times New Roman"/>
                <a:ea typeface="Times New Roman"/>
              </a:rPr>
              <a:t>.  </a:t>
            </a:r>
            <a:r>
              <a:rPr lang="ru-RU" sz="3300" dirty="0" err="1">
                <a:latin typeface="Times New Roman"/>
                <a:ea typeface="Times New Roman"/>
              </a:rPr>
              <a:t>Майда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шарсимон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кристалларга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эга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бўлган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қуймаларнинг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мустаҳкамлиги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ва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пластиклиги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юқори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бўлади</a:t>
            </a:r>
            <a:r>
              <a:rPr lang="ru-RU" sz="3300" dirty="0">
                <a:latin typeface="Times New Roman"/>
                <a:ea typeface="Times New Roman"/>
              </a:rPr>
              <a:t>. </a:t>
            </a:r>
            <a:r>
              <a:rPr lang="ru-RU" sz="3300" dirty="0" err="1">
                <a:latin typeface="Times New Roman"/>
                <a:ea typeface="Times New Roman"/>
              </a:rPr>
              <a:t>Транскристалл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структурага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эга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бўлган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ёки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устунсимон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кристалли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қуймаларнинг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эса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мустаҳкамлиги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ва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пластикалиги</a:t>
            </a:r>
            <a:r>
              <a:rPr lang="ru-RU" sz="3300" dirty="0">
                <a:latin typeface="Times New Roman"/>
                <a:ea typeface="Times New Roman"/>
              </a:rPr>
              <a:t> паст </a:t>
            </a:r>
            <a:r>
              <a:rPr lang="ru-RU" sz="3300" dirty="0" err="1">
                <a:latin typeface="Times New Roman"/>
                <a:ea typeface="Times New Roman"/>
              </a:rPr>
              <a:t>бўлади</a:t>
            </a:r>
            <a:r>
              <a:rPr lang="ru-RU" sz="3300" dirty="0">
                <a:latin typeface="Times New Roman"/>
                <a:ea typeface="Times New Roman"/>
              </a:rPr>
              <a:t>. 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300" dirty="0" smtClean="0">
                <a:latin typeface="Times New Roman"/>
                <a:ea typeface="Times New Roman"/>
              </a:rPr>
              <a:t>	</a:t>
            </a:r>
            <a:r>
              <a:rPr lang="ru-RU" sz="3300" dirty="0" err="1" smtClean="0">
                <a:latin typeface="Times New Roman"/>
                <a:ea typeface="Times New Roman"/>
              </a:rPr>
              <a:t>Мураккаб</a:t>
            </a:r>
            <a:r>
              <a:rPr lang="ru-RU" sz="3300" dirty="0" smtClean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шаклдаги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қуймалар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уччала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шаклдаги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кристаларга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эга</a:t>
            </a:r>
            <a:r>
              <a:rPr lang="ru-RU" sz="3300" dirty="0">
                <a:latin typeface="Times New Roman"/>
                <a:ea typeface="Times New Roman"/>
              </a:rPr>
              <a:t>. </a:t>
            </a:r>
            <a:r>
              <a:rPr lang="ru-RU" sz="3300" dirty="0" err="1">
                <a:latin typeface="Times New Roman"/>
                <a:ea typeface="Times New Roman"/>
              </a:rPr>
              <a:t>Қуйманинг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қолип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деворига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яқин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ташқи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қисми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шарсимон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ёки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ингичка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игнасимон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кристалларга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эга</a:t>
            </a:r>
            <a:r>
              <a:rPr lang="ru-RU" sz="3300" dirty="0">
                <a:latin typeface="Times New Roman"/>
                <a:ea typeface="Times New Roman"/>
              </a:rPr>
              <a:t>; </a:t>
            </a:r>
            <a:r>
              <a:rPr lang="ru-RU" sz="3300" dirty="0" err="1">
                <a:latin typeface="Times New Roman"/>
                <a:ea typeface="Times New Roman"/>
              </a:rPr>
              <a:t>ўрта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қисмида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дендритли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кристаллар</a:t>
            </a:r>
            <a:r>
              <a:rPr lang="ru-RU" sz="3300" dirty="0">
                <a:latin typeface="Times New Roman"/>
                <a:ea typeface="Times New Roman"/>
              </a:rPr>
              <a:t>; </a:t>
            </a:r>
            <a:r>
              <a:rPr lang="ru-RU" sz="3300" dirty="0" err="1">
                <a:latin typeface="Times New Roman"/>
                <a:ea typeface="Times New Roman"/>
              </a:rPr>
              <a:t>марказ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қисми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эса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йирик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тартибсиз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ўсган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кристаларга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эга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бўлади</a:t>
            </a:r>
            <a:r>
              <a:rPr lang="ru-RU" sz="3300" dirty="0">
                <a:latin typeface="Times New Roman"/>
                <a:ea typeface="Times New Roman"/>
              </a:rPr>
              <a:t>. </a:t>
            </a:r>
            <a:r>
              <a:rPr lang="ru-RU" sz="3300" dirty="0" err="1">
                <a:latin typeface="Times New Roman"/>
                <a:ea typeface="Times New Roman"/>
              </a:rPr>
              <a:t>Пўлат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ва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чўян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қуймалар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таркибида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тартибсиз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кристаллар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кўп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бўлади</a:t>
            </a:r>
            <a:r>
              <a:rPr lang="ru-RU" sz="3300" dirty="0">
                <a:latin typeface="Times New Roman"/>
                <a:ea typeface="Times New Roman"/>
              </a:rPr>
              <a:t>, </a:t>
            </a:r>
            <a:r>
              <a:rPr lang="ru-RU" sz="3300" dirty="0" err="1">
                <a:latin typeface="Times New Roman"/>
                <a:ea typeface="Times New Roman"/>
              </a:rPr>
              <a:t>рангли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қотишмалардан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олинган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қуймаларда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эса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уччала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шаклдаги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кристаллар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мавжуд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бўлади.Бу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қотишманинг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хусусиятларига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таъсир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қилади</a:t>
            </a:r>
            <a:r>
              <a:rPr lang="ru-RU" sz="3300" dirty="0">
                <a:latin typeface="Times New Roman"/>
                <a:ea typeface="Times New Roman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300" b="1" dirty="0" smtClean="0">
                <a:latin typeface="Times New Roman"/>
                <a:ea typeface="Times New Roman"/>
              </a:rPr>
              <a:t>	</a:t>
            </a:r>
            <a:r>
              <a:rPr lang="uz-Latn-UZ" sz="3300" b="1" dirty="0" smtClean="0">
                <a:latin typeface="Times New Roman"/>
                <a:ea typeface="Times New Roman"/>
              </a:rPr>
              <a:t>3.Қуймани </a:t>
            </a:r>
            <a:r>
              <a:rPr lang="uz-Latn-UZ" sz="3300" b="1" dirty="0">
                <a:latin typeface="Times New Roman"/>
                <a:ea typeface="Times New Roman"/>
              </a:rPr>
              <a:t>структурасига тъсир этувчи факторлар</a:t>
            </a:r>
            <a:r>
              <a:rPr lang="uz-Latn-UZ" sz="3300" dirty="0">
                <a:latin typeface="Times New Roman"/>
                <a:ea typeface="Times New Roman"/>
              </a:rPr>
              <a:t>-</a:t>
            </a:r>
            <a:r>
              <a:rPr lang="ru-RU" sz="3300" dirty="0" err="1">
                <a:latin typeface="Times New Roman"/>
                <a:ea typeface="Times New Roman"/>
              </a:rPr>
              <a:t>қуйманинг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структураси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бир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қанча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омилларга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боғлиқ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бўлиб</a:t>
            </a:r>
            <a:r>
              <a:rPr lang="ru-RU" sz="3300" dirty="0">
                <a:latin typeface="Times New Roman"/>
                <a:ea typeface="Times New Roman"/>
              </a:rPr>
              <a:t>, </a:t>
            </a:r>
            <a:r>
              <a:rPr lang="ru-RU" sz="3300" dirty="0" err="1">
                <a:latin typeface="Times New Roman"/>
                <a:ea typeface="Times New Roman"/>
              </a:rPr>
              <a:t>шулардан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асосийлари</a:t>
            </a:r>
            <a:r>
              <a:rPr lang="ru-RU" sz="3300" dirty="0">
                <a:latin typeface="Times New Roman"/>
                <a:ea typeface="Times New Roman"/>
              </a:rPr>
              <a:t>: шихта </a:t>
            </a:r>
            <a:r>
              <a:rPr lang="ru-RU" sz="3300" dirty="0" err="1">
                <a:latin typeface="Times New Roman"/>
                <a:ea typeface="Times New Roman"/>
              </a:rPr>
              <a:t>ашёсининг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хоссалари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ва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уларни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эритиш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усули</a:t>
            </a:r>
            <a:r>
              <a:rPr lang="ru-RU" sz="3300" dirty="0">
                <a:latin typeface="Times New Roman"/>
                <a:ea typeface="Times New Roman"/>
              </a:rPr>
              <a:t>; </a:t>
            </a:r>
            <a:r>
              <a:rPr lang="ru-RU" sz="3300" dirty="0" err="1">
                <a:latin typeface="Times New Roman"/>
                <a:ea typeface="Times New Roman"/>
              </a:rPr>
              <a:t>кристалланиш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температурасининг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интервали</a:t>
            </a:r>
            <a:r>
              <a:rPr lang="ru-RU" sz="3300" dirty="0">
                <a:latin typeface="Times New Roman"/>
                <a:ea typeface="Times New Roman"/>
              </a:rPr>
              <a:t>; </a:t>
            </a:r>
            <a:r>
              <a:rPr lang="ru-RU" sz="3300" dirty="0" err="1">
                <a:latin typeface="Times New Roman"/>
                <a:ea typeface="Times New Roman"/>
              </a:rPr>
              <a:t>қотишма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таркибидаги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қўшимчалар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миқдори</a:t>
            </a:r>
            <a:r>
              <a:rPr lang="ru-RU" sz="3300" dirty="0">
                <a:latin typeface="Times New Roman"/>
                <a:ea typeface="Times New Roman"/>
              </a:rPr>
              <a:t>; </a:t>
            </a:r>
            <a:r>
              <a:rPr lang="ru-RU" sz="3300" dirty="0" err="1">
                <a:latin typeface="Times New Roman"/>
                <a:ea typeface="Times New Roman"/>
              </a:rPr>
              <a:t>суюқ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метални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қолипга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қуйиш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усули</a:t>
            </a:r>
            <a:r>
              <a:rPr lang="ru-RU" sz="3300" dirty="0">
                <a:latin typeface="Times New Roman"/>
                <a:ea typeface="Times New Roman"/>
              </a:rPr>
              <a:t>, </a:t>
            </a:r>
            <a:r>
              <a:rPr lang="ru-RU" sz="3300" dirty="0" err="1">
                <a:latin typeface="Times New Roman"/>
                <a:ea typeface="Times New Roman"/>
              </a:rPr>
              <a:t>ҳамда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қуйманинг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қолип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ичида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совиш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жараёни</a:t>
            </a:r>
            <a:r>
              <a:rPr lang="ru-RU" sz="3300" dirty="0">
                <a:latin typeface="Times New Roman"/>
                <a:ea typeface="Times New Roman"/>
              </a:rPr>
              <a:t>; </a:t>
            </a:r>
            <a:r>
              <a:rPr lang="ru-RU" sz="3300" dirty="0" err="1">
                <a:latin typeface="Times New Roman"/>
                <a:ea typeface="Times New Roman"/>
              </a:rPr>
              <a:t>кристалланиш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жараёнига</a:t>
            </a:r>
            <a:r>
              <a:rPr lang="ru-RU" sz="3300" dirty="0">
                <a:latin typeface="Times New Roman"/>
                <a:ea typeface="Times New Roman"/>
              </a:rPr>
              <a:t> механик </a:t>
            </a:r>
            <a:r>
              <a:rPr lang="ru-RU" sz="3300" dirty="0" err="1">
                <a:latin typeface="Times New Roman"/>
                <a:ea typeface="Times New Roman"/>
              </a:rPr>
              <a:t>таъсир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этиш</a:t>
            </a:r>
            <a:r>
              <a:rPr lang="ru-RU" sz="3300" dirty="0" smtClean="0">
                <a:latin typeface="Times New Roman"/>
                <a:ea typeface="Times New Roman"/>
              </a:rPr>
              <a:t>.</a:t>
            </a:r>
            <a:r>
              <a:rPr lang="ru-RU" sz="3300" dirty="0"/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Шихтанинг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таркибидаги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асосий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элементларнинг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барчаси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қуймага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ўтади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шунинг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қуйманинг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кристалл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тузилиши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шихтанинг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таркиби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эритиш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температураси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металлнинг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оксидланишига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300" dirty="0" err="1">
                <a:latin typeface="Times New Roman" pitchFamily="18" charset="0"/>
                <a:cs typeface="Times New Roman" pitchFamily="18" charset="0"/>
              </a:rPr>
              <a:t>боғлиқ</a:t>
            </a:r>
            <a:r>
              <a:rPr lang="ru-RU" sz="33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3300" dirty="0"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037839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000">
        <p14:shred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ru-RU" dirty="0" smtClean="0">
                <a:latin typeface="Times New Roman"/>
                <a:ea typeface="Times New Roman"/>
              </a:rPr>
              <a:t>	</a:t>
            </a:r>
            <a:r>
              <a:rPr lang="ru-RU" dirty="0" err="1" smtClean="0">
                <a:latin typeface="Times New Roman"/>
                <a:ea typeface="Times New Roman"/>
              </a:rPr>
              <a:t>Масалан</a:t>
            </a:r>
            <a:r>
              <a:rPr lang="ru-RU" dirty="0">
                <a:latin typeface="Times New Roman"/>
                <a:ea typeface="Times New Roman"/>
              </a:rPr>
              <a:t>, шу </a:t>
            </a:r>
            <a:r>
              <a:rPr lang="ru-RU" dirty="0" err="1">
                <a:latin typeface="Times New Roman"/>
                <a:ea typeface="Times New Roman"/>
              </a:rPr>
              <a:t>нарса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аниқланганки</a:t>
            </a:r>
            <a:r>
              <a:rPr lang="ru-RU" dirty="0">
                <a:latin typeface="Times New Roman"/>
                <a:ea typeface="Times New Roman"/>
              </a:rPr>
              <a:t>, </a:t>
            </a:r>
            <a:r>
              <a:rPr lang="ru-RU" dirty="0" err="1">
                <a:latin typeface="Times New Roman"/>
                <a:ea typeface="Times New Roman"/>
              </a:rPr>
              <a:t>пўлатни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эритиш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жараёни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ваннанинг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интенсив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қайнаши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жараёни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билан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бўлиб</a:t>
            </a:r>
            <a:r>
              <a:rPr lang="ru-RU" dirty="0">
                <a:latin typeface="Times New Roman"/>
                <a:ea typeface="Times New Roman"/>
              </a:rPr>
              <a:t>, </a:t>
            </a:r>
            <a:r>
              <a:rPr lang="ru-RU" dirty="0" err="1">
                <a:latin typeface="Times New Roman"/>
                <a:ea typeface="Times New Roman"/>
              </a:rPr>
              <a:t>рафинлаштириш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тўлиқ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амалга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оширилса</a:t>
            </a:r>
            <a:r>
              <a:rPr lang="ru-RU" dirty="0">
                <a:latin typeface="Times New Roman"/>
                <a:ea typeface="Times New Roman"/>
              </a:rPr>
              <a:t>, </a:t>
            </a:r>
            <a:r>
              <a:rPr lang="ru-RU" dirty="0" err="1">
                <a:latin typeface="Times New Roman"/>
                <a:ea typeface="Times New Roman"/>
              </a:rPr>
              <a:t>қуйманинг</a:t>
            </a:r>
            <a:r>
              <a:rPr lang="ru-RU" dirty="0">
                <a:latin typeface="Times New Roman"/>
                <a:ea typeface="Times New Roman"/>
              </a:rPr>
              <a:t> кристалл </a:t>
            </a:r>
            <a:r>
              <a:rPr lang="ru-RU" dirty="0" err="1">
                <a:latin typeface="Times New Roman"/>
                <a:ea typeface="Times New Roman"/>
              </a:rPr>
              <a:t>тузилиши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талабга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жавоб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берадиган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холда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майда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донали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 smtClean="0">
                <a:latin typeface="Times New Roman"/>
                <a:ea typeface="Times New Roman"/>
              </a:rPr>
              <a:t>бўлади</a:t>
            </a:r>
            <a:r>
              <a:rPr lang="ru-RU" dirty="0" smtClean="0">
                <a:latin typeface="Times New Roman"/>
                <a:ea typeface="Times New Roman"/>
              </a:rPr>
              <a:t>.</a:t>
            </a:r>
          </a:p>
          <a:p>
            <a:pPr marL="0" indent="0" algn="just">
              <a:spcAft>
                <a:spcPts val="0"/>
              </a:spcAft>
              <a:buNone/>
            </a:pPr>
            <a:r>
              <a:rPr lang="ru-RU" dirty="0">
                <a:latin typeface="Times New Roman"/>
                <a:ea typeface="Times New Roman"/>
              </a:rPr>
              <a:t>	</a:t>
            </a:r>
            <a:r>
              <a:rPr lang="ru-RU" dirty="0" err="1" smtClean="0">
                <a:latin typeface="Times New Roman"/>
                <a:ea typeface="Times New Roman"/>
              </a:rPr>
              <a:t>Қолипларнинг</a:t>
            </a:r>
            <a:r>
              <a:rPr lang="ru-RU" dirty="0" smtClean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асосий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қисми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машиналар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ёрдамида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олинади</a:t>
            </a:r>
            <a:r>
              <a:rPr lang="ru-RU" dirty="0">
                <a:latin typeface="Times New Roman"/>
                <a:ea typeface="Times New Roman"/>
              </a:rPr>
              <a:t>. </a:t>
            </a:r>
            <a:r>
              <a:rPr lang="ru-RU" dirty="0" err="1">
                <a:latin typeface="Times New Roman"/>
                <a:ea typeface="Times New Roman"/>
              </a:rPr>
              <a:t>Машиналар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икки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асосий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босқичнинг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механизациясини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таъминлаб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беради</a:t>
            </a:r>
            <a:r>
              <a:rPr lang="ru-RU" dirty="0">
                <a:latin typeface="Times New Roman"/>
                <a:ea typeface="Times New Roman"/>
              </a:rPr>
              <a:t>: </a:t>
            </a:r>
            <a:r>
              <a:rPr lang="ru-RU" dirty="0" err="1">
                <a:latin typeface="Times New Roman"/>
                <a:ea typeface="Times New Roman"/>
              </a:rPr>
              <a:t>аралашмани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зичлаш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ва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баъзи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ёрдамчи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жараёнларни</a:t>
            </a:r>
            <a:r>
              <a:rPr lang="ru-RU" dirty="0">
                <a:latin typeface="Times New Roman"/>
                <a:ea typeface="Times New Roman"/>
              </a:rPr>
              <a:t> (</a:t>
            </a:r>
            <a:r>
              <a:rPr lang="ru-RU" dirty="0" err="1">
                <a:latin typeface="Times New Roman"/>
                <a:ea typeface="Times New Roman"/>
              </a:rPr>
              <a:t>опокаларни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айлантириш</a:t>
            </a:r>
            <a:r>
              <a:rPr lang="ru-RU" dirty="0">
                <a:latin typeface="Times New Roman"/>
                <a:ea typeface="Times New Roman"/>
              </a:rPr>
              <a:t>, </a:t>
            </a:r>
            <a:r>
              <a:rPr lang="ru-RU" dirty="0" err="1">
                <a:latin typeface="Times New Roman"/>
                <a:ea typeface="Times New Roman"/>
              </a:rPr>
              <a:t>қуйиш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тизимини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ўрганиш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ва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хокозо</a:t>
            </a:r>
            <a:r>
              <a:rPr lang="ru-RU" dirty="0">
                <a:latin typeface="Times New Roman"/>
                <a:ea typeface="Times New Roman"/>
              </a:rPr>
              <a:t>) </a:t>
            </a:r>
            <a:r>
              <a:rPr lang="ru-RU" dirty="0" err="1">
                <a:latin typeface="Times New Roman"/>
                <a:ea typeface="Times New Roman"/>
              </a:rPr>
              <a:t>бажарилади</a:t>
            </a:r>
            <a:r>
              <a:rPr lang="ru-RU" dirty="0">
                <a:latin typeface="Times New Roman"/>
                <a:ea typeface="Times New Roman"/>
              </a:rPr>
              <a:t>. </a:t>
            </a:r>
            <a:r>
              <a:rPr lang="ru-RU" dirty="0" smtClean="0">
                <a:latin typeface="Times New Roman"/>
                <a:ea typeface="Times New Roman"/>
              </a:rPr>
              <a:t>	</a:t>
            </a:r>
            <a:r>
              <a:rPr lang="ru-RU" dirty="0" err="1" smtClean="0">
                <a:latin typeface="Times New Roman"/>
                <a:ea typeface="Times New Roman"/>
              </a:rPr>
              <a:t>Механизациялаш</a:t>
            </a:r>
            <a:r>
              <a:rPr lang="ru-RU" dirty="0" smtClean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натижасида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қолипларнинг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зичлиги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ва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аниқлиги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ортади</a:t>
            </a:r>
            <a:r>
              <a:rPr lang="ru-RU" dirty="0">
                <a:latin typeface="Times New Roman"/>
                <a:ea typeface="Times New Roman"/>
              </a:rPr>
              <a:t>, </a:t>
            </a:r>
            <a:r>
              <a:rPr lang="ru-RU" dirty="0" err="1">
                <a:latin typeface="Times New Roman"/>
                <a:ea typeface="Times New Roman"/>
              </a:rPr>
              <a:t>ишлаб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чиқариш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унумдорлиги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ортади</a:t>
            </a:r>
            <a:r>
              <a:rPr lang="ru-RU" dirty="0">
                <a:latin typeface="Times New Roman"/>
                <a:ea typeface="Times New Roman"/>
              </a:rPr>
              <a:t>, </a:t>
            </a:r>
            <a:r>
              <a:rPr lang="ru-RU" dirty="0" err="1">
                <a:latin typeface="Times New Roman"/>
                <a:ea typeface="Times New Roman"/>
              </a:rPr>
              <a:t>ишчиларнинг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ишлаш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шароити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ва</a:t>
            </a:r>
            <a:r>
              <a:rPr lang="ru-RU" dirty="0">
                <a:latin typeface="Times New Roman"/>
                <a:ea typeface="Times New Roman"/>
              </a:rPr>
              <a:t> санитария – гигиена </a:t>
            </a:r>
            <a:r>
              <a:rPr lang="ru-RU" dirty="0" err="1">
                <a:latin typeface="Times New Roman"/>
                <a:ea typeface="Times New Roman"/>
              </a:rPr>
              <a:t>ҳолатлари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яхшиланади</a:t>
            </a:r>
            <a:r>
              <a:rPr lang="ru-RU" dirty="0">
                <a:latin typeface="Times New Roman"/>
                <a:ea typeface="Times New Roman"/>
              </a:rPr>
              <a:t>. </a:t>
            </a:r>
            <a:r>
              <a:rPr lang="ru-RU" dirty="0" smtClean="0">
                <a:latin typeface="Times New Roman"/>
                <a:ea typeface="Times New Roman"/>
              </a:rPr>
              <a:t>	</a:t>
            </a:r>
          </a:p>
          <a:p>
            <a:pPr marL="0" indent="0" algn="just">
              <a:buNone/>
            </a:pPr>
            <a:r>
              <a:rPr lang="ru-RU" dirty="0">
                <a:latin typeface="Times New Roman"/>
                <a:ea typeface="Times New Roman"/>
              </a:rPr>
              <a:t>	</a:t>
            </a:r>
            <a:r>
              <a:rPr lang="ru-RU" dirty="0" err="1" smtClean="0">
                <a:latin typeface="Times New Roman"/>
                <a:ea typeface="Times New Roman"/>
              </a:rPr>
              <a:t>Икки</a:t>
            </a:r>
            <a:r>
              <a:rPr lang="ru-RU" dirty="0" smtClean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опокали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қолипларни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тайёрлаш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жараёни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қуйидагича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кечади</a:t>
            </a:r>
            <a:r>
              <a:rPr lang="ru-RU" dirty="0">
                <a:latin typeface="Times New Roman"/>
                <a:ea typeface="Times New Roman"/>
              </a:rPr>
              <a:t>: </a:t>
            </a:r>
            <a:r>
              <a:rPr lang="ru-RU" dirty="0" err="1">
                <a:latin typeface="Times New Roman"/>
                <a:ea typeface="Times New Roman"/>
              </a:rPr>
              <a:t>қолип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аралашмаси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тасмали</a:t>
            </a:r>
            <a:r>
              <a:rPr lang="ru-RU" dirty="0">
                <a:latin typeface="Times New Roman"/>
                <a:ea typeface="Times New Roman"/>
              </a:rPr>
              <a:t> конвейер </a:t>
            </a:r>
            <a:r>
              <a:rPr lang="ru-RU" dirty="0" err="1">
                <a:latin typeface="Times New Roman"/>
                <a:ea typeface="Times New Roman"/>
              </a:rPr>
              <a:t>ёки</a:t>
            </a:r>
            <a:r>
              <a:rPr lang="ru-RU" dirty="0">
                <a:latin typeface="Times New Roman"/>
                <a:ea typeface="Times New Roman"/>
              </a:rPr>
              <a:t> бадья </a:t>
            </a:r>
            <a:r>
              <a:rPr lang="ru-RU" dirty="0" err="1">
                <a:latin typeface="Times New Roman"/>
                <a:ea typeface="Times New Roman"/>
              </a:rPr>
              <a:t>ёрдамида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қолиплаш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машинаси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тепасига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ўрнатилган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бункерларга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солинади</a:t>
            </a:r>
            <a:r>
              <a:rPr lang="ru-RU" dirty="0">
                <a:latin typeface="Times New Roman"/>
                <a:ea typeface="Times New Roman"/>
              </a:rPr>
              <a:t>. </a:t>
            </a:r>
            <a:r>
              <a:rPr lang="ru-RU" dirty="0" err="1">
                <a:latin typeface="Times New Roman"/>
                <a:ea typeface="Times New Roman"/>
              </a:rPr>
              <a:t>Одатда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устки</a:t>
            </a:r>
            <a:r>
              <a:rPr lang="ru-RU" dirty="0">
                <a:latin typeface="Times New Roman"/>
                <a:ea typeface="Times New Roman"/>
              </a:rPr>
              <a:t> ярим </a:t>
            </a:r>
            <a:r>
              <a:rPr lang="ru-RU" dirty="0" err="1">
                <a:latin typeface="Times New Roman"/>
                <a:ea typeface="Times New Roman"/>
              </a:rPr>
              <a:t>қолип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ва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остки</a:t>
            </a:r>
            <a:r>
              <a:rPr lang="ru-RU" dirty="0">
                <a:latin typeface="Times New Roman"/>
                <a:ea typeface="Times New Roman"/>
              </a:rPr>
              <a:t> ярим </a:t>
            </a:r>
            <a:r>
              <a:rPr lang="ru-RU" dirty="0" err="1">
                <a:latin typeface="Times New Roman"/>
                <a:ea typeface="Times New Roman"/>
              </a:rPr>
              <a:t>қолип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алохида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машиналарда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тайёрланади</a:t>
            </a:r>
            <a:r>
              <a:rPr lang="ru-RU" dirty="0">
                <a:latin typeface="Times New Roman"/>
                <a:ea typeface="Times New Roman"/>
              </a:rPr>
              <a:t>. Машина </a:t>
            </a:r>
            <a:r>
              <a:rPr lang="ru-RU" dirty="0" err="1">
                <a:latin typeface="Times New Roman"/>
                <a:ea typeface="Times New Roman"/>
              </a:rPr>
              <a:t>столида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қотириб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кўйилган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модел</a:t>
            </a:r>
            <a:r>
              <a:rPr lang="ru-RU" dirty="0">
                <a:latin typeface="Times New Roman"/>
                <a:ea typeface="Times New Roman"/>
              </a:rPr>
              <a:t> ости </a:t>
            </a:r>
            <a:r>
              <a:rPr lang="ru-RU" dirty="0" err="1">
                <a:latin typeface="Times New Roman"/>
                <a:ea typeface="Times New Roman"/>
              </a:rPr>
              <a:t>плитаси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устига</a:t>
            </a:r>
            <a:r>
              <a:rPr lang="ru-RU" dirty="0">
                <a:latin typeface="Times New Roman"/>
                <a:ea typeface="Times New Roman"/>
              </a:rPr>
              <a:t> опока </a:t>
            </a:r>
            <a:r>
              <a:rPr lang="ru-RU" dirty="0" err="1">
                <a:latin typeface="Times New Roman"/>
                <a:ea typeface="Times New Roman"/>
              </a:rPr>
              <a:t>қуйилади</a:t>
            </a:r>
            <a:r>
              <a:rPr lang="ru-RU" dirty="0">
                <a:latin typeface="Times New Roman"/>
                <a:ea typeface="Times New Roman"/>
              </a:rPr>
              <a:t>. </a:t>
            </a:r>
            <a:r>
              <a:rPr lang="ru-RU" dirty="0" err="1">
                <a:latin typeface="Times New Roman"/>
                <a:ea typeface="Times New Roman"/>
              </a:rPr>
              <a:t>Бу</a:t>
            </a:r>
            <a:r>
              <a:rPr lang="ru-RU" dirty="0">
                <a:latin typeface="Times New Roman"/>
                <a:ea typeface="Times New Roman"/>
              </a:rPr>
              <a:t> опока </a:t>
            </a:r>
            <a:r>
              <a:rPr lang="ru-RU" dirty="0" err="1">
                <a:latin typeface="Times New Roman"/>
                <a:ea typeface="Times New Roman"/>
              </a:rPr>
              <a:t>бункердаги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қолип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аралашмаси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билан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меъёрлагич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ёрдамида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тўлдирилади</a:t>
            </a:r>
            <a:r>
              <a:rPr lang="ru-RU" dirty="0">
                <a:latin typeface="Times New Roman"/>
                <a:ea typeface="Times New Roman"/>
              </a:rPr>
              <a:t>. </a:t>
            </a:r>
            <a:r>
              <a:rPr lang="ru-RU" dirty="0" err="1">
                <a:latin typeface="Times New Roman"/>
                <a:ea typeface="Times New Roman"/>
              </a:rPr>
              <a:t>Сўнгра</a:t>
            </a:r>
            <a:r>
              <a:rPr lang="ru-RU" dirty="0">
                <a:latin typeface="Times New Roman"/>
                <a:ea typeface="Times New Roman"/>
              </a:rPr>
              <a:t>, </a:t>
            </a:r>
            <a:r>
              <a:rPr lang="ru-RU" dirty="0" err="1">
                <a:latin typeface="Times New Roman"/>
                <a:ea typeface="Times New Roman"/>
              </a:rPr>
              <a:t>аралашма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зичланади</a:t>
            </a:r>
            <a:r>
              <a:rPr lang="ru-RU" dirty="0">
                <a:latin typeface="Times New Roman"/>
                <a:ea typeface="Times New Roman"/>
              </a:rPr>
              <a:t>. </a:t>
            </a:r>
            <a:r>
              <a:rPr lang="ru-RU" dirty="0" err="1">
                <a:latin typeface="Times New Roman"/>
                <a:ea typeface="Times New Roman"/>
              </a:rPr>
              <a:t>Тайёр</a:t>
            </a:r>
            <a:r>
              <a:rPr lang="ru-RU" dirty="0">
                <a:latin typeface="Times New Roman"/>
                <a:ea typeface="Times New Roman"/>
              </a:rPr>
              <a:t> ярим </a:t>
            </a:r>
            <a:r>
              <a:rPr lang="ru-RU" dirty="0" err="1">
                <a:latin typeface="Times New Roman"/>
                <a:ea typeface="Times New Roman"/>
              </a:rPr>
              <a:t>қолип</a:t>
            </a:r>
            <a:r>
              <a:rPr lang="ru-RU" dirty="0">
                <a:latin typeface="Times New Roman"/>
                <a:ea typeface="Times New Roman"/>
              </a:rPr>
              <a:t> машина </a:t>
            </a:r>
            <a:r>
              <a:rPr lang="ru-RU" dirty="0" err="1">
                <a:latin typeface="Times New Roman"/>
                <a:ea typeface="Times New Roman"/>
              </a:rPr>
              <a:t>остидан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олиниб</a:t>
            </a:r>
            <a:r>
              <a:rPr lang="ru-RU" dirty="0">
                <a:latin typeface="Times New Roman"/>
                <a:ea typeface="Times New Roman"/>
              </a:rPr>
              <a:t>, </a:t>
            </a:r>
            <a:r>
              <a:rPr lang="ru-RU" dirty="0" err="1">
                <a:latin typeface="Times New Roman"/>
                <a:ea typeface="Times New Roman"/>
              </a:rPr>
              <a:t>қабул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бўлимига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узатилади</a:t>
            </a:r>
            <a:r>
              <a:rPr lang="ru-RU" dirty="0" smtClean="0">
                <a:latin typeface="Times New Roman"/>
                <a:ea typeface="Times New Roman"/>
              </a:rPr>
              <a:t>.</a:t>
            </a:r>
            <a:r>
              <a:rPr lang="ru-RU" dirty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prstClr val="black"/>
                </a:solidFill>
                <a:latin typeface="Times New Roman"/>
                <a:ea typeface="Times New Roman"/>
              </a:rPr>
              <a:t>Бу</a:t>
            </a:r>
            <a:r>
              <a:rPr lang="ru-RU" dirty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prstClr val="black"/>
                </a:solidFill>
                <a:latin typeface="Times New Roman"/>
                <a:ea typeface="Times New Roman"/>
              </a:rPr>
              <a:t>ерда</a:t>
            </a:r>
            <a:r>
              <a:rPr lang="ru-RU" dirty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prstClr val="black"/>
                </a:solidFill>
                <a:latin typeface="Times New Roman"/>
                <a:ea typeface="Times New Roman"/>
              </a:rPr>
              <a:t>қолипнинг</a:t>
            </a:r>
            <a:r>
              <a:rPr lang="ru-RU" dirty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prstClr val="black"/>
                </a:solidFill>
                <a:latin typeface="Times New Roman"/>
                <a:ea typeface="Times New Roman"/>
              </a:rPr>
              <a:t>носозликлари</a:t>
            </a:r>
            <a:r>
              <a:rPr lang="ru-RU" dirty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prstClr val="black"/>
                </a:solidFill>
                <a:latin typeface="Times New Roman"/>
                <a:ea typeface="Times New Roman"/>
              </a:rPr>
              <a:t>бўлса</a:t>
            </a:r>
            <a:r>
              <a:rPr lang="ru-RU" dirty="0">
                <a:solidFill>
                  <a:prstClr val="black"/>
                </a:solidFill>
                <a:latin typeface="Times New Roman"/>
                <a:ea typeface="Times New Roman"/>
              </a:rPr>
              <a:t>, </a:t>
            </a:r>
            <a:r>
              <a:rPr lang="ru-RU" dirty="0" err="1">
                <a:solidFill>
                  <a:prstClr val="black"/>
                </a:solidFill>
                <a:latin typeface="Times New Roman"/>
                <a:ea typeface="Times New Roman"/>
              </a:rPr>
              <a:t>бартараф</a:t>
            </a:r>
            <a:r>
              <a:rPr lang="ru-RU" dirty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prstClr val="black"/>
                </a:solidFill>
                <a:latin typeface="Times New Roman"/>
                <a:ea typeface="Times New Roman"/>
              </a:rPr>
              <a:t>этилиб</a:t>
            </a:r>
            <a:r>
              <a:rPr lang="ru-RU" dirty="0">
                <a:solidFill>
                  <a:prstClr val="black"/>
                </a:solidFill>
                <a:latin typeface="Times New Roman"/>
                <a:ea typeface="Times New Roman"/>
              </a:rPr>
              <a:t>, газ </a:t>
            </a:r>
            <a:r>
              <a:rPr lang="ru-RU" dirty="0" err="1">
                <a:solidFill>
                  <a:prstClr val="black"/>
                </a:solidFill>
                <a:latin typeface="Times New Roman"/>
                <a:ea typeface="Times New Roman"/>
              </a:rPr>
              <a:t>чиқиш</a:t>
            </a:r>
            <a:r>
              <a:rPr lang="ru-RU" dirty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prstClr val="black"/>
                </a:solidFill>
                <a:latin typeface="Times New Roman"/>
                <a:ea typeface="Times New Roman"/>
              </a:rPr>
              <a:t>тирқишлари</a:t>
            </a:r>
            <a:r>
              <a:rPr lang="ru-RU" dirty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prstClr val="black"/>
                </a:solidFill>
                <a:latin typeface="Times New Roman"/>
                <a:ea typeface="Times New Roman"/>
              </a:rPr>
              <a:t>очилади</a:t>
            </a:r>
            <a:r>
              <a:rPr lang="ru-RU" dirty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prstClr val="black"/>
                </a:solidFill>
                <a:latin typeface="Times New Roman"/>
                <a:ea typeface="Times New Roman"/>
              </a:rPr>
              <a:t>ва</a:t>
            </a:r>
            <a:r>
              <a:rPr lang="ru-RU" dirty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prstClr val="black"/>
                </a:solidFill>
                <a:latin typeface="Times New Roman"/>
                <a:ea typeface="Times New Roman"/>
              </a:rPr>
              <a:t>йиғиш</a:t>
            </a:r>
            <a:r>
              <a:rPr lang="ru-RU" dirty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prstClr val="black"/>
                </a:solidFill>
                <a:latin typeface="Times New Roman"/>
                <a:ea typeface="Times New Roman"/>
              </a:rPr>
              <a:t>бўлимига</a:t>
            </a:r>
            <a:r>
              <a:rPr lang="ru-RU" dirty="0">
                <a:solidFill>
                  <a:prstClr val="black"/>
                </a:solidFill>
                <a:latin typeface="Times New Roman"/>
                <a:ea typeface="Times New Roman"/>
              </a:rPr>
              <a:t> конвейер </a:t>
            </a:r>
            <a:r>
              <a:rPr lang="ru-RU" dirty="0" err="1">
                <a:solidFill>
                  <a:prstClr val="black"/>
                </a:solidFill>
                <a:latin typeface="Times New Roman"/>
                <a:ea typeface="Times New Roman"/>
              </a:rPr>
              <a:t>ёрдамида</a:t>
            </a:r>
            <a:r>
              <a:rPr lang="ru-RU" dirty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prstClr val="black"/>
                </a:solidFill>
                <a:latin typeface="Times New Roman"/>
                <a:ea typeface="Times New Roman"/>
              </a:rPr>
              <a:t>узатилади</a:t>
            </a:r>
            <a:r>
              <a:rPr lang="ru-RU" dirty="0">
                <a:solidFill>
                  <a:prstClr val="black"/>
                </a:solidFill>
                <a:latin typeface="Times New Roman"/>
                <a:ea typeface="Times New Roman"/>
              </a:rPr>
              <a:t>. </a:t>
            </a:r>
            <a:r>
              <a:rPr lang="ru-RU" dirty="0" err="1">
                <a:solidFill>
                  <a:prstClr val="black"/>
                </a:solidFill>
                <a:latin typeface="Times New Roman"/>
                <a:ea typeface="Times New Roman"/>
              </a:rPr>
              <a:t>Агар</a:t>
            </a:r>
            <a:r>
              <a:rPr lang="ru-RU" dirty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prstClr val="black"/>
                </a:solidFill>
                <a:latin typeface="Times New Roman"/>
                <a:ea typeface="Times New Roman"/>
              </a:rPr>
              <a:t>қолиплар</a:t>
            </a:r>
            <a:r>
              <a:rPr lang="ru-RU" dirty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prstClr val="black"/>
                </a:solidFill>
                <a:latin typeface="Times New Roman"/>
                <a:ea typeface="Times New Roman"/>
              </a:rPr>
              <a:t>қуритилиши</a:t>
            </a:r>
            <a:r>
              <a:rPr lang="ru-RU" dirty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prstClr val="black"/>
                </a:solidFill>
                <a:latin typeface="Times New Roman"/>
                <a:ea typeface="Times New Roman"/>
              </a:rPr>
              <a:t>лозим</a:t>
            </a:r>
            <a:r>
              <a:rPr lang="ru-RU" dirty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prstClr val="black"/>
                </a:solidFill>
                <a:latin typeface="Times New Roman"/>
                <a:ea typeface="Times New Roman"/>
              </a:rPr>
              <a:t>бўлса</a:t>
            </a:r>
            <a:r>
              <a:rPr lang="ru-RU" dirty="0">
                <a:solidFill>
                  <a:prstClr val="black"/>
                </a:solidFill>
                <a:latin typeface="Times New Roman"/>
                <a:ea typeface="Times New Roman"/>
              </a:rPr>
              <a:t>, улар </a:t>
            </a:r>
            <a:r>
              <a:rPr lang="ru-RU" dirty="0" err="1">
                <a:solidFill>
                  <a:prstClr val="black"/>
                </a:solidFill>
                <a:latin typeface="Times New Roman"/>
                <a:ea typeface="Times New Roman"/>
              </a:rPr>
              <a:t>қуритиш</a:t>
            </a:r>
            <a:r>
              <a:rPr lang="ru-RU" dirty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prstClr val="black"/>
                </a:solidFill>
                <a:latin typeface="Times New Roman"/>
                <a:ea typeface="Times New Roman"/>
              </a:rPr>
              <a:t>бўлимига</a:t>
            </a:r>
            <a:r>
              <a:rPr lang="ru-RU" dirty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prstClr val="black"/>
                </a:solidFill>
                <a:latin typeface="Times New Roman"/>
                <a:ea typeface="Times New Roman"/>
              </a:rPr>
              <a:t>жўнатилади</a:t>
            </a:r>
            <a:r>
              <a:rPr lang="ru-RU" dirty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prstClr val="black"/>
                </a:solidFill>
                <a:latin typeface="Times New Roman"/>
                <a:ea typeface="Times New Roman"/>
              </a:rPr>
              <a:t>ва</a:t>
            </a:r>
            <a:r>
              <a:rPr lang="ru-RU" dirty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prstClr val="black"/>
                </a:solidFill>
                <a:latin typeface="Times New Roman"/>
                <a:ea typeface="Times New Roman"/>
              </a:rPr>
              <a:t>совиганидан</a:t>
            </a:r>
            <a:r>
              <a:rPr lang="ru-RU" dirty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prstClr val="black"/>
                </a:solidFill>
                <a:latin typeface="Times New Roman"/>
                <a:ea typeface="Times New Roman"/>
              </a:rPr>
              <a:t>кейингина</a:t>
            </a:r>
            <a:r>
              <a:rPr lang="ru-RU" dirty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ru-RU" dirty="0" err="1">
                <a:solidFill>
                  <a:prstClr val="black"/>
                </a:solidFill>
                <a:latin typeface="Times New Roman"/>
                <a:ea typeface="Times New Roman"/>
              </a:rPr>
              <a:t>йиғилади</a:t>
            </a:r>
            <a:endParaRPr lang="ru-RU" dirty="0"/>
          </a:p>
          <a:p>
            <a:pPr marL="0" indent="0" algn="just">
              <a:spcAft>
                <a:spcPts val="0"/>
              </a:spcAft>
              <a:buNone/>
            </a:pPr>
            <a:endParaRPr lang="ru-RU" sz="3400" dirty="0" smtClean="0">
              <a:latin typeface="Times New Roman"/>
              <a:ea typeface="Times New Roman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301759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7504" y="1484784"/>
            <a:ext cx="9460762" cy="5112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864096"/>
          </a:xfrm>
        </p:spPr>
        <p:txBody>
          <a:bodyPr>
            <a:normAutofit fontScale="90000"/>
          </a:bodyPr>
          <a:lstStyle/>
          <a:p>
            <a:pPr indent="342900" algn="just">
              <a:spcAft>
                <a:spcPts val="0"/>
              </a:spcAft>
              <a:tabLst>
                <a:tab pos="4057650" algn="l"/>
              </a:tabLst>
            </a:pPr>
            <a:r>
              <a:rPr lang="ru-RU" sz="2700" dirty="0" smtClean="0">
                <a:latin typeface="Times New Roman"/>
                <a:ea typeface="Times New Roman"/>
              </a:rPr>
              <a:t/>
            </a:r>
            <a:br>
              <a:rPr lang="ru-RU" sz="2700" dirty="0" smtClean="0">
                <a:latin typeface="Times New Roman"/>
                <a:ea typeface="Times New Roman"/>
              </a:rPr>
            </a:br>
            <a:r>
              <a:rPr lang="ru-RU" sz="2700" dirty="0" err="1" smtClean="0">
                <a:latin typeface="Times New Roman"/>
                <a:ea typeface="Times New Roman"/>
              </a:rPr>
              <a:t>Пластинкасимон</a:t>
            </a:r>
            <a:r>
              <a:rPr lang="ru-RU" sz="2700" dirty="0" smtClean="0">
                <a:latin typeface="Times New Roman"/>
                <a:ea typeface="Times New Roman"/>
              </a:rPr>
              <a:t> </a:t>
            </a:r>
            <a:r>
              <a:rPr lang="ru-RU" sz="2700" dirty="0" err="1">
                <a:latin typeface="Times New Roman"/>
                <a:ea typeface="Times New Roman"/>
              </a:rPr>
              <a:t>графитли</a:t>
            </a:r>
            <a:r>
              <a:rPr lang="ru-RU" sz="2700" dirty="0">
                <a:latin typeface="Times New Roman"/>
                <a:ea typeface="Times New Roman"/>
              </a:rPr>
              <a:t> </a:t>
            </a:r>
            <a:r>
              <a:rPr lang="ru-RU" sz="2700" dirty="0" err="1">
                <a:latin typeface="Times New Roman"/>
                <a:ea typeface="Times New Roman"/>
              </a:rPr>
              <a:t>кулранг</a:t>
            </a:r>
            <a:r>
              <a:rPr lang="ru-RU" sz="2700" dirty="0">
                <a:latin typeface="Times New Roman"/>
                <a:ea typeface="Times New Roman"/>
              </a:rPr>
              <a:t> </a:t>
            </a:r>
            <a:r>
              <a:rPr lang="ru-RU" sz="2700" dirty="0" err="1">
                <a:latin typeface="Times New Roman"/>
                <a:ea typeface="Times New Roman"/>
              </a:rPr>
              <a:t>чўяннинг</a:t>
            </a:r>
            <a:r>
              <a:rPr lang="ru-RU" sz="2700" dirty="0">
                <a:latin typeface="Times New Roman"/>
                <a:ea typeface="Times New Roman"/>
              </a:rPr>
              <a:t> </a:t>
            </a:r>
            <a:r>
              <a:rPr lang="ru-RU" sz="2700" dirty="0" err="1">
                <a:latin typeface="Times New Roman"/>
                <a:ea typeface="Times New Roman"/>
              </a:rPr>
              <a:t>тавсия</a:t>
            </a:r>
            <a:r>
              <a:rPr lang="ru-RU" sz="2700" dirty="0">
                <a:latin typeface="Times New Roman"/>
                <a:ea typeface="Times New Roman"/>
              </a:rPr>
              <a:t> </a:t>
            </a:r>
            <a:r>
              <a:rPr lang="ru-RU" sz="2700" dirty="0" err="1">
                <a:latin typeface="Times New Roman"/>
                <a:ea typeface="Times New Roman"/>
              </a:rPr>
              <a:t>этиладиган</a:t>
            </a:r>
            <a:r>
              <a:rPr lang="ru-RU" sz="2700" dirty="0">
                <a:latin typeface="Times New Roman"/>
                <a:ea typeface="Times New Roman"/>
              </a:rPr>
              <a:t> </a:t>
            </a:r>
            <a:r>
              <a:rPr lang="ru-RU" sz="2700" dirty="0" err="1">
                <a:latin typeface="Times New Roman"/>
                <a:ea typeface="Times New Roman"/>
              </a:rPr>
              <a:t>кимёвий</a:t>
            </a:r>
            <a:r>
              <a:rPr lang="ru-RU" sz="2700" dirty="0">
                <a:latin typeface="Times New Roman"/>
                <a:ea typeface="Times New Roman"/>
              </a:rPr>
              <a:t> </a:t>
            </a:r>
            <a:r>
              <a:rPr lang="ru-RU" sz="2700" dirty="0" err="1">
                <a:latin typeface="Times New Roman"/>
                <a:ea typeface="Times New Roman"/>
              </a:rPr>
              <a:t>таркиби</a:t>
            </a:r>
            <a:r>
              <a:rPr lang="ru-RU" sz="2700" dirty="0">
                <a:latin typeface="Times New Roman"/>
                <a:ea typeface="Times New Roman"/>
              </a:rPr>
              <a:t> </a:t>
            </a:r>
            <a:r>
              <a:rPr lang="ru-RU" sz="2700" dirty="0" err="1">
                <a:latin typeface="Times New Roman"/>
                <a:ea typeface="Times New Roman"/>
              </a:rPr>
              <a:t>жадвалда</a:t>
            </a:r>
            <a:r>
              <a:rPr lang="ru-RU" sz="2700" dirty="0">
                <a:latin typeface="Times New Roman"/>
                <a:ea typeface="Times New Roman"/>
              </a:rPr>
              <a:t> </a:t>
            </a:r>
            <a:r>
              <a:rPr lang="ru-RU" sz="2700" dirty="0" err="1" smtClean="0">
                <a:latin typeface="Times New Roman"/>
                <a:ea typeface="Times New Roman"/>
              </a:rPr>
              <a:t>келтирилган</a:t>
            </a:r>
            <a:r>
              <a:rPr lang="ru-RU" sz="4800" dirty="0">
                <a:latin typeface="Times New Roman"/>
                <a:ea typeface="Times New Roman"/>
              </a:rPr>
              <a:t/>
            </a:r>
            <a:br>
              <a:rPr lang="ru-RU" sz="4800" dirty="0">
                <a:latin typeface="Times New Roman"/>
                <a:ea typeface="Times New Roman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564649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  <a:tabLst>
                <a:tab pos="4057650" algn="l"/>
              </a:tabLst>
            </a:pP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smtClean="0">
                <a:latin typeface="Times New Roman"/>
                <a:ea typeface="Times New Roman"/>
              </a:rPr>
              <a:t>         </a:t>
            </a:r>
            <a:r>
              <a:rPr lang="ru-RU" dirty="0" err="1" smtClean="0">
                <a:latin typeface="Times New Roman"/>
                <a:ea typeface="Times New Roman"/>
              </a:rPr>
              <a:t>Эслатма</a:t>
            </a:r>
            <a:r>
              <a:rPr lang="ru-RU" dirty="0">
                <a:latin typeface="Times New Roman"/>
                <a:ea typeface="Times New Roman"/>
              </a:rPr>
              <a:t>: </a:t>
            </a:r>
            <a:r>
              <a:rPr lang="ru-RU" dirty="0" err="1">
                <a:latin typeface="Times New Roman"/>
                <a:ea typeface="Times New Roman"/>
              </a:rPr>
              <a:t>Чўянларни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турли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элементлар</a:t>
            </a:r>
            <a:r>
              <a:rPr lang="ru-RU" dirty="0">
                <a:latin typeface="Times New Roman"/>
                <a:ea typeface="Times New Roman"/>
              </a:rPr>
              <a:t> (хром, </a:t>
            </a:r>
            <a:r>
              <a:rPr lang="ru-RU" dirty="0" err="1">
                <a:latin typeface="Times New Roman"/>
                <a:ea typeface="Times New Roman"/>
              </a:rPr>
              <a:t>никел</a:t>
            </a:r>
            <a:r>
              <a:rPr lang="ru-RU" dirty="0">
                <a:latin typeface="Times New Roman"/>
                <a:ea typeface="Times New Roman"/>
              </a:rPr>
              <a:t>, </a:t>
            </a:r>
            <a:r>
              <a:rPr lang="ru-RU" dirty="0" smtClean="0">
                <a:latin typeface="Times New Roman"/>
                <a:ea typeface="Times New Roman"/>
              </a:rPr>
              <a:t>мисс</a:t>
            </a:r>
            <a:r>
              <a:rPr lang="ru-RU" dirty="0">
                <a:latin typeface="Times New Roman"/>
                <a:ea typeface="Times New Roman"/>
              </a:rPr>
              <a:t>, фосфор </a:t>
            </a:r>
            <a:r>
              <a:rPr lang="ru-RU" dirty="0" err="1">
                <a:latin typeface="Times New Roman"/>
                <a:ea typeface="Times New Roman"/>
              </a:rPr>
              <a:t>ва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бошқалар</a:t>
            </a:r>
            <a:r>
              <a:rPr lang="ru-RU" dirty="0">
                <a:latin typeface="Times New Roman"/>
                <a:ea typeface="Times New Roman"/>
              </a:rPr>
              <a:t>) </a:t>
            </a:r>
            <a:r>
              <a:rPr lang="ru-RU" dirty="0" err="1">
                <a:latin typeface="Times New Roman"/>
                <a:ea typeface="Times New Roman"/>
              </a:rPr>
              <a:t>нинг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оз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миқдори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билан</a:t>
            </a:r>
            <a:r>
              <a:rPr lang="ru-RU" dirty="0">
                <a:latin typeface="Times New Roman"/>
                <a:ea typeface="Times New Roman"/>
              </a:rPr>
              <a:t> л</a:t>
            </a:r>
            <a:r>
              <a:rPr lang="uz-Latn-UZ" dirty="0">
                <a:latin typeface="Times New Roman"/>
                <a:ea typeface="Times New Roman"/>
              </a:rPr>
              <a:t>е</a:t>
            </a:r>
            <a:r>
              <a:rPr lang="ru-RU" dirty="0" err="1">
                <a:latin typeface="Times New Roman"/>
                <a:ea typeface="Times New Roman"/>
              </a:rPr>
              <a:t>гирлашга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ру</a:t>
            </a:r>
            <a:r>
              <a:rPr lang="uz-Latn-UZ" dirty="0">
                <a:latin typeface="Times New Roman"/>
                <a:ea typeface="Times New Roman"/>
              </a:rPr>
              <a:t>ҳ</a:t>
            </a:r>
            <a:r>
              <a:rPr lang="ru-RU" dirty="0" err="1">
                <a:latin typeface="Times New Roman"/>
                <a:ea typeface="Times New Roman"/>
              </a:rPr>
              <a:t>сат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этилади</a:t>
            </a:r>
            <a:r>
              <a:rPr lang="ru-RU" dirty="0">
                <a:latin typeface="Times New Roman"/>
                <a:ea typeface="Times New Roman"/>
              </a:rPr>
              <a:t>.</a:t>
            </a:r>
            <a:endParaRPr lang="ru-RU" sz="3600" dirty="0">
              <a:latin typeface="Times New Roman"/>
              <a:ea typeface="Times New Roman"/>
            </a:endParaRP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  <a:tabLst>
                <a:tab pos="4057650" algn="l"/>
              </a:tabLst>
            </a:pP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smtClean="0">
                <a:latin typeface="Times New Roman"/>
                <a:ea typeface="Times New Roman"/>
              </a:rPr>
              <a:t>         </a:t>
            </a:r>
            <a:r>
              <a:rPr lang="ru-RU" dirty="0" err="1" smtClean="0">
                <a:latin typeface="Times New Roman"/>
                <a:ea typeface="Times New Roman"/>
              </a:rPr>
              <a:t>ГОСТга</a:t>
            </a:r>
            <a:r>
              <a:rPr lang="ru-RU" dirty="0" smtClean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биноан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чўяннинг</a:t>
            </a:r>
            <a:r>
              <a:rPr lang="ru-RU" dirty="0">
                <a:latin typeface="Times New Roman"/>
                <a:ea typeface="Times New Roman"/>
              </a:rPr>
              <a:t> механик </a:t>
            </a:r>
            <a:r>
              <a:rPr lang="ru-RU" dirty="0" err="1">
                <a:latin typeface="Times New Roman"/>
                <a:ea typeface="Times New Roman"/>
              </a:rPr>
              <a:t>хоссалари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узунлиги</a:t>
            </a:r>
            <a:r>
              <a:rPr lang="ru-RU" dirty="0">
                <a:latin typeface="Times New Roman"/>
                <a:ea typeface="Times New Roman"/>
              </a:rPr>
              <a:t> 100 мм </a:t>
            </a:r>
            <a:r>
              <a:rPr lang="ru-RU" dirty="0" err="1">
                <a:latin typeface="Times New Roman"/>
                <a:ea typeface="Times New Roman"/>
              </a:rPr>
              <a:t>ва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диаметри</a:t>
            </a:r>
            <a:r>
              <a:rPr lang="ru-RU" dirty="0">
                <a:latin typeface="Times New Roman"/>
                <a:ea typeface="Times New Roman"/>
              </a:rPr>
              <a:t> 20мм </a:t>
            </a:r>
            <a:r>
              <a:rPr lang="ru-RU" dirty="0" err="1">
                <a:latin typeface="Times New Roman"/>
                <a:ea typeface="Times New Roman"/>
              </a:rPr>
              <a:t>бўлган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цилиндрсимон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намунанинг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чўзилишдаги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мустаҳкамлик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чегарасини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аниқлаш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билан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аниқланади</a:t>
            </a:r>
            <a:r>
              <a:rPr lang="ru-RU" dirty="0">
                <a:latin typeface="Times New Roman"/>
                <a:ea typeface="Times New Roman"/>
              </a:rPr>
              <a:t>. </a:t>
            </a:r>
            <a:r>
              <a:rPr lang="ru-RU" dirty="0" err="1">
                <a:latin typeface="Times New Roman"/>
                <a:ea typeface="Times New Roman"/>
              </a:rPr>
              <a:t>Бунинг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учун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дисметри</a:t>
            </a:r>
            <a:r>
              <a:rPr lang="ru-RU" dirty="0">
                <a:latin typeface="Times New Roman"/>
                <a:ea typeface="Times New Roman"/>
              </a:rPr>
              <a:t> 40 мм </a:t>
            </a:r>
            <a:r>
              <a:rPr lang="ru-RU" dirty="0" err="1">
                <a:latin typeface="Times New Roman"/>
                <a:ea typeface="Times New Roman"/>
              </a:rPr>
              <a:t>бўлган</a:t>
            </a:r>
            <a:r>
              <a:rPr lang="ru-RU" dirty="0">
                <a:latin typeface="Times New Roman"/>
                <a:ea typeface="Times New Roman"/>
              </a:rPr>
              <a:t> цилиндрик </a:t>
            </a:r>
            <a:r>
              <a:rPr lang="ru-RU" dirty="0" err="1">
                <a:latin typeface="Times New Roman"/>
                <a:ea typeface="Times New Roman"/>
              </a:rPr>
              <a:t>қуйма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олиниб</a:t>
            </a:r>
            <a:r>
              <a:rPr lang="ru-RU" dirty="0">
                <a:latin typeface="Times New Roman"/>
                <a:ea typeface="Times New Roman"/>
              </a:rPr>
              <a:t>, </a:t>
            </a:r>
            <a:r>
              <a:rPr lang="ru-RU" dirty="0" err="1">
                <a:latin typeface="Times New Roman"/>
                <a:ea typeface="Times New Roman"/>
              </a:rPr>
              <a:t>ундан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керакли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ўлчамдаги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намуна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тайёрланади</a:t>
            </a:r>
            <a:r>
              <a:rPr lang="ru-RU" dirty="0">
                <a:latin typeface="Times New Roman"/>
                <a:ea typeface="Times New Roman"/>
              </a:rPr>
              <a:t>.</a:t>
            </a:r>
            <a:endParaRPr lang="ru-RU" sz="3600" dirty="0">
              <a:latin typeface="Times New Roman"/>
              <a:ea typeface="Times New Roman"/>
            </a:endParaRPr>
          </a:p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  <a:tabLst>
                <a:tab pos="4057650" algn="l"/>
              </a:tabLst>
            </a:pPr>
            <a:r>
              <a:rPr lang="ru-RU" dirty="0" smtClean="0">
                <a:latin typeface="Times New Roman"/>
                <a:ea typeface="Times New Roman"/>
              </a:rPr>
              <a:t>          Магний </a:t>
            </a:r>
            <a:r>
              <a:rPr lang="ru-RU" dirty="0" err="1">
                <a:latin typeface="Times New Roman"/>
                <a:ea typeface="Times New Roman"/>
              </a:rPr>
              <a:t>билан</a:t>
            </a:r>
            <a:r>
              <a:rPr lang="ru-RU" dirty="0">
                <a:latin typeface="Times New Roman"/>
                <a:ea typeface="Times New Roman"/>
              </a:rPr>
              <a:t> 0,15 – 0,45 </a:t>
            </a:r>
            <a:r>
              <a:rPr lang="ru-RU" dirty="0" err="1">
                <a:latin typeface="Times New Roman"/>
                <a:ea typeface="Times New Roman"/>
              </a:rPr>
              <a:t>миқдорда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модификациялаб</a:t>
            </a:r>
            <a:r>
              <a:rPr lang="ru-RU" dirty="0">
                <a:latin typeface="Times New Roman"/>
                <a:ea typeface="Times New Roman"/>
              </a:rPr>
              <a:t>, </a:t>
            </a:r>
            <a:r>
              <a:rPr lang="ru-RU" dirty="0" err="1">
                <a:latin typeface="Times New Roman"/>
                <a:ea typeface="Times New Roman"/>
              </a:rPr>
              <a:t>кейин</a:t>
            </a:r>
            <a:r>
              <a:rPr lang="ru-RU" dirty="0">
                <a:latin typeface="Times New Roman"/>
                <a:ea typeface="Times New Roman"/>
              </a:rPr>
              <a:t> 75% </a:t>
            </a:r>
            <a:r>
              <a:rPr lang="ru-RU" dirty="0" err="1">
                <a:latin typeface="Times New Roman"/>
                <a:ea typeface="Times New Roman"/>
              </a:rPr>
              <a:t>миқдорда</a:t>
            </a:r>
            <a:r>
              <a:rPr lang="ru-RU" dirty="0">
                <a:latin typeface="Times New Roman"/>
                <a:ea typeface="Times New Roman"/>
              </a:rPr>
              <a:t> ферросилиций </a:t>
            </a:r>
            <a:r>
              <a:rPr lang="ru-RU" dirty="0" err="1">
                <a:latin typeface="Times New Roman"/>
                <a:ea typeface="Times New Roman"/>
              </a:rPr>
              <a:t>билан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ишлов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берилган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чўянлар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ўта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мустаҳкам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дейилади</a:t>
            </a:r>
            <a:r>
              <a:rPr lang="ru-RU" dirty="0">
                <a:latin typeface="Times New Roman"/>
                <a:ea typeface="Times New Roman"/>
              </a:rPr>
              <a:t>. </a:t>
            </a:r>
            <a:r>
              <a:rPr lang="ru-RU" dirty="0" err="1">
                <a:latin typeface="Times New Roman"/>
                <a:ea typeface="Times New Roman"/>
              </a:rPr>
              <a:t>Чўянга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модификаторлар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қўшилганида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графитнинг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ўсиш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шароити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ўзгариб</a:t>
            </a:r>
            <a:r>
              <a:rPr lang="ru-RU" dirty="0">
                <a:latin typeface="Times New Roman"/>
                <a:ea typeface="Times New Roman"/>
              </a:rPr>
              <a:t>, </a:t>
            </a:r>
            <a:r>
              <a:rPr lang="ru-RU" dirty="0" err="1">
                <a:latin typeface="Times New Roman"/>
                <a:ea typeface="Times New Roman"/>
              </a:rPr>
              <a:t>унинг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шакли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шарсимон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бўлади</a:t>
            </a:r>
            <a:r>
              <a:rPr lang="ru-RU" dirty="0">
                <a:latin typeface="Times New Roman"/>
                <a:ea typeface="Times New Roman"/>
              </a:rPr>
              <a:t>. </a:t>
            </a:r>
            <a:r>
              <a:rPr lang="ru-RU" dirty="0" err="1">
                <a:latin typeface="Times New Roman"/>
                <a:ea typeface="Times New Roman"/>
              </a:rPr>
              <a:t>Бундай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шаклдаги</a:t>
            </a:r>
            <a:r>
              <a:rPr lang="ru-RU" dirty="0">
                <a:latin typeface="Times New Roman"/>
                <a:ea typeface="Times New Roman"/>
              </a:rPr>
              <a:t> графит </a:t>
            </a:r>
            <a:r>
              <a:rPr lang="ru-RU" dirty="0" err="1">
                <a:latin typeface="Times New Roman"/>
                <a:ea typeface="Times New Roman"/>
              </a:rPr>
              <a:t>чўяннинг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мустаҳкамлигини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оширади</a:t>
            </a:r>
            <a:r>
              <a:rPr lang="ru-RU" dirty="0">
                <a:latin typeface="Times New Roman"/>
                <a:ea typeface="Times New Roman"/>
              </a:rPr>
              <a:t>.</a:t>
            </a:r>
            <a:endParaRPr lang="ru-RU" sz="3600" dirty="0">
              <a:latin typeface="Times New Roman"/>
              <a:ea typeface="Times New Roman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dirty="0" smtClean="0">
                <a:latin typeface="Times New Roman"/>
                <a:ea typeface="Times New Roman"/>
              </a:rPr>
              <a:t>	</a:t>
            </a:r>
            <a:r>
              <a:rPr lang="uz-Latn-UZ" dirty="0" smtClean="0">
                <a:latin typeface="Times New Roman"/>
                <a:ea typeface="Times New Roman"/>
              </a:rPr>
              <a:t>Ў</a:t>
            </a:r>
            <a:r>
              <a:rPr lang="ru-RU" dirty="0">
                <a:latin typeface="Times New Roman"/>
                <a:ea typeface="Times New Roman"/>
              </a:rPr>
              <a:t>та </a:t>
            </a:r>
            <a:r>
              <a:rPr lang="ru-RU" dirty="0" err="1">
                <a:latin typeface="Times New Roman"/>
                <a:ea typeface="Times New Roman"/>
              </a:rPr>
              <a:t>мустаҳкам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чўянлар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углеродли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пўлатларга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нисбатан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бир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мунча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афзалликларга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эга</a:t>
            </a:r>
            <a:r>
              <a:rPr lang="ru-RU" dirty="0">
                <a:latin typeface="Times New Roman"/>
                <a:ea typeface="Times New Roman"/>
              </a:rPr>
              <a:t>: </a:t>
            </a:r>
            <a:r>
              <a:rPr lang="ru-RU" dirty="0" err="1">
                <a:latin typeface="Times New Roman"/>
                <a:ea typeface="Times New Roman"/>
              </a:rPr>
              <a:t>эриш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температураси</a:t>
            </a:r>
            <a:r>
              <a:rPr lang="ru-RU" dirty="0">
                <a:latin typeface="Times New Roman"/>
                <a:ea typeface="Times New Roman"/>
              </a:rPr>
              <a:t> паст, </a:t>
            </a:r>
            <a:r>
              <a:rPr lang="ru-RU" dirty="0" err="1">
                <a:latin typeface="Times New Roman"/>
                <a:ea typeface="Times New Roman"/>
              </a:rPr>
              <a:t>оқувчанлиги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юқори</a:t>
            </a:r>
            <a:r>
              <a:rPr lang="ru-RU" dirty="0">
                <a:latin typeface="Times New Roman"/>
                <a:ea typeface="Times New Roman"/>
              </a:rPr>
              <a:t>, </a:t>
            </a:r>
            <a:r>
              <a:rPr lang="ru-RU" dirty="0" err="1">
                <a:latin typeface="Times New Roman"/>
                <a:ea typeface="Times New Roman"/>
              </a:rPr>
              <a:t>иссиқ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ёриқлар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хосил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бўлишига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қаршилиги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юқори</a:t>
            </a:r>
            <a:r>
              <a:rPr lang="ru-RU" dirty="0">
                <a:latin typeface="Times New Roman"/>
                <a:ea typeface="Times New Roman"/>
              </a:rPr>
              <a:t>, </a:t>
            </a:r>
            <a:r>
              <a:rPr lang="ru-RU" dirty="0" err="1">
                <a:latin typeface="Times New Roman"/>
                <a:ea typeface="Times New Roman"/>
              </a:rPr>
              <a:t>зичлиги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камроқ</a:t>
            </a:r>
            <a:r>
              <a:rPr lang="ru-RU" dirty="0">
                <a:latin typeface="Times New Roman"/>
                <a:ea typeface="Times New Roman"/>
              </a:rPr>
              <a:t>, </a:t>
            </a:r>
            <a:r>
              <a:rPr lang="ru-RU" dirty="0" err="1">
                <a:latin typeface="Times New Roman"/>
                <a:ea typeface="Times New Roman"/>
              </a:rPr>
              <a:t>мустаҳкамлиги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ва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емирилишга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қаршилиги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юқори</a:t>
            </a:r>
            <a:r>
              <a:rPr lang="ru-RU" dirty="0">
                <a:latin typeface="Times New Roman"/>
                <a:ea typeface="Times New Roman"/>
              </a:rPr>
              <a:t>, механик </a:t>
            </a:r>
            <a:r>
              <a:rPr lang="ru-RU" dirty="0" err="1">
                <a:latin typeface="Times New Roman"/>
                <a:ea typeface="Times New Roman"/>
              </a:rPr>
              <a:t>ишлов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бериш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осонроқ</a:t>
            </a:r>
            <a:r>
              <a:rPr lang="ru-RU" dirty="0">
                <a:latin typeface="Times New Roman"/>
                <a:ea typeface="Times New Roman"/>
              </a:rPr>
              <a:t>. </a:t>
            </a:r>
            <a:r>
              <a:rPr lang="ru-RU" dirty="0" err="1">
                <a:latin typeface="Times New Roman"/>
                <a:ea typeface="Times New Roman"/>
              </a:rPr>
              <a:t>Кулранг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чўянга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нисбатан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эса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ўта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мустаҳкам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чўян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мустаҳкамроқ</a:t>
            </a:r>
            <a:r>
              <a:rPr lang="ru-RU" dirty="0">
                <a:latin typeface="Times New Roman"/>
                <a:ea typeface="Times New Roman"/>
              </a:rPr>
              <a:t>, </a:t>
            </a:r>
            <a:r>
              <a:rPr lang="ru-RU" dirty="0" err="1">
                <a:latin typeface="Times New Roman"/>
                <a:ea typeface="Times New Roman"/>
              </a:rPr>
              <a:t>иссиқбардошлиги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юқорироқ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ва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>
                <a:latin typeface="Times New Roman"/>
                <a:ea typeface="Times New Roman"/>
              </a:rPr>
              <a:t>пайвандланиши</a:t>
            </a:r>
            <a:r>
              <a:rPr lang="ru-RU" dirty="0">
                <a:latin typeface="Times New Roman"/>
                <a:ea typeface="Times New Roman"/>
              </a:rPr>
              <a:t> </a:t>
            </a:r>
            <a:r>
              <a:rPr lang="ru-RU" dirty="0" err="1" smtClean="0">
                <a:latin typeface="Times New Roman"/>
                <a:ea typeface="Times New Roman"/>
              </a:rPr>
              <a:t>яхшироқдир</a:t>
            </a:r>
            <a:r>
              <a:rPr lang="ru-RU" dirty="0" smtClean="0">
                <a:latin typeface="Times New Roman"/>
                <a:ea typeface="Times New Roman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660716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700" dirty="0" err="1">
                <a:latin typeface="Times New Roman"/>
                <a:ea typeface="Times New Roman"/>
              </a:rPr>
              <a:t>Ўта</a:t>
            </a:r>
            <a:r>
              <a:rPr lang="ru-RU" sz="2700" dirty="0">
                <a:latin typeface="Times New Roman"/>
                <a:ea typeface="Times New Roman"/>
              </a:rPr>
              <a:t> </a:t>
            </a:r>
            <a:r>
              <a:rPr lang="ru-RU" sz="2700" dirty="0" err="1">
                <a:latin typeface="Times New Roman"/>
                <a:ea typeface="Times New Roman"/>
              </a:rPr>
              <a:t>мустаҳкам</a:t>
            </a:r>
            <a:r>
              <a:rPr lang="ru-RU" sz="2700" dirty="0">
                <a:latin typeface="Times New Roman"/>
                <a:ea typeface="Times New Roman"/>
              </a:rPr>
              <a:t> </a:t>
            </a:r>
            <a:r>
              <a:rPr lang="ru-RU" sz="2700" dirty="0" err="1">
                <a:latin typeface="Times New Roman"/>
                <a:ea typeface="Times New Roman"/>
              </a:rPr>
              <a:t>чўянларнинг</a:t>
            </a:r>
            <a:r>
              <a:rPr lang="ru-RU" sz="2700" dirty="0">
                <a:latin typeface="Times New Roman"/>
                <a:ea typeface="Times New Roman"/>
              </a:rPr>
              <a:t> механик </a:t>
            </a:r>
            <a:r>
              <a:rPr lang="ru-RU" sz="2700" dirty="0" err="1">
                <a:latin typeface="Times New Roman"/>
                <a:ea typeface="Times New Roman"/>
              </a:rPr>
              <a:t>хоссалари</a:t>
            </a:r>
            <a:r>
              <a:rPr lang="ru-RU" sz="2700" dirty="0">
                <a:latin typeface="Times New Roman"/>
                <a:ea typeface="Times New Roman"/>
              </a:rPr>
              <a:t> </a:t>
            </a:r>
            <a:r>
              <a:rPr lang="ru-RU" sz="2700" dirty="0" err="1" smtClean="0">
                <a:latin typeface="Times New Roman"/>
                <a:ea typeface="Times New Roman"/>
              </a:rPr>
              <a:t>келтирилган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89185703"/>
              </p:ext>
            </p:extLst>
          </p:nvPr>
        </p:nvGraphicFramePr>
        <p:xfrm>
          <a:off x="107503" y="1484784"/>
          <a:ext cx="8928992" cy="4968552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1557764"/>
                <a:gridCol w="2875202"/>
                <a:gridCol w="1875829"/>
                <a:gridCol w="1363850"/>
                <a:gridCol w="1256347"/>
              </a:tblGrid>
              <a:tr h="653360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  <a:tabLst>
                          <a:tab pos="4057650" algn="l"/>
                        </a:tabLst>
                      </a:pP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</a:rPr>
                        <a:t>Марка 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  <a:tabLst>
                          <a:tab pos="4057650" algn="l"/>
                        </a:tabLst>
                      </a:pPr>
                      <a:r>
                        <a:rPr lang="ru-RU" sz="2000" dirty="0" err="1">
                          <a:effectLst/>
                          <a:latin typeface="Times New Roman"/>
                          <a:ea typeface="Times New Roman"/>
                        </a:rPr>
                        <a:t>Узилишдаги</a:t>
                      </a: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2000" dirty="0" err="1">
                          <a:effectLst/>
                          <a:latin typeface="Times New Roman"/>
                          <a:ea typeface="Times New Roman"/>
                        </a:rPr>
                        <a:t>вақтинчалик</a:t>
                      </a: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2000" dirty="0" err="1">
                          <a:effectLst/>
                          <a:latin typeface="Times New Roman"/>
                          <a:ea typeface="Times New Roman"/>
                        </a:rPr>
                        <a:t>қаршилиги</a:t>
                      </a: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</a:rPr>
                        <a:t>, (МПа).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  <a:tabLst>
                          <a:tab pos="4057650" algn="l"/>
                        </a:tabLst>
                      </a:pPr>
                      <a:r>
                        <a:rPr lang="ru-RU" sz="2000" dirty="0" err="1">
                          <a:effectLst/>
                          <a:latin typeface="Times New Roman"/>
                          <a:ea typeface="Times New Roman"/>
                        </a:rPr>
                        <a:t>Оқувчанлик</a:t>
                      </a: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2000" dirty="0" err="1">
                          <a:effectLst/>
                          <a:latin typeface="Times New Roman"/>
                          <a:ea typeface="Times New Roman"/>
                        </a:rPr>
                        <a:t>чегараси</a:t>
                      </a: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</a:rPr>
                        <a:t>, МПа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  <a:tabLst>
                          <a:tab pos="4057650" algn="l"/>
                        </a:tabLst>
                      </a:pPr>
                      <a:r>
                        <a:rPr lang="ru-RU" sz="2000">
                          <a:effectLst/>
                          <a:latin typeface="Times New Roman"/>
                          <a:ea typeface="Times New Roman"/>
                        </a:rPr>
                        <a:t>Нисбий узайиш, %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  <a:tabLst>
                          <a:tab pos="4057650" algn="l"/>
                        </a:tabLst>
                      </a:pPr>
                      <a:r>
                        <a:rPr lang="ru-RU" sz="2000">
                          <a:effectLst/>
                          <a:latin typeface="Times New Roman"/>
                          <a:ea typeface="Times New Roman"/>
                        </a:rPr>
                        <a:t>Қаттиқлик, НВ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54152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  <a:tabLst>
                          <a:tab pos="4057650" algn="l"/>
                        </a:tabLst>
                      </a:pP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</a:rPr>
                        <a:t> ВЧ 38 – 17</a:t>
                      </a:r>
                    </a:p>
                    <a:p>
                      <a:pPr algn="ctr">
                        <a:spcAft>
                          <a:spcPts val="600"/>
                        </a:spcAft>
                        <a:tabLst>
                          <a:tab pos="4057650" algn="l"/>
                        </a:tabLst>
                      </a:pP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</a:rPr>
                        <a:t> ВЧ 42 – 12</a:t>
                      </a:r>
                    </a:p>
                    <a:p>
                      <a:pPr algn="ctr">
                        <a:spcAft>
                          <a:spcPts val="600"/>
                        </a:spcAft>
                        <a:tabLst>
                          <a:tab pos="4057650" algn="l"/>
                        </a:tabLst>
                      </a:pPr>
                      <a:r>
                        <a:rPr lang="ru-RU" sz="2000" dirty="0" smtClean="0">
                          <a:effectLst/>
                          <a:latin typeface="Times New Roman"/>
                          <a:ea typeface="Times New Roman"/>
                        </a:rPr>
                        <a:t>ВЧ </a:t>
                      </a: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</a:rPr>
                        <a:t>45 – </a:t>
                      </a:r>
                      <a:r>
                        <a:rPr lang="ru-RU" sz="2000" dirty="0" smtClean="0">
                          <a:effectLst/>
                          <a:latin typeface="Times New Roman"/>
                          <a:ea typeface="Times New Roman"/>
                        </a:rPr>
                        <a:t>5</a:t>
                      </a:r>
                    </a:p>
                    <a:p>
                      <a:pPr algn="ctr">
                        <a:spcAft>
                          <a:spcPts val="600"/>
                        </a:spcAft>
                        <a:tabLst>
                          <a:tab pos="4057650" algn="l"/>
                        </a:tabLst>
                      </a:pPr>
                      <a:r>
                        <a:rPr lang="ru-RU" sz="2000" dirty="0" smtClean="0">
                          <a:effectLst/>
                          <a:latin typeface="Times New Roman"/>
                          <a:ea typeface="Times New Roman"/>
                        </a:rPr>
                        <a:t>ВЧ </a:t>
                      </a: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</a:rPr>
                        <a:t>50 –7</a:t>
                      </a:r>
                    </a:p>
                    <a:p>
                      <a:pPr algn="ctr">
                        <a:spcAft>
                          <a:spcPts val="600"/>
                        </a:spcAft>
                        <a:tabLst>
                          <a:tab pos="4057650" algn="l"/>
                        </a:tabLst>
                      </a:pP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</a:rPr>
                        <a:t>ВЧ 50 – 2</a:t>
                      </a:r>
                    </a:p>
                    <a:p>
                      <a:pPr algn="ctr">
                        <a:spcAft>
                          <a:spcPts val="600"/>
                        </a:spcAft>
                        <a:tabLst>
                          <a:tab pos="4057650" algn="l"/>
                        </a:tabLst>
                      </a:pP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</a:rPr>
                        <a:t>ВЧ 60 – 2</a:t>
                      </a:r>
                    </a:p>
                    <a:p>
                      <a:pPr algn="ctr">
                        <a:spcAft>
                          <a:spcPts val="600"/>
                        </a:spcAft>
                        <a:tabLst>
                          <a:tab pos="4057650" algn="l"/>
                        </a:tabLst>
                      </a:pP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</a:rPr>
                        <a:t>ВЧ 70 – 2</a:t>
                      </a:r>
                    </a:p>
                    <a:p>
                      <a:pPr algn="ctr">
                        <a:spcAft>
                          <a:spcPts val="600"/>
                        </a:spcAft>
                        <a:tabLst>
                          <a:tab pos="4057650" algn="l"/>
                        </a:tabLst>
                      </a:pP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</a:rPr>
                        <a:t>ВЧ 80 – 2</a:t>
                      </a:r>
                    </a:p>
                    <a:p>
                      <a:pPr algn="ctr">
                        <a:spcAft>
                          <a:spcPts val="600"/>
                        </a:spcAft>
                        <a:tabLst>
                          <a:tab pos="4057650" algn="l"/>
                        </a:tabLst>
                      </a:pP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</a:rPr>
                        <a:t> ВЧ 100 – 2</a:t>
                      </a:r>
                    </a:p>
                    <a:p>
                      <a:pPr algn="ctr">
                        <a:spcAft>
                          <a:spcPts val="600"/>
                        </a:spcAft>
                        <a:tabLst>
                          <a:tab pos="4057650" algn="l"/>
                        </a:tabLst>
                      </a:pP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</a:rPr>
                        <a:t> ВЧ 120 – 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  <a:tabLst>
                          <a:tab pos="4057650" algn="l"/>
                        </a:tabLst>
                      </a:pP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</a:rPr>
                        <a:t>373</a:t>
                      </a:r>
                    </a:p>
                    <a:p>
                      <a:pPr algn="ctr">
                        <a:spcAft>
                          <a:spcPts val="600"/>
                        </a:spcAft>
                        <a:tabLst>
                          <a:tab pos="4057650" algn="l"/>
                        </a:tabLst>
                      </a:pP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</a:rPr>
                        <a:t>412</a:t>
                      </a:r>
                    </a:p>
                    <a:p>
                      <a:pPr algn="ctr">
                        <a:spcAft>
                          <a:spcPts val="600"/>
                        </a:spcAft>
                        <a:tabLst>
                          <a:tab pos="4057650" algn="l"/>
                        </a:tabLst>
                      </a:pP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</a:rPr>
                        <a:t>441</a:t>
                      </a:r>
                    </a:p>
                    <a:p>
                      <a:pPr algn="ctr">
                        <a:spcAft>
                          <a:spcPts val="600"/>
                        </a:spcAft>
                        <a:tabLst>
                          <a:tab pos="4057650" algn="l"/>
                        </a:tabLst>
                      </a:pP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</a:rPr>
                        <a:t>490</a:t>
                      </a:r>
                    </a:p>
                    <a:p>
                      <a:pPr algn="ctr">
                        <a:spcAft>
                          <a:spcPts val="600"/>
                        </a:spcAft>
                        <a:tabLst>
                          <a:tab pos="4057650" algn="l"/>
                        </a:tabLst>
                      </a:pP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</a:rPr>
                        <a:t>490</a:t>
                      </a:r>
                    </a:p>
                    <a:p>
                      <a:pPr algn="ctr">
                        <a:spcAft>
                          <a:spcPts val="600"/>
                        </a:spcAft>
                        <a:tabLst>
                          <a:tab pos="4057650" algn="l"/>
                        </a:tabLst>
                      </a:pP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</a:rPr>
                        <a:t>588</a:t>
                      </a:r>
                    </a:p>
                    <a:p>
                      <a:pPr algn="ctr">
                        <a:spcAft>
                          <a:spcPts val="600"/>
                        </a:spcAft>
                        <a:tabLst>
                          <a:tab pos="4057650" algn="l"/>
                        </a:tabLst>
                      </a:pP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</a:rPr>
                        <a:t>686</a:t>
                      </a:r>
                    </a:p>
                    <a:p>
                      <a:pPr algn="ctr">
                        <a:spcAft>
                          <a:spcPts val="600"/>
                        </a:spcAft>
                        <a:tabLst>
                          <a:tab pos="4057650" algn="l"/>
                        </a:tabLst>
                      </a:pP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</a:rPr>
                        <a:t>784</a:t>
                      </a:r>
                    </a:p>
                    <a:p>
                      <a:pPr algn="ctr">
                        <a:spcAft>
                          <a:spcPts val="600"/>
                        </a:spcAft>
                        <a:tabLst>
                          <a:tab pos="4057650" algn="l"/>
                        </a:tabLst>
                      </a:pP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</a:rPr>
                        <a:t>981</a:t>
                      </a:r>
                    </a:p>
                    <a:p>
                      <a:pPr algn="ctr">
                        <a:spcAft>
                          <a:spcPts val="600"/>
                        </a:spcAft>
                        <a:tabLst>
                          <a:tab pos="4057650" algn="l"/>
                        </a:tabLst>
                      </a:pP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</a:rPr>
                        <a:t>1177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  <a:tabLst>
                          <a:tab pos="4057650" algn="l"/>
                        </a:tabLst>
                      </a:pP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</a:rPr>
                        <a:t>235</a:t>
                      </a:r>
                    </a:p>
                    <a:p>
                      <a:pPr algn="ctr">
                        <a:spcAft>
                          <a:spcPts val="600"/>
                        </a:spcAft>
                        <a:tabLst>
                          <a:tab pos="4057650" algn="l"/>
                        </a:tabLst>
                      </a:pP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</a:rPr>
                        <a:t>274</a:t>
                      </a:r>
                    </a:p>
                    <a:p>
                      <a:pPr algn="ctr">
                        <a:spcAft>
                          <a:spcPts val="600"/>
                        </a:spcAft>
                        <a:tabLst>
                          <a:tab pos="4057650" algn="l"/>
                        </a:tabLst>
                      </a:pP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</a:rPr>
                        <a:t>233</a:t>
                      </a:r>
                    </a:p>
                    <a:p>
                      <a:pPr algn="ctr">
                        <a:spcAft>
                          <a:spcPts val="600"/>
                        </a:spcAft>
                        <a:tabLst>
                          <a:tab pos="4057650" algn="l"/>
                        </a:tabLst>
                      </a:pP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</a:rPr>
                        <a:t>343</a:t>
                      </a:r>
                    </a:p>
                    <a:p>
                      <a:pPr algn="ctr">
                        <a:spcAft>
                          <a:spcPts val="600"/>
                        </a:spcAft>
                        <a:tabLst>
                          <a:tab pos="4057650" algn="l"/>
                        </a:tabLst>
                      </a:pP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</a:rPr>
                        <a:t>343</a:t>
                      </a:r>
                    </a:p>
                    <a:p>
                      <a:pPr algn="ctr">
                        <a:spcAft>
                          <a:spcPts val="600"/>
                        </a:spcAft>
                        <a:tabLst>
                          <a:tab pos="4057650" algn="l"/>
                        </a:tabLst>
                      </a:pP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</a:rPr>
                        <a:t>393</a:t>
                      </a:r>
                    </a:p>
                    <a:p>
                      <a:pPr algn="ctr">
                        <a:spcAft>
                          <a:spcPts val="600"/>
                        </a:spcAft>
                        <a:tabLst>
                          <a:tab pos="4057650" algn="l"/>
                        </a:tabLst>
                      </a:pP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</a:rPr>
                        <a:t>441</a:t>
                      </a:r>
                    </a:p>
                    <a:p>
                      <a:pPr algn="ctr">
                        <a:spcAft>
                          <a:spcPts val="600"/>
                        </a:spcAft>
                        <a:tabLst>
                          <a:tab pos="4057650" algn="l"/>
                        </a:tabLst>
                      </a:pP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</a:rPr>
                        <a:t>490</a:t>
                      </a:r>
                    </a:p>
                    <a:p>
                      <a:pPr algn="ctr">
                        <a:spcAft>
                          <a:spcPts val="600"/>
                        </a:spcAft>
                        <a:tabLst>
                          <a:tab pos="4057650" algn="l"/>
                        </a:tabLst>
                      </a:pP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</a:rPr>
                        <a:t>686</a:t>
                      </a:r>
                    </a:p>
                    <a:p>
                      <a:pPr algn="ctr">
                        <a:spcAft>
                          <a:spcPts val="600"/>
                        </a:spcAft>
                        <a:tabLst>
                          <a:tab pos="4057650" algn="l"/>
                        </a:tabLst>
                      </a:pP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</a:rPr>
                        <a:t>882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  <a:tabLst>
                          <a:tab pos="4057650" algn="l"/>
                        </a:tabLst>
                      </a:pP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</a:rPr>
                        <a:t>17</a:t>
                      </a:r>
                    </a:p>
                    <a:p>
                      <a:pPr algn="ctr">
                        <a:spcAft>
                          <a:spcPts val="600"/>
                        </a:spcAft>
                        <a:tabLst>
                          <a:tab pos="4057650" algn="l"/>
                        </a:tabLst>
                      </a:pP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</a:rPr>
                        <a:t>12</a:t>
                      </a:r>
                    </a:p>
                    <a:p>
                      <a:pPr algn="ctr">
                        <a:spcAft>
                          <a:spcPts val="600"/>
                        </a:spcAft>
                        <a:tabLst>
                          <a:tab pos="4057650" algn="l"/>
                        </a:tabLst>
                      </a:pP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</a:rPr>
                        <a:t>5</a:t>
                      </a:r>
                    </a:p>
                    <a:p>
                      <a:pPr algn="ctr">
                        <a:spcAft>
                          <a:spcPts val="600"/>
                        </a:spcAft>
                        <a:tabLst>
                          <a:tab pos="4057650" algn="l"/>
                        </a:tabLst>
                      </a:pP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</a:rPr>
                        <a:t>7</a:t>
                      </a:r>
                    </a:p>
                    <a:p>
                      <a:pPr algn="ctr">
                        <a:spcAft>
                          <a:spcPts val="600"/>
                        </a:spcAft>
                        <a:tabLst>
                          <a:tab pos="4057650" algn="l"/>
                        </a:tabLst>
                      </a:pP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</a:rPr>
                        <a:t>2</a:t>
                      </a:r>
                    </a:p>
                    <a:p>
                      <a:pPr algn="ctr">
                        <a:spcAft>
                          <a:spcPts val="600"/>
                        </a:spcAft>
                        <a:tabLst>
                          <a:tab pos="4057650" algn="l"/>
                        </a:tabLst>
                      </a:pP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</a:rPr>
                        <a:t>2</a:t>
                      </a:r>
                    </a:p>
                    <a:p>
                      <a:pPr algn="ctr">
                        <a:spcAft>
                          <a:spcPts val="600"/>
                        </a:spcAft>
                        <a:tabLst>
                          <a:tab pos="4057650" algn="l"/>
                        </a:tabLst>
                      </a:pP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</a:rPr>
                        <a:t>2</a:t>
                      </a:r>
                    </a:p>
                    <a:p>
                      <a:pPr algn="ctr">
                        <a:spcAft>
                          <a:spcPts val="600"/>
                        </a:spcAft>
                        <a:tabLst>
                          <a:tab pos="4057650" algn="l"/>
                        </a:tabLst>
                      </a:pP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</a:rPr>
                        <a:t>2</a:t>
                      </a:r>
                    </a:p>
                    <a:p>
                      <a:pPr algn="ctr">
                        <a:spcAft>
                          <a:spcPts val="600"/>
                        </a:spcAft>
                        <a:tabLst>
                          <a:tab pos="4057650" algn="l"/>
                        </a:tabLst>
                      </a:pP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</a:rPr>
                        <a:t>2</a:t>
                      </a:r>
                    </a:p>
                    <a:p>
                      <a:pPr algn="ctr">
                        <a:spcAft>
                          <a:spcPts val="600"/>
                        </a:spcAft>
                        <a:tabLst>
                          <a:tab pos="4057650" algn="l"/>
                        </a:tabLst>
                      </a:pP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</a:rPr>
                        <a:t>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  <a:tabLst>
                          <a:tab pos="4057650" algn="l"/>
                        </a:tabLst>
                      </a:pP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</a:rPr>
                        <a:t>140 – 170</a:t>
                      </a:r>
                    </a:p>
                    <a:p>
                      <a:pPr algn="ctr">
                        <a:spcAft>
                          <a:spcPts val="600"/>
                        </a:spcAft>
                        <a:tabLst>
                          <a:tab pos="4057650" algn="l"/>
                        </a:tabLst>
                      </a:pP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</a:rPr>
                        <a:t>140 – 200</a:t>
                      </a:r>
                    </a:p>
                    <a:p>
                      <a:pPr algn="ctr">
                        <a:spcAft>
                          <a:spcPts val="600"/>
                        </a:spcAft>
                        <a:tabLst>
                          <a:tab pos="4057650" algn="l"/>
                        </a:tabLst>
                      </a:pP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</a:rPr>
                        <a:t>160 – 220</a:t>
                      </a:r>
                    </a:p>
                    <a:p>
                      <a:pPr algn="ctr">
                        <a:spcAft>
                          <a:spcPts val="600"/>
                        </a:spcAft>
                        <a:tabLst>
                          <a:tab pos="4057650" algn="l"/>
                        </a:tabLst>
                      </a:pP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</a:rPr>
                        <a:t>171 – 241</a:t>
                      </a:r>
                    </a:p>
                    <a:p>
                      <a:pPr algn="ctr">
                        <a:spcAft>
                          <a:spcPts val="600"/>
                        </a:spcAft>
                        <a:tabLst>
                          <a:tab pos="4057650" algn="l"/>
                        </a:tabLst>
                      </a:pP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</a:rPr>
                        <a:t>180 – 260</a:t>
                      </a:r>
                    </a:p>
                    <a:p>
                      <a:pPr algn="ctr">
                        <a:spcAft>
                          <a:spcPts val="600"/>
                        </a:spcAft>
                        <a:tabLst>
                          <a:tab pos="4057650" algn="l"/>
                        </a:tabLst>
                      </a:pP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</a:rPr>
                        <a:t>200 – 280</a:t>
                      </a:r>
                    </a:p>
                    <a:p>
                      <a:pPr algn="ctr">
                        <a:spcAft>
                          <a:spcPts val="600"/>
                        </a:spcAft>
                        <a:tabLst>
                          <a:tab pos="4057650" algn="l"/>
                        </a:tabLst>
                      </a:pP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</a:rPr>
                        <a:t>229 – 300</a:t>
                      </a:r>
                    </a:p>
                    <a:p>
                      <a:pPr algn="ctr">
                        <a:spcAft>
                          <a:spcPts val="600"/>
                        </a:spcAft>
                        <a:tabLst>
                          <a:tab pos="4057650" algn="l"/>
                        </a:tabLst>
                      </a:pP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</a:rPr>
                        <a:t>250 – 330</a:t>
                      </a:r>
                    </a:p>
                    <a:p>
                      <a:pPr algn="ctr">
                        <a:spcAft>
                          <a:spcPts val="600"/>
                        </a:spcAft>
                        <a:tabLst>
                          <a:tab pos="4057650" algn="l"/>
                        </a:tabLst>
                      </a:pP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</a:rPr>
                        <a:t>270 – 360</a:t>
                      </a:r>
                    </a:p>
                    <a:p>
                      <a:pPr algn="ctr">
                        <a:spcAft>
                          <a:spcPts val="600"/>
                        </a:spcAft>
                        <a:tabLst>
                          <a:tab pos="4057650" algn="l"/>
                        </a:tabLst>
                      </a:pPr>
                      <a:r>
                        <a:rPr lang="ru-RU" sz="2000" dirty="0">
                          <a:effectLst/>
                          <a:latin typeface="Times New Roman"/>
                          <a:ea typeface="Times New Roman"/>
                        </a:rPr>
                        <a:t>302 – 380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04397106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32500" lnSpcReduction="20000"/>
          </a:bodyPr>
          <a:lstStyle/>
          <a:p>
            <a:pPr marL="0" indent="0" algn="just">
              <a:spcBef>
                <a:spcPts val="0"/>
              </a:spcBef>
              <a:buNone/>
            </a:pPr>
            <a:r>
              <a:rPr lang="uz-Latn-UZ" sz="6500" dirty="0"/>
              <a:t> </a:t>
            </a:r>
            <a:r>
              <a:rPr lang="uz-Latn-UZ" sz="6500" dirty="0" smtClean="0"/>
              <a:t>               </a:t>
            </a:r>
            <a:r>
              <a:rPr lang="uz-Latn-UZ" sz="6500" dirty="0" smtClean="0">
                <a:latin typeface="Times New Roman" pitchFamily="18" charset="0"/>
                <a:cs typeface="Times New Roman" pitchFamily="18" charset="0"/>
              </a:rPr>
              <a:t>Ў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та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мустаҳкам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чўянлар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машинасозликнинг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турли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деталлари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, колен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валлари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, прокат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валлари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қўлланилади.Қуйиш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тизимининг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элементларига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қуюлувчи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суюқ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қотишмани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қабул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қилиб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қолип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бўшлиғига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жўнатиш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хизмат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қиладиган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қуйилиш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воронкаси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воронкалар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устки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ярим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қолипга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ўрнатилиб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айрим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холларда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мураккаб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қолипларда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қуйиш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оқимини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бошқариш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шлакларни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ушлаб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қолиш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бошқа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мақсадлар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ишлатилади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uz-Latn-UZ" sz="6500" dirty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uz-Latn-UZ" sz="6500" dirty="0" smtClean="0">
                <a:latin typeface="Times New Roman" pitchFamily="18" charset="0"/>
                <a:cs typeface="Times New Roman" pitchFamily="18" charset="0"/>
                <a:sym typeface="Symbol"/>
              </a:rPr>
              <a:t>      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Тутгич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вертикал канал,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қуйилиш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воронкани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бошқа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қуйилиш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системасини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элементлари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қолип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бўшлиғи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боғловчи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каналдир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uz-Latn-UZ" sz="6500" dirty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uz-Latn-UZ" sz="6500" dirty="0" smtClean="0">
                <a:latin typeface="Times New Roman" pitchFamily="18" charset="0"/>
                <a:cs typeface="Times New Roman" pitchFamily="18" charset="0"/>
                <a:sym typeface="Symbol"/>
              </a:rPr>
              <a:t>      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Шлактутгич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қуйилиш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системасининг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бўлаги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бўлиб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қоидаси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бўйича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горизонтал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канал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холда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. Шлак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тутгич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суюқ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метални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қолип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бўшлиғига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оқиб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тушиш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тезлигини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камайтиради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ундан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шлак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ташкил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этувчиларни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ушлаб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қолиш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хизмат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қилади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uz-Latn-UZ" sz="6500" dirty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uz-Latn-UZ" sz="6500" dirty="0" smtClean="0">
                <a:latin typeface="Times New Roman" pitchFamily="18" charset="0"/>
                <a:cs typeface="Times New Roman" pitchFamily="18" charset="0"/>
                <a:sym typeface="Symbol"/>
              </a:rPr>
              <a:t>       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Суюқ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метални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қолип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бўшлиғига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етказиб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берувчи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таъминлагич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канали.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uz-Latn-UZ" sz="6500" dirty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uz-Latn-UZ" sz="6500" dirty="0" smtClean="0">
                <a:latin typeface="Times New Roman" pitchFamily="18" charset="0"/>
                <a:cs typeface="Times New Roman" pitchFamily="18" charset="0"/>
                <a:sym typeface="Symbol"/>
              </a:rPr>
              <a:t>       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Метални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қотиш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вақтинча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киришувчанлик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суюқ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металл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етказиб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берувчи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>
                <a:latin typeface="Times New Roman" pitchFamily="18" charset="0"/>
                <a:cs typeface="Times New Roman" pitchFamily="18" charset="0"/>
              </a:rPr>
              <a:t>таъминлагич</a:t>
            </a:r>
            <a:r>
              <a:rPr lang="ru-RU" sz="65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uz-Latn-UZ" sz="6500" dirty="0">
                <a:latin typeface="Times New Roman" pitchFamily="18" charset="0"/>
                <a:cs typeface="Times New Roman" pitchFamily="18" charset="0"/>
                <a:sym typeface="Symbol"/>
              </a:rPr>
              <a:t> </a:t>
            </a:r>
            <a:r>
              <a:rPr lang="uz-Latn-UZ" sz="6500" dirty="0" smtClean="0">
                <a:latin typeface="Times New Roman" pitchFamily="18" charset="0"/>
                <a:cs typeface="Times New Roman" pitchFamily="18" charset="0"/>
                <a:sym typeface="Symbol"/>
              </a:rPr>
              <a:t>      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Отқин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 канали –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қолип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бўшлиғидаги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 газ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sz="6500" dirty="0" smtClean="0">
                <a:latin typeface="Times New Roman" pitchFamily="18" charset="0"/>
                <a:cs typeface="Times New Roman" pitchFamily="18" charset="0"/>
              </a:rPr>
              <a:t>ҳ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авони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чиқариш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қолипни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 металл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тўлганлигини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текшириш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айрим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холларда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металнинг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қотиш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вақтида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суюқ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эритма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таъминлаш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фойдаланилади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Отқин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 канали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қолип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бўшлиғидаги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зарур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қисмга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ўрнатилади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.	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Машинада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қолиплаш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нусха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махсус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плитага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ўрнатилади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томонлама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икки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томонлама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бўлиши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мартали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кам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серияни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чиқаришда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 тез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тайёрланувчи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нусха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мосламасидан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фойдаланилади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Металли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пластмассали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нусхалар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плиталар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асосан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серияли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массали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чиқаришда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тахтали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нусхалар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мартали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ҳамда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кам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серияли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чиқаришда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6500" dirty="0" err="1" smtClean="0">
                <a:latin typeface="Times New Roman" pitchFamily="18" charset="0"/>
                <a:cs typeface="Times New Roman" pitchFamily="18" charset="0"/>
              </a:rPr>
              <a:t>фойдаланилади</a:t>
            </a:r>
            <a:r>
              <a:rPr lang="ru-RU" sz="65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177132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:dissolve/>
      </p:transition>
    </mc:Choice>
    <mc:Fallback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20933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z-Latn-UZ" sz="7200" dirty="0" smtClean="0">
                <a:latin typeface="Times New Roman" pitchFamily="18" charset="0"/>
                <a:cs typeface="Times New Roman" pitchFamily="18" charset="0"/>
              </a:rPr>
              <a:t>Эътиборингиз учун раҳмат</a:t>
            </a:r>
            <a:endParaRPr lang="ru-RU" sz="7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8053998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CHARACTER" val="CharacterId &quot;{405ef3e1-e56c-4393-a1ef-78ad960d015e}&quot;&#10;PoseId 21_020_steve.jpg&#10;"/>
</p:tagLst>
</file>

<file path=ppt/theme/_rels/them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theme/_rels/them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image" Target="../media/image7.jpeg"/></Relationships>
</file>

<file path=ppt/theme/_rels/them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theme/_rels/them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11.jpeg"/></Relationships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Горизонт">
  <a:themeElements>
    <a:clrScheme name="Горизонт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Горизонт">
      <a:maj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rial Narrow"/>
        <a:ea typeface=""/>
        <a:cs typeface=""/>
        <a:font script="Jpan" typeface="HGｺﾞｼｯｸM"/>
        <a:font script="Hang" typeface="HY얕은샘물M"/>
        <a:font script="Hans" typeface="方正姚体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Горизонт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2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2924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34925" h="47625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40000"/>
              </a:schemeClr>
            </a:gs>
            <a:gs pos="31000">
              <a:schemeClr val="phClr">
                <a:tint val="100000"/>
                <a:shade val="90000"/>
                <a:alpha val="100000"/>
              </a:schemeClr>
            </a:gs>
            <a:gs pos="100000">
              <a:schemeClr val="phClr">
                <a:tint val="100000"/>
                <a:shade val="80000"/>
                <a:alpha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100000"/>
                <a:alpha val="100000"/>
                <a:satMod val="180000"/>
              </a:schemeClr>
            </a:gs>
            <a:gs pos="41000">
              <a:schemeClr val="phClr">
                <a:tint val="100000"/>
                <a:shade val="100000"/>
                <a:alpha val="100000"/>
                <a:satMod val="150000"/>
              </a:schemeClr>
            </a:gs>
            <a:gs pos="100000">
              <a:schemeClr val="phClr">
                <a:tint val="100000"/>
                <a:shade val="65000"/>
                <a:alpha val="100000"/>
              </a:schemeClr>
            </a:gs>
          </a:gsLst>
          <a:path path="circle">
            <a:fillToRect l="50000" t="80000" r="100000" b="10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_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Кнопка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Кнопка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нопк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Обычная">
  <a:themeElements>
    <a:clrScheme name="Обычная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Обычная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Обычная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Справедливость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466</Words>
  <Application>Microsoft Office PowerPoint</Application>
  <PresentationFormat>Экран (4:3)</PresentationFormat>
  <Paragraphs>90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9</vt:i4>
      </vt:variant>
      <vt:variant>
        <vt:lpstr>Заголовки слайдов</vt:lpstr>
      </vt:variant>
      <vt:variant>
        <vt:i4>11</vt:i4>
      </vt:variant>
    </vt:vector>
  </HeadingPairs>
  <TitlesOfParts>
    <vt:vector size="20" baseType="lpstr">
      <vt:lpstr>Тема Office</vt:lpstr>
      <vt:lpstr>Горизонт</vt:lpstr>
      <vt:lpstr>Воздушный поток</vt:lpstr>
      <vt:lpstr>1_Тема Office</vt:lpstr>
      <vt:lpstr>1_Воздушный поток</vt:lpstr>
      <vt:lpstr>Кнопка</vt:lpstr>
      <vt:lpstr>Обычная</vt:lpstr>
      <vt:lpstr>Трек</vt:lpstr>
      <vt:lpstr>Справедливость</vt:lpstr>
      <vt:lpstr>Слайд 1</vt:lpstr>
      <vt:lpstr>Слайд 2</vt:lpstr>
      <vt:lpstr>Слайд 3</vt:lpstr>
      <vt:lpstr>дендрит (бундай кристаллнинг асосий ўқлари бир-бирига паралел жойлашади); юмалоқ ёки олтибурчак шаклга эга бўлган шарсимон; кристаллнинг асосий ўқлари бир-бирига нисбатан тартибсиз жойлашган </vt:lpstr>
      <vt:lpstr>Слайд 5</vt:lpstr>
      <vt:lpstr>Слайд 6</vt:lpstr>
      <vt:lpstr> Пластинкасимон графитли кулранг чўяннинг тавсия этиладиган кимёвий таркиби жадвалда келтирилган </vt:lpstr>
      <vt:lpstr>Слайд 8</vt:lpstr>
      <vt:lpstr>Ўта мустаҳкам чўянларнинг механик хоссалари келтирилган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Пользователь</cp:lastModifiedBy>
  <cp:revision>14</cp:revision>
  <dcterms:created xsi:type="dcterms:W3CDTF">2017-09-19T13:05:06Z</dcterms:created>
  <dcterms:modified xsi:type="dcterms:W3CDTF">2019-10-06T16:49:00Z</dcterms:modified>
</cp:coreProperties>
</file>