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2"/>
  </p:notesMasterIdLst>
  <p:sldIdLst>
    <p:sldId id="256" r:id="rId2"/>
    <p:sldId id="258" r:id="rId3"/>
    <p:sldId id="259" r:id="rId4"/>
    <p:sldId id="263" r:id="rId5"/>
    <p:sldId id="264" r:id="rId6"/>
    <p:sldId id="266" r:id="rId7"/>
    <p:sldId id="265" r:id="rId8"/>
    <p:sldId id="267" r:id="rId9"/>
    <p:sldId id="295" r:id="rId10"/>
    <p:sldId id="322" r:id="rId11"/>
    <p:sldId id="286" r:id="rId12"/>
    <p:sldId id="289" r:id="rId13"/>
    <p:sldId id="296" r:id="rId14"/>
    <p:sldId id="297" r:id="rId15"/>
    <p:sldId id="298" r:id="rId16"/>
    <p:sldId id="299" r:id="rId17"/>
    <p:sldId id="300" r:id="rId18"/>
    <p:sldId id="301" r:id="rId19"/>
    <p:sldId id="302" r:id="rId20"/>
    <p:sldId id="303" r:id="rId21"/>
    <p:sldId id="304" r:id="rId22"/>
    <p:sldId id="305" r:id="rId23"/>
    <p:sldId id="306" r:id="rId24"/>
    <p:sldId id="307" r:id="rId25"/>
    <p:sldId id="308" r:id="rId26"/>
    <p:sldId id="309" r:id="rId27"/>
    <p:sldId id="310" r:id="rId28"/>
    <p:sldId id="311" r:id="rId29"/>
    <p:sldId id="312" r:id="rId30"/>
    <p:sldId id="313" r:id="rId31"/>
    <p:sldId id="314" r:id="rId32"/>
    <p:sldId id="315" r:id="rId33"/>
    <p:sldId id="316" r:id="rId34"/>
    <p:sldId id="317" r:id="rId35"/>
    <p:sldId id="318" r:id="rId36"/>
    <p:sldId id="319" r:id="rId37"/>
    <p:sldId id="320" r:id="rId38"/>
    <p:sldId id="321" r:id="rId39"/>
    <p:sldId id="261" r:id="rId40"/>
    <p:sldId id="262" r:id="rId4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75" autoAdjust="0"/>
  </p:normalViewPr>
  <p:slideViewPr>
    <p:cSldViewPr>
      <p:cViewPr varScale="1">
        <p:scale>
          <a:sx n="114" d="100"/>
          <a:sy n="114" d="100"/>
        </p:scale>
        <p:origin x="1386" y="114"/>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26.03.2026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26.03.2026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26.03.2026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26.03.2026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26.03.2026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26.03.2026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26.03.2026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26.03.2026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26.03.2026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26.03.2026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26.03.2026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26.03.2026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26.03.2026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2198" y="2276872"/>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615" y="3861048"/>
            <a:ext cx="5741846" cy="769441"/>
          </a:xfrm>
          <a:prstGeom prst="rect">
            <a:avLst/>
          </a:prstGeom>
        </p:spPr>
        <p:txBody>
          <a:bodyPr wrap="square">
            <a:spAutoFit/>
          </a:bodyPr>
          <a:lstStyle/>
          <a:p>
            <a:pPr lvl="0" algn="ctr"/>
            <a:r>
              <a:rPr lang="en-US" sz="2200" b="1" dirty="0">
                <a:latin typeface="Times New Roman" panose="02020603050405020304" pitchFamily="18" charset="0"/>
                <a:ea typeface="Times New Roman"/>
                <a:cs typeface="Times New Roman" panose="02020603050405020304" pitchFamily="18" charset="0"/>
                <a:sym typeface="Times New Roman"/>
              </a:rPr>
              <a:t>Week</a:t>
            </a:r>
            <a:r>
              <a:rPr lang="tg-Cyrl-TJ" sz="2200" b="1" dirty="0">
                <a:latin typeface="Times New Roman" panose="02020603050405020304" pitchFamily="18" charset="0"/>
                <a:ea typeface="Times New Roman"/>
                <a:cs typeface="Times New Roman" panose="02020603050405020304" pitchFamily="18" charset="0"/>
                <a:sym typeface="Times New Roman"/>
              </a:rPr>
              <a:t> 2: </a:t>
            </a:r>
            <a:r>
              <a:rPr lang="en-US" sz="2200" b="1" dirty="0">
                <a:latin typeface="Times New Roman" panose="02020603050405020304" pitchFamily="18" charset="0"/>
                <a:cs typeface="Times New Roman" panose="02020603050405020304" pitchFamily="18" charset="0"/>
              </a:rPr>
              <a:t>Basic Incidents During the Flow of Electric Current to Ground</a:t>
            </a:r>
            <a:endParaRPr lang="en-US" sz="2200"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mc:AlternateContent xmlns:mc="http://schemas.openxmlformats.org/markup-compatibility/2006" xmlns:p14="http://schemas.microsoft.com/office/powerpoint/2010/main">
    <mc:Choice Requires="p14">
      <p:transition spd="slow" p14:dur="2000" advTm="20474"/>
    </mc:Choice>
    <mc:Fallback xmlns="">
      <p:transition spd="slow" advTm="204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1437620" y="3683130"/>
            <a:ext cx="7094807" cy="769441"/>
          </a:xfrm>
          <a:prstGeom prst="rect">
            <a:avLst/>
          </a:prstGeom>
        </p:spPr>
        <p:txBody>
          <a:bodyPr wrap="square">
            <a:spAutoFit/>
          </a:bodyPr>
          <a:lstStyle/>
          <a:p>
            <a:pPr lvl="0" algn="ctr"/>
            <a:r>
              <a:rPr lang="ru-RU" sz="2200" b="1" dirty="0">
                <a:latin typeface="Times New Roman" panose="02020603050405020304" pitchFamily="18" charset="0"/>
                <a:ea typeface="Times New Roman"/>
                <a:cs typeface="Times New Roman" panose="02020603050405020304" pitchFamily="18" charset="0"/>
                <a:sym typeface="Times New Roman"/>
              </a:rPr>
              <a:t>Ҳафтаи 2: </a:t>
            </a:r>
            <a:r>
              <a:rPr lang="ru-RU" sz="2200" b="1" dirty="0">
                <a:latin typeface="Times New Roman" panose="02020603050405020304" pitchFamily="18" charset="0"/>
                <a:cs typeface="Times New Roman" panose="02020603050405020304" pitchFamily="18" charset="0"/>
              </a:rPr>
              <a:t>Ҳодисаҳо ҳангоми расиши </a:t>
            </a:r>
          </a:p>
          <a:p>
            <a:pPr lvl="0" algn="ctr"/>
            <a:r>
              <a:rPr lang="ru-RU" sz="2200" b="1" dirty="0">
                <a:latin typeface="Times New Roman" panose="02020603050405020304" pitchFamily="18" charset="0"/>
                <a:cs typeface="Times New Roman" panose="02020603050405020304" pitchFamily="18" charset="0"/>
              </a:rPr>
              <a:t>фаза ба замин</a:t>
            </a: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mc:AlternateContent xmlns:mc="http://schemas.openxmlformats.org/markup-compatibility/2006" xmlns:p14="http://schemas.microsoft.com/office/powerpoint/2010/main">
    <mc:Choice Requires="p14">
      <p:transition spd="slow" p14:dur="2000" advTm="48591"/>
    </mc:Choice>
    <mc:Fallback xmlns="">
      <p:transition spd="slow" advTm="485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r>
              <a:rPr lang="uz-Cyrl-UZ"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4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400" b="1" dirty="0">
                <a:solidFill>
                  <a:schemeClr val="bg1"/>
                </a:solidFill>
                <a:latin typeface="Times New Roman" panose="02020603050405020304" pitchFamily="18" charset="0"/>
                <a:cs typeface="Times New Roman" panose="02020603050405020304" pitchFamily="18" charset="0"/>
              </a:rPr>
              <a:t>Муқаддима</a:t>
            </a:r>
          </a:p>
          <a:p>
            <a:pPr marL="285750" indent="-285750" eaLnBrk="0" fontAlgn="base" hangingPunct="0">
              <a:spcBef>
                <a:spcPct val="0"/>
              </a:spcBef>
              <a:spcAft>
                <a:spcPct val="0"/>
              </a:spcAft>
              <a:buFont typeface="Wingdings" panose="05000000000000000000" pitchFamily="2" charset="2"/>
              <a:buChar char="Ø"/>
            </a:pPr>
            <a:r>
              <a:rPr lang="ru-RU" sz="2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Ҳуқуқ ва масъулиятҳои кормандони идоракунии амалиётӣ дар иншооти электрикӣ.</a:t>
            </a:r>
          </a:p>
          <a:p>
            <a:pPr marL="285750" indent="-285750" eaLnBrk="0" fontAlgn="base" hangingPunct="0">
              <a:spcBef>
                <a:spcPct val="0"/>
              </a:spcBef>
              <a:spcAft>
                <a:spcPct val="0"/>
              </a:spcAft>
              <a:buFont typeface="Wingdings" panose="05000000000000000000" pitchFamily="2" charset="2"/>
              <a:buChar char="Ø"/>
            </a:pPr>
            <a:r>
              <a:rPr lang="ru-RU" sz="2400" i="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Ҳангоми қабули навбат кормандони амалиётӣ вазифадоранд.</a:t>
            </a:r>
          </a:p>
          <a:p>
            <a:pPr marL="285750" indent="-285750" eaLnBrk="0" fontAlgn="base" hangingPunct="0">
              <a:spcBef>
                <a:spcPct val="0"/>
              </a:spcBef>
              <a:spcAft>
                <a:spcPct val="0"/>
              </a:spcAft>
              <a:buFont typeface="Wingdings" panose="05000000000000000000" pitchFamily="2" charset="2"/>
              <a:buChar char="Ø"/>
            </a:pPr>
            <a:r>
              <a:rPr lang="tg-Cyrl-TJ" sz="2400" i="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Санҷиши насби таҷҳизоти барқиро инҳо метавонанд алоҳида анҷом диҳанд.</a:t>
            </a:r>
          </a:p>
          <a:p>
            <a:pPr eaLnBrk="0" fontAlgn="base" hangingPunct="0">
              <a:spcBef>
                <a:spcPct val="0"/>
              </a:spcBef>
              <a:spcAft>
                <a:spcPct val="0"/>
              </a:spcAft>
            </a:pPr>
            <a:r>
              <a:rPr lang="ru-RU" altLang="ru-RU" sz="2400" b="1" dirty="0">
                <a:solidFill>
                  <a:schemeClr val="bg1"/>
                </a:solidFill>
                <a:latin typeface="Times New Roman" panose="02020603050405020304" pitchFamily="18" charset="0"/>
                <a:cs typeface="Times New Roman" panose="02020603050405020304" pitchFamily="18" charset="0"/>
              </a:rPr>
              <a:t>2.</a:t>
            </a:r>
            <a:r>
              <a:rPr lang="tg-Cyrl-TJ"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endParaRPr lang="ru-RU"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0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mc:AlternateContent xmlns:mc="http://schemas.openxmlformats.org/markup-compatibility/2006" xmlns:p14="http://schemas.microsoft.com/office/powerpoint/2010/main">
    <mc:Choice Requires="p14">
      <p:transition spd="slow" p14:dur="2000" advTm="101732"/>
    </mc:Choice>
    <mc:Fallback xmlns="">
      <p:transition spd="slow" advTm="10173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7868" y="260886"/>
            <a:ext cx="8712968" cy="576064"/>
          </a:xfrm>
        </p:spPr>
        <p:txBody>
          <a:bodyPr>
            <a:noAutofit/>
          </a:bodyPr>
          <a:lstStyle/>
          <a:p>
            <a:pPr algn="ct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Ҳуқуқ ва масъулиятҳои кормандони идоракунии амалиётӣ дар иншооти электрикӣ</a:t>
            </a:r>
            <a:endParaRPr lang="ru-RU" sz="2400" b="1" i="1" dirty="0">
              <a:solidFill>
                <a:schemeClr val="tx1"/>
              </a:solidFill>
            </a:endParaRPr>
          </a:p>
        </p:txBody>
      </p:sp>
      <p:sp>
        <p:nvSpPr>
          <p:cNvPr id="3" name="Объект 2"/>
          <p:cNvSpPr>
            <a:spLocks noGrp="1"/>
          </p:cNvSpPr>
          <p:nvPr>
            <p:ph idx="1"/>
          </p:nvPr>
        </p:nvSpPr>
        <p:spPr>
          <a:xfrm>
            <a:off x="539552" y="850999"/>
            <a:ext cx="8229600" cy="5616624"/>
          </a:xfrm>
        </p:spPr>
        <p:txBody>
          <a:bodyPr>
            <a:normAutofit/>
          </a:bodyPr>
          <a:lstStyle/>
          <a:p>
            <a:pPr marL="0" indent="0" algn="just">
              <a:lnSpc>
                <a:spcPct val="160000"/>
              </a:lnSpc>
              <a:buNone/>
            </a:pPr>
            <a:r>
              <a:rPr lang="tg-Cyrl-TJ" sz="2200" dirty="0">
                <a:latin typeface="Times New Roman" panose="02020603050405020304" pitchFamily="18" charset="0"/>
                <a:cs typeface="Times New Roman" panose="02020603050405020304" pitchFamily="18" charset="0"/>
              </a:rPr>
              <a:t>	</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Ба кормандони идоракунии амалиётӣ, ки ба иншооти электрикӣ хизмат мерасонанд ва дар он ҷо кормандони маҳаллии амалиётӣ мавҷуд нестанд, ҳамаи ҳуқуқ ва масъулиятҳои кормандони амалиётӣ дода мешаванд. Ин ҳуқуқу масъулиятҳо ҳангоми санҷиши таҷҳизоти электрикӣ, иҷрои гузаришҳои амалиётӣ, омода намудани ҷойҳои корӣ ва анҷом додани дигар корҳои зарурӣ мутобиқи талаботи Қоидаҳои мазкур ва Қоидаҳои истифодаи техникии таҷҳизоти барқии истеъмолкунандагон (ПТЭ) амалӣ карда мешаванд.</a:t>
            </a:r>
          </a:p>
          <a:p>
            <a:pPr marL="0" indent="0" algn="just">
              <a:lnSpc>
                <a:spcPct val="150000"/>
              </a:lnSpc>
              <a:buNone/>
            </a:pPr>
            <a:endParaRPr lang="tg-Cyrl-TJ" sz="2200" i="1" dirty="0">
              <a:highlight>
                <a:srgbClr val="FFFF00"/>
              </a:highlight>
              <a:latin typeface="Times New Roman" panose="02020603050405020304" pitchFamily="18" charset="0"/>
              <a:cs typeface="Times New Roman" panose="02020603050405020304" pitchFamily="18" charset="0"/>
            </a:endParaRPr>
          </a:p>
          <a:p>
            <a:pPr marL="0" indent="0" algn="just">
              <a:buNone/>
            </a:pPr>
            <a:endParaRPr lang="ru-RU" sz="2200" dirty="0">
              <a:latin typeface="Times New Roman" panose="02020603050405020304" pitchFamily="18" charset="0"/>
              <a:cs typeface="Times New Roman" panose="02020603050405020304" pitchFamily="18" charset="0"/>
            </a:endParaRPr>
          </a:p>
          <a:p>
            <a:pPr marL="0" indent="0" algn="just">
              <a:buNone/>
            </a:pPr>
            <a:endParaRPr lang="ru-RU" sz="2200" dirty="0">
              <a:latin typeface="Times New Roman" panose="02020603050405020304" pitchFamily="18" charset="0"/>
              <a:cs typeface="Times New Roman" panose="02020603050405020304" pitchFamily="18" charset="0"/>
            </a:endParaRPr>
          </a:p>
          <a:p>
            <a:pPr marL="0" indent="0" algn="just">
              <a:buNone/>
            </a:pP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9053686"/>
      </p:ext>
    </p:extLst>
  </p:cSld>
  <p:clrMapOvr>
    <a:masterClrMapping/>
  </p:clrMapOvr>
  <mc:AlternateContent xmlns:mc="http://schemas.openxmlformats.org/markup-compatibility/2006" xmlns:p14="http://schemas.microsoft.com/office/powerpoint/2010/main">
    <mc:Choice Requires="p14">
      <p:transition spd="slow" p14:dur="2000" advTm="216918"/>
    </mc:Choice>
    <mc:Fallback xmlns="">
      <p:transition spd="slow" advTm="2169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1340768"/>
            <a:ext cx="8229600" cy="4389120"/>
          </a:xfrm>
        </p:spPr>
        <p:txBody>
          <a:bodyPr>
            <a:normAutofit/>
          </a:bodyPr>
          <a:lstStyle/>
          <a:p>
            <a:pPr marL="0" indent="0" algn="just">
              <a:lnSpc>
                <a:spcPct val="150000"/>
              </a:lnSpc>
              <a:buNone/>
            </a:pPr>
            <a:r>
              <a:rPr lang="tg-Cyrl-TJ" sz="2400" dirty="0">
                <a:latin typeface="Times New Roman" panose="02020603050405020304" pitchFamily="18" charset="0"/>
                <a:cs typeface="Times New Roman" panose="02020603050405020304" pitchFamily="18" charset="0"/>
              </a:rPr>
              <a:t>	</a:t>
            </a:r>
            <a:r>
              <a:rPr lang="tg-Cyrl-TJ" sz="2200" dirty="0">
                <a:effectLst/>
                <a:latin typeface="Times New Roman" panose="02020603050405020304" pitchFamily="18" charset="0"/>
                <a:ea typeface="Calibri" panose="020F0502020204030204" pitchFamily="34" charset="0"/>
              </a:rPr>
              <a:t>Намуди нигоҳдории амалиётӣ ва шумораи кормандони амалиётӣ дар як баст ё барои як насб аз ҷониби шахси масъули системаҳои электрикӣ, бо мувофиқа бо маъмурияти корхона (ташкилот) муайян карда мешавад ва дар дастурҳои маҳаллӣ нишон дода мешавад. Ба кормандоне, ки бо диаграммаҳои амалиётӣ, тавсифи вазифаҳо, дастурҳои амалиётӣ ва мушаххасоти таҷҳизот ошно ҳастанд ва мувофиқи ин Қоидаҳо омӯзиш ва санҷиши донишро гузаштаанд, Слайди дигар-</a:t>
            </a: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99FD9E58-67E6-4C38-8047-96DEC45B7818}"/>
              </a:ext>
            </a:extLst>
          </p:cNvPr>
          <p:cNvSpPr>
            <a:spLocks noGrp="1"/>
          </p:cNvSpPr>
          <p:nvPr>
            <p:ph type="title"/>
          </p:nvPr>
        </p:nvSpPr>
        <p:spPr>
          <a:xfrm>
            <a:off x="297868" y="260886"/>
            <a:ext cx="8712968" cy="576064"/>
          </a:xfrm>
        </p:spPr>
        <p:txBody>
          <a:bodyPr>
            <a:noAutofit/>
          </a:bodyPr>
          <a:lstStyle/>
          <a:p>
            <a:pPr algn="ct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Ҳуқуқ ва масъулиятҳои кормандони идоракунии амалиётӣ дар иншооти электрикӣ</a:t>
            </a:r>
            <a:endParaRPr lang="ru-RU" sz="2400" b="1" i="1" dirty="0">
              <a:solidFill>
                <a:schemeClr val="tx1"/>
              </a:solidFill>
            </a:endParaRPr>
          </a:p>
        </p:txBody>
      </p:sp>
    </p:spTree>
    <p:extLst>
      <p:ext uri="{BB962C8B-B14F-4D97-AF65-F5344CB8AC3E}">
        <p14:creationId xmlns:p14="http://schemas.microsoft.com/office/powerpoint/2010/main" val="3585626985"/>
      </p:ext>
    </p:extLst>
  </p:cSld>
  <p:clrMapOvr>
    <a:masterClrMapping/>
  </p:clrMapOvr>
  <mc:AlternateContent xmlns:mc="http://schemas.openxmlformats.org/markup-compatibility/2006" xmlns:p14="http://schemas.microsoft.com/office/powerpoint/2010/main">
    <mc:Choice Requires="p14">
      <p:transition spd="slow" p14:dur="2000" advTm="108070"/>
    </mc:Choice>
    <mc:Fallback xmlns="">
      <p:transition spd="slow" advTm="10807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166018"/>
            <a:ext cx="8229600" cy="4525963"/>
          </a:xfrm>
        </p:spPr>
        <p:txBody>
          <a:bodyPr>
            <a:noAutofit/>
          </a:bodyPr>
          <a:lstStyle/>
          <a:p>
            <a:pPr marL="0" indent="0" algn="just">
              <a:lnSpc>
                <a:spcPct val="150000"/>
              </a:lnSpc>
              <a:buNone/>
            </a:pPr>
            <a:r>
              <a:rPr lang="tg-Cyrl-TJ" sz="2200" dirty="0">
                <a:effectLst/>
                <a:latin typeface="Times New Roman" panose="02020603050405020304" pitchFamily="18" charset="0"/>
                <a:ea typeface="Calibri" panose="020F0502020204030204" pitchFamily="34" charset="0"/>
              </a:rPr>
              <a:t>иҷозат дода мешавад, ки идоракунии амалиётии иншооти барқиро анҷом диҳанд. Кормандони алоҳидаи амалиётӣ, ки ба иншооти электрикӣ хизмат мерасонанд, инчунин роҳбарони баст ё гурӯҳе, ки ба иншооти электрикӣ таъин шудаанд, бояд барои иншоот бо шиддати болотар аз 1000 В гуруҳи бехатарии электрикӣ на камтар аз IV ва барои иншоот бо шиддати то 1000 В III дошта бошанд.</a:t>
            </a: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F2449BAB-8BF3-4BAB-A5FF-21F6EC36D2AF}"/>
              </a:ext>
            </a:extLst>
          </p:cNvPr>
          <p:cNvSpPr>
            <a:spLocks noGrp="1"/>
          </p:cNvSpPr>
          <p:nvPr>
            <p:ph type="title"/>
          </p:nvPr>
        </p:nvSpPr>
        <p:spPr>
          <a:xfrm>
            <a:off x="297868" y="260886"/>
            <a:ext cx="8712968" cy="576064"/>
          </a:xfrm>
        </p:spPr>
        <p:txBody>
          <a:bodyPr>
            <a:noAutofit/>
          </a:bodyPr>
          <a:lstStyle/>
          <a:p>
            <a:pPr algn="ct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Ҳуқуқ ва масъулиятҳои кормандони идоракунии амалиётӣ дар иншооти электрикӣ</a:t>
            </a:r>
            <a:endParaRPr lang="ru-RU" sz="2400" b="1" i="1" dirty="0">
              <a:solidFill>
                <a:schemeClr val="tx1"/>
              </a:solidFill>
            </a:endParaRPr>
          </a:p>
        </p:txBody>
      </p:sp>
      <p:sp>
        <p:nvSpPr>
          <p:cNvPr id="5" name="TextBox 4">
            <a:extLst>
              <a:ext uri="{FF2B5EF4-FFF2-40B4-BE49-F238E27FC236}">
                <a16:creationId xmlns:a16="http://schemas.microsoft.com/office/drawing/2014/main" id="{59599C03-9507-423D-840F-88B6723EFB62}"/>
              </a:ext>
            </a:extLst>
          </p:cNvPr>
          <p:cNvSpPr txBox="1"/>
          <p:nvPr/>
        </p:nvSpPr>
        <p:spPr>
          <a:xfrm>
            <a:off x="465649" y="5322649"/>
            <a:ext cx="5842992" cy="738664"/>
          </a:xfrm>
          <a:prstGeom prst="rect">
            <a:avLst/>
          </a:prstGeom>
          <a:noFill/>
        </p:spPr>
        <p:txBody>
          <a:bodyPr wrap="square">
            <a:spAutoFit/>
          </a:bodyPr>
          <a:lstStyle/>
          <a:p>
            <a:pPr marL="0" indent="0" algn="just">
              <a:buNone/>
            </a:pPr>
            <a:r>
              <a:rPr lang="tg-Cyrl-TJ" sz="1400" i="1" dirty="0">
                <a:latin typeface="Times New Roman" panose="02020603050405020304" pitchFamily="18" charset="0"/>
                <a:cs typeface="Times New Roman" panose="02020603050405020304" pitchFamily="18" charset="0"/>
              </a:rPr>
              <a:t>Р.Т. Абдуллозода, Б.Т. Абдуллоев Асосҳои бехатарии электрикӣ: дастури</a:t>
            </a:r>
          </a:p>
          <a:p>
            <a:pPr marL="0" indent="0" algn="just">
              <a:buNone/>
            </a:pPr>
            <a:r>
              <a:rPr lang="tg-Cyrl-TJ" sz="1400" i="1" dirty="0">
                <a:latin typeface="Times New Roman" panose="02020603050405020304" pitchFamily="18" charset="0"/>
                <a:cs typeface="Times New Roman" panose="02020603050405020304" pitchFamily="18" charset="0"/>
              </a:rPr>
              <a:t> методӣ барои машғулиятҳои озмоишӣ, Қисми 1. – ДТТ ба номи академик </a:t>
            </a:r>
          </a:p>
          <a:p>
            <a:pPr marL="0" indent="0" algn="just">
              <a:buNone/>
            </a:pPr>
            <a:r>
              <a:rPr lang="tg-Cyrl-TJ" sz="1400" i="1" dirty="0">
                <a:latin typeface="Times New Roman" panose="02020603050405020304" pitchFamily="18" charset="0"/>
                <a:cs typeface="Times New Roman" panose="02020603050405020304" pitchFamily="18" charset="0"/>
              </a:rPr>
              <a:t>М.С. Осимӣ, 2021. – 89 с.</a:t>
            </a:r>
          </a:p>
        </p:txBody>
      </p:sp>
    </p:spTree>
    <p:extLst>
      <p:ext uri="{BB962C8B-B14F-4D97-AF65-F5344CB8AC3E}">
        <p14:creationId xmlns:p14="http://schemas.microsoft.com/office/powerpoint/2010/main" val="4161094806"/>
      </p:ext>
    </p:extLst>
  </p:cSld>
  <p:clrMapOvr>
    <a:masterClrMapping/>
  </p:clrMapOvr>
  <mc:AlternateContent xmlns:mc="http://schemas.openxmlformats.org/markup-compatibility/2006" xmlns:p14="http://schemas.microsoft.com/office/powerpoint/2010/main">
    <mc:Choice Requires="p14">
      <p:transition spd="slow" p14:dur="2000" advTm="73426"/>
    </mc:Choice>
    <mc:Fallback xmlns="">
      <p:transition spd="slow" advTm="7342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268760"/>
            <a:ext cx="8229600" cy="4525963"/>
          </a:xfrm>
        </p:spPr>
        <p:txBody>
          <a:bodyPr>
            <a:noAutofit/>
          </a:bodyPr>
          <a:lstStyle/>
          <a:p>
            <a:pPr marL="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97868" y="260886"/>
            <a:ext cx="8712968" cy="576064"/>
          </a:xfrm>
        </p:spPr>
        <p:txBody>
          <a:bodyPr>
            <a:noAutofit/>
          </a:bodyPr>
          <a:lstStyle/>
          <a:p>
            <a:pPr algn="ct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Ҳуқуқ ва масъулиятҳои кормандони идоракунии амалиётӣ дар иншооти электрикӣ</a:t>
            </a:r>
            <a:endParaRPr lang="ru-RU" sz="2400" b="1" i="1" dirty="0">
              <a:solidFill>
                <a:schemeClr val="tx1"/>
              </a:solidFill>
            </a:endParaRPr>
          </a:p>
        </p:txBody>
      </p:sp>
      <p:sp>
        <p:nvSpPr>
          <p:cNvPr id="8" name="TextBox 7">
            <a:extLst>
              <a:ext uri="{FF2B5EF4-FFF2-40B4-BE49-F238E27FC236}">
                <a16:creationId xmlns:a16="http://schemas.microsoft.com/office/drawing/2014/main" id="{1BA7713E-4B0B-42CA-81B7-6F89BCF94BC4}"/>
              </a:ext>
            </a:extLst>
          </p:cNvPr>
          <p:cNvSpPr txBox="1"/>
          <p:nvPr/>
        </p:nvSpPr>
        <p:spPr>
          <a:xfrm>
            <a:off x="755576" y="1063277"/>
            <a:ext cx="8064896" cy="410073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Кормандони амалиётӣ дар иншооти электрикӣ вазифадоранд фаъолияти худро мутобиқи ҷадвали кории тасдиқшуда ба роҳ монанд. Ин ҷадвал аз ҷониби шахси масъули системаҳои электрикӣ дар корхона ё воҳиди сохторӣ таҳия ва тасдиқ гардида, тартиби дақиқи навбатдорӣ, вақти кор ва масъулиятҳои ҳар як кормандро муайян менамояд. Риояи қатъии ин ҷадвал барои таъмини фаъолияти мунтазам, боэътимод ва бехатари таҷҳизоти барқӣ аҳамияти муҳим дорад. </a:t>
            </a:r>
            <a:endParaRPr lang="ru-RU" sz="2200" dirty="0"/>
          </a:p>
        </p:txBody>
      </p:sp>
    </p:spTree>
    <p:extLst>
      <p:ext uri="{BB962C8B-B14F-4D97-AF65-F5344CB8AC3E}">
        <p14:creationId xmlns:p14="http://schemas.microsoft.com/office/powerpoint/2010/main" val="2771511104"/>
      </p:ext>
    </p:extLst>
  </p:cSld>
  <p:clrMapOvr>
    <a:masterClrMapping/>
  </p:clrMapOvr>
  <mc:AlternateContent xmlns:mc="http://schemas.openxmlformats.org/markup-compatibility/2006" xmlns:p14="http://schemas.microsoft.com/office/powerpoint/2010/main">
    <mc:Choice Requires="p14">
      <p:transition spd="slow" p14:dur="2000" advTm="148350"/>
    </mc:Choice>
    <mc:Fallback xmlns="">
      <p:transition spd="slow" advTm="14835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78092" y="1340768"/>
            <a:ext cx="8229600" cy="4389120"/>
          </a:xfrm>
        </p:spPr>
        <p:txBody>
          <a:bodyPr>
            <a:normAutofit/>
          </a:bodyPr>
          <a:lstStyle/>
          <a:p>
            <a:pPr marL="0" indent="0" algn="just">
              <a:lnSpc>
                <a:spcPct val="150000"/>
              </a:lnSpc>
              <a:buNone/>
            </a:pPr>
            <a:r>
              <a:rPr lang="tg-Cyrl-TJ" sz="2200" dirty="0">
                <a:effectLst/>
                <a:latin typeface="Times New Roman" panose="02020603050405020304" pitchFamily="18" charset="0"/>
                <a:ea typeface="Times New Roman" panose="02020603050405020304" pitchFamily="18" charset="0"/>
              </a:rPr>
              <a:t>	Дар раванди фаъолияти амалиётӣ ҳолатҳое ба вуҷуд омада метавонанд, ки зарурати иваз намудани як навбатдор бо навбатдори дигар пайдо шавад. Дар чунин ҳолат, ивазкунӣ танҳо бо иҷозати шахсе, ки ҷадвали кориро тасдиқ намудааст, амалӣ карда мешавад. Ин талабот барои нигоҳ доштани тартибот, пешгирии нофаҳмиҳо ва таъмини масъулияти шахсӣ ҷорӣ гардидааст. </a:t>
            </a: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A8B7A88A-6E5C-4825-B03B-D73AE5EC1ECA}"/>
              </a:ext>
            </a:extLst>
          </p:cNvPr>
          <p:cNvSpPr>
            <a:spLocks noGrp="1"/>
          </p:cNvSpPr>
          <p:nvPr>
            <p:ph type="title"/>
          </p:nvPr>
        </p:nvSpPr>
        <p:spPr>
          <a:xfrm>
            <a:off x="297868" y="260886"/>
            <a:ext cx="8712968" cy="576064"/>
          </a:xfrm>
        </p:spPr>
        <p:txBody>
          <a:bodyPr>
            <a:noAutofit/>
          </a:bodyPr>
          <a:lstStyle/>
          <a:p>
            <a:pPr algn="ct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Ҳуқуқ ва масъулиятҳои кормандони идоракунии амалиётӣ дар иншооти электрикӣ</a:t>
            </a:r>
            <a:endParaRPr lang="ru-RU" sz="2400" b="1" i="1" dirty="0">
              <a:solidFill>
                <a:schemeClr val="tx1"/>
              </a:solidFill>
            </a:endParaRPr>
          </a:p>
        </p:txBody>
      </p:sp>
    </p:spTree>
    <p:extLst>
      <p:ext uri="{BB962C8B-B14F-4D97-AF65-F5344CB8AC3E}">
        <p14:creationId xmlns:p14="http://schemas.microsoft.com/office/powerpoint/2010/main" val="2210424734"/>
      </p:ext>
    </p:extLst>
  </p:cSld>
  <p:clrMapOvr>
    <a:masterClrMapping/>
  </p:clrMapOvr>
  <mc:AlternateContent xmlns:mc="http://schemas.openxmlformats.org/markup-compatibility/2006" xmlns:p14="http://schemas.microsoft.com/office/powerpoint/2010/main">
    <mc:Choice Requires="p14">
      <p:transition spd="slow" p14:dur="2000" advTm="130739"/>
    </mc:Choice>
    <mc:Fallback xmlns="">
      <p:transition spd="slow" advTm="13073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a:extLst>
              <a:ext uri="{FF2B5EF4-FFF2-40B4-BE49-F238E27FC236}">
                <a16:creationId xmlns:a16="http://schemas.microsoft.com/office/drawing/2014/main" id="{C7748725-6A9C-4C90-B2B8-EC0C06FC51D7}"/>
              </a:ext>
            </a:extLst>
          </p:cNvPr>
          <p:cNvSpPr>
            <a:spLocks noGrp="1"/>
          </p:cNvSpPr>
          <p:nvPr>
            <p:ph idx="1"/>
          </p:nvPr>
        </p:nvSpPr>
        <p:spPr>
          <a:xfrm>
            <a:off x="457200" y="1052736"/>
            <a:ext cx="8229600" cy="4389120"/>
          </a:xfrm>
        </p:spPr>
        <p:txBody>
          <a:bodyPr/>
          <a:lstStyle/>
          <a:p>
            <a:pPr indent="0" algn="just">
              <a:lnSpc>
                <a:spcPct val="150000"/>
              </a:lnSpc>
              <a:spcAft>
                <a:spcPts val="1000"/>
              </a:spcAft>
              <a:buNone/>
            </a:pPr>
            <a: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Ҳар як тағйирот дар ҷадвали корӣ бояд расман мувофиқа карда шуда, ба таври лозимӣ ҳуҷҷатгузорӣ гардад. </a:t>
            </a:r>
            <a:r>
              <a:rPr lang="tg-Cyrl-TJ" sz="2200" dirty="0">
                <a:effectLst/>
                <a:latin typeface="Times New Roman" panose="02020603050405020304" pitchFamily="18" charset="0"/>
                <a:ea typeface="Times New Roman" panose="02020603050405020304" pitchFamily="18" charset="0"/>
              </a:rPr>
              <a:t>Корманди амалиётие, ки ба навбат меояд, вазифадор аст навбатро аз корманди қаблӣ бо тартиби муқарраршуда қабул намояд. Қабули навбат маънои шинос шудан бо ҳолати ҷории таҷҳизот, қайдҳои журнал, фармонҳо ва дастурҳои амалкунанда, инчунин огоҳӣ аз ҳамаи корҳои иҷрошуда ва масъалаҳои ҳалталабро дорад. Слайди дигар-</a:t>
            </a:r>
            <a:endParaRPr lang="ru-RU" sz="2200" dirty="0"/>
          </a:p>
        </p:txBody>
      </p:sp>
      <p:sp>
        <p:nvSpPr>
          <p:cNvPr id="13" name="Заголовок 1">
            <a:extLst>
              <a:ext uri="{FF2B5EF4-FFF2-40B4-BE49-F238E27FC236}">
                <a16:creationId xmlns:a16="http://schemas.microsoft.com/office/drawing/2014/main" id="{1958AE77-D70F-4FF1-A0FF-A2C786573275}"/>
              </a:ext>
            </a:extLst>
          </p:cNvPr>
          <p:cNvSpPr>
            <a:spLocks noGrp="1"/>
          </p:cNvSpPr>
          <p:nvPr>
            <p:ph type="title"/>
          </p:nvPr>
        </p:nvSpPr>
        <p:spPr>
          <a:xfrm>
            <a:off x="297868" y="260886"/>
            <a:ext cx="8712968" cy="576064"/>
          </a:xfrm>
        </p:spPr>
        <p:txBody>
          <a:bodyPr>
            <a:noAutofit/>
          </a:bodyPr>
          <a:lstStyle/>
          <a:p>
            <a:pPr algn="ct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Ҳуқуқ ва масъулиятҳои кормандони идоракунии амалиётӣ дар иншооти электрикӣ</a:t>
            </a:r>
            <a:endParaRPr lang="ru-RU" sz="2400" b="1" i="1" dirty="0">
              <a:solidFill>
                <a:schemeClr val="tx1"/>
              </a:solidFill>
            </a:endParaRPr>
          </a:p>
        </p:txBody>
      </p:sp>
    </p:spTree>
    <p:extLst>
      <p:ext uri="{BB962C8B-B14F-4D97-AF65-F5344CB8AC3E}">
        <p14:creationId xmlns:p14="http://schemas.microsoft.com/office/powerpoint/2010/main" val="954167944"/>
      </p:ext>
    </p:extLst>
  </p:cSld>
  <p:clrMapOvr>
    <a:masterClrMapping/>
  </p:clrMapOvr>
  <mc:AlternateContent xmlns:mc="http://schemas.openxmlformats.org/markup-compatibility/2006" xmlns:p14="http://schemas.microsoft.com/office/powerpoint/2010/main">
    <mc:Choice Requires="p14">
      <p:transition spd="slow" p14:dur="2000" advTm="292765"/>
    </mc:Choice>
    <mc:Fallback xmlns="">
      <p:transition spd="slow" advTm="29276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6C68EE9E-F2EB-4DC9-BC63-B2E9AE85A72A}"/>
              </a:ext>
            </a:extLst>
          </p:cNvPr>
          <p:cNvPicPr>
            <a:picLocks noGrp="1" noChangeAspect="1"/>
          </p:cNvPicPr>
          <p:nvPr>
            <p:ph idx="1"/>
          </p:nvPr>
        </p:nvPicPr>
        <p:blipFill>
          <a:blip r:embed="rId2"/>
          <a:stretch>
            <a:fillRect/>
          </a:stretch>
        </p:blipFill>
        <p:spPr>
          <a:xfrm>
            <a:off x="1187624" y="980728"/>
            <a:ext cx="6912767" cy="4608512"/>
          </a:xfrm>
        </p:spPr>
      </p:pic>
      <p:sp>
        <p:nvSpPr>
          <p:cNvPr id="6" name="Заголовок 1">
            <a:extLst>
              <a:ext uri="{FF2B5EF4-FFF2-40B4-BE49-F238E27FC236}">
                <a16:creationId xmlns:a16="http://schemas.microsoft.com/office/drawing/2014/main" id="{E46A3108-C2B9-40EF-B207-93BFE8C241F9}"/>
              </a:ext>
            </a:extLst>
          </p:cNvPr>
          <p:cNvSpPr>
            <a:spLocks noGrp="1"/>
          </p:cNvSpPr>
          <p:nvPr>
            <p:ph type="title"/>
          </p:nvPr>
        </p:nvSpPr>
        <p:spPr>
          <a:xfrm>
            <a:off x="297868" y="260886"/>
            <a:ext cx="8712968" cy="576064"/>
          </a:xfrm>
        </p:spPr>
        <p:txBody>
          <a:bodyPr>
            <a:noAutofit/>
          </a:bodyPr>
          <a:lstStyle/>
          <a:p>
            <a:pPr algn="ct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Ҳуқуқ ва масъулиятҳои кормандони идоракунии амалиётӣ дар иншооти электрикӣ</a:t>
            </a:r>
            <a:endParaRPr lang="ru-RU" sz="2400" b="1" i="1" dirty="0">
              <a:solidFill>
                <a:schemeClr val="tx1"/>
              </a:solidFill>
            </a:endParaRPr>
          </a:p>
        </p:txBody>
      </p:sp>
      <p:sp>
        <p:nvSpPr>
          <p:cNvPr id="7" name="Прямоугольник 6">
            <a:extLst>
              <a:ext uri="{FF2B5EF4-FFF2-40B4-BE49-F238E27FC236}">
                <a16:creationId xmlns:a16="http://schemas.microsoft.com/office/drawing/2014/main" id="{9FEDC7EC-FDC8-42E6-87B6-F2A8ABEB7F17}"/>
              </a:ext>
            </a:extLst>
          </p:cNvPr>
          <p:cNvSpPr/>
          <p:nvPr/>
        </p:nvSpPr>
        <p:spPr>
          <a:xfrm>
            <a:off x="467544" y="5277107"/>
            <a:ext cx="6538094" cy="276999"/>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1. Аз муаллиф: бо истифода аз зеҳни сунъи (</a:t>
            </a:r>
            <a:r>
              <a:rPr lang="en-US" sz="1200" dirty="0">
                <a:latin typeface="Times New Roman" panose="02020603050405020304" pitchFamily="18" charset="0"/>
                <a:cs typeface="Times New Roman" panose="02020603050405020304" pitchFamily="18" charset="0"/>
              </a:rPr>
              <a:t>AI</a:t>
            </a:r>
            <a:r>
              <a:rPr lang="tg-Cyrl-TJ" sz="1200" dirty="0">
                <a:latin typeface="Times New Roman" panose="02020603050405020304" pitchFamily="18" charset="0"/>
                <a:cs typeface="Times New Roman" panose="02020603050405020304" pitchFamily="18" charset="0"/>
              </a:rPr>
              <a:t>) сохта шудаанд. </a:t>
            </a:r>
            <a:endParaRPr lang="ru-RU"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9481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980728"/>
            <a:ext cx="7997805" cy="5452980"/>
          </a:xfrm>
        </p:spPr>
        <p:txBody>
          <a:bodyPr>
            <a:noAutofit/>
          </a:bodyPr>
          <a:lstStyle/>
          <a:p>
            <a:pPr marL="0" indent="0" algn="just">
              <a:lnSpc>
                <a:spcPct val="150000"/>
              </a:lnSpc>
              <a:buNone/>
            </a:pPr>
            <a:r>
              <a:rPr lang="ru-RU" sz="2200" dirty="0">
                <a:effectLst/>
                <a:latin typeface="Times New Roman" panose="02020603050405020304" pitchFamily="18" charset="0"/>
                <a:ea typeface="Times New Roman" panose="02020603050405020304" pitchFamily="18" charset="0"/>
              </a:rPr>
              <a:t>	Ин раванд барои таъмини пайвастагии идоракунӣ ва пешгирии хатогиҳо аҳамияти калон дорад. Пас аз анҷоми навбатдорӣ, корманд бояд навбатро ба навбатдори навбатӣ супорад ва тамоми маълумоти заруриро ба ӯ расонад. </a:t>
            </a:r>
            <a:r>
              <a:rPr lang="tg-Cyrl-TJ" sz="2200" dirty="0">
                <a:effectLst/>
                <a:latin typeface="Times New Roman" panose="02020603050405020304" pitchFamily="18" charset="0"/>
                <a:ea typeface="Times New Roman" panose="02020603050405020304" pitchFamily="18" charset="0"/>
              </a:rPr>
              <a:t>Дар баъзе ҳолатҳо, вобаста ба хусусиятҳои ташкилӣ ва ҳаҷми кор, ҷудо намудани вазифаҳои амалиётӣ ва идоракунӣ талаб карда намешавад. Дар чунин шароит кормандони амалиётӣ ва идоракунӣ якҷоя ҳамчун кормандони амалиётӣ баррасӣ карда мешаванд. </a:t>
            </a:r>
            <a:r>
              <a:rPr lang="ru-RU" sz="2400" dirty="0">
                <a:latin typeface="Times New Roman" panose="02020603050405020304" pitchFamily="18" charset="0"/>
                <a:cs typeface="Times New Roman" panose="02020603050405020304" pitchFamily="18" charset="0"/>
              </a:rPr>
              <a:t>	</a:t>
            </a:r>
            <a:endParaRPr lang="tg-Cyrl-TJ" sz="1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ru-RU" sz="24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B648BD18-FE8B-4C65-80DC-5484CD746172}"/>
              </a:ext>
            </a:extLst>
          </p:cNvPr>
          <p:cNvSpPr>
            <a:spLocks noGrp="1"/>
          </p:cNvSpPr>
          <p:nvPr>
            <p:ph type="title"/>
          </p:nvPr>
        </p:nvSpPr>
        <p:spPr>
          <a:xfrm>
            <a:off x="297868" y="260886"/>
            <a:ext cx="8712968" cy="576064"/>
          </a:xfrm>
        </p:spPr>
        <p:txBody>
          <a:bodyPr>
            <a:noAutofit/>
          </a:bodyPr>
          <a:lstStyle/>
          <a:p>
            <a:pPr algn="ct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Ҳуқуқ ва масъулиятҳои кормандони идоракунии амалиётӣ дар иншооти электрикӣ</a:t>
            </a:r>
            <a:endParaRPr lang="ru-RU" sz="2400" b="1" i="1" dirty="0">
              <a:solidFill>
                <a:schemeClr val="tx1"/>
              </a:solidFill>
            </a:endParaRPr>
          </a:p>
        </p:txBody>
      </p:sp>
      <p:sp>
        <p:nvSpPr>
          <p:cNvPr id="4" name="TextBox 3">
            <a:extLst>
              <a:ext uri="{FF2B5EF4-FFF2-40B4-BE49-F238E27FC236}">
                <a16:creationId xmlns:a16="http://schemas.microsoft.com/office/drawing/2014/main" id="{DA7D5644-52DA-4A2E-BB2E-C2D53EE552F1}"/>
              </a:ext>
            </a:extLst>
          </p:cNvPr>
          <p:cNvSpPr txBox="1"/>
          <p:nvPr/>
        </p:nvSpPr>
        <p:spPr>
          <a:xfrm>
            <a:off x="683568" y="5498674"/>
            <a:ext cx="6682927" cy="757195"/>
          </a:xfrm>
          <a:prstGeom prst="rect">
            <a:avLst/>
          </a:prstGeom>
          <a:noFill/>
        </p:spPr>
        <p:txBody>
          <a:bodyPr wrap="square">
            <a:spAutoFit/>
          </a:bodyPr>
          <a:lstStyle/>
          <a:p>
            <a:pPr marL="0" indent="0" algn="just">
              <a:lnSpc>
                <a:spcPct val="150000"/>
              </a:lnSpc>
              <a:buNone/>
            </a:pPr>
            <a:r>
              <a:rPr lang="tg-Cyrl-TJ" sz="1000" i="1" dirty="0">
                <a:effectLst/>
                <a:latin typeface="Times New Roman" panose="02020603050405020304" pitchFamily="18" charset="0"/>
                <a:ea typeface="Calibri" panose="020F0502020204030204" pitchFamily="34" charset="0"/>
                <a:cs typeface="Times New Roman" panose="02020603050405020304" pitchFamily="18" charset="0"/>
              </a:rPr>
              <a:t>Монахов А.Ф. Тадбирҳои бехатарии электрикӣ дар иншооти электрикӣ: Китоби дарсӣ барои курсҳои </a:t>
            </a:r>
          </a:p>
          <a:p>
            <a:pPr marL="0" indent="0" algn="just">
              <a:lnSpc>
                <a:spcPct val="150000"/>
              </a:lnSpc>
              <a:buNone/>
            </a:pPr>
            <a:r>
              <a:rPr lang="tg-Cyrl-TJ" sz="1000" i="1" dirty="0">
                <a:effectLst/>
                <a:latin typeface="Times New Roman" panose="02020603050405020304" pitchFamily="18" charset="0"/>
                <a:ea typeface="Calibri" panose="020F0502020204030204" pitchFamily="34" charset="0"/>
                <a:cs typeface="Times New Roman" panose="02020603050405020304" pitchFamily="18" charset="0"/>
              </a:rPr>
              <a:t>такмили ихтисос ва барои истифода аз ҷониби донишҷӯёни ихтисоси муҳандисии электрикӣ дар </a:t>
            </a:r>
          </a:p>
          <a:p>
            <a:pPr marL="0" indent="0" algn="just">
              <a:lnSpc>
                <a:spcPct val="150000"/>
              </a:lnSpc>
              <a:buNone/>
            </a:pPr>
            <a:r>
              <a:rPr lang="tg-Cyrl-TJ" sz="1000" i="1" dirty="0">
                <a:effectLst/>
                <a:latin typeface="Times New Roman" panose="02020603050405020304" pitchFamily="18" charset="0"/>
                <a:ea typeface="Calibri" panose="020F0502020204030204" pitchFamily="34" charset="0"/>
                <a:cs typeface="Times New Roman" panose="02020603050405020304" pitchFamily="18" charset="0"/>
              </a:rPr>
              <a:t>донишгоҳҳо пешбинӣ шудааст. Нашр шудааст соли 2008. – 152 саҳифа.</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6956518"/>
      </p:ext>
    </p:extLst>
  </p:cSld>
  <p:clrMapOvr>
    <a:masterClrMapping/>
  </p:clrMapOvr>
  <mc:AlternateContent xmlns:mc="http://schemas.openxmlformats.org/markup-compatibility/2006" xmlns:p14="http://schemas.microsoft.com/office/powerpoint/2010/main">
    <mc:Choice Requires="p14">
      <p:transition spd="slow" p14:dur="2000" advTm="53043"/>
    </mc:Choice>
    <mc:Fallback xmlns="">
      <p:transition spd="slow" advTm="53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73840" y="1340768"/>
            <a:ext cx="4302216" cy="4525963"/>
          </a:xfrm>
        </p:spPr>
        <p:txBody>
          <a:bodyPr>
            <a:normAutofit fontScale="92500" lnSpcReduction="20000"/>
          </a:bodyPr>
          <a:lstStyle/>
          <a:p>
            <a:pPr marL="0" indent="0" algn="just">
              <a:lnSpc>
                <a:spcPct val="170000"/>
              </a:lnSpc>
              <a:buNone/>
            </a:pPr>
            <a:r>
              <a:rPr lang="tg-Cyrl-TJ" sz="1800" dirty="0">
                <a:latin typeface="Times New Roman" panose="02020603050405020304" pitchFamily="18" charset="0"/>
                <a:cs typeface="Times New Roman" panose="02020603050405020304" pitchFamily="18" charset="0"/>
              </a:rPr>
              <a:t>	</a:t>
            </a:r>
            <a:r>
              <a:rPr lang="tg-Cyrl-TJ" sz="1800" dirty="0">
                <a:effectLst/>
                <a:latin typeface="Times New Roman" panose="02020603050405020304" pitchFamily="18" charset="0"/>
                <a:ea typeface="Times New Roman" panose="02020603050405020304" pitchFamily="18" charset="0"/>
              </a:rPr>
              <a:t>Онҳо якҷо масъулияти идоракунӣ, назорат ва хизматрасонии таҷҳизоти барқиро ба уҳда мегиранд ва бояд ҳамаи талаботи бехатарӣ ва меъёрҳои амалкунандаро риоя намоянд. </a:t>
            </a:r>
            <a:r>
              <a:rPr lang="ru-RU" sz="1800" dirty="0">
                <a:effectLst/>
                <a:latin typeface="Times New Roman" panose="02020603050405020304" pitchFamily="18" charset="0"/>
                <a:ea typeface="Times New Roman" panose="02020603050405020304" pitchFamily="18" charset="0"/>
              </a:rPr>
              <a:t>Яке аз талаботи муҳими интизомӣ ин манъ будани тарк намудани навбатдорӣ бидуни супоридани навбат мебошад. Корманд ҳақ надорад ҷойи кори худро тарк намояд, агар навбатро ба шахси дигар расман насупорида бошад. </a:t>
            </a:r>
            <a:endParaRPr lang="tg-Cyrl-TJ" sz="1800" dirty="0">
              <a:latin typeface="Times New Roman" panose="02020603050405020304" pitchFamily="18" charset="0"/>
              <a:cs typeface="Times New Roman" panose="02020603050405020304" pitchFamily="18" charset="0"/>
            </a:endParaRPr>
          </a:p>
          <a:p>
            <a:pPr marL="0" indent="0" algn="just">
              <a:lnSpc>
                <a:spcPct val="150000"/>
              </a:lnSpc>
              <a:buNone/>
            </a:pPr>
            <a:endParaRPr lang="tg-Cyrl-TJ" sz="1800" i="1"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tg-Cyrl-TJ" sz="18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tg-Cyrl-TJ" sz="1800" i="1"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1800" dirty="0">
              <a:latin typeface="Times New Roman" panose="02020603050405020304" pitchFamily="18" charset="0"/>
              <a:cs typeface="Times New Roman" panose="02020603050405020304" pitchFamily="18" charset="0"/>
            </a:endParaRPr>
          </a:p>
          <a:p>
            <a:pPr marL="0" indent="0" algn="just">
              <a:lnSpc>
                <a:spcPct val="150000"/>
              </a:lnSpc>
              <a:buNone/>
            </a:pPr>
            <a:endParaRPr lang="ru-RU" sz="18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87164AE6-119B-4180-A4B4-34621BB73835}"/>
              </a:ext>
            </a:extLst>
          </p:cNvPr>
          <p:cNvSpPr>
            <a:spLocks noGrp="1"/>
          </p:cNvSpPr>
          <p:nvPr>
            <p:ph type="title"/>
          </p:nvPr>
        </p:nvSpPr>
        <p:spPr>
          <a:xfrm>
            <a:off x="297868" y="260886"/>
            <a:ext cx="8712968" cy="576064"/>
          </a:xfrm>
        </p:spPr>
        <p:txBody>
          <a:bodyPr>
            <a:noAutofit/>
          </a:bodyPr>
          <a:lstStyle/>
          <a:p>
            <a:pPr algn="ct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Ҳуқуқ ва масъулиятҳои кормандони идоракунии амалиётӣ дар иншооти электрикӣ</a:t>
            </a:r>
            <a:endParaRPr lang="ru-RU" sz="2400" b="1" i="1" dirty="0">
              <a:solidFill>
                <a:schemeClr val="tx1"/>
              </a:solidFill>
            </a:endParaRPr>
          </a:p>
        </p:txBody>
      </p:sp>
      <p:pic>
        <p:nvPicPr>
          <p:cNvPr id="4" name="Рисунок 3">
            <a:extLst>
              <a:ext uri="{FF2B5EF4-FFF2-40B4-BE49-F238E27FC236}">
                <a16:creationId xmlns:a16="http://schemas.microsoft.com/office/drawing/2014/main" id="{8170356A-8431-4E94-93B6-C596D4D7F924}"/>
              </a:ext>
            </a:extLst>
          </p:cNvPr>
          <p:cNvPicPr>
            <a:picLocks noChangeAspect="1"/>
          </p:cNvPicPr>
          <p:nvPr/>
        </p:nvPicPr>
        <p:blipFill>
          <a:blip r:embed="rId2"/>
          <a:stretch>
            <a:fillRect/>
          </a:stretch>
        </p:blipFill>
        <p:spPr>
          <a:xfrm>
            <a:off x="5508102" y="1484784"/>
            <a:ext cx="3348371" cy="2808312"/>
          </a:xfrm>
          <a:prstGeom prst="rect">
            <a:avLst/>
          </a:prstGeom>
        </p:spPr>
      </p:pic>
      <p:sp>
        <p:nvSpPr>
          <p:cNvPr id="7" name="Прямоугольник 6">
            <a:extLst>
              <a:ext uri="{FF2B5EF4-FFF2-40B4-BE49-F238E27FC236}">
                <a16:creationId xmlns:a16="http://schemas.microsoft.com/office/drawing/2014/main" id="{E1384C1A-436A-4865-BC29-ED8262DA6F69}"/>
              </a:ext>
            </a:extLst>
          </p:cNvPr>
          <p:cNvSpPr/>
          <p:nvPr/>
        </p:nvSpPr>
        <p:spPr>
          <a:xfrm>
            <a:off x="5477270" y="4365104"/>
            <a:ext cx="3410036" cy="461665"/>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2. Аз муаллиф: бо истифода аз зеҳни сунъи (</a:t>
            </a:r>
            <a:r>
              <a:rPr lang="en-US" sz="1200" dirty="0">
                <a:latin typeface="Times New Roman" panose="02020603050405020304" pitchFamily="18" charset="0"/>
                <a:cs typeface="Times New Roman" panose="02020603050405020304" pitchFamily="18" charset="0"/>
              </a:rPr>
              <a:t>AI</a:t>
            </a:r>
            <a:r>
              <a:rPr lang="tg-Cyrl-TJ" sz="1200" dirty="0">
                <a:latin typeface="Times New Roman" panose="02020603050405020304" pitchFamily="18" charset="0"/>
                <a:cs typeface="Times New Roman" panose="02020603050405020304" pitchFamily="18" charset="0"/>
              </a:rPr>
              <a:t>) сохта шудаанд. </a:t>
            </a:r>
            <a:endParaRPr lang="ru-RU"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0957160"/>
      </p:ext>
    </p:extLst>
  </p:cSld>
  <p:clrMapOvr>
    <a:masterClrMapping/>
  </p:clrMapOvr>
  <mc:AlternateContent xmlns:mc="http://schemas.openxmlformats.org/markup-compatibility/2006" xmlns:p14="http://schemas.microsoft.com/office/powerpoint/2010/main">
    <mc:Choice Requires="p14">
      <p:transition spd="slow" p14:dur="2000" advTm="28452"/>
    </mc:Choice>
    <mc:Fallback xmlns="">
      <p:transition spd="slow" advTm="2845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52599ACC-34F0-4DE6-9BDE-C1D1E1A95589}"/>
              </a:ext>
            </a:extLst>
          </p:cNvPr>
          <p:cNvSpPr>
            <a:spLocks noGrp="1"/>
          </p:cNvSpPr>
          <p:nvPr>
            <p:ph type="title"/>
          </p:nvPr>
        </p:nvSpPr>
        <p:spPr>
          <a:xfrm>
            <a:off x="297868" y="260886"/>
            <a:ext cx="8712968" cy="576064"/>
          </a:xfrm>
        </p:spPr>
        <p:txBody>
          <a:bodyPr>
            <a:noAutofit/>
          </a:bodyPr>
          <a:lstStyle/>
          <a:p>
            <a:pPr algn="ct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Ҳуқуқ ва масъулиятҳои кормандони идоракунии амалиётӣ дар иншооти электрикӣ</a:t>
            </a:r>
            <a:endParaRPr lang="ru-RU" sz="2400" b="1" i="1" dirty="0">
              <a:solidFill>
                <a:schemeClr val="tx1"/>
              </a:solidFill>
            </a:endParaRPr>
          </a:p>
        </p:txBody>
      </p:sp>
      <p:sp>
        <p:nvSpPr>
          <p:cNvPr id="6" name="TextBox 5">
            <a:extLst>
              <a:ext uri="{FF2B5EF4-FFF2-40B4-BE49-F238E27FC236}">
                <a16:creationId xmlns:a16="http://schemas.microsoft.com/office/drawing/2014/main" id="{1E565CB0-2501-4F6A-B196-C79CF89BB0D9}"/>
              </a:ext>
            </a:extLst>
          </p:cNvPr>
          <p:cNvSpPr txBox="1"/>
          <p:nvPr/>
        </p:nvSpPr>
        <p:spPr>
          <a:xfrm>
            <a:off x="1115616" y="1556792"/>
            <a:ext cx="7560840" cy="3085075"/>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Ин қоида барои пешгирии ҳолатҳои хатарнок ва таъмини назорати доимӣ аз болои таҷҳизоти барқӣ ҷорӣ шудааст. Танҳо дар ҳолатҳои истисноӣ, масалан, ҳангоми ба вуҷуд омадани ҳолатҳои фавқулода ё зарурати таъҷилӣ, корманд метавонад ҷойи кори худро тарк намояд, аммо ҳатман бо иҷозати корманди болоии ҳайати амалиётӣ.</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5E5FFD5D-E18E-4EBB-BC01-B12A95C218EE}"/>
              </a:ext>
            </a:extLst>
          </p:cNvPr>
          <p:cNvSpPr txBox="1"/>
          <p:nvPr/>
        </p:nvSpPr>
        <p:spPr>
          <a:xfrm>
            <a:off x="827584" y="5445224"/>
            <a:ext cx="6120680" cy="523220"/>
          </a:xfrm>
          <a:prstGeom prst="rect">
            <a:avLst/>
          </a:prstGeom>
          <a:noFill/>
        </p:spPr>
        <p:txBody>
          <a:bodyPr wrap="square">
            <a:spAutoFit/>
          </a:bodyPr>
          <a:lstStyle/>
          <a:p>
            <a:pPr marL="0" indent="0" algn="just">
              <a:buNone/>
            </a:pPr>
            <a:r>
              <a:rPr lang="tg-Cyrl-TJ" sz="1400" i="1" dirty="0">
                <a:effectLst/>
                <a:latin typeface="Times New Roman" panose="02020603050405020304" pitchFamily="18" charset="0"/>
                <a:ea typeface="Calibri" panose="020F0502020204030204" pitchFamily="34" charset="0"/>
                <a:cs typeface="Times New Roman" panose="02020603050405020304" pitchFamily="18" charset="0"/>
              </a:rPr>
              <a:t>Шкрабак В.С., Луковников А.В. Бехатарии ҳаёт дар истеҳсолоти </a:t>
            </a:r>
          </a:p>
          <a:p>
            <a:pPr marL="0" indent="0" algn="just">
              <a:buNone/>
            </a:pPr>
            <a:r>
              <a:rPr lang="tg-Cyrl-TJ" sz="1400" i="1" dirty="0">
                <a:effectLst/>
                <a:latin typeface="Times New Roman" panose="02020603050405020304" pitchFamily="18" charset="0"/>
                <a:ea typeface="Calibri" panose="020F0502020204030204" pitchFamily="34" charset="0"/>
                <a:cs typeface="Times New Roman" panose="02020603050405020304" pitchFamily="18" charset="0"/>
              </a:rPr>
              <a:t>кишоварзӣ. Москва: КолосС, 2004.</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687815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F7FB1FB2-3282-418A-81F4-152ED8E39132}"/>
              </a:ext>
            </a:extLst>
          </p:cNvPr>
          <p:cNvSpPr>
            <a:spLocks noGrp="1"/>
          </p:cNvSpPr>
          <p:nvPr>
            <p:ph type="title"/>
          </p:nvPr>
        </p:nvSpPr>
        <p:spPr>
          <a:xfrm>
            <a:off x="297868" y="260886"/>
            <a:ext cx="8712968" cy="576064"/>
          </a:xfrm>
        </p:spPr>
        <p:txBody>
          <a:bodyPr>
            <a:noAutofit/>
          </a:bodyPr>
          <a:lstStyle/>
          <a:p>
            <a:pPr algn="ct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Ҳуқуқ ва масъулиятҳои кормандони идоракунии амалиётӣ дар иншооти электрикӣ</a:t>
            </a:r>
            <a:endParaRPr lang="ru-RU" sz="2400" b="1" i="1" dirty="0">
              <a:solidFill>
                <a:schemeClr val="tx1"/>
              </a:solidFill>
            </a:endParaRPr>
          </a:p>
        </p:txBody>
      </p:sp>
      <p:sp>
        <p:nvSpPr>
          <p:cNvPr id="6" name="TextBox 5">
            <a:extLst>
              <a:ext uri="{FF2B5EF4-FFF2-40B4-BE49-F238E27FC236}">
                <a16:creationId xmlns:a16="http://schemas.microsoft.com/office/drawing/2014/main" id="{B16DEC7B-6CB9-4B3D-9647-603CCF5D1588}"/>
              </a:ext>
            </a:extLst>
          </p:cNvPr>
          <p:cNvSpPr txBox="1"/>
          <p:nvPr/>
        </p:nvSpPr>
        <p:spPr>
          <a:xfrm>
            <a:off x="899592" y="1268760"/>
            <a:ext cx="7704856" cy="3592907"/>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Ҳамин тавр, риояи тартиби навбатдорӣ, интизоми меҳнатӣ ва иҷрои дақиқи вазифаҳо аз ҷониби кормандони амалиётӣ шарти асосии фаъолияти устувор ва бехатари иншооти электрикӣ ба ҳисоб меравад. Ин талаботҳо на танҳо сатҳи масъулияти кормандонро баланд мебардоранд, балки ба пешгирии садамаҳо ва таъмини кори боэътимоди тамоми низоми энергетикӣ мусоидат мекунанд.</a:t>
            </a:r>
            <a:endParaRPr lang="ru-RU" sz="2200" dirty="0"/>
          </a:p>
        </p:txBody>
      </p:sp>
    </p:spTree>
    <p:extLst>
      <p:ext uri="{BB962C8B-B14F-4D97-AF65-F5344CB8AC3E}">
        <p14:creationId xmlns:p14="http://schemas.microsoft.com/office/powerpoint/2010/main" val="3288242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08332AAB-A116-4B2A-9FC0-3E9F1478EFFE}"/>
              </a:ext>
            </a:extLst>
          </p:cNvPr>
          <p:cNvSpPr>
            <a:spLocks noGrp="1"/>
          </p:cNvSpPr>
          <p:nvPr>
            <p:ph type="title"/>
          </p:nvPr>
        </p:nvSpPr>
        <p:spPr>
          <a:xfrm>
            <a:off x="0" y="44624"/>
            <a:ext cx="9133160" cy="576064"/>
          </a:xfrm>
        </p:spPr>
        <p:txBody>
          <a:bodyPr>
            <a:noAutofit/>
          </a:body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Ҳангоми қабули навбат кормандони амалиётӣ вазифадоранд</a:t>
            </a:r>
          </a:p>
        </p:txBody>
      </p:sp>
      <p:sp>
        <p:nvSpPr>
          <p:cNvPr id="6" name="TextBox 5">
            <a:extLst>
              <a:ext uri="{FF2B5EF4-FFF2-40B4-BE49-F238E27FC236}">
                <a16:creationId xmlns:a16="http://schemas.microsoft.com/office/drawing/2014/main" id="{D042CA50-02CC-40C2-A74B-398DE0BC8BAB}"/>
              </a:ext>
            </a:extLst>
          </p:cNvPr>
          <p:cNvSpPr txBox="1"/>
          <p:nvPr/>
        </p:nvSpPr>
        <p:spPr>
          <a:xfrm>
            <a:off x="899592" y="1124744"/>
            <a:ext cx="7776864" cy="3592907"/>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Қабули навбат яке аз марҳилаҳои муҳим ва масъулиятнок дар фаъолияти кормандони амалиётӣ ба ҳисоб меравад. </a:t>
            </a:r>
            <a:r>
              <a:rPr lang="ru-RU" sz="2200" dirty="0">
                <a:effectLst/>
                <a:latin typeface="Times New Roman" panose="02020603050405020304" pitchFamily="18" charset="0"/>
                <a:ea typeface="Times New Roman" panose="02020603050405020304" pitchFamily="18" charset="0"/>
              </a:rPr>
              <a:t>Ин раванд пайвастагии идоракунӣ, назорати доимӣ ва таъмини кори боэътимоди таҷҳизоти барқиро таъмин мекунад. Дар вақти қабули навбат корманд бояд на танҳо вазифаҳои расмиро иҷро намояд, балки вазъи воқеии таҷҳизот, реҷаи кори он ва ҳамаи омилҳои таъсиррасонро амиқ дарк кунад.</a:t>
            </a:r>
            <a:endParaRPr lang="ru-RU" sz="2200" dirty="0"/>
          </a:p>
        </p:txBody>
      </p:sp>
    </p:spTree>
    <p:extLst>
      <p:ext uri="{BB962C8B-B14F-4D97-AF65-F5344CB8AC3E}">
        <p14:creationId xmlns:p14="http://schemas.microsoft.com/office/powerpoint/2010/main" val="33165271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9514786C-E3E9-4946-A1EF-57AFB836D4AD}"/>
              </a:ext>
            </a:extLst>
          </p:cNvPr>
          <p:cNvSpPr txBox="1">
            <a:spLocks/>
          </p:cNvSpPr>
          <p:nvPr/>
        </p:nvSpPr>
        <p:spPr>
          <a:xfrm>
            <a:off x="0" y="44624"/>
            <a:ext cx="9133160" cy="57606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ru-RU" sz="2400" i="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Ҳангоми қабули навбат кормандони амалиётӣ вазифадоранд</a:t>
            </a:r>
            <a:endParaRPr lang="ru-RU"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6316084-1B40-448E-9A1E-0A29AF45FB68}"/>
              </a:ext>
            </a:extLst>
          </p:cNvPr>
          <p:cNvSpPr txBox="1"/>
          <p:nvPr/>
        </p:nvSpPr>
        <p:spPr>
          <a:xfrm>
            <a:off x="899592" y="980728"/>
            <a:ext cx="7776864" cy="4222438"/>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Бепарвоӣ ё муносибати сатҳӣ ба ин раванд метавонад боиси хатогиҳои ҷиддӣ ва ҳатто ҳолатҳои садамавӣ гардад. Аз ин рӯ, қабули навбат бояд бо диққати баланд, риояи қатъии дастурҳо ва эҳсоси масъулияти касбӣ анҷом дода 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қабули навбат кормандони амалиётӣ вазифадоранд:</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бо ҳолат ва реҷаи кори таҷҳизот дар минтақаи хизматрасонии худ бо истифода аз схемаҳо шинос шуда, Слайди дигар-</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02250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9F6297EE-1B8D-4862-8A22-AED04C8F2A13}"/>
              </a:ext>
            </a:extLst>
          </p:cNvPr>
          <p:cNvSpPr>
            <a:spLocks noGrp="1"/>
          </p:cNvSpPr>
          <p:nvPr>
            <p:ph type="title"/>
          </p:nvPr>
        </p:nvSpPr>
        <p:spPr>
          <a:xfrm>
            <a:off x="0" y="44624"/>
            <a:ext cx="9133160" cy="576064"/>
          </a:xfrm>
        </p:spPr>
        <p:txBody>
          <a:bodyPr>
            <a:noAutofit/>
          </a:body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Ҳангоми қабули навбат кормандони амалиётӣ вазифадоранд</a:t>
            </a:r>
          </a:p>
        </p:txBody>
      </p:sp>
      <p:sp>
        <p:nvSpPr>
          <p:cNvPr id="6" name="TextBox 5">
            <a:extLst>
              <a:ext uri="{FF2B5EF4-FFF2-40B4-BE49-F238E27FC236}">
                <a16:creationId xmlns:a16="http://schemas.microsoft.com/office/drawing/2014/main" id="{4EA4B138-FAC8-49C8-8A17-932F47CF1F39}"/>
              </a:ext>
            </a:extLst>
          </p:cNvPr>
          <p:cNvSpPr txBox="1"/>
          <p:nvPr/>
        </p:nvSpPr>
        <p:spPr>
          <a:xfrm>
            <a:off x="755576" y="1568358"/>
            <a:ext cx="7920880" cy="4222438"/>
          </a:xfrm>
          <a:prstGeom prst="rect">
            <a:avLst/>
          </a:prstGeom>
          <a:noFill/>
        </p:spPr>
        <p:txBody>
          <a:bodyPr wrap="square">
            <a:spAutoFit/>
          </a:bodyPr>
          <a:lstStyle/>
          <a:p>
            <a:pPr>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онҳоро шахсан то ҳадде, ки дар дастурҳо муқаррар шудааст, тафтиш намоянд;</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б</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аз навбатдори супоранда дар бораи таҷҳизоте, ки барои пешгирии садамаҳо ё носозиҳо назорати махсусро талаб мекунанд, инчунин дар бораи таҷҳизоте, ки дар таъмир ё захира қарор доранд, маълумоти зарурӣ гиранд.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в)</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асбобҳо, маводҳо, калидҳои утоқҳо, таҷҳизоти муҳофизатӣ, ҳуҷҷатҳои амалиётӣ ва дастурҳоро тафтиш ва қабул намоянд;</a:t>
            </a:r>
          </a:p>
        </p:txBody>
      </p:sp>
    </p:spTree>
    <p:extLst>
      <p:ext uri="{BB962C8B-B14F-4D97-AF65-F5344CB8AC3E}">
        <p14:creationId xmlns:p14="http://schemas.microsoft.com/office/powerpoint/2010/main" val="15555486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6AD2E0F0-F62C-418A-A904-878212127694}"/>
              </a:ext>
            </a:extLst>
          </p:cNvPr>
          <p:cNvSpPr>
            <a:spLocks noGrp="1"/>
          </p:cNvSpPr>
          <p:nvPr>
            <p:ph type="title"/>
          </p:nvPr>
        </p:nvSpPr>
        <p:spPr>
          <a:xfrm>
            <a:off x="0" y="44624"/>
            <a:ext cx="9133160" cy="576064"/>
          </a:xfrm>
        </p:spPr>
        <p:txBody>
          <a:bodyPr>
            <a:noAutofit/>
          </a:body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Ҳангоми қабули навбат кормандони амалиётӣ вазифадоранд</a:t>
            </a:r>
          </a:p>
        </p:txBody>
      </p:sp>
      <p:sp>
        <p:nvSpPr>
          <p:cNvPr id="6" name="TextBox 5">
            <a:extLst>
              <a:ext uri="{FF2B5EF4-FFF2-40B4-BE49-F238E27FC236}">
                <a16:creationId xmlns:a16="http://schemas.microsoft.com/office/drawing/2014/main" id="{0A1CDF08-4CA6-4319-B622-DA8E2C41FE66}"/>
              </a:ext>
            </a:extLst>
          </p:cNvPr>
          <p:cNvSpPr txBox="1"/>
          <p:nvPr/>
        </p:nvSpPr>
        <p:spPr>
          <a:xfrm>
            <a:off x="899592" y="1196752"/>
            <a:ext cx="7776864" cy="4094198"/>
          </a:xfrm>
          <a:prstGeom prst="rect">
            <a:avLst/>
          </a:prstGeom>
          <a:noFill/>
        </p:spPr>
        <p:txBody>
          <a:bodyPr wrap="square">
            <a:spAutoFit/>
          </a:bodyPr>
          <a:lstStyle/>
          <a:p>
            <a:pPr algn="just">
              <a:lnSpc>
                <a:spcPct val="150000"/>
              </a:lnSpc>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г)</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ҳамаи сабтҳо ва фармоишҳоро аз навбати қаблӣ бодиққат аз назар гузаронанд;</a:t>
            </a:r>
          </a:p>
          <a:p>
            <a:pPr algn="just">
              <a:lnSpc>
                <a:spcPct val="150000"/>
              </a:lnSpc>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д)</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қабули навбатро бо сабти дахлдор дар журнал (рӯзнома), феҳрист ва нақшаи амалиётӣ расмӣ намуда, онро бо имзои шахси қабулкунандаи навбат ва шахси супорандаи навбат тасдиқ кунанд;</a:t>
            </a:r>
          </a:p>
          <a:p>
            <a:pPr algn="just">
              <a:lnSpc>
                <a:spcPct val="150000"/>
              </a:lnSpc>
            </a:pP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е)</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дар бораи ҳамаи норасоиҳое, ки ҳангоми қабули навбат ошкор шудаанд, ба сардори гурӯҳ хабар диҳанд.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62623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94DB78FA-365F-47AE-B059-A2B1417C3A05}"/>
              </a:ext>
            </a:extLst>
          </p:cNvPr>
          <p:cNvSpPr>
            <a:spLocks noGrp="1"/>
          </p:cNvSpPr>
          <p:nvPr>
            <p:ph type="title"/>
          </p:nvPr>
        </p:nvSpPr>
        <p:spPr>
          <a:xfrm>
            <a:off x="0" y="44624"/>
            <a:ext cx="9133160" cy="576064"/>
          </a:xfrm>
        </p:spPr>
        <p:txBody>
          <a:bodyPr>
            <a:noAutofit/>
          </a:body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Ҳангоми қабули навбат кормандони амалиётӣ вазифадоранд</a:t>
            </a:r>
          </a:p>
        </p:txBody>
      </p:sp>
      <p:sp>
        <p:nvSpPr>
          <p:cNvPr id="6" name="TextBox 5">
            <a:extLst>
              <a:ext uri="{FF2B5EF4-FFF2-40B4-BE49-F238E27FC236}">
                <a16:creationId xmlns:a16="http://schemas.microsoft.com/office/drawing/2014/main" id="{109B21C0-923B-448D-B136-7B9DD6E50928}"/>
              </a:ext>
            </a:extLst>
          </p:cNvPr>
          <p:cNvSpPr txBox="1"/>
          <p:nvPr/>
        </p:nvSpPr>
        <p:spPr>
          <a:xfrm>
            <a:off x="3635896" y="980728"/>
            <a:ext cx="4968552" cy="5121274"/>
          </a:xfrm>
          <a:prstGeom prst="rect">
            <a:avLst/>
          </a:prstGeom>
          <a:noFill/>
        </p:spPr>
        <p:txBody>
          <a:bodyPr wrap="square">
            <a:spAutoFit/>
          </a:bodyPr>
          <a:lstStyle/>
          <a:p>
            <a:pPr algn="just">
              <a:lnSpc>
                <a:spcPct val="150000"/>
              </a:lnSpc>
            </a:pPr>
            <a:r>
              <a:rPr lang="tg-Cyrl-TJ" sz="2000" dirty="0">
                <a:effectLst/>
                <a:latin typeface="Times New Roman" panose="02020603050405020304" pitchFamily="18" charset="0"/>
                <a:ea typeface="Times New Roman" panose="02020603050405020304" pitchFamily="18" charset="0"/>
              </a:rPr>
              <a:t>	Қабул ва супоридани навбатдорӣ дар фаъолияти кормандони амалиётӣ бояд танҳо дар шароити муқаррарӣ ва бо риояи пурраи талаботи бехатарӣ анҷом дода шавад. </a:t>
            </a:r>
            <a:r>
              <a:rPr lang="ru-RU" sz="2000" dirty="0">
                <a:effectLst/>
                <a:latin typeface="Times New Roman" panose="02020603050405020304" pitchFamily="18" charset="0"/>
                <a:ea typeface="Times New Roman" panose="02020603050405020304" pitchFamily="18" charset="0"/>
              </a:rPr>
              <a:t>Аз ин рӯ, ҳангоми ба амал омадани ҳолатҳои фавқулодда, иҷрои амалиёти коммутатсионӣ ё амалиёти фаъол ва хомӯш кардани таҷҳизот, анҷом додани қабулу супоридани навбатдорӣ қатъиян манъ мебошад. Ин маҳдудият барои он ҷорӣ шудааст, ки, Слайди дигар-</a:t>
            </a:r>
            <a:endParaRPr lang="ru-RU" sz="2000" dirty="0"/>
          </a:p>
        </p:txBody>
      </p:sp>
      <p:pic>
        <p:nvPicPr>
          <p:cNvPr id="3" name="Рисунок 2">
            <a:extLst>
              <a:ext uri="{FF2B5EF4-FFF2-40B4-BE49-F238E27FC236}">
                <a16:creationId xmlns:a16="http://schemas.microsoft.com/office/drawing/2014/main" id="{01F44EF5-0086-47CF-BD22-E26F3317E9AA}"/>
              </a:ext>
            </a:extLst>
          </p:cNvPr>
          <p:cNvPicPr>
            <a:picLocks noChangeAspect="1"/>
          </p:cNvPicPr>
          <p:nvPr/>
        </p:nvPicPr>
        <p:blipFill rotWithShape="1">
          <a:blip r:embed="rId2"/>
          <a:srcRect l="6239" t="5358" r="6251" b="8917"/>
          <a:stretch/>
        </p:blipFill>
        <p:spPr>
          <a:xfrm>
            <a:off x="346157" y="1222797"/>
            <a:ext cx="3240360" cy="2206203"/>
          </a:xfrm>
          <a:prstGeom prst="rect">
            <a:avLst/>
          </a:prstGeom>
        </p:spPr>
      </p:pic>
      <p:sp>
        <p:nvSpPr>
          <p:cNvPr id="7" name="Прямоугольник 6">
            <a:extLst>
              <a:ext uri="{FF2B5EF4-FFF2-40B4-BE49-F238E27FC236}">
                <a16:creationId xmlns:a16="http://schemas.microsoft.com/office/drawing/2014/main" id="{59EFD67D-B880-4FC6-BC7D-9994696ECFF9}"/>
              </a:ext>
            </a:extLst>
          </p:cNvPr>
          <p:cNvSpPr/>
          <p:nvPr/>
        </p:nvSpPr>
        <p:spPr>
          <a:xfrm>
            <a:off x="345381" y="3800276"/>
            <a:ext cx="3410036" cy="461665"/>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3. Аз муаллиф: бо истифода аз зеҳни сунъи (</a:t>
            </a:r>
            <a:r>
              <a:rPr lang="en-US" sz="1200" dirty="0">
                <a:latin typeface="Times New Roman" panose="02020603050405020304" pitchFamily="18" charset="0"/>
                <a:cs typeface="Times New Roman" panose="02020603050405020304" pitchFamily="18" charset="0"/>
              </a:rPr>
              <a:t>AI</a:t>
            </a:r>
            <a:r>
              <a:rPr lang="tg-Cyrl-TJ" sz="1200" dirty="0">
                <a:latin typeface="Times New Roman" panose="02020603050405020304" pitchFamily="18" charset="0"/>
                <a:cs typeface="Times New Roman" panose="02020603050405020304" pitchFamily="18" charset="0"/>
              </a:rPr>
              <a:t>) сохта шудаанд. </a:t>
            </a:r>
            <a:endParaRPr lang="ru-RU"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1790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95701D2B-D523-4E5F-8E6B-05C908473FD2}"/>
              </a:ext>
            </a:extLst>
          </p:cNvPr>
          <p:cNvSpPr>
            <a:spLocks noGrp="1"/>
          </p:cNvSpPr>
          <p:nvPr>
            <p:ph type="title"/>
          </p:nvPr>
        </p:nvSpPr>
        <p:spPr>
          <a:xfrm>
            <a:off x="0" y="44624"/>
            <a:ext cx="9133160" cy="576064"/>
          </a:xfrm>
        </p:spPr>
        <p:txBody>
          <a:bodyPr>
            <a:noAutofit/>
          </a:body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Ҳангоми қабули навбат кормандони амалиётӣ вазифадоранд</a:t>
            </a:r>
          </a:p>
        </p:txBody>
      </p:sp>
      <p:sp>
        <p:nvSpPr>
          <p:cNvPr id="6" name="TextBox 5">
            <a:extLst>
              <a:ext uri="{FF2B5EF4-FFF2-40B4-BE49-F238E27FC236}">
                <a16:creationId xmlns:a16="http://schemas.microsoft.com/office/drawing/2014/main" id="{4DEC8BE4-0382-4CF1-AD91-07D52F336B0B}"/>
              </a:ext>
            </a:extLst>
          </p:cNvPr>
          <p:cNvSpPr txBox="1"/>
          <p:nvPr/>
        </p:nvSpPr>
        <p:spPr>
          <a:xfrm>
            <a:off x="899592" y="908720"/>
            <a:ext cx="7704856" cy="4730269"/>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чунин ҳолатҳо диққати кормандон бояд пурра ба идоракунии равандҳои муҳим ва пешгирии хатарҳо равона гардад. Иваз шудани корманд дар чунин лаҳзаҳои ҳассос метавонад боиси нофаҳмиҳо, гум шудани иттилооти муҳим ва хатогиҳои ҷиддӣ гардад.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Ҳангоми бартарафсозии ҳолатҳои фавқулодда, корманди навбатдор вазифадор аст тамоми чораҳои заруриро барои таъмини бехатарии кормандон, ҳифзи таҷҳизот ва барқарор намудани кори муқаррарии система амалӣ намояд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8833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87A69AED-2076-4C55-939C-C5FECC38F795}"/>
              </a:ext>
            </a:extLst>
          </p:cNvPr>
          <p:cNvSpPr>
            <a:spLocks noGrp="1"/>
          </p:cNvSpPr>
          <p:nvPr>
            <p:ph type="title"/>
          </p:nvPr>
        </p:nvSpPr>
        <p:spPr>
          <a:xfrm>
            <a:off x="0" y="44624"/>
            <a:ext cx="9133160" cy="576064"/>
          </a:xfrm>
        </p:spPr>
        <p:txBody>
          <a:bodyPr>
            <a:noAutofit/>
          </a:body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Ҳангоми қабули навбат кормандони амалиётӣ вазифадоранд</a:t>
            </a:r>
          </a:p>
        </p:txBody>
      </p:sp>
      <p:sp>
        <p:nvSpPr>
          <p:cNvPr id="6" name="TextBox 5">
            <a:extLst>
              <a:ext uri="{FF2B5EF4-FFF2-40B4-BE49-F238E27FC236}">
                <a16:creationId xmlns:a16="http://schemas.microsoft.com/office/drawing/2014/main" id="{6DE7B021-ACC5-43B9-94A4-4CA40A16F612}"/>
              </a:ext>
            </a:extLst>
          </p:cNvPr>
          <p:cNvSpPr txBox="1"/>
          <p:nvPr/>
        </p:nvSpPr>
        <p:spPr>
          <a:xfrm>
            <a:off x="899592" y="980728"/>
            <a:ext cx="7704856" cy="4100738"/>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	Дар чунин шароит, ӯ бояд пурра вазъиятро назорат карда, қарорҳои фаврӣ ва дуруст қабул намояд. Ҳамин тариқ, то анҷом ёфтани амалиёти муҳими фавқулодда, тағйири навбатдорӣ иҷозат дода намешавад. </a:t>
            </a:r>
            <a:r>
              <a:rPr lang="tg-Cyrl-TJ" sz="2200" dirty="0">
                <a:effectLst/>
                <a:latin typeface="Times New Roman" panose="02020603050405020304" pitchFamily="18" charset="0"/>
                <a:ea typeface="Times New Roman" panose="02020603050405020304" pitchFamily="18" charset="0"/>
              </a:rPr>
              <a:t>Бо вуҷуди ин, агар раванди бартарафсозии ҳолатҳои фавқулодда муддати тӯлонӣ идома ёбад ва зарурати иваз намудани корманд ба миён ояд, супоридани навбатдорӣ танҳо бо иҷозати маъмурият иҷозат дода мешавад. </a:t>
            </a:r>
            <a:endParaRPr lang="ru-RU" sz="2200" dirty="0"/>
          </a:p>
        </p:txBody>
      </p:sp>
    </p:spTree>
    <p:extLst>
      <p:ext uri="{BB962C8B-B14F-4D97-AF65-F5344CB8AC3E}">
        <p14:creationId xmlns:p14="http://schemas.microsoft.com/office/powerpoint/2010/main" val="11791078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8B0468A1-ACD8-419D-B927-35CFE10390CF}"/>
              </a:ext>
            </a:extLst>
          </p:cNvPr>
          <p:cNvSpPr>
            <a:spLocks noGrp="1"/>
          </p:cNvSpPr>
          <p:nvPr>
            <p:ph type="title"/>
          </p:nvPr>
        </p:nvSpPr>
        <p:spPr>
          <a:xfrm>
            <a:off x="0" y="44624"/>
            <a:ext cx="9133160" cy="576064"/>
          </a:xfrm>
        </p:spPr>
        <p:txBody>
          <a:bodyPr>
            <a:noAutofit/>
          </a:body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Ҳангоми қабули навбат кормандони амалиётӣ вазифадоранд</a:t>
            </a:r>
          </a:p>
        </p:txBody>
      </p:sp>
      <p:sp>
        <p:nvSpPr>
          <p:cNvPr id="6" name="TextBox 5">
            <a:extLst>
              <a:ext uri="{FF2B5EF4-FFF2-40B4-BE49-F238E27FC236}">
                <a16:creationId xmlns:a16="http://schemas.microsoft.com/office/drawing/2014/main" id="{B6E93795-6D61-4DF5-AEBA-EB678D48DD7D}"/>
              </a:ext>
            </a:extLst>
          </p:cNvPr>
          <p:cNvSpPr txBox="1"/>
          <p:nvPr/>
        </p:nvSpPr>
        <p:spPr>
          <a:xfrm>
            <a:off x="1043608" y="980728"/>
            <a:ext cx="7560840" cy="460856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rPr>
              <a:t>Дар чунин ҳолат, қабулу супоридани навбат бояд бо тартиби махсус, бо расонидани тамоми маълумоти зарурӣ ва шарҳи муфассали вазъи ҷорӣ анҷом дода шавад. Корманди супоранда вазифадор аст ба корманди қабулкунанда маълумоти пурра, дақиқ ва саривақтӣ дар бораи ҳолати таҷҳизот, корҳои иҷрошуда, чораҳои андешидашуда ва амалҳои минбаъдаи заруриро пешниҳод намояд, инчунин оид ба хавфҳои эҳтимолӣ ва чораҳои пешгирикунанда огоҳ намояд. </a:t>
            </a:r>
            <a:endParaRPr lang="ru-RU" sz="2200" dirty="0"/>
          </a:p>
        </p:txBody>
      </p:sp>
    </p:spTree>
    <p:extLst>
      <p:ext uri="{BB962C8B-B14F-4D97-AF65-F5344CB8AC3E}">
        <p14:creationId xmlns:p14="http://schemas.microsoft.com/office/powerpoint/2010/main" val="36676214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DB198B22-7A24-4817-8EDC-8C311D1B8EA2}"/>
              </a:ext>
            </a:extLst>
          </p:cNvPr>
          <p:cNvSpPr>
            <a:spLocks noGrp="1"/>
          </p:cNvSpPr>
          <p:nvPr>
            <p:ph type="title"/>
          </p:nvPr>
        </p:nvSpPr>
        <p:spPr>
          <a:xfrm>
            <a:off x="0" y="44624"/>
            <a:ext cx="9133160" cy="576064"/>
          </a:xfrm>
        </p:spPr>
        <p:txBody>
          <a:bodyPr>
            <a:noAutofit/>
          </a:body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Ҳангоми қабули навбат кормандони амалиётӣ вазифадоранд</a:t>
            </a:r>
          </a:p>
        </p:txBody>
      </p:sp>
      <p:sp>
        <p:nvSpPr>
          <p:cNvPr id="6" name="TextBox 5">
            <a:extLst>
              <a:ext uri="{FF2B5EF4-FFF2-40B4-BE49-F238E27FC236}">
                <a16:creationId xmlns:a16="http://schemas.microsoft.com/office/drawing/2014/main" id="{C0B2F0C9-1E07-4070-ACC1-FF3E5498B5A3}"/>
              </a:ext>
            </a:extLst>
          </p:cNvPr>
          <p:cNvSpPr txBox="1"/>
          <p:nvPr/>
        </p:nvSpPr>
        <p:spPr>
          <a:xfrm>
            <a:off x="827584" y="1340768"/>
            <a:ext cx="4752528" cy="4893647"/>
          </a:xfrm>
          <a:prstGeom prst="rect">
            <a:avLst/>
          </a:prstGeom>
          <a:noFill/>
        </p:spPr>
        <p:txBody>
          <a:bodyPr wrap="square">
            <a:spAutoFit/>
          </a:bodyPr>
          <a:lstStyle/>
          <a:p>
            <a:pPr algn="just"/>
            <a:r>
              <a:rPr lang="tg-Cyrl-TJ" sz="2400" dirty="0">
                <a:effectLst/>
                <a:latin typeface="Times New Roman" panose="02020603050405020304" pitchFamily="18" charset="0"/>
                <a:ea typeface="Times New Roman" panose="02020603050405020304" pitchFamily="18" charset="0"/>
              </a:rPr>
              <a:t>	Илова бар ин, дар чунин ҳолатҳо бояд сабтҳои дахлдор дар журналҳои амалиётӣ ворид карда шаванд, то ки тамоми ҷараёни кор ҳуҷҷатгузорӣ гардида, дар оянда барои таҳлил ва пешгирии ҳолатҳои шабеҳ истифода бурда шавад. Корманди қабулкунанда бошад, бояд мутмаин гардад, ки тамоми маълумоти гирифташуда ба ӯ фаҳмо аст ва метавонад идоракунии минбаъдаи равандро бе хатар идома диҳад.</a:t>
            </a:r>
            <a:endParaRPr lang="ru-RU" sz="2400" dirty="0"/>
          </a:p>
        </p:txBody>
      </p:sp>
      <p:pic>
        <p:nvPicPr>
          <p:cNvPr id="3" name="Рисунок 2">
            <a:extLst>
              <a:ext uri="{FF2B5EF4-FFF2-40B4-BE49-F238E27FC236}">
                <a16:creationId xmlns:a16="http://schemas.microsoft.com/office/drawing/2014/main" id="{C4355546-1CE1-42B6-9C55-27A05062C5B5}"/>
              </a:ext>
            </a:extLst>
          </p:cNvPr>
          <p:cNvPicPr>
            <a:picLocks noChangeAspect="1"/>
          </p:cNvPicPr>
          <p:nvPr/>
        </p:nvPicPr>
        <p:blipFill rotWithShape="1">
          <a:blip r:embed="rId2"/>
          <a:srcRect l="6268" t="6250" r="6232" b="6250"/>
          <a:stretch/>
        </p:blipFill>
        <p:spPr>
          <a:xfrm>
            <a:off x="5796136" y="1556792"/>
            <a:ext cx="3024336" cy="2592288"/>
          </a:xfrm>
          <a:prstGeom prst="rect">
            <a:avLst/>
          </a:prstGeom>
        </p:spPr>
      </p:pic>
      <p:sp>
        <p:nvSpPr>
          <p:cNvPr id="7" name="Прямоугольник 6">
            <a:extLst>
              <a:ext uri="{FF2B5EF4-FFF2-40B4-BE49-F238E27FC236}">
                <a16:creationId xmlns:a16="http://schemas.microsoft.com/office/drawing/2014/main" id="{BAA83314-0B6E-4D60-AEBE-8F6DAE34D3EF}"/>
              </a:ext>
            </a:extLst>
          </p:cNvPr>
          <p:cNvSpPr/>
          <p:nvPr/>
        </p:nvSpPr>
        <p:spPr>
          <a:xfrm>
            <a:off x="5868144" y="4221088"/>
            <a:ext cx="3410036" cy="461665"/>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4. Аз муаллиф: бо истифода аз зеҳни сунъи (</a:t>
            </a:r>
            <a:r>
              <a:rPr lang="en-US" sz="1200" dirty="0">
                <a:latin typeface="Times New Roman" panose="02020603050405020304" pitchFamily="18" charset="0"/>
                <a:cs typeface="Times New Roman" panose="02020603050405020304" pitchFamily="18" charset="0"/>
              </a:rPr>
              <a:t>AI</a:t>
            </a:r>
            <a:r>
              <a:rPr lang="tg-Cyrl-TJ" sz="1200" dirty="0">
                <a:latin typeface="Times New Roman" panose="02020603050405020304" pitchFamily="18" charset="0"/>
                <a:cs typeface="Times New Roman" panose="02020603050405020304" pitchFamily="18" charset="0"/>
              </a:rPr>
              <a:t>) сохта шудаанд. </a:t>
            </a:r>
            <a:endParaRPr lang="ru-RU"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65004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53F4DA1D-1529-4E72-88D9-5030539E7C36}"/>
              </a:ext>
            </a:extLst>
          </p:cNvPr>
          <p:cNvSpPr>
            <a:spLocks noGrp="1"/>
          </p:cNvSpPr>
          <p:nvPr>
            <p:ph type="title"/>
          </p:nvPr>
        </p:nvSpPr>
        <p:spPr>
          <a:xfrm>
            <a:off x="0" y="44624"/>
            <a:ext cx="9133160" cy="576064"/>
          </a:xfrm>
        </p:spPr>
        <p:txBody>
          <a:bodyPr>
            <a:noAutofit/>
          </a:body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Ҳангоми қабули навбат кормандони амалиётӣ вазифадоранд</a:t>
            </a:r>
          </a:p>
        </p:txBody>
      </p:sp>
      <p:sp>
        <p:nvSpPr>
          <p:cNvPr id="6" name="TextBox 5">
            <a:extLst>
              <a:ext uri="{FF2B5EF4-FFF2-40B4-BE49-F238E27FC236}">
                <a16:creationId xmlns:a16="http://schemas.microsoft.com/office/drawing/2014/main" id="{29B87EFC-F9E2-4E28-A647-1310B5D953F1}"/>
              </a:ext>
            </a:extLst>
          </p:cNvPr>
          <p:cNvSpPr txBox="1"/>
          <p:nvPr/>
        </p:nvSpPr>
        <p:spPr>
          <a:xfrm>
            <a:off x="1043608" y="836712"/>
            <a:ext cx="7488832" cy="4730269"/>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Ҳамин тавр, риояи қатъии талаботҳои вобаста ба қабулу супоридани навбатдорӣ дар ҳолатҳои фавқулодда яке аз омилҳои асосии таъмини бехатарӣ, пешгирии садамаҳо ва нигоҳ доштани устувории фаъолияти системаҳои электрикӣ ба ҳисоб меравад.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Қабули навбатдорӣ дар ҳолате, ки таҷҳизот ноқис бошад ё шароити корӣ ғайримуқаррарӣ бошад, танҳо бо иҷозати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шахси масъули насби барқ ё роҳбари дахлдор</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иҷозат дода мешавад.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78834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6E63858B-E41D-4245-97D7-5784358C0D65}"/>
              </a:ext>
            </a:extLst>
          </p:cNvPr>
          <p:cNvSpPr>
            <a:spLocks noGrp="1"/>
          </p:cNvSpPr>
          <p:nvPr>
            <p:ph type="title"/>
          </p:nvPr>
        </p:nvSpPr>
        <p:spPr>
          <a:xfrm>
            <a:off x="0" y="44624"/>
            <a:ext cx="9133160" cy="576064"/>
          </a:xfrm>
        </p:spPr>
        <p:txBody>
          <a:bodyPr>
            <a:noAutofit/>
          </a:body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Ҳангоми қабули навбат кормандони амалиётӣ вазифадоранд</a:t>
            </a:r>
          </a:p>
        </p:txBody>
      </p:sp>
      <p:sp>
        <p:nvSpPr>
          <p:cNvPr id="6" name="TextBox 5">
            <a:extLst>
              <a:ext uri="{FF2B5EF4-FFF2-40B4-BE49-F238E27FC236}">
                <a16:creationId xmlns:a16="http://schemas.microsoft.com/office/drawing/2014/main" id="{BD8F7AC2-30D8-4774-BF8C-D0A5E6D30C63}"/>
              </a:ext>
            </a:extLst>
          </p:cNvPr>
          <p:cNvSpPr txBox="1"/>
          <p:nvPr/>
        </p:nvSpPr>
        <p:spPr>
          <a:xfrm>
            <a:off x="899592" y="1340768"/>
            <a:ext cx="7560840" cy="3586366"/>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Дар чунин ҳолат ин ҳолат бояд ҳатман дар рӯзномаи амалиётӣ сабт карда шавад. Кормандони амалиётӣ дар давоми навбатдорӣ барои нигоҳдории дуруст ва фаъолияти бефосила ва боэътимоди ҳамаи таҷҳизоте, ки дар минтақаи хизматрасонии онҳо қарор доранд, масъул мебошанд, инчунин риояи қоидаҳои бехатарӣ, тартиботи техникӣ ва дастурҳои амалкунанда ҳатмӣ мебошад.</a:t>
            </a:r>
            <a:endParaRPr lang="ru-RU"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6D25134-7AA1-4C8C-B49B-0829C54BCB44}"/>
              </a:ext>
            </a:extLst>
          </p:cNvPr>
          <p:cNvSpPr txBox="1"/>
          <p:nvPr/>
        </p:nvSpPr>
        <p:spPr>
          <a:xfrm>
            <a:off x="899592" y="5373216"/>
            <a:ext cx="5400600" cy="738664"/>
          </a:xfrm>
          <a:prstGeom prst="rect">
            <a:avLst/>
          </a:prstGeom>
          <a:noFill/>
        </p:spPr>
        <p:txBody>
          <a:bodyPr wrap="square">
            <a:spAutoFit/>
          </a:bodyPr>
          <a:lstStyle/>
          <a:p>
            <a:pPr marL="0" indent="0" algn="just">
              <a:buNone/>
            </a:pPr>
            <a:r>
              <a:rPr lang="tg-Cyrl-TJ" sz="1400" i="1" dirty="0">
                <a:effectLst/>
                <a:latin typeface="Times New Roman" panose="02020603050405020304" pitchFamily="18" charset="0"/>
                <a:ea typeface="Calibri" panose="020F0502020204030204" pitchFamily="34" charset="0"/>
                <a:cs typeface="Times New Roman" panose="02020603050405020304" pitchFamily="18" charset="0"/>
              </a:rPr>
              <a:t>Овчаренко А.Г., Раско С.Л. Бехатарии барқ ​​ҳангоми </a:t>
            </a:r>
          </a:p>
          <a:p>
            <a:pPr marL="0" indent="0" algn="just">
              <a:buNone/>
            </a:pPr>
            <a:r>
              <a:rPr lang="tg-Cyrl-TJ" sz="1400" i="1" dirty="0">
                <a:effectLst/>
                <a:latin typeface="Times New Roman" panose="02020603050405020304" pitchFamily="18" charset="0"/>
                <a:ea typeface="Calibri" panose="020F0502020204030204" pitchFamily="34" charset="0"/>
                <a:cs typeface="Times New Roman" panose="02020603050405020304" pitchFamily="18" charset="0"/>
              </a:rPr>
              <a:t>истифодаи иншооти электрикӣ. Дастури таълимӣ. Донишгоҳи </a:t>
            </a:r>
          </a:p>
          <a:p>
            <a:pPr marL="0" indent="0" algn="just">
              <a:buNone/>
            </a:pPr>
            <a:r>
              <a:rPr lang="tg-Cyrl-TJ" sz="1400" i="1" dirty="0">
                <a:effectLst/>
                <a:latin typeface="Times New Roman" panose="02020603050405020304" pitchFamily="18" charset="0"/>
                <a:ea typeface="Calibri" panose="020F0502020204030204" pitchFamily="34" charset="0"/>
                <a:cs typeface="Times New Roman" panose="02020603050405020304" pitchFamily="18" charset="0"/>
              </a:rPr>
              <a:t>техникии давлатии Олтой BTI, Бийск, 2008. - 111 саҳифа.</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527554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E17BEB48-E947-4D71-A9EA-91E83F2CDAEA}"/>
              </a:ext>
            </a:extLst>
          </p:cNvPr>
          <p:cNvSpPr>
            <a:spLocks noGrp="1"/>
          </p:cNvSpPr>
          <p:nvPr>
            <p:ph type="title"/>
          </p:nvPr>
        </p:nvSpPr>
        <p:spPr>
          <a:xfrm>
            <a:off x="10840" y="188640"/>
            <a:ext cx="9133160" cy="576064"/>
          </a:xfrm>
        </p:spPr>
        <p:txBody>
          <a:bodyPr>
            <a:noAutofit/>
          </a:body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Санҷиши насби таҷҳизоти барқиро инҳо метавонанд алоҳида </a:t>
            </a:r>
            <a:b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анҷом диҳанд.</a:t>
            </a:r>
          </a:p>
        </p:txBody>
      </p:sp>
      <p:sp>
        <p:nvSpPr>
          <p:cNvPr id="6" name="TextBox 5">
            <a:extLst>
              <a:ext uri="{FF2B5EF4-FFF2-40B4-BE49-F238E27FC236}">
                <a16:creationId xmlns:a16="http://schemas.microsoft.com/office/drawing/2014/main" id="{258E19AB-2993-4506-9325-DAEA2DF50551}"/>
              </a:ext>
            </a:extLst>
          </p:cNvPr>
          <p:cNvSpPr txBox="1"/>
          <p:nvPr/>
        </p:nvSpPr>
        <p:spPr>
          <a:xfrm>
            <a:off x="791580" y="692696"/>
            <a:ext cx="7560840" cy="3139321"/>
          </a:xfrm>
          <a:prstGeom prst="rect">
            <a:avLst/>
          </a:prstGeom>
          <a:noFill/>
        </p:spPr>
        <p:txBody>
          <a:bodyPr wrap="square">
            <a:spAutoFit/>
          </a:bodyPr>
          <a:lstStyle/>
          <a:p>
            <a:pPr algn="just"/>
            <a:r>
              <a:rPr lang="tg-Cyrl-TJ" sz="2200" dirty="0">
                <a:effectLst/>
                <a:latin typeface="Times New Roman" panose="02020603050405020304" pitchFamily="18" charset="0"/>
                <a:ea typeface="Times New Roman" panose="02020603050405020304" pitchFamily="18" charset="0"/>
              </a:rPr>
              <a:t>	Санҷиши насби таҷҳизоти барқӣ яке аз равандҳои муҳими таъмини фаъолияти бехатар ва боэътимоди системаҳои энергетикӣ ба ҳисоб меравад. Ин раванд ба муайян намудани ҳолати техникии таҷҳизот, ошкор кардани камбудиҳо ва пешгирии садамаҳо равона гардида, бояд мутобиқи талаботи меъёрӣ ва қоидаҳои амалкунанда анҷом дода шавад. Барои иҷрои чунин санҷишҳо кормандони дорои тахассуси баланд, донишҳои зарурӣ ва таҷрибаи кофӣ ҷалб карда мешаванд.</a:t>
            </a:r>
            <a:endParaRPr lang="ru-RU" sz="2200" dirty="0"/>
          </a:p>
        </p:txBody>
      </p:sp>
      <p:pic>
        <p:nvPicPr>
          <p:cNvPr id="3" name="Рисунок 2">
            <a:extLst>
              <a:ext uri="{FF2B5EF4-FFF2-40B4-BE49-F238E27FC236}">
                <a16:creationId xmlns:a16="http://schemas.microsoft.com/office/drawing/2014/main" id="{ADD35A1B-9370-4C1F-B247-0C24B7230D15}"/>
              </a:ext>
            </a:extLst>
          </p:cNvPr>
          <p:cNvPicPr>
            <a:picLocks noChangeAspect="1"/>
          </p:cNvPicPr>
          <p:nvPr/>
        </p:nvPicPr>
        <p:blipFill>
          <a:blip r:embed="rId2"/>
          <a:stretch>
            <a:fillRect/>
          </a:stretch>
        </p:blipFill>
        <p:spPr>
          <a:xfrm>
            <a:off x="914310" y="3861446"/>
            <a:ext cx="3672408" cy="2472174"/>
          </a:xfrm>
          <a:prstGeom prst="rect">
            <a:avLst/>
          </a:prstGeom>
        </p:spPr>
      </p:pic>
      <p:sp>
        <p:nvSpPr>
          <p:cNvPr id="7" name="Прямоугольник 6">
            <a:extLst>
              <a:ext uri="{FF2B5EF4-FFF2-40B4-BE49-F238E27FC236}">
                <a16:creationId xmlns:a16="http://schemas.microsoft.com/office/drawing/2014/main" id="{242E07C9-1630-4130-9399-66C669B20FA9}"/>
              </a:ext>
            </a:extLst>
          </p:cNvPr>
          <p:cNvSpPr/>
          <p:nvPr/>
        </p:nvSpPr>
        <p:spPr>
          <a:xfrm>
            <a:off x="4716016" y="3832017"/>
            <a:ext cx="1944216" cy="646331"/>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5. Аз муаллиф: бо истифода аз зеҳни сунъи (</a:t>
            </a:r>
            <a:r>
              <a:rPr lang="en-US" sz="1200" dirty="0">
                <a:latin typeface="Times New Roman" panose="02020603050405020304" pitchFamily="18" charset="0"/>
                <a:cs typeface="Times New Roman" panose="02020603050405020304" pitchFamily="18" charset="0"/>
              </a:rPr>
              <a:t>AI</a:t>
            </a:r>
            <a:r>
              <a:rPr lang="tg-Cyrl-TJ" sz="1200" dirty="0">
                <a:latin typeface="Times New Roman" panose="02020603050405020304" pitchFamily="18" charset="0"/>
                <a:cs typeface="Times New Roman" panose="02020603050405020304" pitchFamily="18" charset="0"/>
              </a:rPr>
              <a:t>) сохта шудаанд. </a:t>
            </a:r>
            <a:endParaRPr lang="ru-RU"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21208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5B73B8B1-5A2C-4A9F-BA15-068046AA744C}"/>
              </a:ext>
            </a:extLst>
          </p:cNvPr>
          <p:cNvSpPr>
            <a:spLocks noGrp="1"/>
          </p:cNvSpPr>
          <p:nvPr>
            <p:ph type="title"/>
          </p:nvPr>
        </p:nvSpPr>
        <p:spPr>
          <a:xfrm>
            <a:off x="10840" y="188640"/>
            <a:ext cx="9133160" cy="576064"/>
          </a:xfrm>
        </p:spPr>
        <p:txBody>
          <a:bodyPr>
            <a:noAutofit/>
          </a:body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Санҷиши насби таҷҳизоти барқиро инҳо метавонанд алоҳида </a:t>
            </a:r>
            <a:b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анҷом диҳанд.</a:t>
            </a:r>
          </a:p>
        </p:txBody>
      </p:sp>
      <p:sp>
        <p:nvSpPr>
          <p:cNvPr id="6" name="TextBox 5">
            <a:extLst>
              <a:ext uri="{FF2B5EF4-FFF2-40B4-BE49-F238E27FC236}">
                <a16:creationId xmlns:a16="http://schemas.microsoft.com/office/drawing/2014/main" id="{25A3CB01-FE12-4B42-9E18-1F61B1E69FA9}"/>
              </a:ext>
            </a:extLst>
          </p:cNvPr>
          <p:cNvSpPr txBox="1"/>
          <p:nvPr/>
        </p:nvSpPr>
        <p:spPr>
          <a:xfrm>
            <a:off x="1043608" y="1052736"/>
            <a:ext cx="7560840" cy="410073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Санҷиши насби таҷҳизоти барқиро метавонанд алоҳида шахсони зерин анҷом диҳанд. Аввалан, узви ҳайати кормандони маъмурӣ-техникӣ, ки дорои гурӯҳи V оид ба бехатарии барқ мебошад, ҳуқуқ дорад санҷиши таҷҳизоти электрикии бо шиддати аз 1000 В боло анҷом диҳад. Ин гурӯҳи кормандон одатан дорои сатҳи баланди донишҳои назариявӣ ва амалӣ буда, қобилияти таҳлили ҳолати кори таҷҳизот ва қабули қарорҳои дурустро доранд.</a:t>
            </a:r>
            <a:endParaRPr lang="ru-RU" sz="2200" dirty="0"/>
          </a:p>
        </p:txBody>
      </p:sp>
    </p:spTree>
    <p:extLst>
      <p:ext uri="{BB962C8B-B14F-4D97-AF65-F5344CB8AC3E}">
        <p14:creationId xmlns:p14="http://schemas.microsoft.com/office/powerpoint/2010/main" val="18270281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2CB04023-0C88-4583-A728-26E1E2604484}"/>
              </a:ext>
            </a:extLst>
          </p:cNvPr>
          <p:cNvSpPr>
            <a:spLocks noGrp="1"/>
          </p:cNvSpPr>
          <p:nvPr>
            <p:ph type="title"/>
          </p:nvPr>
        </p:nvSpPr>
        <p:spPr>
          <a:xfrm>
            <a:off x="10840" y="188640"/>
            <a:ext cx="9133160" cy="576064"/>
          </a:xfrm>
        </p:spPr>
        <p:txBody>
          <a:bodyPr>
            <a:noAutofit/>
          </a:body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Санҷиши насби таҷҳизоти барқиро инҳо метавонанд алоҳида </a:t>
            </a:r>
            <a:b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анҷом диҳанд.</a:t>
            </a:r>
          </a:p>
        </p:txBody>
      </p:sp>
      <p:sp>
        <p:nvSpPr>
          <p:cNvPr id="6" name="TextBox 5">
            <a:extLst>
              <a:ext uri="{FF2B5EF4-FFF2-40B4-BE49-F238E27FC236}">
                <a16:creationId xmlns:a16="http://schemas.microsoft.com/office/drawing/2014/main" id="{A3138FFD-FF9C-4248-ABF6-2663C3A4C74F}"/>
              </a:ext>
            </a:extLst>
          </p:cNvPr>
          <p:cNvSpPr txBox="1"/>
          <p:nvPr/>
        </p:nvSpPr>
        <p:spPr>
          <a:xfrm>
            <a:off x="827584" y="980728"/>
            <a:ext cx="7920880" cy="4222438"/>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Онҳо бояд бо тамоми санадҳои меъёрӣ, дастурҳои истифода ва хусусиятҳои техникии таҷҳизоти мавҷуда хуб ошно бошанд.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Дуюм, узви ҳайати кормандони амалиётӣ, ки мустақиман ба таҷҳизоти электрикӣ хизмат мерасонад ва дорои гурӯҳи бехатарии барқӣ на камтар аз III мебошад, метавонад санҷиши насби таҷҳизоти барқиро анҷом диҳад. Ин кормандон одатан дар ҷараёни истифода ва нигоҳдории ҳаррӯзаи таҷҳизот иштирок мекунанд ва бо хусусиятҳои кори он аз наздик шинос мебошанд. </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94700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B8D94131-BFE0-418C-BBBF-1273A00D66D4}"/>
              </a:ext>
            </a:extLst>
          </p:cNvPr>
          <p:cNvSpPr>
            <a:spLocks noGrp="1"/>
          </p:cNvSpPr>
          <p:nvPr>
            <p:ph type="title"/>
          </p:nvPr>
        </p:nvSpPr>
        <p:spPr>
          <a:xfrm>
            <a:off x="10840" y="188640"/>
            <a:ext cx="9133160" cy="576064"/>
          </a:xfrm>
        </p:spPr>
        <p:txBody>
          <a:bodyPr>
            <a:noAutofit/>
          </a:body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Санҷиши насби таҷҳизоти барқиро инҳо метавонанд алоҳида </a:t>
            </a:r>
            <a:b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анҷом диҳанд.</a:t>
            </a:r>
          </a:p>
        </p:txBody>
      </p:sp>
      <p:sp>
        <p:nvSpPr>
          <p:cNvPr id="6" name="TextBox 5">
            <a:extLst>
              <a:ext uri="{FF2B5EF4-FFF2-40B4-BE49-F238E27FC236}">
                <a16:creationId xmlns:a16="http://schemas.microsoft.com/office/drawing/2014/main" id="{90803BB8-19C7-4BDC-9684-CD62B0151D7B}"/>
              </a:ext>
            </a:extLst>
          </p:cNvPr>
          <p:cNvSpPr txBox="1"/>
          <p:nvPr/>
        </p:nvSpPr>
        <p:spPr>
          <a:xfrm>
            <a:off x="971600" y="1196752"/>
            <a:ext cx="7704856" cy="3592907"/>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Дониш ва таҷрибаи онҳо имкон медиҳад, ки ҳолати таҷҳизотро ба таври фаврӣ арзёбӣ намуда, дар ҳолати зарурӣ чораҳои дахлдор андешанд. </a:t>
            </a:r>
            <a:r>
              <a:rPr lang="ru-RU" sz="2200" dirty="0">
                <a:effectLst/>
                <a:latin typeface="Times New Roman" panose="02020603050405020304" pitchFamily="18" charset="0"/>
                <a:ea typeface="Times New Roman" panose="02020603050405020304" pitchFamily="18" charset="0"/>
              </a:rPr>
              <a:t>Бояд қайд кард, ки анҷом додани санҷиши инфиродӣ масъулияти баландро талаб мекунад. Аз ин рӯ, танҳо он кормандоне ба чунин фаъолият иҷозат дода мешаванд, ки аз омӯзиш гузашта, дониши худро мувофиқи талаботи қоидаҳои амалкунанда санҷида бошанд.</a:t>
            </a:r>
            <a:endParaRPr lang="ru-RU" sz="2200" dirty="0"/>
          </a:p>
        </p:txBody>
      </p:sp>
    </p:spTree>
    <p:extLst>
      <p:ext uri="{BB962C8B-B14F-4D97-AF65-F5344CB8AC3E}">
        <p14:creationId xmlns:p14="http://schemas.microsoft.com/office/powerpoint/2010/main" val="34518192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7204EEA0-391B-4E65-845A-3A08D9F45AA1}"/>
              </a:ext>
            </a:extLst>
          </p:cNvPr>
          <p:cNvSpPr>
            <a:spLocks noGrp="1"/>
          </p:cNvSpPr>
          <p:nvPr>
            <p:ph type="title"/>
          </p:nvPr>
        </p:nvSpPr>
        <p:spPr>
          <a:xfrm>
            <a:off x="10840" y="188640"/>
            <a:ext cx="9133160" cy="576064"/>
          </a:xfrm>
        </p:spPr>
        <p:txBody>
          <a:bodyPr>
            <a:noAutofit/>
          </a:body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Санҷиши насби таҷҳизоти барқиро инҳо метавонанд алоҳида </a:t>
            </a:r>
            <a:b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анҷом диҳанд.</a:t>
            </a:r>
          </a:p>
        </p:txBody>
      </p:sp>
      <p:sp>
        <p:nvSpPr>
          <p:cNvPr id="5" name="TextBox 4">
            <a:extLst>
              <a:ext uri="{FF2B5EF4-FFF2-40B4-BE49-F238E27FC236}">
                <a16:creationId xmlns:a16="http://schemas.microsoft.com/office/drawing/2014/main" id="{C7A00DAD-BF3C-4853-852D-50F5C8B8E09F}"/>
              </a:ext>
            </a:extLst>
          </p:cNvPr>
          <p:cNvSpPr txBox="1"/>
          <p:nvPr/>
        </p:nvSpPr>
        <p:spPr>
          <a:xfrm>
            <a:off x="1115616" y="1196752"/>
            <a:ext cx="7488832" cy="4730269"/>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Инчунин, онҳо бояд бо тартиби иҷрои корҳои бехатарӣ, истифодаи воситаҳои муҳофизатӣ ва қоидаҳои рафтор дар ҳолатҳои фавқулода пурра ошно бошанд.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Рӯйхати кормандони маъмурӣ-техникӣ, ки барои гузаронидани санҷиши инфиродӣ ваколатдор мебошанд, бо фармони шахси масъули системаҳои электрикӣ дар корхона муқаррар карда мешавад. Ин фармон асоси ҳуқуқии додани иҷозат ба кормандон буда, масъулияти онҳоро дар доираи вазифаҳои хизматӣ муайян мекунад.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96371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231B5095-29EE-4327-8728-A9D1492DF258}"/>
              </a:ext>
            </a:extLst>
          </p:cNvPr>
          <p:cNvSpPr>
            <a:spLocks noGrp="1"/>
          </p:cNvSpPr>
          <p:nvPr>
            <p:ph type="title"/>
          </p:nvPr>
        </p:nvSpPr>
        <p:spPr>
          <a:xfrm>
            <a:off x="10840" y="188640"/>
            <a:ext cx="9133160" cy="576064"/>
          </a:xfrm>
        </p:spPr>
        <p:txBody>
          <a:bodyPr>
            <a:noAutofit/>
          </a:body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Санҷиши насби таҷҳизоти барқиро инҳо метавонанд алоҳида </a:t>
            </a:r>
            <a:b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анҷом диҳанд.</a:t>
            </a:r>
          </a:p>
        </p:txBody>
      </p:sp>
      <p:sp>
        <p:nvSpPr>
          <p:cNvPr id="5" name="TextBox 4">
            <a:extLst>
              <a:ext uri="{FF2B5EF4-FFF2-40B4-BE49-F238E27FC236}">
                <a16:creationId xmlns:a16="http://schemas.microsoft.com/office/drawing/2014/main" id="{773380A5-D0F5-4782-9A6B-6D7D9977C179}"/>
              </a:ext>
            </a:extLst>
          </p:cNvPr>
          <p:cNvSpPr txBox="1"/>
          <p:nvPr/>
        </p:nvSpPr>
        <p:spPr>
          <a:xfrm>
            <a:off x="899592" y="870799"/>
            <a:ext cx="7776864" cy="5116401"/>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чунин рӯйхат одатан маълумот дар бораи сатҳи тахассус, гурӯҳи бехатарии барқӣ ва таҷрибаи кории кормандон оварда мешавад.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Илова бар ин, назорати мунтазами фаъолияти чунин кормандон низ аҳамияти калон дорад. Шахси масъули системаҳои электрикӣ бояд иҷрои дурусти санҷишҳоро назорат намуда, дар ҳолати ошкор шудани камбудиҳо чораҳои ислоҳиро сари вақт амалӣ намояд. Инчунин, такмили ихтисоси кормандон ва гузаронидани омӯзишҳои иловагӣ барои баланд бардоштани сатҳи дониш ва малакаҳои онҳо зарур мебошад.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903161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58E19F57-1BE9-4BD1-A8B4-1693CF07BE96}"/>
              </a:ext>
            </a:extLst>
          </p:cNvPr>
          <p:cNvSpPr>
            <a:spLocks noGrp="1"/>
          </p:cNvSpPr>
          <p:nvPr>
            <p:ph type="title"/>
          </p:nvPr>
        </p:nvSpPr>
        <p:spPr>
          <a:xfrm>
            <a:off x="10840" y="188640"/>
            <a:ext cx="9133160" cy="576064"/>
          </a:xfrm>
        </p:spPr>
        <p:txBody>
          <a:bodyPr>
            <a:noAutofit/>
          </a:body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Санҷиши насби таҷҳизоти барқиро инҳо метавонанд алоҳида </a:t>
            </a:r>
            <a:b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анҷом диҳанд.</a:t>
            </a:r>
          </a:p>
        </p:txBody>
      </p:sp>
      <p:sp>
        <p:nvSpPr>
          <p:cNvPr id="5" name="TextBox 4">
            <a:extLst>
              <a:ext uri="{FF2B5EF4-FFF2-40B4-BE49-F238E27FC236}">
                <a16:creationId xmlns:a16="http://schemas.microsoft.com/office/drawing/2014/main" id="{54F92F60-78D6-4073-89C1-3304734D638E}"/>
              </a:ext>
            </a:extLst>
          </p:cNvPr>
          <p:cNvSpPr txBox="1"/>
          <p:nvPr/>
        </p:nvSpPr>
        <p:spPr>
          <a:xfrm>
            <a:off x="1115616" y="1484784"/>
            <a:ext cx="7416824" cy="3722942"/>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Санҷиши таҷҳизоти тақсимкунандаи пӯшида (ТТП) бо ворид шудан ба қисми паси тана, дар ҳолати зарурӣ, танҳо аз ҷониби шахсе анҷом дода мешавад, ки дорои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гурӯҳи бехатарии электрикӣ на камтар аз IV</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мебошад. Ин амал дар сурате иҷозат дода мешавад, ки масофа аз фарш дар гузаргоҳҳо ба талаботи зерин ҷавобгӯ бошад:</a:t>
            </a:r>
          </a:p>
          <a:p>
            <a:pPr indent="228600" algn="just">
              <a:lnSpc>
                <a:spcPct val="150000"/>
              </a:lnSpc>
              <a:spcAft>
                <a:spcPts val="1000"/>
              </a:spcAft>
            </a:pPr>
            <a:r>
              <a:rPr lang="tg-Cyrl-TJ" sz="2200" dirty="0">
                <a:latin typeface="Times New Roman" panose="02020603050405020304" pitchFamily="18" charset="0"/>
                <a:ea typeface="Calibri" panose="020F0502020204030204" pitchFamily="34" charset="0"/>
                <a:cs typeface="Times New Roman" panose="02020603050405020304" pitchFamily="18" charset="0"/>
              </a:rPr>
              <a:t>Слайди дигар-</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3748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8ACD8160-E21A-473B-9A3E-02DE4AD0DD23}"/>
              </a:ext>
            </a:extLst>
          </p:cNvPr>
          <p:cNvSpPr>
            <a:spLocks noGrp="1"/>
          </p:cNvSpPr>
          <p:nvPr>
            <p:ph type="title"/>
          </p:nvPr>
        </p:nvSpPr>
        <p:spPr>
          <a:xfrm>
            <a:off x="10840" y="188640"/>
            <a:ext cx="9133160" cy="576064"/>
          </a:xfrm>
        </p:spPr>
        <p:txBody>
          <a:bodyPr>
            <a:noAutofit/>
          </a:body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Санҷиши насби таҷҳизоти барқиро инҳо метавонанд алоҳида </a:t>
            </a:r>
            <a:b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анҷом диҳанд.</a:t>
            </a:r>
          </a:p>
        </p:txBody>
      </p:sp>
      <p:sp>
        <p:nvSpPr>
          <p:cNvPr id="5" name="TextBox 4">
            <a:extLst>
              <a:ext uri="{FF2B5EF4-FFF2-40B4-BE49-F238E27FC236}">
                <a16:creationId xmlns:a16="http://schemas.microsoft.com/office/drawing/2014/main" id="{461DB67C-B684-48A1-A94B-207B1015448B}"/>
              </a:ext>
            </a:extLst>
          </p:cNvPr>
          <p:cNvSpPr txBox="1"/>
          <p:nvPr/>
        </p:nvSpPr>
        <p:spPr>
          <a:xfrm>
            <a:off x="4283968" y="980728"/>
            <a:ext cx="4464496" cy="3765262"/>
          </a:xfrm>
          <a:prstGeom prst="rect">
            <a:avLst/>
          </a:prstGeom>
          <a:noFill/>
        </p:spPr>
        <p:txBody>
          <a:bodyPr wrap="square">
            <a:spAutoFit/>
          </a:bodyPr>
          <a:lstStyle/>
          <a:p>
            <a:pPr marL="342900" lvl="0" indent="-342900" algn="just">
              <a:lnSpc>
                <a:spcPct val="115000"/>
              </a:lnSpc>
              <a:spcAft>
                <a:spcPts val="1000"/>
              </a:spcAft>
              <a:buSzPts val="1000"/>
              <a:buFont typeface="Wingdings" panose="05000000000000000000" pitchFamily="2" charset="2"/>
              <a:buChar char="Ø"/>
              <a:tabLst>
                <a:tab pos="457200" algn="l"/>
              </a:tabLst>
            </a:pP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на камтар аз </a:t>
            </a:r>
            <a:r>
              <a:rPr lang="ru-RU" b="1" dirty="0">
                <a:effectLst/>
                <a:latin typeface="Times New Roman" panose="02020603050405020304" pitchFamily="18" charset="0"/>
                <a:ea typeface="Times New Roman" panose="02020603050405020304" pitchFamily="18" charset="0"/>
                <a:cs typeface="Times New Roman" panose="02020603050405020304" pitchFamily="18" charset="0"/>
              </a:rPr>
              <a:t>2 м</a:t>
            </a: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 то қисми поёнии оиқҳо;</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на камтар аз </a:t>
            </a:r>
            <a:r>
              <a:rPr lang="ru-RU" b="1" dirty="0">
                <a:effectLst/>
                <a:latin typeface="Times New Roman" panose="02020603050405020304" pitchFamily="18" charset="0"/>
                <a:ea typeface="Times New Roman" panose="02020603050405020304" pitchFamily="18" charset="0"/>
                <a:cs typeface="Times New Roman" panose="02020603050405020304" pitchFamily="18" charset="0"/>
              </a:rPr>
              <a:t>2,5 м</a:t>
            </a: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 то қисмҳои пӯшида барои шиддатҳои то </a:t>
            </a:r>
            <a:r>
              <a:rPr lang="ru-RU" b="1" dirty="0">
                <a:effectLst/>
                <a:latin typeface="Times New Roman" panose="02020603050405020304" pitchFamily="18" charset="0"/>
                <a:ea typeface="Times New Roman" panose="02020603050405020304" pitchFamily="18" charset="0"/>
                <a:cs typeface="Times New Roman" panose="02020603050405020304" pitchFamily="18" charset="0"/>
              </a:rPr>
              <a:t>10 кВ</a:t>
            </a: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на камтар аз </a:t>
            </a:r>
            <a:r>
              <a:rPr lang="ru-RU" b="1" dirty="0">
                <a:effectLst/>
                <a:latin typeface="Times New Roman" panose="02020603050405020304" pitchFamily="18" charset="0"/>
                <a:ea typeface="Times New Roman" panose="02020603050405020304" pitchFamily="18" charset="0"/>
                <a:cs typeface="Times New Roman" panose="02020603050405020304" pitchFamily="18" charset="0"/>
              </a:rPr>
              <a:t>2,75 м</a:t>
            </a: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 барои шиддатҳои то </a:t>
            </a:r>
            <a:r>
              <a:rPr lang="ru-RU" b="1" dirty="0">
                <a:effectLst/>
                <a:latin typeface="Times New Roman" panose="02020603050405020304" pitchFamily="18" charset="0"/>
                <a:ea typeface="Times New Roman" panose="02020603050405020304" pitchFamily="18" charset="0"/>
                <a:cs typeface="Times New Roman" panose="02020603050405020304" pitchFamily="18" charset="0"/>
              </a:rPr>
              <a:t>35 кВ</a:t>
            </a: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на камтар аз </a:t>
            </a:r>
            <a:r>
              <a:rPr lang="ru-RU" b="1" dirty="0">
                <a:effectLst/>
                <a:latin typeface="Times New Roman" panose="02020603050405020304" pitchFamily="18" charset="0"/>
                <a:ea typeface="Times New Roman" panose="02020603050405020304" pitchFamily="18" charset="0"/>
                <a:cs typeface="Times New Roman" panose="02020603050405020304" pitchFamily="18" charset="0"/>
              </a:rPr>
              <a:t>3,5 м</a:t>
            </a: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 барои шиддатҳои </a:t>
            </a:r>
            <a:r>
              <a:rPr lang="ru-RU" b="1" dirty="0">
                <a:effectLst/>
                <a:latin typeface="Times New Roman" panose="02020603050405020304" pitchFamily="18" charset="0"/>
                <a:ea typeface="Times New Roman" panose="02020603050405020304" pitchFamily="18" charset="0"/>
                <a:cs typeface="Times New Roman" panose="02020603050405020304" pitchFamily="18" charset="0"/>
              </a:rPr>
              <a:t>110 кВ</a:t>
            </a: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на камтар аз </a:t>
            </a:r>
            <a:r>
              <a:rPr lang="ru-RU" b="1" dirty="0">
                <a:effectLst/>
                <a:latin typeface="Times New Roman" panose="02020603050405020304" pitchFamily="18" charset="0"/>
                <a:ea typeface="Times New Roman" panose="02020603050405020304" pitchFamily="18" charset="0"/>
                <a:cs typeface="Times New Roman" panose="02020603050405020304" pitchFamily="18" charset="0"/>
              </a:rPr>
              <a:t>4,2 м</a:t>
            </a: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 барои шиддатҳои </a:t>
            </a:r>
            <a:r>
              <a:rPr lang="ru-RU" b="1" dirty="0">
                <a:effectLst/>
                <a:latin typeface="Times New Roman" panose="02020603050405020304" pitchFamily="18" charset="0"/>
                <a:ea typeface="Times New Roman" panose="02020603050405020304" pitchFamily="18" charset="0"/>
                <a:cs typeface="Times New Roman" panose="02020603050405020304" pitchFamily="18" charset="0"/>
              </a:rPr>
              <a:t>150–220 кВ</a:t>
            </a:r>
            <a:r>
              <a:rPr lang="ru-RU"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Рисунок 2">
            <a:extLst>
              <a:ext uri="{FF2B5EF4-FFF2-40B4-BE49-F238E27FC236}">
                <a16:creationId xmlns:a16="http://schemas.microsoft.com/office/drawing/2014/main" id="{92326664-4F95-4020-9D4F-72DE810D0DF6}"/>
              </a:ext>
            </a:extLst>
          </p:cNvPr>
          <p:cNvPicPr>
            <a:picLocks noChangeAspect="1"/>
          </p:cNvPicPr>
          <p:nvPr/>
        </p:nvPicPr>
        <p:blipFill>
          <a:blip r:embed="rId2"/>
          <a:stretch>
            <a:fillRect/>
          </a:stretch>
        </p:blipFill>
        <p:spPr>
          <a:xfrm>
            <a:off x="395536" y="1124744"/>
            <a:ext cx="3857622" cy="3621246"/>
          </a:xfrm>
          <a:prstGeom prst="rect">
            <a:avLst/>
          </a:prstGeom>
        </p:spPr>
      </p:pic>
      <p:sp>
        <p:nvSpPr>
          <p:cNvPr id="6" name="Прямоугольник 5">
            <a:extLst>
              <a:ext uri="{FF2B5EF4-FFF2-40B4-BE49-F238E27FC236}">
                <a16:creationId xmlns:a16="http://schemas.microsoft.com/office/drawing/2014/main" id="{3E097C20-8423-41B7-B7A8-9748097FA3B4}"/>
              </a:ext>
            </a:extLst>
          </p:cNvPr>
          <p:cNvSpPr/>
          <p:nvPr/>
        </p:nvSpPr>
        <p:spPr>
          <a:xfrm>
            <a:off x="323528" y="4941168"/>
            <a:ext cx="3672408" cy="461665"/>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6. Аз муаллиф: бо истифода аз зеҳни сунъи (</a:t>
            </a:r>
            <a:r>
              <a:rPr lang="en-US" sz="1200" dirty="0">
                <a:latin typeface="Times New Roman" panose="02020603050405020304" pitchFamily="18" charset="0"/>
                <a:cs typeface="Times New Roman" panose="02020603050405020304" pitchFamily="18" charset="0"/>
              </a:rPr>
              <a:t>AI</a:t>
            </a:r>
            <a:r>
              <a:rPr lang="tg-Cyrl-TJ" sz="1200" dirty="0">
                <a:latin typeface="Times New Roman" panose="02020603050405020304" pitchFamily="18" charset="0"/>
                <a:cs typeface="Times New Roman" panose="02020603050405020304" pitchFamily="18" charset="0"/>
              </a:rPr>
              <a:t>) сохта шудаанд. </a:t>
            </a:r>
            <a:endParaRPr lang="ru-RU"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43472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C2C33C70-312D-4EF7-B3E5-6AFD1EDEB942}"/>
              </a:ext>
            </a:extLst>
          </p:cNvPr>
          <p:cNvSpPr>
            <a:spLocks noGrp="1"/>
          </p:cNvSpPr>
          <p:nvPr>
            <p:ph type="title"/>
          </p:nvPr>
        </p:nvSpPr>
        <p:spPr>
          <a:xfrm>
            <a:off x="10840" y="188640"/>
            <a:ext cx="9133160" cy="576064"/>
          </a:xfrm>
        </p:spPr>
        <p:txBody>
          <a:bodyPr>
            <a:noAutofit/>
          </a:body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Санҷиши насби таҷҳизоти барқиро инҳо метавонанд алоҳида </a:t>
            </a:r>
            <a:b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анҷом диҳанд.</a:t>
            </a:r>
          </a:p>
        </p:txBody>
      </p:sp>
      <p:sp>
        <p:nvSpPr>
          <p:cNvPr id="6" name="TextBox 5">
            <a:extLst>
              <a:ext uri="{FF2B5EF4-FFF2-40B4-BE49-F238E27FC236}">
                <a16:creationId xmlns:a16="http://schemas.microsoft.com/office/drawing/2014/main" id="{CBFE5F10-C04C-4CB8-9FB2-6AFF0928CF6F}"/>
              </a:ext>
            </a:extLst>
          </p:cNvPr>
          <p:cNvSpPr txBox="1"/>
          <p:nvPr/>
        </p:nvSpPr>
        <p:spPr>
          <a:xfrm>
            <a:off x="755576" y="980728"/>
            <a:ext cx="3744416" cy="5582939"/>
          </a:xfrm>
          <a:prstGeom prst="rect">
            <a:avLst/>
          </a:prstGeom>
          <a:noFill/>
        </p:spPr>
        <p:txBody>
          <a:bodyPr wrap="square">
            <a:spAutoFit/>
          </a:bodyPr>
          <a:lstStyle/>
          <a:p>
            <a:pPr indent="228600" algn="just">
              <a:lnSpc>
                <a:spcPct val="150000"/>
              </a:lnSpc>
              <a:spcAft>
                <a:spcPts val="1000"/>
              </a:spcAft>
            </a:pP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Рӯйхати чунин чашмакҳо ва камераҳо бо фармони шахси масъули таҷҳизоти электрикӣ муайян карда мешавад. Дар ҳолате ки масофаҳо аз меъёрҳои зикршуда камтар бошанд, ворид шудан ба чунин ҷойҳо танҳо бо ҳузури шахси дуюм, ки дорои гурӯҳи бехатарии электрикӣ на камтар аз III мебошад, ва бо риояи талаботи Ҷадвали 1.1 иҷозат дода мешавад.</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a:extLst>
              <a:ext uri="{FF2B5EF4-FFF2-40B4-BE49-F238E27FC236}">
                <a16:creationId xmlns:a16="http://schemas.microsoft.com/office/drawing/2014/main" id="{B21D4B9E-92BA-426B-9CF1-72B10E56E001}"/>
              </a:ext>
            </a:extLst>
          </p:cNvPr>
          <p:cNvPicPr>
            <a:picLocks noChangeAspect="1"/>
          </p:cNvPicPr>
          <p:nvPr/>
        </p:nvPicPr>
        <p:blipFill>
          <a:blip r:embed="rId2"/>
          <a:stretch>
            <a:fillRect/>
          </a:stretch>
        </p:blipFill>
        <p:spPr>
          <a:xfrm>
            <a:off x="4881678" y="1124744"/>
            <a:ext cx="3816424" cy="3816424"/>
          </a:xfrm>
          <a:prstGeom prst="rect">
            <a:avLst/>
          </a:prstGeom>
        </p:spPr>
      </p:pic>
      <p:sp>
        <p:nvSpPr>
          <p:cNvPr id="7" name="Прямоугольник 6">
            <a:extLst>
              <a:ext uri="{FF2B5EF4-FFF2-40B4-BE49-F238E27FC236}">
                <a16:creationId xmlns:a16="http://schemas.microsoft.com/office/drawing/2014/main" id="{0BE2CE76-CD5E-4073-8872-B9E06AF0FC15}"/>
              </a:ext>
            </a:extLst>
          </p:cNvPr>
          <p:cNvSpPr/>
          <p:nvPr/>
        </p:nvSpPr>
        <p:spPr>
          <a:xfrm>
            <a:off x="4881678" y="5070375"/>
            <a:ext cx="3672408" cy="461665"/>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7. Аз муаллиф: бо истифода аз зеҳни сунъи (</a:t>
            </a:r>
            <a:r>
              <a:rPr lang="en-US" sz="1200" dirty="0">
                <a:latin typeface="Times New Roman" panose="02020603050405020304" pitchFamily="18" charset="0"/>
                <a:cs typeface="Times New Roman" panose="02020603050405020304" pitchFamily="18" charset="0"/>
              </a:rPr>
              <a:t>AI</a:t>
            </a:r>
            <a:r>
              <a:rPr lang="tg-Cyrl-TJ" sz="1200" dirty="0">
                <a:latin typeface="Times New Roman" panose="02020603050405020304" pitchFamily="18" charset="0"/>
                <a:cs typeface="Times New Roman" panose="02020603050405020304" pitchFamily="18" charset="0"/>
              </a:rPr>
              <a:t>) сохта шудаанд. </a:t>
            </a:r>
            <a:endParaRPr lang="ru-RU"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02117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2198D51F-40D6-4BDA-9970-84BFF0428DF6}"/>
              </a:ext>
            </a:extLst>
          </p:cNvPr>
          <p:cNvSpPr>
            <a:spLocks noGrp="1"/>
          </p:cNvSpPr>
          <p:nvPr>
            <p:ph type="title"/>
          </p:nvPr>
        </p:nvSpPr>
        <p:spPr>
          <a:xfrm>
            <a:off x="10840" y="188640"/>
            <a:ext cx="9133160" cy="576064"/>
          </a:xfrm>
        </p:spPr>
        <p:txBody>
          <a:bodyPr>
            <a:noAutofit/>
          </a:body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Санҷиши насби таҷҳизоти барқиро инҳо метавонанд алоҳида </a:t>
            </a:r>
            <a:b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анҷом диҳанд.</a:t>
            </a:r>
          </a:p>
        </p:txBody>
      </p:sp>
      <p:sp>
        <p:nvSpPr>
          <p:cNvPr id="6" name="TextBox 5">
            <a:extLst>
              <a:ext uri="{FF2B5EF4-FFF2-40B4-BE49-F238E27FC236}">
                <a16:creationId xmlns:a16="http://schemas.microsoft.com/office/drawing/2014/main" id="{0193906E-9DF4-491E-9801-B9BC38DBD2C0}"/>
              </a:ext>
            </a:extLst>
          </p:cNvPr>
          <p:cNvSpPr txBox="1"/>
          <p:nvPr/>
        </p:nvSpPr>
        <p:spPr>
          <a:xfrm>
            <a:off x="755576" y="1340768"/>
            <a:ext cx="7992888" cy="846386"/>
          </a:xfrm>
          <a:prstGeom prst="rect">
            <a:avLst/>
          </a:prstGeom>
          <a:noFill/>
        </p:spPr>
        <p:txBody>
          <a:bodyPr wrap="square">
            <a:spAutoFit/>
          </a:bodyPr>
          <a:lstStyle/>
          <a:p>
            <a:pPr algn="just">
              <a:lnSpc>
                <a:spcPct val="115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Ҷадвали 2.1. Ҷойгиркунии бехатари одамон ҳангоми нигоҳдории иншооти электрикӣ.</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Таблица 6">
            <a:extLst>
              <a:ext uri="{FF2B5EF4-FFF2-40B4-BE49-F238E27FC236}">
                <a16:creationId xmlns:a16="http://schemas.microsoft.com/office/drawing/2014/main" id="{1C6CB0BE-87FB-44CD-9F29-EAEDEB15AA9B}"/>
              </a:ext>
            </a:extLst>
          </p:cNvPr>
          <p:cNvGraphicFramePr>
            <a:graphicFrameLocks noGrp="1"/>
          </p:cNvGraphicFramePr>
          <p:nvPr>
            <p:extLst>
              <p:ext uri="{D42A27DB-BD31-4B8C-83A1-F6EECF244321}">
                <p14:modId xmlns:p14="http://schemas.microsoft.com/office/powerpoint/2010/main" val="2984002528"/>
              </p:ext>
            </p:extLst>
          </p:nvPr>
        </p:nvGraphicFramePr>
        <p:xfrm>
          <a:off x="1043608" y="2348880"/>
          <a:ext cx="7272808" cy="3384378"/>
        </p:xfrm>
        <a:graphic>
          <a:graphicData uri="http://schemas.openxmlformats.org/drawingml/2006/table">
            <a:tbl>
              <a:tblPr firstRow="1" firstCol="1" bandRow="1">
                <a:tableStyleId>{5C22544A-7EE6-4342-B048-85BDC9FD1C3A}</a:tableStyleId>
              </a:tblPr>
              <a:tblGrid>
                <a:gridCol w="1552622">
                  <a:extLst>
                    <a:ext uri="{9D8B030D-6E8A-4147-A177-3AD203B41FA5}">
                      <a16:colId xmlns:a16="http://schemas.microsoft.com/office/drawing/2014/main" val="4134520634"/>
                    </a:ext>
                  </a:extLst>
                </a:gridCol>
                <a:gridCol w="2955040">
                  <a:extLst>
                    <a:ext uri="{9D8B030D-6E8A-4147-A177-3AD203B41FA5}">
                      <a16:colId xmlns:a16="http://schemas.microsoft.com/office/drawing/2014/main" val="2191001907"/>
                    </a:ext>
                  </a:extLst>
                </a:gridCol>
                <a:gridCol w="2765146">
                  <a:extLst>
                    <a:ext uri="{9D8B030D-6E8A-4147-A177-3AD203B41FA5}">
                      <a16:colId xmlns:a16="http://schemas.microsoft.com/office/drawing/2014/main" val="539314402"/>
                    </a:ext>
                  </a:extLst>
                </a:gridCol>
              </a:tblGrid>
              <a:tr h="111577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Шиддати истифодабарӣ</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Масофа то қисмҳои ҷараёндор аз ҷониби одамон, асбобҳо ва деворҳои муваққатӣ (м)</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Масофа то механизмҳо ва мошинҳои борбардор дар ҳолати корӣ, инчунин аз стропҳо ва борҳо (м)</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654469240"/>
                  </a:ext>
                </a:extLst>
              </a:tr>
              <a:tr h="285992">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То 1000 В</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Дар хатҳои ҳавоӣ (ВЛ) — 0,6</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622625923"/>
                  </a:ext>
                </a:extLst>
              </a:tr>
              <a:tr h="838648">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То 1000 В</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Дар дастгоҳҳои тақсимкунанда (РУ) бе ламс кардан — меъёр муқаррар нашудааст</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782823782"/>
                  </a:ext>
                </a:extLst>
              </a:tr>
              <a:tr h="285992">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3–35 кВ</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0,6</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203671451"/>
                  </a:ext>
                </a:extLst>
              </a:tr>
              <a:tr h="285992">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60–110 кВ</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1,5</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867738491"/>
                  </a:ext>
                </a:extLst>
              </a:tr>
              <a:tr h="285992">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150 кВ</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1,5</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196244305"/>
                  </a:ext>
                </a:extLst>
              </a:tr>
              <a:tr h="285992">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220 кВ</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2,5</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243364950"/>
                  </a:ext>
                </a:extLst>
              </a:tr>
            </a:tbl>
          </a:graphicData>
        </a:graphic>
      </p:graphicFrame>
    </p:spTree>
    <p:extLst>
      <p:ext uri="{BB962C8B-B14F-4D97-AF65-F5344CB8AC3E}">
        <p14:creationId xmlns:p14="http://schemas.microsoft.com/office/powerpoint/2010/main" val="9889542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A515C11F-C57D-4C4A-B623-1E0A423BE046}"/>
              </a:ext>
            </a:extLst>
          </p:cNvPr>
          <p:cNvSpPr>
            <a:spLocks noGrp="1"/>
          </p:cNvSpPr>
          <p:nvPr>
            <p:ph type="title"/>
          </p:nvPr>
        </p:nvSpPr>
        <p:spPr>
          <a:xfrm>
            <a:off x="10840" y="188640"/>
            <a:ext cx="9133160" cy="576064"/>
          </a:xfrm>
        </p:spPr>
        <p:txBody>
          <a:bodyPr>
            <a:noAutofit/>
          </a:body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Санҷиши насби таҷҳизоти барқиро инҳо метавонанд алоҳида </a:t>
            </a:r>
            <a:b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br>
            <a:r>
              <a:rPr lang="tg-Cyrl-TJ"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анҷом диҳанд.</a:t>
            </a:r>
          </a:p>
        </p:txBody>
      </p:sp>
      <p:sp>
        <p:nvSpPr>
          <p:cNvPr id="6" name="TextBox 5">
            <a:extLst>
              <a:ext uri="{FF2B5EF4-FFF2-40B4-BE49-F238E27FC236}">
                <a16:creationId xmlns:a16="http://schemas.microsoft.com/office/drawing/2014/main" id="{EC77FC0A-5C35-429A-BEB6-BBA5C91F0AF5}"/>
              </a:ext>
            </a:extLst>
          </p:cNvPr>
          <p:cNvSpPr txBox="1"/>
          <p:nvPr/>
        </p:nvSpPr>
        <p:spPr>
          <a:xfrm>
            <a:off x="1115616" y="908720"/>
            <a:ext cx="7488832" cy="5109860"/>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Санҷиш, ошкор ва бартараф намудани носозиҳои таҷҳизоти электрикӣ, ки дар онҳо кормандони доимии навбатдор мавҷуд нестанд, ба таври марказонидашуда аз ҷониби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кормандони сайёр</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анҷом дода мешаванд. Ин кормандон назорат ва иҷрои корҳои заруриро дар иншооти дахлдор ё гурӯҳи иншоот таъмин менамоянд. Басомади гузаронидани чунин санҷишҳо аз ҷониби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шахси масъули системаҳои электрикӣ</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бо дарназардошти шароити маҳаллӣ муайян карда мешавад. Натиҷаҳои санҷиш бояд ҳатман дар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дафтари амалиётӣ</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сабт карда шаванд.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6231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34F8E53-4FB3-4DF1-8360-92F1BF1745E4}"/>
              </a:ext>
            </a:extLst>
          </p:cNvPr>
          <p:cNvSpPr txBox="1"/>
          <p:nvPr/>
        </p:nvSpPr>
        <p:spPr>
          <a:xfrm>
            <a:off x="2411760" y="188640"/>
            <a:ext cx="4580388" cy="490199"/>
          </a:xfrm>
          <a:prstGeom prst="rect">
            <a:avLst/>
          </a:prstGeom>
          <a:noFill/>
        </p:spPr>
        <p:txBody>
          <a:bodyPr wrap="square">
            <a:spAutoFit/>
          </a:bodyPr>
          <a:lstStyle/>
          <a:p>
            <a:pPr algn="ctr">
              <a:lnSpc>
                <a:spcPct val="115000"/>
              </a:lnSpc>
              <a:spcAft>
                <a:spcPts val="100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endParaRPr lang="ru-RU" i="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29B72C6A-DBFF-465C-9285-1A95DF91C46E}"/>
              </a:ext>
            </a:extLst>
          </p:cNvPr>
          <p:cNvSpPr txBox="1"/>
          <p:nvPr/>
        </p:nvSpPr>
        <p:spPr>
          <a:xfrm>
            <a:off x="1043608" y="1124744"/>
            <a:ext cx="7560840" cy="460856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Дар лексияи ҳафтаи якум мафҳумҳои асосии бехатарии электрикӣ, талаботи умумӣ ҳангоми истифодаи таҷҳизоти электрикӣ ва инчунин намудҳо ва тартиби истифодаи таҷҳизоти муҳофизатӣ баррасӣ карда шуданд. Бехатарии электрикӣ ҳамчун маҷмӯи чораҳои ташкилӣ ва техникӣ фаҳмида мешавад, ки барои ҳифзи инсон аз таъсири хатарноки ҷараёни электрикӣ, камонҳои электрикӣ, майдонҳои электромагнитӣ ва барқи статикӣ пешбинӣ шудаанд.</a:t>
            </a:r>
            <a:endParaRPr lang="ru-RU" sz="2200" dirty="0"/>
          </a:p>
        </p:txBody>
      </p:sp>
    </p:spTree>
    <p:extLst>
      <p:ext uri="{BB962C8B-B14F-4D97-AF65-F5344CB8AC3E}">
        <p14:creationId xmlns:p14="http://schemas.microsoft.com/office/powerpoint/2010/main" val="41015281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BFB2C7D-AED7-4A5C-B8C0-E0DB139CBE99}"/>
              </a:ext>
            </a:extLst>
          </p:cNvPr>
          <p:cNvSpPr txBox="1"/>
          <p:nvPr/>
        </p:nvSpPr>
        <p:spPr>
          <a:xfrm>
            <a:off x="2411760" y="188640"/>
            <a:ext cx="4580388" cy="490199"/>
          </a:xfrm>
          <a:prstGeom prst="rect">
            <a:avLst/>
          </a:prstGeom>
          <a:noFill/>
        </p:spPr>
        <p:txBody>
          <a:bodyPr wrap="square">
            <a:spAutoFit/>
          </a:bodyPr>
          <a:lstStyle/>
          <a:p>
            <a:pPr algn="ctr">
              <a:lnSpc>
                <a:spcPct val="115000"/>
              </a:lnSpc>
              <a:spcAft>
                <a:spcPts val="100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endParaRPr lang="ru-RU" i="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E4986787-A41F-4CE5-99A5-16242DE1D351}"/>
              </a:ext>
            </a:extLst>
          </p:cNvPr>
          <p:cNvSpPr txBox="1"/>
          <p:nvPr/>
        </p:nvSpPr>
        <p:spPr>
          <a:xfrm>
            <a:off x="1331640" y="1124744"/>
            <a:ext cx="7200800" cy="460856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Дар рафти лексия муайян гардид, ки истифодаи бехатари таҷҳизоти электрикӣ танҳо дар ҳолате имконпазир аст, ки талаботи ҳуҷҷатҳои меъёрӣ ва қоидаҳои техникии истифода пурра риоя карда шаванд. Ҳамзамон, нақши муҳими таҷҳизоти муҳофизатии электрикӣ, ки кормандонро аз таъсири омилҳои хатарнок муҳофизат мекунанд, таъкид гардид. Ин таҷҳизот ба таҷҳизоти асосӣ, иловагӣ ва воситаҳои муҳофизати инфиродӣ ҷудо карда мешаванд.</a:t>
            </a:r>
            <a:endParaRPr lang="ru-RU" sz="2200" dirty="0"/>
          </a:p>
        </p:txBody>
      </p:sp>
    </p:spTree>
    <p:extLst>
      <p:ext uri="{BB962C8B-B14F-4D97-AF65-F5344CB8AC3E}">
        <p14:creationId xmlns:p14="http://schemas.microsoft.com/office/powerpoint/2010/main" val="34723658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1003819"/>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Шкрабак</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ҳаёт</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дар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истеҳсолоти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КолосС</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Абдуллозода</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Р. Т., и Б. Т. Абдуллоев.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Асосҳои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бехатарии электрикӣ: дастури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методӣ</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барои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машғулиятҳои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озмоишӣ</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Осимӣ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Абдуллозода</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Р. Т., Д. Д. Давлатшоев, Ш. С.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Саъдуллозода</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Ҷ. Б.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Раҳимов</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И. Т. Абдуллоев, А. И. Сидоров, И. С.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Окраинская</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и Н. В. Глотова.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Асосҳои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бехатарии электрикӣ: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тарҷума</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аз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забони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Раско</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китоби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дарсӣ</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барои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курсҳои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такмили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ихтисос</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ва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донишҷӯёни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ихтисоси </a:t>
            </a:r>
            <a:r>
              <a:rPr lang="ru-RU" sz="1800" i="1" dirty="0" err="1">
                <a:effectLst/>
                <a:latin typeface="Times New Roman" panose="02020603050405020304" pitchFamily="18" charset="0"/>
                <a:ea typeface="Times New Roman" panose="02020603050405020304" pitchFamily="18" charset="0"/>
                <a:cs typeface="Times New Roman" panose="02020603050405020304" pitchFamily="18" charset="0"/>
              </a:rPr>
              <a:t>муҳандисии</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156231"/>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mc:AlternateContent xmlns:mc="http://schemas.openxmlformats.org/markup-compatibility/2006" xmlns:p14="http://schemas.microsoft.com/office/powerpoint/2010/main">
    <mc:Choice Requires="p14">
      <p:transition spd="slow" p14:dur="2000" advTm="40754"/>
    </mc:Choice>
    <mc:Fallback xmlns="">
      <p:transition spd="slow" advTm="4075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mc:AlternateContent xmlns:mc="http://schemas.openxmlformats.org/markup-compatibility/2006" xmlns:p14="http://schemas.microsoft.com/office/powerpoint/2010/main">
    <mc:Choice Requires="p14">
      <p:transition spd="slow" p14:dur="2000" advTm="3821"/>
    </mc:Choice>
    <mc:Fallback xmlns="">
      <p:transition spd="slow" advTm="3821"/>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487</TotalTime>
  <Words>3066</Words>
  <Application>Microsoft Office PowerPoint</Application>
  <PresentationFormat>Экран (4:3)</PresentationFormat>
  <Paragraphs>152</Paragraphs>
  <Slides>40</Slides>
  <Notes>4</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40</vt:i4>
      </vt:variant>
    </vt:vector>
  </HeadingPairs>
  <TitlesOfParts>
    <vt:vector size="47" baseType="lpstr">
      <vt:lpstr>Calibri</vt:lpstr>
      <vt:lpstr>Century Gothic</vt:lpstr>
      <vt:lpstr>Constantia</vt:lpstr>
      <vt:lpstr>Times New Roman</vt:lpstr>
      <vt:lpstr>Wingdings</vt:lpstr>
      <vt:lpstr>Wingdings 2</vt:lpstr>
      <vt:lpstr>Поток</vt:lpstr>
      <vt:lpstr>Презентация PowerPoint</vt:lpstr>
      <vt:lpstr>Презентация PowerPoint</vt:lpstr>
      <vt:lpstr>Презентация PowerPoint</vt:lpstr>
      <vt:lpstr>Ҳуқуқ ва масъулиятҳои кормандони идоракунии амалиётӣ дар иншооти электрикӣ</vt:lpstr>
      <vt:lpstr>Ҳуқуқ ва масъулиятҳои кормандони идоракунии амалиётӣ дар иншооти электрикӣ</vt:lpstr>
      <vt:lpstr>Ҳуқуқ ва масъулиятҳои кормандони идоракунии амалиётӣ дар иншооти электрикӣ</vt:lpstr>
      <vt:lpstr>Ҳуқуқ ва масъулиятҳои кормандони идоракунии амалиётӣ дар иншооти электрикӣ</vt:lpstr>
      <vt:lpstr>Ҳуқуқ ва масъулиятҳои кормандони идоракунии амалиётӣ дар иншооти электрикӣ</vt:lpstr>
      <vt:lpstr>Ҳуқуқ ва масъулиятҳои кормандони идоракунии амалиётӣ дар иншооти электрикӣ</vt:lpstr>
      <vt:lpstr>Ҳуқуқ ва масъулиятҳои кормандони идоракунии амалиётӣ дар иншооти электрикӣ</vt:lpstr>
      <vt:lpstr>Ҳуқуқ ва масъулиятҳои кормандони идоракунии амалиётӣ дар иншооти электрикӣ</vt:lpstr>
      <vt:lpstr>Ҳуқуқ ва масъулиятҳои кормандони идоракунии амалиётӣ дар иншооти электрикӣ</vt:lpstr>
      <vt:lpstr>Ҳуқуқ ва масъулиятҳои кормандони идоракунии амалиётӣ дар иншооти электрикӣ</vt:lpstr>
      <vt:lpstr>Ҳуқуқ ва масъулиятҳои кормандони идоракунии амалиётӣ дар иншооти электрикӣ</vt:lpstr>
      <vt:lpstr>Ҳангоми қабули навбат кормандони амалиётӣ вазифадоранд</vt:lpstr>
      <vt:lpstr>Презентация PowerPoint</vt:lpstr>
      <vt:lpstr>Ҳангоми қабули навбат кормандони амалиётӣ вазифадоранд</vt:lpstr>
      <vt:lpstr>Ҳангоми қабули навбат кормандони амалиётӣ вазифадоранд</vt:lpstr>
      <vt:lpstr>Ҳангоми қабули навбат кормандони амалиётӣ вазифадоранд</vt:lpstr>
      <vt:lpstr>Ҳангоми қабули навбат кормандони амалиётӣ вазифадоранд</vt:lpstr>
      <vt:lpstr>Ҳангоми қабули навбат кормандони амалиётӣ вазифадоранд</vt:lpstr>
      <vt:lpstr>Ҳангоми қабули навбат кормандони амалиётӣ вазифадоранд</vt:lpstr>
      <vt:lpstr>Ҳангоми қабули навбат кормандони амалиётӣ вазифадоранд</vt:lpstr>
      <vt:lpstr>Ҳангоми қабули навбат кормандони амалиётӣ вазифадоранд</vt:lpstr>
      <vt:lpstr>Ҳангоми қабули навбат кормандони амалиётӣ вазифадоранд</vt:lpstr>
      <vt:lpstr>Санҷиши насби таҷҳизоти барқиро инҳо метавонанд алоҳида  анҷом диҳанд.</vt:lpstr>
      <vt:lpstr>Санҷиши насби таҷҳизоти барқиро инҳо метавонанд алоҳида  анҷом диҳанд.</vt:lpstr>
      <vt:lpstr>Санҷиши насби таҷҳизоти барқиро инҳо метавонанд алоҳида  анҷом диҳанд.</vt:lpstr>
      <vt:lpstr>Санҷиши насби таҷҳизоти барқиро инҳо метавонанд алоҳида  анҷом диҳанд.</vt:lpstr>
      <vt:lpstr>Санҷиши насби таҷҳизоти барқиро инҳо метавонанд алоҳида  анҷом диҳанд.</vt:lpstr>
      <vt:lpstr>Санҷиши насби таҷҳизоти барқиро инҳо метавонанд алоҳида  анҷом диҳанд.</vt:lpstr>
      <vt:lpstr>Санҷиши насби таҷҳизоти барқиро инҳо метавонанд алоҳида  анҷом диҳанд.</vt:lpstr>
      <vt:lpstr>Санҷиши насби таҷҳизоти барқиро инҳо метавонанд алоҳида  анҷом диҳанд.</vt:lpstr>
      <vt:lpstr>Санҷиши насби таҷҳизоти барқиро инҳо метавонанд алоҳида  анҷом диҳанд.</vt:lpstr>
      <vt:lpstr>Санҷиши насби таҷҳизоти барқиро инҳо метавонанд алоҳида  анҷом диҳанд.</vt:lpstr>
      <vt:lpstr>Санҷиши насби таҷҳизоти барқиро инҳо метавонанд алоҳида  анҷом диҳанд.</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33</cp:revision>
  <dcterms:created xsi:type="dcterms:W3CDTF">2026-03-15T08:20:21Z</dcterms:created>
  <dcterms:modified xsi:type="dcterms:W3CDTF">2026-03-26T10:12:57Z</dcterms:modified>
</cp:coreProperties>
</file>