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3"/>
  </p:notesMasterIdLst>
  <p:sldIdLst>
    <p:sldId id="256" r:id="rId2"/>
    <p:sldId id="258" r:id="rId3"/>
    <p:sldId id="259" r:id="rId4"/>
    <p:sldId id="265" r:id="rId5"/>
    <p:sldId id="267" r:id="rId6"/>
    <p:sldId id="295" r:id="rId7"/>
    <p:sldId id="322" r:id="rId8"/>
    <p:sldId id="286" r:id="rId9"/>
    <p:sldId id="289" r:id="rId10"/>
    <p:sldId id="296" r:id="rId11"/>
    <p:sldId id="297" r:id="rId12"/>
    <p:sldId id="298" r:id="rId13"/>
    <p:sldId id="299" r:id="rId14"/>
    <p:sldId id="300" r:id="rId15"/>
    <p:sldId id="301" r:id="rId16"/>
    <p:sldId id="302" r:id="rId17"/>
    <p:sldId id="303" r:id="rId18"/>
    <p:sldId id="304" r:id="rId19"/>
    <p:sldId id="305" r:id="rId20"/>
    <p:sldId id="306" r:id="rId21"/>
    <p:sldId id="307" r:id="rId22"/>
    <p:sldId id="308" r:id="rId23"/>
    <p:sldId id="309" r:id="rId24"/>
    <p:sldId id="326" r:id="rId25"/>
    <p:sldId id="310" r:id="rId26"/>
    <p:sldId id="311" r:id="rId27"/>
    <p:sldId id="312" r:id="rId28"/>
    <p:sldId id="313" r:id="rId29"/>
    <p:sldId id="325" r:id="rId30"/>
    <p:sldId id="314" r:id="rId31"/>
    <p:sldId id="315" r:id="rId32"/>
    <p:sldId id="316" r:id="rId33"/>
    <p:sldId id="317" r:id="rId34"/>
    <p:sldId id="318" r:id="rId35"/>
    <p:sldId id="319" r:id="rId36"/>
    <p:sldId id="320" r:id="rId37"/>
    <p:sldId id="321" r:id="rId38"/>
    <p:sldId id="323" r:id="rId39"/>
    <p:sldId id="324" r:id="rId40"/>
    <p:sldId id="261" r:id="rId41"/>
    <p:sldId id="262" r:id="rId4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28.03.2026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28.03.2026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28.03.2026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28.03.2026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28.03.2026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28.03.2026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28.03.2026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28.03.2026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28.03.2026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28.03.2026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28.03.2026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28.03.2026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28.03.2026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2198" y="2276872"/>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615" y="3861048"/>
            <a:ext cx="5741846" cy="769441"/>
          </a:xfrm>
          <a:prstGeom prst="rect">
            <a:avLst/>
          </a:prstGeom>
        </p:spPr>
        <p:txBody>
          <a:bodyPr wrap="square">
            <a:spAutoFit/>
          </a:bodyPr>
          <a:lstStyle/>
          <a:p>
            <a:pPr lvl="0" algn="ctr"/>
            <a:r>
              <a:rPr lang="en-US" sz="2200" b="1" dirty="0">
                <a:latin typeface="Times New Roman" panose="02020603050405020304" pitchFamily="18" charset="0"/>
                <a:ea typeface="Times New Roman"/>
                <a:cs typeface="Times New Roman" panose="02020603050405020304" pitchFamily="18" charset="0"/>
                <a:sym typeface="Times New Roman"/>
              </a:rPr>
              <a:t>Week 3.Factors Affecting the Impact of Electric Current on the Human Body</a:t>
            </a:r>
            <a:endParaRPr lang="en-US" sz="22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mc:AlternateContent xmlns:mc="http://schemas.openxmlformats.org/markup-compatibility/2006" xmlns:p14="http://schemas.microsoft.com/office/powerpoint/2010/main">
    <mc:Choice Requires="p14">
      <p:transition spd="slow" p14:dur="2000" advTm="20474"/>
    </mc:Choice>
    <mc:Fallback xmlns="">
      <p:transition spd="slow" advTm="204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437620" y="3683130"/>
            <a:ext cx="7094807" cy="769441"/>
          </a:xfrm>
          <a:prstGeom prst="rect">
            <a:avLst/>
          </a:prstGeom>
        </p:spPr>
        <p:txBody>
          <a:bodyPr wrap="square">
            <a:spAutoFit/>
          </a:bodyPr>
          <a:lstStyle/>
          <a:p>
            <a:pPr indent="449580" algn="ctr"/>
            <a:r>
              <a:rPr lang="ru-RU" sz="2200" b="1" dirty="0">
                <a:latin typeface="Times New Roman" panose="02020603050405020304" pitchFamily="18" charset="0"/>
                <a:ea typeface="Times New Roman"/>
                <a:cs typeface="Times New Roman" panose="02020603050405020304" pitchFamily="18" charset="0"/>
                <a:sym typeface="Times New Roman"/>
              </a:rPr>
              <a:t>Ҳафтаи </a:t>
            </a:r>
            <a:r>
              <a:rPr lang="en-US" sz="2200" b="1" dirty="0">
                <a:latin typeface="Times New Roman" panose="02020603050405020304" pitchFamily="18" charset="0"/>
                <a:ea typeface="Times New Roman"/>
                <a:cs typeface="Times New Roman" panose="02020603050405020304" pitchFamily="18" charset="0"/>
                <a:sym typeface="Times New Roman"/>
              </a:rPr>
              <a:t>3</a:t>
            </a:r>
            <a:r>
              <a:rPr lang="ru-RU" sz="2200" b="1" dirty="0">
                <a:latin typeface="Times New Roman" panose="02020603050405020304" pitchFamily="18" charset="0"/>
                <a:ea typeface="Times New Roman"/>
                <a:cs typeface="Times New Roman" panose="02020603050405020304" pitchFamily="18" charset="0"/>
                <a:sym typeface="Times New Roman"/>
              </a:rPr>
              <a:t>: </a:t>
            </a:r>
            <a:r>
              <a:rPr lang="ru-RU" sz="2200" b="1" dirty="0">
                <a:effectLst/>
                <a:latin typeface="Times New Roman" panose="02020603050405020304" pitchFamily="18" charset="0"/>
                <a:ea typeface="Times New Roman" panose="02020603050405020304" pitchFamily="18" charset="0"/>
              </a:rPr>
              <a:t>Омилҳое, ки ба таъсири ҷараёни барқ ​​ба бадани инсон таъсир мерасонанд</a:t>
            </a:r>
            <a:endParaRPr lang="ru-RU" sz="2200"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mc:AlternateContent xmlns:mc="http://schemas.openxmlformats.org/markup-compatibility/2006" xmlns:p14="http://schemas.microsoft.com/office/powerpoint/2010/main">
    <mc:Choice Requires="p14">
      <p:transition spd="slow" p14:dur="2000" advTm="48591"/>
    </mc:Choice>
    <mc:Fallback xmlns="">
      <p:transition spd="slow" advTm="485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4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400" b="1" dirty="0">
                <a:solidFill>
                  <a:schemeClr val="bg1"/>
                </a:solidFill>
                <a:latin typeface="Times New Roman" panose="02020603050405020304" pitchFamily="18" charset="0"/>
                <a:cs typeface="Times New Roman" panose="02020603050405020304" pitchFamily="18" charset="0"/>
              </a:rPr>
              <a:t>Муқаддима</a:t>
            </a:r>
          </a:p>
          <a:p>
            <a:pPr marL="285750" indent="-285750" eaLnBrk="0" fontAlgn="base" hangingPunct="0">
              <a:spcBef>
                <a:spcPct val="0"/>
              </a:spcBef>
              <a:spcAft>
                <a:spcPct val="0"/>
              </a:spcAft>
              <a:buFont typeface="Wingdings" panose="05000000000000000000" pitchFamily="2" charset="2"/>
              <a:buChar char="Ø"/>
            </a:pPr>
            <a:r>
              <a:rPr lang="ru-RU" sz="2400" i="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eaLnBrk="0" fontAlgn="base" hangingPunct="0">
              <a:spcBef>
                <a:spcPct val="0"/>
              </a:spcBef>
              <a:spcAft>
                <a:spcPct val="0"/>
              </a:spcAft>
              <a:buFont typeface="Wingdings" panose="05000000000000000000" pitchFamily="2" charset="2"/>
              <a:buChar char="Ø"/>
            </a:pPr>
            <a:r>
              <a:rPr lang="ru-RU" sz="2400" i="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Роҳи гузариши ҷараён</a:t>
            </a: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eaLnBrk="0" fontAlgn="base" hangingPunct="0">
              <a:spcBef>
                <a:spcPct val="0"/>
              </a:spcBef>
              <a:spcAft>
                <a:spcPct val="0"/>
              </a:spcAft>
              <a:buFont typeface="Wingdings" panose="05000000000000000000" pitchFamily="2" charset="2"/>
              <a:buChar char="Ø"/>
            </a:pPr>
            <a:r>
              <a:rPr lang="ru-RU" sz="2400" i="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ru-RU" altLang="ru-RU" sz="2400" b="1" dirty="0">
                <a:solidFill>
                  <a:schemeClr val="bg1"/>
                </a:solidFill>
                <a:latin typeface="Times New Roman" panose="02020603050405020304" pitchFamily="18" charset="0"/>
                <a:cs typeface="Times New Roman" panose="02020603050405020304" pitchFamily="18" charset="0"/>
              </a:rPr>
              <a:t>2.</a:t>
            </a:r>
            <a:r>
              <a:rPr lang="tg-Cyrl-TJ"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mc:AlternateContent xmlns:mc="http://schemas.openxmlformats.org/markup-compatibility/2006" xmlns:p14="http://schemas.microsoft.com/office/powerpoint/2010/main">
    <mc:Choice Requires="p14">
      <p:transition spd="slow" p14:dur="2000" advTm="101732"/>
    </mc:Choice>
    <mc:Fallback xmlns="">
      <p:transition spd="slow" advTm="1017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268760"/>
            <a:ext cx="8229600" cy="4525963"/>
          </a:xfrm>
        </p:spPr>
        <p:txBody>
          <a:bodyPr>
            <a:noAutofit/>
          </a:bodyPr>
          <a:lstStyle/>
          <a:p>
            <a:pPr marL="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97868" y="260886"/>
            <a:ext cx="8712968" cy="719842"/>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A7713E-4B0B-42CA-81B7-6F89BCF94BC4}"/>
              </a:ext>
            </a:extLst>
          </p:cNvPr>
          <p:cNvSpPr txBox="1"/>
          <p:nvPr/>
        </p:nvSpPr>
        <p:spPr>
          <a:xfrm>
            <a:off x="610903" y="1268760"/>
            <a:ext cx="8064896" cy="460202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Хатари таъсири ҷараёни барқ ба организми инсон асосан аз андоза ва давомнокии таъсири ҷараёне, ки тавассути бадани инсон мегузарад, вобаста аст; аз роҳи гузариши ҷараён дар бадани инсон; аз навъ ва басомади ҷараён; аз ҳолати организм ва хусусиятҳои физиологии инсон; аз муқовимати бадани инсон; аз хусусиятҳои шабакаи барқӣ, яъне режими кори нейтрали он; аз омилҳои ҳушёрӣ ва диққати баланди инсон; инчунин аз омилҳои муҳити атроф.</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1511104"/>
      </p:ext>
    </p:extLst>
  </p:cSld>
  <p:clrMapOvr>
    <a:masterClrMapping/>
  </p:clrMapOvr>
  <mc:AlternateContent xmlns:mc="http://schemas.openxmlformats.org/markup-compatibility/2006" xmlns:p14="http://schemas.microsoft.com/office/powerpoint/2010/main">
    <mc:Choice Requires="p14">
      <p:transition spd="slow" p14:dur="2000" advTm="148350"/>
    </mc:Choice>
    <mc:Fallback xmlns="">
      <p:transition spd="slow" advTm="14835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78092" y="1340768"/>
            <a:ext cx="8229600" cy="4389120"/>
          </a:xfrm>
        </p:spPr>
        <p:txBody>
          <a:bodyPr>
            <a:normAutofit/>
          </a:bodyPr>
          <a:lstStyle/>
          <a:p>
            <a:pPr marL="0" indent="0" algn="just">
              <a:lnSpc>
                <a:spcPct val="150000"/>
              </a:lnSpc>
              <a:spcAft>
                <a:spcPts val="1000"/>
              </a:spcAft>
              <a:buNone/>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Қимати ҷараён.</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Вобаста ба оқибатҳои таъсири ҷараён ба организми инсон чунин намудҳо фарқ карда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1000"/>
              </a:spcAft>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ҷараёни ҳисшаванда</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хурдтарин қимати ҷараён, ки инсон онро ҳис мекунад (тибқи таҷрибаҳо барои одамони гуногун ин ҷараён дар ҳудуди 0,5–2 мА барои ҷараёни тағйирёбандаи басомади 50 Гц ва 5–7 мА барои ҷараёни доимӣ қарор дорад);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FE40D7C7-25CD-4989-80F1-6E94A208409F}"/>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0424734"/>
      </p:ext>
    </p:extLst>
  </p:cSld>
  <p:clrMapOvr>
    <a:masterClrMapping/>
  </p:clrMapOvr>
  <mc:AlternateContent xmlns:mc="http://schemas.openxmlformats.org/markup-compatibility/2006" xmlns:p14="http://schemas.microsoft.com/office/powerpoint/2010/main">
    <mc:Choice Requires="p14">
      <p:transition spd="slow" p14:dur="2000" advTm="130739"/>
    </mc:Choice>
    <mc:Fallback xmlns="">
      <p:transition spd="slow" advTm="13073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id="{C7748725-6A9C-4C90-B2B8-EC0C06FC51D7}"/>
              </a:ext>
            </a:extLst>
          </p:cNvPr>
          <p:cNvSpPr>
            <a:spLocks noGrp="1"/>
          </p:cNvSpPr>
          <p:nvPr>
            <p:ph idx="1"/>
          </p:nvPr>
        </p:nvSpPr>
        <p:spPr>
          <a:xfrm>
            <a:off x="539552" y="1234440"/>
            <a:ext cx="8229600" cy="4389120"/>
          </a:xfrm>
        </p:spPr>
        <p:txBody>
          <a:bodyPr>
            <a:normAutofit/>
          </a:bodyPr>
          <a:lstStyle/>
          <a:p>
            <a:pPr marL="0" indent="0" algn="just">
              <a:lnSpc>
                <a:spcPct val="150000"/>
              </a:lnSpc>
              <a:spcAft>
                <a:spcPts val="1000"/>
              </a:spcAft>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ҷараёни раҳоишаванда</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калонтарин қимати ҷараён, ки дар он инсон қобилияти мустақилона раҳо шудан аз тамос бо қисмҳои зери шиддатро нигоҳ медорад (ин ҷараён то 6–10 мА барои 50 Гц ва 30–40 мА барои ҷараёни доимӣ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ҷараёни раҳоинашаванда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хурдтарин қимати ҷараён, ки дар он инсон қобилияти мустақилона раҳо шудан аз таъсири ҷараёни барқро аз даст медиҳад; қимати он </a:t>
            </a:r>
          </a:p>
          <a:p>
            <a:pPr marL="0" indent="0" algn="just">
              <a:lnSpc>
                <a:spcPct val="150000"/>
              </a:lnSpc>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Слайди дигар-</a:t>
            </a: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631833CC-33B7-4F4A-9306-9B42EB87C8C2}"/>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4167944"/>
      </p:ext>
    </p:extLst>
  </p:cSld>
  <p:clrMapOvr>
    <a:masterClrMapping/>
  </p:clrMapOvr>
  <mc:AlternateContent xmlns:mc="http://schemas.openxmlformats.org/markup-compatibility/2006" xmlns:p14="http://schemas.microsoft.com/office/powerpoint/2010/main">
    <mc:Choice Requires="p14">
      <p:transition spd="slow" p14:dur="2000" advTm="292765"/>
    </mc:Choice>
    <mc:Fallback xmlns="">
      <p:transition spd="slow" advTm="29276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D04EE08C-F4B1-4C7D-BA6B-E6197FA2E30C}"/>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67544" y="1340768"/>
            <a:ext cx="8229600" cy="4389120"/>
          </a:xfrm>
        </p:spPr>
        <p:txBody>
          <a:bodyPr>
            <a:normAutofit/>
          </a:bodyPr>
          <a:lstStyle/>
          <a:p>
            <a:pPr marL="0" indent="0" algn="just">
              <a:lnSpc>
                <a:spcPct val="115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басомади 50 Гц 11–15 мА ва барои ҷараёни доимӣ 50–80 мА мебошад, ва ин ҷараён боиси кашишхӯрии мушакҳои даст мегардад, ки ноқили барқро нигоҳ медорад;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ҷараёни фибриллятсионӣ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ҷараёнест, ки дар он фибриллятсияи дил ба амал омада, нафаскашӣ қатъ мегардад.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15871" y="1382622"/>
            <a:ext cx="7997805" cy="5452980"/>
          </a:xfrm>
        </p:spPr>
        <p:txBody>
          <a:bodyPr>
            <a:noAutofit/>
          </a:bodyPr>
          <a:lstStyle/>
          <a:p>
            <a:pPr marL="0" indent="0" algn="just">
              <a:lnSpc>
                <a:spcPct val="150000"/>
              </a:lnSpc>
              <a:buNone/>
            </a:pPr>
            <a:r>
              <a:rPr lang="ru-RU" sz="2200" dirty="0">
                <a:effectLst/>
                <a:latin typeface="Times New Roman" panose="02020603050405020304" pitchFamily="18" charset="0"/>
                <a:ea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rPr>
              <a:t>Фибрилля</a:t>
            </a:r>
            <a:r>
              <a:rPr lang="tg-Cyrl-TJ" sz="2200" b="1" dirty="0">
                <a:effectLst/>
                <a:latin typeface="Times New Roman" panose="02020603050405020304" pitchFamily="18" charset="0"/>
                <a:ea typeface="Times New Roman" panose="02020603050405020304" pitchFamily="18" charset="0"/>
              </a:rPr>
              <a:t>т</a:t>
            </a:r>
            <a:r>
              <a:rPr lang="ru-RU" sz="2200" b="1" dirty="0">
                <a:effectLst/>
                <a:latin typeface="Times New Roman" panose="02020603050405020304" pitchFamily="18" charset="0"/>
                <a:ea typeface="Times New Roman" panose="02020603050405020304" pitchFamily="18" charset="0"/>
              </a:rPr>
              <a:t>сияи дил</a:t>
            </a:r>
            <a:r>
              <a:rPr lang="ru-RU" sz="2200" dirty="0">
                <a:effectLst/>
                <a:latin typeface="Times New Roman" panose="02020603050405020304" pitchFamily="18" charset="0"/>
                <a:ea typeface="Times New Roman" panose="02020603050405020304" pitchFamily="18" charset="0"/>
              </a:rPr>
              <a:t> — ин кашишхӯрии бетартибона ва худҷӯш (аритмиявӣ)-и нахҳои мушаки дил (фибрилҳо) мебошад, ки дар натиҷаи он дил қобилияти тела додани хун ба артерияҳо ва рагҳоро аз даст медиҳад. Фибриллятсия ҳангоми ҷараёни зиёда аз 50 мА бо басомади 50 Гц ва давомнокии таъсири 2–3 дақиқа ба амал меояд.</a:t>
            </a: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B0A66DD9-06F6-4DEB-827B-E6BC98795A58}"/>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7A12741-6BB2-4B6B-9C3F-582CDE1B00AB}"/>
              </a:ext>
            </a:extLst>
          </p:cNvPr>
          <p:cNvSpPr txBox="1"/>
          <p:nvPr/>
        </p:nvSpPr>
        <p:spPr>
          <a:xfrm>
            <a:off x="683568" y="5498674"/>
            <a:ext cx="6682927" cy="757195"/>
          </a:xfrm>
          <a:prstGeom prst="rect">
            <a:avLst/>
          </a:prstGeom>
          <a:noFill/>
        </p:spPr>
        <p:txBody>
          <a:bodyPr wrap="square">
            <a:spAutoFit/>
          </a:bodyPr>
          <a:lstStyle/>
          <a:p>
            <a:pPr marL="0" indent="0" algn="just">
              <a:lnSpc>
                <a:spcPct val="150000"/>
              </a:lnSpc>
              <a:buNone/>
            </a:pPr>
            <a:r>
              <a:rPr lang="tg-Cyrl-TJ" sz="1000" i="1" dirty="0">
                <a:effectLst/>
                <a:latin typeface="Times New Roman" panose="02020603050405020304" pitchFamily="18" charset="0"/>
                <a:ea typeface="Calibri" panose="020F0502020204030204" pitchFamily="34" charset="0"/>
                <a:cs typeface="Times New Roman" panose="02020603050405020304" pitchFamily="18" charset="0"/>
              </a:rPr>
              <a:t>Монахов А.Ф. Тадбирҳои бехатарии электрикӣ дар иншооти электрикӣ: Китоби дарсӣ барои курсҳои </a:t>
            </a:r>
          </a:p>
          <a:p>
            <a:pPr marL="0" indent="0" algn="just">
              <a:lnSpc>
                <a:spcPct val="150000"/>
              </a:lnSpc>
              <a:buNone/>
            </a:pPr>
            <a:r>
              <a:rPr lang="tg-Cyrl-TJ" sz="1000" i="1" dirty="0">
                <a:effectLst/>
                <a:latin typeface="Times New Roman" panose="02020603050405020304" pitchFamily="18" charset="0"/>
                <a:ea typeface="Calibri" panose="020F0502020204030204" pitchFamily="34" charset="0"/>
                <a:cs typeface="Times New Roman" panose="02020603050405020304" pitchFamily="18" charset="0"/>
              </a:rPr>
              <a:t>такмили ихтисос ва барои истифода аз ҷониби донишҷӯёни ихтисоси муҳандисии электрикӣ дар </a:t>
            </a:r>
          </a:p>
          <a:p>
            <a:pPr marL="0" indent="0" algn="just">
              <a:lnSpc>
                <a:spcPct val="150000"/>
              </a:lnSpc>
              <a:buNone/>
            </a:pPr>
            <a:r>
              <a:rPr lang="tg-Cyrl-TJ" sz="1000" i="1" dirty="0">
                <a:effectLst/>
                <a:latin typeface="Times New Roman" panose="02020603050405020304" pitchFamily="18" charset="0"/>
                <a:ea typeface="Calibri" panose="020F0502020204030204" pitchFamily="34" charset="0"/>
                <a:cs typeface="Times New Roman" panose="02020603050405020304" pitchFamily="18" charset="0"/>
              </a:rPr>
              <a:t>донишгоҳҳо пешбинӣ шудааст. Нашр шудааст соли 2008. – 152 саҳифа.</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6956518"/>
      </p:ext>
    </p:extLst>
  </p:cSld>
  <p:clrMapOvr>
    <a:masterClrMapping/>
  </p:clrMapOvr>
  <mc:AlternateContent xmlns:mc="http://schemas.openxmlformats.org/markup-compatibility/2006" xmlns:p14="http://schemas.microsoft.com/office/powerpoint/2010/main">
    <mc:Choice Requires="p14">
      <p:transition spd="slow" p14:dur="2000" advTm="53043"/>
    </mc:Choice>
    <mc:Fallback xmlns="">
      <p:transition spd="slow" advTm="53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A330EEC-0DB4-4B32-935A-CF8DFB14E5DC}"/>
              </a:ext>
            </a:extLst>
          </p:cNvPr>
          <p:cNvSpPr txBox="1"/>
          <p:nvPr/>
        </p:nvSpPr>
        <p:spPr>
          <a:xfrm>
            <a:off x="755576" y="1268760"/>
            <a:ext cx="7776864" cy="3592907"/>
          </a:xfrm>
          <a:prstGeom prst="rect">
            <a:avLst/>
          </a:prstGeom>
          <a:noFill/>
        </p:spPr>
        <p:txBody>
          <a:bodyPr wrap="square">
            <a:spAutoFit/>
          </a:bodyPr>
          <a:lstStyle/>
          <a:p>
            <a:pPr>
              <a:lnSpc>
                <a:spcPct val="150000"/>
              </a:lnSpc>
            </a:pPr>
            <a:r>
              <a:rPr lang="ru-RU" sz="2200" dirty="0">
                <a:effectLst/>
                <a:latin typeface="Times New Roman" panose="02020603050405020304" pitchFamily="18" charset="0"/>
                <a:ea typeface="Times New Roman" panose="02020603050405020304" pitchFamily="18" charset="0"/>
              </a:rPr>
              <a:t>	Ҳангоми фибрилля</a:t>
            </a:r>
            <a:r>
              <a:rPr lang="tg-Cyrl-TJ" sz="2200" dirty="0">
                <a:effectLst/>
                <a:latin typeface="Times New Roman" panose="02020603050405020304" pitchFamily="18" charset="0"/>
                <a:ea typeface="Times New Roman" panose="02020603050405020304" pitchFamily="18" charset="0"/>
              </a:rPr>
              <a:t>т</a:t>
            </a:r>
            <a:r>
              <a:rPr lang="ru-RU" sz="2200" dirty="0">
                <a:effectLst/>
                <a:latin typeface="Times New Roman" panose="02020603050405020304" pitchFamily="18" charset="0"/>
                <a:ea typeface="Times New Roman" panose="02020603050405020304" pitchFamily="18" charset="0"/>
              </a:rPr>
              <a:t>сияи дил нафаскашӣ метавонад боз 2–3 дақиқа идома ёбад, аммо азбаски ҳамзамон бо гардиши хун таъминшавии организм бо оксиген қатъ мегардад, ҳолати умумии инсон зуд ва шадидан бад мешавад ва нафаскашӣ низ қатъ мегардад. Фибриллятсия муддати кӯтоҳ идома ёфта, бо пурра боздоштани кори дил анҷом меёбад. Дар натиҷа марги клиникӣ фаро мерасад.</a:t>
            </a:r>
            <a:endParaRPr lang="ru-RU" sz="2200" dirty="0"/>
          </a:p>
        </p:txBody>
      </p:sp>
      <p:sp>
        <p:nvSpPr>
          <p:cNvPr id="12" name="Заголовок 1">
            <a:extLst>
              <a:ext uri="{FF2B5EF4-FFF2-40B4-BE49-F238E27FC236}">
                <a16:creationId xmlns:a16="http://schemas.microsoft.com/office/drawing/2014/main" id="{BCF1C0BE-70E2-435A-9AD8-B8AA6A17ACD9}"/>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0957160"/>
      </p:ext>
    </p:extLst>
  </p:cSld>
  <p:clrMapOvr>
    <a:masterClrMapping/>
  </p:clrMapOvr>
  <mc:AlternateContent xmlns:mc="http://schemas.openxmlformats.org/markup-compatibility/2006" xmlns:p14="http://schemas.microsoft.com/office/powerpoint/2010/main">
    <mc:Choice Requires="p14">
      <p:transition spd="slow" p14:dur="2000" advTm="28452"/>
    </mc:Choice>
    <mc:Fallback xmlns="">
      <p:transition spd="slow" advTm="284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E565CB0-2501-4F6A-B196-C79CF89BB0D9}"/>
              </a:ext>
            </a:extLst>
          </p:cNvPr>
          <p:cNvSpPr txBox="1"/>
          <p:nvPr/>
        </p:nvSpPr>
        <p:spPr>
          <a:xfrm>
            <a:off x="873932" y="1162607"/>
            <a:ext cx="7560840" cy="4100738"/>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rPr>
              <a:t>Ҳангоми ҷараёни 20–25 мА бо басомади 50 Гц инсон душвории нафаскашӣ эҳсос мекунад, ки он аз сабаби кашишхӯрии судоргаи мушакҳои қафаси сина, ки ба таъсири ҷараён дучор шудаанд, ба вуҷуд меояд. Дар ҳолати давомнокии тӯлонии ҷараён дар инсон </a:t>
            </a:r>
            <a:r>
              <a:rPr lang="ru-RU" sz="2200" b="1" dirty="0">
                <a:effectLst/>
                <a:latin typeface="Times New Roman" panose="02020603050405020304" pitchFamily="18" charset="0"/>
                <a:ea typeface="Times New Roman" panose="02020603050405020304" pitchFamily="18" charset="0"/>
              </a:rPr>
              <a:t>асфиксия</a:t>
            </a:r>
            <a:r>
              <a:rPr lang="ru-RU" sz="2200" dirty="0">
                <a:effectLst/>
                <a:latin typeface="Times New Roman" panose="02020603050405020304" pitchFamily="18" charset="0"/>
                <a:ea typeface="Times New Roman" panose="02020603050405020304" pitchFamily="18" charset="0"/>
              </a:rPr>
              <a:t> (хунукнафасӣ) ба амал меояд — ҳолате, ки аз норасоии оксиген ва ҷамъшавии гази карбон (CO₂) дар организм ба вуҷуд омада,  Слайди дигар-</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015FC845-A9B9-4976-A514-A83EF7D15CF9}"/>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8781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16DEC7B-6CB9-4B3D-9647-603CCF5D1588}"/>
              </a:ext>
            </a:extLst>
          </p:cNvPr>
          <p:cNvSpPr txBox="1"/>
          <p:nvPr/>
        </p:nvSpPr>
        <p:spPr>
          <a:xfrm>
            <a:off x="899592" y="1268760"/>
            <a:ext cx="7704856" cy="4222438"/>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боиси аз даст рафтани ҳассосият, қатъ шудани нафаскашӣ, боздоштани кори дил ё фибриллятсияи он мегардад, яъне марги клиникӣ фаро мерасад.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Ҳадди болоии ҷараёни фибриллятсионӣ қимати ҷараён ба андозаи 5 А ҳисобида мешавад. Ҳангоми чунин ва аз он зиёдтар қиматҳои ҷараён кашишхӯрии шадиди мушаки дил ба амал омада, дил бидуни гузаштан аз марҳилаи фибрилля</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т</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сия бозмемонад.</a:t>
            </a: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9297BAA8-FED9-40E4-AC62-5E91DE950772}"/>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242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042CA50-02CC-40C2-A74B-398DE0BC8BAB}"/>
              </a:ext>
            </a:extLst>
          </p:cNvPr>
          <p:cNvSpPr txBox="1"/>
          <p:nvPr/>
        </p:nvSpPr>
        <p:spPr>
          <a:xfrm>
            <a:off x="827584" y="801810"/>
            <a:ext cx="7776864" cy="5287473"/>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Давомнокии таъсири ҷараёни барқ ба организми инсон аҳамияти калон дорад, зеро зери таъсири ҷараён муқовимати бадани инсон ба таври назаррас коҳиш меёбад. Вобастагии қимати ҷараёни кӯтоҳмуддати бехатари тағйирёбанда ( Iк.б. ) аз давомнокии таъсири он метавонад дар наздикшавии аввал бо ифодае муайян карда шавад, ки онро Дальзиел [1] дар асоси таҷрибаҳои сершумори гузаронидаи худ пешниҳод намудааст.</a:t>
            </a:r>
          </a:p>
          <a:p>
            <a:pPr algn="just">
              <a:lnSpc>
                <a:spcPct val="150000"/>
              </a:lnSpc>
            </a:pPr>
            <a:endParaRPr lang="ru-RU" sz="2200" dirty="0">
              <a:latin typeface="Times New Roman" panose="02020603050405020304" pitchFamily="18" charset="0"/>
            </a:endParaRPr>
          </a:p>
          <a:p>
            <a:pPr algn="just"/>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 ( t ) — давомнокии таъсири ҷараён, </a:t>
            </a:r>
          </a:p>
          <a:p>
            <a:pPr algn="just"/>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сония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p>
        </p:txBody>
      </p:sp>
      <p:sp>
        <p:nvSpPr>
          <p:cNvPr id="7" name="Заголовок 1">
            <a:extLst>
              <a:ext uri="{FF2B5EF4-FFF2-40B4-BE49-F238E27FC236}">
                <a16:creationId xmlns:a16="http://schemas.microsoft.com/office/drawing/2014/main" id="{2E99BC3C-3A97-491E-BA40-AA5EB6DE8DA1}"/>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AC95C37D-61FD-4C71-8CFF-B6E94C2225C0}"/>
              </a:ext>
            </a:extLst>
          </p:cNvPr>
          <p:cNvPicPr/>
          <p:nvPr/>
        </p:nvPicPr>
        <p:blipFill>
          <a:blip r:embed="rId2"/>
          <a:stretch>
            <a:fillRect/>
          </a:stretch>
        </p:blipFill>
        <p:spPr>
          <a:xfrm>
            <a:off x="3457575" y="4437112"/>
            <a:ext cx="2228850" cy="609600"/>
          </a:xfrm>
          <a:prstGeom prst="rect">
            <a:avLst/>
          </a:prstGeom>
        </p:spPr>
      </p:pic>
      <p:sp>
        <p:nvSpPr>
          <p:cNvPr id="5" name="TextBox 4">
            <a:extLst>
              <a:ext uri="{FF2B5EF4-FFF2-40B4-BE49-F238E27FC236}">
                <a16:creationId xmlns:a16="http://schemas.microsoft.com/office/drawing/2014/main" id="{8BDAD098-FEE3-4D9B-8CA4-43F45EC0A26A}"/>
              </a:ext>
            </a:extLst>
          </p:cNvPr>
          <p:cNvSpPr txBox="1"/>
          <p:nvPr/>
        </p:nvSpPr>
        <p:spPr>
          <a:xfrm>
            <a:off x="755576" y="5733256"/>
            <a:ext cx="6120680" cy="523220"/>
          </a:xfrm>
          <a:prstGeom prst="rect">
            <a:avLst/>
          </a:prstGeom>
          <a:noFill/>
        </p:spPr>
        <p:txBody>
          <a:bodyPr wrap="square">
            <a:spAutoFit/>
          </a:bodyPr>
          <a:lstStyle/>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Шкрабак В.С., Луковников А.В. Бехатарии ҳаёт дар истеҳсолоти </a:t>
            </a:r>
          </a:p>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кишоварзӣ. Москва: КолосС, 2004.</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6527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6316084-1B40-448E-9A1E-0A29AF45FB68}"/>
              </a:ext>
            </a:extLst>
          </p:cNvPr>
          <p:cNvSpPr txBox="1"/>
          <p:nvPr/>
        </p:nvSpPr>
        <p:spPr>
          <a:xfrm>
            <a:off x="899592" y="980728"/>
            <a:ext cx="7776864" cy="4730269"/>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Тибқи маълумоти Дальзиел, ин формула барои ҷараёнҳои зиёда аз 40–50 мА ва давомнокии таъсир дар ҳудуди аз 0,03 то 3 сония дуруст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Бояд қайд кард, ки таҷрибаҳои Дальзиел ба қиматҳои ҷараёне дахл доранд, ки аз нигоҳи фибриллятсия (яъне таъсири мустақими ҷараён ба мушаки дил) бехатар ҳисобида мешаванд. Аммо оқибати марговар дар натиҷаи қатъ гардидани нафаскашӣ </a:t>
            </a:r>
            <a:r>
              <a:rPr lang="ru-RU" sz="2200" dirty="0">
                <a:effectLst/>
                <a:latin typeface="Times New Roman" panose="02020603050405020304" pitchFamily="18" charset="0"/>
                <a:ea typeface="Times New Roman" panose="02020603050405020304" pitchFamily="18" charset="0"/>
              </a:rPr>
              <a:t>ё шоки рефлекторӣ метавонад ҳатто </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Слайди дигар-</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25EAFE83-BC29-4F15-A0A8-47338EA5A64C}"/>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0225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EA4B138-FAC8-49C8-8A17-932F47CF1F39}"/>
              </a:ext>
            </a:extLst>
          </p:cNvPr>
          <p:cNvSpPr txBox="1"/>
          <p:nvPr/>
        </p:nvSpPr>
        <p:spPr>
          <a:xfrm>
            <a:off x="755576" y="1196752"/>
            <a:ext cx="7920880" cy="4730269"/>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қиматҳои хурдтари ҷараён низ ба амал ояд.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Комиссияи махсус, ки аз ҷониби Раёсати марказии ҷамъияти муҳандисӣ-техникии энергетикҳо таъсис дода шудааст, дар асоси ҷамъбасти тадқиқотҳои ватанӣ ва хориҷӣ пешниҳод намуд, ки қиматҳои ниҳоии иҷозатдодашудаи ҷараён барои инсон вобаста ба давомнокии таъсири онҳо муайян карда шаванд. Ин қиматҳо дар ҷадвали 1 оварда шудаанд ва ба стандарти ГОСТ 12.1.038-82 (бо тағйирот аз 01.07.88) ворид гардидаанд.</a:t>
            </a:r>
          </a:p>
        </p:txBody>
      </p:sp>
      <p:sp>
        <p:nvSpPr>
          <p:cNvPr id="7" name="Заголовок 1">
            <a:extLst>
              <a:ext uri="{FF2B5EF4-FFF2-40B4-BE49-F238E27FC236}">
                <a16:creationId xmlns:a16="http://schemas.microsoft.com/office/drawing/2014/main" id="{56678020-9DF8-4995-8A22-297FE4B6372B}"/>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55486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A1CDF08-4CA6-4319-B622-DA8E2C41FE66}"/>
              </a:ext>
            </a:extLst>
          </p:cNvPr>
          <p:cNvSpPr txBox="1"/>
          <p:nvPr/>
        </p:nvSpPr>
        <p:spPr>
          <a:xfrm>
            <a:off x="899592" y="1196752"/>
            <a:ext cx="7776864" cy="1157496"/>
          </a:xfrm>
          <a:prstGeom prst="rect">
            <a:avLst/>
          </a:prstGeom>
          <a:noFill/>
        </p:spPr>
        <p:txBody>
          <a:bodyPr wrap="square">
            <a:spAutoFit/>
          </a:bodyPr>
          <a:lstStyle/>
          <a:p>
            <a:pPr>
              <a:lnSpc>
                <a:spcPct val="115000"/>
              </a:lnSpc>
              <a:spcAft>
                <a:spcPts val="1000"/>
              </a:spcAft>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Ҷадвали 1</a:t>
            </a:r>
            <a:b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Ҷараёнҳои ниҳоии иҷозатдодашуда барои инсон.</a:t>
            </a:r>
          </a:p>
          <a:p>
            <a:pPr>
              <a:lnSpc>
                <a:spcPct val="115000"/>
              </a:lnSpc>
              <a:spcAft>
                <a:spcPts val="1000"/>
              </a:spcAft>
            </a:pP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9BE093DA-E7A7-4D68-B02F-923918D8C0DF}"/>
              </a:ext>
            </a:extLst>
          </p:cNvPr>
          <p:cNvSpPr txBox="1">
            <a:spLocks/>
          </p:cNvSpPr>
          <p:nvPr/>
        </p:nvSpPr>
        <p:spPr>
          <a:xfrm>
            <a:off x="297868" y="260886"/>
            <a:ext cx="8712968" cy="71984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Омилҳое, ки ба таъсири ҷараёни барқ ​​ба бадани инсон таъсир мерасонанд</a:t>
            </a:r>
            <a:endParaRPr lang="en-US"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Таблица 4">
            <a:extLst>
              <a:ext uri="{FF2B5EF4-FFF2-40B4-BE49-F238E27FC236}">
                <a16:creationId xmlns:a16="http://schemas.microsoft.com/office/drawing/2014/main" id="{3EA1CFC3-7BA3-46B2-A679-D0991BB25C19}"/>
              </a:ext>
            </a:extLst>
          </p:cNvPr>
          <p:cNvGraphicFramePr>
            <a:graphicFrameLocks noGrp="1"/>
          </p:cNvGraphicFramePr>
          <p:nvPr>
            <p:extLst>
              <p:ext uri="{D42A27DB-BD31-4B8C-83A1-F6EECF244321}">
                <p14:modId xmlns:p14="http://schemas.microsoft.com/office/powerpoint/2010/main" val="3416215826"/>
              </p:ext>
            </p:extLst>
          </p:nvPr>
        </p:nvGraphicFramePr>
        <p:xfrm>
          <a:off x="899592" y="1958581"/>
          <a:ext cx="7499176" cy="2940837"/>
        </p:xfrm>
        <a:graphic>
          <a:graphicData uri="http://schemas.openxmlformats.org/drawingml/2006/table">
            <a:tbl>
              <a:tblPr firstRow="1" firstCol="1" bandRow="1">
                <a:tableStyleId>{5C22544A-7EE6-4342-B048-85BDC9FD1C3A}</a:tableStyleId>
              </a:tblPr>
              <a:tblGrid>
                <a:gridCol w="1874794">
                  <a:extLst>
                    <a:ext uri="{9D8B030D-6E8A-4147-A177-3AD203B41FA5}">
                      <a16:colId xmlns:a16="http://schemas.microsoft.com/office/drawing/2014/main" val="2454240363"/>
                    </a:ext>
                  </a:extLst>
                </a:gridCol>
                <a:gridCol w="1874794">
                  <a:extLst>
                    <a:ext uri="{9D8B030D-6E8A-4147-A177-3AD203B41FA5}">
                      <a16:colId xmlns:a16="http://schemas.microsoft.com/office/drawing/2014/main" val="3173100947"/>
                    </a:ext>
                  </a:extLst>
                </a:gridCol>
                <a:gridCol w="1874794">
                  <a:extLst>
                    <a:ext uri="{9D8B030D-6E8A-4147-A177-3AD203B41FA5}">
                      <a16:colId xmlns:a16="http://schemas.microsoft.com/office/drawing/2014/main" val="2037031595"/>
                    </a:ext>
                  </a:extLst>
                </a:gridCol>
                <a:gridCol w="1874794">
                  <a:extLst>
                    <a:ext uri="{9D8B030D-6E8A-4147-A177-3AD203B41FA5}">
                      <a16:colId xmlns:a16="http://schemas.microsoft.com/office/drawing/2014/main" val="2560808779"/>
                    </a:ext>
                  </a:extLst>
                </a:gridCol>
              </a:tblGrid>
              <a:tr h="690137">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Вақти ҷараёнгузарӣ, с</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Қимати иҷозатдодашудаи ҷараён, А</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Муқовимати бадани инсон, Ом</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Шиддати ламс, В</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088523105"/>
                  </a:ext>
                </a:extLst>
              </a:tr>
              <a:tr h="350503">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0,2</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250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700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175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045464313"/>
                  </a:ext>
                </a:extLst>
              </a:tr>
              <a:tr h="350503">
                <a:tc>
                  <a:txBody>
                    <a:bodyPr/>
                    <a:lstStyle/>
                    <a:p>
                      <a:pPr algn="ctr">
                        <a:lnSpc>
                          <a:spcPct val="115000"/>
                        </a:lnSpc>
                        <a:spcAft>
                          <a:spcPts val="0"/>
                        </a:spcAft>
                      </a:pPr>
                      <a:r>
                        <a:rPr lang="ru-RU" sz="1600" dirty="0">
                          <a:effectLst/>
                          <a:latin typeface="Times New Roman" panose="02020603050405020304" pitchFamily="18" charset="0"/>
                          <a:cs typeface="Times New Roman" panose="02020603050405020304" pitchFamily="18" charset="0"/>
                        </a:rPr>
                        <a:t>0,5</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100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1000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100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203739139"/>
                  </a:ext>
                </a:extLst>
              </a:tr>
              <a:tr h="350503">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0,7</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75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1065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80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520358142"/>
                  </a:ext>
                </a:extLst>
              </a:tr>
              <a:tr h="350503">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65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1150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75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216005921"/>
                  </a:ext>
                </a:extLst>
              </a:tr>
              <a:tr h="350503">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30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6</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3000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18</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991290685"/>
                  </a:ext>
                </a:extLst>
              </a:tr>
              <a:tr h="350503">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зиёда аз 30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6000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600" dirty="0">
                          <a:effectLst/>
                          <a:latin typeface="Times New Roman" panose="02020603050405020304" pitchFamily="18" charset="0"/>
                          <a:cs typeface="Times New Roman" panose="02020603050405020304" pitchFamily="18" charset="0"/>
                        </a:rPr>
                        <a:t>6</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892715587"/>
                  </a:ext>
                </a:extLst>
              </a:tr>
            </a:tbl>
          </a:graphicData>
        </a:graphic>
      </p:graphicFrame>
      <p:sp>
        <p:nvSpPr>
          <p:cNvPr id="9" name="TextBox 8">
            <a:extLst>
              <a:ext uri="{FF2B5EF4-FFF2-40B4-BE49-F238E27FC236}">
                <a16:creationId xmlns:a16="http://schemas.microsoft.com/office/drawing/2014/main" id="{3A12A12A-DBCB-42D8-8E97-F14DD9081061}"/>
              </a:ext>
            </a:extLst>
          </p:cNvPr>
          <p:cNvSpPr txBox="1"/>
          <p:nvPr/>
        </p:nvSpPr>
        <p:spPr>
          <a:xfrm>
            <a:off x="822412" y="4980040"/>
            <a:ext cx="7499176" cy="1585049"/>
          </a:xfrm>
          <a:prstGeom prst="rect">
            <a:avLst/>
          </a:prstGeom>
          <a:noFill/>
        </p:spPr>
        <p:txBody>
          <a:bodyPr wrap="square">
            <a:spAutoFit/>
          </a:bodyPr>
          <a:lstStyle/>
          <a:p>
            <a:pPr indent="180000" algn="just">
              <a:spcAft>
                <a:spcPts val="1000"/>
              </a:spcAft>
            </a:pP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Дар ҷадвал қиматҳои мувофиқи муқовимати </a:t>
            </a:r>
          </a:p>
          <a:p>
            <a:pPr indent="180000" algn="just">
              <a:spcAft>
                <a:spcPts val="1000"/>
              </a:spcAft>
            </a:pP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ҳисобии бадани инсон ва шиддати ламс, (напряжения </a:t>
            </a:r>
          </a:p>
          <a:p>
            <a:pPr indent="180000" algn="just">
              <a:spcAft>
                <a:spcPts val="1000"/>
              </a:spcAft>
            </a:pP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прикосновения) ки ба ин ҷараёнҳо мувофиқанд, </a:t>
            </a:r>
          </a:p>
          <a:p>
            <a:pPr indent="180000" algn="just">
              <a:spcAft>
                <a:spcPts val="1000"/>
              </a:spcAft>
            </a:pP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оварда шудаанд.</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62623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F636616B-4B29-44CF-8736-19E4F5588770}"/>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Роҳи гузариши ҷараён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61F68655-39A3-4BAA-8B8D-36D0BA24D458}"/>
              </a:ext>
            </a:extLst>
          </p:cNvPr>
          <p:cNvSpPr txBox="1"/>
          <p:nvPr/>
        </p:nvSpPr>
        <p:spPr>
          <a:xfrm>
            <a:off x="1097392" y="1124744"/>
            <a:ext cx="7507056" cy="4608569"/>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Тадқиқотҳои таҷрибавӣ ва озмоишӣ нишон медиҳанд</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ки агар дар роҳи гузариши ҷараён тавассути бадани инсон узвҳои ҳаётан муҳим</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ба монанди дил</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шуш ва майнаи сар қарор гиранд</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шиддати осеби барқӣ ба таври назаррас зиёд мешавад</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Агар ҷараён аз роҳҳои дигар гузарад, таъсири он ба узвҳои ҳаётан муҳим танҳо хусусияти рефлекторӣ дошта, таъсири мустақим надорад. </a:t>
            </a:r>
            <a:r>
              <a:rPr lang="tg-Cyrl-TJ" sz="2200" dirty="0">
                <a:effectLst/>
                <a:latin typeface="Times New Roman" panose="02020603050405020304" pitchFamily="18" charset="0"/>
                <a:ea typeface="Times New Roman" panose="02020603050405020304" pitchFamily="18" charset="0"/>
              </a:rPr>
              <a:t>Роҳҳои эҳтимолии гузариши ҷараён тавассути бадани инсон бисёранд. </a:t>
            </a:r>
            <a:endParaRPr lang="ru-RU" sz="2200" dirty="0"/>
          </a:p>
        </p:txBody>
      </p:sp>
    </p:spTree>
    <p:extLst>
      <p:ext uri="{BB962C8B-B14F-4D97-AF65-F5344CB8AC3E}">
        <p14:creationId xmlns:p14="http://schemas.microsoft.com/office/powerpoint/2010/main" val="334179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DEC8BE4-0382-4CF1-AD91-07D52F336B0B}"/>
              </a:ext>
            </a:extLst>
          </p:cNvPr>
          <p:cNvSpPr txBox="1"/>
          <p:nvPr/>
        </p:nvSpPr>
        <p:spPr>
          <a:xfrm>
            <a:off x="971600" y="1268760"/>
            <a:ext cx="7704856" cy="4105868"/>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Омори маълумотҳо нишон медиҳад, ки бештар ҳолатҳои бо оқибатҳои вазнин ва марговар ҳангоми гузариши ҷараён аз роҳҳои зерин ба амал меоянд: </a:t>
            </a:r>
          </a:p>
          <a:p>
            <a:pPr marL="342900" indent="-342900" algn="just">
              <a:lnSpc>
                <a:spcPct val="150000"/>
              </a:lnSpc>
              <a:spcAft>
                <a:spcPts val="1000"/>
              </a:spcAft>
              <a:buFont typeface="Wingdings" panose="05000000000000000000" pitchFamily="2" charset="2"/>
              <a:buChar char="Ø"/>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«даст-даст» (40% ҳолатҳо), </a:t>
            </a:r>
          </a:p>
          <a:p>
            <a:pPr marL="342900" indent="-342900" algn="just">
              <a:lnSpc>
                <a:spcPct val="150000"/>
              </a:lnSpc>
              <a:spcAft>
                <a:spcPts val="1000"/>
              </a:spcAft>
              <a:buFont typeface="Wingdings" panose="05000000000000000000" pitchFamily="2" charset="2"/>
              <a:buChar char="Ø"/>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«дасти рост – пой» (20% ҳолатҳо), </a:t>
            </a:r>
          </a:p>
          <a:p>
            <a:pPr marL="342900" indent="-342900" algn="just">
              <a:lnSpc>
                <a:spcPct val="150000"/>
              </a:lnSpc>
              <a:spcAft>
                <a:spcPts val="1000"/>
              </a:spcAft>
              <a:buFont typeface="Wingdings" panose="05000000000000000000" pitchFamily="2" charset="2"/>
              <a:buChar char="Ø"/>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«дасти чап – пой» (17% ҳолатҳо), </a:t>
            </a:r>
          </a:p>
          <a:p>
            <a:pPr marL="342900" indent="-342900" algn="just">
              <a:lnSpc>
                <a:spcPct val="150000"/>
              </a:lnSpc>
              <a:spcAft>
                <a:spcPts val="1000"/>
              </a:spcAft>
              <a:buFont typeface="Wingdings" panose="05000000000000000000" pitchFamily="2" charset="2"/>
              <a:buChar char="Ø"/>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«пой-пой» (6% ҳолатҳо)</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56E0419E-FC29-4236-B8D4-B47D7ACAE0E2}"/>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Роҳи гузариши ҷараён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8833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DE7B021-ACC5-43B9-94A4-4CA40A16F612}"/>
              </a:ext>
            </a:extLst>
          </p:cNvPr>
          <p:cNvSpPr txBox="1"/>
          <p:nvPr/>
        </p:nvSpPr>
        <p:spPr>
          <a:xfrm>
            <a:off x="899592" y="980728"/>
            <a:ext cx="7704856" cy="5617692"/>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Навъи ҷараён.</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Меъёрҳо ва қоидаҳои амалкунандаи электротехникӣ дар айни замон аз нуқтаи назари хавф ҷараёни доимӣ ва тағйирёбандаро ҷудо намекунанд, ҳарчанд қиматҳои ҳаддии ҷараёни раҳоинашаванда равшан нишон медиҳанд, ки ҷараёни доимӣ нисбат ба ҷараёни тағйирёбанда камтар хатарнок аст. Як қатор муҳаққиқон [3,4] инро пеш аз ҳама бо он шарҳ медиҳанд, ки бинобар мавҷуд будани ҷузъи зарфиятӣ дар муқовимати бадани инсон, зиёдшавии басомад бо кам шудани муқовимати умумӣ (импеданс) ҳамроҳ шуда, дар натиҷа ҷараён зиёд мегардад.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79E0F421-081B-4EBE-A1E6-60308A9EC247}"/>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Роҳи гузариши ҷараён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91078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6E93795-6D61-4DF5-AEBA-EB678D48DD7D}"/>
              </a:ext>
            </a:extLst>
          </p:cNvPr>
          <p:cNvSpPr txBox="1"/>
          <p:nvPr/>
        </p:nvSpPr>
        <p:spPr>
          <a:xfrm>
            <a:off x="1043608" y="980728"/>
            <a:ext cx="7776864" cy="4100738"/>
          </a:xfrm>
          <a:prstGeom prst="rect">
            <a:avLst/>
          </a:prstGeom>
          <a:noFill/>
        </p:spPr>
        <p:txBody>
          <a:bodyPr wrap="square">
            <a:spAutoFit/>
          </a:bodyPr>
          <a:lstStyle/>
          <a:p>
            <a:pPr algn="just">
              <a:lnSpc>
                <a:spcPct val="150000"/>
              </a:lnSpc>
            </a:pPr>
            <a:r>
              <a:rPr lang="tg-Cyrl-TJ" sz="2200" b="1" dirty="0">
                <a:effectLst/>
                <a:latin typeface="Times New Roman" panose="02020603050405020304" pitchFamily="18" charset="0"/>
                <a:ea typeface="Times New Roman" panose="02020603050405020304" pitchFamily="18" charset="0"/>
              </a:rPr>
              <a:t>	Басомади ҷараён.</a:t>
            </a:r>
            <a:r>
              <a:rPr lang="tg-Cyrl-TJ" sz="2200" dirty="0">
                <a:effectLst/>
                <a:latin typeface="Times New Roman" panose="02020603050405020304" pitchFamily="18" charset="0"/>
                <a:ea typeface="Times New Roman" panose="02020603050405020304" pitchFamily="18" charset="0"/>
              </a:rPr>
              <a:t> Дар асоси маълумоти таҷрибавӣ муайян шудааст, ки ҷараёни барқии басомади саноатии 50 Гц барои инсон аз ҳама хатарнок мебошад. </a:t>
            </a:r>
            <a:r>
              <a:rPr lang="ru-RU" sz="2200" dirty="0">
                <a:effectLst/>
                <a:latin typeface="Times New Roman" panose="02020603050405020304" pitchFamily="18" charset="0"/>
                <a:ea typeface="Times New Roman" panose="02020603050405020304" pitchFamily="18" charset="0"/>
              </a:rPr>
              <a:t>Афзоиши басомади ҷараён то 2000–2500 Гц ба коҳиш ёфтани таъсири хатарнок ба организми инсон таъсири кам мерасонад. Афзоиши минбаъдаи басомад бо кам шудани хавфи осеб дидани инсон ҳамроҳ мешавад (зеро он ба қатъ гардидани кори дил ва дигар узвҳои ҳаётан муҳим оварда намерасонад).</a:t>
            </a:r>
            <a:endParaRPr lang="ru-RU" sz="2200" dirty="0"/>
          </a:p>
        </p:txBody>
      </p:sp>
      <p:sp>
        <p:nvSpPr>
          <p:cNvPr id="7" name="Заголовок 1">
            <a:extLst>
              <a:ext uri="{FF2B5EF4-FFF2-40B4-BE49-F238E27FC236}">
                <a16:creationId xmlns:a16="http://schemas.microsoft.com/office/drawing/2014/main" id="{BEC9AA13-60E1-43D3-B7C6-592ECB2030B4}"/>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Роҳи гузариши ҷараён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7621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0F12119F-B409-4A96-916A-2333B366019D}"/>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Роҳи гузариши ҷараён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8442C882-7C7E-4C51-8DD4-10648AE205CB}"/>
              </a:ext>
            </a:extLst>
          </p:cNvPr>
          <p:cNvSpPr txBox="1"/>
          <p:nvPr/>
        </p:nvSpPr>
        <p:spPr>
          <a:xfrm>
            <a:off x="899592" y="1124744"/>
            <a:ext cx="7776864" cy="4608569"/>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Аммо чунин ҷараёнҳо ҳангоми гузаштан бевосита аз бадани инсон хатари сӯхтагиро нигоҳ медоранд. Қим</a:t>
            </a:r>
            <a:r>
              <a:rPr lang="tg-Cyrl-TJ" sz="2200" dirty="0">
                <a:effectLst/>
                <a:latin typeface="Times New Roman" panose="02020603050405020304" pitchFamily="18" charset="0"/>
                <a:ea typeface="Times New Roman" panose="02020603050405020304" pitchFamily="18" charset="0"/>
              </a:rPr>
              <a:t>м</a:t>
            </a:r>
            <a:r>
              <a:rPr lang="ru-RU" sz="2200" dirty="0">
                <a:effectLst/>
                <a:latin typeface="Times New Roman" panose="02020603050405020304" pitchFamily="18" charset="0"/>
                <a:ea typeface="Times New Roman" panose="02020603050405020304" pitchFamily="18" charset="0"/>
              </a:rPr>
              <a:t>ати ҷараёни фибриллятсионӣ дар басомадҳои 50–100 Гц қариб якхела аст, ҳангоми зиёд шудани басомад то 200 Гц он қариб 2 баробар зиёд мегардад, ва дар басомадҳои 400–500 Гц — зиёда аз 3 баробар. Ҷараёнҳое, ки дар тиб барои гармкунии амиқ (диатермия) бо басомади садҳо килогерц истифода мешаванд, новобаста аз он ки қимати онҳо то 1 А ва бештар мерасад, бехатар ҳисобида мешаванд.</a:t>
            </a:r>
            <a:endParaRPr lang="ru-RU" sz="2200" dirty="0"/>
          </a:p>
        </p:txBody>
      </p:sp>
    </p:spTree>
    <p:extLst>
      <p:ext uri="{BB962C8B-B14F-4D97-AF65-F5344CB8AC3E}">
        <p14:creationId xmlns:p14="http://schemas.microsoft.com/office/powerpoint/2010/main" val="38365004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EB771603-C05A-4122-B625-4A6BC7B481E3}"/>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49E5874C-4996-4789-9D94-6A22C8875F4B}"/>
              </a:ext>
            </a:extLst>
          </p:cNvPr>
          <p:cNvSpPr txBox="1"/>
          <p:nvPr/>
        </p:nvSpPr>
        <p:spPr>
          <a:xfrm>
            <a:off x="899592" y="1340768"/>
            <a:ext cx="7704856" cy="3592907"/>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Таъсири ҷараёни барқ ба организми инсон то андозае аз таркиби химиявии хун, миқдори моддаҳои гузаронандаи ишқорҳо ва кислотаҳо, аз ҳолати равонии инсон ва як қатор омилҳои дигар вобаста аст. Дар ҳолати бедорӣ ё ҳангоми диққати баланд таъсири зараровари ҷараён камтар мешавад. Дар ҳолати мастӣ ё ҳангоми ногаҳон дучор шудан ба ҷараён, таъсири он хатарноктар мегардад. </a:t>
            </a:r>
            <a:endParaRPr lang="ru-RU" sz="2200" dirty="0"/>
          </a:p>
        </p:txBody>
      </p:sp>
    </p:spTree>
    <p:extLst>
      <p:ext uri="{BB962C8B-B14F-4D97-AF65-F5344CB8AC3E}">
        <p14:creationId xmlns:p14="http://schemas.microsoft.com/office/powerpoint/2010/main" val="5178834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D8F7AC2-30D8-4774-BF8C-D0A5E6D30C63}"/>
              </a:ext>
            </a:extLst>
          </p:cNvPr>
          <p:cNvSpPr txBox="1"/>
          <p:nvPr/>
        </p:nvSpPr>
        <p:spPr>
          <a:xfrm>
            <a:off x="899592" y="1340768"/>
            <a:ext cx="7560840" cy="3842847"/>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Ба таъсири ҷараёни барқ махсусан он нафароне ҳассос мебошанд, ки бемориҳои пӯст, системаи дилу рагҳо, узвҳои нафаскашӣ ва ғадудҳои дарунӣ доранд.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Сатҳи тахассус ва таҷриба, инчунин диққати баланд ва масъулият барои амалҳои худ имкон медиҳанд, ки хатари осеб дидани инсон аз ҷараёни барқ кам карда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6D25134-7AA1-4C8C-B49B-0829C54BCB44}"/>
              </a:ext>
            </a:extLst>
          </p:cNvPr>
          <p:cNvSpPr txBox="1"/>
          <p:nvPr/>
        </p:nvSpPr>
        <p:spPr>
          <a:xfrm>
            <a:off x="899592" y="5373216"/>
            <a:ext cx="5400600" cy="738664"/>
          </a:xfrm>
          <a:prstGeom prst="rect">
            <a:avLst/>
          </a:prstGeom>
          <a:noFill/>
        </p:spPr>
        <p:txBody>
          <a:bodyPr wrap="square">
            <a:spAutoFit/>
          </a:bodyPr>
          <a:lstStyle/>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Овчаренко А.Г., Раско С.Л. Бехатарии барқ ​​ҳангоми </a:t>
            </a:r>
          </a:p>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истифодаи иншооти электрикӣ. Дастури таълимӣ. Донишгоҳи </a:t>
            </a:r>
          </a:p>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техникии давлатии Олтой BTI, Бийск, 2008. - 111 саҳифа.</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560A72B1-3900-4B98-9F81-A89A28457B98}"/>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27554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8E19AB-2993-4506-9325-DAEA2DF50551}"/>
              </a:ext>
            </a:extLst>
          </p:cNvPr>
          <p:cNvSpPr txBox="1"/>
          <p:nvPr/>
        </p:nvSpPr>
        <p:spPr>
          <a:xfrm>
            <a:off x="791580" y="692696"/>
            <a:ext cx="7560840" cy="4730269"/>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Муқовимати бадани инсон</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аз омилҳои зиёд вобаста аст: аз ҷои тамос, андозаи сатҳи тамос, ҳолати пӯст (ғафсии қабати рӯякӣ), намнокӣ, ифлосшавӣ, қимати шиддати татбиқшуда ва ҷараёни гузашта. Зери таъсири ин омилҳо муқовимати бадани инсон, ки хусусияти ғайрихаттӣ дорад, метавонад хеле тағйир ёбад.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шиддати то 20–30 В муқовимати бадани инсон қариб тағйир намеёбад. Бо зиёд шудани шиддат дар ҳудуди 30 то 250 В муқовимати бадан, Слайди дигар-</a:t>
            </a:r>
            <a:endParaRPr lang="ru-RU" sz="2200"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9657A211-7BC9-45A3-B237-ABDE35B95158}"/>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621208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8AED3C9F-EE62-4A10-9F97-19B75DD025AA}"/>
              </a:ext>
            </a:extLst>
          </p:cNvPr>
          <p:cNvPicPr>
            <a:picLocks noChangeAspect="1"/>
          </p:cNvPicPr>
          <p:nvPr/>
        </p:nvPicPr>
        <p:blipFill>
          <a:blip r:embed="rId2"/>
          <a:stretch>
            <a:fillRect/>
          </a:stretch>
        </p:blipFill>
        <p:spPr>
          <a:xfrm>
            <a:off x="1475656" y="1340768"/>
            <a:ext cx="5940152" cy="3960101"/>
          </a:xfrm>
          <a:prstGeom prst="rect">
            <a:avLst/>
          </a:prstGeom>
        </p:spPr>
      </p:pic>
      <p:sp>
        <p:nvSpPr>
          <p:cNvPr id="6" name="Заголовок 1">
            <a:extLst>
              <a:ext uri="{FF2B5EF4-FFF2-40B4-BE49-F238E27FC236}">
                <a16:creationId xmlns:a16="http://schemas.microsoft.com/office/drawing/2014/main" id="{52575433-90B1-407B-9EF6-69D5503E4C43}"/>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E382DD8F-BD71-4971-8357-CF181A119B5D}"/>
              </a:ext>
            </a:extLst>
          </p:cNvPr>
          <p:cNvSpPr/>
          <p:nvPr/>
        </p:nvSpPr>
        <p:spPr>
          <a:xfrm>
            <a:off x="899592" y="5661248"/>
            <a:ext cx="5616624" cy="307777"/>
          </a:xfrm>
          <a:prstGeom prst="rect">
            <a:avLst/>
          </a:prstGeom>
        </p:spPr>
        <p:txBody>
          <a:bodyPr wrap="square">
            <a:spAutoFit/>
          </a:bodyPr>
          <a:lstStyle/>
          <a:p>
            <a:r>
              <a:rPr lang="tg-Cyrl-TJ" sz="1400" dirty="0">
                <a:latin typeface="Times New Roman" panose="02020603050405020304" pitchFamily="18" charset="0"/>
                <a:cs typeface="Times New Roman" panose="02020603050405020304" pitchFamily="18" charset="0"/>
              </a:rPr>
              <a:t>Расми 1. Аз муаллиф: бо истифода аз зеҳни сунъи (</a:t>
            </a:r>
            <a:r>
              <a:rPr lang="en-US" sz="1400" dirty="0">
                <a:latin typeface="Times New Roman" panose="02020603050405020304" pitchFamily="18" charset="0"/>
                <a:cs typeface="Times New Roman" panose="02020603050405020304" pitchFamily="18" charset="0"/>
              </a:rPr>
              <a:t>AI</a:t>
            </a:r>
            <a:r>
              <a:rPr lang="tg-Cyrl-TJ" sz="1400" dirty="0">
                <a:latin typeface="Times New Roman" panose="02020603050405020304" pitchFamily="18" charset="0"/>
                <a:cs typeface="Times New Roman" panose="02020603050405020304" pitchFamily="18" charset="0"/>
              </a:rPr>
              <a:t>) сохта шудааст. </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78696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A3CB01-FE12-4B42-9E18-1F61B1E69FA9}"/>
              </a:ext>
            </a:extLst>
          </p:cNvPr>
          <p:cNvSpPr txBox="1"/>
          <p:nvPr/>
        </p:nvSpPr>
        <p:spPr>
          <a:xfrm>
            <a:off x="1187624" y="1484784"/>
            <a:ext cx="7560840" cy="3586366"/>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таври шадид кам мешавад. Ин бо он шарҳ дода мешавад, ки ғайр аз гармшавӣ ва тағйироти электрикӣ, дар шиддати тақрибан 250 В «шикасти барқии» пӯст ба амал меояд, ки дар натиҷа тамос бо бофтаҳои хуб гузаронандаи бадан ба вуҷуд меояд. Дар ин ҳолат муқовимат метавонад аз даҳҳо ва садҳо ҳазор Ом то 1000 Ом ва ҳатто камтар коҳиш ёбад.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0B41ABE5-D332-4434-8A8C-30082FB76FBC}"/>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270281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3138FFD-FF9C-4248-ABF6-2663C3A4C74F}"/>
              </a:ext>
            </a:extLst>
          </p:cNvPr>
          <p:cNvSpPr txBox="1"/>
          <p:nvPr/>
        </p:nvSpPr>
        <p:spPr>
          <a:xfrm>
            <a:off x="827584" y="1196752"/>
            <a:ext cx="7920880" cy="2570704"/>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rPr>
              <a:t>Ҳангоми шиддати тақрибан 250 В ва бештар, қимати муқовимати бадани инсон дигар аз ҳолати пӯст ва дараҷаи намнокии он кам вобаста мешавад. Дар ҳисобҳои амалӣ муқовимати бадани инсон одатан баробар ба 1000 Ом қабул карда мешавад.</a:t>
            </a: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6C1F64F5-6DFA-4734-9BBE-31568037F2C1}"/>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094700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0803BB8-19C7-4BDC-9684-CD62B0151D7B}"/>
              </a:ext>
            </a:extLst>
          </p:cNvPr>
          <p:cNvSpPr txBox="1"/>
          <p:nvPr/>
        </p:nvSpPr>
        <p:spPr>
          <a:xfrm>
            <a:off x="971600" y="1196752"/>
            <a:ext cx="7704856" cy="3085075"/>
          </a:xfrm>
          <a:prstGeom prst="rect">
            <a:avLst/>
          </a:prstGeom>
          <a:noFill/>
        </p:spPr>
        <p:txBody>
          <a:bodyPr wrap="square">
            <a:spAutoFit/>
          </a:bodyPr>
          <a:lstStyle/>
          <a:p>
            <a:pPr algn="just">
              <a:lnSpc>
                <a:spcPct val="150000"/>
              </a:lnSpc>
            </a:pPr>
            <a:r>
              <a:rPr lang="ru-RU" sz="2200" b="1" dirty="0">
                <a:effectLst/>
                <a:latin typeface="Times New Roman" panose="02020603050405020304" pitchFamily="18" charset="0"/>
                <a:ea typeface="Times New Roman" panose="02020603050405020304" pitchFamily="18" charset="0"/>
              </a:rPr>
              <a:t>Режими нейтрали шабакаи барқӣ</a:t>
            </a:r>
            <a:r>
              <a:rPr lang="ru-RU" sz="2200" dirty="0">
                <a:effectLst/>
                <a:latin typeface="Times New Roman" panose="02020603050405020304" pitchFamily="18" charset="0"/>
                <a:ea typeface="Times New Roman" panose="02020603050405020304" pitchFamily="18" charset="0"/>
              </a:rPr>
              <a:t> — яке аз хусусиятҳои он мебошад, ки ба дараҷаи зиёд таъсири ҷараёни барқро ба организми инсон муайян мекунад. Аммо новобаста аз режими нейтрал, аз ҳама хатарнок аз нуқтаи назари осеб дидани инсон аз ҷараёни барқ ҳолатест, ки инсон ҳамзамон ба қисмҳои ҷараёнгузари ду фазаи шабака ламс мекунад (расми 1).</a:t>
            </a:r>
            <a:endParaRPr lang="ru-RU" sz="2200" dirty="0"/>
          </a:p>
        </p:txBody>
      </p:sp>
      <p:sp>
        <p:nvSpPr>
          <p:cNvPr id="7" name="Заголовок 1">
            <a:extLst>
              <a:ext uri="{FF2B5EF4-FFF2-40B4-BE49-F238E27FC236}">
                <a16:creationId xmlns:a16="http://schemas.microsoft.com/office/drawing/2014/main" id="{34142D09-C3F9-471E-9BFA-9536E058F31E}"/>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18192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7A00DAD-BF3C-4853-852D-50F5C8B8E09F}"/>
              </a:ext>
            </a:extLst>
          </p:cNvPr>
          <p:cNvSpPr txBox="1"/>
          <p:nvPr/>
        </p:nvSpPr>
        <p:spPr>
          <a:xfrm>
            <a:off x="1115616" y="1196752"/>
            <a:ext cx="7632848" cy="3945311"/>
          </a:xfrm>
          <a:prstGeom prst="rect">
            <a:avLst/>
          </a:prstGeom>
          <a:noFill/>
        </p:spPr>
        <p:txBody>
          <a:bodyPr wrap="square">
            <a:spAutoFit/>
          </a:bodyPr>
          <a:lstStyle/>
          <a:p>
            <a:pPr indent="449580"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Расми 1.</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Занҷири ҷараён дар ҳолати ламс кардани инсон ба ду фазаи шабакаи барқӣ.</a:t>
            </a:r>
          </a:p>
          <a:p>
            <a:pPr indent="449580" algn="just">
              <a:lnSpc>
                <a:spcPct val="115000"/>
              </a:lnSpc>
              <a:spcAft>
                <a:spcPts val="1000"/>
              </a:spcAft>
            </a:pPr>
            <a:endParaRPr lang="ru-RU" sz="2200" dirty="0">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endParaRPr lang="ru-RU" sz="22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endParaRPr lang="ru-RU" sz="2200" dirty="0">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endParaRPr lang="ru-RU" sz="22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endParaRPr lang="ru-RU" sz="2200" dirty="0">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endParaRPr lang="ru-RU" sz="22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130C79D5-B226-45B0-BE6A-389F4B1C1EB7}"/>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28C9E266-F425-4010-A6DC-9F8B9AA290D6}"/>
              </a:ext>
            </a:extLst>
          </p:cNvPr>
          <p:cNvSpPr/>
          <p:nvPr/>
        </p:nvSpPr>
        <p:spPr>
          <a:xfrm>
            <a:off x="899592" y="5661248"/>
            <a:ext cx="5616624" cy="307777"/>
          </a:xfrm>
          <a:prstGeom prst="rect">
            <a:avLst/>
          </a:prstGeom>
        </p:spPr>
        <p:txBody>
          <a:bodyPr wrap="square">
            <a:spAutoFit/>
          </a:bodyPr>
          <a:lstStyle/>
          <a:p>
            <a:r>
              <a:rPr lang="tg-Cyrl-TJ" sz="1400" dirty="0">
                <a:latin typeface="Times New Roman" panose="02020603050405020304" pitchFamily="18" charset="0"/>
                <a:cs typeface="Times New Roman" panose="02020603050405020304" pitchFamily="18" charset="0"/>
              </a:rPr>
              <a:t>Расми 2. Аз муаллиф: бо истифода аз зеҳни сунъи (</a:t>
            </a:r>
            <a:r>
              <a:rPr lang="en-US" sz="1400" dirty="0">
                <a:latin typeface="Times New Roman" panose="02020603050405020304" pitchFamily="18" charset="0"/>
                <a:cs typeface="Times New Roman" panose="02020603050405020304" pitchFamily="18" charset="0"/>
              </a:rPr>
              <a:t>AI</a:t>
            </a:r>
            <a:r>
              <a:rPr lang="tg-Cyrl-TJ" sz="1400" dirty="0">
                <a:latin typeface="Times New Roman" panose="02020603050405020304" pitchFamily="18" charset="0"/>
                <a:cs typeface="Times New Roman" panose="02020603050405020304" pitchFamily="18" charset="0"/>
              </a:rPr>
              <a:t>) сохта шудааст. </a:t>
            </a:r>
            <a:endParaRPr lang="ru-RU" sz="1400" dirty="0">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7073E294-F7D8-4DB6-AD34-25DC57BC76AC}"/>
              </a:ext>
            </a:extLst>
          </p:cNvPr>
          <p:cNvPicPr>
            <a:picLocks noChangeAspect="1"/>
          </p:cNvPicPr>
          <p:nvPr/>
        </p:nvPicPr>
        <p:blipFill>
          <a:blip r:embed="rId2"/>
          <a:stretch>
            <a:fillRect/>
          </a:stretch>
        </p:blipFill>
        <p:spPr>
          <a:xfrm>
            <a:off x="2843809" y="1988840"/>
            <a:ext cx="3456382" cy="3456382"/>
          </a:xfrm>
          <a:prstGeom prst="rect">
            <a:avLst/>
          </a:prstGeom>
        </p:spPr>
      </p:pic>
    </p:spTree>
    <p:extLst>
      <p:ext uri="{BB962C8B-B14F-4D97-AF65-F5344CB8AC3E}">
        <p14:creationId xmlns:p14="http://schemas.microsoft.com/office/powerpoint/2010/main" val="41896371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64C8DFDB-1D08-48C1-9844-FA44A55AB053}"/>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E06346C3-DBD2-4782-8048-5F1077895310}"/>
              </a:ext>
            </a:extLst>
          </p:cNvPr>
          <p:cNvSpPr txBox="1"/>
          <p:nvPr/>
        </p:nvSpPr>
        <p:spPr>
          <a:xfrm>
            <a:off x="1043608" y="1453240"/>
            <a:ext cx="7704856" cy="1332481"/>
          </a:xfrm>
          <a:prstGeom prst="rect">
            <a:avLst/>
          </a:prstGeom>
          <a:noFill/>
        </p:spPr>
        <p:txBody>
          <a:bodyPr wrap="square">
            <a:spAutoFit/>
          </a:bodyPr>
          <a:lstStyle/>
          <a:p>
            <a:pPr algn="just">
              <a:lnSpc>
                <a:spcPct val="115000"/>
              </a:lnSpc>
              <a:spcAft>
                <a:spcPts val="100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Қимати ҷараёне, ки дар ин ҳолат тавассути бадани инсон мегузарад, максималӣ хоҳад буд ва бо формулаи зерин ҳисобида мешавад: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4D8F6613-5622-4B39-8166-FB168AC99313}"/>
              </a:ext>
            </a:extLst>
          </p:cNvPr>
          <p:cNvSpPr txBox="1"/>
          <p:nvPr/>
        </p:nvSpPr>
        <p:spPr>
          <a:xfrm>
            <a:off x="1043608" y="4581128"/>
            <a:ext cx="7704856" cy="914930"/>
          </a:xfrm>
          <a:prstGeom prst="rect">
            <a:avLst/>
          </a:prstGeom>
          <a:noFill/>
        </p:spPr>
        <p:txBody>
          <a:bodyPr wrap="square">
            <a:spAutoFit/>
          </a:bodyPr>
          <a:lstStyle/>
          <a:p>
            <a:pPr algn="just">
              <a:lnSpc>
                <a:spcPct val="115000"/>
              </a:lnSpc>
              <a:spcAft>
                <a:spcPts val="1000"/>
              </a:spcAf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 (Uл)— шиддати хаттии (линейии) шабака;</a:t>
            </a:r>
            <a:b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(Rч) — муқовимати бадани инсон.</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1">
            <a:extLst>
              <a:ext uri="{FF2B5EF4-FFF2-40B4-BE49-F238E27FC236}">
                <a16:creationId xmlns:a16="http://schemas.microsoft.com/office/drawing/2014/main" id="{C4846E82-FD1F-4044-A8CB-F7B5098087D9}"/>
              </a:ext>
            </a:extLst>
          </p:cNvPr>
          <p:cNvPicPr/>
          <p:nvPr/>
        </p:nvPicPr>
        <p:blipFill rotWithShape="1">
          <a:blip r:embed="rId2"/>
          <a:srcRect r="29000"/>
          <a:stretch/>
        </p:blipFill>
        <p:spPr>
          <a:xfrm>
            <a:off x="3200400" y="2974022"/>
            <a:ext cx="2379712" cy="1098258"/>
          </a:xfrm>
          <a:prstGeom prst="rect">
            <a:avLst/>
          </a:prstGeom>
        </p:spPr>
      </p:pic>
    </p:spTree>
    <p:extLst>
      <p:ext uri="{BB962C8B-B14F-4D97-AF65-F5344CB8AC3E}">
        <p14:creationId xmlns:p14="http://schemas.microsoft.com/office/powerpoint/2010/main" val="957703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3380A5-D0F5-4782-9A6B-6D7D9977C179}"/>
              </a:ext>
            </a:extLst>
          </p:cNvPr>
          <p:cNvSpPr txBox="1"/>
          <p:nvPr/>
        </p:nvSpPr>
        <p:spPr>
          <a:xfrm>
            <a:off x="765920" y="1412776"/>
            <a:ext cx="7776864" cy="3085075"/>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Ҳолати бештар вохӯрдашаванда ин ламс кардани инсон, ки бар рӯи замин истодааст, ба яке аз фазҳои шабака мебошад. Қимати ҷараёне, ки дар ин ҳолат тавассути инсон мегузарад, ва ҳамин тавр дараҷаи хавфи осеб дидан аз ҷараён, дар шароити баробар аз он вобаста аст, ки нейтрали шабакаи барқӣ заминваслшуда аст ё оиқшуда.</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3D876DC5-AA4C-473C-AFA0-BB927C2913AB}"/>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03161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4F92F60-78D6-4073-89C1-3304734D638E}"/>
              </a:ext>
            </a:extLst>
          </p:cNvPr>
          <p:cNvSpPr txBox="1"/>
          <p:nvPr/>
        </p:nvSpPr>
        <p:spPr>
          <a:xfrm>
            <a:off x="1115616" y="1484784"/>
            <a:ext cx="7416824" cy="4228978"/>
          </a:xfrm>
          <a:prstGeom prst="rect">
            <a:avLst/>
          </a:prstGeom>
          <a:noFill/>
        </p:spPr>
        <p:txBody>
          <a:bodyPr wrap="square">
            <a:spAutoFit/>
          </a:bodyPr>
          <a:lstStyle/>
          <a:p>
            <a:pPr indent="228600" algn="just">
              <a:lnSpc>
                <a:spcPct val="150000"/>
              </a:lnSpc>
              <a:spcAft>
                <a:spcPts val="1000"/>
              </a:spcAft>
            </a:pPr>
            <a:r>
              <a:rPr lang="ru-RU" sz="2200" b="1" dirty="0">
                <a:effectLst/>
                <a:latin typeface="Times New Roman" panose="02020603050405020304" pitchFamily="18" charset="0"/>
                <a:ea typeface="Times New Roman" panose="02020603050405020304" pitchFamily="18" charset="0"/>
              </a:rPr>
              <a:t>Нейтрали оиқшуда</a:t>
            </a:r>
            <a:r>
              <a:rPr lang="ru-RU" sz="2200" dirty="0">
                <a:effectLst/>
                <a:latin typeface="Times New Roman" panose="02020603050405020304" pitchFamily="18" charset="0"/>
                <a:ea typeface="Times New Roman" panose="02020603050405020304" pitchFamily="18" charset="0"/>
              </a:rPr>
              <a:t> — ин нейтрал (нуқтаи сифрии) трансформатор ё генератор мебошад, ки аз замин ҷудо карда шудааст ё тавассути таҷҳизоти ҷуброни ҷараёнҳои зарфиятии шабака, ки муқовимати фаъоли калон дорад, ба дастгоҳи заминвасла пайваст шудааст. Ламс кардани яке аз фазҳои чунин шабака ба гузариши ҷараён тавассути бадани инсон намеорад ва аз ин рӯ, </a:t>
            </a:r>
          </a:p>
          <a:p>
            <a:pPr indent="228600" algn="just">
              <a:lnSpc>
                <a:spcPct val="150000"/>
              </a:lnSpc>
              <a:spcAft>
                <a:spcPts val="1000"/>
              </a:spcAft>
            </a:pPr>
            <a:r>
              <a:rPr lang="tg-Cyrl-TJ"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FCFA27F9-B3D2-4CE8-AA43-79C7D3EC0EDF}"/>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374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3E097C20-8423-41B7-B7A8-9748097FA3B4}"/>
              </a:ext>
            </a:extLst>
          </p:cNvPr>
          <p:cNvSpPr/>
          <p:nvPr/>
        </p:nvSpPr>
        <p:spPr>
          <a:xfrm>
            <a:off x="297868" y="6325095"/>
            <a:ext cx="5904656" cy="307777"/>
          </a:xfrm>
          <a:prstGeom prst="rect">
            <a:avLst/>
          </a:prstGeom>
        </p:spPr>
        <p:txBody>
          <a:bodyPr wrap="square">
            <a:spAutoFit/>
          </a:bodyPr>
          <a:lstStyle/>
          <a:p>
            <a:r>
              <a:rPr lang="tg-Cyrl-TJ" sz="1400" dirty="0">
                <a:latin typeface="Times New Roman" panose="02020603050405020304" pitchFamily="18" charset="0"/>
                <a:cs typeface="Times New Roman" panose="02020603050405020304" pitchFamily="18" charset="0"/>
              </a:rPr>
              <a:t>Расми 3. Аз муаллиф: бо истифода аз зеҳни сунъи (</a:t>
            </a:r>
            <a:r>
              <a:rPr lang="en-US" sz="1400" dirty="0">
                <a:latin typeface="Times New Roman" panose="02020603050405020304" pitchFamily="18" charset="0"/>
                <a:cs typeface="Times New Roman" panose="02020603050405020304" pitchFamily="18" charset="0"/>
              </a:rPr>
              <a:t>AI</a:t>
            </a:r>
            <a:r>
              <a:rPr lang="tg-Cyrl-TJ" sz="1400" dirty="0">
                <a:latin typeface="Times New Roman" panose="02020603050405020304" pitchFamily="18" charset="0"/>
                <a:cs typeface="Times New Roman" panose="02020603050405020304" pitchFamily="18" charset="0"/>
              </a:rPr>
              <a:t>) сохта шудааст. </a:t>
            </a:r>
            <a:endParaRPr lang="ru-RU" sz="1400"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29FA7AB7-D8DF-449E-AB8F-5F4894DA99D7}"/>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2AA2803-CD0D-45CF-A2C0-DA54C2E1C519}"/>
              </a:ext>
            </a:extLst>
          </p:cNvPr>
          <p:cNvSpPr txBox="1"/>
          <p:nvPr/>
        </p:nvSpPr>
        <p:spPr>
          <a:xfrm>
            <a:off x="971600" y="908720"/>
            <a:ext cx="7776864" cy="2525435"/>
          </a:xfrm>
          <a:prstGeom prst="rect">
            <a:avLst/>
          </a:prstGeom>
          <a:noFill/>
        </p:spPr>
        <p:txBody>
          <a:bodyPr wrap="square">
            <a:spAutoFit/>
          </a:bodyPr>
          <a:lstStyle/>
          <a:p>
            <a:pPr indent="449580"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шабакаҳои дорои нейтрали оиқшуда аз нуқтаи назари осеби инсон аз ҷараёни барқ камтар хатарнок мебошанд, ба шарте ки ин шабака дорои зарфияти хеле кам нисбат ба замин бошад (расми 2).</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Расми 2.</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Занҷири ҷараён дар ҳолати ламс кардан ба шабака бо нейтрали оиқшуда (ҳангоми ( c = 0).</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Рисунок 4">
            <a:extLst>
              <a:ext uri="{FF2B5EF4-FFF2-40B4-BE49-F238E27FC236}">
                <a16:creationId xmlns:a16="http://schemas.microsoft.com/office/drawing/2014/main" id="{F58E5B32-7B10-4B51-A8C2-17B7BC276957}"/>
              </a:ext>
            </a:extLst>
          </p:cNvPr>
          <p:cNvPicPr>
            <a:picLocks noChangeAspect="1"/>
          </p:cNvPicPr>
          <p:nvPr/>
        </p:nvPicPr>
        <p:blipFill>
          <a:blip r:embed="rId2"/>
          <a:stretch>
            <a:fillRect/>
          </a:stretch>
        </p:blipFill>
        <p:spPr>
          <a:xfrm>
            <a:off x="3203847" y="3481605"/>
            <a:ext cx="2843489" cy="2843489"/>
          </a:xfrm>
          <a:prstGeom prst="rect">
            <a:avLst/>
          </a:prstGeom>
        </p:spPr>
      </p:pic>
    </p:spTree>
    <p:extLst>
      <p:ext uri="{BB962C8B-B14F-4D97-AF65-F5344CB8AC3E}">
        <p14:creationId xmlns:p14="http://schemas.microsoft.com/office/powerpoint/2010/main" val="9343472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0BE2CE76-CD5E-4073-8872-B9E06AF0FC15}"/>
              </a:ext>
            </a:extLst>
          </p:cNvPr>
          <p:cNvSpPr/>
          <p:nvPr/>
        </p:nvSpPr>
        <p:spPr>
          <a:xfrm>
            <a:off x="539552" y="6210700"/>
            <a:ext cx="5688632" cy="307777"/>
          </a:xfrm>
          <a:prstGeom prst="rect">
            <a:avLst/>
          </a:prstGeom>
        </p:spPr>
        <p:txBody>
          <a:bodyPr wrap="square">
            <a:spAutoFit/>
          </a:bodyPr>
          <a:lstStyle/>
          <a:p>
            <a:r>
              <a:rPr lang="tg-Cyrl-TJ" sz="1400" dirty="0">
                <a:latin typeface="Times New Roman" panose="02020603050405020304" pitchFamily="18" charset="0"/>
                <a:cs typeface="Times New Roman" panose="02020603050405020304" pitchFamily="18" charset="0"/>
              </a:rPr>
              <a:t>Расми 4. Аз муаллиф: бо истифода аз зеҳни сунъи (</a:t>
            </a:r>
            <a:r>
              <a:rPr lang="en-US" sz="1400" dirty="0">
                <a:latin typeface="Times New Roman" panose="02020603050405020304" pitchFamily="18" charset="0"/>
                <a:cs typeface="Times New Roman" panose="02020603050405020304" pitchFamily="18" charset="0"/>
              </a:rPr>
              <a:t>AI</a:t>
            </a:r>
            <a:r>
              <a:rPr lang="tg-Cyrl-TJ" sz="1400" dirty="0">
                <a:latin typeface="Times New Roman" panose="02020603050405020304" pitchFamily="18" charset="0"/>
                <a:cs typeface="Times New Roman" panose="02020603050405020304" pitchFamily="18" charset="0"/>
              </a:rPr>
              <a:t>) сохта шудааст. </a:t>
            </a:r>
            <a:endParaRPr lang="ru-RU" sz="1400"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0C19FFDB-F26E-4646-A8A5-9D2CD445702B}"/>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28ED83EC-7B19-4E69-8D66-8F79FED41A99}"/>
              </a:ext>
            </a:extLst>
          </p:cNvPr>
          <p:cNvSpPr txBox="1"/>
          <p:nvPr/>
        </p:nvSpPr>
        <p:spPr>
          <a:xfrm>
            <a:off x="1187624" y="980729"/>
            <a:ext cx="7366462" cy="2590453"/>
          </a:xfrm>
          <a:prstGeom prst="rect">
            <a:avLst/>
          </a:prstGeom>
          <a:noFill/>
        </p:spPr>
        <p:txBody>
          <a:bodyPr wrap="square">
            <a:spAutoFit/>
          </a:bodyPr>
          <a:lstStyle/>
          <a:p>
            <a:pPr algn="just">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Одатан шабакаҳои дорои нейтрали оиқшуда, махсусан шабакаҳои кабелӣ бо дарозии калон, зарфияти нисбатан назарраси ноқилҳои фаза нисбат ба замин доранд, ки ин ба таври ҷиддӣ хатари осеб дидани инсонро аз ҷараёни барқ дар чунин шабакаҳо зиёд мекунад (расми 3).</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Расми 3.</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Схемаи шабакаи барқӣ бо нейтрали оиқшуда ҳангоми мавҷуд будани зарфият.</a:t>
            </a:r>
            <a:endParaRPr lang="ru-RU" sz="2200" dirty="0">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430CCEE1-7B8E-4493-9028-2A58A6038C8B}"/>
              </a:ext>
            </a:extLst>
          </p:cNvPr>
          <p:cNvPicPr>
            <a:picLocks noChangeAspect="1"/>
          </p:cNvPicPr>
          <p:nvPr/>
        </p:nvPicPr>
        <p:blipFill rotWithShape="1">
          <a:blip r:embed="rId2"/>
          <a:srcRect l="4851" t="17450" r="2750" b="19551"/>
          <a:stretch/>
        </p:blipFill>
        <p:spPr>
          <a:xfrm>
            <a:off x="2483768" y="3595715"/>
            <a:ext cx="3799330" cy="2590452"/>
          </a:xfrm>
          <a:prstGeom prst="rect">
            <a:avLst/>
          </a:prstGeom>
        </p:spPr>
      </p:pic>
    </p:spTree>
    <p:extLst>
      <p:ext uri="{BB962C8B-B14F-4D97-AF65-F5344CB8AC3E}">
        <p14:creationId xmlns:p14="http://schemas.microsoft.com/office/powerpoint/2010/main" val="12302117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8B5E113E-6ED0-4B97-B8AE-DA943AF14C9B}"/>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7485426B-47FD-4373-8C6D-2C3896B9CD47}"/>
              </a:ext>
            </a:extLst>
          </p:cNvPr>
          <p:cNvSpPr txBox="1"/>
          <p:nvPr/>
        </p:nvSpPr>
        <p:spPr>
          <a:xfrm>
            <a:off x="971600" y="1052737"/>
            <a:ext cx="7776864" cy="2136098"/>
          </a:xfrm>
          <a:prstGeom prst="rect">
            <a:avLst/>
          </a:prstGeom>
          <a:noFill/>
        </p:spPr>
        <p:txBody>
          <a:bodyPr wrap="square">
            <a:spAutoFit/>
          </a:bodyPr>
          <a:lstStyle/>
          <a:p>
            <a:pPr indent="449580"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наздикшавии аввал ва барои содда кардани таҳлил, муқовиматҳои фаъоли оиқ фазаҳоро беохир калон қабул намуда, онҳоро аз таҳлил хориҷ мекунем.</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Муқовимати зарфиятии ноқили фаза ҳангоми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CA = CB = CC = 1 ) мкФ:</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4EB7E371-6837-4565-9238-05C08251B984}"/>
              </a:ext>
            </a:extLst>
          </p:cNvPr>
          <p:cNvSpPr txBox="1"/>
          <p:nvPr/>
        </p:nvSpPr>
        <p:spPr>
          <a:xfrm>
            <a:off x="1331640" y="4393580"/>
            <a:ext cx="6336704" cy="457048"/>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ω=2πf</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басомади кунҷӣ мебошад.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a:extLst>
              <a:ext uri="{FF2B5EF4-FFF2-40B4-BE49-F238E27FC236}">
                <a16:creationId xmlns:a16="http://schemas.microsoft.com/office/drawing/2014/main" id="{21E5254D-0AA7-43B4-8785-5B2ABF684A40}"/>
              </a:ext>
            </a:extLst>
          </p:cNvPr>
          <p:cNvPicPr>
            <a:picLocks noChangeAspect="1"/>
          </p:cNvPicPr>
          <p:nvPr/>
        </p:nvPicPr>
        <p:blipFill rotWithShape="1">
          <a:blip r:embed="rId2"/>
          <a:srcRect t="32844" b="42038"/>
          <a:stretch/>
        </p:blipFill>
        <p:spPr>
          <a:xfrm>
            <a:off x="2555776" y="3417660"/>
            <a:ext cx="4300118" cy="720080"/>
          </a:xfrm>
          <a:prstGeom prst="rect">
            <a:avLst/>
          </a:prstGeom>
        </p:spPr>
      </p:pic>
    </p:spTree>
    <p:extLst>
      <p:ext uri="{BB962C8B-B14F-4D97-AF65-F5344CB8AC3E}">
        <p14:creationId xmlns:p14="http://schemas.microsoft.com/office/powerpoint/2010/main" val="988954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C77FC0A-5C35-429A-BEB6-BBA5C91F0AF5}"/>
              </a:ext>
            </a:extLst>
          </p:cNvPr>
          <p:cNvSpPr txBox="1"/>
          <p:nvPr/>
        </p:nvSpPr>
        <p:spPr>
          <a:xfrm>
            <a:off x="1115616" y="908720"/>
            <a:ext cx="7488832" cy="2570704"/>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Пас, қим</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м</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ати ҷараёне, ки тавассути бадани инсон дар шабака бо шиддати фаза 220 В ва муқовимати бадани инсон 1 кОм мегузарад, баробар аст:</a:t>
            </a:r>
          </a:p>
          <a:p>
            <a:pPr algn="just">
              <a:lnSpc>
                <a:spcPct val="150000"/>
              </a:lnSpc>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C01AB33A-2BED-49DA-B745-61EA8D147AEB}"/>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A1BA9CB-0DBC-419C-9A75-FD35C481783F}"/>
              </a:ext>
            </a:extLst>
          </p:cNvPr>
          <p:cNvSpPr txBox="1"/>
          <p:nvPr/>
        </p:nvSpPr>
        <p:spPr>
          <a:xfrm>
            <a:off x="1475656" y="4149080"/>
            <a:ext cx="4580388" cy="390684"/>
          </a:xfrm>
          <a:prstGeom prst="rect">
            <a:avLst/>
          </a:prstGeom>
          <a:noFill/>
        </p:spPr>
        <p:txBody>
          <a:bodyPr wrap="square">
            <a:spAutoFit/>
          </a:bodyPr>
          <a:lstStyle/>
          <a:p>
            <a:pPr algn="just">
              <a:lnSpc>
                <a:spcPct val="115000"/>
              </a:lnSpc>
              <a:spcAft>
                <a:spcPts val="100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ки ин хеле хатарнок мебошад.</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E0A3929F-B025-47EC-949A-4F8D3D675B07}"/>
              </a:ext>
            </a:extLst>
          </p:cNvPr>
          <p:cNvPicPr>
            <a:picLocks noChangeAspect="1"/>
          </p:cNvPicPr>
          <p:nvPr/>
        </p:nvPicPr>
        <p:blipFill rotWithShape="1">
          <a:blip r:embed="rId2"/>
          <a:srcRect t="34177" r="904" b="38297"/>
          <a:stretch/>
        </p:blipFill>
        <p:spPr>
          <a:xfrm>
            <a:off x="1979712" y="2924944"/>
            <a:ext cx="5443805" cy="1008112"/>
          </a:xfrm>
          <a:prstGeom prst="rect">
            <a:avLst/>
          </a:prstGeom>
        </p:spPr>
      </p:pic>
    </p:spTree>
    <p:extLst>
      <p:ext uri="{BB962C8B-B14F-4D97-AF65-F5344CB8AC3E}">
        <p14:creationId xmlns:p14="http://schemas.microsoft.com/office/powerpoint/2010/main" val="3726231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9B72C6A-DBFF-465C-9285-1A95DF91C46E}"/>
              </a:ext>
            </a:extLst>
          </p:cNvPr>
          <p:cNvSpPr txBox="1"/>
          <p:nvPr/>
        </p:nvSpPr>
        <p:spPr>
          <a:xfrm>
            <a:off x="1043608" y="1556792"/>
            <a:ext cx="7560840" cy="409419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шабакаҳое, ки нейтралашон сахт ба замин пайваст (глухозаземлённая) аст, ки дар онҳо нуқтаи сифрии трансформатор ё генератор бевосита ба дастгоҳи заминвасла пайваст шудааст, ҳар гуна ламс кардани инсон ба ноқилҳои фазаи шабака боис мегардад, ки инсон зери шиддати фаза қарор гирад. Дар ин ҳолат ҷараёне, ки тавассути бадани инсон мегузарад: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FAEEC2F4-BC49-4DF3-B61F-860D4A0DAD5B}"/>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2CBC09D6-4C53-475B-A25A-DDB3A0292F9A}"/>
              </a:ext>
            </a:extLst>
          </p:cNvPr>
          <p:cNvSpPr txBox="1"/>
          <p:nvPr/>
        </p:nvSpPr>
        <p:spPr>
          <a:xfrm>
            <a:off x="985662" y="5746410"/>
            <a:ext cx="6322642" cy="774571"/>
          </a:xfrm>
          <a:prstGeom prst="rect">
            <a:avLst/>
          </a:prstGeom>
          <a:noFill/>
        </p:spPr>
        <p:txBody>
          <a:bodyPr wrap="square">
            <a:spAutoFit/>
          </a:bodyPr>
          <a:lstStyle/>
          <a:p>
            <a:pPr algn="just">
              <a:spcAft>
                <a:spcPts val="100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ки ба таври равшан аз қиматҳои иҷозатдодашудаи </a:t>
            </a:r>
          </a:p>
          <a:p>
            <a:pPr algn="just">
              <a:spcAft>
                <a:spcPts val="100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бехатар зиёд мебошад.</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a:extLst>
              <a:ext uri="{FF2B5EF4-FFF2-40B4-BE49-F238E27FC236}">
                <a16:creationId xmlns:a16="http://schemas.microsoft.com/office/drawing/2014/main" id="{189FEB3D-D3CB-4DCF-9AE3-D72C7191015C}"/>
              </a:ext>
            </a:extLst>
          </p:cNvPr>
          <p:cNvPicPr>
            <a:picLocks noChangeAspect="1"/>
          </p:cNvPicPr>
          <p:nvPr/>
        </p:nvPicPr>
        <p:blipFill rotWithShape="1">
          <a:blip r:embed="rId2"/>
          <a:srcRect l="9051" t="31100" r="6688" b="40550"/>
          <a:stretch/>
        </p:blipFill>
        <p:spPr>
          <a:xfrm>
            <a:off x="3563888" y="4970106"/>
            <a:ext cx="2952328" cy="662204"/>
          </a:xfrm>
          <a:prstGeom prst="rect">
            <a:avLst/>
          </a:prstGeom>
        </p:spPr>
      </p:pic>
    </p:spTree>
    <p:extLst>
      <p:ext uri="{BB962C8B-B14F-4D97-AF65-F5344CB8AC3E}">
        <p14:creationId xmlns:p14="http://schemas.microsoft.com/office/powerpoint/2010/main" val="41015281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4986787-A41F-4CE5-99A5-16242DE1D351}"/>
              </a:ext>
            </a:extLst>
          </p:cNvPr>
          <p:cNvSpPr txBox="1"/>
          <p:nvPr/>
        </p:nvSpPr>
        <p:spPr>
          <a:xfrm>
            <a:off x="1187624" y="1412776"/>
            <a:ext cx="7200800" cy="3592907"/>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Нейтралҳои ноқилҳои шабакаҳои сефазаи чорноқила бо ҷараёни тағйирёбанда ва шиддатҳои 220/127 В, 380/220 В, инчунин яке аз қутбҳои ҷараёни доимӣ бо шиддати то 440 В ба таври мустақим замин</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васл</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карда мешаванд. Нейтралҳои дастгоҳҳо бо шиддатҳои 3, 6, 10, 20 ва 35 кВ замин</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васл</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карда намешаванд ё тавассути дастгоҳи ҷубронкунанда замин</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васл</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мешаванд.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73CD4AA0-BBD8-4B6E-8C09-B0CAE6F9CFC1}"/>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723658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D4C18932-B12A-4EAF-BED6-89FAEF886542}"/>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p>
        </p:txBody>
      </p:sp>
      <p:sp>
        <p:nvSpPr>
          <p:cNvPr id="6" name="TextBox 5">
            <a:extLst>
              <a:ext uri="{FF2B5EF4-FFF2-40B4-BE49-F238E27FC236}">
                <a16:creationId xmlns:a16="http://schemas.microsoft.com/office/drawing/2014/main" id="{6346C5EF-E3D2-4A64-8BA4-7F7D94055191}"/>
              </a:ext>
            </a:extLst>
          </p:cNvPr>
          <p:cNvSpPr txBox="1"/>
          <p:nvPr/>
        </p:nvSpPr>
        <p:spPr>
          <a:xfrm>
            <a:off x="1043608" y="1059120"/>
            <a:ext cx="7704856" cy="4739759"/>
          </a:xfrm>
          <a:prstGeom prst="rect">
            <a:avLst/>
          </a:prstGeom>
          <a:noFill/>
        </p:spPr>
        <p:txBody>
          <a:bodyPr wrap="square">
            <a:spAutoFit/>
          </a:bodyPr>
          <a:lstStyle/>
          <a:p>
            <a:pPr indent="44958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барқ яке аз омилҳои аз ҳама хатарнок барои ҳаёт ва саломатии инсон мебошад, зеро таъсири он аз масофа тавассути узвҳои ҳиссӣ дарк намешавад ва метавонад ба оқибатҳои вазнин то марг оварда расонад. Хатари осеб дидан аз ҷараёни барқ бо як қатор омилҳо муайян карда мешавад: қимат ва давомнокии ҷараён, роҳи гузариши он тавассути бадани инсон, навъ ва басомади ҷараён, ҳолати организм, муқовимати бадан, шароити муҳити атроф, инчунин режими кори шабакаи барқӣ. Аз ҳама хатарнок ҷараёнҳои басомади саноатӣ (50 Гц) мебошанд, зеро онҳо метавонанд фибриллятсияи дил ва вайроншавии нафаскаширо ба вуҷуд оранд.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11611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999343C-29A8-4432-98DB-37A67E81EDAE}"/>
              </a:ext>
            </a:extLst>
          </p:cNvPr>
          <p:cNvSpPr>
            <a:spLocks noGrp="1"/>
          </p:cNvSpPr>
          <p:nvPr>
            <p:ph idx="1"/>
          </p:nvPr>
        </p:nvSpPr>
        <p:spPr>
          <a:xfrm>
            <a:off x="457200" y="836712"/>
            <a:ext cx="8229600" cy="4389120"/>
          </a:xfrm>
        </p:spPr>
        <p:txBody>
          <a:bodyPr>
            <a:normAutofit fontScale="92500" lnSpcReduction="20000"/>
          </a:bodyPr>
          <a:lstStyle/>
          <a:p>
            <a:pPr marL="0" indent="0" algn="just">
              <a:lnSpc>
                <a:spcPct val="160000"/>
              </a:lnSpc>
              <a:buNone/>
            </a:pPr>
            <a:r>
              <a:rPr lang="tg-Cyrl-TJ" sz="2200" dirty="0">
                <a:effectLst/>
                <a:latin typeface="Times New Roman" panose="02020603050405020304" pitchFamily="18" charset="0"/>
                <a:ea typeface="Times New Roman" panose="02020603050405020304" pitchFamily="18" charset="0"/>
              </a:rPr>
              <a:t>	Вобаста ба қимати ҷараён, ҷараёнҳои ҳисшаванда, раҳоинашаванда ва фибриллятсионӣ фарқ карда мешаванд. Ҳатто қиматҳои нисбатан хурди ҷараён метавонанд боиси вайроншавиҳои ҷиддии фаъолияти организм гарданд, махсусан ҳангоми таъсири дарозмуддат. Дар ин маврид муқовимати бадани инсон аҳамияти калон дорад, ки метавонад ҳангоми зиёд шудани шиддат ё бад шудани ҳолати пӯст ба таври назаррас коҳиш ёбад. Аҳамияти муҳим инчунин роҳи гузариши ҷараён дорад: ҳолатҳое, ки ҷараён аз узвҳои ҳаётан муҳим (дил, шуш, майнаи сар) мегузарад, аз ҳама хатарнок мебошанд. Вазъияти аз ҳама хавфнок — ламс кардани ҳамзамонаи ду фазаи шабака мебошад.</a:t>
            </a:r>
            <a:endParaRPr lang="ru-RU" sz="2200" dirty="0"/>
          </a:p>
        </p:txBody>
      </p:sp>
      <p:sp>
        <p:nvSpPr>
          <p:cNvPr id="4" name="Заголовок 1">
            <a:extLst>
              <a:ext uri="{FF2B5EF4-FFF2-40B4-BE49-F238E27FC236}">
                <a16:creationId xmlns:a16="http://schemas.microsoft.com/office/drawing/2014/main" id="{0E0EE649-320C-49A6-B0EC-49B42809EE93}"/>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p>
        </p:txBody>
      </p:sp>
    </p:spTree>
    <p:extLst>
      <p:ext uri="{BB962C8B-B14F-4D97-AF65-F5344CB8AC3E}">
        <p14:creationId xmlns:p14="http://schemas.microsoft.com/office/powerpoint/2010/main" val="32531431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1003819"/>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Шкрабак</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ҳаёт</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дар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истеҳсолоти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КолосС</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Абдуллозода</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Р. Т., и Б. Т. Абдуллоев.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Асосҳои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бехатарии электрикӣ: дастури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методӣ</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барои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машғулиятҳои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озмоишӣ</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Осимӣ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Абдуллозода</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Р. Т., Д. Д. Давлатшоев, Ш. С.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Саъдуллозода</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Ҷ. Б.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Раҳимов</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И. Т. Абдуллоев, А. И. Сидоров, И. С.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Окраинская</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и Н. В. Глотова.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Асосҳои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бехатарии электрикӣ: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тарҷума</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аз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забони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Раско</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китоби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дарсӣ</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барои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курсҳои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такмили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ихтисос</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ва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донишҷӯёни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ихтисоси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муҳандисии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mc:AlternateContent xmlns:mc="http://schemas.openxmlformats.org/markup-compatibility/2006" xmlns:p14="http://schemas.microsoft.com/office/powerpoint/2010/main">
    <mc:Choice Requires="p14">
      <p:transition spd="slow" p14:dur="2000" advTm="40754"/>
    </mc:Choice>
    <mc:Fallback xmlns="">
      <p:transition spd="slow" advTm="4075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mc:AlternateContent xmlns:mc="http://schemas.openxmlformats.org/markup-compatibility/2006" xmlns:p14="http://schemas.microsoft.com/office/powerpoint/2010/main">
    <mc:Choice Requires="p14">
      <p:transition spd="slow" p14:dur="2000" advTm="3821"/>
    </mc:Choice>
    <mc:Fallback xmlns="">
      <p:transition spd="slow" advTm="3821"/>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734</TotalTime>
  <Words>3005</Words>
  <Application>Microsoft Office PowerPoint</Application>
  <PresentationFormat>Экран (4:3)</PresentationFormat>
  <Paragraphs>173</Paragraphs>
  <Slides>41</Slides>
  <Notes>4</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41</vt:i4>
      </vt:variant>
    </vt:vector>
  </HeadingPairs>
  <TitlesOfParts>
    <vt:vector size="48" baseType="lpstr">
      <vt:lpstr>Calibri</vt:lpstr>
      <vt:lpstr>Century Gothic</vt:lpstr>
      <vt:lpstr>Constantia</vt:lpstr>
      <vt:lpstr>Times New Roman</vt:lpstr>
      <vt:lpstr>Wingdings</vt:lpstr>
      <vt:lpstr>Wingdings 2</vt:lpstr>
      <vt:lpstr>Поток</vt:lpstr>
      <vt:lpstr>Презентация PowerPoint</vt:lpstr>
      <vt:lpstr>Презентация PowerPoint</vt:lpstr>
      <vt:lpstr>Презентация PowerPoint</vt:lpstr>
      <vt:lpstr>Омилҳое, ки ба таъсири ҷараёни барқ ​​ба бадани инсон таъсир мерасонанд</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37</cp:revision>
  <dcterms:created xsi:type="dcterms:W3CDTF">2026-03-15T08:20:21Z</dcterms:created>
  <dcterms:modified xsi:type="dcterms:W3CDTF">2026-03-28T11:35:45Z</dcterms:modified>
</cp:coreProperties>
</file>