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0"/>
  </p:notesMasterIdLst>
  <p:sldIdLst>
    <p:sldId id="256" r:id="rId2"/>
    <p:sldId id="258" r:id="rId3"/>
    <p:sldId id="259" r:id="rId4"/>
    <p:sldId id="265" r:id="rId5"/>
    <p:sldId id="267" r:id="rId6"/>
    <p:sldId id="295" r:id="rId7"/>
    <p:sldId id="322" r:id="rId8"/>
    <p:sldId id="286" r:id="rId9"/>
    <p:sldId id="289" r:id="rId10"/>
    <p:sldId id="296" r:id="rId11"/>
    <p:sldId id="297" r:id="rId12"/>
    <p:sldId id="328" r:id="rId13"/>
    <p:sldId id="298" r:id="rId14"/>
    <p:sldId id="299" r:id="rId15"/>
    <p:sldId id="300" r:id="rId16"/>
    <p:sldId id="301" r:id="rId17"/>
    <p:sldId id="302" r:id="rId18"/>
    <p:sldId id="303" r:id="rId19"/>
    <p:sldId id="304" r:id="rId20"/>
    <p:sldId id="305" r:id="rId21"/>
    <p:sldId id="306" r:id="rId22"/>
    <p:sldId id="307" r:id="rId23"/>
    <p:sldId id="308" r:id="rId24"/>
    <p:sldId id="309" r:id="rId25"/>
    <p:sldId id="326" r:id="rId26"/>
    <p:sldId id="310" r:id="rId27"/>
    <p:sldId id="311" r:id="rId28"/>
    <p:sldId id="312" r:id="rId29"/>
    <p:sldId id="313" r:id="rId30"/>
    <p:sldId id="325" r:id="rId31"/>
    <p:sldId id="314" r:id="rId32"/>
    <p:sldId id="315" r:id="rId33"/>
    <p:sldId id="316" r:id="rId34"/>
    <p:sldId id="323" r:id="rId35"/>
    <p:sldId id="324" r:id="rId36"/>
    <p:sldId id="327" r:id="rId37"/>
    <p:sldId id="261" r:id="rId38"/>
    <p:sldId id="262"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20"/>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02.04.2026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02.04.2026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02.04.2026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02.04.2026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02.04.2026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02.04.2026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02.04.2026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02.04.2026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02.04.2026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2198" y="2276872"/>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1339662"/>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4: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Risk Analysis of Electric Current Exposure in Power Networks with Different Neutral Grounding Modes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20474"/>
    </mc:Choice>
    <mc:Fallback xmlns="">
      <p:transition spd="slow" advTm="20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1200329"/>
          </a:xfrm>
          <a:prstGeom prst="rect">
            <a:avLst/>
          </a:prstGeom>
        </p:spPr>
        <p:txBody>
          <a:bodyPr wrap="square">
            <a:spAutoFit/>
          </a:bodyPr>
          <a:lstStyle/>
          <a:p>
            <a:pPr indent="449580" algn="ctr"/>
            <a:r>
              <a:rPr lang="ru-RU" sz="2400" b="1" dirty="0">
                <a:latin typeface="Times New Roman" panose="02020603050405020304" pitchFamily="18" charset="0"/>
                <a:ea typeface="Times New Roman"/>
                <a:cs typeface="Times New Roman" panose="02020603050405020304" pitchFamily="18" charset="0"/>
                <a:sym typeface="Times New Roman"/>
              </a:rPr>
              <a:t>Ҳафтаи </a:t>
            </a:r>
            <a:r>
              <a:rPr lang="en-US" sz="2400" b="1" dirty="0">
                <a:latin typeface="Times New Roman" panose="02020603050405020304" pitchFamily="18" charset="0"/>
                <a:ea typeface="Times New Roman"/>
                <a:cs typeface="Times New Roman" panose="02020603050405020304" pitchFamily="18" charset="0"/>
                <a:sym typeface="Times New Roman"/>
              </a:rPr>
              <a:t>4</a:t>
            </a:r>
            <a:r>
              <a:rPr lang="ru-RU" sz="2400" b="1" dirty="0">
                <a:latin typeface="Times New Roman" panose="02020603050405020304" pitchFamily="18" charset="0"/>
                <a:ea typeface="Times New Roman"/>
                <a:cs typeface="Times New Roman" panose="02020603050405020304" pitchFamily="18" charset="0"/>
                <a:sym typeface="Times New Roman"/>
              </a:rPr>
              <a:t>: </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Таҳлили хатарҳои таъсири ҷараёни барқӣ дар шабакаҳои барқӣ бо реҷаҳои гуногуни заминвасл</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48591"/>
    </mc:Choice>
    <mc:Fallback xmlns="">
      <p:transition spd="slow" advTm="485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4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400" b="1" dirty="0">
                <a:solidFill>
                  <a:schemeClr val="bg1"/>
                </a:solidFill>
                <a:latin typeface="Times New Roman" panose="02020603050405020304" pitchFamily="18" charset="0"/>
                <a:cs typeface="Times New Roman" panose="02020603050405020304" pitchFamily="18" charset="0"/>
              </a:rPr>
              <a:t>Муқаддима</a:t>
            </a:r>
          </a:p>
          <a:p>
            <a:pPr marL="285750" indent="-285750" eaLnBrk="0" fontAlgn="base" hangingPunct="0">
              <a:spcBef>
                <a:spcPct val="0"/>
              </a:spcBef>
              <a:spcAft>
                <a:spcPct val="0"/>
              </a:spcAft>
              <a:buFont typeface="Wingdings" panose="05000000000000000000" pitchFamily="2" charset="2"/>
              <a:buChar char="Ø"/>
            </a:pP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Муқаррароти умумӣ</a:t>
            </a:r>
          </a:p>
          <a:p>
            <a:pPr marL="285750" indent="-285750" eaLnBrk="0" fontAlgn="base" hangingPunct="0">
              <a:spcBef>
                <a:spcPct val="0"/>
              </a:spcBef>
              <a:spcAft>
                <a:spcPct val="0"/>
              </a:spcAft>
              <a:buFont typeface="Wingdings" panose="05000000000000000000" pitchFamily="2" charset="2"/>
              <a:buChar char="Ø"/>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a:p>
            <a:pPr marL="285750" indent="-285750" eaLnBrk="0" fontAlgn="base" hangingPunct="0">
              <a:spcBef>
                <a:spcPct val="0"/>
              </a:spcBef>
              <a:spcAft>
                <a:spcPct val="0"/>
              </a:spcAft>
              <a:buFont typeface="Wingdings" panose="05000000000000000000" pitchFamily="2" charset="2"/>
              <a:buChar char="Ø"/>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Шабакаҳои сефаза</a:t>
            </a:r>
          </a:p>
          <a:p>
            <a:pPr marL="285750" indent="-285750" eaLnBrk="0" fontAlgn="base" hangingPunct="0">
              <a:spcBef>
                <a:spcPct val="0"/>
              </a:spcBef>
              <a:spcAft>
                <a:spcPct val="0"/>
              </a:spcAft>
              <a:buFont typeface="Wingdings" panose="05000000000000000000" pitchFamily="2" charset="2"/>
              <a:buChar char="Ø"/>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a:p>
            <a:pPr marL="285750" indent="-285750" eaLnBrk="0" fontAlgn="base" hangingPunct="0">
              <a:spcBef>
                <a:spcPct val="0"/>
              </a:spcBef>
              <a:spcAft>
                <a:spcPct val="0"/>
              </a:spcAft>
              <a:buFont typeface="Wingdings" panose="05000000000000000000" pitchFamily="2" charset="2"/>
              <a:buChar char="Ø"/>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Интихоби схемаи шабака ва реҷаи нейтрал</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101732"/>
    </mc:Choice>
    <mc:Fallback xmlns="">
      <p:transition spd="slow" advTm="1017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8229600"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97868" y="260886"/>
            <a:ext cx="8712968" cy="359802"/>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Calibri" panose="020F0502020204030204" pitchFamily="34" charset="0"/>
              </a:rPr>
              <a:t>Муқаррароти умумӣ</a:t>
            </a:r>
          </a:p>
        </p:txBody>
      </p:sp>
      <p:sp>
        <p:nvSpPr>
          <p:cNvPr id="8" name="TextBox 7">
            <a:extLst>
              <a:ext uri="{FF2B5EF4-FFF2-40B4-BE49-F238E27FC236}">
                <a16:creationId xmlns:a16="http://schemas.microsoft.com/office/drawing/2014/main" id="{1BA7713E-4B0B-42CA-81B7-6F89BCF94BC4}"/>
              </a:ext>
            </a:extLst>
          </p:cNvPr>
          <p:cNvSpPr txBox="1"/>
          <p:nvPr/>
        </p:nvSpPr>
        <p:spPr>
          <a:xfrm>
            <a:off x="611560" y="1063277"/>
            <a:ext cx="4105113" cy="5109860"/>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Осеб дидани инсон аз таъсири ҷараёни барқ натиҷаи расидани ӯ ҳадди ақал ба ду нуқтаи занҷири барқӣ мебошад, ки байни онҳо шиддат мавҷуд аст. Хатарнокии чунин тамос аз бузургии ҷараёни барқ Ih​, ки тавассути бадани инсон мегузарад, ва шиддати тамос Uпр вобаста аст.</a:t>
            </a:r>
            <a:endParaRPr lang="ru-RU" sz="2200"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6255F8A4-E865-4F50-AF85-F68AAC47396B}"/>
              </a:ext>
            </a:extLst>
          </p:cNvPr>
          <p:cNvSpPr/>
          <p:nvPr/>
        </p:nvSpPr>
        <p:spPr>
          <a:xfrm>
            <a:off x="4821370" y="4546239"/>
            <a:ext cx="403244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04DBF2FC-0252-4532-9033-01920418EEED}"/>
              </a:ext>
            </a:extLst>
          </p:cNvPr>
          <p:cNvPicPr>
            <a:picLocks noChangeAspect="1"/>
          </p:cNvPicPr>
          <p:nvPr/>
        </p:nvPicPr>
        <p:blipFill>
          <a:blip r:embed="rId2"/>
          <a:stretch>
            <a:fillRect/>
          </a:stretch>
        </p:blipFill>
        <p:spPr>
          <a:xfrm>
            <a:off x="5025065" y="1290286"/>
            <a:ext cx="3491880" cy="2930801"/>
          </a:xfrm>
          <a:prstGeom prst="rect">
            <a:avLst/>
          </a:prstGeom>
        </p:spPr>
      </p:pic>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48350"/>
    </mc:Choice>
    <mc:Fallback xmlns="">
      <p:transition spd="slow" advTm="1483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Бузургии ҷараён ва шиддати тамос инчунин ба як қатор омилҳо вобаста мебошанд: </a:t>
            </a:r>
          </a:p>
          <a:p>
            <a:pPr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rPr>
              <a:t>схемаи худи занҷир; </a:t>
            </a:r>
          </a:p>
          <a:p>
            <a:pPr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rPr>
              <a:t>схемаи пайвастшавии инсон ба занҷири барқӣ; </a:t>
            </a:r>
          </a:p>
          <a:p>
            <a:pPr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rPr>
              <a:t>шиддати шабака;</a:t>
            </a:r>
          </a:p>
          <a:p>
            <a:pPr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rPr>
              <a:t>реҷаи нейтрал;</a:t>
            </a:r>
          </a:p>
          <a:p>
            <a:pPr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rPr>
              <a:t>муқовимати изолятсия; </a:t>
            </a:r>
          </a:p>
          <a:p>
            <a:pPr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rPr>
              <a:t>зарфият нисбат ба замин ва ғайра. </a:t>
            </a:r>
          </a:p>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Омилҳои дар боло зикршударо ҳангоми баҳодиҳии ҳар як шабака аз нуқтаи назари техникаи бехатарӣ, инчунин ҳангоми интихоб ва ҳисоб намудани чораҳои муҳофизатӣ ҳатман ба назар гирифтан лозим аст.</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0C2813CD-0278-49EC-A982-BAE74242C791}"/>
              </a:ext>
            </a:extLst>
          </p:cNvPr>
          <p:cNvSpPr>
            <a:spLocks noGrp="1"/>
          </p:cNvSpPr>
          <p:nvPr>
            <p:ph type="title"/>
          </p:nvPr>
        </p:nvSpPr>
        <p:spPr>
          <a:xfrm>
            <a:off x="323528" y="44624"/>
            <a:ext cx="8712968" cy="359802"/>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Calibri" panose="020F0502020204030204" pitchFamily="34" charset="0"/>
              </a:rPr>
              <a:t>Муқаррароти умумӣ</a:t>
            </a: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130739"/>
    </mc:Choice>
    <mc:Fallback xmlns="">
      <p:transition spd="slow" advTm="1307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565212" y="908720"/>
            <a:ext cx="8229600" cy="4389120"/>
          </a:xfrm>
        </p:spPr>
        <p:txBody>
          <a:bodyPr>
            <a:normAutofit lnSpcReduction="10000"/>
          </a:bodyPr>
          <a:lstStyle/>
          <a:p>
            <a:pPr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ҷумла: </a:t>
            </a:r>
          </a:p>
          <a:p>
            <a:pPr marL="560070" indent="-285750" algn="just">
              <a:lnSpc>
                <a:spcPct val="115000"/>
              </a:lnSpc>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 </a:t>
            </a:r>
          </a:p>
          <a:p>
            <a:pPr marL="560070" indent="-285750" algn="just">
              <a:lnSpc>
                <a:spcPct val="115000"/>
              </a:lnSpc>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зануление, </a:t>
            </a:r>
          </a:p>
          <a:p>
            <a:pPr marL="560070" indent="-285750" algn="just">
              <a:lnSpc>
                <a:spcPct val="115000"/>
              </a:lnSpc>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муҳофизатӣ, </a:t>
            </a:r>
          </a:p>
          <a:p>
            <a:pPr marL="560070" indent="-285750" algn="just">
              <a:lnSpc>
                <a:spcPct val="115000"/>
              </a:lnSpc>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дастгоҳҳои назорати изолятсияи шабака ва дигар воситаҳо.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зер таҳлили хатари осеб дидани инсон аз ҷараёни барқ ва ҳисобкунии дастгоҳҳои муҳофизатӣ барои шабакаҳои то 1000 В баррасӣ карда мешавад, зеро онҳо аҳамияти амалӣ бештар доранд.</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810D1AA8-5FAC-4699-9A23-6CB27F9C3304}"/>
              </a:ext>
            </a:extLst>
          </p:cNvPr>
          <p:cNvSpPr>
            <a:spLocks noGrp="1"/>
          </p:cNvSpPr>
          <p:nvPr>
            <p:ph type="title"/>
          </p:nvPr>
        </p:nvSpPr>
        <p:spPr>
          <a:xfrm>
            <a:off x="323528" y="44624"/>
            <a:ext cx="8712968" cy="359802"/>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Calibri" panose="020F0502020204030204" pitchFamily="34" charset="0"/>
              </a:rPr>
              <a:t>Муқаррароти умумӣ</a:t>
            </a: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292765"/>
    </mc:Choice>
    <mc:Fallback xmlns="">
      <p:transition spd="slow" advTm="29276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D04EE08C-F4B1-4C7D-BA6B-E6197FA2E30C}"/>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p:txBody>
      </p:sp>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саноат шабакаҳои якфаза ва сефазаи ҷараёни тағйирёбанда истифода мешаванд (асосан сефаза). Шабакаҳои якфаза метавонанд дуноқилӣ бо изолятсия аз замин, бо ноқили заминвасл ва якноқилӣ бошанд, ки дар он нақши ноқили дуюмро замин, рельс ва монанди инҳо иҷро мекунанд.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50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Шабакаҳои сефаза вобаста ба реҷаи нейтрали манбаи ҷараён ва мавҷудияти ноқили нейтралӣ ё сифрӣ метавонанд аз рӯи чор схема иҷро шаванд: 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lvl="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се ноқилӣ бо нейтрали оиқшуда;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се ноқилӣ бо нейтрали заминвасл;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чор ноқилӣ бо нейтрали оиқшуда;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чор ноқилӣ бо нейтрали заминвасл</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A6F50D24-83FE-4239-B534-A2CA4AFFAC4F}"/>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p:txBody>
      </p:sp>
      <p:sp>
        <p:nvSpPr>
          <p:cNvPr id="16" name="Прямоугольник 15">
            <a:extLst>
              <a:ext uri="{FF2B5EF4-FFF2-40B4-BE49-F238E27FC236}">
                <a16:creationId xmlns:a16="http://schemas.microsoft.com/office/drawing/2014/main" id="{446A5627-7F4D-4CB8-8641-1050C380ED8C}"/>
              </a:ext>
            </a:extLst>
          </p:cNvPr>
          <p:cNvSpPr/>
          <p:nvPr/>
        </p:nvSpPr>
        <p:spPr>
          <a:xfrm>
            <a:off x="1089434" y="5547706"/>
            <a:ext cx="4922726"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pic>
        <p:nvPicPr>
          <p:cNvPr id="1026" name="Picture 2" descr="Picture background">
            <a:extLst>
              <a:ext uri="{FF2B5EF4-FFF2-40B4-BE49-F238E27FC236}">
                <a16:creationId xmlns:a16="http://schemas.microsoft.com/office/drawing/2014/main" id="{85BA8ABE-B549-4F0F-BA81-FF369F8025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173" y="3135878"/>
            <a:ext cx="7699654" cy="2309896"/>
          </a:xfrm>
          <a:prstGeom prst="rect">
            <a:avLst/>
          </a:prstGeom>
          <a:noFill/>
          <a:extLst>
            <a:ext uri="{909E8E84-426E-40DD-AFC4-6F175D3DCCD1}">
              <a14:hiddenFill xmlns:a14="http://schemas.microsoft.com/office/drawing/2010/main">
                <a:solidFill>
                  <a:srgbClr val="FFFFFF"/>
                </a:solidFill>
              </a14:hiddenFill>
            </a:ext>
          </a:extLst>
        </p:spPr>
      </p:pic>
      <p:sp>
        <p:nvSpPr>
          <p:cNvPr id="12" name="Прямоугольник 11">
            <a:extLst>
              <a:ext uri="{FF2B5EF4-FFF2-40B4-BE49-F238E27FC236}">
                <a16:creationId xmlns:a16="http://schemas.microsoft.com/office/drawing/2014/main" id="{B7BB5785-834A-4184-9B09-1EF6CFF652DD}"/>
              </a:ext>
            </a:extLst>
          </p:cNvPr>
          <p:cNvSpPr/>
          <p:nvPr/>
        </p:nvSpPr>
        <p:spPr>
          <a:xfrm>
            <a:off x="5489294" y="1654161"/>
            <a:ext cx="1045732" cy="3314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a16="http://schemas.microsoft.com/office/drawing/2014/main" id="{6B675327-D320-4E78-903A-1B41CF991658}"/>
              </a:ext>
            </a:extLst>
          </p:cNvPr>
          <p:cNvSpPr/>
          <p:nvPr/>
        </p:nvSpPr>
        <p:spPr>
          <a:xfrm>
            <a:off x="7236296" y="4797152"/>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Прямоугольник 16">
            <a:extLst>
              <a:ext uri="{FF2B5EF4-FFF2-40B4-BE49-F238E27FC236}">
                <a16:creationId xmlns:a16="http://schemas.microsoft.com/office/drawing/2014/main" id="{BCD22CBA-0D74-4132-A4B5-BA5F1C51F100}"/>
              </a:ext>
            </a:extLst>
          </p:cNvPr>
          <p:cNvSpPr/>
          <p:nvPr/>
        </p:nvSpPr>
        <p:spPr>
          <a:xfrm>
            <a:off x="4572000" y="4797152"/>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8" name="Прямоугольник 17">
            <a:extLst>
              <a:ext uri="{FF2B5EF4-FFF2-40B4-BE49-F238E27FC236}">
                <a16:creationId xmlns:a16="http://schemas.microsoft.com/office/drawing/2014/main" id="{0493E53C-4671-4D99-A694-E880A3D3D710}"/>
              </a:ext>
            </a:extLst>
          </p:cNvPr>
          <p:cNvSpPr/>
          <p:nvPr/>
        </p:nvSpPr>
        <p:spPr>
          <a:xfrm>
            <a:off x="1929810" y="4797152"/>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Прямоугольник 6">
            <a:extLst>
              <a:ext uri="{FF2B5EF4-FFF2-40B4-BE49-F238E27FC236}">
                <a16:creationId xmlns:a16="http://schemas.microsoft.com/office/drawing/2014/main" id="{FA0CE7DB-7368-4370-AEA4-51FCB4F22307}"/>
              </a:ext>
            </a:extLst>
          </p:cNvPr>
          <p:cNvSpPr/>
          <p:nvPr/>
        </p:nvSpPr>
        <p:spPr>
          <a:xfrm>
            <a:off x="899592" y="5221251"/>
            <a:ext cx="158417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a:extLst>
              <a:ext uri="{FF2B5EF4-FFF2-40B4-BE49-F238E27FC236}">
                <a16:creationId xmlns:a16="http://schemas.microsoft.com/office/drawing/2014/main" id="{307C1F93-037B-4429-B385-F2FAFBFAFFE5}"/>
              </a:ext>
            </a:extLst>
          </p:cNvPr>
          <p:cNvSpPr/>
          <p:nvPr/>
        </p:nvSpPr>
        <p:spPr>
          <a:xfrm>
            <a:off x="3563888" y="5157192"/>
            <a:ext cx="158417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Прямоугольник 19">
            <a:extLst>
              <a:ext uri="{FF2B5EF4-FFF2-40B4-BE49-F238E27FC236}">
                <a16:creationId xmlns:a16="http://schemas.microsoft.com/office/drawing/2014/main" id="{CFC2A7F3-42ED-4224-B4A9-561CBBAF89A3}"/>
              </a:ext>
            </a:extLst>
          </p:cNvPr>
          <p:cNvSpPr/>
          <p:nvPr/>
        </p:nvSpPr>
        <p:spPr>
          <a:xfrm>
            <a:off x="6156176" y="5157192"/>
            <a:ext cx="158417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53043"/>
    </mc:Choice>
    <mc:Fallback xmlns="">
      <p:transition spd="slow" advTm="53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A330EEC-0DB4-4B32-935A-CF8DFB14E5DC}"/>
              </a:ext>
            </a:extLst>
          </p:cNvPr>
          <p:cNvSpPr txBox="1"/>
          <p:nvPr/>
        </p:nvSpPr>
        <p:spPr>
          <a:xfrm>
            <a:off x="4788024" y="615647"/>
            <a:ext cx="3744416" cy="5765681"/>
          </a:xfrm>
          <a:prstGeom prst="rect">
            <a:avLst/>
          </a:prstGeom>
          <a:noFill/>
        </p:spPr>
        <p:txBody>
          <a:bodyPr wrap="square">
            <a:spAutoFit/>
          </a:bodyPr>
          <a:lstStyle/>
          <a:p>
            <a:pPr indent="228600" algn="just">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шиддати то 1000 В асосан ду намуди ин схемаҳои шабакаҳои сефаза истифода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spcAft>
                <a:spcPts val="1000"/>
              </a:spcAft>
              <a:buSzPts val="1000"/>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шабакаи сеноқилӣ бо нейтрали оиқшуда бо шиддатҳои 36, 42, 127, 220 ва 380 В; шабакаи чор ноқилӣ бо нейтрали заминвасл тавассути муқовимати хурд (нейтрали сахт заминвасл) бо шиддатҳои 220/127, 380/220 ва 660/380 В. Аз ҳама бештар шабакаҳои 380/220 В паҳн шудаанд.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8E992AC5-1A66-4A4D-BE6B-1A541BC2F140}"/>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p:txBody>
      </p:sp>
      <p:pic>
        <p:nvPicPr>
          <p:cNvPr id="3" name="Рисунок 2">
            <a:extLst>
              <a:ext uri="{FF2B5EF4-FFF2-40B4-BE49-F238E27FC236}">
                <a16:creationId xmlns:a16="http://schemas.microsoft.com/office/drawing/2014/main" id="{A1426E96-5D03-4D12-9589-C929958148ED}"/>
              </a:ext>
            </a:extLst>
          </p:cNvPr>
          <p:cNvPicPr>
            <a:picLocks noChangeAspect="1"/>
          </p:cNvPicPr>
          <p:nvPr/>
        </p:nvPicPr>
        <p:blipFill>
          <a:blip r:embed="rId2"/>
          <a:stretch>
            <a:fillRect/>
          </a:stretch>
        </p:blipFill>
        <p:spPr>
          <a:xfrm>
            <a:off x="511310" y="980728"/>
            <a:ext cx="4031940" cy="3240360"/>
          </a:xfrm>
          <a:prstGeom prst="rect">
            <a:avLst/>
          </a:prstGeom>
        </p:spPr>
      </p:pic>
      <p:sp>
        <p:nvSpPr>
          <p:cNvPr id="6" name="Прямоугольник 5">
            <a:extLst>
              <a:ext uri="{FF2B5EF4-FFF2-40B4-BE49-F238E27FC236}">
                <a16:creationId xmlns:a16="http://schemas.microsoft.com/office/drawing/2014/main" id="{29B97ACA-4825-469D-8ED2-CEE1E9758F79}"/>
              </a:ext>
            </a:extLst>
          </p:cNvPr>
          <p:cNvSpPr/>
          <p:nvPr/>
        </p:nvSpPr>
        <p:spPr>
          <a:xfrm>
            <a:off x="510802" y="4725144"/>
            <a:ext cx="403244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957160"/>
      </p:ext>
    </p:extLst>
  </p:cSld>
  <p:clrMapOvr>
    <a:masterClrMapping/>
  </p:clrMapOvr>
  <mc:AlternateContent xmlns:mc="http://schemas.openxmlformats.org/markup-compatibility/2006" xmlns:p14="http://schemas.microsoft.com/office/powerpoint/2010/main">
    <mc:Choice Requires="p14">
      <p:transition spd="slow" p14:dur="2000" advTm="28452"/>
    </mc:Choice>
    <mc:Fallback xmlns="">
      <p:transition spd="slow" advTm="28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73932" y="1162607"/>
            <a:ext cx="7560840" cy="410073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Шабакаи сеноқилӣ бо нейтрали заминвасл ва шабакаи чор ноқилӣ бо нейтрали оиқшуда ҳангоми шиддати то 1000 В, одатан истифода намешаванд, зеро дар шабакаи сеноқилӣ бо нейтрали заминвасл ҳангоми кӯтоҳшавии фаза ба корпус ва дар шабакаи чор ноқилӣ бо нейтрали оиқшуда ҳангоми кӯтоҳшавии фаза ба замин, таъмин намудани бехатарии кормандон бо усулҳои маъмулӣ (заминвасл, зануление) ғайриимкон мегардад.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F4F14585-A992-4CC1-9308-746A08BE452F}"/>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p:txBody>
      </p:sp>
    </p:spTree>
    <p:extLst>
      <p:ext uri="{BB962C8B-B14F-4D97-AF65-F5344CB8AC3E}">
        <p14:creationId xmlns:p14="http://schemas.microsoft.com/office/powerpoint/2010/main" val="2068781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16DEC7B-6CB9-4B3D-9647-603CCF5D1588}"/>
              </a:ext>
            </a:extLst>
          </p:cNvPr>
          <p:cNvSpPr txBox="1"/>
          <p:nvPr/>
        </p:nvSpPr>
        <p:spPr>
          <a:xfrm>
            <a:off x="971600" y="620688"/>
            <a:ext cx="7704856" cy="3463256"/>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аз 1000 В баланд, инчунин ду схемаи шабакаҳои сефаза истифода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сеноқилӣ бо нейтрали оиқшуда;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сеноқилӣ бо нейтрали заминвасл тавассути муқовимати хурд. </a:t>
            </a:r>
          </a:p>
          <a:p>
            <a:pPr lvl="0" algn="just">
              <a:lnSpc>
                <a:spcPct val="150000"/>
              </a:lnSpc>
              <a:spcAft>
                <a:spcPts val="1000"/>
              </a:spcAft>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FF38A165-F484-4665-8F49-4C1A4993A794}"/>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p:txBody>
      </p:sp>
      <p:pic>
        <p:nvPicPr>
          <p:cNvPr id="3" name="Рисунок 2">
            <a:extLst>
              <a:ext uri="{FF2B5EF4-FFF2-40B4-BE49-F238E27FC236}">
                <a16:creationId xmlns:a16="http://schemas.microsoft.com/office/drawing/2014/main" id="{3E47977B-FEF5-417B-AC04-3A3D15FDBA13}"/>
              </a:ext>
            </a:extLst>
          </p:cNvPr>
          <p:cNvPicPr>
            <a:picLocks noChangeAspect="1"/>
          </p:cNvPicPr>
          <p:nvPr/>
        </p:nvPicPr>
        <p:blipFill>
          <a:blip r:embed="rId2"/>
          <a:stretch>
            <a:fillRect/>
          </a:stretch>
        </p:blipFill>
        <p:spPr>
          <a:xfrm>
            <a:off x="2267744" y="3422723"/>
            <a:ext cx="4014447" cy="2676297"/>
          </a:xfrm>
          <a:prstGeom prst="rect">
            <a:avLst/>
          </a:prstGeom>
        </p:spPr>
      </p:pic>
      <p:sp>
        <p:nvSpPr>
          <p:cNvPr id="7" name="Прямоугольник 6">
            <a:extLst>
              <a:ext uri="{FF2B5EF4-FFF2-40B4-BE49-F238E27FC236}">
                <a16:creationId xmlns:a16="http://schemas.microsoft.com/office/drawing/2014/main" id="{6F01D7E5-562D-438F-91AD-6CCDE07A7482}"/>
              </a:ext>
            </a:extLst>
          </p:cNvPr>
          <p:cNvSpPr/>
          <p:nvPr/>
        </p:nvSpPr>
        <p:spPr>
          <a:xfrm>
            <a:off x="341528" y="6142559"/>
            <a:ext cx="5094567"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242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6EA0A76-F222-40FA-98A2-581289B8B399}"/>
              </a:ext>
            </a:extLst>
          </p:cNvPr>
          <p:cNvSpPr>
            <a:spLocks noGrp="1"/>
          </p:cNvSpPr>
          <p:nvPr>
            <p:ph idx="1"/>
          </p:nvPr>
        </p:nvSpPr>
        <p:spPr>
          <a:xfrm>
            <a:off x="539552" y="908720"/>
            <a:ext cx="8229600" cy="4389120"/>
          </a:xfrm>
        </p:spPr>
        <p:txBody>
          <a:bodyPr/>
          <a:lstStyle/>
          <a:p>
            <a:pPr marL="0" indent="0" algn="just">
              <a:lnSpc>
                <a:spcPct val="150000"/>
              </a:lnSpc>
              <a:spcAft>
                <a:spcPts val="1000"/>
              </a:spcAft>
              <a:buNone/>
            </a:pP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Ду ҳолати хоси пайвастшавии инсон ба занҷири ҷараён мавҷуд аст:</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1000"/>
              </a:spcAft>
              <a:buSzPts val="1000"/>
              <a:buFont typeface="Wingdings" panose="05000000000000000000" pitchFamily="2" charset="2"/>
              <a:buChar char="Ø"/>
              <a:tabLst>
                <a:tab pos="457200" algn="l"/>
              </a:tabLst>
            </a:pP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байни ду фазаи шабака (тамоси хаттӣ);</a:t>
            </a:r>
          </a:p>
          <a:p>
            <a:pPr lvl="0" algn="just">
              <a:lnSpc>
                <a:spcPct val="150000"/>
              </a:lnSpc>
              <a:spcAft>
                <a:spcPts val="1000"/>
              </a:spcAft>
              <a:buSzPts val="1000"/>
              <a:buFont typeface="Wingdings" panose="05000000000000000000" pitchFamily="2" charset="2"/>
              <a:buChar char="Ø"/>
              <a:tabLst>
                <a:tab pos="457200" algn="l"/>
              </a:tabLst>
            </a:pP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байни як фаза ва замин (тамоси фазавӣ).</a:t>
            </a:r>
            <a:endParaRPr lang="ru-RU" sz="2800" dirty="0">
              <a:latin typeface="Times New Roman" panose="02020603050405020304" pitchFamily="18" charset="0"/>
              <a:cs typeface="Times New Roman" panose="02020603050405020304" pitchFamily="18" charset="0"/>
            </a:endParaRPr>
          </a:p>
          <a:p>
            <a:pPr marL="0" indent="0">
              <a:buNone/>
            </a:pPr>
            <a:endParaRPr lang="ru-RU" dirty="0"/>
          </a:p>
        </p:txBody>
      </p:sp>
      <p:sp>
        <p:nvSpPr>
          <p:cNvPr id="4" name="Заголовок 1">
            <a:extLst>
              <a:ext uri="{FF2B5EF4-FFF2-40B4-BE49-F238E27FC236}">
                <a16:creationId xmlns:a16="http://schemas.microsoft.com/office/drawing/2014/main" id="{719B3E0E-1984-4216-8565-E240A83D685C}"/>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Схемаҳои шабакаҳои барқӣ</a:t>
            </a:r>
          </a:p>
        </p:txBody>
      </p:sp>
    </p:spTree>
    <p:extLst>
      <p:ext uri="{BB962C8B-B14F-4D97-AF65-F5344CB8AC3E}">
        <p14:creationId xmlns:p14="http://schemas.microsoft.com/office/powerpoint/2010/main" val="3883029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827584" y="801810"/>
            <a:ext cx="7776864" cy="5238101"/>
          </a:xfrm>
          <a:prstGeom prst="rect">
            <a:avLst/>
          </a:prstGeom>
          <a:noFill/>
        </p:spPr>
        <p:txBody>
          <a:bodyPr wrap="square">
            <a:spAutoFit/>
          </a:bodyPr>
          <a:lstStyle/>
          <a:p>
            <a:pPr algn="just">
              <a:lnSpc>
                <a:spcPct val="150000"/>
              </a:lnSpc>
              <a:spcBef>
                <a:spcPts val="1000"/>
              </a:spcBef>
              <a:spcAft>
                <a:spcPts val="0"/>
              </a:spcAft>
            </a:pPr>
            <a:r>
              <a:rPr lang="tg-Cyrl-TJ" sz="2200" b="0" i="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(расиши</a:t>
            </a:r>
            <a:r>
              <a:rPr lang="ru-RU" sz="2200" b="0" i="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 дуфазагӣ</a:t>
            </a:r>
            <a:r>
              <a:rPr lang="tg-Cyrl-TJ" sz="2200" b="0" i="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b="1" i="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тамоси дуфазагӣ бевосита ба қисмҳои зери шиддат (расми 1.1), новобаста аз он ки нейтрали манбаи таъминот заминвасл аст ё не, инсон зери таъсири шиддати хаттӣ Uл қарор мегирад.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ин ҳолат, ҷараёни зараррасон (зарбаи барқ) ба қимати калон мерасад:</a:t>
            </a:r>
          </a:p>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Муқовимати изолятсияи фазаҳо дар ин ҳолат қимати ҷараёнро маҳдуд намекунад.</a:t>
            </a:r>
          </a:p>
          <a:p>
            <a:pPr algn="just">
              <a:lnSpc>
                <a:spcPct val="150000"/>
              </a:lnSpc>
            </a:pPr>
            <a:r>
              <a:rPr lang="ru-RU" sz="2200" dirty="0">
                <a:latin typeface="Times New Roman" panose="02020603050405020304" pitchFamily="18" charset="0"/>
                <a:cs typeface="Times New Roman" panose="02020603050405020304" pitchFamily="18" charset="0"/>
              </a:rPr>
              <a:t>                                                                  (1.1)</a:t>
            </a:r>
          </a:p>
        </p:txBody>
      </p:sp>
      <p:sp>
        <p:nvSpPr>
          <p:cNvPr id="7" name="Заголовок 1">
            <a:extLst>
              <a:ext uri="{FF2B5EF4-FFF2-40B4-BE49-F238E27FC236}">
                <a16:creationId xmlns:a16="http://schemas.microsoft.com/office/drawing/2014/main" id="{2E99BC3C-3A97-491E-BA40-AA5EB6DE8DA1}"/>
              </a:ext>
            </a:extLst>
          </p:cNvPr>
          <p:cNvSpPr txBox="1">
            <a:spLocks/>
          </p:cNvSpPr>
          <p:nvPr/>
        </p:nvSpPr>
        <p:spPr>
          <a:xfrm>
            <a:off x="297868" y="260886"/>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Шабакаҳои сефаза</a:t>
            </a:r>
          </a:p>
        </p:txBody>
      </p:sp>
      <p:pic>
        <p:nvPicPr>
          <p:cNvPr id="8" name="Рисунок 7">
            <a:extLst>
              <a:ext uri="{FF2B5EF4-FFF2-40B4-BE49-F238E27FC236}">
                <a16:creationId xmlns:a16="http://schemas.microsoft.com/office/drawing/2014/main" id="{4F7BE246-0B1E-4915-8683-0C988375D415}"/>
              </a:ext>
            </a:extLst>
          </p:cNvPr>
          <p:cNvPicPr/>
          <p:nvPr/>
        </p:nvPicPr>
        <p:blipFill rotWithShape="1">
          <a:blip r:embed="rId2" cstate="print">
            <a:extLst>
              <a:ext uri="{28A0092B-C50C-407E-A947-70E740481C1C}">
                <a14:useLocalDpi xmlns:a14="http://schemas.microsoft.com/office/drawing/2010/main" val="0"/>
              </a:ext>
            </a:extLst>
          </a:blip>
          <a:srcRect l="13272" t="20812" r="12903" b="24777"/>
          <a:stretch/>
        </p:blipFill>
        <p:spPr bwMode="auto">
          <a:xfrm>
            <a:off x="3347864" y="5546788"/>
            <a:ext cx="1980220" cy="90654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16527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6316084-1B40-448E-9A1E-0A29AF45FB68}"/>
              </a:ext>
            </a:extLst>
          </p:cNvPr>
          <p:cNvSpPr txBox="1"/>
          <p:nvPr/>
        </p:nvSpPr>
        <p:spPr>
          <a:xfrm>
            <a:off x="899592" y="980728"/>
            <a:ext cx="7776864" cy="4966231"/>
          </a:xfrm>
          <a:prstGeom prst="rect">
            <a:avLst/>
          </a:prstGeom>
          <a:noFill/>
        </p:spPr>
        <p:txBody>
          <a:bodyPr wrap="square">
            <a:spAutoFit/>
          </a:bodyPr>
          <a:lstStyle/>
          <a:p>
            <a:pPr algn="just">
              <a:lnSpc>
                <a:spcPct val="150000"/>
              </a:lnSpc>
              <a:spcAft>
                <a:spcPts val="1000"/>
              </a:spcAft>
            </a:pP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endPar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Расми 4 – Схемаи гузариши ҷараён тавассути бадани инсон ҳангоми тамоси дуфазагӣ.</a:t>
            </a:r>
          </a:p>
          <a:p>
            <a:pPr algn="just">
              <a:lnSpc>
                <a:spcPct val="150000"/>
              </a:lnSpc>
              <a:spcAft>
                <a:spcPts val="1000"/>
              </a:spcAft>
            </a:pPr>
            <a:r>
              <a:rPr lang="ru-RU" sz="2200" dirty="0">
                <a:latin typeface="Times New Roman" panose="02020603050405020304" pitchFamily="18" charset="0"/>
                <a:cs typeface="Times New Roman" panose="02020603050405020304" pitchFamily="18" charset="0"/>
              </a:rPr>
              <a:t>	Ҷараён аз як фаза ворид шуда, тавассути бадан гузашта ба фазаи дигар мебарояд, ки ин ҳолат барои инсон хеле хатарнок мебошад.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B2F3F8A9-4E85-425D-89A2-D8BA04D79A6B}"/>
              </a:ext>
            </a:extLst>
          </p:cNvPr>
          <p:cNvSpPr txBox="1">
            <a:spLocks/>
          </p:cNvSpPr>
          <p:nvPr/>
        </p:nvSpPr>
        <p:spPr>
          <a:xfrm>
            <a:off x="297868" y="260886"/>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Шабакаҳои сефаза</a:t>
            </a:r>
          </a:p>
        </p:txBody>
      </p:sp>
      <p:pic>
        <p:nvPicPr>
          <p:cNvPr id="9" name="Рисунок 8">
            <a:extLst>
              <a:ext uri="{FF2B5EF4-FFF2-40B4-BE49-F238E27FC236}">
                <a16:creationId xmlns:a16="http://schemas.microsoft.com/office/drawing/2014/main" id="{7C990DD0-3A74-4442-ADD6-CB9A6DEC82A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699792" y="908720"/>
            <a:ext cx="3888432" cy="2520280"/>
          </a:xfrm>
          <a:prstGeom prst="rect">
            <a:avLst/>
          </a:prstGeom>
        </p:spPr>
      </p:pic>
    </p:spTree>
    <p:extLst>
      <p:ext uri="{BB962C8B-B14F-4D97-AF65-F5344CB8AC3E}">
        <p14:creationId xmlns:p14="http://schemas.microsoft.com/office/powerpoint/2010/main" val="4290225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A4B138-FAC8-49C8-8A17-932F47CF1F39}"/>
              </a:ext>
            </a:extLst>
          </p:cNvPr>
          <p:cNvSpPr txBox="1"/>
          <p:nvPr/>
        </p:nvSpPr>
        <p:spPr>
          <a:xfrm>
            <a:off x="693912" y="476672"/>
            <a:ext cx="7920880" cy="5088573"/>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Дар ин ҳолат (расми 5), муқовимати изолятсияи ду фазаи дигар ба бузургии ҷараёни зараррасон таъсири ҳалкунанда мерасонад. Ин муқовимат хусусияти комплексӣ дошта, аз ду ҷузъ иборат мебошад: ҷузъи фаъол (омӣ), ки талафоти энергияи барқро муайян мекунад; ҷузъи реактивӣ (зарфиятӣ), ки ба воситаи зарфияти байни ноқил ва замин ба вуҷуд меояд;</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ҳамкории ин ду ҷузъ ба арзиш ва хатарнокии ҷараёни ихроҷ таъсири бевосита мерасонад. </a:t>
            </a:r>
          </a:p>
          <a:p>
            <a:pPr marL="342900" indent="-342900"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ҷузъи фаъол (активӣ);</a:t>
            </a:r>
          </a:p>
          <a:p>
            <a:pPr marL="342900" indent="-342900" algn="just">
              <a:spcAft>
                <a:spcPts val="1000"/>
              </a:spcAft>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ҷузъи зарфиятӣ (ғунҷоишӣ).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56678020-9DF8-4995-8A22-297FE4B6372B}"/>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sp>
        <p:nvSpPr>
          <p:cNvPr id="4" name="TextBox 3">
            <a:extLst>
              <a:ext uri="{FF2B5EF4-FFF2-40B4-BE49-F238E27FC236}">
                <a16:creationId xmlns:a16="http://schemas.microsoft.com/office/drawing/2014/main" id="{46B7CD68-74FD-4A08-A26B-F01F20F8AA49}"/>
              </a:ext>
            </a:extLst>
          </p:cNvPr>
          <p:cNvSpPr txBox="1"/>
          <p:nvPr/>
        </p:nvSpPr>
        <p:spPr>
          <a:xfrm>
            <a:off x="825434" y="6293041"/>
            <a:ext cx="6120680" cy="523220"/>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Шкрабак В.С., Луковников А.В. Бехатарии ҳаёт дар истеҳсолоти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кишоварзӣ. Москва: КолосС, 2004.</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5548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DD1C3423-177D-4943-8177-441386B5F45C}"/>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3" name="Рисунок 2">
            <a:extLst>
              <a:ext uri="{FF2B5EF4-FFF2-40B4-BE49-F238E27FC236}">
                <a16:creationId xmlns:a16="http://schemas.microsoft.com/office/drawing/2014/main" id="{B2F04651-EADE-4CC5-837F-7AAE0B79899B}"/>
              </a:ext>
            </a:extLst>
          </p:cNvPr>
          <p:cNvPicPr>
            <a:picLocks noChangeAspect="1"/>
          </p:cNvPicPr>
          <p:nvPr/>
        </p:nvPicPr>
        <p:blipFill>
          <a:blip r:embed="rId2"/>
          <a:stretch>
            <a:fillRect/>
          </a:stretch>
        </p:blipFill>
        <p:spPr>
          <a:xfrm>
            <a:off x="1907704" y="1484784"/>
            <a:ext cx="4716016" cy="2471605"/>
          </a:xfrm>
          <a:prstGeom prst="rect">
            <a:avLst/>
          </a:prstGeom>
        </p:spPr>
      </p:pic>
      <p:sp>
        <p:nvSpPr>
          <p:cNvPr id="10" name="TextBox 9">
            <a:extLst>
              <a:ext uri="{FF2B5EF4-FFF2-40B4-BE49-F238E27FC236}">
                <a16:creationId xmlns:a16="http://schemas.microsoft.com/office/drawing/2014/main" id="{F5765CF0-EA90-4694-B6F4-3923FD168D6C}"/>
              </a:ext>
            </a:extLst>
          </p:cNvPr>
          <p:cNvSpPr txBox="1"/>
          <p:nvPr/>
        </p:nvSpPr>
        <p:spPr>
          <a:xfrm>
            <a:off x="1043608" y="4503753"/>
            <a:ext cx="7632848" cy="709233"/>
          </a:xfrm>
          <a:prstGeom prst="rect">
            <a:avLst/>
          </a:prstGeom>
          <a:noFill/>
        </p:spPr>
        <p:txBody>
          <a:bodyPr wrap="square">
            <a:spAutoFit/>
          </a:bodyPr>
          <a:lstStyle/>
          <a:p>
            <a:pPr>
              <a:lnSpc>
                <a:spcPct val="115000"/>
              </a:lnSpc>
              <a:spcAft>
                <a:spcPts val="1000"/>
              </a:spcAft>
            </a:pP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Расми 5 – Тамоси инсон ба ноқили шабакаи сефазаи сеноқилӣ бо нейтрали оиқшуда дар ҳолати кори муқаррарӣ</a:t>
            </a:r>
            <a:r>
              <a:rPr lang="tg-Cyrl-TJ" sz="18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6262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1F68655-39A3-4BAA-8B8D-36D0BA24D458}"/>
              </a:ext>
            </a:extLst>
          </p:cNvPr>
          <p:cNvSpPr txBox="1"/>
          <p:nvPr/>
        </p:nvSpPr>
        <p:spPr>
          <a:xfrm>
            <a:off x="1097392" y="1124744"/>
            <a:ext cx="7507056" cy="2570704"/>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Муқовиматҳои фаъол (активӣ) ва зарфиятии (ёмкостии) изолятсия дар тӯли ноқил тақсим шудаанд. Ба таври шартӣ дар схемаҳо онҳо ҳамчун элементҳои мутамарказ нишон дода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FB87584B-B0B7-4EED-BCEE-471119407917}"/>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5" name="Рисунок 4">
            <a:extLst>
              <a:ext uri="{FF2B5EF4-FFF2-40B4-BE49-F238E27FC236}">
                <a16:creationId xmlns:a16="http://schemas.microsoft.com/office/drawing/2014/main" id="{4F2C1116-5C68-4FF6-805D-514214754725}"/>
              </a:ext>
            </a:extLst>
          </p:cNvPr>
          <p:cNvPicPr/>
          <p:nvPr/>
        </p:nvPicPr>
        <p:blipFill rotWithShape="1">
          <a:blip r:embed="rId2"/>
          <a:srcRect l="8919" t="27144" r="3488" b="31764"/>
          <a:stretch/>
        </p:blipFill>
        <p:spPr bwMode="auto">
          <a:xfrm>
            <a:off x="3271084" y="3138169"/>
            <a:ext cx="3159671" cy="1114558"/>
          </a:xfrm>
          <a:prstGeom prst="rect">
            <a:avLst/>
          </a:prstGeom>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89C86708-863D-48C1-85BB-23D09D7DD8C1}"/>
              </a:ext>
            </a:extLst>
          </p:cNvPr>
          <p:cNvSpPr txBox="1"/>
          <p:nvPr/>
        </p:nvSpPr>
        <p:spPr>
          <a:xfrm>
            <a:off x="683568" y="4395488"/>
            <a:ext cx="4580388" cy="390684"/>
          </a:xfrm>
          <a:prstGeom prst="rect">
            <a:avLst/>
          </a:prstGeom>
          <a:noFill/>
        </p:spPr>
        <p:txBody>
          <a:bodyPr wrap="square">
            <a:spAutoFit/>
          </a:bodyPr>
          <a:lstStyle/>
          <a:p>
            <a:pPr indent="449580" algn="just">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гузаронандагии он Y, См:</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Рисунок 8">
            <a:extLst>
              <a:ext uri="{FF2B5EF4-FFF2-40B4-BE49-F238E27FC236}">
                <a16:creationId xmlns:a16="http://schemas.microsoft.com/office/drawing/2014/main" id="{6FEC9E89-C4BE-449B-8F66-1306DF9F60A2}"/>
              </a:ext>
            </a:extLst>
          </p:cNvPr>
          <p:cNvPicPr/>
          <p:nvPr/>
        </p:nvPicPr>
        <p:blipFill rotWithShape="1">
          <a:blip r:embed="rId3"/>
          <a:srcRect l="12546" t="32290" r="5412" b="32285"/>
          <a:stretch/>
        </p:blipFill>
        <p:spPr bwMode="auto">
          <a:xfrm>
            <a:off x="3291385" y="4832557"/>
            <a:ext cx="3139370" cy="900699"/>
          </a:xfrm>
          <a:prstGeom prst="rect">
            <a:avLst/>
          </a:prstGeom>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063AFAF5-EBD4-4A55-B92E-23FE0D54D58F}"/>
              </a:ext>
            </a:extLst>
          </p:cNvPr>
          <p:cNvSpPr txBox="1"/>
          <p:nvPr/>
        </p:nvSpPr>
        <p:spPr>
          <a:xfrm>
            <a:off x="718617" y="5733256"/>
            <a:ext cx="6307113" cy="738664"/>
          </a:xfrm>
          <a:prstGeom prst="rect">
            <a:avLst/>
          </a:prstGeom>
          <a:noFill/>
        </p:spPr>
        <p:txBody>
          <a:bodyPr wrap="square">
            <a:spAutoFit/>
          </a:bodyPr>
          <a:lstStyle/>
          <a:p>
            <a:r>
              <a:rPr lang="tg-Cyrl-TJ" sz="1800" dirty="0">
                <a:effectLst/>
                <a:latin typeface="Times New Roman" panose="02020603050405020304" pitchFamily="18" charset="0"/>
                <a:ea typeface="Times New Roman" panose="02020603050405020304" pitchFamily="18" charset="0"/>
              </a:rPr>
              <a:t> ки дар инчо </a:t>
            </a:r>
            <a:r>
              <a:rPr lang="ru-RU" sz="1800" dirty="0">
                <a:effectLst/>
                <a:latin typeface="Times New Roman" panose="02020603050405020304" pitchFamily="18" charset="0"/>
                <a:ea typeface="Calibri" panose="020F0502020204030204" pitchFamily="34" charset="0"/>
              </a:rPr>
              <a:t>ω</a:t>
            </a:r>
            <a:r>
              <a:rPr lang="tg-Cyrl-TJ" sz="1800" dirty="0">
                <a:effectLst/>
                <a:latin typeface="Times New Roman" panose="02020603050405020304" pitchFamily="18" charset="0"/>
                <a:ea typeface="Calibri" panose="020F0502020204030204" pitchFamily="34" charset="0"/>
              </a:rPr>
              <a:t>=2</a:t>
            </a:r>
            <a:r>
              <a:rPr lang="ru-RU" sz="1800" dirty="0">
                <a:effectLst/>
                <a:latin typeface="Times New Roman" panose="02020603050405020304" pitchFamily="18" charset="0"/>
                <a:ea typeface="Calibri" panose="020F0502020204030204" pitchFamily="34" charset="0"/>
              </a:rPr>
              <a:t>π</a:t>
            </a:r>
            <a:r>
              <a:rPr lang="tg-Cyrl-TJ" sz="1800" dirty="0">
                <a:effectLst/>
                <a:latin typeface="Times New Roman" panose="02020603050405020304" pitchFamily="18" charset="0"/>
                <a:ea typeface="Calibri" panose="020F0502020204030204" pitchFamily="34" charset="0"/>
              </a:rPr>
              <a:t>f=2</a:t>
            </a:r>
            <a:r>
              <a:rPr lang="ru-RU" sz="1800" dirty="0">
                <a:effectLst/>
                <a:latin typeface="Times New Roman" panose="02020603050405020304" pitchFamily="18" charset="0"/>
                <a:ea typeface="Calibri" panose="020F0502020204030204" pitchFamily="34" charset="0"/>
              </a:rPr>
              <a:t>π</a:t>
            </a:r>
            <a:r>
              <a:rPr lang="tg-Cyrl-TJ" sz="1800" dirty="0">
                <a:effectLst/>
                <a:latin typeface="Cambria Math" panose="02040503050406030204" pitchFamily="18" charset="0"/>
                <a:ea typeface="Calibri" panose="020F0502020204030204" pitchFamily="34" charset="0"/>
                <a:cs typeface="Cambria Math" panose="02040503050406030204" pitchFamily="18" charset="0"/>
              </a:rPr>
              <a:t>⋅</a:t>
            </a:r>
            <a:r>
              <a:rPr lang="tg-Cyrl-TJ" sz="1800" dirty="0">
                <a:effectLst/>
                <a:latin typeface="Times New Roman" panose="02020603050405020304" pitchFamily="18" charset="0"/>
                <a:ea typeface="Calibri" panose="020F0502020204030204" pitchFamily="34" charset="0"/>
              </a:rPr>
              <a:t>50=314 c−1</a:t>
            </a:r>
            <a:r>
              <a:rPr lang="tg-Cyrl-TJ" sz="2400" dirty="0">
                <a:effectLst/>
                <a:latin typeface="Times New Roman" panose="02020603050405020304" pitchFamily="18" charset="0"/>
                <a:ea typeface="Times New Roman" panose="02020603050405020304" pitchFamily="18" charset="0"/>
              </a:rPr>
              <a:t> </a:t>
            </a:r>
            <a:r>
              <a:rPr lang="tg-Cyrl-TJ" sz="1800" dirty="0">
                <a:effectLst/>
                <a:latin typeface="Times New Roman" panose="02020603050405020304" pitchFamily="18" charset="0"/>
                <a:ea typeface="Times New Roman" panose="02020603050405020304" pitchFamily="18" charset="0"/>
              </a:rPr>
              <a:t>басомади кунчии чараёни доими мебошад.</a:t>
            </a:r>
            <a:endParaRPr lang="ru-RU" dirty="0"/>
          </a:p>
        </p:txBody>
      </p:sp>
    </p:spTree>
    <p:extLst>
      <p:ext uri="{BB962C8B-B14F-4D97-AF65-F5344CB8AC3E}">
        <p14:creationId xmlns:p14="http://schemas.microsoft.com/office/powerpoint/2010/main" val="334179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DEC8BE4-0382-4CF1-AD91-07D52F336B0B}"/>
              </a:ext>
            </a:extLst>
          </p:cNvPr>
          <p:cNvSpPr txBox="1"/>
          <p:nvPr/>
        </p:nvSpPr>
        <p:spPr>
          <a:xfrm>
            <a:off x="971600" y="1268760"/>
            <a:ext cx="7704856" cy="4602029"/>
          </a:xfrm>
          <a:prstGeom prst="rect">
            <a:avLst/>
          </a:prstGeom>
          <a:noFill/>
        </p:spPr>
        <p:txBody>
          <a:bodyPr wrap="square">
            <a:spAutoFit/>
          </a:bodyPr>
          <a:lstStyle/>
          <a:p>
            <a:pPr>
              <a:lnSpc>
                <a:spcPct val="150000"/>
              </a:lnSpc>
              <a:spcAft>
                <a:spcPts val="0"/>
              </a:spcAft>
            </a:pP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C</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200" i="1" dirty="0">
                <a:effectLst/>
                <a:latin typeface="Times New Roman" panose="02020603050405020304" pitchFamily="18" charset="0"/>
                <a:ea typeface="Calibri" panose="020F0502020204030204" pitchFamily="34" charset="0"/>
                <a:cs typeface="Times New Roman" panose="02020603050405020304" pitchFamily="18" charset="0"/>
              </a:rPr>
              <a:t>зарфияти ноқилҳо нисбат ба замин, Ф;</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j = √−1</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200" i="1" dirty="0">
                <a:effectLst/>
                <a:latin typeface="Times New Roman" panose="02020603050405020304" pitchFamily="18" charset="0"/>
                <a:ea typeface="Calibri" panose="020F0502020204030204" pitchFamily="34" charset="0"/>
                <a:cs typeface="Times New Roman" panose="02020603050405020304" pitchFamily="18" charset="0"/>
              </a:rPr>
              <a:t>коэффисиенти қисми хаёлии адади комплексӣ</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a:t>
            </a:r>
            <a:b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b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j</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ω</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C</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200" i="1" dirty="0">
                <a:effectLst/>
                <a:latin typeface="Times New Roman" panose="02020603050405020304" pitchFamily="18" charset="0"/>
                <a:ea typeface="Calibri" panose="020F0502020204030204" pitchFamily="34" charset="0"/>
                <a:cs typeface="Times New Roman" panose="02020603050405020304" pitchFamily="18" charset="0"/>
              </a:rPr>
              <a:t>гузаронандагии зарфиятӣ.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0"/>
              </a:spcAft>
            </a:pP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r</a:t>
            </a:r>
            <a:r>
              <a:rPr lang="ru-RU" sz="2200" i="1" dirty="0">
                <a:effectLst/>
                <a:latin typeface="Times New Roman" panose="02020603050405020304" pitchFamily="18" charset="0"/>
                <a:ea typeface="Calibri" panose="020F0502020204030204" pitchFamily="34" charset="0"/>
                <a:cs typeface="Times New Roman" panose="02020603050405020304" pitchFamily="18" charset="0"/>
              </a:rPr>
              <a:t> – муковимати оики нокилхо </a:t>
            </a:r>
            <a:r>
              <a:rPr lang="ru-RU" sz="2200" dirty="0">
                <a:effectLst/>
                <a:latin typeface="Times New Roman" panose="02020603050405020304" pitchFamily="18" charset="0"/>
                <a:ea typeface="TimesNewRomanPSMT"/>
                <a:cs typeface="Times New Roman" panose="02020603050405020304" pitchFamily="18" charset="0"/>
              </a:rPr>
              <a:t>Ом.</a:t>
            </a:r>
          </a:p>
          <a:p>
            <a:pPr algn="just">
              <a:lnSpc>
                <a:spcPct val="150000"/>
              </a:lnSpc>
              <a:spcAft>
                <a:spcPts val="0"/>
              </a:spcAft>
            </a:pPr>
            <a:r>
              <a:rPr lang="tg-Cyrl-TJ" sz="2200" dirty="0">
                <a:effectLst/>
                <a:latin typeface="Times New Roman" panose="02020603050405020304" pitchFamily="18" charset="0"/>
                <a:ea typeface="Times New Roman" panose="02020603050405020304" pitchFamily="18" charset="0"/>
              </a:rPr>
              <a:t>	Бо қабул кардани он ки муқовиматҳои изолятсия нисбат ба замин барои ҳамаи се фаза баробар мебошанд ва дар ҳолати кори муқаррарӣ нейтрали оиқшудаи манбаи таъминоти шабака шиддат надорад, шабакаи сефаза дар реҷаи симметрӣ кор мекунад, 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8E466AC-E1B1-41E4-A2C1-1D2AAF435499}"/>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spTree>
    <p:extLst>
      <p:ext uri="{BB962C8B-B14F-4D97-AF65-F5344CB8AC3E}">
        <p14:creationId xmlns:p14="http://schemas.microsoft.com/office/powerpoint/2010/main" val="261883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899592" y="1196752"/>
            <a:ext cx="7704856"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яъне ҳамаи шиддатҳои фазавӣ баробар мебошанд. </a:t>
            </a:r>
          </a:p>
          <a:p>
            <a:pPr algn="just">
              <a:lnSpc>
                <a:spcPct val="150000"/>
              </a:lnSpc>
            </a:pPr>
            <a:r>
              <a:rPr lang="tg-Cyrl-TJ" sz="2200" dirty="0">
                <a:latin typeface="Times New Roman" panose="02020603050405020304" pitchFamily="18" charset="0"/>
                <a:ea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rPr>
              <a:t>Ҳангоми тамоси инсон бо фазаи 1 симметрия вайрон мешавад ва нейтрали манбаи таъминот нисбат ба замин зери шиддат қарор мегирад. Ҷараён аз рӯи занҷири зерин мегузарад: фазаи 1 – бадани инсон – замин – гузаронандагии фазаҳои 2 ва 3. </a:t>
            </a:r>
            <a:r>
              <a:rPr lang="ru-RU" sz="2200" dirty="0">
                <a:effectLst/>
                <a:latin typeface="Times New Roman" panose="02020603050405020304" pitchFamily="18" charset="0"/>
                <a:ea typeface="Times New Roman" panose="02020603050405020304" pitchFamily="18" charset="0"/>
              </a:rPr>
              <a:t>Шиддати фазаи 1 то қимате паст мешавад, ки ба шиддате баробар аст, ки зери таъсири он шахси осебдида қарор мегирад. </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91C0A424-F986-4D91-A5CC-82A928ED3CF5}"/>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spTree>
    <p:extLst>
      <p:ext uri="{BB962C8B-B14F-4D97-AF65-F5344CB8AC3E}">
        <p14:creationId xmlns:p14="http://schemas.microsoft.com/office/powerpoint/2010/main" val="1179107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6E93795-6D61-4DF5-AEBA-EB678D48DD7D}"/>
              </a:ext>
            </a:extLst>
          </p:cNvPr>
          <p:cNvSpPr txBox="1"/>
          <p:nvPr/>
        </p:nvSpPr>
        <p:spPr>
          <a:xfrm>
            <a:off x="1043608" y="980728"/>
            <a:ext cx="7776864" cy="1365758"/>
          </a:xfrm>
          <a:prstGeom prst="rect">
            <a:avLst/>
          </a:prstGeom>
          <a:noFill/>
        </p:spPr>
        <p:txBody>
          <a:bodyPr wrap="square">
            <a:spAutoFit/>
          </a:bodyPr>
          <a:lstStyle/>
          <a:p>
            <a:pPr indent="44958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Қимати ин ҷараён аз рӯи формулаи зерин муайян карда мешавад:</a:t>
            </a:r>
          </a:p>
          <a:p>
            <a:pPr indent="449580" algn="just">
              <a:lnSpc>
                <a:spcPct val="115000"/>
              </a:lnSpc>
              <a:spcAft>
                <a:spcPts val="1000"/>
              </a:spcAft>
            </a:pP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3666789F-F93C-4BA8-8160-E03384DE824A}"/>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5" name="Рисунок 4">
            <a:extLst>
              <a:ext uri="{FF2B5EF4-FFF2-40B4-BE49-F238E27FC236}">
                <a16:creationId xmlns:a16="http://schemas.microsoft.com/office/drawing/2014/main" id="{90ECC30F-C2FC-4C97-B912-60337B016ED3}"/>
              </a:ext>
            </a:extLst>
          </p:cNvPr>
          <p:cNvPicPr/>
          <p:nvPr/>
        </p:nvPicPr>
        <p:blipFill rotWithShape="1">
          <a:blip r:embed="rId2"/>
          <a:srcRect l="13407" t="32474" r="6888" b="32284"/>
          <a:stretch/>
        </p:blipFill>
        <p:spPr bwMode="auto">
          <a:xfrm>
            <a:off x="3059832" y="1981043"/>
            <a:ext cx="3096344" cy="1087917"/>
          </a:xfrm>
          <a:prstGeom prst="rect">
            <a:avLst/>
          </a:prstGeom>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0F336569-0C4A-4C0E-AA74-35F9D0D4C904}"/>
              </a:ext>
            </a:extLst>
          </p:cNvPr>
          <p:cNvSpPr txBox="1"/>
          <p:nvPr/>
        </p:nvSpPr>
        <p:spPr>
          <a:xfrm>
            <a:off x="1043608" y="3346801"/>
            <a:ext cx="5328592" cy="390684"/>
          </a:xfrm>
          <a:prstGeom prst="rect">
            <a:avLst/>
          </a:prstGeom>
          <a:noFill/>
        </p:spPr>
        <p:txBody>
          <a:bodyPr wrap="square">
            <a:spAutoFit/>
          </a:bodyPr>
          <a:lstStyle/>
          <a:p>
            <a:pPr>
              <a:lnSpc>
                <a:spcPct val="115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Дар шакли ҳақиқӣ (реалӣ) ин ҷараён баробар аст:</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Рисунок 8">
            <a:extLst>
              <a:ext uri="{FF2B5EF4-FFF2-40B4-BE49-F238E27FC236}">
                <a16:creationId xmlns:a16="http://schemas.microsoft.com/office/drawing/2014/main" id="{802BA0E7-4867-42E0-97DC-773243FDC457}"/>
              </a:ext>
            </a:extLst>
          </p:cNvPr>
          <p:cNvPicPr/>
          <p:nvPr/>
        </p:nvPicPr>
        <p:blipFill rotWithShape="1">
          <a:blip r:embed="rId3"/>
          <a:srcRect l="8610" t="28599" r="4059" b="34499"/>
          <a:stretch/>
        </p:blipFill>
        <p:spPr bwMode="auto">
          <a:xfrm>
            <a:off x="2843808" y="4077072"/>
            <a:ext cx="3744416" cy="12319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7621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442C882-7C7E-4C51-8DD4-10648AE205CB}"/>
              </a:ext>
            </a:extLst>
          </p:cNvPr>
          <p:cNvSpPr txBox="1"/>
          <p:nvPr/>
        </p:nvSpPr>
        <p:spPr>
          <a:xfrm>
            <a:off x="899592" y="1124744"/>
            <a:ext cx="7776864" cy="2062872"/>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Дар шабакаҳои кӯтоҳи ҳавоӣ зарфият амалан мавҷуд нест ва ҳангоми баробар будани муқовиматҳои изолятсия, ҷараёне, ки аз бадани инсон мегузарад, аз рӯи формулаи зерин муайян карда мешавад:</a:t>
            </a:r>
            <a:endParaRPr lang="ru-RU" sz="2200" dirty="0">
              <a:effectLst/>
              <a:latin typeface="Times New Roman" panose="02020603050405020304" pitchFamily="18" charset="0"/>
              <a:ea typeface="Times New Roman" panose="02020603050405020304" pitchFamily="18" charset="0"/>
            </a:endParaRPr>
          </a:p>
        </p:txBody>
      </p:sp>
      <p:sp>
        <p:nvSpPr>
          <p:cNvPr id="4" name="Заголовок 1">
            <a:extLst>
              <a:ext uri="{FF2B5EF4-FFF2-40B4-BE49-F238E27FC236}">
                <a16:creationId xmlns:a16="http://schemas.microsoft.com/office/drawing/2014/main" id="{C4E59B10-FD9F-4C76-8531-51A95AAA6683}"/>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5" name="Рисунок 4">
            <a:extLst>
              <a:ext uri="{FF2B5EF4-FFF2-40B4-BE49-F238E27FC236}">
                <a16:creationId xmlns:a16="http://schemas.microsoft.com/office/drawing/2014/main" id="{EE859AC6-9C75-46D6-A003-FF41DED343FB}"/>
              </a:ext>
            </a:extLst>
          </p:cNvPr>
          <p:cNvPicPr/>
          <p:nvPr/>
        </p:nvPicPr>
        <p:blipFill rotWithShape="1">
          <a:blip r:embed="rId2"/>
          <a:srcRect l="15498" t="32474" r="7504" b="34498"/>
          <a:stretch/>
        </p:blipFill>
        <p:spPr bwMode="auto">
          <a:xfrm>
            <a:off x="3152182" y="3174353"/>
            <a:ext cx="2839636" cy="955477"/>
          </a:xfrm>
          <a:prstGeom prst="rect">
            <a:avLst/>
          </a:prstGeom>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4563B6C8-B16A-4DF2-9337-7FFFAAE96947}"/>
              </a:ext>
            </a:extLst>
          </p:cNvPr>
          <p:cNvSpPr txBox="1"/>
          <p:nvPr/>
        </p:nvSpPr>
        <p:spPr>
          <a:xfrm>
            <a:off x="971600" y="4023883"/>
            <a:ext cx="7776864" cy="2069413"/>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Ҳангоми баробар будани зарфиятҳо ва хеле калон будани муқовиматҳои изолятсия, ки метавонад дар шабакаҳои кабелӣ ба амал ояд, ҷараёне, ки аз бадани инсон мегузарад, дар шакли комплексӣ чунин муайян карда мешавад: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6500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9E5874C-4996-4789-9D94-6A22C8875F4B}"/>
              </a:ext>
            </a:extLst>
          </p:cNvPr>
          <p:cNvSpPr txBox="1"/>
          <p:nvPr/>
        </p:nvSpPr>
        <p:spPr>
          <a:xfrm>
            <a:off x="899592" y="1340768"/>
            <a:ext cx="7704856" cy="54591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a:t>
            </a:r>
            <a:endParaRPr lang="ru-RU" sz="2200" dirty="0"/>
          </a:p>
        </p:txBody>
      </p:sp>
      <p:sp>
        <p:nvSpPr>
          <p:cNvPr id="4" name="Заголовок 1">
            <a:extLst>
              <a:ext uri="{FF2B5EF4-FFF2-40B4-BE49-F238E27FC236}">
                <a16:creationId xmlns:a16="http://schemas.microsoft.com/office/drawing/2014/main" id="{684E8446-0C6F-430F-AA2A-ECABC2A7F27D}"/>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5" name="Рисунок 4">
            <a:extLst>
              <a:ext uri="{FF2B5EF4-FFF2-40B4-BE49-F238E27FC236}">
                <a16:creationId xmlns:a16="http://schemas.microsoft.com/office/drawing/2014/main" id="{C080EC0C-FA43-4EF9-84E5-544C80CB38C5}"/>
              </a:ext>
            </a:extLst>
          </p:cNvPr>
          <p:cNvPicPr/>
          <p:nvPr/>
        </p:nvPicPr>
        <p:blipFill rotWithShape="1">
          <a:blip r:embed="rId2"/>
          <a:srcRect l="14145" t="32290" r="9348" b="39111"/>
          <a:stretch/>
        </p:blipFill>
        <p:spPr bwMode="auto">
          <a:xfrm>
            <a:off x="3094615" y="643856"/>
            <a:ext cx="3314809" cy="1100128"/>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422D7D20-7F4E-4D20-845B-5E9E8C23C1D5}"/>
              </a:ext>
            </a:extLst>
          </p:cNvPr>
          <p:cNvSpPr txBox="1"/>
          <p:nvPr/>
        </p:nvSpPr>
        <p:spPr>
          <a:xfrm>
            <a:off x="1043608" y="1700808"/>
            <a:ext cx="6364086" cy="450508"/>
          </a:xfrm>
          <a:prstGeom prst="rect">
            <a:avLst/>
          </a:prstGeom>
          <a:noFill/>
        </p:spPr>
        <p:txBody>
          <a:bodyPr wrap="square">
            <a:spAutoFit/>
          </a:bodyPr>
          <a:lstStyle/>
          <a:p>
            <a:pPr>
              <a:lnSpc>
                <a:spcPct val="115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Дар шакли ҳақиқӣ (реалӣ) ҷараён баробар аст:</a:t>
            </a:r>
          </a:p>
        </p:txBody>
      </p:sp>
      <p:pic>
        <p:nvPicPr>
          <p:cNvPr id="10" name="Рисунок 9">
            <a:extLst>
              <a:ext uri="{FF2B5EF4-FFF2-40B4-BE49-F238E27FC236}">
                <a16:creationId xmlns:a16="http://schemas.microsoft.com/office/drawing/2014/main" id="{9F6A0F49-2A62-44C9-B8DF-A3E5075A8A4E}"/>
              </a:ext>
            </a:extLst>
          </p:cNvPr>
          <p:cNvPicPr/>
          <p:nvPr/>
        </p:nvPicPr>
        <p:blipFill rotWithShape="1">
          <a:blip r:embed="rId3"/>
          <a:srcRect l="11562" t="31921" r="6396" b="36159"/>
          <a:stretch/>
        </p:blipFill>
        <p:spPr bwMode="auto">
          <a:xfrm>
            <a:off x="3129398" y="2060848"/>
            <a:ext cx="3170793" cy="930712"/>
          </a:xfrm>
          <a:prstGeom prst="rect">
            <a:avLst/>
          </a:prstGeom>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9D8F6F86-D3AF-4426-90BB-F62CAE1D61BB}"/>
              </a:ext>
            </a:extLst>
          </p:cNvPr>
          <p:cNvSpPr txBox="1"/>
          <p:nvPr/>
        </p:nvSpPr>
        <p:spPr>
          <a:xfrm>
            <a:off x="862366" y="2924944"/>
            <a:ext cx="7704856" cy="3085075"/>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Ҳангоми таҳлили вобастагиҳои охирин мушоҳида мекунем, ки дар шабакаҳои бо нейтрали оиқшуда, хатари барои инсон ҳангоми тамос бо яке аз ноқилҳои фазавӣ дар шароити кори муқаррарии шабака, аз муқовимати ноқилҳо нисбат ба замин вобаста аст: бо зиёд шудани муқовимат, дараҷаи хатар кам мешавад.</a:t>
            </a:r>
            <a:endParaRPr lang="ru-RU" sz="2200" dirty="0"/>
          </a:p>
        </p:txBody>
      </p:sp>
    </p:spTree>
    <p:extLst>
      <p:ext uri="{BB962C8B-B14F-4D97-AF65-F5344CB8AC3E}">
        <p14:creationId xmlns:p14="http://schemas.microsoft.com/office/powerpoint/2010/main" val="517883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8F7AC2-30D8-4774-BF8C-D0A5E6D30C63}"/>
              </a:ext>
            </a:extLst>
          </p:cNvPr>
          <p:cNvSpPr txBox="1"/>
          <p:nvPr/>
        </p:nvSpPr>
        <p:spPr>
          <a:xfrm>
            <a:off x="873932" y="753038"/>
            <a:ext cx="7560840" cy="3714607"/>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реҷаи изтирории кори шабака, вақте ки кӯтоҳшавии фаза ба замин тавассути муқовимати фаъоли хурд ё таҷҳизоти заминвасл ба вуҷуд меояд (r</a:t>
            </a:r>
            <a:r>
              <a:rPr lang="tg-Cyrl-TJ" sz="2200" baseline="-25000" dirty="0">
                <a:effectLst/>
                <a:latin typeface="Times New Roman" panose="02020603050405020304" pitchFamily="18" charset="0"/>
                <a:ea typeface="Times New Roman" panose="02020603050405020304" pitchFamily="18" charset="0"/>
                <a:cs typeface="Times New Roman" panose="02020603050405020304" pitchFamily="18" charset="0"/>
              </a:rPr>
              <a:t>зм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гузаронандагии ду фазаи дигарро метавон ба сифр баробар қабул кард ва r</a:t>
            </a:r>
            <a:r>
              <a:rPr lang="tg-Cyrl-TJ" sz="2200" baseline="-25000" dirty="0">
                <a:effectLst/>
                <a:latin typeface="Times New Roman" panose="02020603050405020304" pitchFamily="18" charset="0"/>
                <a:ea typeface="Times New Roman" panose="02020603050405020304" pitchFamily="18" charset="0"/>
                <a:cs typeface="Times New Roman" panose="02020603050405020304" pitchFamily="18" charset="0"/>
              </a:rPr>
              <a:t>зм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(чунон ки одатан дар амал чунин мешавад), дар натиҷа ҳосил мекунем:</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4A88FEAB-6B27-46A5-88DA-6EFB3F5C7E77}"/>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9" name="Рисунок 8">
            <a:extLst>
              <a:ext uri="{FF2B5EF4-FFF2-40B4-BE49-F238E27FC236}">
                <a16:creationId xmlns:a16="http://schemas.microsoft.com/office/drawing/2014/main" id="{D38DABFC-8D04-44DA-B095-B6BC6F8026C4}"/>
              </a:ext>
            </a:extLst>
          </p:cNvPr>
          <p:cNvPicPr/>
          <p:nvPr/>
        </p:nvPicPr>
        <p:blipFill rotWithShape="1">
          <a:blip r:embed="rId2"/>
          <a:srcRect l="15498" t="39486" r="10947" b="43170"/>
          <a:stretch/>
        </p:blipFill>
        <p:spPr bwMode="auto">
          <a:xfrm>
            <a:off x="3466847" y="3861048"/>
            <a:ext cx="2375009" cy="504056"/>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74AEEAA7-AA20-4B65-B52A-2715EBFAC5C7}"/>
              </a:ext>
            </a:extLst>
          </p:cNvPr>
          <p:cNvSpPr txBox="1"/>
          <p:nvPr/>
        </p:nvSpPr>
        <p:spPr>
          <a:xfrm>
            <a:off x="683568" y="4493091"/>
            <a:ext cx="8111244" cy="430887"/>
          </a:xfrm>
          <a:prstGeom prst="rect">
            <a:avLst/>
          </a:prstGeom>
          <a:noFill/>
        </p:spPr>
        <p:txBody>
          <a:bodyPr wrap="square">
            <a:spAutoFit/>
          </a:bodyPr>
          <a:lstStyle/>
          <a:p>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Яъне инсон зери таъсири шиддати хаттии шабака қарор мегирад.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755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899592" y="1268760"/>
            <a:ext cx="7560840" cy="4094198"/>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Дар шароити воқеӣ r</a:t>
            </a:r>
            <a:r>
              <a:rPr lang="tg-Cyrl-TJ" sz="2200" baseline="-25000" dirty="0">
                <a:effectLst/>
                <a:latin typeface="Times New Roman" panose="02020603050405020304" pitchFamily="18" charset="0"/>
                <a:ea typeface="Times New Roman" panose="02020603050405020304" pitchFamily="18" charset="0"/>
              </a:rPr>
              <a:t>зм</a:t>
            </a:r>
            <a:r>
              <a:rPr lang="tg-Cyrl-TJ" sz="2200" dirty="0">
                <a:effectLst/>
                <a:latin typeface="Times New Roman" panose="02020603050405020304" pitchFamily="18" charset="0"/>
                <a:ea typeface="Times New Roman" panose="02020603050405020304" pitchFamily="18" charset="0"/>
              </a:rPr>
              <a:t> ҳамеша аз сифр калон аст, бинобар ин шиддате, ки зери таъсири он инсон ҳангоми тамос дар ҳолати изтирорӣ бо фазаи солими шабакаи сефаза бо нейтрали оиқшуда қарор мегирад, аз шиддати фазавӣ ба маротиб зиёд ва каме аз шиддати хаттии шабака камтар хоҳад буд.</a:t>
            </a:r>
            <a:endParaRPr lang="ru-RU" sz="2200" dirty="0">
              <a:effectLst/>
              <a:latin typeface="Times New Roman" panose="02020603050405020304" pitchFamily="18" charset="0"/>
              <a:ea typeface="Times New Roman" panose="02020603050405020304" pitchFamily="18" charset="0"/>
            </a:endParaRPr>
          </a:p>
          <a:p>
            <a:pPr>
              <a:lnSpc>
                <a:spcPct val="150000"/>
              </a:lnSpc>
            </a:pPr>
            <a:r>
              <a:rPr lang="ru-RU" sz="2200" b="0" dirty="0">
                <a:effectLst/>
                <a:latin typeface="Times New Roman" panose="02020603050405020304" pitchFamily="18" charset="0"/>
                <a:ea typeface="Times New Roman" panose="02020603050405020304" pitchFamily="18" charset="0"/>
              </a:rPr>
              <a:t>Тамоси якфазагии инсон дар шабакаи сефазаи чор ноқилӣ бо нейтрали сахт заминвасл (расми 1.3) Слайди дигар-</a:t>
            </a:r>
            <a:endParaRPr lang="ru-RU" sz="2200" b="1" dirty="0">
              <a:effectLst/>
              <a:latin typeface="Times New Roman" panose="02020603050405020304" pitchFamily="18" charset="0"/>
              <a:ea typeface="Times New Roman" panose="02020603050405020304" pitchFamily="18" charset="0"/>
            </a:endParaRPr>
          </a:p>
        </p:txBody>
      </p:sp>
      <p:sp>
        <p:nvSpPr>
          <p:cNvPr id="4" name="Заголовок 1">
            <a:extLst>
              <a:ext uri="{FF2B5EF4-FFF2-40B4-BE49-F238E27FC236}">
                <a16:creationId xmlns:a16="http://schemas.microsoft.com/office/drawing/2014/main" id="{D5C1BD4B-4A7F-4742-AE75-66F958D2E39A}"/>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sp>
        <p:nvSpPr>
          <p:cNvPr id="5" name="TextBox 4">
            <a:extLst>
              <a:ext uri="{FF2B5EF4-FFF2-40B4-BE49-F238E27FC236}">
                <a16:creationId xmlns:a16="http://schemas.microsoft.com/office/drawing/2014/main" id="{EF960A32-AA3D-4409-8D20-C57167063289}"/>
              </a:ext>
            </a:extLst>
          </p:cNvPr>
          <p:cNvSpPr txBox="1"/>
          <p:nvPr/>
        </p:nvSpPr>
        <p:spPr>
          <a:xfrm>
            <a:off x="827584" y="5599801"/>
            <a:ext cx="6120680" cy="738664"/>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Овчаренко А.Г., Раско С.Л. Бехатарии барқ ​​ҳангоми истифодаи иншооти электрикӣ. Дастури таълимӣ. Донишгоҳи техникии давлатии Олтой BTI, Бийск, 2008. - 111 саҳифа.</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E382DD8F-BD71-4971-8357-CF181A119B5D}"/>
              </a:ext>
            </a:extLst>
          </p:cNvPr>
          <p:cNvSpPr/>
          <p:nvPr/>
        </p:nvSpPr>
        <p:spPr>
          <a:xfrm>
            <a:off x="971600" y="3679302"/>
            <a:ext cx="5616624" cy="307777"/>
          </a:xfrm>
          <a:prstGeom prst="rect">
            <a:avLst/>
          </a:prstGeom>
        </p:spPr>
        <p:txBody>
          <a:bodyPr wrap="square">
            <a:spAutoFit/>
          </a:bodyPr>
          <a:lstStyle/>
          <a:p>
            <a:r>
              <a:rPr lang="tg-Cyrl-TJ" sz="1400" dirty="0">
                <a:latin typeface="Times New Roman" panose="02020603050405020304" pitchFamily="18" charset="0"/>
                <a:cs typeface="Times New Roman" panose="02020603050405020304" pitchFamily="18" charset="0"/>
              </a:rPr>
              <a:t>Расми 6. Аз муаллиф: бо истифода аз зеҳни сунъи (</a:t>
            </a:r>
            <a:r>
              <a:rPr lang="en-US" sz="1400" dirty="0">
                <a:latin typeface="Times New Roman" panose="02020603050405020304" pitchFamily="18" charset="0"/>
                <a:cs typeface="Times New Roman" panose="02020603050405020304" pitchFamily="18" charset="0"/>
              </a:rPr>
              <a:t>AI</a:t>
            </a:r>
            <a:r>
              <a:rPr lang="tg-Cyrl-TJ" sz="1400" dirty="0">
                <a:latin typeface="Times New Roman" panose="02020603050405020304" pitchFamily="18" charset="0"/>
                <a:cs typeface="Times New Roman" panose="02020603050405020304" pitchFamily="18" charset="0"/>
              </a:rPr>
              <a:t>) сохта шудааст. </a:t>
            </a:r>
            <a:endParaRPr lang="ru-RU" sz="14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CAFE3AAE-0F89-4981-BA61-76783E2D2D04}"/>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9" name="Рисунок 8">
            <a:extLst>
              <a:ext uri="{FF2B5EF4-FFF2-40B4-BE49-F238E27FC236}">
                <a16:creationId xmlns:a16="http://schemas.microsoft.com/office/drawing/2014/main" id="{E9EBCE6D-BF92-436A-BB0A-7431642F5F0B}"/>
              </a:ext>
            </a:extLst>
          </p:cNvPr>
          <p:cNvPicPr/>
          <p:nvPr/>
        </p:nvPicPr>
        <p:blipFill rotWithShape="1">
          <a:blip r:embed="rId2"/>
          <a:srcRect l="1969" t="15499" r="1598" b="26380"/>
          <a:stretch/>
        </p:blipFill>
        <p:spPr bwMode="auto">
          <a:xfrm>
            <a:off x="1979712" y="1268760"/>
            <a:ext cx="5256584" cy="22322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F2EFA60A-7592-41C1-8320-2C8E11F54E1A}"/>
              </a:ext>
            </a:extLst>
          </p:cNvPr>
          <p:cNvSpPr txBox="1"/>
          <p:nvPr/>
        </p:nvSpPr>
        <p:spPr>
          <a:xfrm>
            <a:off x="1043608" y="4165373"/>
            <a:ext cx="7632848" cy="1053750"/>
          </a:xfrm>
          <a:prstGeom prst="rect">
            <a:avLst/>
          </a:prstGeom>
          <a:noFill/>
        </p:spPr>
        <p:txBody>
          <a:bodyPr wrap="square">
            <a:spAutoFit/>
          </a:bodyPr>
          <a:lstStyle/>
          <a:p>
            <a:pPr algn="just">
              <a:lnSpc>
                <a:spcPct val="150000"/>
              </a:lnSpc>
              <a:spcAft>
                <a:spcPts val="1000"/>
              </a:spcAft>
            </a:pPr>
            <a:r>
              <a:rPr lang="ru-RU" sz="2200" i="1" dirty="0">
                <a:latin typeface="Times New Roman" panose="02020603050405020304" pitchFamily="18" charset="0"/>
                <a:ea typeface="Times New Roman" panose="02020603050405020304" pitchFamily="18" charset="0"/>
                <a:cs typeface="Times New Roman" panose="02020603050405020304" pitchFamily="18" charset="0"/>
              </a:rPr>
              <a:t>Дар расм т</a:t>
            </a:r>
            <a:r>
              <a:rPr lang="ru-RU" sz="2200" i="1" dirty="0">
                <a:effectLst/>
                <a:latin typeface="Times New Roman" panose="02020603050405020304" pitchFamily="18" charset="0"/>
                <a:ea typeface="Times New Roman" panose="02020603050405020304" pitchFamily="18" charset="0"/>
                <a:cs typeface="Times New Roman" panose="02020603050405020304" pitchFamily="18" charset="0"/>
              </a:rPr>
              <a:t>амоси инсон ба ноқил дар шабакаи сефазаи чор ноқилӣ бо нейтрали сахт заминвасл</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78696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1043608" y="476672"/>
            <a:ext cx="7560840" cy="4858510"/>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кори муқаррарии шабака, шахси осебдида зери таъсири шиддати фазавӣ қарор мегирад ва дар ин ҳолат занҷири ҷараёне, ки аз бадани инсон мегузарад, муқовимати фарш, пойафзол ва заминкунии нейтрали манбаи ҷараёнро дар бар мегирад, зеро муқовимати заминкунии нейтрал rnr_nrn​ нисбат ба муқовиматҳои фаъол ва зарфиятии ноқилҳо нисбат ба замин хеле хурд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Ҷараёне, ки аз бадани инсон мегузарад, баробар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4022EA9C-6769-4C97-9C0B-8F251A48640C}"/>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5" name="Рисунок 4">
            <a:extLst>
              <a:ext uri="{FF2B5EF4-FFF2-40B4-BE49-F238E27FC236}">
                <a16:creationId xmlns:a16="http://schemas.microsoft.com/office/drawing/2014/main" id="{A238CFA7-A8D4-41A3-93D3-2A803455821E}"/>
              </a:ext>
            </a:extLst>
          </p:cNvPr>
          <p:cNvPicPr/>
          <p:nvPr/>
        </p:nvPicPr>
        <p:blipFill rotWithShape="1">
          <a:blip r:embed="rId2"/>
          <a:srcRect l="5289" t="33950" r="6642" b="37266"/>
          <a:stretch/>
        </p:blipFill>
        <p:spPr bwMode="auto">
          <a:xfrm>
            <a:off x="3097537" y="4725144"/>
            <a:ext cx="2948925" cy="792088"/>
          </a:xfrm>
          <a:prstGeom prst="rect">
            <a:avLst/>
          </a:prstGeom>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3FD7A7B2-8160-4A64-931F-49A1E2838E30}"/>
              </a:ext>
            </a:extLst>
          </p:cNvPr>
          <p:cNvSpPr txBox="1"/>
          <p:nvPr/>
        </p:nvSpPr>
        <p:spPr>
          <a:xfrm>
            <a:off x="1115616" y="5445224"/>
            <a:ext cx="4580388" cy="1027782"/>
          </a:xfrm>
          <a:prstGeom prst="rect">
            <a:avLst/>
          </a:prstGeom>
          <a:noFill/>
        </p:spPr>
        <p:txBody>
          <a:bodyPr wrap="square">
            <a:spAutoFit/>
          </a:bodyPr>
          <a:lstStyle/>
          <a:p>
            <a:pPr>
              <a:lnSpc>
                <a:spcPct val="115000"/>
              </a:lnSpc>
              <a:spcAft>
                <a:spcPts val="100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b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rп– муқовимати фарш;</a:t>
            </a:r>
            <a:b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rоб– муқовимати пойафзол.</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27584" y="836712"/>
            <a:ext cx="7920880" cy="4738605"/>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схемаи пайвастшавии инсон ба занҷири барқӣ, муқовимати фарш ва пойафзол барои таъмини бехатарии одамон аҳамияти ниҳоят калон дорад. Дар ҳолати изтирорӣ, вақте ки яке аз фазаҳои шабака ба замин тавассути муқовимати фаъоли хурд r</a:t>
            </a:r>
            <a:r>
              <a:rPr lang="tg-Cyrl-TJ" sz="2200" baseline="-25000" dirty="0">
                <a:effectLst/>
                <a:latin typeface="Times New Roman" panose="02020603050405020304" pitchFamily="18" charset="0"/>
                <a:ea typeface="Times New Roman" panose="02020603050405020304" pitchFamily="18" charset="0"/>
                <a:cs typeface="Times New Roman" panose="02020603050405020304" pitchFamily="18" charset="0"/>
              </a:rPr>
              <a:t>зм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кӯтоҳ мешавад, шиддате, ки зери таъсири он инсон ҳангоми тамос дар давраи изтирорӣ бо ноқили солим қарор мегирад, ҳамеша аз шиддати хаттӣ камтар, вале аз шиддати фазавӣ бештар мебошад:</a:t>
            </a:r>
          </a:p>
          <a:p>
            <a:pPr indent="449580" algn="just">
              <a:lnSpc>
                <a:spcPct val="150000"/>
              </a:lnSpc>
              <a:spcAft>
                <a:spcPts val="1000"/>
              </a:spcAft>
            </a:pP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CA24613B-C198-4CD3-865A-012A04CBCCEE}"/>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pic>
        <p:nvPicPr>
          <p:cNvPr id="8" name="Рисунок 7">
            <a:extLst>
              <a:ext uri="{FF2B5EF4-FFF2-40B4-BE49-F238E27FC236}">
                <a16:creationId xmlns:a16="http://schemas.microsoft.com/office/drawing/2014/main" id="{FAD9AE98-C646-4D24-B984-C03601A9FEAD}"/>
              </a:ext>
            </a:extLst>
          </p:cNvPr>
          <p:cNvPicPr/>
          <p:nvPr/>
        </p:nvPicPr>
        <p:blipFill rotWithShape="1">
          <a:blip r:embed="rId2"/>
          <a:srcRect l="12669" t="36533" r="8610" b="44647"/>
          <a:stretch/>
        </p:blipFill>
        <p:spPr bwMode="auto">
          <a:xfrm>
            <a:off x="3138085" y="5013176"/>
            <a:ext cx="2730059" cy="43204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094700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196752"/>
            <a:ext cx="7704856"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 Дар чунин ҳолат, паст шудани муқовимати изолятсия ва пайдо шудани нуқсҳои заминӣ боиси зиёд шудани ҷараёни аз бадани инсон гузаранда мегардад.</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Инчунин, шиддати ламс метавонад ба арзишҳои хавфнок расида, эҳтимоли осеби ҷиддиро зиёд намояд.</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Аз ин рӯ, риояи қоидаҳои бехатарии барқӣ ва истифодаи воситаҳои муҳофизатӣ аҳамияти калон дорад.</a:t>
            </a:r>
          </a:p>
        </p:txBody>
      </p:sp>
      <p:sp>
        <p:nvSpPr>
          <p:cNvPr id="4" name="Заголовок 1">
            <a:extLst>
              <a:ext uri="{FF2B5EF4-FFF2-40B4-BE49-F238E27FC236}">
                <a16:creationId xmlns:a16="http://schemas.microsoft.com/office/drawing/2014/main" id="{23228425-7C96-4AB5-95FC-E6FEE47417DF}"/>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Тамоси якфазагӣ дар шабакаи сефаза бо нейтрали оиқшуда</a:t>
            </a:r>
          </a:p>
        </p:txBody>
      </p:sp>
    </p:spTree>
    <p:extLst>
      <p:ext uri="{BB962C8B-B14F-4D97-AF65-F5344CB8AC3E}">
        <p14:creationId xmlns:p14="http://schemas.microsoft.com/office/powerpoint/2010/main" val="3451819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A00DAD-BF3C-4853-852D-50F5C8B8E09F}"/>
              </a:ext>
            </a:extLst>
          </p:cNvPr>
          <p:cNvSpPr txBox="1"/>
          <p:nvPr/>
        </p:nvSpPr>
        <p:spPr>
          <a:xfrm>
            <a:off x="1115616" y="1124744"/>
            <a:ext cx="7632848" cy="4730269"/>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Схемаи шабака ва реҷаи нейтрал вобаста ба талаботи технологӣ ва шартҳои бехатарӣ интихоб карда мешаванд.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Аз нуқтаи назари талаботи технологӣ, одатан ба шабакаи чор ноқилӣ афзалият дода мешавад, зеро он имкон медиҳад ду намуди шиддат — хаттӣ ва фазавӣ истифода бурда шавад. Аз нуқтаи назари бехатарӣ, интихоби яке аз ду схема бо дарназардошти хулосаҳои ҳангоми таҳлили ин шабакаҳо бадастомада анҷом дода мешавад, </a:t>
            </a:r>
          </a:p>
          <a:p>
            <a:pPr indent="44958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130C79D5-B226-45B0-BE6A-389F4B1C1EB7}"/>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Интихоби схемаи шабака ва реҷаи нейтрал</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96371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CD54D19D-9272-48F7-A328-32BA79DB1DD3}"/>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Интихоби схемаи шабака ва реҷаи нейтрал</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BA717DA0-F4E1-453D-BAC8-2E0FAF8F9E25}"/>
              </a:ext>
            </a:extLst>
          </p:cNvPr>
          <p:cNvSpPr txBox="1"/>
          <p:nvPr/>
        </p:nvSpPr>
        <p:spPr>
          <a:xfrm>
            <a:off x="1115616" y="908721"/>
            <a:ext cx="7416824" cy="4094198"/>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яъне аз рӯи шароити тамос бо ноқили фазавӣ дар ҳолати кори муқаррарии шабака. Одатан, дар ҳолати кори муқаррарӣ шабака бо нейтрали оиқшуда бехатартар аст, аммо дар ҳолати изтирорӣ — шабака бо нейтрали сахт заминвасл бехатартар мебошад.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Шабакаҳои бо нейтрали оиқшуда истифода бурдан мувофиқи мақсад аст дар объектҳое, ки хатари баланди осеб дидани инсон аз ҷараёни барқ мавҷуд аст ва дар ҳолатҳое,</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7703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3380A5-D0F5-4782-9A6B-6D7D9977C179}"/>
              </a:ext>
            </a:extLst>
          </p:cNvPr>
          <p:cNvSpPr txBox="1"/>
          <p:nvPr/>
        </p:nvSpPr>
        <p:spPr>
          <a:xfrm>
            <a:off x="765920" y="692696"/>
            <a:ext cx="7776864" cy="5238101"/>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ки имконияти нигоҳ доштани сатҳи баланди изолятсияи ноқилҳо нисбат ба замин вуҷуд дорад, яъне дар шабакаҳои кӯтоҳ, ки ба таъсири муҳити агрессивӣ дучор намешаванд ва таҳти назорати доимии кормандони электрикӣ қарор доранд (масалан, шабакаҳои дастгоҳҳои сайёр, истихроҷи торф, конҳо ва ғайра). Шабакаҳои бо нейтрали сахт заминвасл (чор ноқилӣ) бояд дар ҳолатҳое истифода шаванд, ки таъмин намудани изолятсияи хуби ноқилҳо ғайриимкон аст (бо сабаби намнокии баланд, муҳити агрессивӣ, дарозии зиёди шабака ва ғайра),</a:t>
            </a:r>
          </a:p>
          <a:p>
            <a:pPr indent="44958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70A46A90-3A4F-4B62-859F-8D56094FE8FF}"/>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Интихоби схемаи шабака ва реҷаи нейтрал</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F92F60-78D6-4073-89C1-3304734D638E}"/>
              </a:ext>
            </a:extLst>
          </p:cNvPr>
          <p:cNvSpPr txBox="1"/>
          <p:nvPr/>
        </p:nvSpPr>
        <p:spPr>
          <a:xfrm>
            <a:off x="1115616" y="1484784"/>
            <a:ext cx="7416824" cy="4228978"/>
          </a:xfrm>
          <a:prstGeom prst="rect">
            <a:avLst/>
          </a:prstGeom>
          <a:noFill/>
        </p:spPr>
        <p:txBody>
          <a:bodyPr wrap="square">
            <a:spAutoFit/>
          </a:bodyPr>
          <a:lstStyle/>
          <a:p>
            <a:pPr indent="228600"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rPr>
              <a:t>Нейтрали оиқшуда</a:t>
            </a:r>
            <a:r>
              <a:rPr lang="ru-RU" sz="2200" dirty="0">
                <a:effectLst/>
                <a:latin typeface="Times New Roman" panose="02020603050405020304" pitchFamily="18" charset="0"/>
                <a:ea typeface="Times New Roman" panose="02020603050405020304" pitchFamily="18" charset="0"/>
              </a:rPr>
              <a:t> — ин нейтрал (нуқтаи сифрии) трансформатор ё генератор мебошад, ки аз замин ҷудо карда шудааст ё тавассути таҷҳизоти ҷуброни ҷараёнҳои зарфиятии шабака, ки муқовимати фаъоли калон дорад, ба дастгоҳи заминвасла пайваст шудааст. Ламс кардани яке аз фазҳои чунин шабака ба гузариши ҷараён тавассути бадани инсон намеорад ва аз ин рӯ, </a:t>
            </a:r>
          </a:p>
          <a:p>
            <a:pPr indent="22860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3BA322D5-7033-4EF4-8DBF-FE1597502E76}"/>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Интихоби схемаи шабака ва реҷаи нейтрал</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374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29FA7AB7-D8DF-449E-AB8F-5F4894DA99D7}"/>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 организм ва хусусиятҳои физиологии инсон</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2AA2803-CD0D-45CF-A2C0-DA54C2E1C519}"/>
              </a:ext>
            </a:extLst>
          </p:cNvPr>
          <p:cNvSpPr txBox="1"/>
          <p:nvPr/>
        </p:nvSpPr>
        <p:spPr>
          <a:xfrm>
            <a:off x="899592" y="1268760"/>
            <a:ext cx="7776864" cy="3078535"/>
          </a:xfrm>
          <a:prstGeom prst="rect">
            <a:avLst/>
          </a:prstGeom>
          <a:noFill/>
        </p:spPr>
        <p:txBody>
          <a:bodyPr wrap="square">
            <a:spAutoFit/>
          </a:bodyPr>
          <a:lstStyle/>
          <a:p>
            <a:pPr indent="449580" algn="just">
              <a:lnSpc>
                <a:spcPct val="150000"/>
              </a:lnSpc>
              <a:spcAft>
                <a:spcPts val="1000"/>
              </a:spcAft>
            </a:pPr>
            <a:r>
              <a:rPr lang="ru-RU" sz="2200" dirty="0">
                <a:latin typeface="Times New Roman" panose="02020603050405020304" pitchFamily="18" charset="0"/>
                <a:cs typeface="Times New Roman" panose="02020603050405020304" pitchFamily="18" charset="0"/>
              </a:rPr>
              <a:t>вақте, ки, истифодаи системаҳои ҳимоявӣ ва автоматика барои зуд хомӯш кардани қитъаи осебдида зарур мегардад.</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Инчунин, назорати доимии ҳолати изолятсия ва истифодаи дастгоҳҳои сигналдиҳӣ аҳамияти муҳим дорад.</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Бо ин роҳ, хавфи таъсири ҷараёни барқ ба инсон коҳиш дода шуда, сатҳи бехатарии система баланд бардошта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4347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D4C18932-B12A-4EAF-BED6-89FAEF886542}"/>
              </a:ext>
            </a:extLst>
          </p:cNvPr>
          <p:cNvSpPr txBox="1">
            <a:spLocks/>
          </p:cNvSpPr>
          <p:nvPr/>
        </p:nvSpPr>
        <p:spPr>
          <a:xfrm>
            <a:off x="297868" y="260886"/>
            <a:ext cx="8712968" cy="4616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
        <p:nvSpPr>
          <p:cNvPr id="6" name="TextBox 5">
            <a:extLst>
              <a:ext uri="{FF2B5EF4-FFF2-40B4-BE49-F238E27FC236}">
                <a16:creationId xmlns:a16="http://schemas.microsoft.com/office/drawing/2014/main" id="{6346C5EF-E3D2-4A64-8BA4-7F7D94055191}"/>
              </a:ext>
            </a:extLst>
          </p:cNvPr>
          <p:cNvSpPr txBox="1"/>
          <p:nvPr/>
        </p:nvSpPr>
        <p:spPr>
          <a:xfrm>
            <a:off x="1043608" y="1059120"/>
            <a:ext cx="7704856" cy="410073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Дар лексия масъалаҳои марбут ба таҳлили хатари таъсири ҷараёни барқ ба инсон дар шабакаҳои барқӣ бо реҷаҳои гуногуни нейтрал баррасӣ гардиданд. Муайян карда шуд, ки дараҷаи хатар пеш аз ҳама аз қимати ҷараёни аз бадани инсон гузаранда ва шиддати тамос вобаста мебошад. Ин параметрҳо бошад, ба як қатор омилҳо, аз ҷумла схемаи шабака, реҷаи нейтрал, муқовимати изолятсия ва зарфияти ноқилҳо нисбат ба замин вобаста мебошанд.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11611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999343C-29A8-4432-98DB-37A67E81EDAE}"/>
              </a:ext>
            </a:extLst>
          </p:cNvPr>
          <p:cNvSpPr>
            <a:spLocks noGrp="1"/>
          </p:cNvSpPr>
          <p:nvPr>
            <p:ph idx="1"/>
          </p:nvPr>
        </p:nvSpPr>
        <p:spPr>
          <a:xfrm>
            <a:off x="457200" y="404664"/>
            <a:ext cx="8229600" cy="5400600"/>
          </a:xfrm>
        </p:spPr>
        <p:txBody>
          <a:bodyPr>
            <a:noAutofit/>
          </a:bodyPr>
          <a:lstStyle/>
          <a:p>
            <a:pPr marL="0"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Таҳлил нишон дод, ки:</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тамоси дуфазагӣ инсон зери шиддати хаттӣ қарор гирифта, ҷараёни хатарнок ба қимати калон мерасад;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тамоси якфазагӣ дар шабакаҳои бо нейтрали оиқшуда, ҷараён аз муқовимати изолятсия вобаста буда, бо зиёд шудани он хатар кам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ҳолати изтирорӣ (кӯтоҳшавӣ ба замин) хатар назаррас зиёд мегардад ва инсон метавонад ба шиддати наздик ба хаттӣ дучор шавад;</a:t>
            </a: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шабакаҳои бо нейтрали сахт заминвасл, дар ҳолати муқаррарӣ инсон зери шиддати фазавӣ қарор мегирад, аммо дар ҳолати изтирорӣ хатар бештар мешавад</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0E0EE649-320C-49A6-B0EC-49B42809EE93}"/>
              </a:ext>
            </a:extLst>
          </p:cNvPr>
          <p:cNvSpPr txBox="1">
            <a:spLocks/>
          </p:cNvSpPr>
          <p:nvPr/>
        </p:nvSpPr>
        <p:spPr>
          <a:xfrm>
            <a:off x="297868" y="-27383"/>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2531431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FFEDE1D-BE42-49DB-A931-EC8F12F5FFF8}"/>
              </a:ext>
            </a:extLst>
          </p:cNvPr>
          <p:cNvSpPr>
            <a:spLocks noGrp="1"/>
          </p:cNvSpPr>
          <p:nvPr>
            <p:ph idx="1"/>
          </p:nvPr>
        </p:nvSpPr>
        <p:spPr>
          <a:xfrm>
            <a:off x="457200" y="548680"/>
            <a:ext cx="8229600" cy="5472608"/>
          </a:xfrm>
        </p:spPr>
        <p:txBody>
          <a:bodyPr>
            <a:noAutofit/>
          </a:bodyPr>
          <a:lstStyle/>
          <a:p>
            <a:pPr indent="0" algn="just">
              <a:lnSpc>
                <a:spcPct val="115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Ҳамчунин муайян гардид, ки муқовимати фарш ва пойафзол дар кам намудани ҷараёни таъсиркунанда нақши муҳим мебозанд.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натиҷа, интихоби дурусти схемаи шабака ва реҷаи нейтрал аҳамияти калон 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шароити бо хатари баланд ва назорати доимӣ — шабакаи бо нейтрали оиқшуда бехатартар аст;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шабакаҳои дароз, муҳити намнок ва саноатӣ — шабакаи бо нейтрали сахт заминвасл мувофиқ мебошад. </a:t>
            </a:r>
          </a:p>
          <a:p>
            <a:pPr lvl="0" algn="just">
              <a:lnSpc>
                <a:spcPct val="115000"/>
              </a:lnSpc>
              <a:spcAft>
                <a:spcPts val="1000"/>
              </a:spcAft>
              <a:buSzPts val="1000"/>
              <a:buFont typeface="Wingdings" panose="05000000000000000000" pitchFamily="2" charset="2"/>
              <a:buChar char="Ø"/>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Ҳамин тавр, таъмини бехатарии электрикӣ танҳо бо роҳи таҳлили дурусти режимҳои кории шабака, интихоби схемаи мувофиқ ва истифодаи воситаҳои муҳофизатӣ (заминвасл, зануление, муҳофизати автоматӣ) имконпазир мебошад.</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16CA7A7F-4A42-4DBF-A76E-1EFFEB997DE0}"/>
              </a:ext>
            </a:extLst>
          </p:cNvPr>
          <p:cNvSpPr txBox="1">
            <a:spLocks/>
          </p:cNvSpPr>
          <p:nvPr/>
        </p:nvSpPr>
        <p:spPr>
          <a:xfrm>
            <a:off x="297868" y="-27383"/>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5968085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1003819"/>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Шкрабак</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ҳаёт</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дар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истеҳсолоти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КолосС</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Абдуллозода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Р. Т., и Б. Т. Абдуллоев.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Асосҳои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бехатарии электрикӣ: дастури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методӣ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барои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машғулиятҳои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озмоишӣ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Осимӣ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Абдуллозода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Р. Т., Д. Д. Давлатшоев, Ш.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Саъдуллозода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Ҷ. Б.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Раҳимов</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И. Т. Абдуллоев, А. И. Сидоров, И.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Окраинская</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и Н. В. Глотова.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Асосҳои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бехатарии электрикӣ: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тарҷума</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аз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забони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Раско</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китоби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дарсӣ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барои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курсҳои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такмили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ихтисос</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донишҷӯёни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ихтисоси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муҳандисии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40754"/>
    </mc:Choice>
    <mc:Fallback xmlns="">
      <p:transition spd="slow" advTm="407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3821"/>
    </mc:Choice>
    <mc:Fallback xmlns="">
      <p:transition spd="slow" advTm="3821"/>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879</TotalTime>
  <Words>2603</Words>
  <Application>Microsoft Office PowerPoint</Application>
  <PresentationFormat>Экран (4:3)</PresentationFormat>
  <Paragraphs>160</Paragraphs>
  <Slides>38</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38</vt:i4>
      </vt:variant>
    </vt:vector>
  </HeadingPairs>
  <TitlesOfParts>
    <vt:vector size="46" baseType="lpstr">
      <vt:lpstr>Calibri</vt:lpstr>
      <vt:lpstr>Cambria Math</vt:lpstr>
      <vt:lpstr>Century Gothic</vt:lpstr>
      <vt:lpstr>Constantia</vt:lpstr>
      <vt:lpstr>Times New Roman</vt:lpstr>
      <vt:lpstr>Wingdings</vt:lpstr>
      <vt:lpstr>Wingdings 2</vt:lpstr>
      <vt:lpstr>Поток</vt:lpstr>
      <vt:lpstr>Презентация PowerPoint</vt:lpstr>
      <vt:lpstr>Презентация PowerPoint</vt:lpstr>
      <vt:lpstr>Презентация PowerPoint</vt:lpstr>
      <vt:lpstr>Муқаррароти умумӣ</vt:lpstr>
      <vt:lpstr>Муқаррароти умумӣ</vt:lpstr>
      <vt:lpstr>Муқаррароти умумӣ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43</cp:revision>
  <dcterms:created xsi:type="dcterms:W3CDTF">2026-03-15T08:20:21Z</dcterms:created>
  <dcterms:modified xsi:type="dcterms:W3CDTF">2026-04-02T07:18:39Z</dcterms:modified>
</cp:coreProperties>
</file>