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6"/>
  </p:notesMasterIdLst>
  <p:sldIdLst>
    <p:sldId id="256" r:id="rId2"/>
    <p:sldId id="258" r:id="rId3"/>
    <p:sldId id="259" r:id="rId4"/>
    <p:sldId id="265" r:id="rId5"/>
    <p:sldId id="267" r:id="rId6"/>
    <p:sldId id="295" r:id="rId7"/>
    <p:sldId id="322" r:id="rId8"/>
    <p:sldId id="286" r:id="rId9"/>
    <p:sldId id="334" r:id="rId10"/>
    <p:sldId id="333" r:id="rId11"/>
    <p:sldId id="289" r:id="rId12"/>
    <p:sldId id="296" r:id="rId13"/>
    <p:sldId id="335" r:id="rId14"/>
    <p:sldId id="297" r:id="rId15"/>
    <p:sldId id="328" r:id="rId16"/>
    <p:sldId id="298" r:id="rId17"/>
    <p:sldId id="301" r:id="rId18"/>
    <p:sldId id="302" r:id="rId19"/>
    <p:sldId id="303" r:id="rId20"/>
    <p:sldId id="304" r:id="rId21"/>
    <p:sldId id="336" r:id="rId22"/>
    <p:sldId id="305" r:id="rId23"/>
    <p:sldId id="306" r:id="rId24"/>
    <p:sldId id="307" r:id="rId25"/>
    <p:sldId id="308" r:id="rId26"/>
    <p:sldId id="337" r:id="rId27"/>
    <p:sldId id="309" r:id="rId28"/>
    <p:sldId id="326" r:id="rId29"/>
    <p:sldId id="310" r:id="rId30"/>
    <p:sldId id="311" r:id="rId31"/>
    <p:sldId id="312" r:id="rId32"/>
    <p:sldId id="313" r:id="rId33"/>
    <p:sldId id="325" r:id="rId34"/>
    <p:sldId id="314" r:id="rId35"/>
    <p:sldId id="315" r:id="rId36"/>
    <p:sldId id="316" r:id="rId37"/>
    <p:sldId id="323" r:id="rId38"/>
    <p:sldId id="329" r:id="rId39"/>
    <p:sldId id="330" r:id="rId40"/>
    <p:sldId id="331" r:id="rId41"/>
    <p:sldId id="324" r:id="rId42"/>
    <p:sldId id="327" r:id="rId43"/>
    <p:sldId id="261" r:id="rId44"/>
    <p:sldId id="262" r:id="rId4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11.04.2026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11.04.2026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11.04.2026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11.04.2026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11.04.2026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11.04.2026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11.04.2026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11.04.2026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11.04.2026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11.04.2026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2198" y="2276872"/>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1339662"/>
          </a:xfrm>
          <a:prstGeom prst="rect">
            <a:avLst/>
          </a:prstGeom>
        </p:spPr>
        <p:txBody>
          <a:bodyPr wrap="square">
            <a:spAutoFit/>
          </a:bodyPr>
          <a:lstStyle/>
          <a:p>
            <a:pPr algn="ctr">
              <a:lnSpc>
                <a:spcPct val="115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Week 5</a:t>
            </a:r>
            <a:r>
              <a:rPr lang="tg-Cyrl-TJ" sz="2400" b="1">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Technical methods for ensuring safety during operation of electrical equipment</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20474"/>
    </mc:Choice>
    <mc:Fallback xmlns="">
      <p:transition spd="slow" advTm="204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1200329"/>
          </a:xfrm>
          <a:prstGeom prst="rect">
            <a:avLst/>
          </a:prstGeom>
        </p:spPr>
        <p:txBody>
          <a:bodyPr wrap="square">
            <a:spAutoFit/>
          </a:bodyPr>
          <a:lstStyle/>
          <a:p>
            <a:pPr indent="449580" algn="ctr"/>
            <a:r>
              <a:rPr lang="ru-RU" sz="2400" b="1" dirty="0">
                <a:latin typeface="Times New Roman" panose="02020603050405020304" pitchFamily="18" charset="0"/>
                <a:ea typeface="Times New Roman"/>
                <a:cs typeface="Times New Roman" panose="02020603050405020304" pitchFamily="18" charset="0"/>
                <a:sym typeface="Times New Roman"/>
              </a:rPr>
              <a:t>Ҳафтаи </a:t>
            </a:r>
            <a:r>
              <a:rPr lang="tg-Cyrl-TJ" sz="2400" b="1" dirty="0">
                <a:latin typeface="Times New Roman" panose="02020603050405020304" pitchFamily="18" charset="0"/>
                <a:ea typeface="Times New Roman"/>
                <a:cs typeface="Times New Roman" panose="02020603050405020304" pitchFamily="18" charset="0"/>
                <a:sym typeface="Times New Roman"/>
              </a:rPr>
              <a:t>5</a:t>
            </a:r>
            <a:r>
              <a:rPr lang="ru-RU" sz="2400" b="1" dirty="0">
                <a:latin typeface="Times New Roman" panose="02020603050405020304" pitchFamily="18" charset="0"/>
                <a:ea typeface="Times New Roman"/>
                <a:cs typeface="Times New Roman" panose="02020603050405020304" pitchFamily="18" charset="0"/>
                <a:sym typeface="Times New Roman"/>
              </a:rPr>
              <a:t>: </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ct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48591"/>
    </mc:Choice>
    <mc:Fallback xmlns="">
      <p:transition spd="slow" advTm="485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endPar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lvl="0" eaLnBrk="0" fontAlgn="base" hangingPunct="0">
              <a:spcBef>
                <a:spcPct val="0"/>
              </a:spcBef>
              <a:spcAft>
                <a:spcPct val="0"/>
              </a:spcAft>
              <a:buClrTx/>
            </a:pPr>
            <a:endParaRPr lang="uz-Cyrl-UZ" sz="20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lvl="0" eaLnBrk="0" fontAlgn="base" hangingPunct="0">
              <a:spcBef>
                <a:spcPct val="0"/>
              </a:spcBef>
              <a:spcAft>
                <a:spcPct val="0"/>
              </a:spcAft>
              <a:buClrTx/>
            </a:pPr>
            <a:endPar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indent="-342900">
              <a:lnSpc>
                <a:spcPct val="115000"/>
              </a:lnSpc>
              <a:spcAft>
                <a:spcPts val="100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a:p>
            <a:pPr marL="342900" indent="-342900">
              <a:lnSpc>
                <a:spcPct val="115000"/>
              </a:lnSpc>
              <a:spcAft>
                <a:spcPts val="100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Тартиби ташкил намудани корҳо аз рӯи наряд ва фармоиш</a:t>
            </a:r>
          </a:p>
          <a:p>
            <a:pPr marL="342900" indent="-342900">
              <a:lnSpc>
                <a:spcPct val="115000"/>
              </a:lnSpc>
              <a:spcAft>
                <a:spcPts val="100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Таркиби бригада</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15000"/>
              </a:lnSpc>
              <a:spcAft>
                <a:spcPts val="1000"/>
              </a:spcAft>
              <a:buFont typeface="Wingdings" panose="05000000000000000000" pitchFamily="2" charset="2"/>
              <a:buChar char="Ø"/>
            </a:pP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p>
          <a:p>
            <a:pPr marL="342900" indent="-342900">
              <a:lnSpc>
                <a:spcPct val="115000"/>
              </a:lnSpc>
              <a:spcAft>
                <a:spcPts val="1000"/>
              </a:spcAft>
              <a:buFont typeface="Wingdings" panose="05000000000000000000" pitchFamily="2" charset="2"/>
              <a:buChar char="Ø"/>
            </a:pPr>
            <a:r>
              <a:rPr lang="ru-RU" sz="2000" b="1" dirty="0">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0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101732"/>
    </mc:Choice>
    <mc:Fallback xmlns="">
      <p:transition spd="slow" advTm="1017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8229600"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97868" y="116632"/>
            <a:ext cx="8712968" cy="792088"/>
          </a:xfrm>
        </p:spPr>
        <p:txBody>
          <a:bodyPr>
            <a:noAutofit/>
          </a:bodyPr>
          <a:lstStyle/>
          <a:p>
            <a:pPr algn="ctr">
              <a:lnSpc>
                <a:spcPct val="115000"/>
              </a:lnSpc>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7" name="Прямоугольник 6">
            <a:extLst>
              <a:ext uri="{FF2B5EF4-FFF2-40B4-BE49-F238E27FC236}">
                <a16:creationId xmlns:a16="http://schemas.microsoft.com/office/drawing/2014/main" id="{6255F8A4-E865-4F50-AF85-F68AAC47396B}"/>
              </a:ext>
            </a:extLst>
          </p:cNvPr>
          <p:cNvSpPr/>
          <p:nvPr/>
        </p:nvSpPr>
        <p:spPr>
          <a:xfrm>
            <a:off x="1187624" y="6131292"/>
            <a:ext cx="403244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F80E9A8-8B68-4E69-BCF0-5CCCC3D1AD05}"/>
              </a:ext>
            </a:extLst>
          </p:cNvPr>
          <p:cNvSpPr txBox="1"/>
          <p:nvPr/>
        </p:nvSpPr>
        <p:spPr>
          <a:xfrm>
            <a:off x="755576" y="836712"/>
            <a:ext cx="7941568" cy="5019131"/>
          </a:xfrm>
          <a:prstGeom prst="rect">
            <a:avLst/>
          </a:prstGeom>
          <a:noFill/>
        </p:spPr>
        <p:txBody>
          <a:bodyPr wrap="square">
            <a:spAutoFit/>
          </a:bodyPr>
          <a:lstStyle/>
          <a:p>
            <a:pPr algn="just">
              <a:lnSpc>
                <a:spcPct val="150000"/>
              </a:lnSpc>
            </a:pPr>
            <a:r>
              <a:rPr lang="tg-Cyrl-TJ" sz="2400" dirty="0">
                <a:effectLst/>
                <a:latin typeface="Times New Roman" panose="02020603050405020304" pitchFamily="18" charset="0"/>
                <a:ea typeface="Times New Roman" panose="02020603050405020304" pitchFamily="18" charset="0"/>
              </a:rPr>
              <a:t>	Тадбирҳои техникии таъмини бехатарӣ ин маҷмӯи чорабиниҳои ҳатмӣ мебошанд, ки барои пешгирии ҳодисаҳои нохуш ва ҳифзи ҳаёт ва саломатии кормандон равона шудаанд. Онҳо тартиби дурусти ташкил ва идоракунии корҳои барқиро муайян намуда, масъулияти ҳар як иштирокчии равандро мушаххас мегардонанд. Риояи қатъии ин тадбирҳо имконият медиҳад, ки хавфи таъсири ҷараёни барқ ва дигар омилҳои хатарнок ба ҳадди ақал расонида шавад. </a:t>
            </a:r>
            <a:endParaRPr lang="ru-RU" sz="2400" dirty="0"/>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48350"/>
    </mc:Choice>
    <mc:Fallback xmlns="">
      <p:transition spd="slow" advTm="1483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908720"/>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Инчунин, онҳо назорати доимии раванди кор ва истифодаи дурусти воситаҳои муҳофизатиро таъмин менамоянд.</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ташкилӣ, ки бехатарии иҷрои корҳоро дар дастгоҳҳои барқӣ таъмин менамоянд, инҳоянд: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arenR"/>
              <a:tabLst>
                <a:tab pos="457200" algn="l"/>
              </a:tabLst>
            </a:pPr>
            <a:r>
              <a:rPr lang="tg-Cyrl-TJ" sz="2400" dirty="0">
                <a:effectLst/>
                <a:latin typeface="Times New Roman" panose="02020603050405020304" pitchFamily="18" charset="0"/>
                <a:ea typeface="Times New Roman" panose="02020603050405020304" pitchFamily="18" charset="0"/>
                <a:cs typeface="Times New Roman" panose="02020603050405020304" pitchFamily="18" charset="0"/>
              </a:rPr>
              <a:t>Ба расмият даровардани кор тавассути наряд, ё фармоиш, ё рӯйхати корҳое, ки дар тартиби истифодаи ҷорӣ иҷро карда мешаванд;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arenR"/>
              <a:tabLst>
                <a:tab pos="457200" algn="l"/>
              </a:tabLs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Иҷозат додан (допуск) ба иҷрои кор;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arenR"/>
              <a:tabLst>
                <a:tab pos="457200" algn="l"/>
              </a:tabLst>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Назорат (назоратбурӣ) ҳангоми иҷрои кор;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mj-lt"/>
              <a:buAutoNum type="arabicParenR"/>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Ба расмият даровардани танаффус дар кор, </a:t>
            </a:r>
          </a:p>
          <a:p>
            <a:pPr marL="0" indent="0">
              <a:buNone/>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гузаронидан ба ҷойи дигари корӣ ва </a:t>
            </a:r>
          </a:p>
          <a:p>
            <a:pPr marL="0" indent="0">
              <a:buNone/>
            </a:pP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анҷоми кор.</a:t>
            </a:r>
            <a:endParaRPr lang="tg-Cyrl-TJ" sz="24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96BFEF9D-4721-482D-8928-D5CFB7F048DD}"/>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130739"/>
    </mc:Choice>
    <mc:Fallback xmlns="">
      <p:transition spd="slow" advTm="1307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565212" y="908720"/>
            <a:ext cx="8229600" cy="5184576"/>
          </a:xfrm>
        </p:spPr>
        <p:txBody>
          <a:bodyPr>
            <a:noAutofit/>
          </a:bodyPr>
          <a:lstStyle/>
          <a:p>
            <a:pPr indent="0" algn="just">
              <a:lnSpc>
                <a:spcPct val="115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Шахсони масъул барои таъмини бехатарии иҷрои корҳо, инчунин ҳуқуқ ва ӯҳдадориҳои онҳо: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Шахсони масъул барои иҷрои бехатари корҳо инҳоянд: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Шахсе, ки наряд медиҳад, фармоиш медиҳад ё рӯйхати корҳои иҷрошавандаро дар тартиби истифодаи ҷорӣ тасдиқ мекунад;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Роҳбари масъули корҳо;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Шахси иҷозатдиҳанда (допускающий);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Иҷрокунандаи кор (производитель работ);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Нозир (наблюдающий);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mj-lt"/>
              <a:buAutoNum type="arabicPeriod"/>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Аъзои бригада.</a:t>
            </a: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3B8E84EE-67DF-4711-ABB7-70808EEDB65C}"/>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292765"/>
    </mc:Choice>
    <mc:Fallback xmlns="">
      <p:transition spd="slow" advTm="29276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5760640"/>
          </a:xfrm>
        </p:spPr>
        <p:txBody>
          <a:bodyPr>
            <a:noAutofit/>
          </a:bodyPr>
          <a:lstStyle/>
          <a:p>
            <a:pPr indent="0">
              <a:lnSpc>
                <a:spcPct val="115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Шахсе, ки наряд (ё фармоиш) медиҳад, зарурат ва имконияти иҷрои бехатари корро муайян мекунад.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Шахси додани наряд (фармоиш) барои чунин масъалаҳо ҷавобгар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Кифоягӣ ва дурустии тадбирҳои бехатарӣ, ки дар наряд нишон дода шудаанд;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Таркиби сифатӣ ва миқдории бригада;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Таъин намудани шахсони масъул барои бехатарӣ;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Мутобиқати гурӯҳҳои ихтисосии кормандоне, ки дар наряд зикр шудаанд, ба кори иҷрошаванда;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mj-lt"/>
              <a:buAutoNum type="arabicPeriod"/>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Гузаронидани дастури мақсаднок (инструктажи мақсаднок) ба роҳбари масъули корҳо ва иҷрокунандаи кор (ё нозир).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B96A3C2F-72AF-49D4-BCB9-985979E364D5}"/>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indent="0" algn="just">
              <a:lnSpc>
                <a:spcPct val="115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Ҳуқуқи додани наряд ба кормандоне дода мешавад, ки ба ҳайати кормандони маъмурӣ-техникӣ дохил мешаванд (яъне роҳбарон ва мутахассисоне, ки масъули ташкили хизматрасонии техникӣ ва оперативӣ, инчунин иҷрои корҳои таъмирӣ, васлкунӣ ва танзимкунӣ мебошанд).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кормандон бояд дорои чунин гурӯҳҳои бехатарии барқӣ бошанд:</a:t>
            </a: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Гурӯҳи V</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барои дастгоҳҳои барқии шиддаташон аз 1 кВ.</a:t>
            </a:r>
          </a:p>
          <a:p>
            <a:pPr marL="0" indent="0">
              <a:buNone/>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latin typeface="Times New Roman" panose="02020603050405020304" pitchFamily="18" charset="0"/>
                <a:cs typeface="Times New Roman" panose="02020603050405020304" pitchFamily="18" charset="0"/>
              </a:rPr>
              <a:t>Ба ин гурӯҳ дохил мешаванд:</a:t>
            </a:r>
          </a:p>
          <a:p>
            <a:pPr>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Зеристгоҳҳои 6 кВ, 10 кВ, 35 кВ, 110 кВ ва болотар </a:t>
            </a:r>
          </a:p>
          <a:p>
            <a:pPr>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Хатҳои баландшиддат (ЛЭП) </a:t>
            </a:r>
          </a:p>
          <a:p>
            <a:pPr>
              <a:lnSpc>
                <a:spcPct val="150000"/>
              </a:lnSpc>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Таҷҳизоти тақсимоти баландшиддат </a:t>
            </a:r>
          </a:p>
          <a:p>
            <a:pPr marL="0" lvl="0" indent="0">
              <a:lnSpc>
                <a:spcPct val="115000"/>
              </a:lnSpc>
              <a:spcAft>
                <a:spcPts val="1000"/>
              </a:spcAft>
              <a:buSzPts val="1000"/>
              <a:buNone/>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3" name="Заголовок 1">
            <a:extLst>
              <a:ext uri="{FF2B5EF4-FFF2-40B4-BE49-F238E27FC236}">
                <a16:creationId xmlns:a16="http://schemas.microsoft.com/office/drawing/2014/main" id="{81E399A3-6E20-46EE-AE88-D8ABAD6620F0}"/>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53043"/>
    </mc:Choice>
    <mc:Fallback xmlns="">
      <p:transition spd="slow" advTm="53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0C64F1D-B45E-494E-9A14-2C5EB77B6797}"/>
              </a:ext>
            </a:extLst>
          </p:cNvPr>
          <p:cNvSpPr>
            <a:spLocks noGrp="1"/>
          </p:cNvSpPr>
          <p:nvPr>
            <p:ph idx="1"/>
          </p:nvPr>
        </p:nvSpPr>
        <p:spPr>
          <a:xfrm>
            <a:off x="1043608" y="908720"/>
            <a:ext cx="7776864" cy="5415880"/>
          </a:xfrm>
        </p:spPr>
        <p:txBody>
          <a:bodyPr>
            <a:normAutofit/>
          </a:bodyPr>
          <a:lstStyle/>
          <a:p>
            <a:pPr marL="0" indent="0">
              <a:buNone/>
            </a:pPr>
            <a:r>
              <a:rPr lang="ru-RU" sz="2200" b="1" dirty="0">
                <a:latin typeface="Times New Roman" panose="02020603050405020304" pitchFamily="18" charset="0"/>
                <a:cs typeface="Times New Roman" panose="02020603050405020304" pitchFamily="18" charset="0"/>
              </a:rPr>
              <a:t>Хусусият:</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Хатарнокии хеле баланд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Танҳо мутахассисони дараҷаи баланд (гурӯҳи </a:t>
            </a:r>
            <a:r>
              <a:rPr lang="en-US" sz="2200" dirty="0">
                <a:latin typeface="Times New Roman" panose="02020603050405020304" pitchFamily="18" charset="0"/>
                <a:cs typeface="Times New Roman" panose="02020603050405020304" pitchFamily="18" charset="0"/>
              </a:rPr>
              <a:t>V) </a:t>
            </a:r>
            <a:r>
              <a:rPr lang="ru-RU" sz="2200" dirty="0">
                <a:latin typeface="Times New Roman" panose="02020603050405020304" pitchFamily="18" charset="0"/>
                <a:cs typeface="Times New Roman" panose="02020603050405020304" pitchFamily="18" charset="0"/>
              </a:rPr>
              <a:t>иҷозат доранд </a:t>
            </a:r>
          </a:p>
          <a:p>
            <a:pPr>
              <a:buFont typeface="Arial" panose="020B0604020202020204" pitchFamily="34" charset="0"/>
              <a:buChar char="•"/>
            </a:pPr>
            <a:r>
              <a:rPr lang="ru-RU" sz="2200" dirty="0">
                <a:latin typeface="Times New Roman" panose="02020603050405020304" pitchFamily="18" charset="0"/>
                <a:cs typeface="Times New Roman" panose="02020603050405020304" pitchFamily="18" charset="0"/>
              </a:rPr>
              <a:t>Метавонанд идора, назорат ва роҳбарӣ кунанд</a:t>
            </a:r>
          </a:p>
          <a:p>
            <a:pPr marL="0" indent="0">
              <a:buNone/>
            </a:pPr>
            <a:r>
              <a:rPr lang="tg-Cyrl-TJ" sz="2400" i="1" dirty="0">
                <a:latin typeface="Times New Roman" panose="02020603050405020304" pitchFamily="18" charset="0"/>
                <a:cs typeface="Times New Roman" panose="02020603050405020304" pitchFamily="18" charset="0"/>
              </a:rPr>
              <a:t>         </a:t>
            </a:r>
          </a:p>
          <a:p>
            <a:pPr marL="0" indent="0">
              <a:buNone/>
            </a:pPr>
            <a:r>
              <a:rPr lang="tg-Cyrl-TJ" sz="2000" i="1" dirty="0">
                <a:latin typeface="Times New Roman" panose="02020603050405020304" pitchFamily="18" charset="0"/>
                <a:cs typeface="Times New Roman" panose="02020603050405020304" pitchFamily="18" charset="0"/>
              </a:rPr>
              <a:t>                 </a:t>
            </a:r>
            <a:r>
              <a:rPr lang="tg-Cyrl-TJ" sz="1400" i="1" dirty="0">
                <a:latin typeface="Times New Roman" panose="02020603050405020304" pitchFamily="18" charset="0"/>
                <a:cs typeface="Times New Roman" panose="02020603050405020304" pitchFamily="18" charset="0"/>
              </a:rPr>
              <a:t>А                                                          Б                                                           С</a:t>
            </a:r>
            <a:endParaRPr lang="ru-RU" sz="2000" dirty="0"/>
          </a:p>
        </p:txBody>
      </p:sp>
      <p:sp>
        <p:nvSpPr>
          <p:cNvPr id="4" name="Заголовок 1">
            <a:extLst>
              <a:ext uri="{FF2B5EF4-FFF2-40B4-BE49-F238E27FC236}">
                <a16:creationId xmlns:a16="http://schemas.microsoft.com/office/drawing/2014/main" id="{9E4AE972-38C3-41C2-8E1E-6B671313BDEA}"/>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pic>
        <p:nvPicPr>
          <p:cNvPr id="5" name="Picture 2" descr="Казахстанские коммунальные системы|Новости и события|ТОО «Оңтүстік Жарық Транзит» активно ведет модернизацию электросетевого комплекса">
            <a:extLst>
              <a:ext uri="{FF2B5EF4-FFF2-40B4-BE49-F238E27FC236}">
                <a16:creationId xmlns:a16="http://schemas.microsoft.com/office/drawing/2014/main" id="{9051551E-2531-4080-A499-CB81D29EA71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3597104"/>
            <a:ext cx="2446870" cy="163209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Виды и конструкция опор ЛЭП - статья ОЗ ЖБИ">
            <a:extLst>
              <a:ext uri="{FF2B5EF4-FFF2-40B4-BE49-F238E27FC236}">
                <a16:creationId xmlns:a16="http://schemas.microsoft.com/office/drawing/2014/main" id="{9D8CB084-2D4C-4CE8-BA2E-7F836594B8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9912" y="3597104"/>
            <a:ext cx="2446870" cy="163209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ОРУ 35 кВ - ТЭС">
            <a:extLst>
              <a:ext uri="{FF2B5EF4-FFF2-40B4-BE49-F238E27FC236}">
                <a16:creationId xmlns:a16="http://schemas.microsoft.com/office/drawing/2014/main" id="{62C0C006-E864-4728-9658-7A79F8F779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59584" y="3616660"/>
            <a:ext cx="2418810" cy="1612540"/>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1CCAE287-6F37-4E03-ABDC-44D6EA25CF75}"/>
              </a:ext>
            </a:extLst>
          </p:cNvPr>
          <p:cNvSpPr/>
          <p:nvPr/>
        </p:nvSpPr>
        <p:spPr>
          <a:xfrm>
            <a:off x="827584" y="5810780"/>
            <a:ext cx="4922726"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 А), Б), С),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069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1287785B-EE4B-45BE-B437-5521326E38DF}"/>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6" name="TextBox 5">
            <a:extLst>
              <a:ext uri="{FF2B5EF4-FFF2-40B4-BE49-F238E27FC236}">
                <a16:creationId xmlns:a16="http://schemas.microsoft.com/office/drawing/2014/main" id="{5D0BF13F-2C9B-4F6E-82FD-8B05A1EA6F0E}"/>
              </a:ext>
            </a:extLst>
          </p:cNvPr>
          <p:cNvSpPr txBox="1"/>
          <p:nvPr/>
        </p:nvSpPr>
        <p:spPr>
          <a:xfrm>
            <a:off x="827584" y="692696"/>
            <a:ext cx="7848872" cy="4003340"/>
          </a:xfrm>
          <a:prstGeom prst="rect">
            <a:avLst/>
          </a:prstGeom>
          <a:noFill/>
        </p:spPr>
        <p:txBody>
          <a:bodyPr wrap="square">
            <a:spAutoFit/>
          </a:bodyPr>
          <a:lstStyle/>
          <a:p>
            <a:pPr lvl="0">
              <a:lnSpc>
                <a:spcPct val="150000"/>
              </a:lnSpc>
              <a:spcAft>
                <a:spcPts val="1000"/>
              </a:spcAft>
              <a:buSzPts val="1000"/>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Гурӯҳи IV</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барои дастгоҳҳои барқии шиддаташон то 1 кВ.</a:t>
            </a:r>
          </a:p>
          <a:p>
            <a:pPr>
              <a:lnSpc>
                <a:spcPct val="150000"/>
              </a:lnSpc>
            </a:pPr>
            <a:r>
              <a:rPr lang="ru-RU" sz="2200" b="1" dirty="0">
                <a:latin typeface="Times New Roman" panose="02020603050405020304" pitchFamily="18" charset="0"/>
                <a:cs typeface="Times New Roman" panose="02020603050405020304" pitchFamily="18" charset="0"/>
              </a:rPr>
              <a:t>Ба ин гурӯҳ дохил мешаванд:</a:t>
            </a:r>
          </a:p>
          <a:p>
            <a:pPr marL="342900" indent="-342900">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Шабакаҳои 220 В / 380 В </a:t>
            </a:r>
          </a:p>
          <a:p>
            <a:pPr marL="342900" indent="-342900">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Таҷҳизоти дохили бино (</a:t>
            </a:r>
            <a:r>
              <a:rPr lang="ru-RU" sz="2200" dirty="0" err="1">
                <a:latin typeface="Times New Roman" panose="02020603050405020304" pitchFamily="18" charset="0"/>
                <a:cs typeface="Times New Roman" panose="02020603050405020304" pitchFamily="18" charset="0"/>
              </a:rPr>
              <a:t>щитҳо</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розеткаҳо</a:t>
            </a:r>
            <a:r>
              <a:rPr lang="ru-RU" sz="2200" dirty="0">
                <a:latin typeface="Times New Roman" panose="02020603050405020304" pitchFamily="18" charset="0"/>
                <a:cs typeface="Times New Roman" panose="02020603050405020304" pitchFamily="18" charset="0"/>
              </a:rPr>
              <a:t>) </a:t>
            </a:r>
          </a:p>
          <a:p>
            <a:pPr marL="342900" indent="-342900">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Дастгоҳҳои </a:t>
            </a:r>
            <a:r>
              <a:rPr lang="ru-RU" sz="2200" dirty="0" err="1">
                <a:latin typeface="Times New Roman" panose="02020603050405020304" pitchFamily="18" charset="0"/>
                <a:cs typeface="Times New Roman" panose="02020603050405020304" pitchFamily="18" charset="0"/>
              </a:rPr>
              <a:t>маишӣ</a:t>
            </a:r>
            <a:r>
              <a:rPr lang="ru-RU" sz="2200" dirty="0">
                <a:latin typeface="Times New Roman" panose="02020603050405020304" pitchFamily="18" charset="0"/>
                <a:cs typeface="Times New Roman" panose="02020603050405020304" pitchFamily="18" charset="0"/>
              </a:rPr>
              <a:t> ва </a:t>
            </a:r>
            <a:r>
              <a:rPr lang="ru-RU" sz="2200" dirty="0" err="1">
                <a:latin typeface="Times New Roman" panose="02020603050405020304" pitchFamily="18" charset="0"/>
                <a:cs typeface="Times New Roman" panose="02020603050405020304" pitchFamily="18" charset="0"/>
              </a:rPr>
              <a:t>истеҳсолии</a:t>
            </a:r>
            <a:r>
              <a:rPr lang="ru-RU" sz="2200" dirty="0">
                <a:latin typeface="Times New Roman" panose="02020603050405020304" pitchFamily="18" charset="0"/>
                <a:cs typeface="Times New Roman" panose="02020603050405020304" pitchFamily="18" charset="0"/>
              </a:rPr>
              <a:t> пастшиддат </a:t>
            </a:r>
          </a:p>
          <a:p>
            <a:pPr>
              <a:lnSpc>
                <a:spcPct val="150000"/>
              </a:lnSpc>
            </a:pPr>
            <a:r>
              <a:rPr lang="ru-RU" sz="2200" b="1" dirty="0">
                <a:latin typeface="Times New Roman" panose="02020603050405020304" pitchFamily="18" charset="0"/>
                <a:cs typeface="Times New Roman" panose="02020603050405020304" pitchFamily="18" charset="0"/>
              </a:rPr>
              <a:t>Хусусият:</a:t>
            </a:r>
          </a:p>
          <a:p>
            <a:pPr marL="342900" indent="-342900">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Хатар камтар нисбат ба баландшиддат </a:t>
            </a:r>
          </a:p>
          <a:p>
            <a:pPr marL="342900" indent="-342900">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Мутахассис метавонад мустақилона кор кунад </a:t>
            </a:r>
          </a:p>
          <a:p>
            <a:pPr marL="342900" indent="-342900">
              <a:buFont typeface="Wingdings" panose="05000000000000000000" pitchFamily="2" charset="2"/>
              <a:buChar char="Ø"/>
            </a:pPr>
            <a:r>
              <a:rPr lang="ru-RU" sz="2200" dirty="0">
                <a:latin typeface="Times New Roman" panose="02020603050405020304" pitchFamily="18" charset="0"/>
                <a:cs typeface="Times New Roman" panose="02020603050405020304" pitchFamily="18" charset="0"/>
              </a:rPr>
              <a:t>Барои таъмир ва хизматрасонӣ иҷозат дорад</a:t>
            </a:r>
          </a:p>
          <a:p>
            <a:pPr lvl="0">
              <a:lnSpc>
                <a:spcPct val="115000"/>
              </a:lnSpc>
              <a:spcAft>
                <a:spcPts val="1000"/>
              </a:spcAft>
              <a:buSzPts val="1000"/>
              <a:tabLst>
                <a:tab pos="457200" algn="l"/>
              </a:tabLst>
            </a:pPr>
            <a:r>
              <a:rPr lang="tg-Cyrl-TJ" sz="1400" i="1" dirty="0">
                <a:latin typeface="Times New Roman" panose="02020603050405020304" pitchFamily="18" charset="0"/>
                <a:cs typeface="Times New Roman" panose="02020603050405020304" pitchFamily="18" charset="0"/>
              </a:rPr>
              <a:t>                      А                                          Б                                       С</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074" name="Picture 2" descr="Главные распределительные щиты (ГРЩ) - Электро Трейд Комплект">
            <a:extLst>
              <a:ext uri="{FF2B5EF4-FFF2-40B4-BE49-F238E27FC236}">
                <a16:creationId xmlns:a16="http://schemas.microsoft.com/office/drawing/2014/main" id="{FF75748E-690F-4360-9EBA-06A6DD931C5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1" y="4660651"/>
            <a:ext cx="1944216" cy="127902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питальный ремонт электрики жилого дома — ЗелРемСтрой.">
            <a:extLst>
              <a:ext uri="{FF2B5EF4-FFF2-40B4-BE49-F238E27FC236}">
                <a16:creationId xmlns:a16="http://schemas.microsoft.com/office/drawing/2014/main" id="{0C781CD6-A496-4770-B344-26D8A81B0B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75179" y="4670250"/>
            <a:ext cx="1643199" cy="127903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Евро электро монтаж под ключ в Ташкенте, цена 50000  от IBROHIMOV OYBEK, купить в Ташкенте на Stroyka.uz">
            <a:extLst>
              <a:ext uri="{FF2B5EF4-FFF2-40B4-BE49-F238E27FC236}">
                <a16:creationId xmlns:a16="http://schemas.microsoft.com/office/drawing/2014/main" id="{BAA3D02F-C75B-4427-A113-DFF2514AFA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4660651"/>
            <a:ext cx="1918544" cy="1279029"/>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a:extLst>
              <a:ext uri="{FF2B5EF4-FFF2-40B4-BE49-F238E27FC236}">
                <a16:creationId xmlns:a16="http://schemas.microsoft.com/office/drawing/2014/main" id="{7C5E2258-8537-48A9-8397-43DA560C6EBB}"/>
              </a:ext>
            </a:extLst>
          </p:cNvPr>
          <p:cNvSpPr/>
          <p:nvPr/>
        </p:nvSpPr>
        <p:spPr>
          <a:xfrm>
            <a:off x="613816" y="6093296"/>
            <a:ext cx="4922726"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 А), Б), С),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176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B062461F-8107-44A9-A063-89E695456FF0}"/>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8" name="TextBox 7">
            <a:extLst>
              <a:ext uri="{FF2B5EF4-FFF2-40B4-BE49-F238E27FC236}">
                <a16:creationId xmlns:a16="http://schemas.microsoft.com/office/drawing/2014/main" id="{8B79677F-EDE2-419A-B5BC-54B78F9119C0}"/>
              </a:ext>
            </a:extLst>
          </p:cNvPr>
          <p:cNvSpPr txBox="1"/>
          <p:nvPr/>
        </p:nvSpPr>
        <p:spPr>
          <a:xfrm>
            <a:off x="899592" y="1052736"/>
            <a:ext cx="7848872" cy="5366341"/>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Роҳбари масъули корҳо ҳангоми иҷрои корҳои махсусан хавфнок аз рӯи наряд таъин карда мешавад (одатан ҳангоми иҷрои корҳо дар дастгоҳҳои барқии шиддаташон аз 1 кВ баланд).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Роҳбари масъули корҳо барои чунин масъалаҳо ҷавобгар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Иҷрои ҳамаи тадбирҳои бехатарӣ, ки дар наряд нишон дода шудаанд ва кофӣ будани онҳо;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иловагии бехатарӣ, ки вобаста ба шароити иҷрои кор заруранд ва аз ҷониби ӯ қабул мешаванд; </a:t>
            </a: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Слайди дигар-</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957160"/>
      </p:ext>
    </p:extLst>
  </p:cSld>
  <p:clrMapOvr>
    <a:masterClrMapping/>
  </p:clrMapOvr>
  <mc:AlternateContent xmlns:mc="http://schemas.openxmlformats.org/markup-compatibility/2006" xmlns:p14="http://schemas.microsoft.com/office/powerpoint/2010/main">
    <mc:Choice Requires="p14">
      <p:transition spd="slow" p14:dur="2000" advTm="28452"/>
    </mc:Choice>
    <mc:Fallback xmlns="">
      <p:transition spd="slow" advTm="284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73932" y="1162607"/>
            <a:ext cx="7946540" cy="4350678"/>
          </a:xfrm>
          <a:prstGeom prst="rect">
            <a:avLst/>
          </a:prstGeom>
          <a:noFill/>
        </p:spPr>
        <p:txBody>
          <a:bodyPr wrap="square">
            <a:spAutoFit/>
          </a:bodyPr>
          <a:lstStyle/>
          <a:p>
            <a:pPr marL="342900" lvl="0" indent="-342900">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Пуррагӣ ва сифати дастури мақсаднок (инструктаж) ба бригада (аз ҷумла дастуре, ки аз ҷониби иҷозатдиҳанда ва иҷрокунандаи кор гузаронида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Ташкили дурусти иҷрои бехатари корҳо.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Ба ҳайси роҳбарони масъули корҳо кормандоне таъин карда мешаванд, ки ба ҳайати маъмурӣ-техникӣ дохил мешаванд ва дорои чунин гурӯҳҳои бехатарии барқӣ мебошанд:</a:t>
            </a:r>
          </a:p>
          <a:p>
            <a:pPr algn="just">
              <a:lnSpc>
                <a:spcPct val="150000"/>
              </a:lnSpc>
            </a:pPr>
            <a:r>
              <a:rPr lang="tg-Cyrl-TJ" sz="2200" dirty="0">
                <a:latin typeface="Times New Roman" panose="02020603050405020304" pitchFamily="18" charset="0"/>
                <a:ea typeface="Calibri" panose="020F0502020204030204" pitchFamily="34" charset="0"/>
                <a:cs typeface="Times New Roman" panose="02020603050405020304" pitchFamily="18" charset="0"/>
              </a:rPr>
              <a:t>Дар слайди дигар шакли намунавии наряд нишон дода шудааст.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84430A64-E1CC-4860-9675-7FF685737CB4}"/>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206878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ПТЭ и ПТБ электроустановок РК 2026: Приказы №253 и №222—MЦФЭР Кадры и Охрана труда">
            <a:extLst>
              <a:ext uri="{FF2B5EF4-FFF2-40B4-BE49-F238E27FC236}">
                <a16:creationId xmlns:a16="http://schemas.microsoft.com/office/drawing/2014/main" id="{7361F7FD-1C8A-4BA2-8CDE-999DB36C4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908720"/>
            <a:ext cx="3888432" cy="5040560"/>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1">
            <a:extLst>
              <a:ext uri="{FF2B5EF4-FFF2-40B4-BE49-F238E27FC236}">
                <a16:creationId xmlns:a16="http://schemas.microsoft.com/office/drawing/2014/main" id="{F063A144-DC83-4F4A-937F-4CF225228DF3}"/>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13" name="TextBox 12">
            <a:extLst>
              <a:ext uri="{FF2B5EF4-FFF2-40B4-BE49-F238E27FC236}">
                <a16:creationId xmlns:a16="http://schemas.microsoft.com/office/drawing/2014/main" id="{2454D12F-20A3-4A33-9597-FB35372971F4}"/>
              </a:ext>
            </a:extLst>
          </p:cNvPr>
          <p:cNvSpPr txBox="1"/>
          <p:nvPr/>
        </p:nvSpPr>
        <p:spPr>
          <a:xfrm>
            <a:off x="4788024" y="836712"/>
            <a:ext cx="4032448" cy="5262979"/>
          </a:xfrm>
          <a:prstGeom prst="rect">
            <a:avLst/>
          </a:prstGeom>
          <a:noFill/>
        </p:spPr>
        <p:txBody>
          <a:bodyPr wrap="square">
            <a:spAutoFit/>
          </a:bodyPr>
          <a:lstStyle/>
          <a:p>
            <a:r>
              <a:rPr lang="ru-RU" sz="1600" b="1" dirty="0">
                <a:latin typeface="Times New Roman" panose="02020603050405020304" pitchFamily="18" charset="0"/>
                <a:cs typeface="Times New Roman" panose="02020603050405020304" pitchFamily="18" charset="0"/>
              </a:rPr>
              <a:t>Қисмҳои асосии наряд:</a:t>
            </a:r>
          </a:p>
          <a:p>
            <a:r>
              <a:rPr lang="ru-RU" sz="1600" b="1" dirty="0">
                <a:latin typeface="Times New Roman" panose="02020603050405020304" pitchFamily="18" charset="0"/>
                <a:cs typeface="Times New Roman" panose="02020603050405020304" pitchFamily="18" charset="0"/>
              </a:rPr>
              <a:t> </a:t>
            </a:r>
            <a:r>
              <a:rPr lang="ru-RU" sz="1600" b="1" i="1" dirty="0">
                <a:latin typeface="Times New Roman" panose="02020603050405020304" pitchFamily="18" charset="0"/>
                <a:cs typeface="Times New Roman" panose="02020603050405020304" pitchFamily="18" charset="0"/>
              </a:rPr>
              <a:t>1. Маълумоти умумӣ</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Номи объект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Ҷойи иҷрои кор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Сана ва вақт</a:t>
            </a:r>
          </a:p>
          <a:p>
            <a:r>
              <a:rPr lang="ru-RU" sz="1600" b="1" i="1" dirty="0">
                <a:latin typeface="Times New Roman" panose="02020603050405020304" pitchFamily="18" charset="0"/>
                <a:cs typeface="Times New Roman" panose="02020603050405020304" pitchFamily="18" charset="0"/>
              </a:rPr>
              <a:t>2. Мазмуни кор</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Навъи кор (таъмир, монтаж ва ғ.)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Шароити иҷро</a:t>
            </a:r>
          </a:p>
          <a:p>
            <a:r>
              <a:rPr lang="ru-RU" sz="1600" b="1" i="1" dirty="0">
                <a:latin typeface="Times New Roman" panose="02020603050405020304" pitchFamily="18" charset="0"/>
                <a:cs typeface="Times New Roman" panose="02020603050405020304" pitchFamily="18" charset="0"/>
              </a:rPr>
              <a:t>3. Ҳайати бригада</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Роҳбари масъул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Иҷрокунандагон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Назоратчӣ</a:t>
            </a:r>
          </a:p>
          <a:p>
            <a:r>
              <a:rPr lang="ru-RU" sz="1600" b="1" i="1" dirty="0">
                <a:latin typeface="Times New Roman" panose="02020603050405020304" pitchFamily="18" charset="0"/>
                <a:cs typeface="Times New Roman" panose="02020603050405020304" pitchFamily="18" charset="0"/>
              </a:rPr>
              <a:t>4. Чораҳои бехатарӣ</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Хомӯш кардани шиддат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Заземление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Қулфгузорӣ (</a:t>
            </a:r>
            <a:r>
              <a:rPr lang="en-US" sz="1600" dirty="0">
                <a:latin typeface="Times New Roman" panose="02020603050405020304" pitchFamily="18" charset="0"/>
                <a:cs typeface="Times New Roman" panose="02020603050405020304" pitchFamily="18" charset="0"/>
              </a:rPr>
              <a:t>Lockout/Tagout)</a:t>
            </a:r>
          </a:p>
          <a:p>
            <a:r>
              <a:rPr lang="ru-RU" sz="1600" b="1" i="1" dirty="0">
                <a:latin typeface="Times New Roman" panose="02020603050405020304" pitchFamily="18" charset="0"/>
                <a:cs typeface="Times New Roman" panose="02020603050405020304" pitchFamily="18" charset="0"/>
              </a:rPr>
              <a:t>5. Иҷозат ва тасдиқ</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 Имзои шахси иҷозатдиҳанда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 Имзои роҳбар </a:t>
            </a:r>
          </a:p>
          <a:p>
            <a:pPr marL="285750" indent="-285750">
              <a:buFont typeface="Wingdings" panose="05000000000000000000" pitchFamily="2" charset="2"/>
              <a:buChar char="Ø"/>
            </a:pPr>
            <a:r>
              <a:rPr lang="ru-RU" sz="1600" dirty="0">
                <a:latin typeface="Times New Roman" panose="02020603050405020304" pitchFamily="18" charset="0"/>
                <a:cs typeface="Times New Roman" panose="02020603050405020304" pitchFamily="18" charset="0"/>
              </a:rPr>
              <a:t> Имзои кормандон</a:t>
            </a:r>
          </a:p>
          <a:p>
            <a:endParaRPr lang="ru-RU" sz="1600" dirty="0">
              <a:latin typeface="Times New Roman" panose="02020603050405020304" pitchFamily="18"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id="{EBEF9376-D424-4C2F-97FE-A4497D0DD9A5}"/>
              </a:ext>
            </a:extLst>
          </p:cNvPr>
          <p:cNvSpPr/>
          <p:nvPr/>
        </p:nvSpPr>
        <p:spPr>
          <a:xfrm>
            <a:off x="467544" y="6046425"/>
            <a:ext cx="4896544"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a:t>
            </a:r>
          </a:p>
          <a:p>
            <a:r>
              <a:rPr lang="tg-Cyrl-TJ" sz="1200" i="1" dirty="0">
                <a:latin typeface="Times New Roman" panose="02020603050405020304" pitchFamily="18" charset="0"/>
                <a:cs typeface="Times New Roman" panose="02020603050405020304" pitchFamily="18" charset="0"/>
              </a:rPr>
              <a:t>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4687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910C605D-1658-48E5-A938-AD4AB098844D}"/>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9" name="TextBox 8">
            <a:extLst>
              <a:ext uri="{FF2B5EF4-FFF2-40B4-BE49-F238E27FC236}">
                <a16:creationId xmlns:a16="http://schemas.microsoft.com/office/drawing/2014/main" id="{7800C935-683F-4FE7-9203-46CA02CA3EEC}"/>
              </a:ext>
            </a:extLst>
          </p:cNvPr>
          <p:cNvSpPr txBox="1"/>
          <p:nvPr/>
        </p:nvSpPr>
        <p:spPr>
          <a:xfrm>
            <a:off x="828227" y="658237"/>
            <a:ext cx="7992888" cy="5622821"/>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Иҷозатдиҳанда (допускающий) аз ҳисоби кормандони оперативӣ ва оперативӣ-таъмирӣ таъин карда мешавад. Иҷозатдиҳанда барои чунин масъалаҳо ҷавобгар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Wingdings" panose="05000000000000000000" pitchFamily="2" charset="2"/>
              <a:buChar char="Ø"/>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Дурустӣ ва кофӣ будани тадбирҳои қабулшудаи бехатарӣ;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Wingdings" panose="05000000000000000000" pitchFamily="2" charset="2"/>
              <a:buChar char="Ø"/>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Мутобиқати тадбирҳои бехатарии қабулшуда ба тадбирҳои дар наряд нишон додашуда, инчунин ба хусусият ва ҷои иҷрои кор;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таври дуруст иҷозат додан ба иҷрои кор (допуск);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Пуррагӣ ва сифати дастури мақсаднок (инструктаж), ки аз ҷониби ӯ гузаронида мешавад.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242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6EA0A76-F222-40FA-98A2-581289B8B399}"/>
              </a:ext>
            </a:extLst>
          </p:cNvPr>
          <p:cNvSpPr>
            <a:spLocks noGrp="1"/>
          </p:cNvSpPr>
          <p:nvPr>
            <p:ph idx="1"/>
          </p:nvPr>
        </p:nvSpPr>
        <p:spPr>
          <a:xfrm>
            <a:off x="539552" y="908720"/>
            <a:ext cx="8229600" cy="5328592"/>
          </a:xfrm>
        </p:spPr>
        <p:txBody>
          <a:bodyPr>
            <a:normAutofit/>
          </a:bodyPr>
          <a:lstStyle/>
          <a:p>
            <a:pPr indent="0" algn="just">
              <a:lnSpc>
                <a:spcPct val="150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дастгоҳҳои барқии шиддаташон аз 1 кВ баланд,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иҷозатдиҳанда</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бояд дорои гурӯҳи IV бошад, ва дар дастгоҳҳои барқии шиддаташон то 1 кВ — дорои гурӯҳи III.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Иҷрокунандаи кор (производитель работ) барои чунин масъалаҳо ҷавобгар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Мутобиқати ҷойи кори омодашуда ба талаботи дар наряд зикршуда, инчунин тадбирҳои иловагии бехатарӣ, ки вобаста ба шароити иҷрои кор заруранд;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Рӯшанӣ (дақиқӣ) ва пуррагии дастури мақсаднок (инструктаж) ба аъзои бригада;</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2FB5C20D-4DA7-4075-8FCE-E35DF787B194}"/>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38830290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827584" y="801810"/>
            <a:ext cx="7776864" cy="5494581"/>
          </a:xfrm>
          <a:prstGeom prst="rect">
            <a:avLst/>
          </a:prstGeom>
          <a:noFill/>
        </p:spPr>
        <p:txBody>
          <a:bodyPr wrap="square">
            <a:spAutoFit/>
          </a:bodyPr>
          <a:lstStyle/>
          <a:p>
            <a:pPr marL="342900" lvl="0" indent="-342900" algn="just">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Мавҷудият, ҳолати техникӣ (ислоҳият) ва истифодаи дурусти воситаҳои муҳофизатӣ, асбобҳо, таҷҳизот ва лавозимоти зарурӣ ҳангоми иҷрои кор;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Нигоҳдории воситаҳои муҳофизатӣ дар ҷойи кор, аз ҷумла панҷараҳо (огоҳкунандаҳо), плакатҳо, заминваслкунакҳо ва дастгоҳҳои қулфкунанда (то ки онҳо бардошта ё ба ҷойи дигар кӯчонида нашаванд);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Пешбурди бехатари кор ва риояи Қоидаҳо аз ҷониби худ ва ҳамаи аъзои бригада;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Назорати доимӣ аз болои фаъолияти аъзои бригада.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FF973099-7F6F-4ED6-A60C-88844ADE9BFB}"/>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Tree>
    <p:extLst>
      <p:ext uri="{BB962C8B-B14F-4D97-AF65-F5344CB8AC3E}">
        <p14:creationId xmlns:p14="http://schemas.microsoft.com/office/powerpoint/2010/main" val="3316527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A5647F43-7FC3-4810-B9D0-9752866A3FC8}"/>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7" name="TextBox 6">
            <a:extLst>
              <a:ext uri="{FF2B5EF4-FFF2-40B4-BE49-F238E27FC236}">
                <a16:creationId xmlns:a16="http://schemas.microsoft.com/office/drawing/2014/main" id="{4D211410-17F8-4F48-A436-3F11B2493C14}"/>
              </a:ext>
            </a:extLst>
          </p:cNvPr>
          <p:cNvSpPr txBox="1"/>
          <p:nvPr/>
        </p:nvSpPr>
        <p:spPr>
          <a:xfrm>
            <a:off x="755576" y="692696"/>
            <a:ext cx="7920880" cy="5366341"/>
          </a:xfrm>
          <a:prstGeom prst="rect">
            <a:avLst/>
          </a:prstGeom>
          <a:noFill/>
        </p:spPr>
        <p:txBody>
          <a:bodyPr wrap="square">
            <a:spAutoFit/>
          </a:bodyPr>
          <a:lstStyle/>
          <a:p>
            <a:pPr marL="342900" lvl="0" indent="-342900" algn="just">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Мавҷудият ва нигоҳдории заминваслкуниҳо, панҷараҳо (огоҳкунандаҳо), плакатҳо ва аломатҳои бехатарӣ, инчунин дастгоҳҳои қулфкунанда дар ҷойи кор;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Таъмини бехатарии аъзои бригада аз нуқтаи назари таъсири ҷараёни барқ.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Нозир бояд аз ҳисоби кормандони электр</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о</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техникӣ таъин шуда, дорои гурӯҳи III бошад. Масъулияти бехатарии вобаста ба технологияи иҷрои корро корманде, ки бригадаро роҳбарӣ мекунад, ба зимма дорад. Ин шахс узви бригада буда, бояд доимо дар ҷойи кор ҳузур дошта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62623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EFCDE029-1829-4C73-8AA6-0C4B1485B0EC}"/>
              </a:ext>
            </a:extLst>
          </p:cNvPr>
          <p:cNvSpPr>
            <a:spLocks noGrp="1"/>
          </p:cNvSpPr>
          <p:nvPr>
            <p:ph type="title"/>
          </p:nvPr>
        </p:nvSpPr>
        <p:spPr>
          <a:xfrm>
            <a:off x="297868" y="19487"/>
            <a:ext cx="8712968" cy="792088"/>
          </a:xfrm>
        </p:spPr>
        <p:txBody>
          <a:bodyPr>
            <a:noAutofit/>
          </a:bodyPr>
          <a:lstStyle/>
          <a:p>
            <a:pPr algn="ctr">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Усулҳои техникии таъмини бехатарӣ ҳангоми истифодаи таҷҳизоти барқӣ</a:t>
            </a:r>
          </a:p>
        </p:txBody>
      </p:sp>
      <p:sp>
        <p:nvSpPr>
          <p:cNvPr id="12" name="TextBox 11">
            <a:extLst>
              <a:ext uri="{FF2B5EF4-FFF2-40B4-BE49-F238E27FC236}">
                <a16:creationId xmlns:a16="http://schemas.microsoft.com/office/drawing/2014/main" id="{F801DFB2-BFFE-40A9-9F78-E44BEF56417B}"/>
              </a:ext>
            </a:extLst>
          </p:cNvPr>
          <p:cNvSpPr txBox="1"/>
          <p:nvPr/>
        </p:nvSpPr>
        <p:spPr>
          <a:xfrm>
            <a:off x="1187624" y="1196752"/>
            <a:ext cx="7560840" cy="2955424"/>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Аъзои бригада вазифадоранд: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Талаботи Қоидаҳоро риоя намоянд;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Дастурҳои гирифташуда ҳангоми иҷозат гирифтан ба кор ва дар рафти корро иҷро намоянд;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Талаботи дастурҳои ҳифзи меҳнатро риоя кунанд.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179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DEC8BE4-0382-4CF1-AD91-07D52F336B0B}"/>
              </a:ext>
            </a:extLst>
          </p:cNvPr>
          <p:cNvSpPr txBox="1"/>
          <p:nvPr/>
        </p:nvSpPr>
        <p:spPr>
          <a:xfrm>
            <a:off x="971600" y="628233"/>
            <a:ext cx="7704856" cy="5601533"/>
          </a:xfrm>
          <a:prstGeom prst="rect">
            <a:avLst/>
          </a:prstGeom>
          <a:noFill/>
        </p:spPr>
        <p:txBody>
          <a:bodyPr wrap="square">
            <a:spAutoFit/>
          </a:bodyPr>
          <a:lstStyle/>
          <a:p>
            <a:pPr marL="342900" lvl="0" indent="-342900">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Наряд дар ду нусха, ва ҳангоми тавассути телефон додан — дар се нусха тартиб дода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Муҳлати додани наряд на зиёда аз 15 рӯзи тақвимӣ мебошад;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Наряд метавонад танҳо як маротиба, ба муҳлати на зиёда аз 15 рӯз тамдид карда 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танаффус дар кор, наряд қувваи худро нигоҳ медорад (эътиборнок мемонад); </a:t>
            </a:r>
          </a:p>
          <a:p>
            <a:pPr marL="342900" lvl="0" indent="-342900">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Нарядҳое, ки корҳо аз рӯи онҳо пурра анҷом ёфтаанд, бояд дар давоми 30 рӯз нигоҳ дошта шаванд;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ҳисоб гирифтани корҳо аз рӯи наряд ва фармоиш дар «Дафтари махсуси бақайдгирии корҳо аз рӯи наряд ва фармоиш» анҷом дода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8E466AC-E1B1-41E4-A2C1-1D2AAF435499}"/>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Тартиби ташкил намудани корҳо аз рӯи наряд ва фармоиш</a:t>
            </a:r>
            <a:endParaRPr lang="ru-RU" sz="24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883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801924" y="692696"/>
            <a:ext cx="7704856" cy="5378908"/>
          </a:xfrm>
          <a:prstGeom prst="rect">
            <a:avLst/>
          </a:prstGeom>
          <a:noFill/>
        </p:spPr>
        <p:txBody>
          <a:bodyPr wrap="square">
            <a:spAutoFit/>
          </a:bodyPr>
          <a:lstStyle/>
          <a:p>
            <a:pPr indent="228600"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Фармоиш (распоряжение) хусусияти якдафъаина дорад ва муҳлати амали он бо давомнокии рӯзи кори иҷрокунандагон муайян карда мешавад. Дар ҳолатҳои зерин фармоиш бояд аз нав дода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зарурати идома додани кор;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тағйир ёфтани шароити иҷрои кор;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тағйир ёфтани таркиби бригада.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Фармоиш метавонад даҳонӣ ё хаттӣ бошад ва ба иҷрокунандаи кор ва иҷозатдиҳанда дода мешавад. Иҷозат ба иҷрои корҳо аз рӯи фармоиш ҳатман бояд дар «Дафтари бақайдгирии корҳо аз рӯи наряд ва фармоиш» ба расмият дароварда шавад.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825C603D-0E18-41F4-879F-10FB77EF9872}"/>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Тартиби ташкил намудани корҳо аз рӯи наряд ва фармоиш</a:t>
            </a:r>
            <a:endParaRPr lang="ru-RU" sz="24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9107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Образец приказа о назначении ответственного за электрохозяйство 2025">
            <a:extLst>
              <a:ext uri="{FF2B5EF4-FFF2-40B4-BE49-F238E27FC236}">
                <a16:creationId xmlns:a16="http://schemas.microsoft.com/office/drawing/2014/main" id="{DC40B2B7-17FE-4150-B0C6-AB4D2AAEC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692696"/>
            <a:ext cx="3528392" cy="49715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B6313A5-EA8A-45B8-973D-151A4A58E4DA}"/>
              </a:ext>
            </a:extLst>
          </p:cNvPr>
          <p:cNvSpPr txBox="1"/>
          <p:nvPr/>
        </p:nvSpPr>
        <p:spPr>
          <a:xfrm>
            <a:off x="4572000" y="583711"/>
            <a:ext cx="4580388" cy="5293757"/>
          </a:xfrm>
          <a:prstGeom prst="rect">
            <a:avLst/>
          </a:prstGeom>
          <a:noFill/>
        </p:spPr>
        <p:txBody>
          <a:bodyPr wrap="square">
            <a:spAutoFit/>
          </a:bodyPr>
          <a:lstStyle/>
          <a:p>
            <a:r>
              <a:rPr lang="ru-RU" sz="1600" b="1" i="1" dirty="0">
                <a:latin typeface="Times New Roman" panose="02020603050405020304" pitchFamily="18" charset="0"/>
                <a:cs typeface="Times New Roman" panose="02020603050405020304" pitchFamily="18" charset="0"/>
              </a:rPr>
              <a:t>1. Маълумоти умумӣ</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Номи ташкилот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Ҷойи иҷрои кор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Сана ва вақт</a:t>
            </a:r>
          </a:p>
          <a:p>
            <a:r>
              <a:rPr lang="ru-RU" sz="1600" b="1" i="1" dirty="0">
                <a:latin typeface="Times New Roman" panose="02020603050405020304" pitchFamily="18" charset="0"/>
                <a:cs typeface="Times New Roman" panose="02020603050405020304" pitchFamily="18" charset="0"/>
              </a:rPr>
              <a:t>2. Мазмуни фармоиш</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Кадом кор бояд иҷро шавад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Ҷой ва шароити иҷро</a:t>
            </a:r>
          </a:p>
          <a:p>
            <a:r>
              <a:rPr lang="ru-RU" sz="1600" b="1" i="1" dirty="0">
                <a:latin typeface="Times New Roman" panose="02020603050405020304" pitchFamily="18" charset="0"/>
                <a:cs typeface="Times New Roman" panose="02020603050405020304" pitchFamily="18" charset="0"/>
              </a:rPr>
              <a:t>3. Ҳайати иҷрокунандагон</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Шахси масъул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Кормандон</a:t>
            </a:r>
          </a:p>
          <a:p>
            <a:r>
              <a:rPr lang="ru-RU" sz="1600" b="1" i="1" dirty="0">
                <a:latin typeface="Times New Roman" panose="02020603050405020304" pitchFamily="18" charset="0"/>
                <a:cs typeface="Times New Roman" panose="02020603050405020304" pitchFamily="18" charset="0"/>
              </a:rPr>
              <a:t>4. Чораҳои бехатарӣ</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Тадбирҳои зарурӣ барои пешгирии хавф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Воситаҳои муҳофизатӣ</a:t>
            </a:r>
          </a:p>
          <a:p>
            <a:r>
              <a:rPr lang="ru-RU" sz="1600" b="1" i="1" dirty="0">
                <a:latin typeface="Times New Roman" panose="02020603050405020304" pitchFamily="18" charset="0"/>
                <a:cs typeface="Times New Roman" panose="02020603050405020304" pitchFamily="18" charset="0"/>
              </a:rPr>
              <a:t>5. Имзоҳо</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Шахси фармоишдиҳанда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Иҷрокунандагон</a:t>
            </a:r>
          </a:p>
          <a:p>
            <a:r>
              <a:rPr lang="ru-RU" sz="1600" b="1" i="1" dirty="0">
                <a:latin typeface="Times New Roman" panose="02020603050405020304" pitchFamily="18" charset="0"/>
                <a:cs typeface="Times New Roman" panose="02020603050405020304" pitchFamily="18" charset="0"/>
              </a:rPr>
              <a:t>Фарқ аз наряд:</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Фармоиш (распоряжение) — барои корҳои кӯтоҳмуддат ва камхавф </a:t>
            </a:r>
          </a:p>
          <a:p>
            <a:pPr>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Наряд-допуск — барои корҳои махсусан хавфнок</a:t>
            </a:r>
          </a:p>
          <a:p>
            <a:endParaRPr lang="ru-RU"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10B4B194-371C-496A-A69B-F84C837BBF38}"/>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Тартиби ташкил намудани корҳо аз рӯи наряд ва фармоиш</a:t>
            </a:r>
            <a:endParaRPr lang="ru-RU" sz="24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355C1ABE-30D8-4802-9707-2067D39B4121}"/>
              </a:ext>
            </a:extLst>
          </p:cNvPr>
          <p:cNvSpPr/>
          <p:nvPr/>
        </p:nvSpPr>
        <p:spPr>
          <a:xfrm>
            <a:off x="467544" y="6046425"/>
            <a:ext cx="4896544"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a:t>
            </a:r>
          </a:p>
          <a:p>
            <a:r>
              <a:rPr lang="tg-Cyrl-TJ" sz="1200" i="1" dirty="0">
                <a:latin typeface="Times New Roman" panose="02020603050405020304" pitchFamily="18" charset="0"/>
                <a:cs typeface="Times New Roman" panose="02020603050405020304" pitchFamily="18" charset="0"/>
              </a:rPr>
              <a:t>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417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3666789F-F93C-4BA8-8160-E03384DE824A}"/>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 бригада</a:t>
            </a:r>
            <a:endParaRPr lang="ru-RU" sz="24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7EAF9BFA-3F73-47CE-BFA5-711AC60A3C1D}"/>
              </a:ext>
            </a:extLst>
          </p:cNvPr>
          <p:cNvSpPr txBox="1"/>
          <p:nvPr/>
        </p:nvSpPr>
        <p:spPr>
          <a:xfrm>
            <a:off x="1043608" y="764704"/>
            <a:ext cx="7632848" cy="3971087"/>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Шумора ва таркиби бригада, бо дарназардошти дараҷаи тахассусии аъзои он аз рӯи бехатарии барқ, аз ҷониби шахсе, ки наряд (ё фармоиш) медиҳад, муайян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муайянкунӣ вобаста аст аз:</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шароити иҷрои кор; </a:t>
            </a:r>
            <a:endParaRPr lang="ru-RU" sz="22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имконияти таъмини назорат аз ҷониби иҷрокунандаи кор (ё нозир) аз болои аъзои бригада.</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76214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C655A0D1-FF7D-4B9F-B0DF-FF96C3171848}"/>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tg-Cyrl-TJ" sz="24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Таркиби бригада</a:t>
            </a:r>
            <a:endParaRPr lang="ru-RU" sz="24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1D0F5BDD-D37A-4B68-B2CF-2FED19E61F4E}"/>
              </a:ext>
            </a:extLst>
          </p:cNvPr>
          <p:cNvSpPr txBox="1"/>
          <p:nvPr/>
        </p:nvSpPr>
        <p:spPr>
          <a:xfrm>
            <a:off x="971600" y="620688"/>
            <a:ext cx="7776864" cy="5494581"/>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Аъзои бригада, ки таҳти роҳбарии иҷрокунандаи кор фаъолият мекунанд, бояд дорои гурӯҳи III бошанд. Ҳангоми иҷрои корҳои махсусан хавфнок, дар ҳолатҳое, ки Қоидаҳои ПТБ пешбинӣ мекунанд, аъзои бригада бояд дорои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гурӯҳи IV</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таркиби бригада иҷозат дода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 ҳар як корманди дорои гурӯҳи III, як корманди дорои гурӯҳи II дохил карда 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аммо шумораи умумии кормандони дорои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гурӯҳи II</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дар бригада набояд аз се нафар зиёд бошад.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500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
            <a:extLst>
              <a:ext uri="{FF2B5EF4-FFF2-40B4-BE49-F238E27FC236}">
                <a16:creationId xmlns:a16="http://schemas.microsoft.com/office/drawing/2014/main" id="{9998E57F-6DDA-4075-AA4E-24054DC5FE78}"/>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9CBB9C7E-52DE-4B41-9CF2-0C7E2721FC5F}"/>
              </a:ext>
            </a:extLst>
          </p:cNvPr>
          <p:cNvSpPr txBox="1"/>
          <p:nvPr/>
        </p:nvSpPr>
        <p:spPr>
          <a:xfrm>
            <a:off x="971600" y="764704"/>
            <a:ext cx="7632848" cy="460856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Уҳдадориҳои барқчиён пеш аз оғози кор яке аз талаботҳои асосии бехатарии электрикӣ ба шумор рафта, барои пешгирии садамаҳо ва ҳифзи ҳаёти инсон аҳамияти калон доранд. Пеш аз ҳама, барқчӣ бояд ҳолати техникии таҷҳизот ва асбобҳои кориро бодиққат санҷида, мутмаин шавад, ки онҳо дар ҳолати коршоям қарор доранд. Ҳамчунин, истифодаи воситаҳои муҳофизатии инфиродӣ, ба мисли дастпӯшакҳои изолятсионӣ, пойафзоли махсус ва асбобҳои бо изолятсия таъминшуда ҳатмӣ мебошад.</a:t>
            </a:r>
            <a:endParaRPr lang="ru-RU" sz="2200" dirty="0"/>
          </a:p>
        </p:txBody>
      </p:sp>
    </p:spTree>
    <p:extLst>
      <p:ext uri="{BB962C8B-B14F-4D97-AF65-F5344CB8AC3E}">
        <p14:creationId xmlns:p14="http://schemas.microsoft.com/office/powerpoint/2010/main" val="517883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D8F7AC2-30D8-4774-BF8C-D0A5E6D30C63}"/>
              </a:ext>
            </a:extLst>
          </p:cNvPr>
          <p:cNvSpPr txBox="1"/>
          <p:nvPr/>
        </p:nvSpPr>
        <p:spPr>
          <a:xfrm>
            <a:off x="873932" y="1196752"/>
            <a:ext cx="7560840" cy="3586366"/>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Илова бар ин, пеш аз оғози кор бояд шиддат аз қитъаи корӣ пурра қатъ карда шуда, набудани ҷараён бо асбобҳои ченкунӣ санҷида шавад. Насб кардани аломатҳои огоҳкунанда ва заминвасл (заземление) низ аз ҷумлаи тадбирҳои муҳим ба ҳисоб меравад. Барқчӣ инчунин бояд дастурҳои бехатариро хуб донад, супоришро аниқ фаҳмад ва танҳо бо иҷозати шахси масъул ба иҷрои кор шурӯъ намояд.</a:t>
            </a: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286CDA8A-E6E3-417B-9328-A9A327D6FFC3}"/>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2755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AEC4C5E-34EC-47C4-A2C5-90D321E3CECE}"/>
              </a:ext>
            </a:extLst>
          </p:cNvPr>
          <p:cNvPicPr>
            <a:picLocks noChangeAspect="1"/>
          </p:cNvPicPr>
          <p:nvPr/>
        </p:nvPicPr>
        <p:blipFill>
          <a:blip r:embed="rId2"/>
          <a:stretch>
            <a:fillRect/>
          </a:stretch>
        </p:blipFill>
        <p:spPr>
          <a:xfrm>
            <a:off x="1043608" y="692696"/>
            <a:ext cx="6768752" cy="5256584"/>
          </a:xfrm>
          <a:prstGeom prst="rect">
            <a:avLst/>
          </a:prstGeom>
        </p:spPr>
      </p:pic>
      <p:sp>
        <p:nvSpPr>
          <p:cNvPr id="5" name="Заголовок 1">
            <a:extLst>
              <a:ext uri="{FF2B5EF4-FFF2-40B4-BE49-F238E27FC236}">
                <a16:creationId xmlns:a16="http://schemas.microsoft.com/office/drawing/2014/main" id="{5132414D-ED4B-4E24-B579-272F17BB355D}"/>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320F465B-76AE-4ED3-A1FB-350F11BB46B0}"/>
              </a:ext>
            </a:extLst>
          </p:cNvPr>
          <p:cNvSpPr/>
          <p:nvPr/>
        </p:nvSpPr>
        <p:spPr>
          <a:xfrm>
            <a:off x="467544" y="6046425"/>
            <a:ext cx="4896544"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5.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a:t>
            </a:r>
          </a:p>
          <a:p>
            <a:r>
              <a:rPr lang="tg-Cyrl-TJ" sz="1200" i="1" dirty="0">
                <a:latin typeface="Times New Roman" panose="02020603050405020304" pitchFamily="18" charset="0"/>
                <a:cs typeface="Times New Roman" panose="02020603050405020304" pitchFamily="18" charset="0"/>
              </a:rPr>
              <a:t>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57989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827584" y="361700"/>
            <a:ext cx="7560840" cy="5238101"/>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Риояи қатъии ин талаботҳо имконият медиҳад, ки хатари осеб дидани инсон аз ҷараёни барқ ба ҳадди ақал расонида шуда, иҷрои корҳо дар дастгоҳҳои барқӣ боэътимод ва бехатар таъмин 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200" b="0" dirty="0">
                <a:effectLst/>
                <a:latin typeface="Times New Roman" panose="02020603050405020304" pitchFamily="18" charset="0"/>
                <a:ea typeface="Times New Roman" panose="02020603050405020304" pitchFamily="18" charset="0"/>
                <a:cs typeface="Times New Roman" panose="02020603050405020304" pitchFamily="18" charset="0"/>
              </a:rPr>
              <a:t>Пеш аз оғози кор, барйчиён ӯҳдадоранд:</a:t>
            </a:r>
            <a:endPar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 Ба роҳбар шаҳодатномаи санҷиши дониш оид ба усулҳои бехатари иҷрои корро пешниҳод намоянд;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 Аз бригадир ё роҳбар супориш гирифта, дар ҷойи кор вобаста ба хусусияти корҳои иҷрошаванда аз дастури махсус (инструктаж) гузаранд;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A5FE1493-8F7F-4422-842A-0A0073645993}"/>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115E97D0-A80D-45E6-9118-0FA16815E379}"/>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4D554412-977D-4201-9980-D9100470F7EB}"/>
              </a:ext>
            </a:extLst>
          </p:cNvPr>
          <p:cNvSpPr txBox="1"/>
          <p:nvPr/>
        </p:nvSpPr>
        <p:spPr>
          <a:xfrm>
            <a:off x="1043608" y="1124744"/>
            <a:ext cx="7632848" cy="3078535"/>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в) Ҳангоми иҷрои корҳои дорои хавфи баланд, бо тадбирҳои таъминкунандаи бехатарии кор шинос шуда, дар наряд-допуск барои кори ба онҳо супоридашуда имзо гузоранд;</a:t>
            </a:r>
            <a:endParaRPr lang="ru-RU" sz="2200" dirty="0">
              <a:effectLst/>
              <a:latin typeface="Times New Roman" panose="02020603050405020304" pitchFamily="18" charset="0"/>
              <a:ea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rPr>
              <a:t>г) Либоси махсус, пойафзоли махсус ва кулоҳи намунаи муқарраршударо пӯшанд ва, агар зарур бошад, воситаҳои муҳофизатии заруриро истифода баранд.</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77869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1043608" y="980728"/>
            <a:ext cx="7560840" cy="4094198"/>
          </a:xfrm>
          <a:prstGeom prst="rect">
            <a:avLst/>
          </a:prstGeom>
          <a:noFill/>
        </p:spPr>
        <p:txBody>
          <a:bodyPr wrap="square">
            <a:spAutoFit/>
          </a:bodyPr>
          <a:lstStyle/>
          <a:p>
            <a:pPr algn="just">
              <a:lnSpc>
                <a:spcPct val="150000"/>
              </a:lnSpc>
            </a:pPr>
            <a:r>
              <a:rPr lang="ru-RU" sz="2200" b="0" dirty="0">
                <a:effectLst/>
                <a:latin typeface="Times New Roman" panose="02020603050405020304" pitchFamily="18" charset="0"/>
                <a:ea typeface="Times New Roman" panose="02020603050405020304" pitchFamily="18" charset="0"/>
              </a:rPr>
              <a:t>	Пас аз гирифтани супориш, барқчиён ӯҳдадоранд:</a:t>
            </a:r>
            <a:endParaRPr lang="ru-RU" sz="2200" b="1" dirty="0">
              <a:effectLst/>
              <a:latin typeface="Times New Roman" panose="02020603050405020304" pitchFamily="18" charset="0"/>
              <a:ea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rPr>
              <a:t>а) Ҷойи кор, роҳҳои дастрасӣ ба он ва панҷараҳоро аз рӯи талаботи бехатарӣ санҷанд, дар ҳолати зарурӣ тадбирҳои дар наряд-допуск зикршударо иҷро намоянд. Ашё ва маводҳои бегона тоза карда шаванд;</a:t>
            </a:r>
          </a:p>
          <a:p>
            <a:pPr algn="just">
              <a:lnSpc>
                <a:spcPct val="150000"/>
              </a:lnSpc>
            </a:pPr>
            <a:r>
              <a:rPr lang="ru-RU" sz="2200" dirty="0">
                <a:effectLst/>
                <a:latin typeface="Times New Roman" panose="02020603050405020304" pitchFamily="18" charset="0"/>
                <a:ea typeface="Times New Roman" panose="02020603050405020304" pitchFamily="18" charset="0"/>
              </a:rPr>
              <a:t>б) Ҳолати техникии таҷҳизот, дастгоҳҳо ва асбобҳоро, инчунин кофӣ будани равшаниро дар ҷойи кор санҷанд;</a:t>
            </a: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4618A333-EF20-4286-89E9-533A5DF9E5E7}"/>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27584" y="836712"/>
            <a:ext cx="7920880" cy="4595745"/>
          </a:xfrm>
          <a:prstGeom prst="rect">
            <a:avLst/>
          </a:prstGeom>
          <a:noFill/>
        </p:spPr>
        <p:txBody>
          <a:bodyPr wrap="square">
            <a:spAutoFit/>
          </a:bodyPr>
          <a:lstStyle/>
          <a:p>
            <a:pPr>
              <a:lnSpc>
                <a:spcPct val="115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 Воситаҳои муҳофизатӣ ва таҷҳизоти заруриро интихоб намуда, пешакӣ ҳолати техникии онҳо ва муҳлати санҷиши охирини онҳоро тафтиш намоянд, аз ҷумла:</a:t>
            </a: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штангаҳои диэлектрикӣ ва ченкунанда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кле</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щи); </a:t>
            </a: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нишондиҳандаҳои шиддат; </a:t>
            </a: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асбобҳо бо дастакҳои изолятсияшуда; </a:t>
            </a: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дастпӯшакҳои диэлектрикӣ; </a:t>
            </a: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мӯза, галош ва қолинҳои диэлектрикӣ; </a:t>
            </a:r>
          </a:p>
          <a:p>
            <a:pPr marL="342900" lvl="0" indent="-342900">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пояҳо (подмости), зинапояҳо, камарбандҳои муҳофизатӣ ва ғайра; </a:t>
            </a:r>
          </a:p>
        </p:txBody>
      </p:sp>
      <p:sp>
        <p:nvSpPr>
          <p:cNvPr id="7" name="Заголовок 1">
            <a:extLst>
              <a:ext uri="{FF2B5EF4-FFF2-40B4-BE49-F238E27FC236}">
                <a16:creationId xmlns:a16="http://schemas.microsoft.com/office/drawing/2014/main" id="{8BCEBC13-7128-4B3D-A1E7-3AE9BF0BE6BE}"/>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196752"/>
            <a:ext cx="7704856" cy="3078535"/>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г) Коршоямии редукторҳо ва манометрҳои баллонҳои газдор, герметикӣ будани зарфҳои дорои электролит, кислота ва ишқор, инчунин бутун будани бастабандии патронҳои пиротехникӣ, термитӣ, гугирдҳо, компаундҳои эпоксидӣ ва полиуретанӣ, сахткунандаҳо ва ғайраро санҷанд.</a:t>
            </a: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CF379EF0-D3B8-454E-8D89-0AEC1606446B}"/>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18192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A00DAD-BF3C-4853-852D-50F5C8B8E09F}"/>
              </a:ext>
            </a:extLst>
          </p:cNvPr>
          <p:cNvSpPr txBox="1"/>
          <p:nvPr/>
        </p:nvSpPr>
        <p:spPr>
          <a:xfrm>
            <a:off x="1115616" y="1124744"/>
            <a:ext cx="7632848" cy="5109860"/>
          </a:xfrm>
          <a:prstGeom prst="rect">
            <a:avLst/>
          </a:prstGeom>
          <a:noFill/>
        </p:spPr>
        <p:txBody>
          <a:bodyPr wrap="square">
            <a:spAutoFit/>
          </a:bodyPr>
          <a:lstStyle/>
          <a:p>
            <a:pPr algn="just">
              <a:lnSpc>
                <a:spcPct val="150000"/>
              </a:lnSpc>
            </a:pPr>
            <a:r>
              <a:rPr lang="ru-RU" sz="2200" b="0" dirty="0">
                <a:effectLst/>
                <a:latin typeface="Times New Roman" panose="02020603050405020304" pitchFamily="18" charset="0"/>
                <a:ea typeface="Times New Roman" panose="02020603050405020304" pitchFamily="18" charset="0"/>
              </a:rPr>
              <a:t>Барқчиён набояд ба кор шурӯъ намоянд, агар чунин вайронкуниҳои талаботи бехатарӣ мавҷуд бошанд:</a:t>
            </a:r>
            <a:endParaRPr lang="ru-RU" sz="2200" b="1" dirty="0">
              <a:effectLst/>
              <a:latin typeface="Times New Roman" panose="02020603050405020304" pitchFamily="18" charset="0"/>
              <a:ea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rPr>
              <a:t>а) Газнок (ифлосшуда аз газ) будани ҳуҷраҳое, ки дар онҳо кор бояд анҷом дода шавад;</a:t>
            </a:r>
          </a:p>
          <a:p>
            <a:pPr algn="just">
              <a:lnSpc>
                <a:spcPct val="150000"/>
              </a:lnSpc>
            </a:pPr>
            <a:r>
              <a:rPr lang="ru-RU" sz="2200" dirty="0">
                <a:effectLst/>
                <a:latin typeface="Times New Roman" panose="02020603050405020304" pitchFamily="18" charset="0"/>
                <a:ea typeface="Times New Roman" panose="02020603050405020304" pitchFamily="18" charset="0"/>
              </a:rPr>
              <a:t>б) Набудан ё носоз будани </a:t>
            </a:r>
            <a:r>
              <a:rPr lang="tg-Cyrl-TJ" sz="2200" dirty="0">
                <a:effectLst/>
                <a:latin typeface="Times New Roman" panose="02020603050405020304" pitchFamily="18" charset="0"/>
                <a:ea typeface="Times New Roman" panose="02020603050405020304" pitchFamily="18" charset="0"/>
              </a:rPr>
              <a:t>ҳаводиҳии (</a:t>
            </a:r>
            <a:r>
              <a:rPr lang="ru-RU" sz="2200" dirty="0">
                <a:effectLst/>
                <a:latin typeface="Times New Roman" panose="02020603050405020304" pitchFamily="18" charset="0"/>
                <a:ea typeface="Times New Roman" panose="02020603050405020304" pitchFamily="18" charset="0"/>
              </a:rPr>
              <a:t>вентиляция</a:t>
            </a:r>
            <a:r>
              <a:rPr lang="tg-Cyrl-TJ" sz="2200" dirty="0">
                <a:effectLst/>
                <a:latin typeface="Times New Roman" panose="02020603050405020304" pitchFamily="18" charset="0"/>
                <a:ea typeface="Times New Roman" panose="02020603050405020304" pitchFamily="18" charset="0"/>
              </a:rPr>
              <a:t>)</a:t>
            </a:r>
            <a:r>
              <a:rPr lang="ru-RU" sz="2200" dirty="0">
                <a:effectLst/>
                <a:latin typeface="Times New Roman" panose="02020603050405020304" pitchFamily="18" charset="0"/>
                <a:ea typeface="Times New Roman" panose="02020603050405020304" pitchFamily="18" charset="0"/>
              </a:rPr>
              <a:t> воридшаванда ва хориҷшаванда (приточно-вытяжная), инчунин набудани маҳлулҳои махсус барои безараргардонии электролит, кислота ё ишқори рехташуда ҳангоми кор дар утоқҳои аккумуляторӣ;</a:t>
            </a:r>
          </a:p>
          <a:p>
            <a:pPr indent="44958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DF472B2C-139D-468E-86CD-BE016AAB7C08}"/>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9637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A717DA0-F4E1-453D-BAC8-2E0FAF8F9E25}"/>
              </a:ext>
            </a:extLst>
          </p:cNvPr>
          <p:cNvSpPr txBox="1"/>
          <p:nvPr/>
        </p:nvSpPr>
        <p:spPr>
          <a:xfrm>
            <a:off x="1115616" y="908721"/>
            <a:ext cx="7416824" cy="5109860"/>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 Набудан ё носоз будани лесҳо, настилҳо, подмостҳо ё дигар воситаҳои баландбарорӣ, инчунин мавҷуд будани кушодагиҳои бе панҷара ва фарқияти баландӣ дар минтақаи иҷрои кор;</a:t>
            </a: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г) Носоз будани воситаҳои муҳофизат аз афтидан ҳангоми кор дар баландӣ (камарбандҳои муҳофизатӣ, ресмонҳои суғуртавӣ ва ғайра);</a:t>
            </a: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 Сари вақт нагузаштани санҷишҳои навбатӣ (муоинаи техникӣ)-и воситаҳои баландбарорӣ, зинапояҳо ва воситаҳои муҳофизати инфиродӣ ва коллективӣ;</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DF06485C-5C4F-48BE-BB87-91FE2947E988}"/>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7703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3380A5-D0F5-4782-9A6B-6D7D9977C179}"/>
              </a:ext>
            </a:extLst>
          </p:cNvPr>
          <p:cNvSpPr txBox="1"/>
          <p:nvPr/>
        </p:nvSpPr>
        <p:spPr>
          <a:xfrm>
            <a:off x="899592" y="980728"/>
            <a:ext cx="7776864" cy="4094198"/>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е) Набудани (шикасти намоёни) занҷирҳои барқӣ, ки тавассути онҳо метавонад шиддат ба ҷойи кор дода шавад, инчунин набудани заминваслкунии муҳофизатии қисми хомӯшшудаи дастгоҳи барқӣ;</a:t>
            </a: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ж) Набудан ё ба охир расидани муҳлати амали наряд-допуск ҳангоми кор дар дастгоҳҳои барқии фаъол.</a:t>
            </a:r>
          </a:p>
          <a:p>
            <a:pPr>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Дар бораи ҳамаи вайронкуниҳои ошкоршудаи талаботи бехатарӣ, барқчиён бояд ба роҳбари корҳо хабар диҳанд.</a:t>
            </a:r>
          </a:p>
        </p:txBody>
      </p:sp>
      <p:sp>
        <p:nvSpPr>
          <p:cNvPr id="6" name="Заголовок 1">
            <a:extLst>
              <a:ext uri="{FF2B5EF4-FFF2-40B4-BE49-F238E27FC236}">
                <a16:creationId xmlns:a16="http://schemas.microsoft.com/office/drawing/2014/main" id="{3CF3C6AA-E3F7-44B0-B4CC-EB2D1018FB74}"/>
              </a:ext>
            </a:extLst>
          </p:cNvPr>
          <p:cNvSpPr txBox="1">
            <a:spLocks/>
          </p:cNvSpPr>
          <p:nvPr/>
        </p:nvSpPr>
        <p:spPr>
          <a:xfrm>
            <a:off x="297868" y="116632"/>
            <a:ext cx="8712968" cy="28779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пеш аз оғози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F92F60-78D6-4073-89C1-3304734D638E}"/>
              </a:ext>
            </a:extLst>
          </p:cNvPr>
          <p:cNvSpPr txBox="1"/>
          <p:nvPr/>
        </p:nvSpPr>
        <p:spPr>
          <a:xfrm>
            <a:off x="945940" y="836712"/>
            <a:ext cx="7416824" cy="4222438"/>
          </a:xfrm>
          <a:prstGeom prst="rect">
            <a:avLst/>
          </a:prstGeom>
          <a:noFill/>
        </p:spPr>
        <p:txBody>
          <a:bodyPr wrap="square">
            <a:spAutoFit/>
          </a:bodyPr>
          <a:lstStyle/>
          <a:p>
            <a:pPr indent="449580">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иҷрои корҳои электрикии насбӣ бояд талаботи зерини бехатарӣ риоя карда шаванд (умумӣ барои касбҳо  ва намудҳои гуногуни кор):</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 Иҷрои кор дар беруни бино дар баландӣ, инчунин истифодаи таҷҳизоти барқӣ ва асбобҳои ченкунӣ ҳангоми туман, борон, раъду барқ, яхбандӣ ва дар ҳолати шамол бо суръати 12 м/с ва аз он зиёд манъ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3BA322D5-7033-4EF4-8DBF-FE1597502E76}"/>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3748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2AA2803-CD0D-45CF-A2C0-DA54C2E1C519}"/>
              </a:ext>
            </a:extLst>
          </p:cNvPr>
          <p:cNvSpPr txBox="1"/>
          <p:nvPr/>
        </p:nvSpPr>
        <p:spPr>
          <a:xfrm>
            <a:off x="899592" y="1268760"/>
            <a:ext cx="7776864" cy="3714607"/>
          </a:xfrm>
          <a:prstGeom prst="rect">
            <a:avLst/>
          </a:prstGeom>
          <a:noFill/>
        </p:spPr>
        <p:txBody>
          <a:bodyPr wrap="square">
            <a:spAutoFit/>
          </a:bodyPr>
          <a:lstStyle/>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 Ҳангоми пармакунӣ ва кушодани сӯрохҳо дар хишт ва бетон, инчунин ҳангоми гузаронидани сими пӯлодин ба дохили қубурҳо, бояд аз айнакҳои муҳофизатӣ бо шишаи нашикананда истифода бурда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 Ҳангоми кушодани сӯрохҳо бо асбобҳои дастӣ (шлямбур, оправка ва ғайра) бояд санҷида шавад, ки дарозии қисми кории он аз ғафсии девор на камтар аз 200 мм зиёд бошад;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56F01E51-44B6-4639-AC05-0F97D28D6DB7}"/>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43472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46C5EF-E3D2-4A64-8BA4-7F7D94055191}"/>
              </a:ext>
            </a:extLst>
          </p:cNvPr>
          <p:cNvSpPr txBox="1"/>
          <p:nvPr/>
        </p:nvSpPr>
        <p:spPr>
          <a:xfrm>
            <a:off x="1043608" y="1059120"/>
            <a:ext cx="7704856" cy="5109860"/>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г</a:t>
            </a:r>
            <a:r>
              <a:rPr lang="ru-RU" sz="2200" dirty="0">
                <a:effectLst/>
                <a:latin typeface="Times New Roman" panose="02020603050405020304" pitchFamily="18" charset="0"/>
                <a:ea typeface="Times New Roman" panose="02020603050405020304" pitchFamily="18" charset="0"/>
              </a:rPr>
              <a:t>) Ҳангоми кашидани ноқил (ё кабел) ба дохили қубур (ё канал), дасти коргар бояд на камтар аз 1</a:t>
            </a:r>
            <a:r>
              <a:rPr lang="ru-RU" sz="2200" b="1"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метр аз нӯги қубур (канал) дур бошад;</a:t>
            </a:r>
          </a:p>
          <a:p>
            <a:pPr algn="just">
              <a:lnSpc>
                <a:spcPct val="150000"/>
              </a:lnSpc>
            </a:pPr>
            <a:r>
              <a:rPr lang="tg-Cyrl-TJ" sz="2200" dirty="0">
                <a:effectLst/>
                <a:latin typeface="Times New Roman" panose="02020603050405020304" pitchFamily="18" charset="0"/>
                <a:ea typeface="Times New Roman" panose="02020603050405020304" pitchFamily="18" charset="0"/>
              </a:rPr>
              <a:t>д</a:t>
            </a:r>
            <a:r>
              <a:rPr lang="ru-RU" sz="2200" dirty="0">
                <a:effectLst/>
                <a:latin typeface="Times New Roman" panose="02020603050405020304" pitchFamily="18" charset="0"/>
                <a:ea typeface="Times New Roman" panose="02020603050405020304" pitchFamily="18" charset="0"/>
              </a:rPr>
              <a:t>) Ҳангоми чен кардани муқовимати изолятсияи ноқилҳо ва кабелҳо бо мегаомметр</a:t>
            </a:r>
            <a:r>
              <a:rPr lang="ru-RU" sz="2200" b="1" dirty="0">
                <a:effectLst/>
                <a:latin typeface="Times New Roman" panose="02020603050405020304" pitchFamily="18" charset="0"/>
                <a:ea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(ин корро кормандони дорои гурӯҳи бехатарии барқӣ на камтар аз III иҷро мекунанд), нӯгҳои ноқилҳо (кабелҳо) аз тарафи муқобил бояд панҷарабандӣ шаванд ё зери назорати корманди махсус таъиншуда, ки аз рӯи қоидаҳои бехатарии барқ аттестатсия шудааст, қарор дошта бошанд;</a:t>
            </a:r>
          </a:p>
        </p:txBody>
      </p:sp>
      <p:sp>
        <p:nvSpPr>
          <p:cNvPr id="5" name="Заголовок 1">
            <a:extLst>
              <a:ext uri="{FF2B5EF4-FFF2-40B4-BE49-F238E27FC236}">
                <a16:creationId xmlns:a16="http://schemas.microsoft.com/office/drawing/2014/main" id="{7CA3C2FC-67FF-4E30-A980-B1961DB245F9}"/>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11611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1A87DBE-97A2-461C-894E-615A9439EB4A}"/>
              </a:ext>
            </a:extLst>
          </p:cNvPr>
          <p:cNvSpPr>
            <a:spLocks noGrp="1"/>
          </p:cNvSpPr>
          <p:nvPr>
            <p:ph idx="1"/>
          </p:nvPr>
        </p:nvSpPr>
        <p:spPr>
          <a:xfrm>
            <a:off x="539552" y="836712"/>
            <a:ext cx="8229600" cy="4389120"/>
          </a:xfrm>
        </p:spPr>
        <p:txBody>
          <a:bodyPr>
            <a:normAutofit/>
          </a:bodyPr>
          <a:lstStyle/>
          <a:p>
            <a:pPr marL="0" indent="0" algn="just">
              <a:lnSpc>
                <a:spcPct val="150000"/>
              </a:lnSpc>
              <a:buNone/>
            </a:pPr>
            <a:r>
              <a:rPr lang="tg-Cyrl-TJ" sz="2200" dirty="0">
                <a:effectLst/>
                <a:latin typeface="Times New Roman" panose="02020603050405020304" pitchFamily="18" charset="0"/>
                <a:ea typeface="Times New Roman" panose="02020603050405020304" pitchFamily="18" charset="0"/>
              </a:rPr>
              <a:t>е</a:t>
            </a:r>
            <a:r>
              <a:rPr lang="ru-RU" sz="2200" dirty="0">
                <a:effectLst/>
                <a:latin typeface="Times New Roman" panose="02020603050405020304" pitchFamily="18" charset="0"/>
                <a:ea typeface="Times New Roman" panose="02020603050405020304" pitchFamily="18" charset="0"/>
              </a:rPr>
              <a:t>) Ба кормандони электрикии насбӣ анҷом додани ҳар гуна корҳое, ки ба истифода (эксплуатация)-и дастгоҳҳои барқӣ дар майдони сохтмон дахл доранд, манъ аст;</a:t>
            </a:r>
          </a:p>
          <a:p>
            <a:pPr marL="0" indent="0" algn="just">
              <a:lnSpc>
                <a:spcPct val="150000"/>
              </a:lnSpc>
              <a:buNone/>
            </a:pPr>
            <a:r>
              <a:rPr lang="tg-Cyrl-TJ" sz="2200" dirty="0">
                <a:effectLst/>
                <a:latin typeface="Times New Roman" panose="02020603050405020304" pitchFamily="18" charset="0"/>
                <a:ea typeface="Times New Roman" panose="02020603050405020304" pitchFamily="18" charset="0"/>
              </a:rPr>
              <a:t>ё</a:t>
            </a:r>
            <a:r>
              <a:rPr lang="ru-RU" sz="2200" dirty="0">
                <a:effectLst/>
                <a:latin typeface="Times New Roman" panose="02020603050405020304" pitchFamily="18" charset="0"/>
                <a:ea typeface="Times New Roman" panose="02020603050405020304" pitchFamily="18" charset="0"/>
              </a:rPr>
              <a:t>) Ҳангоми истифодаи кранҳои борбардор, ба бастани бор (строповка)-и мавод, маҳсулот ва конструксияҳо танҳо он барқчиён роҳ дода мешаванд, ки шаҳодатномаи стропальщик (такелажник) доранд.</a:t>
            </a:r>
          </a:p>
          <a:p>
            <a:pPr marL="0" indent="0">
              <a:lnSpc>
                <a:spcPct val="150000"/>
              </a:lnSpc>
              <a:buNone/>
            </a:pPr>
            <a:endParaRPr lang="ru-RU" sz="2200" dirty="0"/>
          </a:p>
        </p:txBody>
      </p:sp>
      <p:sp>
        <p:nvSpPr>
          <p:cNvPr id="4" name="Заголовок 1">
            <a:extLst>
              <a:ext uri="{FF2B5EF4-FFF2-40B4-BE49-F238E27FC236}">
                <a16:creationId xmlns:a16="http://schemas.microsoft.com/office/drawing/2014/main" id="{58A3058C-E7DC-4D65-BC85-F79B2522DE4A}"/>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876026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AB9B51A8-7E8A-4949-8ED0-ED28B0B8ACA5}"/>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ABEDD7A-B7AE-411B-8C6F-BCCF51F1DA05}"/>
              </a:ext>
            </a:extLst>
          </p:cNvPr>
          <p:cNvSpPr txBox="1"/>
          <p:nvPr/>
        </p:nvSpPr>
        <p:spPr>
          <a:xfrm>
            <a:off x="899592" y="548680"/>
            <a:ext cx="7848872" cy="5109860"/>
          </a:xfrm>
          <a:prstGeom prst="rect">
            <a:avLst/>
          </a:prstGeom>
          <a:noFill/>
        </p:spPr>
        <p:txBody>
          <a:bodyPr wrap="square">
            <a:spAutoFit/>
          </a:bodyPr>
          <a:lstStyle/>
          <a:p>
            <a:pPr>
              <a:lnSpc>
                <a:spcPct val="150000"/>
              </a:lnSpc>
              <a:spcAft>
                <a:spcPts val="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Ҳангоми кор дар баландӣ, барқчиён бояд талаботи </a:t>
            </a:r>
          </a:p>
          <a:p>
            <a:pPr>
              <a:lnSpc>
                <a:spcPct val="150000"/>
              </a:lnSpc>
              <a:spcAft>
                <a:spcPts val="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зеринро риоя намоянд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 Аз воситаҳои стандартии баландбарорӣ (подмостҳо), ки дар муҳлатҳои муқарраршуда санҷида шудаанд, истифода баранд;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 Ҳангоми кор дар баландии зиёда аз 1,3 м, ҷойи кор бояд дорои панҷараҳои муҳофизатӣ бо баландии на камтар аз 1,1 м бошад;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 Додани ашё ба коргаре, ки дар баландӣ кор мекунад, бояд бо ёрии ресмон анҷом дода шавад. Барои пешгирии ларзиш, ашё бояд бо ресмони иловагӣ нигоҳ дошта шавад;</a:t>
            </a:r>
          </a:p>
        </p:txBody>
      </p:sp>
    </p:spTree>
    <p:extLst>
      <p:ext uri="{BB962C8B-B14F-4D97-AF65-F5344CB8AC3E}">
        <p14:creationId xmlns:p14="http://schemas.microsoft.com/office/powerpoint/2010/main" val="17527272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D52C0D79-FE14-4A70-9C8D-C1BA02E73468}"/>
              </a:ext>
            </a:extLst>
          </p:cNvPr>
          <p:cNvSpPr txBox="1">
            <a:spLocks/>
          </p:cNvSpPr>
          <p:nvPr/>
        </p:nvSpPr>
        <p:spPr>
          <a:xfrm>
            <a:off x="297868" y="44624"/>
            <a:ext cx="8712968" cy="307777"/>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1000"/>
              </a:spcAft>
            </a:pPr>
            <a:r>
              <a:rPr lang="ru-RU" sz="24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Талаботи бехатарӣ ҳангоми иҷрои кор</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ACEBAB5D-C65F-4AD2-B56D-27DFB3247432}"/>
              </a:ext>
            </a:extLst>
          </p:cNvPr>
          <p:cNvSpPr txBox="1"/>
          <p:nvPr/>
        </p:nvSpPr>
        <p:spPr>
          <a:xfrm>
            <a:off x="971600" y="620688"/>
            <a:ext cx="7704856" cy="5109860"/>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г) Кор кардан дар конструксияҳои насбшаванда, шинопроводҳо, лотокҳо, роҳ рафтан аз болои онҳо, инчунин аз болои панҷараҳо гузаштан манъ аст;</a:t>
            </a:r>
          </a:p>
          <a:p>
            <a:pPr algn="just">
              <a:lnSpc>
                <a:spcPct val="150000"/>
              </a:lnSpc>
            </a:pPr>
            <a:r>
              <a:rPr lang="ru-RU" sz="2200" dirty="0">
                <a:effectLst/>
                <a:latin typeface="Times New Roman" panose="02020603050405020304" pitchFamily="18" charset="0"/>
                <a:ea typeface="Times New Roman" panose="02020603050405020304" pitchFamily="18" charset="0"/>
              </a:rPr>
              <a:t>д) Ҷойҳои гузоштани зинапояҳои такягоҳӣ дар мавзеъҳои ҳаракати нақлиёт ё одамон бояд панҷарабандӣ карда шаванд;</a:t>
            </a:r>
          </a:p>
          <a:p>
            <a:pPr algn="just">
              <a:lnSpc>
                <a:spcPct val="150000"/>
              </a:lnSpc>
            </a:pPr>
            <a:r>
              <a:rPr lang="ru-RU" sz="2200" dirty="0">
                <a:effectLst/>
                <a:latin typeface="Times New Roman" panose="02020603050405020304" pitchFamily="18" charset="0"/>
                <a:ea typeface="Times New Roman" panose="02020603050405020304" pitchFamily="18" charset="0"/>
              </a:rPr>
              <a:t>е) Истифодаи қуттиҳо, бочкаҳо ё дигар ашёҳои тасодуфӣ ҳамчун воситаи баландбарорӣ манъ аст;</a:t>
            </a:r>
          </a:p>
          <a:p>
            <a:pPr algn="just">
              <a:lnSpc>
                <a:spcPct val="150000"/>
              </a:lnSpc>
            </a:pPr>
            <a:r>
              <a:rPr lang="ru-RU" sz="2200" dirty="0">
                <a:effectLst/>
                <a:latin typeface="Times New Roman" panose="02020603050405020304" pitchFamily="18" charset="0"/>
                <a:ea typeface="Times New Roman" panose="02020603050405020304" pitchFamily="18" charset="0"/>
              </a:rPr>
              <a:t>ж) Ҳангоми иҷрои корҳои баландкӯҳӣ (верхолазные работы) талаботи дастурҳои намунавии ҳифзи меҳнат бояд ҳатман риоя карда шаванд.</a:t>
            </a:r>
          </a:p>
        </p:txBody>
      </p:sp>
    </p:spTree>
    <p:extLst>
      <p:ext uri="{BB962C8B-B14F-4D97-AF65-F5344CB8AC3E}">
        <p14:creationId xmlns:p14="http://schemas.microsoft.com/office/powerpoint/2010/main" val="13367639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999343C-29A8-4432-98DB-37A67E81EDAE}"/>
              </a:ext>
            </a:extLst>
          </p:cNvPr>
          <p:cNvSpPr>
            <a:spLocks noGrp="1"/>
          </p:cNvSpPr>
          <p:nvPr>
            <p:ph idx="1"/>
          </p:nvPr>
        </p:nvSpPr>
        <p:spPr>
          <a:xfrm>
            <a:off x="457200" y="404664"/>
            <a:ext cx="8229600" cy="5400600"/>
          </a:xfrm>
        </p:spPr>
        <p:txBody>
          <a:bodyPr>
            <a:noAutofit/>
          </a:bodyPr>
          <a:lstStyle/>
          <a:p>
            <a:pPr marL="0" indent="0" algn="just">
              <a:lnSpc>
                <a:spcPct val="115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Таҳлил нишон дод, ки:</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тамоси дуфазагӣ инсон зери шиддати хаттӣ қарор гирифта, ҷараёни хатарнок ба қимати калон мерасад;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тамоси якфазагӣ дар шабакаҳои бо нейтрали оиқшуда, ҷараён аз муқовимати изолятсия вобаста буда, бо зиёд шудани он хатар кам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ҳолати изтирорӣ (кӯтоҳшавӣ ба замин) хатар назаррас зиёд мегардад ва инсон метавонад ба шиддати наздик ба хаттӣ дучор шавад;</a:t>
            </a:r>
          </a:p>
          <a:p>
            <a:pPr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шабакаҳои бо нейтрали сахт заминвасл, дар ҳолати муқаррарӣ инсон зери шиддати фазавӣ қарор мегирад, аммо дар ҳолати изтирорӣ хатар бештар мешавад</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0E0EE649-320C-49A6-B0EC-49B42809EE93}"/>
              </a:ext>
            </a:extLst>
          </p:cNvPr>
          <p:cNvSpPr txBox="1">
            <a:spLocks/>
          </p:cNvSpPr>
          <p:nvPr/>
        </p:nvSpPr>
        <p:spPr>
          <a:xfrm>
            <a:off x="297868" y="-27383"/>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2531431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5FFEDE1D-BE42-49DB-A931-EC8F12F5FFF8}"/>
              </a:ext>
            </a:extLst>
          </p:cNvPr>
          <p:cNvSpPr>
            <a:spLocks noGrp="1"/>
          </p:cNvSpPr>
          <p:nvPr>
            <p:ph idx="1"/>
          </p:nvPr>
        </p:nvSpPr>
        <p:spPr>
          <a:xfrm>
            <a:off x="457200" y="548680"/>
            <a:ext cx="8229600" cy="5472608"/>
          </a:xfrm>
        </p:spPr>
        <p:txBody>
          <a:bodyPr>
            <a:noAutofit/>
          </a:bodyPr>
          <a:lstStyle/>
          <a:p>
            <a:pPr indent="0" algn="just">
              <a:lnSpc>
                <a:spcPct val="115000"/>
              </a:lnSpc>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Хулоса, таъмини бехатарӣ ҳангоми иҷрои корҳои барқӣ яке аз шартҳои асосии ҳифзи ҳаёт ва саломатии инсон ба ҳисоб меравад. Барои ин, маҷмӯи тадбирҳои техникӣ ва ташкилӣ пешбинӣ шудаанд, ки риояи қатъии онҳо хатари таъсири ҷараёни барқро ба ҳадди ақал мерасонад.  Дар лексия нишон дода шуд, ки ташкили дурусти корҳо тавассути наряд ё фармоиш, таъини шахсони масъул ва назорати доимӣ аз ҷараёни кор нақши муҳим доранд. Ҳар як иштирокчии раванд — аз роҳбари кор то аъзои бригада — вазифа ва масъулияти муайяни худро дорад ва бояд онҳоро пурра иҷро намояд.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16CA7A7F-4A42-4DBF-A76E-1EFFEB997DE0}"/>
              </a:ext>
            </a:extLst>
          </p:cNvPr>
          <p:cNvSpPr txBox="1">
            <a:spLocks/>
          </p:cNvSpPr>
          <p:nvPr/>
        </p:nvSpPr>
        <p:spPr>
          <a:xfrm>
            <a:off x="297868" y="-27383"/>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5968085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1003819"/>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40754"/>
    </mc:Choice>
    <mc:Fallback xmlns="">
      <p:transition spd="slow" advTm="4075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3821"/>
    </mc:Choice>
    <mc:Fallback xmlns="">
      <p:transition spd="slow" advTm="3821"/>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1069</TotalTime>
  <Words>3381</Words>
  <Application>Microsoft Office PowerPoint</Application>
  <PresentationFormat>Экран (4:3)</PresentationFormat>
  <Paragraphs>262</Paragraphs>
  <Slides>44</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44</vt:i4>
      </vt:variant>
    </vt:vector>
  </HeadingPairs>
  <TitlesOfParts>
    <vt:vector size="53" baseType="lpstr">
      <vt:lpstr>Arial</vt: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Усулҳои техникии таъмини бехатарӣ ҳангоми истифодаи таҷҳизоти барқӣ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53</cp:revision>
  <dcterms:created xsi:type="dcterms:W3CDTF">2026-03-15T08:20:21Z</dcterms:created>
  <dcterms:modified xsi:type="dcterms:W3CDTF">2026-04-11T07:11:13Z</dcterms:modified>
</cp:coreProperties>
</file>