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Default Extension="png" ContentType="image/png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</p:sld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72658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74271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12693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33150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5796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5549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54900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761466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373890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42218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94630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786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114300" indent="228600" algn="ctr">
              <a:tabLst>
                <a:tab pos="923925" algn="l"/>
              </a:tabLst>
            </a:pPr>
            <a:r>
              <a:rPr lang="ru-RU" sz="28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Маъруза</a:t>
            </a:r>
            <a:r>
              <a:rPr lang="ru-RU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 № </a:t>
            </a:r>
            <a:r>
              <a:rPr lang="ru-RU" sz="28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7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114300" indent="228600" algn="ctr">
              <a:tabLst>
                <a:tab pos="923925" algn="l"/>
              </a:tabLst>
            </a:pPr>
            <a:r>
              <a:rPr lang="uz-Latn-UZ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Мавзу: </a:t>
            </a:r>
            <a:r>
              <a:rPr lang="ru-RU" sz="28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Қолипдаги</a:t>
            </a:r>
            <a:r>
              <a:rPr lang="ru-RU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газлар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114300" indent="228600" algn="ctr">
              <a:tabLst>
                <a:tab pos="923925" algn="l"/>
              </a:tabLst>
            </a:pPr>
            <a:r>
              <a:rPr lang="uz-Latn-UZ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Ўқув модул бирликлари: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114300" indent="228600" algn="l">
              <a:spcAft>
                <a:spcPts val="0"/>
              </a:spcAft>
              <a:tabLst>
                <a:tab pos="923925" algn="l"/>
              </a:tabLst>
            </a:pPr>
            <a:endParaRPr lang="uz-Latn-UZ" sz="2800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114300" indent="228600" algn="l">
              <a:spcAft>
                <a:spcPts val="0"/>
              </a:spcAft>
              <a:tabLst>
                <a:tab pos="923925" algn="l"/>
              </a:tabLst>
            </a:pPr>
            <a:r>
              <a:rPr lang="uz-Latn-UZ" sz="28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1.Киришувчанлик </a:t>
            </a:r>
            <a:r>
              <a:rPr lang="uz-Latn-UZ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бўшлиқлари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114300" indent="228600" algn="l">
              <a:spcAft>
                <a:spcPts val="0"/>
              </a:spcAft>
              <a:tabLst>
                <a:tab pos="923925" algn="l"/>
              </a:tabLst>
            </a:pPr>
            <a:r>
              <a:rPr lang="uz-Latn-UZ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2. Қолип ва ўзакларнинг қуритилиши ва кимёвий қотиши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114300" indent="228600" algn="l">
              <a:spcAft>
                <a:spcPts val="0"/>
              </a:spcAft>
              <a:tabLst>
                <a:tab pos="923925" algn="l"/>
              </a:tabLst>
            </a:pPr>
            <a:r>
              <a:rPr lang="uz-Latn-UZ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3.Иккиламчи қотишмаларни ишлатилиши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4624"/>
            <a:ext cx="1728192" cy="3218984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5267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/>
              <a:t>	</a:t>
            </a:r>
            <a:r>
              <a:rPr lang="uz-Latn-UZ" sz="5500" b="1" dirty="0" smtClean="0">
                <a:latin typeface="Times New Roman" pitchFamily="18" charset="0"/>
                <a:cs typeface="Times New Roman" pitchFamily="18" charset="0"/>
              </a:rPr>
              <a:t>1.Киришувчанлик </a:t>
            </a:r>
            <a:r>
              <a:rPr lang="uz-Latn-UZ" sz="5500" b="1" dirty="0">
                <a:latin typeface="Times New Roman" pitchFamily="18" charset="0"/>
                <a:cs typeface="Times New Roman" pitchFamily="18" charset="0"/>
              </a:rPr>
              <a:t>бўшлиқлари</a:t>
            </a:r>
            <a:r>
              <a:rPr lang="uz-Latn-UZ" sz="5500" dirty="0">
                <a:latin typeface="Times New Roman" pitchFamily="18" charset="0"/>
                <a:cs typeface="Times New Roman" pitchFamily="18" charset="0"/>
              </a:rPr>
              <a:t>-киришувчанлик ғоваги ва бўшлиқлари қуйманинг сифатини пасайтиради.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Киришувчанлик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ғоваги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бўшлиғи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охирги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қотган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жойида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5500" dirty="0" err="1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осил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Нуқсонсиз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олишни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усулларидан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қолипда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металнинг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қотиш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жараёни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тугагунча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қолипни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таъминлаб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беришдир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кристалланувчи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жойига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тўлиқ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қотгун</a:t>
            </a:r>
            <a:r>
              <a:rPr lang="uz-Latn-UZ" sz="5500" dirty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тўхтовсиз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таъминланиши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	Шу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мақсадда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қуймага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таъминлагич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ўрнатилади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қўшимча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ўзида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сақлаб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ҳам</a:t>
            </a:r>
            <a:r>
              <a:rPr lang="uz-Latn-UZ" sz="5500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қисмида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кристалланиш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тугашигача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таъминлаб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Таъминлагичдан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қуймага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ет</a:t>
            </a:r>
            <a:r>
              <a:rPr lang="uz-Latn-UZ" sz="55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5500" dirty="0" err="1" smtClean="0">
                <a:latin typeface="Times New Roman" pitchFamily="18" charset="0"/>
                <a:cs typeface="Times New Roman" pitchFamily="18" charset="0"/>
              </a:rPr>
              <a:t>азиб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қуйидаги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шартлар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бажарилиши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lv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	1-таъминлагичда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суюқлик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шунча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керакки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қотишидаги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киришувчанлик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миқдорини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тўлдирсин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lv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	2-таъминлагичнинг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қотиши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қуймадан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923925" algn="l"/>
              </a:tabLst>
            </a:pP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3-таъминлагич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шундай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жойига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ўрнаши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керакки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қотиш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вактида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таъминлагич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уни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таъминлаб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sz="5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500" dirty="0" err="1">
                <a:latin typeface="Times New Roman" pitchFamily="18" charset="0"/>
                <a:cs typeface="Times New Roman" pitchFamily="18" charset="0"/>
              </a:rPr>
              <a:t>қотсин</a:t>
            </a:r>
            <a:r>
              <a:rPr lang="ru-RU" sz="55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Бўшлиқсиз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ва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ғоваксиз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мустаҳкам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қуйма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олиш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учун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қотишманинг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бир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текисда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қотишини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таъминлаш</a:t>
            </a:r>
            <a:r>
              <a:rPr lang="ru-RU" sz="5500" dirty="0">
                <a:latin typeface="Times New Roman"/>
                <a:ea typeface="Times New Roman"/>
              </a:rPr>
              <a:t>, </a:t>
            </a:r>
            <a:r>
              <a:rPr lang="ru-RU" sz="5500" dirty="0" err="1">
                <a:latin typeface="Times New Roman"/>
                <a:ea typeface="Times New Roman"/>
              </a:rPr>
              <a:t>ундан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ташқари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қуймани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асосий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қисми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биринчи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бўлиб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қотиш</a:t>
            </a:r>
            <a:r>
              <a:rPr lang="ru-RU" sz="5500" dirty="0">
                <a:latin typeface="Times New Roman"/>
                <a:ea typeface="Times New Roman"/>
              </a:rPr>
              <a:t>, </a:t>
            </a:r>
            <a:r>
              <a:rPr lang="ru-RU" sz="5500" dirty="0" err="1">
                <a:latin typeface="Times New Roman"/>
                <a:ea typeface="Times New Roman"/>
              </a:rPr>
              <a:t>кейин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таъминлагич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қотишини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таъминлаш</a:t>
            </a:r>
            <a:r>
              <a:rPr lang="ru-RU" sz="5500" dirty="0">
                <a:latin typeface="Times New Roman"/>
                <a:ea typeface="Times New Roman"/>
              </a:rPr>
              <a:t> </a:t>
            </a:r>
            <a:r>
              <a:rPr lang="ru-RU" sz="5500" dirty="0" err="1">
                <a:latin typeface="Times New Roman"/>
                <a:ea typeface="Times New Roman"/>
              </a:rPr>
              <a:t>керак</a:t>
            </a:r>
            <a:r>
              <a:rPr lang="ru-RU" sz="5500" dirty="0">
                <a:latin typeface="Times New Roman"/>
                <a:ea typeface="Times New Roman"/>
              </a:rPr>
              <a:t>.</a:t>
            </a:r>
          </a:p>
          <a:p>
            <a:pPr marL="0" lvl="0" indent="0" algn="just">
              <a:spcBef>
                <a:spcPts val="0"/>
              </a:spcBef>
              <a:buNone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119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923925" algn="l"/>
              </a:tabLst>
            </a:pPr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Қуймани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суюқ</a:t>
            </a:r>
            <a:r>
              <a:rPr lang="ru-RU" dirty="0">
                <a:latin typeface="Times New Roman"/>
                <a:ea typeface="Times New Roman"/>
              </a:rPr>
              <a:t> метал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яхши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таъминланиши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ғоваксиз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бўшлиқсиз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қуймалар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олиш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учун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атмосфера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ва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газ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босимли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ёки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экзотермик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таъминлагич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ўрнатиш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таъминлагични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қиздириш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бошқа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усуллардан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фойдаланилади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sz="3600" dirty="0">
              <a:latin typeface="Times New Roman"/>
              <a:ea typeface="Times New Roman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latin typeface="Times New Roman"/>
                <a:ea typeface="Times New Roman"/>
              </a:rPr>
              <a:t>	</a:t>
            </a:r>
            <a:r>
              <a:rPr lang="uz-Latn-UZ" b="1" dirty="0" smtClean="0">
                <a:latin typeface="Times New Roman"/>
                <a:ea typeface="Times New Roman"/>
              </a:rPr>
              <a:t>2.</a:t>
            </a:r>
            <a:r>
              <a:rPr lang="ru-RU" b="1" dirty="0" err="1">
                <a:latin typeface="Times New Roman"/>
                <a:ea typeface="Times New Roman"/>
              </a:rPr>
              <a:t>Қолип</a:t>
            </a:r>
            <a:r>
              <a:rPr lang="ru-RU" b="1" dirty="0">
                <a:latin typeface="Times New Roman"/>
                <a:ea typeface="Times New Roman"/>
              </a:rPr>
              <a:t> </a:t>
            </a:r>
            <a:r>
              <a:rPr lang="ru-RU" b="1" dirty="0" err="1">
                <a:latin typeface="Times New Roman"/>
                <a:ea typeface="Times New Roman"/>
              </a:rPr>
              <a:t>ва</a:t>
            </a:r>
            <a:r>
              <a:rPr lang="ru-RU" b="1" dirty="0">
                <a:latin typeface="Times New Roman"/>
                <a:ea typeface="Times New Roman"/>
              </a:rPr>
              <a:t> </a:t>
            </a:r>
            <a:r>
              <a:rPr lang="ru-RU" b="1" dirty="0" err="1">
                <a:latin typeface="Times New Roman"/>
                <a:ea typeface="Times New Roman"/>
              </a:rPr>
              <a:t>ўзакларнинг</a:t>
            </a:r>
            <a:r>
              <a:rPr lang="ru-RU" b="1" dirty="0">
                <a:latin typeface="Times New Roman"/>
                <a:ea typeface="Times New Roman"/>
              </a:rPr>
              <a:t> </a:t>
            </a:r>
            <a:r>
              <a:rPr lang="ru-RU" b="1" dirty="0" err="1">
                <a:latin typeface="Times New Roman"/>
                <a:ea typeface="Times New Roman"/>
              </a:rPr>
              <a:t>қуритилиши</a:t>
            </a:r>
            <a:r>
              <a:rPr lang="ru-RU" b="1" dirty="0">
                <a:latin typeface="Times New Roman"/>
                <a:ea typeface="Times New Roman"/>
              </a:rPr>
              <a:t> </a:t>
            </a:r>
            <a:r>
              <a:rPr lang="ru-RU" b="1" dirty="0" err="1">
                <a:latin typeface="Times New Roman"/>
                <a:ea typeface="Times New Roman"/>
              </a:rPr>
              <a:t>ва</a:t>
            </a:r>
            <a:r>
              <a:rPr lang="ru-RU" b="1" dirty="0">
                <a:latin typeface="Times New Roman"/>
                <a:ea typeface="Times New Roman"/>
              </a:rPr>
              <a:t> </a:t>
            </a:r>
            <a:r>
              <a:rPr lang="ru-RU" b="1" dirty="0" err="1">
                <a:latin typeface="Times New Roman"/>
                <a:ea typeface="Times New Roman"/>
              </a:rPr>
              <a:t>кимёвий</a:t>
            </a:r>
            <a:r>
              <a:rPr lang="ru-RU" b="1" dirty="0">
                <a:latin typeface="Times New Roman"/>
                <a:ea typeface="Times New Roman"/>
              </a:rPr>
              <a:t> </a:t>
            </a:r>
            <a:r>
              <a:rPr lang="ru-RU" b="1" dirty="0" err="1">
                <a:latin typeface="Times New Roman"/>
                <a:ea typeface="Times New Roman"/>
              </a:rPr>
              <a:t>қотиши</a:t>
            </a:r>
            <a:r>
              <a:rPr lang="uz-Latn-UZ" b="1" dirty="0">
                <a:latin typeface="Times New Roman"/>
                <a:ea typeface="Times New Roman"/>
              </a:rPr>
              <a:t>-қ</a:t>
            </a:r>
            <a:r>
              <a:rPr lang="ru-RU" dirty="0" err="1">
                <a:latin typeface="Times New Roman"/>
                <a:ea typeface="Times New Roman"/>
              </a:rPr>
              <a:t>олип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ўзакларнинг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қуритилиши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уларнинг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мустаҳкамлигини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оширади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газ </a:t>
            </a:r>
            <a:r>
              <a:rPr lang="ru-RU" dirty="0" err="1">
                <a:latin typeface="Times New Roman"/>
                <a:ea typeface="Times New Roman"/>
              </a:rPr>
              <a:t>ажратиб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чиқаришини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камайтиради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Юзасида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ёриқлар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хосил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бўлмаслиги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учун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уларни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аста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секин</a:t>
            </a:r>
            <a:r>
              <a:rPr lang="ru-RU" dirty="0">
                <a:latin typeface="Times New Roman"/>
                <a:ea typeface="Times New Roman"/>
              </a:rPr>
              <a:t> 100 </a:t>
            </a:r>
            <a:r>
              <a:rPr lang="ru-RU" baseline="30000" dirty="0">
                <a:latin typeface="Times New Roman"/>
                <a:ea typeface="Times New Roman"/>
              </a:rPr>
              <a:t>0</a:t>
            </a:r>
            <a:r>
              <a:rPr lang="ru-RU" dirty="0">
                <a:latin typeface="Times New Roman"/>
                <a:ea typeface="Times New Roman"/>
              </a:rPr>
              <a:t>С </a:t>
            </a:r>
            <a:r>
              <a:rPr lang="ru-RU" dirty="0" err="1">
                <a:latin typeface="Times New Roman"/>
                <a:ea typeface="Times New Roman"/>
              </a:rPr>
              <a:t>гача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қиздирилади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Кейин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ҳарорат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зарур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нуқтагача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ошириб</a:t>
            </a:r>
            <a:r>
              <a:rPr lang="ru-RU" dirty="0">
                <a:latin typeface="Times New Roman"/>
                <a:ea typeface="Times New Roman"/>
              </a:rPr>
              <a:t>, шу </a:t>
            </a:r>
            <a:r>
              <a:rPr lang="ru-RU" dirty="0" err="1">
                <a:latin typeface="Times New Roman"/>
                <a:ea typeface="Times New Roman"/>
              </a:rPr>
              <a:t>ҳароратда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қуригунига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қадар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ушлаб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турилади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Қуриган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секин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совитилади</a:t>
            </a:r>
            <a:r>
              <a:rPr lang="ru-RU" dirty="0">
                <a:latin typeface="Times New Roman"/>
                <a:ea typeface="Times New Roman"/>
              </a:rPr>
              <a:t> (50 – 70 </a:t>
            </a:r>
            <a:r>
              <a:rPr lang="ru-RU" baseline="30000" dirty="0">
                <a:latin typeface="Times New Roman"/>
                <a:ea typeface="Times New Roman"/>
              </a:rPr>
              <a:t>0</a:t>
            </a:r>
            <a:r>
              <a:rPr lang="ru-RU" dirty="0">
                <a:latin typeface="Times New Roman"/>
                <a:ea typeface="Times New Roman"/>
              </a:rPr>
              <a:t>С </a:t>
            </a:r>
            <a:r>
              <a:rPr lang="ru-RU" dirty="0" err="1">
                <a:latin typeface="Times New Roman"/>
                <a:ea typeface="Times New Roman"/>
              </a:rPr>
              <a:t>гача</a:t>
            </a:r>
            <a:r>
              <a:rPr lang="ru-RU" dirty="0">
                <a:latin typeface="Times New Roman"/>
                <a:ea typeface="Times New Roman"/>
              </a:rPr>
              <a:t>). </a:t>
            </a:r>
            <a:endParaRPr lang="ru-RU" sz="3600" dirty="0">
              <a:latin typeface="Times New Roman"/>
              <a:ea typeface="Times New Roman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Ҳарорат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боғловчи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ашё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хоссасига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қуритиш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вақти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эса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шакли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девор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қалинлигига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боғлиқ</a:t>
            </a:r>
            <a:r>
              <a:rPr lang="ru-RU" dirty="0">
                <a:latin typeface="Times New Roman"/>
                <a:ea typeface="Times New Roman"/>
              </a:rPr>
              <a:t>. Органик </a:t>
            </a:r>
            <a:r>
              <a:rPr lang="ru-RU" dirty="0" err="1">
                <a:latin typeface="Times New Roman"/>
                <a:ea typeface="Times New Roman"/>
              </a:rPr>
              <a:t>боғловчилари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1</a:t>
            </a:r>
            <a:r>
              <a:rPr lang="en-US" dirty="0" smtClean="0">
                <a:latin typeface="Times New Roman"/>
                <a:ea typeface="Times New Roman"/>
              </a:rPr>
              <a:t>3</a:t>
            </a:r>
            <a:r>
              <a:rPr lang="ru-RU" dirty="0" smtClean="0">
                <a:latin typeface="Times New Roman"/>
                <a:ea typeface="Times New Roman"/>
              </a:rPr>
              <a:t>0–240 </a:t>
            </a:r>
            <a:r>
              <a:rPr lang="ru-RU" baseline="30000" dirty="0">
                <a:latin typeface="Times New Roman"/>
                <a:ea typeface="Times New Roman"/>
              </a:rPr>
              <a:t>0</a:t>
            </a:r>
            <a:r>
              <a:rPr lang="ru-RU" dirty="0">
                <a:latin typeface="Times New Roman"/>
                <a:ea typeface="Times New Roman"/>
              </a:rPr>
              <a:t>С да </a:t>
            </a:r>
            <a:r>
              <a:rPr lang="ru-RU" dirty="0" err="1">
                <a:latin typeface="Times New Roman"/>
                <a:ea typeface="Times New Roman"/>
              </a:rPr>
              <a:t>қум</a:t>
            </a:r>
            <a:r>
              <a:rPr lang="ru-RU" dirty="0">
                <a:latin typeface="Times New Roman"/>
                <a:ea typeface="Times New Roman"/>
              </a:rPr>
              <a:t> – </a:t>
            </a:r>
            <a:r>
              <a:rPr lang="ru-RU" dirty="0" err="1">
                <a:latin typeface="Times New Roman"/>
                <a:ea typeface="Times New Roman"/>
              </a:rPr>
              <a:t>гил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аралашмалар</a:t>
            </a:r>
            <a:r>
              <a:rPr lang="ru-RU" dirty="0">
                <a:latin typeface="Times New Roman"/>
                <a:ea typeface="Times New Roman"/>
              </a:rPr>
              <a:t> 300–350 </a:t>
            </a:r>
            <a:r>
              <a:rPr lang="ru-RU" baseline="30000" dirty="0">
                <a:latin typeface="Times New Roman"/>
                <a:ea typeface="Times New Roman"/>
              </a:rPr>
              <a:t>0</a:t>
            </a:r>
            <a:r>
              <a:rPr lang="ru-RU" dirty="0">
                <a:latin typeface="Times New Roman"/>
                <a:ea typeface="Times New Roman"/>
              </a:rPr>
              <a:t>С да </a:t>
            </a:r>
            <a:r>
              <a:rPr lang="ru-RU" dirty="0" err="1">
                <a:latin typeface="Times New Roman"/>
                <a:ea typeface="Times New Roman"/>
              </a:rPr>
              <a:t>қиздирилади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Шакл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мураккаблиги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девор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қалинлиги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ортиши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қиздириб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туриш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вақти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ҳам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ортиши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лозим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Сабаби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бутун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хажмга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ҳароратнинг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таъсири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керак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Қуритиш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вақти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неча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дақиқадан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соатгача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мумкун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Кўпинча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узлукли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ишловчи</a:t>
            </a:r>
            <a:r>
              <a:rPr lang="ru-RU" dirty="0">
                <a:latin typeface="Times New Roman"/>
                <a:ea typeface="Times New Roman"/>
              </a:rPr>
              <a:t> камера </a:t>
            </a:r>
            <a:r>
              <a:rPr lang="ru-RU" dirty="0" err="1">
                <a:latin typeface="Times New Roman"/>
                <a:ea typeface="Times New Roman"/>
              </a:rPr>
              <a:t>печларида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қуритилади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Шундай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усулда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йирик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ўзаклар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ҳам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қуритилади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Қуритиш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бутун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қуйма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олиш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жараёнини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узайтириб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юборади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Шунинг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учун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юзаки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ҳам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баъзан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чекланилади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Бунда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қолиплар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10 – 40 мм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чуқурликгача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қуритилиб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, 25 – 30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дақиқа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вақтда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жараён</a:t>
            </a:r>
            <a:r>
              <a:rPr lang="ru-RU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Times New Roman"/>
                <a:ea typeface="Times New Roman"/>
              </a:rPr>
              <a:t>тугайди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Бундай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қолипларга</a:t>
            </a:r>
            <a:r>
              <a:rPr lang="ru-RU" dirty="0">
                <a:latin typeface="Times New Roman"/>
                <a:ea typeface="Times New Roman"/>
              </a:rPr>
              <a:t> металл </a:t>
            </a:r>
            <a:r>
              <a:rPr lang="ru-RU" dirty="0" err="1">
                <a:latin typeface="Times New Roman"/>
                <a:ea typeface="Times New Roman"/>
              </a:rPr>
              <a:t>зудлик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қуйилиши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зарур</a:t>
            </a:r>
            <a:r>
              <a:rPr lang="ru-RU" dirty="0">
                <a:latin typeface="Times New Roman"/>
                <a:ea typeface="Times New Roman"/>
              </a:rPr>
              <a:t>. Акс </a:t>
            </a:r>
            <a:r>
              <a:rPr lang="ru-RU" dirty="0" err="1">
                <a:latin typeface="Times New Roman"/>
                <a:ea typeface="Times New Roman"/>
              </a:rPr>
              <a:t>холда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қолип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таркибида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намлик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қуритилган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қисмга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намлигини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узатади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қуритиш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қайтадан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амалга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оширилишига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тўғри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келади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001897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0000" lnSpcReduction="1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200" dirty="0" smtClean="0">
                <a:latin typeface="Times New Roman"/>
                <a:ea typeface="Times New Roman"/>
              </a:rPr>
              <a:t>	</a:t>
            </a:r>
            <a:r>
              <a:rPr lang="ru-RU" sz="2800" dirty="0" err="1" smtClean="0">
                <a:latin typeface="Times New Roman"/>
                <a:ea typeface="Times New Roman"/>
              </a:rPr>
              <a:t>Кичик</a:t>
            </a:r>
            <a:r>
              <a:rPr lang="ru-RU" sz="2800" dirty="0" smtClean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ишлаб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чиқариш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шароитида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қуритишни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қўзғалувчи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қуритгичлар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ёрдамида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йирик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ишлаб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чиқариш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шароитларида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эса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қуритиш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статционар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ўтиш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печларида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амалга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оширилади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Кимёвий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аралашмалардан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тайёрланган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қолипларнинг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қурилмасига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эхтиёж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бўлмайди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Масалан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суюқ</a:t>
            </a:r>
            <a:r>
              <a:rPr lang="ru-RU" sz="2800" dirty="0">
                <a:latin typeface="Times New Roman"/>
                <a:ea typeface="Times New Roman"/>
              </a:rPr>
              <a:t> шиша </a:t>
            </a:r>
            <a:r>
              <a:rPr lang="ru-RU" sz="2800" dirty="0" err="1">
                <a:latin typeface="Times New Roman"/>
                <a:ea typeface="Times New Roman"/>
              </a:rPr>
              <a:t>асосидаги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аралашмаларни</a:t>
            </a:r>
            <a:r>
              <a:rPr lang="ru-RU" sz="2800" dirty="0">
                <a:latin typeface="Times New Roman"/>
                <a:ea typeface="Times New Roman"/>
              </a:rPr>
              <a:t> газ </a:t>
            </a:r>
            <a:r>
              <a:rPr lang="ru-RU" sz="2800" dirty="0" err="1">
                <a:latin typeface="Times New Roman"/>
                <a:ea typeface="Times New Roman"/>
              </a:rPr>
              <a:t>ёрдамида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ишлов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беришда</a:t>
            </a:r>
            <a:r>
              <a:rPr lang="ru-RU" sz="2800" dirty="0">
                <a:latin typeface="Times New Roman"/>
                <a:ea typeface="Times New Roman"/>
              </a:rPr>
              <a:t> 1 – 15 </a:t>
            </a:r>
            <a:r>
              <a:rPr lang="ru-RU" sz="2800" dirty="0" err="1">
                <a:latin typeface="Times New Roman"/>
                <a:ea typeface="Times New Roman"/>
              </a:rPr>
              <a:t>дақиқа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ичида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қолип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ёки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ўзак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суюқ</a:t>
            </a:r>
            <a:r>
              <a:rPr lang="ru-RU" sz="2800" dirty="0">
                <a:latin typeface="Times New Roman"/>
                <a:ea typeface="Times New Roman"/>
              </a:rPr>
              <a:t> металл </a:t>
            </a:r>
            <a:r>
              <a:rPr lang="ru-RU" sz="2800" dirty="0" err="1">
                <a:latin typeface="Times New Roman"/>
                <a:ea typeface="Times New Roman"/>
              </a:rPr>
              <a:t>билан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қуйилишига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тайёр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бўлади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Қум</a:t>
            </a:r>
            <a:r>
              <a:rPr lang="ru-RU" sz="2800" dirty="0">
                <a:latin typeface="Times New Roman"/>
                <a:ea typeface="Times New Roman"/>
              </a:rPr>
              <a:t> – смола </a:t>
            </a:r>
            <a:r>
              <a:rPr lang="ru-RU" sz="2800" dirty="0" err="1">
                <a:latin typeface="Times New Roman"/>
                <a:ea typeface="Times New Roman"/>
              </a:rPr>
              <a:t>аралашмаларидан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тайёрланган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ўзаклар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қиздирилган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яшикларда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тайёрланганида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ҳамда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совуқ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ҳолатда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қотувчи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аралашмадан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тайёрланган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ўзакларда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қуритишга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 smtClean="0">
                <a:latin typeface="Times New Roman"/>
                <a:ea typeface="Times New Roman"/>
              </a:rPr>
              <a:t>эхтиёж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 smtClean="0">
                <a:latin typeface="Times New Roman"/>
                <a:ea typeface="Times New Roman"/>
              </a:rPr>
              <a:t>қолмайди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br>
              <a:rPr lang="ru-RU" sz="2800" dirty="0">
                <a:latin typeface="Times New Roman"/>
                <a:ea typeface="Times New Roman"/>
              </a:rPr>
            </a:br>
            <a:r>
              <a:rPr lang="ru-RU" sz="2800" dirty="0" err="1">
                <a:latin typeface="Times New Roman"/>
                <a:ea typeface="Times New Roman"/>
              </a:rPr>
              <a:t>Бу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ўз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навбатида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ишлаб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чиқариш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майдонларини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тежашга</a:t>
            </a:r>
            <a:r>
              <a:rPr lang="ru-RU" sz="2800" dirty="0">
                <a:latin typeface="Times New Roman"/>
                <a:ea typeface="Times New Roman"/>
              </a:rPr>
              <a:t>, </a:t>
            </a:r>
            <a:r>
              <a:rPr lang="ru-RU" sz="2800" dirty="0" err="1">
                <a:latin typeface="Times New Roman"/>
                <a:ea typeface="Times New Roman"/>
              </a:rPr>
              <a:t>ишлаб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чиқариш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самарадорлигини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оширишга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ва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қуйма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таннархини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камайишига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имкон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беради</a:t>
            </a:r>
            <a:r>
              <a:rPr lang="ru-RU" sz="2800" dirty="0">
                <a:latin typeface="Times New Roman"/>
                <a:ea typeface="Times New Roman"/>
              </a:rPr>
              <a:t>. </a:t>
            </a:r>
            <a:r>
              <a:rPr lang="ru-RU" sz="2800" dirty="0" err="1">
                <a:latin typeface="Times New Roman"/>
                <a:ea typeface="Times New Roman"/>
              </a:rPr>
              <a:t>қолип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тайёрлаш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жараёнида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ҳам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қуритишга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ихтиёжни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 smtClean="0">
                <a:latin typeface="Times New Roman"/>
                <a:ea typeface="Times New Roman"/>
              </a:rPr>
              <a:t>бартар</a:t>
            </a:r>
            <a:r>
              <a:rPr lang="uz-Latn-UZ" sz="2800" dirty="0" smtClean="0">
                <a:latin typeface="Times New Roman"/>
                <a:ea typeface="Times New Roman"/>
              </a:rPr>
              <a:t>а</a:t>
            </a:r>
            <a:r>
              <a:rPr lang="ru-RU" sz="2800" dirty="0" smtClean="0">
                <a:latin typeface="Times New Roman"/>
                <a:ea typeface="Times New Roman"/>
              </a:rPr>
              <a:t>ф </a:t>
            </a:r>
            <a:r>
              <a:rPr lang="ru-RU" sz="2800" dirty="0" err="1">
                <a:latin typeface="Times New Roman"/>
                <a:ea typeface="Times New Roman"/>
              </a:rPr>
              <a:t>этиш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худди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шундай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самара</a:t>
            </a:r>
            <a:r>
              <a:rPr lang="ru-RU" sz="2800" dirty="0">
                <a:latin typeface="Times New Roman"/>
                <a:ea typeface="Times New Roman"/>
              </a:rPr>
              <a:t> </a:t>
            </a:r>
            <a:r>
              <a:rPr lang="ru-RU" sz="2800" dirty="0" err="1">
                <a:latin typeface="Times New Roman"/>
                <a:ea typeface="Times New Roman"/>
              </a:rPr>
              <a:t>беради</a:t>
            </a:r>
            <a:r>
              <a:rPr lang="ru-RU" sz="2800" dirty="0">
                <a:latin typeface="Times New Roman"/>
                <a:ea typeface="Times New Roman"/>
              </a:rPr>
              <a:t>.</a:t>
            </a:r>
            <a:br>
              <a:rPr lang="ru-RU" sz="2800" dirty="0">
                <a:latin typeface="Times New Roman"/>
                <a:ea typeface="Times New Roman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215381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4685"/>
            <a:ext cx="6791063" cy="4328715"/>
          </a:xfrm>
        </p:spPr>
      </p:pic>
      <p:sp>
        <p:nvSpPr>
          <p:cNvPr id="8" name="Заголовок 3"/>
          <p:cNvSpPr>
            <a:spLocks noGrp="1"/>
          </p:cNvSpPr>
          <p:nvPr>
            <p:ph type="title"/>
          </p:nvPr>
        </p:nvSpPr>
        <p:spPr>
          <a:xfrm>
            <a:off x="251520" y="537321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uz-Latn-UZ" b="1" i="1" dirty="0">
                <a:latin typeface="Times New Roman"/>
                <a:ea typeface="Times New Roman"/>
              </a:rPr>
              <a:t> </a:t>
            </a:r>
            <a:r>
              <a:rPr lang="ru-RU" sz="6000" dirty="0">
                <a:latin typeface="Times New Roman"/>
                <a:ea typeface="Times New Roman"/>
              </a:rPr>
              <a:t/>
            </a:r>
            <a:br>
              <a:rPr lang="ru-RU" sz="6000" dirty="0">
                <a:latin typeface="Times New Roman"/>
                <a:ea typeface="Times New Roman"/>
              </a:rPr>
            </a:br>
            <a:r>
              <a:rPr lang="ru-RU" sz="2700" b="1" i="1" dirty="0" err="1">
                <a:latin typeface="Times New Roman"/>
                <a:ea typeface="Times New Roman"/>
              </a:rPr>
              <a:t>Ўзакларни</a:t>
            </a:r>
            <a:r>
              <a:rPr lang="ru-RU" sz="2700" b="1" i="1" dirty="0">
                <a:latin typeface="Times New Roman"/>
                <a:ea typeface="Times New Roman"/>
              </a:rPr>
              <a:t> </a:t>
            </a:r>
            <a:r>
              <a:rPr lang="ru-RU" sz="2700" b="1" i="1" dirty="0" err="1">
                <a:latin typeface="Times New Roman"/>
                <a:ea typeface="Times New Roman"/>
              </a:rPr>
              <a:t>ажратиб</a:t>
            </a:r>
            <a:r>
              <a:rPr lang="ru-RU" sz="2700" b="1" i="1" dirty="0">
                <a:latin typeface="Times New Roman"/>
                <a:ea typeface="Times New Roman"/>
              </a:rPr>
              <a:t> </a:t>
            </a:r>
            <a:r>
              <a:rPr lang="ru-RU" sz="2700" b="1" i="1" dirty="0" err="1">
                <a:latin typeface="Times New Roman"/>
                <a:ea typeface="Times New Roman"/>
              </a:rPr>
              <a:t>чиқарадиган</a:t>
            </a:r>
            <a:r>
              <a:rPr lang="ru-RU" sz="2700" b="1" i="1" dirty="0">
                <a:latin typeface="Times New Roman"/>
                <a:ea typeface="Times New Roman"/>
              </a:rPr>
              <a:t> гидравлик камера.</a:t>
            </a:r>
            <a:r>
              <a:rPr lang="ru-RU" sz="2700" dirty="0">
                <a:latin typeface="Times New Roman"/>
                <a:ea typeface="Times New Roman"/>
              </a:rPr>
              <a:t/>
            </a:r>
            <a:br>
              <a:rPr lang="ru-RU" sz="2700" dirty="0">
                <a:latin typeface="Times New Roman"/>
                <a:ea typeface="Times New Roman"/>
              </a:rPr>
            </a:br>
            <a:r>
              <a:rPr lang="ru-RU" sz="2700" b="1" i="1" dirty="0">
                <a:latin typeface="Times New Roman"/>
                <a:ea typeface="Times New Roman"/>
              </a:rPr>
              <a:t>1 – </a:t>
            </a:r>
            <a:r>
              <a:rPr lang="ru-RU" sz="2700" b="1" i="1" dirty="0" err="1">
                <a:latin typeface="Times New Roman"/>
                <a:ea typeface="Times New Roman"/>
              </a:rPr>
              <a:t>қуйма</a:t>
            </a:r>
            <a:r>
              <a:rPr lang="ru-RU" sz="2700" b="1" i="1" dirty="0">
                <a:latin typeface="Times New Roman"/>
                <a:ea typeface="Times New Roman"/>
              </a:rPr>
              <a:t>; 2 – </a:t>
            </a:r>
            <a:r>
              <a:rPr lang="ru-RU" sz="2700" b="1" i="1" dirty="0" err="1">
                <a:latin typeface="Times New Roman"/>
                <a:ea typeface="Times New Roman"/>
              </a:rPr>
              <a:t>эшик</a:t>
            </a:r>
            <a:r>
              <a:rPr lang="ru-RU" sz="2700" b="1" i="1" dirty="0">
                <a:latin typeface="Times New Roman"/>
                <a:ea typeface="Times New Roman"/>
              </a:rPr>
              <a:t>; 3 – </a:t>
            </a:r>
            <a:r>
              <a:rPr lang="ru-RU" sz="2700" b="1" i="1" dirty="0" err="1">
                <a:latin typeface="Times New Roman"/>
                <a:ea typeface="Times New Roman"/>
              </a:rPr>
              <a:t>аравача</a:t>
            </a:r>
            <a:r>
              <a:rPr lang="ru-RU" sz="2700" b="1" i="1" dirty="0">
                <a:latin typeface="Times New Roman"/>
                <a:ea typeface="Times New Roman"/>
              </a:rPr>
              <a:t>; 4 – </a:t>
            </a:r>
            <a:r>
              <a:rPr lang="ru-RU" sz="2700" b="1" i="1" dirty="0" err="1">
                <a:latin typeface="Times New Roman"/>
                <a:ea typeface="Times New Roman"/>
              </a:rPr>
              <a:t>бурилувчи</a:t>
            </a:r>
            <a:r>
              <a:rPr lang="ru-RU" sz="2700" b="1" i="1" dirty="0">
                <a:latin typeface="Times New Roman"/>
                <a:ea typeface="Times New Roman"/>
              </a:rPr>
              <a:t> стол;</a:t>
            </a:r>
            <a:r>
              <a:rPr lang="ru-RU" sz="2700" dirty="0">
                <a:latin typeface="Times New Roman"/>
                <a:ea typeface="Times New Roman"/>
              </a:rPr>
              <a:t/>
            </a:r>
            <a:br>
              <a:rPr lang="ru-RU" sz="2700" dirty="0">
                <a:latin typeface="Times New Roman"/>
                <a:ea typeface="Times New Roman"/>
              </a:rPr>
            </a:br>
            <a:r>
              <a:rPr lang="uz-Latn-UZ" sz="2700" dirty="0" smtClean="0">
                <a:latin typeface="Times New Roman"/>
                <a:ea typeface="Times New Roman"/>
              </a:rPr>
              <a:t>5</a:t>
            </a:r>
            <a:r>
              <a:rPr lang="ru-RU" sz="2700" b="1" i="1" dirty="0" smtClean="0">
                <a:latin typeface="Times New Roman"/>
                <a:ea typeface="Times New Roman"/>
              </a:rPr>
              <a:t>– </a:t>
            </a:r>
            <a:r>
              <a:rPr lang="ru-RU" sz="2700" b="1" i="1" dirty="0">
                <a:latin typeface="Times New Roman"/>
                <a:ea typeface="Times New Roman"/>
              </a:rPr>
              <a:t>электромотор.</a:t>
            </a:r>
            <a:r>
              <a:rPr lang="ru-RU" sz="6000" dirty="0">
                <a:latin typeface="Times New Roman"/>
                <a:ea typeface="Times New Roman"/>
              </a:rPr>
              <a:t/>
            </a:r>
            <a:br>
              <a:rPr lang="ru-RU" sz="6000" dirty="0">
                <a:latin typeface="Times New Roman"/>
                <a:ea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0848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b="1" dirty="0"/>
              <a:t>	</a:t>
            </a:r>
            <a:r>
              <a:rPr lang="uz-Latn-UZ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3.Иккиламчи </a:t>
            </a:r>
            <a:r>
              <a:rPr lang="uz-Latn-UZ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қотишмаларни ишлатилиши</a:t>
            </a:r>
            <a:r>
              <a:rPr lang="uz-Latn-UZ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-алюминийли бронзадан ташқари машинасозликда кремнийли, марганецли, бериллийли ва бошқа қалайсиз бронзалар ишлатилади.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чиқаришда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кўпроқ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кремнийли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марганецли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uz-Latn-UZ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келли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қўрғошинли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алюминийли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латунлар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Кремнийли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латун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қуймакорлик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хоссаларга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бўлгани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бадиий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буюмлар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тайёрлашда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латунларга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Кремнийли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латун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ЛЦ16К4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қалайли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бронзага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олтингугурт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кислотасига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Марганецли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латун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кемасозликда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курак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винтлари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лопастлари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денгиз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мухитида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ишловчи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деталлар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Марганецли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латун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ЛЦ40Мц1,5 шестеренка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втулка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тайёрлашда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ЛЦ40Мц3Ж латуни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300 </a:t>
            </a:r>
            <a:r>
              <a:rPr lang="ru-RU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дан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ҳароратда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ишловчи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денгиз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кемалари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деталлари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компонентли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латунлар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подшипник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арматура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латунларга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хоссаларга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Қўрғошинли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латун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ЛЦ40С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қуймаларни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босим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остида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марказдан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қочирма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куч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штамплаш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латунларга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осон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хоссалари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юқоридир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Қалайли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бронзалар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кристалланишни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катта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интервалига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эга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шунинг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учун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оқувчанлиги</a:t>
            </a:r>
            <a:r>
              <a:rPr lang="ru-RU" dirty="0">
                <a:latin typeface="Times New Roman"/>
                <a:ea typeface="Times New Roman"/>
              </a:rPr>
              <a:t> паст, </a:t>
            </a:r>
            <a:r>
              <a:rPr lang="ru-RU" dirty="0" err="1">
                <a:latin typeface="Times New Roman"/>
                <a:ea typeface="Times New Roman"/>
              </a:rPr>
              <a:t>қуймаларда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эса</a:t>
            </a:r>
            <a:r>
              <a:rPr lang="ru-RU" dirty="0">
                <a:latin typeface="Times New Roman"/>
                <a:ea typeface="Times New Roman"/>
              </a:rPr>
              <a:t> газ </a:t>
            </a:r>
            <a:r>
              <a:rPr lang="ru-RU" dirty="0" err="1">
                <a:latin typeface="Times New Roman"/>
                <a:ea typeface="Times New Roman"/>
              </a:rPr>
              <a:t>ғоваклари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учрайди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0537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4057650" algn="l"/>
              </a:tabLst>
            </a:pPr>
            <a:r>
              <a:rPr lang="ru-RU" sz="3700" dirty="0" smtClean="0">
                <a:latin typeface="Times New Roman"/>
                <a:ea typeface="Times New Roman"/>
              </a:rPr>
              <a:t>     </a:t>
            </a:r>
            <a:r>
              <a:rPr lang="ru-RU" sz="3800" dirty="0" smtClean="0">
                <a:latin typeface="Times New Roman"/>
                <a:ea typeface="Times New Roman"/>
              </a:rPr>
              <a:t>    </a:t>
            </a:r>
            <a:r>
              <a:rPr lang="ru-RU" sz="3800" dirty="0" err="1" smtClean="0">
                <a:latin typeface="Times New Roman"/>
                <a:ea typeface="Times New Roman"/>
              </a:rPr>
              <a:t>Қалайли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бронзаларнинг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киришуви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кимёвий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таркибига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боғлиқ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холда</a:t>
            </a:r>
            <a:r>
              <a:rPr lang="ru-RU" sz="3800" dirty="0" smtClean="0">
                <a:latin typeface="Times New Roman"/>
                <a:ea typeface="Times New Roman"/>
              </a:rPr>
              <a:t> 1,4-1,45% </a:t>
            </a:r>
            <a:r>
              <a:rPr lang="ru-RU" sz="3800" dirty="0" err="1" smtClean="0">
                <a:latin typeface="Times New Roman"/>
                <a:ea typeface="Times New Roman"/>
              </a:rPr>
              <a:t>оралиғида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ўзгаради</a:t>
            </a:r>
            <a:r>
              <a:rPr lang="ru-RU" sz="3800" dirty="0" smtClean="0">
                <a:latin typeface="Times New Roman"/>
                <a:ea typeface="Times New Roman"/>
              </a:rPr>
              <a:t>. </a:t>
            </a:r>
            <a:r>
              <a:rPr lang="ru-RU" sz="3800" dirty="0" err="1" smtClean="0">
                <a:latin typeface="Times New Roman"/>
                <a:ea typeface="Times New Roman"/>
              </a:rPr>
              <a:t>Таркибидаги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легирловчи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қўшимчалар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бу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қотишманинг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қуймакорлик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хоссаларига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таъсир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кўрсатади</a:t>
            </a:r>
            <a:r>
              <a:rPr lang="ru-RU" sz="3800" dirty="0" smtClean="0">
                <a:latin typeface="Times New Roman"/>
                <a:ea typeface="Times New Roman"/>
              </a:rPr>
              <a:t>. </a:t>
            </a:r>
            <a:r>
              <a:rPr lang="ru-RU" sz="3800" dirty="0" smtClean="0">
                <a:solidFill>
                  <a:srgbClr val="FFFF00"/>
                </a:solidFill>
                <a:latin typeface="Times New Roman"/>
                <a:ea typeface="Times New Roman"/>
              </a:rPr>
              <a:t>Рух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кристалланиш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интервалини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камайтириб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оқувчанлигини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оширади</a:t>
            </a:r>
            <a:r>
              <a:rPr lang="ru-RU" sz="3800" dirty="0" smtClean="0">
                <a:latin typeface="Times New Roman"/>
                <a:ea typeface="Times New Roman"/>
              </a:rPr>
              <a:t>, </a:t>
            </a:r>
            <a:r>
              <a:rPr lang="ru-RU" sz="3800" dirty="0" err="1" smtClean="0">
                <a:latin typeface="Times New Roman"/>
                <a:ea typeface="Times New Roman"/>
              </a:rPr>
              <a:t>қотишмаларнинг</a:t>
            </a:r>
            <a:r>
              <a:rPr lang="ru-RU" sz="3800" dirty="0" smtClean="0">
                <a:latin typeface="Times New Roman"/>
                <a:ea typeface="Times New Roman"/>
              </a:rPr>
              <a:t> газ </a:t>
            </a:r>
            <a:r>
              <a:rPr lang="ru-RU" sz="3800" dirty="0" err="1" smtClean="0">
                <a:latin typeface="Times New Roman"/>
                <a:ea typeface="Times New Roman"/>
              </a:rPr>
              <a:t>билан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тўйинишини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камайтириб</a:t>
            </a:r>
            <a:r>
              <a:rPr lang="ru-RU" sz="3800" dirty="0" smtClean="0">
                <a:latin typeface="Times New Roman"/>
                <a:ea typeface="Times New Roman"/>
              </a:rPr>
              <a:t>, </a:t>
            </a:r>
            <a:r>
              <a:rPr lang="ru-RU" sz="3800" dirty="0" err="1" smtClean="0">
                <a:latin typeface="Times New Roman"/>
                <a:ea typeface="Times New Roman"/>
              </a:rPr>
              <a:t>зичлигини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оширади</a:t>
            </a:r>
            <a:r>
              <a:rPr lang="ru-RU" sz="3800" dirty="0" smtClean="0">
                <a:latin typeface="Times New Roman"/>
                <a:ea typeface="Times New Roman"/>
              </a:rPr>
              <a:t>. </a:t>
            </a:r>
            <a:r>
              <a:rPr lang="ru-RU" sz="3800" dirty="0" smtClean="0">
                <a:solidFill>
                  <a:srgbClr val="FFFF00"/>
                </a:solidFill>
                <a:latin typeface="Times New Roman"/>
                <a:ea typeface="Times New Roman"/>
              </a:rPr>
              <a:t>Фосфор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эвтектикасини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хосил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қилиш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ҳисобига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оқувчанлигини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оширади</a:t>
            </a:r>
            <a:r>
              <a:rPr lang="ru-RU" sz="3800" dirty="0" smtClean="0">
                <a:latin typeface="Times New Roman"/>
                <a:ea typeface="Times New Roman"/>
              </a:rPr>
              <a:t>. </a:t>
            </a:r>
            <a:r>
              <a:rPr lang="ru-RU" sz="3800" dirty="0" err="1" smtClean="0">
                <a:solidFill>
                  <a:srgbClr val="FFFF00"/>
                </a:solidFill>
                <a:latin typeface="Times New Roman"/>
                <a:ea typeface="Times New Roman"/>
              </a:rPr>
              <a:t>Қўрғошин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кристалланиш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даврида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дендридлар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орасидан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ажралиб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чиқиб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қотишманинг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герметиклигини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оширади</a:t>
            </a:r>
            <a:r>
              <a:rPr lang="ru-RU" sz="3800" dirty="0" smtClean="0">
                <a:latin typeface="Times New Roman"/>
                <a:ea typeface="Times New Roman"/>
              </a:rPr>
              <a:t>. </a:t>
            </a:r>
            <a:r>
              <a:rPr lang="ru-RU" sz="38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Кислород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қотишма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компонетлари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билан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оксидланиш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хосил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қилиб</a:t>
            </a:r>
            <a:r>
              <a:rPr lang="ru-RU" sz="3800" dirty="0" smtClean="0">
                <a:latin typeface="Times New Roman"/>
                <a:ea typeface="Times New Roman"/>
              </a:rPr>
              <a:t>, </a:t>
            </a:r>
            <a:r>
              <a:rPr lang="ru-RU" sz="3800" dirty="0" err="1" smtClean="0">
                <a:latin typeface="Times New Roman"/>
                <a:ea typeface="Times New Roman"/>
              </a:rPr>
              <a:t>оқувчанликни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камайтиради</a:t>
            </a:r>
            <a:r>
              <a:rPr lang="ru-RU" sz="3800" dirty="0" smtClean="0">
                <a:latin typeface="Times New Roman"/>
                <a:ea typeface="Times New Roman"/>
              </a:rPr>
              <a:t>, </a:t>
            </a:r>
            <a:r>
              <a:rPr lang="ru-RU" sz="3800" dirty="0" err="1" smtClean="0">
                <a:latin typeface="Times New Roman"/>
                <a:ea typeface="Times New Roman"/>
              </a:rPr>
              <a:t>герметикаси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ва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хоссаларини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ёмонлаштиради</a:t>
            </a:r>
            <a:r>
              <a:rPr lang="ru-RU" sz="3800" dirty="0" smtClean="0">
                <a:latin typeface="Times New Roman"/>
                <a:ea typeface="Times New Roman"/>
              </a:rPr>
              <a:t>. </a:t>
            </a:r>
            <a:r>
              <a:rPr lang="ru-RU" sz="38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Алюминий, </a:t>
            </a:r>
            <a:r>
              <a:rPr lang="ru-RU" sz="380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сурма</a:t>
            </a:r>
            <a:r>
              <a:rPr lang="ru-RU" sz="38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, висмут </a:t>
            </a:r>
            <a:r>
              <a:rPr lang="ru-RU" sz="380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ва</a:t>
            </a:r>
            <a:r>
              <a:rPr lang="ru-RU" sz="38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мишьяк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ҳам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шундай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салбий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таъсир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кўрсатади</a:t>
            </a:r>
            <a:r>
              <a:rPr lang="ru-RU" sz="3800" dirty="0" smtClean="0">
                <a:latin typeface="Times New Roman"/>
                <a:ea typeface="Times New Roman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4057650" algn="l"/>
              </a:tabLst>
            </a:pPr>
            <a:r>
              <a:rPr lang="ru-RU" sz="3800" dirty="0" smtClean="0">
                <a:latin typeface="Times New Roman"/>
                <a:ea typeface="Times New Roman"/>
              </a:rPr>
              <a:t>        </a:t>
            </a:r>
            <a:r>
              <a:rPr lang="ru-RU" sz="3800" dirty="0" err="1" smtClean="0">
                <a:latin typeface="Times New Roman"/>
                <a:ea typeface="Times New Roman"/>
              </a:rPr>
              <a:t>Қалайсиз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>
                <a:latin typeface="Times New Roman"/>
                <a:ea typeface="Times New Roman"/>
              </a:rPr>
              <a:t>алюминий </a:t>
            </a:r>
            <a:r>
              <a:rPr lang="ru-RU" sz="3800" dirty="0" err="1">
                <a:latin typeface="Times New Roman"/>
                <a:ea typeface="Times New Roman"/>
              </a:rPr>
              <a:t>бронзалари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кристалланишнинг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кичик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интервалига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эга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бўлгани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сабабли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оқувчанлиги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юқори</a:t>
            </a:r>
            <a:r>
              <a:rPr lang="ru-RU" sz="3800" dirty="0">
                <a:latin typeface="Times New Roman"/>
                <a:ea typeface="Times New Roman"/>
              </a:rPr>
              <a:t>, </a:t>
            </a:r>
            <a:r>
              <a:rPr lang="ru-RU" sz="3800" dirty="0" err="1">
                <a:latin typeface="Times New Roman"/>
                <a:ea typeface="Times New Roman"/>
              </a:rPr>
              <a:t>герметиклиги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яхши</a:t>
            </a:r>
            <a:r>
              <a:rPr lang="ru-RU" sz="3800" dirty="0">
                <a:latin typeface="Times New Roman"/>
                <a:ea typeface="Times New Roman"/>
              </a:rPr>
              <a:t>, </a:t>
            </a:r>
            <a:r>
              <a:rPr lang="ru-RU" sz="3800" dirty="0" err="1">
                <a:latin typeface="Times New Roman"/>
                <a:ea typeface="Times New Roman"/>
              </a:rPr>
              <a:t>сабаби</a:t>
            </a:r>
            <a:r>
              <a:rPr lang="ru-RU" sz="3800" dirty="0">
                <a:latin typeface="Times New Roman"/>
                <a:ea typeface="Times New Roman"/>
              </a:rPr>
              <a:t> газ </a:t>
            </a:r>
            <a:r>
              <a:rPr lang="ru-RU" sz="3800" dirty="0" err="1">
                <a:latin typeface="Times New Roman"/>
                <a:ea typeface="Times New Roman"/>
              </a:rPr>
              <a:t>ғоваклари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кам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хосил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бўлади</a:t>
            </a:r>
            <a:r>
              <a:rPr lang="ru-RU" sz="3800" dirty="0">
                <a:latin typeface="Times New Roman"/>
                <a:ea typeface="Times New Roman"/>
              </a:rPr>
              <a:t>. </a:t>
            </a:r>
            <a:r>
              <a:rPr lang="uz-Latn-UZ" sz="3800" dirty="0">
                <a:latin typeface="Times New Roman"/>
                <a:ea typeface="Times New Roman"/>
              </a:rPr>
              <a:t>ғ</a:t>
            </a:r>
            <a:r>
              <a:rPr lang="ru-RU" sz="3800" dirty="0" err="1">
                <a:latin typeface="Times New Roman"/>
                <a:ea typeface="Times New Roman"/>
              </a:rPr>
              <a:t>оваклар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асосан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бир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ерга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тўпланиб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бўшлиқлар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хосил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қилади</a:t>
            </a:r>
            <a:r>
              <a:rPr lang="ru-RU" sz="3800" dirty="0">
                <a:latin typeface="Times New Roman"/>
                <a:ea typeface="Times New Roman"/>
              </a:rPr>
              <a:t>. </a:t>
            </a:r>
            <a:r>
              <a:rPr lang="ru-RU" sz="3800" dirty="0" err="1">
                <a:latin typeface="Times New Roman"/>
                <a:ea typeface="Times New Roman"/>
              </a:rPr>
              <a:t>Буни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эса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устама</a:t>
            </a:r>
            <a:r>
              <a:rPr lang="ru-RU" sz="3800" dirty="0">
                <a:latin typeface="Times New Roman"/>
                <a:ea typeface="Times New Roman"/>
              </a:rPr>
              <a:t> (прибил) </a:t>
            </a:r>
            <a:r>
              <a:rPr lang="ru-RU" sz="3800" dirty="0" err="1">
                <a:latin typeface="Times New Roman"/>
                <a:ea typeface="Times New Roman"/>
              </a:rPr>
              <a:t>ёки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музлатгичлар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ўрнатиш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усулида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бартараф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этиш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мумкин</a:t>
            </a:r>
            <a:r>
              <a:rPr lang="ru-RU" sz="3800" dirty="0">
                <a:latin typeface="Times New Roman"/>
                <a:ea typeface="Times New Roman"/>
              </a:rPr>
              <a:t>. </a:t>
            </a:r>
            <a:r>
              <a:rPr lang="ru-RU" sz="3800" dirty="0" err="1">
                <a:latin typeface="Times New Roman"/>
                <a:ea typeface="Times New Roman"/>
              </a:rPr>
              <a:t>Бу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бронзаларнинг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киришувчи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>
                <a:solidFill>
                  <a:srgbClr val="00B050"/>
                </a:solidFill>
                <a:latin typeface="Times New Roman"/>
                <a:ea typeface="Times New Roman"/>
              </a:rPr>
              <a:t>2,5% </a:t>
            </a:r>
            <a:r>
              <a:rPr lang="ru-RU" sz="3800" dirty="0">
                <a:latin typeface="Times New Roman"/>
                <a:ea typeface="Times New Roman"/>
              </a:rPr>
              <a:t>га </a:t>
            </a:r>
            <a:r>
              <a:rPr lang="ru-RU" sz="3800" dirty="0" err="1">
                <a:latin typeface="Times New Roman"/>
                <a:ea typeface="Times New Roman"/>
              </a:rPr>
              <a:t>етади</a:t>
            </a:r>
            <a:r>
              <a:rPr lang="ru-RU" sz="3800" dirty="0">
                <a:latin typeface="Times New Roman"/>
                <a:ea typeface="Times New Roman"/>
              </a:rPr>
              <a:t>. Алюминий </a:t>
            </a:r>
            <a:r>
              <a:rPr lang="ru-RU" sz="3800" dirty="0" err="1">
                <a:latin typeface="Times New Roman"/>
                <a:ea typeface="Times New Roman"/>
              </a:rPr>
              <a:t>бронзаларини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эритиш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ва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қуйиш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даврида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эритма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юзасида</a:t>
            </a:r>
            <a:r>
              <a:rPr lang="ru-RU" sz="3800" dirty="0">
                <a:latin typeface="Times New Roman"/>
                <a:ea typeface="Times New Roman"/>
              </a:rPr>
              <a:t> алюминий оксид </a:t>
            </a:r>
            <a:r>
              <a:rPr lang="ru-RU" sz="3800" dirty="0" err="1">
                <a:latin typeface="Times New Roman"/>
                <a:ea typeface="Times New Roman"/>
              </a:rPr>
              <a:t>пардаси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хосил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бўлади</a:t>
            </a:r>
            <a:r>
              <a:rPr lang="ru-RU" sz="3800" dirty="0">
                <a:latin typeface="Times New Roman"/>
                <a:ea typeface="Times New Roman"/>
              </a:rPr>
              <a:t>. </a:t>
            </a:r>
            <a:r>
              <a:rPr lang="ru-RU" sz="3800" dirty="0" err="1">
                <a:latin typeface="Times New Roman"/>
                <a:ea typeface="Times New Roman"/>
              </a:rPr>
              <a:t>Бу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парда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қуйиш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мобайнида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суюқ</a:t>
            </a:r>
            <a:r>
              <a:rPr lang="ru-RU" sz="3800" dirty="0">
                <a:latin typeface="Times New Roman"/>
                <a:ea typeface="Times New Roman"/>
              </a:rPr>
              <a:t> металл </a:t>
            </a:r>
            <a:r>
              <a:rPr lang="ru-RU" sz="3800" dirty="0" err="1">
                <a:latin typeface="Times New Roman"/>
                <a:ea typeface="Times New Roman"/>
              </a:rPr>
              <a:t>таркибига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 smtClean="0">
                <a:latin typeface="Times New Roman"/>
                <a:ea typeface="Times New Roman"/>
              </a:rPr>
              <a:t>қўшилиб</a:t>
            </a:r>
            <a:r>
              <a:rPr lang="ru-RU" sz="3800" dirty="0" smtClean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кетиши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ва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қуйманинг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хоссаларини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пасайтириб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юбориши</a:t>
            </a:r>
            <a:r>
              <a:rPr lang="ru-RU" sz="3800" dirty="0">
                <a:latin typeface="Times New Roman"/>
                <a:ea typeface="Times New Roman"/>
              </a:rPr>
              <a:t> </a:t>
            </a:r>
            <a:r>
              <a:rPr lang="ru-RU" sz="3800" dirty="0" err="1">
                <a:latin typeface="Times New Roman"/>
                <a:ea typeface="Times New Roman"/>
              </a:rPr>
              <a:t>мумкин</a:t>
            </a:r>
            <a:r>
              <a:rPr lang="ru-RU" sz="3800" dirty="0">
                <a:latin typeface="Times New Roman"/>
                <a:ea typeface="Times New Roman"/>
              </a:rPr>
              <a:t>. </a:t>
            </a:r>
            <a:endParaRPr lang="ru-RU" sz="3800" dirty="0"/>
          </a:p>
        </p:txBody>
      </p:sp>
    </p:spTree>
    <p:extLst>
      <p:ext uri="{BB962C8B-B14F-4D97-AF65-F5344CB8AC3E}">
        <p14:creationId xmlns:p14="http://schemas.microsoft.com/office/powerpoint/2010/main" xmlns="" val="5953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marL="0" lvl="0" indent="0" algn="just">
              <a:spcBef>
                <a:spcPts val="0"/>
              </a:spcBef>
              <a:buNone/>
              <a:tabLst>
                <a:tab pos="4057650" algn="l"/>
              </a:tabLst>
            </a:pPr>
            <a:r>
              <a:rPr lang="ru-RU" sz="3000" dirty="0" smtClean="0">
                <a:latin typeface="Times New Roman"/>
                <a:ea typeface="Times New Roman"/>
              </a:rPr>
              <a:t>        </a:t>
            </a:r>
            <a:r>
              <a:rPr lang="ru-RU" sz="300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Шунинг</a:t>
            </a:r>
            <a:r>
              <a:rPr lang="ru-RU" sz="30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 smtClean="0">
                <a:solidFill>
                  <a:srgbClr val="FF0000"/>
                </a:solidFill>
                <a:latin typeface="Times New Roman"/>
                <a:ea typeface="Times New Roman"/>
              </a:rPr>
              <a:t>учун</a:t>
            </a:r>
            <a:r>
              <a:rPr lang="ru-RU" sz="30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>
                <a:solidFill>
                  <a:srgbClr val="FF0000"/>
                </a:solidFill>
                <a:latin typeface="Times New Roman"/>
                <a:ea typeface="Times New Roman"/>
              </a:rPr>
              <a:t>алюминий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бронзаларини</a:t>
            </a:r>
            <a:r>
              <a:rPr lang="ru-RU" sz="30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қуйишда</a:t>
            </a:r>
            <a:r>
              <a:rPr lang="ru-RU" sz="30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эхтиётлик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билан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бир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маромда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ҳаракат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қилиш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зарур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.</a:t>
            </a:r>
          </a:p>
          <a:p>
            <a:pPr marL="0" lvl="0" indent="0" algn="just">
              <a:spcBef>
                <a:spcPts val="0"/>
              </a:spcBef>
              <a:buNone/>
              <a:tabLst>
                <a:tab pos="4057650" algn="l"/>
              </a:tabLst>
            </a:pP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   </a:t>
            </a:r>
            <a:r>
              <a:rPr lang="ru-RU" sz="3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  </a:t>
            </a:r>
            <a:r>
              <a:rPr lang="ru-RU" sz="3000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Латунлар</a:t>
            </a:r>
            <a:r>
              <a:rPr lang="ru-RU" sz="3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етарли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даражада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қуймакорлик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хоссалари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га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эга</a:t>
            </a:r>
            <a:r>
              <a:rPr lang="ru-RU" sz="3000" dirty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Кремнийли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латунларнинг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киришуви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>
                <a:solidFill>
                  <a:srgbClr val="00B050"/>
                </a:solidFill>
                <a:latin typeface="Times New Roman"/>
                <a:ea typeface="Times New Roman"/>
              </a:rPr>
              <a:t>2,3%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гача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prstClr val="black"/>
                </a:solidFill>
                <a:latin typeface="Times New Roman"/>
                <a:ea typeface="Times New Roman"/>
              </a:rPr>
              <a:t>бўла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ди</a:t>
            </a:r>
            <a:r>
              <a:rPr lang="ru-RU" sz="3000" dirty="0">
                <a:solidFill>
                  <a:prstClr val="black"/>
                </a:solidFill>
                <a:latin typeface="Times New Roman"/>
                <a:ea typeface="Times New Roman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4057650" algn="l"/>
              </a:tabLst>
            </a:pPr>
            <a:r>
              <a:rPr lang="ru-RU" sz="30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Алю</a:t>
            </a:r>
            <a:r>
              <a:rPr lang="ru-RU" sz="3000" dirty="0" smtClean="0">
                <a:latin typeface="Times New Roman"/>
                <a:ea typeface="Times New Roman"/>
              </a:rPr>
              <a:t>миний </a:t>
            </a:r>
            <a:r>
              <a:rPr lang="ru-RU" sz="3000" dirty="0" err="1">
                <a:latin typeface="Times New Roman"/>
                <a:ea typeface="Times New Roman"/>
              </a:rPr>
              <a:t>қотишмалари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авиасозлик</a:t>
            </a:r>
            <a:r>
              <a:rPr lang="ru-RU" sz="3000" dirty="0">
                <a:latin typeface="Times New Roman"/>
                <a:ea typeface="Times New Roman"/>
              </a:rPr>
              <a:t>, </a:t>
            </a:r>
            <a:r>
              <a:rPr lang="ru-RU" sz="3000" dirty="0" err="1">
                <a:latin typeface="Times New Roman"/>
                <a:ea typeface="Times New Roman"/>
              </a:rPr>
              <a:t>машинасозл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ик</a:t>
            </a:r>
            <a:r>
              <a:rPr lang="ru-RU" sz="3000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тра</a:t>
            </a:r>
            <a:r>
              <a:rPr lang="ru-RU" sz="3000" dirty="0" err="1">
                <a:latin typeface="Times New Roman"/>
                <a:ea typeface="Times New Roman"/>
              </a:rPr>
              <a:t>кторсозлик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ва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бошқа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машинасозлик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сохаларида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к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енг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қўл</a:t>
            </a:r>
            <a:r>
              <a:rPr lang="ru-RU" sz="3000" dirty="0" err="1">
                <a:latin typeface="Times New Roman"/>
                <a:ea typeface="Times New Roman"/>
              </a:rPr>
              <a:t>ланилади</a:t>
            </a:r>
            <a:r>
              <a:rPr lang="ru-RU" sz="3000" dirty="0">
                <a:latin typeface="Times New Roman"/>
                <a:ea typeface="Times New Roman"/>
              </a:rPr>
              <a:t>. Улар </a:t>
            </a:r>
            <a:r>
              <a:rPr lang="ru-RU" sz="3000" dirty="0" err="1">
                <a:latin typeface="Times New Roman"/>
                <a:ea typeface="Times New Roman"/>
              </a:rPr>
              <a:t>юқори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мустаҳкамлик</a:t>
            </a:r>
            <a:r>
              <a:rPr lang="ru-RU" sz="3000" dirty="0">
                <a:latin typeface="Times New Roman"/>
                <a:ea typeface="Times New Roman"/>
              </a:rPr>
              <a:t>, </a:t>
            </a:r>
            <a:r>
              <a:rPr lang="ru-RU" sz="3000" dirty="0" err="1">
                <a:latin typeface="Times New Roman"/>
                <a:ea typeface="Times New Roman"/>
              </a:rPr>
              <a:t>юқори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ис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сиқ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ўтк</a:t>
            </a:r>
            <a:r>
              <a:rPr lang="ru-RU" sz="3000" dirty="0" err="1">
                <a:latin typeface="Times New Roman"/>
                <a:ea typeface="Times New Roman"/>
              </a:rPr>
              <a:t>азувчанлик</a:t>
            </a:r>
            <a:r>
              <a:rPr lang="ru-RU" sz="3000" dirty="0">
                <a:latin typeface="Times New Roman"/>
                <a:ea typeface="Times New Roman"/>
              </a:rPr>
              <a:t>, </a:t>
            </a:r>
            <a:r>
              <a:rPr lang="ru-RU" sz="3000" dirty="0" err="1">
                <a:latin typeface="Times New Roman"/>
                <a:ea typeface="Times New Roman"/>
              </a:rPr>
              <a:t>яхши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қуймакорлик</a:t>
            </a:r>
            <a:r>
              <a:rPr lang="ru-RU" sz="3000" dirty="0">
                <a:latin typeface="Times New Roman"/>
                <a:ea typeface="Times New Roman"/>
              </a:rPr>
              <a:t>, </a:t>
            </a:r>
            <a:r>
              <a:rPr lang="ru-RU" sz="3000" dirty="0" err="1">
                <a:latin typeface="Times New Roman"/>
                <a:ea typeface="Times New Roman"/>
              </a:rPr>
              <a:t>коррозияга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бардош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лик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ва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электр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ўтказувчанлик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хоссаларига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эга</a:t>
            </a:r>
            <a:r>
              <a:rPr lang="ru-RU" sz="3000" dirty="0">
                <a:latin typeface="Times New Roman"/>
                <a:ea typeface="Times New Roman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4057650" algn="l"/>
              </a:tabLst>
            </a:pPr>
            <a:r>
              <a:rPr lang="ru-RU" sz="3000" dirty="0" smtClean="0">
                <a:latin typeface="Times New Roman"/>
                <a:ea typeface="Times New Roman"/>
              </a:rPr>
              <a:t>       Алюминий </a:t>
            </a:r>
            <a:r>
              <a:rPr lang="ru-RU" sz="3000" dirty="0" err="1">
                <a:latin typeface="Times New Roman"/>
                <a:ea typeface="Times New Roman"/>
              </a:rPr>
              <a:t>қотишмаларидан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мураккаб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бўл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ган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мус</a:t>
            </a:r>
            <a:r>
              <a:rPr lang="ru-RU" sz="3000" dirty="0" err="1">
                <a:latin typeface="Times New Roman"/>
                <a:ea typeface="Times New Roman"/>
              </a:rPr>
              <a:t>таҳкам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ва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зич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қуймалар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олиш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мумкин</a:t>
            </a:r>
            <a:r>
              <a:rPr lang="ru-RU" sz="3000" dirty="0">
                <a:latin typeface="Times New Roman"/>
                <a:ea typeface="Times New Roman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4057650" algn="l"/>
              </a:tabLst>
            </a:pPr>
            <a:r>
              <a:rPr lang="ru-RU" sz="3000" dirty="0" smtClean="0">
                <a:latin typeface="Times New Roman"/>
                <a:ea typeface="Times New Roman"/>
              </a:rPr>
              <a:t>       </a:t>
            </a:r>
            <a:r>
              <a:rPr lang="ru-RU" sz="3000" dirty="0" err="1" smtClean="0">
                <a:latin typeface="Times New Roman"/>
                <a:ea typeface="Times New Roman"/>
              </a:rPr>
              <a:t>Кимёвий</a:t>
            </a:r>
            <a:r>
              <a:rPr lang="ru-RU" sz="3000" dirty="0" smtClean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таркибига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кўра</a:t>
            </a:r>
            <a:r>
              <a:rPr lang="ru-RU" sz="3000" dirty="0">
                <a:latin typeface="Times New Roman"/>
                <a:ea typeface="Times New Roman"/>
              </a:rPr>
              <a:t> алюминий </a:t>
            </a:r>
            <a:r>
              <a:rPr lang="ru-RU" sz="3000" dirty="0" err="1">
                <a:latin typeface="Times New Roman"/>
                <a:ea typeface="Times New Roman"/>
              </a:rPr>
              <a:t>қотишмаларин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инг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беш</a:t>
            </a:r>
            <a:r>
              <a:rPr lang="ru-RU" sz="3000" dirty="0" err="1">
                <a:latin typeface="Times New Roman"/>
                <a:ea typeface="Times New Roman"/>
              </a:rPr>
              <a:t>та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гурухи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мавжуд</a:t>
            </a:r>
            <a:r>
              <a:rPr lang="ru-RU" sz="3000" dirty="0">
                <a:latin typeface="Times New Roman"/>
                <a:ea typeface="Times New Roman"/>
              </a:rPr>
              <a:t>. </a:t>
            </a:r>
            <a:r>
              <a:rPr lang="ru-RU" sz="3000" dirty="0" err="1">
                <a:latin typeface="Times New Roman"/>
                <a:ea typeface="Times New Roman"/>
              </a:rPr>
              <a:t>Биринчи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гурух</a:t>
            </a:r>
            <a:r>
              <a:rPr lang="ru-RU" sz="3000" dirty="0">
                <a:latin typeface="Times New Roman"/>
                <a:ea typeface="Times New Roman"/>
              </a:rPr>
              <a:t> – </a:t>
            </a:r>
            <a:r>
              <a:rPr lang="ru-RU" sz="3000" dirty="0" err="1">
                <a:latin typeface="Times New Roman"/>
                <a:ea typeface="Times New Roman"/>
              </a:rPr>
              <a:t>алюминийн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инг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>
                <a:solidFill>
                  <a:srgbClr val="FF0000"/>
                </a:solidFill>
                <a:latin typeface="Times New Roman"/>
                <a:ea typeface="Times New Roman"/>
              </a:rPr>
              <a:t>маг</a:t>
            </a:r>
            <a:r>
              <a:rPr lang="ru-RU" sz="3000" dirty="0">
                <a:latin typeface="Times New Roman"/>
                <a:ea typeface="Times New Roman"/>
              </a:rPr>
              <a:t>ний </a:t>
            </a:r>
            <a:r>
              <a:rPr lang="ru-RU" sz="3000" dirty="0" err="1">
                <a:latin typeface="Times New Roman"/>
                <a:ea typeface="Times New Roman"/>
              </a:rPr>
              <a:t>билан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бўлган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қотишмаси</a:t>
            </a:r>
            <a:r>
              <a:rPr lang="ru-RU" sz="3000" dirty="0">
                <a:latin typeface="Times New Roman"/>
                <a:ea typeface="Times New Roman"/>
              </a:rPr>
              <a:t> (</a:t>
            </a:r>
            <a:r>
              <a:rPr lang="en-US" sz="3000" dirty="0">
                <a:latin typeface="Times New Roman"/>
                <a:ea typeface="Times New Roman"/>
              </a:rPr>
              <a:t>Mg</a:t>
            </a:r>
            <a:r>
              <a:rPr lang="ru-RU" sz="3000" dirty="0">
                <a:latin typeface="Times New Roman"/>
                <a:ea typeface="Times New Roman"/>
              </a:rPr>
              <a:t> 4 %). </a:t>
            </a:r>
            <a:r>
              <a:rPr lang="ru-RU" sz="3000" dirty="0" err="1">
                <a:latin typeface="Times New Roman"/>
                <a:ea typeface="Times New Roman"/>
              </a:rPr>
              <a:t>Бунга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>
                <a:solidFill>
                  <a:srgbClr val="FF0000"/>
                </a:solidFill>
                <a:latin typeface="Times New Roman"/>
                <a:ea typeface="Times New Roman"/>
              </a:rPr>
              <a:t>АЛ8, АЛ2</a:t>
            </a:r>
            <a:r>
              <a:rPr lang="ru-RU" sz="3000" dirty="0">
                <a:latin typeface="Times New Roman"/>
                <a:ea typeface="Times New Roman"/>
              </a:rPr>
              <a:t>7, АЛ13, АЛ22, АЛ23 </a:t>
            </a:r>
            <a:r>
              <a:rPr lang="ru-RU" sz="3000" dirty="0" err="1">
                <a:latin typeface="Times New Roman"/>
                <a:ea typeface="Times New Roman"/>
              </a:rPr>
              <a:t>ва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бошқалар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киради</a:t>
            </a:r>
            <a:r>
              <a:rPr lang="ru-RU" sz="3000" dirty="0">
                <a:latin typeface="Times New Roman"/>
                <a:ea typeface="Times New Roman"/>
              </a:rPr>
              <a:t>.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Бу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қот</a:t>
            </a:r>
            <a:r>
              <a:rPr lang="ru-RU" sz="3000" dirty="0" err="1">
                <a:latin typeface="Times New Roman"/>
                <a:ea typeface="Times New Roman"/>
              </a:rPr>
              <a:t>ишмалар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кам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зичлик</a:t>
            </a:r>
            <a:r>
              <a:rPr lang="ru-RU" sz="3000" dirty="0">
                <a:latin typeface="Times New Roman"/>
                <a:ea typeface="Times New Roman"/>
              </a:rPr>
              <a:t>, </a:t>
            </a:r>
            <a:r>
              <a:rPr lang="ru-RU" sz="3000" dirty="0" err="1">
                <a:latin typeface="Times New Roman"/>
                <a:ea typeface="Times New Roman"/>
              </a:rPr>
              <a:t>юқори</a:t>
            </a:r>
            <a:r>
              <a:rPr lang="ru-RU" sz="3000" dirty="0">
                <a:latin typeface="Times New Roman"/>
                <a:ea typeface="Times New Roman"/>
              </a:rPr>
              <a:t> коррозия </a:t>
            </a:r>
            <a:r>
              <a:rPr lang="ru-RU" sz="3000" dirty="0" err="1">
                <a:latin typeface="Times New Roman"/>
                <a:ea typeface="Times New Roman"/>
              </a:rPr>
              <a:t>бардошли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кка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эга</a:t>
            </a:r>
            <a:r>
              <a:rPr lang="ru-RU" sz="3000" dirty="0">
                <a:solidFill>
                  <a:srgbClr val="FF0000"/>
                </a:solidFill>
                <a:latin typeface="Times New Roman"/>
                <a:ea typeface="Times New Roman"/>
              </a:rPr>
              <a:t>. </a:t>
            </a:r>
            <a:r>
              <a:rPr lang="ru-RU" sz="3000" dirty="0" err="1">
                <a:latin typeface="Times New Roman"/>
                <a:ea typeface="Times New Roman"/>
              </a:rPr>
              <a:t>Уларнинг</a:t>
            </a:r>
            <a:r>
              <a:rPr lang="ru-RU" sz="3000" dirty="0">
                <a:latin typeface="Times New Roman"/>
                <a:ea typeface="Times New Roman"/>
              </a:rPr>
              <a:t> механик </a:t>
            </a:r>
            <a:r>
              <a:rPr lang="ru-RU" sz="3000" dirty="0" err="1">
                <a:latin typeface="Times New Roman"/>
                <a:ea typeface="Times New Roman"/>
              </a:rPr>
              <a:t>хоссаларини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яхшилаш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учун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тер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мик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/>
                <a:ea typeface="Times New Roman"/>
              </a:rPr>
              <a:t>иш</a:t>
            </a:r>
            <a:r>
              <a:rPr lang="ru-RU" sz="3000" dirty="0" err="1">
                <a:latin typeface="Times New Roman"/>
                <a:ea typeface="Times New Roman"/>
              </a:rPr>
              <a:t>лов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бериш</a:t>
            </a:r>
            <a:r>
              <a:rPr lang="ru-RU" sz="3000" dirty="0">
                <a:latin typeface="Times New Roman"/>
                <a:ea typeface="Times New Roman"/>
              </a:rPr>
              <a:t> </a:t>
            </a:r>
            <a:r>
              <a:rPr lang="ru-RU" sz="3000" dirty="0" err="1">
                <a:latin typeface="Times New Roman"/>
                <a:ea typeface="Times New Roman"/>
              </a:rPr>
              <a:t>мумкин</a:t>
            </a:r>
            <a:r>
              <a:rPr lang="ru-RU" sz="3000" dirty="0">
                <a:latin typeface="Times New Roman"/>
                <a:ea typeface="Times New Roman"/>
              </a:rPr>
              <a:t>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493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uz-Latn-UZ" sz="7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Эътиборингиз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ра</a:t>
            </a:r>
            <a:r>
              <a:rPr lang="uz-Latn-UZ" sz="7200" dirty="0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1350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b55552ea-de27-4e60-be42-de3522dbecd8}&quot;&#10;PoseId 15_027a_john2.jpg&#10;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333</Words>
  <Application>Microsoft Office PowerPoint</Application>
  <PresentationFormat>Экран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Базовая</vt:lpstr>
      <vt:lpstr>NewsPrint</vt:lpstr>
      <vt:lpstr>1_Тема Office</vt:lpstr>
      <vt:lpstr>Главная</vt:lpstr>
      <vt:lpstr>Модульная</vt:lpstr>
      <vt:lpstr>Горизонт</vt:lpstr>
      <vt:lpstr>Остин</vt:lpstr>
      <vt:lpstr>Воздушный поток</vt:lpstr>
      <vt:lpstr>Слайд 1</vt:lpstr>
      <vt:lpstr>Слайд 2</vt:lpstr>
      <vt:lpstr>Слайд 3</vt:lpstr>
      <vt:lpstr>Слайд 4</vt:lpstr>
      <vt:lpstr>  Ўзакларни ажратиб чиқарадиган гидравлик камера. 1 – қуйма; 2 – эшик; 3 – аравача; 4 – бурилувчи стол; 5– электромотор. 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</cp:lastModifiedBy>
  <cp:revision>18</cp:revision>
  <dcterms:created xsi:type="dcterms:W3CDTF">2017-09-19T15:59:05Z</dcterms:created>
  <dcterms:modified xsi:type="dcterms:W3CDTF">2019-10-06T16:49:23Z</dcterms:modified>
</cp:coreProperties>
</file>