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1"/>
  </p:notesMasterIdLst>
  <p:sldIdLst>
    <p:sldId id="256" r:id="rId2"/>
    <p:sldId id="258" r:id="rId3"/>
    <p:sldId id="259" r:id="rId4"/>
    <p:sldId id="265" r:id="rId5"/>
    <p:sldId id="267" r:id="rId6"/>
    <p:sldId id="295" r:id="rId7"/>
    <p:sldId id="322" r:id="rId8"/>
    <p:sldId id="286" r:id="rId9"/>
    <p:sldId id="289" r:id="rId10"/>
    <p:sldId id="296" r:id="rId11"/>
    <p:sldId id="297" r:id="rId12"/>
    <p:sldId id="328" r:id="rId13"/>
    <p:sldId id="298" r:id="rId14"/>
    <p:sldId id="299" r:id="rId15"/>
    <p:sldId id="300" r:id="rId16"/>
    <p:sldId id="301" r:id="rId17"/>
    <p:sldId id="302" r:id="rId18"/>
    <p:sldId id="303" r:id="rId19"/>
    <p:sldId id="304" r:id="rId20"/>
    <p:sldId id="305" r:id="rId21"/>
    <p:sldId id="306" r:id="rId22"/>
    <p:sldId id="307" r:id="rId23"/>
    <p:sldId id="308" r:id="rId24"/>
    <p:sldId id="309" r:id="rId25"/>
    <p:sldId id="326" r:id="rId26"/>
    <p:sldId id="310" r:id="rId27"/>
    <p:sldId id="311" r:id="rId28"/>
    <p:sldId id="312" r:id="rId29"/>
    <p:sldId id="313" r:id="rId30"/>
    <p:sldId id="325" r:id="rId31"/>
    <p:sldId id="314" r:id="rId32"/>
    <p:sldId id="315" r:id="rId33"/>
    <p:sldId id="316" r:id="rId34"/>
    <p:sldId id="323" r:id="rId35"/>
    <p:sldId id="329" r:id="rId36"/>
    <p:sldId id="324" r:id="rId37"/>
    <p:sldId id="330" r:id="rId38"/>
    <p:sldId id="261" r:id="rId39"/>
    <p:sldId id="262"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75" autoAdjust="0"/>
  </p:normalViewPr>
  <p:slideViewPr>
    <p:cSldViewPr>
      <p:cViewPr varScale="1">
        <p:scale>
          <a:sx n="114" d="100"/>
          <a:sy n="114" d="100"/>
        </p:scale>
        <p:origin x="1386" y="114"/>
      </p:cViewPr>
      <p:guideLst>
        <p:guide orient="horz" pos="2160"/>
        <p:guide pos="2880"/>
      </p:guideLst>
    </p:cSldViewPr>
  </p:slideViewPr>
  <p:outlineViewPr>
    <p:cViewPr>
      <p:scale>
        <a:sx n="33" d="100"/>
        <a:sy n="33" d="100"/>
      </p:scale>
      <p:origin x="0" y="16590"/>
    </p:cViewPr>
  </p:outlineViewPr>
  <p:notesTextViewPr>
    <p:cViewPr>
      <p:scale>
        <a:sx n="100" d="100"/>
        <a:sy n="100" d="100"/>
      </p:scale>
      <p:origin x="0" y="0"/>
    </p:cViewPr>
  </p:notesTextViewPr>
  <p:sorterViewPr>
    <p:cViewPr>
      <p:scale>
        <a:sx n="200" d="100"/>
        <a:sy n="200" d="100"/>
      </p:scale>
      <p:origin x="0" y="-1147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632748-7DF5-46BF-9C80-C9635338B02C}" type="datetimeFigureOut">
              <a:rPr lang="ru-RU" smtClean="0"/>
              <a:t>18.04.2026</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9A67595-D864-4982-9785-1D0D19A568B7}" type="slidenum">
              <a:rPr lang="ru-RU" smtClean="0"/>
              <a:t>‹#›</a:t>
            </a:fld>
            <a:endParaRPr lang="ru-RU"/>
          </a:p>
        </p:txBody>
      </p:sp>
    </p:spTree>
    <p:extLst>
      <p:ext uri="{BB962C8B-B14F-4D97-AF65-F5344CB8AC3E}">
        <p14:creationId xmlns:p14="http://schemas.microsoft.com/office/powerpoint/2010/main" val="3442811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86286" y="4400761"/>
            <a:ext cx="5485430" cy="35996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18.04.2026</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18.04.2026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18.04.2026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18.04.2026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18.04.2026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18.04.2026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18.04.2026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18.04.2026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18.04.2026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18.04.2026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18.04.2026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18.04.2026</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2;p1"/>
          <p:cNvSpPr/>
          <p:nvPr/>
        </p:nvSpPr>
        <p:spPr>
          <a:xfrm>
            <a:off x="1512198" y="2276872"/>
            <a:ext cx="6120680"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chemeClr val="bg1"/>
                </a:solidFill>
                <a:latin typeface="Times New Roman" panose="02020603050405020304" pitchFamily="18" charset="0"/>
                <a:ea typeface="Times New Roman"/>
                <a:cs typeface="Times New Roman" panose="02020603050405020304" pitchFamily="18" charset="0"/>
                <a:sym typeface="Times New Roman"/>
              </a:rPr>
              <a:t>COURSE</a:t>
            </a:r>
            <a:r>
              <a:rPr lang="uz-Cyrl-UZ"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en-US" sz="3600" b="1" dirty="0">
                <a:solidFill>
                  <a:schemeClr val="bg1"/>
                </a:solidFill>
                <a:latin typeface="Times New Roman" panose="02020603050405020304" pitchFamily="18" charset="0"/>
                <a:cs typeface="Times New Roman" panose="02020603050405020304" pitchFamily="18" charset="0"/>
              </a:rPr>
              <a:t> Electrical Safety for Electrical Engineers</a:t>
            </a:r>
            <a:r>
              <a:rPr lang="tg-Cyrl-TJ" sz="3600" b="1" dirty="0">
                <a:solidFill>
                  <a:schemeClr val="bg1"/>
                </a:solidFill>
                <a:latin typeface="Times New Roman" panose="02020603050405020304" pitchFamily="18" charset="0"/>
                <a:cs typeface="Times New Roman" panose="02020603050405020304" pitchFamily="18" charset="0"/>
              </a:rPr>
              <a:t>.</a:t>
            </a:r>
            <a:endParaRPr sz="36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endParaRPr>
          </a:p>
        </p:txBody>
      </p:sp>
      <p:sp>
        <p:nvSpPr>
          <p:cNvPr id="7" name="Google Shape;91;p1"/>
          <p:cNvSpPr/>
          <p:nvPr/>
        </p:nvSpPr>
        <p:spPr>
          <a:xfrm>
            <a:off x="1835696" y="5268498"/>
            <a:ext cx="2329542"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200" b="1" i="0" u="none" strike="noStrike" cap="none" dirty="0">
                <a:latin typeface="Times New Roman"/>
                <a:ea typeface="Times New Roman"/>
                <a:cs typeface="Times New Roman"/>
                <a:sym typeface="Times New Roman"/>
              </a:rPr>
              <a:t>Abdulloev Bakhtiyor Tolibjonovich</a:t>
            </a:r>
            <a:endParaRPr sz="2200" dirty="0"/>
          </a:p>
        </p:txBody>
      </p:sp>
      <p:sp>
        <p:nvSpPr>
          <p:cNvPr id="3" name="Прямоугольник 2"/>
          <p:cNvSpPr/>
          <p:nvPr/>
        </p:nvSpPr>
        <p:spPr>
          <a:xfrm>
            <a:off x="1701077" y="3583989"/>
            <a:ext cx="5741846" cy="490199"/>
          </a:xfrm>
          <a:prstGeom prst="rect">
            <a:avLst/>
          </a:prstGeom>
        </p:spPr>
        <p:txBody>
          <a:bodyPr wrap="square">
            <a:spAutoFit/>
          </a:bodyPr>
          <a:lstStyle/>
          <a:p>
            <a:pPr algn="ctr">
              <a:lnSpc>
                <a:spcPct val="115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Week 6 Protective Grounding System</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995936" y="5373215"/>
            <a:ext cx="2664297" cy="769441"/>
          </a:xfrm>
          <a:prstGeom prst="rect">
            <a:avLst/>
          </a:prstGeom>
        </p:spPr>
        <p:txBody>
          <a:bodyPr wrap="square">
            <a:spAutoFit/>
          </a:bodyPr>
          <a:lstStyle/>
          <a:p>
            <a:pPr algn="ctr"/>
            <a:r>
              <a:rPr lang="en-US" sz="2200" b="1" dirty="0">
                <a:latin typeface="Times New Roman" panose="02020603050405020304" pitchFamily="18" charset="0"/>
                <a:ea typeface="Times New Roman"/>
                <a:cs typeface="Times New Roman" panose="02020603050405020304" pitchFamily="18" charset="0"/>
                <a:sym typeface="Times New Roman"/>
              </a:rPr>
              <a:t>Institute of energy of Tajikistan</a:t>
            </a:r>
            <a:endParaRPr lang="ru-RU" sz="2200" dirty="0"/>
          </a:p>
        </p:txBody>
      </p:sp>
    </p:spTree>
    <p:extLst>
      <p:ext uri="{BB962C8B-B14F-4D97-AF65-F5344CB8AC3E}">
        <p14:creationId xmlns:p14="http://schemas.microsoft.com/office/powerpoint/2010/main" val="1021447116"/>
      </p:ext>
    </p:extLst>
  </p:cSld>
  <p:clrMapOvr>
    <a:masterClrMapping/>
  </p:clrMapOvr>
  <mc:AlternateContent xmlns:mc="http://schemas.openxmlformats.org/markup-compatibility/2006" xmlns:p14="http://schemas.microsoft.com/office/powerpoint/2010/main">
    <mc:Choice Requires="p14">
      <p:transition spd="slow" p14:dur="2000" advTm="12012"/>
    </mc:Choice>
    <mc:Fallback xmlns="">
      <p:transition spd="slow" advTm="1201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100" name="Google Shape;100;p2"/>
          <p:cNvSpPr/>
          <p:nvPr/>
        </p:nvSpPr>
        <p:spPr>
          <a:xfrm>
            <a:off x="1259632" y="5253956"/>
            <a:ext cx="2150346" cy="110795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200" b="1" i="0" u="none" strike="noStrike" cap="none" dirty="0">
                <a:latin typeface="Times New Roman"/>
                <a:ea typeface="Times New Roman"/>
                <a:cs typeface="Times New Roman"/>
                <a:sym typeface="Times New Roman"/>
              </a:rPr>
              <a:t>Абдуллоев Бахтиёр Толибҷонович</a:t>
            </a:r>
            <a:endParaRPr sz="2200" b="1" i="0" u="none" strike="noStrike" cap="none" dirty="0">
              <a:latin typeface="Times New Roman"/>
              <a:ea typeface="Times New Roman"/>
              <a:cs typeface="Times New Roman"/>
              <a:sym typeface="Times New Roman"/>
            </a:endParaRPr>
          </a:p>
        </p:txBody>
      </p:sp>
      <p:cxnSp>
        <p:nvCxnSpPr>
          <p:cNvPr id="102" name="Google Shape;102;p2"/>
          <p:cNvCxnSpPr/>
          <p:nvPr/>
        </p:nvCxnSpPr>
        <p:spPr>
          <a:xfrm>
            <a:off x="3347864" y="5161582"/>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3419872" y="5253935"/>
            <a:ext cx="338843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000" b="1" i="0" u="none" strike="noStrike" cap="none" dirty="0">
                <a:latin typeface="Times New Roman" panose="02020603050405020304" pitchFamily="18" charset="0"/>
                <a:ea typeface="Times New Roman"/>
                <a:cs typeface="Times New Roman" panose="02020603050405020304" pitchFamily="18" charset="0"/>
                <a:sym typeface="Times New Roman"/>
              </a:rPr>
              <a:t>Донишкадаи энергетикии Тоҷикистон</a:t>
            </a:r>
            <a:endParaRPr lang="uz-Cyrl-UZ" sz="2000" b="1" i="1" u="none" strike="noStrike" cap="none" dirty="0">
              <a:latin typeface="Times New Roman" panose="02020603050405020304" pitchFamily="18" charset="0"/>
              <a:ea typeface="Arial"/>
              <a:cs typeface="Times New Roman" panose="02020603050405020304" pitchFamily="18" charset="0"/>
              <a:sym typeface="Arial"/>
            </a:endParaRPr>
          </a:p>
          <a:p>
            <a:pPr marL="0" marR="0" lvl="0" indent="0" algn="ctr" rtl="0">
              <a:spcBef>
                <a:spcPts val="0"/>
              </a:spcBef>
              <a:spcAft>
                <a:spcPts val="0"/>
              </a:spcAft>
              <a:buNone/>
            </a:pPr>
            <a:endParaRPr sz="2000" b="1" i="0" u="none" strike="noStrike" cap="none" dirty="0">
              <a:solidFill>
                <a:srgbClr val="000000"/>
              </a:solidFill>
              <a:latin typeface="Times New Roman"/>
              <a:ea typeface="Times New Roman"/>
              <a:cs typeface="Times New Roman"/>
              <a:sym typeface="Times New Roman"/>
            </a:endParaRPr>
          </a:p>
        </p:txBody>
      </p:sp>
      <p:sp>
        <p:nvSpPr>
          <p:cNvPr id="2" name="Прямоугольник 1"/>
          <p:cNvSpPr/>
          <p:nvPr/>
        </p:nvSpPr>
        <p:spPr>
          <a:xfrm>
            <a:off x="1130574" y="3551416"/>
            <a:ext cx="7382846" cy="886397"/>
          </a:xfrm>
          <a:prstGeom prst="rect">
            <a:avLst/>
          </a:prstGeom>
        </p:spPr>
        <p:txBody>
          <a:bodyPr wrap="square">
            <a:spAutoFit/>
          </a:bodyPr>
          <a:lstStyle/>
          <a:p>
            <a:pPr algn="ctr">
              <a:lnSpc>
                <a:spcPct val="115000"/>
              </a:lnSpc>
              <a:spcAft>
                <a:spcPts val="0"/>
              </a:spcAft>
            </a:pPr>
            <a:r>
              <a:rPr lang="ru-RU" sz="2400" b="1" dirty="0">
                <a:latin typeface="Times New Roman" panose="02020603050405020304" pitchFamily="18" charset="0"/>
                <a:ea typeface="Times New Roman"/>
                <a:cs typeface="Times New Roman" panose="02020603050405020304" pitchFamily="18" charset="0"/>
                <a:sym typeface="Times New Roman"/>
              </a:rPr>
              <a:t>Ҳафтаи </a:t>
            </a:r>
            <a:r>
              <a:rPr lang="tg-Cyrl-TJ" sz="2400" b="1" dirty="0">
                <a:latin typeface="Times New Roman" panose="02020603050405020304" pitchFamily="18" charset="0"/>
                <a:ea typeface="Times New Roman"/>
                <a:cs typeface="Times New Roman" panose="02020603050405020304" pitchFamily="18" charset="0"/>
                <a:sym typeface="Times New Roman"/>
              </a:rPr>
              <a:t>6</a:t>
            </a:r>
            <a:r>
              <a:rPr lang="ru-RU" sz="2400" b="1" dirty="0">
                <a:latin typeface="Times New Roman" panose="02020603050405020304" pitchFamily="18" charset="0"/>
                <a:ea typeface="Times New Roman"/>
                <a:cs typeface="Times New Roman" panose="02020603050405020304" pitchFamily="18" charset="0"/>
                <a:sym typeface="Times New Roman"/>
              </a:rPr>
              <a:t>: </a:t>
            </a: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ct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Прямоугольник 2"/>
          <p:cNvSpPr/>
          <p:nvPr/>
        </p:nvSpPr>
        <p:spPr>
          <a:xfrm>
            <a:off x="1615610" y="2276872"/>
            <a:ext cx="6412774" cy="1200329"/>
          </a:xfrm>
          <a:prstGeom prst="rect">
            <a:avLst/>
          </a:prstGeom>
        </p:spPr>
        <p:txBody>
          <a:bodyPr wrap="square">
            <a:spAutoFit/>
          </a:bodyPr>
          <a:lstStyle/>
          <a:p>
            <a:pPr lvl="0" algn="ctr"/>
            <a:r>
              <a:rPr lang="ru-RU" sz="3600" b="1" dirty="0">
                <a:solidFill>
                  <a:schemeClr val="bg1"/>
                </a:solidFill>
                <a:latin typeface="Times New Roman" panose="02020603050405020304" pitchFamily="18" charset="0"/>
                <a:cs typeface="Times New Roman" panose="02020603050405020304" pitchFamily="18" charset="0"/>
              </a:rPr>
              <a:t>Курс: Бехатарии электрикӣ барои муҳандис барқчиён</a:t>
            </a:r>
            <a:endParaRPr lang="ru-RU" sz="3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3788689"/>
      </p:ext>
    </p:extLst>
  </p:cSld>
  <p:clrMapOvr>
    <a:masterClrMapping/>
  </p:clrMapOvr>
  <mc:AlternateContent xmlns:mc="http://schemas.openxmlformats.org/markup-compatibility/2006" xmlns:p14="http://schemas.microsoft.com/office/powerpoint/2010/main">
    <mc:Choice Requires="p14">
      <p:transition spd="slow" p14:dur="2000" advTm="6091"/>
    </mc:Choice>
    <mc:Fallback xmlns="">
      <p:transition spd="slow" advTm="609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23244" y="745724"/>
            <a:ext cx="8133684"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lvl="0" eaLnBrk="0" fontAlgn="base" hangingPunct="0">
              <a:spcBef>
                <a:spcPct val="0"/>
              </a:spcBef>
              <a:spcAft>
                <a:spcPct val="0"/>
              </a:spcAft>
              <a:buClrTx/>
            </a:pPr>
            <a:r>
              <a:rPr lang="uz-Cyrl-UZ"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1</a:t>
            </a:r>
            <a:r>
              <a:rPr lang="uz-Cyrl-UZ" sz="2400" b="1" i="0" u="none" strike="noStrike" cap="none" dirty="0">
                <a:solidFill>
                  <a:schemeClr val="bg1"/>
                </a:solidFill>
                <a:latin typeface="Times New Roman" panose="02020603050405020304" pitchFamily="18" charset="0"/>
                <a:ea typeface="Times New Roman"/>
                <a:cs typeface="Times New Roman" panose="02020603050405020304" pitchFamily="18" charset="0"/>
                <a:sym typeface="Times New Roman"/>
              </a:rPr>
              <a:t>.</a:t>
            </a:r>
            <a:r>
              <a:rPr lang="ru-RU" altLang="ru-RU" sz="2400" b="1" dirty="0">
                <a:solidFill>
                  <a:schemeClr val="bg1"/>
                </a:solidFill>
                <a:latin typeface="Times New Roman" panose="02020603050405020304" pitchFamily="18" charset="0"/>
                <a:cs typeface="Times New Roman" panose="02020603050405020304" pitchFamily="18" charset="0"/>
              </a:rPr>
              <a:t>Муқаддима</a:t>
            </a:r>
          </a:p>
          <a:p>
            <a:pPr marL="342900" indent="-342900" eaLnBrk="0" fontAlgn="base" hangingPunct="0">
              <a:spcBef>
                <a:spcPct val="0"/>
              </a:spcBef>
              <a:spcAft>
                <a:spcPct val="0"/>
              </a:spcAft>
              <a:buFont typeface="Wingdings" panose="05000000000000000000" pitchFamily="2" charset="2"/>
              <a:buChar char="Ø"/>
            </a:pP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eaLnBrk="0" fontAlgn="base" hangingPunct="0">
              <a:spcBef>
                <a:spcPct val="0"/>
              </a:spcBef>
              <a:spcAft>
                <a:spcPct val="0"/>
              </a:spcAft>
              <a:buFont typeface="Wingdings" panose="05000000000000000000" pitchFamily="2" charset="2"/>
              <a:buChar char="Ø"/>
            </a:pP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eaLnBrk="0" fontAlgn="base" hangingPunct="0">
              <a:spcBef>
                <a:spcPct val="0"/>
              </a:spcBef>
              <a:spcAft>
                <a:spcPct val="0"/>
              </a:spcAft>
              <a:buFont typeface="Wingdings" panose="05000000000000000000" pitchFamily="2" charset="2"/>
              <a:buChar char="Ø"/>
            </a:pPr>
            <a:r>
              <a:rPr lang="tg-Cyrl-TJ" sz="2400" b="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r>
              <a:rPr lang="ru-RU" altLang="ru-RU" sz="2400" b="1" dirty="0">
                <a:solidFill>
                  <a:schemeClr val="bg1"/>
                </a:solidFill>
                <a:latin typeface="Times New Roman" panose="02020603050405020304" pitchFamily="18" charset="0"/>
                <a:cs typeface="Times New Roman" panose="02020603050405020304" pitchFamily="18" charset="0"/>
              </a:rPr>
              <a:t>2.</a:t>
            </a:r>
            <a:r>
              <a:rPr lang="tg-Cyrl-TJ"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Хулосаи лексия</a:t>
            </a:r>
          </a:p>
          <a:p>
            <a:pPr eaLnBrk="0" fontAlgn="base" hangingPunct="0">
              <a:spcBef>
                <a:spcPct val="0"/>
              </a:spcBef>
              <a:spcAft>
                <a:spcPct val="0"/>
              </a:spcAft>
            </a:pPr>
            <a:endParaRPr lang="tg-Cyrl-TJ"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tg-Cyrl-TJ" sz="24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eaLnBrk="0" fontAlgn="base" hangingPunct="0">
              <a:spcBef>
                <a:spcPct val="0"/>
              </a:spcBef>
              <a:spcAft>
                <a:spcPct val="0"/>
              </a:spcAft>
            </a:pPr>
            <a:endParaRPr lang="ru-RU"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457200" lvl="1" eaLnBrk="0" fontAlgn="base" hangingPunct="0">
              <a:spcBef>
                <a:spcPct val="0"/>
              </a:spcBef>
              <a:spcAft>
                <a:spcPct val="0"/>
              </a:spcAft>
              <a:buClrTx/>
            </a:pPr>
            <a:endParaRPr lang="ru-RU" altLang="ru-RU" sz="2400" dirty="0">
              <a:solidFill>
                <a:schemeClr val="tx1"/>
              </a:solidFill>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1646" y="1"/>
            <a:ext cx="9167292" cy="620687"/>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600" b="1" i="1" dirty="0">
                <a:solidFill>
                  <a:schemeClr val="tx2"/>
                </a:solidFill>
                <a:latin typeface="Times New Roman" panose="02020603050405020304" pitchFamily="18" charset="0"/>
                <a:cs typeface="Times New Roman" panose="02020603050405020304" pitchFamily="18" charset="0"/>
              </a:rPr>
              <a:t>Нақшаи лексия</a:t>
            </a:r>
            <a:endParaRPr lang="ru-RU" altLang="ru-RU" sz="3600" i="1" dirty="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3270064"/>
      </p:ext>
    </p:extLst>
  </p:cSld>
  <p:clrMapOvr>
    <a:masterClrMapping/>
  </p:clrMapOvr>
  <mc:AlternateContent xmlns:mc="http://schemas.openxmlformats.org/markup-compatibility/2006" xmlns:p14="http://schemas.microsoft.com/office/powerpoint/2010/main">
    <mc:Choice Requires="p14">
      <p:transition spd="slow" p14:dur="2000" advTm="117080"/>
    </mc:Choice>
    <mc:Fallback xmlns="">
      <p:transition spd="slow" advTm="11708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268760"/>
            <a:ext cx="8229600" cy="4525963"/>
          </a:xfrm>
        </p:spPr>
        <p:txBody>
          <a:bodyPr>
            <a:noAutofit/>
          </a:bodyPr>
          <a:lstStyle/>
          <a:p>
            <a:pPr marL="0" indent="0" algn="just">
              <a:buNone/>
            </a:pPr>
            <a:r>
              <a:rPr lang="tg-Cyrl-TJ"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BC3AF0E4-A826-4F7A-ACFD-48C046599FDF}"/>
              </a:ext>
            </a:extLst>
          </p:cNvPr>
          <p:cNvSpPr>
            <a:spLocks noGrp="1"/>
          </p:cNvSpPr>
          <p:nvPr>
            <p:ph type="title"/>
          </p:nvPr>
        </p:nvSpPr>
        <p:spPr>
          <a:xfrm>
            <a:off x="297868" y="116632"/>
            <a:ext cx="8712968" cy="359802"/>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D3F0FE05-D6E4-4E3E-92EB-55877A1E8594}"/>
              </a:ext>
            </a:extLst>
          </p:cNvPr>
          <p:cNvSpPr txBox="1"/>
          <p:nvPr/>
        </p:nvSpPr>
        <p:spPr>
          <a:xfrm>
            <a:off x="1187624" y="1052736"/>
            <a:ext cx="7344816" cy="3755644"/>
          </a:xfrm>
          <a:prstGeom prst="rect">
            <a:avLst/>
          </a:prstGeom>
          <a:noFill/>
        </p:spPr>
        <p:txBody>
          <a:bodyPr wrap="square">
            <a:spAutoFit/>
          </a:bodyPr>
          <a:lstStyle/>
          <a:p>
            <a:pPr algn="ctr"/>
            <a:r>
              <a:rPr lang="ru-RU" sz="2200" b="1" dirty="0">
                <a:effectLst/>
                <a:latin typeface="Times New Roman" panose="02020603050405020304" pitchFamily="18" charset="0"/>
                <a:ea typeface="Times New Roman" panose="02020603050405020304" pitchFamily="18" charset="0"/>
              </a:rPr>
              <a:t>Таъинот, принсипи амал ва </a:t>
            </a:r>
          </a:p>
          <a:p>
            <a:pPr algn="ctr"/>
            <a:r>
              <a:rPr lang="ru-RU" sz="2200" b="1" dirty="0">
                <a:effectLst/>
                <a:latin typeface="Times New Roman" panose="02020603050405020304" pitchFamily="18" charset="0"/>
                <a:ea typeface="Times New Roman" panose="02020603050405020304" pitchFamily="18" charset="0"/>
              </a:rPr>
              <a:t>соҳаи истифода</a:t>
            </a:r>
            <a:endParaRPr lang="ru-RU" sz="2200" dirty="0">
              <a:effectLst/>
              <a:latin typeface="Times New Roman" panose="02020603050405020304" pitchFamily="18" charset="0"/>
              <a:ea typeface="Times New Roman" panose="02020603050405020304" pitchFamily="18" charset="0"/>
            </a:endParaRPr>
          </a:p>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Пайдо шудани расишҳои якфазагӣ, ки метавонанд дар мошинҳои барқӣ, дастгоҳҳо ва инчунин дар хатҳои интиқоли барқ (ЛЭП) ба вуҷуд оянд, аз он ҷиҳат хатарнок мебошанд, ки дар танаҳо (корпус) ва такягоҳҳо шиддатҳое пайдо мегарданд, ки барои осеб расонидан ба инсон ва ба вуҷуд омадани сӯхтор кофӣ мебошанд. </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71511104"/>
      </p:ext>
    </p:extLst>
  </p:cSld>
  <p:clrMapOvr>
    <a:masterClrMapping/>
  </p:clrMapOvr>
  <mc:AlternateContent xmlns:mc="http://schemas.openxmlformats.org/markup-compatibility/2006" xmlns:p14="http://schemas.microsoft.com/office/powerpoint/2010/main">
    <mc:Choice Requires="p14">
      <p:transition spd="slow" p14:dur="2000" advTm="89697"/>
    </mc:Choice>
    <mc:Fallback xmlns="">
      <p:transition spd="slow" advTm="8969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76672"/>
            <a:ext cx="8229600" cy="5616624"/>
          </a:xfrm>
        </p:spPr>
        <p:txBody>
          <a:bodyPr anchor="b">
            <a:noAutofit/>
          </a:bodyPr>
          <a:lstStyle/>
          <a:p>
            <a:pPr indent="0" algn="just">
              <a:lnSpc>
                <a:spcPct val="150000"/>
              </a:lnSpc>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Ҷараёни расиши кутоҳ на танҳо дар худи таҷҳизот, балки дар атрофи он низ шиддатҳои хатарнок ба вуҷуд меорад, зеро он аз заминаҳо ва таҳкурсӣ паҳн мешавад.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Муҳофизат аз осеби барқӣ ва пешгирии сӯхтор метавонад тавассути хомӯшкунии муҳофизатӣ (яъне хомӯш кардани қисми осебдидаи шабака бо ёрии ҳимояи зудтаъсир) ё тавассути заминвасл (заземление)-и муҳофизатӣ амалӣ гардад, ки дар натиҷаи он шиддати ламс ва шиддати қадам то сатҳи бехатар паст карда мешавад расми 1. Слайди дигар-</a:t>
            </a:r>
            <a:endParaRPr lang="tg-Cyrl-TJ" sz="2200" i="1"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6" name="Заголовок 1">
            <a:extLst>
              <a:ext uri="{FF2B5EF4-FFF2-40B4-BE49-F238E27FC236}">
                <a16:creationId xmlns:a16="http://schemas.microsoft.com/office/drawing/2014/main" id="{0FBEA1B1-4E80-4970-941C-D74FFF4B1481}"/>
              </a:ext>
            </a:extLst>
          </p:cNvPr>
          <p:cNvSpPr>
            <a:spLocks noGrp="1"/>
          </p:cNvSpPr>
          <p:nvPr>
            <p:ph type="title"/>
          </p:nvPr>
        </p:nvSpPr>
        <p:spPr>
          <a:xfrm>
            <a:off x="215516" y="116773"/>
            <a:ext cx="8712968" cy="359802"/>
          </a:xfrm>
        </p:spPr>
        <p:txBody>
          <a:bodyPr>
            <a:noAutofit/>
          </a:body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0424734"/>
      </p:ext>
    </p:extLst>
  </p:cSld>
  <p:clrMapOvr>
    <a:masterClrMapping/>
  </p:clrMapOvr>
  <mc:AlternateContent xmlns:mc="http://schemas.openxmlformats.org/markup-compatibility/2006" xmlns:p14="http://schemas.microsoft.com/office/powerpoint/2010/main">
    <mc:Choice Requires="p14">
      <p:transition spd="slow" p14:dur="2000" advTm="91219"/>
    </mc:Choice>
    <mc:Fallback xmlns="">
      <p:transition spd="slow" advTm="9121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a:extLst>
              <a:ext uri="{FF2B5EF4-FFF2-40B4-BE49-F238E27FC236}">
                <a16:creationId xmlns:a16="http://schemas.microsoft.com/office/drawing/2014/main" id="{C7748725-6A9C-4C90-B2B8-EC0C06FC51D7}"/>
              </a:ext>
            </a:extLst>
          </p:cNvPr>
          <p:cNvSpPr>
            <a:spLocks noGrp="1"/>
          </p:cNvSpPr>
          <p:nvPr>
            <p:ph idx="1"/>
          </p:nvPr>
        </p:nvSpPr>
        <p:spPr>
          <a:xfrm>
            <a:off x="565212" y="908720"/>
            <a:ext cx="8229600" cy="5544616"/>
          </a:xfrm>
        </p:spPr>
        <p:txBody>
          <a:bodyPr>
            <a:normAutofit/>
          </a:bodyPr>
          <a:lstStyle/>
          <a:p>
            <a:pPr marL="0" indent="0" algn="just">
              <a:lnSpc>
                <a:spcPct val="115000"/>
              </a:lnSpc>
              <a:buNone/>
            </a:pPr>
            <a:endParaRPr lang="tg-Cyrl-TJ" sz="2000" i="1" dirty="0">
              <a:effectLst/>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effectLst/>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effectLst/>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effectLst/>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effectLst/>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effectLst/>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effectLst/>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effectLst/>
              <a:latin typeface="Times New Roman" panose="02020603050405020304" pitchFamily="18" charset="0"/>
              <a:ea typeface="Times New Roman" panose="02020603050405020304" pitchFamily="18" charset="0"/>
            </a:endParaRPr>
          </a:p>
          <a:p>
            <a:pPr marL="0" indent="0" algn="just">
              <a:lnSpc>
                <a:spcPct val="115000"/>
              </a:lnSpc>
              <a:buNone/>
            </a:pPr>
            <a:endParaRPr lang="tg-Cyrl-TJ" sz="2000" i="1" dirty="0">
              <a:effectLst/>
              <a:latin typeface="Times New Roman" panose="02020603050405020304" pitchFamily="18" charset="0"/>
              <a:ea typeface="Times New Roman" panose="02020603050405020304" pitchFamily="18" charset="0"/>
            </a:endParaRPr>
          </a:p>
        </p:txBody>
      </p:sp>
      <p:sp>
        <p:nvSpPr>
          <p:cNvPr id="6" name="Заголовок 1">
            <a:extLst>
              <a:ext uri="{FF2B5EF4-FFF2-40B4-BE49-F238E27FC236}">
                <a16:creationId xmlns:a16="http://schemas.microsoft.com/office/drawing/2014/main" id="{2F683F27-1B5C-4740-AEAD-BC125ED53360}"/>
              </a:ext>
            </a:extLst>
          </p:cNvPr>
          <p:cNvSpPr txBox="1">
            <a:spLocks/>
          </p:cNvSpPr>
          <p:nvPr/>
        </p:nvSpPr>
        <p:spPr>
          <a:xfrm>
            <a:off x="215516" y="116773"/>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8" name="Рисунок 7">
            <a:extLst>
              <a:ext uri="{FF2B5EF4-FFF2-40B4-BE49-F238E27FC236}">
                <a16:creationId xmlns:a16="http://schemas.microsoft.com/office/drawing/2014/main" id="{97140563-A2F7-4B60-87DB-D2540B213B67}"/>
              </a:ext>
            </a:extLst>
          </p:cNvPr>
          <p:cNvPicPr>
            <a:picLocks noChangeAspect="1"/>
          </p:cNvPicPr>
          <p:nvPr/>
        </p:nvPicPr>
        <p:blipFill rotWithShape="1">
          <a:blip r:embed="rId2"/>
          <a:srcRect t="17227"/>
          <a:stretch/>
        </p:blipFill>
        <p:spPr>
          <a:xfrm>
            <a:off x="1331640" y="1700808"/>
            <a:ext cx="6897088" cy="3805970"/>
          </a:xfrm>
          <a:prstGeom prst="rect">
            <a:avLst/>
          </a:prstGeom>
        </p:spPr>
      </p:pic>
      <p:sp>
        <p:nvSpPr>
          <p:cNvPr id="9" name="Прямоугольник 8">
            <a:extLst>
              <a:ext uri="{FF2B5EF4-FFF2-40B4-BE49-F238E27FC236}">
                <a16:creationId xmlns:a16="http://schemas.microsoft.com/office/drawing/2014/main" id="{2D653F3D-AD37-45EA-91DE-3D13DEFEEB27}"/>
              </a:ext>
            </a:extLst>
          </p:cNvPr>
          <p:cNvSpPr/>
          <p:nvPr/>
        </p:nvSpPr>
        <p:spPr>
          <a:xfrm>
            <a:off x="571571" y="5472226"/>
            <a:ext cx="6696744" cy="307777"/>
          </a:xfrm>
          <a:prstGeom prst="rect">
            <a:avLst/>
          </a:prstGeom>
        </p:spPr>
        <p:txBody>
          <a:bodyPr wrap="square">
            <a:spAutoFit/>
          </a:bodyPr>
          <a:lstStyle/>
          <a:p>
            <a:r>
              <a:rPr lang="tg-Cyrl-TJ" sz="1400" i="1" dirty="0">
                <a:latin typeface="Times New Roman" panose="02020603050405020304" pitchFamily="18" charset="0"/>
                <a:cs typeface="Times New Roman" panose="02020603050405020304" pitchFamily="18" charset="0"/>
              </a:rPr>
              <a:t>Расми 1. Аз муаллиф: бо истифода аз зеҳни сунъи (</a:t>
            </a:r>
            <a:r>
              <a:rPr lang="en-US" sz="1400" i="1" dirty="0">
                <a:latin typeface="Times New Roman" panose="02020603050405020304" pitchFamily="18" charset="0"/>
                <a:cs typeface="Times New Roman" panose="02020603050405020304" pitchFamily="18" charset="0"/>
              </a:rPr>
              <a:t>AI</a:t>
            </a:r>
            <a:r>
              <a:rPr lang="tg-Cyrl-TJ" sz="1400" i="1" dirty="0">
                <a:latin typeface="Times New Roman" panose="02020603050405020304" pitchFamily="18" charset="0"/>
                <a:cs typeface="Times New Roman" panose="02020603050405020304" pitchFamily="18" charset="0"/>
              </a:rPr>
              <a:t>) сохта шудааст. </a:t>
            </a:r>
            <a:endParaRPr lang="ru-RU" sz="1400" i="1"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22B3F60-7B91-468B-9031-DB89F61291DE}"/>
              </a:ext>
            </a:extLst>
          </p:cNvPr>
          <p:cNvSpPr txBox="1"/>
          <p:nvPr/>
        </p:nvSpPr>
        <p:spPr>
          <a:xfrm>
            <a:off x="1550775" y="908720"/>
            <a:ext cx="6258474" cy="646331"/>
          </a:xfrm>
          <a:prstGeom prst="rect">
            <a:avLst/>
          </a:prstGeom>
          <a:noFill/>
        </p:spPr>
        <p:txBody>
          <a:bodyPr wrap="square">
            <a:spAutoFit/>
          </a:bodyPr>
          <a:lstStyle/>
          <a:p>
            <a:pPr algn="ctr" eaLnBrk="0" fontAlgn="base" hangingPunct="0">
              <a:spcAft>
                <a:spcPct val="0"/>
              </a:spcAft>
            </a:pPr>
            <a:r>
              <a:rPr lang="tg-Cyrl-TJ" sz="18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Нақшаи принсипиалии заминвасл муҳофизатӣ дар шабакаҳои ҷараёни сефаза</a:t>
            </a:r>
            <a:endParaRPr lang="ru-RU" sz="18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54167944"/>
      </p:ext>
    </p:extLst>
  </p:cSld>
  <p:clrMapOvr>
    <a:masterClrMapping/>
  </p:clrMapOvr>
  <mc:AlternateContent xmlns:mc="http://schemas.openxmlformats.org/markup-compatibility/2006" xmlns:p14="http://schemas.microsoft.com/office/powerpoint/2010/main">
    <mc:Choice Requires="p14">
      <p:transition spd="slow" p14:dur="2000" advTm="93075"/>
    </mc:Choice>
    <mc:Fallback xmlns="">
      <p:transition spd="slow" advTm="9307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8">
            <a:extLst>
              <a:ext uri="{FF2B5EF4-FFF2-40B4-BE49-F238E27FC236}">
                <a16:creationId xmlns:a16="http://schemas.microsoft.com/office/drawing/2014/main" id="{74E7AC72-ED74-4893-B6F3-022FA083065D}"/>
              </a:ext>
            </a:extLst>
          </p:cNvPr>
          <p:cNvSpPr>
            <a:spLocks noGrp="1"/>
          </p:cNvSpPr>
          <p:nvPr>
            <p:ph idx="1"/>
          </p:nvPr>
        </p:nvSpPr>
        <p:spPr>
          <a:xfrm>
            <a:off x="457200" y="764704"/>
            <a:ext cx="8229600" cy="4752528"/>
          </a:xfrm>
        </p:spPr>
        <p:txBody>
          <a:bodyPr>
            <a:normAutofit/>
          </a:bodyPr>
          <a:lstStyle/>
          <a:p>
            <a:pPr indent="0" algn="just">
              <a:lnSpc>
                <a:spcPct val="150000"/>
              </a:lnSpc>
              <a:spcAft>
                <a:spcPts val="1000"/>
              </a:spcAft>
              <a:buNone/>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Дар шабакаҳо бо нейтрали ҷудошуда (нигаред ба расми 1) ҷараёни расиши якфазагӣ барои боэътимод хомӯш кардани қитъаи осебдидаи шабака кофӣ нест, бинобар ин заминвасли муҳофизатӣ истифода бурда мешавад. Кам кардани шиддати ламс ва шиддати қадам тавассути паст намудани потенсиали таҷҳизоти ба замин пайвастшуда (бо роҳи кам кардани муқовимати заминвасл), инчунин тавассути баробарсозии потенсиалҳои замине, ки инсон бар он меистад, </a:t>
            </a:r>
          </a:p>
          <a:p>
            <a:pPr indent="0" algn="just">
              <a:lnSpc>
                <a:spcPct val="150000"/>
              </a:lnSpc>
              <a:spcAft>
                <a:spcPts val="1000"/>
              </a:spcAft>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18482A73-53F1-4032-A543-97FE0D9DDF9B}"/>
              </a:ext>
            </a:extLst>
          </p:cNvPr>
          <p:cNvSpPr txBox="1">
            <a:spLocks/>
          </p:cNvSpPr>
          <p:nvPr/>
        </p:nvSpPr>
        <p:spPr>
          <a:xfrm>
            <a:off x="215516" y="116773"/>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89481043"/>
      </p:ext>
    </p:extLst>
  </p:cSld>
  <p:clrMapOvr>
    <a:masterClrMapping/>
  </p:clrMapOvr>
  <mc:AlternateContent xmlns:mc="http://schemas.openxmlformats.org/markup-compatibility/2006" xmlns:p14="http://schemas.microsoft.com/office/powerpoint/2010/main">
    <mc:Choice Requires="p14">
      <p:transition spd="slow" p14:dur="2000" advTm="106234"/>
    </mc:Choice>
    <mc:Fallback xmlns="">
      <p:transition spd="slow" advTm="10623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802889"/>
            <a:ext cx="7997805" cy="5452980"/>
          </a:xfrm>
        </p:spPr>
        <p:txBody>
          <a:bodyPr>
            <a:noAutofit/>
          </a:bodyPr>
          <a:lstStyle/>
          <a:p>
            <a:pPr indent="0" algn="just">
              <a:lnSpc>
                <a:spcPct val="150000"/>
              </a:lnSpc>
              <a:buNone/>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ва таҷҳизоти заминваслшуда (баланд бардоштани потенсиали замине, ки инсон бар он қарор дорад, то ба қимате, ки ба потенсиали таҷҳизоти заминваслшуда наздик аст) ба даст оварда мешавад.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Заминвасли муҳофизатиро бояд аз заминвасли корӣ фарқ кард (масалан, заминвасли нуқтаҳои нейтралии печҳои генераторҳо, трансформаторҳо ва инчунин заминвасли системаҳои муҳофизати барқ аз зарба – молниезащита).</a:t>
            </a:r>
            <a:endParaRPr lang="ru-RU" sz="2200" dirty="0">
              <a:latin typeface="Times New Roman" panose="02020603050405020304" pitchFamily="18" charset="0"/>
              <a:cs typeface="Times New Roman" panose="02020603050405020304" pitchFamily="18" charset="0"/>
            </a:endParaRPr>
          </a:p>
        </p:txBody>
      </p:sp>
      <p:sp>
        <p:nvSpPr>
          <p:cNvPr id="13" name="Заголовок 1">
            <a:extLst>
              <a:ext uri="{FF2B5EF4-FFF2-40B4-BE49-F238E27FC236}">
                <a16:creationId xmlns:a16="http://schemas.microsoft.com/office/drawing/2014/main" id="{0816A27E-282F-41FB-AFDC-7CFFB85900AC}"/>
              </a:ext>
            </a:extLst>
          </p:cNvPr>
          <p:cNvSpPr txBox="1">
            <a:spLocks/>
          </p:cNvSpPr>
          <p:nvPr/>
        </p:nvSpPr>
        <p:spPr>
          <a:xfrm>
            <a:off x="215516" y="116773"/>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76956518"/>
      </p:ext>
    </p:extLst>
  </p:cSld>
  <p:clrMapOvr>
    <a:masterClrMapping/>
  </p:clrMapOvr>
  <mc:AlternateContent xmlns:mc="http://schemas.openxmlformats.org/markup-compatibility/2006" xmlns:p14="http://schemas.microsoft.com/office/powerpoint/2010/main">
    <mc:Choice Requires="p14">
      <p:transition spd="slow" p14:dur="2000" advTm="102114"/>
    </mc:Choice>
    <mc:Fallback xmlns="">
      <p:transition spd="slow" advTm="10211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1">
            <a:extLst>
              <a:ext uri="{FF2B5EF4-FFF2-40B4-BE49-F238E27FC236}">
                <a16:creationId xmlns:a16="http://schemas.microsoft.com/office/drawing/2014/main" id="{D44D77F6-CA04-4E8B-81E0-5987AFDCC9F9}"/>
              </a:ext>
            </a:extLst>
          </p:cNvPr>
          <p:cNvSpPr txBox="1">
            <a:spLocks/>
          </p:cNvSpPr>
          <p:nvPr/>
        </p:nvSpPr>
        <p:spPr>
          <a:xfrm>
            <a:off x="215516" y="116773"/>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B404A045-F7B7-46CC-9783-A964B978A7B4}"/>
              </a:ext>
            </a:extLst>
          </p:cNvPr>
          <p:cNvSpPr txBox="1"/>
          <p:nvPr/>
        </p:nvSpPr>
        <p:spPr>
          <a:xfrm>
            <a:off x="899592" y="764704"/>
            <a:ext cx="7560840" cy="4428392"/>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расиш ба корпус, қисмҳои одатан оиқшудаи таҷҳизоти барқӣ зери шиддат қарор мегиранд.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даст расонидан ба онҳо, инсон ба шиддати ламс дучор мешавад. Ин шиддат баробари фарқи байни шиддати пурраи φ₃ дар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тана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е, ки инсон бо даст ба он мерасад, ва потенсиали ₓ-и сатҳи замин ё фарше, ки ӯ бар он меистад, мебошад:</a:t>
            </a:r>
          </a:p>
          <a:p>
            <a:pPr algn="ctr">
              <a:lnSpc>
                <a:spcPct val="150000"/>
              </a:lnSpc>
            </a:pP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Uпр​=</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φ</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3​−</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φ</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x​=</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φ</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3​(1−</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φ</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3​</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φ</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x​​)=</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φ</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3​⋅</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α</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1         (1)</a:t>
            </a:r>
          </a:p>
          <a:p>
            <a:pPr>
              <a:lnSpc>
                <a:spcPct val="150000"/>
              </a:lnSpc>
            </a:pPr>
            <a:r>
              <a:rPr lang="tg-Cyrl-TJ" sz="1800" dirty="0">
                <a:effectLst/>
                <a:latin typeface="Times New Roman" panose="02020603050405020304" pitchFamily="18" charset="0"/>
                <a:ea typeface="Calibri" panose="020F0502020204030204" pitchFamily="34" charset="0"/>
                <a:cs typeface="Times New Roman" panose="02020603050405020304" pitchFamily="18" charset="0"/>
              </a:rPr>
              <a:t>ки дар инҷо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α</a:t>
            </a:r>
            <a:r>
              <a:rPr lang="tg-Cyrl-TJ" sz="1800" dirty="0">
                <a:effectLst/>
                <a:latin typeface="Times New Roman" panose="02020603050405020304" pitchFamily="18" charset="0"/>
                <a:ea typeface="Calibri" panose="020F0502020204030204" pitchFamily="34" charset="0"/>
                <a:cs typeface="Times New Roman" panose="02020603050405020304" pitchFamily="18" charset="0"/>
              </a:rPr>
              <a:t>₁ – коэффитсиенти ламс мебошад, ки шакли каҷи потенсиалиро ба назар мегирад;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α</a:t>
            </a:r>
            <a:r>
              <a:rPr lang="tg-Cyrl-TJ" sz="1800" dirty="0">
                <a:effectLst/>
                <a:latin typeface="Times New Roman" panose="02020603050405020304" pitchFamily="18" charset="0"/>
                <a:ea typeface="Calibri" panose="020F0502020204030204" pitchFamily="34" charset="0"/>
                <a:cs typeface="Times New Roman" panose="02020603050405020304" pitchFamily="18" charset="0"/>
              </a:rPr>
              <a:t>₁ =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φ</a:t>
            </a:r>
            <a:r>
              <a:rPr lang="tg-Cyrl-TJ" sz="1800" dirty="0">
                <a:effectLst/>
                <a:latin typeface="Times New Roman" panose="02020603050405020304" pitchFamily="18" charset="0"/>
                <a:ea typeface="Calibri" panose="020F0502020204030204" pitchFamily="34" charset="0"/>
                <a:cs typeface="Times New Roman" panose="02020603050405020304" pitchFamily="18" charset="0"/>
              </a:rPr>
              <a:t>ₓ /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φ</a:t>
            </a:r>
            <a:r>
              <a:rPr lang="tg-Cyrl-TJ" sz="1800" dirty="0">
                <a:effectLst/>
                <a:latin typeface="Times New Roman" panose="02020603050405020304" pitchFamily="18" charset="0"/>
                <a:ea typeface="Calibri" panose="020F0502020204030204" pitchFamily="34" charset="0"/>
                <a:cs typeface="Times New Roman" panose="02020603050405020304" pitchFamily="18" charset="0"/>
              </a:rPr>
              <a:t>₃ = 1 − (I₃ · rₓ) / </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φ</a:t>
            </a:r>
            <a:r>
              <a:rPr lang="tg-Cyrl-TJ" sz="1800" dirty="0">
                <a:effectLst/>
                <a:latin typeface="Times New Roman" panose="02020603050405020304" pitchFamily="18" charset="0"/>
                <a:ea typeface="Calibri" panose="020F0502020204030204" pitchFamily="34" charset="0"/>
                <a:cs typeface="Times New Roman" panose="02020603050405020304" pitchFamily="18" charset="0"/>
              </a:rPr>
              <a:t>₃.</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0957160"/>
      </p:ext>
    </p:extLst>
  </p:cSld>
  <p:clrMapOvr>
    <a:masterClrMapping/>
  </p:clrMapOvr>
  <mc:AlternateContent xmlns:mc="http://schemas.openxmlformats.org/markup-compatibility/2006" xmlns:p14="http://schemas.microsoft.com/office/powerpoint/2010/main">
    <mc:Choice Requires="p14">
      <p:transition spd="slow" p14:dur="2000" advTm="52520"/>
    </mc:Choice>
    <mc:Fallback xmlns="">
      <p:transition spd="slow" advTm="5252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E565CB0-2501-4F6A-B196-C79CF89BB0D9}"/>
              </a:ext>
            </a:extLst>
          </p:cNvPr>
          <p:cNvSpPr txBox="1"/>
          <p:nvPr/>
        </p:nvSpPr>
        <p:spPr>
          <a:xfrm>
            <a:off x="873932" y="1162607"/>
            <a:ext cx="7560840" cy="4094198"/>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Дар ҷойҳое, ки поҳои инсон гузошта мешаванд, дар сатҳи замин потенсиалҳои гуногуни электрӣ (</a:t>
            </a:r>
            <a:r>
              <a:rPr lang="ru-RU" sz="2200" dirty="0">
                <a:effectLst/>
                <a:latin typeface="Times New Roman" panose="02020603050405020304" pitchFamily="18" charset="0"/>
                <a:ea typeface="Times New Roman" panose="02020603050405020304" pitchFamily="18" charset="0"/>
              </a:rPr>
              <a:t>φ</a:t>
            </a:r>
            <a:r>
              <a:rPr lang="tg-Cyrl-TJ" sz="2200" dirty="0">
                <a:effectLst/>
                <a:latin typeface="Times New Roman" panose="02020603050405020304" pitchFamily="18" charset="0"/>
                <a:ea typeface="Times New Roman" panose="02020603050405020304" pitchFamily="18" charset="0"/>
              </a:rPr>
              <a:t>₁ ва </a:t>
            </a:r>
            <a:r>
              <a:rPr lang="ru-RU" sz="2200" dirty="0">
                <a:effectLst/>
                <a:latin typeface="Times New Roman" panose="02020603050405020304" pitchFamily="18" charset="0"/>
                <a:ea typeface="Times New Roman" panose="02020603050405020304" pitchFamily="18" charset="0"/>
              </a:rPr>
              <a:t>φ</a:t>
            </a:r>
            <a:r>
              <a:rPr lang="tg-Cyrl-TJ" sz="2200" dirty="0">
                <a:effectLst/>
                <a:latin typeface="Times New Roman" panose="02020603050405020304" pitchFamily="18" charset="0"/>
                <a:ea typeface="Times New Roman" panose="02020603050405020304" pitchFamily="18" charset="0"/>
              </a:rPr>
              <a:t>₂) мавҷуданд ва дар дарозии як қадам шиддате ба вуҷуд меояд, ки ба фарқи ҳамин потенсиалҳо баробар аст:</a:t>
            </a:r>
            <a:endParaRPr lang="ru-RU" sz="2200" dirty="0">
              <a:effectLst/>
              <a:latin typeface="Times New Roman" panose="02020603050405020304" pitchFamily="18" charset="0"/>
              <a:ea typeface="Times New Roman" panose="02020603050405020304" pitchFamily="18" charset="0"/>
            </a:endParaRPr>
          </a:p>
          <a:p>
            <a:pPr algn="ctr">
              <a:lnSpc>
                <a:spcPct val="150000"/>
              </a:lnSpc>
            </a:pPr>
            <a:endParaRPr lang="tg-Cyrl-TJ" sz="2200" b="1" dirty="0">
              <a:effectLst/>
              <a:latin typeface="Times New Roman" panose="02020603050405020304" pitchFamily="18" charset="0"/>
              <a:ea typeface="Times New Roman" panose="02020603050405020304" pitchFamily="18" charset="0"/>
            </a:endParaRPr>
          </a:p>
          <a:p>
            <a:pPr algn="ctr">
              <a:lnSpc>
                <a:spcPct val="150000"/>
              </a:lnSpc>
            </a:pPr>
            <a:r>
              <a:rPr lang="tg-Cyrl-TJ" sz="2200" b="1" dirty="0">
                <a:effectLst/>
                <a:latin typeface="Times New Roman" panose="02020603050405020304" pitchFamily="18" charset="0"/>
                <a:ea typeface="Times New Roman" panose="02020603050405020304" pitchFamily="18" charset="0"/>
              </a:rPr>
              <a:t>Uш = </a:t>
            </a:r>
            <a:r>
              <a:rPr lang="ru-RU" sz="2200" b="1" dirty="0">
                <a:effectLst/>
                <a:latin typeface="Times New Roman" panose="02020603050405020304" pitchFamily="18" charset="0"/>
                <a:ea typeface="Times New Roman" panose="02020603050405020304" pitchFamily="18" charset="0"/>
              </a:rPr>
              <a:t>φ</a:t>
            </a:r>
            <a:r>
              <a:rPr lang="tg-Cyrl-TJ" sz="2200" b="1" dirty="0">
                <a:effectLst/>
                <a:latin typeface="Times New Roman" panose="02020603050405020304" pitchFamily="18" charset="0"/>
                <a:ea typeface="Times New Roman" panose="02020603050405020304" pitchFamily="18" charset="0"/>
              </a:rPr>
              <a:t>₁ − </a:t>
            </a:r>
            <a:r>
              <a:rPr lang="ru-RU" sz="2200" b="1" dirty="0">
                <a:effectLst/>
                <a:latin typeface="Times New Roman" panose="02020603050405020304" pitchFamily="18" charset="0"/>
                <a:ea typeface="Times New Roman" panose="02020603050405020304" pitchFamily="18" charset="0"/>
              </a:rPr>
              <a:t>φ</a:t>
            </a:r>
            <a:r>
              <a:rPr lang="tg-Cyrl-TJ" sz="2200" b="1" dirty="0">
                <a:effectLst/>
                <a:latin typeface="Times New Roman" panose="02020603050405020304" pitchFamily="18" charset="0"/>
                <a:ea typeface="Times New Roman" panose="02020603050405020304" pitchFamily="18" charset="0"/>
              </a:rPr>
              <a:t>₂ = </a:t>
            </a:r>
            <a:r>
              <a:rPr lang="ru-RU" sz="2200" b="1" dirty="0">
                <a:effectLst/>
                <a:latin typeface="Times New Roman" panose="02020603050405020304" pitchFamily="18" charset="0"/>
                <a:ea typeface="Times New Roman" panose="02020603050405020304" pitchFamily="18" charset="0"/>
              </a:rPr>
              <a:t>φ</a:t>
            </a:r>
            <a:r>
              <a:rPr lang="tg-Cyrl-TJ" sz="2200" b="1" dirty="0">
                <a:effectLst/>
                <a:latin typeface="Times New Roman" panose="02020603050405020304" pitchFamily="18" charset="0"/>
                <a:ea typeface="Times New Roman" panose="02020603050405020304" pitchFamily="18" charset="0"/>
              </a:rPr>
              <a:t>₁ − </a:t>
            </a:r>
            <a:r>
              <a:rPr lang="ru-RU" sz="2200" b="1" dirty="0">
                <a:effectLst/>
                <a:latin typeface="Times New Roman" panose="02020603050405020304" pitchFamily="18" charset="0"/>
                <a:ea typeface="Times New Roman" panose="02020603050405020304" pitchFamily="18" charset="0"/>
              </a:rPr>
              <a:t>φ</a:t>
            </a:r>
            <a:r>
              <a:rPr lang="tg-Cyrl-TJ" sz="2200" b="1" dirty="0">
                <a:effectLst/>
                <a:latin typeface="Times New Roman" panose="02020603050405020304" pitchFamily="18" charset="0"/>
                <a:ea typeface="Times New Roman" panose="02020603050405020304" pitchFamily="18" charset="0"/>
              </a:rPr>
              <a:t>₁₊ₐ               (2)</a:t>
            </a:r>
          </a:p>
          <a:p>
            <a:pPr algn="ctr">
              <a:lnSpc>
                <a:spcPct val="150000"/>
              </a:lnSpc>
            </a:pPr>
            <a:endParaRPr lang="ru-RU" sz="2200" dirty="0">
              <a:effectLst/>
              <a:latin typeface="Times New Roman" panose="02020603050405020304" pitchFamily="18" charset="0"/>
              <a:ea typeface="Times New Roman" panose="02020603050405020304" pitchFamily="18" charset="0"/>
            </a:endParaRPr>
          </a:p>
          <a:p>
            <a:pPr algn="just">
              <a:lnSpc>
                <a:spcPct val="150000"/>
              </a:lnSpc>
            </a:pPr>
            <a:r>
              <a:rPr lang="tg-Cyrl-TJ" dirty="0">
                <a:effectLst/>
                <a:latin typeface="Times New Roman" panose="02020603050405020304" pitchFamily="18" charset="0"/>
                <a:ea typeface="Times New Roman" panose="02020603050405020304" pitchFamily="18" charset="0"/>
              </a:rPr>
              <a:t>ки дар он </a:t>
            </a:r>
            <a:r>
              <a:rPr lang="tg-Cyrl-TJ" b="1" dirty="0">
                <a:effectLst/>
                <a:latin typeface="Times New Roman" panose="02020603050405020304" pitchFamily="18" charset="0"/>
                <a:ea typeface="Times New Roman" panose="02020603050405020304" pitchFamily="18" charset="0"/>
              </a:rPr>
              <a:t>a</a:t>
            </a:r>
            <a:r>
              <a:rPr lang="tg-Cyrl-TJ" dirty="0">
                <a:effectLst/>
                <a:latin typeface="Times New Roman" panose="02020603050405020304" pitchFamily="18" charset="0"/>
                <a:ea typeface="Times New Roman" panose="02020603050405020304" pitchFamily="18" charset="0"/>
              </a:rPr>
              <a:t> – дарозии қадам буда, ба 0,8 – 1 м баробар аст.</a:t>
            </a:r>
            <a:endParaRPr lang="ru-RU" dirty="0">
              <a:effectLst/>
              <a:latin typeface="Times New Roman" panose="02020603050405020304" pitchFamily="18" charset="0"/>
              <a:ea typeface="Times New Roman" panose="02020603050405020304" pitchFamily="18" charset="0"/>
            </a:endParaRPr>
          </a:p>
        </p:txBody>
      </p:sp>
      <p:sp>
        <p:nvSpPr>
          <p:cNvPr id="5" name="Заголовок 1">
            <a:extLst>
              <a:ext uri="{FF2B5EF4-FFF2-40B4-BE49-F238E27FC236}">
                <a16:creationId xmlns:a16="http://schemas.microsoft.com/office/drawing/2014/main" id="{50AAA04D-0A8F-4BC6-BCBD-640A0C8C4DC2}"/>
              </a:ext>
            </a:extLst>
          </p:cNvPr>
          <p:cNvSpPr txBox="1">
            <a:spLocks/>
          </p:cNvSpPr>
          <p:nvPr/>
        </p:nvSpPr>
        <p:spPr>
          <a:xfrm>
            <a:off x="215516" y="116773"/>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68781576"/>
      </p:ext>
    </p:extLst>
  </p:cSld>
  <p:clrMapOvr>
    <a:masterClrMapping/>
  </p:clrMapOvr>
  <mc:AlternateContent xmlns:mc="http://schemas.openxmlformats.org/markup-compatibility/2006" xmlns:p14="http://schemas.microsoft.com/office/powerpoint/2010/main">
    <mc:Choice Requires="p14">
      <p:transition spd="slow" p14:dur="2000" advTm="126958"/>
    </mc:Choice>
    <mc:Fallback xmlns="">
      <p:transition spd="slow" advTm="12695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16DEC7B-6CB9-4B3D-9647-603CCF5D1588}"/>
              </a:ext>
            </a:extLst>
          </p:cNvPr>
          <p:cNvSpPr txBox="1"/>
          <p:nvPr/>
        </p:nvSpPr>
        <p:spPr>
          <a:xfrm>
            <a:off x="971600" y="476672"/>
            <a:ext cx="7704856" cy="5745932"/>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Шиддате, ки байни ду нуқтаи занҷири ҷараён, ки дар масофаи як қадам ҷойгир буда, инсон метавонад ҳамзамон бар онҳо истад, ба вуҷуд меояд,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шиддати қадам</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Uш номида мешавад.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Заминвасли муҳофизатӣ яке аз чораҳои оддитарин ва ҳамзамон самараноктарин барои ҳифзи инсон аз осеби ҷараёни барқ дар шабакаҳои зерин ба ҳисоб меравад: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lnSpc>
                <a:spcPct val="150000"/>
              </a:lnSpc>
              <a:buFont typeface="Arial" panose="020B0604020202020204" pitchFamily="34" charset="0"/>
              <a:buChar char="•"/>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шабакаҳои ҷараёни тағйирёбанда бо шиддати то 1000 В – шабакаҳои сефазаи сеноқилӣ бо нейтрали ҷудошуда, шабакаҳои якфазаи дуноқилӣ,</a:t>
            </a:r>
          </a:p>
          <a:p>
            <a:pPr>
              <a:lnSpc>
                <a:spcPct val="150000"/>
              </a:lnSpc>
            </a:pPr>
            <a:r>
              <a:rPr lang="tg-Cyrl-TJ" sz="2200" dirty="0">
                <a:latin typeface="Times New Roman" panose="02020603050405020304" pitchFamily="18" charset="0"/>
                <a:ea typeface="Calibri" panose="020F0502020204030204" pitchFamily="34" charset="0"/>
                <a:cs typeface="Times New Roman" panose="02020603050405020304" pitchFamily="18" charset="0"/>
              </a:rPr>
              <a:t>Слайди дигар-</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B48B25DE-552B-49CD-9993-72B3B2850074}"/>
              </a:ext>
            </a:extLst>
          </p:cNvPr>
          <p:cNvSpPr txBox="1">
            <a:spLocks/>
          </p:cNvSpPr>
          <p:nvPr/>
        </p:nvSpPr>
        <p:spPr>
          <a:xfrm>
            <a:off x="215516" y="116773"/>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8242495"/>
      </p:ext>
    </p:extLst>
  </p:cSld>
  <p:clrMapOvr>
    <a:masterClrMapping/>
  </p:clrMapOvr>
  <mc:AlternateContent xmlns:mc="http://schemas.openxmlformats.org/markup-compatibility/2006" xmlns:p14="http://schemas.microsoft.com/office/powerpoint/2010/main">
    <mc:Choice Requires="p14">
      <p:transition spd="slow" p14:dur="2000" advTm="116572"/>
    </mc:Choice>
    <mc:Fallback xmlns="">
      <p:transition spd="slow" advTm="1165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66EA0A76-F222-40FA-98A2-581289B8B399}"/>
              </a:ext>
            </a:extLst>
          </p:cNvPr>
          <p:cNvSpPr>
            <a:spLocks noGrp="1"/>
          </p:cNvSpPr>
          <p:nvPr>
            <p:ph idx="1"/>
          </p:nvPr>
        </p:nvSpPr>
        <p:spPr>
          <a:xfrm>
            <a:off x="539552" y="620688"/>
            <a:ext cx="8229600" cy="4389120"/>
          </a:xfrm>
        </p:spPr>
        <p:txBody>
          <a:bodyPr>
            <a:noAutofit/>
          </a:bodyPr>
          <a:lstStyle/>
          <a:p>
            <a:pPr marL="0" lvl="0" indent="0" algn="just">
              <a:lnSpc>
                <a:spcPct val="150000"/>
              </a:lnSpc>
              <a:spcAft>
                <a:spcPts val="1000"/>
              </a:spcAft>
              <a:buSzPts val="1000"/>
              <a:buNone/>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ки аз замин оиқ шудаанд, инчунин шабакаҳои ҷараёни доимии дуноқилӣ бо нуқтаи миёнаи оиқшудаи печҳои манбаи ҷараён;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buSzPts val="1000"/>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шабакаҳои бо шиддати зиёда аз 1000 В (ҳам ҷараёни тағйирёбанда ва ҳам доимӣ) бо ҳар гуна реҷаи нейтрал ё нуқтаи миёнаи печҳои манбаи ҷараён. Дар биноҳое, ки дорои хавфи баланд ва махсусан хавфнок мебошанд, инчунин дар дастгоҳҳои беруна, заминвасл ҳатмӣ мебошад, агар шиддати номиналии дастгоҳҳои барқӣ аз 42 В (барои ҷараёни тағйирёбанда) ва аз 110 В (барои ҷараёни доимӣ) зиёд 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1000"/>
              </a:spcAft>
              <a:buSzPts val="1000"/>
              <a:buNone/>
              <a:tabLst>
                <a:tab pos="457200"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endParaRPr lang="ru-RU" sz="22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32E76055-6F8A-4C44-B3E7-827AF2180FB2}"/>
              </a:ext>
            </a:extLst>
          </p:cNvPr>
          <p:cNvSpPr txBox="1">
            <a:spLocks/>
          </p:cNvSpPr>
          <p:nvPr/>
        </p:nvSpPr>
        <p:spPr>
          <a:xfrm>
            <a:off x="215516" y="116773"/>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83029066"/>
      </p:ext>
    </p:extLst>
  </p:cSld>
  <p:clrMapOvr>
    <a:masterClrMapping/>
  </p:clrMapOvr>
  <mc:AlternateContent xmlns:mc="http://schemas.openxmlformats.org/markup-compatibility/2006" xmlns:p14="http://schemas.microsoft.com/office/powerpoint/2010/main">
    <mc:Choice Requires="p14">
      <p:transition spd="slow" p14:dur="2000" advTm="103978"/>
    </mc:Choice>
    <mc:Fallback xmlns="">
      <p:transition spd="slow" advTm="10397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042CA50-02CC-40C2-A74B-398DE0BC8BAB}"/>
              </a:ext>
            </a:extLst>
          </p:cNvPr>
          <p:cNvSpPr txBox="1"/>
          <p:nvPr/>
        </p:nvSpPr>
        <p:spPr>
          <a:xfrm>
            <a:off x="755576" y="692696"/>
            <a:ext cx="3888432" cy="6499215"/>
          </a:xfrm>
          <a:prstGeom prst="rect">
            <a:avLst/>
          </a:prstGeom>
          <a:noFill/>
        </p:spPr>
        <p:txBody>
          <a:bodyPr wrap="square">
            <a:spAutoFit/>
          </a:bodyPr>
          <a:lstStyle/>
          <a:p>
            <a:pPr indent="228600" algn="just">
              <a:spcAft>
                <a:spcPts val="1000"/>
              </a:spcAft>
            </a:pPr>
            <a:r>
              <a:rPr lang="tg-Cyrl-TJ" sz="2400" dirty="0">
                <a:effectLst/>
                <a:latin typeface="Times New Roman" panose="02020603050405020304" pitchFamily="18" charset="0"/>
                <a:ea typeface="Times New Roman" panose="02020603050405020304" pitchFamily="18" charset="0"/>
                <a:cs typeface="Times New Roman" panose="02020603050405020304" pitchFamily="18" charset="0"/>
              </a:rPr>
              <a:t>Дар биноҳое, ки хавфи баланд надоранд, заминвасл ҳангоми шиддати 380 В ва болотар (барои ҷараёни тағйирёбанда) ва 440 В ва болотар (барои ҷараёни доимӣ) ҳатмӣ мебошад. Танҳо дар минтақаҳои тарканда (взрывоопасные зоны) ҳамаи синфҳо, заминвасл новобаста аз қимати шиддати дастгоҳҳои барқӣ ҳатман иҷро карда мешавад.</a:t>
            </a:r>
            <a:r>
              <a:rPr lang="ru-RU" sz="2400" dirty="0">
                <a:latin typeface="Times New Roman" panose="02020603050405020304" pitchFamily="18" charset="0"/>
                <a:cs typeface="Times New Roman" panose="02020603050405020304" pitchFamily="18" charset="0"/>
              </a:rPr>
              <a:t>                        </a:t>
            </a:r>
          </a:p>
          <a:p>
            <a:pPr algn="just"/>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a:p>
            <a:pPr algn="just"/>
            <a:endParaRPr lang="ru-RU" sz="24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B53B57E2-5365-4E2C-AF84-3084661178DD}"/>
              </a:ext>
            </a:extLst>
          </p:cNvPr>
          <p:cNvSpPr txBox="1">
            <a:spLocks/>
          </p:cNvSpPr>
          <p:nvPr/>
        </p:nvSpPr>
        <p:spPr>
          <a:xfrm>
            <a:off x="215516" y="116773"/>
            <a:ext cx="8712968" cy="359802"/>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Aft>
                <a:spcPct val="0"/>
              </a:spcAft>
            </a:pPr>
            <a:r>
              <a:rPr lang="tg-Cyrl-TJ"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Низоми заминваслаи ҳимоявӣ</a:t>
            </a:r>
            <a:endParaRPr lang="ru-RU" sz="2400"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Рисунок 2">
            <a:extLst>
              <a:ext uri="{FF2B5EF4-FFF2-40B4-BE49-F238E27FC236}">
                <a16:creationId xmlns:a16="http://schemas.microsoft.com/office/drawing/2014/main" id="{4714CF2D-2C50-490C-A53D-C7CC7B292247}"/>
              </a:ext>
            </a:extLst>
          </p:cNvPr>
          <p:cNvPicPr>
            <a:picLocks noChangeAspect="1"/>
          </p:cNvPicPr>
          <p:nvPr/>
        </p:nvPicPr>
        <p:blipFill>
          <a:blip r:embed="rId2"/>
          <a:stretch>
            <a:fillRect/>
          </a:stretch>
        </p:blipFill>
        <p:spPr>
          <a:xfrm>
            <a:off x="5004048" y="908720"/>
            <a:ext cx="3780420" cy="3528392"/>
          </a:xfrm>
          <a:prstGeom prst="rect">
            <a:avLst/>
          </a:prstGeom>
        </p:spPr>
      </p:pic>
      <p:sp>
        <p:nvSpPr>
          <p:cNvPr id="9" name="Прямоугольник 8">
            <a:extLst>
              <a:ext uri="{FF2B5EF4-FFF2-40B4-BE49-F238E27FC236}">
                <a16:creationId xmlns:a16="http://schemas.microsoft.com/office/drawing/2014/main" id="{A8B69D0D-8ABE-4153-A503-CCB2CBF0183C}"/>
              </a:ext>
            </a:extLst>
          </p:cNvPr>
          <p:cNvSpPr/>
          <p:nvPr/>
        </p:nvSpPr>
        <p:spPr>
          <a:xfrm>
            <a:off x="4860032" y="4221088"/>
            <a:ext cx="4392488" cy="523220"/>
          </a:xfrm>
          <a:prstGeom prst="rect">
            <a:avLst/>
          </a:prstGeom>
        </p:spPr>
        <p:txBody>
          <a:bodyPr wrap="square">
            <a:spAutoFit/>
          </a:bodyPr>
          <a:lstStyle/>
          <a:p>
            <a:r>
              <a:rPr lang="tg-Cyrl-TJ" sz="1400" i="1" dirty="0">
                <a:latin typeface="Times New Roman" panose="02020603050405020304" pitchFamily="18" charset="0"/>
                <a:cs typeface="Times New Roman" panose="02020603050405020304" pitchFamily="18" charset="0"/>
              </a:rPr>
              <a:t>Расми 2. Аз муаллиф: бо истифода аз зеҳни сунъи (</a:t>
            </a:r>
            <a:r>
              <a:rPr lang="en-US" sz="1400" i="1" dirty="0">
                <a:latin typeface="Times New Roman" panose="02020603050405020304" pitchFamily="18" charset="0"/>
                <a:cs typeface="Times New Roman" panose="02020603050405020304" pitchFamily="18" charset="0"/>
              </a:rPr>
              <a:t>AI</a:t>
            </a:r>
            <a:r>
              <a:rPr lang="tg-Cyrl-TJ" sz="1400" i="1" dirty="0">
                <a:latin typeface="Times New Roman" panose="02020603050405020304" pitchFamily="18" charset="0"/>
                <a:cs typeface="Times New Roman" panose="02020603050405020304" pitchFamily="18" charset="0"/>
              </a:rPr>
              <a:t>) сохта шудааст. </a:t>
            </a:r>
            <a:endParaRPr lang="ru-RU" sz="1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6527142"/>
      </p:ext>
    </p:extLst>
  </p:cSld>
  <p:clrMapOvr>
    <a:masterClrMapping/>
  </p:clrMapOvr>
  <mc:AlternateContent xmlns:mc="http://schemas.openxmlformats.org/markup-compatibility/2006" xmlns:p14="http://schemas.microsoft.com/office/powerpoint/2010/main">
    <mc:Choice Requires="p14">
      <p:transition spd="slow" p14:dur="2000" advTm="91035"/>
    </mc:Choice>
    <mc:Fallback xmlns="">
      <p:transition spd="slow" advTm="9103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6316084-1B40-448E-9A1E-0A29AF45FB68}"/>
              </a:ext>
            </a:extLst>
          </p:cNvPr>
          <p:cNvSpPr txBox="1"/>
          <p:nvPr/>
        </p:nvSpPr>
        <p:spPr>
          <a:xfrm>
            <a:off x="899592" y="980728"/>
            <a:ext cx="7776864" cy="5114990"/>
          </a:xfrm>
          <a:prstGeom prst="rect">
            <a:avLst/>
          </a:prstGeom>
          <a:noFill/>
        </p:spPr>
        <p:txBody>
          <a:bodyPr wrap="square">
            <a:spAutoFit/>
          </a:bodyPr>
          <a:lstStyle/>
          <a:p>
            <a:pPr algn="ctr">
              <a:lnSpc>
                <a:spcPct val="150000"/>
              </a:lnSpc>
              <a:spcAft>
                <a:spcPts val="1000"/>
              </a:spcAft>
            </a:pP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Дастгоҳи заминвасл маҷмӯи унсурҳоеро дар бар мегирад, ки аз заминвасл – ноқилҳо (электродҳо), ки бо ҳам пайваст буда, мустақиман бо замин тамос доранд, ва инчунин ноқилҳои заминваслкунанда, ки қисмҳои заминваслшавандаи дастгоҳҳои барқиро бо заминвасл мепайванданд, иборат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Ду намуди асосии дастгоҳҳои заминвасл фарқ карда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заминвасли берунӣ (выносное) </a:t>
            </a: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заминвасли контурӣ (контурное)</a:t>
            </a:r>
            <a:endParaRPr lang="ru-RU" sz="22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92FAC4A-C5D1-4DF4-89D7-2704941E4EBC}"/>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90225099"/>
      </p:ext>
    </p:extLst>
  </p:cSld>
  <p:clrMapOvr>
    <a:masterClrMapping/>
  </p:clrMapOvr>
  <mc:AlternateContent xmlns:mc="http://schemas.openxmlformats.org/markup-compatibility/2006" xmlns:p14="http://schemas.microsoft.com/office/powerpoint/2010/main">
    <mc:Choice Requires="p14">
      <p:transition spd="slow" p14:dur="2000" advTm="72140"/>
    </mc:Choice>
    <mc:Fallback xmlns="">
      <p:transition spd="slow" advTm="7214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EA4B138-FAC8-49C8-8A17-932F47CF1F39}"/>
              </a:ext>
            </a:extLst>
          </p:cNvPr>
          <p:cNvSpPr txBox="1"/>
          <p:nvPr/>
        </p:nvSpPr>
        <p:spPr>
          <a:xfrm>
            <a:off x="755576" y="908720"/>
            <a:ext cx="7920880" cy="4222438"/>
          </a:xfrm>
          <a:prstGeom prst="rect">
            <a:avLst/>
          </a:prstGeom>
          <a:noFill/>
        </p:spPr>
        <p:txBody>
          <a:bodyPr wrap="square">
            <a:spAutoFit/>
          </a:bodyPr>
          <a:lstStyle/>
          <a:p>
            <a:pPr indent="22860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Дастгоҳи заминвасли берунӣ берун аз ҳудуди майдоне ҷойгир карда мешавад, ки дар он таҷҳизоти заминваслшаванда насб шудааст. Дар ин ҳолат коэффитсиенти ламс </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α</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 = 1 мебошад. Аз ин сабаб, чунин навъи заминвасл танҳо ҳангоми ҷараёнҳои хурди расиши кутоҳ ба замин истифода бурда мешавад, аз ҷумла: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дар дастгоҳҳои то 1000 В, ки дар онҳо потенсиали замин</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васл</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аз қимати иҷозатдодашудаи шиддати ламс зиёд намешавад.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5D3770F0-786F-48AF-AF9D-3BA5349514DE}"/>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55548667"/>
      </p:ext>
    </p:extLst>
  </p:cSld>
  <p:clrMapOvr>
    <a:masterClrMapping/>
  </p:clrMapOvr>
  <mc:AlternateContent xmlns:mc="http://schemas.openxmlformats.org/markup-compatibility/2006" xmlns:p14="http://schemas.microsoft.com/office/powerpoint/2010/main">
    <mc:Choice Requires="p14">
      <p:transition spd="slow" p14:dur="2000" advTm="40678"/>
    </mc:Choice>
    <mc:Fallback xmlns="">
      <p:transition spd="slow" advTm="4067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4C61E21-6C5D-4ECD-BF81-BDE4F48B8FB7}"/>
              </a:ext>
            </a:extLst>
          </p:cNvPr>
          <p:cNvSpPr txBox="1"/>
          <p:nvPr/>
        </p:nvSpPr>
        <p:spPr>
          <a:xfrm>
            <a:off x="611560" y="-27384"/>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AF01181-11D7-4E58-B8A6-9583B52035D5}"/>
              </a:ext>
            </a:extLst>
          </p:cNvPr>
          <p:cNvSpPr txBox="1"/>
          <p:nvPr/>
        </p:nvSpPr>
        <p:spPr>
          <a:xfrm>
            <a:off x="1187624" y="332656"/>
            <a:ext cx="7416824" cy="5961376"/>
          </a:xfrm>
          <a:prstGeom prst="rect">
            <a:avLst/>
          </a:prstGeom>
          <a:noFill/>
        </p:spPr>
        <p:txBody>
          <a:bodyPr wrap="square">
            <a:spAutoFit/>
          </a:bodyPr>
          <a:lstStyle/>
          <a:p>
            <a:pPr indent="22860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Ғайр аз ин, ҳангоми зиёд будани масофа то зами</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васл</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муқовимати ноқили пайвасткунанда ба таври назаррас меафзояд. Замин</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васл</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ҳои берунӣ одатан дар масофаи на бештар аз 2 км аз қитъае, ки таҷҳизоти зам</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инваслшаванда</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ҷойгир аст, сохта мешаванд. </a:t>
            </a: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Заминвасли берунӣ дар ҳолатҳое истифода бурда мешавад, ки ҷойгир кардани он дар ҳудуди ҳифзшаванда ғайриимкон аст, масалан:</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баланд будани муқовимати замин (замини санглох), </a:t>
            </a:r>
          </a:p>
          <a:p>
            <a:pPr marL="342900" lvl="0" indent="-342900" algn="just">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ҳангоми ҷойгиршавии парокандаи таҷҳизоти </a:t>
            </a:r>
          </a:p>
          <a:p>
            <a:pPr algn="just">
              <a:spcAft>
                <a:spcPts val="1000"/>
              </a:spcAft>
              <a:buSzPts val="1000"/>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 (корҳои кӯҳӣ),ва дигар ҳолатҳо.</a:t>
            </a:r>
            <a:endParaRPr lang="ru-RU" sz="2200" dirty="0">
              <a:latin typeface="Times New Roman" panose="02020603050405020304" pitchFamily="18" charset="0"/>
              <a:cs typeface="Times New Roman" panose="02020603050405020304" pitchFamily="18" charset="0"/>
            </a:endParaRPr>
          </a:p>
          <a:p>
            <a:pPr lvl="0" algn="just">
              <a:lnSpc>
                <a:spcPct val="150000"/>
              </a:lnSpc>
              <a:spcAft>
                <a:spcPts val="1000"/>
              </a:spcAft>
              <a:buSzPts val="1000"/>
              <a:tabLst>
                <a:tab pos="457200"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6262311"/>
      </p:ext>
    </p:extLst>
  </p:cSld>
  <p:clrMapOvr>
    <a:masterClrMapping/>
  </p:clrMapOvr>
  <mc:AlternateContent xmlns:mc="http://schemas.openxmlformats.org/markup-compatibility/2006" xmlns:p14="http://schemas.microsoft.com/office/powerpoint/2010/main">
    <mc:Choice Requires="p14">
      <p:transition spd="slow" p14:dur="2000" advTm="151959"/>
    </mc:Choice>
    <mc:Fallback xmlns="">
      <p:transition spd="slow" advTm="15195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22129C1-6819-46E1-8CA3-C033EFC536E0}"/>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E2FA2540-6B98-4B75-8B0D-DD279A1DFB7B}"/>
              </a:ext>
            </a:extLst>
          </p:cNvPr>
          <p:cNvSpPr txBox="1"/>
          <p:nvPr/>
        </p:nvSpPr>
        <p:spPr>
          <a:xfrm>
            <a:off x="1043608" y="620688"/>
            <a:ext cx="7560840" cy="5116401"/>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Дар дастгоҳи заминвасли контурӣ, электродҳо дар гирди контур (периметри) майдоне, ки дар он таҷҳизоти заминвасл ҷойгир аст, насб карда мешаванд ё ба таври баробар дар тамоми майдон (дар шакли шабака) паҳн карда мешаванд. </a:t>
            </a:r>
            <a:r>
              <a:rPr lang="ru-RU" sz="2200" dirty="0">
                <a:effectLst/>
                <a:latin typeface="Times New Roman" panose="02020603050405020304" pitchFamily="18" charset="0"/>
                <a:ea typeface="Times New Roman" panose="02020603050405020304" pitchFamily="18" charset="0"/>
              </a:rPr>
              <a:t>Аз ин рӯ, чунин дастгоҳро заминвасли тақсимшуда (распределённое) низ меноманд. </a:t>
            </a:r>
            <a:r>
              <a:rPr lang="tg-Cyrl-TJ" sz="2200" dirty="0">
                <a:effectLst/>
                <a:latin typeface="Times New Roman" panose="02020603050405020304" pitchFamily="18" charset="0"/>
                <a:ea typeface="Times New Roman" panose="02020603050405020304" pitchFamily="18" charset="0"/>
              </a:rPr>
              <a:t>Дастгоҳи заминвасли тақсимшуда на танҳо потенсиали заминваслро паст мекунад, балки потенсиалро дар ҳудуди ҳифзшаванда баробар месозад, то ки шиддатҳои максималии ламс ва қадам аз меъёрҳои иҷозатдодашуда зиёд нашаванд.</a:t>
            </a:r>
            <a:endParaRPr lang="ru-RU" sz="2200" dirty="0"/>
          </a:p>
        </p:txBody>
      </p:sp>
    </p:spTree>
    <p:extLst>
      <p:ext uri="{BB962C8B-B14F-4D97-AF65-F5344CB8AC3E}">
        <p14:creationId xmlns:p14="http://schemas.microsoft.com/office/powerpoint/2010/main" val="334179098"/>
      </p:ext>
    </p:extLst>
  </p:cSld>
  <p:clrMapOvr>
    <a:masterClrMapping/>
  </p:clrMapOvr>
  <mc:AlternateContent xmlns:mc="http://schemas.openxmlformats.org/markup-compatibility/2006" xmlns:p14="http://schemas.microsoft.com/office/powerpoint/2010/main">
    <mc:Choice Requires="p14">
      <p:transition spd="slow" p14:dur="2000" advTm="94318"/>
    </mc:Choice>
    <mc:Fallback xmlns="">
      <p:transition spd="slow" advTm="9431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DEC8BE4-0382-4CF1-AD91-07D52F336B0B}"/>
              </a:ext>
            </a:extLst>
          </p:cNvPr>
          <p:cNvSpPr txBox="1"/>
          <p:nvPr/>
        </p:nvSpPr>
        <p:spPr>
          <a:xfrm>
            <a:off x="1043608" y="764704"/>
            <a:ext cx="7704856" cy="2786147"/>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ба ду гурӯҳ ҷудо мешаванд: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сунъӣ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ки махсус барои мақсадҳои заминвасл истифода мешаванд;</a:t>
            </a:r>
          </a:p>
          <a:p>
            <a:pPr marL="342900" lvl="0" indent="-342900" algn="just">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табииӣ</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ашёҳои металлии дигар, ки дар замин ҷойгиранд ва барои мақсадҳои дигар истифода мешаванд. </a:t>
            </a:r>
          </a:p>
          <a:p>
            <a:pPr algn="just">
              <a:lnSpc>
                <a:spcPct val="150000"/>
              </a:lnSpc>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118596B7-511D-415B-BF35-D5FF434A79DA}"/>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5DBDF44E-C8C2-41B3-A2FB-DD4771D99E98}"/>
              </a:ext>
            </a:extLst>
          </p:cNvPr>
          <p:cNvSpPr/>
          <p:nvPr/>
        </p:nvSpPr>
        <p:spPr>
          <a:xfrm>
            <a:off x="1037369" y="6011549"/>
            <a:ext cx="4392488" cy="523220"/>
          </a:xfrm>
          <a:prstGeom prst="rect">
            <a:avLst/>
          </a:prstGeom>
        </p:spPr>
        <p:txBody>
          <a:bodyPr wrap="square">
            <a:spAutoFit/>
          </a:bodyPr>
          <a:lstStyle/>
          <a:p>
            <a:r>
              <a:rPr lang="tg-Cyrl-TJ" sz="1400" i="1" dirty="0">
                <a:latin typeface="Times New Roman" panose="02020603050405020304" pitchFamily="18" charset="0"/>
                <a:cs typeface="Times New Roman" panose="02020603050405020304" pitchFamily="18" charset="0"/>
              </a:rPr>
              <a:t>Расми 3. Аз муаллиф: бо истифода аз зеҳни сунъи (</a:t>
            </a:r>
            <a:r>
              <a:rPr lang="en-US" sz="1400" i="1" dirty="0">
                <a:latin typeface="Times New Roman" panose="02020603050405020304" pitchFamily="18" charset="0"/>
                <a:cs typeface="Times New Roman" panose="02020603050405020304" pitchFamily="18" charset="0"/>
              </a:rPr>
              <a:t>AI</a:t>
            </a:r>
            <a:r>
              <a:rPr lang="tg-Cyrl-TJ" sz="1400" i="1" dirty="0">
                <a:latin typeface="Times New Roman" panose="02020603050405020304" pitchFamily="18" charset="0"/>
                <a:cs typeface="Times New Roman" panose="02020603050405020304" pitchFamily="18" charset="0"/>
              </a:rPr>
              <a:t>) сохта шудааст. </a:t>
            </a:r>
            <a:endParaRPr lang="ru-RU" sz="1400" i="1" dirty="0">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3B9B09F1-8FE7-4B81-A13A-34F8E61E6134}"/>
              </a:ext>
            </a:extLst>
          </p:cNvPr>
          <p:cNvPicPr>
            <a:picLocks noChangeAspect="1"/>
          </p:cNvPicPr>
          <p:nvPr/>
        </p:nvPicPr>
        <p:blipFill>
          <a:blip r:embed="rId2"/>
          <a:stretch>
            <a:fillRect/>
          </a:stretch>
        </p:blipFill>
        <p:spPr>
          <a:xfrm>
            <a:off x="1259632" y="2991183"/>
            <a:ext cx="4680520" cy="3120347"/>
          </a:xfrm>
          <a:prstGeom prst="rect">
            <a:avLst/>
          </a:prstGeom>
        </p:spPr>
      </p:pic>
    </p:spTree>
    <p:extLst>
      <p:ext uri="{BB962C8B-B14F-4D97-AF65-F5344CB8AC3E}">
        <p14:creationId xmlns:p14="http://schemas.microsoft.com/office/powerpoint/2010/main" val="261883317"/>
      </p:ext>
    </p:extLst>
  </p:cSld>
  <p:clrMapOvr>
    <a:masterClrMapping/>
  </p:clrMapOvr>
  <mc:AlternateContent xmlns:mc="http://schemas.openxmlformats.org/markup-compatibility/2006" xmlns:p14="http://schemas.microsoft.com/office/powerpoint/2010/main">
    <mc:Choice Requires="p14">
      <p:transition spd="slow" p14:dur="2000" advTm="159037"/>
    </mc:Choice>
    <mc:Fallback xmlns="">
      <p:transition spd="slow" advTm="15903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DE7B021-ACC5-43B9-94A4-4CA40A16F612}"/>
              </a:ext>
            </a:extLst>
          </p:cNvPr>
          <p:cNvSpPr txBox="1"/>
          <p:nvPr/>
        </p:nvSpPr>
        <p:spPr>
          <a:xfrm>
            <a:off x="863588" y="1412776"/>
            <a:ext cx="7704856" cy="3586366"/>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Барои заминваслҳои сунъӣ одатан электродҳои амудӣ ва уфуқӣ истифода бурда мешаванд. </a:t>
            </a:r>
            <a:r>
              <a:rPr lang="tg-Cyrl-TJ" sz="2200" dirty="0">
                <a:effectLst/>
                <a:latin typeface="Times New Roman" panose="02020603050405020304" pitchFamily="18" charset="0"/>
                <a:ea typeface="Calibri" panose="020F0502020204030204" pitchFamily="34" charset="0"/>
              </a:rPr>
              <a:t>Барои электродҳои амудӣ қубурҳои пӯлодии қутрашон аз 50 то 60 мм бо ғафсии девор на камтар аз 3,5 мм, инчунин пӯлоди кунҷӣ бо ғафсии рафҳо на камтар аз 4 мм (одатан пӯлоди кунҷии андозаи 40×40 ва 60×60 мм) бо дарозии пораҳо аз 2,5 то 3,0 м истифода бурда мешаванд. </a:t>
            </a:r>
            <a:endParaRPr lang="ru-RU" sz="22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507E7FF-3DAB-4920-8D04-C7D6EFD4C5F4}"/>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9107861"/>
      </p:ext>
    </p:extLst>
  </p:cSld>
  <p:clrMapOvr>
    <a:masterClrMapping/>
  </p:clrMapOvr>
  <mc:AlternateContent xmlns:mc="http://schemas.openxmlformats.org/markup-compatibility/2006" xmlns:p14="http://schemas.microsoft.com/office/powerpoint/2010/main">
    <mc:Choice Requires="p14">
      <p:transition spd="slow" p14:dur="2000" advTm="81934"/>
    </mc:Choice>
    <mc:Fallback xmlns="">
      <p:transition spd="slow" advTm="8193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C01FB16D-2D83-4D88-B0C6-CC9E189D2209}"/>
              </a:ext>
            </a:extLst>
          </p:cNvPr>
          <p:cNvSpPr txBox="1"/>
          <p:nvPr/>
        </p:nvSpPr>
        <p:spPr>
          <a:xfrm>
            <a:off x="1187624" y="620688"/>
            <a:ext cx="7416824" cy="4608569"/>
          </a:xfrm>
          <a:prstGeom prst="rect">
            <a:avLst/>
          </a:prstGeom>
          <a:noFill/>
        </p:spPr>
        <p:txBody>
          <a:bodyPr wrap="square">
            <a:spAutoFit/>
          </a:bodyPr>
          <a:lstStyle/>
          <a:p>
            <a:pPr algn="just">
              <a:lnSpc>
                <a:spcPct val="150000"/>
              </a:lnSpc>
            </a:pPr>
            <a:r>
              <a:rPr lang="en-US" sz="2200" dirty="0">
                <a:effectLst/>
                <a:latin typeface="Times New Roman" panose="02020603050405020304" pitchFamily="18" charset="0"/>
                <a:ea typeface="Calibri" panose="020F0502020204030204" pitchFamily="34" charset="0"/>
              </a:rPr>
              <a:t>	</a:t>
            </a:r>
            <a:r>
              <a:rPr lang="ru-RU" sz="2200" dirty="0">
                <a:effectLst/>
                <a:latin typeface="Times New Roman" panose="02020603050405020304" pitchFamily="18" charset="0"/>
                <a:ea typeface="Calibri" panose="020F0502020204030204" pitchFamily="34" charset="0"/>
              </a:rPr>
              <a:t>Ҳамчунин пӯлоди прутӣ (шакли даврашакл) бо қутри на камтар аз 10 мм ва дарозии то 10 м, ва баъзан бештар низ истифода мегардад. </a:t>
            </a:r>
            <a:r>
              <a:rPr lang="tg-Cyrl-TJ" sz="2200" dirty="0">
                <a:effectLst/>
                <a:latin typeface="Times New Roman" panose="02020603050405020304" pitchFamily="18" charset="0"/>
                <a:ea typeface="Calibri" panose="020F0502020204030204" pitchFamily="34" charset="0"/>
              </a:rPr>
              <a:t>Барои пайваст кардани электродҳои амудӣ ва инчунин ҳамчун электроди мустақил пӯлоди тасмашакл (полосовой) бо буриши на камтар аз 4×12 мм ва пӯлоди даврашакл бо қутри на камтар аз 6 мм истифода мешавад. Нӯгҳои болоии электродҳои амудӣ, ки ба замин фурӯ бурда шудаанд, бо тасмаи пӯлод ё пӯлоди даврашакл тавассути кафшер пайваст карда мешаванд.</a:t>
            </a:r>
            <a:endParaRPr lang="ru-RU" sz="2200" dirty="0"/>
          </a:p>
        </p:txBody>
      </p:sp>
      <p:sp>
        <p:nvSpPr>
          <p:cNvPr id="12" name="TextBox 11">
            <a:extLst>
              <a:ext uri="{FF2B5EF4-FFF2-40B4-BE49-F238E27FC236}">
                <a16:creationId xmlns:a16="http://schemas.microsoft.com/office/drawing/2014/main" id="{70FA2E75-FEE0-462D-B6C1-201E1586FA13}"/>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7621487"/>
      </p:ext>
    </p:extLst>
  </p:cSld>
  <p:clrMapOvr>
    <a:masterClrMapping/>
  </p:clrMapOvr>
  <mc:AlternateContent xmlns:mc="http://schemas.openxmlformats.org/markup-compatibility/2006" xmlns:p14="http://schemas.microsoft.com/office/powerpoint/2010/main">
    <mc:Choice Requires="p14">
      <p:transition spd="slow" p14:dur="2000" advTm="114891"/>
    </mc:Choice>
    <mc:Fallback xmlns="">
      <p:transition spd="slow" advTm="11489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2A09D71-09EB-4D66-90BE-D2BABBC26EB2}"/>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56A8725D-E5A0-4DB2-B56D-731C03E34A39}"/>
              </a:ext>
            </a:extLst>
          </p:cNvPr>
          <p:cNvSpPr txBox="1"/>
          <p:nvPr/>
        </p:nvSpPr>
        <p:spPr>
          <a:xfrm>
            <a:off x="1259632" y="548680"/>
            <a:ext cx="7272808" cy="5109860"/>
          </a:xfrm>
          <a:prstGeom prst="rect">
            <a:avLst/>
          </a:prstGeom>
          <a:noFill/>
        </p:spPr>
        <p:txBody>
          <a:bodyPr wrap="square">
            <a:spAutoFit/>
          </a:bodyPr>
          <a:lstStyle/>
          <a:p>
            <a:pPr algn="just">
              <a:lnSpc>
                <a:spcPct val="150000"/>
              </a:lnSpc>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	</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Ба сифати заминваслҳои табиӣ қубурҳои обтаъминкунӣ ва дигар қубурҳои металлии дар замин гузошташуда (ба истиснои қубурҳои моеъҳои сӯзанда, газҳои сӯзанда ва тарканда), конструксияҳои металлии ва оҳану бетонии биноҳо ва иншоот, ғилофҳои сурбини кабелҳо, заминваслҳои такягоҳҳо ва ғайра истифода мешаванд. Ба сифати ноқилҳои заминвасл, ки барои пайваст кардани қисмҳои заминвасл бо заминвасл хизмат мекунанд, одатан пӯлоди тасмашакл ё пӯлоди даврашакл истифода бурда мешавад.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6500426"/>
      </p:ext>
    </p:extLst>
  </p:cSld>
  <p:clrMapOvr>
    <a:masterClrMapping/>
  </p:clrMapOvr>
  <mc:AlternateContent xmlns:mc="http://schemas.openxmlformats.org/markup-compatibility/2006" xmlns:p14="http://schemas.microsoft.com/office/powerpoint/2010/main">
    <mc:Choice Requires="p14">
      <p:transition spd="slow" p14:dur="2000" advTm="164276"/>
    </mc:Choice>
    <mc:Fallback xmlns="">
      <p:transition spd="slow" advTm="1642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49E5874C-4996-4789-9D94-6A22C8875F4B}"/>
              </a:ext>
            </a:extLst>
          </p:cNvPr>
          <p:cNvSpPr txBox="1"/>
          <p:nvPr/>
        </p:nvSpPr>
        <p:spPr>
          <a:xfrm>
            <a:off x="899592" y="1340768"/>
            <a:ext cx="7704856" cy="545919"/>
          </a:xfrm>
          <a:prstGeom prst="rect">
            <a:avLst/>
          </a:prstGeom>
          <a:noFill/>
        </p:spPr>
        <p:txBody>
          <a:bodyPr wrap="square">
            <a:spAutoFit/>
          </a:bodyPr>
          <a:lstStyle/>
          <a:p>
            <a:pPr algn="just">
              <a:lnSpc>
                <a:spcPct val="150000"/>
              </a:lnSpc>
            </a:pPr>
            <a:r>
              <a:rPr lang="tg-Cyrl-TJ" sz="2200" dirty="0">
                <a:effectLst/>
                <a:latin typeface="Times New Roman" panose="02020603050405020304" pitchFamily="18" charset="0"/>
                <a:ea typeface="Times New Roman" panose="02020603050405020304" pitchFamily="18" charset="0"/>
              </a:rPr>
              <a:t>	</a:t>
            </a:r>
            <a:endParaRPr lang="ru-RU" sz="2200" dirty="0"/>
          </a:p>
        </p:txBody>
      </p:sp>
      <p:sp>
        <p:nvSpPr>
          <p:cNvPr id="12" name="TextBox 11">
            <a:extLst>
              <a:ext uri="{FF2B5EF4-FFF2-40B4-BE49-F238E27FC236}">
                <a16:creationId xmlns:a16="http://schemas.microsoft.com/office/drawing/2014/main" id="{B893A21E-9568-4871-90F9-2985E413F848}"/>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0A5C5C03-5B43-45ED-BF20-709BA1A312B4}"/>
              </a:ext>
            </a:extLst>
          </p:cNvPr>
          <p:cNvSpPr txBox="1"/>
          <p:nvPr/>
        </p:nvSpPr>
        <p:spPr>
          <a:xfrm>
            <a:off x="1187624" y="836712"/>
            <a:ext cx="7416824" cy="4350678"/>
          </a:xfrm>
          <a:prstGeom prst="rect">
            <a:avLst/>
          </a:prstGeom>
          <a:noFill/>
        </p:spPr>
        <p:txBody>
          <a:bodyPr wrap="square">
            <a:spAutoFit/>
          </a:bodyPr>
          <a:lstStyle/>
          <a:p>
            <a:pPr indent="22860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Дар шабакаҳои бо шиддати то 1000 В ва аз он баланд бо нейтрали ҷудошуда, ноқилҳои заминвасл бояд гузаронандагии на камтар аз 1/3 гузаронандагии ноқилҳои фаза дошта бошанд.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228600"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Қисмати ҳадди ақали шинаи пӯлодии росткунҷа чунин аст:</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24 мм² ҳангоми гузаронидан дар дохили бино; </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48 мм² ҳангоми гузаронидан берун аз бино ё дар замин. </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7883499"/>
      </p:ext>
    </p:extLst>
  </p:cSld>
  <p:clrMapOvr>
    <a:masterClrMapping/>
  </p:clrMapOvr>
  <mc:AlternateContent xmlns:mc="http://schemas.openxmlformats.org/markup-compatibility/2006" xmlns:p14="http://schemas.microsoft.com/office/powerpoint/2010/main">
    <mc:Choice Requires="p14">
      <p:transition spd="slow" p14:dur="2000" advTm="136956"/>
    </mc:Choice>
    <mc:Fallback xmlns="">
      <p:transition spd="slow" advTm="13695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8E92189-42C1-4FED-A43A-09222E455F4A}"/>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3BA225AE-8206-4239-AE38-7B56E2F8B5BA}"/>
              </a:ext>
            </a:extLst>
          </p:cNvPr>
          <p:cNvSpPr txBox="1"/>
          <p:nvPr/>
        </p:nvSpPr>
        <p:spPr>
          <a:xfrm>
            <a:off x="1187624" y="980728"/>
            <a:ext cx="7416824" cy="2447593"/>
          </a:xfrm>
          <a:prstGeom prst="rect">
            <a:avLst/>
          </a:prstGeom>
          <a:noFill/>
        </p:spPr>
        <p:txBody>
          <a:bodyPr wrap="square">
            <a:spAutoFit/>
          </a:bodyPr>
          <a:lstStyle/>
          <a:p>
            <a:pPr algn="just">
              <a:lnSpc>
                <a:spcPct val="150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пӯлоди даврашакл қутри ҳадди ақал чунин мебошад: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5 мм ҳангоми гузаронидан дар бино;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6 мм – дар дастгоҳҳои беруна;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10 мм – дар замин.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5ADFB634-873C-4AF1-BEDC-995DE525BFB9}"/>
              </a:ext>
            </a:extLst>
          </p:cNvPr>
          <p:cNvPicPr>
            <a:picLocks noChangeAspect="1"/>
          </p:cNvPicPr>
          <p:nvPr/>
        </p:nvPicPr>
        <p:blipFill>
          <a:blip r:embed="rId2"/>
          <a:stretch>
            <a:fillRect/>
          </a:stretch>
        </p:blipFill>
        <p:spPr>
          <a:xfrm>
            <a:off x="2339752" y="3428321"/>
            <a:ext cx="4896544" cy="2496277"/>
          </a:xfrm>
          <a:prstGeom prst="rect">
            <a:avLst/>
          </a:prstGeom>
        </p:spPr>
      </p:pic>
      <p:sp>
        <p:nvSpPr>
          <p:cNvPr id="12" name="Прямоугольник 11">
            <a:extLst>
              <a:ext uri="{FF2B5EF4-FFF2-40B4-BE49-F238E27FC236}">
                <a16:creationId xmlns:a16="http://schemas.microsoft.com/office/drawing/2014/main" id="{E57971B4-F808-4CB5-8E0C-865ABB3B9A73}"/>
              </a:ext>
            </a:extLst>
          </p:cNvPr>
          <p:cNvSpPr/>
          <p:nvPr/>
        </p:nvSpPr>
        <p:spPr>
          <a:xfrm>
            <a:off x="1037369" y="6011549"/>
            <a:ext cx="4392488" cy="523220"/>
          </a:xfrm>
          <a:prstGeom prst="rect">
            <a:avLst/>
          </a:prstGeom>
        </p:spPr>
        <p:txBody>
          <a:bodyPr wrap="square">
            <a:spAutoFit/>
          </a:bodyPr>
          <a:lstStyle/>
          <a:p>
            <a:r>
              <a:rPr lang="tg-Cyrl-TJ" sz="1400" i="1" dirty="0">
                <a:latin typeface="Times New Roman" panose="02020603050405020304" pitchFamily="18" charset="0"/>
                <a:cs typeface="Times New Roman" panose="02020603050405020304" pitchFamily="18" charset="0"/>
              </a:rPr>
              <a:t>Расми </a:t>
            </a:r>
            <a:r>
              <a:rPr lang="en-US" sz="1400" i="1" dirty="0">
                <a:latin typeface="Times New Roman" panose="02020603050405020304" pitchFamily="18" charset="0"/>
                <a:cs typeface="Times New Roman" panose="02020603050405020304" pitchFamily="18" charset="0"/>
              </a:rPr>
              <a:t>4</a:t>
            </a:r>
            <a:r>
              <a:rPr lang="tg-Cyrl-TJ" sz="1400" i="1" dirty="0">
                <a:latin typeface="Times New Roman" panose="02020603050405020304" pitchFamily="18" charset="0"/>
                <a:cs typeface="Times New Roman" panose="02020603050405020304" pitchFamily="18" charset="0"/>
              </a:rPr>
              <a:t>. Аз муаллиф: бо истифода аз зеҳни сунъи (</a:t>
            </a:r>
            <a:r>
              <a:rPr lang="en-US" sz="1400" i="1" dirty="0">
                <a:latin typeface="Times New Roman" panose="02020603050405020304" pitchFamily="18" charset="0"/>
                <a:cs typeface="Times New Roman" panose="02020603050405020304" pitchFamily="18" charset="0"/>
              </a:rPr>
              <a:t>AI</a:t>
            </a:r>
            <a:r>
              <a:rPr lang="tg-Cyrl-TJ" sz="1400" i="1" dirty="0">
                <a:latin typeface="Times New Roman" panose="02020603050405020304" pitchFamily="18" charset="0"/>
                <a:cs typeface="Times New Roman" panose="02020603050405020304" pitchFamily="18" charset="0"/>
              </a:rPr>
              <a:t>) сохта шудааст. </a:t>
            </a:r>
            <a:endParaRPr lang="ru-RU" sz="1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2755434"/>
      </p:ext>
    </p:extLst>
  </p:cSld>
  <p:clrMapOvr>
    <a:masterClrMapping/>
  </p:clrMapOvr>
  <mc:AlternateContent xmlns:mc="http://schemas.openxmlformats.org/markup-compatibility/2006" xmlns:p14="http://schemas.microsoft.com/office/powerpoint/2010/main">
    <mc:Choice Requires="p14">
      <p:transition spd="slow" p14:dur="2000" advTm="156932"/>
    </mc:Choice>
    <mc:Fallback xmlns="">
      <p:transition spd="slow" advTm="15693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8E19AB-2993-4506-9325-DAEA2DF50551}"/>
              </a:ext>
            </a:extLst>
          </p:cNvPr>
          <p:cNvSpPr txBox="1"/>
          <p:nvPr/>
        </p:nvSpPr>
        <p:spPr>
          <a:xfrm>
            <a:off x="899592" y="1268760"/>
            <a:ext cx="7560840" cy="3078535"/>
          </a:xfrm>
          <a:prstGeom prst="rect">
            <a:avLst/>
          </a:prstGeom>
          <a:noFill/>
        </p:spPr>
        <p:txBody>
          <a:bodyPr wrap="square">
            <a:spAutoFit/>
          </a:bodyPr>
          <a:lstStyle/>
          <a:p>
            <a:pPr indent="449580" algn="just">
              <a:lnSpc>
                <a:spcPct val="150000"/>
              </a:lnSpc>
            </a:pPr>
            <a:r>
              <a:rPr lang="tg-Cyrl-TJ" sz="2200" dirty="0">
                <a:effectLst/>
                <a:latin typeface="Times New Roman" panose="02020603050405020304" pitchFamily="18" charset="0"/>
                <a:ea typeface="Times New Roman" panose="02020603050405020304" pitchFamily="18" charset="0"/>
              </a:rPr>
              <a:t>Барои ноқилҳои мисӣ – на камтар аз 4 мм², барои ноқилҳои алюминӣ – на камтар аз 6 мм². Пайвасткунии ноқилҳои заминвасл байни ҳам, одатан, тавассути кафшер иҷро карда мешавад, ва пайваст кардани онҳо бо корпуси дастгоҳҳо, мошинҳо ва дигар таҷҳизот – бо кафшер ё бо ёрии болтҳо анҷом дода мешавад.</a:t>
            </a:r>
            <a:endParaRPr lang="ru-RU" sz="2200" b="1"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EF960A32-AA3D-4409-8D20-C57167063289}"/>
              </a:ext>
            </a:extLst>
          </p:cNvPr>
          <p:cNvSpPr txBox="1"/>
          <p:nvPr/>
        </p:nvSpPr>
        <p:spPr>
          <a:xfrm>
            <a:off x="755576" y="5573261"/>
            <a:ext cx="6120680" cy="738664"/>
          </a:xfrm>
          <a:prstGeom prst="rect">
            <a:avLst/>
          </a:prstGeom>
          <a:noFill/>
        </p:spPr>
        <p:txBody>
          <a:bodyPr wrap="square">
            <a:spAutoFit/>
          </a:bodyPr>
          <a:lstStyle/>
          <a:p>
            <a:pPr algn="just"/>
            <a:r>
              <a:rPr lang="ru-RU" sz="1400" i="1"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Тадбирҳои бехатарии электрикӣ дар иншооти электрикӣ: китоби дарсӣ барои курсҳои такмили ихтисос ва донишҷӯёни ихтисоси муҳандисии электрикӣ. 2008.</a:t>
            </a:r>
            <a:endParaRPr lang="ru-RU" sz="1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4BB3036E-08E9-4AB5-9BFD-CBADF133D088}"/>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Заминваслҳо (дастгоҳҳои заминвасл)</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62120806"/>
      </p:ext>
    </p:extLst>
  </p:cSld>
  <p:clrMapOvr>
    <a:masterClrMapping/>
  </p:clrMapOvr>
  <mc:AlternateContent xmlns:mc="http://schemas.openxmlformats.org/markup-compatibility/2006" xmlns:p14="http://schemas.microsoft.com/office/powerpoint/2010/main">
    <mc:Choice Requires="p14">
      <p:transition spd="slow" p14:dur="2000" advTm="111762"/>
    </mc:Choice>
    <mc:Fallback xmlns="">
      <p:transition spd="slow" advTm="11176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E382DD8F-BD71-4971-8357-CF181A119B5D}"/>
              </a:ext>
            </a:extLst>
          </p:cNvPr>
          <p:cNvSpPr/>
          <p:nvPr/>
        </p:nvSpPr>
        <p:spPr>
          <a:xfrm>
            <a:off x="899592" y="6145559"/>
            <a:ext cx="5616624" cy="307777"/>
          </a:xfrm>
          <a:prstGeom prst="rect">
            <a:avLst/>
          </a:prstGeom>
        </p:spPr>
        <p:txBody>
          <a:bodyPr wrap="square">
            <a:spAutoFit/>
          </a:bodyPr>
          <a:lstStyle/>
          <a:p>
            <a:r>
              <a:rPr lang="tg-Cyrl-TJ" sz="1400" i="1" dirty="0">
                <a:latin typeface="Times New Roman" panose="02020603050405020304" pitchFamily="18" charset="0"/>
                <a:cs typeface="Times New Roman" panose="02020603050405020304" pitchFamily="18" charset="0"/>
              </a:rPr>
              <a:t>Расми </a:t>
            </a:r>
            <a:r>
              <a:rPr lang="en-US" sz="1400" i="1" dirty="0">
                <a:latin typeface="Times New Roman" panose="02020603050405020304" pitchFamily="18" charset="0"/>
                <a:cs typeface="Times New Roman" panose="02020603050405020304" pitchFamily="18" charset="0"/>
              </a:rPr>
              <a:t>5</a:t>
            </a:r>
            <a:r>
              <a:rPr lang="tg-Cyrl-TJ" sz="1400" i="1" dirty="0">
                <a:latin typeface="Times New Roman" panose="02020603050405020304" pitchFamily="18" charset="0"/>
                <a:cs typeface="Times New Roman" panose="02020603050405020304" pitchFamily="18" charset="0"/>
              </a:rPr>
              <a:t>. Аз муаллиф: бо истифода аз зеҳни сунъи (</a:t>
            </a:r>
            <a:r>
              <a:rPr lang="en-US" sz="1400" i="1" dirty="0">
                <a:latin typeface="Times New Roman" panose="02020603050405020304" pitchFamily="18" charset="0"/>
                <a:cs typeface="Times New Roman" panose="02020603050405020304" pitchFamily="18" charset="0"/>
              </a:rPr>
              <a:t>AI</a:t>
            </a:r>
            <a:r>
              <a:rPr lang="tg-Cyrl-TJ" sz="1400" i="1" dirty="0">
                <a:latin typeface="Times New Roman" panose="02020603050405020304" pitchFamily="18" charset="0"/>
                <a:cs typeface="Times New Roman" panose="02020603050405020304" pitchFamily="18" charset="0"/>
              </a:rPr>
              <a:t>) сохта шудааст. </a:t>
            </a:r>
            <a:endParaRPr lang="ru-RU" sz="1400" i="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59E5CEA3-10D0-4DE7-A79C-2DB7B0B9ACB0}"/>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65D49093-1B50-4770-9313-97CEB4A0E3D9}"/>
              </a:ext>
            </a:extLst>
          </p:cNvPr>
          <p:cNvSpPr txBox="1"/>
          <p:nvPr/>
        </p:nvSpPr>
        <p:spPr>
          <a:xfrm>
            <a:off x="1259632" y="900663"/>
            <a:ext cx="7272808" cy="3439403"/>
          </a:xfrm>
          <a:prstGeom prst="rect">
            <a:avLst/>
          </a:prstGeom>
          <a:noFill/>
        </p:spPr>
        <p:txBody>
          <a:bodyPr wrap="square">
            <a:spAutoFit/>
          </a:bodyPr>
          <a:lstStyle/>
          <a:p>
            <a:pPr indent="228600" algn="just">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 бо мақсади муайян намудани параметрҳои асосии заминвасл анҷом дода мешавад, аз ҷумла:</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шумора,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андозаҳо,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тартиби ҷойгиркунии заминваслҳои алоҳида ва ноқилҳои заминвасл.</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ru-RU" sz="2200"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76860CB9-2DFF-49B6-9B95-81475A05C550}"/>
              </a:ext>
            </a:extLst>
          </p:cNvPr>
          <p:cNvPicPr>
            <a:picLocks noChangeAspect="1"/>
          </p:cNvPicPr>
          <p:nvPr/>
        </p:nvPicPr>
        <p:blipFill rotWithShape="1">
          <a:blip r:embed="rId2"/>
          <a:srcRect t="14724" b="6624"/>
          <a:stretch/>
        </p:blipFill>
        <p:spPr>
          <a:xfrm>
            <a:off x="2808312" y="3789041"/>
            <a:ext cx="3707904" cy="2232248"/>
          </a:xfrm>
          <a:prstGeom prst="rect">
            <a:avLst/>
          </a:prstGeom>
        </p:spPr>
      </p:pic>
    </p:spTree>
    <p:extLst>
      <p:ext uri="{BB962C8B-B14F-4D97-AF65-F5344CB8AC3E}">
        <p14:creationId xmlns:p14="http://schemas.microsoft.com/office/powerpoint/2010/main" val="677869648"/>
      </p:ext>
    </p:extLst>
  </p:cSld>
  <p:clrMapOvr>
    <a:masterClrMapping/>
  </p:clrMapOvr>
  <mc:AlternateContent xmlns:mc="http://schemas.openxmlformats.org/markup-compatibility/2006" xmlns:p14="http://schemas.microsoft.com/office/powerpoint/2010/main">
    <mc:Choice Requires="p14">
      <p:transition spd="slow" p14:dur="2000" advTm="223261"/>
    </mc:Choice>
    <mc:Fallback xmlns="">
      <p:transition spd="slow" advTm="22326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5A3CB01-FE12-4B42-9E18-1F61B1E69FA9}"/>
              </a:ext>
            </a:extLst>
          </p:cNvPr>
          <p:cNvSpPr txBox="1"/>
          <p:nvPr/>
        </p:nvSpPr>
        <p:spPr>
          <a:xfrm>
            <a:off x="1043608" y="980728"/>
            <a:ext cx="7560840" cy="4602029"/>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rPr>
              <a:t>Ҳисобро метавон аз рӯи муқовимати иҷозатдодашудаи паҳншавии ҷараён дар заминвасл ё аз рӯи шиддатҳои иҷозатдодашудаи ламс (ва қадам) иҷро намуд. </a:t>
            </a:r>
            <a:r>
              <a:rPr lang="ru-RU" sz="2200" dirty="0">
                <a:effectLst/>
                <a:latin typeface="Times New Roman" panose="02020603050405020304" pitchFamily="18" charset="0"/>
                <a:ea typeface="Times New Roman" panose="02020603050405020304" pitchFamily="18" charset="0"/>
              </a:rPr>
              <a:t>Одатан ҳисоб барои ҳолате гузаронида мешавад, ки заминвасл дар замини якхела (однородная) ҷойгир аст. Ҳисоби заминвасл дар замини бисёрқабата мураккабтар мебошад, вале натиҷаҳои дақиқтар медиҳад. Истифодаи он барои сохторҳои мураккаби заминваслҳои гурӯҳӣ дар дастгоҳҳои бо шиддати 110 кВ ва баландтар мувофиқ аст.</a:t>
            </a:r>
            <a:endParaRPr lang="ru-RU" sz="22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29D1492-400D-4755-BE90-164F3E40C3CB}"/>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27028100"/>
      </p:ext>
    </p:extLst>
  </p:cSld>
  <p:clrMapOvr>
    <a:masterClrMapping/>
  </p:clrMapOvr>
  <mc:AlternateContent xmlns:mc="http://schemas.openxmlformats.org/markup-compatibility/2006" xmlns:p14="http://schemas.microsoft.com/office/powerpoint/2010/main">
    <mc:Choice Requires="p14">
      <p:transition spd="slow" p14:dur="2000" advTm="96766"/>
    </mc:Choice>
    <mc:Fallback xmlns="">
      <p:transition spd="slow" advTm="967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3138FFD-FF9C-4248-ABF6-2663C3A4C74F}"/>
              </a:ext>
            </a:extLst>
          </p:cNvPr>
          <p:cNvSpPr txBox="1"/>
          <p:nvPr/>
        </p:nvSpPr>
        <p:spPr>
          <a:xfrm>
            <a:off x="899592" y="1124744"/>
            <a:ext cx="7920880" cy="4100738"/>
          </a:xfrm>
          <a:prstGeom prst="rect">
            <a:avLst/>
          </a:prstGeom>
          <a:noFill/>
        </p:spPr>
        <p:txBody>
          <a:bodyPr wrap="square">
            <a:spAutoFit/>
          </a:bodyPr>
          <a:lstStyle/>
          <a:p>
            <a:pPr indent="449580" algn="just">
              <a:lnSpc>
                <a:spcPct val="150000"/>
              </a:lnSpc>
              <a:spcAft>
                <a:spcPts val="1000"/>
              </a:spcAft>
            </a:pPr>
            <a:r>
              <a:rPr lang="tg-Cyrl-TJ" sz="2200" dirty="0">
                <a:effectLst/>
                <a:latin typeface="Times New Roman" panose="02020603050405020304" pitchFamily="18" charset="0"/>
                <a:ea typeface="Times New Roman" panose="02020603050405020304" pitchFamily="18" charset="0"/>
              </a:rPr>
              <a:t>Барои дастгоҳҳо бо нейтрали ҷудошуда бо шиддати то 1000 В, инчунин аз 1000 В то 30 кВ (ҳамроҳ), ҳисобкунии заминвасл одатан аз рӯи муқовимати иҷозатдодашудаи паҳншавии ҷараён иҷро карда мешавад. Муқовимати дастгоҳҳои заминвасл дар шабакаҳои бо шиддати то 1000 В, агар қувваи умумии генераторҳо ё трансформаторҳое, ки шабакаро ғизо медиҳанд, аз 100 кВа зиёд набошад, бояд на бештар аз 10 Ом бошад;</a:t>
            </a:r>
            <a:br>
              <a:rPr lang="tg-Cyrl-TJ" sz="2200" dirty="0">
                <a:effectLst/>
                <a:latin typeface="Times New Roman" panose="02020603050405020304" pitchFamily="18" charset="0"/>
                <a:ea typeface="Times New Roman" panose="02020603050405020304" pitchFamily="18" charset="0"/>
              </a:rPr>
            </a:br>
            <a:r>
              <a:rPr lang="tg-Cyrl-TJ" sz="2200" dirty="0">
                <a:effectLst/>
                <a:latin typeface="Times New Roman" panose="02020603050405020304" pitchFamily="18" charset="0"/>
                <a:ea typeface="Times New Roman" panose="02020603050405020304" pitchFamily="18" charset="0"/>
              </a:rPr>
              <a:t>дар ҳамаи ҳолатҳои дигар – на бештар аз 4 Ом.</a:t>
            </a:r>
            <a:endParaRPr lang="ru-RU" sz="2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FEAC2E7-BD14-4079-8B00-8FC02E2FFDB8}"/>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09470017"/>
      </p:ext>
    </p:extLst>
  </p:cSld>
  <p:clrMapOvr>
    <a:masterClrMapping/>
  </p:clrMapOvr>
  <mc:AlternateContent xmlns:mc="http://schemas.openxmlformats.org/markup-compatibility/2006" xmlns:p14="http://schemas.microsoft.com/office/powerpoint/2010/main">
    <mc:Choice Requires="p14">
      <p:transition spd="slow" p14:dur="2000" advTm="135542"/>
    </mc:Choice>
    <mc:Fallback xmlns="">
      <p:transition spd="slow" advTm="13554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0803BB8-19C7-4BDC-9684-CD62B0151D7B}"/>
              </a:ext>
            </a:extLst>
          </p:cNvPr>
          <p:cNvSpPr txBox="1"/>
          <p:nvPr/>
        </p:nvSpPr>
        <p:spPr>
          <a:xfrm>
            <a:off x="971600" y="1124744"/>
            <a:ext cx="7704856" cy="4602029"/>
          </a:xfrm>
          <a:prstGeom prst="rect">
            <a:avLst/>
          </a:prstGeom>
          <a:noFill/>
        </p:spPr>
        <p:txBody>
          <a:bodyPr wrap="square">
            <a:spAutoFit/>
          </a:bodyPr>
          <a:lstStyle/>
          <a:p>
            <a:pPr indent="228600" algn="just">
              <a:lnSpc>
                <a:spcPct val="150000"/>
              </a:lnSpc>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сохтори заминвасли сунъӣ иборат аст, ки дар он талаботи меъёрӣ нисбати муқовимати иҷозатдодашуда бо хароҷоти камтарин барои сохтмони он таъмин карда шаванд.</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50000"/>
              </a:lnSpc>
            </a:pP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Тартиби ҳисоб чунин аст: аввалан, нақшаи заминвасл интихоб гардида, ба нақшаи иншоот ворид карда мешавад ва дарозии электродҳо қабул карда мешавад. Ҳангоми лоиҳакашии дастгоҳи заминвасл донистани муқовимати хосси (уделӣ) хок </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ρ</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(Ом·м), дар ҷойе, ки заминвасл сохта мешавад, зарур аст. </a:t>
            </a:r>
            <a:endParaRPr lang="ru-RU"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7B62BF4-2231-410C-8243-988C3AC2EB11}"/>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1819224"/>
      </p:ext>
    </p:extLst>
  </p:cSld>
  <p:clrMapOvr>
    <a:masterClrMapping/>
  </p:clrMapOvr>
  <mc:AlternateContent xmlns:mc="http://schemas.openxmlformats.org/markup-compatibility/2006" xmlns:p14="http://schemas.microsoft.com/office/powerpoint/2010/main">
    <mc:Choice Requires="p14">
      <p:transition spd="slow" p14:dur="2000" advTm="109726"/>
    </mc:Choice>
    <mc:Fallback xmlns="">
      <p:transition spd="slow" advTm="10972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7A00DAD-BF3C-4853-852D-50F5C8B8E09F}"/>
              </a:ext>
            </a:extLst>
          </p:cNvPr>
          <p:cNvSpPr txBox="1"/>
          <p:nvPr/>
        </p:nvSpPr>
        <p:spPr>
          <a:xfrm>
            <a:off x="827583" y="692696"/>
            <a:ext cx="4752527" cy="7690439"/>
          </a:xfrm>
          <a:prstGeom prst="rect">
            <a:avLst/>
          </a:prstGeom>
          <a:noFill/>
        </p:spPr>
        <p:txBody>
          <a:bodyPr wrap="square">
            <a:spAutoFit/>
          </a:bodyPr>
          <a:lstStyle/>
          <a:p>
            <a:pPr indent="228600" algn="just"/>
            <a:r>
              <a:rPr lang="tg-Cyrl-TJ" sz="2200" dirty="0">
                <a:effectLst/>
                <a:latin typeface="Times New Roman" panose="02020603050405020304" pitchFamily="18" charset="0"/>
                <a:ea typeface="Times New Roman" panose="02020603050405020304" pitchFamily="18" charset="0"/>
              </a:rPr>
              <a:t>Муқовимати хосси хок одатан дар маҳалли сохтмони заминвасл чен карда мешавад, вале барои ҳисобҳои тахминӣ метавон аз қиматҳои наздикшуда (приближённые) истифода бурд. Барои заминваслҳои якка (стержневӣ) муқовимати паҳншавии ҷараён аз рӯи формулаҳои таҷрибавии зерин муайян карда мешавад:</a:t>
            </a:r>
            <a:endParaRPr lang="ru-RU" sz="2200" dirty="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1000"/>
              </a:spcAft>
              <a:buSzPts val="1000"/>
              <a:buFont typeface="Symbol" panose="05050102010706020507" pitchFamily="18" charset="2"/>
              <a:buChar char=""/>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электродҳои стержневии қитъаи даврашакл (қубуршакл), ки дар наздикии сатҳи замин ҷойгир мебошанд: </a:t>
            </a:r>
          </a:p>
          <a:p>
            <a:pPr lvl="0" algn="just">
              <a:lnSpc>
                <a:spcPct val="115000"/>
              </a:lnSpc>
              <a:spcAft>
                <a:spcPts val="1000"/>
              </a:spcAft>
              <a:buSzPts val="1000"/>
              <a:tabLst>
                <a:tab pos="457200" algn="l"/>
              </a:tabLst>
            </a:pPr>
            <a:endPar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lvl="0" algn="just">
              <a:lnSpc>
                <a:spcPct val="115000"/>
              </a:lnSpc>
              <a:spcAft>
                <a:spcPts val="1000"/>
              </a:spcAft>
              <a:buSzPts val="1000"/>
              <a:tabLst>
                <a:tab pos="457200" algn="l"/>
              </a:tabLst>
            </a:pPr>
            <a:endParaRPr lang="tg-Cyrl-TJ"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5000"/>
              </a:lnSpc>
              <a:spcAft>
                <a:spcPts val="1000"/>
              </a:spcAft>
              <a:buSzPts val="1000"/>
              <a:tabLst>
                <a:tab pos="457200" algn="l"/>
              </a:tabLst>
            </a:pPr>
            <a:endParaRPr lang="tg-Cyrl-TJ" b="1"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5000"/>
              </a:lnSpc>
              <a:spcAft>
                <a:spcPts val="1000"/>
              </a:spcAft>
              <a:buSzPts val="1000"/>
              <a:tabLst>
                <a:tab pos="457200" algn="l"/>
              </a:tabLst>
            </a:pPr>
            <a:endParaRPr lang="tg-Cyrl-TJ" sz="1800" b="1"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5000"/>
              </a:lnSpc>
              <a:spcAft>
                <a:spcPts val="1000"/>
              </a:spcAft>
              <a:buSzPts val="1000"/>
              <a:tabLst>
                <a:tab pos="457200" algn="l"/>
              </a:tabLst>
            </a:pPr>
            <a:endParaRPr lang="tg-Cyrl-TJ" b="1" dirty="0">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5000"/>
              </a:lnSpc>
              <a:spcAft>
                <a:spcPts val="1000"/>
              </a:spcAft>
              <a:buSzPts val="1000"/>
              <a:tabLst>
                <a:tab pos="457200" algn="l"/>
              </a:tabLst>
            </a:pPr>
            <a:endParaRPr lang="tg-Cyrl-TJ" sz="18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7C857F5-7182-4228-BDAF-3779D5EC802C}"/>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Рисунок 2">
            <a:extLst>
              <a:ext uri="{FF2B5EF4-FFF2-40B4-BE49-F238E27FC236}">
                <a16:creationId xmlns:a16="http://schemas.microsoft.com/office/drawing/2014/main" id="{F28CB406-3002-47AA-8BD5-57D58B217D2C}"/>
              </a:ext>
            </a:extLst>
          </p:cNvPr>
          <p:cNvPicPr>
            <a:picLocks noChangeAspect="1"/>
          </p:cNvPicPr>
          <p:nvPr/>
        </p:nvPicPr>
        <p:blipFill>
          <a:blip r:embed="rId2"/>
          <a:stretch>
            <a:fillRect/>
          </a:stretch>
        </p:blipFill>
        <p:spPr>
          <a:xfrm>
            <a:off x="5580111" y="836712"/>
            <a:ext cx="3210327" cy="3600400"/>
          </a:xfrm>
          <a:prstGeom prst="rect">
            <a:avLst/>
          </a:prstGeom>
        </p:spPr>
      </p:pic>
      <p:sp>
        <p:nvSpPr>
          <p:cNvPr id="8" name="Прямоугольник 7">
            <a:extLst>
              <a:ext uri="{FF2B5EF4-FFF2-40B4-BE49-F238E27FC236}">
                <a16:creationId xmlns:a16="http://schemas.microsoft.com/office/drawing/2014/main" id="{4C3E6DC6-6A19-4ECE-B833-76D54F45FA17}"/>
              </a:ext>
            </a:extLst>
          </p:cNvPr>
          <p:cNvSpPr/>
          <p:nvPr/>
        </p:nvSpPr>
        <p:spPr>
          <a:xfrm>
            <a:off x="5724128" y="4319518"/>
            <a:ext cx="3672408" cy="523220"/>
          </a:xfrm>
          <a:prstGeom prst="rect">
            <a:avLst/>
          </a:prstGeom>
        </p:spPr>
        <p:txBody>
          <a:bodyPr wrap="square">
            <a:spAutoFit/>
          </a:bodyPr>
          <a:lstStyle/>
          <a:p>
            <a:r>
              <a:rPr lang="tg-Cyrl-TJ" sz="1400" i="1" dirty="0">
                <a:latin typeface="Times New Roman" panose="02020603050405020304" pitchFamily="18" charset="0"/>
                <a:cs typeface="Times New Roman" panose="02020603050405020304" pitchFamily="18" charset="0"/>
              </a:rPr>
              <a:t>Расми 6. Аз муаллиф: бо истифода аз зеҳни сунъи (</a:t>
            </a:r>
            <a:r>
              <a:rPr lang="en-US" sz="1400" i="1" dirty="0">
                <a:latin typeface="Times New Roman" panose="02020603050405020304" pitchFamily="18" charset="0"/>
                <a:cs typeface="Times New Roman" panose="02020603050405020304" pitchFamily="18" charset="0"/>
              </a:rPr>
              <a:t>AI</a:t>
            </a:r>
            <a:r>
              <a:rPr lang="tg-Cyrl-TJ" sz="1400" i="1" dirty="0">
                <a:latin typeface="Times New Roman" panose="02020603050405020304" pitchFamily="18" charset="0"/>
                <a:cs typeface="Times New Roman" panose="02020603050405020304" pitchFamily="18" charset="0"/>
              </a:rPr>
              <a:t>) сохта шудааст. </a:t>
            </a:r>
            <a:endParaRPr lang="ru-RU" sz="1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9637119"/>
      </p:ext>
    </p:extLst>
  </p:cSld>
  <p:clrMapOvr>
    <a:masterClrMapping/>
  </p:clrMapOvr>
  <mc:AlternateContent xmlns:mc="http://schemas.openxmlformats.org/markup-compatibility/2006" xmlns:p14="http://schemas.microsoft.com/office/powerpoint/2010/main">
    <mc:Choice Requires="p14">
      <p:transition spd="slow" p14:dur="2000" advTm="44571"/>
    </mc:Choice>
    <mc:Fallback xmlns="">
      <p:transition spd="slow" advTm="4457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A717DA0-F4E1-453D-BAC8-2E0FAF8F9E25}"/>
              </a:ext>
            </a:extLst>
          </p:cNvPr>
          <p:cNvSpPr txBox="1"/>
          <p:nvPr/>
        </p:nvSpPr>
        <p:spPr>
          <a:xfrm>
            <a:off x="755576" y="620688"/>
            <a:ext cx="8064896" cy="5051768"/>
          </a:xfrm>
          <a:prstGeom prst="rect">
            <a:avLst/>
          </a:prstGeom>
          <a:noFill/>
        </p:spPr>
        <p:txBody>
          <a:bodyPr wrap="square">
            <a:spAutoFit/>
          </a:bodyPr>
          <a:lstStyle/>
          <a:p>
            <a:pPr lvl="0" algn="ctr">
              <a:lnSpc>
                <a:spcPct val="115000"/>
              </a:lnSpc>
              <a:spcAft>
                <a:spcPts val="1000"/>
              </a:spcAft>
              <a:buSzPts val="1000"/>
              <a:tabLst>
                <a:tab pos="457200" algn="l"/>
              </a:tabLst>
            </a:pPr>
            <a:r>
              <a:rPr lang="tg-Cyrl-TJ" b="1" dirty="0">
                <a:effectLst/>
                <a:latin typeface="Times New Roman" panose="02020603050405020304" pitchFamily="18" charset="0"/>
                <a:ea typeface="Calibri" panose="020F0502020204030204" pitchFamily="34" charset="0"/>
                <a:cs typeface="Times New Roman" panose="02020603050405020304" pitchFamily="18" charset="0"/>
              </a:rPr>
              <a:t>Rз = (</a:t>
            </a:r>
            <a:r>
              <a:rPr lang="ru-RU" b="1" dirty="0">
                <a:effectLst/>
                <a:latin typeface="Times New Roman" panose="02020603050405020304" pitchFamily="18" charset="0"/>
                <a:ea typeface="Calibri" panose="020F0502020204030204" pitchFamily="34" charset="0"/>
                <a:cs typeface="Times New Roman" panose="02020603050405020304" pitchFamily="18" charset="0"/>
              </a:rPr>
              <a:t>ρ</a:t>
            </a:r>
            <a:r>
              <a:rPr lang="tg-Cyrl-TJ" b="1" dirty="0">
                <a:effectLst/>
                <a:latin typeface="Times New Roman" panose="02020603050405020304" pitchFamily="18" charset="0"/>
                <a:ea typeface="Calibri" panose="020F0502020204030204" pitchFamily="34" charset="0"/>
                <a:cs typeface="Times New Roman" panose="02020603050405020304" pitchFamily="18" charset="0"/>
              </a:rPr>
              <a:t> / (2 · </a:t>
            </a:r>
            <a:r>
              <a:rPr lang="ru-RU" b="1" dirty="0">
                <a:effectLst/>
                <a:latin typeface="Times New Roman" panose="02020603050405020304" pitchFamily="18" charset="0"/>
                <a:ea typeface="Calibri" panose="020F0502020204030204" pitchFamily="34" charset="0"/>
                <a:cs typeface="Times New Roman" panose="02020603050405020304" pitchFamily="18" charset="0"/>
              </a:rPr>
              <a:t>π</a:t>
            </a:r>
            <a:r>
              <a:rPr lang="tg-Cyrl-TJ" b="1" dirty="0">
                <a:effectLst/>
                <a:latin typeface="Times New Roman" panose="02020603050405020304" pitchFamily="18" charset="0"/>
                <a:ea typeface="Calibri" panose="020F0502020204030204" pitchFamily="34" charset="0"/>
                <a:cs typeface="Times New Roman" panose="02020603050405020304" pitchFamily="18" charset="0"/>
              </a:rPr>
              <a:t> · l)) · ln(4 · l / d) = 0,366 · (</a:t>
            </a:r>
            <a:r>
              <a:rPr lang="ru-RU" b="1" dirty="0">
                <a:effectLst/>
                <a:latin typeface="Times New Roman" panose="02020603050405020304" pitchFamily="18" charset="0"/>
                <a:ea typeface="Calibri" panose="020F0502020204030204" pitchFamily="34" charset="0"/>
                <a:cs typeface="Times New Roman" panose="02020603050405020304" pitchFamily="18" charset="0"/>
              </a:rPr>
              <a:t>ρ</a:t>
            </a:r>
            <a:r>
              <a:rPr lang="tg-Cyrl-TJ" b="1" dirty="0">
                <a:effectLst/>
                <a:latin typeface="Times New Roman" panose="02020603050405020304" pitchFamily="18" charset="0"/>
                <a:ea typeface="Calibri" panose="020F0502020204030204" pitchFamily="34" charset="0"/>
                <a:cs typeface="Times New Roman" panose="02020603050405020304" pitchFamily="18" charset="0"/>
              </a:rPr>
              <a:t> / l) · ln(4 · l / d)          (3)</a:t>
            </a:r>
          </a:p>
          <a:p>
            <a:pPr marL="342900" lvl="0" indent="-342900">
              <a:lnSpc>
                <a:spcPct val="115000"/>
              </a:lnSpc>
              <a:spcAft>
                <a:spcPts val="1000"/>
              </a:spcAft>
              <a:buSzPts val="1000"/>
              <a:buFont typeface="Symbol" panose="05050102010706020507" pitchFamily="18" charset="2"/>
              <a:buChar char=""/>
              <a:tabLst>
                <a:tab pos="457200" algn="l"/>
              </a:tabLs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барои электродҳои стержневии қитъаи даврашакл (қубуршакл), ки дар дохили замин ҷойгир шудаанд, </a:t>
            </a:r>
          </a:p>
          <a:p>
            <a:pPr lvl="0" algn="ctr">
              <a:lnSpc>
                <a:spcPct val="115000"/>
              </a:lnSpc>
              <a:spcAft>
                <a:spcPts val="1000"/>
              </a:spcAft>
              <a:buSzPts val="1000"/>
              <a:tabLst>
                <a:tab pos="457200" algn="l"/>
              </a:tabLst>
            </a:pPr>
            <a:r>
              <a:rPr lang="tg-Cyrl-TJ" b="1" dirty="0">
                <a:effectLst/>
                <a:latin typeface="Times New Roman" panose="02020603050405020304" pitchFamily="18" charset="0"/>
                <a:ea typeface="Calibri" panose="020F0502020204030204" pitchFamily="34" charset="0"/>
                <a:cs typeface="Times New Roman" panose="02020603050405020304" pitchFamily="18" charset="0"/>
              </a:rPr>
              <a:t>Rз = (</a:t>
            </a:r>
            <a:r>
              <a:rPr lang="ru-RU" b="1" dirty="0">
                <a:effectLst/>
                <a:latin typeface="Times New Roman" panose="02020603050405020304" pitchFamily="18" charset="0"/>
                <a:ea typeface="Calibri" panose="020F0502020204030204" pitchFamily="34" charset="0"/>
                <a:cs typeface="Times New Roman" panose="02020603050405020304" pitchFamily="18" charset="0"/>
              </a:rPr>
              <a:t>ρ</a:t>
            </a:r>
            <a:r>
              <a:rPr lang="tg-Cyrl-TJ" b="1" dirty="0">
                <a:effectLst/>
                <a:latin typeface="Times New Roman" panose="02020603050405020304" pitchFamily="18" charset="0"/>
                <a:ea typeface="Calibri" panose="020F0502020204030204" pitchFamily="34" charset="0"/>
                <a:cs typeface="Times New Roman" panose="02020603050405020304" pitchFamily="18" charset="0"/>
              </a:rPr>
              <a:t> / (2 · </a:t>
            </a:r>
            <a:r>
              <a:rPr lang="ru-RU" b="1" dirty="0">
                <a:effectLst/>
                <a:latin typeface="Times New Roman" panose="02020603050405020304" pitchFamily="18" charset="0"/>
                <a:ea typeface="Calibri" panose="020F0502020204030204" pitchFamily="34" charset="0"/>
                <a:cs typeface="Times New Roman" panose="02020603050405020304" pitchFamily="18" charset="0"/>
              </a:rPr>
              <a:t>π</a:t>
            </a:r>
            <a:r>
              <a:rPr lang="tg-Cyrl-TJ" b="1" dirty="0">
                <a:effectLst/>
                <a:latin typeface="Times New Roman" panose="02020603050405020304" pitchFamily="18" charset="0"/>
                <a:ea typeface="Calibri" panose="020F0502020204030204" pitchFamily="34" charset="0"/>
                <a:cs typeface="Times New Roman" panose="02020603050405020304" pitchFamily="18" charset="0"/>
              </a:rPr>
              <a:t> · l)) · ( ln(2 · l / d) + (1/2) · ln((4 · t + l) / (4 · t − l)) )    (4)</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a:p>
            <a:pPr>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ρ</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муқовимати хосси  хок, Ом·м;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l</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дарозии стерженҳо (электродҳо), м;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d</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қутри қитъаи буриш (барои заминвасли кунҷӣ d = 0,95b);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b</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паҳнои рафи пӯлоди кунҷӣ, м;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t</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масофа аз сатҳи замин то маркази заминвасли амудӣ, м.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lvl="0" algn="just">
              <a:lnSpc>
                <a:spcPct val="115000"/>
              </a:lnSpc>
              <a:spcAft>
                <a:spcPts val="1000"/>
              </a:spcAft>
              <a:buSzPts val="1000"/>
              <a:tabLst>
                <a:tab pos="457200"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8EE3BAD8-017E-4EA4-980C-A652907CDAFF}"/>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5770317"/>
      </p:ext>
    </p:extLst>
  </p:cSld>
  <p:clrMapOvr>
    <a:masterClrMapping/>
  </p:clrMapOvr>
  <mc:AlternateContent xmlns:mc="http://schemas.openxmlformats.org/markup-compatibility/2006" xmlns:p14="http://schemas.microsoft.com/office/powerpoint/2010/main">
    <mc:Choice Requires="p14">
      <p:transition spd="slow" p14:dur="2000" advTm="77230"/>
    </mc:Choice>
    <mc:Fallback xmlns="">
      <p:transition spd="slow" advTm="772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3380A5-D0F5-4782-9A6B-6D7D9977C179}"/>
              </a:ext>
            </a:extLst>
          </p:cNvPr>
          <p:cNvSpPr txBox="1"/>
          <p:nvPr/>
        </p:nvSpPr>
        <p:spPr>
          <a:xfrm>
            <a:off x="755576" y="836712"/>
            <a:ext cx="8208912" cy="4677819"/>
          </a:xfrm>
          <a:prstGeom prst="rect">
            <a:avLst/>
          </a:prstGeom>
          <a:noFill/>
        </p:spPr>
        <p:txBody>
          <a:bodyPr wrap="square">
            <a:spAutoFit/>
          </a:bodyPr>
          <a:lstStyle/>
          <a:p>
            <a:pPr indent="228600">
              <a:lnSpc>
                <a:spcPct val="115000"/>
              </a:lnSpc>
              <a:spcAft>
                <a:spcPts val="1000"/>
              </a:spcAft>
            </a:pPr>
            <a:r>
              <a:rPr lang="tg-Cyrl-TJ" sz="2200" dirty="0">
                <a:effectLst/>
                <a:latin typeface="Times New Roman" panose="02020603050405020304" pitchFamily="18" charset="0"/>
                <a:ea typeface="Times New Roman" panose="02020603050405020304" pitchFamily="18" charset="0"/>
                <a:cs typeface="Times New Roman" panose="02020603050405020304" pitchFamily="18" charset="0"/>
              </a:rPr>
              <a:t>Шумораи зарурии стерженҳо (бе дарназардошти гузаронандагии тасмаи пайвасткунанда) аз рӯи формулаи зерин муайян карда мешавад: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n = (Rз · ηс) / Rдоп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Rдоп</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муқовимати иҷозатдодашудаи заминвасл (бояд ба меъёрҳои муқарраршуда мувофиқат намояд);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ψс</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зариби иқлимӣ, ки эҳтимолияти тағйир ёфтани муқовимати хосси хокро дар натиҷаи яхбандии он дар фасли зимистон ё хушкшавии он дар фасли тобистон ба назар мегирад.</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ACC2DF87-3E7A-48CE-99D6-B098E2293DC5}"/>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90316126"/>
      </p:ext>
    </p:extLst>
  </p:cSld>
  <p:clrMapOvr>
    <a:masterClrMapping/>
  </p:clrMapOvr>
  <mc:AlternateContent xmlns:mc="http://schemas.openxmlformats.org/markup-compatibility/2006" xmlns:p14="http://schemas.microsoft.com/office/powerpoint/2010/main">
    <mc:Choice Requires="p14">
      <p:transition spd="slow" p14:dur="2000" advTm="147322"/>
    </mc:Choice>
    <mc:Fallback xmlns="">
      <p:transition spd="slow" advTm="14732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4F92F60-78D6-4073-89C1-3304734D638E}"/>
              </a:ext>
            </a:extLst>
          </p:cNvPr>
          <p:cNvSpPr txBox="1"/>
          <p:nvPr/>
        </p:nvSpPr>
        <p:spPr>
          <a:xfrm>
            <a:off x="1007604" y="674494"/>
            <a:ext cx="7416824" cy="4007379"/>
          </a:xfrm>
          <a:prstGeom prst="rect">
            <a:avLst/>
          </a:prstGeom>
          <a:noFill/>
        </p:spPr>
        <p:txBody>
          <a:bodyPr wrap="square">
            <a:spAutoFit/>
          </a:bodyPr>
          <a:lstStyle/>
          <a:p>
            <a:pPr algn="just">
              <a:lnSpc>
                <a:spcPct val="115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Бо донистани шумораи зарурии электродҳо, дарозии тасмаи пайвасткунанда байни электродҳо дар дастгоҳи заминвасли контурӣ муайян карда мешавад:</a:t>
            </a:r>
          </a:p>
          <a:p>
            <a:pPr algn="ctr">
              <a:lnSpc>
                <a:spcPct val="115000"/>
              </a:lnSpc>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lп = (n − 1) · a </a:t>
            </a:r>
            <a:r>
              <a:rPr lang="tg-Cyrl-TJ" sz="22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(6)</a:t>
            </a:r>
            <a:endParaRPr lang="ru-RU"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n</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шумораи стерженҳо (электродҳо);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масофа байни стерженҳо (аз 2 то 3 м). </a:t>
            </a:r>
          </a:p>
          <a:p>
            <a:pPr>
              <a:lnSpc>
                <a:spcPct val="115000"/>
              </a:lnSpc>
              <a:spcAft>
                <a:spcPts val="1000"/>
              </a:spcAft>
              <a:buSzPts val="1000"/>
              <a:tabLst>
                <a:tab pos="457200" algn="l"/>
              </a:tabLs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Муқовимати тасмаи пайвасткунанда баробар аст:</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spcAft>
                <a:spcPts val="1000"/>
              </a:spcAft>
              <a:buSzPts val="1000"/>
              <a:tabLst>
                <a:tab pos="457200" algn="l"/>
              </a:tabLst>
            </a:pP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C97A70B-0003-43CF-A3CB-E86CEA7B26A0}"/>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4" name="Рисунок 13">
            <a:extLst>
              <a:ext uri="{FF2B5EF4-FFF2-40B4-BE49-F238E27FC236}">
                <a16:creationId xmlns:a16="http://schemas.microsoft.com/office/drawing/2014/main" id="{B49E6989-072A-47C9-A228-8CF4304922C1}"/>
              </a:ext>
            </a:extLst>
          </p:cNvPr>
          <p:cNvPicPr/>
          <p:nvPr/>
        </p:nvPicPr>
        <p:blipFill rotWithShape="1">
          <a:blip r:embed="rId2"/>
          <a:srcRect l="3690" t="34688" r="12915" b="47045"/>
          <a:stretch/>
        </p:blipFill>
        <p:spPr bwMode="auto">
          <a:xfrm>
            <a:off x="2051720" y="4392706"/>
            <a:ext cx="3888432" cy="731621"/>
          </a:xfrm>
          <a:prstGeom prst="rect">
            <a:avLst/>
          </a:prstGeom>
          <a:ln>
            <a:noFill/>
          </a:ln>
          <a:extLst>
            <a:ext uri="{53640926-AAD7-44D8-BBD7-CCE9431645EC}">
              <a14:shadowObscured xmlns:a14="http://schemas.microsoft.com/office/drawing/2010/main"/>
            </a:ext>
          </a:extLst>
        </p:spPr>
      </p:pic>
      <p:sp>
        <p:nvSpPr>
          <p:cNvPr id="16" name="TextBox 15">
            <a:extLst>
              <a:ext uri="{FF2B5EF4-FFF2-40B4-BE49-F238E27FC236}">
                <a16:creationId xmlns:a16="http://schemas.microsoft.com/office/drawing/2014/main" id="{99CF45D0-BBC1-4CCA-B42E-34703AF15810}"/>
              </a:ext>
            </a:extLst>
          </p:cNvPr>
          <p:cNvSpPr txBox="1"/>
          <p:nvPr/>
        </p:nvSpPr>
        <p:spPr>
          <a:xfrm>
            <a:off x="6228184" y="4473392"/>
            <a:ext cx="457594" cy="385362"/>
          </a:xfrm>
          <a:prstGeom prst="rect">
            <a:avLst/>
          </a:prstGeom>
          <a:noFill/>
        </p:spPr>
        <p:txBody>
          <a:bodyPr wrap="square">
            <a:spAutoFit/>
          </a:bodyPr>
          <a:lstStyle/>
          <a:p>
            <a:pPr algn="ctr">
              <a:lnSpc>
                <a:spcPct val="115000"/>
              </a:lnSpc>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8DEA0CBD-297A-4F5D-A3FC-4451F9327780}"/>
              </a:ext>
            </a:extLst>
          </p:cNvPr>
          <p:cNvSpPr txBox="1"/>
          <p:nvPr/>
        </p:nvSpPr>
        <p:spPr>
          <a:xfrm>
            <a:off x="995095" y="5301208"/>
            <a:ext cx="7008353" cy="1284262"/>
          </a:xfrm>
          <a:prstGeom prst="rect">
            <a:avLst/>
          </a:prstGeom>
          <a:noFill/>
        </p:spPr>
        <p:txBody>
          <a:bodyPr wrap="square">
            <a:spAutoFit/>
          </a:bodyPr>
          <a:lstStyle/>
          <a:p>
            <a:pPr>
              <a:lnSpc>
                <a:spcPct val="115000"/>
              </a:lnSpc>
              <a:spcAft>
                <a:spcPts val="100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h</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 чуқурии ҷойгиркунӣ (глубина заложения), м;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b</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 паҳнои тасма, м.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2374806"/>
      </p:ext>
    </p:extLst>
  </p:cSld>
  <p:clrMapOvr>
    <a:masterClrMapping/>
  </p:clrMapOvr>
  <mc:AlternateContent xmlns:mc="http://schemas.openxmlformats.org/markup-compatibility/2006" xmlns:p14="http://schemas.microsoft.com/office/powerpoint/2010/main">
    <mc:Choice Requires="p14">
      <p:transition spd="slow" p14:dur="2000" advTm="120659"/>
    </mc:Choice>
    <mc:Fallback xmlns="">
      <p:transition spd="slow" advTm="12065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02AA2803-CD0D-45CF-A2C0-DA54C2E1C519}"/>
              </a:ext>
            </a:extLst>
          </p:cNvPr>
          <p:cNvSpPr txBox="1"/>
          <p:nvPr/>
        </p:nvSpPr>
        <p:spPr>
          <a:xfrm>
            <a:off x="899592" y="1268760"/>
            <a:ext cx="7776864" cy="1688411"/>
          </a:xfrm>
          <a:prstGeom prst="rect">
            <a:avLst/>
          </a:prstGeom>
          <a:noFill/>
        </p:spPr>
        <p:txBody>
          <a:bodyPr wrap="square">
            <a:spAutoFit/>
          </a:bodyPr>
          <a:lstStyle/>
          <a:p>
            <a:pPr algn="just">
              <a:lnSpc>
                <a:spcPct val="115000"/>
              </a:lnSpc>
              <a:spcAft>
                <a:spcPts val="1000"/>
              </a:spcAft>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Сипас муқовимати ҳисобии дастгоҳи заминвасл бо дарназардошти коэффитсиентҳои таъсири мутақобилаи электродҳо ва истифодаи тасма ҳисоб карда мешавад:</a:t>
            </a:r>
          </a:p>
          <a:p>
            <a:pPr>
              <a:lnSpc>
                <a:spcPct val="115000"/>
              </a:lnSpc>
              <a:spcAft>
                <a:spcPts val="1000"/>
              </a:spcAft>
            </a:pP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a16="http://schemas.microsoft.com/office/drawing/2014/main" id="{D4E31855-4EDA-4791-A21C-DBF672F89C44}"/>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9" name="Рисунок 8">
            <a:extLst>
              <a:ext uri="{FF2B5EF4-FFF2-40B4-BE49-F238E27FC236}">
                <a16:creationId xmlns:a16="http://schemas.microsoft.com/office/drawing/2014/main" id="{661C22D8-A491-4D29-A1D4-FC0152F31ED9}"/>
              </a:ext>
            </a:extLst>
          </p:cNvPr>
          <p:cNvPicPr/>
          <p:nvPr/>
        </p:nvPicPr>
        <p:blipFill rotWithShape="1">
          <a:blip r:embed="rId2"/>
          <a:srcRect l="6764" t="30813" r="46372" b="43539"/>
          <a:stretch/>
        </p:blipFill>
        <p:spPr bwMode="auto">
          <a:xfrm>
            <a:off x="3275856" y="2711530"/>
            <a:ext cx="2232248" cy="936104"/>
          </a:xfrm>
          <a:prstGeom prst="rect">
            <a:avLst/>
          </a:prstGeom>
          <a:ln>
            <a:noFill/>
          </a:ln>
          <a:extLst>
            <a:ext uri="{53640926-AAD7-44D8-BBD7-CCE9431645EC}">
              <a14:shadowObscured xmlns:a14="http://schemas.microsoft.com/office/drawing/2010/main"/>
            </a:ext>
          </a:extLst>
        </p:spPr>
      </p:pic>
      <p:sp>
        <p:nvSpPr>
          <p:cNvPr id="11" name="TextBox 10">
            <a:extLst>
              <a:ext uri="{FF2B5EF4-FFF2-40B4-BE49-F238E27FC236}">
                <a16:creationId xmlns:a16="http://schemas.microsoft.com/office/drawing/2014/main" id="{794BA0B9-9FAC-49BA-B119-C9327DDAA25A}"/>
              </a:ext>
            </a:extLst>
          </p:cNvPr>
          <p:cNvSpPr txBox="1"/>
          <p:nvPr/>
        </p:nvSpPr>
        <p:spPr>
          <a:xfrm>
            <a:off x="899592" y="3861048"/>
            <a:ext cx="8006342" cy="2116477"/>
          </a:xfrm>
          <a:prstGeom prst="rect">
            <a:avLst/>
          </a:prstGeom>
          <a:noFill/>
        </p:spPr>
        <p:txBody>
          <a:bodyPr wrap="square">
            <a:spAutoFit/>
          </a:bodyPr>
          <a:lstStyle/>
          <a:p>
            <a:pPr>
              <a:lnSpc>
                <a:spcPct val="115000"/>
              </a:lnSpc>
            </a:pP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ки дар он:</a:t>
            </a:r>
          </a:p>
          <a:p>
            <a:pPr marL="342900" lvl="0" indent="-342900">
              <a:lnSpc>
                <a:spcPct val="115000"/>
              </a:lnSpc>
              <a:spcAft>
                <a:spcPts val="1000"/>
              </a:spcAft>
              <a:buSzPts val="1000"/>
              <a:buFont typeface="Symbol" panose="05050102010706020507" pitchFamily="18" charset="2"/>
              <a:buChar char=""/>
              <a:tabLst>
                <a:tab pos="457200" algn="l"/>
              </a:tabLst>
            </a:pPr>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η₃</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коэффитсиенти таъсири мутақобила (афзоиши муқовимати паҳншавии ҷараён дар заминвасли гурӯҳӣ) (ҷадвали 3 ва Замимаи А);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a:p>
            <a:r>
              <a:rPr lang="ru-RU" sz="2200" b="1" dirty="0">
                <a:effectLst/>
                <a:latin typeface="Times New Roman" panose="02020603050405020304" pitchFamily="18" charset="0"/>
                <a:ea typeface="Times New Roman" panose="02020603050405020304" pitchFamily="18" charset="0"/>
                <a:cs typeface="Times New Roman" panose="02020603050405020304" pitchFamily="18" charset="0"/>
              </a:rPr>
              <a:t>ηп</a:t>
            </a:r>
            <a:r>
              <a:rPr lang="ru-RU" sz="2200" dirty="0">
                <a:effectLst/>
                <a:latin typeface="Times New Roman" panose="02020603050405020304" pitchFamily="18" charset="0"/>
                <a:ea typeface="Times New Roman" panose="02020603050405020304" pitchFamily="18" charset="0"/>
                <a:cs typeface="Times New Roman" panose="02020603050405020304" pitchFamily="18" charset="0"/>
              </a:rPr>
              <a:t> – коэффитсиенти истифодаи тасма (полоса).</a:t>
            </a:r>
            <a:endParaRPr lang="ru-RU" sz="22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8221A8F-1B01-4850-BCA4-4A46100D4FFF}"/>
              </a:ext>
            </a:extLst>
          </p:cNvPr>
          <p:cNvSpPr txBox="1"/>
          <p:nvPr/>
        </p:nvSpPr>
        <p:spPr>
          <a:xfrm>
            <a:off x="6012160" y="3059668"/>
            <a:ext cx="576064" cy="369332"/>
          </a:xfrm>
          <a:prstGeom prst="rect">
            <a:avLst/>
          </a:prstGeom>
          <a:noFill/>
        </p:spPr>
        <p:txBody>
          <a:bodyPr wrap="square">
            <a:spAutoFit/>
          </a:bodyPr>
          <a:lstStyle/>
          <a:p>
            <a:r>
              <a:rPr lang="ru-RU" sz="1800" b="1" dirty="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ru-RU" b="1" dirty="0"/>
          </a:p>
        </p:txBody>
      </p:sp>
    </p:spTree>
    <p:extLst>
      <p:ext uri="{BB962C8B-B14F-4D97-AF65-F5344CB8AC3E}">
        <p14:creationId xmlns:p14="http://schemas.microsoft.com/office/powerpoint/2010/main" val="934347215"/>
      </p:ext>
    </p:extLst>
  </p:cSld>
  <p:clrMapOvr>
    <a:masterClrMapping/>
  </p:clrMapOvr>
  <mc:AlternateContent xmlns:mc="http://schemas.openxmlformats.org/markup-compatibility/2006" xmlns:p14="http://schemas.microsoft.com/office/powerpoint/2010/main">
    <mc:Choice Requires="p14">
      <p:transition spd="slow" p14:dur="2000" advTm="60377"/>
    </mc:Choice>
    <mc:Fallback xmlns="">
      <p:transition spd="slow" advTm="6037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346C5EF-E3D2-4A64-8BA4-7F7D94055191}"/>
              </a:ext>
            </a:extLst>
          </p:cNvPr>
          <p:cNvSpPr txBox="1"/>
          <p:nvPr/>
        </p:nvSpPr>
        <p:spPr>
          <a:xfrm>
            <a:off x="971600" y="450249"/>
            <a:ext cx="7704856" cy="2570704"/>
          </a:xfrm>
          <a:prstGeom prst="rect">
            <a:avLst/>
          </a:prstGeom>
          <a:noFill/>
        </p:spPr>
        <p:txBody>
          <a:bodyPr wrap="square">
            <a:spAutoFit/>
          </a:bodyPr>
          <a:lstStyle/>
          <a:p>
            <a:pPr indent="449580" algn="just">
              <a:lnSpc>
                <a:spcPct val="150000"/>
              </a:lnSpc>
              <a:spcAft>
                <a:spcPts val="1000"/>
              </a:spcAft>
            </a:pP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Заминвасл ба талабот ҷавобгӯ хоҳад буд, агар шарти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R ≤ Rдоп</a:t>
            </a:r>
            <a:r>
              <a:rPr lang="ru-RU" sz="2200" dirty="0">
                <a:effectLst/>
                <a:latin typeface="Times New Roman" panose="02020603050405020304" pitchFamily="18" charset="0"/>
                <a:ea typeface="Calibri" panose="020F0502020204030204" pitchFamily="34" charset="0"/>
                <a:cs typeface="Times New Roman" panose="02020603050405020304" pitchFamily="18" charset="0"/>
              </a:rPr>
              <a:t> иҷро гардад.</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Агар шарти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R &gt; Rдоп</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бошад, дар контури заминвасл шумораи электродҳои амудӣ зиёд карда мешавад, пас аз он коэффитсиентҳои истифодаи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η</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₃</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ва </a:t>
            </a:r>
            <a:r>
              <a:rPr lang="ru-RU" sz="2200" b="1" dirty="0">
                <a:effectLst/>
                <a:latin typeface="Times New Roman" panose="02020603050405020304" pitchFamily="18" charset="0"/>
                <a:ea typeface="Calibri" panose="020F0502020204030204" pitchFamily="34" charset="0"/>
                <a:cs typeface="Times New Roman" panose="02020603050405020304" pitchFamily="18" charset="0"/>
              </a:rPr>
              <a:t>η</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п</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аз нав муайян гардида, қимати </a:t>
            </a:r>
            <a:r>
              <a:rPr lang="tg-Cyrl-TJ" sz="2200" b="1" dirty="0">
                <a:effectLst/>
                <a:latin typeface="Times New Roman" panose="02020603050405020304" pitchFamily="18" charset="0"/>
                <a:ea typeface="Calibri" panose="020F0502020204030204" pitchFamily="34" charset="0"/>
                <a:cs typeface="Times New Roman" panose="02020603050405020304" pitchFamily="18" charset="0"/>
              </a:rPr>
              <a:t>R</a:t>
            </a:r>
            <a:r>
              <a:rPr lang="tg-Cyrl-TJ" sz="2200" dirty="0">
                <a:effectLst/>
                <a:latin typeface="Times New Roman" panose="02020603050405020304" pitchFamily="18" charset="0"/>
                <a:ea typeface="Calibri" panose="020F0502020204030204" pitchFamily="34" charset="0"/>
                <a:cs typeface="Times New Roman" panose="02020603050405020304" pitchFamily="18" charset="0"/>
              </a:rPr>
              <a:t> дубора ҳисоб карда мешавад. </a:t>
            </a:r>
            <a:endParaRPr lang="ru-RU" sz="2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6F5CC726-B8FA-4AD7-859F-DB9F9C344C80}"/>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2" name="Таблица 1">
            <a:extLst>
              <a:ext uri="{FF2B5EF4-FFF2-40B4-BE49-F238E27FC236}">
                <a16:creationId xmlns:a16="http://schemas.microsoft.com/office/drawing/2014/main" id="{CCF8B363-A552-4676-85CB-CD61C3508E93}"/>
              </a:ext>
            </a:extLst>
          </p:cNvPr>
          <p:cNvGraphicFramePr>
            <a:graphicFrameLocks noGrp="1"/>
          </p:cNvGraphicFramePr>
          <p:nvPr>
            <p:extLst>
              <p:ext uri="{D42A27DB-BD31-4B8C-83A1-F6EECF244321}">
                <p14:modId xmlns:p14="http://schemas.microsoft.com/office/powerpoint/2010/main" val="771941490"/>
              </p:ext>
            </p:extLst>
          </p:nvPr>
        </p:nvGraphicFramePr>
        <p:xfrm>
          <a:off x="1547664" y="3140968"/>
          <a:ext cx="6773922" cy="1948879"/>
        </p:xfrm>
        <a:graphic>
          <a:graphicData uri="http://schemas.openxmlformats.org/drawingml/2006/table">
            <a:tbl>
              <a:tblPr firstRow="1" firstCol="1" bandRow="1">
                <a:tableStyleId>{5C22544A-7EE6-4342-B048-85BDC9FD1C3A}</a:tableStyleId>
              </a:tblPr>
              <a:tblGrid>
                <a:gridCol w="1128987">
                  <a:extLst>
                    <a:ext uri="{9D8B030D-6E8A-4147-A177-3AD203B41FA5}">
                      <a16:colId xmlns:a16="http://schemas.microsoft.com/office/drawing/2014/main" val="2026477056"/>
                    </a:ext>
                  </a:extLst>
                </a:gridCol>
                <a:gridCol w="1128987">
                  <a:extLst>
                    <a:ext uri="{9D8B030D-6E8A-4147-A177-3AD203B41FA5}">
                      <a16:colId xmlns:a16="http://schemas.microsoft.com/office/drawing/2014/main" val="2605204786"/>
                    </a:ext>
                  </a:extLst>
                </a:gridCol>
                <a:gridCol w="1128987">
                  <a:extLst>
                    <a:ext uri="{9D8B030D-6E8A-4147-A177-3AD203B41FA5}">
                      <a16:colId xmlns:a16="http://schemas.microsoft.com/office/drawing/2014/main" val="4121972758"/>
                    </a:ext>
                  </a:extLst>
                </a:gridCol>
                <a:gridCol w="1128987">
                  <a:extLst>
                    <a:ext uri="{9D8B030D-6E8A-4147-A177-3AD203B41FA5}">
                      <a16:colId xmlns:a16="http://schemas.microsoft.com/office/drawing/2014/main" val="130244295"/>
                    </a:ext>
                  </a:extLst>
                </a:gridCol>
                <a:gridCol w="1128987">
                  <a:extLst>
                    <a:ext uri="{9D8B030D-6E8A-4147-A177-3AD203B41FA5}">
                      <a16:colId xmlns:a16="http://schemas.microsoft.com/office/drawing/2014/main" val="1151342041"/>
                    </a:ext>
                  </a:extLst>
                </a:gridCol>
                <a:gridCol w="1128987">
                  <a:extLst>
                    <a:ext uri="{9D8B030D-6E8A-4147-A177-3AD203B41FA5}">
                      <a16:colId xmlns:a16="http://schemas.microsoft.com/office/drawing/2014/main" val="1074734522"/>
                    </a:ext>
                  </a:extLst>
                </a:gridCol>
              </a:tblGrid>
              <a:tr h="0">
                <a:tc>
                  <a:txBody>
                    <a:bodyPr/>
                    <a:lstStyle/>
                    <a:p>
                      <a:pPr algn="ctr">
                        <a:lnSpc>
                          <a:spcPct val="115000"/>
                        </a:lnSpc>
                        <a:spcAft>
                          <a:spcPts val="0"/>
                        </a:spcAft>
                      </a:pPr>
                      <a:r>
                        <a:rPr lang="ru-RU" sz="1100" dirty="0">
                          <a:effectLst/>
                          <a:latin typeface="Times New Roman" panose="02020603050405020304" pitchFamily="18" charset="0"/>
                          <a:cs typeface="Times New Roman" panose="02020603050405020304" pitchFamily="18" charset="0"/>
                        </a:rPr>
                        <a:t>Моҳ</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100" dirty="0">
                          <a:effectLst/>
                          <a:latin typeface="Times New Roman" panose="02020603050405020304" pitchFamily="18" charset="0"/>
                          <a:cs typeface="Times New Roman" panose="02020603050405020304" pitchFamily="18" charset="0"/>
                        </a:rPr>
                        <a:t>Чуқурии ҷойгиркунии заминвасл, м</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endParaRPr lang="ru-RU" sz="1100" dirty="0">
                        <a:effectLst/>
                        <a:latin typeface="Times New Roman" panose="02020603050405020304" pitchFamily="18"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100" dirty="0">
                          <a:effectLst/>
                          <a:latin typeface="Times New Roman" panose="02020603050405020304" pitchFamily="18" charset="0"/>
                          <a:cs typeface="Times New Roman" panose="02020603050405020304" pitchFamily="18" charset="0"/>
                        </a:rPr>
                        <a:t>Моҳ</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100" dirty="0">
                          <a:effectLst/>
                          <a:latin typeface="Times New Roman" panose="02020603050405020304" pitchFamily="18" charset="0"/>
                          <a:cs typeface="Times New Roman" panose="02020603050405020304" pitchFamily="18" charset="0"/>
                        </a:rPr>
                        <a:t>Чуқурии ҷойгиркунии заминвасл, м</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endParaRPr lang="ru-RU" sz="1100" dirty="0">
                        <a:effectLst/>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93158596"/>
                  </a:ext>
                </a:extLst>
              </a:tr>
              <a:tr h="0">
                <a:tc>
                  <a:txBody>
                    <a:bodyPr/>
                    <a:lstStyle/>
                    <a:p>
                      <a:endParaRPr lang="ru-RU" sz="1100">
                        <a:effectLst/>
                        <a:latin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Камтар аз 0,8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0,8 – 3,5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ru-RU" sz="1100">
                        <a:effectLst/>
                        <a:latin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Камтар аз 0,8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0,8 – 3,5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3462939"/>
                  </a:ext>
                </a:extLst>
              </a:tr>
              <a:tr h="0">
                <a:tc>
                  <a:txBody>
                    <a:bodyPr/>
                    <a:lstStyle/>
                    <a:p>
                      <a:pPr>
                        <a:lnSpc>
                          <a:spcPct val="115000"/>
                        </a:lnSpc>
                        <a:spcAft>
                          <a:spcPts val="0"/>
                        </a:spcAft>
                      </a:pPr>
                      <a:r>
                        <a:rPr lang="ru-RU" sz="1200">
                          <a:solidFill>
                            <a:schemeClr val="tx1"/>
                          </a:solidFill>
                          <a:effectLst/>
                        </a:rPr>
                        <a:t>Январ</a:t>
                      </a:r>
                      <a:endParaRPr lang="ru-RU"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1,05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1,20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b="1">
                          <a:solidFill>
                            <a:schemeClr val="tx1"/>
                          </a:solidFill>
                          <a:effectLst/>
                        </a:rPr>
                        <a:t>Июл</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2,20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1,75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40722971"/>
                  </a:ext>
                </a:extLst>
              </a:tr>
              <a:tr h="0">
                <a:tc>
                  <a:txBody>
                    <a:bodyPr/>
                    <a:lstStyle/>
                    <a:p>
                      <a:pPr>
                        <a:lnSpc>
                          <a:spcPct val="115000"/>
                        </a:lnSpc>
                        <a:spcAft>
                          <a:spcPts val="0"/>
                        </a:spcAft>
                      </a:pPr>
                      <a:r>
                        <a:rPr lang="ru-RU" sz="1200">
                          <a:solidFill>
                            <a:schemeClr val="tx1"/>
                          </a:solidFill>
                          <a:effectLst/>
                        </a:rPr>
                        <a:t>Феврал</a:t>
                      </a:r>
                      <a:endParaRPr lang="ru-RU"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1,05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1,10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b="1">
                          <a:solidFill>
                            <a:schemeClr val="tx1"/>
                          </a:solidFill>
                          <a:effectLst/>
                        </a:rPr>
                        <a:t>Август</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1,55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dirty="0">
                          <a:effectLst/>
                        </a:rPr>
                        <a:t>1,55</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64406738"/>
                  </a:ext>
                </a:extLst>
              </a:tr>
              <a:tr h="0">
                <a:tc>
                  <a:txBody>
                    <a:bodyPr/>
                    <a:lstStyle/>
                    <a:p>
                      <a:pPr>
                        <a:lnSpc>
                          <a:spcPct val="115000"/>
                        </a:lnSpc>
                        <a:spcAft>
                          <a:spcPts val="0"/>
                        </a:spcAft>
                      </a:pPr>
                      <a:r>
                        <a:rPr lang="ru-RU" sz="1200">
                          <a:solidFill>
                            <a:schemeClr val="tx1"/>
                          </a:solidFill>
                          <a:effectLst/>
                        </a:rPr>
                        <a:t>Март</a:t>
                      </a:r>
                      <a:endParaRPr lang="ru-RU"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1,00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1,00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b="1">
                          <a:solidFill>
                            <a:schemeClr val="tx1"/>
                          </a:solidFill>
                          <a:effectLst/>
                        </a:rPr>
                        <a:t>Сентябр</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1,60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1,70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02484952"/>
                  </a:ext>
                </a:extLst>
              </a:tr>
              <a:tr h="0">
                <a:tc>
                  <a:txBody>
                    <a:bodyPr/>
                    <a:lstStyle/>
                    <a:p>
                      <a:pPr>
                        <a:lnSpc>
                          <a:spcPct val="115000"/>
                        </a:lnSpc>
                        <a:spcAft>
                          <a:spcPts val="0"/>
                        </a:spcAft>
                      </a:pPr>
                      <a:r>
                        <a:rPr lang="ru-RU" sz="1200">
                          <a:solidFill>
                            <a:schemeClr val="tx1"/>
                          </a:solidFill>
                          <a:effectLst/>
                        </a:rPr>
                        <a:t>Апрел</a:t>
                      </a:r>
                      <a:endParaRPr lang="ru-RU"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1,60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1,20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b="1">
                          <a:solidFill>
                            <a:schemeClr val="tx1"/>
                          </a:solidFill>
                          <a:effectLst/>
                        </a:rPr>
                        <a:t>Октябр</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1,55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1,60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28310824"/>
                  </a:ext>
                </a:extLst>
              </a:tr>
              <a:tr h="0">
                <a:tc>
                  <a:txBody>
                    <a:bodyPr/>
                    <a:lstStyle/>
                    <a:p>
                      <a:pPr>
                        <a:lnSpc>
                          <a:spcPct val="115000"/>
                        </a:lnSpc>
                        <a:spcAft>
                          <a:spcPts val="0"/>
                        </a:spcAft>
                      </a:pPr>
                      <a:r>
                        <a:rPr lang="ru-RU" sz="1200">
                          <a:solidFill>
                            <a:schemeClr val="tx1"/>
                          </a:solidFill>
                          <a:effectLst/>
                        </a:rPr>
                        <a:t>Май</a:t>
                      </a:r>
                      <a:endParaRPr lang="ru-RU"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1,95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1,30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b="1">
                          <a:solidFill>
                            <a:schemeClr val="tx1"/>
                          </a:solidFill>
                          <a:effectLst/>
                        </a:rPr>
                        <a:t>Ноябр</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1,60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1,35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62650350"/>
                  </a:ext>
                </a:extLst>
              </a:tr>
              <a:tr h="0">
                <a:tc>
                  <a:txBody>
                    <a:bodyPr/>
                    <a:lstStyle/>
                    <a:p>
                      <a:pPr>
                        <a:lnSpc>
                          <a:spcPct val="115000"/>
                        </a:lnSpc>
                        <a:spcAft>
                          <a:spcPts val="0"/>
                        </a:spcAft>
                      </a:pPr>
                      <a:r>
                        <a:rPr lang="ru-RU" sz="1200" dirty="0">
                          <a:solidFill>
                            <a:schemeClr val="tx1"/>
                          </a:solidFill>
                          <a:effectLst/>
                        </a:rPr>
                        <a:t>Июн</a:t>
                      </a:r>
                      <a:endParaRPr lang="ru-RU"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2,00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a:effectLst/>
                        </a:rPr>
                        <a:t>1,55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b="1" dirty="0">
                          <a:solidFill>
                            <a:schemeClr val="tx1"/>
                          </a:solidFill>
                          <a:effectLst/>
                        </a:rPr>
                        <a:t>Декабр</a:t>
                      </a:r>
                      <a:endParaRPr lang="ru-RU"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r">
                        <a:lnSpc>
                          <a:spcPct val="115000"/>
                        </a:lnSpc>
                        <a:spcAft>
                          <a:spcPts val="0"/>
                        </a:spcAft>
                      </a:pPr>
                      <a:r>
                        <a:rPr lang="ru-RU" sz="1200">
                          <a:effectLst/>
                        </a:rPr>
                        <a:t>1,65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200" dirty="0">
                          <a:effectLst/>
                        </a:rPr>
                        <a:t>1,35</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51618038"/>
                  </a:ext>
                </a:extLst>
              </a:tr>
            </a:tbl>
          </a:graphicData>
        </a:graphic>
      </p:graphicFrame>
      <p:sp>
        <p:nvSpPr>
          <p:cNvPr id="7" name="TextBox 6">
            <a:extLst>
              <a:ext uri="{FF2B5EF4-FFF2-40B4-BE49-F238E27FC236}">
                <a16:creationId xmlns:a16="http://schemas.microsoft.com/office/drawing/2014/main" id="{BEF1CCE3-0F0F-4D39-8C7F-B6C271494255}"/>
              </a:ext>
            </a:extLst>
          </p:cNvPr>
          <p:cNvSpPr txBox="1"/>
          <p:nvPr/>
        </p:nvSpPr>
        <p:spPr>
          <a:xfrm>
            <a:off x="5880109" y="2774695"/>
            <a:ext cx="4584582" cy="376834"/>
          </a:xfrm>
          <a:prstGeom prst="rect">
            <a:avLst/>
          </a:prstGeom>
          <a:noFill/>
        </p:spPr>
        <p:txBody>
          <a:bodyPr wrap="square">
            <a:spAutoFit/>
          </a:bodyPr>
          <a:lstStyle/>
          <a:p>
            <a:pPr indent="449580" algn="just">
              <a:lnSpc>
                <a:spcPct val="150000"/>
              </a:lnSpc>
              <a:spcAft>
                <a:spcPts val="1000"/>
              </a:spcAft>
            </a:pPr>
            <a:r>
              <a:rPr lang="ru-RU" sz="1400" i="1" dirty="0">
                <a:effectLst/>
                <a:latin typeface="Times New Roman" panose="02020603050405020304" pitchFamily="18" charset="0"/>
                <a:ea typeface="Times New Roman" panose="02020603050405020304" pitchFamily="18" charset="0"/>
              </a:rPr>
              <a:t>Ҷадвали 2 – Зариби мавсимӣ (ψс)</a:t>
            </a:r>
          </a:p>
        </p:txBody>
      </p:sp>
    </p:spTree>
    <p:extLst>
      <p:ext uri="{BB962C8B-B14F-4D97-AF65-F5344CB8AC3E}">
        <p14:creationId xmlns:p14="http://schemas.microsoft.com/office/powerpoint/2010/main" val="1191161162"/>
      </p:ext>
    </p:extLst>
  </p:cSld>
  <p:clrMapOvr>
    <a:masterClrMapping/>
  </p:clrMapOvr>
  <mc:AlternateContent xmlns:mc="http://schemas.openxmlformats.org/markup-compatibility/2006" xmlns:p14="http://schemas.microsoft.com/office/powerpoint/2010/main">
    <mc:Choice Requires="p14">
      <p:transition spd="slow" p14:dur="2000" advTm="141137"/>
    </mc:Choice>
    <mc:Fallback xmlns="">
      <p:transition spd="slow" advTm="14113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2B186FA-F4C1-4C58-A969-6676B6B09A8E}"/>
              </a:ext>
            </a:extLst>
          </p:cNvPr>
          <p:cNvSpPr txBox="1"/>
          <p:nvPr/>
        </p:nvSpPr>
        <p:spPr>
          <a:xfrm>
            <a:off x="611560" y="116632"/>
            <a:ext cx="8208912" cy="461665"/>
          </a:xfrm>
          <a:prstGeom prst="rect">
            <a:avLst/>
          </a:prstGeom>
          <a:noFill/>
        </p:spPr>
        <p:txBody>
          <a:bodyPr wrap="square">
            <a:spAutoFit/>
          </a:bodyPr>
          <a:lstStyle/>
          <a:p>
            <a:pPr algn="ctr" eaLnBrk="0" fontAlgn="base" hangingPunct="0">
              <a:spcBef>
                <a:spcPct val="0"/>
              </a:spcBef>
              <a:spcAft>
                <a:spcPct val="0"/>
              </a:spcAft>
            </a:pPr>
            <a:r>
              <a:rPr lang="tg-Cyrl-TJ" sz="2400" i="1" dirty="0">
                <a:effectLst/>
                <a:latin typeface="Times New Roman" panose="02020603050405020304" pitchFamily="18" charset="0"/>
                <a:ea typeface="Times New Roman" panose="02020603050405020304" pitchFamily="18" charset="0"/>
                <a:cs typeface="Times New Roman" panose="02020603050405020304" pitchFamily="18" charset="0"/>
              </a:rPr>
              <a:t>Ҳисоби заминвасли муҳофизатӣ</a:t>
            </a:r>
            <a:endParaRPr lang="ru-RU"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2ADEDC7-85A9-4AD6-A402-2A03E90C1881}"/>
              </a:ext>
            </a:extLst>
          </p:cNvPr>
          <p:cNvSpPr txBox="1"/>
          <p:nvPr/>
        </p:nvSpPr>
        <p:spPr>
          <a:xfrm>
            <a:off x="899592" y="764704"/>
            <a:ext cx="7920880" cy="923330"/>
          </a:xfrm>
          <a:prstGeom prst="rect">
            <a:avLst/>
          </a:prstGeom>
          <a:noFill/>
        </p:spPr>
        <p:txBody>
          <a:bodyPr wrap="square">
            <a:spAutoFit/>
          </a:bodyPr>
          <a:lstStyle/>
          <a:p>
            <a:pPr algn="just"/>
            <a:r>
              <a:rPr lang="ru-RU" sz="1800" b="1" dirty="0">
                <a:effectLst/>
                <a:latin typeface="Times New Roman" panose="02020603050405020304" pitchFamily="18" charset="0"/>
                <a:ea typeface="Times New Roman" panose="02020603050405020304" pitchFamily="18" charset="0"/>
              </a:rPr>
              <a:t>Ҷадвали 3 – Коэффитсиентҳои таъсири мутақобила (η₃) </a:t>
            </a:r>
            <a:r>
              <a:rPr lang="ru-RU" sz="1800" i="1" dirty="0">
                <a:effectLst/>
                <a:latin typeface="Times New Roman" panose="02020603050405020304" pitchFamily="18" charset="0"/>
                <a:ea typeface="Times New Roman" panose="02020603050405020304" pitchFamily="18" charset="0"/>
              </a:rPr>
              <a:t>(истифодаи электродҳои амудии заминвасли гурӯҳӣ ҳангоми ҷойгиркунии онҳо аз рӯи контур)</a:t>
            </a:r>
            <a:endParaRPr lang="ru-RU" sz="1600" dirty="0">
              <a:effectLst/>
              <a:latin typeface="Times New Roman" panose="02020603050405020304" pitchFamily="18" charset="0"/>
              <a:ea typeface="Times New Roman" panose="02020603050405020304" pitchFamily="18" charset="0"/>
            </a:endParaRPr>
          </a:p>
        </p:txBody>
      </p:sp>
      <p:graphicFrame>
        <p:nvGraphicFramePr>
          <p:cNvPr id="7" name="Таблица 6">
            <a:extLst>
              <a:ext uri="{FF2B5EF4-FFF2-40B4-BE49-F238E27FC236}">
                <a16:creationId xmlns:a16="http://schemas.microsoft.com/office/drawing/2014/main" id="{2872A351-A8E7-4F07-9BD6-C1280A473E53}"/>
              </a:ext>
            </a:extLst>
          </p:cNvPr>
          <p:cNvGraphicFramePr>
            <a:graphicFrameLocks noGrp="1"/>
          </p:cNvGraphicFramePr>
          <p:nvPr>
            <p:extLst>
              <p:ext uri="{D42A27DB-BD31-4B8C-83A1-F6EECF244321}">
                <p14:modId xmlns:p14="http://schemas.microsoft.com/office/powerpoint/2010/main" val="1285056227"/>
              </p:ext>
            </p:extLst>
          </p:nvPr>
        </p:nvGraphicFramePr>
        <p:xfrm>
          <a:off x="1043608" y="1700808"/>
          <a:ext cx="7056784" cy="1397064"/>
        </p:xfrm>
        <a:graphic>
          <a:graphicData uri="http://schemas.openxmlformats.org/drawingml/2006/table">
            <a:tbl>
              <a:tblPr firstRow="1" firstCol="1" bandRow="1">
                <a:tableStyleId>{5C22544A-7EE6-4342-B048-85BDC9FD1C3A}</a:tableStyleId>
              </a:tblPr>
              <a:tblGrid>
                <a:gridCol w="2905690">
                  <a:extLst>
                    <a:ext uri="{9D8B030D-6E8A-4147-A177-3AD203B41FA5}">
                      <a16:colId xmlns:a16="http://schemas.microsoft.com/office/drawing/2014/main" val="2243905294"/>
                    </a:ext>
                  </a:extLst>
                </a:gridCol>
                <a:gridCol w="4151094">
                  <a:extLst>
                    <a:ext uri="{9D8B030D-6E8A-4147-A177-3AD203B41FA5}">
                      <a16:colId xmlns:a16="http://schemas.microsoft.com/office/drawing/2014/main" val="3003531201"/>
                    </a:ext>
                  </a:extLst>
                </a:gridCol>
              </a:tblGrid>
              <a:tr h="0">
                <a:tc>
                  <a:txBody>
                    <a:bodyPr/>
                    <a:lstStyle/>
                    <a:p>
                      <a:pPr algn="ctr">
                        <a:lnSpc>
                          <a:spcPct val="115000"/>
                        </a:lnSpc>
                        <a:spcAft>
                          <a:spcPts val="0"/>
                        </a:spcAft>
                      </a:pPr>
                      <a:r>
                        <a:rPr lang="ru-RU" sz="1200">
                          <a:effectLst/>
                        </a:rPr>
                        <a:t>Шумораи заминваслҳо</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dirty="0">
                          <a:effectLst/>
                        </a:rPr>
                        <a:t>Зариби истифодаи электродҳои </a:t>
                      </a:r>
                      <a:endParaRPr lang="ru-RU" sz="1100" dirty="0">
                        <a:effectLst/>
                      </a:endParaRPr>
                    </a:p>
                    <a:p>
                      <a:pPr algn="ctr">
                        <a:lnSpc>
                          <a:spcPct val="115000"/>
                        </a:lnSpc>
                        <a:spcAft>
                          <a:spcPts val="0"/>
                        </a:spcAft>
                      </a:pPr>
                      <a:r>
                        <a:rPr lang="ru-RU" sz="1200" dirty="0">
                          <a:effectLst/>
                        </a:rPr>
                        <a:t>амудӣ (η₃)</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83231751"/>
                  </a:ext>
                </a:extLst>
              </a:tr>
              <a:tr h="0">
                <a:tc>
                  <a:txBody>
                    <a:bodyPr/>
                    <a:lstStyle/>
                    <a:p>
                      <a:pPr algn="ctr">
                        <a:lnSpc>
                          <a:spcPct val="115000"/>
                        </a:lnSpc>
                        <a:spcAft>
                          <a:spcPts val="0"/>
                        </a:spcAft>
                      </a:pPr>
                      <a:r>
                        <a:rPr lang="ru-RU" sz="1200">
                          <a:effectLst/>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a:effectLst/>
                        </a:rPr>
                        <a:t>0,85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98089244"/>
                  </a:ext>
                </a:extLst>
              </a:tr>
              <a:tr h="0">
                <a:tc>
                  <a:txBody>
                    <a:bodyPr/>
                    <a:lstStyle/>
                    <a:p>
                      <a:pPr algn="ctr">
                        <a:lnSpc>
                          <a:spcPct val="115000"/>
                        </a:lnSpc>
                        <a:spcAft>
                          <a:spcPts val="0"/>
                        </a:spcAft>
                      </a:pPr>
                      <a:r>
                        <a:rPr lang="ru-RU" sz="12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a:effectLst/>
                        </a:rPr>
                        <a:t>0,73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59510926"/>
                  </a:ext>
                </a:extLst>
              </a:tr>
              <a:tr h="0">
                <a:tc>
                  <a:txBody>
                    <a:bodyPr/>
                    <a:lstStyle/>
                    <a:p>
                      <a:pPr algn="ctr">
                        <a:lnSpc>
                          <a:spcPct val="115000"/>
                        </a:lnSpc>
                        <a:spcAft>
                          <a:spcPts val="0"/>
                        </a:spcAft>
                      </a:pPr>
                      <a:r>
                        <a:rPr lang="ru-RU" sz="1200">
                          <a:effectLst/>
                        </a:rPr>
                        <a:t>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a:effectLst/>
                        </a:rPr>
                        <a:t>0,65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25683792"/>
                  </a:ext>
                </a:extLst>
              </a:tr>
              <a:tr h="0">
                <a:tc>
                  <a:txBody>
                    <a:bodyPr/>
                    <a:lstStyle/>
                    <a:p>
                      <a:pPr algn="ctr">
                        <a:lnSpc>
                          <a:spcPct val="115000"/>
                        </a:lnSpc>
                        <a:spcAft>
                          <a:spcPts val="0"/>
                        </a:spcAft>
                      </a:pPr>
                      <a:r>
                        <a:rPr lang="ru-RU" sz="1200">
                          <a:effectLst/>
                        </a:rPr>
                        <a:t>10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dirty="0">
                          <a:effectLst/>
                        </a:rPr>
                        <a:t>0,59</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67021191"/>
                  </a:ext>
                </a:extLst>
              </a:tr>
              <a:tr h="0">
                <a:tc>
                  <a:txBody>
                    <a:bodyPr/>
                    <a:lstStyle/>
                    <a:p>
                      <a:pPr algn="ctr">
                        <a:lnSpc>
                          <a:spcPct val="115000"/>
                        </a:lnSpc>
                        <a:spcAft>
                          <a:spcPts val="0"/>
                        </a:spcAft>
                      </a:pPr>
                      <a:r>
                        <a:rPr lang="ru-RU" sz="1200">
                          <a:effectLst/>
                        </a:rPr>
                        <a:t>20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dirty="0">
                          <a:effectLst/>
                        </a:rPr>
                        <a:t>0,48</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41532902"/>
                  </a:ext>
                </a:extLst>
              </a:tr>
            </a:tbl>
          </a:graphicData>
        </a:graphic>
      </p:graphicFrame>
      <p:sp>
        <p:nvSpPr>
          <p:cNvPr id="9" name="TextBox 8">
            <a:extLst>
              <a:ext uri="{FF2B5EF4-FFF2-40B4-BE49-F238E27FC236}">
                <a16:creationId xmlns:a16="http://schemas.microsoft.com/office/drawing/2014/main" id="{1CA6CB1F-302B-4432-B3A9-1AD26B2E3C01}"/>
              </a:ext>
            </a:extLst>
          </p:cNvPr>
          <p:cNvSpPr txBox="1"/>
          <p:nvPr/>
        </p:nvSpPr>
        <p:spPr>
          <a:xfrm>
            <a:off x="1057670" y="3140968"/>
            <a:ext cx="7618786" cy="615553"/>
          </a:xfrm>
          <a:prstGeom prst="rect">
            <a:avLst/>
          </a:prstGeom>
          <a:noFill/>
        </p:spPr>
        <p:txBody>
          <a:bodyPr wrap="square">
            <a:spAutoFit/>
          </a:bodyPr>
          <a:lstStyle/>
          <a:p>
            <a:pPr algn="just"/>
            <a:r>
              <a:rPr lang="ru-RU" sz="1800" b="1" dirty="0">
                <a:effectLst/>
                <a:latin typeface="Times New Roman" panose="02020603050405020304" pitchFamily="18" charset="0"/>
                <a:ea typeface="Times New Roman" panose="02020603050405020304" pitchFamily="18" charset="0"/>
              </a:rPr>
              <a:t>Ҷадвали 4 – Зарибҳои истифодаи тасмаи уфуқӣ (ηп)</a:t>
            </a:r>
            <a:br>
              <a:rPr lang="ru-RU" sz="1800" dirty="0">
                <a:effectLst/>
                <a:latin typeface="Times New Roman" panose="02020603050405020304" pitchFamily="18" charset="0"/>
                <a:ea typeface="Times New Roman" panose="02020603050405020304" pitchFamily="18" charset="0"/>
              </a:rPr>
            </a:br>
            <a:r>
              <a:rPr lang="ru-RU" sz="1600" i="1" dirty="0">
                <a:effectLst/>
                <a:latin typeface="Times New Roman" panose="02020603050405020304" pitchFamily="18" charset="0"/>
                <a:ea typeface="Times New Roman" panose="02020603050405020304" pitchFamily="18" charset="0"/>
              </a:rPr>
              <a:t>(тасмаи уфуқӣ, ки электродҳои амудии заминвасли гурӯҳиро пайваст мекунад)</a:t>
            </a:r>
            <a:endParaRPr lang="ru-RU" sz="1800" dirty="0">
              <a:effectLst/>
              <a:latin typeface="Times New Roman" panose="02020603050405020304" pitchFamily="18" charset="0"/>
              <a:ea typeface="Times New Roman" panose="02020603050405020304" pitchFamily="18" charset="0"/>
            </a:endParaRPr>
          </a:p>
        </p:txBody>
      </p:sp>
      <p:graphicFrame>
        <p:nvGraphicFramePr>
          <p:cNvPr id="10" name="Таблица 9">
            <a:extLst>
              <a:ext uri="{FF2B5EF4-FFF2-40B4-BE49-F238E27FC236}">
                <a16:creationId xmlns:a16="http://schemas.microsoft.com/office/drawing/2014/main" id="{405DB717-A6F1-46E9-82A6-7AB1A1364622}"/>
              </a:ext>
            </a:extLst>
          </p:cNvPr>
          <p:cNvGraphicFramePr>
            <a:graphicFrameLocks noGrp="1"/>
          </p:cNvGraphicFramePr>
          <p:nvPr>
            <p:extLst>
              <p:ext uri="{D42A27DB-BD31-4B8C-83A1-F6EECF244321}">
                <p14:modId xmlns:p14="http://schemas.microsoft.com/office/powerpoint/2010/main" val="1074861417"/>
              </p:ext>
            </p:extLst>
          </p:nvPr>
        </p:nvGraphicFramePr>
        <p:xfrm>
          <a:off x="1115616" y="3933056"/>
          <a:ext cx="6984776" cy="1160526"/>
        </p:xfrm>
        <a:graphic>
          <a:graphicData uri="http://schemas.openxmlformats.org/drawingml/2006/table">
            <a:tbl>
              <a:tblPr firstRow="1" firstCol="1" bandRow="1">
                <a:tableStyleId>{5C22544A-7EE6-4342-B048-85BDC9FD1C3A}</a:tableStyleId>
              </a:tblPr>
              <a:tblGrid>
                <a:gridCol w="2876040">
                  <a:extLst>
                    <a:ext uri="{9D8B030D-6E8A-4147-A177-3AD203B41FA5}">
                      <a16:colId xmlns:a16="http://schemas.microsoft.com/office/drawing/2014/main" val="4273308332"/>
                    </a:ext>
                  </a:extLst>
                </a:gridCol>
                <a:gridCol w="4108736">
                  <a:extLst>
                    <a:ext uri="{9D8B030D-6E8A-4147-A177-3AD203B41FA5}">
                      <a16:colId xmlns:a16="http://schemas.microsoft.com/office/drawing/2014/main" val="2686706205"/>
                    </a:ext>
                  </a:extLst>
                </a:gridCol>
              </a:tblGrid>
              <a:tr h="0">
                <a:tc>
                  <a:txBody>
                    <a:bodyPr/>
                    <a:lstStyle/>
                    <a:p>
                      <a:pPr algn="ctr">
                        <a:lnSpc>
                          <a:spcPct val="115000"/>
                        </a:lnSpc>
                        <a:spcAft>
                          <a:spcPts val="0"/>
                        </a:spcAft>
                      </a:pPr>
                      <a:r>
                        <a:rPr lang="ru-RU" sz="1200">
                          <a:effectLst/>
                          <a:latin typeface="Times New Roman" panose="02020603050405020304" pitchFamily="18" charset="0"/>
                          <a:cs typeface="Times New Roman" panose="02020603050405020304" pitchFamily="18" charset="0"/>
                        </a:rPr>
                        <a:t>Шумораи электродҳои амудӣ</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a:effectLst/>
                          <a:latin typeface="Times New Roman" panose="02020603050405020304" pitchFamily="18" charset="0"/>
                          <a:cs typeface="Times New Roman" panose="02020603050405020304" pitchFamily="18" charset="0"/>
                        </a:rPr>
                        <a:t>Зариби истифодаи тасма (ηп)</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99535283"/>
                  </a:ext>
                </a:extLst>
              </a:tr>
              <a:tr h="0">
                <a:tc>
                  <a:txBody>
                    <a:bodyPr/>
                    <a:lstStyle/>
                    <a:p>
                      <a:pPr algn="ctr">
                        <a:lnSpc>
                          <a:spcPct val="115000"/>
                        </a:lnSpc>
                        <a:spcAft>
                          <a:spcPts val="0"/>
                        </a:spcAft>
                      </a:pPr>
                      <a:r>
                        <a:rPr lang="ru-RU" sz="1200">
                          <a:effectLst/>
                          <a:latin typeface="Times New Roman" panose="02020603050405020304" pitchFamily="18" charset="0"/>
                          <a:cs typeface="Times New Roman" panose="02020603050405020304" pitchFamily="18" charset="0"/>
                        </a:rPr>
                        <a:t>2</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dirty="0">
                          <a:effectLst/>
                          <a:latin typeface="Times New Roman" panose="02020603050405020304" pitchFamily="18" charset="0"/>
                          <a:cs typeface="Times New Roman" panose="02020603050405020304" pitchFamily="18" charset="0"/>
                        </a:rPr>
                        <a:t>0,85</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41456403"/>
                  </a:ext>
                </a:extLst>
              </a:tr>
              <a:tr h="0">
                <a:tc>
                  <a:txBody>
                    <a:bodyPr/>
                    <a:lstStyle/>
                    <a:p>
                      <a:pPr algn="ctr">
                        <a:lnSpc>
                          <a:spcPct val="115000"/>
                        </a:lnSpc>
                        <a:spcAft>
                          <a:spcPts val="0"/>
                        </a:spcAft>
                      </a:pPr>
                      <a:r>
                        <a:rPr lang="ru-RU" sz="1200">
                          <a:effectLst/>
                          <a:latin typeface="Times New Roman" panose="02020603050405020304" pitchFamily="18" charset="0"/>
                          <a:cs typeface="Times New Roman" panose="02020603050405020304" pitchFamily="18" charset="0"/>
                        </a:rPr>
                        <a:t>4</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dirty="0">
                          <a:effectLst/>
                          <a:latin typeface="Times New Roman" panose="02020603050405020304" pitchFamily="18" charset="0"/>
                          <a:cs typeface="Times New Roman" panose="02020603050405020304" pitchFamily="18" charset="0"/>
                        </a:rPr>
                        <a:t>0,77</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33050401"/>
                  </a:ext>
                </a:extLst>
              </a:tr>
              <a:tr h="0">
                <a:tc>
                  <a:txBody>
                    <a:bodyPr/>
                    <a:lstStyle/>
                    <a:p>
                      <a:pPr algn="ctr">
                        <a:lnSpc>
                          <a:spcPct val="115000"/>
                        </a:lnSpc>
                        <a:spcAft>
                          <a:spcPts val="0"/>
                        </a:spcAft>
                      </a:pPr>
                      <a:r>
                        <a:rPr lang="ru-RU" sz="1200">
                          <a:effectLst/>
                          <a:latin typeface="Times New Roman" panose="02020603050405020304" pitchFamily="18" charset="0"/>
                          <a:cs typeface="Times New Roman" panose="02020603050405020304" pitchFamily="18" charset="0"/>
                        </a:rPr>
                        <a:t>6</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a:effectLst/>
                          <a:latin typeface="Times New Roman" panose="02020603050405020304" pitchFamily="18" charset="0"/>
                          <a:cs typeface="Times New Roman" panose="02020603050405020304" pitchFamily="18" charset="0"/>
                        </a:rPr>
                        <a:t>0,72</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43060928"/>
                  </a:ext>
                </a:extLst>
              </a:tr>
              <a:tr h="0">
                <a:tc>
                  <a:txBody>
                    <a:bodyPr/>
                    <a:lstStyle/>
                    <a:p>
                      <a:pPr algn="ctr">
                        <a:lnSpc>
                          <a:spcPct val="115000"/>
                        </a:lnSpc>
                        <a:spcAft>
                          <a:spcPts val="0"/>
                        </a:spcAft>
                      </a:pPr>
                      <a:r>
                        <a:rPr lang="ru-RU" sz="1200">
                          <a:effectLst/>
                          <a:latin typeface="Times New Roman" panose="02020603050405020304" pitchFamily="18" charset="0"/>
                          <a:cs typeface="Times New Roman" panose="02020603050405020304" pitchFamily="18" charset="0"/>
                        </a:rPr>
                        <a:t>10</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dirty="0">
                          <a:effectLst/>
                          <a:latin typeface="Times New Roman" panose="02020603050405020304" pitchFamily="18" charset="0"/>
                          <a:cs typeface="Times New Roman" panose="02020603050405020304" pitchFamily="18" charset="0"/>
                        </a:rPr>
                        <a:t>0,62</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78019868"/>
                  </a:ext>
                </a:extLst>
              </a:tr>
              <a:tr h="0">
                <a:tc>
                  <a:txBody>
                    <a:bodyPr/>
                    <a:lstStyle/>
                    <a:p>
                      <a:pPr algn="ctr">
                        <a:lnSpc>
                          <a:spcPct val="115000"/>
                        </a:lnSpc>
                        <a:spcAft>
                          <a:spcPts val="0"/>
                        </a:spcAft>
                      </a:pPr>
                      <a:r>
                        <a:rPr lang="ru-RU" sz="1200">
                          <a:effectLst/>
                          <a:latin typeface="Times New Roman" panose="02020603050405020304" pitchFamily="18" charset="0"/>
                          <a:cs typeface="Times New Roman" panose="02020603050405020304" pitchFamily="18" charset="0"/>
                        </a:rPr>
                        <a:t>20</a:t>
                      </a:r>
                      <a:endParaRPr lang="ru-RU" sz="1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ru-RU" sz="1200" dirty="0">
                          <a:effectLst/>
                          <a:latin typeface="Times New Roman" panose="02020603050405020304" pitchFamily="18" charset="0"/>
                          <a:cs typeface="Times New Roman" panose="02020603050405020304" pitchFamily="18" charset="0"/>
                        </a:rPr>
                        <a:t>0,42</a:t>
                      </a:r>
                      <a:endParaRPr lang="ru-RU" sz="1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30757318"/>
                  </a:ext>
                </a:extLst>
              </a:tr>
            </a:tbl>
          </a:graphicData>
        </a:graphic>
      </p:graphicFrame>
    </p:spTree>
    <p:extLst>
      <p:ext uri="{BB962C8B-B14F-4D97-AF65-F5344CB8AC3E}">
        <p14:creationId xmlns:p14="http://schemas.microsoft.com/office/powerpoint/2010/main" val="1817223218"/>
      </p:ext>
    </p:extLst>
  </p:cSld>
  <p:clrMapOvr>
    <a:masterClrMapping/>
  </p:clrMapOvr>
  <mc:AlternateContent xmlns:mc="http://schemas.openxmlformats.org/markup-compatibility/2006" xmlns:p14="http://schemas.microsoft.com/office/powerpoint/2010/main">
    <mc:Choice Requires="p14">
      <p:transition spd="slow" p14:dur="2000" advTm="116201"/>
    </mc:Choice>
    <mc:Fallback xmlns="">
      <p:transition spd="slow" advTm="11620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999343C-29A8-4432-98DB-37A67E81EDAE}"/>
              </a:ext>
            </a:extLst>
          </p:cNvPr>
          <p:cNvSpPr>
            <a:spLocks noGrp="1"/>
          </p:cNvSpPr>
          <p:nvPr>
            <p:ph idx="1"/>
          </p:nvPr>
        </p:nvSpPr>
        <p:spPr>
          <a:xfrm>
            <a:off x="457200" y="188640"/>
            <a:ext cx="8229600" cy="5400600"/>
          </a:xfrm>
        </p:spPr>
        <p:txBody>
          <a:bodyPr>
            <a:noAutofit/>
          </a:bodyPr>
          <a:lstStyle/>
          <a:p>
            <a:pPr marL="0" indent="0" algn="just">
              <a:lnSpc>
                <a:spcPct val="150000"/>
              </a:lnSpc>
              <a:spcAft>
                <a:spcPts val="1000"/>
              </a:spcAft>
              <a:buNone/>
            </a:pPr>
            <a:r>
              <a:rPr lang="tg-Cyrl-TJ" sz="1800" dirty="0">
                <a:effectLst/>
                <a:latin typeface="Times New Roman" panose="02020603050405020304" pitchFamily="18" charset="0"/>
                <a:ea typeface="Times New Roman" panose="02020603050405020304" pitchFamily="18" charset="0"/>
              </a:rPr>
              <a:t>	Заминвасли муҳофизатӣ яке аз муҳимтарин ва самараноктарин чораҳои таъмини бехатарии электрикӣ ба ҳисоб рафта, барои ҳифзи инсон аз осеби ҷараёни барқ ва пешгирии сӯхтор ҳангоми пайдо шудани расишҳои якфазагӣ дар таҷҳизоти барқӣ, дастгоҳҳо ва хатҳои интиқоли барқ истифода бурда мешавад, ки принсипи асосии он аз паст намудани потенсиали қисмҳои металлии ба замин пайвастшуда ва баробарсозии потенсиалҳои сатҳи замин ва таҷҳизот иборат буда, дар натиҷа шиддати ламс ва шиддати қадам то сатҳи бехатар кам карда мешаванд, ин низом дар шабакаҳои гуногуни барқӣ бо шиддатҳои то 1000 В ва аз он боло, хусусан дар шароити хавфнок ва махсусан хавфнок ҳатмӣ мебошад, дастгоҳи заминвасл аз маҷмӯи электродҳо (амудӣ ва уфуқӣ), ноқилҳои заминваслкунанда ва унсурҳои табиӣ ё сунъӣ иборат буда, метавонад шакли берунӣ ё контурӣ дошта бошад, ки навъи контурӣ самараноктар буда, баробаршавии потенсиалҳоро дар тамомиминтақа таъмин мекунад, ҳангоми лоиҳакашӣ ва ҳисоб</a:t>
            </a:r>
            <a:endParaRPr lang="ru-RU" sz="1800" dirty="0">
              <a:latin typeface="Times New Roman" panose="02020603050405020304" pitchFamily="18" charset="0"/>
              <a:cs typeface="Times New Roman" panose="02020603050405020304" pitchFamily="18" charset="0"/>
            </a:endParaRPr>
          </a:p>
        </p:txBody>
      </p:sp>
      <p:sp>
        <p:nvSpPr>
          <p:cNvPr id="4" name="Заголовок 1">
            <a:extLst>
              <a:ext uri="{FF2B5EF4-FFF2-40B4-BE49-F238E27FC236}">
                <a16:creationId xmlns:a16="http://schemas.microsoft.com/office/drawing/2014/main" id="{0E0EE649-320C-49A6-B0EC-49B42809EE93}"/>
              </a:ext>
            </a:extLst>
          </p:cNvPr>
          <p:cNvSpPr txBox="1">
            <a:spLocks/>
          </p:cNvSpPr>
          <p:nvPr/>
        </p:nvSpPr>
        <p:spPr>
          <a:xfrm>
            <a:off x="297868" y="-27383"/>
            <a:ext cx="8712968" cy="360040"/>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p>
        </p:txBody>
      </p:sp>
    </p:spTree>
    <p:extLst>
      <p:ext uri="{BB962C8B-B14F-4D97-AF65-F5344CB8AC3E}">
        <p14:creationId xmlns:p14="http://schemas.microsoft.com/office/powerpoint/2010/main" val="3253143147"/>
      </p:ext>
    </p:extLst>
  </p:cSld>
  <p:clrMapOvr>
    <a:masterClrMapping/>
  </p:clrMapOvr>
  <mc:AlternateContent xmlns:mc="http://schemas.openxmlformats.org/markup-compatibility/2006" xmlns:p14="http://schemas.microsoft.com/office/powerpoint/2010/main">
    <mc:Choice Requires="p14">
      <p:transition spd="slow" p14:dur="2000" advTm="94170"/>
    </mc:Choice>
    <mc:Fallback xmlns="">
      <p:transition spd="slow" advTm="9417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967DF227-68B7-4FA4-801B-8EDA298F8D8F}"/>
              </a:ext>
            </a:extLst>
          </p:cNvPr>
          <p:cNvSpPr>
            <a:spLocks noGrp="1"/>
          </p:cNvSpPr>
          <p:nvPr>
            <p:ph idx="1"/>
          </p:nvPr>
        </p:nvSpPr>
        <p:spPr>
          <a:xfrm>
            <a:off x="683568" y="336889"/>
            <a:ext cx="8229600" cy="4389120"/>
          </a:xfrm>
        </p:spPr>
        <p:txBody>
          <a:bodyPr>
            <a:noAutofit/>
          </a:bodyPr>
          <a:lstStyle/>
          <a:p>
            <a:pPr marL="0" indent="0" algn="just">
              <a:lnSpc>
                <a:spcPct val="170000"/>
              </a:lnSpc>
              <a:buNone/>
            </a:pPr>
            <a:r>
              <a:rPr lang="tg-Cyrl-TJ" sz="1800" dirty="0">
                <a:effectLst/>
                <a:latin typeface="Times New Roman" panose="02020603050405020304" pitchFamily="18" charset="0"/>
                <a:ea typeface="Times New Roman" panose="02020603050405020304" pitchFamily="18" charset="0"/>
              </a:rPr>
              <a:t> параметрҳои асосӣ, аз ҷумла шумора, андоза ва ҷойгиршавии электродҳо муайян карда шуда, ҳисоб одатан аз рӯи муқовимати иҷозатдодашудаи паҳншавии ҷараён ё шиддати ламс иҷро гардида, шарти асосӣ иҷро шудани нобаробарии R ≤ Rдоп мебошад, ки барои шабакаҳои гуногун меъёрҳои муайян дорад (масалан, то 4–10 Ом барои шабакаҳои пастшиддат ва то 0,5 Ом барои шабакаҳои баландшиддат), инчунин дар раванди истифода назорати мунтазам, аз ҷумла ченкунии муқовимат, санҷиши пайвастҳо, назорати коррозия ва арзёбии шиддати ламс ҳатмӣ буда, танҳо дар сурати риояи ҳамаи ин талаботҳо заминвасли муҳофизатӣ метавонад фаъолияти боэътимод ва бехатарии пурраи системаҳои барқиро таъмин намояд.</a:t>
            </a:r>
            <a:endParaRPr lang="ru-RU" sz="1800" dirty="0">
              <a:effectLst/>
              <a:latin typeface="Times New Roman" panose="02020603050405020304" pitchFamily="18" charset="0"/>
              <a:ea typeface="Times New Roman" panose="02020603050405020304" pitchFamily="18" charset="0"/>
            </a:endParaRPr>
          </a:p>
          <a:p>
            <a:pPr marL="0" indent="0" algn="just">
              <a:lnSpc>
                <a:spcPct val="170000"/>
              </a:lnSpc>
              <a:buNone/>
            </a:pPr>
            <a:endParaRPr lang="ru-RU" sz="1800" dirty="0"/>
          </a:p>
        </p:txBody>
      </p:sp>
      <p:sp>
        <p:nvSpPr>
          <p:cNvPr id="4" name="Заголовок 1">
            <a:extLst>
              <a:ext uri="{FF2B5EF4-FFF2-40B4-BE49-F238E27FC236}">
                <a16:creationId xmlns:a16="http://schemas.microsoft.com/office/drawing/2014/main" id="{5F10941A-93B6-4BEB-B8AD-52205F9211A5}"/>
              </a:ext>
            </a:extLst>
          </p:cNvPr>
          <p:cNvSpPr txBox="1">
            <a:spLocks/>
          </p:cNvSpPr>
          <p:nvPr/>
        </p:nvSpPr>
        <p:spPr>
          <a:xfrm>
            <a:off x="297868" y="-27383"/>
            <a:ext cx="8712968" cy="360040"/>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eaLnBrk="0" fontAlgn="base" hangingPunct="0">
              <a:spcBef>
                <a:spcPct val="0"/>
              </a:spcBef>
              <a:spcAft>
                <a:spcPct val="0"/>
              </a:spcAft>
            </a:pPr>
            <a:r>
              <a:rPr lang="tg-Cyrl-TJ" sz="2400" i="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Хулосаи лексия</a:t>
            </a:r>
          </a:p>
        </p:txBody>
      </p:sp>
    </p:spTree>
    <p:extLst>
      <p:ext uri="{BB962C8B-B14F-4D97-AF65-F5344CB8AC3E}">
        <p14:creationId xmlns:p14="http://schemas.microsoft.com/office/powerpoint/2010/main" val="2537763360"/>
      </p:ext>
    </p:extLst>
  </p:cSld>
  <p:clrMapOvr>
    <a:masterClrMapping/>
  </p:clrMapOvr>
  <mc:AlternateContent xmlns:mc="http://schemas.openxmlformats.org/markup-compatibility/2006" xmlns:p14="http://schemas.microsoft.com/office/powerpoint/2010/main">
    <mc:Choice Requires="p14">
      <p:transition spd="slow" p14:dur="2000" advTm="68205"/>
    </mc:Choice>
    <mc:Fallback xmlns="">
      <p:transition spd="slow" advTm="6820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16682" y="525563"/>
            <a:ext cx="22860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 name="Rectangle 1">
            <a:extLst>
              <a:ext uri="{FF2B5EF4-FFF2-40B4-BE49-F238E27FC236}">
                <a16:creationId xmlns:a16="http://schemas.microsoft.com/office/drawing/2014/main" id="{FBA694E1-6118-4F67-B8AC-EA300864BA36}"/>
              </a:ext>
            </a:extLst>
          </p:cNvPr>
          <p:cNvSpPr>
            <a:spLocks noChangeArrowheads="1"/>
          </p:cNvSpPr>
          <p:nvPr/>
        </p:nvSpPr>
        <p:spPr bwMode="auto">
          <a:xfrm>
            <a:off x="594525" y="594857"/>
            <a:ext cx="7954950" cy="4850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Шкрабак, В. С., и А. В. Луковников.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ҳаёт дар истеҳсолоти кишоварзӣ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Москва: КолосС, 2004.</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и Б. Т. Абдуллоев.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дастури методӣ барои машғулиятҳои озмоишӣ. Қисми 1</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ДТТ ба номи академик М. С. Осимӣ, 2021.</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Абдуллозода, Р. Т., Д. Д. Давлатшоев, Ш. С. Саъдуллозода, Ҷ. Б. Раҳимов, И. Т. Абдуллоев, А. И. Сидоров, И. С. Окраинская, и Н. В. Глотова.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Асосҳои бехатарии электрикӣ: тарҷума аз забони русӣ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Душанбе: ҶДММ «Истиқлол-2019», 2019.</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Овчаренко, А. Г., и С. Л. Раско.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Бехатарии барқ ҳангоми истифодаи иншооти электрикӣ: дастури таълимӣ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Бийск: Алтайский государственный технический университет (БТИ),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Монахов, А. Ф. </a:t>
            </a:r>
            <a:r>
              <a:rPr lang="ru-RU" sz="1800" i="1" dirty="0">
                <a:effectLst/>
                <a:latin typeface="Times New Roman" panose="02020603050405020304" pitchFamily="18" charset="0"/>
                <a:ea typeface="Times New Roman" panose="02020603050405020304" pitchFamily="18" charset="0"/>
                <a:cs typeface="Times New Roman" panose="02020603050405020304" pitchFamily="18" charset="0"/>
              </a:rPr>
              <a:t>Тадбирҳои бехатарии электрикӣ дар иншооти электрикӣ: китоби дарсӣ барои курсҳои такмили ихтисос ва донишҷӯёни ихтисоси муҳандисии электрикӣ</a:t>
            </a: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 2008.</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2C0943B-429F-4026-A4C9-47D94996980B}"/>
              </a:ext>
            </a:extLst>
          </p:cNvPr>
          <p:cNvSpPr txBox="1"/>
          <p:nvPr/>
        </p:nvSpPr>
        <p:spPr>
          <a:xfrm>
            <a:off x="3923928" y="-27384"/>
            <a:ext cx="1512168" cy="461665"/>
          </a:xfrm>
          <a:prstGeom prst="rect">
            <a:avLst/>
          </a:prstGeom>
          <a:noFill/>
        </p:spPr>
        <p:txBody>
          <a:bodyPr wrap="square">
            <a:spAutoFit/>
          </a:bodyPr>
          <a:lstStyle/>
          <a:p>
            <a:r>
              <a:rPr lang="tg-Cyrl-TJ" sz="2400" b="1" i="1" dirty="0">
                <a:latin typeface="Times New Roman" panose="02020603050405020304" pitchFamily="18" charset="0"/>
                <a:cs typeface="Times New Roman" panose="02020603050405020304" pitchFamily="18" charset="0"/>
              </a:rPr>
              <a:t>Адабиёт</a:t>
            </a:r>
            <a:endParaRPr lang="ru-RU" sz="2400" b="1" i="1" dirty="0"/>
          </a:p>
        </p:txBody>
      </p:sp>
    </p:spTree>
    <p:extLst>
      <p:ext uri="{BB962C8B-B14F-4D97-AF65-F5344CB8AC3E}">
        <p14:creationId xmlns:p14="http://schemas.microsoft.com/office/powerpoint/2010/main" val="4261081763"/>
      </p:ext>
    </p:extLst>
  </p:cSld>
  <p:clrMapOvr>
    <a:masterClrMapping/>
  </p:clrMapOvr>
  <mc:AlternateContent xmlns:mc="http://schemas.openxmlformats.org/markup-compatibility/2006" xmlns:p14="http://schemas.microsoft.com/office/powerpoint/2010/main">
    <mc:Choice Requires="p14">
      <p:transition spd="slow" p14:dur="2000" advTm="22260"/>
    </mc:Choice>
    <mc:Fallback xmlns="">
      <p:transition spd="slow" advTm="2226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idx="1"/>
          </p:nvPr>
        </p:nvSpPr>
        <p:spPr>
          <a:xfrm>
            <a:off x="773723" y="2029981"/>
            <a:ext cx="7596554"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3090716363"/>
      </p:ext>
    </p:extLst>
  </p:cSld>
  <p:clrMapOvr>
    <a:masterClrMapping/>
  </p:clrMapOvr>
  <mc:AlternateContent xmlns:mc="http://schemas.openxmlformats.org/markup-compatibility/2006" xmlns:p14="http://schemas.microsoft.com/office/powerpoint/2010/main">
    <mc:Choice Requires="p14">
      <p:transition spd="slow" p14:dur="2000" advTm="6747"/>
    </mc:Choice>
    <mc:Fallback xmlns="">
      <p:transition spd="slow" advTm="6747"/>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1155</TotalTime>
  <Words>3118</Words>
  <Application>Microsoft Office PowerPoint</Application>
  <PresentationFormat>Экран (4:3)</PresentationFormat>
  <Paragraphs>251</Paragraphs>
  <Slides>39</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39</vt:i4>
      </vt:variant>
    </vt:vector>
  </HeadingPairs>
  <TitlesOfParts>
    <vt:vector size="48" baseType="lpstr">
      <vt:lpstr>Arial</vt:lpstr>
      <vt:lpstr>Calibri</vt:lpstr>
      <vt:lpstr>Century Gothic</vt:lpstr>
      <vt:lpstr>Constantia</vt:lpstr>
      <vt:lpstr>Symbol</vt:lpstr>
      <vt:lpstr>Times New Roman</vt:lpstr>
      <vt:lpstr>Wingdings</vt:lpstr>
      <vt:lpstr>Wingdings 2</vt:lpstr>
      <vt:lpstr>Поток</vt:lpstr>
      <vt:lpstr>Презентация PowerPoint</vt:lpstr>
      <vt:lpstr>Презентация PowerPoint</vt:lpstr>
      <vt:lpstr>Презентация PowerPoint</vt:lpstr>
      <vt:lpstr>Низоми заминваслаи ҳимоявӣ</vt:lpstr>
      <vt:lpstr>Низоми заминваслаи ҳимоявӣ</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Institute of energy of Tajikistan</dc:title>
  <dc:creator>User</dc:creator>
  <cp:lastModifiedBy>Абдуллоев Бахтиёр</cp:lastModifiedBy>
  <cp:revision>64</cp:revision>
  <dcterms:created xsi:type="dcterms:W3CDTF">2026-03-15T08:20:21Z</dcterms:created>
  <dcterms:modified xsi:type="dcterms:W3CDTF">2026-04-18T02:35:03Z</dcterms:modified>
</cp:coreProperties>
</file>