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2"/>
  </p:notesMasterIdLst>
  <p:sldIdLst>
    <p:sldId id="256" r:id="rId2"/>
    <p:sldId id="258" r:id="rId3"/>
    <p:sldId id="259" r:id="rId4"/>
    <p:sldId id="265" r:id="rId5"/>
    <p:sldId id="267" r:id="rId6"/>
    <p:sldId id="295" r:id="rId7"/>
    <p:sldId id="322" r:id="rId8"/>
    <p:sldId id="286" r:id="rId9"/>
    <p:sldId id="335" r:id="rId10"/>
    <p:sldId id="289" r:id="rId11"/>
    <p:sldId id="336" r:id="rId12"/>
    <p:sldId id="296" r:id="rId13"/>
    <p:sldId id="297" r:id="rId14"/>
    <p:sldId id="328" r:id="rId15"/>
    <p:sldId id="298" r:id="rId16"/>
    <p:sldId id="299" r:id="rId17"/>
    <p:sldId id="300" r:id="rId18"/>
    <p:sldId id="301" r:id="rId19"/>
    <p:sldId id="302" r:id="rId20"/>
    <p:sldId id="303" r:id="rId21"/>
    <p:sldId id="304" r:id="rId22"/>
    <p:sldId id="305" r:id="rId23"/>
    <p:sldId id="306" r:id="rId24"/>
    <p:sldId id="308" r:id="rId25"/>
    <p:sldId id="309" r:id="rId26"/>
    <p:sldId id="326" r:id="rId27"/>
    <p:sldId id="310" r:id="rId28"/>
    <p:sldId id="311" r:id="rId29"/>
    <p:sldId id="312" r:id="rId30"/>
    <p:sldId id="313" r:id="rId31"/>
    <p:sldId id="325" r:id="rId32"/>
    <p:sldId id="314" r:id="rId33"/>
    <p:sldId id="315" r:id="rId34"/>
    <p:sldId id="316" r:id="rId35"/>
    <p:sldId id="323" r:id="rId36"/>
    <p:sldId id="324" r:id="rId37"/>
    <p:sldId id="327" r:id="rId38"/>
    <p:sldId id="334" r:id="rId39"/>
    <p:sldId id="261" r:id="rId40"/>
    <p:sldId id="262" r:id="rId4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05.05.2026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05.05.2026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05.05.2026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05.05.2026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05.05.2026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05.05.2026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05.05.2026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05.05.2026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05.05.2026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05.05.2026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1660" y="2255589"/>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490199"/>
          </a:xfrm>
          <a:prstGeom prst="rect">
            <a:avLst/>
          </a:prstGeom>
        </p:spPr>
        <p:txBody>
          <a:bodyPr wrap="square">
            <a:spAutoFit/>
          </a:bodyPr>
          <a:lstStyle/>
          <a:p>
            <a:pPr algn="ctr">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Week 7.Functional Earthing System</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mc:AlternateContent xmlns:mc="http://schemas.openxmlformats.org/markup-compatibility/2006" xmlns:p14="http://schemas.microsoft.com/office/powerpoint/2010/main">
    <mc:Choice Requires="p14">
      <p:transition spd="slow" p14:dur="2000" advTm="16846"/>
    </mc:Choice>
    <mc:Fallback xmlns="">
      <p:transition spd="slow" advTm="1684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886397"/>
          </a:xfrm>
          <a:prstGeom prst="rect">
            <a:avLst/>
          </a:prstGeom>
        </p:spPr>
        <p:txBody>
          <a:bodyPr wrap="square">
            <a:spAutoFit/>
          </a:bodyPr>
          <a:lstStyle/>
          <a:p>
            <a:pPr algn="ctr">
              <a:lnSpc>
                <a:spcPct val="115000"/>
              </a:lnSpc>
              <a:spcAft>
                <a:spcPts val="0"/>
              </a:spcAft>
            </a:pPr>
            <a:r>
              <a:rPr lang="ru-RU" sz="2400" b="1" dirty="0">
                <a:latin typeface="Times New Roman" panose="02020603050405020304" pitchFamily="18" charset="0"/>
                <a:ea typeface="Times New Roman"/>
                <a:cs typeface="Times New Roman" panose="02020603050405020304" pitchFamily="18" charset="0"/>
                <a:sym typeface="Times New Roman"/>
              </a:rPr>
              <a:t>Ҳафтаи </a:t>
            </a:r>
            <a:r>
              <a:rPr lang="tg-Cyrl-TJ" sz="2400" b="1" dirty="0">
                <a:latin typeface="Times New Roman" panose="02020603050405020304" pitchFamily="18" charset="0"/>
                <a:ea typeface="Times New Roman"/>
                <a:cs typeface="Times New Roman" panose="02020603050405020304" pitchFamily="18" charset="0"/>
                <a:sym typeface="Times New Roman"/>
              </a:rPr>
              <a:t>7</a:t>
            </a:r>
            <a:r>
              <a:rPr lang="ru-RU" sz="2400" b="1" dirty="0">
                <a:latin typeface="Times New Roman" panose="02020603050405020304" pitchFamily="18" charset="0"/>
                <a:ea typeface="Times New Roman"/>
                <a:cs typeface="Times New Roman" panose="02020603050405020304" pitchFamily="18" charset="0"/>
                <a:sym typeface="Times New Roman"/>
              </a:rPr>
              <a:t>: </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ct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mc:AlternateContent xmlns:mc="http://schemas.openxmlformats.org/markup-compatibility/2006" xmlns:p14="http://schemas.microsoft.com/office/powerpoint/2010/main">
    <mc:Choice Requires="p14">
      <p:transition spd="slow" p14:dur="2000" advTm="3602"/>
    </mc:Choice>
    <mc:Fallback xmlns="">
      <p:transition spd="slow" advTm="360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0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000" b="1" dirty="0">
                <a:solidFill>
                  <a:schemeClr val="bg1"/>
                </a:solidFill>
                <a:latin typeface="Times New Roman" panose="02020603050405020304" pitchFamily="18" charset="0"/>
                <a:cs typeface="Times New Roman" panose="02020603050405020304" pitchFamily="18" charset="0"/>
              </a:rPr>
              <a:t>Муқаддима</a:t>
            </a:r>
          </a:p>
          <a:p>
            <a:pPr marL="342900" indent="-342900" eaLnBrk="0" fontAlgn="base" hangingPunct="0">
              <a:spcBef>
                <a:spcPct val="0"/>
              </a:spcBef>
              <a:spcAft>
                <a:spcPct val="0"/>
              </a:spcAft>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a:p>
            <a:pPr marL="342900" indent="-342900" eaLnBrk="0" fontAlgn="base" hangingPunct="0">
              <a:spcBef>
                <a:spcPct val="0"/>
              </a:spcBef>
              <a:spcAft>
                <a:spcPct val="0"/>
              </a:spcAft>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Қисмҳое, ки бояд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нейтрал</a:t>
            </a: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 ё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з</a:t>
            </a: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аминвасл карда шаванд.</a:t>
            </a:r>
            <a:endParaRPr lang="tg-Cyrl-TJ"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nSpc>
                <a:spcPct val="115000"/>
              </a:lnSpc>
              <a:spcAft>
                <a:spcPts val="0"/>
              </a:spcAft>
              <a:buFont typeface="Wingdings" panose="05000000000000000000" pitchFamily="2" charset="2"/>
              <a:buChar char="Ø"/>
            </a:pPr>
            <a:r>
              <a:rPr lang="ru-RU" sz="2000" b="1" dirty="0">
                <a:effectLst/>
                <a:latin typeface="Times New Roman" panose="02020603050405020304" pitchFamily="18" charset="0"/>
                <a:ea typeface="Times New Roman" panose="02020603050405020304" pitchFamily="18" charset="0"/>
                <a:cs typeface="Times New Roman" panose="02020603050405020304" pitchFamily="18" charset="0"/>
              </a:rPr>
              <a:t>Таҷҳизот бо шиддати зиёда аз 1 кВ дар шабакаҳо бо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нейтрали самаранок заминваслшуда.</a:t>
            </a:r>
          </a:p>
          <a:p>
            <a:pPr marL="342900" indent="-342900">
              <a:lnSpc>
                <a:spcPct val="115000"/>
              </a:lnSpc>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Таҷҳизот</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бо шиддати зиёда аз 1 кв дар шабакаҳо бо нейтрали оиқшуда.</a:t>
            </a:r>
          </a:p>
          <a:p>
            <a:pPr eaLnBrk="0" fontAlgn="base" hangingPunct="0">
              <a:spcBef>
                <a:spcPct val="0"/>
              </a:spcBef>
              <a:spcAft>
                <a:spcPct val="0"/>
              </a:spcAft>
            </a:pPr>
            <a:r>
              <a:rPr lang="ru-RU" altLang="ru-RU" sz="2400" b="1" dirty="0">
                <a:solidFill>
                  <a:schemeClr val="bg1"/>
                </a:solidFill>
                <a:latin typeface="Times New Roman" panose="02020603050405020304" pitchFamily="18" charset="0"/>
                <a:cs typeface="Times New Roman" panose="02020603050405020304" pitchFamily="18" charset="0"/>
              </a:rPr>
              <a:t>2.</a:t>
            </a:r>
            <a:r>
              <a:rPr lang="tg-Cyrl-TJ"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4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mc:AlternateContent xmlns:mc="http://schemas.openxmlformats.org/markup-compatibility/2006" xmlns:p14="http://schemas.microsoft.com/office/powerpoint/2010/main">
    <mc:Choice Requires="p14">
      <p:transition spd="slow" p14:dur="2000" advTm="63208"/>
    </mc:Choice>
    <mc:Fallback xmlns="">
      <p:transition spd="slow" advTm="6320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268760"/>
            <a:ext cx="3888432" cy="4525963"/>
          </a:xfrm>
        </p:spPr>
        <p:txBody>
          <a:bodyPr>
            <a:noAutofit/>
          </a:bodyPr>
          <a:lstStyle/>
          <a:p>
            <a:pPr marL="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25860" y="122139"/>
            <a:ext cx="8712968" cy="359802"/>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
        <p:nvSpPr>
          <p:cNvPr id="9" name="TextBox 8">
            <a:extLst>
              <a:ext uri="{FF2B5EF4-FFF2-40B4-BE49-F238E27FC236}">
                <a16:creationId xmlns:a16="http://schemas.microsoft.com/office/drawing/2014/main" id="{67794EF8-9BEE-42A9-B487-DD964C257EBF}"/>
              </a:ext>
            </a:extLst>
          </p:cNvPr>
          <p:cNvSpPr txBox="1"/>
          <p:nvPr/>
        </p:nvSpPr>
        <p:spPr>
          <a:xfrm>
            <a:off x="1007604" y="620688"/>
            <a:ext cx="7560840" cy="5116401"/>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Ҷараёни барқие, ки аз бадани инсон мегузарад, метавонад боиси осеб дидани қисмҳои алоҳида ё тамоми бадан гардад аз ҷумла: </a:t>
            </a:r>
          </a:p>
          <a:p>
            <a:pPr marL="342900" indent="-342900" algn="just">
              <a:lnSpc>
                <a:spcPct val="150000"/>
              </a:lnSpc>
              <a:buFont typeface="Wingdings" panose="05000000000000000000" pitchFamily="2" charset="2"/>
              <a:buChar char="Ø"/>
            </a:pPr>
            <a:r>
              <a:rPr lang="tg-Cyrl-TJ" sz="2200" dirty="0">
                <a:effectLst/>
                <a:latin typeface="Times New Roman" panose="02020603050405020304" pitchFamily="18" charset="0"/>
                <a:ea typeface="Times New Roman" panose="02020603050405020304" pitchFamily="18" charset="0"/>
              </a:rPr>
              <a:t>сӯхтани барқӣ, </a:t>
            </a:r>
          </a:p>
          <a:p>
            <a:pPr marL="342900" indent="-342900" algn="just">
              <a:lnSpc>
                <a:spcPct val="150000"/>
              </a:lnSpc>
              <a:buFont typeface="Wingdings" panose="05000000000000000000" pitchFamily="2" charset="2"/>
              <a:buChar char="Ø"/>
            </a:pPr>
            <a:r>
              <a:rPr lang="tg-Cyrl-TJ" sz="2200" dirty="0">
                <a:effectLst/>
                <a:latin typeface="Times New Roman" panose="02020603050405020304" pitchFamily="18" charset="0"/>
                <a:ea typeface="Times New Roman" panose="02020603050405020304" pitchFamily="18" charset="0"/>
              </a:rPr>
              <a:t>зарбаи барқӣ ва ғайра. </a:t>
            </a:r>
          </a:p>
          <a:p>
            <a:pPr algn="just">
              <a:lnSpc>
                <a:spcPct val="150000"/>
              </a:lnSpc>
            </a:pPr>
            <a:r>
              <a:rPr lang="tg-Cyrl-TJ" sz="2200" dirty="0">
                <a:latin typeface="Times New Roman" panose="02020603050405020304" pitchFamily="18" charset="0"/>
                <a:ea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rPr>
              <a:t>Аз ҳама хавфнок ҷараёни тағйирёбанда бо басомади 50–60 Гц ба ҳисоб меравад. Осеб дидани инсон аз таъсири ҷараёни барқ ҳангоми тамоси мустақим бо қисмҳои таҷҳизот, ки дар ҳолати муқаррарӣ зери шиддат қарор доранд, ба амал омада метавонад. </a:t>
            </a:r>
            <a:endParaRPr lang="ru-RU" sz="2200" dirty="0"/>
          </a:p>
        </p:txBody>
      </p:sp>
    </p:spTree>
    <p:extLst>
      <p:ext uri="{BB962C8B-B14F-4D97-AF65-F5344CB8AC3E}">
        <p14:creationId xmlns:p14="http://schemas.microsoft.com/office/powerpoint/2010/main" val="2771511104"/>
      </p:ext>
    </p:extLst>
  </p:cSld>
  <p:clrMapOvr>
    <a:masterClrMapping/>
  </p:clrMapOvr>
  <mc:AlternateContent xmlns:mc="http://schemas.openxmlformats.org/markup-compatibility/2006" xmlns:p14="http://schemas.microsoft.com/office/powerpoint/2010/main">
    <mc:Choice Requires="p14">
      <p:transition spd="slow" p14:dur="2000" advTm="216010"/>
    </mc:Choice>
    <mc:Fallback xmlns="">
      <p:transition spd="slow" advTm="21601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16624"/>
          </a:xfrm>
        </p:spPr>
        <p:txBody>
          <a:bodyPr>
            <a:noAutofit/>
          </a:bodyPr>
          <a:lstStyle/>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4C405787-BFA8-44AD-A781-1C04ECFE240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
        <p:nvSpPr>
          <p:cNvPr id="8" name="TextBox 7">
            <a:extLst>
              <a:ext uri="{FF2B5EF4-FFF2-40B4-BE49-F238E27FC236}">
                <a16:creationId xmlns:a16="http://schemas.microsoft.com/office/drawing/2014/main" id="{ADB1624D-CD64-4037-8BBE-42804D069338}"/>
              </a:ext>
            </a:extLst>
          </p:cNvPr>
          <p:cNvSpPr txBox="1"/>
          <p:nvPr/>
        </p:nvSpPr>
        <p:spPr>
          <a:xfrm>
            <a:off x="3988278" y="836707"/>
            <a:ext cx="4824536" cy="3816429"/>
          </a:xfrm>
          <a:prstGeom prst="rect">
            <a:avLst/>
          </a:prstGeom>
          <a:noFill/>
        </p:spPr>
        <p:txBody>
          <a:bodyPr wrap="square">
            <a:spAutoFit/>
          </a:bodyPr>
          <a:lstStyle/>
          <a:p>
            <a:pPr algn="just"/>
            <a:r>
              <a:rPr lang="tg-Cyrl-TJ" sz="2200" dirty="0">
                <a:effectLst/>
                <a:latin typeface="Times New Roman" panose="02020603050405020304" pitchFamily="18" charset="0"/>
                <a:ea typeface="Times New Roman" panose="02020603050405020304" pitchFamily="18" charset="0"/>
              </a:rPr>
              <a:t>	Ҳамчунин, осеб дидани инсон мумкин аст ҳангоми тамос бо он қисмҳои таҷҳизот, ки одатан зери шиддат нестанд, вале дар ҳолати вайрон шудани оиқи фаза метавонанд зери шиддат қарор гиранд. Дар чунин ҳолатҳо таъмини бехатарӣ тавассути заминвасл (заземление) кардани ҳамаи қисмҳои таҷҳизот, ки дар ҳолати муқаррарӣ зери шиддат намебошанд, таъмин карда мешавад.</a:t>
            </a:r>
            <a:endParaRPr lang="ru-RU" sz="2200" dirty="0"/>
          </a:p>
        </p:txBody>
      </p:sp>
      <p:pic>
        <p:nvPicPr>
          <p:cNvPr id="10" name="Рисунок 9">
            <a:extLst>
              <a:ext uri="{FF2B5EF4-FFF2-40B4-BE49-F238E27FC236}">
                <a16:creationId xmlns:a16="http://schemas.microsoft.com/office/drawing/2014/main" id="{FC5CC1AC-BB6F-4C4D-BA22-BDC291D1807F}"/>
              </a:ext>
            </a:extLst>
          </p:cNvPr>
          <p:cNvPicPr>
            <a:picLocks noChangeAspect="1"/>
          </p:cNvPicPr>
          <p:nvPr/>
        </p:nvPicPr>
        <p:blipFill>
          <a:blip r:embed="rId2"/>
          <a:stretch>
            <a:fillRect/>
          </a:stretch>
        </p:blipFill>
        <p:spPr>
          <a:xfrm>
            <a:off x="742171" y="743739"/>
            <a:ext cx="3246107" cy="4869160"/>
          </a:xfrm>
          <a:prstGeom prst="rect">
            <a:avLst/>
          </a:prstGeom>
        </p:spPr>
      </p:pic>
      <p:sp>
        <p:nvSpPr>
          <p:cNvPr id="11" name="Прямоугольник 10">
            <a:extLst>
              <a:ext uri="{FF2B5EF4-FFF2-40B4-BE49-F238E27FC236}">
                <a16:creationId xmlns:a16="http://schemas.microsoft.com/office/drawing/2014/main" id="{BD6FE80C-5365-408E-8546-5FC6E66D319D}"/>
              </a:ext>
            </a:extLst>
          </p:cNvPr>
          <p:cNvSpPr/>
          <p:nvPr/>
        </p:nvSpPr>
        <p:spPr>
          <a:xfrm>
            <a:off x="339053" y="5854434"/>
            <a:ext cx="3657092"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1.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0424734"/>
      </p:ext>
    </p:extLst>
  </p:cSld>
  <p:clrMapOvr>
    <a:masterClrMapping/>
  </p:clrMapOvr>
  <mc:AlternateContent xmlns:mc="http://schemas.openxmlformats.org/markup-compatibility/2006" xmlns:p14="http://schemas.microsoft.com/office/powerpoint/2010/main">
    <mc:Choice Requires="p14">
      <p:transition spd="slow" p14:dur="2000" advTm="163210"/>
    </mc:Choice>
    <mc:Fallback xmlns="">
      <p:transition spd="slow" advTm="16321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a:extLst>
              <a:ext uri="{FF2B5EF4-FFF2-40B4-BE49-F238E27FC236}">
                <a16:creationId xmlns:a16="http://schemas.microsoft.com/office/drawing/2014/main" id="{C7748725-6A9C-4C90-B2B8-EC0C06FC51D7}"/>
              </a:ext>
            </a:extLst>
          </p:cNvPr>
          <p:cNvSpPr>
            <a:spLocks noGrp="1"/>
          </p:cNvSpPr>
          <p:nvPr>
            <p:ph idx="1"/>
          </p:nvPr>
        </p:nvSpPr>
        <p:spPr>
          <a:xfrm>
            <a:off x="565212" y="908720"/>
            <a:ext cx="8229600" cy="4389120"/>
          </a:xfrm>
        </p:spPr>
        <p:txBody>
          <a:bodyPr>
            <a:noAutofit/>
          </a:bodyPr>
          <a:lstStyle/>
          <a:p>
            <a:pPr marL="0" indent="0" algn="just">
              <a:lnSpc>
                <a:spcPct val="115000"/>
              </a:lnSpc>
              <a:spcAft>
                <a:spcPts val="1000"/>
              </a:spcAft>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Таҷҳизот аз рӯи чораҳои бехатарии барқӣ ба гурӯҳҳои зерин тақсим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15000"/>
              </a:lnSpc>
              <a:spcAft>
                <a:spcPts val="1000"/>
              </a:spcAft>
              <a:buSzPts val="1000"/>
              <a:buFont typeface="Wingdings" panose="05000000000000000000" pitchFamily="2" charset="2"/>
              <a:buChar char="Ø"/>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таҷҳизот бо шиддати зиёда аз 1 кВ дар шабакаҳо бо нейтрали самаранок заминваслшуда (бо ҷараёнҳои калони расиш ба замин);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15000"/>
              </a:lnSpc>
              <a:spcAft>
                <a:spcPts val="1000"/>
              </a:spcAft>
              <a:buSzPts val="1000"/>
              <a:buFont typeface="Wingdings" panose="05000000000000000000" pitchFamily="2" charset="2"/>
              <a:buChar char="Ø"/>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таҷҳизот бо шиддати зиёда аз 1 кВ дар шабакаҳо бо нейтрали оиқшуда (бо ҷараёнҳои хурди расиш ба замин);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таҷҳизот то 1 кВ бо нейтрали сахт заминваслшуда;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таҷҳизот то 1 кВ бо нейтрали оиқшуда.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0">
              <a:spcAft>
                <a:spcPts val="1000"/>
              </a:spcAft>
              <a:buNone/>
            </a:pP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1. Шкрабак, В. С., и А. В. Луковников. Бехатарии ҳаёт                                     дар истеҳсолоти кишоварзӣ. Москва: КолосС, 2004.</a:t>
            </a:r>
            <a:endParaRPr lang="ru-RU" sz="1800" i="1" dirty="0">
              <a:effectLst/>
              <a:latin typeface="Times New Roman" panose="02020603050405020304" pitchFamily="18" charset="0"/>
              <a:ea typeface="Calibri" panose="020F0502020204030204" pitchFamily="34" charset="0"/>
              <a:cs typeface="Times New Roman" panose="02020603050405020304" pitchFamily="18" charset="0"/>
            </a:endParaRPr>
          </a:p>
          <a:p>
            <a:pPr indent="0" algn="just">
              <a:lnSpc>
                <a:spcPct val="115000"/>
              </a:lnSpc>
              <a:spcAft>
                <a:spcPts val="1000"/>
              </a:spcAft>
              <a:buNone/>
            </a:pP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730D9EEE-5594-4E9A-BF47-B24DD73383CE}"/>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954167944"/>
      </p:ext>
    </p:extLst>
  </p:cSld>
  <p:clrMapOvr>
    <a:masterClrMapping/>
  </p:clrMapOvr>
  <mc:AlternateContent xmlns:mc="http://schemas.openxmlformats.org/markup-compatibility/2006" xmlns:p14="http://schemas.microsoft.com/office/powerpoint/2010/main">
    <mc:Choice Requires="p14">
      <p:transition spd="slow" p14:dur="2000" advTm="160561"/>
    </mc:Choice>
    <mc:Fallback xmlns="">
      <p:transition spd="slow" advTm="16056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4389120"/>
          </a:xfrm>
        </p:spPr>
        <p:txBody>
          <a:bodyPr>
            <a:normAutofit/>
          </a:bodyPr>
          <a:lstStyle/>
          <a:p>
            <a:pPr indent="0" algn="just">
              <a:lnSpc>
                <a:spcPct val="15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551DE677-514C-4F0D-9928-B7640D1F861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
        <p:nvSpPr>
          <p:cNvPr id="6" name="TextBox 5">
            <a:extLst>
              <a:ext uri="{FF2B5EF4-FFF2-40B4-BE49-F238E27FC236}">
                <a16:creationId xmlns:a16="http://schemas.microsoft.com/office/drawing/2014/main" id="{82CF055E-E948-42BD-BD40-949E7202A687}"/>
              </a:ext>
            </a:extLst>
          </p:cNvPr>
          <p:cNvSpPr txBox="1"/>
          <p:nvPr/>
        </p:nvSpPr>
        <p:spPr>
          <a:xfrm>
            <a:off x="1125960" y="1053086"/>
            <a:ext cx="7560840" cy="410073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Шабакаи барқӣ бо нейтрали самаранок заминваслшуда — ин шабакаи сефазаи барқӣ бо шиддати зиёда аз 1 кВ мебошад, ки дар он зариби расиш ба замин аз 1,4 зиёд нест. Зариби расиш ба замин дар шабакаи сефазаи барқӣ — ин нисбати фарқи потенсиал байни фазаи осебнадида ва замин дар нуқтаи расиши кутоҳи фазаи дигар (ё ду фазаи дигар) ба фарқи потенсиал байни фаза ва замин дар ҳамин нуқта то ба амал омадани расиш мебошад.</a:t>
            </a:r>
            <a:endParaRPr lang="ru-RU" sz="2200" dirty="0"/>
          </a:p>
        </p:txBody>
      </p:sp>
    </p:spTree>
    <p:extLst>
      <p:ext uri="{BB962C8B-B14F-4D97-AF65-F5344CB8AC3E}">
        <p14:creationId xmlns:p14="http://schemas.microsoft.com/office/powerpoint/2010/main" val="889481043"/>
      </p:ext>
    </p:extLst>
  </p:cSld>
  <p:clrMapOvr>
    <a:masterClrMapping/>
  </p:clrMapOvr>
  <mc:AlternateContent xmlns:mc="http://schemas.openxmlformats.org/markup-compatibility/2006" xmlns:p14="http://schemas.microsoft.com/office/powerpoint/2010/main">
    <mc:Choice Requires="p14">
      <p:transition spd="slow" p14:dur="2000" advTm="123277"/>
    </mc:Choice>
    <mc:Fallback xmlns="">
      <p:transition spd="slow" advTm="12327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marL="0" lvl="0" indent="0" algn="just">
              <a:lnSpc>
                <a:spcPct val="115000"/>
              </a:lnSpc>
              <a:spcAft>
                <a:spcPts val="1000"/>
              </a:spcAft>
              <a:buSzPts val="1000"/>
              <a:buNone/>
              <a:tabLst>
                <a:tab pos="457200" algn="l"/>
              </a:tabLs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16" name="Прямоугольник 15">
            <a:extLst>
              <a:ext uri="{FF2B5EF4-FFF2-40B4-BE49-F238E27FC236}">
                <a16:creationId xmlns:a16="http://schemas.microsoft.com/office/drawing/2014/main" id="{446A5627-7F4D-4CB8-8641-1050C380ED8C}"/>
              </a:ext>
            </a:extLst>
          </p:cNvPr>
          <p:cNvSpPr/>
          <p:nvPr/>
        </p:nvSpPr>
        <p:spPr>
          <a:xfrm>
            <a:off x="677299" y="6299818"/>
            <a:ext cx="4922726" cy="276999"/>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2.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
        <p:nvSpPr>
          <p:cNvPr id="13" name="Заголовок 1">
            <a:extLst>
              <a:ext uri="{FF2B5EF4-FFF2-40B4-BE49-F238E27FC236}">
                <a16:creationId xmlns:a16="http://schemas.microsoft.com/office/drawing/2014/main" id="{2674A2E0-931B-48FD-809D-ACDA151F3B0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
        <p:nvSpPr>
          <p:cNvPr id="15" name="TextBox 14">
            <a:extLst>
              <a:ext uri="{FF2B5EF4-FFF2-40B4-BE49-F238E27FC236}">
                <a16:creationId xmlns:a16="http://schemas.microsoft.com/office/drawing/2014/main" id="{359022D8-FED1-4D90-B601-463057FDC273}"/>
              </a:ext>
            </a:extLst>
          </p:cNvPr>
          <p:cNvSpPr txBox="1"/>
          <p:nvPr/>
        </p:nvSpPr>
        <p:spPr>
          <a:xfrm>
            <a:off x="832501" y="614782"/>
            <a:ext cx="7848872" cy="4478918"/>
          </a:xfrm>
          <a:prstGeom prst="rect">
            <a:avLst/>
          </a:prstGeom>
          <a:noFill/>
        </p:spPr>
        <p:txBody>
          <a:bodyPr wrap="square">
            <a:spAutoFit/>
          </a:bodyPr>
          <a:lstStyle/>
          <a:p>
            <a:pPr indent="22860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Сахт заминваслшуда (глухозаземлённая) нейтрал</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ин нейтрали трансформатор ё генератор мебошад, ки мустақиман ё тавассути муқовимати хурд (масалан, тавассути трансформаторҳои ҷараён) ба дастгоҳи заминваслкунӣ пайваст карда шудааст.</a:t>
            </a:r>
          </a:p>
          <a:p>
            <a:pPr indent="228600" algn="just">
              <a:lnSpc>
                <a:spcPct val="150000"/>
              </a:lnSpc>
              <a:spcAft>
                <a:spcPts val="1000"/>
              </a:spcAft>
            </a:pPr>
            <a:endParaRPr lang="tg-Cyrl-TJ" sz="2200" dirty="0">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50000"/>
              </a:lnSpc>
              <a:spcAft>
                <a:spcPts val="1000"/>
              </a:spcAft>
            </a:pPr>
            <a:endParaRPr lang="tg-Cyrl-TJ"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50000"/>
              </a:lnSpc>
              <a:spcAft>
                <a:spcPts val="1000"/>
              </a:spcAf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Рисунок 4">
            <a:extLst>
              <a:ext uri="{FF2B5EF4-FFF2-40B4-BE49-F238E27FC236}">
                <a16:creationId xmlns:a16="http://schemas.microsoft.com/office/drawing/2014/main" id="{0AFC84D5-0F9E-49B7-8A69-837E620A0613}"/>
              </a:ext>
            </a:extLst>
          </p:cNvPr>
          <p:cNvPicPr>
            <a:picLocks noChangeAspect="1"/>
          </p:cNvPicPr>
          <p:nvPr/>
        </p:nvPicPr>
        <p:blipFill rotWithShape="1">
          <a:blip r:embed="rId2"/>
          <a:srcRect l="8263" t="9838" r="2750" b="2906"/>
          <a:stretch/>
        </p:blipFill>
        <p:spPr>
          <a:xfrm>
            <a:off x="2627784" y="3194191"/>
            <a:ext cx="4104456" cy="2683081"/>
          </a:xfrm>
          <a:prstGeom prst="rect">
            <a:avLst/>
          </a:prstGeom>
        </p:spPr>
      </p:pic>
    </p:spTree>
    <p:extLst>
      <p:ext uri="{BB962C8B-B14F-4D97-AF65-F5344CB8AC3E}">
        <p14:creationId xmlns:p14="http://schemas.microsoft.com/office/powerpoint/2010/main" val="3976956518"/>
      </p:ext>
    </p:extLst>
  </p:cSld>
  <p:clrMapOvr>
    <a:masterClrMapping/>
  </p:clrMapOvr>
  <mc:AlternateContent xmlns:mc="http://schemas.openxmlformats.org/markup-compatibility/2006" xmlns:p14="http://schemas.microsoft.com/office/powerpoint/2010/main">
    <mc:Choice Requires="p14">
      <p:transition spd="slow" p14:dur="2000" advTm="97694"/>
    </mc:Choice>
    <mc:Fallback xmlns="">
      <p:transition spd="slow" advTm="9769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825A624E-DD0C-429B-BBDD-986425F07F2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
        <p:nvSpPr>
          <p:cNvPr id="6" name="TextBox 5">
            <a:extLst>
              <a:ext uri="{FF2B5EF4-FFF2-40B4-BE49-F238E27FC236}">
                <a16:creationId xmlns:a16="http://schemas.microsoft.com/office/drawing/2014/main" id="{72F9AAD5-2CE3-4A99-8E62-2BB768D16B30}"/>
              </a:ext>
            </a:extLst>
          </p:cNvPr>
          <p:cNvSpPr txBox="1"/>
          <p:nvPr/>
        </p:nvSpPr>
        <p:spPr>
          <a:xfrm>
            <a:off x="1115616" y="908720"/>
            <a:ext cx="7416824" cy="3078535"/>
          </a:xfrm>
          <a:prstGeom prst="rect">
            <a:avLst/>
          </a:prstGeom>
          <a:noFill/>
        </p:spPr>
        <p:txBody>
          <a:bodyPr wrap="square">
            <a:spAutoFit/>
          </a:bodyPr>
          <a:lstStyle/>
          <a:p>
            <a:pPr algn="just">
              <a:lnSpc>
                <a:spcPct val="150000"/>
              </a:lnSpc>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Нейтрали оиқшуда</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ин нейтрали трансформатор ё генератор мебошад, ки ба таҷҳизоти заминваслкунӣ пайваст нашудааст ё тавассути асбобҳои огоҳкунӣ, ченкунӣ, муҳофизат, реакторҳои камкунандаи камони барқӣ ва дастгоҳҳои монанди онҳо (бо муқовимати калон) пайваст шудааст.</a:t>
            </a:r>
            <a:endParaRPr lang="ru-RU" sz="2200" dirty="0">
              <a:latin typeface="Times New Roman" panose="02020603050405020304" pitchFamily="18" charset="0"/>
              <a:cs typeface="Times New Roman" panose="02020603050405020304" pitchFamily="18" charset="0"/>
            </a:endParaRPr>
          </a:p>
        </p:txBody>
      </p:sp>
      <p:pic>
        <p:nvPicPr>
          <p:cNvPr id="8" name="Рисунок 7">
            <a:extLst>
              <a:ext uri="{FF2B5EF4-FFF2-40B4-BE49-F238E27FC236}">
                <a16:creationId xmlns:a16="http://schemas.microsoft.com/office/drawing/2014/main" id="{477EE2CA-C5F8-4EAB-94E9-CBB8402303A2}"/>
              </a:ext>
            </a:extLst>
          </p:cNvPr>
          <p:cNvPicPr>
            <a:picLocks noChangeAspect="1"/>
          </p:cNvPicPr>
          <p:nvPr/>
        </p:nvPicPr>
        <p:blipFill rotWithShape="1">
          <a:blip r:embed="rId2"/>
          <a:srcRect l="9050" t="9838" r="4714" b="12200"/>
          <a:stretch/>
        </p:blipFill>
        <p:spPr>
          <a:xfrm>
            <a:off x="2551260" y="3645024"/>
            <a:ext cx="4062168" cy="2448272"/>
          </a:xfrm>
          <a:prstGeom prst="rect">
            <a:avLst/>
          </a:prstGeom>
        </p:spPr>
      </p:pic>
      <p:sp>
        <p:nvSpPr>
          <p:cNvPr id="9" name="Прямоугольник 8">
            <a:extLst>
              <a:ext uri="{FF2B5EF4-FFF2-40B4-BE49-F238E27FC236}">
                <a16:creationId xmlns:a16="http://schemas.microsoft.com/office/drawing/2014/main" id="{7A2CEB27-D6DA-4325-B430-2C196229CDFE}"/>
              </a:ext>
            </a:extLst>
          </p:cNvPr>
          <p:cNvSpPr/>
          <p:nvPr/>
        </p:nvSpPr>
        <p:spPr>
          <a:xfrm>
            <a:off x="677299" y="6299818"/>
            <a:ext cx="4922726" cy="276999"/>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3.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1443151"/>
      </p:ext>
    </p:extLst>
  </p:cSld>
  <p:clrMapOvr>
    <a:masterClrMapping/>
  </p:clrMapOvr>
  <mc:AlternateContent xmlns:mc="http://schemas.openxmlformats.org/markup-compatibility/2006" xmlns:p14="http://schemas.microsoft.com/office/powerpoint/2010/main">
    <mc:Choice Requires="p14">
      <p:transition spd="slow" p14:dur="2000" advTm="73559"/>
    </mc:Choice>
    <mc:Fallback xmlns="">
      <p:transition spd="slow" advTm="7355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29B97ACA-4825-469D-8ED2-CEE1E9758F79}"/>
              </a:ext>
            </a:extLst>
          </p:cNvPr>
          <p:cNvSpPr/>
          <p:nvPr/>
        </p:nvSpPr>
        <p:spPr>
          <a:xfrm>
            <a:off x="539552" y="6150495"/>
            <a:ext cx="4032448"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4.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4F0C57D9-4861-47CC-AEE1-77CBEC83E6E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
        <p:nvSpPr>
          <p:cNvPr id="8" name="TextBox 7">
            <a:extLst>
              <a:ext uri="{FF2B5EF4-FFF2-40B4-BE49-F238E27FC236}">
                <a16:creationId xmlns:a16="http://schemas.microsoft.com/office/drawing/2014/main" id="{21EC3F7D-EF5A-4CAA-A7E9-505820D4370B}"/>
              </a:ext>
            </a:extLst>
          </p:cNvPr>
          <p:cNvSpPr txBox="1"/>
          <p:nvPr/>
        </p:nvSpPr>
        <p:spPr>
          <a:xfrm>
            <a:off x="1043608" y="692696"/>
            <a:ext cx="7704856" cy="3206775"/>
          </a:xfrm>
          <a:prstGeom prst="rect">
            <a:avLst/>
          </a:prstGeom>
          <a:noFill/>
        </p:spPr>
        <p:txBody>
          <a:bodyPr wrap="square">
            <a:spAutoFit/>
          </a:bodyPr>
          <a:lstStyle/>
          <a:p>
            <a:pPr indent="22860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Заминваслкунӣ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ин пайвасткунии барқии мақсадноки ягон қисми таҷҳизоти барқӣ ё дигар таҷҳизот бо таҷҳизоти заминваслкунанда мебошад.</a:t>
            </a:r>
          </a:p>
          <a:p>
            <a:pPr indent="228600"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Заминваслкунии муҳофизатӣ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ин заминваслкунии қисмҳои таҷҳизоти барқӣ бо мақсади таъмин намудани бехатарии барқӣ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Рисунок 9">
            <a:extLst>
              <a:ext uri="{FF2B5EF4-FFF2-40B4-BE49-F238E27FC236}">
                <a16:creationId xmlns:a16="http://schemas.microsoft.com/office/drawing/2014/main" id="{33FFF40E-4894-4DF1-9D10-9BD7C45800A7}"/>
              </a:ext>
            </a:extLst>
          </p:cNvPr>
          <p:cNvPicPr>
            <a:picLocks noChangeAspect="1"/>
          </p:cNvPicPr>
          <p:nvPr/>
        </p:nvPicPr>
        <p:blipFill>
          <a:blip r:embed="rId2"/>
          <a:stretch>
            <a:fillRect/>
          </a:stretch>
        </p:blipFill>
        <p:spPr>
          <a:xfrm>
            <a:off x="2699792" y="4005064"/>
            <a:ext cx="3312368" cy="2209242"/>
          </a:xfrm>
          <a:prstGeom prst="rect">
            <a:avLst/>
          </a:prstGeom>
        </p:spPr>
      </p:pic>
    </p:spTree>
    <p:extLst>
      <p:ext uri="{BB962C8B-B14F-4D97-AF65-F5344CB8AC3E}">
        <p14:creationId xmlns:p14="http://schemas.microsoft.com/office/powerpoint/2010/main" val="3070957160"/>
      </p:ext>
    </p:extLst>
  </p:cSld>
  <p:clrMapOvr>
    <a:masterClrMapping/>
  </p:clrMapOvr>
  <mc:AlternateContent xmlns:mc="http://schemas.openxmlformats.org/markup-compatibility/2006" xmlns:p14="http://schemas.microsoft.com/office/powerpoint/2010/main">
    <mc:Choice Requires="p14">
      <p:transition spd="slow" p14:dur="2000" advTm="212159"/>
    </mc:Choice>
    <mc:Fallback xmlns="">
      <p:transition spd="slow" advTm="21215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05B4C55-0EC8-4115-8F13-34ED003430E1}"/>
              </a:ext>
            </a:extLst>
          </p:cNvPr>
          <p:cNvSpPr>
            <a:spLocks noGrp="1"/>
          </p:cNvSpPr>
          <p:nvPr>
            <p:ph idx="1"/>
          </p:nvPr>
        </p:nvSpPr>
        <p:spPr>
          <a:xfrm>
            <a:off x="539552" y="949451"/>
            <a:ext cx="8229600" cy="4389120"/>
          </a:xfrm>
        </p:spPr>
        <p:txBody>
          <a:bodyPr/>
          <a:lstStyle/>
          <a:p>
            <a:pPr marL="0" indent="0">
              <a:buNone/>
            </a:pPr>
            <a:r>
              <a:rPr lang="tg-Cyrl-TJ" sz="2800" b="1" dirty="0">
                <a:effectLst/>
                <a:latin typeface="Times New Roman" panose="02020603050405020304" pitchFamily="18" charset="0"/>
                <a:ea typeface="Times New Roman" panose="02020603050405020304" pitchFamily="18" charset="0"/>
                <a:cs typeface="Times New Roman" panose="02020603050405020304" pitchFamily="18" charset="0"/>
              </a:rPr>
              <a:t>	Заминваслкунии корӣ</a:t>
            </a:r>
            <a:r>
              <a:rPr lang="tg-Cyrl-TJ" sz="2800" dirty="0">
                <a:effectLst/>
                <a:latin typeface="Times New Roman" panose="02020603050405020304" pitchFamily="18" charset="0"/>
                <a:ea typeface="Times New Roman" panose="02020603050405020304" pitchFamily="18" charset="0"/>
                <a:cs typeface="Times New Roman" panose="02020603050405020304" pitchFamily="18" charset="0"/>
              </a:rPr>
              <a:t> — ин заминваслкунии ягон нуқтаи қисмҳои ҷараёнгузари таҷҳизоти барқӣ мебошад, ки барои таъмини кори дурусти таҷҳизоти барқӣ зарур аст.</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ru-RU" dirty="0"/>
          </a:p>
        </p:txBody>
      </p:sp>
      <p:sp>
        <p:nvSpPr>
          <p:cNvPr id="4" name="Заголовок 1">
            <a:extLst>
              <a:ext uri="{FF2B5EF4-FFF2-40B4-BE49-F238E27FC236}">
                <a16:creationId xmlns:a16="http://schemas.microsoft.com/office/drawing/2014/main" id="{87DB83EF-FB5B-4EED-891B-1E87C24E2EFA}"/>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pic>
        <p:nvPicPr>
          <p:cNvPr id="6" name="Рисунок 5">
            <a:extLst>
              <a:ext uri="{FF2B5EF4-FFF2-40B4-BE49-F238E27FC236}">
                <a16:creationId xmlns:a16="http://schemas.microsoft.com/office/drawing/2014/main" id="{23A3F70C-9312-4CF1-A141-770A5AFBA51C}"/>
              </a:ext>
            </a:extLst>
          </p:cNvPr>
          <p:cNvPicPr>
            <a:picLocks noChangeAspect="1"/>
          </p:cNvPicPr>
          <p:nvPr/>
        </p:nvPicPr>
        <p:blipFill>
          <a:blip r:embed="rId2"/>
          <a:stretch>
            <a:fillRect/>
          </a:stretch>
        </p:blipFill>
        <p:spPr>
          <a:xfrm>
            <a:off x="2051720" y="2774383"/>
            <a:ext cx="4248472" cy="2832315"/>
          </a:xfrm>
          <a:prstGeom prst="rect">
            <a:avLst/>
          </a:prstGeom>
        </p:spPr>
      </p:pic>
      <p:sp>
        <p:nvSpPr>
          <p:cNvPr id="7" name="Прямоугольник 6">
            <a:extLst>
              <a:ext uri="{FF2B5EF4-FFF2-40B4-BE49-F238E27FC236}">
                <a16:creationId xmlns:a16="http://schemas.microsoft.com/office/drawing/2014/main" id="{B257EB15-B710-4FEF-9B85-871F81213EA0}"/>
              </a:ext>
            </a:extLst>
          </p:cNvPr>
          <p:cNvSpPr/>
          <p:nvPr/>
        </p:nvSpPr>
        <p:spPr>
          <a:xfrm>
            <a:off x="539552" y="5949280"/>
            <a:ext cx="4032448"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5.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6844670"/>
      </p:ext>
    </p:extLst>
  </p:cSld>
  <p:clrMapOvr>
    <a:masterClrMapping/>
  </p:clrMapOvr>
  <mc:AlternateContent xmlns:mc="http://schemas.openxmlformats.org/markup-compatibility/2006" xmlns:p14="http://schemas.microsoft.com/office/powerpoint/2010/main">
    <mc:Choice Requires="p14">
      <p:transition spd="slow" p14:dur="2000" advTm="107334"/>
    </mc:Choice>
    <mc:Fallback xmlns="">
      <p:transition spd="slow" advTm="10733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E565CB0-2501-4F6A-B196-C79CF89BB0D9}"/>
              </a:ext>
            </a:extLst>
          </p:cNvPr>
          <p:cNvSpPr txBox="1"/>
          <p:nvPr/>
        </p:nvSpPr>
        <p:spPr>
          <a:xfrm>
            <a:off x="899592" y="404664"/>
            <a:ext cx="7776864" cy="5129609"/>
          </a:xfrm>
          <a:prstGeom prst="rect">
            <a:avLst/>
          </a:prstGeom>
          <a:noFill/>
        </p:spPr>
        <p:txBody>
          <a:bodyPr wrap="square">
            <a:spAutoFit/>
          </a:bodyPr>
          <a:lstStyle/>
          <a:p>
            <a:pPr indent="22860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Нейтралкунӣ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таҷҳизот бо шиддати то 1 кВ — ин пайвасткунии мақсадноки қисмҳои таҷҳизоти барқӣ, ки одатан зери шиддат нестанд, бо нейтрали сахт заминваслшудаи генератор ё трансформатор дар шабакаҳои ҷараёни сефаза, бо баромади сахт заминваслшудаи манбаи ҷараёни якфаза, ё бо нуқтаи миёнаи сахт заминваслшудаи манбаъ дар шабакаҳои ҷараёни доимӣ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Расиш ба замин (замыкание на землю)</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ин пайвастшавии тасодуфии қисмҳои зери шиддати таҷҳизоти барқӣ бо қисмҳои конструктивие, ки аз замин оиқ нашудаанд, ё бевосита бо замин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6ACF6328-F61D-4C80-9722-5AD800475D5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2068781576"/>
      </p:ext>
    </p:extLst>
  </p:cSld>
  <p:clrMapOvr>
    <a:masterClrMapping/>
  </p:clrMapOvr>
  <mc:AlternateContent xmlns:mc="http://schemas.openxmlformats.org/markup-compatibility/2006" xmlns:p14="http://schemas.microsoft.com/office/powerpoint/2010/main">
    <mc:Choice Requires="p14">
      <p:transition spd="slow" p14:dur="2000" advTm="179057"/>
    </mc:Choice>
    <mc:Fallback xmlns="">
      <p:transition spd="slow" advTm="17905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16DEC7B-6CB9-4B3D-9647-603CCF5D1588}"/>
              </a:ext>
            </a:extLst>
          </p:cNvPr>
          <p:cNvSpPr txBox="1"/>
          <p:nvPr/>
        </p:nvSpPr>
        <p:spPr>
          <a:xfrm>
            <a:off x="4762364" y="476672"/>
            <a:ext cx="4176464" cy="5242461"/>
          </a:xfrm>
          <a:prstGeom prst="rect">
            <a:avLst/>
          </a:prstGeom>
          <a:noFill/>
        </p:spPr>
        <p:txBody>
          <a:bodyPr wrap="square">
            <a:spAutoFit/>
          </a:bodyPr>
          <a:lstStyle/>
          <a:p>
            <a:pPr indent="228600" algn="just">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Расиш ба тана (замыкание на корпус)</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ин пайвастшавии тасодуфии қисмҳои зери шиддати таҷҳизоти барқӣ бо қисмҳои конструктивии онҳо мебошад, ки дар ҳолати муқаррарӣ зери шиддат қарор надоранд.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spcAft>
                <a:spcPts val="1000"/>
              </a:spcAft>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Заминваслкунанда (заземлитель)</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 ин ноқил (электрод) ё маҷмӯи ноқилҳои (электродҳои) ба ҳам пайвастшудаи металлӣ мебошад, ки бо замин дар тамос қарор доранд.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spcAft>
                <a:spcPts val="1000"/>
              </a:spcAft>
              <a:buSzPts val="1000"/>
              <a:tabLst>
                <a:tab pos="457200" algn="l"/>
              </a:tabLs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9A1FB967-2490-4970-8CA2-0594AA5CBE0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pic>
        <p:nvPicPr>
          <p:cNvPr id="5" name="Рисунок 4">
            <a:extLst>
              <a:ext uri="{FF2B5EF4-FFF2-40B4-BE49-F238E27FC236}">
                <a16:creationId xmlns:a16="http://schemas.microsoft.com/office/drawing/2014/main" id="{1BA6B943-ADAF-477E-BD1A-2ECB0259A5A3}"/>
              </a:ext>
            </a:extLst>
          </p:cNvPr>
          <p:cNvPicPr>
            <a:picLocks noChangeAspect="1"/>
          </p:cNvPicPr>
          <p:nvPr/>
        </p:nvPicPr>
        <p:blipFill>
          <a:blip r:embed="rId2"/>
          <a:stretch>
            <a:fillRect/>
          </a:stretch>
        </p:blipFill>
        <p:spPr>
          <a:xfrm>
            <a:off x="827584" y="836712"/>
            <a:ext cx="3672408" cy="3168352"/>
          </a:xfrm>
          <a:prstGeom prst="rect">
            <a:avLst/>
          </a:prstGeom>
        </p:spPr>
      </p:pic>
      <p:sp>
        <p:nvSpPr>
          <p:cNvPr id="9" name="Прямоугольник 8">
            <a:extLst>
              <a:ext uri="{FF2B5EF4-FFF2-40B4-BE49-F238E27FC236}">
                <a16:creationId xmlns:a16="http://schemas.microsoft.com/office/drawing/2014/main" id="{2955337F-67D9-4C6A-92B2-EA1F7E809830}"/>
              </a:ext>
            </a:extLst>
          </p:cNvPr>
          <p:cNvSpPr/>
          <p:nvPr/>
        </p:nvSpPr>
        <p:spPr>
          <a:xfrm>
            <a:off x="695554" y="4359835"/>
            <a:ext cx="4032448"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6.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242495"/>
      </p:ext>
    </p:extLst>
  </p:cSld>
  <p:clrMapOvr>
    <a:masterClrMapping/>
  </p:clrMapOvr>
  <mc:AlternateContent xmlns:mc="http://schemas.openxmlformats.org/markup-compatibility/2006" xmlns:p14="http://schemas.microsoft.com/office/powerpoint/2010/main">
    <mc:Choice Requires="p14">
      <p:transition spd="slow" p14:dur="2000" advTm="281792"/>
    </mc:Choice>
    <mc:Fallback xmlns="">
      <p:transition spd="slow" advTm="28179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6EA0A76-F222-40FA-98A2-581289B8B399}"/>
              </a:ext>
            </a:extLst>
          </p:cNvPr>
          <p:cNvSpPr>
            <a:spLocks noGrp="1"/>
          </p:cNvSpPr>
          <p:nvPr>
            <p:ph idx="1"/>
          </p:nvPr>
        </p:nvSpPr>
        <p:spPr>
          <a:xfrm>
            <a:off x="539552" y="908720"/>
            <a:ext cx="8229600" cy="4389120"/>
          </a:xfrm>
        </p:spPr>
        <p:txBody>
          <a:bodyPr>
            <a:noAutofit/>
          </a:bodyPr>
          <a:lstStyle/>
          <a:p>
            <a:pPr indent="228600" algn="just">
              <a:lnSpc>
                <a:spcPct val="16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Ноқили муҳофизатии сифрӣ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таҷҳизот бо шиддати то 1 кВ — ин ноқилест, ки қисмҳои ба нейтрал пайвастшударо бо нейтрали сахт заминваслшудаи генератор ё трансформатор дар шабакаҳои сефаза, бо баромади сахт заминваслшудаи манбаи ҷараёни якфаза ва ё бо нуқтаи миёнаи сахт заминваслшудаи манбаъ дар шабакаҳои ҷараёни доимӣ пайваст мекунад.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Ноқили кории сифрӣ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таҷҳизот то 1 кВ — ин ноқилест, ки барои таъмини манбаи қабулкунандагони барқ истифода мешавад ва Слайди дигар-</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F9DE027F-A293-45BE-9372-7C6FE01CF0B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3883029066"/>
      </p:ext>
    </p:extLst>
  </p:cSld>
  <p:clrMapOvr>
    <a:masterClrMapping/>
  </p:clrMapOvr>
  <mc:AlternateContent xmlns:mc="http://schemas.openxmlformats.org/markup-compatibility/2006" xmlns:p14="http://schemas.microsoft.com/office/powerpoint/2010/main">
    <mc:Choice Requires="p14">
      <p:transition spd="slow" p14:dur="2000" advTm="52656"/>
    </mc:Choice>
    <mc:Fallback xmlns="">
      <p:transition spd="slow" advTm="526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042CA50-02CC-40C2-A74B-398DE0BC8BAB}"/>
              </a:ext>
            </a:extLst>
          </p:cNvPr>
          <p:cNvSpPr txBox="1"/>
          <p:nvPr/>
        </p:nvSpPr>
        <p:spPr>
          <a:xfrm>
            <a:off x="827584" y="801810"/>
            <a:ext cx="7776864" cy="4094198"/>
          </a:xfrm>
          <a:prstGeom prst="rect">
            <a:avLst/>
          </a:prstGeom>
          <a:noFill/>
        </p:spPr>
        <p:txBody>
          <a:bodyPr wrap="square">
            <a:spAutoFit/>
          </a:bodyPr>
          <a:lstStyle/>
          <a:p>
            <a:pPr algn="just">
              <a:lnSpc>
                <a:spcPct val="150000"/>
              </a:lnSpc>
              <a:spcBef>
                <a:spcPts val="1000"/>
              </a:spcBef>
              <a:spcAft>
                <a:spcPts val="0"/>
              </a:spcAft>
            </a:pPr>
            <a:r>
              <a:rPr lang="tg-Cyrl-TJ" sz="2200" dirty="0">
                <a:effectLst/>
                <a:latin typeface="Times New Roman" panose="02020603050405020304" pitchFamily="18" charset="0"/>
                <a:ea typeface="Times New Roman" panose="02020603050405020304" pitchFamily="18" charset="0"/>
              </a:rPr>
              <a:t>бо нейтрали сахт заминваслшудаи генератор ё трансформатор дар шабакаҳои сефаза, бо баромади сахт заминваслшудаи манбаи ҷараёни якфаза ва ё бо нуқтаи миёнаи сахт заминваслшудаи манбаъ дар шабакаҳои се ноқилии ҷараёни доимӣ пайваст мебошад. Дар таҷҳизоти барқӣ бо шиддати то 1 кВ ва нейтрали сахт заминваслшуда, ноқили кории сифрӣ метавонад вазифаи, ноқили муҳофизатии сифриро иҷро намояд.</a:t>
            </a:r>
            <a:r>
              <a:rPr lang="ru-RU" sz="2200" dirty="0">
                <a:latin typeface="Times New Roman" panose="02020603050405020304" pitchFamily="18" charset="0"/>
                <a:cs typeface="Times New Roman" panose="02020603050405020304" pitchFamily="18" charset="0"/>
              </a:rPr>
              <a:t>                                                                  </a:t>
            </a:r>
          </a:p>
        </p:txBody>
      </p:sp>
      <p:sp>
        <p:nvSpPr>
          <p:cNvPr id="5" name="Заголовок 1">
            <a:extLst>
              <a:ext uri="{FF2B5EF4-FFF2-40B4-BE49-F238E27FC236}">
                <a16:creationId xmlns:a16="http://schemas.microsoft.com/office/drawing/2014/main" id="{D152EFB7-22CD-4B65-8435-7AE35F203C9E}"/>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3316527142"/>
      </p:ext>
    </p:extLst>
  </p:cSld>
  <p:clrMapOvr>
    <a:masterClrMapping/>
  </p:clrMapOvr>
  <mc:AlternateContent xmlns:mc="http://schemas.openxmlformats.org/markup-compatibility/2006" xmlns:p14="http://schemas.microsoft.com/office/powerpoint/2010/main">
    <mc:Choice Requires="p14">
      <p:transition spd="slow" p14:dur="2000" advTm="67244"/>
    </mc:Choice>
    <mc:Fallback xmlns="">
      <p:transition spd="slow" advTm="6724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095FCC43-4C90-496B-B3C4-36542ED9340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
        <p:nvSpPr>
          <p:cNvPr id="7" name="TextBox 6">
            <a:extLst>
              <a:ext uri="{FF2B5EF4-FFF2-40B4-BE49-F238E27FC236}">
                <a16:creationId xmlns:a16="http://schemas.microsoft.com/office/drawing/2014/main" id="{D9DB7835-D55C-4237-888C-A1F078217ACE}"/>
              </a:ext>
            </a:extLst>
          </p:cNvPr>
          <p:cNvSpPr txBox="1"/>
          <p:nvPr/>
        </p:nvSpPr>
        <p:spPr>
          <a:xfrm>
            <a:off x="971600" y="476672"/>
            <a:ext cx="7776864" cy="5238101"/>
          </a:xfrm>
          <a:prstGeom prst="rect">
            <a:avLst/>
          </a:prstGeom>
          <a:noFill/>
        </p:spPr>
        <p:txBody>
          <a:bodyPr wrap="square">
            <a:spAutoFit/>
          </a:bodyPr>
          <a:lstStyle/>
          <a:p>
            <a:pPr indent="22860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Хомӯшкунии муҳофизатӣ</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дар таҷҳизот то 1 кВ — ин хомӯшкунии автоматии ҳамаи фазаҳо (ё қутбҳо)-и қитъаи шабака мебошад, ки ҳангоми расиш ба корпус ё паст шудани сатҳи оиқ аз меъёри муқарраршуда, барои инсон шароити бехатар (аз рӯи қувваи ҷараён ва вақти таъсири он) таъмин мекунад.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Шиддати хурд</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ин шиддати номиналӣ мебошад, ки на бештар аз 42 В байни фазаҳо ва нисбат ба замин буда, дар таҷҳизот бо мақсади таъмини бехатарии барқӣ истифода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90225099"/>
      </p:ext>
    </p:extLst>
  </p:cSld>
  <p:clrMapOvr>
    <a:masterClrMapping/>
  </p:clrMapOvr>
  <mc:AlternateContent xmlns:mc="http://schemas.openxmlformats.org/markup-compatibility/2006" xmlns:p14="http://schemas.microsoft.com/office/powerpoint/2010/main">
    <mc:Choice Requires="p14">
      <p:transition spd="slow" p14:dur="2000" advTm="409526"/>
    </mc:Choice>
    <mc:Fallback xmlns="">
      <p:transition spd="slow" advTm="40952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EA4B138-FAC8-49C8-8A17-932F47CF1F39}"/>
              </a:ext>
            </a:extLst>
          </p:cNvPr>
          <p:cNvSpPr txBox="1"/>
          <p:nvPr/>
        </p:nvSpPr>
        <p:spPr>
          <a:xfrm>
            <a:off x="683568" y="764704"/>
            <a:ext cx="7920880" cy="4852226"/>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ҳифзи одамон аз зарари ҷараёни барқ ҳангоми вайрон шудани оиқ, бояд ҳадди, ақал яке аз чораҳои зерини муҳофизатӣ истифода бурда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заминваслкунӣ;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нейтралкунӣ (зануление);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хомӯшкунии муҳофизатӣ;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трансформатори ҷудокунанда;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шиддати хурд;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оиқи дуқабата; </a:t>
            </a:r>
          </a:p>
          <a:p>
            <a:pPr marL="342900" lvl="0" indent="-342900" algn="just">
              <a:lnSpc>
                <a:spcPct val="115000"/>
              </a:lnSpc>
              <a:spcAft>
                <a:spcPts val="1000"/>
              </a:spcAft>
              <a:buSzPts val="1000"/>
              <a:buFont typeface="Wingdings" panose="05000000000000000000" pitchFamily="2" charset="2"/>
              <a:buChar char="Ø"/>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баробаркунии потенсиалҳо.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46B7CD68-74FD-4A08-A26B-F01F20F8AA49}"/>
              </a:ext>
            </a:extLst>
          </p:cNvPr>
          <p:cNvSpPr txBox="1"/>
          <p:nvPr/>
        </p:nvSpPr>
        <p:spPr>
          <a:xfrm>
            <a:off x="539552" y="5683344"/>
            <a:ext cx="6120680" cy="819904"/>
          </a:xfrm>
          <a:prstGeom prst="rect">
            <a:avLst/>
          </a:prstGeom>
          <a:noFill/>
        </p:spPr>
        <p:txBody>
          <a:bodyPr wrap="square">
            <a:spAutoFit/>
          </a:bodyPr>
          <a:lstStyle/>
          <a:p>
            <a:pPr lvl="0" algn="just">
              <a:lnSpc>
                <a:spcPct val="115000"/>
              </a:lnSpc>
              <a:spcAft>
                <a:spcPts val="0"/>
              </a:spcAft>
            </a:pPr>
            <a:r>
              <a:rPr lang="ru-RU" sz="1400" i="1" dirty="0">
                <a:effectLst/>
                <a:latin typeface="Times New Roman" panose="02020603050405020304" pitchFamily="18" charset="0"/>
                <a:ea typeface="Times New Roman" panose="02020603050405020304" pitchFamily="18" charset="0"/>
                <a:cs typeface="Times New Roman" panose="02020603050405020304" pitchFamily="18" charset="0"/>
              </a:rPr>
              <a:t>2. Абдуллозода, Р. Т., и Б. Т. Абдуллоев. Асосҳои бехатарии электрикӣ: дастури методӣ барои машғулиятҳои озмоишӣ. Қисми 1. Душанбе: ДТТ ба номи академик М. С. Осимӣ, 2021.</a:t>
            </a:r>
            <a:endParaRPr lang="ru-RU" sz="1400" i="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4A52FEB1-3543-4425-88D1-5EA319539C04}"/>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1555548667"/>
      </p:ext>
    </p:extLst>
  </p:cSld>
  <p:clrMapOvr>
    <a:masterClrMapping/>
  </p:clrMapOvr>
  <mc:AlternateContent xmlns:mc="http://schemas.openxmlformats.org/markup-compatibility/2006" xmlns:p14="http://schemas.microsoft.com/office/powerpoint/2010/main">
    <mc:Choice Requires="p14">
      <p:transition spd="slow" p14:dur="2000" advTm="186040"/>
    </mc:Choice>
    <mc:Fallback xmlns="">
      <p:transition spd="slow" advTm="18604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3AE1A58D-844B-49F9-B92F-2892EBFA87C7}"/>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
        <p:nvSpPr>
          <p:cNvPr id="7" name="TextBox 6">
            <a:extLst>
              <a:ext uri="{FF2B5EF4-FFF2-40B4-BE49-F238E27FC236}">
                <a16:creationId xmlns:a16="http://schemas.microsoft.com/office/drawing/2014/main" id="{54F2BBB0-B777-4520-81A9-C09224A95E7B}"/>
              </a:ext>
            </a:extLst>
          </p:cNvPr>
          <p:cNvSpPr txBox="1"/>
          <p:nvPr/>
        </p:nvSpPr>
        <p:spPr>
          <a:xfrm>
            <a:off x="971600" y="332656"/>
            <a:ext cx="7632848" cy="5366341"/>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Заминваслкунӣ ё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нейтралкунии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таҷҳизот бояд дар ҳолатҳои зерин иҷро карда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шиддати 380 В ва бештар барои ҷараёни тағйирёбанда ва 440 В ва бештар барои ҷараёни доимӣ — дар ҳамаи таҷҳизот;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шиддати номиналӣ аз 42 В зиёд, вале аз 380 В кам барои ҷараёни тағйирёбанда ва аз 110 В зиёд, вале аз 440 В кам барои ҷараёни доимӣ — танҳо дар биноҳое, ки хавфи баланд доранд, биноҳои махсусан хавфнок ва инчунин дар таҷҳизоти беруна.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6262311"/>
      </p:ext>
    </p:extLst>
  </p:cSld>
  <p:clrMapOvr>
    <a:masterClrMapping/>
  </p:clrMapOvr>
  <mc:AlternateContent xmlns:mc="http://schemas.openxmlformats.org/markup-compatibility/2006" xmlns:p14="http://schemas.microsoft.com/office/powerpoint/2010/main">
    <mc:Choice Requires="p14">
      <p:transition spd="slow" p14:dur="2000" advTm="155667"/>
    </mc:Choice>
    <mc:Fallback xmlns="">
      <p:transition spd="slow" advTm="15566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61F68655-39A3-4BAA-8B8D-36D0BA24D458}"/>
              </a:ext>
            </a:extLst>
          </p:cNvPr>
          <p:cNvSpPr txBox="1"/>
          <p:nvPr/>
        </p:nvSpPr>
        <p:spPr>
          <a:xfrm>
            <a:off x="818472" y="692696"/>
            <a:ext cx="7929992" cy="5478551"/>
          </a:xfrm>
          <a:prstGeom prst="rect">
            <a:avLst/>
          </a:prstGeom>
          <a:noFill/>
        </p:spPr>
        <p:txBody>
          <a:bodyPr wrap="square">
            <a:spAutoFit/>
          </a:bodyPr>
          <a:lstStyle/>
          <a:p>
            <a:pPr marL="342900" lvl="0" indent="-342900" algn="just">
              <a:lnSpc>
                <a:spcPct val="115000"/>
              </a:lnSpc>
              <a:spcAft>
                <a:spcPts val="0"/>
              </a:spcAft>
              <a:buFont typeface="+mj-lt"/>
              <a:buAutoNum type="arabicPeriod"/>
              <a:tabLst>
                <a:tab pos="457200" algn="l"/>
              </a:tabLst>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Заминваслкунӣ ё </a:t>
            </a:r>
            <a:r>
              <a:rPr lang="tg-Cyrl-TJ" sz="2100" dirty="0">
                <a:effectLst/>
                <a:latin typeface="Times New Roman" panose="02020603050405020304" pitchFamily="18" charset="0"/>
                <a:ea typeface="Times New Roman" panose="02020603050405020304" pitchFamily="18" charset="0"/>
                <a:cs typeface="Times New Roman" panose="02020603050405020304" pitchFamily="18" charset="0"/>
              </a:rPr>
              <a:t>нейтралкунии </a:t>
            </a: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таҷҳизот талаб карда намешавад, агар шиддати номиналӣ то 42 В ҷараёни тағйирёбанда ва то 110 В ҷараёни доимӣ бошад (дар ҳамаи ҳолатҳо).</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457200" algn="l"/>
              </a:tabLst>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Барои заминваслкунии таҷҳизот пеш аз ҳама бояд заминваслкунандаҳои табиӣ истифода бурда шаванд. Агар дар ин ҳолат муқовимати дастгоҳи заминваслкунӣ ё шиддати ламс (напряжение прикосновения) ба арзишҳои иҷозатдодашуда мувофиқ бошад, инчунин арзишҳои меъёрии шиддат дар </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дастгоҳи заминваслкунӣ таъмин гарданд, пас истифодаи заминваслкунандаҳои сунъӣ танҳо дар ҳолате зарур аст, ки зичии ҷараёнҳое, ки тавассути заминваслкунандаҳои табиӣ мегузаранд ё аз онҳо паҳн мешаванд, кам карда шавад.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100" dirty="0">
              <a:latin typeface="Times New Roman" panose="02020603050405020304" pitchFamily="18"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4D34EFA5-6C84-48C7-8C10-BB7A2D9FBBBC}"/>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334179098"/>
      </p:ext>
    </p:extLst>
  </p:cSld>
  <p:clrMapOvr>
    <a:masterClrMapping/>
  </p:clrMapOvr>
  <mc:AlternateContent xmlns:mc="http://schemas.openxmlformats.org/markup-compatibility/2006" xmlns:p14="http://schemas.microsoft.com/office/powerpoint/2010/main">
    <mc:Choice Requires="p14">
      <p:transition spd="slow" p14:dur="2000" advTm="107610"/>
    </mc:Choice>
    <mc:Fallback xmlns="">
      <p:transition spd="slow" advTm="10761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DEC8BE4-0382-4CF1-AD91-07D52F336B0B}"/>
              </a:ext>
            </a:extLst>
          </p:cNvPr>
          <p:cNvSpPr txBox="1"/>
          <p:nvPr/>
        </p:nvSpPr>
        <p:spPr>
          <a:xfrm>
            <a:off x="899592" y="807354"/>
            <a:ext cx="7704856" cy="4781886"/>
          </a:xfrm>
          <a:prstGeom prst="rect">
            <a:avLst/>
          </a:prstGeom>
          <a:noFill/>
        </p:spPr>
        <p:txBody>
          <a:bodyPr wrap="square">
            <a:spAutoFit/>
          </a:bodyPr>
          <a:lstStyle/>
          <a:p>
            <a:pPr lvl="0" algn="just">
              <a:lnSpc>
                <a:spcPct val="150000"/>
              </a:lnSpc>
              <a:spcAft>
                <a:spcPts val="1000"/>
              </a:spcAft>
              <a:tabLst>
                <a:tab pos="457200" algn="l"/>
              </a:tabLst>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3. Барои заминваслкунии таҷҳизоти таъинот ва шиддатҳои гуногун, ки аз ҷиҳати ҳудудӣ ба ҳам наздик ҷойгиранд, тавсия дода мешавад, ки як дастгоҳи умумии заминваслкунӣ истифода шавад.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4. Дар таҷҳизот то 1 кВ бо нейтрали сахт заминваслшуда ё бо баромади сахт заминваслшудаи манбаи ҷараёни якфаза, инчунин бо нуқтаи миёнаи сахт заминваслшуда дар шабакаҳои се ноқилии ҷараёни доимӣ, бояд нейтралкунӣ (зануление) иҷро карда шавад. Дар чунин таҷҳизот истифодаи танҳо заминваслкунии танаҳои қабулкунандагони барқ бе нейтралкунӣ (зануление) иҷозат дода намешавад.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CEDDC828-6E59-4654-9C17-A3395B1FC6F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261883317"/>
      </p:ext>
    </p:extLst>
  </p:cSld>
  <p:clrMapOvr>
    <a:masterClrMapping/>
  </p:clrMapOvr>
  <mc:AlternateContent xmlns:mc="http://schemas.openxmlformats.org/markup-compatibility/2006" xmlns:p14="http://schemas.microsoft.com/office/powerpoint/2010/main">
    <mc:Choice Requires="p14">
      <p:transition spd="slow" p14:dur="2000" advTm="78959"/>
    </mc:Choice>
    <mc:Fallback xmlns="">
      <p:transition spd="slow" advTm="7895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DE7B021-ACC5-43B9-94A4-4CA40A16F612}"/>
              </a:ext>
            </a:extLst>
          </p:cNvPr>
          <p:cNvSpPr txBox="1"/>
          <p:nvPr/>
        </p:nvSpPr>
        <p:spPr>
          <a:xfrm>
            <a:off x="899592" y="692696"/>
            <a:ext cx="7704856" cy="4525213"/>
          </a:xfrm>
          <a:prstGeom prst="rect">
            <a:avLst/>
          </a:prstGeom>
          <a:noFill/>
        </p:spPr>
        <p:txBody>
          <a:bodyPr wrap="square">
            <a:spAutoFit/>
          </a:bodyPr>
          <a:lstStyle/>
          <a:p>
            <a:pPr lvl="0" algn="just">
              <a:lnSpc>
                <a:spcPct val="150000"/>
              </a:lnSpc>
              <a:spcAft>
                <a:spcPts val="1000"/>
              </a:spcAft>
              <a:tabLst>
                <a:tab pos="457200" algn="l"/>
              </a:tabLst>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5. Дар ҳолатҳои асоснок тавсия дода мешавад, ки хомӯшкунии муҳофизатӣ татбиқ карда шавад (барои асбобҳои барқии дастии сайёр, баъзе биноҳои истиқоматӣ ва ҷамъиятӣ, ки бо конструксияҳои металлӣ сер шудаанд ва бо замин алоқа доранд).</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6. Таҷҳизот то 1 кВ бо ҷараёни тағйирёбанда ва нейтрали оиқшуда ё бо баромади оиқшудаи манбаи ҷараёни якфаза, инчунин таҷҳизоти ҷараёни доимӣ бо нуқтаи миёнаи оиқшуда, бояд дар ҳолатҳои талаботи баланди бехатарӣ (масалан, барои таҷҳизоти сайёр, конҳои торф, шахтаҳо) истифода бурда шаванд. </a:t>
            </a:r>
            <a:endParaRPr lang="ru-RU" sz="21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F7DD13D5-3299-4A9C-8917-6EE565C7A3EC}"/>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1179107861"/>
      </p:ext>
    </p:extLst>
  </p:cSld>
  <p:clrMapOvr>
    <a:masterClrMapping/>
  </p:clrMapOvr>
  <mc:AlternateContent xmlns:mc="http://schemas.openxmlformats.org/markup-compatibility/2006" xmlns:p14="http://schemas.microsoft.com/office/powerpoint/2010/main">
    <mc:Choice Requires="p14">
      <p:transition spd="slow" p14:dur="2000" advTm="77960"/>
    </mc:Choice>
    <mc:Fallback xmlns="">
      <p:transition spd="slow" advTm="7796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6E93795-6D61-4DF5-AEBA-EB678D48DD7D}"/>
              </a:ext>
            </a:extLst>
          </p:cNvPr>
          <p:cNvSpPr txBox="1"/>
          <p:nvPr/>
        </p:nvSpPr>
        <p:spPr>
          <a:xfrm>
            <a:off x="1043608" y="980728"/>
            <a:ext cx="7776864" cy="5238101"/>
          </a:xfrm>
          <a:prstGeom prst="rect">
            <a:avLst/>
          </a:prstGeom>
          <a:noFill/>
        </p:spPr>
        <p:txBody>
          <a:bodyPr wrap="square">
            <a:spAutoFit/>
          </a:bodyPr>
          <a:lstStyle/>
          <a:p>
            <a:pPr lvl="0" algn="just">
              <a:lnSpc>
                <a:spcPct val="150000"/>
              </a:lnSpc>
              <a:spcAft>
                <a:spcPts val="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7. Дар таҷҳизот бо шиддати зиёда аз 1 кВ ва нейтрали оиқшуда бояд заминваслкунӣ иҷро карда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8. Хомӯшкунии муҳофизатӣ ҳамчун чораҳои асосӣ ё иловагии муҳофизат тавсия дода мешавад, агар бехатарӣ бо роҳи заминваслкунӣ ё нейтралкунӣ (зануление) таъмин карда нашавад, ё татбиқи онҳо аз ҷиҳати техникӣ ё иқтисодӣ душвор бошад. Хомӯшкунии муҳофизатӣ бояд тавассути дастгоҳҳое амалӣ карда шавад, ки аз рӯи эътимоднокӣ ба талаботи махсуси техникӣ ҷавобгӯ бошанд.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C3BD3126-CE43-4E06-BFBF-346B3F57884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3667621487"/>
      </p:ext>
    </p:extLst>
  </p:cSld>
  <p:clrMapOvr>
    <a:masterClrMapping/>
  </p:clrMapOvr>
  <mc:AlternateContent xmlns:mc="http://schemas.openxmlformats.org/markup-compatibility/2006" xmlns:p14="http://schemas.microsoft.com/office/powerpoint/2010/main">
    <mc:Choice Requires="p14">
      <p:transition spd="slow" p14:dur="2000" advTm="36979"/>
    </mc:Choice>
    <mc:Fallback xmlns="">
      <p:transition spd="slow" advTm="3697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442C882-7C7E-4C51-8DD4-10648AE205CB}"/>
              </a:ext>
            </a:extLst>
          </p:cNvPr>
          <p:cNvSpPr txBox="1"/>
          <p:nvPr/>
        </p:nvSpPr>
        <p:spPr>
          <a:xfrm>
            <a:off x="827584" y="548680"/>
            <a:ext cx="7776864" cy="5238101"/>
          </a:xfrm>
          <a:prstGeom prst="rect">
            <a:avLst/>
          </a:prstGeom>
          <a:noFill/>
        </p:spPr>
        <p:txBody>
          <a:bodyPr wrap="square">
            <a:spAutoFit/>
          </a:bodyPr>
          <a:lstStyle/>
          <a:p>
            <a:pPr lvl="0" algn="just">
              <a:lnSpc>
                <a:spcPct val="150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9. Шабакаи сефазаи то 1 кВ бо нейтрали оиқшуда ё шабакаи якфазаи то 1 кВ бо баромади оиқшуда, ки тавассути трансформатор ба шабакаи зиёда аз 1 кВ пайваст аст, бояд бо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муҳофизаки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(пробив</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ной предохранител</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ь) аз хатари ба вуҷуд омада ҳангоми вайрон шудани оиқ байни печҳои шиддати баланд ва пасти трансформатор муҳофизат карда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100" dirty="0">
                <a:effectLst/>
                <a:latin typeface="Times New Roman" panose="02020603050405020304" pitchFamily="18" charset="0"/>
                <a:ea typeface="Times New Roman" panose="02020603050405020304" pitchFamily="18" charset="0"/>
                <a:cs typeface="Times New Roman" panose="02020603050405020304" pitchFamily="18" charset="0"/>
              </a:rPr>
              <a:t>10. Муҳофизак</a:t>
            </a: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 бояд дар нейтрал ё дар фаза аз тарафи шиддати пасти ҳар як трансформатор насб карда шавад. Ҳамчунин бояд назорат аз болои ҳолати коршоямии (тамомияти) он таъмин карда шавад.</a:t>
            </a:r>
          </a:p>
        </p:txBody>
      </p:sp>
      <p:sp>
        <p:nvSpPr>
          <p:cNvPr id="6" name="Заголовок 1">
            <a:extLst>
              <a:ext uri="{FF2B5EF4-FFF2-40B4-BE49-F238E27FC236}">
                <a16:creationId xmlns:a16="http://schemas.microsoft.com/office/drawing/2014/main" id="{D1445F89-A217-4B4C-B69B-4F546A2167A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3836500426"/>
      </p:ext>
    </p:extLst>
  </p:cSld>
  <p:clrMapOvr>
    <a:masterClrMapping/>
  </p:clrMapOvr>
  <mc:AlternateContent xmlns:mc="http://schemas.openxmlformats.org/markup-compatibility/2006" xmlns:p14="http://schemas.microsoft.com/office/powerpoint/2010/main">
    <mc:Choice Requires="p14">
      <p:transition spd="slow" p14:dur="2000" advTm="47512"/>
    </mc:Choice>
    <mc:Fallback xmlns="">
      <p:transition spd="slow" advTm="4751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74AEEAA7-AA20-4B65-B52A-2715EBFAC5C7}"/>
              </a:ext>
            </a:extLst>
          </p:cNvPr>
          <p:cNvSpPr txBox="1"/>
          <p:nvPr/>
        </p:nvSpPr>
        <p:spPr>
          <a:xfrm>
            <a:off x="755576" y="764704"/>
            <a:ext cx="8111244" cy="4699620"/>
          </a:xfrm>
          <a:prstGeom prst="rect">
            <a:avLst/>
          </a:prstGeom>
          <a:noFill/>
        </p:spPr>
        <p:txBody>
          <a:bodyPr wrap="square">
            <a:spAutoFit/>
          </a:bodyPr>
          <a:lstStyle/>
          <a:p>
            <a:pPr indent="22860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истифодаи ин трансформаторҳо бояд ба талаботи зерин риоя карда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mj-lt"/>
              <a:buAutoNum type="arabicPeriod"/>
              <a:tabLst>
                <a:tab pos="457200" algn="l"/>
              </a:tabLst>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Трансформаторҳои ҷудокунанда бояд ба талаботи махсуси техникӣ ҷавобгӯ бошанд, аз ҷумла аз рӯи эътимоднокии баландтари сохтор ва тобоварӣ ба шиддатҳои баланди санҷишӣ; </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2. Аз як трансформатори ҷудокунанда иҷозат дода мешавад, ки танҳо як қабулкунандаи барқ таъмин карда шавад, ки ҷараёни номиналии муҳофизати он (плавкая вставка ё автомат) дар тарафи </a:t>
            </a:r>
            <a:r>
              <a:rPr lang="tg-Cyrl-TJ" sz="2100" dirty="0">
                <a:effectLst/>
                <a:latin typeface="Times New Roman" panose="02020603050405020304" pitchFamily="18" charset="0"/>
                <a:ea typeface="Times New Roman" panose="02020603050405020304" pitchFamily="18" charset="0"/>
                <a:cs typeface="Times New Roman" panose="02020603050405020304" pitchFamily="18" charset="0"/>
              </a:rPr>
              <a:t>авал</a:t>
            </a: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 на бештар аз 15 А бошад; </a:t>
            </a:r>
            <a:endParaRPr lang="ru-RU" sz="21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C9BC8674-C284-43DA-BCD8-63B99167475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2952755434"/>
      </p:ext>
    </p:extLst>
  </p:cSld>
  <p:clrMapOvr>
    <a:masterClrMapping/>
  </p:clrMapOvr>
  <mc:AlternateContent xmlns:mc="http://schemas.openxmlformats.org/markup-compatibility/2006" xmlns:p14="http://schemas.microsoft.com/office/powerpoint/2010/main">
    <mc:Choice Requires="p14">
      <p:transition spd="slow" p14:dur="2000" advTm="87221"/>
    </mc:Choice>
    <mc:Fallback xmlns="">
      <p:transition spd="slow" advTm="8722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8E19AB-2993-4506-9325-DAEA2DF50551}"/>
              </a:ext>
            </a:extLst>
          </p:cNvPr>
          <p:cNvSpPr txBox="1"/>
          <p:nvPr/>
        </p:nvSpPr>
        <p:spPr>
          <a:xfrm>
            <a:off x="899592" y="548680"/>
            <a:ext cx="7560840" cy="5238101"/>
          </a:xfrm>
          <a:prstGeom prst="rect">
            <a:avLst/>
          </a:prstGeom>
          <a:noFill/>
        </p:spPr>
        <p:txBody>
          <a:bodyPr wrap="square">
            <a:spAutoFit/>
          </a:bodyPr>
          <a:lstStyle/>
          <a:p>
            <a:pPr lvl="0" algn="just">
              <a:lnSpc>
                <a:spcPct val="150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3. Заминваслкунии печи дуюми трансформатори ҷудокунанда иҷозат дода намешавад. Танаи трансформатор вобаста ба реҷаи нейтрали шабакаи таъминкунанда бояд заминвасл ё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нейтрал</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карда шавад. Заминваслкунии Танаи қабулкунандаи барқ, ки ба чунин трансформатор пайваст аст, талаб карда намешавад;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4. Трансформаторҳои п</a:t>
            </a:r>
            <a:r>
              <a:rPr lang="tg-Cyrl-TJ" sz="2100" dirty="0">
                <a:effectLst/>
                <a:latin typeface="Times New Roman" panose="02020603050405020304" pitchFamily="18" charset="0"/>
                <a:ea typeface="Times New Roman" panose="02020603050405020304" pitchFamily="18" charset="0"/>
                <a:cs typeface="Times New Roman" panose="02020603050405020304" pitchFamily="18" charset="0"/>
              </a:rPr>
              <a:t>асткунан</a:t>
            </a: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да бо шиддати дуюмдараҷаи 42 В ва камтар метавонанд ҳамчун трансформаторҳои ҷудокунанда истифода шаванд, агар онҳо ба талаботи бандҳои 1 ва 2 ҷавобгӯ бошанд.</a:t>
            </a:r>
            <a:endParaRPr lang="ru-RU" sz="21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F960A32-AA3D-4409-8D20-C57167063289}"/>
              </a:ext>
            </a:extLst>
          </p:cNvPr>
          <p:cNvSpPr txBox="1"/>
          <p:nvPr/>
        </p:nvSpPr>
        <p:spPr>
          <a:xfrm>
            <a:off x="395536" y="5951374"/>
            <a:ext cx="6120680" cy="738664"/>
          </a:xfrm>
          <a:prstGeom prst="rect">
            <a:avLst/>
          </a:prstGeom>
          <a:noFill/>
        </p:spPr>
        <p:txBody>
          <a:bodyPr wrap="square">
            <a:spAutoFit/>
          </a:bodyPr>
          <a:lstStyle/>
          <a:p>
            <a:pPr marL="0" indent="0" algn="just">
              <a:buNone/>
            </a:pPr>
            <a:r>
              <a:rPr lang="tg-Cyrl-TJ" sz="1400" i="1" dirty="0">
                <a:effectLst/>
                <a:latin typeface="Times New Roman" panose="02020603050405020304" pitchFamily="18" charset="0"/>
                <a:ea typeface="Calibri" panose="020F0502020204030204" pitchFamily="34" charset="0"/>
                <a:cs typeface="Times New Roman" panose="02020603050405020304" pitchFamily="18" charset="0"/>
              </a:rPr>
              <a:t>Овчаренко А.Г., Раско С.Л. Бехатарии барқ ​​ҳангоми истифодаи иншооти электрикӣ. Дастури таълимӣ. Донишгоҳи техникии давлатии Олтой BTI, Бийск, 2008. - 111 саҳифа.</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3AB7586C-7BE1-402E-A122-8F820C7AD18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Системаи функсионалии заминвасл</a:t>
            </a:r>
          </a:p>
        </p:txBody>
      </p:sp>
    </p:spTree>
    <p:extLst>
      <p:ext uri="{BB962C8B-B14F-4D97-AF65-F5344CB8AC3E}">
        <p14:creationId xmlns:p14="http://schemas.microsoft.com/office/powerpoint/2010/main" val="462120806"/>
      </p:ext>
    </p:extLst>
  </p:cSld>
  <p:clrMapOvr>
    <a:masterClrMapping/>
  </p:clrMapOvr>
  <mc:AlternateContent xmlns:mc="http://schemas.openxmlformats.org/markup-compatibility/2006" xmlns:p14="http://schemas.microsoft.com/office/powerpoint/2010/main">
    <mc:Choice Requires="p14">
      <p:transition spd="slow" p14:dur="2000" advTm="47843"/>
    </mc:Choice>
    <mc:Fallback xmlns="">
      <p:transition spd="slow" advTm="478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B0150A3D-5737-46E5-A7A7-CE45F51D8156}"/>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Қисмҳое, ки бояд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нейтрал</a:t>
            </a: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ё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a:t>
            </a: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аминвасл карда шаванд</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BDB5EEE-56E3-4299-8C77-946E8CA05289}"/>
              </a:ext>
            </a:extLst>
          </p:cNvPr>
          <p:cNvSpPr txBox="1"/>
          <p:nvPr/>
        </p:nvSpPr>
        <p:spPr>
          <a:xfrm>
            <a:off x="971600" y="495736"/>
            <a:ext cx="7848872" cy="5453544"/>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Ба қисмҳое, ки бояд </a:t>
            </a:r>
            <a:r>
              <a:rPr lang="tg-Cyrl-TJ" sz="2100" dirty="0">
                <a:effectLst/>
                <a:latin typeface="Times New Roman" panose="02020603050405020304" pitchFamily="18" charset="0"/>
                <a:ea typeface="Times New Roman" panose="02020603050405020304" pitchFamily="18" charset="0"/>
                <a:cs typeface="Times New Roman" panose="02020603050405020304" pitchFamily="18" charset="0"/>
              </a:rPr>
              <a:t>нейтрал</a:t>
            </a: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 ё заминвасл карда шаванд, инҳо дохил мешаванд:</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gn="just">
              <a:spcAft>
                <a:spcPts val="1000"/>
              </a:spcAft>
              <a:buFont typeface="+mj-lt"/>
              <a:buAutoNum type="arabicPeriod"/>
              <a:tabLst>
                <a:tab pos="457200" algn="l"/>
              </a:tabLst>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Танаҳои мошинҳои барқӣ, трансформаторҳо, дастгоҳҳо, чароғҳо ва ғайра; </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gn="just">
              <a:spcAft>
                <a:spcPts val="1000"/>
              </a:spcAft>
              <a:buFont typeface="+mj-lt"/>
              <a:buAutoNum type="arabicPeriod"/>
              <a:tabLst>
                <a:tab pos="457200" algn="l"/>
              </a:tabLst>
            </a:pPr>
            <a:r>
              <a:rPr lang="tg-Cyrl-TJ" sz="2100" dirty="0">
                <a:effectLst/>
                <a:latin typeface="Times New Roman" panose="02020603050405020304" pitchFamily="18" charset="0"/>
                <a:ea typeface="Times New Roman" panose="02020603050405020304" pitchFamily="18" charset="0"/>
                <a:cs typeface="Times New Roman" panose="02020603050405020304" pitchFamily="18" charset="0"/>
              </a:rPr>
              <a:t>Ҳаракатоварандаҳои (привод)</a:t>
            </a: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 дастгоҳҳои барқӣ; </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gn="just">
              <a:spcAft>
                <a:spcPts val="1000"/>
              </a:spcAft>
              <a:buFont typeface="+mj-lt"/>
              <a:buAutoNum type="arabicPeriod"/>
              <a:tabLst>
                <a:tab pos="457200" algn="l"/>
              </a:tabLst>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Печҳои дуюми трансформаторҳои ченкун</a:t>
            </a:r>
            <a:r>
              <a:rPr lang="tg-Cyrl-TJ" sz="2100" dirty="0">
                <a:effectLst/>
                <a:latin typeface="Times New Roman" panose="02020603050405020304" pitchFamily="18" charset="0"/>
                <a:ea typeface="Times New Roman" panose="02020603050405020304" pitchFamily="18" charset="0"/>
                <a:cs typeface="Times New Roman" panose="02020603050405020304" pitchFamily="18" charset="0"/>
              </a:rPr>
              <a:t>анда</a:t>
            </a: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50000"/>
              </a:lnSpc>
              <a:buFont typeface="+mj-lt"/>
              <a:buAutoNum type="arabicPeriod"/>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Чаҳорчӯбаҳои қутиҳои тақсимотӣ, қутиҳои идоракунӣ, қутиҳои хурд ва шкафҳо, инчунин қисмҳои ҷудошаванда ё кушодашавандаи онҳо, агар дар онҳо таҷҳизоти барқӣ бо шиддати зиёда аз 42 В ҷараёни тағйирёбанда ё зиёда аз 110 В ҷараёни доимӣ насб шуда бошад; </a:t>
            </a:r>
            <a:endParaRPr lang="ru-RU"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7869648"/>
      </p:ext>
    </p:extLst>
  </p:cSld>
  <p:clrMapOvr>
    <a:masterClrMapping/>
  </p:clrMapOvr>
  <mc:AlternateContent xmlns:mc="http://schemas.openxmlformats.org/markup-compatibility/2006" xmlns:p14="http://schemas.microsoft.com/office/powerpoint/2010/main">
    <mc:Choice Requires="p14">
      <p:transition spd="slow" p14:dur="2000" advTm="139757"/>
    </mc:Choice>
    <mc:Fallback xmlns="">
      <p:transition spd="slow" advTm="13975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A3CB01-FE12-4B42-9E18-1F61B1E69FA9}"/>
              </a:ext>
            </a:extLst>
          </p:cNvPr>
          <p:cNvSpPr txBox="1"/>
          <p:nvPr/>
        </p:nvSpPr>
        <p:spPr>
          <a:xfrm>
            <a:off x="971600" y="332656"/>
            <a:ext cx="7560840" cy="5366469"/>
          </a:xfrm>
          <a:prstGeom prst="rect">
            <a:avLst/>
          </a:prstGeom>
          <a:noFill/>
        </p:spPr>
        <p:txBody>
          <a:bodyPr wrap="square">
            <a:spAutoFit/>
          </a:bodyPr>
          <a:lstStyle/>
          <a:p>
            <a:pPr indent="449580" algn="just">
              <a:lnSpc>
                <a:spcPct val="150000"/>
              </a:lnSpc>
              <a:spcAft>
                <a:spcPts val="1000"/>
              </a:spcAft>
            </a:pPr>
            <a:r>
              <a:rPr lang="tg-Cyrl-TJ" sz="2100" dirty="0">
                <a:effectLst/>
                <a:latin typeface="Times New Roman" panose="02020603050405020304" pitchFamily="18" charset="0"/>
                <a:ea typeface="Times New Roman" panose="02020603050405020304" pitchFamily="18" charset="0"/>
              </a:rPr>
              <a:t>5. Конструксияҳои металлии дастгоҳҳои тақсимотӣ, конструксияҳои металлии кабелӣ, муфтҳои пайвасткунандаи кабелӣ, пӯсти металлӣ ва зиреҳ (броня)-и кабелҳои назоратӣ ва қуввагӣ, пӯсти металлӣ-и ноқилҳо, рукавҳо ва қубурҳои металлӣ барои ноқилгузаронӣ, пӯшишҳо ва конструксияҳои такягоҳи шинагузарҳо (шинопроводҳо), лотокҳо, қуттиҳо, симҳои кашанда (струнаҳо), тросҳо ва тасмаҳои пӯлодие, ки дар онҳо кабелҳо ва ноқилҳо мустаҳкам карда шудаанд (ба истиснои онҳое, ки кабелҳо бо пӯсти металлӣ ё зиреҳи заминваслшуда ё нейтралшуда доранд), инчунин дигар конструксияҳои металлӣ, ки дар онҳо таҷҳизоти барқӣ насб карда мешавад; </a:t>
            </a:r>
            <a:endParaRPr lang="ru-RU" sz="2100" dirty="0">
              <a:latin typeface="Times New Roman" panose="02020603050405020304" pitchFamily="18"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ED6AD3AB-C83A-4830-9E2F-12BEE68E4DB3}"/>
              </a:ext>
            </a:extLst>
          </p:cNvPr>
          <p:cNvSpPr txBox="1">
            <a:spLocks/>
          </p:cNvSpPr>
          <p:nvPr/>
        </p:nvSpPr>
        <p:spPr>
          <a:xfrm>
            <a:off x="225860" y="44862"/>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Қисмҳое, ки бояд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нейтрал</a:t>
            </a: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ё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a:t>
            </a: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аминвасл карда шаванд</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7028100"/>
      </p:ext>
    </p:extLst>
  </p:cSld>
  <p:clrMapOvr>
    <a:masterClrMapping/>
  </p:clrMapOvr>
  <mc:AlternateContent xmlns:mc="http://schemas.openxmlformats.org/markup-compatibility/2006" xmlns:p14="http://schemas.microsoft.com/office/powerpoint/2010/main">
    <mc:Choice Requires="p14">
      <p:transition spd="slow" p14:dur="2000" advTm="64466"/>
    </mc:Choice>
    <mc:Fallback xmlns="">
      <p:transition spd="slow" advTm="644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3138FFD-FF9C-4248-ABF6-2663C3A4C74F}"/>
              </a:ext>
            </a:extLst>
          </p:cNvPr>
          <p:cNvSpPr txBox="1"/>
          <p:nvPr/>
        </p:nvSpPr>
        <p:spPr>
          <a:xfrm>
            <a:off x="827584" y="548680"/>
            <a:ext cx="7920880" cy="4815036"/>
          </a:xfrm>
          <a:prstGeom prst="rect">
            <a:avLst/>
          </a:prstGeom>
          <a:noFill/>
        </p:spPr>
        <p:txBody>
          <a:bodyPr wrap="square">
            <a:spAutoFit/>
          </a:bodyPr>
          <a:lstStyle/>
          <a:p>
            <a:pPr lvl="0" algn="just">
              <a:lnSpc>
                <a:spcPct val="150000"/>
              </a:lnSpc>
              <a:spcAft>
                <a:spcPts val="1000"/>
              </a:spcAft>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6. Пӯсти металлӣ ва зиреҳ (броня)-и кабелҳо ва ноқилҳои назоратӣ ва қуввагӣ бо шиддати то 42 В ҷараёни тағйирёбанда ва то 110 В ҷараёни доимӣ, ки дар якҷоягӣ бо дигар кабелҳо ва ноқилҳое гузошта шудаанд, ки пӯсти металлӣ ё зиреҳашон бояд заминвасл ё нейтрал карда шавад (масалан, дар қубурҳо, лотокҳо, қуттиҳо ва ғайра);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50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7. </a:t>
            </a: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Танаҳои металлии қабулкунандагони барқии сайёр ва кӯчанда; </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8. Таҷҳизоти барқӣ, ки дар қисмҳои ҳаракаткунандаи дастгоҳҳо, мошинҳо ва механизмҳо ҷойгир шудааст.</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0D489288-C6B1-4CC6-9B91-31C4F77241F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Қисмҳое, ки бояд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нейтрал</a:t>
            </a: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ё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a:t>
            </a: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аминвасл карда шаванд</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9470017"/>
      </p:ext>
    </p:extLst>
  </p:cSld>
  <p:clrMapOvr>
    <a:masterClrMapping/>
  </p:clrMapOvr>
  <mc:AlternateContent xmlns:mc="http://schemas.openxmlformats.org/markup-compatibility/2006" xmlns:p14="http://schemas.microsoft.com/office/powerpoint/2010/main">
    <mc:Choice Requires="p14">
      <p:transition spd="slow" p14:dur="2000" advTm="182631"/>
    </mc:Choice>
    <mc:Fallback xmlns="">
      <p:transition spd="slow" advTm="18263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0803BB8-19C7-4BDC-9684-CD62B0151D7B}"/>
              </a:ext>
            </a:extLst>
          </p:cNvPr>
          <p:cNvSpPr txBox="1"/>
          <p:nvPr/>
        </p:nvSpPr>
        <p:spPr>
          <a:xfrm>
            <a:off x="971600" y="1196752"/>
            <a:ext cx="7704856" cy="53937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C5DA293E-42A1-44F7-AF05-BB47F9F4C0E3}"/>
              </a:ext>
            </a:extLst>
          </p:cNvPr>
          <p:cNvSpPr txBox="1">
            <a:spLocks/>
          </p:cNvSpPr>
          <p:nvPr/>
        </p:nvSpPr>
        <p:spPr>
          <a:xfrm>
            <a:off x="215516" y="116632"/>
            <a:ext cx="8712968" cy="653341"/>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Таҷҳизот бо шиддати зиёда аз 1 кВ дар шабакаҳо </a:t>
            </a:r>
          </a:p>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нейтрали самаранок заминваслшуда</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DF7529F-E98C-4E9F-A82A-932233F3CD4D}"/>
              </a:ext>
            </a:extLst>
          </p:cNvPr>
          <p:cNvSpPr txBox="1"/>
          <p:nvPr/>
        </p:nvSpPr>
        <p:spPr>
          <a:xfrm>
            <a:off x="971600" y="1124744"/>
            <a:ext cx="7776864" cy="4100738"/>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Дастгоҳҳои заминваслкунии таҷҳизот бо шиддати зиёда аз 1 кВ дар шабакаҳо бо нейтрали самаранок заминваслшуда бояд бо риояи талабот ё ба муқовимати онҳо, ё ба шиддати ламс (напряжение прикосновения), инчунин талабот ба иҷрои конструктивӣ ва маҳдуд намудани шиддат дар дастгоҳи заминваслкунӣ иҷро карда шаванд. Ин талабот ба дастгоҳҳои заминваслкунии такягоҳҳои хатҳои ҳавоӣ (ВЛ) татбиқ намегарданд.</a:t>
            </a:r>
            <a:endParaRPr lang="ru-RU" sz="2200" dirty="0"/>
          </a:p>
        </p:txBody>
      </p:sp>
    </p:spTree>
    <p:extLst>
      <p:ext uri="{BB962C8B-B14F-4D97-AF65-F5344CB8AC3E}">
        <p14:creationId xmlns:p14="http://schemas.microsoft.com/office/powerpoint/2010/main" val="3451819224"/>
      </p:ext>
    </p:extLst>
  </p:cSld>
  <p:clrMapOvr>
    <a:masterClrMapping/>
  </p:clrMapOvr>
  <mc:AlternateContent xmlns:mc="http://schemas.openxmlformats.org/markup-compatibility/2006" xmlns:p14="http://schemas.microsoft.com/office/powerpoint/2010/main">
    <mc:Choice Requires="p14">
      <p:transition spd="slow" p14:dur="2000" advTm="61897"/>
    </mc:Choice>
    <mc:Fallback xmlns="">
      <p:transition spd="slow" advTm="6189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7A00DAD-BF3C-4853-852D-50F5C8B8E09F}"/>
              </a:ext>
            </a:extLst>
          </p:cNvPr>
          <p:cNvSpPr txBox="1"/>
          <p:nvPr/>
        </p:nvSpPr>
        <p:spPr>
          <a:xfrm>
            <a:off x="1115616" y="1124744"/>
            <a:ext cx="7632848" cy="3714607"/>
          </a:xfrm>
          <a:prstGeom prst="rect">
            <a:avLst/>
          </a:prstGeom>
          <a:noFill/>
        </p:spPr>
        <p:txBody>
          <a:bodyPr wrap="square">
            <a:spAutoFit/>
          </a:bodyPr>
          <a:lstStyle/>
          <a:p>
            <a:pPr marL="342900" lvl="0" indent="-342900" algn="just">
              <a:lnSpc>
                <a:spcPct val="150000"/>
              </a:lnSpc>
              <a:spcAft>
                <a:spcPts val="1000"/>
              </a:spcAft>
              <a:buSzPts val="1000"/>
              <a:buFont typeface="Symbol" panose="05050102010706020507" pitchFamily="18" charset="2"/>
              <a:buChar char=""/>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Шиддат дар дастгоҳи заминваслкунӣ ҳангоми ҷараёни расиш ба замин, ки аз он мегузарад, набояд аз 10 кВ зиёд бошад;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Дастгоҳи заминваслкунӣ, ки бо риояи талабот ба муқовимат иҷро мешавад, бояд дар ҳар вақти сол муқовимати на бештар аз 0,5 Ом дошта бошад, бо дарназардошти муқовимати заминваслкунандаҳои табиӣ.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2444501C-F497-42E2-8430-4A51E355F51B}"/>
              </a:ext>
            </a:extLst>
          </p:cNvPr>
          <p:cNvSpPr txBox="1">
            <a:spLocks/>
          </p:cNvSpPr>
          <p:nvPr/>
        </p:nvSpPr>
        <p:spPr>
          <a:xfrm>
            <a:off x="215516" y="116632"/>
            <a:ext cx="8712968" cy="653341"/>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Таҷҳизот бо шиддати зиёда аз 1 кВ дар шабакаҳо </a:t>
            </a:r>
          </a:p>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нейтрали самаранок заминваслшуда</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9637119"/>
      </p:ext>
    </p:extLst>
  </p:cSld>
  <p:clrMapOvr>
    <a:masterClrMapping/>
  </p:clrMapOvr>
  <mc:AlternateContent xmlns:mc="http://schemas.openxmlformats.org/markup-compatibility/2006" xmlns:p14="http://schemas.microsoft.com/office/powerpoint/2010/main">
    <mc:Choice Requires="p14">
      <p:transition spd="slow" p14:dur="2000" advTm="160950"/>
    </mc:Choice>
    <mc:Fallback xmlns="">
      <p:transition spd="slow" advTm="16095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A717DA0-F4E1-453D-BAC8-2E0FAF8F9E25}"/>
              </a:ext>
            </a:extLst>
          </p:cNvPr>
          <p:cNvSpPr txBox="1"/>
          <p:nvPr/>
        </p:nvSpPr>
        <p:spPr>
          <a:xfrm>
            <a:off x="1115616" y="908721"/>
            <a:ext cx="7416824" cy="4396973"/>
          </a:xfrm>
          <a:prstGeom prst="rect">
            <a:avLst/>
          </a:prstGeom>
          <a:noFill/>
        </p:spPr>
        <p:txBody>
          <a:bodyPr wrap="square">
            <a:spAutoFit/>
          </a:bodyPr>
          <a:lstStyle/>
          <a:p>
            <a:pPr indent="449580" algn="just">
              <a:lnSpc>
                <a:spcPct val="150000"/>
              </a:lnSpc>
            </a:pPr>
            <a:r>
              <a:rPr lang="tg-Cyrl-TJ" sz="2100" dirty="0">
                <a:effectLst/>
                <a:latin typeface="Times New Roman" panose="02020603050405020304" pitchFamily="18" charset="0"/>
                <a:ea typeface="Times New Roman" panose="02020603050405020304" pitchFamily="18" charset="0"/>
              </a:rPr>
              <a:t>Бо мақсади баробар намудани потенсиали барқӣ ва таъмин намудани пайвасти таҷҳизоти барқӣ ба заминваслкунанда, дар ҳудуде, ки таҷҳизот ҷойгир аст, бояд заминваслкунандаҳои уфуқии тӯлонӣ ва буришӣ (дарозӣ ва арза) гузошта шуда, байни ҳам ба шакли шабакаи заминваслкунӣ пайваст карда шаванд. Заминваслкунандаҳои тӯлонӣ бояд дар баробари меҳварҳои таҷҳизоти барқӣ аз тарафи хизматрасонӣ, дар чуқурии 0,5–0,7 м аз сатҳи замин ва дар масофаи 0,8–1,0 м аз таҳкурсӣ ё пояҳои таҷҳизот гузошта шаванд.</a:t>
            </a:r>
            <a:endParaRPr lang="ru-RU" sz="21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924D2039-DB33-4FA1-9E79-19AAE1EE1FC4}"/>
              </a:ext>
            </a:extLst>
          </p:cNvPr>
          <p:cNvSpPr txBox="1">
            <a:spLocks/>
          </p:cNvSpPr>
          <p:nvPr/>
        </p:nvSpPr>
        <p:spPr>
          <a:xfrm>
            <a:off x="215516" y="116632"/>
            <a:ext cx="8712968" cy="653341"/>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Таҷҳизот бо шиддати зиёда аз 1 кВ дар шабакаҳо </a:t>
            </a:r>
          </a:p>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нейтрали самаранок заминваслшуда</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770317"/>
      </p:ext>
    </p:extLst>
  </p:cSld>
  <p:clrMapOvr>
    <a:masterClrMapping/>
  </p:clrMapOvr>
  <mc:AlternateContent xmlns:mc="http://schemas.openxmlformats.org/markup-compatibility/2006" xmlns:p14="http://schemas.microsoft.com/office/powerpoint/2010/main">
    <mc:Choice Requires="p14">
      <p:transition spd="slow" p14:dur="2000" advTm="82133"/>
    </mc:Choice>
    <mc:Fallback xmlns="">
      <p:transition spd="slow" advTm="8213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3380A5-D0F5-4782-9A6B-6D7D9977C179}"/>
              </a:ext>
            </a:extLst>
          </p:cNvPr>
          <p:cNvSpPr txBox="1"/>
          <p:nvPr/>
        </p:nvSpPr>
        <p:spPr>
          <a:xfrm>
            <a:off x="755576" y="1124744"/>
            <a:ext cx="7920880" cy="3085075"/>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Иҷозат дода мешавад, ки масофа аз таҳкурсӣ ё пояҳои таҷҳизот то 1,5 м зиёд карда шавад, дар ҳолате ки як заминваслкунанда барои ду қатор таҷҳизот истифода бурда мешавад, агар тарафҳои хизматрасонии онҳо ба ҳамдигар нигаронида шуда бошанд ва масофа байни таҳкурсӣ ё пояҳои ду қатор аз 3,0 м зиёд набошад.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B1CA0C4B-EAE7-4DA6-A71B-853CCDFBD21B}"/>
              </a:ext>
            </a:extLst>
          </p:cNvPr>
          <p:cNvSpPr txBox="1">
            <a:spLocks/>
          </p:cNvSpPr>
          <p:nvPr/>
        </p:nvSpPr>
        <p:spPr>
          <a:xfrm>
            <a:off x="215516" y="116632"/>
            <a:ext cx="8712968" cy="653341"/>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Таҷҳизот бо шиддати зиёда аз 1 кВ дар шабакаҳо </a:t>
            </a:r>
          </a:p>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нейтрали самаранок заминваслшуда</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0316126"/>
      </p:ext>
    </p:extLst>
  </p:cSld>
  <p:clrMapOvr>
    <a:masterClrMapping/>
  </p:clrMapOvr>
  <mc:AlternateContent xmlns:mc="http://schemas.openxmlformats.org/markup-compatibility/2006" xmlns:p14="http://schemas.microsoft.com/office/powerpoint/2010/main">
    <mc:Choice Requires="p14">
      <p:transition spd="slow" p14:dur="2000" advTm="41367"/>
    </mc:Choice>
    <mc:Fallback xmlns="">
      <p:transition spd="slow" advTm="4136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4F92F60-78D6-4073-89C1-3304734D638E}"/>
              </a:ext>
            </a:extLst>
          </p:cNvPr>
          <p:cNvSpPr txBox="1"/>
          <p:nvPr/>
        </p:nvSpPr>
        <p:spPr>
          <a:xfrm>
            <a:off x="539552" y="815130"/>
            <a:ext cx="5580620" cy="5116401"/>
          </a:xfrm>
          <a:prstGeom prst="rect">
            <a:avLst/>
          </a:prstGeom>
          <a:noFill/>
        </p:spPr>
        <p:txBody>
          <a:bodyPr wrap="square">
            <a:spAutoFit/>
          </a:bodyPr>
          <a:lstStyle/>
          <a:p>
            <a:pPr indent="228600"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rPr>
              <a:t>Заминваслкунандаҳои буришӣ (поперечные)</a:t>
            </a:r>
            <a:r>
              <a:rPr lang="tg-Cyrl-TJ" sz="2200" dirty="0">
                <a:effectLst/>
                <a:latin typeface="Times New Roman" panose="02020603050405020304" pitchFamily="18" charset="0"/>
                <a:ea typeface="Times New Roman" panose="02020603050405020304" pitchFamily="18" charset="0"/>
              </a:rPr>
              <a:t> бояд дар ҷойҳои қулай байни таҷҳизот, дар чуқурии 0,5–0,7 м аз сатҳи замин гузошта шаванд. Масофа байни онҳо тавсия дода мешавад, ки аз канор (периферия) ба маркази шабакаи заминваслкунӣ тадриҷан зиёд карда шавад. Дар ин ҳолат масофаҳо аз канор ба марказ набояд аз арзишҳои зерин зиёд бошанд: 4,0; 5,0; 6,0; 7,5; 9,0; 11,0; 13,5; 16,0 ва 20,0 м.</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F382C339-0496-417A-AD05-5A93950074CE}"/>
              </a:ext>
            </a:extLst>
          </p:cNvPr>
          <p:cNvSpPr txBox="1">
            <a:spLocks/>
          </p:cNvSpPr>
          <p:nvPr/>
        </p:nvSpPr>
        <p:spPr>
          <a:xfrm>
            <a:off x="215516" y="116632"/>
            <a:ext cx="8712968" cy="653341"/>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Таҷҳизот бо шиддати зиёда аз 1 кВ дар шабакаҳо </a:t>
            </a:r>
          </a:p>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нейтрали самаранок заминваслшуда</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8926E1F9-E4FA-4AD0-AA21-2FD097A40D45}"/>
              </a:ext>
            </a:extLst>
          </p:cNvPr>
          <p:cNvPicPr>
            <a:picLocks noChangeAspect="1"/>
          </p:cNvPicPr>
          <p:nvPr/>
        </p:nvPicPr>
        <p:blipFill>
          <a:blip r:embed="rId2"/>
          <a:stretch>
            <a:fillRect/>
          </a:stretch>
        </p:blipFill>
        <p:spPr>
          <a:xfrm>
            <a:off x="6156176" y="980728"/>
            <a:ext cx="2808312" cy="3081355"/>
          </a:xfrm>
          <a:prstGeom prst="rect">
            <a:avLst/>
          </a:prstGeom>
        </p:spPr>
      </p:pic>
      <p:sp>
        <p:nvSpPr>
          <p:cNvPr id="7" name="Прямоугольник 6">
            <a:extLst>
              <a:ext uri="{FF2B5EF4-FFF2-40B4-BE49-F238E27FC236}">
                <a16:creationId xmlns:a16="http://schemas.microsoft.com/office/drawing/2014/main" id="{4E6C0A72-1F98-4F6A-9894-45659AB76FCA}"/>
              </a:ext>
            </a:extLst>
          </p:cNvPr>
          <p:cNvSpPr/>
          <p:nvPr/>
        </p:nvSpPr>
        <p:spPr>
          <a:xfrm>
            <a:off x="6160414" y="4301610"/>
            <a:ext cx="2804073"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7.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374806"/>
      </p:ext>
    </p:extLst>
  </p:cSld>
  <p:clrMapOvr>
    <a:masterClrMapping/>
  </p:clrMapOvr>
  <mc:AlternateContent xmlns:mc="http://schemas.openxmlformats.org/markup-compatibility/2006" xmlns:p14="http://schemas.microsoft.com/office/powerpoint/2010/main">
    <mc:Choice Requires="p14">
      <p:transition spd="slow" p14:dur="2000" advTm="89512"/>
    </mc:Choice>
    <mc:Fallback xmlns="">
      <p:transition spd="slow" advTm="8951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02AA2803-CD0D-45CF-A2C0-DA54C2E1C519}"/>
              </a:ext>
            </a:extLst>
          </p:cNvPr>
          <p:cNvSpPr txBox="1"/>
          <p:nvPr/>
        </p:nvSpPr>
        <p:spPr>
          <a:xfrm>
            <a:off x="827584" y="1124744"/>
            <a:ext cx="7776864" cy="3592907"/>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Андозаи чашмакҳои (ячейкаҳои) шабакаи заминваслкунӣ, ки ба нуқтаҳои пайвасти нейтралҳои трансформаторҳои қуввагӣ ва дастгоҳҳои расишкунанда (короткозамыкателҳо) ба дастгоҳи заминваслкунӣ наздиканд, набояд аз 6×6 м зиёд бошад. Ноқилҳои заминваслкунанда, ки таҷҳизот ё конструксияҳоро ба заминваслкунанда мепайванданд, бояд дар замин дар чуқурии на камтар аз 0,3 м гузошта шаванд.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23FEBDFF-238D-466B-8994-9D130274F608}"/>
              </a:ext>
            </a:extLst>
          </p:cNvPr>
          <p:cNvSpPr txBox="1">
            <a:spLocks/>
          </p:cNvSpPr>
          <p:nvPr/>
        </p:nvSpPr>
        <p:spPr>
          <a:xfrm>
            <a:off x="215516" y="116632"/>
            <a:ext cx="8712968" cy="653341"/>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Таҷҳизот бо шиддати зиёда аз 1 кВ дар шабакаҳо </a:t>
            </a:r>
          </a:p>
          <a:p>
            <a:pPr algn="ctr" eaLnBrk="0" fontAlgn="base" hangingPunct="0">
              <a:spcBef>
                <a:spcPct val="0"/>
              </a:spcBef>
              <a:spcAft>
                <a:spcPct val="0"/>
              </a:spcAft>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 </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нейтрали самаранок заминваслшуда</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4347215"/>
      </p:ext>
    </p:extLst>
  </p:cSld>
  <p:clrMapOvr>
    <a:masterClrMapping/>
  </p:clrMapOvr>
  <mc:AlternateContent xmlns:mc="http://schemas.openxmlformats.org/markup-compatibility/2006" xmlns:p14="http://schemas.microsoft.com/office/powerpoint/2010/main">
    <mc:Choice Requires="p14">
      <p:transition spd="slow" p14:dur="2000" advTm="41454"/>
    </mc:Choice>
    <mc:Fallback xmlns="">
      <p:transition spd="slow" advTm="4145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281F01D8-72E4-40DF-A1ED-BC94D2BC56AD}"/>
              </a:ext>
            </a:extLst>
          </p:cNvPr>
          <p:cNvSpPr txBox="1">
            <a:spLocks/>
          </p:cNvSpPr>
          <p:nvPr/>
        </p:nvSpPr>
        <p:spPr>
          <a:xfrm>
            <a:off x="215516" y="116632"/>
            <a:ext cx="8712968" cy="653341"/>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Таҷҳизот</a:t>
            </a:r>
            <a:r>
              <a:rPr lang="en-US"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бо</a:t>
            </a: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шиддати зиёда аз 1 кв дар </a:t>
            </a:r>
          </a:p>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шабакаҳо бо нейтрали оиқшуда</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A727528F-B469-45B9-BC7A-01CBFAA5A48A}"/>
              </a:ext>
            </a:extLst>
          </p:cNvPr>
          <p:cNvSpPr txBox="1"/>
          <p:nvPr/>
        </p:nvSpPr>
        <p:spPr>
          <a:xfrm>
            <a:off x="1043608" y="980728"/>
            <a:ext cx="7416824" cy="4858510"/>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таҷҳизот бо шиддати зиёда аз 1 кВ ва нейтрали оиқшуда, муқовимати дастгоҳи заминваслкунӣ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R (Ом)</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ҳангоми гузаштани ҷараёни ҳисобии расиш ба замин, дар ҳар вақти сол ва бо дарназардошти муқовимати заминваслкунандаҳои табиӣ, набояд аз арзишҳои зерин зиёд 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Агар дастгоҳи заминваслкунӣ ҳамзамон барои таҷҳизоти то 1 кВ истифода 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1000"/>
              </a:spcAft>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R=125</a:t>
            </a:r>
            <a:r>
              <a:rPr lang="en-US" sz="22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IR</a:t>
            </a:r>
            <a:r>
              <a:rPr lang="tg-Cyrl-TJ" sz="22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      (1)</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1161162"/>
      </p:ext>
    </p:extLst>
  </p:cSld>
  <p:clrMapOvr>
    <a:masterClrMapping/>
  </p:clrMapOvr>
  <mc:AlternateContent xmlns:mc="http://schemas.openxmlformats.org/markup-compatibility/2006" xmlns:p14="http://schemas.microsoft.com/office/powerpoint/2010/main">
    <mc:Choice Requires="p14">
      <p:transition spd="slow" p14:dur="2000" advTm="70272"/>
    </mc:Choice>
    <mc:Fallback xmlns="">
      <p:transition spd="slow" advTm="702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A3A9D7B9-D332-4355-AC47-968CFFA48634}"/>
              </a:ext>
            </a:extLst>
          </p:cNvPr>
          <p:cNvSpPr txBox="1">
            <a:spLocks/>
          </p:cNvSpPr>
          <p:nvPr/>
        </p:nvSpPr>
        <p:spPr>
          <a:xfrm>
            <a:off x="215516" y="116632"/>
            <a:ext cx="8712968" cy="653341"/>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Таҷҳизот бо шиддати зиёда аз 1 кв дар </a:t>
            </a:r>
          </a:p>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шабакаҳо бо нейтрали оиқшуда</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F50F7A7-0DE0-4458-9686-28CE99907CED}"/>
              </a:ext>
            </a:extLst>
          </p:cNvPr>
          <p:cNvSpPr txBox="1"/>
          <p:nvPr/>
        </p:nvSpPr>
        <p:spPr>
          <a:xfrm>
            <a:off x="899592" y="908720"/>
            <a:ext cx="7776864" cy="4478918"/>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ҷараёни ҳисобии расиш ба замин (А) мебошад.</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ин ҳолат инчунин бояд талаботе, ки барои заминваслкунӣ (ё нейтралкунӣ (зануление)) дар таҷҳизоти то 1 кВ пешбинӣ шудаанд, иҷро гарданд.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Агар дастгоҳи заминваслкунӣ танҳо барои таҷҳизоти зиёда аз 1 кВ истифода 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spcAft>
                <a:spcPts val="1000"/>
              </a:spcAft>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=250</a:t>
            </a:r>
            <a:r>
              <a:rPr lang="en-US" sz="2200" b="1" baseline="-25000" dirty="0">
                <a:effectLst/>
                <a:latin typeface="Times New Roman" panose="02020603050405020304" pitchFamily="18" charset="0"/>
                <a:ea typeface="Times New Roman" panose="02020603050405020304" pitchFamily="18" charset="0"/>
                <a:cs typeface="Times New Roman" panose="02020603050405020304" pitchFamily="18" charset="0"/>
              </a:rPr>
              <a:t>IR</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аммо на бештар аз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10 Ом</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53143147"/>
      </p:ext>
    </p:extLst>
  </p:cSld>
  <p:clrMapOvr>
    <a:masterClrMapping/>
  </p:clrMapOvr>
  <mc:AlternateContent xmlns:mc="http://schemas.openxmlformats.org/markup-compatibility/2006" xmlns:p14="http://schemas.microsoft.com/office/powerpoint/2010/main">
    <mc:Choice Requires="p14">
      <p:transition spd="slow" p14:dur="2000" advTm="44240"/>
    </mc:Choice>
    <mc:Fallback xmlns="">
      <p:transition spd="slow" advTm="4424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5F73DA6D-D3E5-4212-8631-05EB2DD6B502}"/>
              </a:ext>
            </a:extLst>
          </p:cNvPr>
          <p:cNvSpPr txBox="1">
            <a:spLocks/>
          </p:cNvSpPr>
          <p:nvPr/>
        </p:nvSpPr>
        <p:spPr>
          <a:xfrm>
            <a:off x="215516" y="116632"/>
            <a:ext cx="8712968" cy="653341"/>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Таҷҳизот бо шиддати зиёда аз 1 кв дар </a:t>
            </a:r>
          </a:p>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шабакаҳо бо нейтрали оиқшуда</a:t>
            </a:r>
            <a:endPar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F17F4DC-A4B3-48A1-9B00-F33FB5DED700}"/>
              </a:ext>
            </a:extLst>
          </p:cNvPr>
          <p:cNvSpPr txBox="1"/>
          <p:nvPr/>
        </p:nvSpPr>
        <p:spPr>
          <a:xfrm>
            <a:off x="971600" y="836712"/>
            <a:ext cx="7704856" cy="4856842"/>
          </a:xfrm>
          <a:prstGeom prst="rect">
            <a:avLst/>
          </a:prstGeom>
          <a:noFill/>
        </p:spPr>
        <p:txBody>
          <a:bodyPr wrap="square">
            <a:spAutoFit/>
          </a:bodyPr>
          <a:lstStyle/>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Ҷараёни ҳисобии расиш ба замин чунин қабул карда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шабакаҳое, ки ҷуброни ҷараёнҳои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ғунҷоишӣ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надоранд — ҷараёни пурраи расиш ба замин;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457200" algn="l"/>
              </a:tabLst>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шабакаҳое, ки ҷуброни ҷараёнҳои ғунҷоишӣ доранд: </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lnSpc>
                <a:spcPct val="115000"/>
              </a:lnSpc>
              <a:spcAft>
                <a:spcPts val="1000"/>
              </a:spcAft>
              <a:buSzPts val="1000"/>
              <a:buFont typeface="Courier New" panose="02070309020205020404" pitchFamily="49" charset="0"/>
              <a:buChar char="o"/>
              <a:tabLst>
                <a:tab pos="914400" algn="l"/>
              </a:tabLst>
            </a:pP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барои дастгоҳҳои заминваслкунӣ, ки ба онҳо дастгоҳҳои ҷубронкунӣ пайваст шудаанд — ҷараёне, ки ба </a:t>
            </a:r>
            <a:r>
              <a:rPr lang="ru-RU" sz="2100" b="1" dirty="0">
                <a:effectLst/>
                <a:latin typeface="Times New Roman" panose="02020603050405020304" pitchFamily="18" charset="0"/>
                <a:ea typeface="Times New Roman" panose="02020603050405020304" pitchFamily="18" charset="0"/>
                <a:cs typeface="Times New Roman" panose="02020603050405020304" pitchFamily="18" charset="0"/>
              </a:rPr>
              <a:t>125% ҷараёни номиналии ин аппаратҳо</a:t>
            </a:r>
            <a:r>
              <a:rPr lang="ru-RU" sz="2100" dirty="0">
                <a:effectLst/>
                <a:latin typeface="Times New Roman" panose="02020603050405020304" pitchFamily="18" charset="0"/>
                <a:ea typeface="Times New Roman" panose="02020603050405020304" pitchFamily="18" charset="0"/>
                <a:cs typeface="Times New Roman" panose="02020603050405020304" pitchFamily="18" charset="0"/>
              </a:rPr>
              <a:t> баробар аст. </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1000"/>
              </a:spcAft>
            </a:pPr>
            <a:r>
              <a:rPr lang="tg-Cyrl-TJ" sz="2100" dirty="0">
                <a:effectLst/>
                <a:latin typeface="Times New Roman" panose="02020603050405020304" pitchFamily="18" charset="0"/>
                <a:ea typeface="Times New Roman" panose="02020603050405020304" pitchFamily="18" charset="0"/>
                <a:cs typeface="Times New Roman" panose="02020603050405020304" pitchFamily="18" charset="0"/>
              </a:rPr>
              <a:t>Ҷараёни ҳисобии расиш ба замин бояд барои ҳамон схемаи эҳтимолии кори шабака муайян карда шавад, ки дар он ин ҷараён арзиши максималӣ дорад.</a:t>
            </a:r>
            <a:endParaRPr lang="ru-RU" sz="2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6808574"/>
      </p:ext>
    </p:extLst>
  </p:cSld>
  <p:clrMapOvr>
    <a:masterClrMapping/>
  </p:clrMapOvr>
  <mc:AlternateContent xmlns:mc="http://schemas.openxmlformats.org/markup-compatibility/2006" xmlns:p14="http://schemas.microsoft.com/office/powerpoint/2010/main">
    <mc:Choice Requires="p14">
      <p:transition spd="slow" p14:dur="2000" advTm="85423"/>
    </mc:Choice>
    <mc:Fallback xmlns="">
      <p:transition spd="slow" advTm="8542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FF3C63DE-3677-48B2-8AC6-135C0C645E95}"/>
              </a:ext>
            </a:extLst>
          </p:cNvPr>
          <p:cNvSpPr txBox="1">
            <a:spLocks/>
          </p:cNvSpPr>
          <p:nvPr/>
        </p:nvSpPr>
        <p:spPr>
          <a:xfrm>
            <a:off x="215516" y="116633"/>
            <a:ext cx="8712968" cy="28803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115000"/>
              </a:lnSpc>
            </a:pPr>
            <a:r>
              <a:rPr lang="ru-RU"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CDE48845-3255-4BF2-9524-1FAE3DE621EC}"/>
              </a:ext>
            </a:extLst>
          </p:cNvPr>
          <p:cNvSpPr txBox="1"/>
          <p:nvPr/>
        </p:nvSpPr>
        <p:spPr>
          <a:xfrm>
            <a:off x="755576" y="620688"/>
            <a:ext cx="8172908" cy="4708981"/>
          </a:xfrm>
          <a:prstGeom prst="rect">
            <a:avLst/>
          </a:prstGeom>
          <a:noFill/>
        </p:spPr>
        <p:txBody>
          <a:bodyPr wrap="square">
            <a:spAutoFit/>
          </a:bodyPr>
          <a:lstStyle/>
          <a:p>
            <a:pPr algn="just"/>
            <a:r>
              <a:rPr lang="tg-Cyrl-TJ" sz="2000" dirty="0">
                <a:effectLst/>
                <a:latin typeface="Times New Roman" panose="02020603050405020304" pitchFamily="18" charset="0"/>
                <a:ea typeface="Calibri" panose="020F0502020204030204" pitchFamily="34" charset="0"/>
              </a:rPr>
              <a:t>	Дар лексия масъалаҳои бехатарии барқӣ, таъсири ҷараёни барқ ба инсон, усулҳои муҳофизатӣ, аз ҷумла заминваслкунӣ ва нейтралкунӣ, гурӯҳбандии таҷҳизоти барқӣ аз рӯи шиддат ва ҳолати нейтрал, инчунин талаботи техникӣ барои ҳифзи одамон ва таҷҳизот баррасӣ гардиданд, ки дар онҳо аҳамияти ҷараёни тағйирёбандаи 50–60 Гц, зарурати пайваст намудани қисмҳои металлии таҷҳизот ба замин ё нейтрал, истифодаи хомӯшкунии муҳофизатӣ ва дигар чораҳои муҳими таъмини бехатарӣ махсус таъкид карда шуд .</a:t>
            </a:r>
          </a:p>
          <a:p>
            <a:pPr algn="just"/>
            <a:r>
              <a:rPr lang="tg-Cyrl-TJ" sz="2000" dirty="0">
                <a:effectLst/>
                <a:latin typeface="Times New Roman" panose="02020603050405020304" pitchFamily="18" charset="0"/>
                <a:ea typeface="Calibri" panose="020F0502020204030204" pitchFamily="34" charset="0"/>
              </a:rPr>
              <a:t> 	Ҳамзамон дар лексия нишон дода шуд, ки дар шабакаҳои то 1 кВ бо нейтрали сахт заминваслшуда истифодаи нейтралкунӣ ҳатмӣ буда, дар хатҳои ҳавоӣ ноқили PEN вазифаи муҳофизатӣ ва кориро якҷоя иҷро мекунад, заминваслкунии такрорӣ дар нуқтаҳои муайян барои баланд бардоштани эътимоднокӣ татбиқ мегардад ва дар маҷмӯъ риояи ҳамаи талаботи меъёрӣ ва техникӣ кафолати асосии кори бехатар ва устувори системаҳои барқӣ мебошад.</a:t>
            </a:r>
            <a:endParaRPr lang="ru-RU" sz="2000" dirty="0"/>
          </a:p>
        </p:txBody>
      </p:sp>
    </p:spTree>
    <p:extLst>
      <p:ext uri="{BB962C8B-B14F-4D97-AF65-F5344CB8AC3E}">
        <p14:creationId xmlns:p14="http://schemas.microsoft.com/office/powerpoint/2010/main" val="3011790379"/>
      </p:ext>
    </p:extLst>
  </p:cSld>
  <p:clrMapOvr>
    <a:masterClrMapping/>
  </p:clrMapOvr>
  <mc:AlternateContent xmlns:mc="http://schemas.openxmlformats.org/markup-compatibility/2006" xmlns:p14="http://schemas.microsoft.com/office/powerpoint/2010/main">
    <mc:Choice Requires="p14">
      <p:transition spd="slow" p14:dur="2000" advTm="42164"/>
    </mc:Choice>
    <mc:Fallback xmlns="">
      <p:transition spd="slow" advTm="4216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620688"/>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mc:AlternateContent xmlns:mc="http://schemas.openxmlformats.org/markup-compatibility/2006" xmlns:p14="http://schemas.microsoft.com/office/powerpoint/2010/main">
    <mc:Choice Requires="p14">
      <p:transition spd="slow" p14:dur="2000" advTm="73813"/>
    </mc:Choice>
    <mc:Fallback xmlns="">
      <p:transition spd="slow" advTm="7381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mc:AlternateContent xmlns:mc="http://schemas.openxmlformats.org/markup-compatibility/2006" xmlns:p14="http://schemas.microsoft.com/office/powerpoint/2010/main">
    <mc:Choice Requires="p14">
      <p:transition spd="slow" p14:dur="2000" advTm="5176"/>
    </mc:Choice>
    <mc:Fallback xmlns="">
      <p:transition spd="slow" advTm="5176"/>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1390</TotalTime>
  <Words>3270</Words>
  <Application>Microsoft Office PowerPoint</Application>
  <PresentationFormat>Экран (4:3)</PresentationFormat>
  <Paragraphs>167</Paragraphs>
  <Slides>40</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40</vt:i4>
      </vt:variant>
    </vt:vector>
  </HeadingPairs>
  <TitlesOfParts>
    <vt:vector size="49" baseType="lpstr">
      <vt:lpstr>Calibri</vt:lpstr>
      <vt:lpstr>Century Gothic</vt:lpstr>
      <vt:lpstr>Constantia</vt:lpstr>
      <vt:lpstr>Courier New</vt:lpstr>
      <vt:lpstr>Symbol</vt:lpstr>
      <vt:lpstr>Times New Roman</vt:lpstr>
      <vt:lpstr>Wingdings</vt:lpstr>
      <vt:lpstr>Wingdings 2</vt:lpstr>
      <vt:lpstr>Поток</vt:lpstr>
      <vt:lpstr>Презентация PowerPoint</vt:lpstr>
      <vt:lpstr>Презентация PowerPoint</vt:lpstr>
      <vt:lpstr>Презентация PowerPoint</vt:lpstr>
      <vt:lpstr>Системаи функсионалии заминвасл</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63</cp:revision>
  <dcterms:created xsi:type="dcterms:W3CDTF">2026-03-15T08:20:21Z</dcterms:created>
  <dcterms:modified xsi:type="dcterms:W3CDTF">2026-05-05T06:45:53Z</dcterms:modified>
</cp:coreProperties>
</file>