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9"/>
  </p:notesMasterIdLst>
  <p:sldIdLst>
    <p:sldId id="256" r:id="rId2"/>
    <p:sldId id="258" r:id="rId3"/>
    <p:sldId id="259" r:id="rId4"/>
    <p:sldId id="265" r:id="rId5"/>
    <p:sldId id="267" r:id="rId6"/>
    <p:sldId id="295" r:id="rId7"/>
    <p:sldId id="329" r:id="rId8"/>
    <p:sldId id="330" r:id="rId9"/>
    <p:sldId id="331" r:id="rId10"/>
    <p:sldId id="322" r:id="rId11"/>
    <p:sldId id="286" r:id="rId12"/>
    <p:sldId id="289" r:id="rId13"/>
    <p:sldId id="332" r:id="rId14"/>
    <p:sldId id="296" r:id="rId15"/>
    <p:sldId id="297" r:id="rId16"/>
    <p:sldId id="328" r:id="rId17"/>
    <p:sldId id="298" r:id="rId18"/>
    <p:sldId id="299" r:id="rId19"/>
    <p:sldId id="300" r:id="rId20"/>
    <p:sldId id="301" r:id="rId21"/>
    <p:sldId id="302" r:id="rId22"/>
    <p:sldId id="303" r:id="rId23"/>
    <p:sldId id="304" r:id="rId24"/>
    <p:sldId id="305" r:id="rId25"/>
    <p:sldId id="306" r:id="rId26"/>
    <p:sldId id="307" r:id="rId27"/>
    <p:sldId id="308" r:id="rId28"/>
    <p:sldId id="309" r:id="rId29"/>
    <p:sldId id="326" r:id="rId30"/>
    <p:sldId id="310" r:id="rId31"/>
    <p:sldId id="311" r:id="rId32"/>
    <p:sldId id="312" r:id="rId33"/>
    <p:sldId id="313" r:id="rId34"/>
    <p:sldId id="325" r:id="rId35"/>
    <p:sldId id="324" r:id="rId36"/>
    <p:sldId id="261" r:id="rId37"/>
    <p:sldId id="262"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07.05.2026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07.05.2026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07.05.2026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07.05.2026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07.05.2026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07.05.2026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07.05.2026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07.05.2026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07.05.2026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07.05.2026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07.05.2026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07.05.2026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07.05.2026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2198" y="2276872"/>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483017"/>
          </a:xfrm>
          <a:prstGeom prst="rect">
            <a:avLst/>
          </a:prstGeom>
        </p:spPr>
        <p:txBody>
          <a:bodyPr wrap="square">
            <a:spAutoFit/>
          </a:bodyPr>
          <a:lstStyle/>
          <a:p>
            <a:pPr algn="ctr">
              <a:lnSpc>
                <a:spcPct val="115000"/>
              </a:lnSpc>
            </a:pPr>
            <a:r>
              <a:rPr lang="en-US" sz="2400" b="1" dirty="0">
                <a:latin typeface="Times New Roman" panose="02020603050405020304" pitchFamily="18" charset="0"/>
                <a:cs typeface="Times New Roman" panose="02020603050405020304" pitchFamily="18" charset="0"/>
              </a:rPr>
              <a:t>Week 8. Protective Neutral Bonding</a:t>
            </a:r>
            <a:endParaRPr lang="en-US" sz="24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830997"/>
          </a:xfrm>
          <a:prstGeom prst="rect">
            <a:avLst/>
          </a:prstGeom>
        </p:spPr>
        <p:txBody>
          <a:bodyPr wrap="square">
            <a:spAutoFit/>
          </a:bodyPr>
          <a:lstStyle/>
          <a:p>
            <a:pPr algn="ctr"/>
            <a:r>
              <a:rPr lang="ru-RU" sz="2400" b="1" dirty="0">
                <a:latin typeface="Times New Roman" panose="02020603050405020304" pitchFamily="18" charset="0"/>
                <a:ea typeface="Times New Roman"/>
                <a:cs typeface="Times New Roman" panose="02020603050405020304" pitchFamily="18" charset="0"/>
                <a:sym typeface="Times New Roman"/>
              </a:rPr>
              <a:t>Ҳафтаи </a:t>
            </a:r>
            <a:r>
              <a:rPr lang="en-US" sz="2400" b="1" dirty="0">
                <a:latin typeface="Times New Roman" panose="02020603050405020304" pitchFamily="18" charset="0"/>
                <a:ea typeface="Times New Roman"/>
                <a:cs typeface="Times New Roman" panose="02020603050405020304" pitchFamily="18" charset="0"/>
                <a:sym typeface="Times New Roman"/>
              </a:rPr>
              <a:t>8</a:t>
            </a:r>
            <a:r>
              <a:rPr lang="ru-RU" sz="2400" b="1" dirty="0">
                <a:latin typeface="Times New Roman" panose="02020603050405020304" pitchFamily="18" charset="0"/>
                <a:ea typeface="Times New Roman"/>
                <a:cs typeface="Times New Roman" panose="02020603050405020304" pitchFamily="18" charset="0"/>
                <a:sym typeface="Times New Roman"/>
              </a:rPr>
              <a:t>: </a:t>
            </a:r>
            <a:r>
              <a:rPr lang="tg-Cyrl-TJ" sz="2400" b="1" dirty="0">
                <a:latin typeface="Times New Roman" panose="02020603050405020304" pitchFamily="18" charset="0"/>
                <a:cs typeface="Times New Roman" panose="02020603050405020304" pitchFamily="18" charset="0"/>
              </a:rPr>
              <a:t>Системаи функсионалии заминвасл</a:t>
            </a:r>
            <a:endParaRPr lang="en-US" sz="2400" dirty="0">
              <a:latin typeface="Times New Roman" panose="02020603050405020304" pitchFamily="18" charset="0"/>
              <a:cs typeface="Times New Roman" panose="02020603050405020304" pitchFamily="18" charset="0"/>
            </a:endParaRPr>
          </a:p>
          <a:p>
            <a:pPr indent="449580" algn="ct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4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400" b="1" dirty="0">
                <a:solidFill>
                  <a:schemeClr val="bg1"/>
                </a:solidFill>
                <a:latin typeface="Times New Roman" panose="02020603050405020304" pitchFamily="18" charset="0"/>
                <a:cs typeface="Times New Roman" panose="02020603050405020304" pitchFamily="18" charset="0"/>
              </a:rPr>
              <a:t>Муқаддима</a:t>
            </a:r>
          </a:p>
          <a:p>
            <a:pPr marL="342900" indent="-342900">
              <a:buFont typeface="Wingdings" panose="05000000000000000000" pitchFamily="2" charset="2"/>
              <a:buChar char="Ø"/>
            </a:pPr>
            <a:r>
              <a:rPr lang="tg-Cyrl-TJ" sz="2400" b="1" dirty="0">
                <a:latin typeface="Times New Roman" panose="02020603050405020304" pitchFamily="18" charset="0"/>
                <a:cs typeface="Times New Roman" panose="02020603050405020304" pitchFamily="18" charset="0"/>
              </a:rPr>
              <a:t>Системаи функсионалии заминвасл</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ru-RU" sz="2400" b="1" dirty="0">
                <a:latin typeface="Times New Roman" panose="02020603050405020304" pitchFamily="18" charset="0"/>
                <a:cs typeface="Times New Roman" panose="02020603050405020304" pitchFamily="18" charset="0"/>
              </a:rPr>
              <a:t>Принсипи кори нейтралкунии муҳофизатӣ</a:t>
            </a:r>
            <a:r>
              <a:rPr lang="en-US" sz="2400" b="1"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(зануление)</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ru-RU" sz="2400" b="1" dirty="0">
                <a:latin typeface="Times New Roman" panose="02020603050405020304" pitchFamily="18" charset="0"/>
                <a:cs typeface="Times New Roman" panose="02020603050405020304" pitchFamily="18" charset="0"/>
              </a:rPr>
              <a:t>Заминваслкунии такрории ноқили</a:t>
            </a:r>
            <a:r>
              <a:rPr lang="en-US" sz="2400" b="1"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муҳофизатии сифрӣ</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tg-Cyrl-TJ" sz="2400" b="1" dirty="0">
                <a:solidFill>
                  <a:schemeClr val="tx1"/>
                </a:solidFill>
                <a:latin typeface="Times New Roman" panose="02020603050405020304" pitchFamily="18" charset="0"/>
                <a:cs typeface="Times New Roman" panose="02020603050405020304" pitchFamily="18" charset="0"/>
              </a:rPr>
              <a:t>Хомушкунии муҳофизатӣ </a:t>
            </a:r>
            <a:r>
              <a:rPr lang="ru-RU" sz="2400" b="1" dirty="0">
                <a:latin typeface="Times New Roman" panose="02020603050405020304" pitchFamily="18" charset="0"/>
                <a:cs typeface="Times New Roman" panose="02020603050405020304" pitchFamily="18" charset="0"/>
              </a:rPr>
              <a:t>(защитное отключение)</a:t>
            </a:r>
            <a:endParaRPr lang="en-US" sz="2400" dirty="0">
              <a:latin typeface="Times New Roman" panose="02020603050405020304" pitchFamily="18" charset="0"/>
              <a:cs typeface="Times New Roman" panose="02020603050405020304" pitchFamily="18" charset="0"/>
            </a:endParaRP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8229600"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97868" y="260886"/>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A7713E-4B0B-42CA-81B7-6F89BCF94BC4}"/>
              </a:ext>
            </a:extLst>
          </p:cNvPr>
          <p:cNvSpPr txBox="1"/>
          <p:nvPr/>
        </p:nvSpPr>
        <p:spPr>
          <a:xfrm>
            <a:off x="611560" y="548680"/>
            <a:ext cx="8064896" cy="460202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latin typeface="Times New Roman" panose="02020603050405020304" pitchFamily="18" charset="0"/>
                <a:cs typeface="Times New Roman" panose="02020603050405020304" pitchFamily="18" charset="0"/>
              </a:rPr>
              <a:t>Муҳофизати нейтралӣ (зануление) — ин мафҳумест, ки ба чораҳои таъмини бехатарии барқӣ дар дастгоҳҳои барқӣ алоқаманд мебошад. Он ба усулҳои ҳифз аз осеб дидани инсон аз ҷараёни барқ ҳангоми тамоси ғайримустақим бо қисмҳои ҷараёнгузари дастгоҳҳои барқӣ тааллуқ дорад. Ин усул тавассути пайваст намудани қисмҳои металлии ғайриҷараёнбари таҷҳизот ба нейтрали сахт заминваслшуда амалӣ мегардад, ки дар ҳолати вайроншавии изолятсия боиси ба вуҷуд омадани ҷараёни расиши кутоҳ шуда, дастгоҳҳои муҳофизатиро ба кор медарорад.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616624"/>
          </a:xfrm>
        </p:spPr>
        <p:txBody>
          <a:bodyPr>
            <a:noAutofit/>
          </a:bodyPr>
          <a:lstStyle/>
          <a:p>
            <a:pPr marL="0" indent="0" algn="just">
              <a:spcAft>
                <a:spcPts val="1000"/>
              </a:spcAft>
              <a:buNone/>
            </a:pPr>
            <a:r>
              <a:rPr lang="ru-RU" sz="2200" dirty="0">
                <a:latin typeface="Times New Roman" panose="02020603050405020304" pitchFamily="18" charset="0"/>
                <a:cs typeface="Times New Roman" panose="02020603050405020304" pitchFamily="18" charset="0"/>
              </a:rPr>
              <a:t>	Дар натиҷа, таъминоти барқ фавран қатъ гардида, хатари зарбаи барқ ба инсон ба таври назаррас кам карда мешавад.</a:t>
            </a:r>
            <a:endParaRPr lang="en-US" sz="2200" dirty="0">
              <a:latin typeface="Times New Roman" panose="02020603050405020304" pitchFamily="18" charset="0"/>
              <a:cs typeface="Times New Roman" panose="02020603050405020304" pitchFamily="18" charset="0"/>
            </a:endParaRPr>
          </a:p>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p>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CBCE0EE5-0B6F-4F91-BE68-D6D7E8BB6BD9}"/>
              </a:ext>
            </a:extLst>
          </p:cNvPr>
          <p:cNvPicPr>
            <a:picLocks noChangeAspect="1"/>
          </p:cNvPicPr>
          <p:nvPr/>
        </p:nvPicPr>
        <p:blipFill>
          <a:blip r:embed="rId2"/>
          <a:stretch>
            <a:fillRect/>
          </a:stretch>
        </p:blipFill>
        <p:spPr>
          <a:xfrm>
            <a:off x="990621" y="1772816"/>
            <a:ext cx="7162758" cy="2880320"/>
          </a:xfrm>
          <a:prstGeom prst="rect">
            <a:avLst/>
          </a:prstGeom>
        </p:spPr>
      </p:pic>
      <p:sp>
        <p:nvSpPr>
          <p:cNvPr id="5" name="Rectangle 4">
            <a:extLst>
              <a:ext uri="{FF2B5EF4-FFF2-40B4-BE49-F238E27FC236}">
                <a16:creationId xmlns:a16="http://schemas.microsoft.com/office/drawing/2014/main" id="{616A6EA7-DF25-4E16-9284-753DA1096128}"/>
              </a:ext>
            </a:extLst>
          </p:cNvPr>
          <p:cNvSpPr/>
          <p:nvPr/>
        </p:nvSpPr>
        <p:spPr>
          <a:xfrm>
            <a:off x="990621" y="4509358"/>
            <a:ext cx="7829851" cy="646331"/>
          </a:xfrm>
          <a:prstGeom prst="rect">
            <a:avLst/>
          </a:prstGeom>
        </p:spPr>
        <p:txBody>
          <a:bodyPr wrap="square">
            <a:spAutoFit/>
          </a:bodyPr>
          <a:lstStyle/>
          <a:p>
            <a:r>
              <a:rPr lang="tg-Cyrl-TJ" dirty="0">
                <a:latin typeface="Times New Roman" panose="02020603050405020304" pitchFamily="18" charset="0"/>
                <a:ea typeface="Calibri" panose="020F0502020204030204" pitchFamily="34" charset="0"/>
              </a:rPr>
              <a:t>Расми 1. </a:t>
            </a:r>
            <a:r>
              <a:rPr lang="tg-Cyrl-TJ" b="1" i="1" dirty="0">
                <a:latin typeface="Times New Roman" panose="02020603050405020304" pitchFamily="18" charset="0"/>
                <a:ea typeface="Calibri" panose="020F0502020204030204" pitchFamily="34" charset="0"/>
              </a:rPr>
              <a:t>а</a:t>
            </a:r>
            <a:r>
              <a:rPr lang="tg-Cyrl-TJ" i="1" dirty="0">
                <a:latin typeface="Times New Roman" panose="02020603050405020304" pitchFamily="18" charset="0"/>
                <a:ea typeface="Calibri" panose="020F0502020204030204" pitchFamily="34" charset="0"/>
              </a:rPr>
              <a:t>-схема бе заминваслкунии иловагӣ (такрорӣ), қисми  </a:t>
            </a:r>
            <a:r>
              <a:rPr lang="tg-Cyrl-TJ" b="1" i="1" dirty="0">
                <a:latin typeface="Times New Roman" panose="02020603050405020304" pitchFamily="18" charset="0"/>
                <a:ea typeface="Calibri" panose="020F0502020204030204" pitchFamily="34" charset="0"/>
              </a:rPr>
              <a:t>б-</a:t>
            </a:r>
            <a:r>
              <a:rPr lang="tg-Cyrl-TJ" i="1" dirty="0">
                <a:latin typeface="Times New Roman" panose="02020603050405020304" pitchFamily="18" charset="0"/>
                <a:ea typeface="Calibri" panose="020F0502020204030204" pitchFamily="34" charset="0"/>
              </a:rPr>
              <a:t>схема бо заминваслкунии такрорӣ, ки бехатариро зиёд мекунад.</a:t>
            </a:r>
            <a:endParaRPr lang="en-US" i="1" dirty="0"/>
          </a:p>
        </p:txBody>
      </p:sp>
      <p:sp>
        <p:nvSpPr>
          <p:cNvPr id="8" name="Заголовок 1">
            <a:extLst>
              <a:ext uri="{FF2B5EF4-FFF2-40B4-BE49-F238E27FC236}">
                <a16:creationId xmlns:a16="http://schemas.microsoft.com/office/drawing/2014/main" id="{652C2379-FBC0-4435-BD32-3252351BF298}"/>
              </a:ext>
            </a:extLst>
          </p:cNvPr>
          <p:cNvSpPr>
            <a:spLocks noGrp="1"/>
          </p:cNvSpPr>
          <p:nvPr>
            <p:ph type="title"/>
          </p:nvPr>
        </p:nvSpPr>
        <p:spPr>
          <a:xfrm>
            <a:off x="297868" y="260886"/>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565212" y="548680"/>
            <a:ext cx="8229600" cy="4389120"/>
          </a:xfrm>
        </p:spPr>
        <p:txBody>
          <a:bodyPr>
            <a:noAutofit/>
          </a:bodyPr>
          <a:lstStyle/>
          <a:p>
            <a:pPr marL="0" indent="0" algn="just">
              <a:lnSpc>
                <a:spcPct val="150000"/>
              </a:lnSpc>
              <a:buNone/>
            </a:pPr>
            <a:r>
              <a:rPr lang="tg-Cyrl-TJ" sz="2200" b="1" dirty="0">
                <a:latin typeface="Times New Roman" panose="02020603050405020304" pitchFamily="18" charset="0"/>
                <a:cs typeface="Times New Roman" panose="02020603050405020304" pitchFamily="18" charset="0"/>
              </a:rPr>
              <a:t>	Нейтрали шабакаи барқӣ</a:t>
            </a:r>
            <a:r>
              <a:rPr lang="tg-Cyrl-TJ" sz="2200" dirty="0">
                <a:latin typeface="Times New Roman" panose="02020603050405020304" pitchFamily="18" charset="0"/>
                <a:cs typeface="Times New Roman" panose="02020603050405020304" pitchFamily="18" charset="0"/>
              </a:rPr>
              <a:t> — маҷмӯи нуқтаҳои нейтралии печҳои трансформатор (потенсиали сифрии печҳое, ки ба шакли «ситора» пайваст шудаанд) ва ноқилҳое, ки онҳоро бо ҳам мепайванданд.</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tg-Cyrl-TJ" sz="2200" b="1" dirty="0">
                <a:latin typeface="Times New Roman" panose="02020603050405020304" pitchFamily="18" charset="0"/>
                <a:cs typeface="Times New Roman" panose="02020603050405020304" pitchFamily="18" charset="0"/>
              </a:rPr>
              <a:t>	Заминваслкунии муҳофизатӣ</a:t>
            </a:r>
            <a:r>
              <a:rPr lang="tg-Cyrl-TJ" sz="2200" dirty="0">
                <a:latin typeface="Times New Roman" panose="02020603050405020304" pitchFamily="18" charset="0"/>
                <a:cs typeface="Times New Roman" panose="02020603050405020304" pitchFamily="18" charset="0"/>
              </a:rPr>
              <a:t> — пайвасткунии барқии мақсадноки қисмҳои металлии ғайриҷараёнбари таҷҳизот бо замин ё муодили он мебошад, ки метавонанд дар натиҷаи расиш ба корпус, таъсири индуктивии қисмҳои ҳамсояи ҷараёнгузар, интиқоли потенсиал, разряди барқ (раъду барқ) ва ғайра зери шиддат қарор гиранд.</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8056C6CC-53E7-4C0C-A75D-EF7F0CA9B02F}"/>
              </a:ext>
            </a:extLst>
          </p:cNvPr>
          <p:cNvSpPr>
            <a:spLocks noGrp="1"/>
          </p:cNvSpPr>
          <p:nvPr>
            <p:ph type="title"/>
          </p:nvPr>
        </p:nvSpPr>
        <p:spPr>
          <a:xfrm>
            <a:off x="297868" y="260886"/>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BCB824EF-25D7-48BD-93DC-A2E9465789FF}"/>
              </a:ext>
            </a:extLst>
          </p:cNvPr>
          <p:cNvSpPr>
            <a:spLocks noGrp="1"/>
          </p:cNvSpPr>
          <p:nvPr>
            <p:ph type="title"/>
          </p:nvPr>
        </p:nvSpPr>
        <p:spPr>
          <a:xfrm>
            <a:off x="297868" y="188878"/>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0755EF-3D36-461C-916F-332EC6B737B7}"/>
              </a:ext>
            </a:extLst>
          </p:cNvPr>
          <p:cNvSpPr/>
          <p:nvPr/>
        </p:nvSpPr>
        <p:spPr>
          <a:xfrm>
            <a:off x="1115616" y="692696"/>
            <a:ext cx="7416824" cy="3586366"/>
          </a:xfrm>
          <a:prstGeom prst="rect">
            <a:avLst/>
          </a:prstGeom>
        </p:spPr>
        <p:txBody>
          <a:bodyPr wrap="square">
            <a:spAutoFit/>
          </a:bodyPr>
          <a:lstStyle/>
          <a:p>
            <a:r>
              <a:rPr lang="ru-RU" sz="2200" b="1" dirty="0">
                <a:latin typeface="Times New Roman" panose="02020603050405020304" pitchFamily="18" charset="0"/>
                <a:cs typeface="Times New Roman" panose="02020603050405020304" pitchFamily="18" charset="0"/>
              </a:rPr>
              <a:t>Таъриф:</a:t>
            </a:r>
          </a:p>
          <a:p>
            <a:r>
              <a:rPr lang="ru-RU" sz="2200" dirty="0">
                <a:latin typeface="Times New Roman" panose="02020603050405020304" pitchFamily="18" charset="0"/>
                <a:cs typeface="Times New Roman" panose="02020603050405020304" pitchFamily="18" charset="0"/>
              </a:rPr>
              <a:t>Қисмҳое, ки </a:t>
            </a:r>
            <a:r>
              <a:rPr lang="ru-RU" sz="2200" b="1" dirty="0">
                <a:latin typeface="Times New Roman" panose="02020603050405020304" pitchFamily="18" charset="0"/>
                <a:cs typeface="Times New Roman" panose="02020603050405020304" pitchFamily="18" charset="0"/>
              </a:rPr>
              <a:t>ҷараёни барқ аз онҳо мегузарад</a:t>
            </a:r>
            <a:r>
              <a:rPr lang="ru-RU" sz="2200" dirty="0">
                <a:latin typeface="Times New Roman" panose="02020603050405020304" pitchFamily="18" charset="0"/>
                <a:cs typeface="Times New Roman" panose="02020603050405020304" pitchFamily="18" charset="0"/>
              </a:rPr>
              <a:t>.</a:t>
            </a:r>
          </a:p>
          <a:p>
            <a:r>
              <a:rPr lang="ru-RU" sz="2200" b="1" dirty="0">
                <a:latin typeface="Times New Roman" panose="02020603050405020304" pitchFamily="18" charset="0"/>
                <a:cs typeface="Times New Roman" panose="02020603050405020304" pitchFamily="18" charset="0"/>
              </a:rPr>
              <a:t>Мисолҳо:</a:t>
            </a:r>
          </a:p>
          <a:p>
            <a:pPr marL="342900" indent="-342900">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Ноқилу кабелҳо </a:t>
            </a:r>
          </a:p>
          <a:p>
            <a:pPr marL="342900" indent="-342900">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Тахтасимҳо (шины) </a:t>
            </a:r>
          </a:p>
          <a:p>
            <a:pPr marL="342900" indent="-342900">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Калидҳо (контакты) </a:t>
            </a:r>
          </a:p>
          <a:p>
            <a:pPr marL="342900" indent="-342900">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Печҳои (обмотка) муҳаррик ва трансформатор </a:t>
            </a:r>
          </a:p>
          <a:p>
            <a:pPr marL="342900" indent="-342900">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Қисмҳои дохилии автомат ва дастгоҳҳо</a:t>
            </a:r>
          </a:p>
        </p:txBody>
      </p:sp>
    </p:spTree>
    <p:extLst>
      <p:ext uri="{BB962C8B-B14F-4D97-AF65-F5344CB8AC3E}">
        <p14:creationId xmlns:p14="http://schemas.microsoft.com/office/powerpoint/2010/main" val="2409156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E76B7FF-6477-4F86-AE71-D6E977B8D921}"/>
              </a:ext>
            </a:extLst>
          </p:cNvPr>
          <p:cNvPicPr>
            <a:picLocks noChangeAspect="1"/>
          </p:cNvPicPr>
          <p:nvPr/>
        </p:nvPicPr>
        <p:blipFill>
          <a:blip r:embed="rId2"/>
          <a:stretch>
            <a:fillRect/>
          </a:stretch>
        </p:blipFill>
        <p:spPr>
          <a:xfrm>
            <a:off x="1759823" y="908720"/>
            <a:ext cx="5624353" cy="4248472"/>
          </a:xfrm>
          <a:prstGeom prst="rect">
            <a:avLst/>
          </a:prstGeom>
        </p:spPr>
      </p:pic>
      <p:sp>
        <p:nvSpPr>
          <p:cNvPr id="5" name="Заголовок 1">
            <a:extLst>
              <a:ext uri="{FF2B5EF4-FFF2-40B4-BE49-F238E27FC236}">
                <a16:creationId xmlns:a16="http://schemas.microsoft.com/office/drawing/2014/main" id="{6F9FB351-34D4-46C3-BBF0-562B075214E1}"/>
              </a:ext>
            </a:extLst>
          </p:cNvPr>
          <p:cNvSpPr>
            <a:spLocks noGrp="1"/>
          </p:cNvSpPr>
          <p:nvPr>
            <p:ph type="title"/>
          </p:nvPr>
        </p:nvSpPr>
        <p:spPr>
          <a:xfrm>
            <a:off x="297868" y="188878"/>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15">
            <a:extLst>
              <a:ext uri="{FF2B5EF4-FFF2-40B4-BE49-F238E27FC236}">
                <a16:creationId xmlns:a16="http://schemas.microsoft.com/office/drawing/2014/main" id="{8A6B3848-5D81-4589-96C5-AA5D7EFADACA}"/>
              </a:ext>
            </a:extLst>
          </p:cNvPr>
          <p:cNvSpPr/>
          <p:nvPr/>
        </p:nvSpPr>
        <p:spPr>
          <a:xfrm>
            <a:off x="1089434" y="5547706"/>
            <a:ext cx="4922726"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376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6698D57-8CD9-4010-977E-21A88A4EADF3}"/>
              </a:ext>
            </a:extLst>
          </p:cNvPr>
          <p:cNvPicPr>
            <a:picLocks noGrp="1" noChangeAspect="1"/>
          </p:cNvPicPr>
          <p:nvPr>
            <p:ph idx="1"/>
          </p:nvPr>
        </p:nvPicPr>
        <p:blipFill>
          <a:blip r:embed="rId2"/>
          <a:stretch>
            <a:fillRect/>
          </a:stretch>
        </p:blipFill>
        <p:spPr>
          <a:xfrm>
            <a:off x="1835696" y="1052736"/>
            <a:ext cx="5852582" cy="4389437"/>
          </a:xfrm>
          <a:prstGeom prst="rect">
            <a:avLst/>
          </a:prstGeom>
        </p:spPr>
      </p:pic>
      <p:sp>
        <p:nvSpPr>
          <p:cNvPr id="5" name="Прямоугольник 15">
            <a:extLst>
              <a:ext uri="{FF2B5EF4-FFF2-40B4-BE49-F238E27FC236}">
                <a16:creationId xmlns:a16="http://schemas.microsoft.com/office/drawing/2014/main" id="{05AFF1C0-379A-4C48-86D2-FC63B3877606}"/>
              </a:ext>
            </a:extLst>
          </p:cNvPr>
          <p:cNvSpPr/>
          <p:nvPr/>
        </p:nvSpPr>
        <p:spPr>
          <a:xfrm>
            <a:off x="1089434" y="5672281"/>
            <a:ext cx="4922726"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97C29721-BB59-4FB5-A04A-5EB9BC6ED8EC}"/>
              </a:ext>
            </a:extLst>
          </p:cNvPr>
          <p:cNvSpPr>
            <a:spLocks noGrp="1"/>
          </p:cNvSpPr>
          <p:nvPr>
            <p:ph type="title"/>
          </p:nvPr>
        </p:nvSpPr>
        <p:spPr>
          <a:xfrm>
            <a:off x="297868" y="188878"/>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082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marL="0" indent="0" algn="just">
              <a:lnSpc>
                <a:spcPct val="150000"/>
              </a:lnSpc>
              <a:buNone/>
            </a:pPr>
            <a:r>
              <a:rPr lang="tg-Cyrl-TJ" sz="2200" b="1" dirty="0">
                <a:latin typeface="Times New Roman" panose="02020603050405020304" pitchFamily="18" charset="0"/>
                <a:cs typeface="Times New Roman" panose="02020603050405020304" pitchFamily="18" charset="0"/>
              </a:rPr>
              <a:t>	Нейтралкунӣ (зануление)</a:t>
            </a:r>
            <a:r>
              <a:rPr lang="tg-Cyrl-TJ" sz="2200" dirty="0">
                <a:latin typeface="Times New Roman" panose="02020603050405020304" pitchFamily="18" charset="0"/>
                <a:cs typeface="Times New Roman" panose="02020603050405020304" pitchFamily="18" charset="0"/>
              </a:rPr>
              <a:t> — пайвасткунии барқии мақсадноки қисмҳои кушодаи гузаронандаи таҷҳизоти барқӣ бо нуқтаи нейтралии сахт заминваслшудаи генератор ё трансформатор дар шабакаҳои ҷараёни сефаза, бо баромади сахт заминваслшудаи манбаи ҷараёни якфаза ё бо нуқтаи заминваслшудаи манбаъ дар шабакаҳои ҷараёни доимӣ мебошад, ки бо мақсади таъмини бехатарии барқӣ иҷро карда мешавад.</a:t>
            </a:r>
            <a:endParaRPr lang="en-US"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8B0B0660-522C-4B4B-B8C7-95F9EB15B523}"/>
              </a:ext>
            </a:extLst>
          </p:cNvPr>
          <p:cNvSpPr>
            <a:spLocks noGrp="1"/>
          </p:cNvSpPr>
          <p:nvPr>
            <p:ph type="title"/>
          </p:nvPr>
        </p:nvSpPr>
        <p:spPr>
          <a:xfrm>
            <a:off x="297868" y="260886"/>
            <a:ext cx="8712968" cy="359802"/>
          </a:xfrm>
        </p:spPr>
        <p:txBody>
          <a:bodyPr>
            <a:noAutofit/>
          </a:bodyPr>
          <a:lstStyle/>
          <a:p>
            <a:pPr algn="ctr"/>
            <a:r>
              <a:rPr lang="tg-Cyrl-TJ" sz="2400" i="1" dirty="0">
                <a:solidFill>
                  <a:schemeClr val="tx1"/>
                </a:solidFill>
                <a:latin typeface="Times New Roman" panose="02020603050405020304" pitchFamily="18" charset="0"/>
                <a:cs typeface="Times New Roman" panose="02020603050405020304" pitchFamily="18" charset="0"/>
              </a:rPr>
              <a:t>Системаи функсионалии заминвасл</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indent="0" algn="just">
              <a:lnSpc>
                <a:spcPct val="150000"/>
              </a:lnSpc>
              <a:buNone/>
            </a:pPr>
            <a:r>
              <a:rPr lang="tg-Cyrl-TJ" sz="2200" dirty="0">
                <a:latin typeface="Times New Roman" panose="02020603050405020304" pitchFamily="18" charset="0"/>
                <a:cs typeface="Times New Roman" panose="02020603050405020304" pitchFamily="18" charset="0"/>
              </a:rPr>
              <a:t>	Ҳангоми расиши ноқили фаза ба танаи нейтралшудаи қабулкунандаи барқ, занҷири ҷараёни расиши кутоҳи якфаза (пайвастшавӣ байни ноқили фаза ва ноқили муҳофизатии сифрӣ) ба вуҷуд меояд. Ҷараёни расиши кутоҳ боиси фаъол шудани муҳофизати максималии ҷараён гардида, дар натиҷа дастгоҳи осебдида аз шабакаи барқ ҷудо карда мешавад. Пеш аз фаъол шудани муҳофизат, шиддати танаи осебдида нисбат ба замин паст мешавад, Слайди дигар-</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A6F50D24-83FE-4239-B534-A2CA4AFFAC4F}"/>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id="{6B675327-D320-4E78-903A-1B41CF991658}"/>
              </a:ext>
            </a:extLst>
          </p:cNvPr>
          <p:cNvSpPr/>
          <p:nvPr/>
        </p:nvSpPr>
        <p:spPr>
          <a:xfrm>
            <a:off x="7236296" y="4797152"/>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8" name="Прямоугольник 17">
            <a:extLst>
              <a:ext uri="{FF2B5EF4-FFF2-40B4-BE49-F238E27FC236}">
                <a16:creationId xmlns:a16="http://schemas.microsoft.com/office/drawing/2014/main" id="{0493E53C-4671-4D99-A694-E880A3D3D710}"/>
              </a:ext>
            </a:extLst>
          </p:cNvPr>
          <p:cNvSpPr/>
          <p:nvPr/>
        </p:nvSpPr>
        <p:spPr>
          <a:xfrm>
            <a:off x="1929810" y="4797152"/>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976956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A330EEC-0DB4-4B32-935A-CF8DFB14E5DC}"/>
              </a:ext>
            </a:extLst>
          </p:cNvPr>
          <p:cNvSpPr txBox="1"/>
          <p:nvPr/>
        </p:nvSpPr>
        <p:spPr>
          <a:xfrm>
            <a:off x="899592" y="908720"/>
            <a:ext cx="7704856" cy="4602029"/>
          </a:xfrm>
          <a:prstGeom prst="rect">
            <a:avLst/>
          </a:prstGeom>
          <a:noFill/>
        </p:spPr>
        <p:txBody>
          <a:bodyPr wrap="square">
            <a:spAutoFit/>
          </a:bodyPr>
          <a:lstStyle/>
          <a:p>
            <a:pPr algn="just">
              <a:lnSpc>
                <a:spcPct val="150000"/>
              </a:lnSpc>
            </a:pPr>
            <a:r>
              <a:rPr lang="tg-Cyrl-TJ" sz="2200" dirty="0">
                <a:latin typeface="Times New Roman" panose="02020603050405020304" pitchFamily="18" charset="0"/>
                <a:cs typeface="Times New Roman" panose="02020603050405020304" pitchFamily="18" charset="0"/>
              </a:rPr>
              <a:t>ки ин аз ҳисоби таъсири муҳофизатии заминваслкунии такрории ноқили муҳофизатии сифрӣ ва аз нав тақсим шудани шиддатҳо дар шабака ҳангоми ҷараёни расиши кутоҳ ба амал меояд.</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tg-Cyrl-TJ" sz="2200" b="1" dirty="0">
                <a:latin typeface="Times New Roman" panose="02020603050405020304" pitchFamily="18" charset="0"/>
                <a:cs typeface="Times New Roman" panose="02020603050405020304" pitchFamily="18" charset="0"/>
              </a:rPr>
              <a:t>	Системаи TN</a:t>
            </a:r>
            <a:r>
              <a:rPr lang="tg-Cyrl-TJ" sz="2200" dirty="0">
                <a:latin typeface="Times New Roman" panose="02020603050405020304" pitchFamily="18" charset="0"/>
                <a:cs typeface="Times New Roman" panose="02020603050405020304" pitchFamily="18" charset="0"/>
              </a:rPr>
              <a:t> — ин системаест, ки дар он нейтрали манбаи таъминоти барқ сахт заминваслшуда мебошад ва қисмҳои кушодаи гузаронандаи таҷҳизоти барқӣ тавассути ноқилҳои муҳофизатии сифрӣ ба ҳамин нейтрали заминваслшуда пайваст карда мешаванд.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21066030-09B0-4BFC-8B9E-D5B88E990D75}"/>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957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5CE1DE5-EA8F-4D6C-8422-39524F4B13B3}"/>
              </a:ext>
            </a:extLst>
          </p:cNvPr>
          <p:cNvPicPr>
            <a:picLocks noGrp="1" noChangeAspect="1"/>
          </p:cNvPicPr>
          <p:nvPr>
            <p:ph idx="1"/>
          </p:nvPr>
        </p:nvPicPr>
        <p:blipFill>
          <a:blip r:embed="rId2"/>
          <a:stretch>
            <a:fillRect/>
          </a:stretch>
        </p:blipFill>
        <p:spPr>
          <a:xfrm>
            <a:off x="899592" y="620688"/>
            <a:ext cx="7496645" cy="4623792"/>
          </a:xfrm>
          <a:prstGeom prst="rect">
            <a:avLst/>
          </a:prstGeom>
        </p:spPr>
      </p:pic>
      <p:sp>
        <p:nvSpPr>
          <p:cNvPr id="5" name="Заголовок 1">
            <a:extLst>
              <a:ext uri="{FF2B5EF4-FFF2-40B4-BE49-F238E27FC236}">
                <a16:creationId xmlns:a16="http://schemas.microsoft.com/office/drawing/2014/main" id="{F00DAEA4-A3B6-4103-A2C3-818FCA80A9DA}"/>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15">
            <a:extLst>
              <a:ext uri="{FF2B5EF4-FFF2-40B4-BE49-F238E27FC236}">
                <a16:creationId xmlns:a16="http://schemas.microsoft.com/office/drawing/2014/main" id="{C616C2E0-C103-47DC-991C-4D6759B20D44}"/>
              </a:ext>
            </a:extLst>
          </p:cNvPr>
          <p:cNvSpPr/>
          <p:nvPr/>
        </p:nvSpPr>
        <p:spPr>
          <a:xfrm>
            <a:off x="923259" y="5394250"/>
            <a:ext cx="4922726"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4363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73932" y="1162607"/>
            <a:ext cx="7560840" cy="3586366"/>
          </a:xfrm>
          <a:prstGeom prst="rect">
            <a:avLst/>
          </a:prstGeom>
          <a:noFill/>
        </p:spPr>
        <p:txBody>
          <a:bodyPr wrap="square">
            <a:spAutoFit/>
          </a:bodyPr>
          <a:lstStyle/>
          <a:p>
            <a:pPr algn="just">
              <a:lnSpc>
                <a:spcPct val="150000"/>
              </a:lnSpc>
            </a:pPr>
            <a:r>
              <a:rPr lang="tg-Cyrl-TJ" sz="2200" b="1" dirty="0">
                <a:latin typeface="Times New Roman" panose="02020603050405020304" pitchFamily="18" charset="0"/>
                <a:cs typeface="Times New Roman" panose="02020603050405020304" pitchFamily="18" charset="0"/>
              </a:rPr>
              <a:t>	Системаи IT</a:t>
            </a:r>
            <a:r>
              <a:rPr lang="tg-Cyrl-TJ" sz="2200" dirty="0">
                <a:latin typeface="Times New Roman" panose="02020603050405020304" pitchFamily="18" charset="0"/>
                <a:cs typeface="Times New Roman" panose="02020603050405020304" pitchFamily="18" charset="0"/>
              </a:rPr>
              <a:t> — ин системаест, ки дар он нейтрали манбаи таъминоти барқ аз замин ҷудо (оиқшуда) мебошад ё тавассути дастгоҳҳо бо муқовимати калон ба замин пайваст карда шудааст, дар ҳоле ки қисмҳои кушодаи гузаронандаи таҷҳизоти барқӣ мустақиман заминвасл карда мешаванд.</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ru-RU" sz="2200" dirty="0">
                <a:latin typeface="Times New Roman" panose="02020603050405020304" pitchFamily="18" charset="0"/>
                <a:cs typeface="Times New Roman" panose="02020603050405020304" pitchFamily="18" charset="0"/>
              </a:rPr>
              <a:t>Барои баланд бардоштани сатҳи бехатарии барқӣ метавон аз чораҳои иловагӣ истифода бурд:</a:t>
            </a:r>
            <a:endParaRPr lang="en-US"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537E382-227E-413F-AD66-0CEFABCC5CDA}"/>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8781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16DEC7B-6CB9-4B3D-9647-603CCF5D1588}"/>
              </a:ext>
            </a:extLst>
          </p:cNvPr>
          <p:cNvSpPr txBox="1"/>
          <p:nvPr/>
        </p:nvSpPr>
        <p:spPr>
          <a:xfrm>
            <a:off x="899592" y="620688"/>
            <a:ext cx="7704856" cy="5109860"/>
          </a:xfrm>
          <a:prstGeom prst="rect">
            <a:avLst/>
          </a:prstGeom>
          <a:noFill/>
        </p:spPr>
        <p:txBody>
          <a:bodyPr wrap="square">
            <a:spAutoFit/>
          </a:bodyPr>
          <a:lstStyle/>
          <a:p>
            <a:pPr lvl="0" algn="just">
              <a:lnSpc>
                <a:spcPct val="150000"/>
              </a:lnSpc>
            </a:pPr>
            <a:r>
              <a:rPr lang="ru-RU" sz="2200" b="1" dirty="0">
                <a:latin typeface="Times New Roman" panose="02020603050405020304" pitchFamily="18" charset="0"/>
                <a:cs typeface="Times New Roman" panose="02020603050405020304" pitchFamily="18" charset="0"/>
              </a:rPr>
              <a:t>	Дастгоҳҳои хомӯшкунии муҳофизатӣ (УЗО)</a:t>
            </a:r>
            <a:r>
              <a:rPr lang="ru-RU" sz="2200" dirty="0">
                <a:latin typeface="Times New Roman" panose="02020603050405020304" pitchFamily="18" charset="0"/>
                <a:cs typeface="Times New Roman" panose="02020603050405020304" pitchFamily="18" charset="0"/>
              </a:rPr>
              <a:t> — қатъи автоматии таҷҳизоти барқиро ҳангоми пайдо шудани хатари зарбаи барқ таъмин мекунанд; </a:t>
            </a:r>
            <a:endParaRPr lang="en-US" sz="2200" dirty="0">
              <a:latin typeface="Times New Roman" panose="02020603050405020304" pitchFamily="18" charset="0"/>
              <a:cs typeface="Times New Roman" panose="02020603050405020304" pitchFamily="18" charset="0"/>
            </a:endParaRPr>
          </a:p>
          <a:p>
            <a:pPr lvl="0" algn="just">
              <a:lnSpc>
                <a:spcPct val="150000"/>
              </a:lnSpc>
            </a:pPr>
            <a:r>
              <a:rPr lang="ru-RU" sz="2200" b="1" dirty="0">
                <a:latin typeface="Times New Roman" panose="02020603050405020304" pitchFamily="18" charset="0"/>
                <a:cs typeface="Times New Roman" panose="02020603050405020304" pitchFamily="18" charset="0"/>
              </a:rPr>
              <a:t>	Баробаркунии потенсиалҳо</a:t>
            </a:r>
            <a:r>
              <a:rPr lang="ru-RU" sz="2200" dirty="0">
                <a:latin typeface="Times New Roman" panose="02020603050405020304" pitchFamily="18" charset="0"/>
                <a:cs typeface="Times New Roman" panose="02020603050405020304" pitchFamily="18" charset="0"/>
              </a:rPr>
              <a:t> — дар ҳолатҳое истифода мешавад, ки бехатарӣ аз шиддати ламс ва қадам танҳо бо заминваслкунӣ ва нейтралкунӣ таъмин карда намешавад; </a:t>
            </a:r>
            <a:endParaRPr lang="en-US" sz="2200" dirty="0">
              <a:latin typeface="Times New Roman" panose="02020603050405020304" pitchFamily="18" charset="0"/>
              <a:cs typeface="Times New Roman" panose="02020603050405020304" pitchFamily="18" charset="0"/>
            </a:endParaRPr>
          </a:p>
          <a:p>
            <a:pPr lvl="0" algn="just">
              <a:lnSpc>
                <a:spcPct val="150000"/>
              </a:lnSpc>
            </a:pPr>
            <a:r>
              <a:rPr lang="ru-RU" sz="2200" b="1" dirty="0">
                <a:latin typeface="Times New Roman" panose="02020603050405020304" pitchFamily="18" charset="0"/>
                <a:cs typeface="Times New Roman" panose="02020603050405020304" pitchFamily="18" charset="0"/>
              </a:rPr>
              <a:t>	Изолятсияи қисмҳои зери шиддат</a:t>
            </a:r>
            <a:r>
              <a:rPr lang="ru-RU" sz="2200" dirty="0">
                <a:latin typeface="Times New Roman" panose="02020603050405020304" pitchFamily="18" charset="0"/>
                <a:cs typeface="Times New Roman" panose="02020603050405020304" pitchFamily="18" charset="0"/>
              </a:rPr>
              <a:t> — яке аз чораҳои маъмул ва самараноки таъмини бехатарии барқӣ мебошад.</a:t>
            </a:r>
            <a:endParaRPr lang="en-US" sz="2200" dirty="0">
              <a:latin typeface="Times New Roman" panose="02020603050405020304" pitchFamily="18" charset="0"/>
              <a:cs typeface="Times New Roman" panose="02020603050405020304" pitchFamily="18" charset="0"/>
            </a:endParaRPr>
          </a:p>
          <a:p>
            <a:pPr lvl="0" algn="just">
              <a:lnSpc>
                <a:spcPct val="150000"/>
              </a:lnSpc>
              <a:spcAft>
                <a:spcPts val="1000"/>
              </a:spcAft>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1251CB35-2ABF-48DF-AC32-5FBB4A27F7FE}"/>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242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6EA0A76-F222-40FA-98A2-581289B8B399}"/>
              </a:ext>
            </a:extLst>
          </p:cNvPr>
          <p:cNvSpPr>
            <a:spLocks noGrp="1"/>
          </p:cNvSpPr>
          <p:nvPr>
            <p:ph idx="1"/>
          </p:nvPr>
        </p:nvSpPr>
        <p:spPr>
          <a:xfrm>
            <a:off x="539552" y="1234440"/>
            <a:ext cx="8229600" cy="4389120"/>
          </a:xfrm>
        </p:spPr>
        <p:txBody>
          <a:bodyPr>
            <a:normAutofit/>
          </a:bodyPr>
          <a:lstStyle/>
          <a:p>
            <a:pPr marL="0" indent="0" algn="just">
              <a:lnSpc>
                <a:spcPct val="150000"/>
              </a:lnSpc>
              <a:buNone/>
            </a:pPr>
            <a:r>
              <a:rPr lang="ru-RU" sz="2200" dirty="0">
                <a:latin typeface="Times New Roman" panose="02020603050405020304" pitchFamily="18" charset="0"/>
                <a:cs typeface="Times New Roman" panose="02020603050405020304" pitchFamily="18" charset="0"/>
              </a:rPr>
              <a:t>	Ҳангоми тарҳрезӣ ва истифодаи дастгоҳҳои барқӣ ба назар гирифтани талаботи ҳуҷҷатҳои меъёрӣ (масалан, ПУЭ — Қоидаҳои сохти дастгоҳҳои барқӣ, ГОСТ-ҳо) хеле муҳим аст, зеро онҳо талаботро нисбат ба заминваслкунӣ, ноқилҳои муҳофизатӣ ва дигар чораҳои таъмини бехатарии барқӣ танзим менамоянд. </a:t>
            </a:r>
            <a:r>
              <a:rPr lang="tg-Cyrl-TJ" sz="2200" dirty="0">
                <a:latin typeface="Times New Roman" panose="02020603050405020304" pitchFamily="18" charset="0"/>
                <a:cs typeface="Times New Roman" panose="02020603050405020304" pitchFamily="18" charset="0"/>
              </a:rPr>
              <a:t>Барои пайваст намудани қисмҳои кушодаи гузаронандаи қабулкунандаи барқ бо нуқтаи нейтралии сахт заминваслшудаи манбаъ, ноқили муҳофизатии сифрӣ истифода бурда мешавад.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D4C10ECD-B31D-4635-B390-4180FE9B11B4}"/>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3029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827584" y="980728"/>
            <a:ext cx="7776864" cy="4602029"/>
          </a:xfrm>
          <a:prstGeom prst="rect">
            <a:avLst/>
          </a:prstGeom>
          <a:noFill/>
        </p:spPr>
        <p:txBody>
          <a:bodyPr wrap="square">
            <a:spAutoFit/>
          </a:bodyPr>
          <a:lstStyle/>
          <a:p>
            <a:pPr algn="just">
              <a:lnSpc>
                <a:spcPct val="150000"/>
              </a:lnSpc>
            </a:pPr>
            <a:r>
              <a:rPr lang="tg-Cyrl-TJ" sz="2200" dirty="0">
                <a:latin typeface="Times New Roman" panose="02020603050405020304" pitchFamily="18" charset="0"/>
                <a:cs typeface="Times New Roman" panose="02020603050405020304" pitchFamily="18" charset="0"/>
              </a:rPr>
              <a:t>Ноқили муҳофизатии сифрӣ (PE — ноқил дар системаи TN–S) — ин ноқилест, ки қисмҳои нейтралшавандаро (қисмҳои кушодаи гузаронанда)-ро бо нуқтаи нейтралии сахт заминваслшудаи манбаи ҷараёни сефаза, ё бо баромади заминваслшудаи манбаи ҷараёни якфаза, ё бо нуқтаи миёнаи заминваслшудаи манбаъ дар шабакаҳои ҷараёни доимӣ пайваст мекунад. Нейтралкунӣ (зануление) барои таъмин намудани ҳифз аз зарбаи барқ ҳангоми тамоси ғайримустақим зарур мебошад, зеро он шиддати</a:t>
            </a:r>
            <a:r>
              <a:rPr lang="ru-RU" sz="2200" dirty="0">
                <a:latin typeface="Times New Roman" panose="02020603050405020304" pitchFamily="18" charset="0"/>
                <a:cs typeface="Times New Roman" panose="02020603050405020304" pitchFamily="18" charset="0"/>
              </a:rPr>
              <a:t> Слайди дигар-</a:t>
            </a:r>
          </a:p>
        </p:txBody>
      </p:sp>
      <p:sp>
        <p:nvSpPr>
          <p:cNvPr id="5" name="Заголовок 1">
            <a:extLst>
              <a:ext uri="{FF2B5EF4-FFF2-40B4-BE49-F238E27FC236}">
                <a16:creationId xmlns:a16="http://schemas.microsoft.com/office/drawing/2014/main" id="{8847C514-E964-40D4-87E3-A5E7AEE7FCF3}"/>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2DF06D3-02B2-4BEA-A539-9F32A89F4830}"/>
              </a:ext>
            </a:extLst>
          </p:cNvPr>
          <p:cNvSpPr/>
          <p:nvPr/>
        </p:nvSpPr>
        <p:spPr>
          <a:xfrm>
            <a:off x="611560" y="5589632"/>
            <a:ext cx="6984776" cy="503664"/>
          </a:xfrm>
          <a:prstGeom prst="rect">
            <a:avLst/>
          </a:prstGeom>
        </p:spPr>
        <p:txBody>
          <a:bodyPr wrap="square">
            <a:spAutoFit/>
          </a:bodyPr>
          <a:lstStyle/>
          <a:p>
            <a:pPr lvl="0">
              <a:lnSpc>
                <a:spcPct val="115000"/>
              </a:lnSpc>
              <a:spcAft>
                <a:spcPts val="1000"/>
              </a:spcAft>
            </a:pPr>
            <a:r>
              <a:rPr lang="ru-RU" sz="1200" dirty="0">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200" i="1" dirty="0">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200" dirty="0">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527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6316084-1B40-448E-9A1E-0A29AF45FB68}"/>
              </a:ext>
            </a:extLst>
          </p:cNvPr>
          <p:cNvSpPr txBox="1"/>
          <p:nvPr/>
        </p:nvSpPr>
        <p:spPr>
          <a:xfrm>
            <a:off x="899592" y="980728"/>
            <a:ext cx="7776864" cy="4602029"/>
          </a:xfrm>
          <a:prstGeom prst="rect">
            <a:avLst/>
          </a:prstGeom>
          <a:noFill/>
        </p:spPr>
        <p:txBody>
          <a:bodyPr wrap="square">
            <a:spAutoFit/>
          </a:bodyPr>
          <a:lstStyle/>
          <a:p>
            <a:pPr algn="just">
              <a:lnSpc>
                <a:spcPct val="150000"/>
              </a:lnSpc>
              <a:spcAft>
                <a:spcPts val="1000"/>
              </a:spcAft>
            </a:pPr>
            <a:r>
              <a:rPr lang="tg-Cyrl-TJ" sz="2200" dirty="0">
                <a:latin typeface="Times New Roman" panose="02020603050405020304" pitchFamily="18" charset="0"/>
                <a:cs typeface="Times New Roman" panose="02020603050405020304" pitchFamily="18" charset="0"/>
              </a:rPr>
              <a:t>корпусро нисбат ба замин паст намуда, инчунин ҷудошавии зудтари дастгоҳи барқиро аз шабака таъмин мекунад. Нейтралкунии муҳофизатӣ — ин пайвасткунии мақсадноки қисмҳои кушодаи гузаронандаи таҷҳизоти барқӣ бо нейтрали сахт заминваслшудаи трансформатор ё генератор мебошад, ки бо мақсади таъмини бехатарии барқӣ иҷро карда мешавад. Нейтралкунӣ яке аз чораҳои асосии муҳофизат аз расиш ба корпус дар шабакаҳои барқии то 1000 В бо нейтрали сахт заминваслшуда ба ҳисоб меравад.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3C9E2EA-B6CF-4234-8D4F-5D8A6B6B2AD2}"/>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02250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8180231A-ED6D-4C7A-9F81-25403CE56A4B}"/>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1F7ADF40-B49B-46EB-8AAD-02AB3F940176}"/>
              </a:ext>
            </a:extLst>
          </p:cNvPr>
          <p:cNvSpPr/>
          <p:nvPr/>
        </p:nvSpPr>
        <p:spPr>
          <a:xfrm>
            <a:off x="899592" y="733763"/>
            <a:ext cx="7776864" cy="3086871"/>
          </a:xfrm>
          <a:prstGeom prst="rect">
            <a:avLst/>
          </a:prstGeom>
        </p:spPr>
        <p:txBody>
          <a:bodyPr wrap="square">
            <a:spAutoFit/>
          </a:bodyPr>
          <a:lstStyle/>
          <a:p>
            <a:pPr algn="just">
              <a:lnSpc>
                <a:spcPct val="150000"/>
              </a:lnSpc>
            </a:pPr>
            <a:r>
              <a:rPr lang="tg-Cyrl-TJ" sz="2200" dirty="0">
                <a:latin typeface="Times New Roman" panose="02020603050405020304" pitchFamily="18" charset="0"/>
                <a:ea typeface="Times New Roman" panose="02020603050405020304" pitchFamily="18" charset="0"/>
              </a:rPr>
              <a:t>	Принсипи кори нейтралкунӣ дар он аст, ки ҳангоми расиш ба корпус, ин ҳолат ба расиши кутоҳи фаза тавассути корпус ва ноқили сифрӣ табдил меёбад, ки дар натиҷа дастгоҳҳои муҳофизатӣ фаъол шуда, таҷҳизотро аз шабака ҷудо мекунанд.</a:t>
            </a:r>
          </a:p>
          <a:p>
            <a:pPr algn="just">
              <a:lnSpc>
                <a:spcPct val="150000"/>
              </a:lnSpc>
            </a:pPr>
            <a:endParaRPr lang="en-US" sz="2200" dirty="0"/>
          </a:p>
        </p:txBody>
      </p:sp>
      <p:pic>
        <p:nvPicPr>
          <p:cNvPr id="3" name="Picture 2">
            <a:extLst>
              <a:ext uri="{FF2B5EF4-FFF2-40B4-BE49-F238E27FC236}">
                <a16:creationId xmlns:a16="http://schemas.microsoft.com/office/drawing/2014/main" id="{1C5FD1C6-8638-429A-B3E6-F95D7AE7E218}"/>
              </a:ext>
            </a:extLst>
          </p:cNvPr>
          <p:cNvPicPr>
            <a:picLocks noChangeAspect="1"/>
          </p:cNvPicPr>
          <p:nvPr/>
        </p:nvPicPr>
        <p:blipFill>
          <a:blip r:embed="rId2"/>
          <a:stretch>
            <a:fillRect/>
          </a:stretch>
        </p:blipFill>
        <p:spPr>
          <a:xfrm>
            <a:off x="2339752" y="3284984"/>
            <a:ext cx="3816424" cy="2504837"/>
          </a:xfrm>
          <a:prstGeom prst="rect">
            <a:avLst/>
          </a:prstGeom>
        </p:spPr>
      </p:pic>
      <p:sp>
        <p:nvSpPr>
          <p:cNvPr id="8" name="Прямоугольник 6">
            <a:extLst>
              <a:ext uri="{FF2B5EF4-FFF2-40B4-BE49-F238E27FC236}">
                <a16:creationId xmlns:a16="http://schemas.microsoft.com/office/drawing/2014/main" id="{D6D54F15-B077-46C0-80CB-6E6DD644FF66}"/>
              </a:ext>
            </a:extLst>
          </p:cNvPr>
          <p:cNvSpPr/>
          <p:nvPr/>
        </p:nvSpPr>
        <p:spPr>
          <a:xfrm>
            <a:off x="539552" y="5902931"/>
            <a:ext cx="612068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5. </a:t>
            </a:r>
            <a:r>
              <a:rPr lang="ru-RU" sz="1200" i="1" dirty="0">
                <a:latin typeface="Times New Roman" panose="02020603050405020304" pitchFamily="18" charset="0"/>
                <a:cs typeface="Times New Roman" panose="02020603050405020304" pitchFamily="18" charset="0"/>
              </a:rPr>
              <a:t>Нақшаи нейтралкунӣ (зануление)</a:t>
            </a:r>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5548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7C10A105-604B-4C2A-989D-377E7279B425}"/>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D4A5F920-C9BC-433C-BC6C-9B803CDDAD33}"/>
              </a:ext>
            </a:extLst>
          </p:cNvPr>
          <p:cNvSpPr/>
          <p:nvPr/>
        </p:nvSpPr>
        <p:spPr>
          <a:xfrm>
            <a:off x="971600" y="692696"/>
            <a:ext cx="7560840" cy="5626027"/>
          </a:xfrm>
          <a:prstGeom prst="rect">
            <a:avLst/>
          </a:prstGeom>
        </p:spPr>
        <p:txBody>
          <a:bodyPr wrap="square">
            <a:spAutoFit/>
          </a:bodyPr>
          <a:lstStyle/>
          <a:p>
            <a:pPr algn="just">
              <a:lnSpc>
                <a:spcPct val="150000"/>
              </a:lnSpc>
            </a:pPr>
            <a:r>
              <a:rPr lang="tg-Cyrl-TJ" sz="2200" dirty="0">
                <a:latin typeface="Times New Roman" panose="02020603050405020304" pitchFamily="18" charset="0"/>
                <a:ea typeface="Times New Roman" panose="02020603050405020304" pitchFamily="18" charset="0"/>
              </a:rPr>
              <a:t>	Ҷараёни расиши кутоҳ боиси фаъол шудани дастгоҳҳои муҳофизатӣ гардида, дар натиҷа дастгоҳи осебдида аз шабака ҷудо карда мешавад. Барои муҳофизат аз расиши кутоҳҳо худкорҳои (худкорҳои) барқӣ ва муҳофизакҳои гудозанда истифода бурда мешаванд. Ҳангоми расиш ба танаи нейтралшуда, ҷараёни расиши кутоҳ аз қисмҳои зерин мегузарад: печҳои трансформатор, ноқили фаза ва ноқили сифрӣ; бинобар ин, ҷараёни расиш бо формулаи зерин муаян карда мешавад:</a:t>
            </a:r>
          </a:p>
          <a:p>
            <a:pPr algn="just">
              <a:lnSpc>
                <a:spcPct val="150000"/>
              </a:lnSpc>
            </a:pPr>
            <a:endParaRPr lang="tg-Cyrl-TJ" sz="2200" dirty="0">
              <a:latin typeface="Times New Roman" panose="02020603050405020304" pitchFamily="18" charset="0"/>
            </a:endParaRPr>
          </a:p>
          <a:p>
            <a:pPr algn="just">
              <a:lnSpc>
                <a:spcPct val="150000"/>
              </a:lnSpc>
            </a:pPr>
            <a:r>
              <a:rPr lang="ru-RU" sz="2200" dirty="0"/>
              <a:t>                                                                    </a:t>
            </a:r>
            <a:r>
              <a:rPr lang="ru-RU" sz="2200" dirty="0">
                <a:latin typeface="Times New Roman" panose="02020603050405020304" pitchFamily="18" charset="0"/>
                <a:cs typeface="Times New Roman" panose="02020603050405020304" pitchFamily="18" charset="0"/>
              </a:rPr>
              <a:t> (1)</a:t>
            </a:r>
            <a:endParaRPr lang="en-US" sz="22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12E1B3-7C2C-4E61-95C1-CE5F7B4AED4E}"/>
              </a:ext>
            </a:extLst>
          </p:cNvPr>
          <p:cNvPicPr>
            <a:picLocks noChangeAspect="1"/>
          </p:cNvPicPr>
          <p:nvPr/>
        </p:nvPicPr>
        <p:blipFill>
          <a:blip r:embed="rId2"/>
          <a:stretch>
            <a:fillRect/>
          </a:stretch>
        </p:blipFill>
        <p:spPr>
          <a:xfrm>
            <a:off x="3131840" y="5164771"/>
            <a:ext cx="2448272" cy="1370214"/>
          </a:xfrm>
          <a:prstGeom prst="rect">
            <a:avLst/>
          </a:prstGeom>
        </p:spPr>
      </p:pic>
    </p:spTree>
    <p:extLst>
      <p:ext uri="{BB962C8B-B14F-4D97-AF65-F5344CB8AC3E}">
        <p14:creationId xmlns:p14="http://schemas.microsoft.com/office/powerpoint/2010/main" val="2696262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1F68655-39A3-4BAA-8B8D-36D0BA24D458}"/>
              </a:ext>
            </a:extLst>
          </p:cNvPr>
          <p:cNvSpPr txBox="1"/>
          <p:nvPr/>
        </p:nvSpPr>
        <p:spPr>
          <a:xfrm>
            <a:off x="755576" y="764704"/>
            <a:ext cx="7920880" cy="2570704"/>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latin typeface="Times New Roman" panose="02020603050405020304" pitchFamily="18" charset="0"/>
                <a:cs typeface="Times New Roman" panose="02020603050405020304" pitchFamily="18" charset="0"/>
              </a:rPr>
              <a:t>Агар муқовимати занҷир Zт/3+Zф+ZPEN=0,2 Ом бошад (дар шабакаҳои 380/220 В одатан камтар аст), пас ҷараёни расиши кутоҳ чунин ҳисоб карда мешавад:</a:t>
            </a:r>
          </a:p>
          <a:p>
            <a:pPr algn="just">
              <a:lnSpc>
                <a:spcPct val="150000"/>
              </a:lnSpc>
            </a:pPr>
            <a:r>
              <a:rPr lang="tg-Cyrl-TJ" sz="2200" dirty="0">
                <a:latin typeface="Times New Roman" panose="02020603050405020304" pitchFamily="18" charset="0"/>
                <a:cs typeface="Times New Roman" panose="02020603050405020304" pitchFamily="18" charset="0"/>
              </a:rPr>
              <a:t>                                                                                    (2)</a:t>
            </a:r>
            <a:endParaRPr lang="en-US" sz="2200" dirty="0">
              <a:latin typeface="Times New Roman" panose="02020603050405020304" pitchFamily="18"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67B14ECD-6EF4-485C-8AED-612D26D71B14}"/>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AA8C568D-DD76-49B3-8FD5-AB6E803C9F72}"/>
              </a:ext>
            </a:extLst>
          </p:cNvPr>
          <p:cNvPicPr>
            <a:picLocks noChangeAspect="1"/>
          </p:cNvPicPr>
          <p:nvPr/>
        </p:nvPicPr>
        <p:blipFill rotWithShape="1">
          <a:blip r:embed="rId2"/>
          <a:srcRect l="7476" t="24871" r="5113" b="26442"/>
          <a:stretch/>
        </p:blipFill>
        <p:spPr>
          <a:xfrm>
            <a:off x="3491880" y="2348880"/>
            <a:ext cx="2664296" cy="744083"/>
          </a:xfrm>
          <a:prstGeom prst="rect">
            <a:avLst/>
          </a:prstGeom>
        </p:spPr>
      </p:pic>
      <p:sp>
        <p:nvSpPr>
          <p:cNvPr id="3" name="Rectangle 2">
            <a:extLst>
              <a:ext uri="{FF2B5EF4-FFF2-40B4-BE49-F238E27FC236}">
                <a16:creationId xmlns:a16="http://schemas.microsoft.com/office/drawing/2014/main" id="{569E0E0F-DBD3-480D-962A-DDC938458738}"/>
              </a:ext>
            </a:extLst>
          </p:cNvPr>
          <p:cNvSpPr/>
          <p:nvPr/>
        </p:nvSpPr>
        <p:spPr>
          <a:xfrm>
            <a:off x="778270" y="3140968"/>
            <a:ext cx="7898185" cy="2577244"/>
          </a:xfrm>
          <a:prstGeom prst="rect">
            <a:avLst/>
          </a:prstGeom>
        </p:spPr>
        <p:txBody>
          <a:bodyPr wrap="square">
            <a:spAutoFit/>
          </a:bodyPr>
          <a:lstStyle/>
          <a:p>
            <a:pPr algn="just">
              <a:lnSpc>
                <a:spcPct val="150000"/>
              </a:lnSpc>
            </a:pPr>
            <a:r>
              <a:rPr lang="tg-Cyrl-TJ" sz="2200" dirty="0">
                <a:latin typeface="Times New Roman" panose="02020603050405020304" pitchFamily="18" charset="0"/>
                <a:ea typeface="Times New Roman" panose="02020603050405020304" pitchFamily="18" charset="0"/>
              </a:rPr>
              <a:t>	Яъне, ҷараёни расиши кутоҳ тақрибан </a:t>
            </a:r>
            <a:r>
              <a:rPr lang="tg-Cyrl-TJ" sz="2200" b="1" dirty="0">
                <a:latin typeface="Times New Roman" panose="02020603050405020304" pitchFamily="18" charset="0"/>
                <a:ea typeface="Times New Roman" panose="02020603050405020304" pitchFamily="18" charset="0"/>
              </a:rPr>
              <a:t>1100 А</a:t>
            </a:r>
            <a:r>
              <a:rPr lang="tg-Cyrl-TJ" sz="2200" dirty="0">
                <a:latin typeface="Times New Roman" panose="02020603050405020304" pitchFamily="18" charset="0"/>
                <a:ea typeface="Times New Roman" panose="02020603050405020304" pitchFamily="18" charset="0"/>
              </a:rPr>
              <a:t>-ро ташкил медиҳад, ки барои сари вақт фаъол шудани дастгоҳҳои муҳофизатӣ (худкорҳо ё муҳофизакҳо) кофӣ мебошад. Ҳангоми чунин ҷараён, муҳофизат ҳатман фаъол мегардад (муҳофизат — муҳофизакҳо, шарт: Iк≥3Iпл.в.​; Iпл.в.≈40–250 А).</a:t>
            </a:r>
            <a:endParaRPr lang="en-US" sz="2200" dirty="0"/>
          </a:p>
        </p:txBody>
      </p:sp>
    </p:spTree>
    <p:extLst>
      <p:ext uri="{BB962C8B-B14F-4D97-AF65-F5344CB8AC3E}">
        <p14:creationId xmlns:p14="http://schemas.microsoft.com/office/powerpoint/2010/main" val="334179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DEC8BE4-0382-4CF1-AD91-07D52F336B0B}"/>
              </a:ext>
            </a:extLst>
          </p:cNvPr>
          <p:cNvSpPr txBox="1"/>
          <p:nvPr/>
        </p:nvSpPr>
        <p:spPr>
          <a:xfrm>
            <a:off x="827584" y="908720"/>
            <a:ext cx="7704856" cy="3586366"/>
          </a:xfrm>
          <a:prstGeom prst="rect">
            <a:avLst/>
          </a:prstGeom>
          <a:noFill/>
        </p:spPr>
        <p:txBody>
          <a:bodyPr wrap="square">
            <a:spAutoFit/>
          </a:bodyPr>
          <a:lstStyle/>
          <a:p>
            <a:pPr algn="just">
              <a:lnSpc>
                <a:spcPct val="150000"/>
              </a:lnSpc>
              <a:spcAft>
                <a:spcPts val="0"/>
              </a:spcAft>
            </a:pPr>
            <a:r>
              <a:rPr lang="tg-Cyrl-TJ" sz="2200" dirty="0">
                <a:latin typeface="Times New Roman" panose="02020603050405020304" pitchFamily="18" charset="0"/>
                <a:cs typeface="Times New Roman" panose="02020603050405020304" pitchFamily="18" charset="0"/>
              </a:rPr>
              <a:t>Шиддат дар корпус нисбат ба замин Uз​, мисли тамоми қитъаи пас аз нуқтаи «б», бо ифодаи Uз=Uк=Iк⋅Z</a:t>
            </a:r>
            <a:r>
              <a:rPr lang="tg-Cyrl-TJ" sz="2200" baseline="-25000" dirty="0">
                <a:latin typeface="Times New Roman" panose="02020603050405020304" pitchFamily="18" charset="0"/>
                <a:cs typeface="Times New Roman" panose="02020603050405020304" pitchFamily="18" charset="0"/>
              </a:rPr>
              <a:t>PEN</a:t>
            </a:r>
            <a:r>
              <a:rPr lang="tg-Cyrl-TJ" sz="2200" dirty="0">
                <a:latin typeface="Times New Roman" panose="02020603050405020304" pitchFamily="18" charset="0"/>
                <a:cs typeface="Times New Roman" panose="02020603050405020304" pitchFamily="18" charset="0"/>
              </a:rPr>
              <a:t>​ муайян карда мешавад, ки дар он Z</a:t>
            </a:r>
            <a:r>
              <a:rPr lang="tg-Cyrl-TJ" sz="2200" baseline="-25000" dirty="0">
                <a:latin typeface="Times New Roman" panose="02020603050405020304" pitchFamily="18" charset="0"/>
                <a:cs typeface="Times New Roman" panose="02020603050405020304" pitchFamily="18" charset="0"/>
              </a:rPr>
              <a:t>PEN</a:t>
            </a:r>
            <a:r>
              <a:rPr lang="tg-Cyrl-TJ" sz="2200" dirty="0">
                <a:latin typeface="Times New Roman" panose="02020603050405020304" pitchFamily="18" charset="0"/>
                <a:cs typeface="Times New Roman" panose="02020603050405020304" pitchFamily="18" charset="0"/>
              </a:rPr>
              <a:t>​ — муқовимати умумии ноқили муҳофизатии сифрӣ (НЗП) дар қитъаи «а–б» мебошад. Дар қитъаи «а–б» шиддати НЗП Uз ба таври хаттӣ аз 0 то Uк​ тағйир меёбад. </a:t>
            </a:r>
            <a:r>
              <a:rPr lang="ru-RU" sz="2200" dirty="0">
                <a:latin typeface="Times New Roman" panose="02020603050405020304" pitchFamily="18" charset="0"/>
                <a:cs typeface="Times New Roman" panose="02020603050405020304" pitchFamily="18" charset="0"/>
              </a:rPr>
              <a:t>Шиддати нуқтаи нейтралии «а»-и манбаъ нисбат ба замин дар ин ҳолат ба сифр баробар аст (U</a:t>
            </a:r>
            <a:r>
              <a:rPr lang="ru-RU" sz="2200" baseline="-25000" dirty="0">
                <a:latin typeface="Times New Roman" panose="02020603050405020304" pitchFamily="18" charset="0"/>
                <a:cs typeface="Times New Roman" panose="02020603050405020304" pitchFamily="18" charset="0"/>
              </a:rPr>
              <a:t>0</a:t>
            </a:r>
            <a:r>
              <a:rPr lang="ru-RU" sz="2200" dirty="0">
                <a:latin typeface="Times New Roman" panose="02020603050405020304" pitchFamily="18" charset="0"/>
                <a:cs typeface="Times New Roman" panose="02020603050405020304" pitchFamily="18" charset="0"/>
              </a:rPr>
              <a:t>=0).</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FFB16D70-7B5B-4651-AB00-F9733C36AE05}"/>
              </a:ext>
            </a:extLst>
          </p:cNvPr>
          <p:cNvSpPr txBox="1">
            <a:spLocks/>
          </p:cNvSpPr>
          <p:nvPr/>
        </p:nvSpPr>
        <p:spPr>
          <a:xfrm>
            <a:off x="215516" y="11663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Принсипи кори нейтралкунии муҳофизатӣ</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(зануление)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883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899592" y="692696"/>
            <a:ext cx="7704856" cy="2570704"/>
          </a:xfrm>
          <a:prstGeom prst="rect">
            <a:avLst/>
          </a:prstGeom>
          <a:noFill/>
        </p:spPr>
        <p:txBody>
          <a:bodyPr wrap="square">
            <a:spAutoFit/>
          </a:bodyPr>
          <a:lstStyle/>
          <a:p>
            <a:pPr algn="just">
              <a:lnSpc>
                <a:spcPct val="150000"/>
              </a:lnSpc>
            </a:pPr>
            <a:r>
              <a:rPr lang="tg-Cyrl-TJ" sz="2200" dirty="0">
                <a:latin typeface="Times New Roman" panose="02020603050405020304" pitchFamily="18" charset="0"/>
                <a:cs typeface="Times New Roman" panose="02020603050405020304" pitchFamily="18" charset="0"/>
              </a:rPr>
              <a:t>	Яке аз унсурҳои муҳими системаи нейтралкунӣ (зануление) заминваслкунии такрории ноқили муҳофизатии сифрӣ мебошад, ки тавассути муқовимати Rп​ амалӣ карда мешавад (расми 3).</a:t>
            </a:r>
          </a:p>
          <a:p>
            <a:pPr algn="just">
              <a:lnSpc>
                <a:spcPct val="150000"/>
              </a:lnSpc>
            </a:pPr>
            <a:endParaRPr lang="en-US"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91C0A424-F986-4D91-A5CC-82A928ED3CF5}"/>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3AD447F-1845-48BE-9069-BAE2912329D4}"/>
              </a:ext>
            </a:extLst>
          </p:cNvPr>
          <p:cNvPicPr>
            <a:picLocks noChangeAspect="1"/>
          </p:cNvPicPr>
          <p:nvPr/>
        </p:nvPicPr>
        <p:blipFill>
          <a:blip r:embed="rId2"/>
          <a:stretch>
            <a:fillRect/>
          </a:stretch>
        </p:blipFill>
        <p:spPr>
          <a:xfrm>
            <a:off x="2627784" y="2924944"/>
            <a:ext cx="3766726" cy="2570704"/>
          </a:xfrm>
          <a:prstGeom prst="rect">
            <a:avLst/>
          </a:prstGeom>
        </p:spPr>
      </p:pic>
      <p:sp>
        <p:nvSpPr>
          <p:cNvPr id="7" name="Прямоугольник 6">
            <a:extLst>
              <a:ext uri="{FF2B5EF4-FFF2-40B4-BE49-F238E27FC236}">
                <a16:creationId xmlns:a16="http://schemas.microsoft.com/office/drawing/2014/main" id="{9238FA15-9786-42C8-8995-6A4595D37227}"/>
              </a:ext>
            </a:extLst>
          </p:cNvPr>
          <p:cNvSpPr/>
          <p:nvPr/>
        </p:nvSpPr>
        <p:spPr>
          <a:xfrm>
            <a:off x="539552" y="5902931"/>
            <a:ext cx="612068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6. </a:t>
            </a:r>
            <a:r>
              <a:rPr lang="ru-RU" sz="1200" i="1" dirty="0">
                <a:latin typeface="Times New Roman" panose="02020603050405020304" pitchFamily="18" charset="0"/>
                <a:ea typeface="Times New Roman" panose="02020603050405020304" pitchFamily="18" charset="0"/>
                <a:cs typeface="Times New Roman" panose="02020603050405020304" pitchFamily="18" charset="0"/>
              </a:rPr>
              <a:t>Заминваслкунии такрории ноқили муҳофизатии сифрӣ (НЗП)</a:t>
            </a:r>
            <a:endParaRPr lang="en-US" sz="1200" i="1" dirty="0">
              <a:latin typeface="Times New Roman" panose="02020603050405020304" pitchFamily="18" charset="0"/>
              <a:ea typeface="Calibri" panose="020F0502020204030204" pitchFamily="34" charset="0"/>
              <a:cs typeface="Times New Roman" panose="02020603050405020304" pitchFamily="18" charset="0"/>
            </a:endParaRPr>
          </a:p>
          <a:p>
            <a:r>
              <a:rPr lang="tg-Cyrl-TJ" sz="1200" i="1" dirty="0">
                <a:latin typeface="Times New Roman" panose="02020603050405020304" pitchFamily="18" charset="0"/>
                <a:cs typeface="Times New Roman" panose="02020603050405020304" pitchFamily="18" charset="0"/>
              </a:rPr>
              <a:t>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107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1">
            <a:extLst>
              <a:ext uri="{FF2B5EF4-FFF2-40B4-BE49-F238E27FC236}">
                <a16:creationId xmlns:a16="http://schemas.microsoft.com/office/drawing/2014/main" id="{755CB672-94C0-4C33-A87F-B38F6C541CAD}"/>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029AFDCB-26C2-4F80-B37C-91B6D3ED0AAB}"/>
              </a:ext>
            </a:extLst>
          </p:cNvPr>
          <p:cNvSpPr/>
          <p:nvPr/>
        </p:nvSpPr>
        <p:spPr>
          <a:xfrm>
            <a:off x="899592" y="620688"/>
            <a:ext cx="7704856" cy="4608569"/>
          </a:xfrm>
          <a:prstGeom prst="rect">
            <a:avLst/>
          </a:prstGeom>
        </p:spPr>
        <p:txBody>
          <a:bodyPr wrap="square">
            <a:spAutoFit/>
          </a:bodyPr>
          <a:lstStyle/>
          <a:p>
            <a:pPr algn="just">
              <a:lnSpc>
                <a:spcPct val="150000"/>
              </a:lnSpc>
            </a:pPr>
            <a:r>
              <a:rPr lang="tg-Cyrl-TJ" sz="2200" dirty="0">
                <a:latin typeface="Times New Roman" panose="02020603050405020304" pitchFamily="18" charset="0"/>
                <a:ea typeface="Times New Roman" panose="02020603050405020304" pitchFamily="18" charset="0"/>
              </a:rPr>
              <a:t>	Заминваслкунии такрории ноқили муҳофизатии сифрӣ ба вақти хомӯшшавии дастгоҳи барқӣ аз шабака амалан таъсири назаррас намерасонад. Аммо ҳангоми истифодаи системаҳои нейтралкунӣ метавонанд ҳолатҳое ба вуҷуд оянд, ки дар онҳо заминваслкунии такрорӣ зарур мегардад, масалан ҳангоми шудани ноқили муҳофизатии сифрӣ (НЗП). Дар чунин ҳолат, ҳангоми мавҷуд будани заминваслкунии такрорӣ, ғайр аз ҷараёни расиши кутоҳ Iк​, инчунин ҷараёни Iз​ дар замин ҷорӣ мегардад, Слайди дигар-</a:t>
            </a:r>
            <a:endParaRPr lang="en-US" sz="2200" dirty="0"/>
          </a:p>
        </p:txBody>
      </p:sp>
    </p:spTree>
    <p:extLst>
      <p:ext uri="{BB962C8B-B14F-4D97-AF65-F5344CB8AC3E}">
        <p14:creationId xmlns:p14="http://schemas.microsoft.com/office/powerpoint/2010/main" val="3667621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5763A040-8AB1-43BD-9B52-67596F0603C7}"/>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73219A56-42F5-4F13-98BD-E7DAD3D5A8F5}"/>
              </a:ext>
            </a:extLst>
          </p:cNvPr>
          <p:cNvSpPr/>
          <p:nvPr/>
        </p:nvSpPr>
        <p:spPr>
          <a:xfrm>
            <a:off x="971600" y="764704"/>
            <a:ext cx="7704856" cy="5593775"/>
          </a:xfrm>
          <a:prstGeom prst="rect">
            <a:avLst/>
          </a:prstGeom>
        </p:spPr>
        <p:txBody>
          <a:bodyPr wrap="square">
            <a:spAutoFit/>
          </a:bodyPr>
          <a:lstStyle/>
          <a:p>
            <a:pPr indent="449580" algn="just">
              <a:lnSpc>
                <a:spcPct val="150000"/>
              </a:lnSpc>
              <a:spcAft>
                <a:spcPts val="1000"/>
              </a:spcAft>
            </a:pPr>
            <a:r>
              <a:rPr lang="tg-Cyrl-TJ" sz="2200" dirty="0">
                <a:latin typeface="Times New Roman" panose="02020603050405020304" pitchFamily="18" charset="0"/>
                <a:ea typeface="Times New Roman" panose="02020603050405020304" pitchFamily="18" charset="0"/>
                <a:cs typeface="Times New Roman" panose="02020603050405020304" pitchFamily="18" charset="0"/>
              </a:rPr>
              <a:t>ки занҷири он тавассути муқовиматҳои R</a:t>
            </a:r>
            <a:r>
              <a:rPr lang="tg-Cyrl-TJ" sz="2200"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tg-Cyrl-TJ" sz="2200" dirty="0">
                <a:latin typeface="Times New Roman" panose="02020603050405020304" pitchFamily="18" charset="0"/>
                <a:ea typeface="Times New Roman" panose="02020603050405020304" pitchFamily="18" charset="0"/>
                <a:cs typeface="Times New Roman" panose="02020603050405020304" pitchFamily="18" charset="0"/>
              </a:rPr>
              <a:t>​ ва Rп​ (муқовиматҳои заминваслкунии такрории НЗП) ташкил мешавад.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Дар ин сурат, ифода барои ҷараёни Iз​ чунин навишта мешавад:  </a:t>
            </a:r>
          </a:p>
          <a:p>
            <a:pPr indent="449580" algn="just">
              <a:lnSpc>
                <a:spcPct val="150000"/>
              </a:lnSpc>
              <a:spcAft>
                <a:spcPts val="100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 (3)</a:t>
            </a:r>
          </a:p>
          <a:p>
            <a:pPr indent="449580" algn="just">
              <a:lnSpc>
                <a:spcPct val="150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ru-RU" sz="2200" dirty="0">
                <a:latin typeface="Times New Roman" panose="02020603050405020304" pitchFamily="18" charset="0"/>
                <a:cs typeface="Times New Roman" panose="02020603050405020304" pitchFamily="18" charset="0"/>
              </a:rPr>
              <a:t>ва дар ин ҳолат шиддати расиш Uз​ то чунин қимат кам мешавад:                                                              </a:t>
            </a:r>
          </a:p>
          <a:p>
            <a:pPr indent="449580" algn="just">
              <a:lnSpc>
                <a:spcPct val="150000"/>
              </a:lnSpc>
              <a:spcAft>
                <a:spcPts val="1000"/>
              </a:spcAft>
            </a:pPr>
            <a:r>
              <a:rPr lang="ru-RU" sz="2200" dirty="0">
                <a:latin typeface="Times New Roman" panose="02020603050405020304" pitchFamily="18" charset="0"/>
                <a:cs typeface="Times New Roman" panose="02020603050405020304" pitchFamily="18" charset="0"/>
              </a:rPr>
              <a:t>                                                                    (4)</a:t>
            </a:r>
          </a:p>
          <a:p>
            <a:pPr indent="449580" algn="just">
              <a:lnSpc>
                <a:spcPct val="150000"/>
              </a:lnSpc>
              <a:spcAft>
                <a:spcPts val="100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2951E1A4-2BE1-43A6-8080-419AA9D0F271}"/>
              </a:ext>
            </a:extLst>
          </p:cNvPr>
          <p:cNvPicPr/>
          <p:nvPr/>
        </p:nvPicPr>
        <p:blipFill>
          <a:blip r:embed="rId2"/>
          <a:stretch>
            <a:fillRect/>
          </a:stretch>
        </p:blipFill>
        <p:spPr>
          <a:xfrm>
            <a:off x="3307432" y="2851190"/>
            <a:ext cx="2693839" cy="936104"/>
          </a:xfrm>
          <a:prstGeom prst="rect">
            <a:avLst/>
          </a:prstGeom>
        </p:spPr>
      </p:pic>
      <p:pic>
        <p:nvPicPr>
          <p:cNvPr id="15" name="Рисунок 14">
            <a:extLst>
              <a:ext uri="{FF2B5EF4-FFF2-40B4-BE49-F238E27FC236}">
                <a16:creationId xmlns:a16="http://schemas.microsoft.com/office/drawing/2014/main" id="{5053380E-5756-43C7-A354-7D696E801E07}"/>
              </a:ext>
            </a:extLst>
          </p:cNvPr>
          <p:cNvPicPr/>
          <p:nvPr/>
        </p:nvPicPr>
        <p:blipFill>
          <a:blip r:embed="rId3"/>
          <a:stretch>
            <a:fillRect/>
          </a:stretch>
        </p:blipFill>
        <p:spPr>
          <a:xfrm>
            <a:off x="3338014" y="5065977"/>
            <a:ext cx="2765847" cy="1037435"/>
          </a:xfrm>
          <a:prstGeom prst="rect">
            <a:avLst/>
          </a:prstGeom>
        </p:spPr>
      </p:pic>
    </p:spTree>
    <p:extLst>
      <p:ext uri="{BB962C8B-B14F-4D97-AF65-F5344CB8AC3E}">
        <p14:creationId xmlns:p14="http://schemas.microsoft.com/office/powerpoint/2010/main" val="38365004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
            <a:extLst>
              <a:ext uri="{FF2B5EF4-FFF2-40B4-BE49-F238E27FC236}">
                <a16:creationId xmlns:a16="http://schemas.microsoft.com/office/drawing/2014/main" id="{6D508791-CC55-4D2D-9DDF-8DB2818F4A42}"/>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02F66F0-740E-414B-B188-664CD53C820D}"/>
              </a:ext>
            </a:extLst>
          </p:cNvPr>
          <p:cNvSpPr/>
          <p:nvPr/>
        </p:nvSpPr>
        <p:spPr>
          <a:xfrm>
            <a:off x="899592" y="836712"/>
            <a:ext cx="7920880" cy="5109860"/>
          </a:xfrm>
          <a:prstGeom prst="rect">
            <a:avLst/>
          </a:prstGeom>
        </p:spPr>
        <p:txBody>
          <a:bodyPr wrap="square">
            <a:spAutoFit/>
          </a:bodyPr>
          <a:lstStyle/>
          <a:p>
            <a:pPr algn="just">
              <a:lnSpc>
                <a:spcPct val="150000"/>
              </a:lnSpc>
            </a:pPr>
            <a:r>
              <a:rPr lang="tg-Cyrl-TJ" sz="2200" dirty="0">
                <a:latin typeface="Times New Roman" panose="02020603050405020304" pitchFamily="18" charset="0"/>
                <a:ea typeface="Calibri" panose="020F0502020204030204" pitchFamily="34" charset="0"/>
                <a:cs typeface="Times New Roman" panose="02020603050405020304" pitchFamily="18" charset="0"/>
              </a:rPr>
              <a:t>Шиддат байни нейтрали манбаи ҷараён ва замин U</a:t>
            </a:r>
            <a:r>
              <a:rPr lang="tg-Cyrl-TJ" sz="2200" baseline="-25000" dirty="0">
                <a:latin typeface="Times New Roman" panose="02020603050405020304" pitchFamily="18" charset="0"/>
                <a:ea typeface="Calibri" panose="020F0502020204030204" pitchFamily="34" charset="0"/>
                <a:cs typeface="Times New Roman" panose="02020603050405020304" pitchFamily="18" charset="0"/>
              </a:rPr>
              <a:t>0</a:t>
            </a:r>
            <a:r>
              <a:rPr lang="tg-Cyrl-TJ" sz="2200" dirty="0">
                <a:latin typeface="Times New Roman" panose="02020603050405020304" pitchFamily="18" charset="0"/>
                <a:ea typeface="Calibri" panose="020F0502020204030204" pitchFamily="34" charset="0"/>
                <a:cs typeface="Times New Roman" panose="02020603050405020304" pitchFamily="18" charset="0"/>
              </a:rPr>
              <a:t>​ ба чунин қимат баробар мешавад:  </a:t>
            </a:r>
          </a:p>
          <a:p>
            <a:pPr algn="just">
              <a:lnSpc>
                <a:spcPct val="150000"/>
              </a:lnSpc>
            </a:pPr>
            <a:endParaRPr lang="tg-Cyrl-TJ" sz="2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latin typeface="Times New Roman" panose="02020603050405020304" pitchFamily="18" charset="0"/>
                <a:ea typeface="Calibri" panose="020F0502020204030204" pitchFamily="34" charset="0"/>
                <a:cs typeface="Times New Roman" panose="02020603050405020304" pitchFamily="18" charset="0"/>
              </a:rPr>
              <a:t>                                                                              (5)</a:t>
            </a:r>
          </a:p>
          <a:p>
            <a:pPr algn="just">
              <a:lnSpc>
                <a:spcPct val="150000"/>
              </a:lnSpc>
            </a:pPr>
            <a:endParaRPr lang="tg-Cyrl-TJ" sz="2200" dirty="0">
              <a:latin typeface="Times New Roman" panose="02020603050405020304" pitchFamily="18" charset="0"/>
              <a:cs typeface="Times New Roman" panose="02020603050405020304" pitchFamily="18" charset="0"/>
            </a:endParaRPr>
          </a:p>
          <a:p>
            <a:pPr algn="just">
              <a:lnSpc>
                <a:spcPct val="150000"/>
              </a:lnSpc>
            </a:pPr>
            <a:r>
              <a:rPr lang="tg-Cyrl-TJ" sz="2200" dirty="0">
                <a:latin typeface="Times New Roman" panose="02020603050405020304" pitchFamily="18" charset="0"/>
                <a:cs typeface="Times New Roman" panose="02020603050405020304" pitchFamily="18" charset="0"/>
              </a:rPr>
              <a:t>	Дар ҳолати шудани ноқили муҳофизатии сифрӣ (НЗП) пеш аз дастгоҳ ва дар сурати набудани заминваслкунии такрорӣ, шиддати расиш ба корпус ба шиддати фаза баробар мешавад: Uз=Uф​.</a:t>
            </a:r>
          </a:p>
          <a:p>
            <a:pPr algn="just">
              <a:lnSpc>
                <a:spcPct val="150000"/>
              </a:lnSpc>
            </a:pPr>
            <a:endParaRPr lang="en-US" sz="2200" dirty="0">
              <a:latin typeface="Times New Roman" panose="02020603050405020304" pitchFamily="18" charset="0"/>
              <a:cs typeface="Times New Roman" panose="02020603050405020304" pitchFamily="18" charset="0"/>
            </a:endParaRPr>
          </a:p>
        </p:txBody>
      </p:sp>
      <p:pic>
        <p:nvPicPr>
          <p:cNvPr id="13" name="Рисунок 15">
            <a:extLst>
              <a:ext uri="{FF2B5EF4-FFF2-40B4-BE49-F238E27FC236}">
                <a16:creationId xmlns:a16="http://schemas.microsoft.com/office/drawing/2014/main" id="{901B0512-E30F-4123-94A2-CBE943FE6D4D}"/>
              </a:ext>
            </a:extLst>
          </p:cNvPr>
          <p:cNvPicPr/>
          <p:nvPr/>
        </p:nvPicPr>
        <p:blipFill>
          <a:blip r:embed="rId2"/>
          <a:stretch>
            <a:fillRect/>
          </a:stretch>
        </p:blipFill>
        <p:spPr>
          <a:xfrm>
            <a:off x="3131840" y="2204864"/>
            <a:ext cx="2880320" cy="1008112"/>
          </a:xfrm>
          <a:prstGeom prst="rect">
            <a:avLst/>
          </a:prstGeom>
        </p:spPr>
      </p:pic>
    </p:spTree>
    <p:extLst>
      <p:ext uri="{BB962C8B-B14F-4D97-AF65-F5344CB8AC3E}">
        <p14:creationId xmlns:p14="http://schemas.microsoft.com/office/powerpoint/2010/main" val="517883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8F7AC2-30D8-4774-BF8C-D0A5E6D30C63}"/>
              </a:ext>
            </a:extLst>
          </p:cNvPr>
          <p:cNvSpPr txBox="1"/>
          <p:nvPr/>
        </p:nvSpPr>
        <p:spPr>
          <a:xfrm>
            <a:off x="873932" y="753038"/>
            <a:ext cx="7730516" cy="5114990"/>
          </a:xfrm>
          <a:prstGeom prst="rect">
            <a:avLst/>
          </a:prstGeom>
          <a:noFill/>
        </p:spPr>
        <p:txBody>
          <a:bodyPr wrap="square">
            <a:spAutoFit/>
          </a:bodyPr>
          <a:lstStyle/>
          <a:p>
            <a:pPr indent="449580" algn="just">
              <a:lnSpc>
                <a:spcPct val="150000"/>
              </a:lnSpc>
              <a:spcAft>
                <a:spcPts val="1000"/>
              </a:spcAft>
            </a:pPr>
            <a:r>
              <a:rPr lang="ru-RU" sz="2200" dirty="0">
                <a:latin typeface="Times New Roman" panose="02020603050405020304" pitchFamily="18" charset="0"/>
                <a:cs typeface="Times New Roman" panose="02020603050405020304" pitchFamily="18" charset="0"/>
              </a:rPr>
              <a:t>Дар ҳолати мавҷуд будани заминваслкунии такрории НЗП, шиддати расиш ба корпус кам шуда, ба арзиши бехатартар поён мерасад.  </a:t>
            </a:r>
          </a:p>
          <a:p>
            <a:pPr indent="449580" algn="just">
              <a:lnSpc>
                <a:spcPct val="150000"/>
              </a:lnSpc>
              <a:spcAft>
                <a:spcPts val="1000"/>
              </a:spcAft>
            </a:pPr>
            <a:r>
              <a:rPr lang="ru-RU" sz="2200" dirty="0">
                <a:latin typeface="Times New Roman" panose="02020603050405020304" pitchFamily="18" charset="0"/>
                <a:cs typeface="Times New Roman" panose="02020603050405020304" pitchFamily="18" charset="0"/>
              </a:rPr>
              <a:t>                                                                    (6)</a:t>
            </a:r>
          </a:p>
          <a:p>
            <a:pPr indent="449580" algn="just">
              <a:lnSpc>
                <a:spcPct val="150000"/>
              </a:lnSpc>
              <a:spcAft>
                <a:spcPts val="1000"/>
              </a:spcAft>
            </a:pPr>
            <a:endParaRPr lang="tg-Cyrl-TJ" sz="2200" dirty="0">
              <a:latin typeface="Times New Roman" panose="02020603050405020304" pitchFamily="18" charset="0"/>
              <a:cs typeface="Times New Roman" panose="02020603050405020304" pitchFamily="18" charset="0"/>
            </a:endParaRPr>
          </a:p>
          <a:p>
            <a:pPr indent="449580" algn="just">
              <a:lnSpc>
                <a:spcPct val="150000"/>
              </a:lnSpc>
              <a:spcAft>
                <a:spcPts val="1000"/>
              </a:spcAft>
            </a:pPr>
            <a:r>
              <a:rPr lang="tg-Cyrl-TJ" sz="2200" dirty="0">
                <a:latin typeface="Times New Roman" panose="02020603050405020304" pitchFamily="18" charset="0"/>
                <a:cs typeface="Times New Roman" panose="02020603050405020304" pitchFamily="18" charset="0"/>
              </a:rPr>
              <a:t>Ба заминваслкунии такрорӣ ноқилҳои кории сифрии хатҳои ҳавоӣ дучор мешаванд, ки ҳамзамон ҳамчун ноқили муҳофизатии сифрӣ (НЗП) истифода мегарданд. </a:t>
            </a:r>
            <a:endParaRPr lang="ru-RU" sz="2200" dirty="0">
              <a:latin typeface="Times New Roman" panose="02020603050405020304" pitchFamily="18" charset="0"/>
              <a:cs typeface="Times New Roman" panose="02020603050405020304" pitchFamily="18" charset="0"/>
            </a:endParaRPr>
          </a:p>
          <a:p>
            <a:pPr indent="449580" algn="just">
              <a:lnSpc>
                <a:spcPct val="150000"/>
              </a:lnSpc>
              <a:spcAft>
                <a:spcPts val="1000"/>
              </a:spcAft>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873F36C5-2548-4D87-82EF-57C83770C6CE}"/>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pic>
        <p:nvPicPr>
          <p:cNvPr id="11" name="Рисунок 16">
            <a:extLst>
              <a:ext uri="{FF2B5EF4-FFF2-40B4-BE49-F238E27FC236}">
                <a16:creationId xmlns:a16="http://schemas.microsoft.com/office/drawing/2014/main" id="{41DD3B0F-9DFE-47CE-8A00-1FE762655578}"/>
              </a:ext>
            </a:extLst>
          </p:cNvPr>
          <p:cNvPicPr/>
          <p:nvPr/>
        </p:nvPicPr>
        <p:blipFill>
          <a:blip r:embed="rId2"/>
          <a:stretch>
            <a:fillRect/>
          </a:stretch>
        </p:blipFill>
        <p:spPr>
          <a:xfrm>
            <a:off x="3563888" y="2132856"/>
            <a:ext cx="2304256" cy="1440160"/>
          </a:xfrm>
          <a:prstGeom prst="rect">
            <a:avLst/>
          </a:prstGeom>
        </p:spPr>
      </p:pic>
    </p:spTree>
    <p:extLst>
      <p:ext uri="{BB962C8B-B14F-4D97-AF65-F5344CB8AC3E}">
        <p14:creationId xmlns:p14="http://schemas.microsoft.com/office/powerpoint/2010/main" val="2952755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899592" y="620688"/>
            <a:ext cx="7560840" cy="5109860"/>
          </a:xfrm>
          <a:prstGeom prst="rect">
            <a:avLst/>
          </a:prstGeom>
          <a:noFill/>
        </p:spPr>
        <p:txBody>
          <a:bodyPr wrap="square">
            <a:spAutoFit/>
          </a:bodyPr>
          <a:lstStyle/>
          <a:p>
            <a:pPr indent="449580" algn="just">
              <a:lnSpc>
                <a:spcPct val="150000"/>
              </a:lnSpc>
            </a:pPr>
            <a:r>
              <a:rPr lang="tg-Cyrl-TJ" sz="2200" dirty="0">
                <a:latin typeface="Times New Roman" panose="02020603050405020304" pitchFamily="18" charset="0"/>
                <a:cs typeface="Times New Roman" panose="02020603050405020304" pitchFamily="18" charset="0"/>
              </a:rPr>
              <a:t>Мувофиқи талаботи ПУЭ, заминваслкунии такрорӣ дар охири хатҳо (ё шохаҳо) бо дарозии зиёда аз 200 м, инчунин дар нуқтаҳои воридшавӣ ба биноҳо, ки таҷҳизоти онҳо бояд нейтрал карда шавад, иҷро карда мешавад. Эътимоднокии нейтралкунӣ асосан аз эътимоднокии ноқили муҳофизатии сифрӣ вобаста аст. Аз ин сабаб, НЗП бояд бо эҳтиёт насб карда шавад, то ки эҳтимоли шудани он пешгирӣ гардад; дар НЗП насби выключателҳо, муҳофизакҳо ва дигар дастгоҳҳое, ки метавонанд тамомияти онро халалдор кунанд, қатъиян манъ аст.</a:t>
            </a:r>
            <a:endPar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F960A32-AA3D-4409-8D20-C57167063289}"/>
              </a:ext>
            </a:extLst>
          </p:cNvPr>
          <p:cNvSpPr txBox="1"/>
          <p:nvPr/>
        </p:nvSpPr>
        <p:spPr>
          <a:xfrm>
            <a:off x="873946" y="5795972"/>
            <a:ext cx="5210222" cy="646331"/>
          </a:xfrm>
          <a:prstGeom prst="rect">
            <a:avLst/>
          </a:prstGeom>
          <a:noFill/>
        </p:spPr>
        <p:txBody>
          <a:bodyPr wrap="square">
            <a:spAutoFit/>
          </a:bodyPr>
          <a:lstStyle/>
          <a:p>
            <a:pPr marL="0" indent="0" algn="just">
              <a:buNone/>
            </a:pP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Овчаренко А.Г., Раско С.Л. Бехатарии барқ ​​ҳангоми истифодаи иншооти электрикӣ. Дастури таълимӣ. Донишгоҳи техникии давлатии Олтой BTI, Бийск, 2008. - 111 саҳифа.</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171EFCD3-1098-4A85-A963-6744D628C6E4}"/>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D4ECEEE4-7ED8-4705-9364-54F38B9C4632}"/>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ru-RU" sz="2400" i="1" dirty="0">
                <a:solidFill>
                  <a:schemeClr val="tx1"/>
                </a:solidFill>
                <a:latin typeface="Times New Roman" panose="02020603050405020304" pitchFamily="18" charset="0"/>
                <a:cs typeface="Times New Roman" panose="02020603050405020304" pitchFamily="18" charset="0"/>
              </a:rPr>
              <a:t>Заминваслкунии такрории ноқили</a:t>
            </a:r>
            <a:r>
              <a:rPr lang="en-US" sz="2400" i="1" dirty="0">
                <a:solidFill>
                  <a:schemeClr val="tx1"/>
                </a:solidFill>
                <a:latin typeface="Times New Roman" panose="02020603050405020304" pitchFamily="18" charset="0"/>
                <a:cs typeface="Times New Roman" panose="02020603050405020304" pitchFamily="18" charset="0"/>
              </a:rPr>
              <a:t> </a:t>
            </a:r>
            <a:r>
              <a:rPr lang="ru-RU" sz="2400" i="1" dirty="0">
                <a:solidFill>
                  <a:schemeClr val="tx1"/>
                </a:solidFill>
                <a:latin typeface="Times New Roman" panose="02020603050405020304" pitchFamily="18" charset="0"/>
                <a:cs typeface="Times New Roman" panose="02020603050405020304" pitchFamily="18" charset="0"/>
              </a:rPr>
              <a:t>муҳофизатии сифрӣ</a:t>
            </a:r>
            <a:endParaRPr lang="en-US" sz="2400" i="1" dirty="0">
              <a:solidFill>
                <a:schemeClr val="tx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67A65910-C092-443B-8B94-905989ED5A2A}"/>
              </a:ext>
            </a:extLst>
          </p:cNvPr>
          <p:cNvSpPr/>
          <p:nvPr/>
        </p:nvSpPr>
        <p:spPr>
          <a:xfrm>
            <a:off x="971600" y="1052736"/>
            <a:ext cx="7632848" cy="3592907"/>
          </a:xfrm>
          <a:prstGeom prst="rect">
            <a:avLst/>
          </a:prstGeom>
        </p:spPr>
        <p:txBody>
          <a:bodyPr wrap="square">
            <a:spAutoFit/>
          </a:bodyPr>
          <a:lstStyle/>
          <a:p>
            <a:pPr indent="449580" algn="just">
              <a:lnSpc>
                <a:spcPct val="150000"/>
              </a:lnSpc>
              <a:spcAft>
                <a:spcPts val="1000"/>
              </a:spcAft>
            </a:pPr>
            <a:r>
              <a:rPr lang="tg-Cyrl-TJ" sz="2200" dirty="0">
                <a:latin typeface="Times New Roman" panose="02020603050405020304" pitchFamily="18" charset="0"/>
                <a:ea typeface="Times New Roman" panose="02020603050405020304" pitchFamily="18" charset="0"/>
                <a:cs typeface="Times New Roman" panose="02020603050405020304" pitchFamily="18" charset="0"/>
              </a:rPr>
              <a:t>Пайвасти НЗП байни худ бояд тамоси боэътимод дошта бошад ва одатан бо кафшер иҷро карда мешавад. Пайваст намудани ноқилҳои муҳофизатии сифрӣ ба қисмҳои таҷҳизоте, ки бояд нейтрал карда шаванд, бо кафшер ё пайвасти болтӣ амалӣ мегардад ва бояд барои санҷиш дастрас бошад. </a:t>
            </a:r>
            <a:r>
              <a:rPr lang="ru-RU" sz="2200" dirty="0">
                <a:latin typeface="Times New Roman" panose="02020603050405020304" pitchFamily="18" charset="0"/>
                <a:ea typeface="Times New Roman" panose="02020603050405020304" pitchFamily="18" charset="0"/>
                <a:cs typeface="Times New Roman" panose="02020603050405020304" pitchFamily="18" charset="0"/>
              </a:rPr>
              <a:t>НЗП-и кушода бояд бо ранги фарқкунанда ишора карда шавад (заминаи сабз бо хатҳои зард).</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7869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1043608" y="620688"/>
            <a:ext cx="7560840" cy="5109860"/>
          </a:xfrm>
          <a:prstGeom prst="rect">
            <a:avLst/>
          </a:prstGeom>
          <a:noFill/>
        </p:spPr>
        <p:txBody>
          <a:bodyPr wrap="square">
            <a:spAutoFit/>
          </a:bodyPr>
          <a:lstStyle/>
          <a:p>
            <a:pPr indent="449580" algn="just">
              <a:lnSpc>
                <a:spcPct val="150000"/>
              </a:lnSpc>
              <a:spcAft>
                <a:spcPts val="1000"/>
              </a:spcAft>
            </a:pPr>
            <a:r>
              <a:rPr lang="tg-Cyrl-TJ" sz="2200" dirty="0">
                <a:latin typeface="Times New Roman" panose="02020603050405020304" pitchFamily="18" charset="0"/>
                <a:cs typeface="Times New Roman" panose="02020603050405020304" pitchFamily="18" charset="0"/>
              </a:rPr>
              <a:t>Муҳофизати хомӯшкунӣ — ин як намуди муҳофизати зудтаъсир мебошад, ки хомӯшшавии автоматии дастгоҳи барқиро ҳангоми пайдо шудани хатари зарбаи барқ таъмин мекунад. Чунин хатар метавонад, масалан, ҳангоми расиши фаза ба корпус, паст шудани муқовимати изолятсия аз меъёри муайян ё ҳангоми тамоси мустақими инсон бо қисми зери шиддат ба вуҷуд ояд. Дар ҳамаи ин ҳолатҳо хатар аз шиддати ламс вобаста аст Uпр​, ки бо ифодаи Uпр=Ih⋅Rh​ муайян мешавад, ки дар он Rh​ — муқовимати бадани инсон мебошад.</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4022EA9C-6769-4C97-9C0B-8F251A48640C}"/>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400" i="1" dirty="0">
                <a:solidFill>
                  <a:schemeClr val="tx1"/>
                </a:solidFill>
                <a:latin typeface="Times New Roman" panose="02020603050405020304" pitchFamily="18" charset="0"/>
                <a:cs typeface="Times New Roman" panose="02020603050405020304" pitchFamily="18" charset="0"/>
              </a:rPr>
              <a:t>Хомушкунии муҳофизатӣ </a:t>
            </a:r>
            <a:r>
              <a:rPr lang="ru-RU" sz="2400" i="1" dirty="0">
                <a:solidFill>
                  <a:schemeClr val="tx1"/>
                </a:solidFill>
                <a:latin typeface="Times New Roman" panose="02020603050405020304" pitchFamily="18" charset="0"/>
                <a:cs typeface="Times New Roman" panose="02020603050405020304" pitchFamily="18" charset="0"/>
              </a:rPr>
              <a:t>(защитное отключение)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27584" y="836712"/>
            <a:ext cx="7920880" cy="3586366"/>
          </a:xfrm>
          <a:prstGeom prst="rect">
            <a:avLst/>
          </a:prstGeom>
          <a:noFill/>
        </p:spPr>
        <p:txBody>
          <a:bodyPr wrap="square">
            <a:spAutoFit/>
          </a:bodyPr>
          <a:lstStyle/>
          <a:p>
            <a:pPr indent="449580" algn="just">
              <a:lnSpc>
                <a:spcPct val="150000"/>
              </a:lnSpc>
              <a:spcAft>
                <a:spcPts val="1000"/>
              </a:spcAft>
            </a:pPr>
            <a:r>
              <a:rPr lang="tg-Cyrl-TJ" sz="2200" dirty="0">
                <a:latin typeface="Times New Roman" panose="02020603050405020304" pitchFamily="18" charset="0"/>
                <a:cs typeface="Times New Roman" panose="02020603050405020304" pitchFamily="18" charset="0"/>
              </a:rPr>
              <a:t>Агар Uпр​ (ё ҷараёни Ih​) аз қимати иҷозатдодашуда зиёд гардад, хавфи зарар дидани инсон ба вуҷуд меояд. Аз ин рӯ, таъмини бехатарии барқӣ бо роҳи маҳдуд намудани вақти таъсири ҷараёни хатарнок амалӣ мегардад, яъне бо зуд канда шудани занҷири ҷараён аз бадани инсон. Ин намуди муҳофизат тавассути дастгоҳи махсус — дастгоҳи хомӯшкунии муҳофизатӣ (УЗО) иҷро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6D304E93-29D7-4B70-9D3C-593AA621CA2D}"/>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400" i="1" dirty="0">
                <a:solidFill>
                  <a:schemeClr val="tx1"/>
                </a:solidFill>
                <a:latin typeface="Times New Roman" panose="02020603050405020304" pitchFamily="18" charset="0"/>
                <a:cs typeface="Times New Roman" panose="02020603050405020304" pitchFamily="18" charset="0"/>
              </a:rPr>
              <a:t>Хомушкунии муҳофизатӣ </a:t>
            </a:r>
            <a:r>
              <a:rPr lang="ru-RU" sz="2400" i="1" dirty="0">
                <a:solidFill>
                  <a:schemeClr val="tx1"/>
                </a:solidFill>
                <a:latin typeface="Times New Roman" panose="02020603050405020304" pitchFamily="18" charset="0"/>
                <a:cs typeface="Times New Roman" panose="02020603050405020304" pitchFamily="18" charset="0"/>
              </a:rPr>
              <a:t>(защитное отключение)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052736"/>
            <a:ext cx="7704856" cy="409419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dirty="0">
                <a:latin typeface="Times New Roman" panose="02020603050405020304" pitchFamily="18" charset="0"/>
                <a:cs typeface="Times New Roman" panose="02020603050405020304" pitchFamily="18" charset="0"/>
              </a:rPr>
              <a:t>Соҳаи истифодаи дастгоҳҳои хомӯшкунии муҳофизатӣ (УЗО) амалан маҳдуд нест, аммо бештар дар шабакаҳои барқии то 1000 В бо нейтрали заминваслшуда ё оиқшуда истифода мешаванд. </a:t>
            </a:r>
            <a:r>
              <a:rPr lang="ru-RU" sz="2200" dirty="0">
                <a:latin typeface="Times New Roman" panose="02020603050405020304" pitchFamily="18" charset="0"/>
                <a:cs typeface="Times New Roman" panose="02020603050405020304" pitchFamily="18" charset="0"/>
              </a:rPr>
              <a:t>Принсипи кори УЗО дар он аст, ки он пайваста сигнали воридшавандаро назорат карда, онро бо қимати пешакӣ муайяншуда (уставка) муқоиса мекунад. Агар сигнал аз ин қимат зиёд шавад, дастгоҳ фаъол гардида, таҷҳизоти муҳофизатшавандаро аз шабака ҷудо менамояд.</a:t>
            </a:r>
          </a:p>
        </p:txBody>
      </p:sp>
      <p:sp>
        <p:nvSpPr>
          <p:cNvPr id="4" name="Заголовок 1">
            <a:extLst>
              <a:ext uri="{FF2B5EF4-FFF2-40B4-BE49-F238E27FC236}">
                <a16:creationId xmlns:a16="http://schemas.microsoft.com/office/drawing/2014/main" id="{771729CA-2722-4B50-9D27-35DEC72AD05E}"/>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400" i="1" dirty="0">
                <a:solidFill>
                  <a:schemeClr val="tx1"/>
                </a:solidFill>
                <a:latin typeface="Times New Roman" panose="02020603050405020304" pitchFamily="18" charset="0"/>
                <a:cs typeface="Times New Roman" panose="02020603050405020304" pitchFamily="18" charset="0"/>
              </a:rPr>
              <a:t>Хомушкунии муҳофизатӣ </a:t>
            </a:r>
            <a:r>
              <a:rPr lang="ru-RU" sz="2400" i="1" dirty="0">
                <a:solidFill>
                  <a:schemeClr val="tx1"/>
                </a:solidFill>
                <a:latin typeface="Times New Roman" panose="02020603050405020304" pitchFamily="18" charset="0"/>
                <a:cs typeface="Times New Roman" panose="02020603050405020304" pitchFamily="18" charset="0"/>
              </a:rPr>
              <a:t>(защитное отключение)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18192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A00DAD-BF3C-4853-852D-50F5C8B8E09F}"/>
              </a:ext>
            </a:extLst>
          </p:cNvPr>
          <p:cNvSpPr txBox="1"/>
          <p:nvPr/>
        </p:nvSpPr>
        <p:spPr>
          <a:xfrm>
            <a:off x="971600" y="980728"/>
            <a:ext cx="7632848" cy="4602029"/>
          </a:xfrm>
          <a:prstGeom prst="rect">
            <a:avLst/>
          </a:prstGeom>
          <a:noFill/>
        </p:spPr>
        <p:txBody>
          <a:bodyPr wrap="square">
            <a:spAutoFit/>
          </a:bodyPr>
          <a:lstStyle/>
          <a:p>
            <a:pPr algn="just">
              <a:lnSpc>
                <a:spcPct val="150000"/>
              </a:lnSpc>
            </a:pPr>
            <a:r>
              <a:rPr lang="tg-Cyrl-TJ" sz="2200" dirty="0">
                <a:latin typeface="Times New Roman" panose="02020603050405020304" pitchFamily="18" charset="0"/>
                <a:cs typeface="Times New Roman" panose="02020603050405020304" pitchFamily="18" charset="0"/>
              </a:rPr>
              <a:t>Ҳамчун сигналҳои воридшаванда параметрҳои гуногуни шабакаи барқ истифода мешаванд, ки ҳангоми ба занҷири барқ дохил шудани инсон тағйир ёфта, дар бораи хатари зарбаи барқ маълумот медиҳанд.</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ru-RU" sz="2200" dirty="0">
                <a:latin typeface="Times New Roman" panose="02020603050405020304" pitchFamily="18" charset="0"/>
                <a:cs typeface="Times New Roman" panose="02020603050405020304" pitchFamily="18" charset="0"/>
              </a:rPr>
              <a:t>Аз рӯи намуди сигнали воридшаванда, УЗО ба гурӯҳҳои зерин ҷудо мешаванд:</a:t>
            </a:r>
            <a:endParaRPr lang="en-US" sz="2200" dirty="0">
              <a:latin typeface="Times New Roman" panose="02020603050405020304" pitchFamily="18"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ба шиддати корпус нисбат ба замин ҳискунанда; </a:t>
            </a:r>
            <a:endParaRPr lang="en-US" sz="2200" dirty="0">
              <a:latin typeface="Times New Roman" panose="02020603050405020304" pitchFamily="18"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ба ҷараёни расиш ба замин ҳискунанда; </a:t>
            </a:r>
            <a:endParaRPr lang="en-US" sz="2200" dirty="0">
              <a:latin typeface="Times New Roman" panose="02020603050405020304" pitchFamily="18"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ба ҷараёни пайдарпаии сифрӣ ҳискунанда; </a:t>
            </a:r>
            <a:endParaRPr lang="en-US"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039C629D-1F5C-48BE-97F6-DD2AD783880D}"/>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400" i="1" dirty="0">
                <a:solidFill>
                  <a:schemeClr val="tx1"/>
                </a:solidFill>
                <a:latin typeface="Times New Roman" panose="02020603050405020304" pitchFamily="18" charset="0"/>
                <a:cs typeface="Times New Roman" panose="02020603050405020304" pitchFamily="18" charset="0"/>
              </a:rPr>
              <a:t>Хомушкунии муҳофизатӣ </a:t>
            </a:r>
            <a:r>
              <a:rPr lang="ru-RU" sz="2400" i="1" dirty="0">
                <a:solidFill>
                  <a:schemeClr val="tx1"/>
                </a:solidFill>
                <a:latin typeface="Times New Roman" panose="02020603050405020304" pitchFamily="18" charset="0"/>
                <a:cs typeface="Times New Roman" panose="02020603050405020304" pitchFamily="18" charset="0"/>
              </a:rPr>
              <a:t>(защитное отключение)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6371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A717DA0-F4E1-453D-BAC8-2E0FAF8F9E25}"/>
              </a:ext>
            </a:extLst>
          </p:cNvPr>
          <p:cNvSpPr txBox="1"/>
          <p:nvPr/>
        </p:nvSpPr>
        <p:spPr>
          <a:xfrm>
            <a:off x="1115616" y="908721"/>
            <a:ext cx="7416824" cy="2062872"/>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ба ҷараёни оперативӣ ҳискунанда; </a:t>
            </a:r>
            <a:endParaRPr lang="en-US" sz="2200" dirty="0">
              <a:latin typeface="Times New Roman" panose="02020603050405020304" pitchFamily="18"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ба ҷараёне, ки ба ҷараёни кории таҷҳизот илова мешавад; </a:t>
            </a:r>
            <a:endParaRPr lang="en-US" sz="2200" dirty="0">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ба сигнали якҷоя (комбинатсионӣ), ки якчанд параметрҳоро дар бар мегирад.</a:t>
            </a:r>
          </a:p>
        </p:txBody>
      </p:sp>
      <p:sp>
        <p:nvSpPr>
          <p:cNvPr id="5" name="Заголовок 1">
            <a:extLst>
              <a:ext uri="{FF2B5EF4-FFF2-40B4-BE49-F238E27FC236}">
                <a16:creationId xmlns:a16="http://schemas.microsoft.com/office/drawing/2014/main" id="{D5B1FB6D-0B0D-4F21-B1E1-683CFF9F6F9B}"/>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400" i="1" dirty="0">
                <a:solidFill>
                  <a:schemeClr val="tx1"/>
                </a:solidFill>
                <a:latin typeface="Times New Roman" panose="02020603050405020304" pitchFamily="18" charset="0"/>
                <a:cs typeface="Times New Roman" panose="02020603050405020304" pitchFamily="18" charset="0"/>
              </a:rPr>
              <a:t>Хомушкунии муҳофизатӣ </a:t>
            </a:r>
            <a:r>
              <a:rPr lang="ru-RU" sz="2400" i="1" dirty="0">
                <a:solidFill>
                  <a:schemeClr val="tx1"/>
                </a:solidFill>
                <a:latin typeface="Times New Roman" panose="02020603050405020304" pitchFamily="18" charset="0"/>
                <a:cs typeface="Times New Roman" panose="02020603050405020304" pitchFamily="18" charset="0"/>
              </a:rPr>
              <a:t>(защитное отключение)</a:t>
            </a:r>
            <a:endParaRPr lang="en-US" sz="2400"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7703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999343C-29A8-4432-98DB-37A67E81EDAE}"/>
              </a:ext>
            </a:extLst>
          </p:cNvPr>
          <p:cNvSpPr>
            <a:spLocks noGrp="1"/>
          </p:cNvSpPr>
          <p:nvPr>
            <p:ph idx="1"/>
          </p:nvPr>
        </p:nvSpPr>
        <p:spPr>
          <a:xfrm>
            <a:off x="539552" y="692696"/>
            <a:ext cx="8229600" cy="5400600"/>
          </a:xfrm>
        </p:spPr>
        <p:txBody>
          <a:bodyPr>
            <a:noAutofit/>
          </a:bodyPr>
          <a:lstStyle/>
          <a:p>
            <a:pPr marL="0" indent="0" algn="just">
              <a:lnSpc>
                <a:spcPct val="115000"/>
              </a:lnSpc>
              <a:spcAft>
                <a:spcPts val="1000"/>
              </a:spcAft>
              <a:buNone/>
            </a:pPr>
            <a:r>
              <a:rPr lang="tg-Cyrl-TJ" sz="1800" dirty="0">
                <a:latin typeface="Times New Roman" panose="02020603050405020304" pitchFamily="18" charset="0"/>
                <a:cs typeface="Times New Roman" panose="02020603050405020304" pitchFamily="18" charset="0"/>
              </a:rPr>
              <a:t>	Дар лексия масъалаҳои асосии бехатарии барқӣ, аз ҷумла заминваслкунӣ, нейтралкунӣ (зануление) ва муҳофизати хомӯшкунӣ баррасӣ гардиданд . Нишон дода шуд, ки нейтралкунӣ яке аз усулҳои муҳими ҳифзи инсон аз зарбаи барқ буда, тавассути ба вуҷуд овардани кӯтоҳпайваст ва фаъол кардани дастгоҳҳои муҳофизатӣ амал мекунад. </a:t>
            </a:r>
            <a:r>
              <a:rPr lang="ru-RU" sz="1800" dirty="0">
                <a:latin typeface="Times New Roman" panose="02020603050405020304" pitchFamily="18" charset="0"/>
                <a:cs typeface="Times New Roman" panose="02020603050405020304" pitchFamily="18" charset="0"/>
              </a:rPr>
              <a:t>Ҳамчунин, аҳамияти заминваслкунии такрорӣ барои баланд бардоштани бехатарӣ ва кам кардани шиддати хатарнок таъкид гардид. Дар баробари ин, дастгоҳҳои хомӯшкунии муҳофизатӣ (УЗО) ҳамчун воситаи иловагии муҳофизат баррасӣ шуда, принсипи кори онҳо, параметрҳо ва талаботи асосиашон шарҳ дода шуданд. Дар маҷмӯъ, риояи талаботи техникӣ ва истифодаи дурусти ҳамаи ин чораҳо кафолати бехатарии системаҳои барқӣ мебошад. </a:t>
            </a:r>
            <a:r>
              <a:rPr lang="tg-Cyrl-TJ" sz="1800" dirty="0">
                <a:latin typeface="Times New Roman" panose="02020603050405020304" pitchFamily="18" charset="0"/>
                <a:cs typeface="Times New Roman" panose="02020603050405020304" pitchFamily="18" charset="0"/>
              </a:rPr>
              <a:t>Инчунин дар лексия системаҳои заминваслкунии нейтрал, аз ҷумла TN ва IT, тавсиф карда шуданд. Нақши ноқили муҳофизатии сифрӣ (PE) дар таъмини бехатарии таҷҳизот ва инсон шарҳ дода шуд. </a:t>
            </a:r>
            <a:r>
              <a:rPr lang="ru-RU" sz="1800" dirty="0">
                <a:latin typeface="Times New Roman" panose="02020603050405020304" pitchFamily="18" charset="0"/>
                <a:cs typeface="Times New Roman" panose="02020603050405020304" pitchFamily="18" charset="0"/>
              </a:rPr>
              <a:t>Қайд гардид, ки эътимоднокии система аз дуруст насб ва пайвасткунии ноқилҳо вобаста аст.</a:t>
            </a:r>
            <a:endParaRPr lang="en-US" sz="1800" dirty="0">
              <a:latin typeface="Times New Roman" panose="02020603050405020304" pitchFamily="18" charset="0"/>
              <a:cs typeface="Times New Roman" panose="02020603050405020304" pitchFamily="18" charset="0"/>
            </a:endParaRPr>
          </a:p>
          <a:p>
            <a:pPr marL="0" indent="0" algn="just">
              <a:lnSpc>
                <a:spcPct val="115000"/>
              </a:lnSpc>
              <a:spcAft>
                <a:spcPts val="1000"/>
              </a:spcAft>
              <a:buNone/>
            </a:pPr>
            <a:endParaRPr lang="ru-RU" sz="16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0E0EE649-320C-49A6-B0EC-49B42809EE93}"/>
              </a:ext>
            </a:extLst>
          </p:cNvPr>
          <p:cNvSpPr txBox="1">
            <a:spLocks/>
          </p:cNvSpPr>
          <p:nvPr/>
        </p:nvSpPr>
        <p:spPr>
          <a:xfrm>
            <a:off x="297868" y="188640"/>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2531431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1196</TotalTime>
  <Words>2584</Words>
  <Application>Microsoft Office PowerPoint</Application>
  <PresentationFormat>Экран (4:3)</PresentationFormat>
  <Paragraphs>133</Paragraphs>
  <Slides>37</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37</vt:i4>
      </vt:variant>
    </vt:vector>
  </HeadingPairs>
  <TitlesOfParts>
    <vt:vector size="45" baseType="lpstr">
      <vt:lpstr>Arial</vt:lpstr>
      <vt:lpstr>Calibri</vt:lpstr>
      <vt:lpstr>Century Gothic</vt:lpstr>
      <vt:lpstr>Constantia</vt:lpstr>
      <vt:lpstr>Times New Roman</vt:lpstr>
      <vt:lpstr>Wingdings</vt:lpstr>
      <vt:lpstr>Wingdings 2</vt:lpstr>
      <vt:lpstr>Поток</vt:lpstr>
      <vt:lpstr>Презентация PowerPoint</vt:lpstr>
      <vt:lpstr>Презентация PowerPoint</vt:lpstr>
      <vt:lpstr>Презентация PowerPoint</vt:lpstr>
      <vt:lpstr>Системаи функсионалии заминвасл</vt:lpstr>
      <vt:lpstr>Системаи функсионалии заминвасл</vt:lpstr>
      <vt:lpstr>Системаи функсионалии заминвасл</vt:lpstr>
      <vt:lpstr>Системаи функсионалии заминвасл</vt:lpstr>
      <vt:lpstr>Системаи функсионалии заминвасл</vt:lpstr>
      <vt:lpstr>Системаи функсионалии заминвасл</vt:lpstr>
      <vt:lpstr>Системаи функсионалии заминвасл</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65</cp:revision>
  <dcterms:created xsi:type="dcterms:W3CDTF">2026-03-15T08:20:21Z</dcterms:created>
  <dcterms:modified xsi:type="dcterms:W3CDTF">2026-05-07T05:11:21Z</dcterms:modified>
</cp:coreProperties>
</file>