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53"/>
  </p:notesMasterIdLst>
  <p:sldIdLst>
    <p:sldId id="256" r:id="rId2"/>
    <p:sldId id="258" r:id="rId3"/>
    <p:sldId id="259" r:id="rId4"/>
    <p:sldId id="265" r:id="rId5"/>
    <p:sldId id="267" r:id="rId6"/>
    <p:sldId id="295" r:id="rId7"/>
    <p:sldId id="322" r:id="rId8"/>
    <p:sldId id="286" r:id="rId9"/>
    <p:sldId id="335" r:id="rId10"/>
    <p:sldId id="289" r:id="rId11"/>
    <p:sldId id="336" r:id="rId12"/>
    <p:sldId id="296" r:id="rId13"/>
    <p:sldId id="297" r:id="rId14"/>
    <p:sldId id="328" r:id="rId15"/>
    <p:sldId id="298" r:id="rId16"/>
    <p:sldId id="299" r:id="rId17"/>
    <p:sldId id="300" r:id="rId18"/>
    <p:sldId id="301" r:id="rId19"/>
    <p:sldId id="302" r:id="rId20"/>
    <p:sldId id="303" r:id="rId21"/>
    <p:sldId id="348" r:id="rId22"/>
    <p:sldId id="304" r:id="rId23"/>
    <p:sldId id="305" r:id="rId24"/>
    <p:sldId id="306" r:id="rId25"/>
    <p:sldId id="308" r:id="rId26"/>
    <p:sldId id="309" r:id="rId27"/>
    <p:sldId id="326" r:id="rId28"/>
    <p:sldId id="310" r:id="rId29"/>
    <p:sldId id="311" r:id="rId30"/>
    <p:sldId id="312" r:id="rId31"/>
    <p:sldId id="349" r:id="rId32"/>
    <p:sldId id="325" r:id="rId33"/>
    <p:sldId id="314" r:id="rId34"/>
    <p:sldId id="315" r:id="rId35"/>
    <p:sldId id="316" r:id="rId36"/>
    <p:sldId id="323" r:id="rId37"/>
    <p:sldId id="324" r:id="rId38"/>
    <p:sldId id="327" r:id="rId39"/>
    <p:sldId id="337" r:id="rId40"/>
    <p:sldId id="338" r:id="rId41"/>
    <p:sldId id="339" r:id="rId42"/>
    <p:sldId id="340" r:id="rId43"/>
    <p:sldId id="341" r:id="rId44"/>
    <p:sldId id="342" r:id="rId45"/>
    <p:sldId id="343" r:id="rId46"/>
    <p:sldId id="344" r:id="rId47"/>
    <p:sldId id="345" r:id="rId48"/>
    <p:sldId id="346" r:id="rId49"/>
    <p:sldId id="347" r:id="rId50"/>
    <p:sldId id="261" r:id="rId51"/>
    <p:sldId id="262" r:id="rId5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75" autoAdjust="0"/>
  </p:normalViewPr>
  <p:slideViewPr>
    <p:cSldViewPr>
      <p:cViewPr varScale="1">
        <p:scale>
          <a:sx n="114" d="100"/>
          <a:sy n="114" d="100"/>
        </p:scale>
        <p:origin x="1386" y="11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12.05.2026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12.05.2026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12.05.2026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12.05.2026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12.05.2026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12.05.2026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12.05.2026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12.05.2026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12.05.2026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12.05.2026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12.05.2026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12.05.2026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12.05.2026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1660" y="2255589"/>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077" y="3583989"/>
            <a:ext cx="5741846" cy="914930"/>
          </a:xfrm>
          <a:prstGeom prst="rect">
            <a:avLst/>
          </a:prstGeom>
        </p:spPr>
        <p:txBody>
          <a:bodyPr wrap="square">
            <a:spAutoFit/>
          </a:bodyPr>
          <a:lstStyle/>
          <a:p>
            <a:pPr algn="ctr">
              <a:lnSpc>
                <a:spcPct val="115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Week 9. Protective Disconnection in Grounded Neutral Networks</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130574" y="3551416"/>
            <a:ext cx="7382846" cy="1434239"/>
          </a:xfrm>
          <a:prstGeom prst="rect">
            <a:avLst/>
          </a:prstGeom>
        </p:spPr>
        <p:txBody>
          <a:bodyPr wrap="square">
            <a:spAutoFit/>
          </a:bodyPr>
          <a:lstStyle/>
          <a:p>
            <a:pPr marL="457200" algn="ctr">
              <a:lnSpc>
                <a:spcPct val="115000"/>
              </a:lnSpc>
              <a:spcAft>
                <a:spcPts val="0"/>
              </a:spcAft>
            </a:pP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 бо нейтрали заминваслшуда</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ctr"/>
            <a:endParaRPr lang="ru-RU" sz="3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0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000" b="1" dirty="0">
                <a:solidFill>
                  <a:schemeClr val="bg1"/>
                </a:solidFill>
                <a:latin typeface="Times New Roman" panose="02020603050405020304" pitchFamily="18" charset="0"/>
                <a:cs typeface="Times New Roman" panose="02020603050405020304" pitchFamily="18" charset="0"/>
              </a:rPr>
              <a:t>Муқаддима</a:t>
            </a:r>
          </a:p>
          <a:p>
            <a:pPr marL="342900" indent="-342900">
              <a:spcAft>
                <a:spcPts val="1000"/>
              </a:spcAft>
              <a:buFont typeface="Wingdings" panose="05000000000000000000" pitchFamily="2" charset="2"/>
              <a:buChar char="Ø"/>
            </a:pP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a:p>
            <a:pPr marL="342900" indent="-342900">
              <a:spcAft>
                <a:spcPts val="1000"/>
              </a:spcAft>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Шабакаи TN-C</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spcAft>
                <a:spcPts val="1000"/>
              </a:spcAft>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Шабакаи TN-S</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spcAft>
                <a:spcPts val="1000"/>
              </a:spcAft>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Шабакаи TT</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spcAft>
                <a:spcPts val="1000"/>
              </a:spcAft>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Шабакаи IT</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spcAft>
                <a:spcPts val="1000"/>
              </a:spcAft>
              <a:buFont typeface="Wingdings" panose="05000000000000000000" pitchFamily="2" charset="2"/>
              <a:buChar char="Ø"/>
            </a:pP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Тавсияҳои умумӣ барои интихоби навъи шабака</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ru-RU" altLang="ru-RU" sz="2400" b="1" dirty="0">
                <a:solidFill>
                  <a:schemeClr val="bg1"/>
                </a:solidFill>
                <a:latin typeface="Times New Roman" panose="02020603050405020304" pitchFamily="18" charset="0"/>
                <a:cs typeface="Times New Roman" panose="02020603050405020304" pitchFamily="18" charset="0"/>
              </a:rPr>
              <a:t>2.</a:t>
            </a:r>
            <a:r>
              <a:rPr lang="tg-Cyrl-TJ"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p>
          <a:p>
            <a:pPr eaLnBrk="0" fontAlgn="base" hangingPunct="0">
              <a:spcBef>
                <a:spcPct val="0"/>
              </a:spcBef>
              <a:spcAft>
                <a:spcPct val="0"/>
              </a:spcAft>
            </a:pPr>
            <a:endParaRPr lang="tg-Cyrl-TJ"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4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
        <p:nvSpPr>
          <p:cNvPr id="9" name="TextBox 8">
            <a:extLst>
              <a:ext uri="{FF2B5EF4-FFF2-40B4-BE49-F238E27FC236}">
                <a16:creationId xmlns:a16="http://schemas.microsoft.com/office/drawing/2014/main" id="{67794EF8-9BEE-42A9-B487-DD964C257EBF}"/>
              </a:ext>
            </a:extLst>
          </p:cNvPr>
          <p:cNvSpPr txBox="1"/>
          <p:nvPr/>
        </p:nvSpPr>
        <p:spPr>
          <a:xfrm>
            <a:off x="899592" y="1124744"/>
            <a:ext cx="7740860" cy="409419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Бо дарназардошти консепсияи муосири бехатарии барқии таҷҳизоти барқии биноҳо ҳангоми шиддати то 1 кВ, дар айни замон маҷмӯи стандартҳои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ГОСТ 30331.1-95 – ГОСТ 30331.9-95</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амал мекунад, ки бастаи пурраи мутобиқи стандарти байналмилалии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МЭК 364 «Таъҷҳизоти барқии биноҳо»</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-ро дар бар мегирад. Талаботи ин стандарт ҳангоми таҳияи ре</a:t>
            </a:r>
            <a:r>
              <a:rPr lang="tg-Cyrl-TJ" sz="2200" dirty="0">
                <a:latin typeface="Times New Roman" panose="02020603050405020304" pitchFamily="18" charset="0"/>
                <a:ea typeface="Times New Roman" panose="02020603050405020304" pitchFamily="18" charset="0"/>
                <a:cs typeface="Times New Roman" panose="02020603050405020304" pitchFamily="18" charset="0"/>
              </a:rPr>
              <a:t>ҷа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ҳои кори нейтрал бояд ба назар гирифта 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1511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16624"/>
          </a:xfrm>
        </p:spPr>
        <p:txBody>
          <a:bodyPr>
            <a:noAutofit/>
          </a:bodyPr>
          <a:lstStyle/>
          <a:p>
            <a:pPr marL="0" indent="0" algn="just">
              <a:spcAft>
                <a:spcPts val="1000"/>
              </a:spcAft>
              <a:buNone/>
            </a:pPr>
            <a:r>
              <a:rPr lang="ru-RU" sz="2200" dirty="0">
                <a:effectLst/>
                <a:latin typeface="Times New Roman" panose="02020603050405020304" pitchFamily="18" charset="0"/>
                <a:ea typeface="Times New Roman" panose="02020603050405020304" pitchFamily="18" charset="0"/>
              </a:rPr>
              <a:t>	</a:t>
            </a: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9" name="Заголовок 1">
            <a:extLst>
              <a:ext uri="{FF2B5EF4-FFF2-40B4-BE49-F238E27FC236}">
                <a16:creationId xmlns:a16="http://schemas.microsoft.com/office/drawing/2014/main" id="{2B4B7F24-473B-49D9-A8CF-D3DCF78D4770}"/>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
        <p:nvSpPr>
          <p:cNvPr id="12" name="TextBox 11">
            <a:extLst>
              <a:ext uri="{FF2B5EF4-FFF2-40B4-BE49-F238E27FC236}">
                <a16:creationId xmlns:a16="http://schemas.microsoft.com/office/drawing/2014/main" id="{FF142B20-9310-42A9-819E-77E9A1813729}"/>
              </a:ext>
            </a:extLst>
          </p:cNvPr>
          <p:cNvSpPr txBox="1"/>
          <p:nvPr/>
        </p:nvSpPr>
        <p:spPr>
          <a:xfrm>
            <a:off x="1043608" y="620688"/>
            <a:ext cx="7560840" cy="4986750"/>
          </a:xfrm>
          <a:prstGeom prst="rect">
            <a:avLst/>
          </a:prstGeom>
          <a:noFill/>
        </p:spPr>
        <p:txBody>
          <a:bodyPr wrap="square">
            <a:spAutoFit/>
          </a:bodyPr>
          <a:lstStyle/>
          <a:p>
            <a:pPr indent="22860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боби 1.7-и стандарт вариантҳои имконпазири (реҷаҳои) заминвасли нейтрал оварда шудаанд. Реҷаи заминвасли нейтрал бо ду ҳарф ишора карда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ҳарфи якум реҷаи заминвасли нейтрали манбаи таъминоти барқро нишон медиҳад;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ҳарфи дуюм — ҳолати қисмҳои ноқили кушода (қисмҳои металлӣ)-ро.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Дар ишораҳо ҳарфҳои аввали калимаҳои фаронсавӣ истифода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0424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a:extLst>
              <a:ext uri="{FF2B5EF4-FFF2-40B4-BE49-F238E27FC236}">
                <a16:creationId xmlns:a16="http://schemas.microsoft.com/office/drawing/2014/main" id="{C7748725-6A9C-4C90-B2B8-EC0C06FC51D7}"/>
              </a:ext>
            </a:extLst>
          </p:cNvPr>
          <p:cNvSpPr>
            <a:spLocks noGrp="1"/>
          </p:cNvSpPr>
          <p:nvPr>
            <p:ph idx="1"/>
          </p:nvPr>
        </p:nvSpPr>
        <p:spPr>
          <a:xfrm>
            <a:off x="971600" y="836712"/>
            <a:ext cx="7823212" cy="4896544"/>
          </a:xfrm>
        </p:spPr>
        <p:txBody>
          <a:bodyPr>
            <a:noAutofit/>
          </a:bodyPr>
          <a:lstStyle/>
          <a:p>
            <a:pPr marL="342900" lvl="0" indent="-342900" algn="just">
              <a:lnSpc>
                <a:spcPct val="115000"/>
              </a:lnSpc>
              <a:spcAft>
                <a:spcPts val="1000"/>
              </a:spcAft>
              <a:buSzPts val="1000"/>
              <a:buFont typeface="Symbol" panose="05050102010706020507" pitchFamily="18" charset="2"/>
              <a:buChar char=""/>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T (terre – замин)</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заминваслшуда;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N (neutre – нейтрал)</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ба нейтрали манбаъ пайваст карда шудааст;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I (isolé – оиқшуда)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аз замин ҷудо (оиқшуда) мебошад. </a:t>
            </a: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пайвасти бевоситаи қисмҳои ноқили кушодаи таҷҳизоти барқӣ бо замин, новобаста аз тарзи пайвасти манбаи таъминот бо замин.</a:t>
            </a: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пайвасти бевоситаи қисмҳои ноқили кушода (ҚНК) бо нейтрали трансформатор ё бо нуқтаи заминваслшудаи манбаи таъминот.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0" algn="just">
              <a:lnSpc>
                <a:spcPct val="115000"/>
              </a:lnSpc>
              <a:spcAft>
                <a:spcPts val="1000"/>
              </a:spcAft>
              <a:buNone/>
            </a:pP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270C3ABC-52F9-48D9-9F11-6F697D56A3E0}"/>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Tree>
    <p:extLst>
      <p:ext uri="{BB962C8B-B14F-4D97-AF65-F5344CB8AC3E}">
        <p14:creationId xmlns:p14="http://schemas.microsoft.com/office/powerpoint/2010/main" val="954167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8">
            <a:extLst>
              <a:ext uri="{FF2B5EF4-FFF2-40B4-BE49-F238E27FC236}">
                <a16:creationId xmlns:a16="http://schemas.microsoft.com/office/drawing/2014/main" id="{74E7AC72-ED74-4893-B6F3-022FA083065D}"/>
              </a:ext>
            </a:extLst>
          </p:cNvPr>
          <p:cNvSpPr>
            <a:spLocks noGrp="1"/>
          </p:cNvSpPr>
          <p:nvPr>
            <p:ph idx="1"/>
          </p:nvPr>
        </p:nvSpPr>
        <p:spPr>
          <a:xfrm>
            <a:off x="457200" y="764704"/>
            <a:ext cx="8229600" cy="4389120"/>
          </a:xfrm>
        </p:spPr>
        <p:txBody>
          <a:bodyPr>
            <a:normAutofit/>
          </a:bodyPr>
          <a:lstStyle/>
          <a:p>
            <a:pPr indent="0" algn="just">
              <a:lnSpc>
                <a:spcPct val="150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82CF055E-E948-42BD-BD40-949E7202A687}"/>
              </a:ext>
            </a:extLst>
          </p:cNvPr>
          <p:cNvSpPr txBox="1"/>
          <p:nvPr/>
        </p:nvSpPr>
        <p:spPr>
          <a:xfrm>
            <a:off x="1043608" y="1053086"/>
            <a:ext cx="7643192" cy="3649461"/>
          </a:xfrm>
          <a:prstGeom prst="rect">
            <a:avLst/>
          </a:prstGeom>
          <a:noFill/>
        </p:spPr>
        <p:txBody>
          <a:bodyPr wrap="square">
            <a:spAutoFit/>
          </a:bodyPr>
          <a:lstStyle/>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Ҳарфҳои минбаъда тарзи ташкил намудани ноқилҳои сифрӣ муҳофизатӣ ва кориро муайян мекунанд: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вазифаҳои ноқили сифрӣ муҳофизатӣ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PE</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ва ноқили сифрӣ корӣ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тавассути ноқилҳои ҷудогона таъмин карда мешаванд;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вазифаҳои ноқили сифрӣ муҳофизатӣ ва ноқили сифрӣ корӣ дар як ноқили умумӣ муттаҳид карда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6225565B-3CB7-4106-84B2-91CD7A4821E7}"/>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Tree>
    <p:extLst>
      <p:ext uri="{BB962C8B-B14F-4D97-AF65-F5344CB8AC3E}">
        <p14:creationId xmlns:p14="http://schemas.microsoft.com/office/powerpoint/2010/main" val="889481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802889"/>
            <a:ext cx="7997805" cy="5452980"/>
          </a:xfrm>
        </p:spPr>
        <p:txBody>
          <a:bodyPr>
            <a:noAutofit/>
          </a:bodyPr>
          <a:lstStyle/>
          <a:p>
            <a:pPr marL="0" lvl="0" indent="0" algn="just">
              <a:lnSpc>
                <a:spcPct val="115000"/>
              </a:lnSpc>
              <a:spcAft>
                <a:spcPts val="1000"/>
              </a:spcAft>
              <a:buSzPts val="1000"/>
              <a:buNone/>
              <a:tabLst>
                <a:tab pos="457200" algn="l"/>
              </a:tabLs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359022D8-FED1-4D90-B601-463057FDC273}"/>
              </a:ext>
            </a:extLst>
          </p:cNvPr>
          <p:cNvSpPr txBox="1"/>
          <p:nvPr/>
        </p:nvSpPr>
        <p:spPr>
          <a:xfrm>
            <a:off x="1043607" y="726955"/>
            <a:ext cx="7637765" cy="5366341"/>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rPr>
              <a:t>Ҳамин тариқ, навъи системаи заминвасл — ин хусусияти мураккаб мебошад, ки стандарт (ГОСТ) онро барои маҷмӯи ягона муайян мекунад, ки аз як тараф — шабакаи барқии таъминкунанда ва аз тарафи дигар — таҷҳизоти барқиро дар бар мегирад. Тасвирҳои навъҳои гуногуни системаҳои заминвасл дар расмҳои 1–4 нишон дода шудаанд, дар мисоли як таҷҳизоти барқии шартӣ, ки ба шабакаи таъминкунанда пайваст мебошад. </a:t>
            </a:r>
            <a:endParaRPr lang="tg-Cyrl-TJ" sz="2200" dirty="0">
              <a:latin typeface="Times New Roman" panose="02020603050405020304" pitchFamily="18" charset="0"/>
              <a:ea typeface="Calibri" panose="020F0502020204030204" pitchFamily="34" charset="0"/>
              <a:cs typeface="Times New Roman" panose="02020603050405020304" pitchFamily="18" charset="0"/>
            </a:endParaRPr>
          </a:p>
          <a:p>
            <a:pPr indent="228600" algn="just">
              <a:lnSpc>
                <a:spcPct val="150000"/>
              </a:lnSpc>
              <a:spcAft>
                <a:spcPts val="1000"/>
              </a:spcAft>
            </a:pPr>
            <a:endParaRPr lang="tg-Cyrl-TJ"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228600" algn="just">
              <a:lnSpc>
                <a:spcPct val="150000"/>
              </a:lnSpc>
              <a:spcAft>
                <a:spcPts val="1000"/>
              </a:spcAf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102727F5-093C-4F6B-9825-73A83DC2BEA4}"/>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Tree>
    <p:extLst>
      <p:ext uri="{BB962C8B-B14F-4D97-AF65-F5344CB8AC3E}">
        <p14:creationId xmlns:p14="http://schemas.microsoft.com/office/powerpoint/2010/main" val="39769565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a:extLst>
              <a:ext uri="{FF2B5EF4-FFF2-40B4-BE49-F238E27FC236}">
                <a16:creationId xmlns:a16="http://schemas.microsoft.com/office/drawing/2014/main" id="{7A2CEB27-D6DA-4325-B430-2C196229CDFE}"/>
              </a:ext>
            </a:extLst>
          </p:cNvPr>
          <p:cNvSpPr/>
          <p:nvPr/>
        </p:nvSpPr>
        <p:spPr>
          <a:xfrm>
            <a:off x="539552" y="5770130"/>
            <a:ext cx="6264696" cy="646331"/>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1</a:t>
            </a:r>
            <a:r>
              <a:rPr lang="tg-Cyrl-TJ" sz="1200" i="1" dirty="0">
                <a:latin typeface="Times New Roman" panose="02020603050405020304" pitchFamily="18" charset="0"/>
                <a:cs typeface="Times New Roman" panose="02020603050405020304" pitchFamily="18" charset="0"/>
              </a:rPr>
              <a:t>.</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Навъи системаи заминвасл TN-C.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Ноқили сифрӣ корӣ ва ноқили сифрӣ муҳофизатӣ дар тамоми шабака муттаҳид карда шудаанд.</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B5B90442-03F5-4F93-8917-924648936904}"/>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
        <p:nvSpPr>
          <p:cNvPr id="10" name="TextBox 9">
            <a:extLst>
              <a:ext uri="{FF2B5EF4-FFF2-40B4-BE49-F238E27FC236}">
                <a16:creationId xmlns:a16="http://schemas.microsoft.com/office/drawing/2014/main" id="{1BC6767D-3DDF-40B9-B595-92A557765A31}"/>
              </a:ext>
            </a:extLst>
          </p:cNvPr>
          <p:cNvSpPr txBox="1"/>
          <p:nvPr/>
        </p:nvSpPr>
        <p:spPr>
          <a:xfrm>
            <a:off x="1115616" y="764704"/>
            <a:ext cx="7560840" cy="846386"/>
          </a:xfrm>
          <a:prstGeom prst="rect">
            <a:avLst/>
          </a:prstGeom>
          <a:noFill/>
        </p:spPr>
        <p:txBody>
          <a:bodyPr wrap="square">
            <a:spAutoFit/>
          </a:bodyPr>
          <a:lstStyle/>
          <a:p>
            <a:pPr indent="228600"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Ин шабака аз зеристгоҳи трансформаторӣ (ПС) ва хатти интиқоли барқ — ҳавоӣ (ВЛ) ё кабелӣ (КЛ) иборат аст.</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Рисунок 11">
            <a:extLst>
              <a:ext uri="{FF2B5EF4-FFF2-40B4-BE49-F238E27FC236}">
                <a16:creationId xmlns:a16="http://schemas.microsoft.com/office/drawing/2014/main" id="{B9BC40C9-60E2-48F0-8D10-D0A12800FD6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8275" y="1914116"/>
            <a:ext cx="6264695" cy="3531108"/>
          </a:xfrm>
          <a:prstGeom prst="rect">
            <a:avLst/>
          </a:prstGeom>
        </p:spPr>
      </p:pic>
    </p:spTree>
    <p:extLst>
      <p:ext uri="{BB962C8B-B14F-4D97-AF65-F5344CB8AC3E}">
        <p14:creationId xmlns:p14="http://schemas.microsoft.com/office/powerpoint/2010/main" val="841443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29B97ACA-4825-469D-8ED2-CEE1E9758F79}"/>
              </a:ext>
            </a:extLst>
          </p:cNvPr>
          <p:cNvSpPr/>
          <p:nvPr/>
        </p:nvSpPr>
        <p:spPr>
          <a:xfrm>
            <a:off x="611560" y="5373216"/>
            <a:ext cx="5832648" cy="646331"/>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2. </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Навъи системаи заминвасл TN-S. Ноқили сифрӣ корӣ ва ноқили сифрӣ муҳофизатӣ ҷудогона (алоҳида) кор мекунанд </a:t>
            </a:r>
            <a:r>
              <a:rPr lang="tg-Cyrl-TJ" sz="1200" i="1" dirty="0">
                <a:latin typeface="Times New Roman" panose="02020603050405020304" pitchFamily="18" charset="0"/>
                <a:cs typeface="Times New Roman" panose="02020603050405020304" pitchFamily="18" charset="0"/>
              </a:rPr>
              <a:t>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
        <p:nvSpPr>
          <p:cNvPr id="9" name="Заголовок 1">
            <a:extLst>
              <a:ext uri="{FF2B5EF4-FFF2-40B4-BE49-F238E27FC236}">
                <a16:creationId xmlns:a16="http://schemas.microsoft.com/office/drawing/2014/main" id="{4695D4B6-060B-4A67-A51F-DF383882A06F}"/>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pic>
        <p:nvPicPr>
          <p:cNvPr id="1026" name="Picture 2">
            <a:extLst>
              <a:ext uri="{FF2B5EF4-FFF2-40B4-BE49-F238E27FC236}">
                <a16:creationId xmlns:a16="http://schemas.microsoft.com/office/drawing/2014/main" id="{08CD79DD-39D4-4F95-ADC5-31459E8BCE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7553" y="1124744"/>
            <a:ext cx="6656739" cy="3744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0957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FE6E4A52-E862-488A-B3BE-979BF88CDBD6}"/>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
        <p:nvSpPr>
          <p:cNvPr id="11" name="TextBox 10">
            <a:extLst>
              <a:ext uri="{FF2B5EF4-FFF2-40B4-BE49-F238E27FC236}">
                <a16:creationId xmlns:a16="http://schemas.microsoft.com/office/drawing/2014/main" id="{B51AADDF-7636-4858-85EC-30C562ADFCA2}"/>
              </a:ext>
            </a:extLst>
          </p:cNvPr>
          <p:cNvSpPr txBox="1"/>
          <p:nvPr/>
        </p:nvSpPr>
        <p:spPr>
          <a:xfrm>
            <a:off x="1187624" y="1052736"/>
            <a:ext cx="7416824" cy="3299493"/>
          </a:xfrm>
          <a:prstGeom prst="rect">
            <a:avLst/>
          </a:prstGeom>
          <a:noFill/>
        </p:spPr>
        <p:txBody>
          <a:bodyPr wrap="square">
            <a:spAutoFit/>
          </a:bodyPr>
          <a:lstStyle/>
          <a:p>
            <a:pPr indent="228600"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Шартӣ ишораҳое, ки дар расмҳои 1 ва 2 қабул шудаанд, ба стандарти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ГОСТ 30331.2-95</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мувофиқ мебошанд: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L1, L2, L3</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ноқилҳои фаза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PE</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ноқили сифрӣ муҳофизатӣ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ноқили сифрӣ корӣ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PEN</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ноқили муттаҳидаи сифрӣ муҳофизатӣ ва корӣ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6844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E565CB0-2501-4F6A-B196-C79CF89BB0D9}"/>
              </a:ext>
            </a:extLst>
          </p:cNvPr>
          <p:cNvSpPr txBox="1"/>
          <p:nvPr/>
        </p:nvSpPr>
        <p:spPr>
          <a:xfrm>
            <a:off x="899592" y="794513"/>
            <a:ext cx="3960440" cy="4191981"/>
          </a:xfrm>
          <a:prstGeom prst="rect">
            <a:avLst/>
          </a:prstGeom>
          <a:noFill/>
        </p:spPr>
        <p:txBody>
          <a:bodyPr wrap="square">
            <a:spAutoFit/>
          </a:bodyPr>
          <a:lstStyle/>
          <a:p>
            <a:pPr indent="228600">
              <a:lnSpc>
                <a:spcPct val="150000"/>
              </a:lnSpc>
              <a:spcAft>
                <a:spcPts val="100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Рақамгузорӣ дар расмҳо:</a:t>
            </a:r>
            <a:b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1 – заминвасли манбаи таъминот (нейтрали трансформатор)</a:t>
            </a:r>
            <a:b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2 – заминвасли муҳофизатии таҷҳизоти барқӣ дар нуқтаи воридшавӣ ба бино</a:t>
            </a:r>
            <a:b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3 – қисмҳои ноқили кушода</a:t>
            </a:r>
            <a:b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4 – контактҳои муҳофизатии розеткаҳо</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4B977134-12B7-4136-BAF8-0CCE7020E8E0}"/>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pic>
        <p:nvPicPr>
          <p:cNvPr id="8" name="Рисунок 7">
            <a:extLst>
              <a:ext uri="{FF2B5EF4-FFF2-40B4-BE49-F238E27FC236}">
                <a16:creationId xmlns:a16="http://schemas.microsoft.com/office/drawing/2014/main" id="{52D09FCE-DCF6-4321-9AA4-B666B9BE38F7}"/>
              </a:ext>
            </a:extLst>
          </p:cNvPr>
          <p:cNvPicPr/>
          <p:nvPr/>
        </p:nvPicPr>
        <p:blipFill>
          <a:blip r:embed="rId2"/>
          <a:stretch>
            <a:fillRect/>
          </a:stretch>
        </p:blipFill>
        <p:spPr>
          <a:xfrm>
            <a:off x="4860032" y="980728"/>
            <a:ext cx="3961127" cy="2875237"/>
          </a:xfrm>
          <a:prstGeom prst="rect">
            <a:avLst/>
          </a:prstGeom>
        </p:spPr>
      </p:pic>
      <p:sp>
        <p:nvSpPr>
          <p:cNvPr id="9" name="Прямоугольник 8">
            <a:extLst>
              <a:ext uri="{FF2B5EF4-FFF2-40B4-BE49-F238E27FC236}">
                <a16:creationId xmlns:a16="http://schemas.microsoft.com/office/drawing/2014/main" id="{474FB283-0B21-4AE4-AC18-B91CD5705E5A}"/>
              </a:ext>
            </a:extLst>
          </p:cNvPr>
          <p:cNvSpPr/>
          <p:nvPr/>
        </p:nvSpPr>
        <p:spPr>
          <a:xfrm>
            <a:off x="4511306" y="3855965"/>
            <a:ext cx="4597198" cy="830997"/>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3</a:t>
            </a:r>
            <a:r>
              <a:rPr lang="tg-Cyrl-TJ" sz="1200" i="1" dirty="0">
                <a:latin typeface="Times New Roman" panose="02020603050405020304" pitchFamily="18" charset="0"/>
                <a:cs typeface="Times New Roman" panose="02020603050405020304" pitchFamily="18" charset="0"/>
              </a:rPr>
              <a:t>.</a:t>
            </a:r>
            <a:r>
              <a:rPr lang="tg-Cyrl-TJ" sz="1200"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Навъи системаи заминвасл TN-C-S.Дар шабакаи таъминкунанда ноқили сифрӣ корӣ ва ноқили сифрӣ муҳофизатӣ муттаҳид карда шудаанд</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8781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a:extLst>
              <a:ext uri="{FF2B5EF4-FFF2-40B4-BE49-F238E27FC236}">
                <a16:creationId xmlns:a16="http://schemas.microsoft.com/office/drawing/2014/main" id="{2955337F-67D9-4C6A-92B2-EA1F7E809830}"/>
              </a:ext>
            </a:extLst>
          </p:cNvPr>
          <p:cNvSpPr/>
          <p:nvPr/>
        </p:nvSpPr>
        <p:spPr>
          <a:xfrm>
            <a:off x="549896" y="4089314"/>
            <a:ext cx="4598168"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4</a:t>
            </a:r>
            <a:r>
              <a:rPr lang="tg-Cyrl-TJ" sz="1200" i="1" dirty="0">
                <a:latin typeface="Times New Roman" panose="02020603050405020304" pitchFamily="18" charset="0"/>
                <a:cs typeface="Times New Roman" panose="02020603050405020304" pitchFamily="18" charset="0"/>
              </a:rPr>
              <a:t>. </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Навъи системаи заминвасл TT. </a:t>
            </a:r>
            <a:r>
              <a:rPr lang="tg-Cyrl-TJ" sz="1200" i="1" dirty="0">
                <a:latin typeface="Times New Roman" panose="02020603050405020304" pitchFamily="18" charset="0"/>
                <a:cs typeface="Times New Roman" panose="02020603050405020304" pitchFamily="18" charset="0"/>
              </a:rPr>
              <a:t>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883CF953-7597-476B-9B1C-82058A00B9C0}"/>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
        <p:nvSpPr>
          <p:cNvPr id="12" name="TextBox 11">
            <a:extLst>
              <a:ext uri="{FF2B5EF4-FFF2-40B4-BE49-F238E27FC236}">
                <a16:creationId xmlns:a16="http://schemas.microsoft.com/office/drawing/2014/main" id="{E7E9342B-E6EC-4263-A752-F140A5C709A1}"/>
              </a:ext>
            </a:extLst>
          </p:cNvPr>
          <p:cNvSpPr txBox="1"/>
          <p:nvPr/>
        </p:nvSpPr>
        <p:spPr>
          <a:xfrm>
            <a:off x="5148064" y="998437"/>
            <a:ext cx="3672660" cy="4116320"/>
          </a:xfrm>
          <a:prstGeom prst="rect">
            <a:avLst/>
          </a:prstGeom>
          <a:noFill/>
        </p:spPr>
        <p:txBody>
          <a:bodyPr wrap="square">
            <a:spAutoFit/>
          </a:bodyPr>
          <a:lstStyle/>
          <a:p>
            <a:pPr>
              <a:lnSpc>
                <a:spcPct val="115000"/>
              </a:lnSpc>
              <a:spcAft>
                <a:spcPts val="1000"/>
              </a:spcAft>
            </a:pP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Ишораҳои шартие, ки дар расмҳои 3 ва 4 қабул шудаанд, ба стандарти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ГОСТ 30331.2-95</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мувофиқ мебошанд: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L1, L2, L3</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 ноқилҳои фаза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PE</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 ноқили сифрӣ муҳофизатӣ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 ноқили сифрӣ корӣ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PEN</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 ноқили муттаҳидаи сифрӣ муҳофизатӣ ва корӣ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050" name="Picture 2">
            <a:extLst>
              <a:ext uri="{FF2B5EF4-FFF2-40B4-BE49-F238E27FC236}">
                <a16:creationId xmlns:a16="http://schemas.microsoft.com/office/drawing/2014/main" id="{0AC14CBD-DD3D-426B-9F6B-6DA1C23E10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012400"/>
            <a:ext cx="4572000" cy="2992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8242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6EA0A76-F222-40FA-98A2-581289B8B399}"/>
              </a:ext>
            </a:extLst>
          </p:cNvPr>
          <p:cNvSpPr>
            <a:spLocks noGrp="1"/>
          </p:cNvSpPr>
          <p:nvPr>
            <p:ph idx="1"/>
          </p:nvPr>
        </p:nvSpPr>
        <p:spPr>
          <a:xfrm>
            <a:off x="539552" y="908720"/>
            <a:ext cx="8229600" cy="4389120"/>
          </a:xfrm>
        </p:spPr>
        <p:txBody>
          <a:bodyPr>
            <a:noAutofit/>
          </a:bodyPr>
          <a:lstStyle/>
          <a:p>
            <a:pPr indent="0">
              <a:lnSpc>
                <a:spcPct val="160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Рақамгузорӣ дар расмҳо:</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1 – заминвасли манбаи таъминот (нейтрали трансформатор)</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2 – заминвасли муҳофизатии таҷҳизоти барқӣ дар нуқтаи воридшавӣ ба бино</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3 – қисмҳои ноқили кушода</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4 – контактҳои муҳофизатии розеткаҳо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0">
              <a:lnSpc>
                <a:spcPct val="160000"/>
              </a:lnSpc>
              <a:spcAft>
                <a:spcPts val="1000"/>
              </a:spcAft>
              <a:buNone/>
            </a:pP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4A7BDC19-9A31-4E5A-B922-B1FCCAEA25C4}"/>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Tree>
    <p:extLst>
      <p:ext uri="{BB962C8B-B14F-4D97-AF65-F5344CB8AC3E}">
        <p14:creationId xmlns:p14="http://schemas.microsoft.com/office/powerpoint/2010/main" val="38830290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042CA50-02CC-40C2-A74B-398DE0BC8BAB}"/>
              </a:ext>
            </a:extLst>
          </p:cNvPr>
          <p:cNvSpPr txBox="1"/>
          <p:nvPr/>
        </p:nvSpPr>
        <p:spPr>
          <a:xfrm>
            <a:off x="827584" y="548680"/>
            <a:ext cx="7776864" cy="5109860"/>
          </a:xfrm>
          <a:prstGeom prst="rect">
            <a:avLst/>
          </a:prstGeom>
          <a:noFill/>
        </p:spPr>
        <p:txBody>
          <a:bodyPr wrap="square">
            <a:spAutoFit/>
          </a:bodyPr>
          <a:lstStyle/>
          <a:p>
            <a:pPr algn="just">
              <a:lnSpc>
                <a:spcPct val="150000"/>
              </a:lnSpc>
              <a:spcBef>
                <a:spcPts val="1000"/>
              </a:spcBef>
              <a:spcAft>
                <a:spcPts val="0"/>
              </a:spcAft>
            </a:pPr>
            <a:r>
              <a:rPr lang="tg-Cyrl-TJ" sz="2200" dirty="0">
                <a:effectLst/>
                <a:latin typeface="Times New Roman" panose="02020603050405020304" pitchFamily="18" charset="0"/>
                <a:ea typeface="Times New Roman" panose="02020603050405020304" pitchFamily="18" charset="0"/>
              </a:rPr>
              <a:t>	Дар системаи </a:t>
            </a:r>
            <a:r>
              <a:rPr lang="tg-Cyrl-TJ" sz="2200" b="1" dirty="0">
                <a:effectLst/>
                <a:latin typeface="Times New Roman" panose="02020603050405020304" pitchFamily="18" charset="0"/>
                <a:ea typeface="Times New Roman" panose="02020603050405020304" pitchFamily="18" charset="0"/>
              </a:rPr>
              <a:t>TN-C (расми 1)</a:t>
            </a:r>
            <a:r>
              <a:rPr lang="tg-Cyrl-TJ" sz="2200" dirty="0">
                <a:effectLst/>
                <a:latin typeface="Times New Roman" panose="02020603050405020304" pitchFamily="18" charset="0"/>
                <a:ea typeface="Times New Roman" panose="02020603050405020304" pitchFamily="18" charset="0"/>
              </a:rPr>
              <a:t> зеристгоҳи трансформаторӣ пайвасти бевоситаи нейтрали трансформатор (қисмҳои ҷараёнгузар)-ро бо дастгоҳи заминвасл дорад (нейтрали сахт заминваслшуда). Ҳамаи қисмҳои ноқили кушодаи таҷҳизоти барқӣ (қисмҳои дастрас барои ламс, ки дар ҳолати муқаррарӣ зери шиддат нестанд, вале ҳангоми осеб дидани изолятсияи асосӣ метавонанд зери шиддат қарор гиранд; ба онҳо танаҳои металлии таҷҳизоти барқӣ дохил мешаванд) бо дастгоҳи заминвасли зеристгоҳ мустақиман пайваст мебошанд.</a:t>
            </a: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B400FBD8-29E9-49DE-9CEA-593E9E3D2BD5}"/>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Tree>
    <p:extLst>
      <p:ext uri="{BB962C8B-B14F-4D97-AF65-F5344CB8AC3E}">
        <p14:creationId xmlns:p14="http://schemas.microsoft.com/office/powerpoint/2010/main" val="33165271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9DB7835-D55C-4237-888C-A1F078217ACE}"/>
              </a:ext>
            </a:extLst>
          </p:cNvPr>
          <p:cNvSpPr txBox="1"/>
          <p:nvPr/>
        </p:nvSpPr>
        <p:spPr>
          <a:xfrm>
            <a:off x="899592" y="404664"/>
            <a:ext cx="7848872" cy="5243551"/>
          </a:xfrm>
          <a:prstGeom prst="rect">
            <a:avLst/>
          </a:prstGeom>
          <a:noFill/>
        </p:spPr>
        <p:txBody>
          <a:bodyPr wrap="square">
            <a:spAutoFit/>
          </a:bodyPr>
          <a:lstStyle/>
          <a:p>
            <a:pPr indent="449580" algn="just">
              <a:lnSpc>
                <a:spcPct val="150000"/>
              </a:lnSpc>
              <a:spcAft>
                <a:spcPts val="1000"/>
              </a:spcAft>
            </a:pP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Барои таъмин намудани ин пайваст, ноқили муттаҳидаи сифрӣ муҳофизатӣ ва корӣ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PEN</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истифода бурда мешавад.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Дар системаи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TN-S (расми 2)</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зеристгоҳ (манбаи таъминот) низ пайвасти бевоситаи нейтрали трансформаторро бо дастгоҳи заминвасл дорад. Ҳамаи қисмҳои ноқили кушодаи таҷҳизоти барқӣ бо дастгоҳи заминвасли зеристгоҳ мустақиман пайваст мебошанд. Барои таъмин намудани ин пайваст, дар қисми аввали (аз рӯи ҷараёни энергия) шабакаи таъминкунанда ноқили муттаҳидаи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PEN</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истифода мешавад, дар қисми боқимондаи шабака бошад — ноқили ҷудогонаи сифрӣ муҳофизатӣ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PE</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истифода мегардад.</a:t>
            </a:r>
            <a:r>
              <a:rPr lang="tg-Cyrl-TJ" sz="2000" dirty="0">
                <a:effectLst/>
                <a:latin typeface="Times New Roman" panose="02020603050405020304" pitchFamily="18" charset="0"/>
                <a:ea typeface="Times New Roman" panose="02020603050405020304" pitchFamily="18" charset="0"/>
              </a:rPr>
              <a:t> Системаи </a:t>
            </a:r>
            <a:r>
              <a:rPr lang="tg-Cyrl-TJ" sz="2000" b="1" dirty="0">
                <a:effectLst/>
                <a:latin typeface="Times New Roman" panose="02020603050405020304" pitchFamily="18" charset="0"/>
                <a:ea typeface="Times New Roman" panose="02020603050405020304" pitchFamily="18" charset="0"/>
              </a:rPr>
              <a:t>TN-C-S</a:t>
            </a:r>
            <a:r>
              <a:rPr lang="tg-Cyrl-TJ" sz="2000" dirty="0">
                <a:effectLst/>
                <a:latin typeface="Times New Roman" panose="02020603050405020304" pitchFamily="18" charset="0"/>
                <a:ea typeface="Times New Roman" panose="02020603050405020304" pitchFamily="18" charset="0"/>
              </a:rPr>
              <a:t> — ин комбинатсияи системаҳои </a:t>
            </a:r>
            <a:r>
              <a:rPr lang="tg-Cyrl-TJ" sz="2000" b="1" dirty="0">
                <a:effectLst/>
                <a:latin typeface="Times New Roman" panose="02020603050405020304" pitchFamily="18" charset="0"/>
                <a:ea typeface="Times New Roman" panose="02020603050405020304" pitchFamily="18" charset="0"/>
              </a:rPr>
              <a:t>TN-C</a:t>
            </a:r>
            <a:r>
              <a:rPr lang="tg-Cyrl-TJ" sz="2000" dirty="0">
                <a:effectLst/>
                <a:latin typeface="Times New Roman" panose="02020603050405020304" pitchFamily="18" charset="0"/>
                <a:ea typeface="Times New Roman" panose="02020603050405020304" pitchFamily="18" charset="0"/>
              </a:rPr>
              <a:t> ва </a:t>
            </a:r>
            <a:r>
              <a:rPr lang="tg-Cyrl-TJ" sz="2000" b="1" dirty="0">
                <a:effectLst/>
                <a:latin typeface="Times New Roman" panose="02020603050405020304" pitchFamily="18" charset="0"/>
                <a:ea typeface="Times New Roman" panose="02020603050405020304" pitchFamily="18" charset="0"/>
              </a:rPr>
              <a:t>TN-S</a:t>
            </a:r>
            <a:r>
              <a:rPr lang="tg-Cyrl-TJ" sz="2000" dirty="0">
                <a:effectLst/>
                <a:latin typeface="Times New Roman" panose="02020603050405020304" pitchFamily="18" charset="0"/>
                <a:ea typeface="Times New Roman" panose="02020603050405020304" pitchFamily="18" charset="0"/>
              </a:rPr>
              <a:t> мебошад.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468A2A7D-7016-4109-AB1C-BE7D2E4AB9A5}"/>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Tree>
    <p:extLst>
      <p:ext uri="{BB962C8B-B14F-4D97-AF65-F5344CB8AC3E}">
        <p14:creationId xmlns:p14="http://schemas.microsoft.com/office/powerpoint/2010/main" val="42902250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EA4B138-FAC8-49C8-8A17-932F47CF1F39}"/>
              </a:ext>
            </a:extLst>
          </p:cNvPr>
          <p:cNvSpPr txBox="1"/>
          <p:nvPr/>
        </p:nvSpPr>
        <p:spPr>
          <a:xfrm>
            <a:off x="683568" y="764704"/>
            <a:ext cx="7920880" cy="4602029"/>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системаи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TT (расми 4)</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зеристгоҳ пайвасти бевоситаи нейтрали трансформатор (қисмҳои ҷараёнгузар)-ро бо дастгоҳи заминвасл дорад. Ҳамаи қисмҳои ноқили кушода тавассути заминкунанда ба дастгоҳи заминвасл пайваст мебошанд, ки аз ҷиҳати барқӣ аз заминвасли нейтрали трансформатор мустақил аст. Дар системаи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шабакаи таъминкунанда пайвасти бевоситаи қисмҳои ҷараёнгузарро бо дастгоҳи заминвасл надорад, вале қисмҳои ноқили кушодаи таҷҳизоти барқӣ замин карда шудаанд.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00F90720-6AB6-403E-B229-89DF5269E4C3}"/>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Tree>
    <p:extLst>
      <p:ext uri="{BB962C8B-B14F-4D97-AF65-F5344CB8AC3E}">
        <p14:creationId xmlns:p14="http://schemas.microsoft.com/office/powerpoint/2010/main" val="15555486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4F2BBB0-B777-4520-81A9-C09224A95E7B}"/>
              </a:ext>
            </a:extLst>
          </p:cNvPr>
          <p:cNvSpPr txBox="1"/>
          <p:nvPr/>
        </p:nvSpPr>
        <p:spPr>
          <a:xfrm>
            <a:off x="899592" y="476672"/>
            <a:ext cx="7632848" cy="5874172"/>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айни замон бештар системаи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TN-C</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истифода мешавад, ки дар он қисмҳои ноқили кушодаи таҷҳизоти барқӣ бо нуқтаи заминвасли нейтрали трансформатор (манбаи таъминот) тавассути ноқили муттаҳидаи сифрӣ муҳофизатӣ ва корӣ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PEN</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пайваст карда мешаванд.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Ин система нисбатан содда ва арзон аст, аммо сатҳи кофии бехатарии барқиро таъмин карда наметавонад.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поён муқоисаи ҳамаи Реҷаҳои имконпазири кори нейтрал оварда мешавад. Меъёрҳои асосии муқоиса чунинанд: Слайди дигар-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7182CCE9-676B-4BAC-9BD1-5B2D813FF298}"/>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Tree>
    <p:extLst>
      <p:ext uri="{BB962C8B-B14F-4D97-AF65-F5344CB8AC3E}">
        <p14:creationId xmlns:p14="http://schemas.microsoft.com/office/powerpoint/2010/main" val="26962623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61F68655-39A3-4BAA-8B8D-36D0BA24D458}"/>
              </a:ext>
            </a:extLst>
          </p:cNvPr>
          <p:cNvSpPr txBox="1"/>
          <p:nvPr/>
        </p:nvSpPr>
        <p:spPr>
          <a:xfrm>
            <a:off x="818472" y="692696"/>
            <a:ext cx="7929992" cy="5330434"/>
          </a:xfrm>
          <a:prstGeom prst="rect">
            <a:avLst/>
          </a:prstGeom>
          <a:noFill/>
        </p:spPr>
        <p:txBody>
          <a:bodyPr wrap="square">
            <a:spAutoFit/>
          </a:bodyPr>
          <a:lstStyle/>
          <a:p>
            <a:pPr marL="342900" lvl="0" indent="-342900">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ҳифзи одамон аз зарбаи ҷараёни барқ;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сӯхтор</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эҳтимолияти ба вуҷуд омадани сӯхтор ҳангоми расиши кутоҳ;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бефосилагии таъминоти барқ</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барои истеъмолкунандагон;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Аз фавқулшиддат (перенапряжение)</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ва ҳифз аз он, ҳифзи изолятсия;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мувофиқати электромагнитӣ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дар ҳолати кори муқаррарӣ ва ҳангоми расиши кутоҳ;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осебёбии таҷҳизоти барқӣ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ҳангоми расиши якфаза (ОЗЗ);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лоиҳакашӣ ва истифодабарии шабака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B04FECB3-3CA7-468A-9E5B-1AB11AC305F2}"/>
              </a:ext>
            </a:extLst>
          </p:cNvPr>
          <p:cNvSpPr>
            <a:spLocks noGrp="1"/>
          </p:cNvSpPr>
          <p:nvPr>
            <p:ph type="title"/>
          </p:nvPr>
        </p:nvSpPr>
        <p:spPr>
          <a:xfrm>
            <a:off x="225860" y="122139"/>
            <a:ext cx="8712968" cy="359802"/>
          </a:xfrm>
        </p:spPr>
        <p:txBody>
          <a:bodyPr>
            <a:noAutofit/>
          </a:bodyPr>
          <a:lstStyle/>
          <a:p>
            <a:pPr algn="ctr">
              <a:spcAft>
                <a:spcPts val="1000"/>
              </a:spcAft>
            </a:pPr>
            <a:r>
              <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кори нейтрал дар шабакаҳои 0,4 кВ</a:t>
            </a:r>
          </a:p>
        </p:txBody>
      </p:sp>
      <p:sp>
        <p:nvSpPr>
          <p:cNvPr id="6" name="TextBox 5">
            <a:extLst>
              <a:ext uri="{FF2B5EF4-FFF2-40B4-BE49-F238E27FC236}">
                <a16:creationId xmlns:a16="http://schemas.microsoft.com/office/drawing/2014/main" id="{9FE7D64A-ED36-412B-BD7B-9DFA8FBC7A2F}"/>
              </a:ext>
            </a:extLst>
          </p:cNvPr>
          <p:cNvSpPr txBox="1"/>
          <p:nvPr/>
        </p:nvSpPr>
        <p:spPr>
          <a:xfrm>
            <a:off x="818472" y="5733256"/>
            <a:ext cx="5400600" cy="716030"/>
          </a:xfrm>
          <a:prstGeom prst="rect">
            <a:avLst/>
          </a:prstGeom>
          <a:noFill/>
        </p:spPr>
        <p:txBody>
          <a:bodyPr wrap="square">
            <a:spAutoFit/>
          </a:bodyPr>
          <a:lstStyle/>
          <a:p>
            <a:pPr lvl="0" algn="just">
              <a:lnSpc>
                <a:spcPct val="115000"/>
              </a:lnSpc>
              <a:spcAft>
                <a:spcPts val="0"/>
              </a:spcAft>
            </a:pP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Асосҳои бехатарии электрикӣ: дастури методӣ барои машғулиятҳои озмоишӣ. Қисми 1. Душанбе: ДТТ ба номи академик М. С. Осимӣ, 2021.</a:t>
            </a:r>
            <a:endParaRPr lang="ru-RU" sz="12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1790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CEDDC828-6E59-4654-9C17-A3395B1FC6F0}"/>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TN-C</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A7F2561-7035-4449-ABE5-2D0B4F1C68D4}"/>
              </a:ext>
            </a:extLst>
          </p:cNvPr>
          <p:cNvSpPr txBox="1"/>
          <p:nvPr/>
        </p:nvSpPr>
        <p:spPr>
          <a:xfrm>
            <a:off x="4582344" y="743213"/>
            <a:ext cx="3960440" cy="3477875"/>
          </a:xfrm>
          <a:prstGeom prst="rect">
            <a:avLst/>
          </a:prstGeom>
          <a:noFill/>
        </p:spPr>
        <p:txBody>
          <a:bodyPr wrap="square">
            <a:spAutoFit/>
          </a:bodyPr>
          <a:lstStyle/>
          <a:p>
            <a:pPr indent="449580" algn="just"/>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Шабакаҳои 0,4 кВ бо чунин реҷаи заминвасли нейтрал ва қисмҳои ноқили кушода (занулкунӣ) то солҳои охир дар Ҷумҳурии Беларусь васеъ истифода мешуданд.</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tg-Cyrl-TJ" sz="2000"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 дар шабакаи </a:t>
            </a:r>
            <a:r>
              <a:rPr lang="tg-Cyrl-TJ" sz="2000" b="1" dirty="0">
                <a:effectLst/>
                <a:latin typeface="Times New Roman" panose="02020603050405020304" pitchFamily="18" charset="0"/>
                <a:ea typeface="Calibri" panose="020F0502020204030204" pitchFamily="34" charset="0"/>
                <a:cs typeface="Times New Roman" panose="02020603050405020304" pitchFamily="18" charset="0"/>
              </a:rPr>
              <a:t>TN-C</a:t>
            </a:r>
            <a:r>
              <a:rPr lang="tg-Cyrl-TJ" sz="2000" dirty="0">
                <a:effectLst/>
                <a:latin typeface="Times New Roman" panose="02020603050405020304" pitchFamily="18" charset="0"/>
                <a:ea typeface="Calibri" panose="020F0502020204030204" pitchFamily="34" charset="0"/>
                <a:cs typeface="Times New Roman" panose="02020603050405020304" pitchFamily="18" charset="0"/>
              </a:rPr>
              <a:t> ҳангоми ламси ғайримустақим (ламси ғайримустақим — ин тамоси одамон ё ҳайвонот бо қисмҳои ноқили кушода</a:t>
            </a:r>
            <a:endParaRPr lang="ru-RU" sz="2000" dirty="0">
              <a:latin typeface="Times New Roman" panose="02020603050405020304" pitchFamily="18" charset="0"/>
              <a:cs typeface="Times New Roman" panose="02020603050405020304" pitchFamily="18" charset="0"/>
            </a:endParaRPr>
          </a:p>
        </p:txBody>
      </p:sp>
      <p:pic>
        <p:nvPicPr>
          <p:cNvPr id="4098" name="Picture 2">
            <a:extLst>
              <a:ext uri="{FF2B5EF4-FFF2-40B4-BE49-F238E27FC236}">
                <a16:creationId xmlns:a16="http://schemas.microsoft.com/office/drawing/2014/main" id="{B77319D3-58B1-43D2-8C8E-57E514A8CA8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0787"/>
          <a:stretch/>
        </p:blipFill>
        <p:spPr bwMode="auto">
          <a:xfrm>
            <a:off x="601216" y="764704"/>
            <a:ext cx="3600400" cy="4465418"/>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id="{E881907F-54D8-44A3-8033-3ABDB1C9F14E}"/>
              </a:ext>
            </a:extLst>
          </p:cNvPr>
          <p:cNvSpPr/>
          <p:nvPr/>
        </p:nvSpPr>
        <p:spPr>
          <a:xfrm>
            <a:off x="570585" y="5483561"/>
            <a:ext cx="3960441"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5</a:t>
            </a:r>
            <a:r>
              <a:rPr lang="tg-Cyrl-TJ" sz="1200" i="1" dirty="0">
                <a:latin typeface="Times New Roman" panose="02020603050405020304" pitchFamily="18" charset="0"/>
                <a:cs typeface="Times New Roman" panose="02020603050405020304" pitchFamily="18" charset="0"/>
              </a:rPr>
              <a:t>. </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Навъи системаи заминвасл T</a:t>
            </a:r>
            <a:r>
              <a:rPr lang="en-US" sz="1200" i="1" dirty="0">
                <a:effectLst/>
                <a:latin typeface="Times New Roman" panose="02020603050405020304" pitchFamily="18" charset="0"/>
                <a:ea typeface="Calibri" panose="020F0502020204030204" pitchFamily="34" charset="0"/>
                <a:cs typeface="Times New Roman" panose="02020603050405020304" pitchFamily="18" charset="0"/>
              </a:rPr>
              <a:t>N-C</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latin typeface="Times New Roman" panose="02020603050405020304" pitchFamily="18" charset="0"/>
                <a:cs typeface="Times New Roman" panose="02020603050405020304" pitchFamily="18" charset="0"/>
              </a:rPr>
              <a:t>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8833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A76DC6C7-285A-44C2-9299-E4D6491C4F06}"/>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TN-C</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A694359-AD8F-4179-B5AF-82C33A19E86E}"/>
              </a:ext>
            </a:extLst>
          </p:cNvPr>
          <p:cNvSpPr txBox="1"/>
          <p:nvPr/>
        </p:nvSpPr>
        <p:spPr>
          <a:xfrm>
            <a:off x="971600" y="692696"/>
            <a:ext cx="7776864" cy="2351285"/>
          </a:xfrm>
          <a:prstGeom prst="rect">
            <a:avLst/>
          </a:prstGeom>
          <a:noFill/>
        </p:spPr>
        <p:txBody>
          <a:bodyPr wrap="square">
            <a:spAutoFit/>
          </a:bodyPr>
          <a:lstStyle/>
          <a:p>
            <a:pPr algn="just">
              <a:lnSpc>
                <a:spcPct val="150000"/>
              </a:lnSpc>
            </a:pPr>
            <a:r>
              <a:rPr lang="tg-Cyrl-TJ" sz="2000" dirty="0">
                <a:effectLst/>
                <a:latin typeface="Times New Roman" panose="02020603050405020304" pitchFamily="18" charset="0"/>
                <a:ea typeface="Calibri" panose="020F0502020204030204" pitchFamily="34" charset="0"/>
                <a:cs typeface="Times New Roman" panose="02020603050405020304" pitchFamily="18" charset="0"/>
              </a:rPr>
              <a:t>мебошад, ки дар натиҷаи вайрон шудани изолятсия зери шиддат қарор мегиранд, яъне ламс кардан ба танаи металлии таҷҳизоти барқӣ ҳангоми вайрон шудани изолятсия) тавассути хомӯш кардани расиши кутоҳи якфаза ба тана бо ёрии муҳофизакҳо ё автоматҳои муҳофизатӣ таъмин карда мешавад.</a:t>
            </a:r>
            <a:endParaRPr lang="ru-RU" sz="2000" dirty="0"/>
          </a:p>
        </p:txBody>
      </p:sp>
    </p:spTree>
    <p:extLst>
      <p:ext uri="{BB962C8B-B14F-4D97-AF65-F5344CB8AC3E}">
        <p14:creationId xmlns:p14="http://schemas.microsoft.com/office/powerpoint/2010/main" val="26476140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DE7B021-ACC5-43B9-94A4-4CA40A16F612}"/>
              </a:ext>
            </a:extLst>
          </p:cNvPr>
          <p:cNvSpPr txBox="1"/>
          <p:nvPr/>
        </p:nvSpPr>
        <p:spPr>
          <a:xfrm>
            <a:off x="1043608" y="1268760"/>
            <a:ext cx="7704856" cy="3586366"/>
          </a:xfrm>
          <a:prstGeom prst="rect">
            <a:avLst/>
          </a:prstGeom>
          <a:noFill/>
        </p:spPr>
        <p:txBody>
          <a:bodyPr wrap="square">
            <a:spAutoFit/>
          </a:bodyPr>
          <a:lstStyle/>
          <a:p>
            <a:pPr lvl="0" algn="just">
              <a:lnSpc>
                <a:spcPct val="150000"/>
              </a:lnSpc>
              <a:spcAft>
                <a:spcPts val="1000"/>
              </a:spcAft>
              <a:tabLst>
                <a:tab pos="457200" algn="l"/>
              </a:tabLs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Реҷаи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TN-C</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дар даврае ҳамчун асосӣ қабул гардида буд, ки воситаҳои асосии муҳофизат аз расиши кутоҳ ба тана — муҳофизакҳо ва автоматҳои барқӣ буданд. Хусусиятҳои кори ин дастгоҳҳои муҳофизатӣ он вақт бо назардошти хусусиятҳои хатҳои ҳавоӣ (ВЛ), хатҳои кабелӣ (КЛ), муҳаррикҳои барқӣ ва дигар борҳо муайян карда мешуданд.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Таъмини бехатарии барқӣ дар он давра вазифаи дуюмдараҷа ба ҳисоб мерафт. </a:t>
            </a: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78B427C7-108A-4B98-B460-A21D2D56599D}"/>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TN-C</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91078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6E93795-6D61-4DF5-AEBA-EB678D48DD7D}"/>
              </a:ext>
            </a:extLst>
          </p:cNvPr>
          <p:cNvSpPr txBox="1"/>
          <p:nvPr/>
        </p:nvSpPr>
        <p:spPr>
          <a:xfrm>
            <a:off x="1043608" y="980728"/>
            <a:ext cx="7776864" cy="4602029"/>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қиматҳои нисбатан пасти ҷараёни расиши кутоҳи якфаза (масалан, дур будани бор аз манбаъ ё хурд будани буриши ноқил), вақти хомӯшшавӣ ба таври назаррас зиёд мегардад.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Дар чунин ҳолат эҳтимолияти осеб дидани инсон аз ҷараёни барқ ҳангоми ламс кардани танаи металлӣ хеле баланд аст. Масалан, барои таъмин намудани бехатарии барқӣ, хомӯш кардани расиши кутоҳ ба тана дар шабакаи 220 В бояд дар муддати на бештар аз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0,2 с</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иҷро шавад.</a:t>
            </a:r>
          </a:p>
        </p:txBody>
      </p:sp>
      <p:sp>
        <p:nvSpPr>
          <p:cNvPr id="5" name="Заголовок 1">
            <a:extLst>
              <a:ext uri="{FF2B5EF4-FFF2-40B4-BE49-F238E27FC236}">
                <a16:creationId xmlns:a16="http://schemas.microsoft.com/office/drawing/2014/main" id="{34739D3A-1BAA-4C67-A42E-CCEA7B47F50D}"/>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TN-C</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76214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8442C882-7C7E-4C51-8DD4-10648AE205CB}"/>
              </a:ext>
            </a:extLst>
          </p:cNvPr>
          <p:cNvSpPr txBox="1"/>
          <p:nvPr/>
        </p:nvSpPr>
        <p:spPr>
          <a:xfrm>
            <a:off x="899592" y="1052736"/>
            <a:ext cx="7776864" cy="4094198"/>
          </a:xfrm>
          <a:prstGeom prst="rect">
            <a:avLst/>
          </a:prstGeom>
          <a:noFill/>
        </p:spPr>
        <p:txBody>
          <a:bodyPr wrap="square">
            <a:spAutoFit/>
          </a:bodyPr>
          <a:lstStyle/>
          <a:p>
            <a:pPr indent="449580" algn="just">
              <a:lnSpc>
                <a:spcPct val="150000"/>
              </a:lnSpc>
            </a:pPr>
            <a:r>
              <a:rPr lang="ru-RU" sz="2200" dirty="0">
                <a:effectLst/>
                <a:latin typeface="Times New Roman" panose="02020603050405020304" pitchFamily="18" charset="0"/>
                <a:ea typeface="Times New Roman" panose="02020603050405020304" pitchFamily="18" charset="0"/>
              </a:rPr>
              <a:t>Мувофиқи стандарти байналмилалии </a:t>
            </a:r>
            <a:r>
              <a:rPr lang="ru-RU" sz="2200" b="1" dirty="0">
                <a:effectLst/>
                <a:latin typeface="Times New Roman" panose="02020603050405020304" pitchFamily="18" charset="0"/>
                <a:ea typeface="Times New Roman" panose="02020603050405020304" pitchFamily="18" charset="0"/>
              </a:rPr>
              <a:t>IEC 60364</a:t>
            </a:r>
            <a:r>
              <a:rPr lang="ru-RU" sz="2200" dirty="0">
                <a:effectLst/>
                <a:latin typeface="Times New Roman" panose="02020603050405020304" pitchFamily="18" charset="0"/>
                <a:ea typeface="Times New Roman" panose="02020603050405020304" pitchFamily="18" charset="0"/>
              </a:rPr>
              <a:t> ва стандарти </a:t>
            </a:r>
            <a:r>
              <a:rPr lang="ru-RU" sz="2200" b="1" dirty="0">
                <a:effectLst/>
                <a:latin typeface="Times New Roman" panose="02020603050405020304" pitchFamily="18" charset="0"/>
                <a:ea typeface="Times New Roman" panose="02020603050405020304" pitchFamily="18" charset="0"/>
              </a:rPr>
              <a:t>ГОСТ 30331.3-95</a:t>
            </a:r>
            <a:r>
              <a:rPr lang="ru-RU" sz="2200" dirty="0">
                <a:effectLst/>
                <a:latin typeface="Times New Roman" panose="02020603050405020304" pitchFamily="18" charset="0"/>
                <a:ea typeface="Times New Roman" panose="02020603050405020304" pitchFamily="18" charset="0"/>
              </a:rPr>
              <a:t> — на бештар аз </a:t>
            </a:r>
            <a:r>
              <a:rPr lang="ru-RU" sz="2200" b="1" dirty="0">
                <a:effectLst/>
                <a:latin typeface="Times New Roman" panose="02020603050405020304" pitchFamily="18" charset="0"/>
                <a:ea typeface="Times New Roman" panose="02020603050405020304" pitchFamily="18" charset="0"/>
              </a:rPr>
              <a:t>0,4 с</a:t>
            </a:r>
            <a:r>
              <a:rPr lang="ru-RU" sz="2200" dirty="0">
                <a:effectLst/>
                <a:latin typeface="Times New Roman" panose="02020603050405020304" pitchFamily="18" charset="0"/>
                <a:ea typeface="Times New Roman" panose="02020603050405020304" pitchFamily="18" charset="0"/>
              </a:rPr>
              <a:t>. Аммо чунин вақти хомӯшшавиро муҳофизакҳо ва автоматҳои барқӣ танҳо дар ҳолате таъмин карда метавонанд, ки ҷараёни расиши кутоҳ аз ҷараёни номиналӣ 6–10 маротиба зиёд бошад. </a:t>
            </a:r>
            <a:r>
              <a:rPr lang="tg-Cyrl-TJ" sz="2200" dirty="0">
                <a:effectLst/>
                <a:latin typeface="Times New Roman" panose="02020603050405020304" pitchFamily="18" charset="0"/>
                <a:ea typeface="Times New Roman" panose="02020603050405020304" pitchFamily="18" charset="0"/>
              </a:rPr>
              <a:t>Ҳамин тавр, дар шабакаи </a:t>
            </a:r>
            <a:r>
              <a:rPr lang="tg-Cyrl-TJ" sz="2200" b="1" dirty="0">
                <a:effectLst/>
                <a:latin typeface="Times New Roman" panose="02020603050405020304" pitchFamily="18" charset="0"/>
                <a:ea typeface="Times New Roman" panose="02020603050405020304" pitchFamily="18" charset="0"/>
              </a:rPr>
              <a:t>TN-C</a:t>
            </a:r>
            <a:r>
              <a:rPr lang="tg-Cyrl-TJ" sz="2200" dirty="0">
                <a:effectLst/>
                <a:latin typeface="Times New Roman" panose="02020603050405020304" pitchFamily="18" charset="0"/>
                <a:ea typeface="Times New Roman" panose="02020603050405020304" pitchFamily="18" charset="0"/>
              </a:rPr>
              <a:t> мушкили таъмин намудани бехатарӣ ҳангоми ламси ғайримустақим вуҷуд дорад, зеро таъмин намудани хомӯшшавии зуд на ҳамеша имконпазир аст.</a:t>
            </a:r>
            <a:endParaRPr lang="ru-RU" sz="2200" dirty="0">
              <a:effectLst/>
              <a:latin typeface="Times New Roman" panose="02020603050405020304" pitchFamily="18" charset="0"/>
              <a:ea typeface="Times New Roman" panose="02020603050405020304" pitchFamily="18" charset="0"/>
            </a:endParaRPr>
          </a:p>
        </p:txBody>
      </p:sp>
      <p:sp>
        <p:nvSpPr>
          <p:cNvPr id="5" name="Заголовок 1">
            <a:extLst>
              <a:ext uri="{FF2B5EF4-FFF2-40B4-BE49-F238E27FC236}">
                <a16:creationId xmlns:a16="http://schemas.microsoft.com/office/drawing/2014/main" id="{1814A64C-8213-4D5D-831D-1A4DE11A6D9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TN-C</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65004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74AEEAA7-AA20-4B65-B52A-2715EBFAC5C7}"/>
              </a:ext>
            </a:extLst>
          </p:cNvPr>
          <p:cNvSpPr txBox="1"/>
          <p:nvPr/>
        </p:nvSpPr>
        <p:spPr>
          <a:xfrm>
            <a:off x="683568" y="1124744"/>
            <a:ext cx="8111244" cy="4602029"/>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Илова бар ин, дар шабакаи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TN-C</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ҳангоми расиши кутоҳи якфаза ба тана, интиқоли потенсиал тавассути ноқили сифрӣ ба танаҳои таҷҳизоти солим (аз ҷумла таҷҳизоти хомӯшшуда ё дар таъмирбуда) ба вуҷуд меояд.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Ин ҳолат эҳтимолияти осеб дидани одамонеро, ки бо таҷҳизоти барқӣ тамос доранд, зиёд мекунад.</a:t>
            </a:r>
          </a:p>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Интиқоли потенсиал ба ҳамаи танаҳои нейтралшуда инчунин ҳангоми расиши кутоҳи якфаза дар хатти таъминкунанда низ рух медиҳад (масалан, ҳангоми канда шудани ноқилифазаи хати </a:t>
            </a:r>
          </a:p>
          <a:p>
            <a:pPr algn="just">
              <a:lnSpc>
                <a:spcPct val="150000"/>
              </a:lnSpc>
            </a:pPr>
            <a:r>
              <a:rPr lang="tg-Cyrl-TJ" sz="2200" dirty="0">
                <a:latin typeface="Times New Roman" panose="02020603050405020304" pitchFamily="18" charset="0"/>
                <a:cs typeface="Times New Roman" panose="02020603050405020304" pitchFamily="18" charset="0"/>
              </a:rPr>
              <a:t>Слайди дигар-</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6BE1767B-01B9-437B-ABF9-2251E0D3E38D}"/>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TN-C</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27554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8E19AB-2993-4506-9325-DAEA2DF50551}"/>
              </a:ext>
            </a:extLst>
          </p:cNvPr>
          <p:cNvSpPr txBox="1"/>
          <p:nvPr/>
        </p:nvSpPr>
        <p:spPr>
          <a:xfrm>
            <a:off x="899592" y="1052736"/>
            <a:ext cx="7560840" cy="4094198"/>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ҳавоии 0,4 кВ ва ба замин афтодани он). Дар ин ҳолат, бо сабаби муқовимати паст, дар ноқили сифрӣ ва танаҳои ба он пайвастшуда шиддате ба вуҷуд меояд, ки ба шиддати фаза наздик аст.</a:t>
            </a:r>
            <a:endParaRPr lang="ru-RU" sz="2200" dirty="0">
              <a:effectLst/>
              <a:latin typeface="Times New Roman" panose="02020603050405020304" pitchFamily="18" charset="0"/>
              <a:ea typeface="Times New Roman" panose="02020603050405020304" pitchFamily="18" charset="0"/>
            </a:endParaRPr>
          </a:p>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Хатарноктарин ҳолат дар шабакаи </a:t>
            </a:r>
            <a:r>
              <a:rPr lang="tg-Cyrl-TJ" sz="2200" b="1" dirty="0">
                <a:effectLst/>
                <a:latin typeface="Times New Roman" panose="02020603050405020304" pitchFamily="18" charset="0"/>
                <a:ea typeface="Times New Roman" panose="02020603050405020304" pitchFamily="18" charset="0"/>
              </a:rPr>
              <a:t>TN-C</a:t>
            </a:r>
            <a:r>
              <a:rPr lang="tg-Cyrl-TJ" sz="2200" dirty="0">
                <a:effectLst/>
                <a:latin typeface="Times New Roman" panose="02020603050405020304" pitchFamily="18" charset="0"/>
                <a:ea typeface="Times New Roman" panose="02020603050405020304" pitchFamily="18" charset="0"/>
              </a:rPr>
              <a:t> (сӯхтан ё</a:t>
            </a:r>
            <a:r>
              <a:rPr lang="tg-Cyrl-TJ" sz="2200" dirty="0">
                <a:effectLst/>
                <a:latin typeface="Times New Roman" panose="02020603050405020304" pitchFamily="18" charset="0"/>
                <a:ea typeface="MS Gothic" panose="020B0609070205080204" pitchFamily="49" charset="-128"/>
              </a:rPr>
              <a:t> канда</a:t>
            </a:r>
            <a:r>
              <a:rPr lang="tg-Cyrl-TJ" sz="2200" dirty="0">
                <a:effectLst/>
                <a:latin typeface="Times New Roman" panose="02020603050405020304" pitchFamily="18" charset="0"/>
                <a:ea typeface="Times New Roman" panose="02020603050405020304" pitchFamily="18" charset="0"/>
              </a:rPr>
              <a:t> шудани) ноқили сифрӣ мебошад. Дар ин ҳолат ҳамаи танаҳои металлии таҷҳизоти барқӣ, ки баъд аз нуқтаи</a:t>
            </a:r>
            <a:r>
              <a:rPr lang="tg-Cyrl-TJ" sz="2200" dirty="0">
                <a:effectLst/>
                <a:latin typeface="Times New Roman" panose="02020603050405020304" pitchFamily="18" charset="0"/>
                <a:ea typeface="MS Gothic" panose="020B0609070205080204" pitchFamily="49" charset="-128"/>
              </a:rPr>
              <a:t> канда</a:t>
            </a:r>
            <a:r>
              <a:rPr lang="tg-Cyrl-TJ" sz="2200" dirty="0">
                <a:effectLst/>
                <a:latin typeface="Times New Roman" panose="02020603050405020304" pitchFamily="18" charset="0"/>
                <a:ea typeface="Times New Roman" panose="02020603050405020304" pitchFamily="18" charset="0"/>
              </a:rPr>
              <a:t>шавӣ пайваст шудаанд, зери шиддати фаза қарор мегиранд.</a:t>
            </a:r>
            <a:endParaRPr lang="ru-RU" sz="2200" dirty="0">
              <a:effectLst/>
              <a:latin typeface="Times New Roman" panose="02020603050405020304" pitchFamily="18" charset="0"/>
              <a:ea typeface="Times New Roman" panose="02020603050405020304" pitchFamily="18" charset="0"/>
            </a:endParaRPr>
          </a:p>
        </p:txBody>
      </p:sp>
      <p:sp>
        <p:nvSpPr>
          <p:cNvPr id="8" name="Заголовок 1">
            <a:extLst>
              <a:ext uri="{FF2B5EF4-FFF2-40B4-BE49-F238E27FC236}">
                <a16:creationId xmlns:a16="http://schemas.microsoft.com/office/drawing/2014/main" id="{B65BA97E-2B6C-4A10-9714-164300924A7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TN-C</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21208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4BDB5EEE-56E3-4299-8C77-946E8CA05289}"/>
              </a:ext>
            </a:extLst>
          </p:cNvPr>
          <p:cNvSpPr txBox="1"/>
          <p:nvPr/>
        </p:nvSpPr>
        <p:spPr>
          <a:xfrm>
            <a:off x="899592" y="1052736"/>
            <a:ext cx="7848872" cy="4094198"/>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Интихоби дастгоҳи муҳофизатӣ танҳо аз рӯи ҷараёни корӣ ва муқовимати ҳалқаи ноқили сифрӣ кофӣ нест. Ҳисоб кардани ҷараёнҳои расиши кутоҳ бояд мувофиқи стандарти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СТП 0910.20.145-07</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ва дастурҳои методӣ оид ба ҳисобкунии ҷараёнҳои расиши кутоҳ дар шабакаҳои то 10 кВ бо дарназардошти таъсири камони барқӣ анҷом дода шавад. Ҳамчунин бояд таъсири муҳаррикҳои асинхронӣ ва гармшавии кабелҳо аз ҷараёнҳои расиши кутоҳ ба назар гирифта шавад.</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139EC7F4-207C-4ECE-A891-973515385C85}"/>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TN-C</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78696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A3CB01-FE12-4B42-9E18-1F61B1E69FA9}"/>
              </a:ext>
            </a:extLst>
          </p:cNvPr>
          <p:cNvSpPr txBox="1"/>
          <p:nvPr/>
        </p:nvSpPr>
        <p:spPr>
          <a:xfrm>
            <a:off x="1043608" y="1124744"/>
            <a:ext cx="7560840" cy="4094198"/>
          </a:xfrm>
          <a:prstGeom prst="rect">
            <a:avLst/>
          </a:prstGeom>
          <a:noFill/>
        </p:spPr>
        <p:txBody>
          <a:bodyPr wrap="square">
            <a:spAutoFit/>
          </a:bodyPr>
          <a:lstStyle/>
          <a:p>
            <a:pPr indent="449580" algn="just">
              <a:lnSpc>
                <a:spcPct val="150000"/>
              </a:lnSpc>
              <a:spcAft>
                <a:spcPts val="1000"/>
              </a:spcAft>
            </a:pP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Бехатарии сӯхтор дар шабакаҳои TN-C</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паст мебошад. Ҳангоми расиши кутоҳи якфаза дар чунин шабакаҳо ҷараёнҳои калон (то чанд килоампер) ба вуҷуд меоянд, ки метавонанд сабаби сӯхтор гарданд. Вазъият бо он мушкилтар мешавад, ки расиши кутоҳ метавонад тавассути муқовимати гузариши калон ба вуҷуд ояд — дар ин ҳолат ҷараён нисбатан хурд мешавад ва дастгоҳҳои муҳофизатӣ ё умуман кор намекунанд, ё бо таъхири зиёд фаъол мегарданд. </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1A5C9356-0CFA-4CA1-997D-890E317A7743}"/>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TN-C</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70281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3138FFD-FF9C-4248-ABF6-2663C3A4C74F}"/>
              </a:ext>
            </a:extLst>
          </p:cNvPr>
          <p:cNvSpPr txBox="1"/>
          <p:nvPr/>
        </p:nvSpPr>
        <p:spPr>
          <a:xfrm>
            <a:off x="827584" y="1124739"/>
            <a:ext cx="7920880" cy="3816429"/>
          </a:xfrm>
          <a:prstGeom prst="rect">
            <a:avLst/>
          </a:prstGeom>
          <a:noFill/>
        </p:spPr>
        <p:txBody>
          <a:bodyPr wrap="square">
            <a:spAutoFit/>
          </a:bodyPr>
          <a:lstStyle/>
          <a:p>
            <a:pPr lvl="0" algn="just">
              <a:spcAft>
                <a:spcPts val="1000"/>
              </a:spcAft>
              <a:tabLst>
                <a:tab pos="457200" algn="l"/>
              </a:tabLs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Ҳангоми расиши кутоҳи якфаза дар шабакаҳои TN-C, дар фазаҳои осебнадида баландшавии шиддат (перенапряжение) тақрибан то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40%</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ба вуҷуд меояд. Шабакаҳои TN-C бо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вайроншавиҳои электромагнитӣ</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(помехаҳо) низ тавсиф мешаванд. Ин ба он вобаста аст, ки ҳатто дар ҳолати кори муқаррарӣ, ҳангоми ҷараён гирифтани ҷараёни корӣ дар ноқили сифрӣ пастшавии шиддат ба вуҷуд меояд. Дар натиҷа, байни нуқтаҳои гуногуни ноқили сифрӣ фарқи потенсиал пайдо мешавад, ки боиси баланд шудани ҷараён дар конструксияҳои ноқили биноҳо, ғилофҳои кабелҳо ва экранҳои кабелҳои телекоммуникатсионӣ мегардад.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012323CF-6692-4B59-8CD1-3573FAE70445}"/>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TN-C</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94700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0803BB8-19C7-4BDC-9684-CD62B0151D7B}"/>
              </a:ext>
            </a:extLst>
          </p:cNvPr>
          <p:cNvSpPr txBox="1"/>
          <p:nvPr/>
        </p:nvSpPr>
        <p:spPr>
          <a:xfrm>
            <a:off x="971600" y="1196752"/>
            <a:ext cx="7704856" cy="53937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2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DF7529F-E98C-4E9F-A82A-932233F3CD4D}"/>
              </a:ext>
            </a:extLst>
          </p:cNvPr>
          <p:cNvSpPr txBox="1"/>
          <p:nvPr/>
        </p:nvSpPr>
        <p:spPr>
          <a:xfrm>
            <a:off x="973630" y="548680"/>
            <a:ext cx="7776864" cy="5109860"/>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Ҷараёни калони расиши кутоҳи якфаза дар шабакаҳои TN-C метавонад ба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осеби ҷиддии таҷҳизоти барқӣ</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оварда расонад, масалан, сӯхтан ё об шудани қисми пӯлодӣ дар статорҳои муҳаррикҳои барқӣ. Дар марҳилаи лоиҳакашӣ ва танзими муҳофизат дар шабакаҳои TN-C, донистани муқовимати ҳамаи унсурҳои шабака, аз ҷумла муқовимати пайдарпаии сифр (сифрӣ), барои ҳисобкунии дақиқи ҷараёнҳои расиши кутоҳи якфаза зарур аст. Яъне, бояд ҳисоб ё ченкунии муқовимати ҳалқаи «фаза–нулл» барои ҳамаи пайвастҳо иҷро карда шавад.</a:t>
            </a:r>
            <a:endParaRPr lang="ru-RU" sz="2200" dirty="0">
              <a:latin typeface="Times New Roman" panose="02020603050405020304" pitchFamily="18"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79A552B4-BEC8-4144-B121-E5A9E02327A9}"/>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TN-C</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C633F40-41C9-4181-8A13-0554673867A7}"/>
              </a:ext>
            </a:extLst>
          </p:cNvPr>
          <p:cNvSpPr txBox="1"/>
          <p:nvPr/>
        </p:nvSpPr>
        <p:spPr>
          <a:xfrm>
            <a:off x="755576" y="5651637"/>
            <a:ext cx="5760640" cy="646331"/>
          </a:xfrm>
          <a:prstGeom prst="rect">
            <a:avLst/>
          </a:prstGeom>
          <a:noFill/>
        </p:spPr>
        <p:txBody>
          <a:bodyPr wrap="square">
            <a:spAutoFit/>
          </a:bodyPr>
          <a:lstStyle/>
          <a:p>
            <a:pPr marL="0" indent="0" algn="just">
              <a:buNone/>
            </a:pP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Овчаренко А.Г., Раско С.Л. Бехатарии барқ ​​ҳангоми истифодаи иншооти электрикӣ. Дастури таълимӣ. Донишгоҳи техникии давлатии Олтой BTI, Бийск, 2008. - 111 саҳифа.</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518192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2B1736E1-32D6-45C7-AF83-C654C4036FBE}"/>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a:t>
            </a:r>
            <a:r>
              <a:rPr lang="en-US"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122" name="Picture 2">
            <a:extLst>
              <a:ext uri="{FF2B5EF4-FFF2-40B4-BE49-F238E27FC236}">
                <a16:creationId xmlns:a16="http://schemas.microsoft.com/office/drawing/2014/main" id="{9C1DC2C6-F141-4071-BCB3-8F1B31B83122}"/>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51575"/>
          <a:stretch/>
        </p:blipFill>
        <p:spPr bwMode="auto">
          <a:xfrm>
            <a:off x="539552" y="980728"/>
            <a:ext cx="2998565" cy="412812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2F8B98A-0522-4B55-B0A3-3332C56EB43E}"/>
              </a:ext>
            </a:extLst>
          </p:cNvPr>
          <p:cNvSpPr txBox="1"/>
          <p:nvPr/>
        </p:nvSpPr>
        <p:spPr>
          <a:xfrm>
            <a:off x="3830486" y="764704"/>
            <a:ext cx="4917978" cy="4653646"/>
          </a:xfrm>
          <a:prstGeom prst="rect">
            <a:avLst/>
          </a:prstGeom>
          <a:noFill/>
        </p:spPr>
        <p:txBody>
          <a:bodyPr wrap="square">
            <a:spAutoFit/>
          </a:bodyPr>
          <a:lstStyle/>
          <a:p>
            <a:pPr algn="just">
              <a:lnSpc>
                <a:spcPct val="150000"/>
              </a:lnSpc>
            </a:pPr>
            <a:r>
              <a:rPr lang="tg-Cyrl-TJ" sz="2000" dirty="0">
                <a:effectLst/>
                <a:latin typeface="Times New Roman" panose="02020603050405020304" pitchFamily="18" charset="0"/>
                <a:ea typeface="Calibri" panose="020F0502020204030204" pitchFamily="34" charset="0"/>
                <a:cs typeface="Times New Roman" panose="02020603050405020304" pitchFamily="18" charset="0"/>
              </a:rPr>
              <a:t>Худи истифодаи шабакаи </a:t>
            </a:r>
            <a:r>
              <a:rPr lang="tg-Cyrl-TJ" sz="2000" b="1" dirty="0">
                <a:effectLst/>
                <a:latin typeface="Times New Roman" panose="02020603050405020304" pitchFamily="18" charset="0"/>
                <a:ea typeface="Calibri" panose="020F0502020204030204" pitchFamily="34" charset="0"/>
                <a:cs typeface="Times New Roman" panose="02020603050405020304" pitchFamily="18" charset="0"/>
              </a:rPr>
              <a:t>TN-S</a:t>
            </a:r>
            <a:r>
              <a:rPr lang="tg-Cyrl-TJ" sz="2000" dirty="0">
                <a:effectLst/>
                <a:latin typeface="Times New Roman" panose="02020603050405020304" pitchFamily="18" charset="0"/>
                <a:ea typeface="Calibri" panose="020F0502020204030204" pitchFamily="34" charset="0"/>
                <a:cs typeface="Times New Roman" panose="02020603050405020304" pitchFamily="18" charset="0"/>
              </a:rPr>
              <a:t> ба таври худкор бехатарии барқиро ҳангоми ламси ғайримустақим таъмин намекунад, зеро ҳангоми вайрон шудани изолятсия ва баромадани шиддат ба тана, мисли шабакаи TN-C, потенсиали хатарнок ба вуҷуд меояд. Аммо дар шабакаҳои </a:t>
            </a:r>
            <a:r>
              <a:rPr lang="tg-Cyrl-TJ" sz="2000" b="1" dirty="0">
                <a:effectLst/>
                <a:latin typeface="Times New Roman" panose="02020603050405020304" pitchFamily="18" charset="0"/>
                <a:ea typeface="Calibri" panose="020F0502020204030204" pitchFamily="34" charset="0"/>
                <a:cs typeface="Times New Roman" panose="02020603050405020304" pitchFamily="18" charset="0"/>
              </a:rPr>
              <a:t>TN-S</a:t>
            </a:r>
            <a:r>
              <a:rPr lang="tg-Cyrl-TJ" sz="2000" dirty="0">
                <a:effectLst/>
                <a:latin typeface="Times New Roman" panose="02020603050405020304" pitchFamily="18" charset="0"/>
                <a:ea typeface="Calibri" panose="020F0502020204030204" pitchFamily="34" charset="0"/>
                <a:cs typeface="Times New Roman" panose="02020603050405020304" pitchFamily="18" charset="0"/>
              </a:rPr>
              <a:t> истифодаи дастгоҳҳои муҳофизати қатъкунандаи ҷараёни ихроҷ (</a:t>
            </a:r>
            <a:r>
              <a:rPr lang="tg-Cyrl-TJ" sz="2000" b="1" dirty="0">
                <a:effectLst/>
                <a:latin typeface="Times New Roman" panose="02020603050405020304" pitchFamily="18" charset="0"/>
                <a:ea typeface="Calibri" panose="020F0502020204030204" pitchFamily="34" charset="0"/>
                <a:cs typeface="Times New Roman" panose="02020603050405020304" pitchFamily="18" charset="0"/>
              </a:rPr>
              <a:t>УЗО</a:t>
            </a:r>
            <a:r>
              <a:rPr lang="tg-Cyrl-TJ" sz="2000" dirty="0">
                <a:effectLst/>
                <a:latin typeface="Times New Roman" panose="02020603050405020304" pitchFamily="18" charset="0"/>
                <a:ea typeface="Calibri" panose="020F0502020204030204" pitchFamily="34" charset="0"/>
                <a:cs typeface="Times New Roman" panose="02020603050405020304" pitchFamily="18" charset="0"/>
              </a:rPr>
              <a:t>) имконпазир аст. </a:t>
            </a:r>
            <a:endParaRPr lang="ru-RU" sz="2000" dirty="0">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82E11C96-719B-49BC-B2E5-321952C01624}"/>
              </a:ext>
            </a:extLst>
          </p:cNvPr>
          <p:cNvSpPr/>
          <p:nvPr/>
        </p:nvSpPr>
        <p:spPr>
          <a:xfrm>
            <a:off x="467544" y="5415607"/>
            <a:ext cx="3960441"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a:t>
            </a:r>
            <a:r>
              <a:rPr lang="en-US" sz="1200" dirty="0">
                <a:latin typeface="Times New Roman" panose="02020603050405020304" pitchFamily="18" charset="0"/>
                <a:cs typeface="Times New Roman" panose="02020603050405020304" pitchFamily="18" charset="0"/>
              </a:rPr>
              <a:t>6</a:t>
            </a:r>
            <a:r>
              <a:rPr lang="tg-Cyrl-TJ" sz="1200" i="1" dirty="0">
                <a:latin typeface="Times New Roman" panose="02020603050405020304" pitchFamily="18" charset="0"/>
                <a:cs typeface="Times New Roman" panose="02020603050405020304" pitchFamily="18" charset="0"/>
              </a:rPr>
              <a:t>. </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Навъи системаи заминвасл T</a:t>
            </a:r>
            <a:r>
              <a:rPr lang="en-US" sz="1200" i="1" dirty="0">
                <a:effectLst/>
                <a:latin typeface="Times New Roman" panose="02020603050405020304" pitchFamily="18" charset="0"/>
                <a:ea typeface="Calibri" panose="020F0502020204030204" pitchFamily="34" charset="0"/>
                <a:cs typeface="Times New Roman" panose="02020603050405020304" pitchFamily="18" charset="0"/>
              </a:rPr>
              <a:t>N-C</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latin typeface="Times New Roman" panose="02020603050405020304" pitchFamily="18" charset="0"/>
                <a:cs typeface="Times New Roman" panose="02020603050405020304" pitchFamily="18" charset="0"/>
              </a:rPr>
              <a:t>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63033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A717DA0-F4E1-453D-BAC8-2E0FAF8F9E25}"/>
              </a:ext>
            </a:extLst>
          </p:cNvPr>
          <p:cNvSpPr txBox="1"/>
          <p:nvPr/>
        </p:nvSpPr>
        <p:spPr>
          <a:xfrm>
            <a:off x="1115616" y="980728"/>
            <a:ext cx="7416824" cy="3586366"/>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Ҳангоми мавҷуд будани чунин дастгоҳҳо, сатҳи бехатарии барқӣ нисбат ба шабакаи TN-C хеле баландтар мегардад. Ҳангоми вайрон шудани изолятсия дар шабакаи TN-S низ интиқоли потенсиал ба танаҳои дигар таҷҳизоти барқӣ, ки тавассути ноқили </a:t>
            </a:r>
            <a:r>
              <a:rPr lang="tg-Cyrl-TJ" sz="2200" b="1" dirty="0">
                <a:effectLst/>
                <a:latin typeface="Times New Roman" panose="02020603050405020304" pitchFamily="18" charset="0"/>
                <a:ea typeface="Times New Roman" panose="02020603050405020304" pitchFamily="18" charset="0"/>
              </a:rPr>
              <a:t>PE</a:t>
            </a:r>
            <a:r>
              <a:rPr lang="tg-Cyrl-TJ" sz="2200" dirty="0">
                <a:effectLst/>
                <a:latin typeface="Times New Roman" panose="02020603050405020304" pitchFamily="18" charset="0"/>
                <a:ea typeface="Times New Roman" panose="02020603050405020304" pitchFamily="18" charset="0"/>
              </a:rPr>
              <a:t> пайвастанд, ба вуҷуд меояд. </a:t>
            </a:r>
            <a:r>
              <a:rPr lang="ru-RU" sz="2200" dirty="0">
                <a:effectLst/>
                <a:latin typeface="Times New Roman" panose="02020603050405020304" pitchFamily="18" charset="0"/>
                <a:ea typeface="Times New Roman" panose="02020603050405020304" pitchFamily="18" charset="0"/>
              </a:rPr>
              <a:t>Аммо, дар ин ҳолат амали зудии </a:t>
            </a:r>
            <a:r>
              <a:rPr lang="ru-RU" sz="2200" b="1" dirty="0">
                <a:effectLst/>
                <a:latin typeface="Times New Roman" panose="02020603050405020304" pitchFamily="18" charset="0"/>
                <a:ea typeface="Times New Roman" panose="02020603050405020304" pitchFamily="18" charset="0"/>
              </a:rPr>
              <a:t>УЗО</a:t>
            </a:r>
            <a:r>
              <a:rPr lang="ru-RU" sz="2200" dirty="0">
                <a:effectLst/>
                <a:latin typeface="Times New Roman" panose="02020603050405020304" pitchFamily="18" charset="0"/>
                <a:ea typeface="Times New Roman" panose="02020603050405020304" pitchFamily="18" charset="0"/>
              </a:rPr>
              <a:t> бехатариро таъмин мекунад.</a:t>
            </a:r>
          </a:p>
        </p:txBody>
      </p:sp>
      <p:sp>
        <p:nvSpPr>
          <p:cNvPr id="5" name="Заголовок 1">
            <a:extLst>
              <a:ext uri="{FF2B5EF4-FFF2-40B4-BE49-F238E27FC236}">
                <a16:creationId xmlns:a16="http://schemas.microsoft.com/office/drawing/2014/main" id="{FC17EAE6-DC09-413D-94EA-550932940E9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a:t>
            </a:r>
            <a:r>
              <a:rPr lang="en-US"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7703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3380A5-D0F5-4782-9A6B-6D7D9977C179}"/>
              </a:ext>
            </a:extLst>
          </p:cNvPr>
          <p:cNvSpPr txBox="1"/>
          <p:nvPr/>
        </p:nvSpPr>
        <p:spPr>
          <a:xfrm>
            <a:off x="899592" y="1103253"/>
            <a:ext cx="7920880" cy="3477875"/>
          </a:xfrm>
          <a:prstGeom prst="rect">
            <a:avLst/>
          </a:prstGeom>
          <a:noFill/>
        </p:spPr>
        <p:txBody>
          <a:bodyPr wrap="square">
            <a:spAutoFit/>
          </a:bodyPr>
          <a:lstStyle/>
          <a:p>
            <a:pPr indent="228600" algn="just">
              <a:spcAft>
                <a:spcPts val="100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Баръакси шабакаи TN-C,</a:t>
            </a:r>
            <a:r>
              <a:rPr lang="tg-Cyrl-TJ" sz="2200" dirty="0">
                <a:effectLst/>
                <a:latin typeface="Times New Roman" panose="02020603050405020304" pitchFamily="18" charset="0"/>
                <a:ea typeface="MS Gothic" panose="020B0609070205080204" pitchFamily="49" charset="-128"/>
                <a:cs typeface="Times New Roman" panose="02020603050405020304" pitchFamily="18" charset="0"/>
              </a:rPr>
              <a:t> ҳангоми</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шудани ноқили сифрӣ корӣ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N</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дар шабакаи TN-S боиси пайдо шудани шиддати фаза дар танаҳои ҳамаи таҷҳизоти ба ин хат пайвастшуда (пас аз нуқтаи</a:t>
            </a:r>
            <a:r>
              <a:rPr lang="tg-Cyrl-TJ" sz="2200" dirty="0">
                <a:effectLst/>
                <a:latin typeface="Times New Roman" panose="02020603050405020304" pitchFamily="18" charset="0"/>
                <a:ea typeface="MS Gothic" panose="020B0609070205080204" pitchFamily="49" charset="-128"/>
                <a:cs typeface="Times New Roman" panose="02020603050405020304" pitchFamily="18" charset="0"/>
              </a:rPr>
              <a:t> қат</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шавӣ) намегардад. Аз нуқтаи назари лоиҳакашӣ, танзими муҳофизат ва хизматрасонӣ, шабакаҳои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TN-S</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нисбат ба шабакаҳои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TN-C</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бартарии махсус надоранд. Қобили зикр аст, ки шабакаҳои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TN-S</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нисбат ба шабакаҳои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TN-C</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гаронтаранд, зеро дар онҳо ноқили панҷум (ҷудо будани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PE</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ва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N</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истифода мешавад, инчунин истифодаи дастгоҳҳои муҳофизати қатъкунандаи ҷараёни ихроҷ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УЗО / RCD</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талаб карда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D6D8D162-730D-4B19-BFD5-C8EC51F2587D}"/>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TN-</a:t>
            </a:r>
            <a:r>
              <a:rPr lang="en-US"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03161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4E6C0A72-1F98-4F6A-9894-45659AB76FCA}"/>
              </a:ext>
            </a:extLst>
          </p:cNvPr>
          <p:cNvSpPr/>
          <p:nvPr/>
        </p:nvSpPr>
        <p:spPr>
          <a:xfrm>
            <a:off x="683568" y="6093296"/>
            <a:ext cx="3960440"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7</a:t>
            </a:r>
            <a:r>
              <a:rPr lang="tg-Cyrl-TJ" sz="1200" i="1" dirty="0">
                <a:latin typeface="Times New Roman" panose="02020603050405020304" pitchFamily="18" charset="0"/>
                <a:cs typeface="Times New Roman" panose="02020603050405020304" pitchFamily="18" charset="0"/>
              </a:rPr>
              <a:t>. Навъи шабакаи ТТ.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752AAF10-1226-4513-98FC-994F902F858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a:t>
            </a:r>
            <a:r>
              <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4664D14-1A81-405A-8576-22C809AE52D0}"/>
              </a:ext>
            </a:extLst>
          </p:cNvPr>
          <p:cNvSpPr txBox="1"/>
          <p:nvPr/>
        </p:nvSpPr>
        <p:spPr>
          <a:xfrm>
            <a:off x="909414" y="836712"/>
            <a:ext cx="7911058" cy="3268652"/>
          </a:xfrm>
          <a:prstGeom prst="rect">
            <a:avLst/>
          </a:prstGeom>
          <a:noFill/>
        </p:spPr>
        <p:txBody>
          <a:bodyPr wrap="square">
            <a:spAutoFit/>
          </a:bodyPr>
          <a:lstStyle/>
          <a:p>
            <a:pPr algn="just">
              <a:lnSpc>
                <a:spcPct val="150000"/>
              </a:lnSpc>
            </a:pPr>
            <a:r>
              <a:rPr lang="tg-Cyrl-TJ" sz="2000" dirty="0">
                <a:effectLst/>
                <a:latin typeface="Times New Roman" panose="02020603050405020304" pitchFamily="18" charset="0"/>
                <a:ea typeface="Calibri" panose="020F0502020204030204" pitchFamily="34" charset="0"/>
                <a:cs typeface="Times New Roman" panose="02020603050405020304" pitchFamily="18" charset="0"/>
              </a:rPr>
              <a:t>	Хусусияти асосии шабакаҳои 0,4 кВ аз навъи </a:t>
            </a:r>
            <a:r>
              <a:rPr lang="tg-Cyrl-TJ" sz="2000" b="1" dirty="0">
                <a:effectLst/>
                <a:latin typeface="Times New Roman" panose="02020603050405020304" pitchFamily="18" charset="0"/>
                <a:ea typeface="Calibri" panose="020F0502020204030204" pitchFamily="34" charset="0"/>
                <a:cs typeface="Times New Roman" panose="02020603050405020304" pitchFamily="18" charset="0"/>
              </a:rPr>
              <a:t>TT</a:t>
            </a:r>
            <a:r>
              <a:rPr lang="tg-Cyrl-TJ" sz="2000" dirty="0">
                <a:effectLst/>
                <a:latin typeface="Times New Roman" panose="02020603050405020304" pitchFamily="18" charset="0"/>
                <a:ea typeface="Calibri" panose="020F0502020204030204" pitchFamily="34" charset="0"/>
                <a:cs typeface="Times New Roman" panose="02020603050405020304" pitchFamily="18" charset="0"/>
              </a:rPr>
              <a:t> дар он аст, ки қисмҳои ноқили кушодаи қабулкунандагони барқ ба замин пайваст мешаванд, ки одатан аз заминвасли зеристгоҳи таъминкунанда (6–10/0,4 кВ) мустақил мебошад. Бехатарии барқӣ дар чунин шабакаҳо танҳо бо истифодаи ҳатмии дастгоҳҳои </a:t>
            </a:r>
            <a:r>
              <a:rPr lang="tg-Cyrl-TJ" sz="2000" b="1" dirty="0">
                <a:effectLst/>
                <a:latin typeface="Times New Roman" panose="02020603050405020304" pitchFamily="18" charset="0"/>
                <a:ea typeface="Calibri" panose="020F0502020204030204" pitchFamily="34" charset="0"/>
                <a:cs typeface="Times New Roman" panose="02020603050405020304" pitchFamily="18" charset="0"/>
              </a:rPr>
              <a:t>УЗО </a:t>
            </a:r>
            <a:r>
              <a:rPr lang="tg-Cyrl-TJ" sz="2000" dirty="0">
                <a:effectLst/>
                <a:latin typeface="Times New Roman" panose="02020603050405020304" pitchFamily="18" charset="0"/>
                <a:ea typeface="Calibri" panose="020F0502020204030204" pitchFamily="34" charset="0"/>
                <a:cs typeface="Times New Roman" panose="02020603050405020304" pitchFamily="18" charset="0"/>
              </a:rPr>
              <a:t> таъмин карда мешавад. Худи Реҷаи </a:t>
            </a:r>
            <a:r>
              <a:rPr lang="tg-Cyrl-TJ" sz="2000" b="1" dirty="0">
                <a:effectLst/>
                <a:latin typeface="Times New Roman" panose="02020603050405020304" pitchFamily="18" charset="0"/>
                <a:ea typeface="Calibri" panose="020F0502020204030204" pitchFamily="34" charset="0"/>
                <a:cs typeface="Times New Roman" panose="02020603050405020304" pitchFamily="18" charset="0"/>
              </a:rPr>
              <a:t>TT</a:t>
            </a:r>
            <a:r>
              <a:rPr lang="tg-Cyrl-TJ" sz="2000" dirty="0">
                <a:effectLst/>
                <a:latin typeface="Times New Roman" panose="02020603050405020304" pitchFamily="18" charset="0"/>
                <a:ea typeface="Calibri" panose="020F0502020204030204" pitchFamily="34" charset="0"/>
                <a:cs typeface="Times New Roman" panose="02020603050405020304" pitchFamily="18" charset="0"/>
              </a:rPr>
              <a:t> ба танҳоӣ бехатариро ҳангоми ламси ғайримустақим таъмин намекунад.</a:t>
            </a:r>
            <a:endParaRPr lang="ru-RU" sz="2000" dirty="0">
              <a:latin typeface="Times New Roman" panose="02020603050405020304" pitchFamily="18" charset="0"/>
              <a:cs typeface="Times New Roman" panose="02020603050405020304" pitchFamily="18" charset="0"/>
            </a:endParaRPr>
          </a:p>
        </p:txBody>
      </p:sp>
      <p:pic>
        <p:nvPicPr>
          <p:cNvPr id="7170" name="Picture 2">
            <a:extLst>
              <a:ext uri="{FF2B5EF4-FFF2-40B4-BE49-F238E27FC236}">
                <a16:creationId xmlns:a16="http://schemas.microsoft.com/office/drawing/2014/main" id="{EBC8E6DD-F53D-42A3-96B3-0D75BB6D7A3D}"/>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51051" b="2750"/>
          <a:stretch/>
        </p:blipFill>
        <p:spPr bwMode="auto">
          <a:xfrm>
            <a:off x="1475656" y="4037146"/>
            <a:ext cx="5178384" cy="1912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748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02AA2803-CD0D-45CF-A2C0-DA54C2E1C519}"/>
              </a:ext>
            </a:extLst>
          </p:cNvPr>
          <p:cNvSpPr txBox="1"/>
          <p:nvPr/>
        </p:nvSpPr>
        <p:spPr>
          <a:xfrm>
            <a:off x="827584" y="1124744"/>
            <a:ext cx="7776864" cy="3586366"/>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Агар муқовимати заминвасл маҳаллӣ (ки ба он танаҳо пайвастанд) ба муқовимати заминвасли зеристгоҳи таъминкунанда баробар бошад ва расиши кутоҳи ба тана ба амал ояд, пас шиддати ламс тақрибан ба нисфи шиддати фаза баробар мешавад (барои шабакаи 220 В — тақрибан </a:t>
            </a:r>
            <a:r>
              <a:rPr lang="tg-Cyrl-TJ" sz="2200" b="1" dirty="0">
                <a:effectLst/>
                <a:latin typeface="Times New Roman" panose="02020603050405020304" pitchFamily="18" charset="0"/>
                <a:ea typeface="Times New Roman" panose="02020603050405020304" pitchFamily="18" charset="0"/>
              </a:rPr>
              <a:t>110 В</a:t>
            </a:r>
            <a:r>
              <a:rPr lang="tg-Cyrl-TJ"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Ин шиддат хатарнок буда, талаб мекунад, ки хат фавран хомӯш карда шавад.</a:t>
            </a:r>
          </a:p>
        </p:txBody>
      </p:sp>
      <p:sp>
        <p:nvSpPr>
          <p:cNvPr id="5" name="Заголовок 1">
            <a:extLst>
              <a:ext uri="{FF2B5EF4-FFF2-40B4-BE49-F238E27FC236}">
                <a16:creationId xmlns:a16="http://schemas.microsoft.com/office/drawing/2014/main" id="{4934C7A8-FC6B-4DEF-8AEC-B55A35E4573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a:t>
            </a:r>
            <a:r>
              <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43472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727528F-B469-45B9-BC7A-01CBFAA5A48A}"/>
              </a:ext>
            </a:extLst>
          </p:cNvPr>
          <p:cNvSpPr txBox="1"/>
          <p:nvPr/>
        </p:nvSpPr>
        <p:spPr>
          <a:xfrm>
            <a:off x="1043608" y="980728"/>
            <a:ext cx="7632848" cy="4094198"/>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Аммо чунин хомӯшшавӣ бо автоматҳо ва муҳофизакҳо дар вақти бехатар таъмин намешавад, зеро ҷараёни расиши кутоҳи якфаза хурд аст. Масалан, агар муқовимати заминвасли зеристгоҳ ва заминвасли маҳаллӣ ҳар кадом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0,5 Ом</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бошад ва дигар муқовиматҳо ба ҳисоб гирифта нашаванд, дар шиддати 220 В ҷараёни расиши кутоҳи ҳамагӣ тақрибан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220 А</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-ро ташкил медиҳад. Бо дарназардошти ҳамаи муқовиматҳо дар занҷир, ин ҷараён боз ҳам камтар мешавад.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BD542076-1CC3-4DD6-AD37-BFD3042174FC}"/>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a:t>
            </a:r>
            <a:r>
              <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11611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F50F7A7-0DE0-4458-9686-28CE99907CED}"/>
              </a:ext>
            </a:extLst>
          </p:cNvPr>
          <p:cNvSpPr txBox="1"/>
          <p:nvPr/>
        </p:nvSpPr>
        <p:spPr>
          <a:xfrm>
            <a:off x="899592" y="908720"/>
            <a:ext cx="7776864" cy="4094198"/>
          </a:xfrm>
          <a:prstGeom prst="rect">
            <a:avLst/>
          </a:prstGeom>
          <a:noFill/>
        </p:spPr>
        <p:txBody>
          <a:bodyPr wrap="square">
            <a:spAutoFit/>
          </a:bodyPr>
          <a:lstStyle/>
          <a:p>
            <a:pPr algn="just">
              <a:lnSpc>
                <a:spcPct val="150000"/>
              </a:lnSpc>
              <a:spcAft>
                <a:spcPts val="1000"/>
              </a:spcAft>
            </a:pP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Бехатарии сӯхтор</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дар шабакаҳои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TT</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нисбат ба шабакаҳои TN-C хеле баландтар аст. Ин ба он вобаста аст, ки ҷараёни расиши кутоҳи нисбатан хурд мебошад ва инчунин истифодаи ҳатмии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УЗО</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мавҷуд аст (бе онҳо шабакаи TT умуман истифода бурда намешавад).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Бефосилагии таъминоти барқ</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дар шабакаҳои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TT</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ҳангоми расиши кутоҳ якфаза таъмин намешавад, зеро аз рӯи талаботи бехатарӣ хомӯш кардани пайвастшавӣ зарур 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CBDBDD28-6CDF-4A34-8D11-6CDDED424D1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a:t>
            </a:r>
            <a:r>
              <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31431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AF17F4DC-A4B3-48A1-9B00-F33FB5DED700}"/>
              </a:ext>
            </a:extLst>
          </p:cNvPr>
          <p:cNvSpPr txBox="1"/>
          <p:nvPr/>
        </p:nvSpPr>
        <p:spPr>
          <a:xfrm>
            <a:off x="971600" y="548680"/>
            <a:ext cx="7704856" cy="5109860"/>
          </a:xfrm>
          <a:prstGeom prst="rect">
            <a:avLst/>
          </a:prstGeom>
          <a:noFill/>
        </p:spPr>
        <p:txBody>
          <a:bodyPr wrap="square">
            <a:spAutoFit/>
          </a:bodyPr>
          <a:lstStyle/>
          <a:p>
            <a:pPr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Ҳангоми ба вуҷуд омадани расиши кутоҳи якфаза ба замин дар шабакаи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TT</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шиддат дар фазаҳои осебнадида нисбат ба замин баланд мешавад.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Ин бо пайдо шудани шиддат дар нейтрали трансформатори таъминкунанда (6(10)/0,4 кВ) вобаста аст. Агар муқовиматҳо тавре қабул карда шаванд, ки дар боло оварда шуданд, пас шиддат дар нейтрал тақрибан ба </a:t>
            </a:r>
            <a:r>
              <a:rPr lang="ru-RU" sz="2200" dirty="0" err="1">
                <a:effectLst/>
                <a:latin typeface="Times New Roman" panose="02020603050405020304" pitchFamily="18" charset="0"/>
                <a:ea typeface="Calibri" panose="020F0502020204030204" pitchFamily="34" charset="0"/>
                <a:cs typeface="Times New Roman" panose="02020603050405020304" pitchFamily="18" charset="0"/>
              </a:rPr>
              <a:t>нисфи</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шиддати фаза баробар мешавад. Ин баландшавии шиддат барои изолятсия хатарнок нест, зеро расиши кутоҳи якфаза ба туфайли кори зудии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УЗО (RCD)</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дар муддати кӯтоҳ бартараф карда мешавад, Слайди дигар-</a:t>
            </a:r>
          </a:p>
        </p:txBody>
      </p:sp>
      <p:sp>
        <p:nvSpPr>
          <p:cNvPr id="6" name="Заголовок 1">
            <a:extLst>
              <a:ext uri="{FF2B5EF4-FFF2-40B4-BE49-F238E27FC236}">
                <a16:creationId xmlns:a16="http://schemas.microsoft.com/office/drawing/2014/main" id="{CD6C9069-636C-4F8C-A1F5-CC5183882F99}"/>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a:t>
            </a:r>
            <a:r>
              <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68085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24894EBB-4515-4176-90CE-B9B06AA93E1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a:t>
            </a:r>
            <a:r>
              <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AE45CAF-7E9F-4841-BE41-3BF910AB2330}"/>
              </a:ext>
            </a:extLst>
          </p:cNvPr>
          <p:cNvSpPr txBox="1"/>
          <p:nvPr/>
        </p:nvSpPr>
        <p:spPr>
          <a:xfrm>
            <a:off x="899592" y="764704"/>
            <a:ext cx="7848872" cy="839845"/>
          </a:xfrm>
          <a:prstGeom prst="rect">
            <a:avLst/>
          </a:prstGeom>
          <a:noFill/>
        </p:spPr>
        <p:txBody>
          <a:bodyPr wrap="square">
            <a:spAutoFit/>
          </a:bodyPr>
          <a:lstStyle/>
          <a:p>
            <a:pPr indent="449580" algn="just">
              <a:lnSpc>
                <a:spcPct val="115000"/>
              </a:lnSpc>
            </a:pPr>
            <a:r>
              <a:rPr lang="ru-RU" sz="2200" dirty="0">
                <a:effectLst/>
                <a:latin typeface="Times New Roman" panose="02020603050405020304" pitchFamily="18" charset="0"/>
                <a:ea typeface="Times New Roman" panose="02020603050405020304" pitchFamily="18" charset="0"/>
              </a:rPr>
              <a:t>аксаран ҳатто пеш аз он ки ҷараён ба қимати максималӣ расад.</a:t>
            </a:r>
          </a:p>
        </p:txBody>
      </p:sp>
      <p:sp>
        <p:nvSpPr>
          <p:cNvPr id="8" name="TextBox 7">
            <a:extLst>
              <a:ext uri="{FF2B5EF4-FFF2-40B4-BE49-F238E27FC236}">
                <a16:creationId xmlns:a16="http://schemas.microsoft.com/office/drawing/2014/main" id="{AF91408B-A584-425C-B78A-3DAA34193A7C}"/>
              </a:ext>
            </a:extLst>
          </p:cNvPr>
          <p:cNvSpPr txBox="1"/>
          <p:nvPr/>
        </p:nvSpPr>
        <p:spPr>
          <a:xfrm>
            <a:off x="755576" y="1052736"/>
            <a:ext cx="7848871" cy="4602029"/>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Дар системаи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TT</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одатан якчанд корпусҳои таҷҳизоти барқӣ тавассути ноқили муҳофизатии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PE</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ба ҳам пайваст шуда, ба як заминвасли умумӣ васл карда мешаванд, ки аз заминкунии зеристгоҳи таъминкунанда ҷудо мебошад. Аз нуқтаи назари иқтисодӣ, барои ҳар як қабулкунандаи барқ сохтани заминвасли алоҳида мақсаднок нест.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Дар ҳолати кори муқаррарӣ, аз рӯи ноқили муҳофизатии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PE</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ҷараён намегузарад ва мувофиқан байни корпусҳои таҷҳизоти гуногун фарқи потенсиал вуҷуд надорад.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78703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BFFFD7F8-7ACF-433D-8F1D-59147012AB49}"/>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a:t>
            </a:r>
            <a:r>
              <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1EC4CFF-0B57-490B-84CA-E299ED41F49F}"/>
              </a:ext>
            </a:extLst>
          </p:cNvPr>
          <p:cNvSpPr txBox="1"/>
          <p:nvPr/>
        </p:nvSpPr>
        <p:spPr>
          <a:xfrm>
            <a:off x="1115616" y="620688"/>
            <a:ext cx="7488832" cy="409419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Яъне, дар ин ҳолат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вайроншавиҳои электромагнитӣ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(фарқи потенсиал, ҷараёнҳо дар конструксияҳои бино ва ғилофҳои кабелҳо) амалан вуҷуд надоранд.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Ҳангоми расиши кутоҳи якфаза, ҷараён нисбатан хурд аст, пастшавии шиддат дар ноқили муҳофизатӣ кам мебошад ва давомнокии ҷараён кӯтоҳ аст. Аз ин рӯ, халалҳои ба вуҷудомада низ ночиз мебошанд.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12070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6F3BA8-6F28-4A5D-95C6-245CD4726F6F}"/>
              </a:ext>
            </a:extLst>
          </p:cNvPr>
          <p:cNvSpPr txBox="1"/>
          <p:nvPr/>
        </p:nvSpPr>
        <p:spPr>
          <a:xfrm>
            <a:off x="971600" y="980728"/>
            <a:ext cx="7776864" cy="4094198"/>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Ҳамин тавр, аз нуқтаи назари </a:t>
            </a:r>
            <a:r>
              <a:rPr lang="tg-Cyrl-TJ" sz="2200" b="1" dirty="0">
                <a:effectLst/>
                <a:latin typeface="Times New Roman" panose="02020603050405020304" pitchFamily="18" charset="0"/>
                <a:ea typeface="Times New Roman" panose="02020603050405020304" pitchFamily="18" charset="0"/>
              </a:rPr>
              <a:t>мувофиқати электромагнитӣ</a:t>
            </a:r>
            <a:r>
              <a:rPr lang="tg-Cyrl-TJ" sz="2200" dirty="0">
                <a:effectLst/>
                <a:latin typeface="Times New Roman" panose="02020603050405020304" pitchFamily="18" charset="0"/>
                <a:ea typeface="Times New Roman" panose="02020603050405020304" pitchFamily="18" charset="0"/>
              </a:rPr>
              <a:t>, шабакаи </a:t>
            </a:r>
            <a:r>
              <a:rPr lang="tg-Cyrl-TJ" sz="2200" b="1" dirty="0">
                <a:effectLst/>
                <a:latin typeface="Times New Roman" panose="02020603050405020304" pitchFamily="18" charset="0"/>
                <a:ea typeface="Times New Roman" panose="02020603050405020304" pitchFamily="18" charset="0"/>
              </a:rPr>
              <a:t>TT</a:t>
            </a:r>
            <a:r>
              <a:rPr lang="tg-Cyrl-TJ" sz="2200" dirty="0">
                <a:effectLst/>
                <a:latin typeface="Times New Roman" panose="02020603050405020304" pitchFamily="18" charset="0"/>
                <a:ea typeface="Times New Roman" panose="02020603050405020304" pitchFamily="18" charset="0"/>
              </a:rPr>
              <a:t> нисбат ба шабакаи </a:t>
            </a:r>
            <a:r>
              <a:rPr lang="tg-Cyrl-TJ" sz="2200" b="1" dirty="0">
                <a:effectLst/>
                <a:latin typeface="Times New Roman" panose="02020603050405020304" pitchFamily="18" charset="0"/>
                <a:ea typeface="Times New Roman" panose="02020603050405020304" pitchFamily="18" charset="0"/>
              </a:rPr>
              <a:t>TN-C</a:t>
            </a:r>
            <a:r>
              <a:rPr lang="tg-Cyrl-TJ" sz="2200" dirty="0">
                <a:effectLst/>
                <a:latin typeface="Times New Roman" panose="02020603050405020304" pitchFamily="18" charset="0"/>
                <a:ea typeface="Times New Roman" panose="02020603050405020304" pitchFamily="18" charset="0"/>
              </a:rPr>
              <a:t> дар ҳолати муқаррарӣ ва нисбат ба шабакаҳои </a:t>
            </a:r>
            <a:r>
              <a:rPr lang="tg-Cyrl-TJ" sz="2200" b="1" dirty="0">
                <a:effectLst/>
                <a:latin typeface="Times New Roman" panose="02020603050405020304" pitchFamily="18" charset="0"/>
                <a:ea typeface="Times New Roman" panose="02020603050405020304" pitchFamily="18" charset="0"/>
              </a:rPr>
              <a:t>TN-C, TN-S, TN-C-S</a:t>
            </a:r>
            <a:r>
              <a:rPr lang="tg-Cyrl-TJ" sz="2200" dirty="0">
                <a:effectLst/>
                <a:latin typeface="Times New Roman" panose="02020603050405020304" pitchFamily="18" charset="0"/>
                <a:ea typeface="Times New Roman" panose="02020603050405020304" pitchFamily="18" charset="0"/>
              </a:rPr>
              <a:t> дар ҳолати расиши кутоҳи якфаза бартарӣ дорад. Ҳаҷми осебёби таҷҳизот дар шабакаҳои </a:t>
            </a:r>
            <a:r>
              <a:rPr lang="tg-Cyrl-TJ" sz="2200" b="1" dirty="0">
                <a:effectLst/>
                <a:latin typeface="Times New Roman" panose="02020603050405020304" pitchFamily="18" charset="0"/>
                <a:ea typeface="Times New Roman" panose="02020603050405020304" pitchFamily="18" charset="0"/>
              </a:rPr>
              <a:t>TT</a:t>
            </a:r>
            <a:r>
              <a:rPr lang="tg-Cyrl-TJ" sz="2200" dirty="0">
                <a:effectLst/>
                <a:latin typeface="Times New Roman" panose="02020603050405020304" pitchFamily="18" charset="0"/>
                <a:ea typeface="Times New Roman" panose="02020603050405020304" pitchFamily="18" charset="0"/>
              </a:rPr>
              <a:t> ҳангоми расиши кутоҳи якфаза кам мебошад, ки ин бо қимати пасти ҷараён ва истифодаи </a:t>
            </a:r>
            <a:r>
              <a:rPr lang="tg-Cyrl-TJ" sz="2200" b="1" dirty="0">
                <a:effectLst/>
                <a:latin typeface="Times New Roman" panose="02020603050405020304" pitchFamily="18" charset="0"/>
                <a:ea typeface="Times New Roman" panose="02020603050405020304" pitchFamily="18" charset="0"/>
              </a:rPr>
              <a:t>УЗО</a:t>
            </a:r>
            <a:r>
              <a:rPr lang="tg-Cyrl-TJ" sz="2200" dirty="0">
                <a:effectLst/>
                <a:latin typeface="Times New Roman" panose="02020603050405020304" pitchFamily="18" charset="0"/>
                <a:ea typeface="Times New Roman" panose="02020603050405020304" pitchFamily="18" charset="0"/>
              </a:rPr>
              <a:t>, ки пеш аз пурра инкишоф ёфтани осеби изолятсия хомӯшшавиро таъмин мекунад, вобаста аст.</a:t>
            </a:r>
            <a:endParaRPr lang="ru-RU" sz="2200" dirty="0">
              <a:effectLst/>
              <a:latin typeface="Times New Roman" panose="02020603050405020304" pitchFamily="18" charset="0"/>
              <a:ea typeface="Times New Roman" panose="02020603050405020304" pitchFamily="18" charset="0"/>
            </a:endParaRPr>
          </a:p>
        </p:txBody>
      </p:sp>
      <p:sp>
        <p:nvSpPr>
          <p:cNvPr id="6" name="Заголовок 1">
            <a:extLst>
              <a:ext uri="{FF2B5EF4-FFF2-40B4-BE49-F238E27FC236}">
                <a16:creationId xmlns:a16="http://schemas.microsoft.com/office/drawing/2014/main" id="{2134C557-60F4-46D3-9E10-64EB35F3A810}"/>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T</a:t>
            </a:r>
            <a:r>
              <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36673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00338518-77BA-4306-BA68-CED409DBA4A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a:t>
            </a:r>
            <a:r>
              <a:rPr lang="en-US"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D6CC2743-6983-420E-9658-7940558F7083}"/>
              </a:ext>
            </a:extLst>
          </p:cNvPr>
          <p:cNvSpPr txBox="1"/>
          <p:nvPr/>
        </p:nvSpPr>
        <p:spPr>
          <a:xfrm>
            <a:off x="971600" y="980728"/>
            <a:ext cx="7776864" cy="460202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Нуқтаи нейтралии трансформатори таъминкунанда (6(10)/0,4 кВ) дар чунин шабака аз замин изолятсия шудааст ё тавассути муқовимати калон (садҳо Ом – чанд кОм) замин карда мешавад. Ноқили муҳофизатӣ дар ин шабакаҳо аз ноқили нейтралӣ ҷудо мебошад.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Бехатарии барқӣ</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ҳангоми кӯтоҳпайвастшавии якфаза ба корпус дар чунин шабакаҳо аз ҳама баландтарин дар байни системаҳои баррасишуда мебошад. Ин бо он вобаста аст, ки ҷараёни кӯтоҳпайвастшавии якфаза хеле хурд аст (одатан якчанд ампер).</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09954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5C265570-01D9-4162-A806-728AAB47955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a:t>
            </a:r>
            <a:r>
              <a:rPr lang="en-US"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EC8C002-D634-4C32-922D-CB6935342684}"/>
              </a:ext>
            </a:extLst>
          </p:cNvPr>
          <p:cNvSpPr txBox="1"/>
          <p:nvPr/>
        </p:nvSpPr>
        <p:spPr>
          <a:xfrm>
            <a:off x="1043608" y="620688"/>
            <a:ext cx="7704856" cy="5109860"/>
          </a:xfrm>
          <a:prstGeom prst="rect">
            <a:avLst/>
          </a:prstGeom>
          <a:noFill/>
        </p:spPr>
        <p:txBody>
          <a:bodyPr wrap="square">
            <a:spAutoFit/>
          </a:bodyPr>
          <a:lstStyle/>
          <a:p>
            <a:pPr indent="449580"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чунин ҳолат шиддати ламс хеле кам буда, зарурати хомӯш кардани фаврии осеб ба миён намеояд. Илова бар ин, бехатариро метавон боз ҳам беҳтар кард бо истифодаи дастгоҳҳои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УЗО (RCD)</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50000"/>
              </a:lnSpc>
            </a:pP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Бехатарии сӯхтор</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дар шабакаҳои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IT</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нисбат ба шабакаҳои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TN-C, TN-S, TN-C-S ва TT</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баландтарин мебошад. Сабаб — қимати хеле ками ҷараёни кӯтоҳпайвастшавии якфаза ва эҳтимолияти пасти ба вуҷуд омадани сӯхтор аст. Шабакаҳои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IT</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бо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эътимоднокии баланд ва бефосилагии таъминоти барқ</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фарқ мекунанд.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50453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231DA441-320A-44B3-8623-27389F9B2293}"/>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a:t>
            </a:r>
            <a:r>
              <a:rPr lang="en-US"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F5105F2-F4B9-4F53-B58B-BDC85FFB70AD}"/>
              </a:ext>
            </a:extLst>
          </p:cNvPr>
          <p:cNvSpPr txBox="1"/>
          <p:nvPr/>
        </p:nvSpPr>
        <p:spPr>
          <a:xfrm>
            <a:off x="1043608" y="404664"/>
            <a:ext cx="7704856" cy="5279137"/>
          </a:xfrm>
          <a:prstGeom prst="rect">
            <a:avLst/>
          </a:prstGeom>
          <a:noFill/>
        </p:spPr>
        <p:txBody>
          <a:bodyPr wrap="square">
            <a:spAutoFit/>
          </a:bodyPr>
          <a:lstStyle/>
          <a:p>
            <a:pPr indent="449580" algn="just"/>
            <a:r>
              <a:rPr lang="tg-Cyrl-TJ" sz="2200" dirty="0">
                <a:effectLst/>
                <a:latin typeface="Times New Roman" panose="02020603050405020304" pitchFamily="18" charset="0"/>
                <a:ea typeface="Times New Roman" panose="02020603050405020304" pitchFamily="18" charset="0"/>
              </a:rPr>
              <a:t>Пайдо шудани кӯтоҳпайвастшавии якфаза ба замин талаб намекунад, ки шабака фавран хомӯш карда шавад.</a:t>
            </a:r>
            <a:endParaRPr lang="ru-RU" sz="2200" dirty="0">
              <a:effectLst/>
              <a:latin typeface="Times New Roman" panose="02020603050405020304" pitchFamily="18" charset="0"/>
              <a:ea typeface="Times New Roman" panose="02020603050405020304" pitchFamily="18" charset="0"/>
            </a:endParaRPr>
          </a:p>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Ҳангоми ба вуҷуд омадани кӯтоҳпайвастшавии якфаза ба замин дар шабакаи </a:t>
            </a:r>
            <a:r>
              <a:rPr lang="tg-Cyrl-TJ" sz="2200" b="1" dirty="0">
                <a:effectLst/>
                <a:latin typeface="Times New Roman" panose="02020603050405020304" pitchFamily="18" charset="0"/>
                <a:ea typeface="Times New Roman" panose="02020603050405020304" pitchFamily="18" charset="0"/>
              </a:rPr>
              <a:t>IT</a:t>
            </a:r>
            <a:r>
              <a:rPr lang="tg-Cyrl-TJ" sz="2200" dirty="0">
                <a:effectLst/>
                <a:latin typeface="Times New Roman" panose="02020603050405020304" pitchFamily="18" charset="0"/>
                <a:ea typeface="Times New Roman" panose="02020603050405020304" pitchFamily="18" charset="0"/>
              </a:rPr>
              <a:t>, шиддат дар фазаҳои осебнадида то </a:t>
            </a:r>
            <a:r>
              <a:rPr lang="tg-Cyrl-TJ" sz="2200" b="1" dirty="0">
                <a:effectLst/>
                <a:latin typeface="Times New Roman" panose="02020603050405020304" pitchFamily="18" charset="0"/>
                <a:ea typeface="Times New Roman" panose="02020603050405020304" pitchFamily="18" charset="0"/>
              </a:rPr>
              <a:t>1,73 маротиба</a:t>
            </a:r>
            <a:r>
              <a:rPr lang="tg-Cyrl-TJ" sz="2200" dirty="0">
                <a:effectLst/>
                <a:latin typeface="Times New Roman" panose="02020603050405020304" pitchFamily="18" charset="0"/>
                <a:ea typeface="Times New Roman" panose="02020603050405020304" pitchFamily="18" charset="0"/>
              </a:rPr>
              <a:t> зиёд мешавад. Дар шабакаҳои IT бо нейтрали пурра изолятсияшуда (бе заминкунии муқовиматӣ) эҳтимолияти ба вуҷуд омадани </a:t>
            </a:r>
            <a:r>
              <a:rPr lang="tg-Cyrl-TJ" sz="2200" b="1" dirty="0">
                <a:effectLst/>
                <a:latin typeface="Times New Roman" panose="02020603050405020304" pitchFamily="18" charset="0"/>
                <a:ea typeface="Times New Roman" panose="02020603050405020304" pitchFamily="18" charset="0"/>
              </a:rPr>
              <a:t>перенапряженияҳои камонӣ (дугавӣ)</a:t>
            </a:r>
            <a:r>
              <a:rPr lang="tg-Cyrl-TJ" sz="2200" dirty="0">
                <a:effectLst/>
                <a:latin typeface="Times New Roman" panose="02020603050405020304" pitchFamily="18" charset="0"/>
                <a:ea typeface="Times New Roman" panose="02020603050405020304" pitchFamily="18" charset="0"/>
              </a:rPr>
              <a:t> бо қимати баланд вуҷуд дорад. </a:t>
            </a:r>
            <a:r>
              <a:rPr lang="tg-Cyrl-TJ" sz="2200" b="1" dirty="0">
                <a:effectLst/>
                <a:latin typeface="Times New Roman" panose="02020603050405020304" pitchFamily="18" charset="0"/>
                <a:ea typeface="Times New Roman" panose="02020603050405020304" pitchFamily="18" charset="0"/>
              </a:rPr>
              <a:t>Халалҳои электромагнитӣ</a:t>
            </a:r>
            <a:r>
              <a:rPr lang="tg-Cyrl-TJ" sz="2200" dirty="0">
                <a:effectLst/>
                <a:latin typeface="Times New Roman" panose="02020603050405020304" pitchFamily="18" charset="0"/>
                <a:ea typeface="Times New Roman" panose="02020603050405020304" pitchFamily="18" charset="0"/>
              </a:rPr>
              <a:t> дар шабакаҳои IT кам мебошанд, зеро ҷараёни кӯтоҳпайвастшавии якфаза хурд буда, пастшавии назарраси шиддатро дар ноқили муҳофизатӣ ба вуҷуд намеорад.</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245516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8FC81524-CFE0-4783-99DB-8F108F662C2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Шабакаи </a:t>
            </a:r>
            <a:r>
              <a:rPr lang="en-US"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endPar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854EAFF-2D67-4E9A-AFB4-70DAF091956F}"/>
              </a:ext>
            </a:extLst>
          </p:cNvPr>
          <p:cNvSpPr txBox="1"/>
          <p:nvPr/>
        </p:nvSpPr>
        <p:spPr>
          <a:xfrm>
            <a:off x="899592" y="1196747"/>
            <a:ext cx="7848872" cy="3816429"/>
          </a:xfrm>
          <a:prstGeom prst="rect">
            <a:avLst/>
          </a:prstGeom>
          <a:noFill/>
        </p:spPr>
        <p:txBody>
          <a:bodyPr wrap="square">
            <a:spAutoFit/>
          </a:bodyPr>
          <a:lstStyle/>
          <a:p>
            <a:pPr indent="449580" algn="just">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Осебёбии таҷҳизот ҳангоми ба вуҷуд омадани кӯтоҳпайвастшавии якфаза дар шабакаҳои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хеле кам аст. Барои истифодаи самараноки чунин шабакаҳо кормандони баландихтисос лозиманд, ки тавонанд зуд нуқсро пайдо ва бартараф намоянд. Барои муайян кардани пайвастшавии осебдида дастгоҳҳои махсус истифода мешаванд (дар кишварҳои ғарбӣ генератори ҷараён бо басомади ғайри саноатӣ, ки ба нейтрал пайваст мешавад, истифода мегардад). Шабакаҳои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маҳдудият дар васеъшавӣ доранд, зеро илова кардани пайвастҳои нав ҷараёни кӯтоҳпайвастшавии якфазаро зиёд мекунад.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249636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51B0BF2A-B2AB-472A-BB52-F18606DC8394}"/>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Тавсияҳои умумӣ барои интихоби навъи шабака</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483A6AEB-1D97-4224-AFC9-9327844863CE}"/>
              </a:ext>
            </a:extLst>
          </p:cNvPr>
          <p:cNvSpPr txBox="1"/>
          <p:nvPr/>
        </p:nvSpPr>
        <p:spPr>
          <a:xfrm>
            <a:off x="899592" y="548680"/>
            <a:ext cx="7776864" cy="4658198"/>
          </a:xfrm>
          <a:prstGeom prst="rect">
            <a:avLst/>
          </a:prstGeom>
          <a:noFill/>
        </p:spPr>
        <p:txBody>
          <a:bodyPr wrap="square">
            <a:spAutoFit/>
          </a:bodyPr>
          <a:lstStyle/>
          <a:p>
            <a:pPr marL="457200" lvl="0" indent="-4572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Шабакаҳои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TN-C</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ва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TN-C-S</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тавсия дода намешаванд, зеро сатҳи пасти бехатарии барқӣ ва сӯхторӣ доранд ва метавонанд халалҳои назарраси электромагнитӣ ба вуҷуд оранд.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Шабакаҳои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TN-S</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барои системаҳои статсионарӣ (тағйирнопазир), ки як маротиба тарҳрезӣ мешаванд, тавсия мегарданд.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Шабакаҳои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TT</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барои таҷҳизоти муваққатӣ, васеъшаванда ва тағйирёбанда мувофиқ мебошанд.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buFont typeface="+mj-lt"/>
              <a:buAutoNum type="arabicPeriod"/>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Шабакаҳои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дар ҳолатҳое истифода мешаванд, ки бефосилагии таъминоти барқ аҳамияти хеле баланд дорад.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45129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6A62D0B-159A-45C5-AABD-A985CDC83CB2}"/>
              </a:ext>
            </a:extLst>
          </p:cNvPr>
          <p:cNvSpPr>
            <a:spLocks noGrp="1"/>
          </p:cNvSpPr>
          <p:nvPr>
            <p:ph idx="1"/>
          </p:nvPr>
        </p:nvSpPr>
        <p:spPr>
          <a:xfrm>
            <a:off x="755576" y="980728"/>
            <a:ext cx="8013382" cy="4389120"/>
          </a:xfrm>
        </p:spPr>
        <p:txBody>
          <a:bodyPr>
            <a:normAutofit/>
          </a:bodyPr>
          <a:lstStyle/>
          <a:p>
            <a:pPr marL="0" indent="0" algn="just">
              <a:lnSpc>
                <a:spcPct val="150000"/>
              </a:lnSpc>
              <a:buNone/>
            </a:pPr>
            <a:r>
              <a:rPr lang="ru-RU" sz="2200" dirty="0">
                <a:effectLst/>
                <a:latin typeface="Times New Roman" panose="02020603050405020304" pitchFamily="18" charset="0"/>
                <a:ea typeface="Times New Roman" panose="02020603050405020304" pitchFamily="18" charset="0"/>
              </a:rPr>
              <a:t>	Имкон дорад ҳолатҳое бошанд, ки дар як шабака якбора ду ё се режим истифода бурда шаванд. Масалан, тамоми шабака метавонад бо Реҷаи </a:t>
            </a:r>
            <a:r>
              <a:rPr lang="ru-RU" sz="2200" b="1" dirty="0">
                <a:effectLst/>
                <a:latin typeface="Times New Roman" panose="02020603050405020304" pitchFamily="18" charset="0"/>
                <a:ea typeface="Times New Roman" panose="02020603050405020304" pitchFamily="18" charset="0"/>
              </a:rPr>
              <a:t>TN-S</a:t>
            </a:r>
            <a:r>
              <a:rPr lang="ru-RU" sz="2200" dirty="0">
                <a:effectLst/>
                <a:latin typeface="Times New Roman" panose="02020603050405020304" pitchFamily="18" charset="0"/>
                <a:ea typeface="Times New Roman" panose="02020603050405020304" pitchFamily="18" charset="0"/>
              </a:rPr>
              <a:t> кор кунад, вале қисми он тавассути трансформатори ҷудокунанда бо Реҷаи </a:t>
            </a:r>
            <a:r>
              <a:rPr lang="ru-RU" sz="2200" b="1" dirty="0">
                <a:effectLst/>
                <a:latin typeface="Times New Roman" panose="02020603050405020304" pitchFamily="18" charset="0"/>
                <a:ea typeface="Times New Roman" panose="02020603050405020304" pitchFamily="18" charset="0"/>
              </a:rPr>
              <a:t>IT</a:t>
            </a:r>
            <a:r>
              <a:rPr lang="ru-RU" sz="2200" dirty="0">
                <a:effectLst/>
                <a:latin typeface="Times New Roman" panose="02020603050405020304" pitchFamily="18" charset="0"/>
                <a:ea typeface="Times New Roman" panose="02020603050405020304" pitchFamily="18" charset="0"/>
              </a:rPr>
              <a:t> таъмин гардад. </a:t>
            </a:r>
            <a:r>
              <a:rPr lang="tg-Cyrl-TJ" sz="2200" b="1" dirty="0">
                <a:effectLst/>
                <a:latin typeface="Times New Roman" panose="02020603050405020304" pitchFamily="18" charset="0"/>
                <a:ea typeface="Times New Roman" panose="02020603050405020304" pitchFamily="18" charset="0"/>
              </a:rPr>
              <a:t>Хулоса: </a:t>
            </a:r>
            <a:r>
              <a:rPr lang="tg-Cyrl-TJ" sz="2200" dirty="0">
                <a:effectLst/>
                <a:latin typeface="Times New Roman" panose="02020603050405020304" pitchFamily="18" charset="0"/>
                <a:ea typeface="Times New Roman" panose="02020603050405020304" pitchFamily="18" charset="0"/>
              </a:rPr>
              <a:t>Ҳеҷ яке аз усулҳои заминкунии нейтрал ва қисмҳои ноқили кушода универсалӣ нест. Дар ҳар як ҳолати мушаххас бояд муқоисаи иқтисодӣ ва техникӣ гузаронида шуда, интихоби система бо дарназардошти меъёрҳои зерин анҷом дода шавад:</a:t>
            </a:r>
            <a:endParaRPr lang="ru-RU" sz="2200" dirty="0"/>
          </a:p>
        </p:txBody>
      </p:sp>
      <p:sp>
        <p:nvSpPr>
          <p:cNvPr id="4" name="Заголовок 1">
            <a:extLst>
              <a:ext uri="{FF2B5EF4-FFF2-40B4-BE49-F238E27FC236}">
                <a16:creationId xmlns:a16="http://schemas.microsoft.com/office/drawing/2014/main" id="{5E6EB5CD-54E9-4F8B-BEEA-D1E51E17DD3A}"/>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Тавсияҳои умумӣ барои интихоби навъи шабака</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030383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6CE50F06-8363-4B59-8C37-177EAFD5242C}"/>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Aft>
                <a:spcPts val="100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Тавсияҳои умумӣ барои интихоби навъи шабака</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1765C1C9-2F0E-4727-8BEC-092E3FDCD2E0}"/>
              </a:ext>
            </a:extLst>
          </p:cNvPr>
          <p:cNvSpPr txBox="1"/>
          <p:nvPr/>
        </p:nvSpPr>
        <p:spPr>
          <a:xfrm>
            <a:off x="1259632" y="908720"/>
            <a:ext cx="7416824" cy="3555973"/>
          </a:xfrm>
          <a:prstGeom prst="rect">
            <a:avLst/>
          </a:prstGeom>
          <a:noFill/>
        </p:spPr>
        <p:txBody>
          <a:bodyPr wrap="square">
            <a:spAutoFit/>
          </a:bodyPr>
          <a:lstStyle/>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сӯхтор;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эътимоднокӣ ва бефосилагии таъминоти барқ;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хусусиятҳои технологияи истеҳсолӣ;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мувофиқати электромагнитӣ;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мавҷудияти кадрҳои баландихтисос;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имконияти васеъкунӣ ва рушди минбаъдаи шабака.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17030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C1E3CA7-151D-41C8-94D8-CA3652A7AAA4}"/>
              </a:ext>
            </a:extLst>
          </p:cNvPr>
          <p:cNvSpPr>
            <a:spLocks noGrp="1"/>
          </p:cNvSpPr>
          <p:nvPr>
            <p:ph idx="1"/>
          </p:nvPr>
        </p:nvSpPr>
        <p:spPr>
          <a:xfrm>
            <a:off x="539552" y="692696"/>
            <a:ext cx="8229600" cy="4389120"/>
          </a:xfrm>
        </p:spPr>
        <p:txBody>
          <a:bodyPr>
            <a:noAutofit/>
          </a:bodyPr>
          <a:lstStyle/>
          <a:p>
            <a:pPr indent="0" algn="just">
              <a:lnSpc>
                <a:spcPct val="115000"/>
              </a:lnSpc>
              <a:spcAft>
                <a:spcPts val="1000"/>
              </a:spcAft>
              <a:buNone/>
            </a:pP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Дар лексия реҷаҳои кори нейтрал дар шабакаҳои 0,4 кВ ва намудҳои асосии системаҳои заминвасл баррасӣ шуданд. Муайян гардид, ки интихоби Реҷаи нейтрал ба стандартҳои байналмилалӣ ва миллӣ такя мекунад ва бо ҳарфҳои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T, N, I, S, C</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ишора мешавад.  Системаҳои асосии заминвасл инҳоянд: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TN-C, TN-S, TN-C-S, TT ва IT</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Ҳар яки онҳо хусусиятҳои худро доранд. Масалан,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TN-C</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содда ва арзон аст, аммо сатҳи бехатарии барқӣ ва сӯхтории он паст мебошад.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TN-S</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бехатартар аст, зеро ноқилҳои муҳофизатӣ ва корӣ ҷудо мебошанд ва имкони истифодаи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УЗО</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вуҷуд дорад.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indent="0" algn="just">
              <a:lnSpc>
                <a:spcPct val="115000"/>
              </a:lnSpc>
              <a:spcAft>
                <a:spcPts val="1000"/>
              </a:spcAft>
              <a:buNone/>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Хулосаи асосӣ: ягон системаи универсалӣ вуҷуд надорад. Интихоби системаи заминвасл бояд вобаста ба шароити мушаххас, талаботи техникӣ ва иқтисодӣ анҷом дода шавад.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ru-RU" sz="20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60D37106-F70E-47A1-9316-1B0436A3C5A5}"/>
              </a:ext>
            </a:extLst>
          </p:cNvPr>
          <p:cNvSpPr txBox="1">
            <a:spLocks/>
          </p:cNvSpPr>
          <p:nvPr/>
        </p:nvSpPr>
        <p:spPr>
          <a:xfrm>
            <a:off x="215516" y="116633"/>
            <a:ext cx="8712968" cy="28803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763195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620688"/>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Шкрабак,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ҳаёт дар истеҳсолоти 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КолосС,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Д. Д. Давлатшоев, Ш. С. Саъдуллозода, Ҷ. Б. Раҳимов, И. Т. Абдуллоев, А. И. Сидоров, И. С. Окраинская, и Н. В. Глотова.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тарҷума аз забони 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1821</TotalTime>
  <Words>3862</Words>
  <Application>Microsoft Office PowerPoint</Application>
  <PresentationFormat>Экран (4:3)</PresentationFormat>
  <Paragraphs>176</Paragraphs>
  <Slides>51</Slides>
  <Notes>4</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51</vt:i4>
      </vt:variant>
    </vt:vector>
  </HeadingPairs>
  <TitlesOfParts>
    <vt:vector size="59" baseType="lpstr">
      <vt:lpstr>Calibri</vt:lpstr>
      <vt:lpstr>Century Gothic</vt:lpstr>
      <vt:lpstr>Constantia</vt:lpstr>
      <vt:lpstr>Symbol</vt:lpstr>
      <vt:lpstr>Times New Roman</vt:lpstr>
      <vt:lpstr>Wingdings</vt:lpstr>
      <vt:lpstr>Wingdings 2</vt:lpstr>
      <vt:lpstr>Поток</vt:lpstr>
      <vt:lpstr>Презентация PowerPoint</vt:lpstr>
      <vt:lpstr>Презентация PowerPoint</vt:lpstr>
      <vt:lpstr>Презентация PowerPoint</vt:lpstr>
      <vt:lpstr>Реҷаҳои кори нейтрал дар шабакаҳои 0,4 кВ</vt:lpstr>
      <vt:lpstr>Реҷаҳои кори нейтрал дар шабакаҳои 0,4 кВ</vt:lpstr>
      <vt:lpstr>Реҷаҳои кори нейтрал дар шабакаҳои 0,4 кВ</vt:lpstr>
      <vt:lpstr>Реҷаҳои кори нейтрал дар шабакаҳои 0,4 кВ</vt:lpstr>
      <vt:lpstr>Реҷаҳои кори нейтрал дар шабакаҳои 0,4 кВ</vt:lpstr>
      <vt:lpstr>Реҷаҳои кори нейтрал дар шабакаҳои 0,4 кВ</vt:lpstr>
      <vt:lpstr>Реҷаҳои кори нейтрал дар шабакаҳои 0,4 кВ</vt:lpstr>
      <vt:lpstr>Реҷаҳои кори нейтрал дар шабакаҳои 0,4 кВ</vt:lpstr>
      <vt:lpstr>Реҷаҳои кори нейтрал дар шабакаҳои 0,4 кВ</vt:lpstr>
      <vt:lpstr>Реҷаҳои кори нейтрал дар шабакаҳои 0,4 кВ</vt:lpstr>
      <vt:lpstr>Реҷаҳои кори нейтрал дар шабакаҳои 0,4 кВ</vt:lpstr>
      <vt:lpstr>Реҷаҳои кори нейтрал дар шабакаҳои 0,4 кВ</vt:lpstr>
      <vt:lpstr>Реҷаҳои кори нейтрал дар шабакаҳои 0,4 кВ</vt:lpstr>
      <vt:lpstr>Реҷаҳои кори нейтрал дар шабакаҳои 0,4 кВ</vt:lpstr>
      <vt:lpstr>Реҷаҳои кори нейтрал дар шабакаҳои 0,4 кВ</vt:lpstr>
      <vt:lpstr>Реҷаҳои кори нейтрал дар шабакаҳои 0,4 кВ</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70</cp:revision>
  <dcterms:created xsi:type="dcterms:W3CDTF">2026-03-15T08:20:21Z</dcterms:created>
  <dcterms:modified xsi:type="dcterms:W3CDTF">2026-05-12T04:28:39Z</dcterms:modified>
</cp:coreProperties>
</file>