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0"/>
  </p:notesMasterIdLst>
  <p:sldIdLst>
    <p:sldId id="256" r:id="rId2"/>
    <p:sldId id="258" r:id="rId3"/>
    <p:sldId id="259" r:id="rId4"/>
    <p:sldId id="265" r:id="rId5"/>
    <p:sldId id="267" r:id="rId6"/>
    <p:sldId id="295" r:id="rId7"/>
    <p:sldId id="322" r:id="rId8"/>
    <p:sldId id="372" r:id="rId9"/>
    <p:sldId id="373" r:id="rId10"/>
    <p:sldId id="374" r:id="rId11"/>
    <p:sldId id="286" r:id="rId12"/>
    <p:sldId id="335" r:id="rId13"/>
    <p:sldId id="348" r:id="rId14"/>
    <p:sldId id="349" r:id="rId15"/>
    <p:sldId id="350" r:id="rId16"/>
    <p:sldId id="351" r:id="rId17"/>
    <p:sldId id="352" r:id="rId18"/>
    <p:sldId id="353" r:id="rId19"/>
    <p:sldId id="355" r:id="rId20"/>
    <p:sldId id="354" r:id="rId21"/>
    <p:sldId id="375" r:id="rId22"/>
    <p:sldId id="357" r:id="rId23"/>
    <p:sldId id="359" r:id="rId24"/>
    <p:sldId id="360" r:id="rId25"/>
    <p:sldId id="361" r:id="rId26"/>
    <p:sldId id="362" r:id="rId27"/>
    <p:sldId id="363" r:id="rId28"/>
    <p:sldId id="364" r:id="rId29"/>
    <p:sldId id="365" r:id="rId30"/>
    <p:sldId id="366" r:id="rId31"/>
    <p:sldId id="367" r:id="rId32"/>
    <p:sldId id="368" r:id="rId33"/>
    <p:sldId id="369" r:id="rId34"/>
    <p:sldId id="370" r:id="rId35"/>
    <p:sldId id="371" r:id="rId36"/>
    <p:sldId id="347" r:id="rId37"/>
    <p:sldId id="261" r:id="rId38"/>
    <p:sldId id="262" r:id="rId3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27.04.2026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27.04.2026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27.04.2026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27.04.2026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27.04.2026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27.04.2026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27.04.2026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27.04.2026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27.04.2026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27.04.2026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27.04.2026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27.04.2026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27.04.2026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914930"/>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10. Protective Disconnection in Isolated Neutral Networks</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1439368"/>
          </a:xfrm>
          <a:prstGeom prst="rect">
            <a:avLst/>
          </a:prstGeom>
        </p:spPr>
        <p:txBody>
          <a:bodyPr wrap="square">
            <a:spAutoFit/>
          </a:bodyPr>
          <a:lstStyle/>
          <a:p>
            <a:pPr marL="457200" algn="ctr">
              <a:lnSpc>
                <a:spcPct val="115000"/>
              </a:lnSpc>
              <a:spcAft>
                <a:spcPts val="1000"/>
              </a:spcAft>
            </a:pP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ct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lvl="0" indent="-342900" eaLnBrk="0" fontAlgn="base" hangingPunct="0">
              <a:spcBef>
                <a:spcPct val="0"/>
              </a:spcBef>
              <a:spcAft>
                <a:spcPct val="0"/>
              </a:spcAft>
              <a:buClrTx/>
              <a:buFont typeface="Wingdings" panose="05000000000000000000" pitchFamily="2" charset="2"/>
              <a:buChar char="Ø"/>
            </a:pPr>
            <a:r>
              <a:rPr lang="tg-Cyrl-TJ" sz="2000" b="1" dirty="0">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a:p>
            <a:pPr marL="342900" indent="-342900" eaLnBrk="0" fontAlgn="base" hangingPunct="0">
              <a:spcBef>
                <a:spcPct val="0"/>
              </a:spcBef>
              <a:spcAft>
                <a:spcPct val="0"/>
              </a:spcAft>
              <a:buFont typeface="Wingdings" panose="05000000000000000000" pitchFamily="2" charset="2"/>
              <a:buChar char="Ø"/>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7" name="TextBox 6">
            <a:extLst>
              <a:ext uri="{FF2B5EF4-FFF2-40B4-BE49-F238E27FC236}">
                <a16:creationId xmlns:a16="http://schemas.microsoft.com/office/drawing/2014/main" id="{E432B7AC-25A0-42FA-B63D-59D9D438E1C9}"/>
              </a:ext>
            </a:extLst>
          </p:cNvPr>
          <p:cNvSpPr txBox="1"/>
          <p:nvPr/>
        </p:nvSpPr>
        <p:spPr>
          <a:xfrm>
            <a:off x="971600" y="836712"/>
            <a:ext cx="7776864"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rPr>
              <a:t>	Хомӯшкунии муҳофизатӣ дар шабакаҳои бо нейтрали оиқшуда — ин ба таври худкор хомӯш кардани таҷҳизоти барқӣ ҳангоми ба вуҷуд омадани ҳолатҳое мебошад, ки барои инсон ё таҷҳизот хатар доранд, бо мақсади таъмини бехатарии барқӣ тавассути зуд қатъ намудани таъминоти нерӯи барқ ҳангоми вайроншавии оиқ, расиши кутоҳ ба замин ё дигар ҳолатҳои садамавӣ, ки ин боиси пешгирии осеби инсон, кам кардани хавфи сӯхтор ва нигоҳ доштани қобилияти кори таҷҳизот мегардад.</a:t>
            </a:r>
            <a:endParaRPr lang="ru-RU" sz="2200" dirty="0"/>
          </a:p>
        </p:txBody>
      </p:sp>
    </p:spTree>
    <p:extLst>
      <p:ext uri="{BB962C8B-B14F-4D97-AF65-F5344CB8AC3E}">
        <p14:creationId xmlns:p14="http://schemas.microsoft.com/office/powerpoint/2010/main" val="2771511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E0CE18C8-0AC2-4F28-8E9D-841DFB6C16A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endPar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FC9BB157-D945-4B78-9330-36F5922E4F9E}"/>
              </a:ext>
            </a:extLst>
          </p:cNvPr>
          <p:cNvSpPr txBox="1"/>
          <p:nvPr/>
        </p:nvSpPr>
        <p:spPr>
          <a:xfrm>
            <a:off x="971600" y="980728"/>
            <a:ext cx="7715200" cy="5494581"/>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Илова бар ин, чунин системаҳо имкон медиҳанд, ки ҳолатҳои хатарнок дар марҳилаи аввал ошкор карда шаванд. Онҳо бо истифода аз дастгоҳҳои махсус, аз ҷумла Дастгоҳи муҳофизатии хомушкунӣ (ДМХ)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Устройство за</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щитного отключения</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 (УЗО)</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ва мониторинги оиқ, амал мекунанд. </a:t>
            </a:r>
          </a:p>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Инчунин, истифодаи онҳо эътимоднокии кори шабакаҳои барқиро баланд бардошта, сатҳи умумии бехатариро таъмин менамояд.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Расми 1. Нақшаи принсипиалии кории ДМХ.</a:t>
            </a:r>
          </a:p>
          <a:p>
            <a:pPr indent="44958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90A742ED-6EC5-453A-84A0-2E869E251E0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endPar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D8B9E70B-5CA9-4C6A-A040-F49F0A560E02}"/>
              </a:ext>
            </a:extLst>
          </p:cNvPr>
          <p:cNvSpPr txBox="1"/>
          <p:nvPr/>
        </p:nvSpPr>
        <p:spPr>
          <a:xfrm>
            <a:off x="1259632" y="908720"/>
            <a:ext cx="6840760" cy="53937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Расми 1. Нақшаи принсипиалии кории ДМХ.</a:t>
            </a:r>
          </a:p>
        </p:txBody>
      </p:sp>
      <p:pic>
        <p:nvPicPr>
          <p:cNvPr id="12" name="Рисунок 11">
            <a:extLst>
              <a:ext uri="{FF2B5EF4-FFF2-40B4-BE49-F238E27FC236}">
                <a16:creationId xmlns:a16="http://schemas.microsoft.com/office/drawing/2014/main" id="{840DA05C-7A12-4DDA-8F5D-F5BB12FC742D}"/>
              </a:ext>
            </a:extLst>
          </p:cNvPr>
          <p:cNvPicPr/>
          <p:nvPr/>
        </p:nvPicPr>
        <p:blipFill rotWithShape="1">
          <a:blip r:embed="rId2"/>
          <a:srcRect b="9766"/>
          <a:stretch/>
        </p:blipFill>
        <p:spPr bwMode="auto">
          <a:xfrm>
            <a:off x="1979712" y="1772816"/>
            <a:ext cx="5184576" cy="3456384"/>
          </a:xfrm>
          <a:prstGeom prst="rect">
            <a:avLst/>
          </a:prstGeom>
          <a:ln>
            <a:noFill/>
          </a:ln>
          <a:extLst>
            <a:ext uri="{53640926-AAD7-44D8-BBD7-CCE9431645EC}">
              <a14:shadowObscured xmlns:a14="http://schemas.microsoft.com/office/drawing/2010/main"/>
            </a:ext>
          </a:extLst>
        </p:spPr>
      </p:pic>
      <p:sp>
        <p:nvSpPr>
          <p:cNvPr id="13" name="Прямоугольник 12">
            <a:extLst>
              <a:ext uri="{FF2B5EF4-FFF2-40B4-BE49-F238E27FC236}">
                <a16:creationId xmlns:a16="http://schemas.microsoft.com/office/drawing/2014/main" id="{EBDE9E7F-8D8A-47BF-B156-AED368673EF2}"/>
              </a:ext>
            </a:extLst>
          </p:cNvPr>
          <p:cNvSpPr/>
          <p:nvPr/>
        </p:nvSpPr>
        <p:spPr>
          <a:xfrm>
            <a:off x="539552" y="5770130"/>
            <a:ext cx="6480720" cy="276999"/>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1</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Нақшаи дохилии ДМХ.</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2AA02D1D-E93E-4722-A58F-04A3BDE5A998}"/>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10" name="TextBox 9">
            <a:extLst>
              <a:ext uri="{FF2B5EF4-FFF2-40B4-BE49-F238E27FC236}">
                <a16:creationId xmlns:a16="http://schemas.microsoft.com/office/drawing/2014/main" id="{3B6C5393-4540-4FF7-8659-2E99BCDCB3DC}"/>
              </a:ext>
            </a:extLst>
          </p:cNvPr>
          <p:cNvSpPr txBox="1"/>
          <p:nvPr/>
        </p:nvSpPr>
        <p:spPr>
          <a:xfrm>
            <a:off x="1043608" y="1052736"/>
            <a:ext cx="7488832" cy="4472122"/>
          </a:xfrm>
          <a:prstGeom prst="rect">
            <a:avLst/>
          </a:prstGeom>
          <a:noFill/>
        </p:spPr>
        <p:txBody>
          <a:bodyPr wrap="square">
            <a:spAutoFit/>
          </a:bodyPr>
          <a:lstStyle/>
          <a:p>
            <a:pPr indent="449580">
              <a:lnSpc>
                <a:spcPct val="115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Ки дар инҷо: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SUPPLY</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Манбаи барқ;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LOAD</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Бор (истеъмолкунанда);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L (Line)</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Фаза;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N (Neutral)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Нул;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E (Earth)</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Замин (заземление);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Sensing Coil</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Печи ҳискунанда (датчикӣ);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Primary Coil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Печи ибтидоӣ;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Secondary Coil</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Печи дуюмдараҷа;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Relay</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Реле; </a:t>
            </a:r>
          </a:p>
          <a:p>
            <a:pPr algn="just">
              <a:lnSpc>
                <a:spcPct val="115000"/>
              </a:lnSpc>
              <a:spcAft>
                <a:spcPts val="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Test Button</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Тугмаи санҷиш мебошанд.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1DB950D5-CFC3-4FD3-83AC-8FA85F1BFF0B}"/>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AFF551D5-89A3-4948-8248-53867AF8E0B1}"/>
              </a:ext>
            </a:extLst>
          </p:cNvPr>
          <p:cNvSpPr txBox="1"/>
          <p:nvPr/>
        </p:nvSpPr>
        <p:spPr>
          <a:xfrm>
            <a:off x="971600" y="620688"/>
            <a:ext cx="7776864" cy="5874300"/>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	</a:t>
            </a:r>
            <a:r>
              <a:rPr lang="ru-RU" sz="2100" dirty="0">
                <a:latin typeface="Times New Roman" panose="02020603050405020304" pitchFamily="18" charset="0"/>
                <a:cs typeface="Times New Roman" panose="02020603050405020304" pitchFamily="18" charset="0"/>
              </a:rPr>
              <a:t>Принсипи кори ДМХ бо чен кардани ҷараёни дифференсиалӣ - фарқи байни ҷараёни воридшаванда ба занҷир ва ҷараёни бар мегарданда аз он кор мекунад. Ҷузъҳои асосии ДМХ: </a:t>
            </a:r>
          </a:p>
          <a:p>
            <a:pPr algn="just">
              <a:lnSpc>
                <a:spcPct val="150000"/>
              </a:lnSpc>
            </a:pPr>
            <a:r>
              <a:rPr lang="ru-RU" sz="2100" b="1" dirty="0">
                <a:latin typeface="Times New Roman" panose="02020603050405020304" pitchFamily="18" charset="0"/>
                <a:cs typeface="Times New Roman" panose="02020603050405020304" pitchFamily="18" charset="0"/>
              </a:rPr>
              <a:t>Трансформатори дифференсиалӣ: </a:t>
            </a:r>
          </a:p>
          <a:p>
            <a:pPr algn="just">
              <a:lnSpc>
                <a:spcPct val="150000"/>
              </a:lnSpc>
            </a:pPr>
            <a:r>
              <a:rPr lang="ru-RU" sz="2100" dirty="0">
                <a:latin typeface="Times New Roman" panose="02020603050405020304" pitchFamily="18" charset="0"/>
                <a:cs typeface="Times New Roman" panose="02020603050405020304" pitchFamily="18" charset="0"/>
              </a:rPr>
              <a:t>	Фарқи байни ҷараёнҳоро дар ноқилҳои фаза ва бетараф муайян мекунад. Дар ҳолати муқаррарӣ, вақте ки ихроҷи ҷараён вуҷуд надорад, ҷараёнҳои магнитии аз ҷониби ҷараёнҳо дар ин ноқилҳо ба вуҷуд омада якдигарро бекор мекунанд. </a:t>
            </a:r>
          </a:p>
          <a:p>
            <a:pPr algn="just">
              <a:lnSpc>
                <a:spcPct val="150000"/>
              </a:lnSpc>
            </a:pPr>
            <a:r>
              <a:rPr lang="ru-RU" sz="2100" b="1" dirty="0">
                <a:latin typeface="Times New Roman" panose="02020603050405020304" pitchFamily="18" charset="0"/>
                <a:cs typeface="Times New Roman" panose="02020603050405020304" pitchFamily="18" charset="0"/>
              </a:rPr>
              <a:t>Калиди гузариш: </a:t>
            </a:r>
          </a:p>
          <a:p>
            <a:pPr algn="just">
              <a:lnSpc>
                <a:spcPct val="150000"/>
              </a:lnSpc>
            </a:pPr>
            <a:r>
              <a:rPr lang="ru-RU" sz="2100" dirty="0">
                <a:latin typeface="Times New Roman" panose="02020603050405020304" pitchFamily="18" charset="0"/>
                <a:cs typeface="Times New Roman" panose="02020603050405020304" pitchFamily="18" charset="0"/>
              </a:rPr>
              <a:t>Ҳангоми ошкор шудани ихроҷ занҷири барқро </a:t>
            </a:r>
          </a:p>
          <a:p>
            <a:pPr algn="just">
              <a:lnSpc>
                <a:spcPct val="150000"/>
              </a:lnSpc>
            </a:pPr>
            <a:r>
              <a:rPr lang="ru-RU" sz="2100" dirty="0">
                <a:latin typeface="Times New Roman" panose="02020603050405020304" pitchFamily="18" charset="0"/>
                <a:cs typeface="Times New Roman" panose="02020603050405020304" pitchFamily="18" charset="0"/>
              </a:rPr>
              <a:t>қатъ мекунад.</a:t>
            </a:r>
          </a:p>
        </p:txBody>
      </p:sp>
    </p:spTree>
    <p:extLst>
      <p:ext uri="{BB962C8B-B14F-4D97-AF65-F5344CB8AC3E}">
        <p14:creationId xmlns:p14="http://schemas.microsoft.com/office/powerpoint/2010/main" val="3580119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9AC2B79-606B-4181-90FF-A79E8809A3D5}"/>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8DA6CE1F-0A6C-4128-A2E2-AA519946220F}"/>
              </a:ext>
            </a:extLst>
          </p:cNvPr>
          <p:cNvSpPr txBox="1"/>
          <p:nvPr/>
        </p:nvSpPr>
        <p:spPr>
          <a:xfrm>
            <a:off x="971600" y="404664"/>
            <a:ext cx="7967228" cy="5617692"/>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	Раванди кор: </a:t>
            </a:r>
          </a:p>
          <a:p>
            <a:pPr marL="34290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ДМХ доимо арзишҳои ҷараёнро дар симҳои фаза ва нейтралӣ муқоиса мекунад. </a:t>
            </a:r>
          </a:p>
          <a:p>
            <a:pPr marL="34290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Агар ихроҷи ҷараён ба амал ояд (масалан, аз сабаби изолятсияи вайроншуда, тамос бо об ё тамос бо одамон бо қисмҳои ҷараёндор), номутавозинии ҷараёнҳои магнитӣ ба амал меояд. </a:t>
            </a:r>
          </a:p>
          <a:p>
            <a:pPr marL="34290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Трансформатор ин фарқиятро муайян мекунад. </a:t>
            </a:r>
          </a:p>
          <a:p>
            <a:pPr marL="342900" indent="-342900" algn="just">
              <a:lnSpc>
                <a:spcPct val="150000"/>
              </a:lnSpc>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Вақте ки ба ҳадди муайян (ҷараёни ихроҷ) мерасад, ДМХ хомӯш мешавад ва занҷирро мекушояд ва ин қисмати шабакаро аз барқ ​​маҳрум мекунад.</a:t>
            </a:r>
          </a:p>
        </p:txBody>
      </p:sp>
    </p:spTree>
    <p:extLst>
      <p:ext uri="{BB962C8B-B14F-4D97-AF65-F5344CB8AC3E}">
        <p14:creationId xmlns:p14="http://schemas.microsoft.com/office/powerpoint/2010/main" val="912956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C45B6C29-E0C6-417C-8BDF-CF9625BF8AB9}"/>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4FB17513-7F88-4B0A-835F-D88FDB067C72}"/>
              </a:ext>
            </a:extLst>
          </p:cNvPr>
          <p:cNvSpPr txBox="1"/>
          <p:nvPr/>
        </p:nvSpPr>
        <p:spPr>
          <a:xfrm>
            <a:off x="827584" y="692696"/>
            <a:ext cx="7992888" cy="4602029"/>
          </a:xfrm>
          <a:prstGeom prst="rect">
            <a:avLst/>
          </a:prstGeom>
          <a:noFill/>
        </p:spPr>
        <p:txBody>
          <a:bodyPr wrap="square">
            <a:spAutoFit/>
          </a:bodyPr>
          <a:lstStyle/>
          <a:p>
            <a:pPr algn="just">
              <a:lnSpc>
                <a:spcPct val="150000"/>
              </a:lnSpc>
            </a:pPr>
            <a:r>
              <a:rPr lang="ru-RU" sz="2200" dirty="0">
                <a:latin typeface="Times New Roman" panose="02020603050405020304" pitchFamily="18" charset="0"/>
                <a:cs typeface="Times New Roman" panose="02020603050405020304" pitchFamily="18" charset="0"/>
              </a:rPr>
              <a:t>Хусусиятҳои муҳим:</a:t>
            </a:r>
          </a:p>
          <a:p>
            <a:pPr algn="just">
              <a:lnSpc>
                <a:spcPct val="150000"/>
              </a:lnSpc>
            </a:pPr>
            <a:r>
              <a:rPr lang="ru-RU" sz="2200" dirty="0">
                <a:latin typeface="Times New Roman" panose="02020603050405020304" pitchFamily="18" charset="0"/>
                <a:cs typeface="Times New Roman" panose="02020603050405020304" pitchFamily="18" charset="0"/>
              </a:rPr>
              <a:t>	 ДМХ аз сарбории аз ҳад зиёд ва кӯтоҳмуддат муҳофизат намекунад. Барои ин мақсад автоматҳои автоматикӣ (автоматҳо) истифода мешаванд. ДМХ ва автомат якҷоя кор мекунанд ва якдигарро пурра мекунанд. Агар шахс ба симҳои фаъол ва нейтралӣ ҳамзамон даст расонад, ДМХ кор намекунад - дар ин ҳолат ҷараёни ихроҷ ба амал намеояд. Барои нигоҳ доштани фаъолияти RCD бо истифода аз тугмаи санҷиш (тугмаи "Санҷиш« Тест) санҷиши мунтазами кори он муҳим аст.</a:t>
            </a:r>
          </a:p>
        </p:txBody>
      </p:sp>
    </p:spTree>
    <p:extLst>
      <p:ext uri="{BB962C8B-B14F-4D97-AF65-F5344CB8AC3E}">
        <p14:creationId xmlns:p14="http://schemas.microsoft.com/office/powerpoint/2010/main" val="3480362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9" name="Заголовок 1">
            <a:extLst>
              <a:ext uri="{FF2B5EF4-FFF2-40B4-BE49-F238E27FC236}">
                <a16:creationId xmlns:a16="http://schemas.microsoft.com/office/drawing/2014/main" id="{51A955EC-0FBD-488B-8708-0DAFC83DC2DF}"/>
              </a:ext>
            </a:extLst>
          </p:cNvPr>
          <p:cNvSpPr>
            <a:spLocks noGrp="1"/>
          </p:cNvSpPr>
          <p:nvPr>
            <p:ph type="title"/>
          </p:nvPr>
        </p:nvSpPr>
        <p:spPr>
          <a:xfrm>
            <a:off x="225860" y="122139"/>
            <a:ext cx="8712968" cy="359802"/>
          </a:xfrm>
        </p:spPr>
        <p:txBody>
          <a:bodyPr>
            <a:noAutofit/>
          </a:bodyPr>
          <a:lstStyle/>
          <a:p>
            <a:pPr lvl="0" algn="ctr" eaLnBrk="0" fontAlgn="base" hangingPunct="0">
              <a:spcBef>
                <a:spcPct val="0"/>
              </a:spcBef>
              <a:spcAft>
                <a:spcPct val="0"/>
              </a:spcAft>
              <a:buClrTx/>
            </a:pPr>
            <a:r>
              <a:rPr lang="tg-Cyrl-TJ"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10" name="TextBox 9">
            <a:extLst>
              <a:ext uri="{FF2B5EF4-FFF2-40B4-BE49-F238E27FC236}">
                <a16:creationId xmlns:a16="http://schemas.microsoft.com/office/drawing/2014/main" id="{347B769C-1486-404B-A15E-EAF9CF60AFDF}"/>
              </a:ext>
            </a:extLst>
          </p:cNvPr>
          <p:cNvSpPr txBox="1"/>
          <p:nvPr/>
        </p:nvSpPr>
        <p:spPr>
          <a:xfrm>
            <a:off x="971599" y="980728"/>
            <a:ext cx="7709773"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rPr>
              <a:t>	Хомӯшкунии муҳофизатӣ бо ёрии дастгоҳҳои хомӯшкунии муҳофизатӣ (ДМХ) амалӣ мегардад, ки параметрҳои шабакаи барқиро доимо назорат карда, онҳоро бо қиматҳои муқарраршуда </a:t>
            </a:r>
            <a:r>
              <a:rPr lang="tg-Cyrl-TJ" sz="2200" dirty="0">
                <a:latin typeface="Times New Roman" panose="02020603050405020304" pitchFamily="18" charset="0"/>
                <a:ea typeface="Calibri" panose="020F0502020204030204" pitchFamily="34" charset="0"/>
              </a:rPr>
              <a:t>қиёсҳо </a:t>
            </a:r>
            <a:r>
              <a:rPr lang="tg-Cyrl-TJ" sz="2200" dirty="0">
                <a:effectLst/>
                <a:latin typeface="Times New Roman" panose="02020603050405020304" pitchFamily="18" charset="0"/>
                <a:ea typeface="Calibri" panose="020F0502020204030204" pitchFamily="34" charset="0"/>
              </a:rPr>
              <a:t>(уставкаҳо) муқоиса мекунанд, ва ҳангоми зиёд шудани параметрҳои иҷозатдодашуда ДМХ фаъол шуда, таҷҳизоти барқии муҳофизатшавандаро аз шабака ҷудо менамояд.</a:t>
            </a:r>
          </a:p>
          <a:p>
            <a:pPr algn="just">
              <a:lnSpc>
                <a:spcPct val="150000"/>
              </a:lnSpc>
            </a:pPr>
            <a:r>
              <a:rPr lang="tg-Cyrl-TJ" sz="2200" dirty="0">
                <a:latin typeface="Times New Roman" panose="02020603050405020304" pitchFamily="18" charset="0"/>
                <a:ea typeface="Calibri" panose="020F0502020204030204" pitchFamily="34" charset="0"/>
              </a:rPr>
              <a:t>	</a:t>
            </a:r>
            <a:r>
              <a:rPr lang="tg-Cyrl-TJ" sz="2200" dirty="0">
                <a:effectLst/>
                <a:latin typeface="Times New Roman" panose="02020603050405020304" pitchFamily="18" charset="0"/>
                <a:ea typeface="Calibri" panose="020F0502020204030204" pitchFamily="34" charset="0"/>
              </a:rPr>
              <a:t>Ин дастгоҳҳо асосан ба ҷараёни ихроҷ (токи утечки) вокуниш нишон медиҳанд.</a:t>
            </a:r>
            <a:endParaRPr lang="ru-RU" sz="2200" dirty="0"/>
          </a:p>
        </p:txBody>
      </p:sp>
    </p:spTree>
    <p:extLst>
      <p:ext uri="{BB962C8B-B14F-4D97-AF65-F5344CB8AC3E}">
        <p14:creationId xmlns:p14="http://schemas.microsoft.com/office/powerpoint/2010/main" val="3976956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id="{C52AE3D1-CAB5-4B46-8E4F-D90BA738296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13" name="TextBox 12">
            <a:extLst>
              <a:ext uri="{FF2B5EF4-FFF2-40B4-BE49-F238E27FC236}">
                <a16:creationId xmlns:a16="http://schemas.microsoft.com/office/drawing/2014/main" id="{F46F956D-80F5-47A4-B57E-9231A4B77E75}"/>
              </a:ext>
            </a:extLst>
          </p:cNvPr>
          <p:cNvSpPr txBox="1"/>
          <p:nvPr/>
        </p:nvSpPr>
        <p:spPr>
          <a:xfrm>
            <a:off x="899592" y="908720"/>
            <a:ext cx="7632848" cy="422243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Онҳо қодиранд дар муддати хеле кӯтоҳ (миллисонияҳо) занҷирро қатъ намоянд. Истифодаи ДМХ сатҳи бехатарии инсонро ҳангоми истифодаи таҷҳизоти барқӣ баланд мебардорад. Ҳамзамон, онҳо хатари сӯхторро, ки аз вайроншавии оиқ ба вуҷуд меояд, коҳиш медиҳанд.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шабакаҳои бо нейтрали оиқшуда,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ихроҷ</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ҷараёнест, ки байни фазаи зери шиддат (қутб) ва замин дар натиҷаи паст шудани муқовимати оиқ мегузарад.</a:t>
            </a:r>
            <a:endParaRPr lang="ru-RU" sz="22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4A1F225-B1E8-4AA1-98EE-D3F7365D3479}"/>
              </a:ext>
            </a:extLst>
          </p:cNvPr>
          <p:cNvSpPr txBox="1"/>
          <p:nvPr/>
        </p:nvSpPr>
        <p:spPr>
          <a:xfrm>
            <a:off x="539552" y="5301208"/>
            <a:ext cx="7704856" cy="503664"/>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a:t>
            </a:r>
          </a:p>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429D7D6-8153-41EA-9EEC-8BC6DB43FE3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C15A927D-C942-4066-ADB7-24ABA06682EE}"/>
              </a:ext>
            </a:extLst>
          </p:cNvPr>
          <p:cNvSpPr txBox="1"/>
          <p:nvPr/>
        </p:nvSpPr>
        <p:spPr>
          <a:xfrm>
            <a:off x="755576" y="620688"/>
            <a:ext cx="8064896" cy="5253361"/>
          </a:xfrm>
          <a:prstGeom prst="rect">
            <a:avLst/>
          </a:prstGeom>
          <a:noFill/>
        </p:spPr>
        <p:txBody>
          <a:bodyPr wrap="square">
            <a:spAutoFit/>
          </a:bodyPr>
          <a:lstStyle/>
          <a:p>
            <a:pPr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Мувофиқи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Қоидаҳои истифодаи таҷҳизоти барқӣ (ПУЭ)</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хомӯшкунии муҳофизатӣ дар ҳолатҳои зерин тавсия дода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таҷҳизоти барқӣи бо нейтрали оиқшуда, ки ба онҳо талаботи баланд оид ба бехатарӣ гДМХшта мешавад (ҳамчун илова ба заминвасл);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дастгоҳҳои сайёр (передвижные), агар заминвасли онҳо мутобиқи талаботи ПУЭ иҷро шуда натавонад.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Хомӯшкунии муҳофизатӣ бо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универсалӣ будан ва зудтаъсирӣ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фарқ мекунад, бинобар ин истифодаи он дар шабакаҳои бо нейтрали оиқшуда дурнамо (перспективӣ) ҳисобида мешавад.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Хусусан истифодаи он дар шабакаҳои шиддаташон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380/220 В</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мувофиқ ва самаранок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5009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8B95C69-7298-4D01-9163-6765A438C12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B227F860-C494-475C-BB78-EEAC3165F751}"/>
              </a:ext>
            </a:extLst>
          </p:cNvPr>
          <p:cNvSpPr txBox="1"/>
          <p:nvPr/>
        </p:nvSpPr>
        <p:spPr>
          <a:xfrm>
            <a:off x="1043608" y="836712"/>
            <a:ext cx="7632848" cy="4986750"/>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Камбудии хомӯшкунии муҳофизатӣ — эҳтимоли кор накардани он дар ҳолати:</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сӯхтани (пригорание) контактҳои дастгоҳи коммутационӣ;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ё</a:t>
            </a:r>
            <a:r>
              <a:rPr lang="tg-Cyrl-TJ" sz="2200" dirty="0">
                <a:effectLst/>
                <a:latin typeface="Times New Roman" panose="02020603050405020304" pitchFamily="18" charset="0"/>
                <a:ea typeface="MS Gothic" panose="020B0609070205080204" pitchFamily="49" charset="-128"/>
                <a:cs typeface="Times New Roman" panose="02020603050405020304" pitchFamily="18" charset="0"/>
              </a:rPr>
              <a:t> канда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шудани, ноқилҳо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Асоси кори хомӯшкунии муҳофизатӣ, ҳамчун воситаи муҳофизати барқӣ, ба принсипи маҳдуд намудани давомнокии ҷараёни гузаранда тавассути бадани инсон (бо ҳисоби хомӯшкунии зуд) ҳангоми ламс кардани тасодуфии унсурҳои зери шиддати таҷҳизоти электрикӣ асос ёфтааст.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357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3C54ACD5-22BE-43A2-9A86-F723D1E3EB4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5A0812DB-1BA6-40E0-806A-DA5B752928CD}"/>
              </a:ext>
            </a:extLst>
          </p:cNvPr>
          <p:cNvSpPr txBox="1"/>
          <p:nvPr/>
        </p:nvSpPr>
        <p:spPr>
          <a:xfrm>
            <a:off x="899592" y="764704"/>
            <a:ext cx="7848872" cy="5745932"/>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Хусусияти дигари муҳим ва на камтар аҳамиятноки ДМХ қобилияти таъмин намудани муҳофизат аз оташгирӣ ва сӯхторҳо мебошад, ки дар объектҳо дар натиҷаи вайроншавии эҳтимолии оиқ, носозии ноқилҳои барқӣ ва таҷҳизоти барқӣ ба вуҷуд меоянд.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Расиши кутоҳ, одатан аз нуқсонҳои оиқ, расиш ба замин ва ихроҷи ҷараён ба замин ба вуҷуд меоянд. Дастгоҳи хомӯшкунии муҳофизатӣ (ДМХ), ки ба ҷараёни ихроҷ ба замин ё ба ноқили муҳофизатӣ вокуниш нишон медиҳад, пеш аз он ки ҳолат ба расиш табдил ёбад,</a:t>
            </a:r>
            <a:r>
              <a:rPr lang="tg-Cyrl-TJ" sz="1800" dirty="0">
                <a:effectLst/>
                <a:latin typeface="Times New Roman" panose="02020603050405020304" pitchFamily="18" charset="0"/>
                <a:ea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rPr>
              <a:t>таҷҳизоти барқиро</a:t>
            </a:r>
          </a:p>
          <a:p>
            <a:pPr>
              <a:lnSpc>
                <a:spcPct val="150000"/>
              </a:lnSpc>
            </a:pPr>
            <a:r>
              <a:rPr lang="tg-Cyrl-TJ" sz="2200" dirty="0">
                <a:latin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066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BF0F00-6143-4114-B9C2-2A423496C1FD}"/>
              </a:ext>
            </a:extLst>
          </p:cNvPr>
          <p:cNvSpPr txBox="1"/>
          <p:nvPr/>
        </p:nvSpPr>
        <p:spPr>
          <a:xfrm>
            <a:off x="971600" y="764704"/>
            <a:ext cx="7704856" cy="5238101"/>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аз манбаи барқ ҷудо мекунад ва ба ин васила гармшавии зиёдатии ноқилҳо, шароразанӣ, пайдоиши камони барқӣ ва эҳтимоли минбаъдаи оташгириро пешгирӣ менамояд.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баъзе ҳолатҳо, энергияе, ки дар ҷойи вайроншавии оиқ ҳангоми ҷорӣ шудани ҷараёни ихроҷ ҷудо мешавад, барои ба вуҷуд овардани манбаи оташгирӣ ва, дар натиҷа, сӯхтор кофӣ мебошад. Тибқи маълумоти манбаъҳои гуногуни ватанӣ ва хориҷӣ, оташгирии маҳаллии оиқ метавонад ҳатто аз қувваи нисбатан хурд ба вуҷуд ояд, ки дар нуқтаи ихроҷ ҷудо мешавад.</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D4DE1B4A-3E78-42CE-AA34-19AAD54684A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Tree>
    <p:extLst>
      <p:ext uri="{BB962C8B-B14F-4D97-AF65-F5344CB8AC3E}">
        <p14:creationId xmlns:p14="http://schemas.microsoft.com/office/powerpoint/2010/main" val="1954431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46063C73-93F9-4802-963D-7722AC2BE47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6C03BAF6-F2B4-4C0E-AD94-8B3A1BDDAA85}"/>
              </a:ext>
            </a:extLst>
          </p:cNvPr>
          <p:cNvSpPr txBox="1"/>
          <p:nvPr/>
        </p:nvSpPr>
        <p:spPr>
          <a:xfrm>
            <a:off x="971600" y="908720"/>
            <a:ext cx="7704856" cy="5238101"/>
          </a:xfrm>
          <a:prstGeom prst="rect">
            <a:avLst/>
          </a:prstGeom>
          <a:noFill/>
        </p:spPr>
        <p:txBody>
          <a:bodyPr wrap="square">
            <a:spAutoFit/>
          </a:bodyPr>
          <a:lstStyle/>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Вобаста ба мавод ва мӯҳлати истифодаи оиқ, ин қувва ҳамагӣ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40–60 Вт</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-ро ташкил медиҳад. Ин маъно дорад, ки фаъол шудани саривақтии ДМХ-и зиддисӯхторӣ бо қиёси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300 мА</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ҷудошавии чунин қувваро пешгирӣ намуда, дар натиҷа ба вуҷуд омадани оташгириро низ роҳ намедиҳад.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айни замон садҳо миллион дастгоҳҳои хомӯшкунии муҳофизатӣ (ДМХ) бомуваффақият амал карда, тибқи омори расмӣ, ҳаёт ва моликияти шаҳрвандонро дар саросари ҷаҳон аз зарбаи барқ ва сӯхторҳо</a:t>
            </a:r>
          </a:p>
          <a:p>
            <a:pPr algn="just">
              <a:lnSpc>
                <a:spcPct val="150000"/>
              </a:lnSpc>
            </a:pPr>
            <a:r>
              <a:rPr lang="tg-Cyrl-TJ" sz="2200" dirty="0">
                <a:latin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457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76950790-8AE7-4F52-9B69-6B60CD4DA2E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8318BD30-D678-4927-ACC4-77D47A8C978D}"/>
              </a:ext>
            </a:extLst>
          </p:cNvPr>
          <p:cNvSpPr txBox="1"/>
          <p:nvPr/>
        </p:nvSpPr>
        <p:spPr>
          <a:xfrm>
            <a:off x="755576" y="476672"/>
            <a:ext cx="8136904" cy="4940712"/>
          </a:xfrm>
          <a:prstGeom prst="rect">
            <a:avLst/>
          </a:prstGeom>
          <a:noFill/>
        </p:spPr>
        <p:txBody>
          <a:bodyPr wrap="square">
            <a:spAutoFit/>
          </a:bodyPr>
          <a:lstStyle/>
          <a:p>
            <a:pPr indent="449580" algn="just">
              <a:lnSpc>
                <a:spcPct val="150000"/>
              </a:lnSpc>
              <a:spcAft>
                <a:spcPts val="1000"/>
              </a:spcAft>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муҳофизат мекунанд. ДМХ кайҳо боз ба як унсури оддӣ ва ҳатмии ҳар гуна таҷҳизоти барқии саноатӣ ва иҷтимоию маишӣ табдил ёфтааст ва инчунин ҷузъи ҳатмии ҳар як қуттиҳои барқӣ тақсимотӣ мебошад.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	Бо вуҷуди ин, то имрӯз дар ҳуҷҷатҳои меъёрӣ оид ба бехатарии барқ масъалаҳои интихоби дастгоҳҳои хомӯшкунии муҳофизатӣ пурра ва равшан муайян карда нашудаанд. Масалан, дар шабакаҳои барқии бо нейтрали оиқшуда, дастгоҳи хомӯшкунии муҳофизатӣ аз дастгоҳи хомӯшкунанда (масалан, автомат ё контактор) ва реле, ки ба паст шудани муқовимати оиқ (реле ихроҷ) вокуниш нишон медиҳад, иборат мебошад.</a:t>
            </a:r>
            <a:endParaRPr lang="ru-RU"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892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A63B5A73-B847-4C4C-B962-FF74E516AC7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E87FC180-9B4E-434D-83BB-AA507A541C77}"/>
              </a:ext>
            </a:extLst>
          </p:cNvPr>
          <p:cNvSpPr txBox="1"/>
          <p:nvPr/>
        </p:nvSpPr>
        <p:spPr>
          <a:xfrm>
            <a:off x="899592" y="764704"/>
            <a:ext cx="7920880"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Мувофиқи нашри 7-уми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Қоидаҳои истифодаи таҷҳизоти барқӣ (ПУЭ)</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ҳангоми амалӣ намудани хомӯшкунии автоматии таъминоти барқ дар таҷҳизоти барқӣи шиддаташон то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1 кВ</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ҳамаи қисмҳои ноқилгузари кушода бояд ба нейтрали сахт ба замин пайвастшудаи манбаи барқ пайваст карда шаванд, агар системаи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TN</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истифода шавад, ва заминвасл карда шаванд, агар системаҳои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IT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ё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TT</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истифода шаванд.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6519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0155CC32-E31C-4E33-9E48-81D98751F5F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
        <p:nvSpPr>
          <p:cNvPr id="6" name="TextBox 5">
            <a:extLst>
              <a:ext uri="{FF2B5EF4-FFF2-40B4-BE49-F238E27FC236}">
                <a16:creationId xmlns:a16="http://schemas.microsoft.com/office/drawing/2014/main" id="{E7608210-C014-45DE-91B1-D576C2B2C8E2}"/>
              </a:ext>
            </a:extLst>
          </p:cNvPr>
          <p:cNvSpPr txBox="1"/>
          <p:nvPr/>
        </p:nvSpPr>
        <p:spPr>
          <a:xfrm>
            <a:off x="899592" y="836712"/>
            <a:ext cx="7920880" cy="2397195"/>
          </a:xfrm>
          <a:prstGeom prst="rect">
            <a:avLst/>
          </a:prstGeom>
          <a:noFill/>
        </p:spPr>
        <p:txBody>
          <a:bodyPr wrap="square">
            <a:spAutoFit/>
          </a:bodyPr>
          <a:lstStyle/>
          <a:p>
            <a:pPr indent="449580" algn="just">
              <a:lnSpc>
                <a:spcPct val="115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ин ҳолат, хусусиятҳои дастгоҳҳои муҳофизатӣ ва параметрҳои ноқилҳои муҳофизатӣ бояд мувофиқ гардонида шаванд, то ки вақти меъёрии хомӯшшавии занҷири осебдида аз ҷониби дастгоҳҳои муҳофизатию коммутатсионӣ таъмин карда шавад.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21800E6-A8D3-4AEA-BBE9-C491AA7BE0A7}"/>
              </a:ext>
            </a:extLst>
          </p:cNvPr>
          <p:cNvSpPr txBox="1"/>
          <p:nvPr/>
        </p:nvSpPr>
        <p:spPr>
          <a:xfrm>
            <a:off x="913654" y="3068960"/>
            <a:ext cx="7906818" cy="2007857"/>
          </a:xfrm>
          <a:prstGeom prst="rect">
            <a:avLst/>
          </a:prstGeom>
          <a:noFill/>
        </p:spPr>
        <p:txBody>
          <a:bodyPr wrap="square">
            <a:spAutoFit/>
          </a:bodyPr>
          <a:lstStyle/>
          <a:p>
            <a:pPr indent="44958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таҷҳизоти барқие, ки дар онҳо ҳамчун чораи муҳофизатӣ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автоматии таъминот</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истифода мешавад, бояд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баробаркунии потенсиалҳо</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иҷро гардад. Дар системаҳои TN ва IT вақти хомӯшкунии автоматӣ набояд аз қиматҳои дар ҷадвали 2 нишон додашуда зиёд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3952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3AB76F-B899-4E78-A64C-C76303D67344}"/>
              </a:ext>
            </a:extLst>
          </p:cNvPr>
          <p:cNvSpPr txBox="1"/>
          <p:nvPr/>
        </p:nvSpPr>
        <p:spPr>
          <a:xfrm>
            <a:off x="1043608" y="620688"/>
            <a:ext cx="7776864" cy="5847755"/>
          </a:xfrm>
          <a:prstGeom prst="rect">
            <a:avLst/>
          </a:prstGeom>
          <a:noFill/>
        </p:spPr>
        <p:txBody>
          <a:bodyPr wrap="square">
            <a:spAutoFit/>
          </a:bodyPr>
          <a:lstStyle/>
          <a:p>
            <a:r>
              <a:rPr lang="ru-RU" sz="2200" b="1" dirty="0">
                <a:latin typeface="Times New Roman" panose="02020603050405020304" pitchFamily="18" charset="0"/>
                <a:cs typeface="Times New Roman" panose="02020603050405020304" pitchFamily="18" charset="0"/>
              </a:rPr>
              <a:t>Ба кадом таҷҳизот дахл дорад:</a:t>
            </a:r>
          </a:p>
          <a:p>
            <a:r>
              <a:rPr lang="ru-RU" sz="2200" b="1" dirty="0">
                <a:latin typeface="Times New Roman" panose="02020603050405020304" pitchFamily="18" charset="0"/>
                <a:cs typeface="Times New Roman" panose="02020603050405020304" pitchFamily="18" charset="0"/>
              </a:rPr>
              <a:t>1. Шабакаҳои маишӣ</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розеткаҳо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таҷҳизоти хонагӣ (яхдон, мошинаи ҷомашӯӣ ва ғ.)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хатҳои 220 В</a:t>
            </a:r>
            <a:br>
              <a:rPr lang="ru-RU" sz="2200" dirty="0">
                <a:latin typeface="Times New Roman" panose="02020603050405020304" pitchFamily="18" charset="0"/>
                <a:cs typeface="Times New Roman" panose="02020603050405020304" pitchFamily="18" charset="0"/>
              </a:rPr>
            </a:br>
            <a:r>
              <a:rPr lang="ru-RU" sz="2200" b="1" dirty="0">
                <a:latin typeface="Times New Roman" panose="02020603050405020304" pitchFamily="18" charset="0"/>
                <a:cs typeface="Times New Roman" panose="02020603050405020304" pitchFamily="18" charset="0"/>
              </a:rPr>
              <a:t>2. Таҷҳизоти саноатӣ</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муҳаррикҳои барқӣ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шкафҳои тақсимотӣ (РУ, ЩР)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хатҳои қувваи 0.4 кВ ва боло</a:t>
            </a:r>
            <a:br>
              <a:rPr lang="ru-RU" sz="2200" dirty="0">
                <a:latin typeface="Times New Roman" panose="02020603050405020304" pitchFamily="18" charset="0"/>
                <a:cs typeface="Times New Roman" panose="02020603050405020304" pitchFamily="18" charset="0"/>
              </a:rPr>
            </a:br>
            <a:r>
              <a:rPr lang="ru-RU" sz="2200" b="1" dirty="0">
                <a:latin typeface="Times New Roman" panose="02020603050405020304" pitchFamily="18" charset="0"/>
                <a:cs typeface="Times New Roman" panose="02020603050405020304" pitchFamily="18" charset="0"/>
              </a:rPr>
              <a:t>3. Ҷойҳои хавфнок (махсусан муҳим!)</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ҳаммом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сауна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ҷойҳои намнок</a:t>
            </a:r>
          </a:p>
          <a:p>
            <a:r>
              <a:rPr lang="ru-RU" sz="2200" b="1" dirty="0">
                <a:latin typeface="Times New Roman" panose="02020603050405020304" pitchFamily="18" charset="0"/>
                <a:cs typeface="Times New Roman" panose="02020603050405020304" pitchFamily="18" charset="0"/>
              </a:rPr>
              <a:t>4. Қисмҳои металлӣ</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корпуси таҷҳизот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қубурҳои об ва гармӣ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конструксияҳои металлӣ</a:t>
            </a:r>
          </a:p>
        </p:txBody>
      </p:sp>
      <p:sp>
        <p:nvSpPr>
          <p:cNvPr id="6" name="Заголовок 1">
            <a:extLst>
              <a:ext uri="{FF2B5EF4-FFF2-40B4-BE49-F238E27FC236}">
                <a16:creationId xmlns:a16="http://schemas.microsoft.com/office/drawing/2014/main" id="{99729BA8-D4DC-4B89-B994-6536CCD4260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Хомӯшкунии муҳофизатӣ дар шабакаҳои бо нейтрали оиқшуда</a:t>
            </a:r>
          </a:p>
        </p:txBody>
      </p:sp>
    </p:spTree>
    <p:extLst>
      <p:ext uri="{BB962C8B-B14F-4D97-AF65-F5344CB8AC3E}">
        <p14:creationId xmlns:p14="http://schemas.microsoft.com/office/powerpoint/2010/main" val="2317726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4CAA144-9300-478A-BBEE-3A689B7CC72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C975808D-D021-4826-A4A5-F073644C1A90}"/>
              </a:ext>
            </a:extLst>
          </p:cNvPr>
          <p:cNvSpPr txBox="1"/>
          <p:nvPr/>
        </p:nvSpPr>
        <p:spPr>
          <a:xfrm>
            <a:off x="827584" y="908720"/>
            <a:ext cx="7776864" cy="3560590"/>
          </a:xfrm>
          <a:prstGeom prst="rect">
            <a:avLst/>
          </a:prstGeom>
          <a:noFill/>
        </p:spPr>
        <p:txBody>
          <a:bodyPr wrap="square">
            <a:spAutoFit/>
          </a:bodyPr>
          <a:lstStyle/>
          <a:p>
            <a:pPr indent="22860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Мувофиқи ҷадвали 2, вақти хомӯшшавии автоматии</a:t>
            </a:r>
            <a:b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калиди автоматӣ (ё контактор) дар шабакаи барқии дорои нейтрали изолятсияшудаи манбаи таъминот ҳангоми ба кор даромадани релеи ихроҷи навъи АЗУР бояд аз инҳо зиёд набошад: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380 В</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(0,4 – 0,1) =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0,3 с</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660 В</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(0,2 – 0,1) =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0,1 с</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1140 В</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(0,1 – 0,07) =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0,03 с</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46892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0163F3CD-EBE1-45F9-9528-FEBE01B1339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89D1DBF-43B2-4936-B7D7-6D6CC3538D43}"/>
              </a:ext>
            </a:extLst>
          </p:cNvPr>
          <p:cNvSpPr txBox="1"/>
          <p:nvPr/>
        </p:nvSpPr>
        <p:spPr>
          <a:xfrm>
            <a:off x="971600" y="836712"/>
            <a:ext cx="7848872" cy="1047210"/>
          </a:xfrm>
          <a:prstGeom prst="rect">
            <a:avLst/>
          </a:prstGeom>
          <a:noFill/>
        </p:spPr>
        <p:txBody>
          <a:bodyPr wrap="square">
            <a:spAutoFit/>
          </a:bodyPr>
          <a:lstStyle/>
          <a:p>
            <a:pPr>
              <a:lnSpc>
                <a:spcPct val="150000"/>
              </a:lnSpc>
            </a:pPr>
            <a:r>
              <a:rPr lang="ru-RU" sz="2200" b="1" dirty="0">
                <a:effectLst/>
                <a:latin typeface="Times New Roman" panose="02020603050405020304" pitchFamily="18" charset="0"/>
                <a:ea typeface="Times New Roman" panose="02020603050405020304" pitchFamily="18" charset="0"/>
              </a:rPr>
              <a:t>Ҷадвали 2</a:t>
            </a:r>
            <a:r>
              <a:rPr lang="tg-Cyrl-TJ" sz="2200" b="1" dirty="0">
                <a:effectLst/>
                <a:latin typeface="Times New Roman" panose="02020603050405020304" pitchFamily="18" charset="0"/>
                <a:ea typeface="Times New Roman" panose="02020603050405020304" pitchFamily="18" charset="0"/>
              </a:rPr>
              <a:t>.</a:t>
            </a:r>
            <a:r>
              <a:rPr lang="ru-RU" sz="2200" dirty="0">
                <a:effectLst/>
                <a:latin typeface="Times New Roman" panose="02020603050405020304" pitchFamily="18" charset="0"/>
                <a:ea typeface="Times New Roman" panose="02020603050405020304" pitchFamily="18" charset="0"/>
              </a:rPr>
              <a:t>Вақтҳои максималии иҷозатдодашудаи хомӯшкунии муҳофизатии автоматӣ барои системаҳои заминвасл </a:t>
            </a:r>
            <a:r>
              <a:rPr lang="ru-RU" sz="2200" b="1" dirty="0">
                <a:effectLst/>
                <a:latin typeface="Times New Roman" panose="02020603050405020304" pitchFamily="18" charset="0"/>
                <a:ea typeface="Times New Roman" panose="02020603050405020304" pitchFamily="18" charset="0"/>
              </a:rPr>
              <a:t>TN ва IT</a:t>
            </a:r>
            <a:r>
              <a:rPr lang="ru-RU" sz="2200" dirty="0">
                <a:effectLst/>
                <a:latin typeface="Times New Roman" panose="02020603050405020304" pitchFamily="18" charset="0"/>
                <a:ea typeface="Times New Roman" panose="02020603050405020304" pitchFamily="18" charset="0"/>
              </a:rPr>
              <a:t>.</a:t>
            </a:r>
          </a:p>
        </p:txBody>
      </p:sp>
      <p:pic>
        <p:nvPicPr>
          <p:cNvPr id="7" name="Рисунок 6">
            <a:extLst>
              <a:ext uri="{FF2B5EF4-FFF2-40B4-BE49-F238E27FC236}">
                <a16:creationId xmlns:a16="http://schemas.microsoft.com/office/drawing/2014/main" id="{D7512E5F-F405-4D9F-BBE7-18DBF14AE3F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619672" y="1992432"/>
            <a:ext cx="5000203" cy="3669188"/>
          </a:xfrm>
          <a:prstGeom prst="rect">
            <a:avLst/>
          </a:prstGeom>
        </p:spPr>
      </p:pic>
      <p:sp>
        <p:nvSpPr>
          <p:cNvPr id="8" name="Прямоугольник 7">
            <a:extLst>
              <a:ext uri="{FF2B5EF4-FFF2-40B4-BE49-F238E27FC236}">
                <a16:creationId xmlns:a16="http://schemas.microsoft.com/office/drawing/2014/main" id="{ACDCEE50-7C5C-49B2-9DBE-84098F550BA2}"/>
              </a:ext>
            </a:extLst>
          </p:cNvPr>
          <p:cNvSpPr/>
          <p:nvPr/>
        </p:nvSpPr>
        <p:spPr>
          <a:xfrm>
            <a:off x="539552" y="5770130"/>
            <a:ext cx="6480720"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2</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Ҷадвали вақтҳои максималии иҷозатдоашудаи хомушкунии муҳофизатии автоматӣ.</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177EFB2-7F84-447B-AD18-1F74EB80151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88E18256-4125-427A-BCF2-C9404F3840B7}"/>
              </a:ext>
            </a:extLst>
          </p:cNvPr>
          <p:cNvSpPr txBox="1"/>
          <p:nvPr/>
        </p:nvSpPr>
        <p:spPr>
          <a:xfrm>
            <a:off x="755576" y="692696"/>
            <a:ext cx="8183252" cy="4730269"/>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Мувофиқи гуфтаҳои боло, танҳо дар шиддати 380 В шароити ба кор даромадани дастгоҳҳои ҳифзи ҷараёни ихроҷ (ДМХ) ба талаботи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Қоидаҳои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амалкунандаи ПУЭ ҷавобгӯ мебошанд.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шиддати 660 В — дар ҳадди иҷозатшаванда қарор доранд, ва дар шиддати 1140 В — ба талабот ҷавобгӯ нестанд.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шабакаи барқие, ки нейтрали он мустаҳкам заминваслшуда</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(глухозаземлённая) аст, ДМХ ҳам барои ҳифзи истеъмолкунандагони алоҳида ва ҳам барои ҳифзи гурӯҳи истеъмолкунандагон истифода 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694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2D4E5659-E013-4ACE-B29B-05069ADE549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83EEFEF-FC40-4E23-8D31-61591EA21FE6}"/>
              </a:ext>
            </a:extLst>
          </p:cNvPr>
          <p:cNvSpPr txBox="1"/>
          <p:nvPr/>
        </p:nvSpPr>
        <p:spPr>
          <a:xfrm>
            <a:off x="1043608" y="836712"/>
            <a:ext cx="7704856" cy="435067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ҷадвали 3 қиматҳои тавсияшавандаи ҷараёни номиналии дифференсиалии хомӯшкунанда барои диапазони ҷараёнҳои номиналии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16 – 100 А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оварда шудаанд. Дар солҳои охир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автоматҳои дифференсиалӣ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(дифавтоматҳо) васеъ истифода мешаванд, ки дар худ ду вазифаро муттаҳид мекунанд: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ҳифз аз ҷараёни ғайридифференсиалӣ (дифференсиалӣ),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ҳифз аз ҷараён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 РК</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(короткое замыкание).</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45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12909EBF-44A4-44B0-A643-FD1B234372E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39122A37-4F59-4754-B215-F2670FF13E76}"/>
              </a:ext>
            </a:extLst>
          </p:cNvPr>
          <p:cNvSpPr txBox="1"/>
          <p:nvPr/>
        </p:nvSpPr>
        <p:spPr>
          <a:xfrm>
            <a:off x="1043608" y="836712"/>
            <a:ext cx="7704856" cy="2011897"/>
          </a:xfrm>
          <a:prstGeom prst="rect">
            <a:avLst/>
          </a:prstGeom>
          <a:noFill/>
        </p:spPr>
        <p:txBody>
          <a:bodyPr wrap="square">
            <a:spAutoFit/>
          </a:bodyPr>
          <a:lstStyle/>
          <a:p>
            <a:pPr algn="just">
              <a:lnSpc>
                <a:spcPct val="150000"/>
              </a:lnSpc>
              <a:spcAft>
                <a:spcPts val="100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Яъне, дар як дастгоҳ аслан ду таҷҳизот ҷойгир аст: ДМХ + калиди автоматӣ.</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Ҷадвали 4</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Ҳисобкунии параметрҳои шабакаи барқии системаи TN бо шиддати то 1 кВ, бо дарназардошти бехатарии электрикӣ.</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id="{15271272-1B7E-438B-9286-04D732FFC80E}"/>
              </a:ext>
            </a:extLst>
          </p:cNvPr>
          <p:cNvPicPr/>
          <p:nvPr/>
        </p:nvPicPr>
        <p:blipFill rotWithShape="1">
          <a:blip r:embed="rId2" cstate="print">
            <a:extLst>
              <a:ext uri="{28A0092B-C50C-407E-A947-70E740481C1C}">
                <a14:useLocalDpi xmlns:a14="http://schemas.microsoft.com/office/drawing/2010/main" val="0"/>
              </a:ext>
            </a:extLst>
          </a:blip>
          <a:srcRect t="25342" b="10289"/>
          <a:stretch/>
        </p:blipFill>
        <p:spPr bwMode="auto">
          <a:xfrm>
            <a:off x="1907704" y="2996952"/>
            <a:ext cx="5087327" cy="2949616"/>
          </a:xfrm>
          <a:prstGeom prst="rect">
            <a:avLst/>
          </a:prstGeom>
          <a:ln>
            <a:noFill/>
          </a:ln>
          <a:extLst>
            <a:ext uri="{53640926-AAD7-44D8-BBD7-CCE9431645EC}">
              <a14:shadowObscured xmlns:a14="http://schemas.microsoft.com/office/drawing/2010/main"/>
            </a:ext>
          </a:extLst>
        </p:spPr>
      </p:pic>
      <p:sp>
        <p:nvSpPr>
          <p:cNvPr id="8" name="Прямоугольник 7">
            <a:extLst>
              <a:ext uri="{FF2B5EF4-FFF2-40B4-BE49-F238E27FC236}">
                <a16:creationId xmlns:a16="http://schemas.microsoft.com/office/drawing/2014/main" id="{A686E6AE-F859-40BA-9931-6F17F179D975}"/>
              </a:ext>
            </a:extLst>
          </p:cNvPr>
          <p:cNvSpPr/>
          <p:nvPr/>
        </p:nvSpPr>
        <p:spPr>
          <a:xfrm>
            <a:off x="467544" y="6093296"/>
            <a:ext cx="6480720" cy="461665"/>
          </a:xfrm>
          <a:prstGeom prst="rect">
            <a:avLst/>
          </a:prstGeom>
        </p:spPr>
        <p:txBody>
          <a:bodyPr wrap="square">
            <a:spAutoFit/>
          </a:bodyPr>
          <a:lstStyle/>
          <a:p>
            <a:r>
              <a:rPr lang="tg-Cyrl-TJ" sz="1200" dirty="0">
                <a:latin typeface="Times New Roman" panose="02020603050405020304" pitchFamily="18" charset="0"/>
                <a:cs typeface="Times New Roman" panose="02020603050405020304" pitchFamily="18" charset="0"/>
              </a:rPr>
              <a:t>Расми 3</a:t>
            </a:r>
            <a:r>
              <a:rPr lang="tg-Cyrl-TJ" sz="1200" i="1" dirty="0">
                <a:latin typeface="Times New Roman" panose="02020603050405020304" pitchFamily="18" charset="0"/>
                <a:cs typeface="Times New Roman" panose="02020603050405020304" pitchFamily="18" charset="0"/>
              </a:rPr>
              <a:t>.</a:t>
            </a:r>
            <a:r>
              <a:rPr lang="ru-RU" sz="12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Ҷадвали ҳисобкунии параметрҳои шабакаи бақии </a:t>
            </a:r>
            <a:r>
              <a:rPr lang="en-US" sz="1200" i="1" dirty="0">
                <a:latin typeface="Times New Roman" panose="02020603050405020304" pitchFamily="18" charset="0"/>
                <a:ea typeface="Calibri" panose="020F0502020204030204" pitchFamily="34" charset="0"/>
                <a:cs typeface="Times New Roman" panose="02020603050405020304" pitchFamily="18" charset="0"/>
              </a:rPr>
              <a:t>TN</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627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2D9C920-3F9F-42DD-B93A-A040F30AC83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6F80085F-E820-465E-8354-7D1AB4B7B612}"/>
              </a:ext>
            </a:extLst>
          </p:cNvPr>
          <p:cNvSpPr txBox="1"/>
          <p:nvPr/>
        </p:nvSpPr>
        <p:spPr>
          <a:xfrm>
            <a:off x="899592" y="620688"/>
            <a:ext cx="7920880" cy="5391219"/>
          </a:xfrm>
          <a:prstGeom prst="rect">
            <a:avLst/>
          </a:prstGeom>
          <a:noFill/>
        </p:spPr>
        <p:txBody>
          <a:bodyPr wrap="square">
            <a:spAutoFit/>
          </a:bodyPr>
          <a:lstStyle/>
          <a:p>
            <a:pPr indent="449580" algn="just">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лоиҳакашии таъминоти барқ барои истеъмолкунандагони саноатӣ ва маишӣ, нозироти энергетикӣ (Энергонадзор) талаботи муайянро муқаррар мекунад: ҳангоми истифодаи якҷояи худкор ва ДМХ дар як занҷири муҳофизатшаванда, бояд ҷараёни номиналии ДМХ як зина баландтар аз ҷараёни номиналии худкор интихоб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дарназардошти:</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минималӣ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100 мА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максималӣ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30 мА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параметрҳои зерин муайян карда шудаанд: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∑Iнагр</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ҷараёни умумии сарборӣ (А)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дарозии умумии хати кабелӣ (км) </a:t>
            </a:r>
          </a:p>
          <a:p>
            <a:pPr lvl="0" algn="just">
              <a:spcAft>
                <a:spcPts val="1000"/>
              </a:spcAft>
              <a:buSzPts val="1000"/>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занҷири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м</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уҳофизатшаванда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22625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E36D70DD-D363-47E8-AD20-9322B813A5B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70AEA189-D46B-4C89-8787-88B6B6E65247}"/>
              </a:ext>
            </a:extLst>
          </p:cNvPr>
          <p:cNvSpPr txBox="1"/>
          <p:nvPr/>
        </p:nvSpPr>
        <p:spPr>
          <a:xfrm>
            <a:off x="899592" y="620688"/>
            <a:ext cx="7920880" cy="5114990"/>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Ба ҳамин монанд, мумкин аст қувваи умумии занҷири муҳофизатшаванда низ бо дарназардошти бехатарии минималӣ ва максималӣ муайян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ҷадвали 4 натиҷаҳои ҳисобҳо оварда шудаанд, ва дар расми 1 — вобастагиҳои муайян намудани:</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қувваи умумӣ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дарозии умумии хати кабелӣ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дарназардошти бехатарии минималӣ ва максималӣ ҳангоми шиддатҳои гуногуни шабака нишон дода шудаанд.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34887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47C1D01B-B3F2-47ED-B417-997FEDEC268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75311DA6-F688-4455-877E-7D91C7481A60}"/>
              </a:ext>
            </a:extLst>
          </p:cNvPr>
          <p:cNvSpPr txBox="1"/>
          <p:nvPr/>
        </p:nvSpPr>
        <p:spPr>
          <a:xfrm>
            <a:off x="899592" y="764704"/>
            <a:ext cx="7848872" cy="5116401"/>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Дар шабакаи барқӣ бо нейтрали изолятсияшуда, ДМХ мувофиқи тарҳи иҷроиш ва ҷойгиршавии релеи ихроҷ интихоб карда мешавад.</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Дар шабака бо шиддати 1140 В, барои хомӯш кардани занҷири муҳофизатшаванда зарур аст, ки калидҳои автоматии зудтаъсиркунанда истифода шаванд, ки вақти ба кор даромадани онҳо на бештар аз 0,02 сония бошад. Дар шабакаи барқӣ бо нейтрали мустаҳкам заминшуда, интихоби ДМХ бояд бо дарназардошти шартҳои бехатарии электрикӣ анҷом дода шавад.</a:t>
            </a:r>
            <a:endParaRPr lang="ru-RU" sz="2200" dirty="0"/>
          </a:p>
        </p:txBody>
      </p:sp>
    </p:spTree>
    <p:extLst>
      <p:ext uri="{BB962C8B-B14F-4D97-AF65-F5344CB8AC3E}">
        <p14:creationId xmlns:p14="http://schemas.microsoft.com/office/powerpoint/2010/main" val="163530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46096B8F-46A2-4D55-9EEB-3CFDEA1091F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B55F91D-F0BC-4802-AEA5-427306C4A3D2}"/>
              </a:ext>
            </a:extLst>
          </p:cNvPr>
          <p:cNvSpPr txBox="1"/>
          <p:nvPr/>
        </p:nvSpPr>
        <p:spPr>
          <a:xfrm>
            <a:off x="827584" y="476672"/>
            <a:ext cx="7920880" cy="5832109"/>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шабакаҳо интихоби навъи ДМХ аз ҷойгиршавии реле ихроҷ ва тарзи иҷрои он вобаста аст. Дар солҳои охир, дар шабакаҳои барқии бо нейтрали изолятсияшуда бо шиддати то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1140 В</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релеҳои ихроҷи навъи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АЗУР</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васеъ истифода мешаванд, ки панҷ модификасия доранд.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ҷумла: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rPr>
              <a:t>АЗУР-1</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rPr>
              <a:t>АЗУР-2</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(380/660 В) — дар дохили корпуси зеристгоҳҳои трансформатории сайёр истифода мешаванд; </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rPr>
              <a:t>АЗУР-3</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(ҳамон шиддат) — дар корпуси алоҳидаи зиддитаркиш истифода мегардад;</a:t>
            </a:r>
          </a:p>
          <a:p>
            <a:pPr marL="342900" lvl="0" indent="-342900" algn="just">
              <a:lnSpc>
                <a:spcPct val="115000"/>
              </a:lnSpc>
              <a:spcAft>
                <a:spcPts val="1000"/>
              </a:spcAft>
              <a:buSzPts val="1000"/>
              <a:buFont typeface="Symbol" panose="05050102010706020507" pitchFamily="18" charset="2"/>
              <a:buChar char=""/>
              <a:tabLst>
                <a:tab pos="457200" algn="l"/>
              </a:tabLst>
            </a:pPr>
            <a:r>
              <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rPr>
              <a:t>АЗУР-4</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(660/1140 В) — дар ҳамон ҷойҳое истифода мешавад, ки дастгоҳҳои АЗУР-1–АЗУР-3; </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1600" b="1" dirty="0">
                <a:effectLst/>
                <a:latin typeface="Times New Roman" panose="02020603050405020304" pitchFamily="18" charset="0"/>
                <a:ea typeface="Times New Roman" panose="02020603050405020304" pitchFamily="18" charset="0"/>
                <a:cs typeface="Times New Roman" panose="02020603050405020304" pitchFamily="18" charset="0"/>
              </a:rPr>
              <a:t>АЗУР-4ПП</a:t>
            </a: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 (660/1140 В) — дар шабакаҳои барқии омехта, ки дорои унсурҳои нимноқилии қуввавӣ мебошанд, истифода бурда мешавад.</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2273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10E01FAD-937E-4FFB-BD51-E5CE05881C0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6A431F57-CF58-443E-A93A-544A3673ABBB}"/>
              </a:ext>
            </a:extLst>
          </p:cNvPr>
          <p:cNvSpPr txBox="1"/>
          <p:nvPr/>
        </p:nvSpPr>
        <p:spPr>
          <a:xfrm>
            <a:off x="899592" y="515460"/>
            <a:ext cx="7920880" cy="5238101"/>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шабакаҳое, ки нейтралашон ба замин пайваст аст, заминвасл (заземление)-и корпуси таҷҳизоти барқӣ на ҳамеша метавонад ҳифзи пурра аз осеби ҷараёни барқиро таъмин намояд. Дар шабакаҳои бо нейтрали заминшуда бо шиддати то 1000 В, ҳамчун воситаи муҳофизат ҳангоми ба корпус расиши кутоҳ, занулкунӣ истифода бурда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муҳофизатӣ — ин намуди муҳофизати зудтаъсир (быстродействующая защита) мебошад, ки ҳангоми ба вуҷуд омадани хатари осеби ҷараёни барқӣ дар таҷҳизоти барқӣ, онро ба таври худкор аз шабака ҷудо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2510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97C6F7B-68B3-4D12-9E2F-94D8F29CAD7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406D066-7A7F-41CE-B941-7FE85AD8C1F9}"/>
              </a:ext>
            </a:extLst>
          </p:cNvPr>
          <p:cNvSpPr txBox="1"/>
          <p:nvPr/>
        </p:nvSpPr>
        <p:spPr>
          <a:xfrm>
            <a:off x="899592" y="596686"/>
            <a:ext cx="7776864" cy="5867760"/>
          </a:xfrm>
          <a:prstGeom prst="rect">
            <a:avLst/>
          </a:prstGeom>
          <a:noFill/>
        </p:spPr>
        <p:txBody>
          <a:bodyPr wrap="square">
            <a:spAutoFit/>
          </a:bodyPr>
          <a:lstStyle/>
          <a:p>
            <a:pPr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муҳофизатӣ бояд ҳифзро дар ҳолатҳои зерин таъмин намояд: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кӯтоҳшавии пурра (глухое) ва нопурра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назорати автоматии ҳолати оиқ;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назорати занҷирҳои заминвасл ё занулкунӣ;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худназорат (самоконтроль)-и дастгоҳ.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дастгоҳҳои хомӯшкунии муҳофизатӣ чунин талаботҳо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гДМХшта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ҳассосият (чувствительность);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зудтаъсирӣ (быстродействие);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боэътимодӣ (надежность);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устуворӣ ба халалҳо (помехоустойчивость).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0390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7E72F88-D2D8-413F-89D9-2FD3809636E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B87494A-C1A9-4F6E-AA65-0926B92B18DA}"/>
              </a:ext>
            </a:extLst>
          </p:cNvPr>
          <p:cNvSpPr txBox="1"/>
          <p:nvPr/>
        </p:nvSpPr>
        <p:spPr>
          <a:xfrm>
            <a:off x="971600" y="764704"/>
            <a:ext cx="7776864" cy="3714607"/>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муҳофизатӣ дар ҳолатҳое истифода мешавад, ки дигар намудҳои муҳофизат (масалан, заминвасл, занулкунӣ ва ғайра) кофӣ боэътимод нестанд ё татбиқи онҳо душвор аст, инчунин вақте ки талабот ба бехатарии хизматрасонии таҷҳизоти барқӣ хеле баланд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Вобаста ба бузургии сигнали воридшаванда, чунин схемаҳои хомӯшкунии муҳофизатӣ маълуманд: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82454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E033A026-DF10-480B-BEBC-6CB3D5952D7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5CC2EDA3-8C33-4EA3-B8C8-AF27789B30AB}"/>
              </a:ext>
            </a:extLst>
          </p:cNvPr>
          <p:cNvSpPr txBox="1"/>
          <p:nvPr/>
        </p:nvSpPr>
        <p:spPr>
          <a:xfrm>
            <a:off x="1043608" y="764704"/>
            <a:ext cx="7704856" cy="4462888"/>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Вобаста ба бузургии сигнали воридшаванда, чунин схемаҳои хомӯшкунии муҳофизатӣ маълуманд: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шиддати корпус нисбат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ҷараёни расиши кутоҳ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шиддат ва ҷараёни пайдарпайии нулӣ;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шиддати фаза нисбат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схемаҳои вентилӣ;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ҷараёни идоракунии доимӣ ва тағйирёбанда;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схемаҳои омехта (комбинатсионӣ).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9879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A7682574-D67A-42FA-A68F-FA9C01CB696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Мувофиқати шиддати номиналии фазаи шабакаи таъминотӣ.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A22A256-AB1F-4DBB-9692-6F94B2C7A904}"/>
              </a:ext>
            </a:extLst>
          </p:cNvPr>
          <p:cNvSpPr txBox="1"/>
          <p:nvPr/>
        </p:nvSpPr>
        <p:spPr>
          <a:xfrm>
            <a:off x="971600" y="620688"/>
            <a:ext cx="7704856" cy="3171253"/>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шабакаҳои бо нейтрали оиқшуда ва заминшуда васеъ истифода мешаванд дастгоҳҳои хомӯшкунии муҳофизатӣ (ДМХ), ки дорои чунин хусусиятҳо мебошанд: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зудтаъсирӣ;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омили инсонӣ вобаста нест;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як қимати муайяни ҷараёни ихроҷ (утечка) танзим карда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22292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1E3CA7-151D-41C8-94D8-CA3652A7AAA4}"/>
              </a:ext>
            </a:extLst>
          </p:cNvPr>
          <p:cNvSpPr>
            <a:spLocks noGrp="1"/>
          </p:cNvSpPr>
          <p:nvPr>
            <p:ph idx="1"/>
          </p:nvPr>
        </p:nvSpPr>
        <p:spPr>
          <a:xfrm>
            <a:off x="539552" y="332656"/>
            <a:ext cx="8229600" cy="4389120"/>
          </a:xfrm>
        </p:spPr>
        <p:txBody>
          <a:bodyPr>
            <a:noAutofit/>
          </a:bodyPr>
          <a:lstStyle/>
          <a:p>
            <a:pPr indent="0" algn="just">
              <a:lnSpc>
                <a:spcPct val="115000"/>
              </a:lnSpc>
              <a:spcAft>
                <a:spcPts val="1000"/>
              </a:spcAft>
              <a:buNone/>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000" dirty="0">
                <a:effectLst/>
                <a:latin typeface="Times New Roman" panose="02020603050405020304" pitchFamily="18" charset="0"/>
                <a:ea typeface="Times New Roman" panose="02020603050405020304" pitchFamily="18" charset="0"/>
              </a:rPr>
              <a:t>Хомӯшкунии муҳофизатӣ (ДМХ) яке аз воситаҳои асосии таъмини бехатарии барқӣ дар шабакаҳои барқӣ ба ҳисоб меравад, ки вазифаи асосии он зуд ҷудо намудани таҷҳизоти барқӣ аз манбаи таъминот ҳангоми пайдо шудани ҷараёни ихроҷ ё ҳолатҳои садамавӣ мебошад.  Таҳлил нишон медиҳад, ки самаранокии истифодаи ДМХ аз намуди шабака (бо нейтрали изолятсияшуда ё заминшуда), параметрҳои шабака ва дуруст интихоб намудани дастгоҳҳои муҳофизатӣ вобастагии калон дорад. Муайян гардид, ки танҳо дар шабакаҳои бо шиддати 380 В шароити кории ДМХ пурра ба талаботи ПУЭ ҷавобгӯ мебошад, дар 660 В — дар ҳадди иҷозатшаванда ва дар 1140 В — нокифоя аст.Барои таъмини бехатарии баланд, интихоби ДМХ бояд бо дарназардошти ҷараёни номиналӣ, шароити кор ва ҳамоҳангсозӣ бо калидҳои автоматӣ анҷом дода шавад. Аз ҷумла, ҷараёни номиналии ДМХ бояд аз ҷараёни калиди автоматӣ як зина баландтар интихоб гардад.</a:t>
            </a:r>
            <a:endParaRPr lang="ru-RU" sz="20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63195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2338</TotalTime>
  <Words>3019</Words>
  <Application>Microsoft Office PowerPoint</Application>
  <PresentationFormat>Экран (4:3)</PresentationFormat>
  <Paragraphs>200</Paragraphs>
  <Slides>38</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38</vt:i4>
      </vt:variant>
    </vt:vector>
  </HeadingPairs>
  <TitlesOfParts>
    <vt:vector size="47" baseType="lpstr">
      <vt:lpstr>Arial</vt: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Хомӯшкунии муҳофизатӣ дар шабакаҳои бо нейтрали оиқшуда</vt:lpstr>
      <vt:lpstr>Презентация PowerPoint</vt:lpstr>
      <vt:lpstr>Презентация PowerPoint</vt:lpstr>
      <vt:lpstr>Хомӯшкунии муҳофизатӣ дар шабакаҳои бо нейтрали оиқшуда</vt:lpstr>
      <vt:lpstr>Хомӯшкунии муҳофизатӣ дар шабакаҳои бо нейтрали оиқшуда</vt:lpstr>
      <vt:lpstr>Хомӯшкунии муҳофизатӣ дар шабакаҳои бо нейтрали оиқшуда</vt:lpstr>
      <vt:lpstr>Хомӯшкунии муҳофизатӣ дар шабакаҳои бо нейтрали оиқшуда</vt:lpstr>
      <vt:lpstr>Хомӯшкунии муҳофизатӣ дар шабакаҳои бо нейтрали оиқшуда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76</cp:revision>
  <dcterms:created xsi:type="dcterms:W3CDTF">2026-03-15T08:20:21Z</dcterms:created>
  <dcterms:modified xsi:type="dcterms:W3CDTF">2026-04-27T11:08:51Z</dcterms:modified>
</cp:coreProperties>
</file>