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53"/>
  </p:notesMasterIdLst>
  <p:sldIdLst>
    <p:sldId id="256" r:id="rId2"/>
    <p:sldId id="258" r:id="rId3"/>
    <p:sldId id="259" r:id="rId4"/>
    <p:sldId id="265" r:id="rId5"/>
    <p:sldId id="267" r:id="rId6"/>
    <p:sldId id="295" r:id="rId7"/>
    <p:sldId id="385" r:id="rId8"/>
    <p:sldId id="322" r:id="rId9"/>
    <p:sldId id="372" r:id="rId10"/>
    <p:sldId id="373" r:id="rId11"/>
    <p:sldId id="374" r:id="rId12"/>
    <p:sldId id="386" r:id="rId13"/>
    <p:sldId id="286" r:id="rId14"/>
    <p:sldId id="335" r:id="rId15"/>
    <p:sldId id="348" r:id="rId16"/>
    <p:sldId id="349" r:id="rId17"/>
    <p:sldId id="350" r:id="rId18"/>
    <p:sldId id="351" r:id="rId19"/>
    <p:sldId id="352" r:id="rId20"/>
    <p:sldId id="376" r:id="rId21"/>
    <p:sldId id="377" r:id="rId22"/>
    <p:sldId id="378" r:id="rId23"/>
    <p:sldId id="353" r:id="rId24"/>
    <p:sldId id="355" r:id="rId25"/>
    <p:sldId id="387" r:id="rId26"/>
    <p:sldId id="375" r:id="rId27"/>
    <p:sldId id="357" r:id="rId28"/>
    <p:sldId id="388" r:id="rId29"/>
    <p:sldId id="359" r:id="rId30"/>
    <p:sldId id="360" r:id="rId31"/>
    <p:sldId id="361" r:id="rId32"/>
    <p:sldId id="362" r:id="rId33"/>
    <p:sldId id="363" r:id="rId34"/>
    <p:sldId id="364" r:id="rId35"/>
    <p:sldId id="389" r:id="rId36"/>
    <p:sldId id="365" r:id="rId37"/>
    <p:sldId id="366" r:id="rId38"/>
    <p:sldId id="367" r:id="rId39"/>
    <p:sldId id="368" r:id="rId40"/>
    <p:sldId id="369" r:id="rId41"/>
    <p:sldId id="370" r:id="rId42"/>
    <p:sldId id="371" r:id="rId43"/>
    <p:sldId id="379" r:id="rId44"/>
    <p:sldId id="380" r:id="rId45"/>
    <p:sldId id="381" r:id="rId46"/>
    <p:sldId id="382" r:id="rId47"/>
    <p:sldId id="383" r:id="rId48"/>
    <p:sldId id="384" r:id="rId49"/>
    <p:sldId id="347" r:id="rId50"/>
    <p:sldId id="261" r:id="rId51"/>
    <p:sldId id="262" r:id="rId5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75" autoAdjust="0"/>
  </p:normalViewPr>
  <p:slideViewPr>
    <p:cSldViewPr>
      <p:cViewPr varScale="1">
        <p:scale>
          <a:sx n="114" d="100"/>
          <a:sy n="114" d="100"/>
        </p:scale>
        <p:origin x="1386" y="114"/>
      </p:cViewPr>
      <p:guideLst>
        <p:guide orient="horz" pos="2160"/>
        <p:guide pos="2880"/>
      </p:guideLst>
    </p:cSldViewPr>
  </p:slideViewPr>
  <p:outlineViewPr>
    <p:cViewPr>
      <p:scale>
        <a:sx n="33" d="100"/>
        <a:sy n="33" d="100"/>
      </p:scale>
      <p:origin x="0" y="16590"/>
    </p:cViewPr>
  </p:outlineViewPr>
  <p:notesTextViewPr>
    <p:cViewPr>
      <p:scale>
        <a:sx n="100" d="100"/>
        <a:sy n="100" d="100"/>
      </p:scale>
      <p:origin x="0" y="0"/>
    </p:cViewPr>
  </p:notesTextViewPr>
  <p:sorterViewPr>
    <p:cViewPr>
      <p:scale>
        <a:sx n="200" d="100"/>
        <a:sy n="200" d="100"/>
      </p:scale>
      <p:origin x="0" y="-1147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632748-7DF5-46BF-9C80-C9635338B02C}" type="datetimeFigureOut">
              <a:rPr lang="ru-RU" smtClean="0"/>
              <a:t>25.05.2026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A67595-D864-4982-9785-1D0D19A568B7}" type="slidenum">
              <a:rPr lang="ru-RU" smtClean="0"/>
              <a:t>‹#›</a:t>
            </a:fld>
            <a:endParaRPr lang="ru-RU"/>
          </a:p>
        </p:txBody>
      </p:sp>
    </p:spTree>
    <p:extLst>
      <p:ext uri="{BB962C8B-B14F-4D97-AF65-F5344CB8AC3E}">
        <p14:creationId xmlns:p14="http://schemas.microsoft.com/office/powerpoint/2010/main" val="3442811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25.05.2026</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25.05.2026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25.05.2026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25.05.2026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25.05.2026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25.05.2026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25.05.2026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25.05.2026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25.05.2026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25.05.2026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25.05.2026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25.05.2026</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2;p1"/>
          <p:cNvSpPr/>
          <p:nvPr/>
        </p:nvSpPr>
        <p:spPr>
          <a:xfrm>
            <a:off x="1511660" y="2255589"/>
            <a:ext cx="6120680" cy="1200288"/>
          </a:xfrm>
          <a:prstGeom prst="rect">
            <a:avLst/>
          </a:prstGeom>
          <a:noFill/>
          <a:ln>
            <a:noFill/>
          </a:ln>
        </p:spPr>
        <p:txBody>
          <a:bodyPr spcFirstLastPara="1" wrap="square" lIns="91425" tIns="45700" rIns="91425" bIns="45700" anchor="t" anchorCtr="0">
            <a:spAutoFit/>
          </a:bodyPr>
          <a:lstStyle/>
          <a:p>
            <a:pPr lvl="0" algn="ctr"/>
            <a:r>
              <a:rPr lang="en-US" sz="3600" b="1" dirty="0">
                <a:solidFill>
                  <a:schemeClr val="bg1"/>
                </a:solidFill>
                <a:latin typeface="Times New Roman" panose="02020603050405020304" pitchFamily="18" charset="0"/>
                <a:ea typeface="Times New Roman"/>
                <a:cs typeface="Times New Roman" panose="02020603050405020304" pitchFamily="18" charset="0"/>
                <a:sym typeface="Times New Roman"/>
              </a:rPr>
              <a:t>COURSE</a:t>
            </a:r>
            <a:r>
              <a:rPr lang="uz-Cyrl-UZ"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en-US" sz="3600" b="1" dirty="0">
                <a:solidFill>
                  <a:schemeClr val="bg1"/>
                </a:solidFill>
                <a:latin typeface="Times New Roman" panose="02020603050405020304" pitchFamily="18" charset="0"/>
                <a:cs typeface="Times New Roman" panose="02020603050405020304" pitchFamily="18" charset="0"/>
              </a:rPr>
              <a:t> Electrical Safety for Electrical Engineers</a:t>
            </a:r>
            <a:r>
              <a:rPr lang="tg-Cyrl-TJ" sz="3600" b="1" dirty="0">
                <a:solidFill>
                  <a:schemeClr val="bg1"/>
                </a:solidFill>
                <a:latin typeface="Times New Roman" panose="02020603050405020304" pitchFamily="18" charset="0"/>
                <a:cs typeface="Times New Roman" panose="02020603050405020304" pitchFamily="18" charset="0"/>
              </a:rPr>
              <a:t>.</a:t>
            </a:r>
            <a:endParaRPr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endParaRPr>
          </a:p>
        </p:txBody>
      </p:sp>
      <p:sp>
        <p:nvSpPr>
          <p:cNvPr id="7" name="Google Shape;91;p1"/>
          <p:cNvSpPr/>
          <p:nvPr/>
        </p:nvSpPr>
        <p:spPr>
          <a:xfrm>
            <a:off x="1835696" y="5268498"/>
            <a:ext cx="2329542"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200" b="1" i="0" u="none" strike="noStrike" cap="none" dirty="0">
                <a:latin typeface="Times New Roman"/>
                <a:ea typeface="Times New Roman"/>
                <a:cs typeface="Times New Roman"/>
                <a:sym typeface="Times New Roman"/>
              </a:rPr>
              <a:t>Abdulloev Bakhtiyor Tolibjonovich</a:t>
            </a:r>
            <a:endParaRPr sz="2200" dirty="0"/>
          </a:p>
        </p:txBody>
      </p:sp>
      <p:sp>
        <p:nvSpPr>
          <p:cNvPr id="3" name="Прямоугольник 2"/>
          <p:cNvSpPr/>
          <p:nvPr/>
        </p:nvSpPr>
        <p:spPr>
          <a:xfrm>
            <a:off x="1701077" y="3583989"/>
            <a:ext cx="5741846" cy="914930"/>
          </a:xfrm>
          <a:prstGeom prst="rect">
            <a:avLst/>
          </a:prstGeom>
        </p:spPr>
        <p:txBody>
          <a:bodyPr wrap="square">
            <a:spAutoFit/>
          </a:bodyPr>
          <a:lstStyle/>
          <a:p>
            <a:pPr algn="ctr">
              <a:lnSpc>
                <a:spcPct val="115000"/>
              </a:lnSpc>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Week 11</a:t>
            </a: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Safety Devices for Electrical Systems</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p:cNvSpPr/>
          <p:nvPr/>
        </p:nvSpPr>
        <p:spPr>
          <a:xfrm>
            <a:off x="3995936" y="5373215"/>
            <a:ext cx="2664297" cy="769441"/>
          </a:xfrm>
          <a:prstGeom prst="rect">
            <a:avLst/>
          </a:prstGeom>
        </p:spPr>
        <p:txBody>
          <a:bodyPr wrap="square">
            <a:spAutoFit/>
          </a:bodyPr>
          <a:lstStyle/>
          <a:p>
            <a:pPr algn="ctr"/>
            <a:r>
              <a:rPr lang="en-US" sz="2200" b="1" dirty="0">
                <a:latin typeface="Times New Roman" panose="02020603050405020304" pitchFamily="18" charset="0"/>
                <a:ea typeface="Times New Roman"/>
                <a:cs typeface="Times New Roman" panose="02020603050405020304" pitchFamily="18" charset="0"/>
                <a:sym typeface="Times New Roman"/>
              </a:rPr>
              <a:t>Institute of energy of Tajikistan</a:t>
            </a:r>
            <a:endParaRPr lang="ru-RU" sz="2200" dirty="0"/>
          </a:p>
        </p:txBody>
      </p:sp>
    </p:spTree>
    <p:extLst>
      <p:ext uri="{BB962C8B-B14F-4D97-AF65-F5344CB8AC3E}">
        <p14:creationId xmlns:p14="http://schemas.microsoft.com/office/powerpoint/2010/main" val="1021447116"/>
      </p:ext>
    </p:extLst>
  </p:cSld>
  <p:clrMapOvr>
    <a:masterClrMapping/>
  </p:clrMapOvr>
  <mc:AlternateContent xmlns:mc="http://schemas.openxmlformats.org/markup-compatibility/2006" xmlns:p14="http://schemas.microsoft.com/office/powerpoint/2010/main">
    <mc:Choice Requires="p14">
      <p:transition spd="slow" p14:dur="2000" advTm="29729"/>
    </mc:Choice>
    <mc:Fallback xmlns="">
      <p:transition spd="slow" advTm="2972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100" name="Google Shape;100;p2"/>
          <p:cNvSpPr/>
          <p:nvPr/>
        </p:nvSpPr>
        <p:spPr>
          <a:xfrm>
            <a:off x="1259632" y="5253956"/>
            <a:ext cx="2150346"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200" b="1" i="0" u="none" strike="noStrike" cap="none" dirty="0">
                <a:latin typeface="Times New Roman"/>
                <a:ea typeface="Times New Roman"/>
                <a:cs typeface="Times New Roman"/>
                <a:sym typeface="Times New Roman"/>
              </a:rPr>
              <a:t>Абдуллоев Бахтиёр Толибҷонович</a:t>
            </a:r>
            <a:endParaRPr sz="2200" b="1" i="0" u="none" strike="noStrike" cap="none" dirty="0">
              <a:latin typeface="Times New Roman"/>
              <a:ea typeface="Times New Roman"/>
              <a:cs typeface="Times New Roman"/>
              <a:sym typeface="Times New Roman"/>
            </a:endParaRPr>
          </a:p>
        </p:txBody>
      </p:sp>
      <p:cxnSp>
        <p:nvCxnSpPr>
          <p:cNvPr id="102" name="Google Shape;102;p2"/>
          <p:cNvCxnSpPr/>
          <p:nvPr/>
        </p:nvCxnSpPr>
        <p:spPr>
          <a:xfrm>
            <a:off x="3347864" y="5161582"/>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3419872" y="5253935"/>
            <a:ext cx="338843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000" b="1" i="0" u="none" strike="noStrike" cap="none" dirty="0">
                <a:latin typeface="Times New Roman" panose="02020603050405020304" pitchFamily="18" charset="0"/>
                <a:ea typeface="Times New Roman"/>
                <a:cs typeface="Times New Roman" panose="02020603050405020304" pitchFamily="18" charset="0"/>
                <a:sym typeface="Times New Roman"/>
              </a:rPr>
              <a:t>Донишкадаи энергетикии Тоҷикистон</a:t>
            </a:r>
            <a:endParaRPr lang="uz-Cyrl-UZ" sz="2000" b="1" i="1" u="none" strike="noStrike" cap="none" dirty="0">
              <a:latin typeface="Times New Roman" panose="02020603050405020304" pitchFamily="18" charset="0"/>
              <a:ea typeface="Arial"/>
              <a:cs typeface="Times New Roman" panose="02020603050405020304" pitchFamily="18" charset="0"/>
              <a:sym typeface="Arial"/>
            </a:endParaRPr>
          </a:p>
          <a:p>
            <a:pPr marL="0" marR="0" lvl="0" indent="0" algn="ctr" rtl="0">
              <a:spcBef>
                <a:spcPts val="0"/>
              </a:spcBef>
              <a:spcAft>
                <a:spcPts val="0"/>
              </a:spcAft>
              <a:buNone/>
            </a:pPr>
            <a:endParaRPr sz="2000" b="1" i="0" u="none" strike="noStrike" cap="none" dirty="0">
              <a:solidFill>
                <a:srgbClr val="000000"/>
              </a:solidFill>
              <a:latin typeface="Times New Roman"/>
              <a:ea typeface="Times New Roman"/>
              <a:cs typeface="Times New Roman"/>
              <a:sym typeface="Times New Roman"/>
            </a:endParaRPr>
          </a:p>
        </p:txBody>
      </p:sp>
      <p:sp>
        <p:nvSpPr>
          <p:cNvPr id="2" name="Прямоугольник 1"/>
          <p:cNvSpPr/>
          <p:nvPr/>
        </p:nvSpPr>
        <p:spPr>
          <a:xfrm>
            <a:off x="1130574" y="3551416"/>
            <a:ext cx="7382846" cy="907749"/>
          </a:xfrm>
          <a:prstGeom prst="rect">
            <a:avLst/>
          </a:prstGeom>
        </p:spPr>
        <p:txBody>
          <a:bodyPr wrap="square">
            <a:spAutoFit/>
          </a:bodyPr>
          <a:lstStyle/>
          <a:p>
            <a:pPr marL="457200" algn="ctr">
              <a:lnSpc>
                <a:spcPct val="115000"/>
              </a:lnSpc>
              <a:spcAft>
                <a:spcPts val="1000"/>
              </a:spcAft>
            </a:pPr>
            <a:r>
              <a:rPr lang="tg-Cyrl-TJ" sz="2400" b="1" dirty="0">
                <a:effectLst/>
                <a:latin typeface="Times New Roman" panose="02020603050405020304" pitchFamily="18" charset="0"/>
                <a:ea typeface="Calibri" panose="020F0502020204030204" pitchFamily="34" charset="0"/>
              </a:rPr>
              <a:t>Дастгоҳҳои бехатарӣ барои системаҳои электрикӣ</a:t>
            </a:r>
            <a:endParaRPr lang="ru-RU" sz="3200"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Прямоугольник 2"/>
          <p:cNvSpPr/>
          <p:nvPr/>
        </p:nvSpPr>
        <p:spPr>
          <a:xfrm>
            <a:off x="1615610" y="2276872"/>
            <a:ext cx="6412774" cy="1200329"/>
          </a:xfrm>
          <a:prstGeom prst="rect">
            <a:avLst/>
          </a:prstGeom>
        </p:spPr>
        <p:txBody>
          <a:bodyPr wrap="square">
            <a:spAutoFit/>
          </a:bodyPr>
          <a:lstStyle/>
          <a:p>
            <a:pPr lvl="0" algn="ctr"/>
            <a:r>
              <a:rPr lang="ru-RU" sz="3600" b="1" dirty="0">
                <a:solidFill>
                  <a:schemeClr val="bg1"/>
                </a:solidFill>
                <a:latin typeface="Times New Roman" panose="02020603050405020304" pitchFamily="18" charset="0"/>
                <a:cs typeface="Times New Roman" panose="02020603050405020304" pitchFamily="18" charset="0"/>
              </a:rPr>
              <a:t>Курс: Бехатарии электрикӣ барои муҳандис барқчиён</a:t>
            </a:r>
            <a:endParaRPr lang="ru-RU" sz="3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3788689"/>
      </p:ext>
    </p:extLst>
  </p:cSld>
  <p:clrMapOvr>
    <a:masterClrMapping/>
  </p:clrMapOvr>
  <mc:AlternateContent xmlns:mc="http://schemas.openxmlformats.org/markup-compatibility/2006" xmlns:p14="http://schemas.microsoft.com/office/powerpoint/2010/main">
    <mc:Choice Requires="p14">
      <p:transition spd="slow" p14:dur="2000" advTm="18183"/>
    </mc:Choice>
    <mc:Fallback xmlns="">
      <p:transition spd="slow" advTm="181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623244" y="745724"/>
            <a:ext cx="8133684"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eaLnBrk="0" fontAlgn="base" hangingPunct="0">
              <a:spcBef>
                <a:spcPct val="0"/>
              </a:spcBef>
              <a:spcAft>
                <a:spcPct val="0"/>
              </a:spcAft>
              <a:buClrTx/>
            </a:pPr>
            <a:r>
              <a:rPr lang="uz-Cyrl-UZ" sz="20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1</a:t>
            </a:r>
            <a:r>
              <a:rPr lang="uz-Cyrl-UZ" sz="20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ru-RU" altLang="ru-RU" sz="2000" b="1" dirty="0">
                <a:solidFill>
                  <a:schemeClr val="bg1"/>
                </a:solidFill>
                <a:latin typeface="Times New Roman" panose="02020603050405020304" pitchFamily="18" charset="0"/>
                <a:cs typeface="Times New Roman" panose="02020603050405020304" pitchFamily="18" charset="0"/>
              </a:rPr>
              <a:t>Муқаддима</a:t>
            </a:r>
          </a:p>
          <a:p>
            <a:pPr marL="342900" lvl="0" indent="-342900" eaLnBrk="0" fontAlgn="base" hangingPunct="0">
              <a:spcBef>
                <a:spcPct val="0"/>
              </a:spcBef>
              <a:spcAft>
                <a:spcPct val="0"/>
              </a:spcAft>
              <a:buClrTx/>
              <a:buFont typeface="Wingdings" panose="05000000000000000000" pitchFamily="2" charset="2"/>
              <a:buChar char="Ø"/>
            </a:pPr>
            <a:r>
              <a:rPr lang="tg-Cyrl-TJ" sz="2000" b="1" dirty="0">
                <a:effectLst/>
                <a:latin typeface="Times New Roman" panose="02020603050405020304" pitchFamily="18" charset="0"/>
                <a:ea typeface="Times New Roman" panose="02020603050405020304" pitchFamily="18" charset="0"/>
              </a:rPr>
              <a:t>Воситаҳои асосии муҳофизати барқӣ</a:t>
            </a:r>
          </a:p>
          <a:p>
            <a:pPr marL="342900" lvl="0" indent="-342900" eaLnBrk="0" fontAlgn="base" hangingPunct="0">
              <a:spcBef>
                <a:spcPct val="0"/>
              </a:spcBef>
              <a:spcAft>
                <a:spcPct val="0"/>
              </a:spcAft>
              <a:buClrTx/>
              <a:buFont typeface="Wingdings" panose="05000000000000000000" pitchFamily="2" charset="2"/>
              <a:buChar char="Ø"/>
            </a:pPr>
            <a:r>
              <a:rPr lang="ru-RU" sz="2000" b="1" dirty="0">
                <a:effectLst/>
                <a:latin typeface="Times New Roman" panose="02020603050405020304" pitchFamily="18" charset="0"/>
                <a:ea typeface="Times New Roman" panose="02020603050405020304" pitchFamily="18" charset="0"/>
              </a:rPr>
              <a:t>Воситаҳои иловагии муҳофизати барқӣ</a:t>
            </a:r>
            <a:r>
              <a:rPr lang="ru-RU" sz="2000" dirty="0">
                <a:effectLst/>
                <a:latin typeface="Times New Roman" panose="02020603050405020304" pitchFamily="18" charset="0"/>
                <a:ea typeface="Times New Roman" panose="02020603050405020304" pitchFamily="18" charset="0"/>
              </a:rPr>
              <a:t> </a:t>
            </a:r>
            <a:endParaRPr lang="tg-Cyrl-TJ" sz="2000" b="1" dirty="0">
              <a:effectLst/>
              <a:latin typeface="Times New Roman" panose="02020603050405020304" pitchFamily="18" charset="0"/>
              <a:ea typeface="Times New Roman" panose="02020603050405020304" pitchFamily="18" charset="0"/>
            </a:endParaRPr>
          </a:p>
          <a:p>
            <a:pPr marL="342900" lvl="0" indent="-342900" eaLnBrk="0" fontAlgn="base" hangingPunct="0">
              <a:spcBef>
                <a:spcPct val="0"/>
              </a:spcBef>
              <a:spcAft>
                <a:spcPct val="0"/>
              </a:spcAft>
              <a:buClrTx/>
              <a:buFont typeface="Wingdings" panose="05000000000000000000" pitchFamily="2" charset="2"/>
              <a:buChar char="Ø"/>
            </a:pPr>
            <a:r>
              <a:rPr lang="ru-RU" sz="2000" b="1" dirty="0">
                <a:effectLst/>
                <a:latin typeface="Times New Roman" panose="02020603050405020304" pitchFamily="18" charset="0"/>
                <a:ea typeface="Times New Roman" panose="02020603050405020304" pitchFamily="18" charset="0"/>
              </a:rPr>
              <a:t>Таъинот, сохт ва қоидаҳои истифодаи воситаҳои муҳофизатӣ</a:t>
            </a:r>
          </a:p>
          <a:p>
            <a:pPr marL="342900" indent="-342900" eaLnBrk="0" fontAlgn="base" hangingPunct="0">
              <a:spcBef>
                <a:spcPct val="0"/>
              </a:spcBef>
              <a:spcAft>
                <a:spcPct val="0"/>
              </a:spcAft>
              <a:buFont typeface="Wingdings" panose="05000000000000000000" pitchFamily="2" charset="2"/>
              <a:buChar char="Ø"/>
            </a:pPr>
            <a:r>
              <a:rPr lang="ru-RU" sz="2000" b="1" dirty="0">
                <a:effectLst/>
                <a:latin typeface="Times New Roman" panose="02020603050405020304" pitchFamily="18" charset="0"/>
                <a:ea typeface="Calibri" panose="020F0502020204030204" pitchFamily="34" charset="0"/>
                <a:cs typeface="Times New Roman" panose="02020603050405020304" pitchFamily="18" charset="0"/>
              </a:rPr>
              <a:t>Анбӯрҳои оиқӣ</a:t>
            </a:r>
            <a:r>
              <a:rPr lang="ru-RU"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000" b="1" dirty="0">
                <a:effectLst/>
                <a:latin typeface="Times New Roman" panose="02020603050405020304" pitchFamily="18" charset="0"/>
                <a:ea typeface="Calibri" panose="020F0502020204030204" pitchFamily="34" charset="0"/>
                <a:cs typeface="Times New Roman" panose="02020603050405020304" pitchFamily="18" charset="0"/>
              </a:rPr>
              <a:t>(изолирующие клещи)</a:t>
            </a:r>
          </a:p>
          <a:p>
            <a:pPr marL="342900" indent="-342900" eaLnBrk="0" fontAlgn="base" hangingPunct="0">
              <a:spcBef>
                <a:spcPct val="0"/>
              </a:spcBef>
              <a:spcAft>
                <a:spcPct val="0"/>
              </a:spcAft>
              <a:buFont typeface="Wingdings" panose="05000000000000000000" pitchFamily="2" charset="2"/>
              <a:buChar char="Ø"/>
            </a:pPr>
            <a:r>
              <a:rPr lang="ru-RU" sz="2000" b="1" dirty="0">
                <a:effectLst/>
                <a:latin typeface="Times New Roman" panose="02020603050405020304" pitchFamily="18" charset="0"/>
                <a:ea typeface="Times New Roman" panose="02020603050405020304" pitchFamily="18" charset="0"/>
                <a:cs typeface="Times New Roman" panose="02020603050405020304" pitchFamily="18" charset="0"/>
              </a:rPr>
              <a:t>Нишондиҳандаҳои шиддат</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(указатели напряжения)</a:t>
            </a:r>
            <a:endParaRPr lang="ru-RU" sz="20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eaLnBrk="0" fontAlgn="base" hangingPunct="0">
              <a:spcBef>
                <a:spcPct val="0"/>
              </a:spcBef>
              <a:spcAft>
                <a:spcPct val="0"/>
              </a:spcAft>
              <a:buFont typeface="Wingdings" panose="05000000000000000000" pitchFamily="2" charset="2"/>
              <a:buChar char="Ø"/>
            </a:pPr>
            <a:r>
              <a:rPr lang="ru-RU" altLang="ru-RU" sz="2000" b="1" dirty="0">
                <a:solidFill>
                  <a:schemeClr val="bg1"/>
                </a:solidFill>
                <a:latin typeface="Times New Roman" panose="02020603050405020304" pitchFamily="18" charset="0"/>
                <a:cs typeface="Times New Roman" panose="02020603050405020304" pitchFamily="18" charset="0"/>
              </a:rPr>
              <a:t>2.</a:t>
            </a:r>
            <a:r>
              <a:rPr lang="tg-Cyrl-TJ" sz="20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Хулосаи лексия</a:t>
            </a: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ru-RU" sz="2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lvl="1" eaLnBrk="0" fontAlgn="base" hangingPunct="0">
              <a:spcBef>
                <a:spcPct val="0"/>
              </a:spcBef>
              <a:spcAft>
                <a:spcPct val="0"/>
              </a:spcAft>
              <a:buClrTx/>
            </a:pPr>
            <a:endParaRPr lang="ru-RU" altLang="ru-RU" sz="2000" dirty="0">
              <a:solidFill>
                <a:schemeClr val="tx1"/>
              </a:solidFill>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1646" y="1"/>
            <a:ext cx="9167292" cy="620687"/>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600" b="1" i="1" dirty="0">
                <a:solidFill>
                  <a:schemeClr val="tx2"/>
                </a:solidFill>
                <a:latin typeface="Times New Roman" panose="02020603050405020304" pitchFamily="18" charset="0"/>
                <a:cs typeface="Times New Roman" panose="02020603050405020304" pitchFamily="18" charset="0"/>
              </a:rPr>
              <a:t>Нақшаи лексия</a:t>
            </a:r>
            <a:endParaRPr lang="ru-RU" altLang="ru-RU" sz="3600"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3270064"/>
      </p:ext>
    </p:extLst>
  </p:cSld>
  <p:clrMapOvr>
    <a:masterClrMapping/>
  </p:clrMapOvr>
  <mc:AlternateContent xmlns:mc="http://schemas.openxmlformats.org/markup-compatibility/2006" xmlns:p14="http://schemas.microsoft.com/office/powerpoint/2010/main">
    <mc:Choice Requires="p14">
      <p:transition spd="slow" p14:dur="2000" advTm="70564"/>
    </mc:Choice>
    <mc:Fallback xmlns="">
      <p:transition spd="slow" advTm="7056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a:extLst>
              <a:ext uri="{FF2B5EF4-FFF2-40B4-BE49-F238E27FC236}">
                <a16:creationId xmlns:a16="http://schemas.microsoft.com/office/drawing/2014/main" id="{BC3AF0E4-A826-4F7A-ACFD-48C046599FDF}"/>
              </a:ext>
            </a:extLst>
          </p:cNvPr>
          <p:cNvSpPr>
            <a:spLocks noGrp="1"/>
          </p:cNvSpPr>
          <p:nvPr>
            <p:ph type="title"/>
          </p:nvPr>
        </p:nvSpPr>
        <p:spPr>
          <a:xfrm>
            <a:off x="225860" y="122139"/>
            <a:ext cx="8712968" cy="359802"/>
          </a:xfrm>
        </p:spPr>
        <p:txBody>
          <a:bodyPr>
            <a:noAutofit/>
          </a:bodyPr>
          <a:lstStyle/>
          <a:p>
            <a:pPr lvl="0" algn="ctr" eaLnBrk="0" fontAlgn="base" hangingPunct="0">
              <a:spcBef>
                <a:spcPct val="0"/>
              </a:spcBef>
              <a:spcAft>
                <a:spcPct val="0"/>
              </a:spcAft>
              <a:buClrTx/>
            </a:pPr>
            <a:r>
              <a:rPr lang="tg-Cyrl-TJ" sz="2000" i="1" dirty="0">
                <a:solidFill>
                  <a:schemeClr val="tx1"/>
                </a:solidFill>
                <a:effectLst/>
                <a:latin typeface="Times New Roman" panose="02020603050405020304" pitchFamily="18" charset="0"/>
                <a:ea typeface="Times New Roman" panose="02020603050405020304" pitchFamily="18" charset="0"/>
              </a:rPr>
              <a:t>Воситаҳои асосии муҳофизати барқӣ</a:t>
            </a:r>
          </a:p>
        </p:txBody>
      </p:sp>
      <p:sp>
        <p:nvSpPr>
          <p:cNvPr id="7" name="TextBox 6">
            <a:extLst>
              <a:ext uri="{FF2B5EF4-FFF2-40B4-BE49-F238E27FC236}">
                <a16:creationId xmlns:a16="http://schemas.microsoft.com/office/drawing/2014/main" id="{E432B7AC-25A0-42FA-B63D-59D9D438E1C9}"/>
              </a:ext>
            </a:extLst>
          </p:cNvPr>
          <p:cNvSpPr txBox="1"/>
          <p:nvPr/>
        </p:nvSpPr>
        <p:spPr>
          <a:xfrm>
            <a:off x="827584" y="908720"/>
            <a:ext cx="7776864" cy="4100738"/>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rPr>
              <a:t>	</a:t>
            </a:r>
            <a:r>
              <a:rPr lang="tg-Cyrl-TJ" sz="2200" dirty="0">
                <a:effectLst/>
                <a:latin typeface="Times New Roman" panose="02020603050405020304" pitchFamily="18" charset="0"/>
                <a:ea typeface="Times New Roman" panose="02020603050405020304" pitchFamily="18" charset="0"/>
              </a:rPr>
              <a:t>Ҳангоми истифодаи дастгоҳҳои барқӣ аксар вақт чунин шароитҳо ба миён меоянд, ки ҳатто тарҳи беҳтарини дастгоҳ бехатарии кормандро пурра таъмин намекунад. Аз ин рӯ, истифодаи воситаҳои махсуси муҳофизатӣ-дастгоҳҳо, асбобҳо ва таҷҳизоти сайёр ва интиқолшаванда зарур мегардад, ки барои ҳифзи кормандон аз зарбаи барқ, таъсири камони барқӣ, майдонҳои электромагнитӣ, маҳсулоти сӯхтан, афтидан аз баландӣ ва ғайра хизмат мекунанд.</a:t>
            </a:r>
            <a:endParaRPr lang="ru-RU" sz="2200" dirty="0"/>
          </a:p>
        </p:txBody>
      </p:sp>
    </p:spTree>
    <p:extLst>
      <p:ext uri="{BB962C8B-B14F-4D97-AF65-F5344CB8AC3E}">
        <p14:creationId xmlns:p14="http://schemas.microsoft.com/office/powerpoint/2010/main" val="2771511104"/>
      </p:ext>
    </p:extLst>
  </p:cSld>
  <p:clrMapOvr>
    <a:masterClrMapping/>
  </p:clrMapOvr>
  <mc:AlternateContent xmlns:mc="http://schemas.openxmlformats.org/markup-compatibility/2006" xmlns:p14="http://schemas.microsoft.com/office/powerpoint/2010/main">
    <mc:Choice Requires="p14">
      <p:transition spd="slow" p14:dur="2000" advTm="116303"/>
    </mc:Choice>
    <mc:Fallback xmlns="">
      <p:transition spd="slow" advTm="11630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8229600" cy="5616624"/>
          </a:xfrm>
        </p:spPr>
        <p:txBody>
          <a:bodyPr>
            <a:noAutofit/>
          </a:bodyPr>
          <a:lstStyle/>
          <a:p>
            <a:pPr marL="0" indent="0" algn="just">
              <a:spcAft>
                <a:spcPts val="1000"/>
              </a:spcAft>
              <a:buNone/>
            </a:pPr>
            <a:r>
              <a:rPr lang="ru-RU" sz="2200" dirty="0">
                <a:effectLst/>
                <a:latin typeface="Times New Roman" panose="02020603050405020304" pitchFamily="18" charset="0"/>
                <a:ea typeface="Times New Roman" panose="02020603050405020304" pitchFamily="18" charset="0"/>
              </a:rPr>
              <a:t>	</a:t>
            </a:r>
            <a:endParaRPr lang="tg-Cyrl-TJ" sz="22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9BB157-D945-4B78-9330-36F5922E4F9E}"/>
              </a:ext>
            </a:extLst>
          </p:cNvPr>
          <p:cNvSpPr txBox="1"/>
          <p:nvPr/>
        </p:nvSpPr>
        <p:spPr>
          <a:xfrm>
            <a:off x="971600" y="764704"/>
            <a:ext cx="7715200" cy="4283224"/>
          </a:xfrm>
          <a:prstGeom prst="rect">
            <a:avLst/>
          </a:prstGeom>
          <a:noFill/>
        </p:spPr>
        <p:txBody>
          <a:bodyPr wrap="square">
            <a:spAutoFit/>
          </a:bodyPr>
          <a:lstStyle/>
          <a:p>
            <a:pPr indent="449580" algn="just">
              <a:lnSpc>
                <a:spcPct val="150000"/>
              </a:lnSpc>
              <a:spcAft>
                <a:spcPts val="1000"/>
              </a:spcAft>
            </a:pPr>
            <a:r>
              <a:rPr lang="ru-RU" sz="2200" dirty="0">
                <a:latin typeface="Times New Roman" panose="02020603050405020304" pitchFamily="18" charset="0"/>
                <a:cs typeface="Times New Roman" panose="02020603050405020304" pitchFamily="18" charset="0"/>
              </a:rPr>
              <a:t>Ин воситаҳо қисми </a:t>
            </a:r>
            <a:r>
              <a:rPr lang="ru-RU" sz="2200" dirty="0" err="1">
                <a:latin typeface="Times New Roman" panose="02020603050405020304" pitchFamily="18" charset="0"/>
                <a:cs typeface="Times New Roman" panose="02020603050405020304" pitchFamily="18" charset="0"/>
              </a:rPr>
              <a:t>таркибии</a:t>
            </a:r>
            <a:r>
              <a:rPr lang="ru-RU" sz="2200" dirty="0">
                <a:latin typeface="Times New Roman" panose="02020603050405020304" pitchFamily="18" charset="0"/>
                <a:cs typeface="Times New Roman" panose="02020603050405020304" pitchFamily="18" charset="0"/>
              </a:rPr>
              <a:t> сохтори дастгоҳҳои барқӣ ба ҳисоб </a:t>
            </a:r>
            <a:r>
              <a:rPr lang="ru-RU" sz="2200" dirty="0" err="1">
                <a:latin typeface="Times New Roman" panose="02020603050405020304" pitchFamily="18" charset="0"/>
                <a:cs typeface="Times New Roman" panose="02020603050405020304" pitchFamily="18" charset="0"/>
              </a:rPr>
              <a:t>намераванд</a:t>
            </a:r>
            <a:r>
              <a:rPr lang="ru-RU" sz="2200" dirty="0">
                <a:latin typeface="Times New Roman" panose="02020603050405020304" pitchFamily="18" charset="0"/>
                <a:cs typeface="Times New Roman" panose="02020603050405020304" pitchFamily="18" charset="0"/>
              </a:rPr>
              <a:t>; онҳо </a:t>
            </a:r>
            <a:r>
              <a:rPr lang="ru-RU" sz="2200" dirty="0" err="1">
                <a:latin typeface="Times New Roman" panose="02020603050405020304" pitchFamily="18" charset="0"/>
                <a:cs typeface="Times New Roman" panose="02020603050405020304" pitchFamily="18" charset="0"/>
              </a:rPr>
              <a:t>деворҳо</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қулфҳо</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сигнализатсия</a:t>
            </a:r>
            <a:r>
              <a:rPr lang="ru-RU" sz="2200" dirty="0">
                <a:latin typeface="Times New Roman" panose="02020603050405020304" pitchFamily="18" charset="0"/>
                <a:cs typeface="Times New Roman" panose="02020603050405020304" pitchFamily="18" charset="0"/>
              </a:rPr>
              <a:t>, заминвасла ва заминваслкунии нейтрал, инчунин дигар </a:t>
            </a:r>
            <a:r>
              <a:rPr lang="ru-RU" sz="2200" dirty="0" err="1">
                <a:latin typeface="Times New Roman" panose="02020603050405020304" pitchFamily="18" charset="0"/>
                <a:cs typeface="Times New Roman" panose="02020603050405020304" pitchFamily="18" charset="0"/>
              </a:rPr>
              <a:t>воситаҳоро</a:t>
            </a:r>
            <a:r>
              <a:rPr lang="ru-RU" sz="2200" dirty="0">
                <a:latin typeface="Times New Roman" panose="02020603050405020304" pitchFamily="18" charset="0"/>
                <a:cs typeface="Times New Roman" panose="02020603050405020304" pitchFamily="18" charset="0"/>
              </a:rPr>
              <a:t> пурра мекунанд.</a:t>
            </a:r>
          </a:p>
          <a:p>
            <a:pPr indent="449580" algn="just">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Таҷҳизоти муҳофизатии барқӣ (ТМБ) ба воситаҳои сайёр ва интиқолшаванда тааллуқ дошта, барои ҳифзи шахсоне, ки дар дастгоҳҳои барқӣ кор мекунанд, аз зарбаи барқ, камони барқӣ ва майдонҳои электромагнитӣ истифода мешаванд. ТМБ-ро шартан ба се гурӯҳ ҷудо мекунанд: оиқӣ, муҳофизакунандаи деворӣ ва муҳофизатӣ.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205761B6-F801-4554-B6C5-7D3CA8D9AFEB}"/>
              </a:ext>
            </a:extLst>
          </p:cNvPr>
          <p:cNvSpPr>
            <a:spLocks noGrp="1"/>
          </p:cNvSpPr>
          <p:nvPr>
            <p:ph type="title"/>
          </p:nvPr>
        </p:nvSpPr>
        <p:spPr>
          <a:xfrm>
            <a:off x="225860" y="122139"/>
            <a:ext cx="8712968" cy="359802"/>
          </a:xfrm>
        </p:spPr>
        <p:txBody>
          <a:bodyPr>
            <a:noAutofit/>
          </a:bodyPr>
          <a:lstStyle/>
          <a:p>
            <a:pPr lvl="0" algn="ctr" eaLnBrk="0" fontAlgn="base" hangingPunct="0">
              <a:spcBef>
                <a:spcPct val="0"/>
              </a:spcBef>
              <a:spcAft>
                <a:spcPct val="0"/>
              </a:spcAft>
              <a:buClrTx/>
            </a:pPr>
            <a:r>
              <a:rPr lang="tg-Cyrl-TJ" sz="2000" i="1" dirty="0">
                <a:solidFill>
                  <a:schemeClr val="tx1"/>
                </a:solidFill>
                <a:effectLst/>
                <a:latin typeface="Times New Roman" panose="02020603050405020304" pitchFamily="18" charset="0"/>
                <a:ea typeface="Times New Roman" panose="02020603050405020304" pitchFamily="18" charset="0"/>
              </a:rPr>
              <a:t>Воситаҳои асосии муҳофизати барқӣ</a:t>
            </a:r>
          </a:p>
        </p:txBody>
      </p:sp>
    </p:spTree>
    <p:extLst>
      <p:ext uri="{BB962C8B-B14F-4D97-AF65-F5344CB8AC3E}">
        <p14:creationId xmlns:p14="http://schemas.microsoft.com/office/powerpoint/2010/main" val="2210424734"/>
      </p:ext>
    </p:extLst>
  </p:cSld>
  <p:clrMapOvr>
    <a:masterClrMapping/>
  </p:clrMapOvr>
  <mc:AlternateContent xmlns:mc="http://schemas.openxmlformats.org/markup-compatibility/2006" xmlns:p14="http://schemas.microsoft.com/office/powerpoint/2010/main">
    <mc:Choice Requires="p14">
      <p:transition spd="slow" p14:dur="2000" advTm="109118"/>
    </mc:Choice>
    <mc:Fallback xmlns="">
      <p:transition spd="slow" advTm="10911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a:extLst>
              <a:ext uri="{FF2B5EF4-FFF2-40B4-BE49-F238E27FC236}">
                <a16:creationId xmlns:a16="http://schemas.microsoft.com/office/drawing/2014/main" id="{87540D83-3269-4F51-BC67-F737EF0EE72F}"/>
              </a:ext>
            </a:extLst>
          </p:cNvPr>
          <p:cNvSpPr>
            <a:spLocks noGrp="1"/>
          </p:cNvSpPr>
          <p:nvPr>
            <p:ph type="title"/>
          </p:nvPr>
        </p:nvSpPr>
        <p:spPr>
          <a:xfrm>
            <a:off x="225860" y="122139"/>
            <a:ext cx="8712968" cy="359802"/>
          </a:xfrm>
        </p:spPr>
        <p:txBody>
          <a:bodyPr>
            <a:noAutofit/>
          </a:bodyPr>
          <a:lstStyle/>
          <a:p>
            <a:pPr lvl="0" algn="ctr" eaLnBrk="0" fontAlgn="base" hangingPunct="0">
              <a:spcBef>
                <a:spcPct val="0"/>
              </a:spcBef>
              <a:spcAft>
                <a:spcPct val="0"/>
              </a:spcAft>
              <a:buClrTx/>
            </a:pPr>
            <a:r>
              <a:rPr lang="tg-Cyrl-TJ" sz="2000" i="1" dirty="0">
                <a:solidFill>
                  <a:schemeClr val="tx1"/>
                </a:solidFill>
                <a:effectLst/>
                <a:latin typeface="Times New Roman" panose="02020603050405020304" pitchFamily="18" charset="0"/>
                <a:ea typeface="Times New Roman" panose="02020603050405020304" pitchFamily="18" charset="0"/>
              </a:rPr>
              <a:t>Воситаҳои асосии муҳофизати барқӣ</a:t>
            </a:r>
          </a:p>
        </p:txBody>
      </p:sp>
      <p:sp>
        <p:nvSpPr>
          <p:cNvPr id="8" name="TextBox 7">
            <a:extLst>
              <a:ext uri="{FF2B5EF4-FFF2-40B4-BE49-F238E27FC236}">
                <a16:creationId xmlns:a16="http://schemas.microsoft.com/office/drawing/2014/main" id="{F3DF3B53-C92C-4D47-BE77-4D66900D2305}"/>
              </a:ext>
            </a:extLst>
          </p:cNvPr>
          <p:cNvSpPr txBox="1"/>
          <p:nvPr/>
        </p:nvSpPr>
        <p:spPr>
          <a:xfrm>
            <a:off x="971600" y="476672"/>
            <a:ext cx="7416824" cy="4730269"/>
          </a:xfrm>
          <a:prstGeom prst="rect">
            <a:avLst/>
          </a:prstGeom>
          <a:noFill/>
        </p:spPr>
        <p:txBody>
          <a:bodyPr wrap="square">
            <a:spAutoFit/>
          </a:bodyPr>
          <a:lstStyle/>
          <a:p>
            <a:pPr indent="228600" algn="just">
              <a:lnSpc>
                <a:spcPct val="150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Воситаҳои асосии муҳофизати барқӣ</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дорои оиқе мебошанд, ки қобилияти тоб овардан ба шиддати кории дастгоҳи барқиро дар муддати тӯлонӣ доранд. Аз ин рӯ, истифодаи онҳо ҳангоми тамос бо қисмҳои зери шиддат иҷозат дода мешавад.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 онҳо дохил мешаванд: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50000"/>
              </a:lnSpc>
              <a:buFont typeface="Arial" panose="020B0604020202020204" pitchFamily="34" charset="0"/>
              <a:buChar char="•"/>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барои дастгоҳҳои то 1000 В — дастпӯшакҳои диэлектрикӣ, штангаҳои оиқӣ, анбӯрҳои оиқӣ ва ченкунӣ, асбобҳои васлкунӣ бо дастаҳои оиқшуда, инчунин нишондиҳандаҳои шиддат; (Расми 1.)</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4167944"/>
      </p:ext>
    </p:extLst>
  </p:cSld>
  <p:clrMapOvr>
    <a:masterClrMapping/>
  </p:clrMapOvr>
  <mc:AlternateContent xmlns:mc="http://schemas.openxmlformats.org/markup-compatibility/2006" xmlns:p14="http://schemas.microsoft.com/office/powerpoint/2010/main">
    <mc:Choice Requires="p14">
      <p:transition spd="slow" p14:dur="2000" advTm="63170"/>
    </mc:Choice>
    <mc:Fallback xmlns="">
      <p:transition spd="slow" advTm="6317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F301DD32-7BCB-40BC-B843-7C0A0785EDB8}"/>
              </a:ext>
            </a:extLst>
          </p:cNvPr>
          <p:cNvPicPr>
            <a:picLocks noChangeAspect="1"/>
          </p:cNvPicPr>
          <p:nvPr/>
        </p:nvPicPr>
        <p:blipFill>
          <a:blip r:embed="rId2"/>
          <a:stretch>
            <a:fillRect/>
          </a:stretch>
        </p:blipFill>
        <p:spPr>
          <a:xfrm>
            <a:off x="899592" y="2204864"/>
            <a:ext cx="7740352" cy="2580117"/>
          </a:xfrm>
          <a:prstGeom prst="rect">
            <a:avLst/>
          </a:prstGeom>
        </p:spPr>
      </p:pic>
      <p:sp>
        <p:nvSpPr>
          <p:cNvPr id="6" name="Прямоугольник 5">
            <a:extLst>
              <a:ext uri="{FF2B5EF4-FFF2-40B4-BE49-F238E27FC236}">
                <a16:creationId xmlns:a16="http://schemas.microsoft.com/office/drawing/2014/main" id="{E7AA5CD2-C940-40EC-8B80-88244C1C80D5}"/>
              </a:ext>
            </a:extLst>
          </p:cNvPr>
          <p:cNvSpPr/>
          <p:nvPr/>
        </p:nvSpPr>
        <p:spPr>
          <a:xfrm>
            <a:off x="539552" y="5770130"/>
            <a:ext cx="6480720"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1.</a:t>
            </a:r>
            <a:r>
              <a:rPr lang="ru-RU" sz="1200" i="1"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1200" i="1" dirty="0">
                <a:effectLst/>
                <a:latin typeface="Times New Roman" panose="02020603050405020304" pitchFamily="18" charset="0"/>
                <a:ea typeface="Times New Roman" panose="02020603050405020304" pitchFamily="18" charset="0"/>
                <a:cs typeface="Times New Roman" panose="02020603050405020304" pitchFamily="18" charset="0"/>
              </a:rPr>
              <a:t>Воситаҳои асосии муҳофизати барқӣ</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a:t>
            </a:r>
            <a:r>
              <a:rPr lang="tg-Cyrl-TJ" sz="1200" i="1" dirty="0">
                <a:latin typeface="Times New Roman" panose="02020603050405020304" pitchFamily="18" charset="0"/>
                <a:cs typeface="Times New Roman" panose="02020603050405020304" pitchFamily="18" charset="0"/>
              </a:rPr>
              <a:t>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D224560F-0699-4900-A7CC-D30931511AED}"/>
              </a:ext>
            </a:extLst>
          </p:cNvPr>
          <p:cNvSpPr>
            <a:spLocks noGrp="1"/>
          </p:cNvSpPr>
          <p:nvPr>
            <p:ph type="title"/>
          </p:nvPr>
        </p:nvSpPr>
        <p:spPr>
          <a:xfrm>
            <a:off x="225860" y="122139"/>
            <a:ext cx="8712968" cy="359802"/>
          </a:xfrm>
        </p:spPr>
        <p:txBody>
          <a:bodyPr>
            <a:noAutofit/>
          </a:bodyPr>
          <a:lstStyle/>
          <a:p>
            <a:pPr lvl="0" algn="ctr" eaLnBrk="0" fontAlgn="base" hangingPunct="0">
              <a:spcBef>
                <a:spcPct val="0"/>
              </a:spcBef>
              <a:spcAft>
                <a:spcPct val="0"/>
              </a:spcAft>
              <a:buClrTx/>
            </a:pPr>
            <a:r>
              <a:rPr lang="tg-Cyrl-TJ" sz="2000" i="1" dirty="0">
                <a:solidFill>
                  <a:schemeClr val="tx1"/>
                </a:solidFill>
                <a:effectLst/>
                <a:latin typeface="Times New Roman" panose="02020603050405020304" pitchFamily="18" charset="0"/>
                <a:ea typeface="Times New Roman" panose="02020603050405020304" pitchFamily="18" charset="0"/>
              </a:rPr>
              <a:t>Воситаҳои асосии муҳофизати барқӣ</a:t>
            </a:r>
          </a:p>
        </p:txBody>
      </p:sp>
    </p:spTree>
    <p:extLst>
      <p:ext uri="{BB962C8B-B14F-4D97-AF65-F5344CB8AC3E}">
        <p14:creationId xmlns:p14="http://schemas.microsoft.com/office/powerpoint/2010/main" val="2439033878"/>
      </p:ext>
    </p:extLst>
  </p:cSld>
  <p:clrMapOvr>
    <a:masterClrMapping/>
  </p:clrMapOvr>
  <mc:AlternateContent xmlns:mc="http://schemas.openxmlformats.org/markup-compatibility/2006" xmlns:p14="http://schemas.microsoft.com/office/powerpoint/2010/main">
    <mc:Choice Requires="p14">
      <p:transition spd="slow" p14:dur="2000" advTm="152752"/>
    </mc:Choice>
    <mc:Fallback xmlns="">
      <p:transition spd="slow" advTm="15275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Объект 8">
            <a:extLst>
              <a:ext uri="{FF2B5EF4-FFF2-40B4-BE49-F238E27FC236}">
                <a16:creationId xmlns:a16="http://schemas.microsoft.com/office/drawing/2014/main" id="{74E7AC72-ED74-4893-B6F3-022FA083065D}"/>
              </a:ext>
            </a:extLst>
          </p:cNvPr>
          <p:cNvSpPr>
            <a:spLocks noGrp="1"/>
          </p:cNvSpPr>
          <p:nvPr>
            <p:ph idx="1"/>
          </p:nvPr>
        </p:nvSpPr>
        <p:spPr>
          <a:xfrm>
            <a:off x="457200" y="764704"/>
            <a:ext cx="8229600" cy="4389120"/>
          </a:xfrm>
        </p:spPr>
        <p:txBody>
          <a:bodyPr>
            <a:normAutofit/>
          </a:bodyPr>
          <a:lstStyle/>
          <a:p>
            <a:pPr indent="0" algn="just">
              <a:lnSpc>
                <a:spcPct val="150000"/>
              </a:lnSpc>
              <a:spcAft>
                <a:spcPts val="1000"/>
              </a:spcAft>
              <a:buNone/>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A891E626-C7E8-4F0E-A211-5D04ED82C74D}"/>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Times New Roman" panose="02020603050405020304" pitchFamily="18" charset="0"/>
              </a:rPr>
              <a:t>Воситаҳои асосии муҳофизати барқӣ</a:t>
            </a:r>
          </a:p>
        </p:txBody>
      </p:sp>
      <p:sp>
        <p:nvSpPr>
          <p:cNvPr id="11" name="TextBox 10">
            <a:extLst>
              <a:ext uri="{FF2B5EF4-FFF2-40B4-BE49-F238E27FC236}">
                <a16:creationId xmlns:a16="http://schemas.microsoft.com/office/drawing/2014/main" id="{6F7E7D11-B202-4043-A805-04F75575886E}"/>
              </a:ext>
            </a:extLst>
          </p:cNvPr>
          <p:cNvSpPr txBox="1"/>
          <p:nvPr/>
        </p:nvSpPr>
        <p:spPr>
          <a:xfrm>
            <a:off x="971600" y="692696"/>
            <a:ext cx="7715200" cy="2069413"/>
          </a:xfrm>
          <a:prstGeom prst="rect">
            <a:avLst/>
          </a:prstGeom>
          <a:noFill/>
        </p:spPr>
        <p:txBody>
          <a:bodyPr wrap="square">
            <a:spAutoFit/>
          </a:bodyPr>
          <a:lstStyle/>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барои дастгоҳҳои зиёда аз 1000 В — штангаҳои оиқӣ, анбӯрҳои оиқӣ ва ченкунӣ, нишондиҳандаҳои шиддат ва воситаҳо барои иҷрои корҳои таъмирӣ дар шароити шиддати баланд. </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Рисунок 2">
            <a:extLst>
              <a:ext uri="{FF2B5EF4-FFF2-40B4-BE49-F238E27FC236}">
                <a16:creationId xmlns:a16="http://schemas.microsoft.com/office/drawing/2014/main" id="{1F9C38A8-ED10-49DA-BFEE-950DED78C802}"/>
              </a:ext>
            </a:extLst>
          </p:cNvPr>
          <p:cNvPicPr>
            <a:picLocks noChangeAspect="1"/>
          </p:cNvPicPr>
          <p:nvPr/>
        </p:nvPicPr>
        <p:blipFill>
          <a:blip r:embed="rId2"/>
          <a:stretch>
            <a:fillRect/>
          </a:stretch>
        </p:blipFill>
        <p:spPr>
          <a:xfrm>
            <a:off x="1090464" y="2708920"/>
            <a:ext cx="7596336" cy="2532112"/>
          </a:xfrm>
          <a:prstGeom prst="rect">
            <a:avLst/>
          </a:prstGeom>
        </p:spPr>
      </p:pic>
      <p:sp>
        <p:nvSpPr>
          <p:cNvPr id="8" name="Прямоугольник 7">
            <a:extLst>
              <a:ext uri="{FF2B5EF4-FFF2-40B4-BE49-F238E27FC236}">
                <a16:creationId xmlns:a16="http://schemas.microsoft.com/office/drawing/2014/main" id="{269FF12C-43C9-49EB-8678-B719E529E1F3}"/>
              </a:ext>
            </a:extLst>
          </p:cNvPr>
          <p:cNvSpPr/>
          <p:nvPr/>
        </p:nvSpPr>
        <p:spPr>
          <a:xfrm>
            <a:off x="539552" y="5770130"/>
            <a:ext cx="6480720"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2.</a:t>
            </a:r>
            <a:r>
              <a:rPr lang="ru-RU" sz="1200" i="1"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1200" i="1" dirty="0">
                <a:effectLst/>
                <a:latin typeface="Times New Roman" panose="02020603050405020304" pitchFamily="18" charset="0"/>
                <a:ea typeface="Times New Roman" panose="02020603050405020304" pitchFamily="18" charset="0"/>
                <a:cs typeface="Times New Roman" panose="02020603050405020304" pitchFamily="18" charset="0"/>
              </a:rPr>
              <a:t>Воситаҳои асосии муҳофизати барқӣ </a:t>
            </a: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барои дастгоҳҳои зиёда аз 1000 В</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a:t>
            </a:r>
            <a:r>
              <a:rPr lang="tg-Cyrl-TJ" sz="1200" i="1" dirty="0">
                <a:latin typeface="Times New Roman" panose="02020603050405020304" pitchFamily="18" charset="0"/>
                <a:cs typeface="Times New Roman" panose="02020603050405020304" pitchFamily="18" charset="0"/>
              </a:rPr>
              <a:t> </a:t>
            </a:r>
          </a:p>
          <a:p>
            <a:r>
              <a:rPr lang="tg-Cyrl-TJ" sz="1200" i="1" dirty="0">
                <a:latin typeface="Times New Roman" panose="02020603050405020304" pitchFamily="18" charset="0"/>
                <a:cs typeface="Times New Roman" panose="02020603050405020304" pitchFamily="18" charset="0"/>
              </a:rPr>
              <a:t>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9481043"/>
      </p:ext>
    </p:extLst>
  </p:cSld>
  <p:clrMapOvr>
    <a:masterClrMapping/>
  </p:clrMapOvr>
  <mc:AlternateContent xmlns:mc="http://schemas.openxmlformats.org/markup-compatibility/2006" xmlns:p14="http://schemas.microsoft.com/office/powerpoint/2010/main">
    <mc:Choice Requires="p14">
      <p:transition spd="slow" p14:dur="2000" advTm="70093"/>
    </mc:Choice>
    <mc:Fallback xmlns="">
      <p:transition spd="slow" advTm="7009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FF551D5-89A3-4948-8248-53867AF8E0B1}"/>
              </a:ext>
            </a:extLst>
          </p:cNvPr>
          <p:cNvSpPr txBox="1"/>
          <p:nvPr/>
        </p:nvSpPr>
        <p:spPr>
          <a:xfrm>
            <a:off x="827584" y="980728"/>
            <a:ext cx="7776864" cy="3586366"/>
          </a:xfrm>
          <a:prstGeom prst="rect">
            <a:avLst/>
          </a:prstGeom>
          <a:noFill/>
        </p:spPr>
        <p:txBody>
          <a:bodyPr wrap="square">
            <a:spAutoFit/>
          </a:bodyPr>
          <a:lstStyle/>
          <a:p>
            <a:pPr algn="just">
              <a:lnSpc>
                <a:spcPct val="150000"/>
              </a:lnSpc>
            </a:pPr>
            <a:r>
              <a:rPr lang="ru-RU" sz="2200" dirty="0">
                <a:latin typeface="Times New Roman" panose="02020603050405020304" pitchFamily="18" charset="0"/>
                <a:cs typeface="Times New Roman" panose="02020603050405020304" pitchFamily="18" charset="0"/>
              </a:rPr>
              <a:t>	</a:t>
            </a:r>
            <a:r>
              <a:rPr lang="ru-RU" sz="2200" b="1" dirty="0">
                <a:effectLst/>
                <a:latin typeface="Times New Roman" panose="02020603050405020304" pitchFamily="18" charset="0"/>
                <a:ea typeface="Times New Roman" panose="02020603050405020304" pitchFamily="18" charset="0"/>
              </a:rPr>
              <a:t>Воситаҳои иловагии муҳофизати барқӣ</a:t>
            </a:r>
            <a:r>
              <a:rPr lang="ru-RU" sz="2200" dirty="0">
                <a:effectLst/>
                <a:latin typeface="Times New Roman" panose="02020603050405020304" pitchFamily="18" charset="0"/>
                <a:ea typeface="Times New Roman" panose="02020603050405020304" pitchFamily="18" charset="0"/>
              </a:rPr>
              <a:t> дорои оиқе мебошанд, ки барои мустақилона тоб овардан ба шиддати корӣ кофӣ нест. Аз ин рӯ, онҳо наметавонанд шахсро мустақилона муҳофизат кунанд ва танҳо барои пурзӯр намудани таъсири муҳофизатии воситаҳои асосӣ истифода мешаванд. Одатан, истифодаи як воситаи иловагӣ дар якҷоягӣ бо воситаи асосӣ кофӣ мебошад.</a:t>
            </a:r>
            <a:endParaRPr lang="ru-RU" sz="2200"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3BD50416-0592-4C93-9B7A-41F4B59D5176}"/>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Times New Roman" panose="02020603050405020304" pitchFamily="18" charset="0"/>
              </a:rPr>
              <a:t>Воситаҳои иловагии муҳофизати барқӣ</a:t>
            </a:r>
          </a:p>
        </p:txBody>
      </p:sp>
    </p:spTree>
    <p:extLst>
      <p:ext uri="{BB962C8B-B14F-4D97-AF65-F5344CB8AC3E}">
        <p14:creationId xmlns:p14="http://schemas.microsoft.com/office/powerpoint/2010/main" val="3580119709"/>
      </p:ext>
    </p:extLst>
  </p:cSld>
  <p:clrMapOvr>
    <a:masterClrMapping/>
  </p:clrMapOvr>
  <mc:AlternateContent xmlns:mc="http://schemas.openxmlformats.org/markup-compatibility/2006" xmlns:p14="http://schemas.microsoft.com/office/powerpoint/2010/main">
    <mc:Choice Requires="p14">
      <p:transition spd="slow" p14:dur="2000" advTm="106531"/>
    </mc:Choice>
    <mc:Fallback xmlns="">
      <p:transition spd="slow" advTm="10653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DA6CE1F-0A6C-4128-A2E2-AA519946220F}"/>
              </a:ext>
            </a:extLst>
          </p:cNvPr>
          <p:cNvSpPr txBox="1"/>
          <p:nvPr/>
        </p:nvSpPr>
        <p:spPr>
          <a:xfrm>
            <a:off x="827584" y="980728"/>
            <a:ext cx="7967228" cy="2653675"/>
          </a:xfrm>
          <a:prstGeom prst="rect">
            <a:avLst/>
          </a:prstGeom>
          <a:noFill/>
        </p:spPr>
        <p:txBody>
          <a:bodyPr wrap="square">
            <a:spAutoFit/>
          </a:bodyPr>
          <a:lstStyle/>
          <a:p>
            <a:pPr algn="just">
              <a:lnSpc>
                <a:spcPct val="115000"/>
              </a:lnSpc>
              <a:spcAft>
                <a:spcPts val="1000"/>
              </a:spcAft>
            </a:pPr>
            <a:r>
              <a:rPr lang="ru-RU" sz="2200" dirty="0">
                <a:latin typeface="Times New Roman" panose="02020603050405020304" pitchFamily="18" charset="0"/>
                <a:cs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 воситаҳои иловагӣ дохил мешаванд: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дастгоҳҳои то 1000 В — кафшҳои диэлектрикӣ,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қолинчаҳои</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диэлектрикӣ ва пояҳои оиқӣ;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дастгоҳҳои зиёда аз 1000 В — дастпӯшакҳои диэлектрикӣ, мӯзаҳои диэлектрикӣ,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қолинчаҳои</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диэлектрикӣ ва пояҳои оиқӣ.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8EEE1590-0B75-4D27-A8C6-C937A4EF3431}"/>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Times New Roman" panose="02020603050405020304" pitchFamily="18" charset="0"/>
              </a:rPr>
              <a:t>Воситаҳои иловагии муҳофизати барқӣ</a:t>
            </a:r>
          </a:p>
        </p:txBody>
      </p:sp>
    </p:spTree>
    <p:extLst>
      <p:ext uri="{BB962C8B-B14F-4D97-AF65-F5344CB8AC3E}">
        <p14:creationId xmlns:p14="http://schemas.microsoft.com/office/powerpoint/2010/main" val="912956712"/>
      </p:ext>
    </p:extLst>
  </p:cSld>
  <p:clrMapOvr>
    <a:masterClrMapping/>
  </p:clrMapOvr>
  <mc:AlternateContent xmlns:mc="http://schemas.openxmlformats.org/markup-compatibility/2006" xmlns:p14="http://schemas.microsoft.com/office/powerpoint/2010/main">
    <mc:Choice Requires="p14">
      <p:transition spd="slow" p14:dur="2000" advTm="43949"/>
    </mc:Choice>
    <mc:Fallback xmlns="">
      <p:transition spd="slow" advTm="4394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FB17513-7F88-4B0A-835F-D88FDB067C72}"/>
              </a:ext>
            </a:extLst>
          </p:cNvPr>
          <p:cNvSpPr txBox="1"/>
          <p:nvPr/>
        </p:nvSpPr>
        <p:spPr>
          <a:xfrm>
            <a:off x="827584" y="548680"/>
            <a:ext cx="7992888" cy="4602029"/>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rPr>
              <a:t>	Воситаҳои муҳофизатии муҳосиракунанда барои муваққатан ҷудо ва муҳофизат намудани қисмҳои ҷараёндоре пешбинӣ шудаанд, ки эҳтимоли расиши тасодуфӣ ё наздикшавӣ ба масофаи хатарнок ба онҳо вуҷуд дорад, инчунин барои пешгирии амалҳои нодуруст ҳангоми истифодаи дастгоҳҳои коммутатсионӣ хизмат мекунанд. Ба ин гурӯҳ дохил мешаванд: муҳофизатҳои муваққатии сайёр — сипарҳо ва панҷараҳои қафасмонанд, рӯйпӯшҳои оиқӣ, заминпайвасткунакҳои муваққатии сайёр ва овезаҳои огоҳкунанда. (Расми 3.)</a:t>
            </a:r>
            <a:endParaRPr lang="ru-RU" sz="2200"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F79E61FC-D46A-413F-990B-9D985CE179DB}"/>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Times New Roman" panose="02020603050405020304" pitchFamily="18" charset="0"/>
              </a:rPr>
              <a:t>Воситаҳои иловагии муҳофизати барқӣ</a:t>
            </a:r>
          </a:p>
        </p:txBody>
      </p:sp>
    </p:spTree>
    <p:extLst>
      <p:ext uri="{BB962C8B-B14F-4D97-AF65-F5344CB8AC3E}">
        <p14:creationId xmlns:p14="http://schemas.microsoft.com/office/powerpoint/2010/main" val="3480362717"/>
      </p:ext>
    </p:extLst>
  </p:cSld>
  <p:clrMapOvr>
    <a:masterClrMapping/>
  </p:clrMapOvr>
  <mc:AlternateContent xmlns:mc="http://schemas.openxmlformats.org/markup-compatibility/2006" xmlns:p14="http://schemas.microsoft.com/office/powerpoint/2010/main">
    <mc:Choice Requires="p14">
      <p:transition spd="slow" p14:dur="2000" advTm="124522"/>
    </mc:Choice>
    <mc:Fallback xmlns="">
      <p:transition spd="slow" advTm="12452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184F2283-7A47-49D4-928D-DC754C8B712D}"/>
              </a:ext>
            </a:extLst>
          </p:cNvPr>
          <p:cNvPicPr>
            <a:picLocks noChangeAspect="1"/>
          </p:cNvPicPr>
          <p:nvPr/>
        </p:nvPicPr>
        <p:blipFill>
          <a:blip r:embed="rId2"/>
          <a:stretch>
            <a:fillRect/>
          </a:stretch>
        </p:blipFill>
        <p:spPr>
          <a:xfrm>
            <a:off x="557808" y="2492896"/>
            <a:ext cx="8028384" cy="2676128"/>
          </a:xfrm>
          <a:prstGeom prst="rect">
            <a:avLst/>
          </a:prstGeom>
        </p:spPr>
      </p:pic>
      <p:sp>
        <p:nvSpPr>
          <p:cNvPr id="6" name="Заголовок 1">
            <a:extLst>
              <a:ext uri="{FF2B5EF4-FFF2-40B4-BE49-F238E27FC236}">
                <a16:creationId xmlns:a16="http://schemas.microsoft.com/office/drawing/2014/main" id="{CB715AC4-E79F-499D-AC98-0AAA944090D2}"/>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Times New Roman" panose="02020603050405020304" pitchFamily="18" charset="0"/>
              </a:rPr>
              <a:t>Воситаҳои иловагии муҳофизати барқӣ</a:t>
            </a:r>
          </a:p>
        </p:txBody>
      </p:sp>
      <p:sp>
        <p:nvSpPr>
          <p:cNvPr id="7" name="Прямоугольник 6">
            <a:extLst>
              <a:ext uri="{FF2B5EF4-FFF2-40B4-BE49-F238E27FC236}">
                <a16:creationId xmlns:a16="http://schemas.microsoft.com/office/drawing/2014/main" id="{9F96F55B-C29C-4EA5-B998-91B39AD3B801}"/>
              </a:ext>
            </a:extLst>
          </p:cNvPr>
          <p:cNvSpPr/>
          <p:nvPr/>
        </p:nvSpPr>
        <p:spPr>
          <a:xfrm>
            <a:off x="539552" y="5770130"/>
            <a:ext cx="6480720"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3.</a:t>
            </a:r>
            <a:r>
              <a:rPr lang="ru-RU" sz="1200" i="1"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200" i="1" dirty="0">
                <a:effectLst/>
                <a:latin typeface="Times New Roman" panose="02020603050405020304" pitchFamily="18" charset="0"/>
                <a:ea typeface="Times New Roman" panose="02020603050405020304" pitchFamily="18" charset="0"/>
              </a:rPr>
              <a:t>Воситаҳои муҳофизатии муҳосиракунанда (ограждаю</a:t>
            </a:r>
            <a:r>
              <a:rPr lang="ru-RU" sz="1200" i="1" dirty="0">
                <a:latin typeface="Times New Roman" panose="02020603050405020304" pitchFamily="18" charset="0"/>
                <a:ea typeface="Times New Roman" panose="02020603050405020304" pitchFamily="18" charset="0"/>
              </a:rPr>
              <a:t>щие</a:t>
            </a:r>
            <a:r>
              <a:rPr lang="ru-RU" sz="1200" i="1" dirty="0">
                <a:effectLst/>
                <a:latin typeface="Times New Roman" panose="02020603050405020304" pitchFamily="18" charset="0"/>
                <a:ea typeface="Times New Roman" panose="02020603050405020304" pitchFamily="18" charset="0"/>
              </a:rPr>
              <a:t>)</a:t>
            </a: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a:t>
            </a:r>
            <a:r>
              <a:rPr lang="tg-Cyrl-TJ" sz="1200" i="1" dirty="0">
                <a:latin typeface="Times New Roman" panose="02020603050405020304" pitchFamily="18" charset="0"/>
                <a:cs typeface="Times New Roman" panose="02020603050405020304" pitchFamily="18" charset="0"/>
              </a:rPr>
              <a:t>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6329693"/>
      </p:ext>
    </p:extLst>
  </p:cSld>
  <p:clrMapOvr>
    <a:masterClrMapping/>
  </p:clrMapOvr>
  <mc:AlternateContent xmlns:mc="http://schemas.openxmlformats.org/markup-compatibility/2006" xmlns:p14="http://schemas.microsoft.com/office/powerpoint/2010/main">
    <mc:Choice Requires="p14">
      <p:transition spd="slow" p14:dur="2000" advTm="125120"/>
    </mc:Choice>
    <mc:Fallback xmlns="">
      <p:transition spd="slow" advTm="12512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3568" y="802889"/>
            <a:ext cx="7997805" cy="5452980"/>
          </a:xfrm>
        </p:spPr>
        <p:txBody>
          <a:bodyPr>
            <a:noAutofit/>
          </a:bodyPr>
          <a:lstStyle/>
          <a:p>
            <a:pPr marL="0" lvl="0" indent="0" algn="just">
              <a:lnSpc>
                <a:spcPct val="115000"/>
              </a:lnSpc>
              <a:spcAft>
                <a:spcPts val="1000"/>
              </a:spcAft>
              <a:buSzPts val="1000"/>
              <a:buNone/>
              <a:tabLst>
                <a:tab pos="457200" algn="l"/>
              </a:tabLs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47B769C-1486-404B-A15E-EAF9CF60AFDF}"/>
              </a:ext>
            </a:extLst>
          </p:cNvPr>
          <p:cNvSpPr txBox="1"/>
          <p:nvPr/>
        </p:nvSpPr>
        <p:spPr>
          <a:xfrm>
            <a:off x="953590" y="658020"/>
            <a:ext cx="7709773" cy="5383012"/>
          </a:xfrm>
          <a:prstGeom prst="rect">
            <a:avLst/>
          </a:prstGeom>
          <a:noFill/>
        </p:spPr>
        <p:txBody>
          <a:bodyPr wrap="square">
            <a:spAutoFit/>
          </a:bodyPr>
          <a:lstStyle/>
          <a:p>
            <a:pPr indent="449580" algn="just">
              <a:lnSpc>
                <a:spcPct val="115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Воситаҳои муҳофизатии эҳтиётӣ барои ҳифзи инфиродии корманд аз таъсири нурӣ, ҳароратӣ ва механикӣ, аз маҳсулоти сӯхтор, аз таъсири майдони электрӣ, инчунин аз афтидан аз баландӣ пешбинӣ шудаанд. Ба онҳо дохил мешаванд: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айнакҳои муҳофизатӣ;</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дастпӯшакҳои махсус, ки аз </a:t>
            </a: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матои</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ба </a:t>
            </a: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оташ</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тобовар</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омода шудаанд;</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кулоҳҳои</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муҳофизатӣ, </a:t>
            </a: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противогазҳо</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ва </a:t>
            </a: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тасмаҳои</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эҳтиётии</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васлгарӣ</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ресмонҳои суғуртавӣ;</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чанголҳои</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васлгарӣ</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инчунин </a:t>
            </a: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маҷмӯаҳои</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инфиродии </a:t>
            </a: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экранкунанда</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ва дастгоҳҳои сайёри </a:t>
            </a: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экранкунанда</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ки кормандонро аз таъсири майдони электрӣ дар дастгоҳҳои барқии</a:t>
            </a:r>
          </a:p>
          <a:p>
            <a:pPr algn="just"/>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шиддаташон </a:t>
            </a:r>
            <a:r>
              <a:rPr lang="ru-RU" sz="2000" dirty="0" err="1">
                <a:effectLst/>
                <a:latin typeface="Times New Roman" panose="02020603050405020304" pitchFamily="18" charset="0"/>
                <a:ea typeface="Times New Roman" panose="02020603050405020304" pitchFamily="18" charset="0"/>
                <a:cs typeface="Times New Roman" panose="02020603050405020304" pitchFamily="18" charset="0"/>
              </a:rPr>
              <a:t>фавқулбаланди</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басомади </a:t>
            </a:r>
          </a:p>
          <a:p>
            <a:pPr algn="just"/>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саноатӣ муҳофизат менамоянд.</a:t>
            </a:r>
            <a:endParaRPr lang="ru-RU" sz="2000"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16157CDD-753F-4A09-B336-1B9D024FDFB7}"/>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Times New Roman" panose="02020603050405020304" pitchFamily="18" charset="0"/>
              </a:rPr>
              <a:t>Воситаҳои иловагии муҳофизати барқӣ</a:t>
            </a:r>
          </a:p>
        </p:txBody>
      </p:sp>
    </p:spTree>
    <p:extLst>
      <p:ext uri="{BB962C8B-B14F-4D97-AF65-F5344CB8AC3E}">
        <p14:creationId xmlns:p14="http://schemas.microsoft.com/office/powerpoint/2010/main" val="3976956518"/>
      </p:ext>
    </p:extLst>
  </p:cSld>
  <p:clrMapOvr>
    <a:masterClrMapping/>
  </p:clrMapOvr>
  <mc:AlternateContent xmlns:mc="http://schemas.openxmlformats.org/markup-compatibility/2006" xmlns:p14="http://schemas.microsoft.com/office/powerpoint/2010/main">
    <mc:Choice Requires="p14">
      <p:transition spd="slow" p14:dur="2000" advTm="120942"/>
    </mc:Choice>
    <mc:Fallback xmlns="">
      <p:transition spd="slow" advTm="12094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F46F956D-80F5-47A4-B57E-9231A4B77E75}"/>
              </a:ext>
            </a:extLst>
          </p:cNvPr>
          <p:cNvSpPr txBox="1"/>
          <p:nvPr/>
        </p:nvSpPr>
        <p:spPr>
          <a:xfrm>
            <a:off x="765920" y="836712"/>
            <a:ext cx="7632848" cy="2397195"/>
          </a:xfrm>
          <a:prstGeom prst="rect">
            <a:avLst/>
          </a:prstGeom>
          <a:noFill/>
        </p:spPr>
        <p:txBody>
          <a:bodyPr wrap="square">
            <a:spAutoFit/>
          </a:bodyPr>
          <a:lstStyle/>
          <a:p>
            <a:pPr indent="449580" algn="just">
              <a:lnSpc>
                <a:spcPct val="115000"/>
              </a:lnSpc>
            </a:pPr>
            <a:r>
              <a:rPr lang="ru-RU" sz="2200" dirty="0">
                <a:effectLst/>
                <a:latin typeface="Times New Roman" panose="02020603050405020304" pitchFamily="18" charset="0"/>
                <a:ea typeface="Times New Roman" panose="02020603050405020304" pitchFamily="18" charset="0"/>
              </a:rPr>
              <a:t>Штангаҳои оиқӣ аз чӯбҳои махсусе иборат мебошанд, ки аз маводи оиқӣ сохта шуда, ба воситаи онҳо шахс метавонад бе хатари осеб дидан аз ҷараёни барқ ба қисмҳои таҳти шиддати дастгоҳи барқӣ таъсир расонад. Штангаҳо дар дастгоҳҳои барқии дорои ҳар гуна шиддат истифода мешаванд.</a:t>
            </a:r>
          </a:p>
        </p:txBody>
      </p:sp>
      <p:sp>
        <p:nvSpPr>
          <p:cNvPr id="5" name="Заголовок 1">
            <a:extLst>
              <a:ext uri="{FF2B5EF4-FFF2-40B4-BE49-F238E27FC236}">
                <a16:creationId xmlns:a16="http://schemas.microsoft.com/office/drawing/2014/main" id="{4E769382-2746-417B-892F-9DEF980EE68D}"/>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lvl="0" algn="ctr" eaLnBrk="0" fontAlgn="base" hangingPunct="0">
              <a:spcBef>
                <a:spcPct val="0"/>
              </a:spcBef>
              <a:spcAft>
                <a:spcPct val="0"/>
              </a:spcAft>
              <a:buClrTx/>
            </a:pPr>
            <a:r>
              <a:rPr lang="ru-RU" sz="2000" i="1" dirty="0">
                <a:solidFill>
                  <a:schemeClr val="tx1"/>
                </a:solidFill>
                <a:effectLst/>
                <a:latin typeface="Times New Roman" panose="02020603050405020304" pitchFamily="18" charset="0"/>
                <a:ea typeface="Times New Roman" panose="02020603050405020304" pitchFamily="18" charset="0"/>
              </a:rPr>
              <a:t>Таъинот, сохт ва қоидаҳои истифодаи воситаҳои муҳофизатӣ</a:t>
            </a:r>
          </a:p>
        </p:txBody>
      </p:sp>
      <p:pic>
        <p:nvPicPr>
          <p:cNvPr id="3" name="Рисунок 2">
            <a:extLst>
              <a:ext uri="{FF2B5EF4-FFF2-40B4-BE49-F238E27FC236}">
                <a16:creationId xmlns:a16="http://schemas.microsoft.com/office/drawing/2014/main" id="{5BF5991F-9FD7-430D-947D-03A7D9CFEFB9}"/>
              </a:ext>
            </a:extLst>
          </p:cNvPr>
          <p:cNvPicPr>
            <a:picLocks noChangeAspect="1"/>
          </p:cNvPicPr>
          <p:nvPr/>
        </p:nvPicPr>
        <p:blipFill rotWithShape="1">
          <a:blip r:embed="rId2"/>
          <a:srcRect t="15829"/>
          <a:stretch/>
        </p:blipFill>
        <p:spPr>
          <a:xfrm>
            <a:off x="899592" y="3212976"/>
            <a:ext cx="6801423" cy="1914421"/>
          </a:xfrm>
          <a:prstGeom prst="rect">
            <a:avLst/>
          </a:prstGeom>
        </p:spPr>
      </p:pic>
      <p:sp>
        <p:nvSpPr>
          <p:cNvPr id="7" name="Прямоугольник 6">
            <a:extLst>
              <a:ext uri="{FF2B5EF4-FFF2-40B4-BE49-F238E27FC236}">
                <a16:creationId xmlns:a16="http://schemas.microsoft.com/office/drawing/2014/main" id="{576F6358-4B0C-4872-9EFE-54A128ED4A42}"/>
              </a:ext>
            </a:extLst>
          </p:cNvPr>
          <p:cNvSpPr/>
          <p:nvPr/>
        </p:nvSpPr>
        <p:spPr>
          <a:xfrm>
            <a:off x="395536" y="5733256"/>
            <a:ext cx="6480720" cy="276999"/>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4.</a:t>
            </a:r>
            <a:r>
              <a:rPr lang="ru-RU" sz="1200" i="1"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a:effectLst/>
                <a:latin typeface="Times New Roman" panose="02020603050405020304" pitchFamily="18" charset="0"/>
                <a:ea typeface="Times New Roman" panose="02020603050405020304" pitchFamily="18" charset="0"/>
              </a:rPr>
              <a:t>Штангаҳои оиқӣ</a:t>
            </a: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a:t>
            </a:r>
            <a:r>
              <a:rPr lang="tg-Cyrl-TJ" sz="1200" i="1" dirty="0">
                <a:latin typeface="Times New Roman" panose="02020603050405020304" pitchFamily="18" charset="0"/>
                <a:cs typeface="Times New Roman" panose="02020603050405020304" pitchFamily="18" charset="0"/>
              </a:rPr>
              <a:t>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1443151"/>
      </p:ext>
    </p:extLst>
  </p:cSld>
  <p:clrMapOvr>
    <a:masterClrMapping/>
  </p:clrMapOvr>
  <mc:AlternateContent xmlns:mc="http://schemas.openxmlformats.org/markup-compatibility/2006" xmlns:p14="http://schemas.microsoft.com/office/powerpoint/2010/main">
    <mc:Choice Requires="p14">
      <p:transition spd="slow" p14:dur="2000" advTm="87466"/>
    </mc:Choice>
    <mc:Fallback xmlns="">
      <p:transition spd="slow" advTm="8746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15A927D-C942-4066-ADB7-24ABA06682EE}"/>
              </a:ext>
            </a:extLst>
          </p:cNvPr>
          <p:cNvSpPr txBox="1"/>
          <p:nvPr/>
        </p:nvSpPr>
        <p:spPr>
          <a:xfrm>
            <a:off x="755576" y="548680"/>
            <a:ext cx="8064896" cy="5117940"/>
          </a:xfrm>
          <a:prstGeom prst="rect">
            <a:avLst/>
          </a:prstGeom>
          <a:noFill/>
        </p:spPr>
        <p:txBody>
          <a:bodyPr wrap="square">
            <a:spAutoFit/>
          </a:bodyPr>
          <a:lstStyle/>
          <a:p>
            <a:pPr algn="just">
              <a:lnSpc>
                <a:spcPct val="115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Се намуди штангаҳои оиқӣ мавҷуданд:</a:t>
            </a:r>
          </a:p>
          <a:p>
            <a:pPr algn="just">
              <a:lnSpc>
                <a:spcPct val="115000"/>
              </a:lnSpc>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штангаҳои оперативӣ</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22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штангаҳои ченкунӣ</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a:t>
            </a:r>
          </a:p>
          <a:p>
            <a:pPr algn="just">
              <a:lnSpc>
                <a:spcPct val="115000"/>
              </a:lnSpc>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штангаҳои универсалӣ</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22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pPr>
            <a:endParaRPr lang="ru-RU" sz="22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1000"/>
              </a:spcAft>
            </a:pPr>
            <a:r>
              <a:rPr lang="ru-RU" sz="22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Штангаҳои оперативӣ</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барои иҷрои амалиёт бо ҷудокунакҳои якқутба ва пайваст намудани заминпайвасткунакҳои муваққатии муҳофизатӣ пешбинӣ шудаанд. Инчунин онҳо барои гирифтани ва ҷойгир намудани патронҳои қубурии муҳофизакҳо, санҷиши набудани шиддат ва дигар амалиёти истифодабарӣ истифода мегарданд;</a:t>
            </a:r>
          </a:p>
          <a:p>
            <a:pPr algn="just">
              <a:lnSpc>
                <a:spcPct val="115000"/>
              </a:lnSpc>
              <a:spcAft>
                <a:spcPts val="1000"/>
              </a:spcAft>
            </a:pP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7312F596-733A-449F-9DEE-EABD2CC6A3C1}"/>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lvl="0" algn="ctr" eaLnBrk="0" fontAlgn="base" hangingPunct="0">
              <a:spcBef>
                <a:spcPct val="0"/>
              </a:spcBef>
              <a:spcAft>
                <a:spcPct val="0"/>
              </a:spcAft>
              <a:buClrTx/>
            </a:pPr>
            <a:r>
              <a:rPr lang="ru-RU" sz="2000" i="1" dirty="0">
                <a:solidFill>
                  <a:schemeClr val="tx1"/>
                </a:solidFill>
                <a:effectLst/>
                <a:latin typeface="Times New Roman" panose="02020603050405020304" pitchFamily="18" charset="0"/>
                <a:ea typeface="Times New Roman" panose="02020603050405020304" pitchFamily="18" charset="0"/>
              </a:rPr>
              <a:t>Таъинот, сохт ва қоидаҳои истифодаи воситаҳои муҳофизатӣ</a:t>
            </a:r>
          </a:p>
        </p:txBody>
      </p:sp>
    </p:spTree>
    <p:extLst>
      <p:ext uri="{BB962C8B-B14F-4D97-AF65-F5344CB8AC3E}">
        <p14:creationId xmlns:p14="http://schemas.microsoft.com/office/powerpoint/2010/main" val="2615009579"/>
      </p:ext>
    </p:extLst>
  </p:cSld>
  <p:clrMapOvr>
    <a:masterClrMapping/>
  </p:clrMapOvr>
  <mc:AlternateContent xmlns:mc="http://schemas.openxmlformats.org/markup-compatibility/2006" xmlns:p14="http://schemas.microsoft.com/office/powerpoint/2010/main">
    <mc:Choice Requires="p14">
      <p:transition spd="slow" p14:dur="2000" advTm="46055"/>
    </mc:Choice>
    <mc:Fallback xmlns="">
      <p:transition spd="slow" advTm="4605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227F860-C494-475C-BB78-EEAC3165F751}"/>
              </a:ext>
            </a:extLst>
          </p:cNvPr>
          <p:cNvSpPr txBox="1"/>
          <p:nvPr/>
        </p:nvSpPr>
        <p:spPr>
          <a:xfrm>
            <a:off x="827584" y="836712"/>
            <a:ext cx="7848872" cy="4602029"/>
          </a:xfrm>
          <a:prstGeom prst="rect">
            <a:avLst/>
          </a:prstGeom>
          <a:noFill/>
        </p:spPr>
        <p:txBody>
          <a:bodyPr wrap="square">
            <a:spAutoFit/>
          </a:bodyPr>
          <a:lstStyle/>
          <a:p>
            <a:pPr algn="just">
              <a:lnSpc>
                <a:spcPct val="150000"/>
              </a:lnSpc>
            </a:pPr>
            <a:r>
              <a:rPr lang="ru-RU" sz="22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a:effectLst/>
                <a:latin typeface="Times New Roman" panose="02020603050405020304" pitchFamily="18" charset="0"/>
                <a:ea typeface="Times New Roman" panose="02020603050405020304" pitchFamily="18" charset="0"/>
              </a:rPr>
              <a:t>Штангаҳои ченкунӣ</a:t>
            </a:r>
            <a:r>
              <a:rPr lang="ru-RU" sz="2200" dirty="0">
                <a:effectLst/>
                <a:latin typeface="Times New Roman" panose="02020603050405020304" pitchFamily="18" charset="0"/>
                <a:ea typeface="Times New Roman" panose="02020603050405020304" pitchFamily="18" charset="0"/>
              </a:rPr>
              <a:t> — барои гузаронидани ченкуниҳо дар дастгоҳҳои барқии амалкунанда истифода мешаванд (масалан, санҷиши тақсимшавии шиддат дар изоляторҳои гирлянда, чен кардани муқовимати тазиқи тамосӣ</a:t>
            </a:r>
            <a:r>
              <a:rPr lang="tg-Cyrl-TJ" sz="2200" dirty="0">
                <a:effectLst/>
                <a:latin typeface="Times New Roman" panose="02020603050405020304" pitchFamily="18" charset="0"/>
                <a:ea typeface="Times New Roman" panose="02020603050405020304" pitchFamily="18" charset="0"/>
              </a:rPr>
              <a:t> (контакт</a:t>
            </a:r>
            <a:r>
              <a:rPr lang="ru-RU" sz="2200" dirty="0">
                <a:effectLst/>
                <a:latin typeface="Times New Roman" panose="02020603050405020304" pitchFamily="18" charset="0"/>
                <a:ea typeface="Times New Roman" panose="02020603050405020304" pitchFamily="18" charset="0"/>
              </a:rPr>
              <a:t>ные зажимы</a:t>
            </a:r>
            <a:r>
              <a:rPr lang="tg-Cyrl-TJ" sz="2200" dirty="0">
                <a:effectLst/>
                <a:latin typeface="Times New Roman" panose="02020603050405020304" pitchFamily="18" charset="0"/>
                <a:ea typeface="Times New Roman" panose="02020603050405020304" pitchFamily="18" charset="0"/>
              </a:rPr>
              <a:t>)</a:t>
            </a:r>
            <a:r>
              <a:rPr lang="ru-RU" sz="2200" dirty="0">
                <a:effectLst/>
                <a:latin typeface="Times New Roman" panose="02020603050405020304" pitchFamily="18" charset="0"/>
                <a:ea typeface="Times New Roman" panose="02020603050405020304" pitchFamily="18" charset="0"/>
              </a:rPr>
              <a:t> дар ноқилҳои хатҳои ҳавоии интиқоли барқ ва ғайра);</a:t>
            </a:r>
          </a:p>
          <a:p>
            <a:pPr algn="just">
              <a:lnSpc>
                <a:spcPct val="150000"/>
              </a:lnSpc>
            </a:pPr>
            <a:r>
              <a:rPr lang="ru-RU" sz="2200" b="1" dirty="0">
                <a:latin typeface="Times New Roman" panose="02020603050405020304" pitchFamily="18" charset="0"/>
                <a:ea typeface="Times New Roman" panose="02020603050405020304" pitchFamily="18" charset="0"/>
              </a:rPr>
              <a:t>    </a:t>
            </a:r>
            <a:r>
              <a:rPr lang="ru-RU" sz="2200" b="1" dirty="0">
                <a:effectLst/>
                <a:latin typeface="Times New Roman" panose="02020603050405020304" pitchFamily="18" charset="0"/>
                <a:ea typeface="Times New Roman" panose="02020603050405020304" pitchFamily="18" charset="0"/>
              </a:rPr>
              <a:t>Штангаҳои универсалӣ</a:t>
            </a:r>
            <a:r>
              <a:rPr lang="ru-RU" sz="2200" dirty="0">
                <a:effectLst/>
                <a:latin typeface="Times New Roman" panose="02020603050405020304" pitchFamily="18" charset="0"/>
                <a:ea typeface="Times New Roman" panose="02020603050405020304" pitchFamily="18" charset="0"/>
              </a:rPr>
              <a:t> бо сарқисмҳои ивазшаванда (қисмҳои корӣ), ки тавассути онҳо амалиётҳои гуногун, аз ҷумла амалиётҳое, ки бо штангаҳои оперативӣ иҷро карда мешаванд, анҷом дода мешаванд.</a:t>
            </a:r>
          </a:p>
        </p:txBody>
      </p:sp>
      <p:sp>
        <p:nvSpPr>
          <p:cNvPr id="5" name="Заголовок 1">
            <a:extLst>
              <a:ext uri="{FF2B5EF4-FFF2-40B4-BE49-F238E27FC236}">
                <a16:creationId xmlns:a16="http://schemas.microsoft.com/office/drawing/2014/main" id="{77A57CD8-F835-4D62-ADEA-3601246F4369}"/>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lvl="0" algn="ctr" eaLnBrk="0" fontAlgn="base" hangingPunct="0">
              <a:spcBef>
                <a:spcPct val="0"/>
              </a:spcBef>
              <a:spcAft>
                <a:spcPct val="0"/>
              </a:spcAft>
              <a:buClrTx/>
            </a:pPr>
            <a:r>
              <a:rPr lang="ru-RU" sz="2000" i="1" dirty="0">
                <a:solidFill>
                  <a:schemeClr val="tx1"/>
                </a:solidFill>
                <a:effectLst/>
                <a:latin typeface="Times New Roman" panose="02020603050405020304" pitchFamily="18" charset="0"/>
                <a:ea typeface="Times New Roman" panose="02020603050405020304" pitchFamily="18" charset="0"/>
              </a:rPr>
              <a:t>Таъинот, сохт ва қоидаҳои истифодаи воситаҳои муҳофизатӣ</a:t>
            </a:r>
          </a:p>
        </p:txBody>
      </p:sp>
      <p:sp>
        <p:nvSpPr>
          <p:cNvPr id="4" name="TextBox 3">
            <a:extLst>
              <a:ext uri="{FF2B5EF4-FFF2-40B4-BE49-F238E27FC236}">
                <a16:creationId xmlns:a16="http://schemas.microsoft.com/office/drawing/2014/main" id="{E061D165-FE58-4ECA-AE0B-184FDFA21ABC}"/>
              </a:ext>
            </a:extLst>
          </p:cNvPr>
          <p:cNvSpPr txBox="1"/>
          <p:nvPr/>
        </p:nvSpPr>
        <p:spPr>
          <a:xfrm>
            <a:off x="240608" y="6021288"/>
            <a:ext cx="7704856" cy="503664"/>
          </a:xfrm>
          <a:prstGeom prst="rect">
            <a:avLst/>
          </a:prstGeom>
          <a:noFill/>
        </p:spPr>
        <p:txBody>
          <a:bodyPr wrap="square">
            <a:spAutoFit/>
          </a:bodyPr>
          <a:lstStyle/>
          <a:p>
            <a:pPr lvl="0" algn="just">
              <a:lnSpc>
                <a:spcPct val="115000"/>
              </a:lnSpc>
              <a:spcAft>
                <a:spcPts val="0"/>
              </a:spcAft>
            </a:pPr>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и Б. Т. Абдуллоев. </a:t>
            </a: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дастури методӣ </a:t>
            </a:r>
          </a:p>
          <a:p>
            <a:pPr lvl="0" algn="just">
              <a:lnSpc>
                <a:spcPct val="115000"/>
              </a:lnSpc>
              <a:spcAft>
                <a:spcPts val="0"/>
              </a:spcAft>
            </a:pP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барои машғулиятҳои озмоишӣ. Қисми 1</a:t>
            </a:r>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ДТТ ба номи академик М. С. Осимӣ, 2021.</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63357145"/>
      </p:ext>
    </p:extLst>
  </p:cSld>
  <p:clrMapOvr>
    <a:masterClrMapping/>
  </p:clrMapOvr>
  <mc:AlternateContent xmlns:mc="http://schemas.openxmlformats.org/markup-compatibility/2006" xmlns:p14="http://schemas.microsoft.com/office/powerpoint/2010/main">
    <mc:Choice Requires="p14">
      <p:transition spd="slow" p14:dur="2000" advTm="46575"/>
    </mc:Choice>
    <mc:Fallback xmlns="">
      <p:transition spd="slow" advTm="4657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A0812DB-1BA6-40E0-806A-DA5B752928CD}"/>
              </a:ext>
            </a:extLst>
          </p:cNvPr>
          <p:cNvSpPr txBox="1"/>
          <p:nvPr/>
        </p:nvSpPr>
        <p:spPr>
          <a:xfrm>
            <a:off x="899592" y="764704"/>
            <a:ext cx="7848872" cy="3586366"/>
          </a:xfrm>
          <a:prstGeom prst="rect">
            <a:avLst/>
          </a:prstGeom>
          <a:noFill/>
        </p:spPr>
        <p:txBody>
          <a:bodyPr wrap="square">
            <a:spAutoFit/>
          </a:bodyPr>
          <a:lstStyle/>
          <a:p>
            <a:pPr indent="449580"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Ҳар як штанга аз се қисми асосӣ иборат мебошад: қисми корӣ, қисми оиқӣ ва даста.</a:t>
            </a:r>
          </a:p>
          <a:p>
            <a:pPr algn="just">
              <a:lnSpc>
                <a:spcPct val="150000"/>
              </a:lnSpc>
            </a:pPr>
            <a:r>
              <a:rPr lang="ru-RU" sz="2200" b="1" dirty="0">
                <a:latin typeface="Times New Roman" panose="02020603050405020304" pitchFamily="18" charset="0"/>
                <a:ea typeface="Calibri" panose="020F0502020204030204" pitchFamily="34" charset="0"/>
                <a:cs typeface="Times New Roman" panose="02020603050405020304" pitchFamily="18" charset="0"/>
              </a:rPr>
              <a:t>    </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Қисми корӣ</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таъиноти штангаро муайян менамояд. Сохтори он метавонад гуногун бошад: аз қалмоқчаи одӣ (</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крюк</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дар штангаҳое, ки барои идора намудани ҷудокунакҳо пешбинӣ шудаанд, то дастгоҳҳои мураккаб дар штангаҳои ченкунӣ.</a:t>
            </a:r>
          </a:p>
          <a:p>
            <a:pPr algn="just">
              <a:lnSpc>
                <a:spcPct val="150000"/>
              </a:lnSpc>
            </a:pPr>
            <a:r>
              <a:rPr lang="tg-Cyrl-TJ" sz="2200" dirty="0">
                <a:latin typeface="Times New Roman" panose="02020603050405020304" pitchFamily="18" charset="0"/>
                <a:cs typeface="Times New Roman" panose="02020603050405020304" pitchFamily="18" charset="0"/>
              </a:rPr>
              <a:t>Слайди дигар-</a:t>
            </a: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1FF8A7CB-B2B5-47CB-B3B1-C1E4E8E1AED1}"/>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lvl="0" algn="ctr" eaLnBrk="0" fontAlgn="base" hangingPunct="0">
              <a:spcBef>
                <a:spcPct val="0"/>
              </a:spcBef>
              <a:spcAft>
                <a:spcPct val="0"/>
              </a:spcAft>
              <a:buClrTx/>
            </a:pPr>
            <a:r>
              <a:rPr lang="ru-RU" sz="2000" i="1" dirty="0">
                <a:solidFill>
                  <a:schemeClr val="tx1"/>
                </a:solidFill>
                <a:effectLst/>
                <a:latin typeface="Times New Roman" panose="02020603050405020304" pitchFamily="18" charset="0"/>
                <a:ea typeface="Times New Roman" panose="02020603050405020304" pitchFamily="18" charset="0"/>
              </a:rPr>
              <a:t>Таъинот, сохт ва қоидаҳои истифодаи воситаҳои муҳофизатӣ</a:t>
            </a:r>
          </a:p>
        </p:txBody>
      </p:sp>
    </p:spTree>
    <p:extLst>
      <p:ext uri="{BB962C8B-B14F-4D97-AF65-F5344CB8AC3E}">
        <p14:creationId xmlns:p14="http://schemas.microsoft.com/office/powerpoint/2010/main" val="195066618"/>
      </p:ext>
    </p:extLst>
  </p:cSld>
  <p:clrMapOvr>
    <a:masterClrMapping/>
  </p:clrMapOvr>
  <mc:AlternateContent xmlns:mc="http://schemas.openxmlformats.org/markup-compatibility/2006" xmlns:p14="http://schemas.microsoft.com/office/powerpoint/2010/main">
    <mc:Choice Requires="p14">
      <p:transition spd="slow" p14:dur="2000" advTm="48769"/>
    </mc:Choice>
    <mc:Fallback xmlns="">
      <p:transition spd="slow" advTm="4876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5BF0F00-6143-4114-B9C2-2A423496C1FD}"/>
              </a:ext>
            </a:extLst>
          </p:cNvPr>
          <p:cNvSpPr txBox="1"/>
          <p:nvPr/>
        </p:nvSpPr>
        <p:spPr>
          <a:xfrm>
            <a:off x="827584" y="764704"/>
            <a:ext cx="7848872" cy="5806718"/>
          </a:xfrm>
          <a:prstGeom prst="rect">
            <a:avLst/>
          </a:prstGeom>
          <a:noFill/>
        </p:spPr>
        <p:txBody>
          <a:bodyPr wrap="square">
            <a:spAutoFit/>
          </a:bodyPr>
          <a:lstStyle/>
          <a:p>
            <a:pPr indent="228600" algn="just">
              <a:lnSpc>
                <a:spcPct val="150000"/>
              </a:lnSpc>
              <a:spcAft>
                <a:spcPts val="1000"/>
              </a:spcAft>
            </a:pPr>
            <a:r>
              <a:rPr lang="ru-RU" sz="2200" b="1" dirty="0">
                <a:latin typeface="Times New Roman" panose="02020603050405020304" pitchFamily="18" charset="0"/>
                <a:ea typeface="Calibri" panose="020F0502020204030204" pitchFamily="34" charset="0"/>
                <a:cs typeface="Times New Roman" panose="02020603050405020304" pitchFamily="18" charset="0"/>
              </a:rPr>
              <a:t> </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Қисми оиқӣ</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барои ҷудо намудани шахс аз қисмҳои ҷараёндор ва таъмини бехатарии ӯ хизмат мекунад. Он аз маводҳои мустаҳками механикӣ — қубурҳои бакелитӣ ё пластмассӣ, дастаҳои чӯбини бо равғанҳо коркардшуда ва дигар маводҳо омода карда мешавад. Дарозии қисми оиқӣ бояд тавре интихоб гардад, ки эҳтимоли рахнаи сатҳӣ ҳангоми таъсири баландтарин шиддатҳои имконпазир ба штанга бартараф шуда, инчунин наздикшавии иҷбории оператор ба қисмҳои ҷараёндор ба масофаи хатарнок пешгирӣ карда шавад. </a:t>
            </a:r>
          </a:p>
          <a:p>
            <a:pPr indent="228600" algn="just"/>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Дарозии ҳадди ақали қисми оиқии штангаҳо </a:t>
            </a:r>
          </a:p>
          <a:p>
            <a:pPr indent="228600" algn="just"/>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тибқи талаботи қоидаҳои амалкунанда дар </a:t>
            </a:r>
          </a:p>
          <a:p>
            <a:pPr indent="228600" algn="just"/>
            <a:r>
              <a:rPr lang="ru-RU" sz="2200" dirty="0">
                <a:effectLst/>
                <a:latin typeface="Times New Roman" panose="02020603050405020304" pitchFamily="18" charset="0"/>
                <a:ea typeface="Calibri" panose="020F0502020204030204" pitchFamily="34" charset="0"/>
                <a:cs typeface="Times New Roman" panose="02020603050405020304" pitchFamily="18" charset="0"/>
              </a:rPr>
              <a:t>ҷадвали 1 нишон дода шудааст.</a:t>
            </a:r>
            <a:endParaRPr lang="ru-RU" sz="22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1C73F49B-9CF8-499D-9110-C29A24234833}"/>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lvl="0" algn="ctr" eaLnBrk="0" fontAlgn="base" hangingPunct="0">
              <a:spcBef>
                <a:spcPct val="0"/>
              </a:spcBef>
              <a:spcAft>
                <a:spcPct val="0"/>
              </a:spcAft>
              <a:buClrTx/>
            </a:pPr>
            <a:r>
              <a:rPr lang="ru-RU" sz="2000" i="1" dirty="0">
                <a:solidFill>
                  <a:schemeClr val="tx1"/>
                </a:solidFill>
                <a:effectLst/>
                <a:latin typeface="Times New Roman" panose="02020603050405020304" pitchFamily="18" charset="0"/>
                <a:ea typeface="Times New Roman" panose="02020603050405020304" pitchFamily="18" charset="0"/>
              </a:rPr>
              <a:t>Таъинот, сохт ва қоидаҳои истифодаи воситаҳои муҳофизатӣ</a:t>
            </a:r>
          </a:p>
        </p:txBody>
      </p:sp>
    </p:spTree>
    <p:extLst>
      <p:ext uri="{BB962C8B-B14F-4D97-AF65-F5344CB8AC3E}">
        <p14:creationId xmlns:p14="http://schemas.microsoft.com/office/powerpoint/2010/main" val="1954431321"/>
      </p:ext>
    </p:extLst>
  </p:cSld>
  <p:clrMapOvr>
    <a:masterClrMapping/>
  </p:clrMapOvr>
  <mc:AlternateContent xmlns:mc="http://schemas.openxmlformats.org/markup-compatibility/2006" xmlns:p14="http://schemas.microsoft.com/office/powerpoint/2010/main">
    <mc:Choice Requires="p14">
      <p:transition spd="slow" p14:dur="2000" advTm="44463"/>
    </mc:Choice>
    <mc:Fallback xmlns="">
      <p:transition spd="slow" advTm="4446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C03BAF6-F2B4-4C0E-AD94-8B3A1BDDAA85}"/>
              </a:ext>
            </a:extLst>
          </p:cNvPr>
          <p:cNvSpPr txBox="1"/>
          <p:nvPr/>
        </p:nvSpPr>
        <p:spPr>
          <a:xfrm>
            <a:off x="971600" y="908720"/>
            <a:ext cx="7704856" cy="2570704"/>
          </a:xfrm>
          <a:prstGeom prst="rect">
            <a:avLst/>
          </a:prstGeom>
          <a:noFill/>
        </p:spPr>
        <p:txBody>
          <a:bodyPr wrap="square">
            <a:spAutoFit/>
          </a:bodyPr>
          <a:lstStyle/>
          <a:p>
            <a:pPr algn="just">
              <a:lnSpc>
                <a:spcPct val="150000"/>
              </a:lnSpc>
            </a:pPr>
            <a:r>
              <a:rPr lang="tg-Cyrl-TJ" sz="22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a:effectLst/>
                <a:latin typeface="Times New Roman" panose="02020603050405020304" pitchFamily="18" charset="0"/>
                <a:ea typeface="Times New Roman" panose="02020603050405020304" pitchFamily="18" charset="0"/>
              </a:rPr>
              <a:t>Даста</a:t>
            </a:r>
            <a:r>
              <a:rPr lang="ru-RU" sz="2200" dirty="0">
                <a:effectLst/>
                <a:latin typeface="Times New Roman" panose="02020603050405020304" pitchFamily="18" charset="0"/>
                <a:ea typeface="Times New Roman" panose="02020603050405020304" pitchFamily="18" charset="0"/>
              </a:rPr>
              <a:t> барои нигоҳ доштани штанга бо даст пешбинӣ шудааст. Одатан, он идомаи қисми оиқии штанга буда, аз он тавассути ҳалқаи маҳдудкунанда ҷудо карда мешавад. Дарозии даста вобаста ба қулайии истифодаи штанга муайян гардида, одатан аз 0,3 то 1 метрро ташкил медиҳад (ҷадвали 1).</a:t>
            </a:r>
          </a:p>
        </p:txBody>
      </p:sp>
      <p:sp>
        <p:nvSpPr>
          <p:cNvPr id="5" name="Заголовок 1">
            <a:extLst>
              <a:ext uri="{FF2B5EF4-FFF2-40B4-BE49-F238E27FC236}">
                <a16:creationId xmlns:a16="http://schemas.microsoft.com/office/drawing/2014/main" id="{35BD9389-A86E-43E0-B126-AF94D8A40B14}"/>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lvl="0" algn="ctr" eaLnBrk="0" fontAlgn="base" hangingPunct="0">
              <a:spcBef>
                <a:spcPct val="0"/>
              </a:spcBef>
              <a:spcAft>
                <a:spcPct val="0"/>
              </a:spcAft>
              <a:buClrTx/>
            </a:pPr>
            <a:r>
              <a:rPr lang="ru-RU" sz="2000" i="1" dirty="0">
                <a:solidFill>
                  <a:schemeClr val="tx1"/>
                </a:solidFill>
                <a:effectLst/>
                <a:latin typeface="Times New Roman" panose="02020603050405020304" pitchFamily="18" charset="0"/>
                <a:ea typeface="Times New Roman" panose="02020603050405020304" pitchFamily="18" charset="0"/>
              </a:rPr>
              <a:t>Таъинот, сохт ва қоидаҳои истифодаи воситаҳои муҳофизатӣ</a:t>
            </a:r>
          </a:p>
        </p:txBody>
      </p:sp>
    </p:spTree>
    <p:extLst>
      <p:ext uri="{BB962C8B-B14F-4D97-AF65-F5344CB8AC3E}">
        <p14:creationId xmlns:p14="http://schemas.microsoft.com/office/powerpoint/2010/main" val="1891457508"/>
      </p:ext>
    </p:extLst>
  </p:cSld>
  <p:clrMapOvr>
    <a:masterClrMapping/>
  </p:clrMapOvr>
  <mc:AlternateContent xmlns:mc="http://schemas.openxmlformats.org/markup-compatibility/2006" xmlns:p14="http://schemas.microsoft.com/office/powerpoint/2010/main">
    <mc:Choice Requires="p14">
      <p:transition spd="slow" p14:dur="2000" advTm="90163"/>
    </mc:Choice>
    <mc:Fallback xmlns="">
      <p:transition spd="slow" advTm="9016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E5AF1E7-DB4D-435E-AF07-4C8E686F0A96}"/>
              </a:ext>
            </a:extLst>
          </p:cNvPr>
          <p:cNvSpPr txBox="1"/>
          <p:nvPr/>
        </p:nvSpPr>
        <p:spPr>
          <a:xfrm>
            <a:off x="899592" y="620688"/>
            <a:ext cx="7848872" cy="2397195"/>
          </a:xfrm>
          <a:prstGeom prst="rect">
            <a:avLst/>
          </a:prstGeom>
          <a:noFill/>
        </p:spPr>
        <p:txBody>
          <a:bodyPr wrap="square">
            <a:spAutoFit/>
          </a:bodyPr>
          <a:lstStyle/>
          <a:p>
            <a:pPr indent="449580" algn="just">
              <a:lnSpc>
                <a:spcPct val="115000"/>
              </a:lnSpc>
            </a:pPr>
            <a:r>
              <a:rPr lang="ru-RU" sz="2200" dirty="0">
                <a:effectLst/>
                <a:latin typeface="Times New Roman" panose="02020603050405020304" pitchFamily="18" charset="0"/>
                <a:ea typeface="Times New Roman" panose="02020603050405020304" pitchFamily="18" charset="0"/>
              </a:rPr>
              <a:t>Штангаҳо бояд дар дастгоҳҳои барқии пӯшида истифода шаванд. Дар дастгоҳҳои барқии шиддаташон 2–10 кВ дарозии қисми оиқии штангаҳо бояд на камтар аз 38 см ва дарозии дастаҳо на камтар аз 13 см бошад. Андозаи анбӯрҳо барои дастгоҳҳои барқии то 1000 В меъёрбандӣ карда намешавад.</a:t>
            </a:r>
          </a:p>
          <a:p>
            <a:pPr indent="449580" algn="just">
              <a:lnSpc>
                <a:spcPct val="115000"/>
              </a:lnSpc>
            </a:pPr>
            <a:r>
              <a:rPr lang="ru-RU" sz="2200" dirty="0">
                <a:effectLst/>
                <a:latin typeface="Times New Roman" panose="02020603050405020304" pitchFamily="18" charset="0"/>
                <a:ea typeface="Times New Roman" panose="02020603050405020304" pitchFamily="18" charset="0"/>
              </a:rPr>
              <a:t>Ҷадвали 1</a:t>
            </a:r>
            <a:r>
              <a:rPr lang="tg-Cyrl-TJ" sz="2200" dirty="0">
                <a:effectLst/>
                <a:latin typeface="Times New Roman" panose="02020603050405020304" pitchFamily="18" charset="0"/>
                <a:ea typeface="Times New Roman" panose="02020603050405020304" pitchFamily="18" charset="0"/>
              </a:rPr>
              <a:t>.</a:t>
            </a:r>
            <a:endParaRPr lang="ru-RU" sz="2200" dirty="0">
              <a:effectLst/>
              <a:latin typeface="Times New Roman" panose="02020603050405020304" pitchFamily="18" charset="0"/>
              <a:ea typeface="Times New Roman" panose="02020603050405020304" pitchFamily="18" charset="0"/>
            </a:endParaRPr>
          </a:p>
        </p:txBody>
      </p:sp>
      <p:sp>
        <p:nvSpPr>
          <p:cNvPr id="6" name="Заголовок 1">
            <a:extLst>
              <a:ext uri="{FF2B5EF4-FFF2-40B4-BE49-F238E27FC236}">
                <a16:creationId xmlns:a16="http://schemas.microsoft.com/office/drawing/2014/main" id="{20ADEDD3-6F23-48DA-9264-2DB78C290754}"/>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lvl="0" algn="ctr" eaLnBrk="0" fontAlgn="base" hangingPunct="0">
              <a:spcBef>
                <a:spcPct val="0"/>
              </a:spcBef>
              <a:spcAft>
                <a:spcPct val="0"/>
              </a:spcAft>
              <a:buClrTx/>
            </a:pPr>
            <a:r>
              <a:rPr lang="ru-RU" sz="2000" i="1" dirty="0">
                <a:solidFill>
                  <a:schemeClr val="tx1"/>
                </a:solidFill>
                <a:effectLst/>
                <a:latin typeface="Times New Roman" panose="02020603050405020304" pitchFamily="18" charset="0"/>
                <a:ea typeface="Times New Roman" panose="02020603050405020304" pitchFamily="18" charset="0"/>
              </a:rPr>
              <a:t>Таъинот, сохт ва қоидаҳои истифодаи воситаҳои муҳофизатӣ</a:t>
            </a:r>
          </a:p>
        </p:txBody>
      </p:sp>
      <p:graphicFrame>
        <p:nvGraphicFramePr>
          <p:cNvPr id="7" name="Таблица 6">
            <a:extLst>
              <a:ext uri="{FF2B5EF4-FFF2-40B4-BE49-F238E27FC236}">
                <a16:creationId xmlns:a16="http://schemas.microsoft.com/office/drawing/2014/main" id="{D97E6CC2-C2FB-465F-9A73-33E8BB634D77}"/>
              </a:ext>
            </a:extLst>
          </p:cNvPr>
          <p:cNvGraphicFramePr>
            <a:graphicFrameLocks noGrp="1"/>
          </p:cNvGraphicFramePr>
          <p:nvPr>
            <p:extLst>
              <p:ext uri="{D42A27DB-BD31-4B8C-83A1-F6EECF244321}">
                <p14:modId xmlns:p14="http://schemas.microsoft.com/office/powerpoint/2010/main" val="2960660416"/>
              </p:ext>
            </p:extLst>
          </p:nvPr>
        </p:nvGraphicFramePr>
        <p:xfrm>
          <a:off x="1043608" y="2996952"/>
          <a:ext cx="7283151" cy="2051308"/>
        </p:xfrm>
        <a:graphic>
          <a:graphicData uri="http://schemas.openxmlformats.org/drawingml/2006/table">
            <a:tbl>
              <a:tblPr firstRow="1" firstCol="1" bandRow="1">
                <a:tableStyleId>{5C22544A-7EE6-4342-B048-85BDC9FD1C3A}</a:tableStyleId>
              </a:tblPr>
              <a:tblGrid>
                <a:gridCol w="2427717">
                  <a:extLst>
                    <a:ext uri="{9D8B030D-6E8A-4147-A177-3AD203B41FA5}">
                      <a16:colId xmlns:a16="http://schemas.microsoft.com/office/drawing/2014/main" val="3625341034"/>
                    </a:ext>
                  </a:extLst>
                </a:gridCol>
                <a:gridCol w="2427717">
                  <a:extLst>
                    <a:ext uri="{9D8B030D-6E8A-4147-A177-3AD203B41FA5}">
                      <a16:colId xmlns:a16="http://schemas.microsoft.com/office/drawing/2014/main" val="3280733536"/>
                    </a:ext>
                  </a:extLst>
                </a:gridCol>
                <a:gridCol w="2427717">
                  <a:extLst>
                    <a:ext uri="{9D8B030D-6E8A-4147-A177-3AD203B41FA5}">
                      <a16:colId xmlns:a16="http://schemas.microsoft.com/office/drawing/2014/main" val="3803321101"/>
                    </a:ext>
                  </a:extLst>
                </a:gridCol>
              </a:tblGrid>
              <a:tr h="0">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Шиддати номиналии дастгоҳи барқӣ, кВ</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Дарозии қисми оиқӣ, м</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Дарозии даста, м</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51956281"/>
                  </a:ext>
                </a:extLst>
              </a:tr>
              <a:tr h="0">
                <a:tc>
                  <a:txBody>
                    <a:bodyPr/>
                    <a:lstStyle/>
                    <a:p>
                      <a:pPr algn="l">
                        <a:lnSpc>
                          <a:spcPct val="115000"/>
                        </a:lnSpc>
                        <a:spcAft>
                          <a:spcPts val="0"/>
                        </a:spcAft>
                      </a:pPr>
                      <a:r>
                        <a:rPr lang="ru-RU" sz="1400">
                          <a:effectLst/>
                          <a:latin typeface="Times New Roman" panose="02020603050405020304" pitchFamily="18" charset="0"/>
                          <a:cs typeface="Times New Roman" panose="02020603050405020304" pitchFamily="18" charset="0"/>
                        </a:rPr>
                        <a:t>То 15</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0,7</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0,3</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56459377"/>
                  </a:ext>
                </a:extLst>
              </a:tr>
              <a:tr h="0">
                <a:tc>
                  <a:txBody>
                    <a:bodyPr/>
                    <a:lstStyle/>
                    <a:p>
                      <a:pPr algn="l">
                        <a:lnSpc>
                          <a:spcPct val="115000"/>
                        </a:lnSpc>
                        <a:spcAft>
                          <a:spcPts val="0"/>
                        </a:spcAft>
                      </a:pPr>
                      <a:r>
                        <a:rPr lang="ru-RU" sz="1400">
                          <a:effectLst/>
                          <a:latin typeface="Times New Roman" panose="02020603050405020304" pitchFamily="18" charset="0"/>
                          <a:cs typeface="Times New Roman" panose="02020603050405020304" pitchFamily="18" charset="0"/>
                        </a:rPr>
                        <a:t>Аз 15 то 35</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1,1</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0,4</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73528845"/>
                  </a:ext>
                </a:extLst>
              </a:tr>
              <a:tr h="0">
                <a:tc>
                  <a:txBody>
                    <a:bodyPr/>
                    <a:lstStyle/>
                    <a:p>
                      <a:pPr algn="l">
                        <a:lnSpc>
                          <a:spcPct val="115000"/>
                        </a:lnSpc>
                        <a:spcAft>
                          <a:spcPts val="0"/>
                        </a:spcAft>
                      </a:pPr>
                      <a:r>
                        <a:rPr lang="ru-RU" sz="1400">
                          <a:effectLst/>
                          <a:latin typeface="Times New Roman" panose="02020603050405020304" pitchFamily="18" charset="0"/>
                          <a:cs typeface="Times New Roman" panose="02020603050405020304" pitchFamily="18" charset="0"/>
                        </a:rPr>
                        <a:t>Аз 35 то 110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1,4</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0,6</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70726024"/>
                  </a:ext>
                </a:extLst>
              </a:tr>
              <a:tr h="0">
                <a:tc>
                  <a:txBody>
                    <a:bodyPr/>
                    <a:lstStyle/>
                    <a:p>
                      <a:pPr algn="l">
                        <a:lnSpc>
                          <a:spcPct val="115000"/>
                        </a:lnSpc>
                        <a:spcAft>
                          <a:spcPts val="0"/>
                        </a:spcAft>
                      </a:pPr>
                      <a:r>
                        <a:rPr lang="ru-RU" sz="1400">
                          <a:effectLst/>
                          <a:latin typeface="Times New Roman" panose="02020603050405020304" pitchFamily="18" charset="0"/>
                          <a:cs typeface="Times New Roman" panose="02020603050405020304" pitchFamily="18" charset="0"/>
                        </a:rPr>
                        <a:t>150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2,0</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0,8</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82965155"/>
                  </a:ext>
                </a:extLst>
              </a:tr>
              <a:tr h="0">
                <a:tc>
                  <a:txBody>
                    <a:bodyPr/>
                    <a:lstStyle/>
                    <a:p>
                      <a:pPr algn="l">
                        <a:lnSpc>
                          <a:spcPct val="115000"/>
                        </a:lnSpc>
                        <a:spcAft>
                          <a:spcPts val="0"/>
                        </a:spcAft>
                      </a:pPr>
                      <a:r>
                        <a:rPr lang="ru-RU" sz="1400" dirty="0">
                          <a:effectLst/>
                          <a:latin typeface="Times New Roman" panose="02020603050405020304" pitchFamily="18" charset="0"/>
                          <a:cs typeface="Times New Roman" panose="02020603050405020304" pitchFamily="18" charset="0"/>
                        </a:rPr>
                        <a:t>220</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2,5</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0,8</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18693865"/>
                  </a:ext>
                </a:extLst>
              </a:tr>
              <a:tr h="0">
                <a:tc>
                  <a:txBody>
                    <a:bodyPr/>
                    <a:lstStyle/>
                    <a:p>
                      <a:pPr algn="l">
                        <a:lnSpc>
                          <a:spcPct val="115000"/>
                        </a:lnSpc>
                        <a:spcAft>
                          <a:spcPts val="0"/>
                        </a:spcAft>
                      </a:pPr>
                      <a:r>
                        <a:rPr lang="ru-RU" sz="1400">
                          <a:effectLst/>
                          <a:latin typeface="Times New Roman" panose="02020603050405020304" pitchFamily="18" charset="0"/>
                          <a:cs typeface="Times New Roman" panose="02020603050405020304" pitchFamily="18" charset="0"/>
                        </a:rPr>
                        <a:t>330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3,0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0,8</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85745456"/>
                  </a:ext>
                </a:extLst>
              </a:tr>
              <a:tr h="0">
                <a:tc>
                  <a:txBody>
                    <a:bodyPr/>
                    <a:lstStyle/>
                    <a:p>
                      <a:pPr algn="l">
                        <a:lnSpc>
                          <a:spcPct val="115000"/>
                        </a:lnSpc>
                        <a:spcAft>
                          <a:spcPts val="0"/>
                        </a:spcAft>
                      </a:pPr>
                      <a:r>
                        <a:rPr lang="ru-RU" sz="1400" dirty="0">
                          <a:effectLst/>
                          <a:latin typeface="Times New Roman" panose="02020603050405020304" pitchFamily="18" charset="0"/>
                          <a:cs typeface="Times New Roman" panose="02020603050405020304" pitchFamily="18" charset="0"/>
                        </a:rPr>
                        <a:t>400 ва 500</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4,0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1,0</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00514038"/>
                  </a:ext>
                </a:extLst>
              </a:tr>
            </a:tbl>
          </a:graphicData>
        </a:graphic>
      </p:graphicFrame>
    </p:spTree>
    <p:extLst>
      <p:ext uri="{BB962C8B-B14F-4D97-AF65-F5344CB8AC3E}">
        <p14:creationId xmlns:p14="http://schemas.microsoft.com/office/powerpoint/2010/main" val="2839745336"/>
      </p:ext>
    </p:extLst>
  </p:cSld>
  <p:clrMapOvr>
    <a:masterClrMapping/>
  </p:clrMapOvr>
  <mc:AlternateContent xmlns:mc="http://schemas.openxmlformats.org/markup-compatibility/2006" xmlns:p14="http://schemas.microsoft.com/office/powerpoint/2010/main">
    <mc:Choice Requires="p14">
      <p:transition spd="slow" p14:dur="2000" advTm="92261"/>
    </mc:Choice>
    <mc:Fallback xmlns="">
      <p:transition spd="slow" advTm="9226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E1D9F557-6BC1-4597-8322-D1BFCD751D37}"/>
              </a:ext>
            </a:extLst>
          </p:cNvPr>
          <p:cNvSpPr>
            <a:spLocks noGrp="1"/>
          </p:cNvSpPr>
          <p:nvPr>
            <p:ph idx="1"/>
          </p:nvPr>
        </p:nvSpPr>
        <p:spPr>
          <a:xfrm>
            <a:off x="611560" y="1234440"/>
            <a:ext cx="8064896" cy="4389120"/>
          </a:xfrm>
        </p:spPr>
        <p:txBody>
          <a:bodyPr>
            <a:normAutofit/>
          </a:bodyPr>
          <a:lstStyle/>
          <a:p>
            <a:pPr marL="0" indent="0" algn="just">
              <a:lnSpc>
                <a:spcPct val="115000"/>
              </a:lnSpc>
              <a:spcAft>
                <a:spcPts val="1000"/>
              </a:spcAft>
              <a:buNone/>
            </a:pP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    Эзоҳ.</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Дарозии штангаҳо барои дастгоҳҳои барқии то 1 кВ меъёрбандӣ карда намешавад ва вобаста ба қулайии истифодаи онҳо муайян карда мешавад.</a:t>
            </a:r>
            <a:endParaRPr lang="ru-RU" sz="2200" dirty="0">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15000"/>
              </a:lnSpc>
              <a:spcAft>
                <a:spcPts val="1000"/>
              </a:spcAft>
              <a:buNone/>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Амалиёт бо штанга танҳо аз ҷониби кормандони соҳибихтисосе иҷозат дода мешавад, ки барои иҷрои чунин корҳо омӯзонида шудаанд. Одатан, ҳангоми иҷрои кор бояд шахси дуюм низ ҳузур дошта бошад, то амалҳои операторро назорат намуда, дар ҳолати зарурӣ ба ӯ кӯмак расонад.</a:t>
            </a:r>
          </a:p>
          <a:p>
            <a:pPr marL="0" indent="0">
              <a:buNone/>
            </a:pPr>
            <a:endParaRPr lang="ru-RU" sz="22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A4CA7ED0-9AF8-49DD-A219-03D1A9DD43FD}"/>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lvl="0" algn="ctr" eaLnBrk="0" fontAlgn="base" hangingPunct="0">
              <a:spcBef>
                <a:spcPct val="0"/>
              </a:spcBef>
              <a:spcAft>
                <a:spcPct val="0"/>
              </a:spcAft>
              <a:buClrTx/>
            </a:pPr>
            <a:r>
              <a:rPr lang="ru-RU" sz="2000" i="1" dirty="0">
                <a:solidFill>
                  <a:schemeClr val="tx1"/>
                </a:solidFill>
                <a:effectLst/>
                <a:latin typeface="Times New Roman" panose="02020603050405020304" pitchFamily="18" charset="0"/>
                <a:ea typeface="Times New Roman" panose="02020603050405020304" pitchFamily="18" charset="0"/>
              </a:rPr>
              <a:t>Таъинот, сохт ва қоидаҳои истифодаи воситаҳои муҳофизатӣ</a:t>
            </a:r>
          </a:p>
        </p:txBody>
      </p:sp>
    </p:spTree>
    <p:extLst>
      <p:ext uri="{BB962C8B-B14F-4D97-AF65-F5344CB8AC3E}">
        <p14:creationId xmlns:p14="http://schemas.microsoft.com/office/powerpoint/2010/main" val="73741340"/>
      </p:ext>
    </p:extLst>
  </p:cSld>
  <p:clrMapOvr>
    <a:masterClrMapping/>
  </p:clrMapOvr>
  <mc:AlternateContent xmlns:mc="http://schemas.openxmlformats.org/markup-compatibility/2006" xmlns:p14="http://schemas.microsoft.com/office/powerpoint/2010/main">
    <mc:Choice Requires="p14">
      <p:transition spd="slow" p14:dur="2000" advTm="29393"/>
    </mc:Choice>
    <mc:Fallback xmlns="">
      <p:transition spd="slow" advTm="2939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1C97B1A1-A1C9-4E5B-B9D8-2D17E6D248A1}"/>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lvl="0" algn="ctr" eaLnBrk="0" fontAlgn="base" hangingPunct="0">
              <a:spcBef>
                <a:spcPct val="0"/>
              </a:spcBef>
              <a:spcAft>
                <a:spcPct val="0"/>
              </a:spcAft>
              <a:buClrTx/>
            </a:pPr>
            <a:r>
              <a:rPr lang="ru-RU" sz="2000" i="1" dirty="0">
                <a:solidFill>
                  <a:schemeClr val="tx1"/>
                </a:solidFill>
                <a:effectLst/>
                <a:latin typeface="Times New Roman" panose="02020603050405020304" pitchFamily="18" charset="0"/>
                <a:ea typeface="Times New Roman" panose="02020603050405020304" pitchFamily="18" charset="0"/>
              </a:rPr>
              <a:t>Таъинот, сохт ва қоидаҳои истифодаи воситаҳои муҳофизатӣ</a:t>
            </a:r>
          </a:p>
        </p:txBody>
      </p:sp>
      <p:sp>
        <p:nvSpPr>
          <p:cNvPr id="6" name="TextBox 5">
            <a:extLst>
              <a:ext uri="{FF2B5EF4-FFF2-40B4-BE49-F238E27FC236}">
                <a16:creationId xmlns:a16="http://schemas.microsoft.com/office/drawing/2014/main" id="{9CA5C164-5470-40A7-B032-0AC400EEF1E7}"/>
              </a:ext>
            </a:extLst>
          </p:cNvPr>
          <p:cNvSpPr txBox="1"/>
          <p:nvPr/>
        </p:nvSpPr>
        <p:spPr>
          <a:xfrm>
            <a:off x="899592" y="908720"/>
            <a:ext cx="7704856" cy="3586366"/>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Ҳангоми кор бо штанга истифодаи дастпӯшакҳои диэлектрикӣ ҳатмӣ мебошад. Бе дастпӯшак танҳо дар дастгоҳҳои барқии то 1000 В, инчунин ҳангоми истифодаи штангаҳои ченкунӣ дар хатҳои интиқоли барқ ва дастгоҳҳои тақсимоти кушодаи ҳар гуна шиддат кор кардан иҷозат дода мешавад. Ҳангоми кор даст расонидан ба қисми штанга аз болои ҳалқаи маҳдудкунанда манъ аст.</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3697509"/>
      </p:ext>
    </p:extLst>
  </p:cSld>
  <p:clrMapOvr>
    <a:masterClrMapping/>
  </p:clrMapOvr>
  <mc:AlternateContent xmlns:mc="http://schemas.openxmlformats.org/markup-compatibility/2006" xmlns:p14="http://schemas.microsoft.com/office/powerpoint/2010/main">
    <mc:Choice Requires="p14">
      <p:transition spd="slow" p14:dur="2000" advTm="53940"/>
    </mc:Choice>
    <mc:Fallback xmlns="">
      <p:transition spd="slow" advTm="5394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318BD30-D678-4927-ACC4-77D47A8C978D}"/>
              </a:ext>
            </a:extLst>
          </p:cNvPr>
          <p:cNvSpPr txBox="1"/>
          <p:nvPr/>
        </p:nvSpPr>
        <p:spPr>
          <a:xfrm>
            <a:off x="683568" y="620688"/>
            <a:ext cx="8136904" cy="5109860"/>
          </a:xfrm>
          <a:prstGeom prst="rect">
            <a:avLst/>
          </a:prstGeom>
          <a:noFill/>
        </p:spPr>
        <p:txBody>
          <a:bodyPr wrap="square">
            <a:spAutoFit/>
          </a:bodyPr>
          <a:lstStyle/>
          <a:p>
            <a:pPr indent="449580" algn="just">
              <a:lnSpc>
                <a:spcPct val="150000"/>
              </a:lnSpc>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Анбӯрҳои оиқӣ</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изолирующие клещи</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дастгоҳҳои барқии то 35 кВ барои иҷрои амалиётҳои таҳти шиддат бо муҳофизакҳо, насб ва гирифтани рӯйпӯшҳои оиқӣ, пардаҳои ҷудокунанда ва монанди инҳо истифода мешаванд. Сохтори анбӯрҳо гуногун буда, дар ҳамаи онҳо се қисми асосӣ мавҷуд аст: қисми корӣ ё лабаҳо</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(губки)</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қисми оиқӣ ва дастаҳо.</a:t>
            </a:r>
          </a:p>
          <a:p>
            <a:pPr algn="just">
              <a:lnSpc>
                <a:spcPct val="150000"/>
              </a:lnSpc>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Сохтори бештар паҳншудаи анбӯрҳо аз қисми оиқӣ ва даста иборат мебошад, ки онҳо ҳамчун дастаҳои чӯбини бо равған коркардшуда сохта мешаванд, дар ҳоле ки қисми корӣ аз қавсҳои шаклдори металлӣ бо рӯйпӯшҳои нарм иборат аст.</a:t>
            </a: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4DEF67AE-5BE3-4294-AC36-2E30FCA43787}"/>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Анбӯрҳои оиқӣ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34892868"/>
      </p:ext>
    </p:extLst>
  </p:cSld>
  <p:clrMapOvr>
    <a:masterClrMapping/>
  </p:clrMapOvr>
  <mc:AlternateContent xmlns:mc="http://schemas.openxmlformats.org/markup-compatibility/2006" xmlns:p14="http://schemas.microsoft.com/office/powerpoint/2010/main">
    <mc:Choice Requires="p14">
      <p:transition spd="slow" p14:dur="2000" advTm="62732"/>
    </mc:Choice>
    <mc:Fallback xmlns="">
      <p:transition spd="slow" advTm="6273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87FC180-9B4E-434D-83BB-AA507A541C77}"/>
              </a:ext>
            </a:extLst>
          </p:cNvPr>
          <p:cNvSpPr txBox="1"/>
          <p:nvPr/>
        </p:nvSpPr>
        <p:spPr>
          <a:xfrm>
            <a:off x="899592" y="764704"/>
            <a:ext cx="7920880" cy="3586366"/>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rPr>
              <a:t>Дарозии қисми оиқии анбӯрҳо бояд ҳангоми шиддати 6–10 кВ на камтар аз 45 см ва ҳангоми шиддати аз 10 то 35 кВ на камтар аз 75 см бошад. Дарозии дастаҳо мутаносибан бояд на камтар аз 15 ва 25 </a:t>
            </a:r>
            <a:r>
              <a:rPr lang="ru-RU" sz="2200" dirty="0" err="1">
                <a:effectLst/>
                <a:latin typeface="Times New Roman" panose="02020603050405020304" pitchFamily="18" charset="0"/>
                <a:ea typeface="Times New Roman" panose="02020603050405020304" pitchFamily="18" charset="0"/>
              </a:rPr>
              <a:t>смро</a:t>
            </a:r>
            <a:r>
              <a:rPr lang="ru-RU" sz="2200" dirty="0">
                <a:effectLst/>
                <a:latin typeface="Times New Roman" panose="02020603050405020304" pitchFamily="18" charset="0"/>
                <a:ea typeface="Times New Roman" panose="02020603050405020304" pitchFamily="18" charset="0"/>
              </a:rPr>
              <a:t> ташкил диҳад. Андозаи анбӯрҳо барои дастгоҳҳои барқии то 1000 В меъёрбандӣ карда намешавад ва вобаста ба қулайии истифода муайян карда мешавад. (Расми 5.)</a:t>
            </a:r>
          </a:p>
          <a:p>
            <a:pPr algn="just">
              <a:lnSpc>
                <a:spcPct val="150000"/>
              </a:lnSpc>
            </a:pP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A6BBC0F8-3E7F-4F4A-9AA6-EFC86C56758B}"/>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Анбӯрҳои оиқӣ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16519128"/>
      </p:ext>
    </p:extLst>
  </p:cSld>
  <p:clrMapOvr>
    <a:masterClrMapping/>
  </p:clrMapOvr>
  <mc:AlternateContent xmlns:mc="http://schemas.openxmlformats.org/markup-compatibility/2006" xmlns:p14="http://schemas.microsoft.com/office/powerpoint/2010/main">
    <mc:Choice Requires="p14">
      <p:transition spd="slow" p14:dur="2000" advTm="36243"/>
    </mc:Choice>
    <mc:Fallback xmlns="">
      <p:transition spd="slow" advTm="3624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B33C129D-B663-433E-B52A-A52FE613F3B3}"/>
              </a:ext>
            </a:extLst>
          </p:cNvPr>
          <p:cNvPicPr>
            <a:picLocks noChangeAspect="1"/>
          </p:cNvPicPr>
          <p:nvPr/>
        </p:nvPicPr>
        <p:blipFill>
          <a:blip r:embed="rId2"/>
          <a:stretch>
            <a:fillRect/>
          </a:stretch>
        </p:blipFill>
        <p:spPr>
          <a:xfrm>
            <a:off x="1259632" y="548680"/>
            <a:ext cx="7128792" cy="4752528"/>
          </a:xfrm>
          <a:prstGeom prst="rect">
            <a:avLst/>
          </a:prstGeom>
        </p:spPr>
      </p:pic>
      <p:sp>
        <p:nvSpPr>
          <p:cNvPr id="5" name="Заголовок 1">
            <a:extLst>
              <a:ext uri="{FF2B5EF4-FFF2-40B4-BE49-F238E27FC236}">
                <a16:creationId xmlns:a16="http://schemas.microsoft.com/office/drawing/2014/main" id="{5F1B766C-A01D-49EE-9B2D-3DB477D73188}"/>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Анбӯрҳои оиқӣ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
        <p:nvSpPr>
          <p:cNvPr id="6" name="Прямоугольник 5">
            <a:extLst>
              <a:ext uri="{FF2B5EF4-FFF2-40B4-BE49-F238E27FC236}">
                <a16:creationId xmlns:a16="http://schemas.microsoft.com/office/drawing/2014/main" id="{5D82BC32-2E96-4544-BC2A-FF066D949345}"/>
              </a:ext>
            </a:extLst>
          </p:cNvPr>
          <p:cNvSpPr/>
          <p:nvPr/>
        </p:nvSpPr>
        <p:spPr>
          <a:xfrm>
            <a:off x="395536" y="5733256"/>
            <a:ext cx="6480720"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5.</a:t>
            </a:r>
            <a:r>
              <a:rPr lang="ru-RU" sz="1200" i="1"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a:effectLst/>
                <a:latin typeface="Times New Roman" panose="02020603050405020304" pitchFamily="18" charset="0"/>
                <a:ea typeface="Times New Roman" panose="02020603050405020304" pitchFamily="18" charset="0"/>
              </a:rPr>
              <a:t>Анбурҳои оиқӣ (изолирующие клещи)</a:t>
            </a: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a:t>
            </a:r>
            <a:r>
              <a:rPr lang="tg-Cyrl-TJ" sz="1200" i="1" dirty="0">
                <a:latin typeface="Times New Roman" panose="02020603050405020304" pitchFamily="18" charset="0"/>
                <a:cs typeface="Times New Roman" panose="02020603050405020304" pitchFamily="18" charset="0"/>
              </a:rPr>
              <a:t>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7847961"/>
      </p:ext>
    </p:extLst>
  </p:cSld>
  <p:clrMapOvr>
    <a:masterClrMapping/>
  </p:clrMapOvr>
  <mc:AlternateContent xmlns:mc="http://schemas.openxmlformats.org/markup-compatibility/2006" xmlns:p14="http://schemas.microsoft.com/office/powerpoint/2010/main">
    <mc:Choice Requires="p14">
      <p:transition spd="slow" p14:dur="2000" advTm="116194"/>
    </mc:Choice>
    <mc:Fallback xmlns="">
      <p:transition spd="slow" advTm="11619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E3AB76F-B899-4E78-A64C-C76303D67344}"/>
              </a:ext>
            </a:extLst>
          </p:cNvPr>
          <p:cNvSpPr txBox="1"/>
          <p:nvPr/>
        </p:nvSpPr>
        <p:spPr>
          <a:xfrm>
            <a:off x="1043608" y="620688"/>
            <a:ext cx="7776864" cy="4094198"/>
          </a:xfrm>
          <a:prstGeom prst="rect">
            <a:avLst/>
          </a:prstGeom>
          <a:noFill/>
        </p:spPr>
        <p:txBody>
          <a:bodyPr wrap="square">
            <a:spAutoFit/>
          </a:bodyPr>
          <a:lstStyle/>
          <a:p>
            <a:pPr indent="449580" algn="just">
              <a:lnSpc>
                <a:spcPct val="150000"/>
              </a:lnSpc>
            </a:pPr>
            <a:r>
              <a:rPr lang="ru-RU" sz="2200" b="0" dirty="0">
                <a:effectLst/>
                <a:latin typeface="Times New Roman" panose="02020603050405020304" pitchFamily="18" charset="0"/>
                <a:ea typeface="Times New Roman" panose="02020603050405020304" pitchFamily="18" charset="0"/>
              </a:rPr>
              <a:t>Қоидаҳои истифода</a:t>
            </a:r>
            <a:r>
              <a:rPr lang="tg-Cyrl-TJ" sz="2200" b="0" dirty="0">
                <a:effectLst/>
                <a:latin typeface="Times New Roman" panose="02020603050405020304" pitchFamily="18" charset="0"/>
                <a:ea typeface="Times New Roman" panose="02020603050405020304" pitchFamily="18" charset="0"/>
              </a:rPr>
              <a:t>. </a:t>
            </a:r>
            <a:r>
              <a:rPr lang="ru-RU" sz="2200" b="0" dirty="0">
                <a:effectLst/>
                <a:latin typeface="Times New Roman" panose="02020603050405020304" pitchFamily="18" charset="0"/>
                <a:ea typeface="Times New Roman" panose="02020603050405020304" pitchFamily="18" charset="0"/>
              </a:rPr>
              <a:t>Анбӯрҳои оиқӣ бояд дар дастгоҳҳои барқии пӯшида истифода шаванд ва дар ҳавои хушк истифодаи онҳо дар дастгоҳҳои кушода низ иҷозат дода мешавад. Ҳангоми истифодаи анбӯрҳо дар дастгоҳҳои барқии зиёда аз 1000 В корманд бояд дастпӯшакҳои диэлектрикӣ пӯшида бошад. Ҳангоми гирифтан ё насб намудани муҳофизакҳо таҳти шиддат, илова бар ин, истифодаи айнакҳои муҳофизатӣ низ ҳатмӣ мебошад.</a:t>
            </a:r>
            <a:endParaRPr lang="ru-RU" sz="2200" b="1" dirty="0">
              <a:effectLst/>
              <a:latin typeface="Times New Roman" panose="02020603050405020304" pitchFamily="18" charset="0"/>
              <a:ea typeface="Times New Roman" panose="02020603050405020304" pitchFamily="18" charset="0"/>
            </a:endParaRPr>
          </a:p>
        </p:txBody>
      </p:sp>
      <p:sp>
        <p:nvSpPr>
          <p:cNvPr id="4" name="Заголовок 1">
            <a:extLst>
              <a:ext uri="{FF2B5EF4-FFF2-40B4-BE49-F238E27FC236}">
                <a16:creationId xmlns:a16="http://schemas.microsoft.com/office/drawing/2014/main" id="{F1ED2214-9792-4A06-8BFF-49246AF3CA3E}"/>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Анбӯрҳои оиқӣ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17726638"/>
      </p:ext>
    </p:extLst>
  </p:cSld>
  <p:clrMapOvr>
    <a:masterClrMapping/>
  </p:clrMapOvr>
  <mc:AlternateContent xmlns:mc="http://schemas.openxmlformats.org/markup-compatibility/2006" xmlns:p14="http://schemas.microsoft.com/office/powerpoint/2010/main">
    <mc:Choice Requires="p14">
      <p:transition spd="slow" p14:dur="2000" advTm="58703"/>
    </mc:Choice>
    <mc:Fallback xmlns="">
      <p:transition spd="slow" advTm="5870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975808D-D021-4826-A4A5-F073644C1A90}"/>
              </a:ext>
            </a:extLst>
          </p:cNvPr>
          <p:cNvSpPr txBox="1"/>
          <p:nvPr/>
        </p:nvSpPr>
        <p:spPr>
          <a:xfrm>
            <a:off x="827584" y="908720"/>
            <a:ext cx="7776864" cy="3592907"/>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Ченкунаки электри</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кӣ</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-анбӯрҳо (электроизмерительные клещи) барои чен намудани бузургиҳои электрӣ — ҷараён, шиддат, қувва, кунҷи фаза ва дигар параметрҳо — бидуни кандани занҷири ҷараён ва бидуни халалдор намудани кори он пешбинӣ шудаанд. Вобаста ба бузургии ченшаванда намудҳои гуногуни анбӯрҳои ченкунӣ мавҷуданд: амперметрҳои анбӯрӣ, ампервольтметрҳо, ваттметрҳо ва фазометрҳо.</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ED6233A5-3670-4C62-A7FB-571A8175A5BF}"/>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Анбӯрҳои оиқӣ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46892365"/>
      </p:ext>
    </p:extLst>
  </p:cSld>
  <p:clrMapOvr>
    <a:masterClrMapping/>
  </p:clrMapOvr>
  <mc:AlternateContent xmlns:mc="http://schemas.openxmlformats.org/markup-compatibility/2006" xmlns:p14="http://schemas.microsoft.com/office/powerpoint/2010/main">
    <mc:Choice Requires="p14">
      <p:transition spd="slow" p14:dur="2000" advTm="34627"/>
    </mc:Choice>
    <mc:Fallback xmlns="">
      <p:transition spd="slow" advTm="3462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C87A38E6-F980-4348-B5FD-8676F24311E3}"/>
              </a:ext>
            </a:extLst>
          </p:cNvPr>
          <p:cNvPicPr>
            <a:picLocks noChangeAspect="1"/>
          </p:cNvPicPr>
          <p:nvPr/>
        </p:nvPicPr>
        <p:blipFill>
          <a:blip r:embed="rId2"/>
          <a:stretch>
            <a:fillRect/>
          </a:stretch>
        </p:blipFill>
        <p:spPr>
          <a:xfrm>
            <a:off x="845840" y="1340768"/>
            <a:ext cx="7452320" cy="3726160"/>
          </a:xfrm>
          <a:prstGeom prst="rect">
            <a:avLst/>
          </a:prstGeom>
        </p:spPr>
      </p:pic>
      <p:sp>
        <p:nvSpPr>
          <p:cNvPr id="6" name="Заголовок 1">
            <a:extLst>
              <a:ext uri="{FF2B5EF4-FFF2-40B4-BE49-F238E27FC236}">
                <a16:creationId xmlns:a16="http://schemas.microsoft.com/office/drawing/2014/main" id="{33106B2B-2092-4EB5-82DF-290DEA698257}"/>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Анбӯрҳои оиқӣ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
        <p:nvSpPr>
          <p:cNvPr id="7" name="Прямоугольник 6">
            <a:extLst>
              <a:ext uri="{FF2B5EF4-FFF2-40B4-BE49-F238E27FC236}">
                <a16:creationId xmlns:a16="http://schemas.microsoft.com/office/drawing/2014/main" id="{7AE7FF2D-A028-4CCD-AACE-07109F5B1F45}"/>
              </a:ext>
            </a:extLst>
          </p:cNvPr>
          <p:cNvSpPr/>
          <p:nvPr/>
        </p:nvSpPr>
        <p:spPr>
          <a:xfrm>
            <a:off x="395536" y="5733256"/>
            <a:ext cx="6480720"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6.</a:t>
            </a:r>
            <a:r>
              <a:rPr lang="ru-RU" sz="1200" i="1"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a:effectLst/>
                <a:latin typeface="Times New Roman" panose="02020603050405020304" pitchFamily="18" charset="0"/>
                <a:ea typeface="Times New Roman" panose="02020603050405020304" pitchFamily="18" charset="0"/>
              </a:rPr>
              <a:t>Анбурҳои оиқӣ (измерительные клещи)</a:t>
            </a: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a:t>
            </a:r>
            <a:r>
              <a:rPr lang="tg-Cyrl-TJ" sz="1200" i="1" dirty="0">
                <a:latin typeface="Times New Roman" panose="02020603050405020304" pitchFamily="18" charset="0"/>
                <a:cs typeface="Times New Roman" panose="02020603050405020304" pitchFamily="18" charset="0"/>
              </a:rPr>
              <a:t>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1869478"/>
      </p:ext>
    </p:extLst>
  </p:cSld>
  <p:clrMapOvr>
    <a:masterClrMapping/>
  </p:clrMapOvr>
  <mc:AlternateContent xmlns:mc="http://schemas.openxmlformats.org/markup-compatibility/2006" xmlns:p14="http://schemas.microsoft.com/office/powerpoint/2010/main">
    <mc:Choice Requires="p14">
      <p:transition spd="slow" p14:dur="2000" advTm="192968"/>
    </mc:Choice>
    <mc:Fallback xmlns="">
      <p:transition spd="slow" advTm="19296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1">
            <a:extLst>
              <a:ext uri="{FF2B5EF4-FFF2-40B4-BE49-F238E27FC236}">
                <a16:creationId xmlns:a16="http://schemas.microsoft.com/office/drawing/2014/main" id="{FC2BF830-2E8B-4E67-85AB-14ED3E30EA8B}"/>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Анбӯрҳои оиқӣ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
        <p:nvSpPr>
          <p:cNvPr id="10" name="TextBox 9">
            <a:extLst>
              <a:ext uri="{FF2B5EF4-FFF2-40B4-BE49-F238E27FC236}">
                <a16:creationId xmlns:a16="http://schemas.microsoft.com/office/drawing/2014/main" id="{9921BABA-3E1B-4A82-8343-4574AE53F3F9}"/>
              </a:ext>
            </a:extLst>
          </p:cNvPr>
          <p:cNvSpPr txBox="1"/>
          <p:nvPr/>
        </p:nvSpPr>
        <p:spPr>
          <a:xfrm>
            <a:off x="899592" y="626205"/>
            <a:ext cx="7848872" cy="5745932"/>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Аз ҳама бештар анбӯрҳои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амперметрии</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ҷараёни тағйирёбанда, ки одатан анбӯрҳои ҷараёнченкунӣ номида мешаванд, паҳн гардидаанд. Онҳо барои зуд чен кардани ҷараён дар ноқил бидуни кандани занҷир ва бидуни аз кор боздоштани он хизмат мекунанд. Ченкунаки электрик</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ӣ</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-анбӯрҳо дар дастгоҳҳои барқии то 10 кВ истифода мешаванд.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Анбӯрҳои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содатарини</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ҷараёнченкунии</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ҷараёни тағйирёбанда аз рӯи принсипи трансформатори ҷараёни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якпечагӣ</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амал мекунанд, ки дар он печи ибтидоӣ шина ё </a:t>
            </a:r>
          </a:p>
          <a:p>
            <a:pPr>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ноқили дорои ҷараёни ченшаванда мебошад, </a:t>
            </a:r>
          </a:p>
          <a:p>
            <a:pPr>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Слайди дигар-</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4335306"/>
      </p:ext>
    </p:extLst>
  </p:cSld>
  <p:clrMapOvr>
    <a:masterClrMapping/>
  </p:clrMapOvr>
  <mc:AlternateContent xmlns:mc="http://schemas.openxmlformats.org/markup-compatibility/2006" xmlns:p14="http://schemas.microsoft.com/office/powerpoint/2010/main">
    <mc:Choice Requires="p14">
      <p:transition spd="slow" p14:dur="2000" advTm="49475"/>
    </mc:Choice>
    <mc:Fallback xmlns="">
      <p:transition spd="slow" advTm="4947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8E18256-4125-427A-BCF2-C9404F3840B7}"/>
              </a:ext>
            </a:extLst>
          </p:cNvPr>
          <p:cNvSpPr txBox="1"/>
          <p:nvPr/>
        </p:nvSpPr>
        <p:spPr>
          <a:xfrm>
            <a:off x="755576" y="692696"/>
            <a:ext cx="3816424" cy="5624232"/>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ҳоле ки печи дуюмдараҷаи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бисёрпечагӣ</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ки амперметр ба он пайваст аст, ба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дилаки</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ҷудошаванда печонида шудааст (расми 1, а). Барои фаро гирифтани шина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дилаки</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ба монанди анбӯрҳои одӣ тавассути таъсири оператор ба дастаҳо ё фишангҳои оиқии анбӯр кушода мешавад.</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5ADAED3F-E25D-4F5F-AF20-54D5F06720AF}"/>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Анбӯрҳои оиқӣ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pic>
        <p:nvPicPr>
          <p:cNvPr id="7" name="Рисунок 6">
            <a:extLst>
              <a:ext uri="{FF2B5EF4-FFF2-40B4-BE49-F238E27FC236}">
                <a16:creationId xmlns:a16="http://schemas.microsoft.com/office/drawing/2014/main" id="{89DEC677-8B9F-4E05-ACAD-E24CEBBCF7FD}"/>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148064" y="692696"/>
            <a:ext cx="3528392" cy="2952328"/>
          </a:xfrm>
          <a:prstGeom prst="rect">
            <a:avLst/>
          </a:prstGeom>
        </p:spPr>
      </p:pic>
      <p:sp>
        <p:nvSpPr>
          <p:cNvPr id="8" name="TextBox 7">
            <a:extLst>
              <a:ext uri="{FF2B5EF4-FFF2-40B4-BE49-F238E27FC236}">
                <a16:creationId xmlns:a16="http://schemas.microsoft.com/office/drawing/2014/main" id="{C1C662F8-F1EB-4ABF-A52B-3B2DC614C9AA}"/>
              </a:ext>
            </a:extLst>
          </p:cNvPr>
          <p:cNvSpPr txBox="1"/>
          <p:nvPr/>
        </p:nvSpPr>
        <p:spPr>
          <a:xfrm>
            <a:off x="4716016" y="3645024"/>
            <a:ext cx="4222812" cy="1384995"/>
          </a:xfrm>
          <a:prstGeom prst="rect">
            <a:avLst/>
          </a:prstGeom>
          <a:noFill/>
        </p:spPr>
        <p:txBody>
          <a:bodyPr wrap="square">
            <a:spAutoFit/>
          </a:bodyPr>
          <a:lstStyle/>
          <a:p>
            <a:r>
              <a:rPr lang="ru-RU" sz="1400" dirty="0">
                <a:effectLst/>
                <a:latin typeface="Times New Roman" panose="02020603050405020304" pitchFamily="18" charset="0"/>
                <a:ea typeface="Calibri" panose="020F0502020204030204" pitchFamily="34" charset="0"/>
              </a:rPr>
              <a:t>Расми 7. Схемаҳои анбӯрҳои ченкунии ҷараёни тағйирёбанда:</a:t>
            </a:r>
            <a:br>
              <a:rPr lang="ru-RU" sz="1400" dirty="0">
                <a:effectLst/>
                <a:latin typeface="Times New Roman" panose="02020603050405020304" pitchFamily="18" charset="0"/>
                <a:ea typeface="Calibri" panose="020F0502020204030204" pitchFamily="34" charset="0"/>
              </a:rPr>
            </a:br>
            <a:r>
              <a:rPr lang="ru-RU" sz="1400" dirty="0">
                <a:effectLst/>
                <a:latin typeface="Times New Roman" panose="02020603050405020304" pitchFamily="18" charset="0"/>
                <a:ea typeface="Calibri" panose="020F0502020204030204" pitchFamily="34" charset="0"/>
              </a:rPr>
              <a:t>а — схемаи </a:t>
            </a:r>
            <a:r>
              <a:rPr lang="ru-RU" sz="1400" dirty="0" err="1">
                <a:effectLst/>
                <a:latin typeface="Times New Roman" panose="02020603050405020304" pitchFamily="18" charset="0"/>
                <a:ea typeface="Calibri" panose="020F0502020204030204" pitchFamily="34" charset="0"/>
              </a:rPr>
              <a:t>соддатарини</a:t>
            </a:r>
            <a:r>
              <a:rPr lang="ru-RU" sz="1400" dirty="0">
                <a:effectLst/>
                <a:latin typeface="Times New Roman" panose="02020603050405020304" pitchFamily="18" charset="0"/>
                <a:ea typeface="Calibri" panose="020F0502020204030204" pitchFamily="34" charset="0"/>
              </a:rPr>
              <a:t> анбӯрҳо бо истифодаи принсипи трансформатори ҷараёни </a:t>
            </a:r>
            <a:r>
              <a:rPr lang="ru-RU" sz="1400" dirty="0" err="1">
                <a:effectLst/>
                <a:latin typeface="Times New Roman" panose="02020603050405020304" pitchFamily="18" charset="0"/>
                <a:ea typeface="Calibri" panose="020F0502020204030204" pitchFamily="34" charset="0"/>
              </a:rPr>
              <a:t>якнавбатӣ</a:t>
            </a:r>
            <a:r>
              <a:rPr lang="ru-RU" sz="1400" dirty="0">
                <a:effectLst/>
                <a:latin typeface="Times New Roman" panose="02020603050405020304" pitchFamily="18" charset="0"/>
                <a:ea typeface="Calibri" panose="020F0502020204030204" pitchFamily="34" charset="0"/>
              </a:rPr>
              <a:t>; б — </a:t>
            </a:r>
            <a:r>
              <a:rPr lang="ru-RU" sz="1400" dirty="0" err="1">
                <a:effectLst/>
                <a:latin typeface="Times New Roman" panose="02020603050405020304" pitchFamily="18" charset="0"/>
                <a:ea typeface="Calibri" panose="020F0502020204030204" pitchFamily="34" charset="0"/>
              </a:rPr>
              <a:t>схемае</a:t>
            </a:r>
            <a:r>
              <a:rPr lang="ru-RU" sz="1400" dirty="0">
                <a:effectLst/>
                <a:latin typeface="Times New Roman" panose="02020603050405020304" pitchFamily="18" charset="0"/>
                <a:ea typeface="Calibri" panose="020F0502020204030204" pitchFamily="34" charset="0"/>
              </a:rPr>
              <a:t>, ки трансформатори ҷараёни </a:t>
            </a:r>
            <a:r>
              <a:rPr lang="ru-RU" sz="1400" dirty="0" err="1">
                <a:effectLst/>
                <a:latin typeface="Times New Roman" panose="02020603050405020304" pitchFamily="18" charset="0"/>
                <a:ea typeface="Calibri" panose="020F0502020204030204" pitchFamily="34" charset="0"/>
              </a:rPr>
              <a:t>якнавбатиро</a:t>
            </a:r>
            <a:r>
              <a:rPr lang="ru-RU" sz="1400" dirty="0">
                <a:effectLst/>
                <a:latin typeface="Times New Roman" panose="02020603050405020304" pitchFamily="18" charset="0"/>
                <a:ea typeface="Calibri" panose="020F0502020204030204" pitchFamily="34" charset="0"/>
              </a:rPr>
              <a:t> бо дастгоҳи росткунанда муттаҳид менамояд;</a:t>
            </a:r>
            <a:endParaRPr lang="ru-RU" sz="1400" dirty="0"/>
          </a:p>
        </p:txBody>
      </p:sp>
    </p:spTree>
    <p:extLst>
      <p:ext uri="{BB962C8B-B14F-4D97-AF65-F5344CB8AC3E}">
        <p14:creationId xmlns:p14="http://schemas.microsoft.com/office/powerpoint/2010/main" val="128694031"/>
      </p:ext>
    </p:extLst>
  </p:cSld>
  <p:clrMapOvr>
    <a:masterClrMapping/>
  </p:clrMapOvr>
  <mc:AlternateContent xmlns:mc="http://schemas.openxmlformats.org/markup-compatibility/2006" xmlns:p14="http://schemas.microsoft.com/office/powerpoint/2010/main">
    <mc:Choice Requires="p14">
      <p:transition spd="slow" p14:dur="2000" advTm="194697"/>
    </mc:Choice>
    <mc:Fallback xmlns="">
      <p:transition spd="slow" advTm="19469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83EEFEF-FC40-4E23-8D31-61591EA21FE6}"/>
              </a:ext>
            </a:extLst>
          </p:cNvPr>
          <p:cNvSpPr txBox="1"/>
          <p:nvPr/>
        </p:nvSpPr>
        <p:spPr>
          <a:xfrm>
            <a:off x="971600" y="481941"/>
            <a:ext cx="7704856" cy="5238101"/>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Ҷараёни тағйирёбандае, ки аз қисми ҷараёндори бо дилак фарогирифта мегузарад, дар дилак сели магнитии тағйирёбандаро ба вуҷуд меорад. Ин сел дар печи дуюми анбӯр қувваи электро ҳаракатдиҳанда (ҚЭҲ)-ро индуксия менамояд. Дар печи дуюми пӯшида ин ҚЭҲ ҷараёнро ба вуҷуд меорад, ки онро амперметри дар анбӯр насбшуда чен мекунад.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Дар сохторҳои муосири анбӯрҳои ҷараёнченкунӣ схемаҳое истифода мешаванд, ки дар онҳо ҷараён бо истифода аз асбоби росткунанда (выпрямительный прибор) чен карда мешавад.</a:t>
            </a: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7F75343B-2C6E-4738-BBEB-1CE5948D506B}"/>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Анбӯрҳои оиқӣ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01445171"/>
      </p:ext>
    </p:extLst>
  </p:cSld>
  <p:clrMapOvr>
    <a:masterClrMapping/>
  </p:clrMapOvr>
  <mc:AlternateContent xmlns:mc="http://schemas.openxmlformats.org/markup-compatibility/2006" xmlns:p14="http://schemas.microsoft.com/office/powerpoint/2010/main">
    <mc:Choice Requires="p14">
      <p:transition spd="slow" p14:dur="2000" advTm="73455"/>
    </mc:Choice>
    <mc:Fallback xmlns="">
      <p:transition spd="slow" advTm="7345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a:extLst>
              <a:ext uri="{FF2B5EF4-FFF2-40B4-BE49-F238E27FC236}">
                <a16:creationId xmlns:a16="http://schemas.microsoft.com/office/drawing/2014/main" id="{A686E6AE-F859-40BA-9931-6F17F179D975}"/>
              </a:ext>
            </a:extLst>
          </p:cNvPr>
          <p:cNvSpPr/>
          <p:nvPr/>
        </p:nvSpPr>
        <p:spPr>
          <a:xfrm>
            <a:off x="755576" y="5942075"/>
            <a:ext cx="5832648" cy="716030"/>
          </a:xfrm>
          <a:prstGeom prst="rect">
            <a:avLst/>
          </a:prstGeom>
        </p:spPr>
        <p:txBody>
          <a:bodyPr wrap="square">
            <a:spAutoFit/>
          </a:bodyPr>
          <a:lstStyle/>
          <a:p>
            <a:pPr lvl="0" algn="just">
              <a:lnSpc>
                <a:spcPct val="115000"/>
              </a:lnSpc>
              <a:spcAft>
                <a:spcPts val="0"/>
              </a:spcAft>
            </a:pPr>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Овчаренко, А. Г., и С. Л. Раско. </a:t>
            </a: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барқ ҳангоми истифодаи иншооти электрикӣ: дастури таълимӣ</a:t>
            </a:r>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 Бийск: Алтайский государственный технический университет (БТИ), 2008.</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Заголовок 1">
            <a:extLst>
              <a:ext uri="{FF2B5EF4-FFF2-40B4-BE49-F238E27FC236}">
                <a16:creationId xmlns:a16="http://schemas.microsoft.com/office/drawing/2014/main" id="{1D4B645D-34E9-4E9C-A599-6D1CDD18F5A9}"/>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Анбӯрҳои оиқӣ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
        <p:nvSpPr>
          <p:cNvPr id="10" name="TextBox 9">
            <a:extLst>
              <a:ext uri="{FF2B5EF4-FFF2-40B4-BE49-F238E27FC236}">
                <a16:creationId xmlns:a16="http://schemas.microsoft.com/office/drawing/2014/main" id="{BFB96041-0B53-42EA-9444-226A4EC70FFD}"/>
              </a:ext>
            </a:extLst>
          </p:cNvPr>
          <p:cNvSpPr txBox="1"/>
          <p:nvPr/>
        </p:nvSpPr>
        <p:spPr>
          <a:xfrm>
            <a:off x="899592" y="692696"/>
            <a:ext cx="7848872" cy="5238101"/>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ин ҳолат, баромадҳои печи дуюмдараҷа ба асбоби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электроченкунӣ</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на бевосита, балки тавассути маҷмӯи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шунтҳо</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(расми 17.1, б) пайваст карда мешаванд.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Электроченкунии</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анбӯрҳо (клещи) ба ду навъ ҷудо мешаванд: якдаста — барои дастгоҳҳои то 1000 В ва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дудаста</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барои дастгоҳҳои аз 2 то 10 кВ (ҳамроҳ) истифода мешаванд. Анбӯрҳо аз се қисми асосӣ иборатанд: қисми корӣ, ки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дилак</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печҳо ва асбоби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ченкуниро</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дар бар мегирад; қисми оиқӣ — аз қисми корӣ то маҳдудкунанда; ва дастаҳо — аз </a:t>
            </a:r>
          </a:p>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маҳдудкунанда то охири анбӯр.</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2627899"/>
      </p:ext>
    </p:extLst>
  </p:cSld>
  <p:clrMapOvr>
    <a:masterClrMapping/>
  </p:clrMapOvr>
  <mc:AlternateContent xmlns:mc="http://schemas.openxmlformats.org/markup-compatibility/2006" xmlns:p14="http://schemas.microsoft.com/office/powerpoint/2010/main">
    <mc:Choice Requires="p14">
      <p:transition spd="slow" p14:dur="2000" advTm="73548"/>
    </mc:Choice>
    <mc:Fallback xmlns="">
      <p:transition spd="slow" advTm="7354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F80085F-E820-465E-8354-7D1AB4B7B612}"/>
              </a:ext>
            </a:extLst>
          </p:cNvPr>
          <p:cNvSpPr txBox="1"/>
          <p:nvPr/>
        </p:nvSpPr>
        <p:spPr>
          <a:xfrm>
            <a:off x="827584" y="476672"/>
            <a:ext cx="7920880" cy="5238101"/>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анбӯрҳои якдаста қисми оиқӣ ҳамзамон вазифаи дастаро иҷро мекунад. Кушодани дилак бо ёрии фишанги пахшкунанда амалӣ мегардад.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ҳамаи ин ҳолатҳо одатан танҳо муайян кардани мавҷуд ё набудани шиддат талаб карда мешавад, на қимати он, зеро одатан он маълум аст. Инчунин ченкунӣ бо анбӯрҳо дар шароити беруна дар ҳавои хушк иҷозат дода мешавад. Ченкуниро метавон ҳам дар қисмҳои бо оиқ пӯшидашуда (ноқил, кабел, патрони қубурии муҳофизак ва ғайра) ва ҳам дар қисмҳои луч (шинаҳо ва ғайра) анҷом дод.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A1BACD7B-128F-4B0B-B303-B5B2393C3D95}"/>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Анбӯрҳои оиқӣ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82262587"/>
      </p:ext>
    </p:extLst>
  </p:cSld>
  <p:clrMapOvr>
    <a:masterClrMapping/>
  </p:clrMapOvr>
  <mc:AlternateContent xmlns:mc="http://schemas.openxmlformats.org/markup-compatibility/2006" xmlns:p14="http://schemas.microsoft.com/office/powerpoint/2010/main">
    <mc:Choice Requires="p14">
      <p:transition spd="slow" p14:dur="2000" advTm="87446"/>
    </mc:Choice>
    <mc:Fallback xmlns="">
      <p:transition spd="slow" advTm="8744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0AEA189-D46B-4C89-8787-88B6B6E65247}"/>
              </a:ext>
            </a:extLst>
          </p:cNvPr>
          <p:cNvSpPr txBox="1"/>
          <p:nvPr/>
        </p:nvSpPr>
        <p:spPr>
          <a:xfrm>
            <a:off x="899592" y="620688"/>
            <a:ext cx="7920880" cy="3586366"/>
          </a:xfrm>
          <a:prstGeom prst="rect">
            <a:avLst/>
          </a:prstGeom>
          <a:noFill/>
        </p:spPr>
        <p:txBody>
          <a:bodyPr wrap="square">
            <a:spAutoFit/>
          </a:bodyPr>
          <a:lstStyle/>
          <a:p>
            <a:pPr algn="just">
              <a:lnSpc>
                <a:spcPct val="150000"/>
              </a:lnSpc>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Нишондиҳандаҳои шиддат</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асбобҳои сайёр мебошанд, ки барои санҷидани мавҷуд ё набудани шиддат дар қисмҳои ҷараёндор пешбинӣ шудаанд. Чунин санҷиш, масалан, ҳангоми иҷрои корҳо бевосита дар қисмҳои ҷараёндори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хомӯшшуда</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ҳангоми назорати коршоямии дастгоҳҳои барқӣ, ёфтани нуқсонҳо дар насбҳои барқӣ, санҷиши схемаҳои барқӣ ва ғайра зарур мебошад.</a:t>
            </a: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5D628073-8DD3-4DE0-AA60-6566209F4E9D}"/>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Нишондиҳандаҳои шиддат</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53488758"/>
      </p:ext>
    </p:extLst>
  </p:cSld>
  <p:clrMapOvr>
    <a:masterClrMapping/>
  </p:clrMapOvr>
  <mc:AlternateContent xmlns:mc="http://schemas.openxmlformats.org/markup-compatibility/2006" xmlns:p14="http://schemas.microsoft.com/office/powerpoint/2010/main">
    <mc:Choice Requires="p14">
      <p:transition spd="slow" p14:dur="2000" advTm="67809"/>
    </mc:Choice>
    <mc:Fallback xmlns="">
      <p:transition spd="slow" advTm="6780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92C81427-618C-4EAA-8FB2-16EDF1944E5A}"/>
              </a:ext>
            </a:extLst>
          </p:cNvPr>
          <p:cNvPicPr>
            <a:picLocks noChangeAspect="1"/>
          </p:cNvPicPr>
          <p:nvPr/>
        </p:nvPicPr>
        <p:blipFill>
          <a:blip r:embed="rId2"/>
          <a:stretch>
            <a:fillRect/>
          </a:stretch>
        </p:blipFill>
        <p:spPr>
          <a:xfrm>
            <a:off x="809836" y="1268760"/>
            <a:ext cx="7524328" cy="3762164"/>
          </a:xfrm>
          <a:prstGeom prst="rect">
            <a:avLst/>
          </a:prstGeom>
        </p:spPr>
      </p:pic>
      <p:sp>
        <p:nvSpPr>
          <p:cNvPr id="6" name="Заголовок 1">
            <a:extLst>
              <a:ext uri="{FF2B5EF4-FFF2-40B4-BE49-F238E27FC236}">
                <a16:creationId xmlns:a16="http://schemas.microsoft.com/office/drawing/2014/main" id="{A8065EC4-FA56-4B04-9B96-AB559EB1FECA}"/>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Нишондиҳандаҳои шиддат</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
        <p:nvSpPr>
          <p:cNvPr id="7" name="Прямоугольник 6">
            <a:extLst>
              <a:ext uri="{FF2B5EF4-FFF2-40B4-BE49-F238E27FC236}">
                <a16:creationId xmlns:a16="http://schemas.microsoft.com/office/drawing/2014/main" id="{B8BAF00A-2887-44E3-A7C0-F3DBDAE6FE02}"/>
              </a:ext>
            </a:extLst>
          </p:cNvPr>
          <p:cNvSpPr/>
          <p:nvPr/>
        </p:nvSpPr>
        <p:spPr>
          <a:xfrm>
            <a:off x="395536" y="5733256"/>
            <a:ext cx="5688632"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8.</a:t>
            </a:r>
            <a:r>
              <a:rPr lang="ru-RU" sz="1200" i="1"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a:effectLst/>
                <a:latin typeface="Times New Roman" panose="02020603050405020304" pitchFamily="18" charset="0"/>
                <a:ea typeface="Times New Roman" panose="02020603050405020304" pitchFamily="18" charset="0"/>
              </a:rPr>
              <a:t>Нишондиҳандаҳои шиддат (УН, НН и ВН)</a:t>
            </a: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a:t>
            </a:r>
            <a:r>
              <a:rPr lang="tg-Cyrl-TJ" sz="1200" i="1" dirty="0">
                <a:latin typeface="Times New Roman" panose="02020603050405020304" pitchFamily="18" charset="0"/>
                <a:cs typeface="Times New Roman" panose="02020603050405020304" pitchFamily="18" charset="0"/>
              </a:rPr>
              <a:t>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3058420"/>
      </p:ext>
    </p:extLst>
  </p:cSld>
  <p:clrMapOvr>
    <a:masterClrMapping/>
  </p:clrMapOvr>
  <mc:AlternateContent xmlns:mc="http://schemas.openxmlformats.org/markup-compatibility/2006" xmlns:p14="http://schemas.microsoft.com/office/powerpoint/2010/main">
    <mc:Choice Requires="p14">
      <p:transition spd="slow" p14:dur="2000" advTm="161550"/>
    </mc:Choice>
    <mc:Fallback xmlns="">
      <p:transition spd="slow" advTm="16155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5311DA6-F688-4455-877E-7D91C7481A60}"/>
              </a:ext>
            </a:extLst>
          </p:cNvPr>
          <p:cNvSpPr txBox="1"/>
          <p:nvPr/>
        </p:nvSpPr>
        <p:spPr>
          <a:xfrm>
            <a:off x="899592" y="764704"/>
            <a:ext cx="7848872" cy="3714607"/>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Ҳамаи нишондиҳандаҳо дорои сигнали рӯшноӣ мебошанд, ки фурӯзон шудани он аз мавҷуд будани шиддат дар қисми санҷидашаванда ё байни қисмҳои санҷидашаванда шаҳодат медиҳад. Нишондиҳандаҳо барои дастгоҳҳои барқии то 1000 В ва аз он боло мавҷуданд.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Нишондиҳандаҳое, ки барои дастгоҳҳои то 1000 В пешбинӣ шудаанд, ба ду намуд ҷудо мешаванд: дуқутбӣ ва якқутбӣ.</a:t>
            </a: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88062CC7-CDAF-4A41-9214-5B1BB885BECB}"/>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Нишондиҳандаҳои шиддат</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3530976"/>
      </p:ext>
    </p:extLst>
  </p:cSld>
  <p:clrMapOvr>
    <a:masterClrMapping/>
  </p:clrMapOvr>
  <mc:AlternateContent xmlns:mc="http://schemas.openxmlformats.org/markup-compatibility/2006" xmlns:p14="http://schemas.microsoft.com/office/powerpoint/2010/main">
    <mc:Choice Requires="p14">
      <p:transition spd="slow" p14:dur="2000" advTm="26547"/>
    </mc:Choice>
    <mc:Fallback xmlns="">
      <p:transition spd="slow" advTm="2654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B55F91D-F0BC-4802-AEA5-427306C4A3D2}"/>
              </a:ext>
            </a:extLst>
          </p:cNvPr>
          <p:cNvSpPr txBox="1"/>
          <p:nvPr/>
        </p:nvSpPr>
        <p:spPr>
          <a:xfrm>
            <a:off x="827584" y="548680"/>
            <a:ext cx="7920880" cy="5109860"/>
          </a:xfrm>
          <a:prstGeom prst="rect">
            <a:avLst/>
          </a:prstGeom>
          <a:noFill/>
        </p:spPr>
        <p:txBody>
          <a:bodyPr wrap="square">
            <a:spAutoFit/>
          </a:bodyPr>
          <a:lstStyle/>
          <a:p>
            <a:pPr indent="22860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rPr>
              <a:t>Нишондиҳандаҳои дуқутбӣ талаб мекунанд, ки ба ду қисми дастгоҳи барқӣ, ки байни онҳо муайян кардани мавҷуд ё набудани шиддат лозим аст, ҳамзамон даст расонда шавад (расми 9, а). Принсипи кори онҳо ба дурахшидани лампаи неонӣ ё лампаи тафсон (бо </a:t>
            </a:r>
            <a:r>
              <a:rPr lang="tg-Cyrl-TJ" sz="2200" dirty="0">
                <a:effectLst/>
                <a:latin typeface="Times New Roman" panose="02020603050405020304" pitchFamily="18" charset="0"/>
                <a:ea typeface="Times New Roman" panose="02020603050405020304" pitchFamily="18" charset="0"/>
              </a:rPr>
              <a:t>тавоноии</a:t>
            </a:r>
            <a:r>
              <a:rPr lang="ru-RU" sz="2200" dirty="0">
                <a:effectLst/>
                <a:latin typeface="Times New Roman" panose="02020603050405020304" pitchFamily="18" charset="0"/>
                <a:ea typeface="Times New Roman" panose="02020603050405020304" pitchFamily="18" charset="0"/>
              </a:rPr>
              <a:t> на бештар аз 10 Вт) асос ёфтааст, ки ҳангоми гузаштани ҷараён аз он, ки аз фарқи потенсиал байни ду қисми дастгоҳи барқӣ ба вуҷуд меояд, фаъол мегардад. Бо истеъмоли ҷараёни кам — аз ҳиссаҳои хурд то чанд миллиампер — лампа сигнали рӯшноии устувор ва равшан дода, нури норанҷӣ-сурх мебарорад.</a:t>
            </a: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15DE5F4A-77C1-4180-B9B3-670CDDFD2F28}"/>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Нишондиҳандаҳои шиддат</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77227339"/>
      </p:ext>
    </p:extLst>
  </p:cSld>
  <p:clrMapOvr>
    <a:masterClrMapping/>
  </p:clrMapOvr>
  <mc:AlternateContent xmlns:mc="http://schemas.openxmlformats.org/markup-compatibility/2006" xmlns:p14="http://schemas.microsoft.com/office/powerpoint/2010/main">
    <mc:Choice Requires="p14">
      <p:transition spd="slow" p14:dur="2000" advTm="160444"/>
    </mc:Choice>
    <mc:Fallback xmlns="">
      <p:transition spd="slow" advTm="16044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A431F57-CF58-443E-A93A-544A3673ABBB}"/>
              </a:ext>
            </a:extLst>
          </p:cNvPr>
          <p:cNvSpPr txBox="1"/>
          <p:nvPr/>
        </p:nvSpPr>
        <p:spPr>
          <a:xfrm>
            <a:off x="755576" y="908720"/>
            <a:ext cx="7992888" cy="3085075"/>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Пас аз ба вуҷуд омадани разряд, ҷараён дар занҷири лампа тадриҷан зиёд мешавад, яъне муқовимати лампа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гӯё</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кам мегардад, ки дар ниҳоят метавонад ба вайрон шудани лампа оварда расонад. Барои маҳдуд кардани ҷараён то қимати муқаррарӣ, ба таври пайдарпай бо лампа муқовимат (резистор) 8 (расми 2, б) пайваст карда мешавад.</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1D464F5E-FF0D-44E4-B368-A59380825694}"/>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Нишондиҳандаҳои шиддат</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82510826"/>
      </p:ext>
    </p:extLst>
  </p:cSld>
  <p:clrMapOvr>
    <a:masterClrMapping/>
  </p:clrMapOvr>
  <mc:AlternateContent xmlns:mc="http://schemas.openxmlformats.org/markup-compatibility/2006" xmlns:p14="http://schemas.microsoft.com/office/powerpoint/2010/main">
    <mc:Choice Requires="p14">
      <p:transition spd="slow" p14:dur="2000" advTm="28515"/>
    </mc:Choice>
    <mc:Fallback xmlns="">
      <p:transition spd="slow" advTm="2851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304AC35D-88A2-4A57-831A-4359BBF0CFC4}"/>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Нишондиҳандаҳои шиддат</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pic>
        <p:nvPicPr>
          <p:cNvPr id="7" name="Рисунок 6">
            <a:extLst>
              <a:ext uri="{FF2B5EF4-FFF2-40B4-BE49-F238E27FC236}">
                <a16:creationId xmlns:a16="http://schemas.microsoft.com/office/drawing/2014/main" id="{45DFA855-62F9-4322-99C2-59155FD68515}"/>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835696" y="980728"/>
            <a:ext cx="5904656" cy="3024336"/>
          </a:xfrm>
          <a:prstGeom prst="rect">
            <a:avLst/>
          </a:prstGeom>
        </p:spPr>
      </p:pic>
      <p:sp>
        <p:nvSpPr>
          <p:cNvPr id="8" name="TextBox 7">
            <a:extLst>
              <a:ext uri="{FF2B5EF4-FFF2-40B4-BE49-F238E27FC236}">
                <a16:creationId xmlns:a16="http://schemas.microsoft.com/office/drawing/2014/main" id="{4DF65A15-209C-4656-89BF-FB4DFD32AAAE}"/>
              </a:ext>
            </a:extLst>
          </p:cNvPr>
          <p:cNvSpPr txBox="1"/>
          <p:nvPr/>
        </p:nvSpPr>
        <p:spPr>
          <a:xfrm>
            <a:off x="971600" y="3626688"/>
            <a:ext cx="7704856" cy="1754326"/>
          </a:xfrm>
          <a:prstGeom prst="rect">
            <a:avLst/>
          </a:prstGeom>
          <a:noFill/>
        </p:spPr>
        <p:txBody>
          <a:bodyPr wrap="square">
            <a:spAutoFit/>
          </a:bodyPr>
          <a:lstStyle/>
          <a:p>
            <a:r>
              <a:rPr lang="ru-RU" sz="1800" dirty="0">
                <a:effectLst/>
                <a:latin typeface="Times New Roman" panose="02020603050405020304" pitchFamily="18" charset="0"/>
                <a:ea typeface="Calibri" panose="020F0502020204030204" pitchFamily="34" charset="0"/>
              </a:rPr>
              <a:t>А — намуди умумӣ;</a:t>
            </a:r>
            <a:br>
              <a:rPr lang="ru-RU" sz="1800" dirty="0">
                <a:effectLst/>
                <a:latin typeface="Times New Roman" panose="02020603050405020304" pitchFamily="18" charset="0"/>
                <a:ea typeface="Calibri" panose="020F0502020204030204" pitchFamily="34" charset="0"/>
              </a:rPr>
            </a:br>
            <a:r>
              <a:rPr lang="ru-RU" sz="1800" dirty="0">
                <a:effectLst/>
                <a:latin typeface="Times New Roman" panose="02020603050405020304" pitchFamily="18" charset="0"/>
                <a:ea typeface="Calibri" panose="020F0502020204030204" pitchFamily="34" charset="0"/>
              </a:rPr>
              <a:t>Б — схемаи пайвастҳо;</a:t>
            </a:r>
            <a:br>
              <a:rPr lang="ru-RU" sz="1800" dirty="0">
                <a:effectLst/>
                <a:latin typeface="Times New Roman" panose="02020603050405020304" pitchFamily="18" charset="0"/>
                <a:ea typeface="Calibri" panose="020F0502020204030204" pitchFamily="34" charset="0"/>
              </a:rPr>
            </a:br>
            <a:r>
              <a:rPr lang="ru-RU" sz="1800" dirty="0">
                <a:effectLst/>
                <a:latin typeface="Times New Roman" panose="02020603050405020304" pitchFamily="18" charset="0"/>
                <a:ea typeface="Calibri" panose="020F0502020204030204" pitchFamily="34" charset="0"/>
              </a:rPr>
              <a:t>1 — </a:t>
            </a:r>
            <a:r>
              <a:rPr lang="ru-RU" sz="1800" dirty="0" err="1">
                <a:effectLst/>
                <a:latin typeface="Times New Roman" panose="02020603050405020304" pitchFamily="18" charset="0"/>
                <a:ea typeface="Calibri" panose="020F0502020204030204" pitchFamily="34" charset="0"/>
              </a:rPr>
              <a:t>дастаи</a:t>
            </a:r>
            <a:r>
              <a:rPr lang="ru-RU" sz="1800" dirty="0">
                <a:effectLst/>
                <a:latin typeface="Times New Roman" panose="02020603050405020304" pitchFamily="18" charset="0"/>
                <a:ea typeface="Calibri" panose="020F0502020204030204" pitchFamily="34" charset="0"/>
              </a:rPr>
              <a:t> асосӣ; 2 — </a:t>
            </a:r>
            <a:r>
              <a:rPr lang="ru-RU" sz="1800" dirty="0" err="1">
                <a:effectLst/>
                <a:latin typeface="Times New Roman" panose="02020603050405020304" pitchFamily="18" charset="0"/>
                <a:ea typeface="Calibri" panose="020F0502020204030204" pitchFamily="34" charset="0"/>
              </a:rPr>
              <a:t>дастаи</a:t>
            </a:r>
            <a:r>
              <a:rPr lang="ru-RU" sz="1800" dirty="0">
                <a:effectLst/>
                <a:latin typeface="Times New Roman" panose="02020603050405020304" pitchFamily="18" charset="0"/>
                <a:ea typeface="Calibri" panose="020F0502020204030204" pitchFamily="34" charset="0"/>
              </a:rPr>
              <a:t> ёрирасон; 3 — ноқили пайвасткунанда навъи «магнето»; 4 — щуп (зонд); 5 — </a:t>
            </a:r>
            <a:r>
              <a:rPr lang="ru-RU" sz="1800" dirty="0" err="1">
                <a:effectLst/>
                <a:latin typeface="Times New Roman" panose="02020603050405020304" pitchFamily="18" charset="0"/>
                <a:ea typeface="Calibri" panose="020F0502020204030204" pitchFamily="34" charset="0"/>
              </a:rPr>
              <a:t>сӯрохӣ</a:t>
            </a:r>
            <a:r>
              <a:rPr lang="ru-RU" sz="1800" dirty="0">
                <a:effectLst/>
                <a:latin typeface="Times New Roman" panose="02020603050405020304" pitchFamily="18" charset="0"/>
                <a:ea typeface="Calibri" panose="020F0502020204030204" pitchFamily="34" charset="0"/>
              </a:rPr>
              <a:t> дар корпуси даста барои </a:t>
            </a:r>
            <a:r>
              <a:rPr lang="ru-RU" sz="1800" dirty="0" err="1">
                <a:effectLst/>
                <a:latin typeface="Times New Roman" panose="02020603050405020304" pitchFamily="18" charset="0"/>
                <a:ea typeface="Calibri" panose="020F0502020204030204" pitchFamily="34" charset="0"/>
              </a:rPr>
              <a:t>мушоҳидаи</a:t>
            </a:r>
            <a:r>
              <a:rPr lang="ru-RU" sz="1800" dirty="0">
                <a:effectLst/>
                <a:latin typeface="Times New Roman" panose="02020603050405020304" pitchFamily="18" charset="0"/>
                <a:ea typeface="Calibri" panose="020F0502020204030204" pitchFamily="34" charset="0"/>
              </a:rPr>
              <a:t> </a:t>
            </a:r>
            <a:r>
              <a:rPr lang="ru-RU" sz="1800" dirty="0" err="1">
                <a:effectLst/>
                <a:latin typeface="Times New Roman" panose="02020603050405020304" pitchFamily="18" charset="0"/>
                <a:ea typeface="Calibri" panose="020F0502020204030204" pitchFamily="34" charset="0"/>
              </a:rPr>
              <a:t>дурахши</a:t>
            </a:r>
            <a:r>
              <a:rPr lang="ru-RU" sz="1800" dirty="0">
                <a:effectLst/>
                <a:latin typeface="Times New Roman" panose="02020603050405020304" pitchFamily="18" charset="0"/>
                <a:ea typeface="Calibri" panose="020F0502020204030204" pitchFamily="34" charset="0"/>
              </a:rPr>
              <a:t> лампаи неонӣ; 6 — лампаи неонӣ; 7 — муқовимати шунткунанда; 8 — муқовимати иловагӣ.</a:t>
            </a:r>
            <a:endParaRPr lang="ru-RU" dirty="0"/>
          </a:p>
        </p:txBody>
      </p:sp>
      <p:sp>
        <p:nvSpPr>
          <p:cNvPr id="6" name="Прямоугольник 5">
            <a:extLst>
              <a:ext uri="{FF2B5EF4-FFF2-40B4-BE49-F238E27FC236}">
                <a16:creationId xmlns:a16="http://schemas.microsoft.com/office/drawing/2014/main" id="{8839209F-986A-4E52-AC84-3B9F2E9282BD}"/>
              </a:ext>
            </a:extLst>
          </p:cNvPr>
          <p:cNvSpPr/>
          <p:nvPr/>
        </p:nvSpPr>
        <p:spPr>
          <a:xfrm>
            <a:off x="395536" y="5733256"/>
            <a:ext cx="5688632"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9.</a:t>
            </a:r>
            <a:r>
              <a:rPr lang="ru-RU" sz="1200" i="1"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200" dirty="0">
                <a:effectLst/>
                <a:latin typeface="Times New Roman" panose="02020603050405020304" pitchFamily="18" charset="0"/>
                <a:ea typeface="Times New Roman" panose="02020603050405020304" pitchFamily="18" charset="0"/>
              </a:rPr>
              <a:t>Нишондиҳандаҳои шиддат (УН, НН)</a:t>
            </a: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a:t>
            </a:r>
            <a:r>
              <a:rPr lang="tg-Cyrl-TJ" sz="1200" i="1" dirty="0">
                <a:latin typeface="Times New Roman" panose="02020603050405020304" pitchFamily="18" charset="0"/>
                <a:cs typeface="Times New Roman" panose="02020603050405020304" pitchFamily="18" charset="0"/>
              </a:rPr>
              <a:t>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4039028"/>
      </p:ext>
    </p:extLst>
  </p:cSld>
  <p:clrMapOvr>
    <a:masterClrMapping/>
  </p:clrMapOvr>
  <mc:AlternateContent xmlns:mc="http://schemas.openxmlformats.org/markup-compatibility/2006" xmlns:p14="http://schemas.microsoft.com/office/powerpoint/2010/main">
    <mc:Choice Requires="p14">
      <p:transition spd="slow" p14:dur="2000" advTm="75864"/>
    </mc:Choice>
    <mc:Fallback xmlns="">
      <p:transition spd="slow" advTm="7586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B87494A-C1A9-4F6E-AA65-0926B92B18DA}"/>
              </a:ext>
            </a:extLst>
          </p:cNvPr>
          <p:cNvSpPr txBox="1"/>
          <p:nvPr/>
        </p:nvSpPr>
        <p:spPr>
          <a:xfrm>
            <a:off x="971600" y="764704"/>
            <a:ext cx="7776864" cy="4094198"/>
          </a:xfrm>
          <a:prstGeom prst="rect">
            <a:avLst/>
          </a:prstGeom>
          <a:noFill/>
        </p:spPr>
        <p:txBody>
          <a:bodyPr wrap="square">
            <a:spAutoFit/>
          </a:bodyPr>
          <a:lstStyle/>
          <a:p>
            <a:pPr indent="22860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rPr>
              <a:t>Нишондиҳандаҳои дуқутбӣ метавонанд ҳам дар дастгоҳҳои ҷараёни тағйирёбанда ва ҳам доимӣ истифода шаванд. Аммо ҳангоми ҷараёни тағйирёбанда қисмҳои металлии нишондиҳанда — </a:t>
            </a:r>
            <a:r>
              <a:rPr lang="ru-RU" sz="2200" dirty="0" err="1">
                <a:effectLst/>
                <a:latin typeface="Times New Roman" panose="02020603050405020304" pitchFamily="18" charset="0"/>
                <a:ea typeface="Times New Roman" panose="02020603050405020304" pitchFamily="18" charset="0"/>
              </a:rPr>
              <a:t>пояи</a:t>
            </a:r>
            <a:r>
              <a:rPr lang="ru-RU" sz="2200" dirty="0">
                <a:effectLst/>
                <a:latin typeface="Times New Roman" panose="02020603050405020304" pitchFamily="18" charset="0"/>
                <a:ea typeface="Times New Roman" panose="02020603050405020304" pitchFamily="18" charset="0"/>
              </a:rPr>
              <a:t> лампа, ноқил, щуп — метавонанд нисбат ба замин ё дигар фазаҳои дастгоҳи барқӣ иқтидори электрикӣ (ё миқдорӣ) ба вуҷуд оранд, ки барои он ки ҳангоми расидани танҳо як щуп ба фаза лампаи неонӣ фурӯзон шавад, кофӣ мебошад.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618CEDFA-75B0-496A-B371-D5FA58D6C1B2}"/>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Нишондиҳандаҳои шиддат</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38245488"/>
      </p:ext>
    </p:extLst>
  </p:cSld>
  <p:clrMapOvr>
    <a:masterClrMapping/>
  </p:clrMapOvr>
  <mc:AlternateContent xmlns:mc="http://schemas.openxmlformats.org/markup-compatibility/2006" xmlns:p14="http://schemas.microsoft.com/office/powerpoint/2010/main">
    <mc:Choice Requires="p14">
      <p:transition spd="slow" p14:dur="2000" advTm="73313"/>
    </mc:Choice>
    <mc:Fallback xmlns="">
      <p:transition spd="slow" advTm="7331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CC2EDA3-8C33-4EA3-B8C8-AF27789B30AB}"/>
              </a:ext>
            </a:extLst>
          </p:cNvPr>
          <p:cNvSpPr txBox="1"/>
          <p:nvPr/>
        </p:nvSpPr>
        <p:spPr>
          <a:xfrm>
            <a:off x="3779912" y="548680"/>
            <a:ext cx="4968552" cy="5116401"/>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Барои бартараф намудани ин падида, схема бо муқовимати шунткунанда 7 пурра карда мешавад, ки лампаи неониро шунт намуда, дорои муқовимате мебошад, ки ба муқовимати иловагӣ 8 баробар аст. Дар расми 9 яке аз намудҳои нишондиҳандаи дуқутбӣ барои дастгоҳҳои ҷараёни тағйирёбанда нишон дода шудааст.</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14A3C674-13F5-4E59-AB13-68EB107E419C}"/>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Нишондиҳандаҳои шиддат</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pic>
        <p:nvPicPr>
          <p:cNvPr id="7" name="Рисунок 6">
            <a:extLst>
              <a:ext uri="{FF2B5EF4-FFF2-40B4-BE49-F238E27FC236}">
                <a16:creationId xmlns:a16="http://schemas.microsoft.com/office/drawing/2014/main" id="{95C91FD6-EB8C-464A-9597-E81998D83938}"/>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808686" y="877493"/>
            <a:ext cx="2755202" cy="2948043"/>
          </a:xfrm>
          <a:prstGeom prst="rect">
            <a:avLst/>
          </a:prstGeom>
        </p:spPr>
      </p:pic>
      <p:sp>
        <p:nvSpPr>
          <p:cNvPr id="8" name="TextBox 7">
            <a:extLst>
              <a:ext uri="{FF2B5EF4-FFF2-40B4-BE49-F238E27FC236}">
                <a16:creationId xmlns:a16="http://schemas.microsoft.com/office/drawing/2014/main" id="{4CD0D997-5739-401B-AD04-3EBC0861821F}"/>
              </a:ext>
            </a:extLst>
          </p:cNvPr>
          <p:cNvSpPr txBox="1"/>
          <p:nvPr/>
        </p:nvSpPr>
        <p:spPr>
          <a:xfrm>
            <a:off x="754052" y="4149080"/>
            <a:ext cx="3025859" cy="1346331"/>
          </a:xfrm>
          <a:prstGeom prst="rect">
            <a:avLst/>
          </a:prstGeom>
          <a:noFill/>
        </p:spPr>
        <p:txBody>
          <a:bodyPr wrap="square">
            <a:spAutoFit/>
          </a:bodyPr>
          <a:lstStyle/>
          <a:p>
            <a:pPr indent="449580">
              <a:lnSpc>
                <a:spcPct val="115000"/>
              </a:lnSpc>
              <a:spcAft>
                <a:spcPts val="1000"/>
              </a:spcAft>
            </a:pPr>
            <a:r>
              <a:rPr lang="tg-Cyrl-TJ" sz="1800" dirty="0">
                <a:effectLst/>
                <a:latin typeface="Times New Roman" panose="02020603050405020304" pitchFamily="18" charset="0"/>
                <a:ea typeface="Calibri" panose="020F0502020204030204" pitchFamily="34" charset="0"/>
                <a:cs typeface="Times New Roman" panose="02020603050405020304" pitchFamily="18" charset="0"/>
              </a:rPr>
              <a:t>Расми 10. Схемаи истифодаи нишондиҳандаи якқутбии шиддат барои дастгоҳҳои то 1000 В:</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59879143"/>
      </p:ext>
    </p:extLst>
  </p:cSld>
  <p:clrMapOvr>
    <a:masterClrMapping/>
  </p:clrMapOvr>
  <mc:AlternateContent xmlns:mc="http://schemas.openxmlformats.org/markup-compatibility/2006" xmlns:p14="http://schemas.microsoft.com/office/powerpoint/2010/main">
    <mc:Choice Requires="p14">
      <p:transition spd="slow" p14:dur="2000" advTm="119101"/>
    </mc:Choice>
    <mc:Fallback xmlns="">
      <p:transition spd="slow" advTm="119101"/>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A22A256-AB1F-4DBB-9692-6F94B2C7A904}"/>
              </a:ext>
            </a:extLst>
          </p:cNvPr>
          <p:cNvSpPr txBox="1"/>
          <p:nvPr/>
        </p:nvSpPr>
        <p:spPr>
          <a:xfrm>
            <a:off x="755576" y="727781"/>
            <a:ext cx="8136904" cy="5379037"/>
          </a:xfrm>
          <a:prstGeom prst="rect">
            <a:avLst/>
          </a:prstGeom>
          <a:noFill/>
        </p:spPr>
        <p:txBody>
          <a:bodyPr wrap="square">
            <a:spAutoFit/>
          </a:bodyPr>
          <a:lstStyle/>
          <a:p>
            <a:pPr indent="449580" algn="just">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Нишондиҳандаҳои якқутбӣ талаб мекунанд, ки танҳо ба як қисми ҷараёндори санҷидашаванда даст расонда шавад. Пайвастшавӣ бо замин тавассути бадани инсон таъмин мегардад, ки бо ангушти даст занҷири нишондиҳандаро тамос медиҳад (расми 10). Дар ин ҳолат, ҷараён аз 0,3 мА зиёд намешавад.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1 — корпуси нишондиҳанда;</a:t>
            </a:r>
            <a:b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b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2 — щуп (зонд);</a:t>
            </a:r>
            <a:b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b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3 — контакти металлӣ, ки оператор онро бо ангушташ ламс мекунад;</a:t>
            </a:r>
            <a:b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b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4 — сӯрохӣ дар корпус барои мушоҳидаи дурахши лампаи неонӣ;</a:t>
            </a:r>
            <a:b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b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R — муқовимати оиқи ноқилҳои шабака нисбат ба замин;</a:t>
            </a:r>
            <a:b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b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I — ҷараёне, ки тавассути нишондиҳанда </a:t>
            </a:r>
          </a:p>
          <a:p>
            <a:pPr>
              <a:lnSpc>
                <a:spcPct val="115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мегузарад.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B270C25D-755F-4BC5-B237-4D1263C1DD07}"/>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Нишондиҳандаҳои шиддат</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52229299"/>
      </p:ext>
    </p:extLst>
  </p:cSld>
  <p:clrMapOvr>
    <a:masterClrMapping/>
  </p:clrMapOvr>
  <mc:AlternateContent xmlns:mc="http://schemas.openxmlformats.org/markup-compatibility/2006" xmlns:p14="http://schemas.microsoft.com/office/powerpoint/2010/main">
    <mc:Choice Requires="p14">
      <p:transition spd="slow" p14:dur="2000" advTm="48865"/>
    </mc:Choice>
    <mc:Fallback xmlns="">
      <p:transition spd="slow" advTm="48865"/>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2BD66C8D-198C-41F9-B751-AEE617CBA2E1}"/>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Нишондиҳандаҳои шиддат</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
        <p:nvSpPr>
          <p:cNvPr id="6" name="TextBox 5">
            <a:extLst>
              <a:ext uri="{FF2B5EF4-FFF2-40B4-BE49-F238E27FC236}">
                <a16:creationId xmlns:a16="http://schemas.microsoft.com/office/drawing/2014/main" id="{DAFD7676-EFEA-4511-9148-22D2F895A059}"/>
              </a:ext>
            </a:extLst>
          </p:cNvPr>
          <p:cNvSpPr txBox="1"/>
          <p:nvPr/>
        </p:nvSpPr>
        <p:spPr>
          <a:xfrm>
            <a:off x="971600" y="692696"/>
            <a:ext cx="7704856" cy="5116401"/>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	Нишондиҳандаҳои якқутбӣ одатан дар шакли «қалами автоматӣ» сохта мешаванд, ки дар корпуси аз маводи оиқӣ сохташуда ва дорои сӯрохии назоратӣ лампаи сигналӣ ва муқовимат ҷойгир карда шудаанд; дар нӯги поёнии корпус щупи металлӣ мустаҳкам карда шудааст, ва дар нӯги болоӣ — контакти ҳамвори металлӣ, ки оператор онро бо ангушташ ламс мекунад. Нишондиҳандаи якқутбӣ танҳо дар дастгоҳҳои ҷараёни тағйирёбанда истифода бурда мешавад, зеро дар ҷараёни доимӣ лампаи он ҳатто дар ҳузури </a:t>
            </a:r>
          </a:p>
          <a:p>
            <a:pPr algn="just">
              <a:lnSpc>
                <a:spcPct val="150000"/>
              </a:lnSpc>
            </a:pPr>
            <a:r>
              <a:rPr lang="tg-Cyrl-TJ" sz="2200" dirty="0">
                <a:effectLst/>
                <a:latin typeface="Times New Roman" panose="02020603050405020304" pitchFamily="18" charset="0"/>
                <a:ea typeface="Times New Roman" panose="02020603050405020304" pitchFamily="18" charset="0"/>
              </a:rPr>
              <a:t>шиддат фурӯзон намешавад.</a:t>
            </a:r>
            <a:endParaRPr lang="ru-RU" sz="2200" dirty="0"/>
          </a:p>
        </p:txBody>
      </p:sp>
    </p:spTree>
    <p:extLst>
      <p:ext uri="{BB962C8B-B14F-4D97-AF65-F5344CB8AC3E}">
        <p14:creationId xmlns:p14="http://schemas.microsoft.com/office/powerpoint/2010/main" val="276260069"/>
      </p:ext>
    </p:extLst>
  </p:cSld>
  <p:clrMapOvr>
    <a:masterClrMapping/>
  </p:clrMapOvr>
  <mc:AlternateContent xmlns:mc="http://schemas.openxmlformats.org/markup-compatibility/2006" xmlns:p14="http://schemas.microsoft.com/office/powerpoint/2010/main">
    <mc:Choice Requires="p14">
      <p:transition spd="slow" p14:dur="2000" advTm="46513"/>
    </mc:Choice>
    <mc:Fallback xmlns="">
      <p:transition spd="slow" advTm="4651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74CCB5FC-F3F1-46E1-8358-F8A412308FF5}"/>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Нишондиҳандаҳои шиддат</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
        <p:nvSpPr>
          <p:cNvPr id="6" name="TextBox 5">
            <a:extLst>
              <a:ext uri="{FF2B5EF4-FFF2-40B4-BE49-F238E27FC236}">
                <a16:creationId xmlns:a16="http://schemas.microsoft.com/office/drawing/2014/main" id="{960B650D-4F2B-413C-9501-5EA8B536D555}"/>
              </a:ext>
            </a:extLst>
          </p:cNvPr>
          <p:cNvSpPr txBox="1"/>
          <p:nvPr/>
        </p:nvSpPr>
        <p:spPr>
          <a:xfrm>
            <a:off x="899592" y="836712"/>
            <a:ext cx="7776864" cy="5116401"/>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rPr>
              <a:t>	Нишондиҳандаҳо барои дастгоҳҳои барқии бо шиддати аз 1000 В боло, ки онҳоро инчунин нишондиҳандаҳои шиддати баланд (УВН) меноманд, аз рӯи принсипи дурахшидани лампаи неонӣ ҳангоми гузаштани ҷараёни иқтидорӣ (яъне ҷараёни пуркунии конденсатор, ки бо лампа пайдарпай пайваст шудааст) амал мекунанд. Ин нишондиҳандаҳо танҳо барои дастгоҳҳои ҷараёни тағйирёбанда мувофиқ буда, онҳоро бояд танҳо ба як фаза наздик кард. Сохтори нишондиҳандаҳо гуногун аст, аммо УВН ҳамеша аз се </a:t>
            </a:r>
          </a:p>
          <a:p>
            <a:pPr algn="just">
              <a:lnSpc>
                <a:spcPct val="150000"/>
              </a:lnSpc>
            </a:pPr>
            <a:r>
              <a:rPr lang="ru-RU" sz="2200" dirty="0">
                <a:effectLst/>
                <a:latin typeface="Times New Roman" panose="02020603050405020304" pitchFamily="18" charset="0"/>
                <a:ea typeface="Times New Roman" panose="02020603050405020304" pitchFamily="18" charset="0"/>
              </a:rPr>
              <a:t>қисми асосӣ иборат мебошад:</a:t>
            </a:r>
            <a:endParaRPr lang="ru-RU" sz="2200" dirty="0"/>
          </a:p>
        </p:txBody>
      </p:sp>
    </p:spTree>
    <p:extLst>
      <p:ext uri="{BB962C8B-B14F-4D97-AF65-F5344CB8AC3E}">
        <p14:creationId xmlns:p14="http://schemas.microsoft.com/office/powerpoint/2010/main" val="3294002294"/>
      </p:ext>
    </p:extLst>
  </p:cSld>
  <p:clrMapOvr>
    <a:masterClrMapping/>
  </p:clrMapOvr>
  <mc:AlternateContent xmlns:mc="http://schemas.openxmlformats.org/markup-compatibility/2006" xmlns:p14="http://schemas.microsoft.com/office/powerpoint/2010/main">
    <mc:Choice Requires="p14">
      <p:transition spd="slow" p14:dur="2000" advTm="49522"/>
    </mc:Choice>
    <mc:Fallback xmlns="">
      <p:transition spd="slow" advTm="49522"/>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316E568C-7124-4A56-8179-A8328F6D91CC}"/>
              </a:ext>
            </a:extLst>
          </p:cNvPr>
          <p:cNvSpPr>
            <a:spLocks noGrp="1"/>
          </p:cNvSpPr>
          <p:nvPr>
            <p:ph idx="1"/>
          </p:nvPr>
        </p:nvSpPr>
        <p:spPr>
          <a:xfrm>
            <a:off x="457200" y="980728"/>
            <a:ext cx="8229600" cy="4389120"/>
          </a:xfrm>
        </p:spPr>
        <p:txBody>
          <a:bodyPr>
            <a:normAutofit fontScale="92500" lnSpcReduction="20000"/>
          </a:bodyPr>
          <a:lstStyle/>
          <a:p>
            <a:pPr indent="0" algn="just">
              <a:lnSpc>
                <a:spcPct val="160000"/>
              </a:lnSpc>
              <a:spcAft>
                <a:spcPts val="1000"/>
              </a:spcAft>
              <a:buNone/>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қисми корӣ, ки аз корпус, лампаи сигналӣ, конденсатор ва ғайра иборат аст; қисми оиқӣ, ки оиқи операторро аз қисмҳои ҷараёндор таъмин намуда, аз маводҳои оиқӣ сохта мешавад; даста, ки барои нигоҳ доштани нишондиҳанда хизмат мекунад.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0" algn="just">
              <a:lnSpc>
                <a:spcPct val="160000"/>
              </a:lnSpc>
              <a:spcAft>
                <a:spcPts val="1000"/>
              </a:spcAft>
              <a:buNone/>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Ҳангоми истифодаи нишондиҳандаҳои шиддати баланд (УВН) ҳатман бояд дастпӯшакҳои диэлектрикӣ пӯшида шаванд. Пеш аз ҳар як истифодаи УВН зарур аст, ки он аз назар гузаронида шавад, то мавҷуд набудани осебҳои зоҳирӣ муайян гардад ва қобилияти кори он, яъне додани сигнал, санҷида 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60000"/>
              </a:lnSpc>
              <a:buNone/>
            </a:pPr>
            <a:endParaRPr lang="ru-RU" sz="22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B8ED5FB4-FC99-4C73-A6D1-6C9339458538}"/>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Нишондиҳандаҳои шиддат</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1344992"/>
      </p:ext>
    </p:extLst>
  </p:cSld>
  <p:clrMapOvr>
    <a:masterClrMapping/>
  </p:clrMapOvr>
  <mc:AlternateContent xmlns:mc="http://schemas.openxmlformats.org/markup-compatibility/2006" xmlns:p14="http://schemas.microsoft.com/office/powerpoint/2010/main">
    <mc:Choice Requires="p14">
      <p:transition spd="slow" p14:dur="2000" advTm="48140"/>
    </mc:Choice>
    <mc:Fallback xmlns="">
      <p:transition spd="slow" advTm="4814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01720551-24A3-43A7-9DED-93A5A894398D}"/>
              </a:ext>
            </a:extLst>
          </p:cNvPr>
          <p:cNvSpPr>
            <a:spLocks noGrp="1"/>
          </p:cNvSpPr>
          <p:nvPr>
            <p:ph idx="1"/>
          </p:nvPr>
        </p:nvSpPr>
        <p:spPr>
          <a:xfrm>
            <a:off x="941627" y="908720"/>
            <a:ext cx="7734829" cy="4389120"/>
          </a:xfrm>
        </p:spPr>
        <p:txBody>
          <a:bodyPr>
            <a:normAutofit/>
          </a:bodyPr>
          <a:lstStyle/>
          <a:p>
            <a:pPr marL="0" indent="0" algn="just">
              <a:lnSpc>
                <a:spcPct val="150000"/>
              </a:lnSpc>
              <a:buNone/>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Чунин санҷиш бо роҳи наздик кардани щупи нишондиҳанда ба қисмҳои ҷараёндори дастгоҳи барқӣ, ки қаблан маълум аст зери шиддат қарор доранд, анҷом дода мешавад. Санҷиши қобилияти коршоямӣ инчунин метавонад бо истифода аз асбобҳои махсус — манбаъҳои сайёри шиддати баланд, ҳамчунин бо ёрии мегомметр, ва ниҳоят бо роҳи наздик кардани щуп ба шамъи оташгирии муҳаррики фаъол (автомобил ё мотосикл) иҷро гардад.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90CF40F0-C86E-4A6C-9A61-95939546B6BE}"/>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Нишондиҳандаҳои шиддат</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70262565"/>
      </p:ext>
    </p:extLst>
  </p:cSld>
  <p:clrMapOvr>
    <a:masterClrMapping/>
  </p:clrMapOvr>
  <mc:AlternateContent xmlns:mc="http://schemas.openxmlformats.org/markup-compatibility/2006" xmlns:p14="http://schemas.microsoft.com/office/powerpoint/2010/main">
    <mc:Choice Requires="p14">
      <p:transition spd="slow" p14:dur="2000" advTm="36243"/>
    </mc:Choice>
    <mc:Fallback xmlns="">
      <p:transition spd="slow" advTm="36243"/>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C4C4B89F-4D73-4F44-AB28-507EEE661F6F}"/>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Нишондиҳандаҳои шиддат</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
        <p:nvSpPr>
          <p:cNvPr id="6" name="TextBox 5">
            <a:extLst>
              <a:ext uri="{FF2B5EF4-FFF2-40B4-BE49-F238E27FC236}">
                <a16:creationId xmlns:a16="http://schemas.microsoft.com/office/drawing/2014/main" id="{24DBF28A-3E63-41C6-AC71-8AF49C8975B7}"/>
              </a:ext>
            </a:extLst>
          </p:cNvPr>
          <p:cNvSpPr txBox="1"/>
          <p:nvPr/>
        </p:nvSpPr>
        <p:spPr>
          <a:xfrm>
            <a:off x="1043608" y="836712"/>
            <a:ext cx="7632848" cy="1746760"/>
          </a:xfrm>
          <a:prstGeom prst="rect">
            <a:avLst/>
          </a:prstGeom>
          <a:noFill/>
        </p:spPr>
        <p:txBody>
          <a:bodyPr wrap="square">
            <a:spAutoFit/>
          </a:bodyPr>
          <a:lstStyle/>
          <a:p>
            <a:pPr indent="449580" algn="just">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Андозаҳои ҳадди ақали иҷозатдодашудаи УВН дар ҷадвали 2 нишон дода шудаанд.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Ҷадвали 2</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Андозаҳои минималии нишондиҳандаҳои шиддати баланд.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7" name="Таблица 6">
            <a:extLst>
              <a:ext uri="{FF2B5EF4-FFF2-40B4-BE49-F238E27FC236}">
                <a16:creationId xmlns:a16="http://schemas.microsoft.com/office/drawing/2014/main" id="{7E5B64F1-CD76-415F-BB95-B5A7E89BC678}"/>
              </a:ext>
            </a:extLst>
          </p:cNvPr>
          <p:cNvGraphicFramePr>
            <a:graphicFrameLocks noGrp="1"/>
          </p:cNvGraphicFramePr>
          <p:nvPr>
            <p:extLst>
              <p:ext uri="{D42A27DB-BD31-4B8C-83A1-F6EECF244321}">
                <p14:modId xmlns:p14="http://schemas.microsoft.com/office/powerpoint/2010/main" val="99101457"/>
              </p:ext>
            </p:extLst>
          </p:nvPr>
        </p:nvGraphicFramePr>
        <p:xfrm>
          <a:off x="1043608" y="2589047"/>
          <a:ext cx="7571184" cy="1599822"/>
        </p:xfrm>
        <a:graphic>
          <a:graphicData uri="http://schemas.openxmlformats.org/drawingml/2006/table">
            <a:tbl>
              <a:tblPr firstRow="1" firstCol="1" bandRow="1">
                <a:tableStyleId>{5C22544A-7EE6-4342-B048-85BDC9FD1C3A}</a:tableStyleId>
              </a:tblPr>
              <a:tblGrid>
                <a:gridCol w="2523728">
                  <a:extLst>
                    <a:ext uri="{9D8B030D-6E8A-4147-A177-3AD203B41FA5}">
                      <a16:colId xmlns:a16="http://schemas.microsoft.com/office/drawing/2014/main" val="681428519"/>
                    </a:ext>
                  </a:extLst>
                </a:gridCol>
                <a:gridCol w="2523728">
                  <a:extLst>
                    <a:ext uri="{9D8B030D-6E8A-4147-A177-3AD203B41FA5}">
                      <a16:colId xmlns:a16="http://schemas.microsoft.com/office/drawing/2014/main" val="3785032189"/>
                    </a:ext>
                  </a:extLst>
                </a:gridCol>
                <a:gridCol w="2523728">
                  <a:extLst>
                    <a:ext uri="{9D8B030D-6E8A-4147-A177-3AD203B41FA5}">
                      <a16:colId xmlns:a16="http://schemas.microsoft.com/office/drawing/2014/main" val="3395933912"/>
                    </a:ext>
                  </a:extLst>
                </a:gridCol>
              </a:tblGrid>
              <a:tr h="0">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Шиддати номиналии дастгоҳи барқӣ, кВ</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Дарозии қисми оиқӣ, мм</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Дарозии даста (рукоятка), мм</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58409164"/>
                  </a:ext>
                </a:extLst>
              </a:tr>
              <a:tr h="0">
                <a:tc>
                  <a:txBody>
                    <a:bodyPr/>
                    <a:lstStyle/>
                    <a:p>
                      <a:pPr>
                        <a:lnSpc>
                          <a:spcPct val="115000"/>
                        </a:lnSpc>
                        <a:spcAft>
                          <a:spcPts val="0"/>
                        </a:spcAft>
                      </a:pPr>
                      <a:r>
                        <a:rPr lang="ru-RU" sz="1400">
                          <a:effectLst/>
                          <a:latin typeface="Times New Roman" panose="02020603050405020304" pitchFamily="18" charset="0"/>
                          <a:cs typeface="Times New Roman" panose="02020603050405020304" pitchFamily="18" charset="0"/>
                        </a:rPr>
                        <a:t>2—10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230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110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3273809"/>
                  </a:ext>
                </a:extLst>
              </a:tr>
              <a:tr h="0">
                <a:tc>
                  <a:txBody>
                    <a:bodyPr/>
                    <a:lstStyle/>
                    <a:p>
                      <a:pPr>
                        <a:lnSpc>
                          <a:spcPct val="115000"/>
                        </a:lnSpc>
                        <a:spcAft>
                          <a:spcPts val="0"/>
                        </a:spcAft>
                      </a:pPr>
                      <a:r>
                        <a:rPr lang="ru-RU" sz="1400">
                          <a:effectLst/>
                          <a:latin typeface="Times New Roman" panose="02020603050405020304" pitchFamily="18" charset="0"/>
                          <a:cs typeface="Times New Roman" panose="02020603050405020304" pitchFamily="18" charset="0"/>
                        </a:rPr>
                        <a:t>15—20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320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110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38682655"/>
                  </a:ext>
                </a:extLst>
              </a:tr>
              <a:tr h="0">
                <a:tc>
                  <a:txBody>
                    <a:bodyPr/>
                    <a:lstStyle/>
                    <a:p>
                      <a:pPr>
                        <a:lnSpc>
                          <a:spcPct val="115000"/>
                        </a:lnSpc>
                        <a:spcAft>
                          <a:spcPts val="0"/>
                        </a:spcAft>
                      </a:pPr>
                      <a:r>
                        <a:rPr lang="ru-RU" sz="1400">
                          <a:effectLst/>
                          <a:latin typeface="Times New Roman" panose="02020603050405020304" pitchFamily="18" charset="0"/>
                          <a:cs typeface="Times New Roman" panose="02020603050405020304" pitchFamily="18" charset="0"/>
                        </a:rPr>
                        <a:t>35</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510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120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70339045"/>
                  </a:ext>
                </a:extLst>
              </a:tr>
              <a:tr h="0">
                <a:tc>
                  <a:txBody>
                    <a:bodyPr/>
                    <a:lstStyle/>
                    <a:p>
                      <a:pPr>
                        <a:lnSpc>
                          <a:spcPct val="115000"/>
                        </a:lnSpc>
                        <a:spcAft>
                          <a:spcPts val="0"/>
                        </a:spcAft>
                      </a:pPr>
                      <a:r>
                        <a:rPr lang="ru-RU" sz="1400">
                          <a:effectLst/>
                          <a:latin typeface="Times New Roman" panose="02020603050405020304" pitchFamily="18" charset="0"/>
                          <a:cs typeface="Times New Roman" panose="02020603050405020304" pitchFamily="18" charset="0"/>
                        </a:rPr>
                        <a:t>110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1400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600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93020180"/>
                  </a:ext>
                </a:extLst>
              </a:tr>
              <a:tr h="0">
                <a:tc>
                  <a:txBody>
                    <a:bodyPr/>
                    <a:lstStyle/>
                    <a:p>
                      <a:pPr>
                        <a:lnSpc>
                          <a:spcPct val="115000"/>
                        </a:lnSpc>
                        <a:spcAft>
                          <a:spcPts val="0"/>
                        </a:spcAft>
                      </a:pPr>
                      <a:r>
                        <a:rPr lang="ru-RU" sz="1400">
                          <a:effectLst/>
                          <a:latin typeface="Times New Roman" panose="02020603050405020304" pitchFamily="18" charset="0"/>
                          <a:cs typeface="Times New Roman" panose="02020603050405020304" pitchFamily="18" charset="0"/>
                        </a:rPr>
                        <a:t>220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2500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800</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85745390"/>
                  </a:ext>
                </a:extLst>
              </a:tr>
            </a:tbl>
          </a:graphicData>
        </a:graphic>
      </p:graphicFrame>
      <p:sp>
        <p:nvSpPr>
          <p:cNvPr id="9" name="TextBox 8">
            <a:extLst>
              <a:ext uri="{FF2B5EF4-FFF2-40B4-BE49-F238E27FC236}">
                <a16:creationId xmlns:a16="http://schemas.microsoft.com/office/drawing/2014/main" id="{39808C49-744A-4BD1-AA19-390A5A4858E4}"/>
              </a:ext>
            </a:extLst>
          </p:cNvPr>
          <p:cNvSpPr txBox="1"/>
          <p:nvPr/>
        </p:nvSpPr>
        <p:spPr>
          <a:xfrm>
            <a:off x="971600" y="4293096"/>
            <a:ext cx="7571184" cy="1785104"/>
          </a:xfrm>
          <a:prstGeom prst="rect">
            <a:avLst/>
          </a:prstGeom>
          <a:noFill/>
        </p:spPr>
        <p:txBody>
          <a:bodyPr wrap="square">
            <a:spAutoFit/>
          </a:bodyPr>
          <a:lstStyle/>
          <a:p>
            <a:pPr algn="just"/>
            <a:r>
              <a:rPr lang="ru-RU" sz="2200" dirty="0">
                <a:effectLst/>
                <a:latin typeface="Times New Roman" panose="02020603050405020304" pitchFamily="18" charset="0"/>
                <a:ea typeface="Times New Roman" panose="02020603050405020304" pitchFamily="18" charset="0"/>
              </a:rPr>
              <a:t>Нишондиҳандаҳоро замин</a:t>
            </a:r>
            <a:r>
              <a:rPr lang="tg-Cyrl-TJ" sz="2200" dirty="0">
                <a:effectLst/>
                <a:latin typeface="Times New Roman" panose="02020603050405020304" pitchFamily="18" charset="0"/>
                <a:ea typeface="Times New Roman" panose="02020603050405020304" pitchFamily="18" charset="0"/>
              </a:rPr>
              <a:t>васл</a:t>
            </a:r>
            <a:r>
              <a:rPr lang="ru-RU" sz="2200" dirty="0">
                <a:effectLst/>
                <a:latin typeface="Times New Roman" panose="02020603050405020304" pitchFamily="18" charset="0"/>
                <a:ea typeface="Times New Roman" panose="02020603050405020304" pitchFamily="18" charset="0"/>
              </a:rPr>
              <a:t> кардан манъ аст, зеро онҳо ҳатто бе заминвасла сигнали кофӣ равшан медиҳанд; илова бар ин, ноқили заминкунанда метавонад </a:t>
            </a:r>
          </a:p>
          <a:p>
            <a:pPr algn="just"/>
            <a:r>
              <a:rPr lang="ru-RU" sz="2200" dirty="0">
                <a:effectLst/>
                <a:latin typeface="Times New Roman" panose="02020603050405020304" pitchFamily="18" charset="0"/>
                <a:ea typeface="Times New Roman" panose="02020603050405020304" pitchFamily="18" charset="0"/>
              </a:rPr>
              <a:t>ҳангоми расидан ба қисмҳои ҷараёндор </a:t>
            </a:r>
          </a:p>
          <a:p>
            <a:pPr algn="just"/>
            <a:r>
              <a:rPr lang="ru-RU" sz="2200" dirty="0">
                <a:effectLst/>
                <a:latin typeface="Times New Roman" panose="02020603050405020304" pitchFamily="18" charset="0"/>
                <a:ea typeface="Times New Roman" panose="02020603050405020304" pitchFamily="18" charset="0"/>
              </a:rPr>
              <a:t>сабаби садама гардад.</a:t>
            </a:r>
            <a:endParaRPr lang="ru-RU" sz="2200" dirty="0"/>
          </a:p>
        </p:txBody>
      </p:sp>
    </p:spTree>
    <p:extLst>
      <p:ext uri="{BB962C8B-B14F-4D97-AF65-F5344CB8AC3E}">
        <p14:creationId xmlns:p14="http://schemas.microsoft.com/office/powerpoint/2010/main" val="2909277263"/>
      </p:ext>
    </p:extLst>
  </p:cSld>
  <p:clrMapOvr>
    <a:masterClrMapping/>
  </p:clrMapOvr>
  <mc:AlternateContent xmlns:mc="http://schemas.openxmlformats.org/markup-compatibility/2006" xmlns:p14="http://schemas.microsoft.com/office/powerpoint/2010/main">
    <mc:Choice Requires="p14">
      <p:transition spd="slow" p14:dur="2000" advTm="84968"/>
    </mc:Choice>
    <mc:Fallback xmlns="">
      <p:transition spd="slow" advTm="84968"/>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973B0254-9E53-467D-91F9-A89C5D31DCFA}"/>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Нишондиҳандаҳои шиддат</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
        <p:nvSpPr>
          <p:cNvPr id="6" name="TextBox 5">
            <a:extLst>
              <a:ext uri="{FF2B5EF4-FFF2-40B4-BE49-F238E27FC236}">
                <a16:creationId xmlns:a16="http://schemas.microsoft.com/office/drawing/2014/main" id="{E203261E-B082-41C6-9545-E1314EF9B3B0}"/>
              </a:ext>
            </a:extLst>
          </p:cNvPr>
          <p:cNvSpPr txBox="1"/>
          <p:nvPr/>
        </p:nvSpPr>
        <p:spPr>
          <a:xfrm>
            <a:off x="971600" y="764704"/>
            <a:ext cx="7704856" cy="4608569"/>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rPr>
              <a:t>	Ҳангоми кор бо чунин асбобҳо дар қисмҳои зери шиддат, корманд бояд дар пой кафшҳои диэлектрикӣ пӯшад ё дар асоси оиқӣ истад. Илова бар ин, ӯ бояд сарпӯш дошта, остинҳои либосашро поён фароварда ва дар қисми даст маҳкам баста бошад. Дар ин ҳолат истифодаи дастпӯшакҳои диэлектрикӣ талаб карда намешавад. Қисмҳои ҷараёндори ҳамсоя, ки эҳтимоли тасодуфан расидан ба онҳо вуҷуд дорад, бояд бо накладкаҳои оиқӣ, электрокартон ва монанди инҳо муҳофизат карда шаванд.</a:t>
            </a:r>
            <a:endParaRPr lang="ru-RU" sz="2200" dirty="0"/>
          </a:p>
        </p:txBody>
      </p:sp>
    </p:spTree>
    <p:extLst>
      <p:ext uri="{BB962C8B-B14F-4D97-AF65-F5344CB8AC3E}">
        <p14:creationId xmlns:p14="http://schemas.microsoft.com/office/powerpoint/2010/main" val="1499233920"/>
      </p:ext>
    </p:extLst>
  </p:cSld>
  <p:clrMapOvr>
    <a:masterClrMapping/>
  </p:clrMapOvr>
  <mc:AlternateContent xmlns:mc="http://schemas.openxmlformats.org/markup-compatibility/2006" xmlns:p14="http://schemas.microsoft.com/office/powerpoint/2010/main">
    <mc:Choice Requires="p14">
      <p:transition spd="slow" p14:dur="2000" advTm="44991"/>
    </mc:Choice>
    <mc:Fallback xmlns="">
      <p:transition spd="slow" advTm="44991"/>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AC1E3CA7-151D-41C8-94D8-CA3652A7AAA4}"/>
              </a:ext>
            </a:extLst>
          </p:cNvPr>
          <p:cNvSpPr>
            <a:spLocks noGrp="1"/>
          </p:cNvSpPr>
          <p:nvPr>
            <p:ph idx="1"/>
          </p:nvPr>
        </p:nvSpPr>
        <p:spPr>
          <a:xfrm>
            <a:off x="698884" y="476672"/>
            <a:ext cx="8229600" cy="5544616"/>
          </a:xfrm>
        </p:spPr>
        <p:txBody>
          <a:bodyPr>
            <a:noAutofit/>
          </a:bodyPr>
          <a:lstStyle/>
          <a:p>
            <a:pPr marL="0" indent="0" algn="just">
              <a:buNone/>
            </a:pPr>
            <a:r>
              <a:rPr lang="ru-RU" sz="1800"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Дар лексияи мазкур масъалаҳои истифодаи дастгоҳҳо ва воситаҳои бехатарӣ дар системаҳои электрикӣ баррасӣ карда мешаванд. Таъкид мегардад, ки ҳатто дар ҳолати доштани тарҳи мукаммали таҷҳизоти барқӣ, бехатарии пурраи кормандон таъмин намегардад, бинобар ин истифодаи воситаҳои махсуси муҳофизатӣ зарур аст. Ин воситаҳо барои муҳофизат аз зарбаи барқ, камони барқӣ, майдонҳои электромагнитӣ ва дигар хатарҳо хизмат мекунанд. </a:t>
            </a:r>
          </a:p>
          <a:p>
            <a:pPr marL="0" indent="0" algn="just">
              <a:buNone/>
            </a:pPr>
            <a:r>
              <a:rPr lang="ru-RU" sz="2000" dirty="0">
                <a:latin typeface="Times New Roman" panose="02020603050405020304" pitchFamily="18" charset="0"/>
                <a:cs typeface="Times New Roman" panose="02020603050405020304" pitchFamily="18" charset="0"/>
              </a:rPr>
              <a:t>Воситаҳои муҳофизати барқӣ ба се гурӯҳ ҷудо мешаванд:</a:t>
            </a:r>
          </a:p>
          <a:p>
            <a:pPr algn="just">
              <a:buFont typeface="Arial" panose="020B0604020202020204" pitchFamily="34" charset="0"/>
              <a:buChar char="•"/>
            </a:pPr>
            <a:r>
              <a:rPr lang="ru-RU" sz="2000" dirty="0">
                <a:latin typeface="Times New Roman" panose="02020603050405020304" pitchFamily="18" charset="0"/>
                <a:cs typeface="Times New Roman" panose="02020603050405020304" pitchFamily="18" charset="0"/>
              </a:rPr>
              <a:t>воситаҳои оиқӣ (изолятсионӣ), </a:t>
            </a:r>
          </a:p>
          <a:p>
            <a:pPr algn="just">
              <a:buFont typeface="Arial" panose="020B0604020202020204" pitchFamily="34" charset="0"/>
              <a:buChar char="•"/>
            </a:pPr>
            <a:r>
              <a:rPr lang="ru-RU" sz="2000" dirty="0">
                <a:latin typeface="Times New Roman" panose="02020603050405020304" pitchFamily="18" charset="0"/>
                <a:cs typeface="Times New Roman" panose="02020603050405020304" pitchFamily="18" charset="0"/>
              </a:rPr>
              <a:t>воситаҳои муҳофизакунандаи муҳосиракунанда, </a:t>
            </a:r>
          </a:p>
          <a:p>
            <a:pPr algn="just">
              <a:buFont typeface="Arial" panose="020B0604020202020204" pitchFamily="34" charset="0"/>
              <a:buChar char="•"/>
            </a:pPr>
            <a:r>
              <a:rPr lang="ru-RU" sz="2000" dirty="0">
                <a:latin typeface="Times New Roman" panose="02020603050405020304" pitchFamily="18" charset="0"/>
                <a:cs typeface="Times New Roman" panose="02020603050405020304" pitchFamily="18" charset="0"/>
              </a:rPr>
              <a:t>воситаҳои муҳофизатии инфиродӣ. </a:t>
            </a:r>
          </a:p>
          <a:p>
            <a:pPr marL="0" indent="0" algn="just">
              <a:buNone/>
            </a:pPr>
            <a:r>
              <a:rPr lang="ru-RU" sz="2000" dirty="0">
                <a:latin typeface="Times New Roman" panose="02020603050405020304" pitchFamily="18" charset="0"/>
                <a:cs typeface="Times New Roman" panose="02020603050405020304" pitchFamily="18" charset="0"/>
              </a:rPr>
              <a:t>	Онҳо ба воситаҳои асосӣ ва иловагӣ тақсим мешаванд. Воситаҳои асосӣ қобилияти тоб овардан ба шиддати кориро доранд ва метавонанд мустақилона истифода шаванд, дар ҳоле ки воситаҳои иловагӣ танҳо якҷоя бо воситаҳои асосӣ самаранок </a:t>
            </a:r>
          </a:p>
          <a:p>
            <a:pPr marL="0" indent="0" algn="just">
              <a:buNone/>
            </a:pPr>
            <a:r>
              <a:rPr lang="ru-RU" sz="2000" dirty="0">
                <a:latin typeface="Times New Roman" panose="02020603050405020304" pitchFamily="18" charset="0"/>
                <a:cs typeface="Times New Roman" panose="02020603050405020304" pitchFamily="18" charset="0"/>
              </a:rPr>
              <a:t>мебошанд.</a:t>
            </a:r>
          </a:p>
        </p:txBody>
      </p:sp>
      <p:sp>
        <p:nvSpPr>
          <p:cNvPr id="4" name="Заголовок 1">
            <a:extLst>
              <a:ext uri="{FF2B5EF4-FFF2-40B4-BE49-F238E27FC236}">
                <a16:creationId xmlns:a16="http://schemas.microsoft.com/office/drawing/2014/main" id="{60D37106-F70E-47A1-9316-1B0436A3C5A5}"/>
              </a:ext>
            </a:extLst>
          </p:cNvPr>
          <p:cNvSpPr txBox="1">
            <a:spLocks/>
          </p:cNvSpPr>
          <p:nvPr/>
        </p:nvSpPr>
        <p:spPr>
          <a:xfrm>
            <a:off x="215516" y="116633"/>
            <a:ext cx="8712968" cy="28803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Хулосаи лексия</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76319553"/>
      </p:ext>
    </p:extLst>
  </p:cSld>
  <p:clrMapOvr>
    <a:masterClrMapping/>
  </p:clrMapOvr>
  <mc:AlternateContent xmlns:mc="http://schemas.openxmlformats.org/markup-compatibility/2006" xmlns:p14="http://schemas.microsoft.com/office/powerpoint/2010/main">
    <mc:Choice Requires="p14">
      <p:transition spd="slow" p14:dur="2000" advTm="17146"/>
    </mc:Choice>
    <mc:Fallback xmlns="">
      <p:transition spd="slow" advTm="17146"/>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16682" y="525563"/>
            <a:ext cx="22860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 name="Rectangle 1">
            <a:extLst>
              <a:ext uri="{FF2B5EF4-FFF2-40B4-BE49-F238E27FC236}">
                <a16:creationId xmlns:a16="http://schemas.microsoft.com/office/drawing/2014/main" id="{FBA694E1-6118-4F67-B8AC-EA300864BA36}"/>
              </a:ext>
            </a:extLst>
          </p:cNvPr>
          <p:cNvSpPr>
            <a:spLocks noChangeArrowheads="1"/>
          </p:cNvSpPr>
          <p:nvPr/>
        </p:nvSpPr>
        <p:spPr bwMode="auto">
          <a:xfrm>
            <a:off x="594525" y="620688"/>
            <a:ext cx="7954950" cy="4850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Шкрабак, В. С., и А. В. Луковников.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ҳаёт дар истеҳсолоти кишоварзӣ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Москва: КолосС, 2004.</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и Б. Т. Абдуллоев.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дастури методӣ барои машғулиятҳои озмоишӣ. Қисми 1</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ДТТ ба номи академик М. С. Осимӣ, 2021.</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Д. Д. Давлатшоев, Ш. С. Саъдуллозода, Ҷ. Б. Раҳимов, И. Т. Абдуллоев, А. И. Сидоров, И. С. Окраинская, и Н. В. Глотова.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тарҷума аз забони русӣ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ҶДММ «Истиқлол-2019», 2019.</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Овчаренко, А. Г., и С. Л. Раско.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барқ ҳангоми истифодаи иншооти электрикӣ: дастури таълимӣ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Бийск: Алтайский государственный технический университет (БТИ),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Монахов, А. Ф.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Тадбирҳои бехатарии электрикӣ дар иншооти электрикӣ: китоби дарсӣ барои курсҳои такмили ихтисос ва донишҷӯёни ихтисоси муҳандисии электрикӣ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D2C0943B-429F-4026-A4C9-47D94996980B}"/>
              </a:ext>
            </a:extLst>
          </p:cNvPr>
          <p:cNvSpPr txBox="1"/>
          <p:nvPr/>
        </p:nvSpPr>
        <p:spPr>
          <a:xfrm>
            <a:off x="3923928" y="156231"/>
            <a:ext cx="1512168" cy="461665"/>
          </a:xfrm>
          <a:prstGeom prst="rect">
            <a:avLst/>
          </a:prstGeom>
          <a:noFill/>
        </p:spPr>
        <p:txBody>
          <a:bodyPr wrap="square">
            <a:spAutoFit/>
          </a:bodyPr>
          <a:lstStyle/>
          <a:p>
            <a:r>
              <a:rPr lang="tg-Cyrl-TJ" sz="2400" b="1" i="1" dirty="0">
                <a:latin typeface="Times New Roman" panose="02020603050405020304" pitchFamily="18" charset="0"/>
                <a:cs typeface="Times New Roman" panose="02020603050405020304" pitchFamily="18" charset="0"/>
              </a:rPr>
              <a:t>Адабиёт</a:t>
            </a:r>
            <a:endParaRPr lang="ru-RU" sz="2400" b="1" i="1" dirty="0"/>
          </a:p>
        </p:txBody>
      </p:sp>
    </p:spTree>
    <p:extLst>
      <p:ext uri="{BB962C8B-B14F-4D97-AF65-F5344CB8AC3E}">
        <p14:creationId xmlns:p14="http://schemas.microsoft.com/office/powerpoint/2010/main" val="4261081763"/>
      </p:ext>
    </p:extLst>
  </p:cSld>
  <p:clrMapOvr>
    <a:masterClrMapping/>
  </p:clrMapOvr>
  <mc:AlternateContent xmlns:mc="http://schemas.openxmlformats.org/markup-compatibility/2006" xmlns:p14="http://schemas.microsoft.com/office/powerpoint/2010/main">
    <mc:Choice Requires="p14">
      <p:transition spd="slow" p14:dur="2000" advTm="17176"/>
    </mc:Choice>
    <mc:Fallback xmlns="">
      <p:transition spd="slow" advTm="17176"/>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idx="1"/>
          </p:nvPr>
        </p:nvSpPr>
        <p:spPr>
          <a:xfrm>
            <a:off x="773723" y="2029981"/>
            <a:ext cx="7596554"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3090716363"/>
      </p:ext>
    </p:extLst>
  </p:cSld>
  <p:clrMapOvr>
    <a:masterClrMapping/>
  </p:clrMapOvr>
  <mc:AlternateContent xmlns:mc="http://schemas.openxmlformats.org/markup-compatibility/2006" xmlns:p14="http://schemas.microsoft.com/office/powerpoint/2010/main">
    <mc:Choice Requires="p14">
      <p:transition spd="slow" p14:dur="2000" advTm="3160"/>
    </mc:Choice>
    <mc:Fallback xmlns="">
      <p:transition spd="slow" advTm="3160"/>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2611</TotalTime>
  <Words>3757</Words>
  <Application>Microsoft Office PowerPoint</Application>
  <PresentationFormat>Экран (4:3)</PresentationFormat>
  <Paragraphs>224</Paragraphs>
  <Slides>51</Slides>
  <Notes>4</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51</vt:i4>
      </vt:variant>
    </vt:vector>
  </HeadingPairs>
  <TitlesOfParts>
    <vt:vector size="60" baseType="lpstr">
      <vt:lpstr>Arial</vt:lpstr>
      <vt:lpstr>Calibri</vt:lpstr>
      <vt:lpstr>Century Gothic</vt:lpstr>
      <vt:lpstr>Constantia</vt:lpstr>
      <vt:lpstr>Symbol</vt:lpstr>
      <vt:lpstr>Times New Roman</vt:lpstr>
      <vt:lpstr>Wingdings</vt:lpstr>
      <vt:lpstr>Wingdings 2</vt:lpstr>
      <vt:lpstr>Поток</vt:lpstr>
      <vt:lpstr>Презентация PowerPoint</vt:lpstr>
      <vt:lpstr>Презентация PowerPoint</vt:lpstr>
      <vt:lpstr>Презентация PowerPoint</vt:lpstr>
      <vt:lpstr>Воситаҳои асосии муҳофизати барқӣ</vt:lpstr>
      <vt:lpstr>Воситаҳои асосии муҳофизати барқӣ</vt:lpstr>
      <vt:lpstr>Воситаҳои асосии муҳофизати барқӣ</vt:lpstr>
      <vt:lpstr>Воситаҳои асосии муҳофизати барқӣ</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Institute of energy of Tajikistan</dc:title>
  <dc:creator>User</dc:creator>
  <cp:lastModifiedBy>Абдуллоев Бахтиёр</cp:lastModifiedBy>
  <cp:revision>83</cp:revision>
  <dcterms:created xsi:type="dcterms:W3CDTF">2026-03-15T08:20:21Z</dcterms:created>
  <dcterms:modified xsi:type="dcterms:W3CDTF">2026-05-25T05:04:04Z</dcterms:modified>
</cp:coreProperties>
</file>