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7"/>
  </p:notesMasterIdLst>
  <p:sldIdLst>
    <p:sldId id="256" r:id="rId2"/>
    <p:sldId id="258" r:id="rId3"/>
    <p:sldId id="259" r:id="rId4"/>
    <p:sldId id="265" r:id="rId5"/>
    <p:sldId id="267" r:id="rId6"/>
    <p:sldId id="295" r:id="rId7"/>
    <p:sldId id="322" r:id="rId8"/>
    <p:sldId id="372" r:id="rId9"/>
    <p:sldId id="373" r:id="rId10"/>
    <p:sldId id="374" r:id="rId11"/>
    <p:sldId id="286" r:id="rId12"/>
    <p:sldId id="335" r:id="rId13"/>
    <p:sldId id="348" r:id="rId14"/>
    <p:sldId id="349" r:id="rId15"/>
    <p:sldId id="350" r:id="rId16"/>
    <p:sldId id="351" r:id="rId17"/>
    <p:sldId id="352" r:id="rId18"/>
    <p:sldId id="353" r:id="rId19"/>
    <p:sldId id="355" r:id="rId20"/>
    <p:sldId id="354" r:id="rId21"/>
    <p:sldId id="375" r:id="rId22"/>
    <p:sldId id="357" r:id="rId23"/>
    <p:sldId id="359" r:id="rId24"/>
    <p:sldId id="360" r:id="rId25"/>
    <p:sldId id="361" r:id="rId26"/>
    <p:sldId id="362" r:id="rId27"/>
    <p:sldId id="363" r:id="rId28"/>
    <p:sldId id="364" r:id="rId29"/>
    <p:sldId id="365" r:id="rId30"/>
    <p:sldId id="376" r:id="rId31"/>
    <p:sldId id="377" r:id="rId32"/>
    <p:sldId id="378" r:id="rId33"/>
    <p:sldId id="380" r:id="rId34"/>
    <p:sldId id="261" r:id="rId35"/>
    <p:sldId id="262" r:id="rId3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75" autoAdjust="0"/>
  </p:normalViewPr>
  <p:slideViewPr>
    <p:cSldViewPr>
      <p:cViewPr varScale="1">
        <p:scale>
          <a:sx n="114" d="100"/>
          <a:sy n="114" d="100"/>
        </p:scale>
        <p:origin x="1386" y="114"/>
      </p:cViewPr>
      <p:guideLst>
        <p:guide orient="horz" pos="2160"/>
        <p:guide pos="2880"/>
      </p:guideLst>
    </p:cSldViewPr>
  </p:slideViewPr>
  <p:outlineViewPr>
    <p:cViewPr>
      <p:scale>
        <a:sx n="33" d="100"/>
        <a:sy n="33" d="100"/>
      </p:scale>
      <p:origin x="0" y="16590"/>
    </p:cViewPr>
  </p:outlineViewPr>
  <p:notesTextViewPr>
    <p:cViewPr>
      <p:scale>
        <a:sx n="100" d="100"/>
        <a:sy n="100" d="100"/>
      </p:scale>
      <p:origin x="0" y="0"/>
    </p:cViewPr>
  </p:notesTextViewPr>
  <p:sorterViewPr>
    <p:cViewPr>
      <p:scale>
        <a:sx n="200" d="100"/>
        <a:sy n="200" d="100"/>
      </p:scale>
      <p:origin x="0" y="-114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632748-7DF5-46BF-9C80-C9635338B02C}" type="datetimeFigureOut">
              <a:rPr lang="ru-RU" smtClean="0"/>
              <a:t>22.05.2026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A67595-D864-4982-9785-1D0D19A568B7}" type="slidenum">
              <a:rPr lang="ru-RU" smtClean="0"/>
              <a:t>‹#›</a:t>
            </a:fld>
            <a:endParaRPr lang="ru-RU"/>
          </a:p>
        </p:txBody>
      </p:sp>
    </p:spTree>
    <p:extLst>
      <p:ext uri="{BB962C8B-B14F-4D97-AF65-F5344CB8AC3E}">
        <p14:creationId xmlns:p14="http://schemas.microsoft.com/office/powerpoint/2010/main" val="3442811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22.05.2026</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22.05.2026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22.05.2026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22.05.2026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22.05.2026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22.05.2026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22.05.2026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22.05.2026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22.05.2026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22.05.2026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22.05.2026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22.05.2026</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2;p1"/>
          <p:cNvSpPr/>
          <p:nvPr/>
        </p:nvSpPr>
        <p:spPr>
          <a:xfrm>
            <a:off x="1511660" y="2255589"/>
            <a:ext cx="6120680" cy="1200288"/>
          </a:xfrm>
          <a:prstGeom prst="rect">
            <a:avLst/>
          </a:prstGeom>
          <a:noFill/>
          <a:ln>
            <a:noFill/>
          </a:ln>
        </p:spPr>
        <p:txBody>
          <a:bodyPr spcFirstLastPara="1" wrap="square" lIns="91425" tIns="45700" rIns="91425" bIns="45700" anchor="t" anchorCtr="0">
            <a:spAutoFit/>
          </a:bodyPr>
          <a:lstStyle/>
          <a:p>
            <a:pPr lvl="0" algn="ctr"/>
            <a:r>
              <a:rPr lang="en-US" sz="3600" b="1" dirty="0">
                <a:solidFill>
                  <a:schemeClr val="bg1"/>
                </a:solidFill>
                <a:latin typeface="Times New Roman" panose="02020603050405020304" pitchFamily="18" charset="0"/>
                <a:ea typeface="Times New Roman"/>
                <a:cs typeface="Times New Roman" panose="02020603050405020304" pitchFamily="18" charset="0"/>
                <a:sym typeface="Times New Roman"/>
              </a:rPr>
              <a:t>COURSE</a:t>
            </a:r>
            <a:r>
              <a:rPr lang="uz-Cyrl-UZ"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en-US" sz="3600" b="1" dirty="0">
                <a:solidFill>
                  <a:schemeClr val="bg1"/>
                </a:solidFill>
                <a:latin typeface="Times New Roman" panose="02020603050405020304" pitchFamily="18" charset="0"/>
                <a:cs typeface="Times New Roman" panose="02020603050405020304" pitchFamily="18" charset="0"/>
              </a:rPr>
              <a:t> Electrical Safety for Electrical Engineers</a:t>
            </a:r>
            <a:r>
              <a:rPr lang="tg-Cyrl-TJ" sz="3600" b="1" dirty="0">
                <a:solidFill>
                  <a:schemeClr val="bg1"/>
                </a:solidFill>
                <a:latin typeface="Times New Roman" panose="02020603050405020304" pitchFamily="18" charset="0"/>
                <a:cs typeface="Times New Roman" panose="02020603050405020304" pitchFamily="18" charset="0"/>
              </a:rPr>
              <a:t>.</a:t>
            </a:r>
            <a:endParaRPr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endParaRPr>
          </a:p>
        </p:txBody>
      </p:sp>
      <p:sp>
        <p:nvSpPr>
          <p:cNvPr id="7" name="Google Shape;91;p1"/>
          <p:cNvSpPr/>
          <p:nvPr/>
        </p:nvSpPr>
        <p:spPr>
          <a:xfrm>
            <a:off x="1835696" y="5268498"/>
            <a:ext cx="2329542"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200" b="1" i="0" u="none" strike="noStrike" cap="none" dirty="0">
                <a:latin typeface="Times New Roman"/>
                <a:ea typeface="Times New Roman"/>
                <a:cs typeface="Times New Roman"/>
                <a:sym typeface="Times New Roman"/>
              </a:rPr>
              <a:t>Abdulloev Bakhtiyor Tolibjonovich</a:t>
            </a:r>
            <a:endParaRPr sz="2200" dirty="0"/>
          </a:p>
        </p:txBody>
      </p:sp>
      <p:sp>
        <p:nvSpPr>
          <p:cNvPr id="3" name="Прямоугольник 2"/>
          <p:cNvSpPr/>
          <p:nvPr/>
        </p:nvSpPr>
        <p:spPr>
          <a:xfrm>
            <a:off x="1701077" y="3583989"/>
            <a:ext cx="5741846" cy="914930"/>
          </a:xfrm>
          <a:prstGeom prst="rect">
            <a:avLst/>
          </a:prstGeom>
        </p:spPr>
        <p:txBody>
          <a:bodyPr wrap="square">
            <a:spAutoFit/>
          </a:bodyPr>
          <a:lstStyle/>
          <a:p>
            <a:pPr algn="ctr">
              <a:lnSpc>
                <a:spcPct val="115000"/>
              </a:lnSpc>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Week 12.Engineering Measures for Electrical Safety</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3995936" y="5373215"/>
            <a:ext cx="2664297" cy="769441"/>
          </a:xfrm>
          <a:prstGeom prst="rect">
            <a:avLst/>
          </a:prstGeom>
        </p:spPr>
        <p:txBody>
          <a:bodyPr wrap="square">
            <a:spAutoFit/>
          </a:bodyPr>
          <a:lstStyle/>
          <a:p>
            <a:pPr algn="ctr"/>
            <a:r>
              <a:rPr lang="en-US" sz="2200" b="1" dirty="0">
                <a:latin typeface="Times New Roman" panose="02020603050405020304" pitchFamily="18" charset="0"/>
                <a:ea typeface="Times New Roman"/>
                <a:cs typeface="Times New Roman" panose="02020603050405020304" pitchFamily="18" charset="0"/>
                <a:sym typeface="Times New Roman"/>
              </a:rPr>
              <a:t>Institute of energy of Tajikistan</a:t>
            </a:r>
            <a:endParaRPr lang="ru-RU" sz="2200" dirty="0"/>
          </a:p>
        </p:txBody>
      </p:sp>
    </p:spTree>
    <p:extLst>
      <p:ext uri="{BB962C8B-B14F-4D97-AF65-F5344CB8AC3E}">
        <p14:creationId xmlns:p14="http://schemas.microsoft.com/office/powerpoint/2010/main" val="10214471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100" name="Google Shape;100;p2"/>
          <p:cNvSpPr/>
          <p:nvPr/>
        </p:nvSpPr>
        <p:spPr>
          <a:xfrm>
            <a:off x="1259632" y="5253956"/>
            <a:ext cx="2150346"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200" b="1" i="0" u="none" strike="noStrike" cap="none" dirty="0">
                <a:latin typeface="Times New Roman"/>
                <a:ea typeface="Times New Roman"/>
                <a:cs typeface="Times New Roman"/>
                <a:sym typeface="Times New Roman"/>
              </a:rPr>
              <a:t>Абдуллоев Бахтиёр Толибҷонович</a:t>
            </a:r>
            <a:endParaRPr sz="2200" b="1" i="0" u="none" strike="noStrike" cap="none" dirty="0">
              <a:latin typeface="Times New Roman"/>
              <a:ea typeface="Times New Roman"/>
              <a:cs typeface="Times New Roman"/>
              <a:sym typeface="Times New Roman"/>
            </a:endParaRPr>
          </a:p>
        </p:txBody>
      </p:sp>
      <p:cxnSp>
        <p:nvCxnSpPr>
          <p:cNvPr id="102" name="Google Shape;102;p2"/>
          <p:cNvCxnSpPr/>
          <p:nvPr/>
        </p:nvCxnSpPr>
        <p:spPr>
          <a:xfrm>
            <a:off x="3347864" y="5161582"/>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3419872" y="5253935"/>
            <a:ext cx="338843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000" b="1" i="0" u="none" strike="noStrike" cap="none" dirty="0">
                <a:latin typeface="Times New Roman" panose="02020603050405020304" pitchFamily="18" charset="0"/>
                <a:ea typeface="Times New Roman"/>
                <a:cs typeface="Times New Roman" panose="02020603050405020304" pitchFamily="18" charset="0"/>
                <a:sym typeface="Times New Roman"/>
              </a:rPr>
              <a:t>Донишкадаи энергетикии Тоҷикистон</a:t>
            </a:r>
            <a:endParaRPr lang="uz-Cyrl-UZ" sz="2000" b="1" i="1" u="none" strike="noStrike" cap="none" dirty="0">
              <a:latin typeface="Times New Roman" panose="02020603050405020304" pitchFamily="18" charset="0"/>
              <a:ea typeface="Arial"/>
              <a:cs typeface="Times New Roman" panose="02020603050405020304" pitchFamily="18" charset="0"/>
              <a:sym typeface="Arial"/>
            </a:endParaRPr>
          </a:p>
          <a:p>
            <a:pPr marL="0" marR="0" lvl="0" indent="0" algn="ctr" rtl="0">
              <a:spcBef>
                <a:spcPts val="0"/>
              </a:spcBef>
              <a:spcAft>
                <a:spcPts val="0"/>
              </a:spcAft>
              <a:buNone/>
            </a:pPr>
            <a:endParaRPr sz="2000" b="1" i="0" u="none" strike="noStrike" cap="none" dirty="0">
              <a:solidFill>
                <a:srgbClr val="000000"/>
              </a:solidFill>
              <a:latin typeface="Times New Roman"/>
              <a:ea typeface="Times New Roman"/>
              <a:cs typeface="Times New Roman"/>
              <a:sym typeface="Times New Roman"/>
            </a:endParaRPr>
          </a:p>
        </p:txBody>
      </p:sp>
      <p:sp>
        <p:nvSpPr>
          <p:cNvPr id="2" name="Прямоугольник 1"/>
          <p:cNvSpPr/>
          <p:nvPr/>
        </p:nvSpPr>
        <p:spPr>
          <a:xfrm>
            <a:off x="1130574" y="3551416"/>
            <a:ext cx="7382846" cy="907749"/>
          </a:xfrm>
          <a:prstGeom prst="rect">
            <a:avLst/>
          </a:prstGeom>
        </p:spPr>
        <p:txBody>
          <a:bodyPr wrap="square">
            <a:spAutoFit/>
          </a:bodyPr>
          <a:lstStyle/>
          <a:p>
            <a:pPr marL="457200" algn="ctr">
              <a:lnSpc>
                <a:spcPct val="115000"/>
              </a:lnSpc>
              <a:spcAft>
                <a:spcPts val="1000"/>
              </a:spcAft>
            </a:pPr>
            <a:r>
              <a:rPr lang="tg-Cyrl-TJ" sz="2400" b="1" dirty="0">
                <a:effectLst/>
                <a:latin typeface="Times New Roman" panose="02020603050405020304" pitchFamily="18" charset="0"/>
                <a:ea typeface="Calibri" panose="020F0502020204030204" pitchFamily="34" charset="0"/>
              </a:rPr>
              <a:t>Дастгоҳҳои бехатарӣ барои системаҳои электрикӣ</a:t>
            </a:r>
            <a:endParaRPr lang="ru-RU" sz="32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1615610" y="2276872"/>
            <a:ext cx="6412774" cy="1200329"/>
          </a:xfrm>
          <a:prstGeom prst="rect">
            <a:avLst/>
          </a:prstGeom>
        </p:spPr>
        <p:txBody>
          <a:bodyPr wrap="square">
            <a:spAutoFit/>
          </a:bodyPr>
          <a:lstStyle/>
          <a:p>
            <a:pPr lvl="0" algn="ctr"/>
            <a:r>
              <a:rPr lang="ru-RU" sz="3600" b="1" dirty="0">
                <a:solidFill>
                  <a:schemeClr val="bg1"/>
                </a:solidFill>
                <a:latin typeface="Times New Roman" panose="02020603050405020304" pitchFamily="18" charset="0"/>
                <a:cs typeface="Times New Roman" panose="02020603050405020304" pitchFamily="18" charset="0"/>
              </a:rPr>
              <a:t>Курс: Бехатарии электрикӣ барои муҳандис барқчиён</a:t>
            </a:r>
            <a:endParaRPr lang="ru-RU" sz="3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788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23244" y="745724"/>
            <a:ext cx="8133684"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eaLnBrk="0" fontAlgn="base" hangingPunct="0">
              <a:spcBef>
                <a:spcPct val="0"/>
              </a:spcBef>
              <a:spcAft>
                <a:spcPct val="0"/>
              </a:spcAft>
              <a:buClrTx/>
            </a:pPr>
            <a:r>
              <a:rPr lang="uz-Cyrl-UZ" sz="20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1</a:t>
            </a:r>
            <a:r>
              <a:rPr lang="uz-Cyrl-UZ" sz="20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ru-RU" altLang="ru-RU" sz="2000" b="1" dirty="0">
                <a:solidFill>
                  <a:schemeClr val="bg1"/>
                </a:solidFill>
                <a:latin typeface="Times New Roman" panose="02020603050405020304" pitchFamily="18" charset="0"/>
                <a:cs typeface="Times New Roman" panose="02020603050405020304" pitchFamily="18" charset="0"/>
              </a:rPr>
              <a:t>Муқаддима</a:t>
            </a:r>
          </a:p>
          <a:p>
            <a:pPr marL="285750" indent="-285750">
              <a:buFont typeface="Wingdings" panose="05000000000000000000" pitchFamily="2" charset="2"/>
              <a:buChar char="Ø"/>
            </a:pP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Воситаҳои муҳофизатии диэлектрикии резинӣ</a:t>
            </a:r>
            <a:r>
              <a:rPr lang="tg-Cyrl-TJ"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Намудҳои эҳтимолии ҷароҳатҳо</a:t>
            </a:r>
            <a:endParaRPr lang="ru-RU" sz="2000" dirty="0">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tg-Cyrl-TJ" sz="2000" b="1" dirty="0">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r>
              <a:rPr lang="ru-RU" altLang="ru-RU" sz="2000" b="1" dirty="0">
                <a:solidFill>
                  <a:schemeClr val="bg1"/>
                </a:solidFill>
                <a:latin typeface="Times New Roman" panose="02020603050405020304" pitchFamily="18" charset="0"/>
                <a:cs typeface="Times New Roman" panose="02020603050405020304" pitchFamily="18" charset="0"/>
              </a:rPr>
              <a:t>2.</a:t>
            </a:r>
            <a:r>
              <a:rPr lang="tg-Cyrl-TJ" sz="2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Хулосаи лексия</a:t>
            </a: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ru-RU"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eaLnBrk="0" fontAlgn="base" hangingPunct="0">
              <a:spcBef>
                <a:spcPct val="0"/>
              </a:spcBef>
              <a:spcAft>
                <a:spcPct val="0"/>
              </a:spcAft>
              <a:buClrTx/>
            </a:pPr>
            <a:endParaRPr lang="ru-RU" altLang="ru-RU" sz="2400" dirty="0">
              <a:solidFill>
                <a:schemeClr val="tx1"/>
              </a:solidFill>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1646" y="1"/>
            <a:ext cx="9167292" cy="620687"/>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600" b="1" i="1" dirty="0">
                <a:solidFill>
                  <a:schemeClr val="tx2"/>
                </a:solidFill>
                <a:latin typeface="Times New Roman" panose="02020603050405020304" pitchFamily="18" charset="0"/>
                <a:cs typeface="Times New Roman" panose="02020603050405020304" pitchFamily="18" charset="0"/>
              </a:rPr>
              <a:t>Нақшаи лексия</a:t>
            </a:r>
            <a:endParaRPr lang="ru-RU" altLang="ru-RU" sz="3600"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32700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BC3AF0E4-A826-4F7A-ACFD-48C046599FDF}"/>
              </a:ext>
            </a:extLst>
          </p:cNvPr>
          <p:cNvSpPr>
            <a:spLocks noGrp="1"/>
          </p:cNvSpPr>
          <p:nvPr>
            <p:ph type="title"/>
          </p:nvPr>
        </p:nvSpPr>
        <p:spPr>
          <a:xfrm>
            <a:off x="225860" y="122139"/>
            <a:ext cx="8712968" cy="359802"/>
          </a:xfrm>
        </p:spPr>
        <p:txBody>
          <a:bodyPr>
            <a:noAutofit/>
          </a:body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Воситаҳои муҳофизатии диэлектрикии резинӣ </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E432B7AC-25A0-42FA-B63D-59D9D438E1C9}"/>
              </a:ext>
            </a:extLst>
          </p:cNvPr>
          <p:cNvSpPr txBox="1"/>
          <p:nvPr/>
        </p:nvSpPr>
        <p:spPr>
          <a:xfrm>
            <a:off x="971600" y="476672"/>
            <a:ext cx="7488832" cy="5745932"/>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Ҷароҳатбардорӣ ҳангоми иҷрои корҳои васли электрикӣ яке аз падидаҳои паҳншуда ба ҳисоб меравад.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На таҷрибаи зиёди корӣ ва на сатҳи баланди тахассуси мутахассисон кафолат намедиҳанд, ки осебпазирӣ ба амал намеояд. Баръакс, маълумоти оморӣ нишон медиҳад, ки дар 65 фоизи ҳолатҳои нохуше, ки ҳангоми васл ва танзими таҷҳизоти барқӣ рух медиҳанд, маҳз мутахассисони баландихтисос осеб мебинанд. Ин ҳолат зарурати истифодаи қатъии воситаҳои муҳофизати инфиродӣ ва риояи қоидаҳои бехатариро таъкид менамояд.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15111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8229600" cy="5616624"/>
          </a:xfrm>
        </p:spPr>
        <p:txBody>
          <a:bodyPr>
            <a:noAutofit/>
          </a:bodyPr>
          <a:lstStyle/>
          <a:p>
            <a:pPr marL="0" indent="0" algn="just">
              <a:spcAft>
                <a:spcPts val="1000"/>
              </a:spcAft>
              <a:buNone/>
            </a:pPr>
            <a:r>
              <a:rPr lang="ru-RU" sz="2200" dirty="0">
                <a:effectLst/>
                <a:latin typeface="Times New Roman" panose="02020603050405020304" pitchFamily="18" charset="0"/>
                <a:ea typeface="Times New Roman" panose="02020603050405020304" pitchFamily="18" charset="0"/>
              </a:rPr>
              <a:t>	</a:t>
            </a:r>
            <a:endParaRPr lang="tg-Cyrl-TJ" sz="22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9BB157-D945-4B78-9330-36F5922E4F9E}"/>
              </a:ext>
            </a:extLst>
          </p:cNvPr>
          <p:cNvSpPr txBox="1"/>
          <p:nvPr/>
        </p:nvSpPr>
        <p:spPr>
          <a:xfrm>
            <a:off x="654894" y="764704"/>
            <a:ext cx="8229600" cy="4602029"/>
          </a:xfrm>
          <a:prstGeom prst="rect">
            <a:avLst/>
          </a:prstGeom>
          <a:noFill/>
        </p:spPr>
        <p:txBody>
          <a:bodyPr wrap="square">
            <a:spAutoFit/>
          </a:bodyPr>
          <a:lstStyle/>
          <a:p>
            <a:pPr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rPr>
              <a:t>Аз ҷумлаи воситаҳои асосии муҳофизат аз таъсири ҷараёни барқ дастпӯшакҳои диэлектрикӣ, пойафзол (кафшҳо), мӯзаҳо ва қолинҳои диэлектрикӣ ба ҳисоб мераванд. </a:t>
            </a:r>
            <a:r>
              <a:rPr lang="ru-RU" sz="2200" dirty="0">
                <a:effectLst/>
                <a:latin typeface="Times New Roman" panose="02020603050405020304" pitchFamily="18" charset="0"/>
                <a:ea typeface="Times New Roman" panose="02020603050405020304" pitchFamily="18" charset="0"/>
              </a:rPr>
              <a:t>Ин воситаҳо аз резинаи таркиби махсус истеҳсол гардида, дорои устувории баланди электрӣ ва чандирии хуб мебошанд. Бо вуҷуди ин, таъсири омилҳои муҳити зист, аз қабили ҳарорат, нур, равғанҳои минералӣ, бензин ва моддаҳои кимиёвӣ метавонад ба пастшавии хусусиятҳои муҳофизатии онҳо оварда расонад, ки дар навбати худ хатари ҷароҳатбардориро зиёд мекунад.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46893925-C9A8-4564-A5E0-A0844D29C2A2}"/>
              </a:ext>
            </a:extLst>
          </p:cNvPr>
          <p:cNvSpPr>
            <a:spLocks noGrp="1"/>
          </p:cNvSpPr>
          <p:nvPr>
            <p:ph type="title"/>
          </p:nvPr>
        </p:nvSpPr>
        <p:spPr>
          <a:xfrm>
            <a:off x="225860" y="122139"/>
            <a:ext cx="8712968" cy="359802"/>
          </a:xfrm>
        </p:spPr>
        <p:txBody>
          <a:bodyPr>
            <a:noAutofit/>
          </a:body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Воситаҳои муҳофизатии диэлектрикии резинӣ </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10424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1D7FB3F1-7144-42D3-93BE-B050369CB5DB}"/>
              </a:ext>
            </a:extLst>
          </p:cNvPr>
          <p:cNvSpPr>
            <a:spLocks noGrp="1"/>
          </p:cNvSpPr>
          <p:nvPr>
            <p:ph type="title"/>
          </p:nvPr>
        </p:nvSpPr>
        <p:spPr>
          <a:xfrm>
            <a:off x="225860" y="122139"/>
            <a:ext cx="8712968" cy="359802"/>
          </a:xfrm>
        </p:spPr>
        <p:txBody>
          <a:bodyPr>
            <a:noAutofit/>
          </a:body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Воситаҳои муҳофизатии диэлектрикии резинӣ </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268317EB-9954-438D-A1A6-9509E7674A63}"/>
              </a:ext>
            </a:extLst>
          </p:cNvPr>
          <p:cNvSpPr txBox="1"/>
          <p:nvPr/>
        </p:nvSpPr>
        <p:spPr>
          <a:xfrm>
            <a:off x="899592" y="908720"/>
            <a:ext cx="7776864" cy="4094198"/>
          </a:xfrm>
          <a:prstGeom prst="rect">
            <a:avLst/>
          </a:prstGeom>
          <a:noFill/>
        </p:spPr>
        <p:txBody>
          <a:bodyPr wrap="square">
            <a:spAutoFit/>
          </a:bodyPr>
          <a:lstStyle/>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rPr>
              <a:t>Дастпӯшакҳои диэлектрикӣ вобаста ба сатҳи шиддати дастгоҳҳо ба ду намуд ҷудо мешаванд: барои дастгоҳҳои то 1000 В — ҳамчун воситаи асосии муҳофизат, ва барои дастгоҳҳои зиёда аз 1000 В — ҳамчун воситаи иловагӣ дар якҷоягӣ бо воситаҳои асосии изолятсионӣ истифода мегарданд. Истифодаи дуруст ва санҷиши пешакии онҳо (аз нигоҳи герметикӣ ва набудани осеби механикӣ) яке аз шартҳои асосии пешгирии осебҳои барқӣ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54167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Объект 8">
            <a:extLst>
              <a:ext uri="{FF2B5EF4-FFF2-40B4-BE49-F238E27FC236}">
                <a16:creationId xmlns:a16="http://schemas.microsoft.com/office/drawing/2014/main" id="{74E7AC72-ED74-4893-B6F3-022FA083065D}"/>
              </a:ext>
            </a:extLst>
          </p:cNvPr>
          <p:cNvSpPr>
            <a:spLocks noGrp="1"/>
          </p:cNvSpPr>
          <p:nvPr>
            <p:ph idx="1"/>
          </p:nvPr>
        </p:nvSpPr>
        <p:spPr>
          <a:xfrm>
            <a:off x="457200" y="764704"/>
            <a:ext cx="8229600" cy="4389120"/>
          </a:xfrm>
        </p:spPr>
        <p:txBody>
          <a:bodyPr>
            <a:normAutofit/>
          </a:bodyPr>
          <a:lstStyle/>
          <a:p>
            <a:pPr indent="0" algn="just">
              <a:lnSpc>
                <a:spcPct val="150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Заголовок 1">
            <a:extLst>
              <a:ext uri="{FF2B5EF4-FFF2-40B4-BE49-F238E27FC236}">
                <a16:creationId xmlns:a16="http://schemas.microsoft.com/office/drawing/2014/main" id="{5D14189D-942B-4108-AB10-BA13D0646BC8}"/>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Воситаҳои муҳофизатии диэлектрикии резинӣ </a:t>
            </a:r>
            <a:endParaRPr lang="ru-RU" sz="20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24A60C21-E4FD-4EB7-B7D5-574C57287387}"/>
              </a:ext>
            </a:extLst>
          </p:cNvPr>
          <p:cNvSpPr txBox="1"/>
          <p:nvPr/>
        </p:nvSpPr>
        <p:spPr>
          <a:xfrm>
            <a:off x="755576" y="693355"/>
            <a:ext cx="8064896" cy="5500993"/>
          </a:xfrm>
          <a:prstGeom prst="rect">
            <a:avLst/>
          </a:prstGeom>
          <a:noFill/>
        </p:spPr>
        <p:txBody>
          <a:bodyPr wrap="square">
            <a:spAutoFit/>
          </a:bodyPr>
          <a:lstStyle/>
          <a:p>
            <a:pPr indent="228600" algn="just">
              <a:lnSpc>
                <a:spcPct val="150000"/>
              </a:lnSpc>
            </a:pPr>
            <a:r>
              <a:rPr lang="tg-Cyrl-TJ" sz="2100" dirty="0">
                <a:effectLst/>
                <a:latin typeface="Times New Roman" panose="02020603050405020304" pitchFamily="18" charset="0"/>
                <a:ea typeface="Times New Roman" panose="02020603050405020304" pitchFamily="18" charset="0"/>
              </a:rPr>
              <a:t>Пойафзол ва мӯзаҳои диэлектрикӣ низ нақши муҳим дошта, ҳамчун воситаҳои иловагии муҳофизат ҳангоми кор бо таҷҳизоти барқӣ истифода мешаванд. Онҳо на танҳо ҳангоми иҷрои амалиёт бо воситаҳои асосии муҳофизатӣ, балки барои ҳифз аз шиддати қадамӣ дар дастгоҳҳои барқии ҳар гуна шиддат, аз ҷумла дар хатҳои ҳавоии интиқоли барқ, аҳамияти калон доранд. Ҳамин тариқ, риояи талаботи истифодаи воситаҳои муҳофизати диэлектрикӣ, санҷиши мунтазами ҳолати техникии онҳо ва татбиқи қоидаҳои бехатарӣ омилҳои калидӣ дар паст намудани сатҳи ҷароҳатҳои истеҳсолӣ ва пешгирии бемориҳои касбӣ дар соҳаи </a:t>
            </a:r>
            <a:endParaRPr lang="tg-Cyrl-TJ" sz="2100" dirty="0">
              <a:latin typeface="Times New Roman" panose="02020603050405020304" pitchFamily="18" charset="0"/>
              <a:ea typeface="Times New Roman" panose="02020603050405020304" pitchFamily="18" charset="0"/>
            </a:endParaRPr>
          </a:p>
          <a:p>
            <a:pPr indent="228600" algn="just">
              <a:lnSpc>
                <a:spcPct val="150000"/>
              </a:lnSpc>
            </a:pPr>
            <a:r>
              <a:rPr lang="tg-Cyrl-TJ" sz="2100" dirty="0">
                <a:effectLst/>
                <a:latin typeface="Times New Roman" panose="02020603050405020304" pitchFamily="18" charset="0"/>
                <a:ea typeface="Times New Roman" panose="02020603050405020304" pitchFamily="18" charset="0"/>
              </a:rPr>
              <a:t>энергетика ба шумор мераванд.</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B0D2072D-2FE5-4442-B30A-14CE1AF4BF60}"/>
              </a:ext>
            </a:extLst>
          </p:cNvPr>
          <p:cNvSpPr txBox="1"/>
          <p:nvPr/>
        </p:nvSpPr>
        <p:spPr>
          <a:xfrm>
            <a:off x="395536" y="6093296"/>
            <a:ext cx="6336704" cy="503664"/>
          </a:xfrm>
          <a:prstGeom prst="rect">
            <a:avLst/>
          </a:prstGeom>
          <a:noFill/>
        </p:spPr>
        <p:txBody>
          <a:bodyPr wrap="square">
            <a:spAutoFit/>
          </a:bodyPr>
          <a:lstStyle/>
          <a:p>
            <a:pPr lvl="0" algn="just">
              <a:lnSpc>
                <a:spcPct val="115000"/>
              </a:lnSpc>
              <a:spcAft>
                <a:spcPts val="0"/>
              </a:spcAft>
            </a:pP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a:t>
            </a:r>
          </a:p>
          <a:p>
            <a:pPr lvl="0" algn="just">
              <a:lnSpc>
                <a:spcPct val="115000"/>
              </a:lnSpc>
              <a:spcAft>
                <a:spcPts val="0"/>
              </a:spcAft>
            </a:pP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барои машғулиятҳои озмоишӣ. Қисми 1</a:t>
            </a: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894810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a:extLst>
              <a:ext uri="{FF2B5EF4-FFF2-40B4-BE49-F238E27FC236}">
                <a16:creationId xmlns:a16="http://schemas.microsoft.com/office/drawing/2014/main" id="{DA8E33CB-70F9-4A58-9E6E-111E70E0A03F}"/>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Намудҳои эҳтимолии ҷароҳатҳо</a:t>
            </a:r>
            <a:endParaRPr lang="ru-RU" sz="20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F19121C-2084-44B1-BD61-2B1389BBFE2A}"/>
              </a:ext>
            </a:extLst>
          </p:cNvPr>
          <p:cNvSpPr txBox="1"/>
          <p:nvPr/>
        </p:nvSpPr>
        <p:spPr>
          <a:xfrm>
            <a:off x="755576" y="548680"/>
            <a:ext cx="8064896" cy="6132063"/>
          </a:xfrm>
          <a:prstGeom prst="rect">
            <a:avLst/>
          </a:prstGeom>
          <a:noFill/>
        </p:spPr>
        <p:txBody>
          <a:bodyPr wrap="square">
            <a:spAutoFit/>
          </a:bodyPr>
          <a:lstStyle/>
          <a:p>
            <a:pPr>
              <a:lnSpc>
                <a:spcPct val="150000"/>
              </a:lnSpc>
            </a:pPr>
            <a:r>
              <a:rPr lang="ru-RU" sz="2200" dirty="0">
                <a:effectLst/>
                <a:latin typeface="Times New Roman" panose="02020603050405020304" pitchFamily="18" charset="0"/>
                <a:ea typeface="Times New Roman" panose="02020603050405020304" pitchFamily="18" charset="0"/>
              </a:rPr>
              <a:t>	</a:t>
            </a:r>
            <a:r>
              <a:rPr lang="tg-Cyrl-TJ" sz="2200" dirty="0">
                <a:effectLst/>
                <a:latin typeface="Times New Roman" panose="02020603050405020304" pitchFamily="18" charset="0"/>
                <a:ea typeface="Times New Roman" panose="02020603050405020304" pitchFamily="18" charset="0"/>
              </a:rPr>
              <a:t>Дар кори низоми электроэнергетикӣ намудҳои асосии эҳтимоли ҷароҳатҳо инҳоянд:</a:t>
            </a:r>
            <a:br>
              <a:rPr lang="tg-Cyrl-TJ" sz="2200" dirty="0">
                <a:effectLst/>
                <a:latin typeface="Times New Roman" panose="02020603050405020304" pitchFamily="18" charset="0"/>
                <a:ea typeface="Times New Roman" panose="02020603050405020304" pitchFamily="18" charset="0"/>
              </a:rPr>
            </a:br>
            <a:r>
              <a:rPr lang="tg-Cyrl-TJ" sz="2200" dirty="0">
                <a:effectLst/>
                <a:latin typeface="Times New Roman" panose="02020603050405020304" pitchFamily="18" charset="0"/>
                <a:ea typeface="Times New Roman" panose="02020603050405020304" pitchFamily="18" charset="0"/>
              </a:rPr>
              <a:t>• зарбхӯрӣ ва осебёбии бофтаҳо дар натиҷаи таъсири қисмҳои гардишкунандаи таҷҳизот;</a:t>
            </a:r>
            <a:br>
              <a:rPr lang="tg-Cyrl-TJ" sz="2200" dirty="0">
                <a:effectLst/>
                <a:latin typeface="Times New Roman" panose="02020603050405020304" pitchFamily="18" charset="0"/>
                <a:ea typeface="Times New Roman" panose="02020603050405020304" pitchFamily="18" charset="0"/>
              </a:rPr>
            </a:br>
            <a:r>
              <a:rPr lang="tg-Cyrl-TJ" sz="2200" dirty="0">
                <a:effectLst/>
                <a:latin typeface="Times New Roman" panose="02020603050405020304" pitchFamily="18" charset="0"/>
                <a:ea typeface="Times New Roman" panose="02020603050405020304" pitchFamily="18" charset="0"/>
              </a:rPr>
              <a:t>• сӯхтани барқӣ (электроожоги), ки дар натиҷаи тамоси мустақим ё камонӣ (дугавӣ) бо манбаи ҷараён ба вуҷуд меоянд;</a:t>
            </a:r>
            <a:br>
              <a:rPr lang="tg-Cyrl-TJ" sz="2200" dirty="0">
                <a:effectLst/>
                <a:latin typeface="Times New Roman" panose="02020603050405020304" pitchFamily="18" charset="0"/>
                <a:ea typeface="Times New Roman" panose="02020603050405020304" pitchFamily="18" charset="0"/>
              </a:rPr>
            </a:br>
            <a:r>
              <a:rPr lang="tg-Cyrl-TJ" sz="2200" dirty="0">
                <a:effectLst/>
                <a:latin typeface="Times New Roman" panose="02020603050405020304" pitchFamily="18" charset="0"/>
                <a:ea typeface="Times New Roman" panose="02020603050405020304" pitchFamily="18" charset="0"/>
              </a:rPr>
              <a:t>• осебёбии луобпардаи чашм ҳангоми ворид шудани чанг ва зарраҳои майдаи пармакунӣ (стружка) дар ҷараёни сӯрохкунӣ;</a:t>
            </a:r>
            <a:br>
              <a:rPr lang="tg-Cyrl-TJ" sz="2200" dirty="0">
                <a:effectLst/>
                <a:latin typeface="Times New Roman" panose="02020603050405020304" pitchFamily="18" charset="0"/>
                <a:ea typeface="Times New Roman" panose="02020603050405020304" pitchFamily="18" charset="0"/>
              </a:rPr>
            </a:br>
            <a:r>
              <a:rPr lang="tg-Cyrl-TJ" sz="2200" dirty="0">
                <a:effectLst/>
                <a:latin typeface="Times New Roman" panose="02020603050405020304" pitchFamily="18" charset="0"/>
                <a:ea typeface="Times New Roman" panose="02020603050405020304" pitchFamily="18" charset="0"/>
              </a:rPr>
              <a:t>• мушкилоти узвҳои нафаскашӣ (шуш), ки дар натиҷаи ворид шудани чанг аз баъзе маводҳои композитсионӣ</a:t>
            </a:r>
          </a:p>
          <a:p>
            <a:pPr>
              <a:lnSpc>
                <a:spcPct val="150000"/>
              </a:lnSpc>
            </a:pPr>
            <a:r>
              <a:rPr lang="tg-Cyrl-TJ" sz="2200" dirty="0">
                <a:effectLst/>
                <a:latin typeface="Times New Roman" panose="02020603050405020304" pitchFamily="18" charset="0"/>
                <a:ea typeface="Times New Roman" panose="02020603050405020304" pitchFamily="18" charset="0"/>
              </a:rPr>
              <a:t> (аз қабили MDF, нахи шишагӣ ва ғайра) </a:t>
            </a:r>
          </a:p>
          <a:p>
            <a:pPr>
              <a:lnSpc>
                <a:spcPct val="150000"/>
              </a:lnSpc>
            </a:pPr>
            <a:r>
              <a:rPr lang="tg-Cyrl-TJ" sz="2200" dirty="0">
                <a:effectLst/>
                <a:latin typeface="Times New Roman" panose="02020603050405020304" pitchFamily="18" charset="0"/>
                <a:ea typeface="Times New Roman" panose="02020603050405020304" pitchFamily="18" charset="0"/>
              </a:rPr>
              <a:t>ба вуҷуд меоянд.</a:t>
            </a:r>
            <a:endParaRPr lang="ru-RU" sz="2200" dirty="0"/>
          </a:p>
        </p:txBody>
      </p:sp>
    </p:spTree>
    <p:extLst>
      <p:ext uri="{BB962C8B-B14F-4D97-AF65-F5344CB8AC3E}">
        <p14:creationId xmlns:p14="http://schemas.microsoft.com/office/powerpoint/2010/main" val="35801197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361CE7B8-AB57-4452-B67C-D89AC35E7950}"/>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Намудҳои эҳтимолии ҷароҳатҳо</a:t>
            </a:r>
            <a:endParaRPr lang="ru-RU" sz="20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3EF9F80-44AA-4903-BA20-BFD394A6CF54}"/>
              </a:ext>
            </a:extLst>
          </p:cNvPr>
          <p:cNvSpPr txBox="1"/>
          <p:nvPr/>
        </p:nvSpPr>
        <p:spPr>
          <a:xfrm>
            <a:off x="971600" y="1124744"/>
            <a:ext cx="7704856" cy="3592907"/>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Пешгирии чунин ҳолатҳо танҳо дар натиҷаи риояи қатъии қоидаҳои техникаи бехатарӣ, ки бо санадҳои меъёрии ҳуқуқӣ ва стандартҳои дахлдор (ГОСТ) танзим шудаанд, имконпазир мебошад. Дар поён қоидаҳои асосӣ оварда мешаванд, ки риояи онҳо имкон медиҳад корҳои васлкунӣ, ивазкунӣ ва танзими таҷҳизоти барқии ҳар гуна дараҷаи мураккабӣ бидуни ҳодисаҳои нохуш анҷом дода шаванд.</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129567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1">
            <a:extLst>
              <a:ext uri="{FF2B5EF4-FFF2-40B4-BE49-F238E27FC236}">
                <a16:creationId xmlns:a16="http://schemas.microsoft.com/office/drawing/2014/main" id="{1A6169B1-32C6-4D64-B269-3FC16C74A709}"/>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Намудҳои эҳтимолии ҷароҳатҳо</a:t>
            </a:r>
            <a:endParaRPr lang="ru-RU" sz="20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2" name="Рисунок 11">
            <a:extLst>
              <a:ext uri="{FF2B5EF4-FFF2-40B4-BE49-F238E27FC236}">
                <a16:creationId xmlns:a16="http://schemas.microsoft.com/office/drawing/2014/main" id="{BBF4B2F8-B08C-4F6B-B9BD-BDB9DDA197CA}"/>
              </a:ext>
            </a:extLst>
          </p:cNvPr>
          <p:cNvPicPr/>
          <p:nvPr/>
        </p:nvPicPr>
        <p:blipFill rotWithShape="1">
          <a:blip r:embed="rId2"/>
          <a:srcRect t="9664" b="8954"/>
          <a:stretch/>
        </p:blipFill>
        <p:spPr bwMode="auto">
          <a:xfrm>
            <a:off x="1475656" y="908720"/>
            <a:ext cx="6480720" cy="3600400"/>
          </a:xfrm>
          <a:prstGeom prst="rect">
            <a:avLst/>
          </a:prstGeom>
          <a:ln>
            <a:noFill/>
          </a:ln>
          <a:extLst>
            <a:ext uri="{53640926-AAD7-44D8-BBD7-CCE9431645EC}">
              <a14:shadowObscured xmlns:a14="http://schemas.microsoft.com/office/drawing/2010/main"/>
            </a:ext>
          </a:extLst>
        </p:spPr>
      </p:pic>
      <p:sp>
        <p:nvSpPr>
          <p:cNvPr id="14" name="Прямоугольник 13">
            <a:extLst>
              <a:ext uri="{FF2B5EF4-FFF2-40B4-BE49-F238E27FC236}">
                <a16:creationId xmlns:a16="http://schemas.microsoft.com/office/drawing/2014/main" id="{47B3F400-6CF7-4FB7-823F-034AC4117FF0}"/>
              </a:ext>
            </a:extLst>
          </p:cNvPr>
          <p:cNvSpPr/>
          <p:nvPr/>
        </p:nvSpPr>
        <p:spPr>
          <a:xfrm>
            <a:off x="611560" y="4869160"/>
            <a:ext cx="6480720"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1.</a:t>
            </a:r>
            <a:r>
              <a:rPr lang="tg-Cyrl-TJ" sz="1200" i="1" dirty="0">
                <a:effectLst/>
                <a:latin typeface="Times New Roman" panose="02020603050405020304" pitchFamily="18" charset="0"/>
                <a:ea typeface="Times New Roman" panose="02020603050405020304" pitchFamily="18" charset="0"/>
                <a:cs typeface="Times New Roman" panose="02020603050405020304" pitchFamily="18" charset="0"/>
              </a:rPr>
              <a:t> Намудҳо ва шароитҳои фаъолияти меҳнатӣ</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03627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802889"/>
            <a:ext cx="7997805" cy="5452980"/>
          </a:xfrm>
        </p:spPr>
        <p:txBody>
          <a:bodyPr>
            <a:noAutofit/>
          </a:bodyPr>
          <a:lstStyle/>
          <a:p>
            <a:pPr marL="0" lvl="0" indent="0" algn="just">
              <a:lnSpc>
                <a:spcPct val="115000"/>
              </a:lnSpc>
              <a:spcAft>
                <a:spcPts val="1000"/>
              </a:spcAft>
              <a:buSzPts val="1000"/>
              <a:buNone/>
              <a:tabLst>
                <a:tab pos="457200" algn="l"/>
              </a:tabLs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8CC26D6E-4652-4881-97E8-2E500E1715BE}"/>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Намудҳои эҳтимолии ҷароҳатҳо</a:t>
            </a:r>
            <a:endParaRPr lang="ru-RU" sz="20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FC6B48A-0EA7-40D6-89D9-ABDFC2C3D11D}"/>
              </a:ext>
            </a:extLst>
          </p:cNvPr>
          <p:cNvSpPr txBox="1"/>
          <p:nvPr/>
        </p:nvSpPr>
        <p:spPr>
          <a:xfrm>
            <a:off x="899593" y="611199"/>
            <a:ext cx="7781780" cy="6130653"/>
          </a:xfrm>
          <a:prstGeom prst="rect">
            <a:avLst/>
          </a:prstGeom>
          <a:noFill/>
        </p:spPr>
        <p:txBody>
          <a:bodyPr wrap="square">
            <a:spAutoFit/>
          </a:bodyPr>
          <a:lstStyle/>
          <a:p>
            <a:pPr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Таснифи шароити меҳнат аз рӯи дараҷаи зарароварӣ ва хавфнокӣ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Синфи 1 – оптималӣ.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Шароите, ки дар онҳо таъсири омилҳои истеҳсолӣ ба саломатии корманд ҳадди ақал буда, барои нигоҳ доштани қобилияти баланди корӣ мусоидат мекунанд.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Синфи 2 – қобили қабул (допустимый).</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Шароите, ки дар онҳо таъсири омилҳои истеҳсолӣ аз меъёрҳои гигиенӣ зиёд нест ва пас аз </a:t>
            </a:r>
          </a:p>
          <a:p>
            <a:pPr indent="449580"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истироҳат организми инсон ба </a:t>
            </a:r>
          </a:p>
          <a:p>
            <a:pPr indent="449580"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ҳолати муқаррарӣ бармегардад.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769565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5A2EFFBE-2D38-428D-A707-C604B31A07DA}"/>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Намудҳои эҳтимолии ҷароҳатҳо</a:t>
            </a:r>
            <a:endParaRPr lang="ru-RU" sz="20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987474A-4FFD-4E08-994E-4893AB7747A0}"/>
              </a:ext>
            </a:extLst>
          </p:cNvPr>
          <p:cNvSpPr txBox="1"/>
          <p:nvPr/>
        </p:nvSpPr>
        <p:spPr>
          <a:xfrm>
            <a:off x="827584" y="1124744"/>
            <a:ext cx="7704856" cy="3949927"/>
          </a:xfrm>
          <a:prstGeom prst="rect">
            <a:avLst/>
          </a:prstGeom>
          <a:noFill/>
        </p:spPr>
        <p:txBody>
          <a:bodyPr wrap="square">
            <a:spAutoFit/>
          </a:bodyPr>
          <a:lstStyle/>
          <a:p>
            <a:pPr algn="just">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Синфи 3 – зараровар.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Шароите, ки дар онҳо омилҳои зараровари истеҳсолӣ аз меъёрҳои гигиенӣ зиёд буда, метавонанд ба саломатии корманд таъсири манфӣ расонанд ва боиси рушди бемориҳои касбӣ гарданд.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Синфи 4 – хавфнок (экстремальный).</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Шароите, ки дар онҳо ҳатто дар муддати кӯтоҳ хатари ҷиддӣ ба ҳаёт ба вуҷуд меояд ва эҳтимоли баланди пайдоиши бемориҳои вазнин ё ҷароҳатҳои шадид мавҷуд аст.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41443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496854D-9602-4D51-8B9C-5CE1EEB8748B}"/>
              </a:ext>
            </a:extLst>
          </p:cNvPr>
          <p:cNvSpPr txBox="1"/>
          <p:nvPr/>
        </p:nvSpPr>
        <p:spPr>
          <a:xfrm>
            <a:off x="971600" y="908720"/>
            <a:ext cx="7704856" cy="2914772"/>
          </a:xfrm>
          <a:prstGeom prst="rect">
            <a:avLst/>
          </a:prstGeom>
          <a:noFill/>
        </p:spPr>
        <p:txBody>
          <a:bodyPr wrap="square">
            <a:spAutoFit/>
          </a:bodyPr>
          <a:lstStyle/>
          <a:p>
            <a:pPr>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Кор дар шароити хавфноки меҳнат танҳо дар ҳолатҳои зерин иҷозат дода мешавад:</a:t>
            </a:r>
            <a:b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ҳангоми бартарафсозии ҳолатҳои садамавӣ;</a:t>
            </a:r>
            <a:b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ҳангоми гузаронидани корҳои таъмирӣ.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чунин ҳолатҳо иҷрои кор бояд бо истифодаи воситаҳои муҳофизат ва бо риояи қатъии реҷаҳои корӣ амалӣ карда 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AAC82CE1-1C43-49E5-A22F-82CB64F527C4}"/>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Намудҳои эҳтимолии ҷароҳатҳо</a:t>
            </a:r>
            <a:endParaRPr lang="ru-RU" sz="20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0095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8FC809C-1D54-4682-B7CB-A99D32D434F5}"/>
              </a:ext>
            </a:extLst>
          </p:cNvPr>
          <p:cNvSpPr txBox="1"/>
          <p:nvPr/>
        </p:nvSpPr>
        <p:spPr>
          <a:xfrm>
            <a:off x="971600" y="1124744"/>
            <a:ext cx="7704856" cy="3586366"/>
          </a:xfrm>
          <a:prstGeom prst="rect">
            <a:avLst/>
          </a:prstGeom>
          <a:noFill/>
        </p:spPr>
        <p:txBody>
          <a:bodyPr wrap="square">
            <a:spAutoFit/>
          </a:bodyPr>
          <a:lstStyle/>
          <a:p>
            <a:pPr>
              <a:lnSpc>
                <a:spcPct val="150000"/>
              </a:lnSpc>
            </a:pPr>
            <a:r>
              <a:rPr lang="tg-Cyrl-TJ" sz="2200" b="1" dirty="0">
                <a:effectLst/>
                <a:latin typeface="Times New Roman" panose="02020603050405020304" pitchFamily="18" charset="0"/>
                <a:ea typeface="Times New Roman" panose="02020603050405020304" pitchFamily="18" charset="0"/>
              </a:rPr>
              <a:t>Вазифаҳои ҳифзи меҳнат (илм, хизматрасонӣ, мутахассис):</a:t>
            </a:r>
            <a:endParaRPr lang="ru-RU" sz="2200" dirty="0">
              <a:effectLst/>
              <a:latin typeface="Times New Roman" panose="02020603050405020304" pitchFamily="18" charset="0"/>
              <a:ea typeface="Times New Roman" panose="02020603050405020304" pitchFamily="18" charset="0"/>
            </a:endParaRPr>
          </a:p>
          <a:p>
            <a:pPr marL="342900" lvl="0" indent="-342900">
              <a:lnSpc>
                <a:spcPct val="150000"/>
              </a:lnSpc>
              <a:tabLst>
                <a:tab pos="457200" algn="l"/>
              </a:tabLst>
            </a:pPr>
            <a:r>
              <a:rPr lang="tg-Cyrl-TJ" sz="2200" dirty="0">
                <a:effectLst/>
                <a:latin typeface="Times New Roman" panose="02020603050405020304" pitchFamily="18" charset="0"/>
                <a:ea typeface="Times New Roman" panose="02020603050405020304" pitchFamily="18" charset="0"/>
              </a:rPr>
              <a:t>Муайян намудани омилҳои манфии истеҳсолӣ ва сабабҳои пайдоиши онҳо;</a:t>
            </a:r>
            <a:endParaRPr lang="ru-RU" sz="2200" dirty="0">
              <a:effectLst/>
              <a:latin typeface="Times New Roman" panose="02020603050405020304" pitchFamily="18" charset="0"/>
              <a:ea typeface="Times New Roman" panose="02020603050405020304" pitchFamily="18" charset="0"/>
            </a:endParaRPr>
          </a:p>
          <a:p>
            <a:pPr marL="342900" lvl="0" indent="-342900">
              <a:lnSpc>
                <a:spcPct val="150000"/>
              </a:lnSpc>
              <a:tabLst>
                <a:tab pos="457200" algn="l"/>
              </a:tabLst>
            </a:pPr>
            <a:r>
              <a:rPr lang="tg-Cyrl-TJ" sz="2200" dirty="0">
                <a:effectLst/>
                <a:latin typeface="Times New Roman" panose="02020603050405020304" pitchFamily="18" charset="0"/>
                <a:ea typeface="Times New Roman" panose="02020603050405020304" pitchFamily="18" charset="0"/>
              </a:rPr>
              <a:t>Арзёбии сатҳи таъсири онҳо ба инсон ва муайян намудани дараҷаи хатари қобили қабул;</a:t>
            </a:r>
            <a:endParaRPr lang="ru-RU" sz="2200" dirty="0">
              <a:effectLst/>
              <a:latin typeface="Times New Roman" panose="02020603050405020304" pitchFamily="18" charset="0"/>
              <a:ea typeface="Times New Roman" panose="02020603050405020304" pitchFamily="18" charset="0"/>
            </a:endParaRPr>
          </a:p>
          <a:p>
            <a:pPr marL="342900" lvl="0" indent="-342900">
              <a:lnSpc>
                <a:spcPct val="150000"/>
              </a:lnSpc>
              <a:tabLst>
                <a:tab pos="457200" algn="l"/>
              </a:tabLst>
            </a:pPr>
            <a:r>
              <a:rPr lang="tg-Cyrl-TJ" sz="2200" dirty="0">
                <a:effectLst/>
                <a:latin typeface="Times New Roman" panose="02020603050405020304" pitchFamily="18" charset="0"/>
                <a:ea typeface="Times New Roman" panose="02020603050405020304" pitchFamily="18" charset="0"/>
              </a:rPr>
              <a:t>Таҳия ва татбиқи чорабиниҳо (техникӣ ва ташкилӣ) барои ҳифзи одамон аз таъсири омилҳои манфӣ.</a:t>
            </a:r>
            <a:endParaRPr lang="ru-RU" sz="2200" dirty="0">
              <a:effectLst/>
              <a:latin typeface="Times New Roman" panose="02020603050405020304" pitchFamily="18" charset="0"/>
              <a:ea typeface="Times New Roman" panose="02020603050405020304" pitchFamily="18" charset="0"/>
            </a:endParaRPr>
          </a:p>
        </p:txBody>
      </p:sp>
      <p:sp>
        <p:nvSpPr>
          <p:cNvPr id="4" name="Заголовок 1">
            <a:extLst>
              <a:ext uri="{FF2B5EF4-FFF2-40B4-BE49-F238E27FC236}">
                <a16:creationId xmlns:a16="http://schemas.microsoft.com/office/drawing/2014/main" id="{68B84951-28F7-4D03-98B5-37FB734515A1}"/>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633571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96B088AE-88BE-4BCB-9BD8-EC9B18550694}"/>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9" name="Рисунок 8">
            <a:extLst>
              <a:ext uri="{FF2B5EF4-FFF2-40B4-BE49-F238E27FC236}">
                <a16:creationId xmlns:a16="http://schemas.microsoft.com/office/drawing/2014/main" id="{ADE5E3D3-643D-4FE9-9B02-B64092E418C2}"/>
              </a:ext>
            </a:extLst>
          </p:cNvPr>
          <p:cNvPicPr/>
          <p:nvPr/>
        </p:nvPicPr>
        <p:blipFill>
          <a:blip r:embed="rId2"/>
          <a:stretch>
            <a:fillRect/>
          </a:stretch>
        </p:blipFill>
        <p:spPr>
          <a:xfrm>
            <a:off x="1259632" y="980728"/>
            <a:ext cx="6912768" cy="3960440"/>
          </a:xfrm>
          <a:prstGeom prst="rect">
            <a:avLst/>
          </a:prstGeom>
        </p:spPr>
      </p:pic>
      <p:sp>
        <p:nvSpPr>
          <p:cNvPr id="11" name="Прямоугольник 10">
            <a:extLst>
              <a:ext uri="{FF2B5EF4-FFF2-40B4-BE49-F238E27FC236}">
                <a16:creationId xmlns:a16="http://schemas.microsoft.com/office/drawing/2014/main" id="{1E6787EE-43B1-4955-B154-581FB3A5B770}"/>
              </a:ext>
            </a:extLst>
          </p:cNvPr>
          <p:cNvSpPr/>
          <p:nvPr/>
        </p:nvSpPr>
        <p:spPr>
          <a:xfrm>
            <a:off x="611560" y="4935899"/>
            <a:ext cx="6480720"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2.</a:t>
            </a:r>
            <a:r>
              <a:rPr lang="tg-Cyrl-TJ" sz="12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1200" i="1" dirty="0">
                <a:effectLst/>
                <a:latin typeface="Times New Roman" panose="02020603050405020304" pitchFamily="18" charset="0"/>
                <a:ea typeface="Times New Roman" panose="02020603050405020304" pitchFamily="18" charset="0"/>
              </a:rPr>
              <a:t>Намудҳои омилҳои манфии истеҳсолӣ</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1200" i="1" dirty="0">
                <a:latin typeface="Times New Roman" panose="02020603050405020304" pitchFamily="18" charset="0"/>
                <a:cs typeface="Times New Roman" panose="02020603050405020304" pitchFamily="18" charset="0"/>
              </a:rPr>
              <a:t> Аз муаллиф: бо истифода аз зеҳни 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0666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5BF0F00-6143-4114-B9C2-2A423496C1FD}"/>
              </a:ext>
            </a:extLst>
          </p:cNvPr>
          <p:cNvSpPr txBox="1"/>
          <p:nvPr/>
        </p:nvSpPr>
        <p:spPr>
          <a:xfrm>
            <a:off x="971600" y="764704"/>
            <a:ext cx="7704856" cy="4181401"/>
          </a:xfrm>
          <a:prstGeom prst="rect">
            <a:avLst/>
          </a:prstGeom>
          <a:noFill/>
        </p:spPr>
        <p:txBody>
          <a:bodyPr wrap="square">
            <a:spAutoFit/>
          </a:bodyPr>
          <a:lstStyle/>
          <a:p>
            <a:pPr>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Таснифи омилҳои манфӣ</a:t>
            </a:r>
            <a:b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(тибқи ССБТ «Омилҳои хавфнок ва зараровари истеҳсолӣ»)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Гурӯҳҳои омилҳои манфӣ: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физикӣ;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кимиёвӣ;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биологӣ;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buFont typeface="Arial" panose="020B0604020202020204" pitchFamily="34" charset="0"/>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психофизиологӣ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изофабориҳои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ҷисмонӣ ва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асабӣ</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аксари ҳолатҳо инсон ба таъсири омилҳои манфии дорои хусусияти маҷмӯӣ (комплексӣ) дучор мегардад.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DA49D4AB-D1BB-4F02-AFB1-C24C720F135F}"/>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544313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C03BAF6-F2B4-4C0E-AD94-8B3A1BDDAA85}"/>
              </a:ext>
            </a:extLst>
          </p:cNvPr>
          <p:cNvSpPr txBox="1"/>
          <p:nvPr/>
        </p:nvSpPr>
        <p:spPr>
          <a:xfrm>
            <a:off x="899592" y="980728"/>
            <a:ext cx="7704856" cy="4610365"/>
          </a:xfrm>
          <a:prstGeom prst="rect">
            <a:avLst/>
          </a:prstGeom>
          <a:noFill/>
        </p:spPr>
        <p:txBody>
          <a:bodyPr wrap="square">
            <a:spAutoFit/>
          </a:bodyPr>
          <a:lstStyle/>
          <a:p>
            <a:pPr algn="just">
              <a:lnSpc>
                <a:spcPct val="150000"/>
              </a:lnSpc>
            </a:pPr>
            <a:r>
              <a:rPr lang="tg-Cyrl-TJ" sz="22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a:effectLst/>
                <a:latin typeface="Times New Roman" panose="02020603050405020304" pitchFamily="18" charset="0"/>
                <a:ea typeface="Times New Roman" panose="02020603050405020304" pitchFamily="18" charset="0"/>
              </a:rPr>
              <a:t>Меъёрбандии омилҳои манфӣ</a:t>
            </a:r>
            <a:endParaRPr lang="ru-RU" sz="2200" dirty="0">
              <a:effectLst/>
              <a:latin typeface="Times New Roman" panose="02020603050405020304" pitchFamily="18" charset="0"/>
              <a:ea typeface="Times New Roman" panose="02020603050405020304" pitchFamily="18" charset="0"/>
            </a:endParaRPr>
          </a:p>
          <a:p>
            <a:pPr indent="449580" algn="just">
              <a:lnSpc>
                <a:spcPct val="150000"/>
              </a:lnSpc>
            </a:pPr>
            <a:r>
              <a:rPr lang="ru-RU" sz="2200" dirty="0">
                <a:effectLst/>
                <a:latin typeface="Times New Roman" panose="02020603050405020304" pitchFamily="18" charset="0"/>
                <a:ea typeface="Times New Roman" panose="02020603050405020304" pitchFamily="18" charset="0"/>
              </a:rPr>
              <a:t>Бо сабабҳои техникӣ ва иқтисодӣ пурра бартараф намудани таъсири омилҳои манфӣ ба инсон ғайриимкон мебошад. Дар муҳити табиии зист инсон ҳамеша ба таъсири омилҳои манфӣ дучор мегардад (моддаҳои зараровар дар ҳаво, об ва маҳсулоти ғизоӣ, радиатсия ва шуоъҳои электромагнитӣ). Сатҳи табиии радиатсия ва шуоъҳои электромагнитӣ — ин сатҳи табиии консентратсия мебошад.</a:t>
            </a:r>
          </a:p>
          <a:p>
            <a:pPr algn="just">
              <a:lnSpc>
                <a:spcPct val="150000"/>
              </a:lnSpc>
              <a:spcAft>
                <a:spcPts val="1000"/>
              </a:spcAft>
            </a:pP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DD9D16B3-B12C-485B-9170-D7E567404C96}"/>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914575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FC81A1C-9385-4C17-9884-AD533AA38358}"/>
              </a:ext>
            </a:extLst>
          </p:cNvPr>
          <p:cNvSpPr txBox="1"/>
          <p:nvPr/>
        </p:nvSpPr>
        <p:spPr>
          <a:xfrm>
            <a:off x="899592" y="548680"/>
            <a:ext cx="7848872" cy="5109860"/>
          </a:xfrm>
          <a:prstGeom prst="rect">
            <a:avLst/>
          </a:prstGeom>
          <a:noFill/>
        </p:spPr>
        <p:txBody>
          <a:bodyPr wrap="square">
            <a:spAutoFit/>
          </a:bodyPr>
          <a:lstStyle/>
          <a:p>
            <a:pPr indent="449580" algn="just">
              <a:lnSpc>
                <a:spcPct val="150000"/>
              </a:lnSpc>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Сатҳи ҳадди иҷозатдодашуда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—ин арзиши максималии омили манфӣ мебошад, ки ба инсон ва насли ӯ таъсири манфии биологӣ ва равонӣ намерасонад. Ҳангоми муайян кардани он, таъсири омилҳои манфӣ дар якҷоягӣ бо дигар омилҳо дар давоми тамоми фаъолияти меҳнатӣ ба назар гирифта мешавад.</a:t>
            </a:r>
          </a:p>
          <a:p>
            <a:pPr algn="just">
              <a:lnSpc>
                <a:spcPct val="150000"/>
              </a:lnSpc>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Барои омилҳои манфии кимиёвӣ истилоҳи </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консентратсияи ҳадди иҷозатдодашуда </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истифода бурда мешавад. Тибқи меъёрҳои давлатӣ ва байналмилалӣ (меъёрҳои гигиенӣ, қоидаҳо ва стандартҳои санитарӣ, қоидаҳои бехатарӣ ва ғайра) муқаррар карда мешаванд.</a:t>
            </a:r>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BB542DDC-6D87-4AE5-A9AA-DE45822B12F2}"/>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7FF406D6-3D4C-4DB6-8C0A-86ED579D23E1}"/>
              </a:ext>
            </a:extLst>
          </p:cNvPr>
          <p:cNvSpPr txBox="1"/>
          <p:nvPr/>
        </p:nvSpPr>
        <p:spPr>
          <a:xfrm>
            <a:off x="827584" y="5802556"/>
            <a:ext cx="6120680" cy="461665"/>
          </a:xfrm>
          <a:prstGeom prst="rect">
            <a:avLst/>
          </a:prstGeom>
          <a:noFill/>
        </p:spPr>
        <p:txBody>
          <a:bodyPr wrap="square">
            <a:spAutoFit/>
          </a:bodyPr>
          <a:lstStyle/>
          <a:p>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Монахов, А. Ф. </a:t>
            </a: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бехатарии электрикӣ дар иншооти электрикӣ: китоби дарсӣ барои курсҳои такмили ихтисос ва донишҷӯёни ихтисоси муҳандисии электрикӣ</a:t>
            </a:r>
            <a:r>
              <a:rPr lang="ru-RU" sz="1200" dirty="0">
                <a:effectLst/>
                <a:latin typeface="Times New Roman" panose="02020603050405020304" pitchFamily="18" charset="0"/>
                <a:ea typeface="Times New Roman" panose="02020603050405020304" pitchFamily="18" charset="0"/>
                <a:cs typeface="Times New Roman" panose="02020603050405020304" pitchFamily="18" charset="0"/>
              </a:rPr>
              <a:t>. 2008</a:t>
            </a:r>
            <a:endParaRPr lang="ru-RU" sz="1200" dirty="0"/>
          </a:p>
        </p:txBody>
      </p:sp>
    </p:spTree>
    <p:extLst>
      <p:ext uri="{BB962C8B-B14F-4D97-AF65-F5344CB8AC3E}">
        <p14:creationId xmlns:p14="http://schemas.microsoft.com/office/powerpoint/2010/main" val="15348928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87FC180-9B4E-434D-83BB-AA507A541C77}"/>
              </a:ext>
            </a:extLst>
          </p:cNvPr>
          <p:cNvSpPr txBox="1"/>
          <p:nvPr/>
        </p:nvSpPr>
        <p:spPr>
          <a:xfrm>
            <a:off x="755576" y="764704"/>
            <a:ext cx="7920880" cy="3264740"/>
          </a:xfrm>
          <a:prstGeom prst="rect">
            <a:avLst/>
          </a:prstGeom>
          <a:noFill/>
        </p:spPr>
        <p:txBody>
          <a:bodyPr wrap="square">
            <a:spAutoFit/>
          </a:bodyPr>
          <a:lstStyle/>
          <a:p>
            <a:pPr indent="449580" algn="just">
              <a:lnSpc>
                <a:spcPct val="115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200" dirty="0">
                <a:effectLst/>
                <a:latin typeface="Times New Roman" panose="02020603050405020304" pitchFamily="18" charset="0"/>
                <a:ea typeface="Times New Roman" panose="02020603050405020304" pitchFamily="18" charset="0"/>
              </a:rPr>
              <a:t>Шиддатнокии иҷозатдодашуда (Н) ё индуксияи (В) майдони магнитӣ барои шароити таъсири умумӣ (ба тамоми бадан) ва маҳаллӣ (ба </a:t>
            </a:r>
            <a:r>
              <a:rPr lang="ru-RU" sz="2200" dirty="0" err="1">
                <a:effectLst/>
                <a:latin typeface="Times New Roman" panose="02020603050405020304" pitchFamily="18" charset="0"/>
                <a:ea typeface="Times New Roman" panose="02020603050405020304" pitchFamily="18" charset="0"/>
              </a:rPr>
              <a:t>узвҳо</a:t>
            </a:r>
            <a:r>
              <a:rPr lang="ru-RU" sz="2200" dirty="0">
                <a:effectLst/>
                <a:latin typeface="Times New Roman" panose="02020603050405020304" pitchFamily="18" charset="0"/>
                <a:ea typeface="Times New Roman" panose="02020603050405020304" pitchFamily="18" charset="0"/>
              </a:rPr>
              <a:t>) вобаста ба давомнокии будубош дар майдони магнитӣ мутобиқи ҷадвали 1.2 муайян карда мешавад.</a:t>
            </a:r>
          </a:p>
          <a:p>
            <a:pPr>
              <a:lnSpc>
                <a:spcPct val="115000"/>
              </a:lnSpc>
            </a:pPr>
            <a:r>
              <a:rPr lang="ru-RU" sz="2200" dirty="0">
                <a:effectLst/>
                <a:latin typeface="Times New Roman" panose="02020603050405020304" pitchFamily="18" charset="0"/>
                <a:ea typeface="Times New Roman" panose="02020603050405020304" pitchFamily="18" charset="0"/>
              </a:rPr>
              <a:t>Сатҳҳои иҷозатдодашудаи майдони магнитӣ</a:t>
            </a:r>
            <a:br>
              <a:rPr lang="ru-RU" sz="2200" dirty="0">
                <a:effectLst/>
                <a:latin typeface="Times New Roman" panose="02020603050405020304" pitchFamily="18" charset="0"/>
                <a:ea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rPr>
              <a:t>Ҷадвали 1.</a:t>
            </a:r>
          </a:p>
          <a:p>
            <a:pPr algn="just">
              <a:lnSpc>
                <a:spcPct val="150000"/>
              </a:lnSpc>
            </a:pPr>
            <a:endParaRPr lang="ru-RU" sz="22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ACD844F4-F13F-4AAB-91BB-22E02EDE55FF}"/>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2" name="Таблица 1">
            <a:extLst>
              <a:ext uri="{FF2B5EF4-FFF2-40B4-BE49-F238E27FC236}">
                <a16:creationId xmlns:a16="http://schemas.microsoft.com/office/drawing/2014/main" id="{B0B04730-B615-4EE8-A040-06E2B212A3CE}"/>
              </a:ext>
            </a:extLst>
          </p:cNvPr>
          <p:cNvGraphicFramePr>
            <a:graphicFrameLocks noGrp="1"/>
          </p:cNvGraphicFramePr>
          <p:nvPr>
            <p:extLst>
              <p:ext uri="{D42A27DB-BD31-4B8C-83A1-F6EECF244321}">
                <p14:modId xmlns:p14="http://schemas.microsoft.com/office/powerpoint/2010/main" val="1892227528"/>
              </p:ext>
            </p:extLst>
          </p:nvPr>
        </p:nvGraphicFramePr>
        <p:xfrm>
          <a:off x="930424" y="3573016"/>
          <a:ext cx="7571184" cy="1440053"/>
        </p:xfrm>
        <a:graphic>
          <a:graphicData uri="http://schemas.openxmlformats.org/drawingml/2006/table">
            <a:tbl>
              <a:tblPr firstRow="1" firstCol="1" bandRow="1">
                <a:tableStyleId>{5C22544A-7EE6-4342-B048-85BDC9FD1C3A}</a:tableStyleId>
              </a:tblPr>
              <a:tblGrid>
                <a:gridCol w="2523728">
                  <a:extLst>
                    <a:ext uri="{9D8B030D-6E8A-4147-A177-3AD203B41FA5}">
                      <a16:colId xmlns:a16="http://schemas.microsoft.com/office/drawing/2014/main" val="3862736101"/>
                    </a:ext>
                  </a:extLst>
                </a:gridCol>
                <a:gridCol w="2523728">
                  <a:extLst>
                    <a:ext uri="{9D8B030D-6E8A-4147-A177-3AD203B41FA5}">
                      <a16:colId xmlns:a16="http://schemas.microsoft.com/office/drawing/2014/main" val="979488760"/>
                    </a:ext>
                  </a:extLst>
                </a:gridCol>
                <a:gridCol w="2523728">
                  <a:extLst>
                    <a:ext uri="{9D8B030D-6E8A-4147-A177-3AD203B41FA5}">
                      <a16:colId xmlns:a16="http://schemas.microsoft.com/office/drawing/2014/main" val="2563315715"/>
                    </a:ext>
                  </a:extLst>
                </a:gridCol>
              </a:tblGrid>
              <a:tr h="0">
                <a:tc>
                  <a:txBody>
                    <a:bodyPr/>
                    <a:lstStyle/>
                    <a:p>
                      <a:pPr algn="ctr">
                        <a:lnSpc>
                          <a:spcPct val="115000"/>
                        </a:lnSpc>
                        <a:spcAft>
                          <a:spcPts val="0"/>
                        </a:spcAft>
                      </a:pPr>
                      <a:r>
                        <a:rPr lang="ru-RU" sz="1200">
                          <a:effectLst/>
                        </a:rPr>
                        <a:t>Вақти будубош, соат</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200">
                          <a:effectLst/>
                        </a:rPr>
                        <a:t>Таъсири умумӣ H (А/м) / B (мкТл)</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200">
                          <a:effectLst/>
                        </a:rPr>
                        <a:t>Таъсири маҳаллӣ H (А/м) / B (мкТл)</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11130870"/>
                  </a:ext>
                </a:extLst>
              </a:tr>
              <a:tr h="0">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 1</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1600 / 2000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6400 / 8000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06170923"/>
                  </a:ext>
                </a:extLst>
              </a:tr>
              <a:tr h="0">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2</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800 / 1000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3200 / 4000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06508619"/>
                  </a:ext>
                </a:extLst>
              </a:tr>
              <a:tr h="0">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4</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400 / 500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1600 / 2000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57899930"/>
                  </a:ext>
                </a:extLst>
              </a:tr>
              <a:tr h="0">
                <a:tc>
                  <a:txBody>
                    <a:bodyPr/>
                    <a:lstStyle/>
                    <a:p>
                      <a:pPr algn="ctr">
                        <a:lnSpc>
                          <a:spcPct val="115000"/>
                        </a:lnSpc>
                        <a:spcAft>
                          <a:spcPts val="0"/>
                        </a:spcAft>
                      </a:pPr>
                      <a:r>
                        <a:rPr lang="ru-RU" sz="1600">
                          <a:effectLst/>
                          <a:latin typeface="Times New Roman" panose="02020603050405020304" pitchFamily="18" charset="0"/>
                          <a:cs typeface="Times New Roman" panose="02020603050405020304" pitchFamily="18" charset="0"/>
                        </a:rPr>
                        <a:t>8</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dirty="0">
                          <a:effectLst/>
                          <a:latin typeface="Times New Roman" panose="02020603050405020304" pitchFamily="18" charset="0"/>
                          <a:cs typeface="Times New Roman" panose="02020603050405020304" pitchFamily="18" charset="0"/>
                        </a:rPr>
                        <a:t>80 / 100</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600" dirty="0">
                          <a:effectLst/>
                          <a:latin typeface="Times New Roman" panose="02020603050405020304" pitchFamily="18" charset="0"/>
                          <a:cs typeface="Times New Roman" panose="02020603050405020304" pitchFamily="18" charset="0"/>
                        </a:rPr>
                        <a:t>800 / 1000</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65533150"/>
                  </a:ext>
                </a:extLst>
              </a:tr>
            </a:tbl>
          </a:graphicData>
        </a:graphic>
      </p:graphicFrame>
    </p:spTree>
    <p:extLst>
      <p:ext uri="{BB962C8B-B14F-4D97-AF65-F5344CB8AC3E}">
        <p14:creationId xmlns:p14="http://schemas.microsoft.com/office/powerpoint/2010/main" val="23165191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1D9FE06-2905-46FD-B4DC-26BB07D7E0F0}"/>
              </a:ext>
            </a:extLst>
          </p:cNvPr>
          <p:cNvSpPr txBox="1"/>
          <p:nvPr/>
        </p:nvSpPr>
        <p:spPr>
          <a:xfrm>
            <a:off x="971600" y="764704"/>
            <a:ext cx="7704856" cy="5374420"/>
          </a:xfrm>
          <a:prstGeom prst="rect">
            <a:avLst/>
          </a:prstGeom>
          <a:noFill/>
        </p:spPr>
        <p:txBody>
          <a:bodyPr wrap="square">
            <a:spAutoFit/>
          </a:bodyPr>
          <a:lstStyle/>
          <a:p>
            <a:pPr>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физикӣ ба намудҳои зерин ҷудо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Омилҳои механикӣ:</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мошинҳо ва механизмҳои ҳаракаткунанда, қисмҳои ҳаракаткунандаи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муҳофизатнашудаи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таҷҳизот, қисмҳои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вайроншудаи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конструксияҳо, конструксияҳои ноустувор, кор дар баландӣ, ашёҳои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афтиданӣ</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ва ғайра.</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0" indent="-457200">
              <a:lnSpc>
                <a:spcPct val="115000"/>
              </a:lnSpc>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Ларзиш ва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вибратсияҳо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0" indent="-457200">
              <a:lnSpc>
                <a:spcPct val="115000"/>
              </a:lnSpc>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Ларзишҳои акустикӣ:</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инфрасадо, садо, ултрасадо.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0" indent="-457200">
              <a:lnSpc>
                <a:spcPct val="115000"/>
              </a:lnSpc>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Шиддати барқ ва ҷараён</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0" indent="-457200">
              <a:lnSpc>
                <a:spcPct val="115000"/>
              </a:lnSpc>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Барқи статикӣ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48B4C066-89C8-4B25-8203-0AAB51D8E5E0}"/>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439525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93D1198-BD5C-4113-8AD1-B0AE7D60832E}"/>
              </a:ext>
            </a:extLst>
          </p:cNvPr>
          <p:cNvSpPr txBox="1"/>
          <p:nvPr/>
        </p:nvSpPr>
        <p:spPr>
          <a:xfrm>
            <a:off x="899592" y="620688"/>
            <a:ext cx="7776864" cy="5093702"/>
          </a:xfrm>
          <a:prstGeom prst="rect">
            <a:avLst/>
          </a:prstGeom>
          <a:noFill/>
        </p:spPr>
        <p:txBody>
          <a:bodyPr wrap="square">
            <a:spAutoFit/>
          </a:bodyPr>
          <a:lstStyle/>
          <a:p>
            <a:pPr lvl="0">
              <a:lnSpc>
                <a:spcPct val="115000"/>
              </a:lnSpc>
              <a:spcAft>
                <a:spcPts val="1000"/>
              </a:spcAft>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5. Майдонҳои электромагнитӣ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nSpc>
                <a:spcPct val="115000"/>
              </a:lnSpc>
              <a:spcAft>
                <a:spcPts val="1000"/>
              </a:spcAft>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6. Баланд ё паст будани ҳарорати рӯи таҷҳизот, мавод ва маҳсулот:</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шарораҳо</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ва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қатраҳои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металли</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гудохта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nSpc>
                <a:spcPct val="115000"/>
              </a:lnSpc>
              <a:spcAft>
                <a:spcPts val="1000"/>
              </a:spcAft>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7. Шуоъҳои гармӣ ва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инфрасурх</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сатҳҳои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гармшуда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аланга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nSpc>
                <a:spcPct val="115000"/>
              </a:lnSpc>
              <a:spcAft>
                <a:spcPts val="1000"/>
              </a:spcAft>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8. Шуоъҳои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ултрабунафш</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камони барқӣ.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nSpc>
                <a:spcPct val="115000"/>
              </a:lnSpc>
              <a:spcAft>
                <a:spcPts val="1000"/>
              </a:spcAft>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9. Шуоъҳои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лазерӣ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nSpc>
                <a:spcPct val="115000"/>
              </a:lnSpc>
              <a:spcAft>
                <a:spcPts val="1000"/>
              </a:spcAft>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10. Шуоъҳои </a:t>
            </a:r>
            <a:r>
              <a:rPr lang="ru-RU" sz="2200" dirty="0" err="1">
                <a:effectLst/>
                <a:latin typeface="Times New Roman" panose="02020603050405020304" pitchFamily="18" charset="0"/>
                <a:ea typeface="Times New Roman" panose="02020603050405020304" pitchFamily="18" charset="0"/>
                <a:cs typeface="Times New Roman" panose="02020603050405020304" pitchFamily="18" charset="0"/>
              </a:rPr>
              <a:t>ионизатсионӣ</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(радиатсия)</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11. Микроиқлими муҳити корӣ: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00D3D438-463E-4320-BA67-B447B10F859B}"/>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177266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8FB65285-87C3-4490-8509-CCFEDB5B8A28}"/>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0A4175E6-3730-479D-AA0E-9ABAE092E248}"/>
              </a:ext>
            </a:extLst>
          </p:cNvPr>
          <p:cNvSpPr txBox="1"/>
          <p:nvPr/>
        </p:nvSpPr>
        <p:spPr>
          <a:xfrm>
            <a:off x="1187624" y="606386"/>
            <a:ext cx="4580388" cy="1015663"/>
          </a:xfrm>
          <a:prstGeom prst="rect">
            <a:avLst/>
          </a:prstGeom>
          <a:noFill/>
        </p:spPr>
        <p:txBody>
          <a:bodyPr wrap="square">
            <a:spAutoFit/>
          </a:bodyPr>
          <a:lstStyle/>
          <a:p>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ҳароратҳои</a:t>
            </a:r>
            <a:r>
              <a:rPr lang="ru-RU" sz="2000" dirty="0">
                <a:effectLst/>
                <a:latin typeface="Times New Roman" panose="02020603050405020304" pitchFamily="18" charset="0"/>
                <a:ea typeface="Times New Roman" panose="02020603050405020304" pitchFamily="18" charset="0"/>
              </a:rPr>
              <a:t> шадиди минтақаи корӣ;</a:t>
            </a:r>
            <a:br>
              <a:rPr lang="ru-RU" sz="2000" dirty="0">
                <a:effectLst/>
                <a:latin typeface="Times New Roman" panose="02020603050405020304" pitchFamily="18" charset="0"/>
                <a:ea typeface="Times New Roman" panose="02020603050405020304" pitchFamily="18" charset="0"/>
              </a:rPr>
            </a:br>
            <a:r>
              <a:rPr lang="ru-RU" sz="2000" dirty="0">
                <a:effectLst/>
                <a:latin typeface="Times New Roman" panose="02020603050405020304" pitchFamily="18" charset="0"/>
                <a:ea typeface="Times New Roman" panose="02020603050405020304" pitchFamily="18" charset="0"/>
              </a:rPr>
              <a:t>▪ чанголудӣ ва газнокии ҳаво;</a:t>
            </a:r>
            <a:br>
              <a:rPr lang="ru-RU" sz="2000" dirty="0">
                <a:effectLst/>
                <a:latin typeface="Times New Roman" panose="02020603050405020304" pitchFamily="18" charset="0"/>
                <a:ea typeface="Times New Roman" panose="02020603050405020304" pitchFamily="18" charset="0"/>
              </a:rPr>
            </a:br>
            <a:r>
              <a:rPr lang="ru-RU" sz="2000" dirty="0">
                <a:effectLst/>
                <a:latin typeface="Times New Roman" panose="02020603050405020304" pitchFamily="18" charset="0"/>
                <a:ea typeface="Times New Roman" panose="02020603050405020304" pitchFamily="18" charset="0"/>
              </a:rPr>
              <a:t>▪ равшанӣ.</a:t>
            </a:r>
            <a:endParaRPr lang="ru-RU" sz="2000" dirty="0"/>
          </a:p>
        </p:txBody>
      </p:sp>
      <p:sp>
        <p:nvSpPr>
          <p:cNvPr id="8" name="TextBox 7">
            <a:extLst>
              <a:ext uri="{FF2B5EF4-FFF2-40B4-BE49-F238E27FC236}">
                <a16:creationId xmlns:a16="http://schemas.microsoft.com/office/drawing/2014/main" id="{5D52D1A3-58CA-4717-BE1B-A2B4958CFDF9}"/>
              </a:ext>
            </a:extLst>
          </p:cNvPr>
          <p:cNvSpPr txBox="1"/>
          <p:nvPr/>
        </p:nvSpPr>
        <p:spPr>
          <a:xfrm>
            <a:off x="755576" y="1556792"/>
            <a:ext cx="7920880" cy="4665188"/>
          </a:xfrm>
          <a:prstGeom prst="rect">
            <a:avLst/>
          </a:prstGeom>
          <a:noFill/>
        </p:spPr>
        <p:txBody>
          <a:bodyPr wrap="square">
            <a:spAutoFit/>
          </a:bodyPr>
          <a:lstStyle/>
          <a:p>
            <a:pPr marL="228600">
              <a:lnSpc>
                <a:spcPct val="115000"/>
              </a:lnSpc>
            </a:pPr>
            <a:r>
              <a:rPr lang="ru-RU" sz="2000" b="1" dirty="0">
                <a:effectLst/>
                <a:latin typeface="Times New Roman" panose="02020603050405020304" pitchFamily="18" charset="0"/>
                <a:ea typeface="Times New Roman" panose="02020603050405020304" pitchFamily="18" charset="0"/>
              </a:rPr>
              <a:t>Омилҳои манфии кимиёвӣ ба намудҳои зерин ҷудо мешаванд:</a:t>
            </a:r>
            <a:endParaRPr lang="ru-RU" sz="2000" dirty="0">
              <a:effectLst/>
              <a:latin typeface="Times New Roman" panose="02020603050405020304" pitchFamily="18" charset="0"/>
              <a:ea typeface="Times New Roman" panose="02020603050405020304" pitchFamily="18" charset="0"/>
            </a:endParaRPr>
          </a:p>
          <a:p>
            <a:pPr marL="457200">
              <a:lnSpc>
                <a:spcPct val="115000"/>
              </a:lnSpc>
            </a:pPr>
            <a:r>
              <a:rPr lang="ru-RU" sz="2000" b="1" dirty="0">
                <a:effectLst/>
                <a:latin typeface="Times New Roman" panose="02020603050405020304" pitchFamily="18" charset="0"/>
                <a:ea typeface="Times New Roman" panose="02020603050405020304" pitchFamily="18" charset="0"/>
              </a:rPr>
              <a:t>Аз рӯи хусусияти таъсир:</a:t>
            </a:r>
            <a:br>
              <a:rPr lang="ru-RU" sz="2000" dirty="0">
                <a:effectLst/>
                <a:latin typeface="Times New Roman" panose="02020603050405020304" pitchFamily="18" charset="0"/>
                <a:ea typeface="Times New Roman" panose="02020603050405020304" pitchFamily="18" charset="0"/>
              </a:rPr>
            </a:br>
            <a:r>
              <a:rPr lang="ru-RU" sz="2000" dirty="0">
                <a:effectLst/>
                <a:latin typeface="Times New Roman" panose="02020603050405020304" pitchFamily="18" charset="0"/>
                <a:ea typeface="Times New Roman" panose="02020603050405020304" pitchFamily="18" charset="0"/>
              </a:rPr>
              <a:t>▪ заҳролудкунанда;</a:t>
            </a:r>
            <a:br>
              <a:rPr lang="ru-RU" sz="2000" dirty="0">
                <a:effectLst/>
                <a:latin typeface="Times New Roman" panose="02020603050405020304" pitchFamily="18" charset="0"/>
                <a:ea typeface="Times New Roman" panose="02020603050405020304" pitchFamily="18" charset="0"/>
              </a:rPr>
            </a:br>
            <a:r>
              <a:rPr lang="ru-RU" sz="2000" dirty="0">
                <a:effectLst/>
                <a:latin typeface="Times New Roman" panose="02020603050405020304" pitchFamily="18" charset="0"/>
                <a:ea typeface="Times New Roman" panose="02020603050405020304" pitchFamily="18" charset="0"/>
              </a:rPr>
              <a:t>▪ ангезанда (таҳрикдиҳанда);</a:t>
            </a:r>
            <a:br>
              <a:rPr lang="ru-RU" sz="2000" dirty="0">
                <a:effectLst/>
                <a:latin typeface="Times New Roman" panose="02020603050405020304" pitchFamily="18" charset="0"/>
                <a:ea typeface="Times New Roman" panose="02020603050405020304" pitchFamily="18" charset="0"/>
              </a:rPr>
            </a:br>
            <a:r>
              <a:rPr lang="ru-RU" sz="2000" dirty="0">
                <a:effectLst/>
                <a:latin typeface="Times New Roman" panose="02020603050405020304" pitchFamily="18" charset="0"/>
                <a:ea typeface="Times New Roman" panose="02020603050405020304" pitchFamily="18" charset="0"/>
              </a:rPr>
              <a:t>▪ канцерогенӣ (ба вуҷудоварандаи саратон);</a:t>
            </a:r>
            <a:br>
              <a:rPr lang="ru-RU" sz="2000" dirty="0">
                <a:effectLst/>
                <a:latin typeface="Times New Roman" panose="02020603050405020304" pitchFamily="18" charset="0"/>
                <a:ea typeface="Times New Roman" panose="02020603050405020304" pitchFamily="18" charset="0"/>
              </a:rPr>
            </a:br>
            <a:r>
              <a:rPr lang="ru-RU" sz="2000" dirty="0">
                <a:effectLst/>
                <a:latin typeface="Times New Roman" panose="02020603050405020304" pitchFamily="18" charset="0"/>
                <a:ea typeface="Times New Roman" panose="02020603050405020304" pitchFamily="18" charset="0"/>
              </a:rPr>
              <a:t>▪ мутагенӣ (таъсиррасон ба тағйирёбии генетикӣ).</a:t>
            </a:r>
          </a:p>
          <a:p>
            <a:pPr marL="457200">
              <a:lnSpc>
                <a:spcPct val="115000"/>
              </a:lnSpc>
            </a:pPr>
            <a:r>
              <a:rPr lang="ru-RU" sz="2000" b="1" dirty="0">
                <a:effectLst/>
                <a:latin typeface="Times New Roman" panose="02020603050405020304" pitchFamily="18" charset="0"/>
                <a:ea typeface="Times New Roman" panose="02020603050405020304" pitchFamily="18" charset="0"/>
              </a:rPr>
              <a:t>Аз рӯи роҳи воридшавӣ ба организм:</a:t>
            </a:r>
            <a:br>
              <a:rPr lang="ru-RU" sz="2000" dirty="0">
                <a:effectLst/>
                <a:latin typeface="Times New Roman" panose="02020603050405020304" pitchFamily="18" charset="0"/>
                <a:ea typeface="Times New Roman" panose="02020603050405020304" pitchFamily="18" charset="0"/>
              </a:rPr>
            </a:br>
            <a:r>
              <a:rPr lang="ru-RU" sz="2000" dirty="0">
                <a:effectLst/>
                <a:latin typeface="Times New Roman" panose="02020603050405020304" pitchFamily="18" charset="0"/>
                <a:ea typeface="Times New Roman" panose="02020603050405020304" pitchFamily="18" charset="0"/>
              </a:rPr>
              <a:t>▪ тавассути узвҳои нафаскашӣ;</a:t>
            </a:r>
            <a:br>
              <a:rPr lang="ru-RU" sz="2000" dirty="0">
                <a:effectLst/>
                <a:latin typeface="Times New Roman" panose="02020603050405020304" pitchFamily="18" charset="0"/>
                <a:ea typeface="Times New Roman" panose="02020603050405020304" pitchFamily="18" charset="0"/>
              </a:rPr>
            </a:br>
            <a:r>
              <a:rPr lang="ru-RU" sz="2000" dirty="0">
                <a:effectLst/>
                <a:latin typeface="Times New Roman" panose="02020603050405020304" pitchFamily="18" charset="0"/>
                <a:ea typeface="Times New Roman" panose="02020603050405020304" pitchFamily="18" charset="0"/>
              </a:rPr>
              <a:t>▪ тавассути роҳҳои ҳозима (меъдаву рӯда);</a:t>
            </a:r>
            <a:br>
              <a:rPr lang="ru-RU" sz="2000" dirty="0">
                <a:effectLst/>
                <a:latin typeface="Times New Roman" panose="02020603050405020304" pitchFamily="18" charset="0"/>
                <a:ea typeface="Times New Roman" panose="02020603050405020304" pitchFamily="18" charset="0"/>
              </a:rPr>
            </a:br>
            <a:r>
              <a:rPr lang="ru-RU" sz="2000" dirty="0">
                <a:effectLst/>
                <a:latin typeface="Times New Roman" panose="02020603050405020304" pitchFamily="18" charset="0"/>
                <a:ea typeface="Times New Roman" panose="02020603050405020304" pitchFamily="18" charset="0"/>
              </a:rPr>
              <a:t>▪ тавассути пӯст ва луобпардаҳо.</a:t>
            </a:r>
          </a:p>
          <a:p>
            <a:pPr marL="457200">
              <a:lnSpc>
                <a:spcPct val="115000"/>
              </a:lnSpc>
            </a:pPr>
            <a:r>
              <a:rPr lang="ru-RU" sz="2000" dirty="0">
                <a:effectLst/>
                <a:latin typeface="Times New Roman" panose="02020603050405020304" pitchFamily="18" charset="0"/>
                <a:ea typeface="Times New Roman" panose="02020603050405020304" pitchFamily="18" charset="0"/>
              </a:rPr>
              <a:t>Ба омилҳои манфии кимиёвӣ баъзан инчунин </a:t>
            </a:r>
          </a:p>
          <a:p>
            <a:pPr marL="457200">
              <a:lnSpc>
                <a:spcPct val="115000"/>
              </a:lnSpc>
            </a:pPr>
            <a:r>
              <a:rPr lang="ru-RU" sz="2000" dirty="0">
                <a:effectLst/>
                <a:latin typeface="Times New Roman" panose="02020603050405020304" pitchFamily="18" charset="0"/>
                <a:ea typeface="Times New Roman" panose="02020603050405020304" pitchFamily="18" charset="0"/>
              </a:rPr>
              <a:t>чанголудӣ ва газнокии ҳавои минтақаи корӣ </a:t>
            </a:r>
          </a:p>
          <a:p>
            <a:pPr marL="457200">
              <a:lnSpc>
                <a:spcPct val="115000"/>
              </a:lnSpc>
            </a:pPr>
            <a:r>
              <a:rPr lang="ru-RU" sz="2000" dirty="0">
                <a:effectLst/>
                <a:latin typeface="Times New Roman" panose="02020603050405020304" pitchFamily="18" charset="0"/>
                <a:ea typeface="Times New Roman" panose="02020603050405020304" pitchFamily="18" charset="0"/>
              </a:rPr>
              <a:t>низ дохил карда мешаванд.</a:t>
            </a:r>
          </a:p>
        </p:txBody>
      </p:sp>
    </p:spTree>
    <p:extLst>
      <p:ext uri="{BB962C8B-B14F-4D97-AF65-F5344CB8AC3E}">
        <p14:creationId xmlns:p14="http://schemas.microsoft.com/office/powerpoint/2010/main" val="18468923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B3E9280E-7B36-4B41-BE42-B502EE4DAEE1}"/>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711C503B-1D68-4049-B43F-594F250B1CCE}"/>
              </a:ext>
            </a:extLst>
          </p:cNvPr>
          <p:cNvSpPr txBox="1"/>
          <p:nvPr/>
        </p:nvSpPr>
        <p:spPr>
          <a:xfrm>
            <a:off x="899592" y="836712"/>
            <a:ext cx="7776864" cy="5275419"/>
          </a:xfrm>
          <a:prstGeom prst="rect">
            <a:avLst/>
          </a:prstGeom>
          <a:noFill/>
        </p:spPr>
        <p:txBody>
          <a:bodyPr wrap="square">
            <a:spAutoFit/>
          </a:bodyPr>
          <a:lstStyle/>
          <a:p>
            <a:pPr>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Усулҳои ҳифз аз омилҳои манфии истеҳсолӣ: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0" indent="-457200">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Такмил додани конструксияҳои мошинҳо ва равандҳои технологӣ;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0" indent="-457200">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Дур кардани корманд аз манбаи омили манфӣ;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0" indent="-457200">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Коҳиш додани вақти будубош дар минтақаи таъсири омили манфӣ;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0" indent="-457200">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Истифодаи воситаҳои муҳофизат (инфиродӣ ва дастаҷамъӣ).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Омилҳои хавфноки механикӣ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0" indent="-457200">
              <a:lnSpc>
                <a:spcPct val="115000"/>
              </a:lnSpc>
              <a:spcAft>
                <a:spcPts val="1000"/>
              </a:spcAf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Механизмҳо, асбобҳо ва маҳсулоти ҳаракаткунанда</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(қисмҳои барҷаста, нобаробарӣ, ноҳамворӣ, </a:t>
            </a:r>
          </a:p>
          <a:p>
            <a:pPr lvl="0">
              <a:lnSpc>
                <a:spcPct val="115000"/>
              </a:lnSpc>
              <a:spcAft>
                <a:spcPts val="1000"/>
              </a:spcAft>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канорҳои тез, минтақаҳои гирифторшавӣ).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243353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8E18256-4125-427A-BCF2-C9404F3840B7}"/>
              </a:ext>
            </a:extLst>
          </p:cNvPr>
          <p:cNvSpPr txBox="1"/>
          <p:nvPr/>
        </p:nvSpPr>
        <p:spPr>
          <a:xfrm>
            <a:off x="683568" y="495129"/>
            <a:ext cx="8183252" cy="6024854"/>
          </a:xfrm>
          <a:prstGeom prst="rect">
            <a:avLst/>
          </a:prstGeom>
          <a:noFill/>
        </p:spPr>
        <p:txBody>
          <a:bodyPr wrap="square">
            <a:spAutoFit/>
          </a:bodyPr>
          <a:lstStyle/>
          <a:p>
            <a:pPr>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Вибратсияҳо:</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нақлиётӣ;</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технологӣ;</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нақлиётӣ-технологӣ.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Аз рӯи хусусият:</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доимӣ;</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ғайридоимӣ.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mj-lt"/>
              <a:buAutoNum type="arabicPeriod" startAt="2"/>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Ашёҳое, ки аз баландӣ меафтанд.</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Таҷҳизоти борбардору нақлиётӣ. Таҷҳизоти кӯҳӣ ва конӣ. То 90% ҳодисаҳои нохуш дар конвейерҳо ҳангоми кӯшиши таъмири онҳо дар ҳолати фаъол (дар ҳаракат) рух медиҳанд.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mj-lt"/>
              <a:buAutoNum type="arabicPeriod" startAt="2"/>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Қисмҳои конструксияҳои вайроншуда.</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Зарфҳое, ки зери фишор кор мекунанд, </a:t>
            </a:r>
          </a:p>
          <a:p>
            <a:pPr lvl="0">
              <a:lnSpc>
                <a:spcPct val="115000"/>
              </a:lnSpc>
              <a:spcAft>
                <a:spcPts val="1000"/>
              </a:spcAft>
              <a:tabLst>
                <a:tab pos="457200" algn="l"/>
              </a:tabLst>
            </a:pPr>
            <a:r>
              <a:rPr lang="ru-RU" sz="2200" dirty="0">
                <a:latin typeface="Times New Roman" panose="02020603050405020304" pitchFamily="18" charset="0"/>
                <a:ea typeface="Times New Roman" panose="02020603050405020304" pitchFamily="18" charset="0"/>
                <a:cs typeface="Times New Roman" panose="02020603050405020304" pitchFamily="18" charset="0"/>
              </a:rPr>
              <a:t>ба монанди гидро</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турбинаҳо.</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C9F8D76C-AC51-4433-9113-C1B17A3F604A}"/>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86940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83EEFEF-FC40-4E23-8D31-61591EA21FE6}"/>
              </a:ext>
            </a:extLst>
          </p:cNvPr>
          <p:cNvSpPr txBox="1"/>
          <p:nvPr/>
        </p:nvSpPr>
        <p:spPr>
          <a:xfrm>
            <a:off x="827584" y="620688"/>
            <a:ext cx="7704856" cy="1357423"/>
          </a:xfrm>
          <a:prstGeom prst="rect">
            <a:avLst/>
          </a:prstGeom>
          <a:noFill/>
        </p:spPr>
        <p:txBody>
          <a:bodyPr wrap="square">
            <a:spAutoFit/>
          </a:bodyPr>
          <a:lstStyle/>
          <a:p>
            <a:pPr algn="ctr">
              <a:lnSpc>
                <a:spcPct val="115000"/>
              </a:lnSpc>
              <a:spcAft>
                <a:spcPts val="1000"/>
              </a:spcAf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Чораҳои муҳофизат аз омилҳои хавфноки механикӣ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насби панҷараҳо (муҳофизҳо);</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истифодаи системаҳои басташавӣ (блокировка).</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1A9768F8-A2D0-4BF6-8DBE-DB4CF806C97A}"/>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 name="Рисунок 6">
            <a:extLst>
              <a:ext uri="{FF2B5EF4-FFF2-40B4-BE49-F238E27FC236}">
                <a16:creationId xmlns:a16="http://schemas.microsoft.com/office/drawing/2014/main" id="{3D9DF911-7B51-4C42-B0A7-F4A1985F5994}"/>
              </a:ext>
            </a:extLst>
          </p:cNvPr>
          <p:cNvPicPr/>
          <p:nvPr/>
        </p:nvPicPr>
        <p:blipFill>
          <a:blip r:embed="rId2"/>
          <a:stretch>
            <a:fillRect/>
          </a:stretch>
        </p:blipFill>
        <p:spPr>
          <a:xfrm>
            <a:off x="2339752" y="2109148"/>
            <a:ext cx="3213100" cy="2567305"/>
          </a:xfrm>
          <a:prstGeom prst="rect">
            <a:avLst/>
          </a:prstGeom>
        </p:spPr>
      </p:pic>
      <p:sp>
        <p:nvSpPr>
          <p:cNvPr id="9" name="Прямоугольник 8">
            <a:extLst>
              <a:ext uri="{FF2B5EF4-FFF2-40B4-BE49-F238E27FC236}">
                <a16:creationId xmlns:a16="http://schemas.microsoft.com/office/drawing/2014/main" id="{4EF40EE2-2CCE-4B81-BA31-CDB69B5E7398}"/>
              </a:ext>
            </a:extLst>
          </p:cNvPr>
          <p:cNvSpPr/>
          <p:nvPr/>
        </p:nvSpPr>
        <p:spPr>
          <a:xfrm>
            <a:off x="539552" y="4576657"/>
            <a:ext cx="6480720"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3.</a:t>
            </a:r>
            <a:r>
              <a:rPr lang="tg-Cyrl-TJ" sz="12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200" i="1" dirty="0">
                <a:effectLst/>
                <a:latin typeface="Times New Roman" panose="02020603050405020304" pitchFamily="18" charset="0"/>
                <a:ea typeface="Times New Roman" panose="02020603050405020304" pitchFamily="18" charset="0"/>
              </a:rPr>
              <a:t>Механизм бо дастгоҳи блокировка</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1200" i="1" dirty="0">
                <a:latin typeface="Times New Roman" panose="02020603050405020304" pitchFamily="18" charset="0"/>
                <a:cs typeface="Times New Roman" panose="02020603050405020304" pitchFamily="18" charset="0"/>
              </a:rPr>
              <a:t> Аз муаллиф: бо истифода аз зеҳни </a:t>
            </a:r>
          </a:p>
          <a:p>
            <a:r>
              <a:rPr lang="tg-Cyrl-TJ" sz="1200" i="1" dirty="0">
                <a:latin typeface="Times New Roman" panose="02020603050405020304" pitchFamily="18" charset="0"/>
                <a:cs typeface="Times New Roman" panose="02020603050405020304" pitchFamily="18" charset="0"/>
              </a:rPr>
              <a:t>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14451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0BE3DA8E-9ED1-4D83-936F-13EC9A94E437}"/>
              </a:ext>
            </a:extLst>
          </p:cNvPr>
          <p:cNvSpPr txBox="1"/>
          <p:nvPr/>
        </p:nvSpPr>
        <p:spPr>
          <a:xfrm>
            <a:off x="1043608" y="980728"/>
            <a:ext cx="7776864" cy="4094198"/>
          </a:xfrm>
          <a:prstGeom prst="rect">
            <a:avLst/>
          </a:prstGeom>
          <a:noFill/>
        </p:spPr>
        <p:txBody>
          <a:bodyPr wrap="square">
            <a:spAutoFit/>
          </a:bodyPr>
          <a:lstStyle/>
          <a:p>
            <a:pPr>
              <a:lnSpc>
                <a:spcPct val="150000"/>
              </a:lnSpc>
            </a:pPr>
            <a:r>
              <a:rPr lang="ru-RU" sz="2200" b="1" dirty="0">
                <a:effectLst/>
                <a:latin typeface="Times New Roman" panose="02020603050405020304" pitchFamily="18" charset="0"/>
                <a:ea typeface="Times New Roman" panose="02020603050405020304" pitchFamily="18" charset="0"/>
              </a:rPr>
              <a:t>Ларзишҳои виброакустикӣ</a:t>
            </a:r>
            <a:endParaRPr lang="ru-RU" sz="2200" dirty="0">
              <a:effectLst/>
              <a:latin typeface="Times New Roman" panose="02020603050405020304" pitchFamily="18" charset="0"/>
              <a:ea typeface="Times New Roman" panose="02020603050405020304" pitchFamily="18" charset="0"/>
            </a:endParaRPr>
          </a:p>
          <a:p>
            <a:pPr>
              <a:lnSpc>
                <a:spcPct val="150000"/>
              </a:lnSpc>
            </a:pPr>
            <a:r>
              <a:rPr lang="ru-RU" sz="2200" b="1" dirty="0">
                <a:effectLst/>
                <a:latin typeface="Times New Roman" panose="02020603050405020304" pitchFamily="18" charset="0"/>
                <a:ea typeface="Times New Roman" panose="02020603050405020304" pitchFamily="18" charset="0"/>
              </a:rPr>
              <a:t>Вибратсия</a:t>
            </a:r>
            <a:r>
              <a:rPr lang="ru-RU" sz="2200" dirty="0">
                <a:effectLst/>
                <a:latin typeface="Times New Roman" panose="02020603050405020304" pitchFamily="18" charset="0"/>
                <a:ea typeface="Times New Roman" panose="02020603050405020304" pitchFamily="18" charset="0"/>
              </a:rPr>
              <a:t> — ин ларзишҳои хурди механикӣ мебошанд, ки дар ҷисмҳои чандир ба вуҷуд меоянд.</a:t>
            </a:r>
          </a:p>
          <a:p>
            <a:pPr>
              <a:lnSpc>
                <a:spcPct val="150000"/>
              </a:lnSpc>
              <a:spcAft>
                <a:spcPts val="0"/>
              </a:spcAft>
            </a:pPr>
            <a:r>
              <a:rPr lang="ru-RU" sz="2200" b="1" dirty="0">
                <a:effectLst/>
                <a:latin typeface="Times New Roman" panose="02020603050405020304" pitchFamily="18" charset="0"/>
                <a:ea typeface="Times New Roman" panose="02020603050405020304" pitchFamily="18" charset="0"/>
              </a:rPr>
              <a:t>Манбаъҳои вибратсия:</a:t>
            </a:r>
            <a:br>
              <a:rPr lang="ru-RU" sz="2200" dirty="0">
                <a:effectLst/>
                <a:latin typeface="Times New Roman" panose="02020603050405020304" pitchFamily="18" charset="0"/>
                <a:ea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rPr>
              <a:t>▪ механизмҳое, ки ҳаракати бозгаштӣ-пешрав (поступательно-қайти) доранд;</a:t>
            </a:r>
            <a:br>
              <a:rPr lang="ru-RU" sz="2200" dirty="0">
                <a:effectLst/>
                <a:latin typeface="Times New Roman" panose="02020603050405020304" pitchFamily="18" charset="0"/>
                <a:ea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rPr>
              <a:t>▪ массаҳои гардишкунандаи нобаробарвазн (нотавозун).</a:t>
            </a:r>
          </a:p>
          <a:p>
            <a:pPr>
              <a:lnSpc>
                <a:spcPct val="150000"/>
              </a:lnSpc>
              <a:spcAft>
                <a:spcPts val="0"/>
              </a:spcAft>
            </a:pPr>
            <a:r>
              <a:rPr lang="tg-Cyrl-TJ" sz="2200" dirty="0">
                <a:effectLst/>
                <a:latin typeface="Times New Roman" panose="02020603050405020304" pitchFamily="18" charset="0"/>
                <a:ea typeface="Times New Roman" panose="02020603050405020304" pitchFamily="18" charset="0"/>
              </a:rPr>
              <a:t>▪ таҷҳизот ва асбобҳои таъсири зарбавӣ.</a:t>
            </a:r>
            <a:endParaRPr lang="ru-RU" sz="2200" dirty="0">
              <a:effectLst/>
              <a:latin typeface="Times New Roman" panose="02020603050405020304" pitchFamily="18" charset="0"/>
              <a:ea typeface="Times New Roman" panose="02020603050405020304" pitchFamily="18" charset="0"/>
            </a:endParaRPr>
          </a:p>
        </p:txBody>
      </p:sp>
      <p:sp>
        <p:nvSpPr>
          <p:cNvPr id="5" name="Заголовок 1">
            <a:extLst>
              <a:ext uri="{FF2B5EF4-FFF2-40B4-BE49-F238E27FC236}">
                <a16:creationId xmlns:a16="http://schemas.microsoft.com/office/drawing/2014/main" id="{D6C3A842-BB8F-4305-B770-F6E5F76AA263}"/>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626278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F1D6CCA0-542B-44BD-85D7-0F456E82DAFB}"/>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Рисунок 5">
            <a:extLst>
              <a:ext uri="{FF2B5EF4-FFF2-40B4-BE49-F238E27FC236}">
                <a16:creationId xmlns:a16="http://schemas.microsoft.com/office/drawing/2014/main" id="{C8135AB0-FF7F-4429-9BD2-BCE4D5B27EF9}"/>
              </a:ext>
            </a:extLst>
          </p:cNvPr>
          <p:cNvPicPr/>
          <p:nvPr/>
        </p:nvPicPr>
        <p:blipFill>
          <a:blip r:embed="rId2"/>
          <a:stretch>
            <a:fillRect/>
          </a:stretch>
        </p:blipFill>
        <p:spPr>
          <a:xfrm>
            <a:off x="1763688" y="1017547"/>
            <a:ext cx="5688632" cy="3779605"/>
          </a:xfrm>
          <a:prstGeom prst="rect">
            <a:avLst/>
          </a:prstGeom>
        </p:spPr>
      </p:pic>
      <p:sp>
        <p:nvSpPr>
          <p:cNvPr id="10" name="Прямоугольник 9">
            <a:extLst>
              <a:ext uri="{FF2B5EF4-FFF2-40B4-BE49-F238E27FC236}">
                <a16:creationId xmlns:a16="http://schemas.microsoft.com/office/drawing/2014/main" id="{EA4287AB-AF32-4FA0-98BC-8B4B14F1EEC1}"/>
              </a:ext>
            </a:extLst>
          </p:cNvPr>
          <p:cNvSpPr/>
          <p:nvPr/>
        </p:nvSpPr>
        <p:spPr>
          <a:xfrm>
            <a:off x="755576" y="4871093"/>
            <a:ext cx="6480720" cy="461665"/>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4.</a:t>
            </a:r>
            <a:r>
              <a:rPr lang="tg-Cyrl-TJ" sz="12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1200" i="1" dirty="0">
                <a:effectLst/>
                <a:latin typeface="Times New Roman" panose="02020603050405020304" pitchFamily="18" charset="0"/>
                <a:ea typeface="Times New Roman" panose="02020603050405020304" pitchFamily="18" charset="0"/>
              </a:rPr>
              <a:t>Намудҳои ларзишҳо аз рӯи хусусияти вақтӣ</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1200" i="1" dirty="0">
                <a:latin typeface="Times New Roman" panose="02020603050405020304" pitchFamily="18" charset="0"/>
                <a:cs typeface="Times New Roman" panose="02020603050405020304" pitchFamily="18" charset="0"/>
              </a:rPr>
              <a:t> Аз муаллиф: бо истифода аз зеҳни </a:t>
            </a:r>
          </a:p>
          <a:p>
            <a:r>
              <a:rPr lang="tg-Cyrl-TJ" sz="1200" i="1" dirty="0">
                <a:latin typeface="Times New Roman" panose="02020603050405020304" pitchFamily="18" charset="0"/>
                <a:cs typeface="Times New Roman" panose="02020603050405020304" pitchFamily="18" charset="0"/>
              </a:rPr>
              <a:t>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22625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EF884A3-C778-42AF-8C0C-EEEB56D4B12B}"/>
              </a:ext>
            </a:extLst>
          </p:cNvPr>
          <p:cNvSpPr txBox="1"/>
          <p:nvPr/>
        </p:nvSpPr>
        <p:spPr>
          <a:xfrm>
            <a:off x="827584" y="692696"/>
            <a:ext cx="7776864" cy="5219762"/>
          </a:xfrm>
          <a:prstGeom prst="rect">
            <a:avLst/>
          </a:prstGeom>
          <a:noFill/>
        </p:spPr>
        <p:txBody>
          <a:bodyPr wrap="square">
            <a:spAutoFit/>
          </a:bodyPr>
          <a:lstStyle/>
          <a:p>
            <a:pPr>
              <a:lnSpc>
                <a:spcPct val="115000"/>
              </a:lnSpc>
            </a:pPr>
            <a:r>
              <a:rPr lang="ru-RU" sz="2200" dirty="0">
                <a:effectLst/>
                <a:latin typeface="Times New Roman" panose="02020603050405020304" pitchFamily="18" charset="0"/>
                <a:ea typeface="Times New Roman" panose="02020603050405020304" pitchFamily="18" charset="0"/>
              </a:rPr>
              <a:t>    </a:t>
            </a:r>
            <a:r>
              <a:rPr lang="tg-Cyrl-TJ" sz="2200" b="1" dirty="0">
                <a:effectLst/>
                <a:latin typeface="Times New Roman" panose="02020603050405020304" pitchFamily="18" charset="0"/>
                <a:ea typeface="Times New Roman" panose="02020603050405020304" pitchFamily="18" charset="0"/>
              </a:rPr>
              <a:t>Таъсири ларзиш ба организми инсон</a:t>
            </a:r>
            <a:endParaRPr lang="ru-RU" sz="2200" dirty="0">
              <a:effectLst/>
              <a:latin typeface="Times New Roman" panose="02020603050405020304" pitchFamily="18" charset="0"/>
              <a:ea typeface="Times New Roman" panose="02020603050405020304" pitchFamily="18" charset="0"/>
            </a:endParaRPr>
          </a:p>
          <a:p>
            <a:pPr>
              <a:lnSpc>
                <a:spcPct val="115000"/>
              </a:lnSpc>
            </a:pPr>
            <a:r>
              <a:rPr lang="tg-Cyrl-TJ" sz="2200" dirty="0">
                <a:effectLst/>
                <a:latin typeface="Times New Roman" panose="02020603050405020304" pitchFamily="18" charset="0"/>
                <a:ea typeface="Times New Roman" panose="02020603050405020304" pitchFamily="18" charset="0"/>
              </a:rPr>
              <a:t>Таъсири ларзиш ба организми инсон аз омилҳои зерин вобаста аст:</a:t>
            </a:r>
            <a:br>
              <a:rPr lang="tg-Cyrl-TJ" sz="2200" dirty="0">
                <a:effectLst/>
                <a:latin typeface="Times New Roman" panose="02020603050405020304" pitchFamily="18" charset="0"/>
                <a:ea typeface="Times New Roman" panose="02020603050405020304" pitchFamily="18" charset="0"/>
              </a:rPr>
            </a:br>
            <a:r>
              <a:rPr lang="tg-Cyrl-TJ" sz="2200" dirty="0">
                <a:effectLst/>
                <a:latin typeface="Times New Roman" panose="02020603050405020304" pitchFamily="18" charset="0"/>
                <a:ea typeface="Times New Roman" panose="02020603050405020304" pitchFamily="18" charset="0"/>
              </a:rPr>
              <a:t>▪ хусусиятҳои ларзиш;</a:t>
            </a:r>
            <a:br>
              <a:rPr lang="tg-Cyrl-TJ" sz="2200" dirty="0">
                <a:effectLst/>
                <a:latin typeface="Times New Roman" panose="02020603050405020304" pitchFamily="18" charset="0"/>
                <a:ea typeface="Times New Roman" panose="02020603050405020304" pitchFamily="18" charset="0"/>
              </a:rPr>
            </a:br>
            <a:r>
              <a:rPr lang="tg-Cyrl-TJ" sz="2200" dirty="0">
                <a:effectLst/>
                <a:latin typeface="Times New Roman" panose="02020603050405020304" pitchFamily="18" charset="0"/>
                <a:ea typeface="Times New Roman" panose="02020603050405020304" pitchFamily="18" charset="0"/>
              </a:rPr>
              <a:t>▪ давомнокии таъсир;</a:t>
            </a:r>
            <a:br>
              <a:rPr lang="tg-Cyrl-TJ" sz="2200" dirty="0">
                <a:effectLst/>
                <a:latin typeface="Times New Roman" panose="02020603050405020304" pitchFamily="18" charset="0"/>
                <a:ea typeface="Times New Roman" panose="02020603050405020304" pitchFamily="18" charset="0"/>
              </a:rPr>
            </a:br>
            <a:r>
              <a:rPr lang="tg-Cyrl-TJ" sz="2200" dirty="0">
                <a:effectLst/>
                <a:latin typeface="Times New Roman" panose="02020603050405020304" pitchFamily="18" charset="0"/>
                <a:ea typeface="Times New Roman" panose="02020603050405020304" pitchFamily="18" charset="0"/>
              </a:rPr>
              <a:t>▪ ҷой ва самти таъсир;</a:t>
            </a:r>
            <a:br>
              <a:rPr lang="tg-Cyrl-TJ" sz="2200" dirty="0">
                <a:effectLst/>
                <a:latin typeface="Times New Roman" panose="02020603050405020304" pitchFamily="18" charset="0"/>
                <a:ea typeface="Times New Roman" panose="02020603050405020304" pitchFamily="18" charset="0"/>
              </a:rPr>
            </a:br>
            <a:r>
              <a:rPr lang="tg-Cyrl-TJ" sz="2200" dirty="0">
                <a:effectLst/>
                <a:latin typeface="Times New Roman" panose="02020603050405020304" pitchFamily="18" charset="0"/>
                <a:ea typeface="Times New Roman" panose="02020603050405020304" pitchFamily="18" charset="0"/>
              </a:rPr>
              <a:t>▪ шароити ба вуҷуд омадани резонанс;</a:t>
            </a:r>
            <a:br>
              <a:rPr lang="tg-Cyrl-TJ" sz="2200" dirty="0">
                <a:effectLst/>
                <a:latin typeface="Times New Roman" panose="02020603050405020304" pitchFamily="18" charset="0"/>
                <a:ea typeface="Times New Roman" panose="02020603050405020304" pitchFamily="18" charset="0"/>
              </a:rPr>
            </a:br>
            <a:r>
              <a:rPr lang="tg-Cyrl-TJ" sz="2200" dirty="0">
                <a:effectLst/>
                <a:latin typeface="Times New Roman" panose="02020603050405020304" pitchFamily="18" charset="0"/>
                <a:ea typeface="Times New Roman" panose="02020603050405020304" pitchFamily="18" charset="0"/>
              </a:rPr>
              <a:t>▪ хусусиятҳои инфиродии организм.</a:t>
            </a:r>
            <a:endParaRPr lang="ru-RU" sz="2200" dirty="0">
              <a:effectLst/>
              <a:latin typeface="Times New Roman" panose="02020603050405020304" pitchFamily="18" charset="0"/>
              <a:ea typeface="Times New Roman" panose="02020603050405020304" pitchFamily="18" charset="0"/>
            </a:endParaRPr>
          </a:p>
          <a:p>
            <a:pPr indent="449580">
              <a:lnSpc>
                <a:spcPct val="115000"/>
              </a:lnSpc>
            </a:pPr>
            <a:r>
              <a:rPr lang="tg-Cyrl-TJ" sz="2200" dirty="0">
                <a:effectLst/>
                <a:latin typeface="Times New Roman" panose="02020603050405020304" pitchFamily="18" charset="0"/>
                <a:ea typeface="Times New Roman" panose="02020603050405020304" pitchFamily="18" charset="0"/>
              </a:rPr>
              <a:t>Резонанси узвҳои дохилӣ (3–6 Гц) метавонад боиси дард ва осеби узвҳои дохилӣ гардад. Ларзишҳои аз ҳама хатарнок — ларзишҳои камтар аз 16 Гц мебошанд, ки ба системаи марказии асаб таъсир мерасонанд.</a:t>
            </a:r>
            <a:endParaRPr lang="ru-RU" sz="2200" dirty="0">
              <a:effectLst/>
              <a:latin typeface="Times New Roman" panose="02020603050405020304" pitchFamily="18" charset="0"/>
              <a:ea typeface="Times New Roman" panose="02020603050405020304" pitchFamily="18" charset="0"/>
            </a:endParaRPr>
          </a:p>
          <a:p>
            <a:pPr algn="just">
              <a:lnSpc>
                <a:spcPct val="150000"/>
              </a:lnSpc>
            </a:pPr>
            <a:endParaRPr lang="ru-RU" sz="2200" dirty="0"/>
          </a:p>
        </p:txBody>
      </p:sp>
      <p:sp>
        <p:nvSpPr>
          <p:cNvPr id="4" name="Заголовок 1">
            <a:extLst>
              <a:ext uri="{FF2B5EF4-FFF2-40B4-BE49-F238E27FC236}">
                <a16:creationId xmlns:a16="http://schemas.microsoft.com/office/drawing/2014/main" id="{8BC2C9DF-3882-4182-8150-F24D37049771}"/>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534887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a:extLst>
              <a:ext uri="{FF2B5EF4-FFF2-40B4-BE49-F238E27FC236}">
                <a16:creationId xmlns:a16="http://schemas.microsoft.com/office/drawing/2014/main" id="{42EF2A9B-8705-4216-B2FC-3D55070A9925}"/>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1AA01BCB-94D5-4A93-AAFA-837B18E6BA47}"/>
              </a:ext>
            </a:extLst>
          </p:cNvPr>
          <p:cNvSpPr txBox="1"/>
          <p:nvPr/>
        </p:nvSpPr>
        <p:spPr>
          <a:xfrm>
            <a:off x="827584" y="620688"/>
            <a:ext cx="7848872" cy="3182410"/>
          </a:xfrm>
          <a:prstGeom prst="rect">
            <a:avLst/>
          </a:prstGeom>
          <a:noFill/>
        </p:spPr>
        <p:txBody>
          <a:bodyPr wrap="square">
            <a:spAutoFit/>
          </a:bodyPr>
          <a:lstStyle/>
          <a:p>
            <a:pPr>
              <a:lnSpc>
                <a:spcPct val="115000"/>
              </a:lnSpc>
            </a:pPr>
            <a:r>
              <a:rPr lang="tg-Cyrl-TJ" sz="2200" dirty="0">
                <a:effectLst/>
                <a:latin typeface="Times New Roman" panose="02020603050405020304" pitchFamily="18" charset="0"/>
                <a:ea typeface="Times New Roman" panose="02020603050405020304" pitchFamily="18" charset="0"/>
              </a:rPr>
              <a:t>Меъёрбандии ларзишҳо</a:t>
            </a:r>
            <a:endParaRPr lang="ru-RU" sz="2200" dirty="0">
              <a:effectLst/>
              <a:latin typeface="Times New Roman" panose="02020603050405020304" pitchFamily="18" charset="0"/>
              <a:ea typeface="Times New Roman" panose="02020603050405020304" pitchFamily="18" charset="0"/>
            </a:endParaRPr>
          </a:p>
          <a:p>
            <a:pPr algn="just">
              <a:lnSpc>
                <a:spcPct val="115000"/>
              </a:lnSpc>
            </a:pPr>
            <a:r>
              <a:rPr lang="tg-Cyrl-TJ" sz="2200" dirty="0">
                <a:effectLst/>
                <a:latin typeface="Times New Roman" panose="02020603050405020304" pitchFamily="18" charset="0"/>
                <a:ea typeface="Times New Roman" panose="02020603050405020304" pitchFamily="18" charset="0"/>
              </a:rPr>
              <a:t>	Меъёрҳои иҷозатдодашудаи суръати ларзиш (вибросуръат) ва тезиши ларзиш (виброускорение) барои басомадҳои гуногун ва давомнокии таъсир муқаррар карда мешаванд (ҷадвали 2).</a:t>
            </a:r>
            <a:endParaRPr lang="ru-RU" sz="2200" dirty="0">
              <a:effectLst/>
              <a:latin typeface="Times New Roman" panose="02020603050405020304" pitchFamily="18" charset="0"/>
              <a:ea typeface="Times New Roman" panose="02020603050405020304" pitchFamily="18" charset="0"/>
            </a:endParaRPr>
          </a:p>
          <a:p>
            <a:pPr algn="just">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Ҷадвали 2. Меъёрҳои ларзиш (СН 2.2.4/2.1.8.556-96)</a:t>
            </a:r>
            <a:b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tg-Cyrl-TJ" sz="2200" i="1" dirty="0">
                <a:effectLst/>
                <a:latin typeface="Times New Roman" panose="02020603050405020304" pitchFamily="18" charset="0"/>
                <a:ea typeface="Times New Roman" panose="02020603050405020304" pitchFamily="18" charset="0"/>
                <a:cs typeface="Times New Roman" panose="02020603050405020304" pitchFamily="18" charset="0"/>
              </a:rPr>
              <a:t>(Сатҳи иҷозатдодашудаи вибросуръат, дБ, дар бандҳои октавӣ бо басомадҳои миёнагеометрӣ, Гц)</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35309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DEE4B862-1B80-4D2A-8334-CDDEE188CB2B}"/>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5" name="Таблица 4">
            <a:extLst>
              <a:ext uri="{FF2B5EF4-FFF2-40B4-BE49-F238E27FC236}">
                <a16:creationId xmlns:a16="http://schemas.microsoft.com/office/drawing/2014/main" id="{B6341EA7-65BB-40ED-9E2F-1FAA6366DD00}"/>
              </a:ext>
            </a:extLst>
          </p:cNvPr>
          <p:cNvGraphicFramePr>
            <a:graphicFrameLocks noGrp="1"/>
          </p:cNvGraphicFramePr>
          <p:nvPr>
            <p:extLst>
              <p:ext uri="{D42A27DB-BD31-4B8C-83A1-F6EECF244321}">
                <p14:modId xmlns:p14="http://schemas.microsoft.com/office/powerpoint/2010/main" val="1127681484"/>
              </p:ext>
            </p:extLst>
          </p:nvPr>
        </p:nvGraphicFramePr>
        <p:xfrm>
          <a:off x="827584" y="2060848"/>
          <a:ext cx="7776857" cy="2920481"/>
        </p:xfrm>
        <a:graphic>
          <a:graphicData uri="http://schemas.openxmlformats.org/drawingml/2006/table">
            <a:tbl>
              <a:tblPr firstRow="1" firstCol="1" bandRow="1">
                <a:tableStyleId>{5C22544A-7EE6-4342-B048-85BDC9FD1C3A}</a:tableStyleId>
              </a:tblPr>
              <a:tblGrid>
                <a:gridCol w="2088232">
                  <a:extLst>
                    <a:ext uri="{9D8B030D-6E8A-4147-A177-3AD203B41FA5}">
                      <a16:colId xmlns:a16="http://schemas.microsoft.com/office/drawing/2014/main" val="2072385593"/>
                    </a:ext>
                  </a:extLst>
                </a:gridCol>
                <a:gridCol w="576064">
                  <a:extLst>
                    <a:ext uri="{9D8B030D-6E8A-4147-A177-3AD203B41FA5}">
                      <a16:colId xmlns:a16="http://schemas.microsoft.com/office/drawing/2014/main" val="2732199525"/>
                    </a:ext>
                  </a:extLst>
                </a:gridCol>
                <a:gridCol w="576064">
                  <a:extLst>
                    <a:ext uri="{9D8B030D-6E8A-4147-A177-3AD203B41FA5}">
                      <a16:colId xmlns:a16="http://schemas.microsoft.com/office/drawing/2014/main" val="624549985"/>
                    </a:ext>
                  </a:extLst>
                </a:gridCol>
                <a:gridCol w="576064">
                  <a:extLst>
                    <a:ext uri="{9D8B030D-6E8A-4147-A177-3AD203B41FA5}">
                      <a16:colId xmlns:a16="http://schemas.microsoft.com/office/drawing/2014/main" val="2131828777"/>
                    </a:ext>
                  </a:extLst>
                </a:gridCol>
                <a:gridCol w="576064">
                  <a:extLst>
                    <a:ext uri="{9D8B030D-6E8A-4147-A177-3AD203B41FA5}">
                      <a16:colId xmlns:a16="http://schemas.microsoft.com/office/drawing/2014/main" val="1891431425"/>
                    </a:ext>
                  </a:extLst>
                </a:gridCol>
                <a:gridCol w="576064">
                  <a:extLst>
                    <a:ext uri="{9D8B030D-6E8A-4147-A177-3AD203B41FA5}">
                      <a16:colId xmlns:a16="http://schemas.microsoft.com/office/drawing/2014/main" val="954872114"/>
                    </a:ext>
                  </a:extLst>
                </a:gridCol>
                <a:gridCol w="576064">
                  <a:extLst>
                    <a:ext uri="{9D8B030D-6E8A-4147-A177-3AD203B41FA5}">
                      <a16:colId xmlns:a16="http://schemas.microsoft.com/office/drawing/2014/main" val="3057776963"/>
                    </a:ext>
                  </a:extLst>
                </a:gridCol>
                <a:gridCol w="576064">
                  <a:extLst>
                    <a:ext uri="{9D8B030D-6E8A-4147-A177-3AD203B41FA5}">
                      <a16:colId xmlns:a16="http://schemas.microsoft.com/office/drawing/2014/main" val="1778624941"/>
                    </a:ext>
                  </a:extLst>
                </a:gridCol>
                <a:gridCol w="576064">
                  <a:extLst>
                    <a:ext uri="{9D8B030D-6E8A-4147-A177-3AD203B41FA5}">
                      <a16:colId xmlns:a16="http://schemas.microsoft.com/office/drawing/2014/main" val="533618800"/>
                    </a:ext>
                  </a:extLst>
                </a:gridCol>
                <a:gridCol w="504056">
                  <a:extLst>
                    <a:ext uri="{9D8B030D-6E8A-4147-A177-3AD203B41FA5}">
                      <a16:colId xmlns:a16="http://schemas.microsoft.com/office/drawing/2014/main" val="2780896360"/>
                    </a:ext>
                  </a:extLst>
                </a:gridCol>
                <a:gridCol w="576057">
                  <a:extLst>
                    <a:ext uri="{9D8B030D-6E8A-4147-A177-3AD203B41FA5}">
                      <a16:colId xmlns:a16="http://schemas.microsoft.com/office/drawing/2014/main" val="2013104331"/>
                    </a:ext>
                  </a:extLst>
                </a:gridCol>
              </a:tblGrid>
              <a:tr h="432048">
                <a:tc>
                  <a:txBody>
                    <a:bodyPr/>
                    <a:lstStyle/>
                    <a:p>
                      <a:pPr algn="ctr">
                        <a:lnSpc>
                          <a:spcPct val="115000"/>
                        </a:lnSpc>
                        <a:spcAft>
                          <a:spcPts val="0"/>
                        </a:spcAft>
                      </a:pPr>
                      <a:r>
                        <a:rPr lang="ru-RU" sz="1100" dirty="0">
                          <a:solidFill>
                            <a:schemeClr val="tx1"/>
                          </a:solidFill>
                          <a:effectLst/>
                          <a:latin typeface="Times New Roman" panose="02020603050405020304" pitchFamily="18" charset="0"/>
                          <a:cs typeface="Times New Roman" panose="02020603050405020304" pitchFamily="18" charset="0"/>
                        </a:rPr>
                        <a:t>Навъи ларзиш</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100" dirty="0">
                          <a:solidFill>
                            <a:schemeClr val="tx1"/>
                          </a:solidFill>
                          <a:effectLst/>
                          <a:latin typeface="Times New Roman" panose="02020603050405020304" pitchFamily="18" charset="0"/>
                          <a:cs typeface="Times New Roman" panose="02020603050405020304" pitchFamily="18" charset="0"/>
                        </a:rPr>
                        <a:t>1</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100" dirty="0">
                          <a:solidFill>
                            <a:schemeClr val="tx1"/>
                          </a:solidFill>
                          <a:effectLst/>
                          <a:latin typeface="Times New Roman" panose="02020603050405020304" pitchFamily="18" charset="0"/>
                          <a:cs typeface="Times New Roman" panose="02020603050405020304" pitchFamily="18" charset="0"/>
                        </a:rPr>
                        <a:t>2</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100" dirty="0">
                          <a:solidFill>
                            <a:schemeClr val="tx1"/>
                          </a:solidFill>
                          <a:effectLst/>
                          <a:latin typeface="Times New Roman" panose="02020603050405020304" pitchFamily="18" charset="0"/>
                          <a:cs typeface="Times New Roman" panose="02020603050405020304" pitchFamily="18" charset="0"/>
                        </a:rPr>
                        <a:t>4</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100" dirty="0">
                          <a:solidFill>
                            <a:schemeClr val="tx1"/>
                          </a:solidFill>
                          <a:effectLst/>
                          <a:latin typeface="Times New Roman" panose="02020603050405020304" pitchFamily="18" charset="0"/>
                          <a:cs typeface="Times New Roman" panose="02020603050405020304" pitchFamily="18" charset="0"/>
                        </a:rPr>
                        <a:t>8</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100" dirty="0">
                          <a:solidFill>
                            <a:schemeClr val="tx1"/>
                          </a:solidFill>
                          <a:effectLst/>
                          <a:latin typeface="Times New Roman" panose="02020603050405020304" pitchFamily="18" charset="0"/>
                          <a:cs typeface="Times New Roman" panose="02020603050405020304" pitchFamily="18" charset="0"/>
                        </a:rPr>
                        <a:t>16</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100" dirty="0">
                          <a:solidFill>
                            <a:schemeClr val="tx1"/>
                          </a:solidFill>
                          <a:effectLst/>
                          <a:latin typeface="Times New Roman" panose="02020603050405020304" pitchFamily="18" charset="0"/>
                          <a:cs typeface="Times New Roman" panose="02020603050405020304" pitchFamily="18" charset="0"/>
                        </a:rPr>
                        <a:t>31,5</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100" dirty="0">
                          <a:solidFill>
                            <a:schemeClr val="tx1"/>
                          </a:solidFill>
                          <a:effectLst/>
                          <a:latin typeface="Times New Roman" panose="02020603050405020304" pitchFamily="18" charset="0"/>
                          <a:cs typeface="Times New Roman" panose="02020603050405020304" pitchFamily="18" charset="0"/>
                        </a:rPr>
                        <a:t>125</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100" dirty="0">
                          <a:solidFill>
                            <a:schemeClr val="tx1"/>
                          </a:solidFill>
                          <a:effectLst/>
                          <a:latin typeface="Times New Roman" panose="02020603050405020304" pitchFamily="18" charset="0"/>
                          <a:cs typeface="Times New Roman" panose="02020603050405020304" pitchFamily="18" charset="0"/>
                        </a:rPr>
                        <a:t>250</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100" dirty="0">
                          <a:solidFill>
                            <a:schemeClr val="tx1"/>
                          </a:solidFill>
                          <a:effectLst/>
                          <a:latin typeface="Times New Roman" panose="02020603050405020304" pitchFamily="18" charset="0"/>
                          <a:cs typeface="Times New Roman" panose="02020603050405020304" pitchFamily="18" charset="0"/>
                        </a:rPr>
                        <a:t>500</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100" dirty="0">
                          <a:solidFill>
                            <a:schemeClr val="tx1"/>
                          </a:solidFill>
                          <a:effectLst/>
                          <a:latin typeface="Times New Roman" panose="02020603050405020304" pitchFamily="18" charset="0"/>
                          <a:cs typeface="Times New Roman" panose="02020603050405020304" pitchFamily="18" charset="0"/>
                        </a:rPr>
                        <a:t>1000</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extLst>
                  <a:ext uri="{0D108BD9-81ED-4DB2-BD59-A6C34878D82A}">
                    <a16:rowId xmlns:a16="http://schemas.microsoft.com/office/drawing/2014/main" val="2045040100"/>
                  </a:ext>
                </a:extLst>
              </a:tr>
              <a:tr h="432048">
                <a:tc>
                  <a:txBody>
                    <a:bodyPr/>
                    <a:lstStyle/>
                    <a:p>
                      <a:pPr algn="ctr">
                        <a:lnSpc>
                          <a:spcPct val="115000"/>
                        </a:lnSpc>
                        <a:spcAft>
                          <a:spcPts val="0"/>
                        </a:spcAft>
                      </a:pPr>
                      <a:r>
                        <a:rPr lang="ru-RU" sz="1100" dirty="0">
                          <a:solidFill>
                            <a:schemeClr val="tx1"/>
                          </a:solidFill>
                          <a:effectLst/>
                          <a:latin typeface="Times New Roman" panose="02020603050405020304" pitchFamily="18" charset="0"/>
                          <a:cs typeface="Times New Roman" panose="02020603050405020304" pitchFamily="18" charset="0"/>
                        </a:rPr>
                        <a:t>Ларзиши умумии нақлиётӣ (вертикалӣ)</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132</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123</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108</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107</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extLst>
                  <a:ext uri="{0D108BD9-81ED-4DB2-BD59-A6C34878D82A}">
                    <a16:rowId xmlns:a16="http://schemas.microsoft.com/office/drawing/2014/main" val="1222874407"/>
                  </a:ext>
                </a:extLst>
              </a:tr>
              <a:tr h="432048">
                <a:tc>
                  <a:txBody>
                    <a:bodyPr/>
                    <a:lstStyle/>
                    <a:p>
                      <a:pPr algn="ctr">
                        <a:lnSpc>
                          <a:spcPct val="115000"/>
                        </a:lnSpc>
                        <a:spcAft>
                          <a:spcPts val="0"/>
                        </a:spcAft>
                      </a:pPr>
                      <a:r>
                        <a:rPr lang="ru-RU" sz="1100">
                          <a:solidFill>
                            <a:schemeClr val="tx1"/>
                          </a:solidFill>
                          <a:effectLst/>
                          <a:latin typeface="Times New Roman" panose="02020603050405020304" pitchFamily="18" charset="0"/>
                          <a:cs typeface="Times New Roman" panose="02020603050405020304" pitchFamily="18" charset="0"/>
                        </a:rPr>
                        <a:t>Ларзиши умумии нақлиётӣ (уфуқӣ)</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122</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117</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116</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116</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116</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extLst>
                  <a:ext uri="{0D108BD9-81ED-4DB2-BD59-A6C34878D82A}">
                    <a16:rowId xmlns:a16="http://schemas.microsoft.com/office/drawing/2014/main" val="3717126162"/>
                  </a:ext>
                </a:extLst>
              </a:tr>
              <a:tr h="288032">
                <a:tc>
                  <a:txBody>
                    <a:bodyPr/>
                    <a:lstStyle/>
                    <a:p>
                      <a:pPr algn="ctr">
                        <a:lnSpc>
                          <a:spcPct val="115000"/>
                        </a:lnSpc>
                        <a:spcAft>
                          <a:spcPts val="0"/>
                        </a:spcAft>
                      </a:pPr>
                      <a:r>
                        <a:rPr lang="ru-RU" sz="1100">
                          <a:solidFill>
                            <a:schemeClr val="tx1"/>
                          </a:solidFill>
                          <a:effectLst/>
                          <a:latin typeface="Times New Roman" panose="02020603050405020304" pitchFamily="18" charset="0"/>
                          <a:cs typeface="Times New Roman" panose="02020603050405020304" pitchFamily="18" charset="0"/>
                        </a:rPr>
                        <a:t>Ларзиши нақлиётӣ-технологӣ</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117</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102</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101</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extLst>
                  <a:ext uri="{0D108BD9-81ED-4DB2-BD59-A6C34878D82A}">
                    <a16:rowId xmlns:a16="http://schemas.microsoft.com/office/drawing/2014/main" val="2570784769"/>
                  </a:ext>
                </a:extLst>
              </a:tr>
              <a:tr h="216024">
                <a:tc>
                  <a:txBody>
                    <a:bodyPr/>
                    <a:lstStyle/>
                    <a:p>
                      <a:pPr algn="ctr">
                        <a:lnSpc>
                          <a:spcPct val="115000"/>
                        </a:lnSpc>
                        <a:spcAft>
                          <a:spcPts val="0"/>
                        </a:spcAft>
                      </a:pPr>
                      <a:r>
                        <a:rPr lang="ru-RU" sz="1100">
                          <a:solidFill>
                            <a:schemeClr val="tx1"/>
                          </a:solidFill>
                          <a:effectLst/>
                          <a:latin typeface="Times New Roman" panose="02020603050405020304" pitchFamily="18" charset="0"/>
                          <a:cs typeface="Times New Roman" panose="02020603050405020304" pitchFamily="18" charset="0"/>
                        </a:rPr>
                        <a:t>Ларзиши технологӣ</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108</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93</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92</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extLst>
                  <a:ext uri="{0D108BD9-81ED-4DB2-BD59-A6C34878D82A}">
                    <a16:rowId xmlns:a16="http://schemas.microsoft.com/office/drawing/2014/main" val="2685353890"/>
                  </a:ext>
                </a:extLst>
              </a:tr>
              <a:tr h="432048">
                <a:tc>
                  <a:txBody>
                    <a:bodyPr/>
                    <a:lstStyle/>
                    <a:p>
                      <a:pPr algn="ctr">
                        <a:lnSpc>
                          <a:spcPct val="115000"/>
                        </a:lnSpc>
                        <a:spcAft>
                          <a:spcPts val="0"/>
                        </a:spcAft>
                      </a:pPr>
                      <a:r>
                        <a:rPr lang="ru-RU" sz="1100">
                          <a:solidFill>
                            <a:schemeClr val="tx1"/>
                          </a:solidFill>
                          <a:effectLst/>
                          <a:latin typeface="Times New Roman" panose="02020603050405020304" pitchFamily="18" charset="0"/>
                          <a:cs typeface="Times New Roman" panose="02020603050405020304" pitchFamily="18" charset="0"/>
                        </a:rPr>
                        <a:t>Дар биноҳои истеҳсолӣ (бе манбаъҳои ларзиш)</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100</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85</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84</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extLst>
                  <a:ext uri="{0D108BD9-81ED-4DB2-BD59-A6C34878D82A}">
                    <a16:rowId xmlns:a16="http://schemas.microsoft.com/office/drawing/2014/main" val="3015496765"/>
                  </a:ext>
                </a:extLst>
              </a:tr>
              <a:tr h="432048">
                <a:tc>
                  <a:txBody>
                    <a:bodyPr/>
                    <a:lstStyle/>
                    <a:p>
                      <a:pPr algn="ctr">
                        <a:lnSpc>
                          <a:spcPct val="115000"/>
                        </a:lnSpc>
                        <a:spcAft>
                          <a:spcPts val="0"/>
                        </a:spcAft>
                      </a:pPr>
                      <a:r>
                        <a:rPr lang="ru-RU" sz="1100">
                          <a:solidFill>
                            <a:schemeClr val="tx1"/>
                          </a:solidFill>
                          <a:effectLst/>
                          <a:latin typeface="Times New Roman" panose="02020603050405020304" pitchFamily="18" charset="0"/>
                          <a:cs typeface="Times New Roman" panose="02020603050405020304" pitchFamily="18" charset="0"/>
                        </a:rPr>
                        <a:t>Дар биноҳои хизматӣ (идораҳо, КБ, лабораторияҳо)</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91</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76</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75</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extLst>
                  <a:ext uri="{0D108BD9-81ED-4DB2-BD59-A6C34878D82A}">
                    <a16:rowId xmlns:a16="http://schemas.microsoft.com/office/drawing/2014/main" val="3067025333"/>
                  </a:ext>
                </a:extLst>
              </a:tr>
              <a:tr h="246466">
                <a:tc>
                  <a:txBody>
                    <a:bodyPr/>
                    <a:lstStyle/>
                    <a:p>
                      <a:pPr algn="ctr">
                        <a:lnSpc>
                          <a:spcPct val="115000"/>
                        </a:lnSpc>
                        <a:spcAft>
                          <a:spcPts val="0"/>
                        </a:spcAft>
                      </a:pPr>
                      <a:r>
                        <a:rPr lang="ru-RU" sz="1100" dirty="0">
                          <a:solidFill>
                            <a:schemeClr val="tx1"/>
                          </a:solidFill>
                          <a:effectLst/>
                          <a:latin typeface="Times New Roman" panose="02020603050405020304" pitchFamily="18" charset="0"/>
                          <a:cs typeface="Times New Roman" panose="02020603050405020304" pitchFamily="18" charset="0"/>
                        </a:rPr>
                        <a:t>Ларзиши маҳаллӣ</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115</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109</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109</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109</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109</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a:effectLst/>
                          <a:latin typeface="Times New Roman" panose="02020603050405020304" pitchFamily="18" charset="0"/>
                          <a:cs typeface="Times New Roman" panose="02020603050405020304" pitchFamily="18" charset="0"/>
                        </a:rPr>
                        <a:t>109</a:t>
                      </a: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tc>
                  <a:txBody>
                    <a:bodyPr/>
                    <a:lstStyle/>
                    <a:p>
                      <a:pPr algn="ctr">
                        <a:lnSpc>
                          <a:spcPct val="115000"/>
                        </a:lnSpc>
                        <a:spcAft>
                          <a:spcPts val="0"/>
                        </a:spcAft>
                      </a:pPr>
                      <a:r>
                        <a:rPr lang="ru-RU" sz="1400" dirty="0">
                          <a:effectLst/>
                          <a:latin typeface="Times New Roman" panose="02020603050405020304" pitchFamily="18" charset="0"/>
                          <a:cs typeface="Times New Roman" panose="02020603050405020304" pitchFamily="18" charset="0"/>
                        </a:rPr>
                        <a:t>109</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1494" marR="41494" marT="0" marB="0"/>
                </a:tc>
                <a:extLst>
                  <a:ext uri="{0D108BD9-81ED-4DB2-BD59-A6C34878D82A}">
                    <a16:rowId xmlns:a16="http://schemas.microsoft.com/office/drawing/2014/main" val="3268027491"/>
                  </a:ext>
                </a:extLst>
              </a:tr>
            </a:tbl>
          </a:graphicData>
        </a:graphic>
      </p:graphicFrame>
      <p:sp>
        <p:nvSpPr>
          <p:cNvPr id="7" name="TextBox 6">
            <a:extLst>
              <a:ext uri="{FF2B5EF4-FFF2-40B4-BE49-F238E27FC236}">
                <a16:creationId xmlns:a16="http://schemas.microsoft.com/office/drawing/2014/main" id="{0CE071E2-A2C9-4A24-A9E2-951099DD7878}"/>
              </a:ext>
            </a:extLst>
          </p:cNvPr>
          <p:cNvSpPr txBox="1"/>
          <p:nvPr/>
        </p:nvSpPr>
        <p:spPr>
          <a:xfrm>
            <a:off x="971600" y="620688"/>
            <a:ext cx="7632841" cy="1107996"/>
          </a:xfrm>
          <a:prstGeom prst="rect">
            <a:avLst/>
          </a:prstGeom>
          <a:noFill/>
        </p:spPr>
        <p:txBody>
          <a:bodyPr wrap="square">
            <a:spAutoFit/>
          </a:bodyPr>
          <a:lstStyle/>
          <a:p>
            <a:pPr algn="just"/>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Ҷадвали 2. Меъёрҳои ларзиш (СН 2.2.4/2.1.8.556-96)</a:t>
            </a:r>
            <a:b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tg-Cyrl-TJ" sz="2200" i="1" dirty="0">
                <a:effectLst/>
                <a:latin typeface="Times New Roman" panose="02020603050405020304" pitchFamily="18" charset="0"/>
                <a:ea typeface="Times New Roman" panose="02020603050405020304" pitchFamily="18" charset="0"/>
                <a:cs typeface="Times New Roman" panose="02020603050405020304" pitchFamily="18" charset="0"/>
              </a:rPr>
              <a:t>(Сатҳи иҷозатдодашудаи вибросуръат, дБ, дар бандҳои октавӣ бо басомадҳои миёнагеометрӣ, Гц)</a:t>
            </a:r>
            <a:endParaRPr lang="ru-RU" sz="2200" dirty="0"/>
          </a:p>
        </p:txBody>
      </p:sp>
    </p:spTree>
    <p:extLst>
      <p:ext uri="{BB962C8B-B14F-4D97-AF65-F5344CB8AC3E}">
        <p14:creationId xmlns:p14="http://schemas.microsoft.com/office/powerpoint/2010/main" val="25505619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47D0BE4B-0258-4D83-AF8C-E3CFC1F3C8E0}"/>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4117D2AE-2107-4EE1-AB2A-12BD435BE9A8}"/>
              </a:ext>
            </a:extLst>
          </p:cNvPr>
          <p:cNvSpPr txBox="1"/>
          <p:nvPr/>
        </p:nvSpPr>
        <p:spPr>
          <a:xfrm>
            <a:off x="899592" y="620688"/>
            <a:ext cx="7848872" cy="3879524"/>
          </a:xfrm>
          <a:prstGeom prst="rect">
            <a:avLst/>
          </a:prstGeom>
          <a:noFill/>
        </p:spPr>
        <p:txBody>
          <a:bodyPr wrap="square">
            <a:spAutoFit/>
          </a:bodyPr>
          <a:lstStyle/>
          <a:p>
            <a:pPr>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Усулҳои мубориза бо ларзиш:</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0" indent="-457200">
              <a:lnSpc>
                <a:spcPct val="115000"/>
              </a:lnSpc>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Тағйир додани конструксия ё реҷаҳои кори мошинҳо ва механизмҳо</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(балансировка, баланд бардоштани сахтӣ, дур кардани басомад аз ҳолати резонансӣ).</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lvl="0" indent="-457200">
              <a:lnSpc>
                <a:spcPct val="115000"/>
              </a:lnSpc>
              <a:spcAft>
                <a:spcPts val="1000"/>
              </a:spcAft>
              <a:buFont typeface="+mj-lt"/>
              <a:buAutoNum type="arabicPeriod"/>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Демпфиронӣ (хомӯш кардани ларзиш тавассути соишҳои дохилии демпфер).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a:buFont typeface="+mj-lt"/>
              <a:buAutoNum type="arabicPeriod"/>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Хомӯшкунии ларзиш</a:t>
            </a:r>
            <a:b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(истифодаи таҳкурсии вазнин, виброгасителҳо).</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69155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FA3391CD-C26C-4362-BF3F-E4EC87ED9D6A}"/>
              </a:ext>
            </a:extLst>
          </p:cNvPr>
          <p:cNvPicPr/>
          <p:nvPr/>
        </p:nvPicPr>
        <p:blipFill>
          <a:blip r:embed="rId2"/>
          <a:stretch>
            <a:fillRect/>
          </a:stretch>
        </p:blipFill>
        <p:spPr>
          <a:xfrm>
            <a:off x="1475656" y="1340768"/>
            <a:ext cx="6480720" cy="3456384"/>
          </a:xfrm>
          <a:prstGeom prst="rect">
            <a:avLst/>
          </a:prstGeom>
        </p:spPr>
      </p:pic>
      <p:sp>
        <p:nvSpPr>
          <p:cNvPr id="5" name="Заголовок 1">
            <a:extLst>
              <a:ext uri="{FF2B5EF4-FFF2-40B4-BE49-F238E27FC236}">
                <a16:creationId xmlns:a16="http://schemas.microsoft.com/office/drawing/2014/main" id="{FA496069-95F3-49E2-9B8E-76161AC18E80}"/>
              </a:ext>
            </a:extLst>
          </p:cNvPr>
          <p:cNvSpPr txBox="1">
            <a:spLocks/>
          </p:cNvSpPr>
          <p:nvPr/>
        </p:nvSpPr>
        <p:spPr>
          <a:xfrm>
            <a:off x="225860" y="122139"/>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tg-Cyrl-TJ" sz="2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Омилҳои манфии истеҳсолӣ ва ҳифз аз онҳо</a:t>
            </a:r>
            <a:endParaRPr lang="ru-RU"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AE305099-7BB2-4461-B6A6-F997F2878628}"/>
              </a:ext>
            </a:extLst>
          </p:cNvPr>
          <p:cNvSpPr/>
          <p:nvPr/>
        </p:nvSpPr>
        <p:spPr>
          <a:xfrm>
            <a:off x="755576" y="4871093"/>
            <a:ext cx="6480720" cy="646331"/>
          </a:xfrm>
          <a:prstGeom prst="rect">
            <a:avLst/>
          </a:prstGeom>
        </p:spPr>
        <p:txBody>
          <a:bodyPr wrap="square">
            <a:spAutoFit/>
          </a:bodyPr>
          <a:lstStyle/>
          <a:p>
            <a:r>
              <a:rPr lang="tg-Cyrl-TJ" sz="1200" i="1" dirty="0">
                <a:latin typeface="Times New Roman" panose="02020603050405020304" pitchFamily="18" charset="0"/>
                <a:cs typeface="Times New Roman" panose="02020603050405020304" pitchFamily="18" charset="0"/>
              </a:rPr>
              <a:t>Расми 5.</a:t>
            </a:r>
            <a:r>
              <a:rPr lang="tg-Cyrl-TJ" sz="12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200" i="1" dirty="0">
                <a:effectLst/>
                <a:latin typeface="Times New Roman" panose="02020603050405020304" pitchFamily="18" charset="0"/>
                <a:ea typeface="Times New Roman" panose="02020603050405020304" pitchFamily="18" charset="0"/>
                <a:cs typeface="Times New Roman" panose="02020603050405020304" pitchFamily="18" charset="0"/>
              </a:rPr>
              <a:t>Виброизолятсия (интиқоли ларзишро аз манбаи барангезанда ба объект кам мекунад, бо ҷойгир кардани он байни онҳо).</a:t>
            </a:r>
            <a:r>
              <a:rPr lang="tg-Cyrl-TJ" sz="1200" i="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1200" i="1" dirty="0">
                <a:latin typeface="Times New Roman" panose="02020603050405020304" pitchFamily="18" charset="0"/>
                <a:cs typeface="Times New Roman" panose="02020603050405020304" pitchFamily="18" charset="0"/>
              </a:rPr>
              <a:t> Аз муаллиф: бо истифода аз зеҳни </a:t>
            </a:r>
          </a:p>
          <a:p>
            <a:r>
              <a:rPr lang="tg-Cyrl-TJ" sz="1200" i="1" dirty="0">
                <a:latin typeface="Times New Roman" panose="02020603050405020304" pitchFamily="18" charset="0"/>
                <a:cs typeface="Times New Roman" panose="02020603050405020304" pitchFamily="18" charset="0"/>
              </a:rPr>
              <a:t>сунъи (</a:t>
            </a:r>
            <a:r>
              <a:rPr lang="en-US" sz="1200" i="1" dirty="0">
                <a:latin typeface="Times New Roman" panose="02020603050405020304" pitchFamily="18" charset="0"/>
                <a:cs typeface="Times New Roman" panose="02020603050405020304" pitchFamily="18" charset="0"/>
              </a:rPr>
              <a:t>AI</a:t>
            </a:r>
            <a:r>
              <a:rPr lang="tg-Cyrl-TJ" sz="1200" i="1" dirty="0">
                <a:latin typeface="Times New Roman" panose="02020603050405020304" pitchFamily="18" charset="0"/>
                <a:cs typeface="Times New Roman" panose="02020603050405020304" pitchFamily="18" charset="0"/>
              </a:rPr>
              <a:t>) сохта шудааст. </a:t>
            </a:r>
            <a:endParaRPr lang="ru-RU"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99146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6875ED8-7C72-42AB-B4E4-02E8FFEC3093}"/>
              </a:ext>
            </a:extLst>
          </p:cNvPr>
          <p:cNvSpPr txBox="1"/>
          <p:nvPr/>
        </p:nvSpPr>
        <p:spPr>
          <a:xfrm>
            <a:off x="683568" y="629980"/>
            <a:ext cx="8208912" cy="5632311"/>
          </a:xfrm>
          <a:prstGeom prst="rect">
            <a:avLst/>
          </a:prstGeom>
          <a:noFill/>
        </p:spPr>
        <p:txBody>
          <a:bodyPr wrap="square">
            <a:spAutoFit/>
          </a:bodyPr>
          <a:lstStyle/>
          <a:p>
            <a:pPr algn="just"/>
            <a:r>
              <a:rPr lang="ru-RU" sz="2000" dirty="0">
                <a:latin typeface="Times New Roman" panose="02020603050405020304" pitchFamily="18" charset="0"/>
                <a:cs typeface="Times New Roman" panose="02020603050405020304" pitchFamily="18" charset="0"/>
              </a:rPr>
              <a:t>	Лексияи мазкур нишон медиҳад, ки таъмини бехатарии электрикӣ раванди мураккаб ва </a:t>
            </a:r>
            <a:r>
              <a:rPr lang="ru-RU" sz="2000" dirty="0" err="1">
                <a:latin typeface="Times New Roman" panose="02020603050405020304" pitchFamily="18" charset="0"/>
                <a:cs typeface="Times New Roman" panose="02020603050405020304" pitchFamily="18" charset="0"/>
              </a:rPr>
              <a:t>бисёрҷанба</a:t>
            </a:r>
            <a:r>
              <a:rPr lang="ru-RU" sz="2000" dirty="0">
                <a:latin typeface="Times New Roman" panose="02020603050405020304" pitchFamily="18" charset="0"/>
                <a:cs typeface="Times New Roman" panose="02020603050405020304" pitchFamily="18" charset="0"/>
              </a:rPr>
              <a:t> буда, аз татбиқи чораҳои муҳандисӣ, риояи қоидаҳои техникаи бехатарӣ ва истифодаи самараноки воситаҳои муҳофизати инфиродӣ вобастагии </a:t>
            </a:r>
            <a:r>
              <a:rPr lang="ru-RU" sz="2000" dirty="0" err="1">
                <a:latin typeface="Times New Roman" panose="02020603050405020304" pitchFamily="18" charset="0"/>
                <a:cs typeface="Times New Roman" panose="02020603050405020304" pitchFamily="18" charset="0"/>
              </a:rPr>
              <a:t>зич</a:t>
            </a:r>
            <a:r>
              <a:rPr lang="ru-RU" sz="2000" dirty="0">
                <a:latin typeface="Times New Roman" panose="02020603050405020304" pitchFamily="18" charset="0"/>
                <a:cs typeface="Times New Roman" panose="02020603050405020304" pitchFamily="18" charset="0"/>
              </a:rPr>
              <a:t> дорад. Таҳлил </a:t>
            </a:r>
            <a:r>
              <a:rPr lang="ru-RU" sz="2000" dirty="0" err="1">
                <a:latin typeface="Times New Roman" panose="02020603050405020304" pitchFamily="18" charset="0"/>
                <a:cs typeface="Times New Roman" panose="02020603050405020304" pitchFamily="18" charset="0"/>
              </a:rPr>
              <a:t>собит</a:t>
            </a:r>
            <a:r>
              <a:rPr lang="ru-RU" sz="2000" dirty="0">
                <a:latin typeface="Times New Roman" panose="02020603050405020304" pitchFamily="18" charset="0"/>
                <a:cs typeface="Times New Roman" panose="02020603050405020304" pitchFamily="18" charset="0"/>
              </a:rPr>
              <a:t> месозад, ки новобаста аз сатҳи тахассус, хатари осеб ҳамеша вуҷуд дошта, танҳо тавассути муносибати </a:t>
            </a:r>
            <a:r>
              <a:rPr lang="ru-RU" sz="2000" dirty="0" err="1">
                <a:latin typeface="Times New Roman" panose="02020603050405020304" pitchFamily="18" charset="0"/>
                <a:cs typeface="Times New Roman" panose="02020603050405020304" pitchFamily="18" charset="0"/>
              </a:rPr>
              <a:t>системавӣ</a:t>
            </a:r>
            <a:r>
              <a:rPr lang="ru-RU" sz="2000" dirty="0">
                <a:latin typeface="Times New Roman" panose="02020603050405020304" pitchFamily="18" charset="0"/>
                <a:cs typeface="Times New Roman" panose="02020603050405020304" pitchFamily="18" charset="0"/>
              </a:rPr>
              <a:t> ба масъалаи ҳифзи меҳнат, арзёбии дурусти омилҳои хавфнок ва татбиқи чораҳои пешгирикунанда метавон сатҳи </a:t>
            </a:r>
            <a:r>
              <a:rPr lang="ru-RU" sz="2000" dirty="0" err="1">
                <a:latin typeface="Times New Roman" panose="02020603050405020304" pitchFamily="18" charset="0"/>
                <a:cs typeface="Times New Roman" panose="02020603050405020304" pitchFamily="18" charset="0"/>
              </a:rPr>
              <a:t>ҷароҳатҳои</a:t>
            </a:r>
            <a:r>
              <a:rPr lang="ru-RU" sz="2000" dirty="0">
                <a:latin typeface="Times New Roman" panose="02020603050405020304" pitchFamily="18" charset="0"/>
                <a:cs typeface="Times New Roman" panose="02020603050405020304" pitchFamily="18" charset="0"/>
              </a:rPr>
              <a:t> истеҳсолӣ ва таъсири манфии муҳити кориро ба ҳадди ақал </a:t>
            </a:r>
            <a:r>
              <a:rPr lang="ru-RU" sz="2000" dirty="0" err="1">
                <a:latin typeface="Times New Roman" panose="02020603050405020304" pitchFamily="18" charset="0"/>
                <a:cs typeface="Times New Roman" panose="02020603050405020304" pitchFamily="18" charset="0"/>
              </a:rPr>
              <a:t>расонид</a:t>
            </a:r>
            <a:r>
              <a:rPr lang="ru-RU" sz="2000" dirty="0">
                <a:latin typeface="Times New Roman" panose="02020603050405020304" pitchFamily="18" charset="0"/>
                <a:cs typeface="Times New Roman" panose="02020603050405020304" pitchFamily="18" charset="0"/>
              </a:rPr>
              <a:t>.</a:t>
            </a:r>
          </a:p>
          <a:p>
            <a:pPr algn="just"/>
            <a:r>
              <a:rPr lang="ru-RU" sz="2000" dirty="0">
                <a:latin typeface="Times New Roman" panose="02020603050405020304" pitchFamily="18" charset="0"/>
                <a:cs typeface="Times New Roman" panose="02020603050405020304" pitchFamily="18" charset="0"/>
              </a:rPr>
              <a:t>	Илова бар ин, татбиқи меъёрҳои давлатӣ ва стандартҳои байналмилалӣ, баланд бардоштани сатҳи фарҳанги бехатарии меҳнат, инчунин назорати мунтазами ҳолати техникии таҷҳизот ва воситаҳои муҳофизатӣ, ҳамчун унсурҳои муҳими идоракунии </a:t>
            </a:r>
            <a:r>
              <a:rPr lang="ru-RU" sz="2000" dirty="0" err="1">
                <a:latin typeface="Times New Roman" panose="02020603050405020304" pitchFamily="18" charset="0"/>
                <a:cs typeface="Times New Roman" panose="02020603050405020304" pitchFamily="18" charset="0"/>
              </a:rPr>
              <a:t>хавфҳо</a:t>
            </a:r>
            <a:r>
              <a:rPr lang="ru-RU" sz="2000" dirty="0">
                <a:latin typeface="Times New Roman" panose="02020603050405020304" pitchFamily="18" charset="0"/>
                <a:cs typeface="Times New Roman" panose="02020603050405020304" pitchFamily="18" charset="0"/>
              </a:rPr>
              <a:t>, дар таъмини муҳити бехатар ва устувори фаъолияти истеҳсолӣ нақши ҳалкунанда мебозанд. Ҳамин тавр, </a:t>
            </a:r>
            <a:r>
              <a:rPr lang="ru-RU" sz="2000" dirty="0" err="1">
                <a:latin typeface="Times New Roman" panose="02020603050405020304" pitchFamily="18" charset="0"/>
                <a:cs typeface="Times New Roman" panose="02020603050405020304" pitchFamily="18" charset="0"/>
              </a:rPr>
              <a:t>ҳамгироии</a:t>
            </a:r>
            <a:r>
              <a:rPr lang="ru-RU" sz="2000" dirty="0">
                <a:latin typeface="Times New Roman" panose="02020603050405020304" pitchFamily="18" charset="0"/>
                <a:cs typeface="Times New Roman" panose="02020603050405020304" pitchFamily="18" charset="0"/>
              </a:rPr>
              <a:t> тадбирҳои </a:t>
            </a:r>
          </a:p>
          <a:p>
            <a:pPr algn="just"/>
            <a:r>
              <a:rPr lang="ru-RU" sz="2000" dirty="0">
                <a:latin typeface="Times New Roman" panose="02020603050405020304" pitchFamily="18" charset="0"/>
                <a:cs typeface="Times New Roman" panose="02020603050405020304" pitchFamily="18" charset="0"/>
              </a:rPr>
              <a:t>техникӣ, ташкилӣ ва </a:t>
            </a:r>
            <a:r>
              <a:rPr lang="ru-RU" sz="2000" dirty="0" err="1">
                <a:latin typeface="Times New Roman" panose="02020603050405020304" pitchFamily="18" charset="0"/>
                <a:cs typeface="Times New Roman" panose="02020603050405020304" pitchFamily="18" charset="0"/>
              </a:rPr>
              <a:t>омӯзишӣ</a:t>
            </a:r>
            <a:r>
              <a:rPr lang="ru-RU" sz="2000" dirty="0">
                <a:latin typeface="Times New Roman" panose="02020603050405020304" pitchFamily="18" charset="0"/>
                <a:cs typeface="Times New Roman" panose="02020603050405020304" pitchFamily="18" charset="0"/>
              </a:rPr>
              <a:t> заминаи асосӣ </a:t>
            </a:r>
          </a:p>
          <a:p>
            <a:pPr algn="just"/>
            <a:r>
              <a:rPr lang="ru-RU" sz="2000" dirty="0">
                <a:latin typeface="Times New Roman" panose="02020603050405020304" pitchFamily="18" charset="0"/>
                <a:cs typeface="Times New Roman" panose="02020603050405020304" pitchFamily="18" charset="0"/>
              </a:rPr>
              <a:t>барои рушди устувори соҳаи энергетика ва </a:t>
            </a:r>
          </a:p>
          <a:p>
            <a:pPr algn="just"/>
            <a:r>
              <a:rPr lang="ru-RU" sz="2000" dirty="0">
                <a:latin typeface="Times New Roman" panose="02020603050405020304" pitchFamily="18" charset="0"/>
                <a:cs typeface="Times New Roman" panose="02020603050405020304" pitchFamily="18" charset="0"/>
              </a:rPr>
              <a:t>ҳифзи саломатии кормандон мебошад.</a:t>
            </a:r>
          </a:p>
        </p:txBody>
      </p:sp>
      <p:sp>
        <p:nvSpPr>
          <p:cNvPr id="8" name="TextBox 7">
            <a:extLst>
              <a:ext uri="{FF2B5EF4-FFF2-40B4-BE49-F238E27FC236}">
                <a16:creationId xmlns:a16="http://schemas.microsoft.com/office/drawing/2014/main" id="{F35144C7-A5EC-4DFF-A670-2916E48A5145}"/>
              </a:ext>
            </a:extLst>
          </p:cNvPr>
          <p:cNvSpPr txBox="1"/>
          <p:nvPr/>
        </p:nvSpPr>
        <p:spPr>
          <a:xfrm>
            <a:off x="3923928" y="260648"/>
            <a:ext cx="4580388" cy="369332"/>
          </a:xfrm>
          <a:prstGeom prst="rect">
            <a:avLst/>
          </a:prstGeom>
          <a:noFill/>
        </p:spPr>
        <p:txBody>
          <a:bodyPr wrap="square">
            <a:spAutoFit/>
          </a:bodyPr>
          <a:lstStyle/>
          <a:p>
            <a:r>
              <a:rPr lang="ru-RU" dirty="0"/>
              <a:t>Хулоса</a:t>
            </a:r>
          </a:p>
        </p:txBody>
      </p:sp>
    </p:spTree>
    <p:extLst>
      <p:ext uri="{BB962C8B-B14F-4D97-AF65-F5344CB8AC3E}">
        <p14:creationId xmlns:p14="http://schemas.microsoft.com/office/powerpoint/2010/main" val="35976550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16682" y="525563"/>
            <a:ext cx="22860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 name="Rectangle 1">
            <a:extLst>
              <a:ext uri="{FF2B5EF4-FFF2-40B4-BE49-F238E27FC236}">
                <a16:creationId xmlns:a16="http://schemas.microsoft.com/office/drawing/2014/main" id="{FBA694E1-6118-4F67-B8AC-EA300864BA36}"/>
              </a:ext>
            </a:extLst>
          </p:cNvPr>
          <p:cNvSpPr>
            <a:spLocks noChangeArrowheads="1"/>
          </p:cNvSpPr>
          <p:nvPr/>
        </p:nvSpPr>
        <p:spPr bwMode="auto">
          <a:xfrm>
            <a:off x="594525" y="620688"/>
            <a:ext cx="7954950" cy="4850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Шкрабак, В. С., и А. В. Луковников.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ҳаёт дар истеҳсолоти кишоварзӣ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Москва: КолосС, 2004.</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барои машғулиятҳои озмоишӣ. Қисми 1</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Д. Д. Давлатшоев, Ш. С. Саъдуллозода, Ҷ. Б. Раҳимов, И. Т. Абдуллоев, А. И. Сидоров, И. С. Окраинская, и Н. В. Глотова.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тарҷума аз забони русӣ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ҶДММ «Истиқлол-2019», 2019.</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Овчаренко, А. Г., и С. Л. Раско.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барқ ҳангоми истифодаи иншооти электрикӣ: дастури таълимӣ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Бийск: Алтайский государственный технический университет (БТИ),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Монахов, А. Ф.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бехатарии электрикӣ дар иншооти электрикӣ: китоби дарсӣ барои курсҳои такмили ихтисос ва донишҷӯёни ихтисоси муҳандисии электрикӣ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D2C0943B-429F-4026-A4C9-47D94996980B}"/>
              </a:ext>
            </a:extLst>
          </p:cNvPr>
          <p:cNvSpPr txBox="1"/>
          <p:nvPr/>
        </p:nvSpPr>
        <p:spPr>
          <a:xfrm>
            <a:off x="3923928" y="156231"/>
            <a:ext cx="1512168" cy="461665"/>
          </a:xfrm>
          <a:prstGeom prst="rect">
            <a:avLst/>
          </a:prstGeom>
          <a:noFill/>
        </p:spPr>
        <p:txBody>
          <a:bodyPr wrap="square">
            <a:spAutoFit/>
          </a:bodyPr>
          <a:lstStyle/>
          <a:p>
            <a:r>
              <a:rPr lang="tg-Cyrl-TJ" sz="2400" b="1" i="1" dirty="0">
                <a:latin typeface="Times New Roman" panose="02020603050405020304" pitchFamily="18" charset="0"/>
                <a:cs typeface="Times New Roman" panose="02020603050405020304" pitchFamily="18" charset="0"/>
              </a:rPr>
              <a:t>Адабиёт</a:t>
            </a:r>
            <a:endParaRPr lang="ru-RU" sz="2400" b="1" i="1" dirty="0"/>
          </a:p>
        </p:txBody>
      </p:sp>
    </p:spTree>
    <p:extLst>
      <p:ext uri="{BB962C8B-B14F-4D97-AF65-F5344CB8AC3E}">
        <p14:creationId xmlns:p14="http://schemas.microsoft.com/office/powerpoint/2010/main" val="42610817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idx="1"/>
          </p:nvPr>
        </p:nvSpPr>
        <p:spPr>
          <a:xfrm>
            <a:off x="773723" y="2029981"/>
            <a:ext cx="7596554"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30907163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3055</TotalTime>
  <Words>2579</Words>
  <Application>Microsoft Office PowerPoint</Application>
  <PresentationFormat>Экран (4:3)</PresentationFormat>
  <Paragraphs>270</Paragraphs>
  <Slides>35</Slides>
  <Notes>4</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35</vt:i4>
      </vt:variant>
    </vt:vector>
  </HeadingPairs>
  <TitlesOfParts>
    <vt:vector size="43" baseType="lpstr">
      <vt:lpstr>Arial</vt:lpstr>
      <vt:lpstr>Calibri</vt:lpstr>
      <vt:lpstr>Century Gothic</vt:lpstr>
      <vt:lpstr>Constantia</vt:lpstr>
      <vt:lpstr>Times New Roman</vt:lpstr>
      <vt:lpstr>Wingdings</vt:lpstr>
      <vt:lpstr>Wingdings 2</vt:lpstr>
      <vt:lpstr>Поток</vt:lpstr>
      <vt:lpstr>Презентация PowerPoint</vt:lpstr>
      <vt:lpstr>Презентация PowerPoint</vt:lpstr>
      <vt:lpstr>Презентация PowerPoint</vt:lpstr>
      <vt:lpstr>Воситаҳои муҳофизатии диэлектрикии резинӣ </vt:lpstr>
      <vt:lpstr>Воситаҳои муҳофизатии диэлектрикии резинӣ </vt:lpstr>
      <vt:lpstr>Воситаҳои муҳофизатии диэлектрикии резинӣ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Institute of energy of Tajikistan</dc:title>
  <dc:creator>User</dc:creator>
  <cp:lastModifiedBy>Абдуллоев Бахтиёр</cp:lastModifiedBy>
  <cp:revision>86</cp:revision>
  <dcterms:created xsi:type="dcterms:W3CDTF">2026-03-15T08:20:21Z</dcterms:created>
  <dcterms:modified xsi:type="dcterms:W3CDTF">2026-05-22T11:55:51Z</dcterms:modified>
</cp:coreProperties>
</file>