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4"/>
  </p:notesMasterIdLst>
  <p:sldIdLst>
    <p:sldId id="256" r:id="rId2"/>
    <p:sldId id="258" r:id="rId3"/>
    <p:sldId id="259" r:id="rId4"/>
    <p:sldId id="265" r:id="rId5"/>
    <p:sldId id="267" r:id="rId6"/>
    <p:sldId id="295" r:id="rId7"/>
    <p:sldId id="322" r:id="rId8"/>
    <p:sldId id="372" r:id="rId9"/>
    <p:sldId id="373" r:id="rId10"/>
    <p:sldId id="374" r:id="rId11"/>
    <p:sldId id="286" r:id="rId12"/>
    <p:sldId id="335" r:id="rId13"/>
    <p:sldId id="348" r:id="rId14"/>
    <p:sldId id="349" r:id="rId15"/>
    <p:sldId id="350" r:id="rId16"/>
    <p:sldId id="351" r:id="rId17"/>
    <p:sldId id="352" r:id="rId18"/>
    <p:sldId id="353" r:id="rId19"/>
    <p:sldId id="355" r:id="rId20"/>
    <p:sldId id="354" r:id="rId21"/>
    <p:sldId id="375" r:id="rId22"/>
    <p:sldId id="357" r:id="rId23"/>
    <p:sldId id="359" r:id="rId24"/>
    <p:sldId id="360" r:id="rId25"/>
    <p:sldId id="361" r:id="rId26"/>
    <p:sldId id="362" r:id="rId27"/>
    <p:sldId id="363" r:id="rId28"/>
    <p:sldId id="364" r:id="rId29"/>
    <p:sldId id="365" r:id="rId30"/>
    <p:sldId id="366" r:id="rId31"/>
    <p:sldId id="367" r:id="rId32"/>
    <p:sldId id="368" r:id="rId33"/>
    <p:sldId id="369" r:id="rId34"/>
    <p:sldId id="370" r:id="rId35"/>
    <p:sldId id="371" r:id="rId36"/>
    <p:sldId id="376" r:id="rId37"/>
    <p:sldId id="377" r:id="rId38"/>
    <p:sldId id="378" r:id="rId39"/>
    <p:sldId id="379" r:id="rId40"/>
    <p:sldId id="347" r:id="rId41"/>
    <p:sldId id="261" r:id="rId42"/>
    <p:sldId id="262" r:id="rId4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25.05.2026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25.05.2026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25.05.2026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25.05.2026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25.05.2026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25.05.2026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25.05.2026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25.05.2026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25.05.2026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1660" y="2255589"/>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490199"/>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13.Electrical Shock First Aid</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mc:AlternateContent xmlns:mc="http://schemas.openxmlformats.org/markup-compatibility/2006" xmlns:p14="http://schemas.microsoft.com/office/powerpoint/2010/main">
    <mc:Choice Requires="p14">
      <p:transition spd="slow" p14:dur="2000" advTm="65360"/>
    </mc:Choice>
    <mc:Fallback xmlns="">
      <p:transition spd="slow" advTm="653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483017"/>
          </a:xfrm>
          <a:prstGeom prst="rect">
            <a:avLst/>
          </a:prstGeom>
        </p:spPr>
        <p:txBody>
          <a:bodyPr wrap="square">
            <a:spAutoFit/>
          </a:bodyPr>
          <a:lstStyle/>
          <a:p>
            <a:pPr algn="ctr">
              <a:lnSpc>
                <a:spcPct val="115000"/>
              </a:lnSpc>
              <a:spcAft>
                <a:spcPts val="0"/>
              </a:spcAft>
            </a:pPr>
            <a:r>
              <a:rPr lang="tg-Cyrl-TJ" sz="2400" dirty="0">
                <a:effectLst/>
                <a:latin typeface="Times New Roman" panose="02020603050405020304" pitchFamily="18" charset="0"/>
                <a:ea typeface="Calibri" panose="020F0502020204030204" pitchFamily="34" charset="0"/>
                <a:cs typeface="Times New Roman" panose="02020603050405020304" pitchFamily="18" charset="0"/>
              </a:rPr>
              <a:t>Ёрии аввал ҳангоми осеб дидан аз ҷараёни барқ</a:t>
            </a:r>
            <a:endParaRPr lang="ru-RU"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mc:AlternateContent xmlns:mc="http://schemas.openxmlformats.org/markup-compatibility/2006" xmlns:p14="http://schemas.microsoft.com/office/powerpoint/2010/main">
    <mc:Choice Requires="p14">
      <p:transition spd="slow" p14:dur="2000" advTm="9185"/>
    </mc:Choice>
    <mc:Fallback xmlns="">
      <p:transition spd="slow" advTm="918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342900" indent="-342900" algn="just">
              <a:lnSpc>
                <a:spcPct val="115000"/>
              </a:lnSpc>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rPr>
              <a:t>Ёрии аввал ҳангоми осеби барқӣ</a:t>
            </a:r>
            <a:endParaRPr lang="ru-RU" sz="2000" dirty="0">
              <a:effectLst/>
              <a:latin typeface="Times New Roman" panose="02020603050405020304" pitchFamily="18" charset="0"/>
              <a:ea typeface="Times New Roman" panose="02020603050405020304" pitchFamily="18" charset="0"/>
            </a:endParaRPr>
          </a:p>
          <a:p>
            <a:pPr marL="342900" indent="-342900">
              <a:lnSpc>
                <a:spcPct val="115000"/>
              </a:lnSpc>
              <a:spcAft>
                <a:spcPts val="0"/>
              </a:spcAft>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p>
          <a:p>
            <a:pPr marL="342900" indent="-342900">
              <a:lnSpc>
                <a:spcPct val="115000"/>
              </a:lnSpc>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rPr>
              <a:t>Ҷудо намудани осебдида аз қисмҳои ҷараёндори дастгоҳ ва таҷҳизоти барқӣ</a:t>
            </a:r>
            <a:endParaRPr lang="ru-RU" sz="2000" dirty="0">
              <a:effectLst/>
              <a:latin typeface="Times New Roman" panose="02020603050405020304" pitchFamily="18" charset="0"/>
              <a:ea typeface="Times New Roman" panose="02020603050405020304" pitchFamily="18" charset="0"/>
            </a:endParaRPr>
          </a:p>
          <a:p>
            <a:pPr eaLnBrk="0" fontAlgn="base" hangingPunct="0">
              <a:spcBef>
                <a:spcPct val="0"/>
              </a:spcBef>
              <a:spcAft>
                <a:spcPct val="0"/>
              </a:spcAft>
            </a:pPr>
            <a:r>
              <a:rPr lang="ru-RU" altLang="ru-RU" sz="2000" b="1" dirty="0">
                <a:solidFill>
                  <a:schemeClr val="bg1"/>
                </a:solidFill>
                <a:latin typeface="Times New Roman" panose="02020603050405020304" pitchFamily="18" charset="0"/>
                <a:cs typeface="Times New Roman" panose="02020603050405020304" pitchFamily="18" charset="0"/>
              </a:rPr>
              <a:t>2.</a:t>
            </a:r>
            <a:r>
              <a:rPr lang="tg-Cyrl-TJ"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mc:AlternateContent xmlns:mc="http://schemas.openxmlformats.org/markup-compatibility/2006" xmlns:p14="http://schemas.microsoft.com/office/powerpoint/2010/main">
    <mc:Choice Requires="p14">
      <p:transition spd="slow" p14:dur="2000" advTm="163381"/>
    </mc:Choice>
    <mc:Fallback xmlns="">
      <p:transition spd="slow" advTm="16338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25860" y="122139"/>
            <a:ext cx="8712968" cy="359802"/>
          </a:xfrm>
        </p:spPr>
        <p:txBody>
          <a:bodyPr>
            <a:noAutofit/>
          </a:body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rPr>
              <a:t>Ёрии аввал ҳангоми осеби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E432B7AC-25A0-42FA-B63D-59D9D438E1C9}"/>
              </a:ext>
            </a:extLst>
          </p:cNvPr>
          <p:cNvSpPr txBox="1"/>
          <p:nvPr/>
        </p:nvSpPr>
        <p:spPr>
          <a:xfrm>
            <a:off x="971600" y="836712"/>
            <a:ext cx="7776864" cy="3586366"/>
          </a:xfrm>
          <a:prstGeom prst="rect">
            <a:avLst/>
          </a:prstGeom>
          <a:noFill/>
        </p:spPr>
        <p:txBody>
          <a:bodyPr wrap="square">
            <a:spAutoFit/>
          </a:bodyPr>
          <a:lstStyle/>
          <a:p>
            <a:pPr algn="ctr">
              <a:lnSpc>
                <a:spcPct val="150000"/>
              </a:lnSpc>
              <a:spcAft>
                <a:spcPts val="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Ёрии аввал ҳангоми осеб дидан аз ҷараёни барқ</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Осеби барқӣ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маҷмӯи зарарҳо ва осебҳое мебошад, ки дар натиҷаи таъсири ҷараёни барқ ё раъду барқ ба организми инсон ба вуҷуд меоянд.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Сабабҳои асосии сатҳи баланди осеббардорӣ дар корхонаҳо дар замони муосир инҳо мебошанд: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1511104"/>
      </p:ext>
    </p:extLst>
  </p:cSld>
  <p:clrMapOvr>
    <a:masterClrMapping/>
  </p:clrMapOvr>
  <mc:AlternateContent xmlns:mc="http://schemas.openxmlformats.org/markup-compatibility/2006" xmlns:p14="http://schemas.microsoft.com/office/powerpoint/2010/main">
    <mc:Choice Requires="p14">
      <p:transition spd="slow" p14:dur="2000" advTm="175921"/>
    </mc:Choice>
    <mc:Fallback xmlns="">
      <p:transition spd="slow" advTm="17592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9BB157-D945-4B78-9330-36F5922E4F9E}"/>
              </a:ext>
            </a:extLst>
          </p:cNvPr>
          <p:cNvSpPr txBox="1"/>
          <p:nvPr/>
        </p:nvSpPr>
        <p:spPr>
          <a:xfrm>
            <a:off x="979213" y="1412776"/>
            <a:ext cx="7715200" cy="2570704"/>
          </a:xfrm>
          <a:prstGeom prst="rect">
            <a:avLst/>
          </a:prstGeom>
          <a:noFill/>
        </p:spPr>
        <p:txBody>
          <a:bodyPr wrap="square">
            <a:spAutoFit/>
          </a:bodyPr>
          <a:lstStyle/>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Паст будани интизоми меҳнатӣ, истеҳсолӣ ва иҷроия;</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Сатҳи нокифояи ташкили раванди меҳнат (гузаронидани корҳо бидуни қатъи шиддати барқ ва бе насби заминвасли сайёр);</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Паст шудани сифати оиқи шабакаҳо ва таҷҳизоти барқӣ;</a:t>
            </a:r>
          </a:p>
        </p:txBody>
      </p:sp>
      <p:sp>
        <p:nvSpPr>
          <p:cNvPr id="5" name="Заголовок 1">
            <a:extLst>
              <a:ext uri="{FF2B5EF4-FFF2-40B4-BE49-F238E27FC236}">
                <a16:creationId xmlns:a16="http://schemas.microsoft.com/office/drawing/2014/main" id="{C61AE13B-6A79-49F8-A819-8C0C7B6668E7}"/>
              </a:ext>
            </a:extLst>
          </p:cNvPr>
          <p:cNvSpPr>
            <a:spLocks noGrp="1"/>
          </p:cNvSpPr>
          <p:nvPr>
            <p:ph type="title"/>
          </p:nvPr>
        </p:nvSpPr>
        <p:spPr>
          <a:xfrm>
            <a:off x="225860" y="122139"/>
            <a:ext cx="8712968" cy="359802"/>
          </a:xfrm>
        </p:spPr>
        <p:txBody>
          <a:bodyPr>
            <a:noAutofit/>
          </a:body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rPr>
              <a:t>Ёрии аввал ҳангоми осеби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10424734"/>
      </p:ext>
    </p:extLst>
  </p:cSld>
  <p:clrMapOvr>
    <a:masterClrMapping/>
  </p:clrMapOvr>
  <mc:AlternateContent xmlns:mc="http://schemas.openxmlformats.org/markup-compatibility/2006" xmlns:p14="http://schemas.microsoft.com/office/powerpoint/2010/main">
    <mc:Choice Requires="p14">
      <p:transition spd="slow" p14:dur="2000" advTm="79007"/>
    </mc:Choice>
    <mc:Fallback xmlns="">
      <p:transition spd="slow" advTm="7900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0934C9E-1EA2-4A3A-914A-B80F0344BD9D}"/>
              </a:ext>
            </a:extLst>
          </p:cNvPr>
          <p:cNvSpPr>
            <a:spLocks noGrp="1"/>
          </p:cNvSpPr>
          <p:nvPr>
            <p:ph type="title"/>
          </p:nvPr>
        </p:nvSpPr>
        <p:spPr>
          <a:xfrm>
            <a:off x="225860" y="122139"/>
            <a:ext cx="8712968" cy="359802"/>
          </a:xfrm>
        </p:spPr>
        <p:txBody>
          <a:bodyPr>
            <a:noAutofit/>
          </a:bodyPr>
          <a:lstStyle/>
          <a:p>
            <a:pPr algn="ctr">
              <a:lnSpc>
                <a:spcPct val="115000"/>
              </a:lnSpc>
            </a:pPr>
            <a:r>
              <a:rPr lang="tg-Cyrl-TJ" sz="2000" i="1" dirty="0">
                <a:solidFill>
                  <a:schemeClr val="tx1"/>
                </a:solidFill>
                <a:effectLst/>
                <a:latin typeface="Times New Roman" panose="02020603050405020304" pitchFamily="18" charset="0"/>
                <a:ea typeface="Times New Roman" panose="02020603050405020304" pitchFamily="18" charset="0"/>
              </a:rPr>
              <a:t>Ёрии аввал ҳангоми осеби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74C60B46-E40C-4019-884D-23C6EA8440F2}"/>
              </a:ext>
            </a:extLst>
          </p:cNvPr>
          <p:cNvSpPr txBox="1"/>
          <p:nvPr/>
        </p:nvSpPr>
        <p:spPr>
          <a:xfrm>
            <a:off x="971600" y="980728"/>
            <a:ext cx="7704856" cy="4094198"/>
          </a:xfrm>
          <a:prstGeom prst="rect">
            <a:avLst/>
          </a:prstGeom>
          <a:noFill/>
        </p:spPr>
        <p:txBody>
          <a:bodyPr wrap="square">
            <a:spAutoFit/>
          </a:bodyPr>
          <a:lstStyle/>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Набудани чорабиниҳои ягона оид ба таъмини бехатарии корҳо ва коҳиш ёфтани самаранокии фаъолияти нозиротӣ дар корхонаҳои дорои шаклҳои гуногуни моликият;</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Коҳиш ёфтани масъулияти роҳбарон нисбат ба таъмини бехатарии техникии корхона;</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Коҳиш додани беандешонаи хадамоти муҳандисӣ ва бахшҳои ҳифзи меҳнат, ки барои ҳолати техникии таҷҳизот ва бехатарии истеҳсолот масъул мебошанд.</a:t>
            </a:r>
          </a:p>
        </p:txBody>
      </p:sp>
    </p:spTree>
    <p:extLst>
      <p:ext uri="{BB962C8B-B14F-4D97-AF65-F5344CB8AC3E}">
        <p14:creationId xmlns:p14="http://schemas.microsoft.com/office/powerpoint/2010/main" val="954167944"/>
      </p:ext>
    </p:extLst>
  </p:cSld>
  <p:clrMapOvr>
    <a:masterClrMapping/>
  </p:clrMapOvr>
  <mc:AlternateContent xmlns:mc="http://schemas.openxmlformats.org/markup-compatibility/2006" xmlns:p14="http://schemas.microsoft.com/office/powerpoint/2010/main">
    <mc:Choice Requires="p14">
      <p:transition spd="slow" p14:dur="2000" advTm="61155"/>
    </mc:Choice>
    <mc:Fallback xmlns="">
      <p:transition spd="slow" advTm="6115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B6C5393-4540-4FF7-8659-2E99BCDCB3DC}"/>
              </a:ext>
            </a:extLst>
          </p:cNvPr>
          <p:cNvSpPr txBox="1"/>
          <p:nvPr/>
        </p:nvSpPr>
        <p:spPr>
          <a:xfrm>
            <a:off x="1043608" y="1052736"/>
            <a:ext cx="7488832" cy="4094198"/>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Аз нуқтаи назари таъсири физиологии ҷараёни барқ ба организми инсон, бояд ду сатҳи шиддат ва ҷараёнро фарқ намуд, ки ҳангоми расиши тасодуфӣ бо қисмҳои барқдор падидаҳои гуногуни ҷиддиро ба вуҷуд меоранд, аз ҷумла: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Сатҳи баланд</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таъсире, ки сохтори нозуки бофтаҳоро вайрон мекунад (вайроншавии гармӣ ва электролитӣ), боиси рахнаи барқии бофтаҳои зинда гардида, канали борикеро ба вуҷуд меорад, ки тамоми ҷараён аз он мегузарад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DBAE9D30-5D06-4B86-85B5-73B9DA88819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latin typeface="Times New Roman" panose="02020603050405020304" pitchFamily="18" charset="0"/>
                <a:ea typeface="Times New Roman" panose="02020603050405020304" pitchFamily="18" charset="0"/>
              </a:rPr>
              <a:t>Ёрии аввал ҳангоми осеби барқӣ</a:t>
            </a:r>
            <a:endParaRPr lang="ru-RU" sz="2000" i="1"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mc:AlternateContent xmlns:mc="http://schemas.openxmlformats.org/markup-compatibility/2006" xmlns:p14="http://schemas.microsoft.com/office/powerpoint/2010/main">
    <mc:Choice Requires="p14">
      <p:transition spd="slow" p14:dur="2000" advTm="44167"/>
    </mc:Choice>
    <mc:Fallback xmlns="">
      <p:transition spd="slow" advTm="441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60EB0965-4F75-4399-B3EF-301379A935C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latin typeface="Times New Roman" panose="02020603050405020304" pitchFamily="18" charset="0"/>
                <a:ea typeface="Times New Roman" panose="02020603050405020304" pitchFamily="18" charset="0"/>
              </a:rPr>
              <a:t>Ёрии аввал ҳангоми осеби барқӣ</a:t>
            </a:r>
            <a:endParaRPr lang="ru-RU" sz="2000" i="1" dirty="0">
              <a:solidFill>
                <a:schemeClr val="tx1"/>
              </a:solidFill>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091F73D7-2C2B-4C47-948E-BEFA6D6BC99A}"/>
              </a:ext>
            </a:extLst>
          </p:cNvPr>
          <p:cNvSpPr txBox="1"/>
          <p:nvPr/>
        </p:nvSpPr>
        <p:spPr>
          <a:xfrm>
            <a:off x="899592" y="1196752"/>
            <a:ext cx="7704856" cy="3586366"/>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Ин ҳолат бо сӯхтани шадиди дасту пой дар ҷойи тамос бо дастгоҳи барқӣ ҳамроҳ буда, барои шиддатҳои зиёда аз 600–1000 В ва ҷараёнҳои бештар аз 500 мА хос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Сатҳи паст</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таъсири ангезанда ва дардовар, ки бо шиддати тамоси на бештар аз 600 В ва ҷараёни камтар аз 500 мА тавсиф шуда, тавассути бофтаҳои асаб ва мушакҳои организм мегузарад.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0119709"/>
      </p:ext>
    </p:extLst>
  </p:cSld>
  <p:clrMapOvr>
    <a:masterClrMapping/>
  </p:clrMapOvr>
  <mc:AlternateContent xmlns:mc="http://schemas.openxmlformats.org/markup-compatibility/2006" xmlns:p14="http://schemas.microsoft.com/office/powerpoint/2010/main">
    <mc:Choice Requires="p14">
      <p:transition spd="slow" p14:dur="2000" advTm="35704"/>
    </mc:Choice>
    <mc:Fallback xmlns="">
      <p:transition spd="slow" advTm="3570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25EA351F-0139-4F78-8008-C704FC6F51D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latin typeface="Times New Roman" panose="02020603050405020304" pitchFamily="18" charset="0"/>
                <a:ea typeface="Times New Roman" panose="02020603050405020304" pitchFamily="18" charset="0"/>
              </a:rPr>
              <a:t>Ёрии аввал ҳангоми осеби барқӣ</a:t>
            </a:r>
            <a:endParaRPr lang="ru-RU" sz="2000" i="1" dirty="0">
              <a:solidFill>
                <a:schemeClr val="tx1"/>
              </a:solidFill>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8212FF73-393E-4779-A537-4545B2D09432}"/>
              </a:ext>
            </a:extLst>
          </p:cNvPr>
          <p:cNvSpPr txBox="1"/>
          <p:nvPr/>
        </p:nvSpPr>
        <p:spPr>
          <a:xfrm>
            <a:off x="827584" y="598515"/>
            <a:ext cx="7776864" cy="2069413"/>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Мавҷудияти ин ду сатҳи таъсири физиологии шиддати тамос ва ҷараёнҳо, аслан, сабаби ҷудо намудани дастгоҳҳои барқӣ аз рӯи чораҳои бехатарӣ ба дастгоҳҳои то 1000 В ва зиёда аз 1000 В гардидааст.</a:t>
            </a:r>
            <a:endParaRPr lang="ru-RU" sz="2200" dirty="0"/>
          </a:p>
        </p:txBody>
      </p:sp>
      <p:pic>
        <p:nvPicPr>
          <p:cNvPr id="9" name="Рисунок 8">
            <a:extLst>
              <a:ext uri="{FF2B5EF4-FFF2-40B4-BE49-F238E27FC236}">
                <a16:creationId xmlns:a16="http://schemas.microsoft.com/office/drawing/2014/main" id="{FF7C6A16-1645-49CC-8A34-F416C88C48D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907704" y="2708920"/>
            <a:ext cx="4824536" cy="3312368"/>
          </a:xfrm>
          <a:prstGeom prst="rect">
            <a:avLst/>
          </a:prstGeom>
        </p:spPr>
      </p:pic>
      <p:sp>
        <p:nvSpPr>
          <p:cNvPr id="6" name="Прямоугольник 5">
            <a:extLst>
              <a:ext uri="{FF2B5EF4-FFF2-40B4-BE49-F238E27FC236}">
                <a16:creationId xmlns:a16="http://schemas.microsoft.com/office/drawing/2014/main" id="{067E0E68-5E43-423E-B926-53C6206E1B49}"/>
              </a:ext>
            </a:extLst>
          </p:cNvPr>
          <p:cNvSpPr/>
          <p:nvPr/>
        </p:nvSpPr>
        <p:spPr>
          <a:xfrm>
            <a:off x="971600" y="6088482"/>
            <a:ext cx="5328592"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1.</a:t>
            </a:r>
            <a:r>
              <a:rPr lang="ru-RU" sz="12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Таъсири ҷараёни барқ ба организми инсон</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2956712"/>
      </p:ext>
    </p:extLst>
  </p:cSld>
  <p:clrMapOvr>
    <a:masterClrMapping/>
  </p:clrMapOvr>
  <mc:AlternateContent xmlns:mc="http://schemas.openxmlformats.org/markup-compatibility/2006" xmlns:p14="http://schemas.microsoft.com/office/powerpoint/2010/main">
    <mc:Choice Requires="p14">
      <p:transition spd="slow" p14:dur="2000" advTm="263035"/>
    </mc:Choice>
    <mc:Fallback xmlns="">
      <p:transition spd="slow" advTm="26303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F9F524EA-A0A7-4C64-9727-FB85201E79B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latin typeface="Times New Roman" panose="02020603050405020304" pitchFamily="18" charset="0"/>
                <a:ea typeface="Times New Roman" panose="02020603050405020304" pitchFamily="18" charset="0"/>
              </a:rPr>
              <a:t>Ёрии аввал ҳангоми осеби барқӣ</a:t>
            </a:r>
            <a:endParaRPr lang="ru-RU" sz="2000" i="1" dirty="0">
              <a:solidFill>
                <a:schemeClr val="tx1"/>
              </a:solidFill>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95732549-8A87-4DCF-831F-C9C07B9DAB0C}"/>
              </a:ext>
            </a:extLst>
          </p:cNvPr>
          <p:cNvSpPr txBox="1"/>
          <p:nvPr/>
        </p:nvSpPr>
        <p:spPr>
          <a:xfrm>
            <a:off x="971600" y="980728"/>
            <a:ext cx="7560840" cy="4222438"/>
          </a:xfrm>
          <a:prstGeom prst="rect">
            <a:avLst/>
          </a:prstGeom>
          <a:noFill/>
        </p:spPr>
        <p:txBody>
          <a:bodyPr wrap="square">
            <a:spAutoFit/>
          </a:bodyPr>
          <a:lstStyle/>
          <a:p>
            <a:pPr indent="44196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Таъсири гармӣ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гарм шудани бофтаҳое зоҳир мегардад, ки ҷараёни барқ аз онҳо мегузарад ва ҳарорати онҳо то 60–70°С ва аз он зиёд расида, боиси сӯхтани бадан мегардад.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196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Таъсири механикӣ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кандашавӣ ва қабат-қабат ҷудо шудани бофтаҳои мушакӣ, буғумҳо, рагҳои хунгард ва дигар узвҳо дар натиҷаи аз ҳад зиёд гарм шудани хун зоҳир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0362717"/>
      </p:ext>
    </p:extLst>
  </p:cSld>
  <p:clrMapOvr>
    <a:masterClrMapping/>
  </p:clrMapOvr>
  <mc:AlternateContent xmlns:mc="http://schemas.openxmlformats.org/markup-compatibility/2006" xmlns:p14="http://schemas.microsoft.com/office/powerpoint/2010/main">
    <mc:Choice Requires="p14">
      <p:transition spd="slow" p14:dur="2000" advTm="90174"/>
    </mc:Choice>
    <mc:Fallback xmlns="">
      <p:transition spd="slow" advTm="9017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lvl="0" indent="0" algn="just">
              <a:lnSpc>
                <a:spcPct val="115000"/>
              </a:lnSpc>
              <a:spcAft>
                <a:spcPts val="1000"/>
              </a:spcAft>
              <a:buSzPts val="1000"/>
              <a:buNone/>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5FE76C18-4D18-466C-A389-61F76A37B6FC}"/>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latin typeface="Times New Roman" panose="02020603050405020304" pitchFamily="18" charset="0"/>
                <a:ea typeface="Times New Roman" panose="02020603050405020304" pitchFamily="18" charset="0"/>
              </a:rPr>
              <a:t>Ёрии аввал ҳангоми осеби барқӣ</a:t>
            </a:r>
            <a:endParaRPr lang="ru-RU" sz="2000" i="1" dirty="0">
              <a:solidFill>
                <a:schemeClr val="tx1"/>
              </a:solidFill>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74F107F1-6B51-43DC-9AAB-41C82B46EE83}"/>
              </a:ext>
            </a:extLst>
          </p:cNvPr>
          <p:cNvSpPr txBox="1"/>
          <p:nvPr/>
        </p:nvSpPr>
        <p:spPr>
          <a:xfrm>
            <a:off x="1043608" y="770699"/>
            <a:ext cx="7488832" cy="4350678"/>
          </a:xfrm>
          <a:prstGeom prst="rect">
            <a:avLst/>
          </a:prstGeom>
          <a:noFill/>
        </p:spPr>
        <p:txBody>
          <a:bodyPr wrap="square">
            <a:spAutoFit/>
          </a:bodyPr>
          <a:lstStyle/>
          <a:p>
            <a:pPr indent="44196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Таъсири биологӣ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ангезиши системаи асаб ва кашишхӯрии ғайриихтиёрии мушакҳо ва пайҳо дар организми зинда ифода меёбад.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196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Таъсири электролитӣ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таҷзияи хун ба зарраҳои заряднок — ионҳо ва тағйир ёфтани таркиби физикию химиявии он зоҳир мегардад.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1960" algn="just">
              <a:lnSpc>
                <a:spcPct val="150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Таъсири маҷмӯии ҷараёни барқ</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одатан, боиси осеб дидани умумии организми инсон мегардад.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A3B0C9FB-2A77-4A83-A365-CF8C342B649B}"/>
              </a:ext>
            </a:extLst>
          </p:cNvPr>
          <p:cNvSpPr txBox="1"/>
          <p:nvPr/>
        </p:nvSpPr>
        <p:spPr>
          <a:xfrm>
            <a:off x="683569" y="5782077"/>
            <a:ext cx="5040560" cy="716030"/>
          </a:xfrm>
          <a:prstGeom prst="rect">
            <a:avLst/>
          </a:prstGeom>
          <a:noFill/>
        </p:spPr>
        <p:txBody>
          <a:bodyPr wrap="square">
            <a:spAutoFit/>
          </a:bodyPr>
          <a:lstStyle/>
          <a:p>
            <a:pPr lvl="0" algn="just">
              <a:lnSpc>
                <a:spcPct val="115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6956518"/>
      </p:ext>
    </p:extLst>
  </p:cSld>
  <p:clrMapOvr>
    <a:masterClrMapping/>
  </p:clrMapOvr>
  <mc:AlternateContent xmlns:mc="http://schemas.openxmlformats.org/markup-compatibility/2006" xmlns:p14="http://schemas.microsoft.com/office/powerpoint/2010/main">
    <mc:Choice Requires="p14">
      <p:transition spd="slow" p14:dur="2000" advTm="62463"/>
    </mc:Choice>
    <mc:Fallback xmlns="">
      <p:transition spd="slow" advTm="624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8A5BADAC-E469-44BB-A18D-370B79D7332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tg-Cyrl-TJ" sz="2000" i="1" dirty="0">
                <a:solidFill>
                  <a:schemeClr val="tx1"/>
                </a:solidFill>
                <a:latin typeface="Times New Roman" panose="02020603050405020304" pitchFamily="18" charset="0"/>
                <a:ea typeface="Times New Roman" panose="02020603050405020304" pitchFamily="18" charset="0"/>
              </a:rPr>
              <a:t>Ёрии аввал ҳангоми осеби барқӣ</a:t>
            </a:r>
            <a:endParaRPr lang="ru-RU" sz="2000" i="1" dirty="0">
              <a:solidFill>
                <a:schemeClr val="tx1"/>
              </a:solidFill>
              <a:latin typeface="Times New Roman" panose="02020603050405020304" pitchFamily="18" charset="0"/>
              <a:ea typeface="Times New Roman" panose="02020603050405020304" pitchFamily="18" charset="0"/>
            </a:endParaRPr>
          </a:p>
        </p:txBody>
      </p:sp>
      <p:graphicFrame>
        <p:nvGraphicFramePr>
          <p:cNvPr id="2" name="Таблица 1">
            <a:extLst>
              <a:ext uri="{FF2B5EF4-FFF2-40B4-BE49-F238E27FC236}">
                <a16:creationId xmlns:a16="http://schemas.microsoft.com/office/drawing/2014/main" id="{6DC6C666-FF6D-418A-AA00-244424682E14}"/>
              </a:ext>
            </a:extLst>
          </p:cNvPr>
          <p:cNvGraphicFramePr>
            <a:graphicFrameLocks noGrp="1"/>
          </p:cNvGraphicFramePr>
          <p:nvPr>
            <p:extLst>
              <p:ext uri="{D42A27DB-BD31-4B8C-83A1-F6EECF244321}">
                <p14:modId xmlns:p14="http://schemas.microsoft.com/office/powerpoint/2010/main" val="3149838118"/>
              </p:ext>
            </p:extLst>
          </p:nvPr>
        </p:nvGraphicFramePr>
        <p:xfrm>
          <a:off x="909936" y="1412776"/>
          <a:ext cx="7704855" cy="2388870"/>
        </p:xfrm>
        <a:graphic>
          <a:graphicData uri="http://schemas.openxmlformats.org/drawingml/2006/table">
            <a:tbl>
              <a:tblPr firstRow="1" firstCol="1" bandRow="1">
                <a:tableStyleId>{5C22544A-7EE6-4342-B048-85BDC9FD1C3A}</a:tableStyleId>
              </a:tblPr>
              <a:tblGrid>
                <a:gridCol w="2568285">
                  <a:extLst>
                    <a:ext uri="{9D8B030D-6E8A-4147-A177-3AD203B41FA5}">
                      <a16:colId xmlns:a16="http://schemas.microsoft.com/office/drawing/2014/main" val="1539038008"/>
                    </a:ext>
                  </a:extLst>
                </a:gridCol>
                <a:gridCol w="3398035">
                  <a:extLst>
                    <a:ext uri="{9D8B030D-6E8A-4147-A177-3AD203B41FA5}">
                      <a16:colId xmlns:a16="http://schemas.microsoft.com/office/drawing/2014/main" val="3315964306"/>
                    </a:ext>
                  </a:extLst>
                </a:gridCol>
                <a:gridCol w="1738535">
                  <a:extLst>
                    <a:ext uri="{9D8B030D-6E8A-4147-A177-3AD203B41FA5}">
                      <a16:colId xmlns:a16="http://schemas.microsoft.com/office/drawing/2014/main" val="3579582982"/>
                    </a:ext>
                  </a:extLst>
                </a:gridCol>
              </a:tblGrid>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Қувваи ҷараён, мА</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Ҷараёни тағйирёбанда (50 Гц)</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Ҷараёни доимӣ</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92666740"/>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то 1</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Ҳис намешавад</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Ҳис намешавад</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20982086"/>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1–8</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Ларзиши сабуки дастҳо, эҳсоси дард</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Хориши сабук</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76064020"/>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8–15</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Бо душворӣ мумкин аст дастҳоро кушода, аз электрод ҷудо шуд</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Эҳсоси гармӣ</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26279729"/>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15–20</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dirty="0">
                          <a:effectLst/>
                          <a:latin typeface="Times New Roman" panose="02020603050405020304" pitchFamily="18" charset="0"/>
                          <a:cs typeface="Times New Roman" panose="02020603050405020304" pitchFamily="18" charset="0"/>
                        </a:rPr>
                        <a:t>Фалаҷи дастҳо, ҷудо шудан аз электрод ғайриимкон аст</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a:effectLst/>
                          <a:latin typeface="Times New Roman" panose="02020603050405020304" pitchFamily="18" charset="0"/>
                          <a:cs typeface="Times New Roman" panose="02020603050405020304" pitchFamily="18" charset="0"/>
                        </a:rPr>
                        <a:t>Кашишхӯрии мушакҳо</a:t>
                      </a:r>
                      <a:endParaRPr lang="ru-RU"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79756315"/>
                  </a:ext>
                </a:extLst>
              </a:tr>
              <a:tr h="0">
                <a:tc>
                  <a:txBody>
                    <a:bodyPr/>
                    <a:lstStyle/>
                    <a:p>
                      <a:pPr algn="ctr">
                        <a:lnSpc>
                          <a:spcPct val="115000"/>
                        </a:lnSpc>
                        <a:spcAft>
                          <a:spcPts val="0"/>
                        </a:spcAft>
                      </a:pPr>
                      <a:r>
                        <a:rPr lang="ru-RU" sz="1600" dirty="0">
                          <a:effectLst/>
                          <a:latin typeface="Times New Roman" panose="02020603050405020304" pitchFamily="18" charset="0"/>
                          <a:cs typeface="Times New Roman" panose="02020603050405020304" pitchFamily="18" charset="0"/>
                        </a:rPr>
                        <a:t>50–100</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dirty="0">
                          <a:effectLst/>
                          <a:latin typeface="Times New Roman" panose="02020603050405020304" pitchFamily="18" charset="0"/>
                          <a:cs typeface="Times New Roman" panose="02020603050405020304" pitchFamily="18" charset="0"/>
                        </a:rPr>
                        <a:t>Фалаҷи нафаскашӣ, </a:t>
                      </a:r>
                      <a:r>
                        <a:rPr lang="ru-RU" sz="1600" dirty="0" err="1">
                          <a:effectLst/>
                          <a:latin typeface="Times New Roman" panose="02020603050405020304" pitchFamily="18" charset="0"/>
                          <a:cs typeface="Times New Roman" panose="02020603050405020304" pitchFamily="18" charset="0"/>
                        </a:rPr>
                        <a:t>фибрилятсияи</a:t>
                      </a:r>
                      <a:r>
                        <a:rPr lang="ru-RU" sz="1600" dirty="0">
                          <a:effectLst/>
                          <a:latin typeface="Times New Roman" panose="02020603050405020304" pitchFamily="18" charset="0"/>
                          <a:cs typeface="Times New Roman" panose="02020603050405020304" pitchFamily="18" charset="0"/>
                        </a:rPr>
                        <a:t> дил</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600" dirty="0">
                          <a:effectLst/>
                          <a:latin typeface="Times New Roman" panose="02020603050405020304" pitchFamily="18" charset="0"/>
                          <a:cs typeface="Times New Roman" panose="02020603050405020304" pitchFamily="18" charset="0"/>
                        </a:rPr>
                        <a:t>Фалаҷи нафаскашӣ</a:t>
                      </a: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00372830"/>
                  </a:ext>
                </a:extLst>
              </a:tr>
            </a:tbl>
          </a:graphicData>
        </a:graphic>
      </p:graphicFrame>
      <p:sp>
        <p:nvSpPr>
          <p:cNvPr id="8" name="TextBox 7">
            <a:extLst>
              <a:ext uri="{FF2B5EF4-FFF2-40B4-BE49-F238E27FC236}">
                <a16:creationId xmlns:a16="http://schemas.microsoft.com/office/drawing/2014/main" id="{10E71163-50BB-44D3-AE87-87D1F519AC7A}"/>
              </a:ext>
            </a:extLst>
          </p:cNvPr>
          <p:cNvSpPr txBox="1"/>
          <p:nvPr/>
        </p:nvSpPr>
        <p:spPr>
          <a:xfrm>
            <a:off x="909936" y="4037536"/>
            <a:ext cx="7046440" cy="572144"/>
          </a:xfrm>
          <a:prstGeom prst="rect">
            <a:avLst/>
          </a:prstGeom>
          <a:noFill/>
        </p:spPr>
        <p:txBody>
          <a:bodyPr wrap="square">
            <a:spAutoFit/>
          </a:bodyPr>
          <a:lstStyle/>
          <a:p>
            <a:pPr>
              <a:lnSpc>
                <a:spcPct val="115000"/>
              </a:lnSpc>
              <a:spcAft>
                <a:spcPts val="100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Ҷадвали 1. </a:t>
            </a:r>
            <a: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t>Аломатҳои таъсири ҷараёни барқ ба организми инсон</a:t>
            </a:r>
            <a:b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t>Навъҳои осебҳои барқӣ</a:t>
            </a: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1443151"/>
      </p:ext>
    </p:extLst>
  </p:cSld>
  <p:clrMapOvr>
    <a:masterClrMapping/>
  </p:clrMapOvr>
  <mc:AlternateContent xmlns:mc="http://schemas.openxmlformats.org/markup-compatibility/2006" xmlns:p14="http://schemas.microsoft.com/office/powerpoint/2010/main">
    <mc:Choice Requires="p14">
      <p:transition spd="slow" p14:dur="2000" advTm="282611"/>
    </mc:Choice>
    <mc:Fallback xmlns="">
      <p:transition spd="slow" advTm="28261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15A927D-C942-4066-ADB7-24ABA06682EE}"/>
              </a:ext>
            </a:extLst>
          </p:cNvPr>
          <p:cNvSpPr txBox="1"/>
          <p:nvPr/>
        </p:nvSpPr>
        <p:spPr>
          <a:xfrm>
            <a:off x="755576" y="620688"/>
            <a:ext cx="8064896" cy="4730269"/>
          </a:xfrm>
          <a:prstGeom prst="rect">
            <a:avLst/>
          </a:prstGeom>
          <a:noFill/>
        </p:spPr>
        <p:txBody>
          <a:bodyPr wrap="square">
            <a:spAutoFit/>
          </a:bodyPr>
          <a:lstStyle/>
          <a:p>
            <a:pPr algn="ctr">
              <a:lnSpc>
                <a:spcPct val="150000"/>
              </a:lnSpc>
              <a:spcAft>
                <a:spcPts val="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Осебҳои барқӣ ба таври зерин гурӯҳбандӣ карда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Сӯхтагии барқӣ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яке аз бештар паҳншудаи осебҳо мебошад (то 60–65 %). Вобаста ба дараҷаи вазнинии осеб, онҳо ба чор дараҷа ҷудо мешаванд: аз сурхшавии пӯст то ангиштшавии бофтаҳо.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Металлшавии пӯст</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10 % осебдидагон) — ворид шудани заррачаҳои хеле хурди металл ба пӯст дар натиҷаи пошхӯрии металл ҳангоми сӯхтани камони барқӣ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EE07CB34-8F92-4492-ADC6-1A16123AC2B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5009579"/>
      </p:ext>
    </p:extLst>
  </p:cSld>
  <p:clrMapOvr>
    <a:masterClrMapping/>
  </p:clrMapOvr>
  <mc:AlternateContent xmlns:mc="http://schemas.openxmlformats.org/markup-compatibility/2006" xmlns:p14="http://schemas.microsoft.com/office/powerpoint/2010/main">
    <mc:Choice Requires="p14">
      <p:transition spd="slow" p14:dur="2000" advTm="129070"/>
    </mc:Choice>
    <mc:Fallback xmlns="">
      <p:transition spd="slow" advTm="12907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227F860-C494-475C-BB78-EEAC3165F751}"/>
              </a:ext>
            </a:extLst>
          </p:cNvPr>
          <p:cNvSpPr txBox="1"/>
          <p:nvPr/>
        </p:nvSpPr>
        <p:spPr>
          <a:xfrm>
            <a:off x="755576" y="548680"/>
            <a:ext cx="7920880" cy="5238101"/>
          </a:xfrm>
          <a:prstGeom prst="rect">
            <a:avLst/>
          </a:prstGeom>
          <a:noFill/>
        </p:spPr>
        <p:txBody>
          <a:bodyPr wrap="square">
            <a:spAutoFit/>
          </a:bodyPr>
          <a:lstStyle/>
          <a:p>
            <a:pPr indent="449580" algn="just">
              <a:lnSpc>
                <a:spcPct val="150000"/>
              </a:lnSpc>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Нишонаҳои барқӣ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(19–21 % ҳамаи осебҳои барқӣ) — доғҳои хокистарранг ё зардчатобе мебошанд, ки дар пӯсти инсон ҳангоми тамос бо қисмҳои ҷараёндор пайдо мешаванд. Нишонаҳои барқӣ бедард буда, бо гузашти вақт беасар нопадид мегарданд.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     Осебҳои механикӣ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(кам ба назар мерасанд) — натиҷаи кашишхӯрии ташаннуҷии (спазм) мушакҳо зери таъсири ҷараёни барқ мебошанд. Дар чунин ҳолатҳо мумкин аст кандашавии бофтаҳо, ҷудошавии буғумҳо, шикастани устухонҳо ё латхӯрӣ ҳангоми афтидан аз баландӣ ба вуҷуд ояд.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211548F8-AC17-4F68-A9CA-02DE4F6429A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3357145"/>
      </p:ext>
    </p:extLst>
  </p:cSld>
  <p:clrMapOvr>
    <a:masterClrMapping/>
  </p:clrMapOvr>
  <mc:AlternateContent xmlns:mc="http://schemas.openxmlformats.org/markup-compatibility/2006" xmlns:p14="http://schemas.microsoft.com/office/powerpoint/2010/main">
    <mc:Choice Requires="p14">
      <p:transition spd="slow" p14:dur="2000" advTm="64960"/>
    </mc:Choice>
    <mc:Fallback xmlns="">
      <p:transition spd="slow" advTm="6496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268E303B-BF20-4E97-A7B5-BEEA1BCD29E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4CC68AE4-5EFD-4333-8415-0D220AA3D322}"/>
              </a:ext>
            </a:extLst>
          </p:cNvPr>
          <p:cNvSpPr txBox="1"/>
          <p:nvPr/>
        </p:nvSpPr>
        <p:spPr>
          <a:xfrm>
            <a:off x="1115616" y="836712"/>
            <a:ext cx="7416824" cy="4730269"/>
          </a:xfrm>
          <a:prstGeom prst="rect">
            <a:avLst/>
          </a:prstGeom>
          <a:noFill/>
        </p:spPr>
        <p:txBody>
          <a:bodyPr wrap="square">
            <a:spAutoFit/>
          </a:bodyPr>
          <a:lstStyle/>
          <a:p>
            <a:pPr indent="44958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Электроофталмия</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1–2 % осебдидагон) — илтиҳоби пардаҳои берунии чашм дар натиҷаи таъсири нурҳои ултрабунафши камони барқӣ мебошад. Ҳангоми ин беморӣ дарди тез дар чашм, ашкравӣ, қисман нобиноӣ ва ҳассосият ба рӯшноӣ ба вуҷуд меояд. Одатан беморӣ чанд рӯз давом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Зарбаи барқӣ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ин ангезиши системаи асаб ва мушакҳои организми инсон зери таъсири ҷараёни барқ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066618"/>
      </p:ext>
    </p:extLst>
  </p:cSld>
  <p:clrMapOvr>
    <a:masterClrMapping/>
  </p:clrMapOvr>
  <mc:AlternateContent xmlns:mc="http://schemas.openxmlformats.org/markup-compatibility/2006" xmlns:p14="http://schemas.microsoft.com/office/powerpoint/2010/main">
    <mc:Choice Requires="p14">
      <p:transition spd="slow" p14:dur="2000" advTm="119590"/>
    </mc:Choice>
    <mc:Fallback xmlns="">
      <p:transition spd="slow" advTm="11959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5BF0F00-6143-4114-B9C2-2A423496C1FD}"/>
              </a:ext>
            </a:extLst>
          </p:cNvPr>
          <p:cNvSpPr txBox="1"/>
          <p:nvPr/>
        </p:nvSpPr>
        <p:spPr>
          <a:xfrm>
            <a:off x="971600" y="980728"/>
            <a:ext cx="7704856" cy="4222438"/>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Оқибатҳои зарбаи барқӣ метавонанд хеле гуногун бошанд: аз тарси сабук то фаро расидани марги клиникӣ. Зарбаҳои барқӣ сабаби то 85 %-и ҳолатҳои марговар аз таъсири ҷараёни барқ мегарданд.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Вобаста ба равандҳои патологие, ки ҳангоми осеб дидан аз ҷараёни барқ ба вуҷуд меоянд, гурӯҳбандии зерини осебҳои барқӣ аз рӯи дараҷаи вазнинӣ қабул шудааст: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Дараҷаи I</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кашишхӯрии ташаннуҷии мушакҳо бе гум кардани ҳуш;</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800158AE-380C-4F4F-89D3-68B423A7211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4431321"/>
      </p:ext>
    </p:extLst>
  </p:cSld>
  <p:clrMapOvr>
    <a:masterClrMapping/>
  </p:clrMapOvr>
  <mc:AlternateContent xmlns:mc="http://schemas.openxmlformats.org/markup-compatibility/2006" xmlns:p14="http://schemas.microsoft.com/office/powerpoint/2010/main">
    <mc:Choice Requires="p14">
      <p:transition spd="slow" p14:dur="2000" advTm="81596"/>
    </mc:Choice>
    <mc:Fallback xmlns="">
      <p:transition spd="slow" advTm="815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03BAF6-F2B4-4C0E-AD94-8B3A1BDDAA85}"/>
              </a:ext>
            </a:extLst>
          </p:cNvPr>
          <p:cNvSpPr txBox="1"/>
          <p:nvPr/>
        </p:nvSpPr>
        <p:spPr>
          <a:xfrm>
            <a:off x="971600" y="1052736"/>
            <a:ext cx="7704856" cy="3714607"/>
          </a:xfrm>
          <a:prstGeom prst="rect">
            <a:avLst/>
          </a:prstGeom>
          <a:noFill/>
        </p:spPr>
        <p:txBody>
          <a:bodyPr wrap="square">
            <a:spAutoFit/>
          </a:bodyPr>
          <a:lstStyle/>
          <a:p>
            <a:pPr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    Дараҷаи II</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кашишхӯрии ташаннуҷии мушакҳо бо гум кардани ҳуш.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Нафаскашӣ ва фаъолияти дил нигоҳ дошта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    Дараҷаи III</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гум кардани ҳуш дар натиҷаи зарбаи барқӣ ва вайроншавии фаъолияти дил ё нафаскашӣ (ё ҳар дуи онҳо).</a:t>
            </a:r>
          </a:p>
          <a:p>
            <a:pPr>
              <a:lnSpc>
                <a:spcPct val="150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    Дараҷаи IV</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фаро расидани марги клиникӣ дар натиҷаи зарбаи барқӣ (қатъ гардидани фаъолияти дил ва нафаскашӣ).</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F8D2ECE1-33C3-41B6-A86F-FA3DFB49DBA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8F4163F4-63B5-439A-A2EB-9B51D72311CC}"/>
              </a:ext>
            </a:extLst>
          </p:cNvPr>
          <p:cNvSpPr txBox="1"/>
          <p:nvPr/>
        </p:nvSpPr>
        <p:spPr>
          <a:xfrm>
            <a:off x="755576" y="5447249"/>
            <a:ext cx="4968552" cy="716030"/>
          </a:xfrm>
          <a:prstGeom prst="rect">
            <a:avLst/>
          </a:prstGeom>
          <a:noFill/>
        </p:spPr>
        <p:txBody>
          <a:bodyPr wrap="square">
            <a:spAutoFit/>
          </a:bodyPr>
          <a:lstStyle/>
          <a:p>
            <a:pPr lvl="0" algn="just">
              <a:lnSpc>
                <a:spcPct val="115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91457508"/>
      </p:ext>
    </p:extLst>
  </p:cSld>
  <p:clrMapOvr>
    <a:masterClrMapping/>
  </p:clrMapOvr>
  <mc:AlternateContent xmlns:mc="http://schemas.openxmlformats.org/markup-compatibility/2006" xmlns:p14="http://schemas.microsoft.com/office/powerpoint/2010/main">
    <mc:Choice Requires="p14">
      <p:transition spd="slow" p14:dur="2000" advTm="70611"/>
    </mc:Choice>
    <mc:Fallback xmlns="">
      <p:transition spd="slow" advTm="7061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C8DB2452-20BF-429A-BD90-310A58C523C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6">
            <a:extLst>
              <a:ext uri="{FF2B5EF4-FFF2-40B4-BE49-F238E27FC236}">
                <a16:creationId xmlns:a16="http://schemas.microsoft.com/office/drawing/2014/main" id="{B8B96240-7ACA-436D-9C2C-FA500B516FC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619672" y="812733"/>
            <a:ext cx="6264696" cy="4680520"/>
          </a:xfrm>
          <a:prstGeom prst="rect">
            <a:avLst/>
          </a:prstGeom>
        </p:spPr>
      </p:pic>
      <p:sp>
        <p:nvSpPr>
          <p:cNvPr id="6" name="Прямоугольник 5">
            <a:extLst>
              <a:ext uri="{FF2B5EF4-FFF2-40B4-BE49-F238E27FC236}">
                <a16:creationId xmlns:a16="http://schemas.microsoft.com/office/drawing/2014/main" id="{80FDBD89-4D1C-49D2-96DA-EBED341DB922}"/>
              </a:ext>
            </a:extLst>
          </p:cNvPr>
          <p:cNvSpPr/>
          <p:nvPr/>
        </p:nvSpPr>
        <p:spPr>
          <a:xfrm>
            <a:off x="899592" y="5733256"/>
            <a:ext cx="5184576"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2.</a:t>
            </a:r>
            <a:r>
              <a:rPr lang="ru-RU" sz="12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200" i="1" dirty="0">
                <a:effectLst/>
                <a:latin typeface="Times New Roman" panose="02020603050405020304" pitchFamily="18" charset="0"/>
                <a:ea typeface="Calibri" panose="020F0502020204030204" pitchFamily="34" charset="0"/>
                <a:cs typeface="Times New Roman" panose="02020603050405020304" pitchFamily="18" charset="0"/>
              </a:rPr>
              <a:t>Омилҳое, ки ба дараҷаи вазнинии осеби барқ таъсир мерасонанд</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892868"/>
      </p:ext>
    </p:extLst>
  </p:cSld>
  <p:clrMapOvr>
    <a:masterClrMapping/>
  </p:clrMapOvr>
  <mc:AlternateContent xmlns:mc="http://schemas.openxmlformats.org/markup-compatibility/2006" xmlns:p14="http://schemas.microsoft.com/office/powerpoint/2010/main">
    <mc:Choice Requires="p14">
      <p:transition spd="slow" p14:dur="2000" advTm="116618"/>
    </mc:Choice>
    <mc:Fallback xmlns="">
      <p:transition spd="slow" advTm="11661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87FC180-9B4E-434D-83BB-AA507A541C77}"/>
              </a:ext>
            </a:extLst>
          </p:cNvPr>
          <p:cNvSpPr txBox="1"/>
          <p:nvPr/>
        </p:nvSpPr>
        <p:spPr>
          <a:xfrm>
            <a:off x="815405" y="764704"/>
            <a:ext cx="8005067" cy="1216487"/>
          </a:xfrm>
          <a:prstGeom prst="rect">
            <a:avLst/>
          </a:prstGeom>
          <a:noFill/>
        </p:spPr>
        <p:txBody>
          <a:bodyPr wrap="square">
            <a:spAutoFit/>
          </a:bodyPr>
          <a:lstStyle/>
          <a:p>
            <a:pPr algn="just"/>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Ҷадвали 2. Шиддатҳои иҷозатдодашудаи тамос ва ҷараёне, ки аз бадани инсон мегузарад.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FF2A41DA-CE8F-4AB1-831F-ABDBE9D3AC9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Таблица 1">
            <a:extLst>
              <a:ext uri="{FF2B5EF4-FFF2-40B4-BE49-F238E27FC236}">
                <a16:creationId xmlns:a16="http://schemas.microsoft.com/office/drawing/2014/main" id="{878DD4B4-5BF9-404D-A109-9C5FEB8674D8}"/>
              </a:ext>
            </a:extLst>
          </p:cNvPr>
          <p:cNvGraphicFramePr>
            <a:graphicFrameLocks noGrp="1"/>
          </p:cNvGraphicFramePr>
          <p:nvPr>
            <p:extLst>
              <p:ext uri="{D42A27DB-BD31-4B8C-83A1-F6EECF244321}">
                <p14:modId xmlns:p14="http://schemas.microsoft.com/office/powerpoint/2010/main" val="3164974253"/>
              </p:ext>
            </p:extLst>
          </p:nvPr>
        </p:nvGraphicFramePr>
        <p:xfrm>
          <a:off x="815405" y="1772816"/>
          <a:ext cx="7861048" cy="1167957"/>
        </p:xfrm>
        <a:graphic>
          <a:graphicData uri="http://schemas.openxmlformats.org/drawingml/2006/table">
            <a:tbl>
              <a:tblPr firstRow="1" firstCol="1" bandRow="1">
                <a:tableStyleId>{5C22544A-7EE6-4342-B048-85BDC9FD1C3A}</a:tableStyleId>
              </a:tblPr>
              <a:tblGrid>
                <a:gridCol w="1467929">
                  <a:extLst>
                    <a:ext uri="{9D8B030D-6E8A-4147-A177-3AD203B41FA5}">
                      <a16:colId xmlns:a16="http://schemas.microsoft.com/office/drawing/2014/main" val="3544460566"/>
                    </a:ext>
                  </a:extLst>
                </a:gridCol>
                <a:gridCol w="684977">
                  <a:extLst>
                    <a:ext uri="{9D8B030D-6E8A-4147-A177-3AD203B41FA5}">
                      <a16:colId xmlns:a16="http://schemas.microsoft.com/office/drawing/2014/main" val="1177745270"/>
                    </a:ext>
                  </a:extLst>
                </a:gridCol>
                <a:gridCol w="794987">
                  <a:extLst>
                    <a:ext uri="{9D8B030D-6E8A-4147-A177-3AD203B41FA5}">
                      <a16:colId xmlns:a16="http://schemas.microsoft.com/office/drawing/2014/main" val="2812656582"/>
                    </a:ext>
                  </a:extLst>
                </a:gridCol>
                <a:gridCol w="982631">
                  <a:extLst>
                    <a:ext uri="{9D8B030D-6E8A-4147-A177-3AD203B41FA5}">
                      <a16:colId xmlns:a16="http://schemas.microsoft.com/office/drawing/2014/main" val="66410873"/>
                    </a:ext>
                  </a:extLst>
                </a:gridCol>
                <a:gridCol w="982631">
                  <a:extLst>
                    <a:ext uri="{9D8B030D-6E8A-4147-A177-3AD203B41FA5}">
                      <a16:colId xmlns:a16="http://schemas.microsoft.com/office/drawing/2014/main" val="2706090118"/>
                    </a:ext>
                  </a:extLst>
                </a:gridCol>
                <a:gridCol w="982631">
                  <a:extLst>
                    <a:ext uri="{9D8B030D-6E8A-4147-A177-3AD203B41FA5}">
                      <a16:colId xmlns:a16="http://schemas.microsoft.com/office/drawing/2014/main" val="3913292184"/>
                    </a:ext>
                  </a:extLst>
                </a:gridCol>
                <a:gridCol w="982631">
                  <a:extLst>
                    <a:ext uri="{9D8B030D-6E8A-4147-A177-3AD203B41FA5}">
                      <a16:colId xmlns:a16="http://schemas.microsoft.com/office/drawing/2014/main" val="3325872259"/>
                    </a:ext>
                  </a:extLst>
                </a:gridCol>
                <a:gridCol w="982631">
                  <a:extLst>
                    <a:ext uri="{9D8B030D-6E8A-4147-A177-3AD203B41FA5}">
                      <a16:colId xmlns:a16="http://schemas.microsoft.com/office/drawing/2014/main" val="3519485997"/>
                    </a:ext>
                  </a:extLst>
                </a:gridCol>
              </a:tblGrid>
              <a:tr h="0">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Давомнокии таъсири ҷараён, с</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0,01–0,08</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0,1</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0,3</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0,7</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1,0</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зиёда аз 1,0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18223407"/>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U, В</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550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340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135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85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60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79786430"/>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I, мА</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650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400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160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125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125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50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6</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65806399"/>
                  </a:ext>
                </a:extLst>
              </a:tr>
            </a:tbl>
          </a:graphicData>
        </a:graphic>
      </p:graphicFrame>
      <p:sp>
        <p:nvSpPr>
          <p:cNvPr id="7" name="TextBox 6">
            <a:extLst>
              <a:ext uri="{FF2B5EF4-FFF2-40B4-BE49-F238E27FC236}">
                <a16:creationId xmlns:a16="http://schemas.microsoft.com/office/drawing/2014/main" id="{E89E9998-D3F1-4A7B-83B4-E2187B6F4148}"/>
              </a:ext>
            </a:extLst>
          </p:cNvPr>
          <p:cNvSpPr txBox="1"/>
          <p:nvPr/>
        </p:nvSpPr>
        <p:spPr>
          <a:xfrm>
            <a:off x="815404" y="3284984"/>
            <a:ext cx="7861047" cy="830997"/>
          </a:xfrm>
          <a:prstGeom prst="rect">
            <a:avLst/>
          </a:prstGeom>
          <a:noFill/>
        </p:spPr>
        <p:txBody>
          <a:bodyPr wrap="square">
            <a:spAutoFit/>
          </a:bodyPr>
          <a:lstStyle/>
          <a:p>
            <a:r>
              <a:rPr lang="tg-Cyrl-TJ" sz="1600" dirty="0">
                <a:effectLst/>
                <a:latin typeface="Times New Roman" panose="02020603050405020304" pitchFamily="18" charset="0"/>
                <a:ea typeface="Times New Roman" panose="02020603050405020304" pitchFamily="18" charset="0"/>
              </a:rPr>
              <a:t>Ҷадвали 3. </a:t>
            </a:r>
            <a:r>
              <a:rPr lang="ru-RU" sz="1600" dirty="0">
                <a:effectLst/>
                <a:latin typeface="Times New Roman" panose="02020603050405020304" pitchFamily="18" charset="0"/>
                <a:ea typeface="Calibri" panose="020F0502020204030204" pitchFamily="34" charset="0"/>
              </a:rPr>
              <a:t>Қиматҳои ҳадди иҷозатдодашудаи </a:t>
            </a:r>
            <a:r>
              <a:rPr lang="ru-RU" sz="1600" dirty="0" err="1">
                <a:effectLst/>
                <a:latin typeface="Times New Roman" panose="02020603050405020304" pitchFamily="18" charset="0"/>
                <a:ea typeface="Calibri" panose="020F0502020204030204" pitchFamily="34" charset="0"/>
              </a:rPr>
              <a:t>Uh</a:t>
            </a:r>
            <a:r>
              <a:rPr lang="ru-RU" sz="1600" dirty="0">
                <a:effectLst/>
                <a:latin typeface="Times New Roman" panose="02020603050405020304" pitchFamily="18" charset="0"/>
                <a:ea typeface="Calibri" panose="020F0502020204030204" pitchFamily="34" charset="0"/>
              </a:rPr>
              <a:t> ва Ih ҳангоми ҳолати садамавии кори дастгоҳҳои барқии маишӣ.</a:t>
            </a:r>
          </a:p>
          <a:p>
            <a:r>
              <a:rPr lang="ru-RU" sz="1600" dirty="0">
                <a:latin typeface="Times New Roman" panose="02020603050405020304" pitchFamily="18" charset="0"/>
              </a:rPr>
              <a:t>Слайди дигар-</a:t>
            </a:r>
            <a:endParaRPr lang="ru-RU" sz="1600" dirty="0"/>
          </a:p>
        </p:txBody>
      </p:sp>
    </p:spTree>
    <p:extLst>
      <p:ext uri="{BB962C8B-B14F-4D97-AF65-F5344CB8AC3E}">
        <p14:creationId xmlns:p14="http://schemas.microsoft.com/office/powerpoint/2010/main" val="2316519128"/>
      </p:ext>
    </p:extLst>
  </p:cSld>
  <p:clrMapOvr>
    <a:masterClrMapping/>
  </p:clrMapOvr>
  <mc:AlternateContent xmlns:mc="http://schemas.openxmlformats.org/markup-compatibility/2006" xmlns:p14="http://schemas.microsoft.com/office/powerpoint/2010/main">
    <mc:Choice Requires="p14">
      <p:transition spd="slow" p14:dur="2000" advTm="94560"/>
    </mc:Choice>
    <mc:Fallback xmlns="">
      <p:transition spd="slow" advTm="9456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B3A9E59E-ACA1-43CF-A480-9CD1A81E027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Таблица 1">
            <a:extLst>
              <a:ext uri="{FF2B5EF4-FFF2-40B4-BE49-F238E27FC236}">
                <a16:creationId xmlns:a16="http://schemas.microsoft.com/office/drawing/2014/main" id="{B23A6A5D-194D-4012-B6DC-B139DE940F2F}"/>
              </a:ext>
            </a:extLst>
          </p:cNvPr>
          <p:cNvGraphicFramePr>
            <a:graphicFrameLocks noGrp="1"/>
          </p:cNvGraphicFramePr>
          <p:nvPr>
            <p:extLst>
              <p:ext uri="{D42A27DB-BD31-4B8C-83A1-F6EECF244321}">
                <p14:modId xmlns:p14="http://schemas.microsoft.com/office/powerpoint/2010/main" val="859428227"/>
              </p:ext>
            </p:extLst>
          </p:nvPr>
        </p:nvGraphicFramePr>
        <p:xfrm>
          <a:off x="467544" y="1556792"/>
          <a:ext cx="8229600" cy="3059237"/>
        </p:xfrm>
        <a:graphic>
          <a:graphicData uri="http://schemas.openxmlformats.org/drawingml/2006/table">
            <a:tbl>
              <a:tblPr firstRow="1" firstCol="1" bandRow="1">
                <a:tableStyleId>{5C22544A-7EE6-4342-B048-85BDC9FD1C3A}</a:tableStyleId>
              </a:tblPr>
              <a:tblGrid>
                <a:gridCol w="2743200">
                  <a:extLst>
                    <a:ext uri="{9D8B030D-6E8A-4147-A177-3AD203B41FA5}">
                      <a16:colId xmlns:a16="http://schemas.microsoft.com/office/drawing/2014/main" val="3168602814"/>
                    </a:ext>
                  </a:extLst>
                </a:gridCol>
                <a:gridCol w="2743200">
                  <a:extLst>
                    <a:ext uri="{9D8B030D-6E8A-4147-A177-3AD203B41FA5}">
                      <a16:colId xmlns:a16="http://schemas.microsoft.com/office/drawing/2014/main" val="1542236528"/>
                    </a:ext>
                  </a:extLst>
                </a:gridCol>
                <a:gridCol w="2743200">
                  <a:extLst>
                    <a:ext uri="{9D8B030D-6E8A-4147-A177-3AD203B41FA5}">
                      <a16:colId xmlns:a16="http://schemas.microsoft.com/office/drawing/2014/main" val="2487912852"/>
                    </a:ext>
                  </a:extLst>
                </a:gridCol>
              </a:tblGrid>
              <a:tr h="350321">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Давомнокии таъсир (t), с</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Қимати меъёрӣ (</a:t>
                      </a:r>
                      <a:r>
                        <a:rPr lang="ru-RU" sz="1400" dirty="0" err="1">
                          <a:effectLst/>
                          <a:latin typeface="Times New Roman" panose="02020603050405020304" pitchFamily="18" charset="0"/>
                          <a:cs typeface="Times New Roman" panose="02020603050405020304" pitchFamily="18" charset="0"/>
                        </a:rPr>
                        <a:t>Uh</a:t>
                      </a:r>
                      <a:r>
                        <a:rPr lang="ru-RU" sz="1400" dirty="0">
                          <a:effectLst/>
                          <a:latin typeface="Times New Roman" panose="02020603050405020304" pitchFamily="18" charset="0"/>
                          <a:cs typeface="Times New Roman" panose="02020603050405020304" pitchFamily="18" charset="0"/>
                        </a:rPr>
                        <a:t>), В</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Қимати меъёрӣ (I_h), мА</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93251084"/>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0,01–0,08</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220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220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47946576"/>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0,1</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200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220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90247613"/>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0,2</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39961915"/>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0,3</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70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70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73544601"/>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0,4</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55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55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88494573"/>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50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50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90402879"/>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0,6</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40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40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8134939"/>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0,7</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17727834"/>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0,8</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30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28726752"/>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0,9</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27</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27</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79535244"/>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25</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59038824"/>
                  </a:ext>
                </a:extLst>
              </a:tr>
              <a:tr h="0">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зиёда аз 1,0</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12</a:t>
                      </a:r>
                      <a:endParaRPr lang="ru-RU"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2</a:t>
                      </a:r>
                      <a:endParaRPr lang="ru-RU"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35819122"/>
                  </a:ext>
                </a:extLst>
              </a:tr>
            </a:tbl>
          </a:graphicData>
        </a:graphic>
      </p:graphicFrame>
      <p:sp>
        <p:nvSpPr>
          <p:cNvPr id="7" name="TextBox 6">
            <a:extLst>
              <a:ext uri="{FF2B5EF4-FFF2-40B4-BE49-F238E27FC236}">
                <a16:creationId xmlns:a16="http://schemas.microsoft.com/office/drawing/2014/main" id="{4BEBE0BB-0CCE-4620-8AD4-AE5BFA94D9EE}"/>
              </a:ext>
            </a:extLst>
          </p:cNvPr>
          <p:cNvSpPr txBox="1"/>
          <p:nvPr/>
        </p:nvSpPr>
        <p:spPr>
          <a:xfrm>
            <a:off x="611560" y="4899787"/>
            <a:ext cx="7861047" cy="584775"/>
          </a:xfrm>
          <a:prstGeom prst="rect">
            <a:avLst/>
          </a:prstGeom>
          <a:noFill/>
        </p:spPr>
        <p:txBody>
          <a:bodyPr wrap="square">
            <a:spAutoFit/>
          </a:bodyPr>
          <a:lstStyle/>
          <a:p>
            <a:r>
              <a:rPr lang="tg-Cyrl-TJ" sz="1600" dirty="0">
                <a:effectLst/>
                <a:latin typeface="Times New Roman" panose="02020603050405020304" pitchFamily="18" charset="0"/>
                <a:ea typeface="Times New Roman" panose="02020603050405020304" pitchFamily="18" charset="0"/>
              </a:rPr>
              <a:t>Ҷадвали 4. </a:t>
            </a:r>
            <a:r>
              <a:rPr lang="ru-RU" sz="1600" dirty="0">
                <a:effectLst/>
                <a:latin typeface="Times New Roman" panose="02020603050405020304" pitchFamily="18" charset="0"/>
                <a:ea typeface="Calibri" panose="020F0502020204030204" pitchFamily="34" charset="0"/>
              </a:rPr>
              <a:t>Қиматҳои ҳадди иҷозатдодашудаи </a:t>
            </a:r>
            <a:r>
              <a:rPr lang="ru-RU" sz="1600" dirty="0" err="1">
                <a:effectLst/>
                <a:latin typeface="Times New Roman" panose="02020603050405020304" pitchFamily="18" charset="0"/>
                <a:ea typeface="Calibri" panose="020F0502020204030204" pitchFamily="34" charset="0"/>
              </a:rPr>
              <a:t>Uh</a:t>
            </a:r>
            <a:r>
              <a:rPr lang="ru-RU" sz="1600" dirty="0">
                <a:effectLst/>
                <a:latin typeface="Times New Roman" panose="02020603050405020304" pitchFamily="18" charset="0"/>
                <a:ea typeface="Calibri" panose="020F0502020204030204" pitchFamily="34" charset="0"/>
              </a:rPr>
              <a:t> ва Ih ҳангоми ҳолати садамавии кори дастгоҳҳои барқии маишӣ.</a:t>
            </a:r>
            <a:endParaRPr lang="ru-RU" sz="1600" dirty="0"/>
          </a:p>
        </p:txBody>
      </p:sp>
    </p:spTree>
    <p:extLst>
      <p:ext uri="{BB962C8B-B14F-4D97-AF65-F5344CB8AC3E}">
        <p14:creationId xmlns:p14="http://schemas.microsoft.com/office/powerpoint/2010/main" val="1443952562"/>
      </p:ext>
    </p:extLst>
  </p:cSld>
  <p:clrMapOvr>
    <a:masterClrMapping/>
  </p:clrMapOvr>
  <mc:AlternateContent xmlns:mc="http://schemas.openxmlformats.org/markup-compatibility/2006" xmlns:p14="http://schemas.microsoft.com/office/powerpoint/2010/main">
    <mc:Choice Requires="p14">
      <p:transition spd="slow" p14:dur="2000" advTm="72485"/>
    </mc:Choice>
    <mc:Fallback xmlns="">
      <p:transition spd="slow" advTm="7248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E3AB76F-B899-4E78-A64C-C76303D67344}"/>
              </a:ext>
            </a:extLst>
          </p:cNvPr>
          <p:cNvSpPr txBox="1"/>
          <p:nvPr/>
        </p:nvSpPr>
        <p:spPr>
          <a:xfrm>
            <a:off x="971600" y="620688"/>
            <a:ext cx="7776864" cy="1235723"/>
          </a:xfrm>
          <a:prstGeom prst="rect">
            <a:avLst/>
          </a:prstGeom>
          <a:noFill/>
        </p:spPr>
        <p:txBody>
          <a:bodyPr wrap="square">
            <a:spAutoFit/>
          </a:bodyPr>
          <a:lstStyle/>
          <a:p>
            <a:pPr>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Ҷадвали 5.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Шиддати иҷозатдодашудаи тамос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Uh</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ва ҷараёни (Ih), ки аз бадани инсон мегузарад, ҳангоми ҳолати муқаррарии кори дастгоҳҳои барқӣ.</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9A5345AC-8D84-4533-8EE5-175DFC7E0DB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Таблица 1">
            <a:extLst>
              <a:ext uri="{FF2B5EF4-FFF2-40B4-BE49-F238E27FC236}">
                <a16:creationId xmlns:a16="http://schemas.microsoft.com/office/drawing/2014/main" id="{38A97C5E-5C57-432A-8286-83958B146928}"/>
              </a:ext>
            </a:extLst>
          </p:cNvPr>
          <p:cNvGraphicFramePr>
            <a:graphicFrameLocks noGrp="1"/>
          </p:cNvGraphicFramePr>
          <p:nvPr>
            <p:extLst>
              <p:ext uri="{D42A27DB-BD31-4B8C-83A1-F6EECF244321}">
                <p14:modId xmlns:p14="http://schemas.microsoft.com/office/powerpoint/2010/main" val="2796837035"/>
              </p:ext>
            </p:extLst>
          </p:nvPr>
        </p:nvGraphicFramePr>
        <p:xfrm>
          <a:off x="827584" y="2132856"/>
          <a:ext cx="7715199" cy="1268914"/>
        </p:xfrm>
        <a:graphic>
          <a:graphicData uri="http://schemas.openxmlformats.org/drawingml/2006/table">
            <a:tbl>
              <a:tblPr firstRow="1" firstCol="1" bandRow="1">
                <a:tableStyleId>{5C22544A-7EE6-4342-B048-85BDC9FD1C3A}</a:tableStyleId>
              </a:tblPr>
              <a:tblGrid>
                <a:gridCol w="2880320">
                  <a:extLst>
                    <a:ext uri="{9D8B030D-6E8A-4147-A177-3AD203B41FA5}">
                      <a16:colId xmlns:a16="http://schemas.microsoft.com/office/drawing/2014/main" val="657394442"/>
                    </a:ext>
                  </a:extLst>
                </a:gridCol>
                <a:gridCol w="1738536">
                  <a:extLst>
                    <a:ext uri="{9D8B030D-6E8A-4147-A177-3AD203B41FA5}">
                      <a16:colId xmlns:a16="http://schemas.microsoft.com/office/drawing/2014/main" val="3026384949"/>
                    </a:ext>
                  </a:extLst>
                </a:gridCol>
                <a:gridCol w="3096343">
                  <a:extLst>
                    <a:ext uri="{9D8B030D-6E8A-4147-A177-3AD203B41FA5}">
                      <a16:colId xmlns:a16="http://schemas.microsoft.com/office/drawing/2014/main" val="2597098164"/>
                    </a:ext>
                  </a:extLst>
                </a:gridCol>
              </a:tblGrid>
              <a:tr h="576064">
                <a:tc>
                  <a:txBody>
                    <a:bodyPr/>
                    <a:lstStyle/>
                    <a:p>
                      <a:pPr algn="ctr">
                        <a:lnSpc>
                          <a:spcPct val="115000"/>
                        </a:lnSpc>
                        <a:spcAft>
                          <a:spcPts val="0"/>
                        </a:spcAft>
                      </a:pPr>
                      <a:r>
                        <a:rPr lang="ru-RU" sz="1400" dirty="0">
                          <a:effectLst/>
                        </a:rPr>
                        <a:t>Навъ ва басомади ҷараён</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(U_h), В, на бештар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(I_h), мА, на бештар</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6656658"/>
                  </a:ext>
                </a:extLst>
              </a:tr>
              <a:tr h="0">
                <a:tc>
                  <a:txBody>
                    <a:bodyPr/>
                    <a:lstStyle/>
                    <a:p>
                      <a:pPr algn="ctr">
                        <a:lnSpc>
                          <a:spcPct val="115000"/>
                        </a:lnSpc>
                        <a:spcAft>
                          <a:spcPts val="0"/>
                        </a:spcAft>
                      </a:pPr>
                      <a:r>
                        <a:rPr lang="ru-RU" sz="1400">
                          <a:effectLst/>
                        </a:rPr>
                        <a:t>Ҷараёни тағйирёбанда 50 Гц</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2,0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0,3</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0613773"/>
                  </a:ext>
                </a:extLst>
              </a:tr>
              <a:tr h="0">
                <a:tc>
                  <a:txBody>
                    <a:bodyPr/>
                    <a:lstStyle/>
                    <a:p>
                      <a:pPr algn="ctr">
                        <a:lnSpc>
                          <a:spcPct val="115000"/>
                        </a:lnSpc>
                        <a:spcAft>
                          <a:spcPts val="0"/>
                        </a:spcAft>
                      </a:pPr>
                      <a:r>
                        <a:rPr lang="ru-RU" sz="1400">
                          <a:effectLst/>
                        </a:rPr>
                        <a:t>Ҷараёни тағйирёбанда 400 Гц</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3,0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0,4</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50834687"/>
                  </a:ext>
                </a:extLst>
              </a:tr>
              <a:tr h="0">
                <a:tc>
                  <a:txBody>
                    <a:bodyPr/>
                    <a:lstStyle/>
                    <a:p>
                      <a:pPr algn="ctr">
                        <a:lnSpc>
                          <a:spcPct val="115000"/>
                        </a:lnSpc>
                        <a:spcAft>
                          <a:spcPts val="0"/>
                        </a:spcAft>
                      </a:pPr>
                      <a:r>
                        <a:rPr lang="ru-RU" sz="1400">
                          <a:effectLst/>
                        </a:rPr>
                        <a:t>Ҷараёни доимӣ</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a:effectLst/>
                        </a:rPr>
                        <a:t>8,0</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400" dirty="0">
                          <a:effectLst/>
                        </a:rPr>
                        <a:t>1,0</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03741968"/>
                  </a:ext>
                </a:extLst>
              </a:tr>
            </a:tbl>
          </a:graphicData>
        </a:graphic>
      </p:graphicFrame>
      <p:sp>
        <p:nvSpPr>
          <p:cNvPr id="7" name="TextBox 6">
            <a:extLst>
              <a:ext uri="{FF2B5EF4-FFF2-40B4-BE49-F238E27FC236}">
                <a16:creationId xmlns:a16="http://schemas.microsoft.com/office/drawing/2014/main" id="{3D8114D0-4307-4436-96DC-B0C5B612F797}"/>
              </a:ext>
            </a:extLst>
          </p:cNvPr>
          <p:cNvSpPr txBox="1"/>
          <p:nvPr/>
        </p:nvSpPr>
        <p:spPr>
          <a:xfrm>
            <a:off x="827585" y="3573016"/>
            <a:ext cx="7715198" cy="2069413"/>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Дар ҳолати садамавии дастгоҳҳои барқии маишӣ ҳангоми давомнокии таъсир зиёда аз 1 сония, қиматҳои иҷозатдодашудаи шиддат ва ҷараён мутаносибан 12 В ва 2 мА мебошанд.</a:t>
            </a:r>
            <a:endParaRPr lang="ru-RU" sz="2200" dirty="0"/>
          </a:p>
        </p:txBody>
      </p:sp>
    </p:spTree>
    <p:extLst>
      <p:ext uri="{BB962C8B-B14F-4D97-AF65-F5344CB8AC3E}">
        <p14:creationId xmlns:p14="http://schemas.microsoft.com/office/powerpoint/2010/main" val="2317726638"/>
      </p:ext>
    </p:extLst>
  </p:cSld>
  <p:clrMapOvr>
    <a:masterClrMapping/>
  </p:clrMapOvr>
  <mc:AlternateContent xmlns:mc="http://schemas.openxmlformats.org/markup-compatibility/2006" xmlns:p14="http://schemas.microsoft.com/office/powerpoint/2010/main">
    <mc:Choice Requires="p14">
      <p:transition spd="slow" p14:dur="2000" advTm="61507"/>
    </mc:Choice>
    <mc:Fallback xmlns="">
      <p:transition spd="slow" advTm="6150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D44F2C03-5815-4065-8048-6A1CC6884EC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FE2A1EEC-DED3-4A05-807A-7B209356FEF4}"/>
              </a:ext>
            </a:extLst>
          </p:cNvPr>
          <p:cNvSpPr txBox="1"/>
          <p:nvPr/>
        </p:nvSpPr>
        <p:spPr>
          <a:xfrm>
            <a:off x="1115616" y="1052736"/>
            <a:ext cx="7344816" cy="3085075"/>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Дар ҳолатҳои садамавии дастгоҳҳои барқии истеҳсолӣ қиматҳои иҷозатдодашудаи шиддати тамос ва ҷараёне, ки аз бадани инсон мегузарад, каме зиёдтаранд: барои ҷараёни тағйирёбандаи 50 Гц — 36 В ва 6 мА; барои 400 Гц — 36 В ва 8 мА; барои ҷараёни доимӣ — 40 В ва 15 мА ҳангоми давомнокии таъсир зиёда аз 1 сония.</a:t>
            </a:r>
            <a:endParaRPr lang="ru-RU" sz="2200" dirty="0"/>
          </a:p>
        </p:txBody>
      </p:sp>
    </p:spTree>
    <p:extLst>
      <p:ext uri="{BB962C8B-B14F-4D97-AF65-F5344CB8AC3E}">
        <p14:creationId xmlns:p14="http://schemas.microsoft.com/office/powerpoint/2010/main" val="1846892365"/>
      </p:ext>
    </p:extLst>
  </p:cSld>
  <p:clrMapOvr>
    <a:masterClrMapping/>
  </p:clrMapOvr>
  <mc:AlternateContent xmlns:mc="http://schemas.openxmlformats.org/markup-compatibility/2006" xmlns:p14="http://schemas.microsoft.com/office/powerpoint/2010/main">
    <mc:Choice Requires="p14">
      <p:transition spd="slow" p14:dur="2000" advTm="45843"/>
    </mc:Choice>
    <mc:Fallback xmlns="">
      <p:transition spd="slow" advTm="458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a:extLst>
              <a:ext uri="{FF2B5EF4-FFF2-40B4-BE49-F238E27FC236}">
                <a16:creationId xmlns:a16="http://schemas.microsoft.com/office/drawing/2014/main" id="{AEB10898-9410-4C70-A7AB-7941C3ADD07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B3EF233C-6B33-45A7-8686-E81DB0CF0307}"/>
              </a:ext>
            </a:extLst>
          </p:cNvPr>
          <p:cNvSpPr txBox="1"/>
          <p:nvPr/>
        </p:nvSpPr>
        <p:spPr>
          <a:xfrm>
            <a:off x="971600" y="764704"/>
            <a:ext cx="7488832" cy="4100738"/>
          </a:xfrm>
          <a:prstGeom prst="rect">
            <a:avLst/>
          </a:prstGeom>
          <a:noFill/>
        </p:spPr>
        <p:txBody>
          <a:bodyPr wrap="square">
            <a:spAutoFit/>
          </a:bodyPr>
          <a:lstStyle/>
          <a:p>
            <a:pPr indent="62992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Муқовимати бадани инсон, бар хилофи ноқилҳои оддӣ, на танҳо бо хусусиятҳои физикии он, балки бо равандҳои ба ҳам алоқаманди биохимиявӣ ва биофизикӣ, ки танҳо ба организми зинда хос мебошанд, муайян карда мешавад. Аз ин рӯ, муқовимати бадани инсон қимати ғайрихаттӣ ва тағйирёбанда буда, аз маҷмӯи омилҳо вобаста аст: ҳолати пӯст, параметрҳои занҷири пурраи барқӣ, омилҳои физиологӣ ва ҳолати муҳити атроф.</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4335306"/>
      </p:ext>
    </p:extLst>
  </p:cSld>
  <p:clrMapOvr>
    <a:masterClrMapping/>
  </p:clrMapOvr>
  <mc:AlternateContent xmlns:mc="http://schemas.openxmlformats.org/markup-compatibility/2006" xmlns:p14="http://schemas.microsoft.com/office/powerpoint/2010/main">
    <mc:Choice Requires="p14">
      <p:transition spd="slow" p14:dur="2000" advTm="53055"/>
    </mc:Choice>
    <mc:Fallback xmlns="">
      <p:transition spd="slow" advTm="5305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8E18256-4125-427A-BCF2-C9404F3840B7}"/>
              </a:ext>
            </a:extLst>
          </p:cNvPr>
          <p:cNvSpPr txBox="1"/>
          <p:nvPr/>
        </p:nvSpPr>
        <p:spPr>
          <a:xfrm>
            <a:off x="755576" y="836712"/>
            <a:ext cx="8183252" cy="4094198"/>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rPr>
              <a:t>Муқовимати электри</a:t>
            </a:r>
            <a:r>
              <a:rPr lang="tg-Cyrl-TJ" sz="2200" dirty="0">
                <a:effectLst/>
                <a:latin typeface="Times New Roman" panose="02020603050405020304" pitchFamily="18" charset="0"/>
                <a:ea typeface="Times New Roman" panose="02020603050405020304" pitchFamily="18" charset="0"/>
              </a:rPr>
              <a:t>ки</a:t>
            </a:r>
            <a:r>
              <a:rPr lang="ru-RU" sz="2200" dirty="0">
                <a:effectLst/>
                <a:latin typeface="Times New Roman" panose="02020603050405020304" pitchFamily="18" charset="0"/>
                <a:ea typeface="Times New Roman" panose="02020603050405020304" pitchFamily="18" charset="0"/>
              </a:rPr>
              <a:t>и бофтаҳои гуногуни бадани инсон яксон нест: пӯст, бофтаи чарбӣ, пайҳо ва устухонҳо муқовимати баланд доранд (10³…10⁴ Ом×м), дар ҳоле ки мушакҳо, хун, лимфа, мағзи сар ва ҳароммағз муқовимати паст доранд (1…2 Ом×м) ҳангоми басомади саноатии ҷараён 50…60 Гц. Азбаски пӯст дорои муқовимати махсусан баланд мебошад, муқовимати он дар лаҳзаи осеб дидан аз ҷараёни барқ омили асосие мебошад, ки муқовимати умумии бадани инсонро муайян мекунад.</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2D0B2572-9E71-41C1-A767-778D9A869F1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694031"/>
      </p:ext>
    </p:extLst>
  </p:cSld>
  <p:clrMapOvr>
    <a:masterClrMapping/>
  </p:clrMapOvr>
  <mc:AlternateContent xmlns:mc="http://schemas.openxmlformats.org/markup-compatibility/2006" xmlns:p14="http://schemas.microsoft.com/office/powerpoint/2010/main">
    <mc:Choice Requires="p14">
      <p:transition spd="slow" p14:dur="2000" advTm="109288"/>
    </mc:Choice>
    <mc:Fallback xmlns="">
      <p:transition spd="slow" advTm="10928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83EEFEF-FC40-4E23-8D31-61591EA21FE6}"/>
              </a:ext>
            </a:extLst>
          </p:cNvPr>
          <p:cNvSpPr txBox="1"/>
          <p:nvPr/>
        </p:nvSpPr>
        <p:spPr>
          <a:xfrm>
            <a:off x="971600" y="488143"/>
            <a:ext cx="7704856" cy="5745932"/>
          </a:xfrm>
          <a:prstGeom prst="rect">
            <a:avLst/>
          </a:prstGeom>
          <a:noFill/>
        </p:spPr>
        <p:txBody>
          <a:bodyPr wrap="square">
            <a:spAutoFit/>
          </a:bodyPr>
          <a:lstStyle/>
          <a:p>
            <a:pPr indent="62992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Пӯст аз ду қабати асосӣ иборат аст: қабати берунии он — эпидермис ва қабати дохилӣ — дерма. Муқовимати бадани инсонро шартан метавон ҳамчун се муқовимати пайдарпай пайвастшуда баррасӣ намуд: ду муқовимати баробари қабати берунии пӯст, ки дар маҷмӯъ муқовимати берунии баданро ташкил медиҳанд ва як муқовимати дохилӣ, ки муқовимати дохилии бадан ном дорад.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Бояд ба назар гирифт, ки муқовимати пӯст аз ҳолати он дар вақти осеб дидан вобастагии зиёд дорад (пӯсти хушк, намнок, аз ҳад намнок, олудашуда бо моддаҳои ҷараёнгузарон, таршуда бо маҳлулҳои намак ё осебдида).</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0C904D2B-84B0-4D4F-9E4D-FFF8FDA23D3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01445171"/>
      </p:ext>
    </p:extLst>
  </p:cSld>
  <p:clrMapOvr>
    <a:masterClrMapping/>
  </p:clrMapOvr>
  <mc:AlternateContent xmlns:mc="http://schemas.openxmlformats.org/markup-compatibility/2006" xmlns:p14="http://schemas.microsoft.com/office/powerpoint/2010/main">
    <mc:Choice Requires="p14">
      <p:transition spd="slow" p14:dur="2000" advTm="100880"/>
    </mc:Choice>
    <mc:Fallback xmlns="">
      <p:transition spd="slow" advTm="1008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a:extLst>
              <a:ext uri="{FF2B5EF4-FFF2-40B4-BE49-F238E27FC236}">
                <a16:creationId xmlns:a16="http://schemas.microsoft.com/office/drawing/2014/main" id="{26B5C6C6-0A0F-48B4-9BC8-D3C9148ED75C}"/>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6DA69BC-86F3-4461-9BA1-3AD91CB15C4D}"/>
              </a:ext>
            </a:extLst>
          </p:cNvPr>
          <p:cNvSpPr txBox="1"/>
          <p:nvPr/>
        </p:nvSpPr>
        <p:spPr>
          <a:xfrm>
            <a:off x="899592" y="404664"/>
            <a:ext cx="7632848" cy="5617692"/>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Бо сарфи назар намудани қисми иқтидорноки муқовимати бадани инсон, ҳангоми ҳисобкунии системаҳои муҳофизати инсон аз таъсири ҷараёни тағйирёбандаи басомади саноатӣ, қимати муқовимати фаъоли бадани инсон баробар ба 1000 Ом қабул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Хусусиятҳои инфиродии инсон муқовимати инфиродии бадани ӯро муайян менамоянд, ки он ҳангоми сарбории ҷисмонӣ ва бемориҳои гуногун тағйир меёбад. Масалан, ҷинс ва синну сол ба қимати ҳадди эҳсосшавандаи ҷараён таъсири назаррас мерасонанд: барои занон ин қимат ба ҳисоби миёна 30 % камтар мебошад.</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2627899"/>
      </p:ext>
    </p:extLst>
  </p:cSld>
  <p:clrMapOvr>
    <a:masterClrMapping/>
  </p:clrMapOvr>
  <mc:AlternateContent xmlns:mc="http://schemas.openxmlformats.org/markup-compatibility/2006" xmlns:p14="http://schemas.microsoft.com/office/powerpoint/2010/main">
    <mc:Choice Requires="p14">
      <p:transition spd="slow" p14:dur="2000" advTm="50528"/>
    </mc:Choice>
    <mc:Fallback xmlns="">
      <p:transition spd="slow" advTm="5052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DE70912B-9173-4600-9B5E-1D6B9A96D44C}"/>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B89BF01-26EA-48A0-8FB6-5191BBE5621E}"/>
              </a:ext>
            </a:extLst>
          </p:cNvPr>
          <p:cNvSpPr txBox="1"/>
          <p:nvPr/>
        </p:nvSpPr>
        <p:spPr>
          <a:xfrm>
            <a:off x="971600" y="620688"/>
            <a:ext cx="7632848" cy="3078535"/>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rPr>
              <a:t>Одамони ҷисман солим таъсири ҷараёни барқро нисбат ба шахсони аз бемориҳои гуногун заифшуда осонтар таҳаммул мекунанд. Шахсони гирифтори бемориҳои дил, бемориҳои асаб, инчунин шахсоне, ки дар ҳолати хастагӣ ё мастӣ қарор доранд, бештар ба хатари осеб дидан аз ҷараёни барқ дучор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70F87798-F75C-4487-8A01-3B0BEE5C16E9}"/>
              </a:ext>
            </a:extLst>
          </p:cNvPr>
          <p:cNvSpPr txBox="1"/>
          <p:nvPr/>
        </p:nvSpPr>
        <p:spPr>
          <a:xfrm>
            <a:off x="971600" y="3665345"/>
            <a:ext cx="7632848" cy="2069413"/>
          </a:xfrm>
          <a:prstGeom prst="rect">
            <a:avLst/>
          </a:prstGeom>
          <a:noFill/>
        </p:spPr>
        <p:txBody>
          <a:bodyPr wrap="square">
            <a:spAutoFit/>
          </a:bodyPr>
          <a:lstStyle/>
          <a:p>
            <a:pPr algn="just">
              <a:lnSpc>
                <a:spcPct val="150000"/>
              </a:lnSpc>
            </a:pPr>
            <a:r>
              <a:rPr lang="ru-RU" sz="2200" dirty="0">
                <a:effectLst/>
                <a:latin typeface="Times New Roman" panose="02020603050405020304" pitchFamily="18" charset="0"/>
                <a:ea typeface="Times New Roman" panose="02020603050405020304" pitchFamily="18" charset="0"/>
              </a:rPr>
              <a:t>    Ҳолати муҳити атроф низ ба механизми осеб таъсир мерасонад. Мавҷудияти газҳои химиявӣ фаъол ва заҳрнок дар ҳавои ҷойҳои корӣ, ки ба организми инсон ворид мешаванд, муқовимати умумии электрии баданро коҳиш медиҳанд.</a:t>
            </a:r>
            <a:endParaRPr lang="ru-RU" sz="2200" dirty="0"/>
          </a:p>
        </p:txBody>
      </p:sp>
    </p:spTree>
    <p:extLst>
      <p:ext uri="{BB962C8B-B14F-4D97-AF65-F5344CB8AC3E}">
        <p14:creationId xmlns:p14="http://schemas.microsoft.com/office/powerpoint/2010/main" val="1582262587"/>
      </p:ext>
    </p:extLst>
  </p:cSld>
  <p:clrMapOvr>
    <a:masterClrMapping/>
  </p:clrMapOvr>
  <mc:AlternateContent xmlns:mc="http://schemas.openxmlformats.org/markup-compatibility/2006" xmlns:p14="http://schemas.microsoft.com/office/powerpoint/2010/main">
    <mc:Choice Requires="p14">
      <p:transition spd="slow" p14:dur="2000" advTm="63853"/>
    </mc:Choice>
    <mc:Fallback xmlns="">
      <p:transition spd="slow" advTm="6385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0AEA189-D46B-4C89-8787-88B6B6E65247}"/>
              </a:ext>
            </a:extLst>
          </p:cNvPr>
          <p:cNvSpPr txBox="1"/>
          <p:nvPr/>
        </p:nvSpPr>
        <p:spPr>
          <a:xfrm>
            <a:off x="899592" y="620688"/>
            <a:ext cx="7920880" cy="3078535"/>
          </a:xfrm>
          <a:prstGeom prst="rect">
            <a:avLst/>
          </a:prstGeom>
          <a:noFill/>
        </p:spPr>
        <p:txBody>
          <a:bodyPr wrap="square">
            <a:spAutoFit/>
          </a:bodyPr>
          <a:lstStyle/>
          <a:p>
            <a:pPr indent="22860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rPr>
              <a:t>Дар биноҳои намнок ва серрутубат мубодилаи муқаррарии намӣ дар организми инсон халалдор гардида, пӯст намнок мешавад, ки ин бо кам шудани назарраси муқовимати қабати пӯст ҳамроҳӣ мекунад. Ҳангоми кор дар муҳитҳои ҳарораташон баланд ё ҳангоми сарбории зиёди ҷисмонӣ арақкунӣ зиёд гардида, </a:t>
            </a:r>
            <a:r>
              <a:rPr lang="tg-Cyrl-TJ" sz="2200" dirty="0">
                <a:effectLst/>
                <a:latin typeface="Times New Roman" panose="02020603050405020304" pitchFamily="18" charset="0"/>
                <a:ea typeface="Times New Roman" panose="02020603050405020304" pitchFamily="18" charset="0"/>
              </a:rPr>
              <a:t>гузаронандагии</a:t>
            </a:r>
            <a:r>
              <a:rPr lang="ru-RU" sz="2200" dirty="0">
                <a:effectLst/>
                <a:latin typeface="Times New Roman" panose="02020603050405020304" pitchFamily="18" charset="0"/>
                <a:ea typeface="Times New Roman" panose="02020603050405020304" pitchFamily="18" charset="0"/>
              </a:rPr>
              <a:t> электрии пӯст меафзояд.</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789650C3-E04E-4F36-A0F1-2019B62DEAD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7493E5EF-4E5F-4058-8DAC-AB981ABADEC4}"/>
              </a:ext>
            </a:extLst>
          </p:cNvPr>
          <p:cNvSpPr txBox="1"/>
          <p:nvPr/>
        </p:nvSpPr>
        <p:spPr>
          <a:xfrm>
            <a:off x="395536" y="5733256"/>
            <a:ext cx="6048672" cy="819904"/>
          </a:xfrm>
          <a:prstGeom prst="rect">
            <a:avLst/>
          </a:prstGeom>
          <a:noFill/>
        </p:spPr>
        <p:txBody>
          <a:bodyPr wrap="square">
            <a:spAutoFit/>
          </a:bodyPr>
          <a:lstStyle/>
          <a:p>
            <a:pPr lvl="0" algn="just">
              <a:lnSpc>
                <a:spcPct val="115000"/>
              </a:lnSpc>
              <a:spcAft>
                <a:spcPts val="0"/>
              </a:spcAft>
            </a:pPr>
            <a: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4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4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3488758"/>
      </p:ext>
    </p:extLst>
  </p:cSld>
  <p:clrMapOvr>
    <a:masterClrMapping/>
  </p:clrMapOvr>
  <mc:AlternateContent xmlns:mc="http://schemas.openxmlformats.org/markup-compatibility/2006" xmlns:p14="http://schemas.microsoft.com/office/powerpoint/2010/main">
    <mc:Choice Requires="p14">
      <p:transition spd="slow" p14:dur="2000" advTm="29164"/>
    </mc:Choice>
    <mc:Fallback xmlns="">
      <p:transition spd="slow" advTm="2916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21F8641E-66CB-4C06-A26D-D10BC1EE9CF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6">
            <a:extLst>
              <a:ext uri="{FF2B5EF4-FFF2-40B4-BE49-F238E27FC236}">
                <a16:creationId xmlns:a16="http://schemas.microsoft.com/office/drawing/2014/main" id="{DFB6947A-C5DB-4B81-90CE-AB55A0349F4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331640" y="836712"/>
            <a:ext cx="7344816" cy="4752528"/>
          </a:xfrm>
          <a:prstGeom prst="rect">
            <a:avLst/>
          </a:prstGeom>
        </p:spPr>
      </p:pic>
      <p:sp>
        <p:nvSpPr>
          <p:cNvPr id="6" name="Прямоугольник 5">
            <a:extLst>
              <a:ext uri="{FF2B5EF4-FFF2-40B4-BE49-F238E27FC236}">
                <a16:creationId xmlns:a16="http://schemas.microsoft.com/office/drawing/2014/main" id="{8B4F3E3E-FA78-4D41-8722-70565493138B}"/>
              </a:ext>
            </a:extLst>
          </p:cNvPr>
          <p:cNvSpPr/>
          <p:nvPr/>
        </p:nvSpPr>
        <p:spPr>
          <a:xfrm>
            <a:off x="683568" y="6097399"/>
            <a:ext cx="5184576"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3.</a:t>
            </a:r>
            <a:r>
              <a:rPr lang="tg-Cyrl-TJ" sz="1200" i="1" dirty="0">
                <a:effectLst/>
                <a:latin typeface="Times New Roman" panose="02020603050405020304" pitchFamily="18" charset="0"/>
                <a:ea typeface="Times New Roman" panose="02020603050405020304" pitchFamily="18" charset="0"/>
              </a:rPr>
              <a:t> Нақшаи амалҳо ҳангоми осеб дидан аз ҷараёни барқ</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530976"/>
      </p:ext>
    </p:extLst>
  </p:cSld>
  <p:clrMapOvr>
    <a:masterClrMapping/>
  </p:clrMapOvr>
  <mc:AlternateContent xmlns:mc="http://schemas.openxmlformats.org/markup-compatibility/2006" xmlns:p14="http://schemas.microsoft.com/office/powerpoint/2010/main">
    <mc:Choice Requires="p14">
      <p:transition spd="slow" p14:dur="2000" advTm="215438"/>
    </mc:Choice>
    <mc:Fallback xmlns="">
      <p:transition spd="slow" advTm="21543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411839A0-ED70-43FE-84E4-1FD52C15B9CD}"/>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CA437B3D-647F-4B37-B273-8E7FA8333C4A}"/>
              </a:ext>
            </a:extLst>
          </p:cNvPr>
          <p:cNvSpPr txBox="1"/>
          <p:nvPr/>
        </p:nvSpPr>
        <p:spPr>
          <a:xfrm>
            <a:off x="899592" y="620688"/>
            <a:ext cx="7848872" cy="5390706"/>
          </a:xfrm>
          <a:prstGeom prst="rect">
            <a:avLst/>
          </a:prstGeom>
          <a:noFill/>
        </p:spPr>
        <p:txBody>
          <a:bodyPr wrap="square">
            <a:spAutoFit/>
          </a:bodyPr>
          <a:lstStyle/>
          <a:p>
            <a:pPr indent="228600" algn="just">
              <a:lnSpc>
                <a:spcPct val="115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ҷудо намудани осебдида аз қисмҳои ҷараёндоре, ки зери шиддати зиёда аз 1000 В қарор доранд, бояд амалҳои зерин иҷро карда шаванд: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Дастпӯшакҳои диэлектрикӣ пӯшед;</a:t>
            </a:r>
          </a:p>
          <a:p>
            <a:pPr marL="457200" lvl="0" indent="-457200" algn="just">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Таҷҳизоти барқиро хомӯш намоед;</a:t>
            </a:r>
          </a:p>
          <a:p>
            <a:pPr marL="457200" lvl="0" indent="-457200" algn="just">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Осебдидаро аз тамос бо таҷҳизоти барқӣ ё ноқилҳои барқӣ ҷудо кунед;</a:t>
            </a:r>
          </a:p>
          <a:p>
            <a:pPr marL="457200" lvl="0" indent="-457200" algn="just">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зери осебдида қолин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чаи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диэлектрикӣ гузоред;</a:t>
            </a:r>
          </a:p>
          <a:p>
            <a:pPr marL="457200" lvl="0" indent="-457200" algn="just">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Агар дар доираи дастрасӣ ҳамаи воситаҳои зарурии муҳофизатӣ мавҷуд бошанд, ҳатман аз онҳо истифода баред;</a:t>
            </a:r>
          </a:p>
          <a:p>
            <a:pPr marL="457200" indent="-457200">
              <a:buFont typeface="+mj-lt"/>
              <a:buAutoNum type="arabicPeriod"/>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Танҳо дар ҳолатҳои фавқулода иҷозат дода мешавад, ки танҳо яке аз амалҳои дар боло зикршуда иҷро карда шавад (ба истиснои банди 4).</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7227339"/>
      </p:ext>
    </p:extLst>
  </p:cSld>
  <p:clrMapOvr>
    <a:masterClrMapping/>
  </p:clrMapOvr>
  <mc:AlternateContent xmlns:mc="http://schemas.openxmlformats.org/markup-compatibility/2006" xmlns:p14="http://schemas.microsoft.com/office/powerpoint/2010/main">
    <mc:Choice Requires="p14">
      <p:transition spd="slow" p14:dur="2000" advTm="64705"/>
    </mc:Choice>
    <mc:Fallback xmlns="">
      <p:transition spd="slow" advTm="6470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A431F57-CF58-443E-A93A-544A3673ABBB}"/>
              </a:ext>
            </a:extLst>
          </p:cNvPr>
          <p:cNvSpPr txBox="1"/>
          <p:nvPr/>
        </p:nvSpPr>
        <p:spPr>
          <a:xfrm>
            <a:off x="899592" y="515460"/>
            <a:ext cx="7920880" cy="3586366"/>
          </a:xfrm>
          <a:prstGeom prst="rect">
            <a:avLst/>
          </a:prstGeom>
          <a:noFill/>
        </p:spPr>
        <p:txBody>
          <a:bodyPr wrap="square">
            <a:spAutoFit/>
          </a:bodyPr>
          <a:lstStyle/>
          <a:p>
            <a:pPr algn="just">
              <a:lnSpc>
                <a:spcPct val="150000"/>
              </a:lnSpc>
            </a:pPr>
            <a:r>
              <a:rPr lang="tg-Cyrl-TJ" sz="2200" b="1" dirty="0">
                <a:effectLst/>
                <a:latin typeface="Times New Roman" panose="02020603050405020304" pitchFamily="18" charset="0"/>
                <a:ea typeface="Times New Roman" panose="02020603050405020304" pitchFamily="18" charset="0"/>
              </a:rPr>
              <a:t>Дар ин ҳолат м</a:t>
            </a:r>
            <a:r>
              <a:rPr lang="ru-RU" sz="2200" b="1" dirty="0">
                <a:effectLst/>
                <a:latin typeface="Times New Roman" panose="02020603050405020304" pitchFamily="18" charset="0"/>
                <a:ea typeface="Times New Roman" panose="02020603050405020304" pitchFamily="18" charset="0"/>
              </a:rPr>
              <a:t>анъ </a:t>
            </a:r>
            <a:r>
              <a:rPr lang="tg-Cyrl-TJ" sz="2200" b="1" dirty="0">
                <a:effectLst/>
                <a:latin typeface="Times New Roman" panose="02020603050405020304" pitchFamily="18" charset="0"/>
                <a:ea typeface="Times New Roman" panose="02020603050405020304" pitchFamily="18" charset="0"/>
              </a:rPr>
              <a:t>карда мешавад:</a:t>
            </a:r>
            <a:endParaRPr lang="ru-RU" sz="2200" b="1" dirty="0">
              <a:effectLst/>
              <a:latin typeface="Times New Roman" panose="02020603050405020304" pitchFamily="18" charset="0"/>
              <a:ea typeface="Times New Roman" panose="02020603050405020304" pitchFamily="18" charset="0"/>
            </a:endParaRP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Ба либоси тар ё қисмҳои кушоди бадани осебдида даст расондан;</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Бо давидан ё қадамҳои калон ба ноқили дар замин афтода наздик шудан;</a:t>
            </a:r>
          </a:p>
          <a:p>
            <a:pPr marL="342900" lvl="0" indent="-342900" algn="just">
              <a:lnSpc>
                <a:spcPct val="150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Пеш аз озод намудани осебдида аз таъсири ҷараёни барқ ба расонидани кӯмак оғоз кардан.</a:t>
            </a:r>
          </a:p>
        </p:txBody>
      </p:sp>
      <p:sp>
        <p:nvSpPr>
          <p:cNvPr id="5" name="Заголовок 1">
            <a:extLst>
              <a:ext uri="{FF2B5EF4-FFF2-40B4-BE49-F238E27FC236}">
                <a16:creationId xmlns:a16="http://schemas.microsoft.com/office/drawing/2014/main" id="{28082B47-59EF-49F1-AD39-C237E04597D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spcAft>
                <a:spcPts val="0"/>
              </a:spcAft>
            </a:pP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Гуруҳбандии осебҳои барқӣ</a:t>
            </a:r>
            <a:endParaRPr lang="ru-RU" sz="20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82510826"/>
      </p:ext>
    </p:extLst>
  </p:cSld>
  <p:clrMapOvr>
    <a:masterClrMapping/>
  </p:clrMapOvr>
  <mc:AlternateContent xmlns:mc="http://schemas.openxmlformats.org/markup-compatibility/2006" xmlns:p14="http://schemas.microsoft.com/office/powerpoint/2010/main">
    <mc:Choice Requires="p14">
      <p:transition spd="slow" p14:dur="2000" advTm="35442"/>
    </mc:Choice>
    <mc:Fallback xmlns="">
      <p:transition spd="slow" advTm="3544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597C6F7B-68B3-4D12-9E2F-94D8F29CAD77}"/>
              </a:ext>
            </a:extLst>
          </p:cNvPr>
          <p:cNvSpPr txBox="1">
            <a:spLocks/>
          </p:cNvSpPr>
          <p:nvPr/>
        </p:nvSpPr>
        <p:spPr>
          <a:xfrm>
            <a:off x="225860" y="122138"/>
            <a:ext cx="8712968" cy="6425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Ҷудо намудани осебдида аз қисмҳои ҷараёндори </a:t>
            </a:r>
          </a:p>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дастгоҳ ва таҷҳизоти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7E14BBC7-9989-4455-8A24-98C15BA357BF}"/>
              </a:ext>
            </a:extLst>
          </p:cNvPr>
          <p:cNvSpPr txBox="1"/>
          <p:nvPr/>
        </p:nvSpPr>
        <p:spPr>
          <a:xfrm>
            <a:off x="899592" y="836712"/>
            <a:ext cx="7848872" cy="4602029"/>
          </a:xfrm>
          <a:prstGeom prst="rect">
            <a:avLst/>
          </a:prstGeom>
          <a:noFill/>
        </p:spPr>
        <p:txBody>
          <a:bodyPr wrap="square">
            <a:spAutoFit/>
          </a:bodyPr>
          <a:lstStyle/>
          <a:p>
            <a:pPr algn="just">
              <a:lnSpc>
                <a:spcPct val="150000"/>
              </a:lnSpc>
            </a:pPr>
            <a:r>
              <a:rPr lang="ru-RU" sz="2200" b="0" dirty="0">
                <a:effectLst/>
                <a:latin typeface="Times New Roman" panose="02020603050405020304" pitchFamily="18" charset="0"/>
                <a:ea typeface="Times New Roman" panose="02020603050405020304" pitchFamily="18" charset="0"/>
              </a:rPr>
              <a:t>Барои ҷудо намудани осебдида аз қисмҳои ҷараёндоре, ки зери шиддати то 1000 В қарор доранд:</a:t>
            </a:r>
            <a:endParaRPr lang="ru-RU" sz="2200" dirty="0">
              <a:effectLst/>
              <a:latin typeface="Times New Roman" panose="02020603050405020304" pitchFamily="18" charset="0"/>
              <a:ea typeface="Times New Roman" panose="02020603050405020304" pitchFamily="18" charset="0"/>
            </a:endParaRPr>
          </a:p>
          <a:p>
            <a:pPr marL="457200" lvl="0" indent="-457200" algn="just">
              <a:lnSpc>
                <a:spcPct val="150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Ҳангоми қарор доштан дар дастгоҳи тақсимкунанда аввал таҷҳизоти барқиро хомӯш нам</a:t>
            </a:r>
            <a:r>
              <a:rPr lang="tg-Cyrl-TJ" sz="2200" dirty="0">
                <a:effectLst/>
                <a:latin typeface="Times New Roman" panose="02020603050405020304" pitchFamily="18" charset="0"/>
                <a:ea typeface="Times New Roman" panose="02020603050405020304" pitchFamily="18" charset="0"/>
              </a:rPr>
              <a:t>удан зарур аст</a:t>
            </a:r>
            <a:r>
              <a:rPr lang="ru-RU" sz="2200" dirty="0">
                <a:effectLst/>
                <a:latin typeface="Times New Roman" panose="02020603050405020304" pitchFamily="18" charset="0"/>
                <a:ea typeface="Times New Roman" panose="02020603050405020304" pitchFamily="18" charset="0"/>
              </a:rPr>
              <a:t>.</a:t>
            </a:r>
          </a:p>
          <a:p>
            <a:pPr marL="457200" lvl="0" indent="-457200" algn="just">
              <a:lnSpc>
                <a:spcPct val="150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Ҳангоми қарор доштан дар зери хатҳои интиқоли барқ (ЛЭП) ё пеш аз расонидани кӯмак ба осебдида дар сутун, дастпӯшакҳои диэлектрикӣ ва мӯза ё кафшҳои диэлектрикӣ </a:t>
            </a:r>
            <a:r>
              <a:rPr lang="tg-Cyrl-TJ" sz="2200" dirty="0">
                <a:effectLst/>
                <a:latin typeface="Times New Roman" panose="02020603050405020304" pitchFamily="18" charset="0"/>
                <a:ea typeface="Times New Roman" panose="02020603050405020304" pitchFamily="18" charset="0"/>
              </a:rPr>
              <a:t>пушидан</a:t>
            </a:r>
            <a:r>
              <a:rPr lang="ru-RU" sz="2200" dirty="0">
                <a:effectLst/>
                <a:latin typeface="Times New Roman" panose="02020603050405020304" pitchFamily="18" charset="0"/>
                <a:ea typeface="Times New Roman" panose="02020603050405020304" pitchFamily="18" charset="0"/>
              </a:rPr>
              <a:t> ва на камтар аз 8 метр аз ҷойи тамоси ноқил бо замин қарор </a:t>
            </a:r>
            <a:r>
              <a:rPr lang="ru-RU" sz="2200" dirty="0" err="1">
                <a:effectLst/>
                <a:latin typeface="Times New Roman" panose="02020603050405020304" pitchFamily="18" charset="0"/>
                <a:ea typeface="Times New Roman" panose="02020603050405020304" pitchFamily="18" charset="0"/>
              </a:rPr>
              <a:t>гир</a:t>
            </a:r>
            <a:r>
              <a:rPr lang="tg-Cyrl-TJ" sz="2200" dirty="0">
                <a:effectLst/>
                <a:latin typeface="Times New Roman" panose="02020603050405020304" pitchFamily="18" charset="0"/>
                <a:ea typeface="Times New Roman" panose="02020603050405020304" pitchFamily="18" charset="0"/>
              </a:rPr>
              <a:t>ифтан</a:t>
            </a:r>
            <a:r>
              <a:rPr lang="ru-RU" sz="2200" dirty="0">
                <a:effectLst/>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3984039028"/>
      </p:ext>
    </p:extLst>
  </p:cSld>
  <p:clrMapOvr>
    <a:masterClrMapping/>
  </p:clrMapOvr>
  <mc:AlternateContent xmlns:mc="http://schemas.openxmlformats.org/markup-compatibility/2006" xmlns:p14="http://schemas.microsoft.com/office/powerpoint/2010/main">
    <mc:Choice Requires="p14">
      <p:transition spd="slow" p14:dur="2000" advTm="113245"/>
    </mc:Choice>
    <mc:Fallback xmlns="">
      <p:transition spd="slow" advTm="11324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B87494A-C1A9-4F6E-AA65-0926B92B18DA}"/>
              </a:ext>
            </a:extLst>
          </p:cNvPr>
          <p:cNvSpPr txBox="1"/>
          <p:nvPr/>
        </p:nvSpPr>
        <p:spPr>
          <a:xfrm>
            <a:off x="899592" y="620688"/>
            <a:ext cx="7704856" cy="6038641"/>
          </a:xfrm>
          <a:prstGeom prst="rect">
            <a:avLst/>
          </a:prstGeom>
          <a:noFill/>
        </p:spPr>
        <p:txBody>
          <a:bodyPr wrap="square">
            <a:spAutoFit/>
          </a:bodyPr>
          <a:lstStyle/>
          <a:p>
            <a:pPr lvl="0" algn="just">
              <a:lnSpc>
                <a:spcPct val="150000"/>
              </a:lnSpc>
              <a:tabLst>
                <a:tab pos="457200" algn="l"/>
              </a:tabLst>
            </a:pPr>
            <a:r>
              <a:rPr lang="ru-RU" sz="2000" dirty="0">
                <a:effectLst/>
                <a:latin typeface="Times New Roman" panose="02020603050405020304" pitchFamily="18" charset="0"/>
                <a:ea typeface="Times New Roman" panose="02020603050405020304" pitchFamily="18" charset="0"/>
              </a:rPr>
              <a:t>3.   Штангаи изолятсионӣ ё анбӯри оиқиро истифода б</a:t>
            </a:r>
            <a:r>
              <a:rPr lang="tg-Cyrl-TJ" sz="2000" dirty="0">
                <a:effectLst/>
                <a:latin typeface="Times New Roman" panose="02020603050405020304" pitchFamily="18" charset="0"/>
                <a:ea typeface="Times New Roman" panose="02020603050405020304" pitchFamily="18" charset="0"/>
              </a:rPr>
              <a:t>урдан</a:t>
            </a:r>
            <a:r>
              <a:rPr lang="ru-RU" sz="2000" dirty="0">
                <a:effectLst/>
                <a:latin typeface="Times New Roman" panose="02020603050405020304" pitchFamily="18" charset="0"/>
                <a:ea typeface="Times New Roman" panose="02020603050405020304" pitchFamily="18" charset="0"/>
              </a:rPr>
              <a:t>. Агар мӯза ё кафшҳои диэлектрикӣ мавҷуд набошанд, ба осебдида бо «</a:t>
            </a:r>
            <a:r>
              <a:rPr lang="tg-Cyrl-TJ" sz="2000" dirty="0">
                <a:effectLst/>
                <a:latin typeface="Times New Roman" panose="02020603050405020304" pitchFamily="18" charset="0"/>
                <a:ea typeface="Times New Roman" panose="02020603050405020304" pitchFamily="18" charset="0"/>
              </a:rPr>
              <a:t>бо </a:t>
            </a:r>
            <a:r>
              <a:rPr lang="ru-RU" sz="2000" dirty="0">
                <a:effectLst/>
                <a:latin typeface="Times New Roman" panose="02020603050405020304" pitchFamily="18" charset="0"/>
                <a:ea typeface="Times New Roman" panose="02020603050405020304" pitchFamily="18" charset="0"/>
              </a:rPr>
              <a:t>қадами </a:t>
            </a:r>
            <a:r>
              <a:rPr lang="tg-Cyrl-TJ" sz="2000" dirty="0">
                <a:effectLst/>
                <a:latin typeface="Times New Roman" panose="02020603050405020304" pitchFamily="18" charset="0"/>
                <a:ea typeface="Times New Roman" panose="02020603050405020304" pitchFamily="18" charset="0"/>
              </a:rPr>
              <a:t>хурд</a:t>
            </a:r>
            <a:r>
              <a:rPr lang="ru-RU" sz="2000" dirty="0">
                <a:effectLst/>
                <a:latin typeface="Times New Roman" panose="02020603050405020304" pitchFamily="18" charset="0"/>
                <a:ea typeface="Times New Roman" panose="02020603050405020304" pitchFamily="18" charset="0"/>
              </a:rPr>
              <a:t>» наздик шудан мумкин аст.</a:t>
            </a:r>
          </a:p>
          <a:p>
            <a:pPr lvl="0" algn="just">
              <a:lnSpc>
                <a:spcPct val="150000"/>
              </a:lnSpc>
              <a:tabLst>
                <a:tab pos="457200" algn="l"/>
              </a:tabLst>
            </a:pPr>
            <a:r>
              <a:rPr lang="ru-RU" sz="2000" dirty="0">
                <a:effectLst/>
                <a:latin typeface="Times New Roman" panose="02020603050405020304" pitchFamily="18" charset="0"/>
                <a:ea typeface="Times New Roman" panose="02020603050405020304" pitchFamily="18" charset="0"/>
              </a:rPr>
              <a:t>4.   Ноқилҳои хатти ҳавоии 6–20 кВ-ро мувофиқи </a:t>
            </a:r>
            <a:r>
              <a:rPr lang="tg-Cyrl-TJ" sz="2000" dirty="0">
                <a:effectLst/>
                <a:latin typeface="Times New Roman" panose="02020603050405020304" pitchFamily="18" charset="0"/>
                <a:ea typeface="Times New Roman" panose="02020603050405020304" pitchFamily="18" charset="0"/>
              </a:rPr>
              <a:t>д</a:t>
            </a:r>
            <a:r>
              <a:rPr lang="ru-RU" sz="2000" dirty="0">
                <a:effectLst/>
                <a:latin typeface="Times New Roman" panose="02020603050405020304" pitchFamily="18" charset="0"/>
                <a:ea typeface="Times New Roman" panose="02020603050405020304" pitchFamily="18" charset="0"/>
              </a:rPr>
              <a:t>астурамал бо усули партофтани ноқил кӯтоҳ пайваст нам</a:t>
            </a:r>
            <a:r>
              <a:rPr lang="tg-Cyrl-TJ" sz="2000" dirty="0">
                <a:effectLst/>
                <a:latin typeface="Times New Roman" panose="02020603050405020304" pitchFamily="18" charset="0"/>
                <a:ea typeface="Times New Roman" panose="02020603050405020304" pitchFamily="18" charset="0"/>
              </a:rPr>
              <a:t>удан</a:t>
            </a:r>
            <a:r>
              <a:rPr lang="ru-RU" sz="2000" dirty="0">
                <a:effectLst/>
                <a:latin typeface="Times New Roman" panose="02020603050405020304" pitchFamily="18" charset="0"/>
                <a:ea typeface="Times New Roman" panose="02020603050405020304" pitchFamily="18" charset="0"/>
              </a:rPr>
              <a:t>.</a:t>
            </a:r>
          </a:p>
          <a:p>
            <a:pPr marL="457200" lvl="0" indent="-457200" algn="just">
              <a:lnSpc>
                <a:spcPct val="150000"/>
              </a:lnSpc>
              <a:buAutoNum type="arabicPeriod" startAt="5"/>
              <a:tabLst>
                <a:tab pos="457200" algn="l"/>
              </a:tabLst>
            </a:pPr>
            <a:r>
              <a:rPr lang="ru-RU" sz="2000" dirty="0">
                <a:effectLst/>
                <a:latin typeface="Times New Roman" panose="02020603050405020304" pitchFamily="18" charset="0"/>
                <a:ea typeface="Times New Roman" panose="02020603050405020304" pitchFamily="18" charset="0"/>
              </a:rPr>
              <a:t>Ноқилро аз болои осебдида бо ёрии штангаи изолятсионӣ ё ҳар гуна ашёи </a:t>
            </a:r>
            <a:r>
              <a:rPr lang="tg-Cyrl-TJ" sz="2000" dirty="0">
                <a:effectLst/>
                <a:latin typeface="Times New Roman" panose="02020603050405020304" pitchFamily="18" charset="0"/>
                <a:ea typeface="Times New Roman" panose="02020603050405020304" pitchFamily="18" charset="0"/>
              </a:rPr>
              <a:t>оиқдор</a:t>
            </a:r>
            <a:r>
              <a:rPr lang="ru-RU" sz="2000" dirty="0">
                <a:effectLst/>
                <a:latin typeface="Times New Roman" panose="02020603050405020304" pitchFamily="18" charset="0"/>
                <a:ea typeface="Times New Roman" panose="02020603050405020304" pitchFamily="18" charset="0"/>
              </a:rPr>
              <a:t> дур к</a:t>
            </a:r>
            <a:r>
              <a:rPr lang="tg-Cyrl-TJ" sz="2000" dirty="0">
                <a:effectLst/>
                <a:latin typeface="Times New Roman" panose="02020603050405020304" pitchFamily="18" charset="0"/>
                <a:ea typeface="Times New Roman" panose="02020603050405020304" pitchFamily="18" charset="0"/>
              </a:rPr>
              <a:t>ардан</a:t>
            </a:r>
            <a:r>
              <a:rPr lang="ru-RU" sz="2000" dirty="0">
                <a:effectLst/>
                <a:latin typeface="Times New Roman" panose="02020603050405020304" pitchFamily="18" charset="0"/>
                <a:ea typeface="Times New Roman" panose="02020603050405020304" pitchFamily="18" charset="0"/>
              </a:rPr>
              <a:t>.</a:t>
            </a:r>
          </a:p>
          <a:p>
            <a:pPr marL="457200" lvl="0" indent="-457200" algn="just">
              <a:lnSpc>
                <a:spcPct val="150000"/>
              </a:lnSpc>
              <a:buAutoNum type="arabicPeriod" startAt="5"/>
              <a:tabLst>
                <a:tab pos="457200" algn="l"/>
              </a:tabLst>
            </a:pPr>
            <a:r>
              <a:rPr lang="ru-RU" sz="2000" dirty="0">
                <a:effectLst/>
                <a:latin typeface="Times New Roman" panose="02020603050405020304" pitchFamily="18" charset="0"/>
                <a:ea typeface="Times New Roman" panose="02020603050405020304" pitchFamily="18" charset="0"/>
              </a:rPr>
              <a:t>Осебдидаро аз либосаш дошта, на камтар аз 8 метр аз ҷойи тамоси ноқил бо замин ё аз таҷҳизоти зери шиддат дур ка</a:t>
            </a:r>
            <a:r>
              <a:rPr lang="tg-Cyrl-TJ" sz="2000" dirty="0">
                <a:effectLst/>
                <a:latin typeface="Times New Roman" panose="02020603050405020304" pitchFamily="18" charset="0"/>
                <a:ea typeface="Times New Roman" panose="02020603050405020304" pitchFamily="18" charset="0"/>
              </a:rPr>
              <a:t>шидан</a:t>
            </a:r>
            <a:r>
              <a:rPr lang="ru-RU" sz="2000" dirty="0">
                <a:effectLst/>
                <a:latin typeface="Times New Roman" panose="02020603050405020304" pitchFamily="18" charset="0"/>
                <a:ea typeface="Times New Roman" panose="02020603050405020304" pitchFamily="18" charset="0"/>
              </a:rPr>
              <a:t>.</a:t>
            </a:r>
          </a:p>
          <a:p>
            <a:pPr marL="457200" lvl="0" indent="-457200" algn="just">
              <a:lnSpc>
                <a:spcPct val="150000"/>
              </a:lnSpc>
              <a:buAutoNum type="arabicPeriod" startAt="5"/>
              <a:tabLst>
                <a:tab pos="457200" algn="l"/>
              </a:tabLst>
            </a:pPr>
            <a:r>
              <a:rPr lang="ru-RU" sz="2000" dirty="0">
                <a:effectLst/>
                <a:latin typeface="Times New Roman" panose="02020603050405020304" pitchFamily="18" charset="0"/>
                <a:ea typeface="Times New Roman" panose="02020603050405020304" pitchFamily="18" charset="0"/>
              </a:rPr>
              <a:t>Дар дохили бино, бо истифода аз воситаҳои муҳофизати барқии зикршуда, осебдидаро на камтар аз 4 метр аз манбаи ҷараён дур нам</a:t>
            </a:r>
            <a:r>
              <a:rPr lang="tg-Cyrl-TJ" sz="2000" dirty="0">
                <a:effectLst/>
                <a:latin typeface="Times New Roman" panose="02020603050405020304" pitchFamily="18" charset="0"/>
                <a:ea typeface="Times New Roman" panose="02020603050405020304" pitchFamily="18" charset="0"/>
              </a:rPr>
              <a:t>удан</a:t>
            </a:r>
            <a:r>
              <a:rPr lang="ru-RU" sz="2000" dirty="0">
                <a:effectLst/>
                <a:latin typeface="Times New Roman" panose="02020603050405020304" pitchFamily="18" charset="0"/>
                <a:ea typeface="Times New Roman" panose="02020603050405020304" pitchFamily="18" charset="0"/>
              </a:rPr>
              <a:t>.</a:t>
            </a:r>
          </a:p>
          <a:p>
            <a:pPr marL="457200" lvl="0" indent="-457200" algn="just">
              <a:lnSpc>
                <a:spcPct val="150000"/>
              </a:lnSpc>
              <a:buAutoNum type="arabicPeriod" startAt="5"/>
              <a:tabLst>
                <a:tab pos="457200" algn="l"/>
              </a:tabLst>
            </a:pPr>
            <a:endParaRPr lang="ru-RU" sz="2000" dirty="0">
              <a:effectLst/>
              <a:latin typeface="Times New Roman" panose="02020603050405020304" pitchFamily="18" charset="0"/>
              <a:ea typeface="Times New Roman" panose="02020603050405020304" pitchFamily="18" charset="0"/>
            </a:endParaRPr>
          </a:p>
        </p:txBody>
      </p:sp>
      <p:sp>
        <p:nvSpPr>
          <p:cNvPr id="5" name="Заголовок 1">
            <a:extLst>
              <a:ext uri="{FF2B5EF4-FFF2-40B4-BE49-F238E27FC236}">
                <a16:creationId xmlns:a16="http://schemas.microsoft.com/office/drawing/2014/main" id="{882B246F-0131-4602-815F-46AE3716C0E0}"/>
              </a:ext>
            </a:extLst>
          </p:cNvPr>
          <p:cNvSpPr txBox="1">
            <a:spLocks/>
          </p:cNvSpPr>
          <p:nvPr/>
        </p:nvSpPr>
        <p:spPr>
          <a:xfrm>
            <a:off x="225860" y="122138"/>
            <a:ext cx="8712968" cy="6425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Ҷудо намудани осебдида аз қисмҳои ҷараёндори </a:t>
            </a:r>
          </a:p>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дастгоҳ ва таҷҳизоти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38245488"/>
      </p:ext>
    </p:extLst>
  </p:cSld>
  <p:clrMapOvr>
    <a:masterClrMapping/>
  </p:clrMapOvr>
  <mc:AlternateContent xmlns:mc="http://schemas.openxmlformats.org/markup-compatibility/2006" xmlns:p14="http://schemas.microsoft.com/office/powerpoint/2010/main">
    <mc:Choice Requires="p14">
      <p:transition spd="slow" p14:dur="2000" advTm="187725"/>
    </mc:Choice>
    <mc:Fallback xmlns="">
      <p:transition spd="slow" advTm="18772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CC2EDA3-8C33-4EA3-B8C8-AF27789B30AB}"/>
              </a:ext>
            </a:extLst>
          </p:cNvPr>
          <p:cNvSpPr txBox="1"/>
          <p:nvPr/>
        </p:nvSpPr>
        <p:spPr>
          <a:xfrm>
            <a:off x="971600" y="980728"/>
            <a:ext cx="7704856" cy="3586366"/>
          </a:xfrm>
          <a:prstGeom prst="rect">
            <a:avLst/>
          </a:prstGeom>
          <a:noFill/>
        </p:spPr>
        <p:txBody>
          <a:bodyPr wrap="square">
            <a:spAutoFit/>
          </a:bodyPr>
          <a:lstStyle/>
          <a:p>
            <a:pPr indent="228600" algn="just">
              <a:lnSpc>
                <a:spcPct val="150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rPr>
              <a:t>Ёрии аввал</a:t>
            </a:r>
            <a:endParaRPr lang="ru-RU" sz="2200" dirty="0">
              <a:effectLst/>
              <a:latin typeface="Times New Roman" panose="02020603050405020304" pitchFamily="18" charset="0"/>
              <a:ea typeface="Times New Roman" panose="02020603050405020304" pitchFamily="18" charset="0"/>
            </a:endParaRPr>
          </a:p>
          <a:p>
            <a:pPr indent="228600" algn="just">
              <a:lnSpc>
                <a:spcPct val="150000"/>
              </a:lnSpc>
            </a:pPr>
            <a:r>
              <a:rPr lang="tg-Cyrl-TJ" sz="2200" dirty="0">
                <a:effectLst/>
                <a:latin typeface="Times New Roman" panose="02020603050405020304" pitchFamily="18" charset="0"/>
                <a:ea typeface="Times New Roman" panose="02020603050405020304" pitchFamily="18" charset="0"/>
              </a:rPr>
              <a:t>Маҷмӯи чорабиниҳои одитарине мебошад, ки барои наҷот додани ҳаёт ва ҳифзи саломатии инсон равона гардида, то омадани духтур ё расонидани осебдида ба муассисаи тиббӣ анҷом дода мешаванд.</a:t>
            </a:r>
          </a:p>
          <a:p>
            <a:pPr indent="228600" algn="just">
              <a:lnSpc>
                <a:spcPct val="150000"/>
              </a:lnSpc>
            </a:pPr>
            <a:r>
              <a:rPr lang="ru-RU" sz="2200" b="0" dirty="0">
                <a:effectLst/>
                <a:latin typeface="Times New Roman" panose="02020603050405020304" pitchFamily="18" charset="0"/>
                <a:ea typeface="Times New Roman" panose="02020603050405020304" pitchFamily="18" charset="0"/>
              </a:rPr>
              <a:t>Пайдарпаии расонидани ёрии аввал</a:t>
            </a:r>
            <a:endParaRPr lang="ru-RU" sz="2200" b="1" dirty="0">
              <a:effectLst/>
              <a:latin typeface="Times New Roman" panose="02020603050405020304" pitchFamily="18" charset="0"/>
              <a:ea typeface="Times New Roman" panose="02020603050405020304" pitchFamily="18" charset="0"/>
            </a:endParaRPr>
          </a:p>
          <a:p>
            <a:pPr indent="228600" algn="just">
              <a:lnSpc>
                <a:spcPct val="150000"/>
              </a:lnSpc>
            </a:pPr>
            <a:r>
              <a:rPr lang="tg-Cyrl-TJ" sz="2200" dirty="0">
                <a:latin typeface="Times New Roman" panose="02020603050405020304" pitchFamily="18" charset="0"/>
                <a:ea typeface="Times New Roman" panose="02020603050405020304" pitchFamily="18" charset="0"/>
              </a:rPr>
              <a:t>Слайди дигар-</a:t>
            </a:r>
            <a:endParaRPr lang="ru-RU" sz="2200" dirty="0">
              <a:effectLst/>
              <a:latin typeface="Times New Roman" panose="02020603050405020304" pitchFamily="18" charset="0"/>
              <a:ea typeface="Times New Roman" panose="02020603050405020304" pitchFamily="18" charset="0"/>
            </a:endParaRPr>
          </a:p>
        </p:txBody>
      </p:sp>
      <p:sp>
        <p:nvSpPr>
          <p:cNvPr id="5" name="Заголовок 1">
            <a:extLst>
              <a:ext uri="{FF2B5EF4-FFF2-40B4-BE49-F238E27FC236}">
                <a16:creationId xmlns:a16="http://schemas.microsoft.com/office/drawing/2014/main" id="{5B450D7D-E45D-435C-BB05-62FB8293381E}"/>
              </a:ext>
            </a:extLst>
          </p:cNvPr>
          <p:cNvSpPr txBox="1">
            <a:spLocks/>
          </p:cNvSpPr>
          <p:nvPr/>
        </p:nvSpPr>
        <p:spPr>
          <a:xfrm>
            <a:off x="225860" y="122138"/>
            <a:ext cx="8712968" cy="6425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Ҷудо намудани осебдида аз қисмҳои ҷараёндори </a:t>
            </a:r>
          </a:p>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дастгоҳ ва таҷҳизоти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59879143"/>
      </p:ext>
    </p:extLst>
  </p:cSld>
  <p:clrMapOvr>
    <a:masterClrMapping/>
  </p:clrMapOvr>
  <mc:AlternateContent xmlns:mc="http://schemas.openxmlformats.org/markup-compatibility/2006" xmlns:p14="http://schemas.microsoft.com/office/powerpoint/2010/main">
    <mc:Choice Requires="p14">
      <p:transition spd="slow" p14:dur="2000" advTm="38369"/>
    </mc:Choice>
    <mc:Fallback xmlns="">
      <p:transition spd="slow" advTm="3836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A22A256-AB1F-4DBB-9692-6F94B2C7A904}"/>
              </a:ext>
            </a:extLst>
          </p:cNvPr>
          <p:cNvSpPr txBox="1"/>
          <p:nvPr/>
        </p:nvSpPr>
        <p:spPr>
          <a:xfrm>
            <a:off x="899592" y="745918"/>
            <a:ext cx="7704856" cy="5109860"/>
          </a:xfrm>
          <a:prstGeom prst="rect">
            <a:avLst/>
          </a:prstGeom>
          <a:noFill/>
        </p:spPr>
        <p:txBody>
          <a:bodyPr wrap="square">
            <a:spAutoFit/>
          </a:bodyPr>
          <a:lstStyle/>
          <a:p>
            <a:pPr marL="457200" lvl="0" indent="-457200">
              <a:lnSpc>
                <a:spcPct val="150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Қатъ намудани таъсири омилҳои осебрасон</a:t>
            </a:r>
            <a:br>
              <a:rPr lang="ru-RU" sz="2200" dirty="0">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rPr>
              <a:t>(берун овардан аз зери вайронаҳо ё об, хориҷ намудан аз бинои сӯхташаванда, аз мошин, вагон ва ғайра).</a:t>
            </a:r>
          </a:p>
          <a:p>
            <a:pPr marL="457200" lvl="0" indent="-457200">
              <a:lnSpc>
                <a:spcPct val="150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Зуд ва дуруст арзёбӣ намудани ҳолати осебдида</a:t>
            </a:r>
            <a:br>
              <a:rPr lang="ru-RU" sz="2200" dirty="0">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rPr>
              <a:t>(муайян кардан, ки осебдида зинда аст ё не).</a:t>
            </a:r>
          </a:p>
          <a:p>
            <a:pPr marL="457200" lvl="0" indent="-457200">
              <a:lnSpc>
                <a:spcPct val="150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Муайян намудани дараҷаи вазнинии ҷароҳат ё осеб</a:t>
            </a:r>
            <a:br>
              <a:rPr lang="ru-RU" sz="2200" dirty="0">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rPr>
              <a:t>(мавҷудияти хунравӣ, шикастагӣ ва ғайра).</a:t>
            </a:r>
          </a:p>
          <a:p>
            <a:pPr marL="457200" lvl="0" indent="-457200">
              <a:lnSpc>
                <a:spcPct val="150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Оғоз намудани расонидани ёрии аввал.</a:t>
            </a:r>
          </a:p>
          <a:p>
            <a:pPr marL="457200" lvl="0" indent="-457200">
              <a:lnSpc>
                <a:spcPct val="150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Омода намудани осебдида барои интиқол.</a:t>
            </a:r>
          </a:p>
          <a:p>
            <a:pPr marL="457200" lvl="0" indent="-457200">
              <a:lnSpc>
                <a:spcPct val="150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Зуд расонидани осебдида ба муассисаи табобатӣ.</a:t>
            </a:r>
          </a:p>
        </p:txBody>
      </p:sp>
      <p:sp>
        <p:nvSpPr>
          <p:cNvPr id="5" name="Заголовок 1">
            <a:extLst>
              <a:ext uri="{FF2B5EF4-FFF2-40B4-BE49-F238E27FC236}">
                <a16:creationId xmlns:a16="http://schemas.microsoft.com/office/drawing/2014/main" id="{1DC3B80B-DB83-4141-9D65-9854721B07BB}"/>
              </a:ext>
            </a:extLst>
          </p:cNvPr>
          <p:cNvSpPr txBox="1">
            <a:spLocks/>
          </p:cNvSpPr>
          <p:nvPr/>
        </p:nvSpPr>
        <p:spPr>
          <a:xfrm>
            <a:off x="225860" y="122138"/>
            <a:ext cx="8712968" cy="6425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Ҷудо намудани осебдида аз қисмҳои ҷараёндори </a:t>
            </a:r>
          </a:p>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дастгоҳ ва таҷҳизоти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2229299"/>
      </p:ext>
    </p:extLst>
  </p:cSld>
  <p:clrMapOvr>
    <a:masterClrMapping/>
  </p:clrMapOvr>
  <mc:AlternateContent xmlns:mc="http://schemas.openxmlformats.org/markup-compatibility/2006" xmlns:p14="http://schemas.microsoft.com/office/powerpoint/2010/main">
    <mc:Choice Requires="p14">
      <p:transition spd="slow" p14:dur="2000" advTm="81911"/>
    </mc:Choice>
    <mc:Fallback xmlns="">
      <p:transition spd="slow" advTm="8191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A6279427-58C8-4D51-B69D-3EAB5DFFD742}"/>
              </a:ext>
            </a:extLst>
          </p:cNvPr>
          <p:cNvSpPr txBox="1">
            <a:spLocks/>
          </p:cNvSpPr>
          <p:nvPr/>
        </p:nvSpPr>
        <p:spPr>
          <a:xfrm>
            <a:off x="225860" y="122138"/>
            <a:ext cx="8712968" cy="6425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Ҷудо намудани осебдида аз қисмҳои ҷараёндори </a:t>
            </a:r>
          </a:p>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дастгоҳ ва таҷҳизоти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7891623F-082D-4068-9604-69F4A8B63A2A}"/>
              </a:ext>
            </a:extLst>
          </p:cNvPr>
          <p:cNvSpPr txBox="1"/>
          <p:nvPr/>
        </p:nvSpPr>
        <p:spPr>
          <a:xfrm>
            <a:off x="1043608" y="786340"/>
            <a:ext cx="7632848" cy="4733219"/>
          </a:xfrm>
          <a:prstGeom prst="rect">
            <a:avLst/>
          </a:prstGeom>
          <a:noFill/>
        </p:spPr>
        <p:txBody>
          <a:bodyPr wrap="square">
            <a:spAutoFit/>
          </a:bodyPr>
          <a:lstStyle/>
          <a:p>
            <a:pPr>
              <a:lnSpc>
                <a:spcPct val="115000"/>
              </a:lnSpc>
            </a:pPr>
            <a:r>
              <a:rPr lang="ru-RU" sz="2200" dirty="0">
                <a:effectLst/>
                <a:latin typeface="Times New Roman" panose="02020603050405020304" pitchFamily="18" charset="0"/>
                <a:ea typeface="Times New Roman" panose="02020603050405020304" pitchFamily="18" charset="0"/>
              </a:rPr>
              <a:t>    Муҳлати беҳтарини расонидани ёрии аввал — то 30 дақиқа баъд аз гирифтани ҷароҳат мебошад.</a:t>
            </a:r>
          </a:p>
          <a:p>
            <a:pPr>
              <a:lnSpc>
                <a:spcPct val="115000"/>
              </a:lnSpc>
            </a:pPr>
            <a:r>
              <a:rPr lang="ru-RU" sz="2200" b="0" dirty="0">
                <a:effectLst/>
                <a:latin typeface="Times New Roman" panose="02020603050405020304" pitchFamily="18" charset="0"/>
                <a:ea typeface="Times New Roman" panose="02020603050405020304" pitchFamily="18" charset="0"/>
              </a:rPr>
              <a:t>   Рӯйхати ҳолатҳое, ки ҳангоми онҳо ёрии аввал расонида мешавад</a:t>
            </a:r>
            <a:endParaRPr lang="ru-RU" sz="2200" b="1" dirty="0">
              <a:effectLst/>
              <a:latin typeface="Times New Roman" panose="02020603050405020304" pitchFamily="18" charset="0"/>
              <a:ea typeface="Times New Roman" panose="02020603050405020304" pitchFamily="18" charset="0"/>
            </a:endParaRPr>
          </a:p>
          <a:p>
            <a:pPr marL="457200" lvl="0" indent="-457200">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Набудани ҳуш.</a:t>
            </a:r>
          </a:p>
          <a:p>
            <a:pPr marL="457200" lvl="0" indent="-457200">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Қатъ шудани нафаскашӣ ва гардиши хун.</a:t>
            </a:r>
          </a:p>
          <a:p>
            <a:pPr marL="457200" lvl="0" indent="-457200">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Хунравии беруна.</a:t>
            </a:r>
          </a:p>
          <a:p>
            <a:pPr marL="457200" lvl="0" indent="-457200">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Ҷисмҳои бегона дар роҳҳои болоии нафас.</a:t>
            </a:r>
          </a:p>
          <a:p>
            <a:pPr marL="457200" lvl="0" indent="-457200">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Осебҳои қисмҳои гуногуни бадан.</a:t>
            </a:r>
          </a:p>
          <a:p>
            <a:pPr marL="457200" lvl="0" indent="-457200">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Сӯхтагӣ ва таъсири ҳарорати баланд ё нурҳои гармӣ.</a:t>
            </a:r>
          </a:p>
          <a:p>
            <a:pPr marL="457200" lvl="0" indent="-457200">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Яхбандӣ ва дигар таъсирҳои ҳарорати паст.</a:t>
            </a:r>
          </a:p>
          <a:p>
            <a:pPr marL="457200" lvl="0" indent="-457200">
              <a:lnSpc>
                <a:spcPct val="115000"/>
              </a:lnSpc>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rPr>
              <a:t>Заҳролудшавӣ.</a:t>
            </a:r>
          </a:p>
        </p:txBody>
      </p:sp>
    </p:spTree>
    <p:extLst>
      <p:ext uri="{BB962C8B-B14F-4D97-AF65-F5344CB8AC3E}">
        <p14:creationId xmlns:p14="http://schemas.microsoft.com/office/powerpoint/2010/main" val="2266744084"/>
      </p:ext>
    </p:extLst>
  </p:cSld>
  <p:clrMapOvr>
    <a:masterClrMapping/>
  </p:clrMapOvr>
  <mc:AlternateContent xmlns:mc="http://schemas.openxmlformats.org/markup-compatibility/2006" xmlns:p14="http://schemas.microsoft.com/office/powerpoint/2010/main">
    <mc:Choice Requires="p14">
      <p:transition spd="slow" p14:dur="2000" advTm="122245"/>
    </mc:Choice>
    <mc:Fallback xmlns="">
      <p:transition spd="slow" advTm="12224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660F9854-D1C5-4FD0-98D5-5EDEBFEC47B8}"/>
              </a:ext>
            </a:extLst>
          </p:cNvPr>
          <p:cNvSpPr txBox="1">
            <a:spLocks/>
          </p:cNvSpPr>
          <p:nvPr/>
        </p:nvSpPr>
        <p:spPr>
          <a:xfrm>
            <a:off x="225860" y="122138"/>
            <a:ext cx="8712968" cy="6425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Ҷудо намудани осебдида аз қисмҳои ҷараёндори </a:t>
            </a:r>
          </a:p>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дастгоҳ ва таҷҳизоти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276B8821-A3E7-41E0-810A-239E584AB5EA}"/>
              </a:ext>
            </a:extLst>
          </p:cNvPr>
          <p:cNvSpPr txBox="1"/>
          <p:nvPr/>
        </p:nvSpPr>
        <p:spPr>
          <a:xfrm>
            <a:off x="1043608" y="1052736"/>
            <a:ext cx="7704856" cy="3078535"/>
          </a:xfrm>
          <a:prstGeom prst="rect">
            <a:avLst/>
          </a:prstGeom>
          <a:noFill/>
        </p:spPr>
        <p:txBody>
          <a:bodyPr wrap="square">
            <a:spAutoFit/>
          </a:bodyPr>
          <a:lstStyle/>
          <a:p>
            <a:pPr>
              <a:lnSpc>
                <a:spcPct val="150000"/>
              </a:lnSpc>
            </a:pP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    Ёрии аввал то расонидани кӯмаки тиббӣ</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ба шаҳрвандон ҳангоми ҳодисаҳои нохуш, ҷароҳатҳо, заҳролудшавӣ ва дигар ҳолатҳо ё бемориҳое, ки ба ҳаёт ва саломатии онҳо таҳдид мекунанд, аз ҷониби шахсоне расонида мешавад, ки мутобиқи қоидаҳои махсус вазифадоранд ёрии аввал расонанд ва омодагии дахлдор доранд</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769635"/>
      </p:ext>
    </p:extLst>
  </p:cSld>
  <p:clrMapOvr>
    <a:masterClrMapping/>
  </p:clrMapOvr>
  <mc:AlternateContent xmlns:mc="http://schemas.openxmlformats.org/markup-compatibility/2006" xmlns:p14="http://schemas.microsoft.com/office/powerpoint/2010/main">
    <mc:Choice Requires="p14">
      <p:transition spd="slow" p14:dur="2000" advTm="27205"/>
    </mc:Choice>
    <mc:Fallback xmlns="">
      <p:transition spd="slow" advTm="2720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DA4ADD0-0F6C-4F4E-8F7E-E5736CDDD929}"/>
              </a:ext>
            </a:extLst>
          </p:cNvPr>
          <p:cNvSpPr txBox="1">
            <a:spLocks/>
          </p:cNvSpPr>
          <p:nvPr/>
        </p:nvSpPr>
        <p:spPr>
          <a:xfrm>
            <a:off x="225860" y="122138"/>
            <a:ext cx="8712968" cy="6425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Ҷудо намудани осебдида аз қисмҳои ҷараёндори </a:t>
            </a:r>
          </a:p>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дастгоҳ ва таҷҳизоти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9F4CEA45-E9AD-442B-A962-DD9466B93BED}"/>
              </a:ext>
            </a:extLst>
          </p:cNvPr>
          <p:cNvSpPr txBox="1"/>
          <p:nvPr/>
        </p:nvSpPr>
        <p:spPr>
          <a:xfrm>
            <a:off x="971600" y="1052736"/>
            <a:ext cx="7848872" cy="4733219"/>
          </a:xfrm>
          <a:prstGeom prst="rect">
            <a:avLst/>
          </a:prstGeom>
          <a:noFill/>
        </p:spPr>
        <p:txBody>
          <a:bodyPr wrap="square">
            <a:spAutoFit/>
          </a:bodyPr>
          <a:lstStyle/>
          <a:p>
            <a:pPr>
              <a:lnSpc>
                <a:spcPct val="115000"/>
              </a:lnSpc>
            </a:pPr>
            <a:r>
              <a:rPr lang="ru-RU" sz="2200" b="1" dirty="0">
                <a:effectLst/>
                <a:latin typeface="Times New Roman" panose="02020603050405020304" pitchFamily="18" charset="0"/>
                <a:ea typeface="Times New Roman" panose="02020603050405020304" pitchFamily="18" charset="0"/>
              </a:rPr>
              <a:t>Вентилятсияи сунъии шуш (ВСШ)</a:t>
            </a:r>
            <a:endParaRPr lang="ru-RU" sz="2200" dirty="0">
              <a:effectLst/>
              <a:latin typeface="Times New Roman" panose="02020603050405020304" pitchFamily="18" charset="0"/>
              <a:ea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Осебдидаро ба сатҳи </a:t>
            </a:r>
            <a:r>
              <a:rPr lang="ru-RU" sz="2200" dirty="0" err="1">
                <a:effectLst/>
                <a:latin typeface="Times New Roman" panose="02020603050405020304" pitchFamily="18" charset="0"/>
                <a:ea typeface="Times New Roman" panose="02020603050405020304" pitchFamily="18" charset="0"/>
              </a:rPr>
              <a:t>ҳамвор</a:t>
            </a:r>
            <a:r>
              <a:rPr lang="ru-RU" sz="2200" dirty="0">
                <a:effectLst/>
                <a:latin typeface="Times New Roman" panose="02020603050405020304" pitchFamily="18" charset="0"/>
                <a:ea typeface="Times New Roman" panose="02020603050405020304" pitchFamily="18" charset="0"/>
              </a:rPr>
              <a:t> ва уфуқӣ </a:t>
            </a:r>
            <a:r>
              <a:rPr lang="ru-RU" sz="2200" dirty="0" err="1">
                <a:effectLst/>
                <a:latin typeface="Times New Roman" panose="02020603050405020304" pitchFamily="18" charset="0"/>
                <a:ea typeface="Times New Roman" panose="02020603050405020304" pitchFamily="18" charset="0"/>
              </a:rPr>
              <a:t>хобонед</a:t>
            </a:r>
            <a:r>
              <a:rPr lang="ru-RU" sz="2200" dirty="0">
                <a:effectLst/>
                <a:latin typeface="Times New Roman" panose="02020603050405020304" pitchFamily="18" charset="0"/>
                <a:ea typeface="Times New Roman" panose="02020603050405020304" pitchFamily="18" charset="0"/>
              </a:rPr>
              <a:t>;</a:t>
            </a:r>
          </a:p>
          <a:p>
            <a:pPr marL="342900" lvl="0" indent="-342900">
              <a:lnSpc>
                <a:spcPct val="115000"/>
              </a:lnSpc>
              <a:buSzPts val="1000"/>
              <a:buFont typeface="Symbol" panose="05050102010706020507" pitchFamily="18" charset="2"/>
              <a:buChar char=""/>
              <a:tabLst>
                <a:tab pos="457200" algn="l"/>
              </a:tabLst>
            </a:pPr>
            <a:r>
              <a:rPr lang="ru-RU" sz="2200" dirty="0" err="1">
                <a:effectLst/>
                <a:latin typeface="Times New Roman" panose="02020603050405020304" pitchFamily="18" charset="0"/>
                <a:ea typeface="Times New Roman" panose="02020603050405020304" pitchFamily="18" charset="0"/>
              </a:rPr>
              <a:t>Даҳон</a:t>
            </a:r>
            <a:r>
              <a:rPr lang="ru-RU" sz="2200" dirty="0">
                <a:effectLst/>
                <a:latin typeface="Times New Roman" panose="02020603050405020304" pitchFamily="18" charset="0"/>
                <a:ea typeface="Times New Roman" panose="02020603050405020304" pitchFamily="18" charset="0"/>
              </a:rPr>
              <a:t> ва </a:t>
            </a:r>
            <a:r>
              <a:rPr lang="ru-RU" sz="2200" dirty="0" err="1">
                <a:effectLst/>
                <a:latin typeface="Times New Roman" panose="02020603050405020304" pitchFamily="18" charset="0"/>
                <a:ea typeface="Times New Roman" panose="02020603050405020304" pitchFamily="18" charset="0"/>
              </a:rPr>
              <a:t>ҳалқи</a:t>
            </a:r>
            <a:r>
              <a:rPr lang="ru-RU" sz="2200" dirty="0">
                <a:effectLst/>
                <a:latin typeface="Times New Roman" panose="02020603050405020304" pitchFamily="18" charset="0"/>
                <a:ea typeface="Times New Roman" panose="02020603050405020304" pitchFamily="18" charset="0"/>
              </a:rPr>
              <a:t> осебдидаро аз оби </a:t>
            </a:r>
            <a:r>
              <a:rPr lang="ru-RU" sz="2200" dirty="0" err="1">
                <a:effectLst/>
                <a:latin typeface="Times New Roman" panose="02020603050405020304" pitchFamily="18" charset="0"/>
                <a:ea typeface="Times New Roman" panose="02020603050405020304" pitchFamily="18" charset="0"/>
              </a:rPr>
              <a:t>даҳон</a:t>
            </a:r>
            <a:r>
              <a:rPr lang="ru-RU" sz="2200" dirty="0">
                <a:effectLst/>
                <a:latin typeface="Times New Roman" panose="02020603050405020304" pitchFamily="18" charset="0"/>
                <a:ea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rPr>
              <a:t>луоб</a:t>
            </a:r>
            <a:r>
              <a:rPr lang="ru-RU" sz="2200" dirty="0">
                <a:effectLst/>
                <a:latin typeface="Times New Roman" panose="02020603050405020304" pitchFamily="18" charset="0"/>
                <a:ea typeface="Times New Roman" panose="02020603050405020304" pitchFamily="18" charset="0"/>
              </a:rPr>
              <a:t>, хок ва дигар ҷисмҳои бегона тоза намоед. Агар </a:t>
            </a:r>
            <a:r>
              <a:rPr lang="ru-RU" sz="2200" dirty="0" err="1">
                <a:effectLst/>
                <a:latin typeface="Times New Roman" panose="02020603050405020304" pitchFamily="18" charset="0"/>
                <a:ea typeface="Times New Roman" panose="02020603050405020304" pitchFamily="18" charset="0"/>
              </a:rPr>
              <a:t>ҷоғҳо</a:t>
            </a:r>
            <a:r>
              <a:rPr lang="ru-RU" sz="2200" dirty="0">
                <a:effectLst/>
                <a:latin typeface="Times New Roman" panose="02020603050405020304" pitchFamily="18" charset="0"/>
                <a:ea typeface="Times New Roman" panose="02020603050405020304" pitchFamily="18" charset="0"/>
              </a:rPr>
              <a:t> сахт </a:t>
            </a:r>
            <a:r>
              <a:rPr lang="ru-RU" sz="2200" dirty="0" err="1">
                <a:effectLst/>
                <a:latin typeface="Times New Roman" panose="02020603050405020304" pitchFamily="18" charset="0"/>
                <a:ea typeface="Times New Roman" panose="02020603050405020304" pitchFamily="18" charset="0"/>
              </a:rPr>
              <a:t>фишурда</a:t>
            </a:r>
            <a:r>
              <a:rPr lang="ru-RU" sz="2200" dirty="0">
                <a:effectLst/>
                <a:latin typeface="Times New Roman" panose="02020603050405020304" pitchFamily="18" charset="0"/>
                <a:ea typeface="Times New Roman" panose="02020603050405020304" pitchFamily="18" charset="0"/>
              </a:rPr>
              <a:t> бошанд — онҳоро </a:t>
            </a:r>
            <a:r>
              <a:rPr lang="ru-RU" sz="2200" dirty="0" err="1">
                <a:effectLst/>
                <a:latin typeface="Times New Roman" panose="02020603050405020304" pitchFamily="18" charset="0"/>
                <a:ea typeface="Times New Roman" panose="02020603050405020304" pitchFamily="18" charset="0"/>
              </a:rPr>
              <a:t>кушоед</a:t>
            </a:r>
            <a:r>
              <a:rPr lang="ru-RU" sz="2200" dirty="0">
                <a:effectLst/>
                <a:latin typeface="Times New Roman" panose="02020603050405020304" pitchFamily="18" charset="0"/>
                <a:ea typeface="Times New Roman" panose="02020603050405020304" pitchFamily="18" charset="0"/>
              </a:rPr>
              <a:t>;</a:t>
            </a:r>
          </a:p>
          <a:p>
            <a:pPr marL="342900" lvl="0" indent="-342900">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Сари осебдидаро ба </a:t>
            </a:r>
            <a:r>
              <a:rPr lang="ru-RU" sz="2200" dirty="0" err="1">
                <a:effectLst/>
                <a:latin typeface="Times New Roman" panose="02020603050405020304" pitchFamily="18" charset="0"/>
                <a:ea typeface="Times New Roman" panose="02020603050405020304" pitchFamily="18" charset="0"/>
              </a:rPr>
              <a:t>қафо</a:t>
            </a:r>
            <a:r>
              <a:rPr lang="ru-RU" sz="2200" dirty="0">
                <a:effectLst/>
                <a:latin typeface="Times New Roman" panose="02020603050405020304" pitchFamily="18" charset="0"/>
                <a:ea typeface="Times New Roman" panose="02020603050405020304" pitchFamily="18" charset="0"/>
              </a:rPr>
              <a:t> хам намоед: як </a:t>
            </a:r>
            <a:r>
              <a:rPr lang="ru-RU" sz="2200" dirty="0" err="1">
                <a:effectLst/>
                <a:latin typeface="Times New Roman" panose="02020603050405020304" pitchFamily="18" charset="0"/>
                <a:ea typeface="Times New Roman" panose="02020603050405020304" pitchFamily="18" charset="0"/>
              </a:rPr>
              <a:t>дастро</a:t>
            </a:r>
            <a:r>
              <a:rPr lang="ru-RU" sz="2200" dirty="0">
                <a:effectLst/>
                <a:latin typeface="Times New Roman" panose="02020603050405020304" pitchFamily="18" charset="0"/>
                <a:ea typeface="Times New Roman" panose="02020603050405020304" pitchFamily="18" charset="0"/>
              </a:rPr>
              <a:t> ба </a:t>
            </a:r>
            <a:r>
              <a:rPr lang="ru-RU" sz="2200" dirty="0" err="1">
                <a:effectLst/>
                <a:latin typeface="Times New Roman" panose="02020603050405020304" pitchFamily="18" charset="0"/>
                <a:ea typeface="Times New Roman" panose="02020603050405020304" pitchFamily="18" charset="0"/>
              </a:rPr>
              <a:t>пешонӣ</a:t>
            </a:r>
            <a:r>
              <a:rPr lang="ru-RU" sz="2200" dirty="0">
                <a:effectLst/>
                <a:latin typeface="Times New Roman" panose="02020603050405020304" pitchFamily="18" charset="0"/>
                <a:ea typeface="Times New Roman" panose="02020603050405020304" pitchFamily="18" charset="0"/>
              </a:rPr>
              <a:t> ва дасти </a:t>
            </a:r>
            <a:r>
              <a:rPr lang="ru-RU" sz="2200" dirty="0" err="1">
                <a:effectLst/>
                <a:latin typeface="Times New Roman" panose="02020603050405020304" pitchFamily="18" charset="0"/>
                <a:ea typeface="Times New Roman" panose="02020603050405020304" pitchFamily="18" charset="0"/>
              </a:rPr>
              <a:t>дигарро</a:t>
            </a:r>
            <a:r>
              <a:rPr lang="ru-RU" sz="2200" dirty="0">
                <a:effectLst/>
                <a:latin typeface="Times New Roman" panose="02020603050405020304" pitchFamily="18" charset="0"/>
                <a:ea typeface="Times New Roman" panose="02020603050405020304" pitchFamily="18" charset="0"/>
              </a:rPr>
              <a:t> ба </a:t>
            </a:r>
            <a:r>
              <a:rPr lang="ru-RU" sz="2200" dirty="0" err="1">
                <a:effectLst/>
                <a:latin typeface="Times New Roman" panose="02020603050405020304" pitchFamily="18" charset="0"/>
                <a:ea typeface="Times New Roman" panose="02020603050405020304" pitchFamily="18" charset="0"/>
              </a:rPr>
              <a:t>пушти</a:t>
            </a:r>
            <a:r>
              <a:rPr lang="ru-RU" sz="2200" dirty="0">
                <a:effectLst/>
                <a:latin typeface="Times New Roman" panose="02020603050405020304" pitchFamily="18" charset="0"/>
                <a:ea typeface="Times New Roman" panose="02020603050405020304" pitchFamily="18" charset="0"/>
              </a:rPr>
              <a:t> сар гузоред;</a:t>
            </a:r>
          </a:p>
          <a:p>
            <a:pPr marL="342900" lvl="0" indent="-342900">
              <a:lnSpc>
                <a:spcPct val="115000"/>
              </a:lnSpc>
              <a:buSzPts val="1000"/>
              <a:buFont typeface="Symbol" panose="05050102010706020507" pitchFamily="18" charset="2"/>
              <a:buChar char=""/>
              <a:tabLst>
                <a:tab pos="457200" algn="l"/>
              </a:tabLst>
            </a:pPr>
            <a:r>
              <a:rPr lang="ru-RU" sz="2200" dirty="0" err="1">
                <a:effectLst/>
                <a:latin typeface="Times New Roman" panose="02020603050405020304" pitchFamily="18" charset="0"/>
                <a:ea typeface="Times New Roman" panose="02020603050405020304" pitchFamily="18" charset="0"/>
              </a:rPr>
              <a:t>Нафаси</a:t>
            </a:r>
            <a:r>
              <a:rPr lang="ru-RU" sz="2200" dirty="0">
                <a:effectLst/>
                <a:latin typeface="Times New Roman" panose="02020603050405020304" pitchFamily="18" charset="0"/>
                <a:ea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rPr>
              <a:t>чуқур</a:t>
            </a:r>
            <a:r>
              <a:rPr lang="ru-RU" sz="2200" dirty="0">
                <a:effectLst/>
                <a:latin typeface="Times New Roman" panose="02020603050405020304" pitchFamily="18" charset="0"/>
                <a:ea typeface="Times New Roman" panose="02020603050405020304" pitchFamily="18" charset="0"/>
              </a:rPr>
              <a:t> кашида, ба осебдида хам </a:t>
            </a:r>
            <a:r>
              <a:rPr lang="ru-RU" sz="2200" dirty="0" err="1">
                <a:effectLst/>
                <a:latin typeface="Times New Roman" panose="02020603050405020304" pitchFamily="18" charset="0"/>
                <a:ea typeface="Times New Roman" panose="02020603050405020304" pitchFamily="18" charset="0"/>
              </a:rPr>
              <a:t>шавед</a:t>
            </a:r>
            <a:r>
              <a:rPr lang="ru-RU" sz="2200" dirty="0">
                <a:effectLst/>
                <a:latin typeface="Times New Roman" panose="02020603050405020304" pitchFamily="18" charset="0"/>
                <a:ea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rPr>
              <a:t>лабҳои</a:t>
            </a:r>
            <a:r>
              <a:rPr lang="ru-RU" sz="2200" dirty="0">
                <a:effectLst/>
                <a:latin typeface="Times New Roman" panose="02020603050405020304" pitchFamily="18" charset="0"/>
                <a:ea typeface="Times New Roman" panose="02020603050405020304" pitchFamily="18" charset="0"/>
              </a:rPr>
              <a:t> худро ба </a:t>
            </a:r>
            <a:r>
              <a:rPr lang="ru-RU" sz="2200" dirty="0" err="1">
                <a:effectLst/>
                <a:latin typeface="Times New Roman" panose="02020603050405020304" pitchFamily="18" charset="0"/>
                <a:ea typeface="Times New Roman" panose="02020603050405020304" pitchFamily="18" charset="0"/>
              </a:rPr>
              <a:t>даҳони</a:t>
            </a:r>
            <a:r>
              <a:rPr lang="ru-RU" sz="2200" dirty="0">
                <a:effectLst/>
                <a:latin typeface="Times New Roman" panose="02020603050405020304" pitchFamily="18" charset="0"/>
                <a:ea typeface="Times New Roman" panose="02020603050405020304" pitchFamily="18" charset="0"/>
              </a:rPr>
              <a:t> ӯ маҳкам гузошта, нафас </a:t>
            </a:r>
            <a:r>
              <a:rPr lang="ru-RU" sz="2200" dirty="0" err="1">
                <a:effectLst/>
                <a:latin typeface="Times New Roman" panose="02020603050405020304" pitchFamily="18" charset="0"/>
                <a:ea typeface="Times New Roman" panose="02020603050405020304" pitchFamily="18" charset="0"/>
              </a:rPr>
              <a:t>диҳед</a:t>
            </a:r>
            <a:r>
              <a:rPr lang="ru-RU" sz="2200" dirty="0">
                <a:effectLst/>
                <a:latin typeface="Times New Roman" panose="02020603050405020304" pitchFamily="18" charset="0"/>
                <a:ea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rPr>
              <a:t>Нафасдиҳӣ</a:t>
            </a:r>
            <a:r>
              <a:rPr lang="ru-RU" sz="2200" dirty="0">
                <a:effectLst/>
                <a:latin typeface="Times New Roman" panose="02020603050405020304" pitchFamily="18" charset="0"/>
                <a:ea typeface="Times New Roman" panose="02020603050405020304" pitchFamily="18" charset="0"/>
              </a:rPr>
              <a:t> бояд тақрибан 1 сония давом кунад ва ба боло бардоштани қафаси сина мусоидат намояд. Ҳангоми ин </a:t>
            </a:r>
            <a:r>
              <a:rPr lang="ru-RU" sz="2200" dirty="0" err="1">
                <a:effectLst/>
                <a:latin typeface="Times New Roman" panose="02020603050405020304" pitchFamily="18" charset="0"/>
                <a:ea typeface="Times New Roman" panose="02020603050405020304" pitchFamily="18" charset="0"/>
              </a:rPr>
              <a:t>бинӣ</a:t>
            </a:r>
            <a:r>
              <a:rPr lang="ru-RU" sz="2200" dirty="0">
                <a:effectLst/>
                <a:latin typeface="Times New Roman" panose="02020603050405020304" pitchFamily="18" charset="0"/>
                <a:ea typeface="Times New Roman" panose="02020603050405020304" pitchFamily="18" charset="0"/>
              </a:rPr>
              <a:t> бояд маҳкам карда шавад ва </a:t>
            </a:r>
            <a:r>
              <a:rPr lang="ru-RU" sz="2200" dirty="0" err="1">
                <a:effectLst/>
                <a:latin typeface="Times New Roman" panose="02020603050405020304" pitchFamily="18" charset="0"/>
                <a:ea typeface="Times New Roman" panose="02020603050405020304" pitchFamily="18" charset="0"/>
              </a:rPr>
              <a:t>даҳон</a:t>
            </a:r>
            <a:r>
              <a:rPr lang="ru-RU" sz="2200" dirty="0">
                <a:effectLst/>
                <a:latin typeface="Times New Roman" panose="02020603050405020304" pitchFamily="18" charset="0"/>
                <a:ea typeface="Times New Roman" panose="02020603050405020304" pitchFamily="18" charset="0"/>
              </a:rPr>
              <a:t> бо дока ё </a:t>
            </a:r>
            <a:r>
              <a:rPr lang="ru-RU" sz="2200" dirty="0" err="1">
                <a:effectLst/>
                <a:latin typeface="Times New Roman" panose="02020603050405020304" pitchFamily="18" charset="0"/>
                <a:ea typeface="Times New Roman" panose="02020603050405020304" pitchFamily="18" charset="0"/>
              </a:rPr>
              <a:t>рӯймолча</a:t>
            </a:r>
            <a:r>
              <a:rPr lang="ru-RU" sz="2200" dirty="0">
                <a:effectLst/>
                <a:latin typeface="Times New Roman" panose="02020603050405020304" pitchFamily="18" charset="0"/>
                <a:ea typeface="Times New Roman" panose="02020603050405020304" pitchFamily="18" charset="0"/>
              </a:rPr>
              <a:t> пӯшида шавад;</a:t>
            </a:r>
          </a:p>
        </p:txBody>
      </p:sp>
    </p:spTree>
    <p:extLst>
      <p:ext uri="{BB962C8B-B14F-4D97-AF65-F5344CB8AC3E}">
        <p14:creationId xmlns:p14="http://schemas.microsoft.com/office/powerpoint/2010/main" val="1356569809"/>
      </p:ext>
    </p:extLst>
  </p:cSld>
  <p:clrMapOvr>
    <a:masterClrMapping/>
  </p:clrMapOvr>
  <mc:AlternateContent xmlns:mc="http://schemas.openxmlformats.org/markup-compatibility/2006" xmlns:p14="http://schemas.microsoft.com/office/powerpoint/2010/main">
    <mc:Choice Requires="p14">
      <p:transition spd="slow" p14:dur="2000" advTm="111504"/>
    </mc:Choice>
    <mc:Fallback xmlns="">
      <p:transition spd="slow" advTm="1115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34E9A5B0-A16B-45F3-9100-E176D70EF8BE}"/>
              </a:ext>
            </a:extLst>
          </p:cNvPr>
          <p:cNvSpPr txBox="1">
            <a:spLocks/>
          </p:cNvSpPr>
          <p:nvPr/>
        </p:nvSpPr>
        <p:spPr>
          <a:xfrm>
            <a:off x="225860" y="122138"/>
            <a:ext cx="8712968" cy="642565"/>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Ҷудо намудани осебдида аз қисмҳои ҷараёндори </a:t>
            </a:r>
          </a:p>
          <a:p>
            <a:pPr algn="ctr">
              <a:spcBef>
                <a:spcPts val="0"/>
              </a:spcBef>
            </a:pPr>
            <a:r>
              <a:rPr lang="tg-Cyrl-TJ" sz="2000" i="1" dirty="0">
                <a:solidFill>
                  <a:schemeClr val="tx1"/>
                </a:solidFill>
                <a:effectLst/>
                <a:latin typeface="Times New Roman" panose="02020603050405020304" pitchFamily="18" charset="0"/>
                <a:ea typeface="Times New Roman" panose="02020603050405020304" pitchFamily="18" charset="0"/>
              </a:rPr>
              <a:t>дастгоҳ ва таҷҳизоти барқӣ.</a:t>
            </a:r>
            <a:endParaRPr lang="ru-RU" sz="2000" i="1" dirty="0">
              <a:solidFill>
                <a:schemeClr val="tx1"/>
              </a:solidFill>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F8D0CCA9-BE50-438D-B159-D1564814F754}"/>
              </a:ext>
            </a:extLst>
          </p:cNvPr>
          <p:cNvSpPr txBox="1"/>
          <p:nvPr/>
        </p:nvSpPr>
        <p:spPr>
          <a:xfrm>
            <a:off x="899592" y="836717"/>
            <a:ext cx="7776864" cy="4343881"/>
          </a:xfrm>
          <a:prstGeom prst="rect">
            <a:avLst/>
          </a:prstGeom>
          <a:noFill/>
        </p:spPr>
        <p:txBody>
          <a:bodyPr wrap="square">
            <a:spAutoFit/>
          </a:bodyPr>
          <a:lstStyle/>
          <a:p>
            <a:pPr algn="just">
              <a:lnSpc>
                <a:spcPct val="115000"/>
              </a:lnSpc>
            </a:pPr>
            <a:r>
              <a:rPr lang="ru-RU" sz="2200" b="1" dirty="0">
                <a:effectLst/>
                <a:latin typeface="Times New Roman" panose="02020603050405020304" pitchFamily="18" charset="0"/>
                <a:ea typeface="Times New Roman" panose="02020603050405020304" pitchFamily="18" charset="0"/>
              </a:rPr>
              <a:t>Масҳи ғайримустақими дил</a:t>
            </a:r>
            <a:endParaRPr lang="ru-RU" sz="2200" dirty="0">
              <a:effectLst/>
              <a:latin typeface="Times New Roman" panose="02020603050405020304" pitchFamily="18" charset="0"/>
              <a:ea typeface="Times New Roman" panose="02020603050405020304" pitchFamily="18" charset="0"/>
            </a:endParaRPr>
          </a:p>
          <a:p>
            <a:pPr algn="just">
              <a:lnSpc>
                <a:spcPct val="115000"/>
              </a:lnSpc>
            </a:pPr>
            <a:r>
              <a:rPr lang="ru-RU" sz="2200" dirty="0">
                <a:effectLst/>
                <a:latin typeface="Times New Roman" panose="02020603050405020304" pitchFamily="18" charset="0"/>
                <a:ea typeface="Times New Roman" panose="02020603050405020304" pitchFamily="18" charset="0"/>
              </a:rPr>
              <a:t>Ҳангоми иҷро намудани масҳи ғайримустақими дил:</a:t>
            </a: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Осебдидаро ба сатҳи </a:t>
            </a:r>
            <a:r>
              <a:rPr lang="ru-RU" sz="2200" dirty="0" err="1">
                <a:effectLst/>
                <a:latin typeface="Times New Roman" panose="02020603050405020304" pitchFamily="18" charset="0"/>
                <a:ea typeface="Times New Roman" panose="02020603050405020304" pitchFamily="18" charset="0"/>
              </a:rPr>
              <a:t>ҳамвор</a:t>
            </a:r>
            <a:r>
              <a:rPr lang="ru-RU" sz="2200" dirty="0">
                <a:effectLst/>
                <a:latin typeface="Times New Roman" panose="02020603050405020304" pitchFamily="18" charset="0"/>
                <a:ea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rPr>
              <a:t>хобонед</a:t>
            </a:r>
            <a:r>
              <a:rPr lang="ru-RU" sz="2200" dirty="0">
                <a:effectLst/>
                <a:latin typeface="Times New Roman" panose="02020603050405020304" pitchFamily="18" charset="0"/>
                <a:ea typeface="Times New Roman" panose="02020603050405020304" pitchFamily="18" charset="0"/>
              </a:rPr>
              <a:t>;</a:t>
            </a:r>
          </a:p>
          <a:p>
            <a:pPr marL="342900" lvl="0" indent="-342900" algn="just">
              <a:lnSpc>
                <a:spcPct val="115000"/>
              </a:lnSpc>
              <a:buSzPts val="1000"/>
              <a:buFont typeface="Symbol" panose="05050102010706020507" pitchFamily="18" charset="2"/>
              <a:buChar char=""/>
              <a:tabLst>
                <a:tab pos="457200" algn="l"/>
              </a:tabLst>
            </a:pPr>
            <a:r>
              <a:rPr lang="ru-RU" sz="2200" dirty="0" err="1">
                <a:effectLst/>
                <a:latin typeface="Times New Roman" panose="02020603050405020304" pitchFamily="18" charset="0"/>
                <a:ea typeface="Times New Roman" panose="02020603050405020304" pitchFamily="18" charset="0"/>
              </a:rPr>
              <a:t>Кафи</a:t>
            </a:r>
            <a:r>
              <a:rPr lang="ru-RU" sz="2200" dirty="0">
                <a:effectLst/>
                <a:latin typeface="Times New Roman" panose="02020603050405020304" pitchFamily="18" charset="0"/>
                <a:ea typeface="Times New Roman" panose="02020603050405020304" pitchFamily="18" charset="0"/>
              </a:rPr>
              <a:t> як </a:t>
            </a:r>
            <a:r>
              <a:rPr lang="ru-RU" sz="2200" dirty="0" err="1">
                <a:effectLst/>
                <a:latin typeface="Times New Roman" panose="02020603050405020304" pitchFamily="18" charset="0"/>
                <a:ea typeface="Times New Roman" panose="02020603050405020304" pitchFamily="18" charset="0"/>
              </a:rPr>
              <a:t>дастро</a:t>
            </a:r>
            <a:r>
              <a:rPr lang="ru-RU" sz="2200" dirty="0">
                <a:effectLst/>
                <a:latin typeface="Times New Roman" panose="02020603050405020304" pitchFamily="18" charset="0"/>
                <a:ea typeface="Times New Roman" panose="02020603050405020304" pitchFamily="18" charset="0"/>
              </a:rPr>
              <a:t> ба қисми поёнии </a:t>
            </a:r>
            <a:r>
              <a:rPr lang="ru-RU" sz="2200" dirty="0" err="1">
                <a:effectLst/>
                <a:latin typeface="Times New Roman" panose="02020603050405020304" pitchFamily="18" charset="0"/>
                <a:ea typeface="Times New Roman" panose="02020603050405020304" pitchFamily="18" charset="0"/>
              </a:rPr>
              <a:t>устухони</a:t>
            </a:r>
            <a:r>
              <a:rPr lang="ru-RU" sz="2200" dirty="0">
                <a:effectLst/>
                <a:latin typeface="Times New Roman" panose="02020603050405020304" pitchFamily="18" charset="0"/>
                <a:ea typeface="Times New Roman" panose="02020603050405020304" pitchFamily="18" charset="0"/>
              </a:rPr>
              <a:t> сина гузошта, </a:t>
            </a:r>
            <a:r>
              <a:rPr lang="ru-RU" sz="2200" dirty="0" err="1">
                <a:effectLst/>
                <a:latin typeface="Times New Roman" panose="02020603050405020304" pitchFamily="18" charset="0"/>
                <a:ea typeface="Times New Roman" panose="02020603050405020304" pitchFamily="18" charset="0"/>
              </a:rPr>
              <a:t>кафи</a:t>
            </a:r>
            <a:r>
              <a:rPr lang="ru-RU" sz="2200" dirty="0">
                <a:effectLst/>
                <a:latin typeface="Times New Roman" panose="02020603050405020304" pitchFamily="18" charset="0"/>
                <a:ea typeface="Times New Roman" panose="02020603050405020304" pitchFamily="18" charset="0"/>
              </a:rPr>
              <a:t> дасти </a:t>
            </a:r>
            <a:r>
              <a:rPr lang="ru-RU" sz="2200" dirty="0" err="1">
                <a:effectLst/>
                <a:latin typeface="Times New Roman" panose="02020603050405020304" pitchFamily="18" charset="0"/>
                <a:ea typeface="Times New Roman" panose="02020603050405020304" pitchFamily="18" charset="0"/>
              </a:rPr>
              <a:t>дигарро</a:t>
            </a:r>
            <a:r>
              <a:rPr lang="ru-RU" sz="2200" dirty="0">
                <a:effectLst/>
                <a:latin typeface="Times New Roman" panose="02020603050405020304" pitchFamily="18" charset="0"/>
                <a:ea typeface="Times New Roman" panose="02020603050405020304" pitchFamily="18" charset="0"/>
              </a:rPr>
              <a:t> аз </a:t>
            </a:r>
            <a:r>
              <a:rPr lang="ru-RU" sz="2200" dirty="0" err="1">
                <a:effectLst/>
                <a:latin typeface="Times New Roman" panose="02020603050405020304" pitchFamily="18" charset="0"/>
                <a:ea typeface="Times New Roman" panose="02020603050405020304" pitchFamily="18" charset="0"/>
              </a:rPr>
              <a:t>болояш</a:t>
            </a:r>
            <a:r>
              <a:rPr lang="ru-RU" sz="2200" dirty="0">
                <a:effectLst/>
                <a:latin typeface="Times New Roman" panose="02020603050405020304" pitchFamily="18" charset="0"/>
                <a:ea typeface="Times New Roman" panose="02020603050405020304" pitchFamily="18" charset="0"/>
              </a:rPr>
              <a:t> ҷойгир намоед;</a:t>
            </a: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Дастҳо бояд рост бошанд ва </a:t>
            </a:r>
            <a:r>
              <a:rPr lang="ru-RU" sz="2200" dirty="0" err="1">
                <a:effectLst/>
                <a:latin typeface="Times New Roman" panose="02020603050405020304" pitchFamily="18" charset="0"/>
                <a:ea typeface="Times New Roman" panose="02020603050405020304" pitchFamily="18" charset="0"/>
              </a:rPr>
              <a:t>китфҳои</a:t>
            </a:r>
            <a:r>
              <a:rPr lang="ru-RU" sz="2200" dirty="0">
                <a:effectLst/>
                <a:latin typeface="Times New Roman" panose="02020603050405020304" pitchFamily="18" charset="0"/>
                <a:ea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rPr>
              <a:t>наҷотдиҳанда</a:t>
            </a:r>
            <a:r>
              <a:rPr lang="ru-RU" sz="2200" dirty="0">
                <a:effectLst/>
                <a:latin typeface="Times New Roman" panose="02020603050405020304" pitchFamily="18" charset="0"/>
                <a:ea typeface="Times New Roman" panose="02020603050405020304" pitchFamily="18" charset="0"/>
              </a:rPr>
              <a:t> дар болои </a:t>
            </a:r>
            <a:r>
              <a:rPr lang="ru-RU" sz="2200" dirty="0" err="1">
                <a:effectLst/>
                <a:latin typeface="Times New Roman" panose="02020603050405020304" pitchFamily="18" charset="0"/>
                <a:ea typeface="Times New Roman" panose="02020603050405020304" pitchFamily="18" charset="0"/>
              </a:rPr>
              <a:t>кафи</a:t>
            </a:r>
            <a:r>
              <a:rPr lang="ru-RU" sz="2200" dirty="0">
                <a:effectLst/>
                <a:latin typeface="Times New Roman" panose="02020603050405020304" pitchFamily="18" charset="0"/>
                <a:ea typeface="Times New Roman" panose="02020603050405020304" pitchFamily="18" charset="0"/>
              </a:rPr>
              <a:t> дастҳо қарор гиранд;</a:t>
            </a:r>
          </a:p>
          <a:p>
            <a:pPr marL="342900" lvl="0" indent="-342900" algn="just">
              <a:lnSpc>
                <a:spcPct val="115000"/>
              </a:lnSpc>
              <a:buSzPts val="1000"/>
              <a:buFont typeface="Symbol" panose="05050102010706020507" pitchFamily="18" charset="2"/>
              <a:buChar char=""/>
              <a:tabLst>
                <a:tab pos="457200" algn="l"/>
              </a:tabLst>
            </a:pPr>
            <a:r>
              <a:rPr lang="ru-RU" sz="2200" dirty="0" err="1">
                <a:effectLst/>
                <a:latin typeface="Times New Roman" panose="02020603050405020304" pitchFamily="18" charset="0"/>
                <a:ea typeface="Times New Roman" panose="02020603050405020304" pitchFamily="18" charset="0"/>
              </a:rPr>
              <a:t>Фишорҳоро</a:t>
            </a:r>
            <a:r>
              <a:rPr lang="ru-RU" sz="2200" dirty="0">
                <a:effectLst/>
                <a:latin typeface="Times New Roman" panose="02020603050405020304" pitchFamily="18" charset="0"/>
                <a:ea typeface="Times New Roman" panose="02020603050405020304" pitchFamily="18" charset="0"/>
              </a:rPr>
              <a:t> амудӣ ва </a:t>
            </a:r>
            <a:r>
              <a:rPr lang="ru-RU" sz="2200" dirty="0" err="1">
                <a:effectLst/>
                <a:latin typeface="Times New Roman" panose="02020603050405020304" pitchFamily="18" charset="0"/>
                <a:ea typeface="Times New Roman" panose="02020603050405020304" pitchFamily="18" charset="0"/>
              </a:rPr>
              <a:t>ҳамвор</a:t>
            </a:r>
            <a:r>
              <a:rPr lang="ru-RU" sz="2200" dirty="0">
                <a:effectLst/>
                <a:latin typeface="Times New Roman" panose="02020603050405020304" pitchFamily="18" charset="0"/>
                <a:ea typeface="Times New Roman" panose="02020603050405020304" pitchFamily="18" charset="0"/>
              </a:rPr>
              <a:t> иҷро намоед;</a:t>
            </a: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Қафаси </a:t>
            </a:r>
            <a:r>
              <a:rPr lang="ru-RU" sz="2200" dirty="0" err="1">
                <a:effectLst/>
                <a:latin typeface="Times New Roman" panose="02020603050405020304" pitchFamily="18" charset="0"/>
                <a:ea typeface="Times New Roman" panose="02020603050405020304" pitchFamily="18" charset="0"/>
              </a:rPr>
              <a:t>синаро</a:t>
            </a:r>
            <a:r>
              <a:rPr lang="ru-RU" sz="2200" dirty="0">
                <a:effectLst/>
                <a:latin typeface="Times New Roman" panose="02020603050405020304" pitchFamily="18" charset="0"/>
                <a:ea typeface="Times New Roman" panose="02020603050405020304" pitchFamily="18" charset="0"/>
              </a:rPr>
              <a:t> ба чуқурии 4–5 см </a:t>
            </a:r>
            <a:r>
              <a:rPr lang="ru-RU" sz="2200" dirty="0" err="1">
                <a:effectLst/>
                <a:latin typeface="Times New Roman" panose="02020603050405020304" pitchFamily="18" charset="0"/>
                <a:ea typeface="Times New Roman" panose="02020603050405020304" pitchFamily="18" charset="0"/>
              </a:rPr>
              <a:t>пахш</a:t>
            </a:r>
            <a:r>
              <a:rPr lang="ru-RU" sz="2200" dirty="0">
                <a:effectLst/>
                <a:latin typeface="Times New Roman" panose="02020603050405020304" pitchFamily="18" charset="0"/>
                <a:ea typeface="Times New Roman" panose="02020603050405020304" pitchFamily="18" charset="0"/>
              </a:rPr>
              <a:t> кунед;</a:t>
            </a:r>
          </a:p>
          <a:p>
            <a:pPr marL="342900" lvl="0" indent="-342900" algn="just">
              <a:lnSpc>
                <a:spcPct val="115000"/>
              </a:lnSpc>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rPr>
              <a:t>Пас аз ҳар фишор иҷозат </a:t>
            </a:r>
            <a:r>
              <a:rPr lang="ru-RU" sz="2200" dirty="0" err="1">
                <a:effectLst/>
                <a:latin typeface="Times New Roman" panose="02020603050405020304" pitchFamily="18" charset="0"/>
                <a:ea typeface="Times New Roman" panose="02020603050405020304" pitchFamily="18" charset="0"/>
              </a:rPr>
              <a:t>диҳед</a:t>
            </a:r>
            <a:r>
              <a:rPr lang="ru-RU" sz="2200" dirty="0">
                <a:effectLst/>
                <a:latin typeface="Times New Roman" panose="02020603050405020304" pitchFamily="18" charset="0"/>
                <a:ea typeface="Times New Roman" panose="02020603050405020304" pitchFamily="18" charset="0"/>
              </a:rPr>
              <a:t>, ки қафаси сина ба ҳолати </a:t>
            </a:r>
            <a:r>
              <a:rPr lang="ru-RU" sz="2200" dirty="0" err="1">
                <a:effectLst/>
                <a:latin typeface="Times New Roman" panose="02020603050405020304" pitchFamily="18" charset="0"/>
                <a:ea typeface="Times New Roman" panose="02020603050405020304" pitchFamily="18" charset="0"/>
              </a:rPr>
              <a:t>аввала</a:t>
            </a:r>
            <a:r>
              <a:rPr lang="ru-RU" sz="2200" dirty="0">
                <a:effectLst/>
                <a:latin typeface="Times New Roman" panose="02020603050405020304" pitchFamily="18" charset="0"/>
                <a:ea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rPr>
              <a:t>баргардад</a:t>
            </a:r>
            <a:r>
              <a:rPr lang="ru-RU" sz="2200" dirty="0">
                <a:effectLst/>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3418146074"/>
      </p:ext>
    </p:extLst>
  </p:cSld>
  <p:clrMapOvr>
    <a:masterClrMapping/>
  </p:clrMapOvr>
  <mc:AlternateContent xmlns:mc="http://schemas.openxmlformats.org/markup-compatibility/2006" xmlns:p14="http://schemas.microsoft.com/office/powerpoint/2010/main">
    <mc:Choice Requires="p14">
      <p:transition spd="slow" p14:dur="2000" advTm="126497"/>
    </mc:Choice>
    <mc:Fallback xmlns="">
      <p:transition spd="slow" advTm="12649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60D37106-F70E-47A1-9316-1B0436A3C5A5}"/>
              </a:ext>
            </a:extLst>
          </p:cNvPr>
          <p:cNvSpPr txBox="1">
            <a:spLocks/>
          </p:cNvSpPr>
          <p:nvPr/>
        </p:nvSpPr>
        <p:spPr>
          <a:xfrm>
            <a:off x="215516" y="116633"/>
            <a:ext cx="8712968" cy="28803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435E558D-198C-4B6C-AF61-65C9E889A13A}"/>
              </a:ext>
            </a:extLst>
          </p:cNvPr>
          <p:cNvSpPr txBox="1"/>
          <p:nvPr/>
        </p:nvSpPr>
        <p:spPr>
          <a:xfrm>
            <a:off x="1043608" y="548680"/>
            <a:ext cx="7560840" cy="5355312"/>
          </a:xfrm>
          <a:prstGeom prst="rect">
            <a:avLst/>
          </a:prstGeom>
          <a:noFill/>
        </p:spPr>
        <p:txBody>
          <a:bodyPr wrap="square">
            <a:spAutoFit/>
          </a:bodyPr>
          <a:lstStyle/>
          <a:p>
            <a:pPr algn="just"/>
            <a:r>
              <a:rPr lang="ru-RU" dirty="0">
                <a:latin typeface="Times New Roman" panose="02020603050405020304" pitchFamily="18" charset="0"/>
                <a:cs typeface="Times New Roman" panose="02020603050405020304" pitchFamily="18" charset="0"/>
              </a:rPr>
              <a:t>   Лексияи мазкур моҳият, сабабҳо ва таъсири осебҳои барқиро шарҳ дода, усулҳои бехатар ҷудо намудани осебдида аз манбаи ҷараён, арзёбии ҳолати ӯ ва тартиби расонидани ёрии аввал, аз ҷумла эҳёкунии нафас ва фаъолияти дилро барои пешгирии оқибатҳои вазнин ва наҷоти ҳаёт муайян менамояд. Ҳамзамон, дар лексия сатҳҳои гуногуни таъсири ҷараёни барқ ба организми инсон ва омилҳои муайянкунандаи вазнинии осеб баррасӣ мегарданд. Навъҳои асосии осебҳои барқӣ, аз ҷумла сӯхтагӣ, зарбаи барқӣ ва осебҳои механикӣ шарҳ дода мешаванд. </a:t>
            </a:r>
          </a:p>
          <a:p>
            <a:pPr algn="just"/>
            <a:r>
              <a:rPr lang="ru-RU" dirty="0">
                <a:latin typeface="Times New Roman" panose="02020603050405020304" pitchFamily="18" charset="0"/>
                <a:cs typeface="Times New Roman" panose="02020603050405020304" pitchFamily="18" charset="0"/>
              </a:rPr>
              <a:t>    Инчунин, меъёрҳои иҷозатдодашудаи шиддат ва ҷараён барои ҳифзи инсон асоснок карда шудаанд. Нақши муқовимати бадани инсон ва таъсири муҳити атроф ба дараҷаи хавф махсус таъкид мегардад.</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Қоидаҳои рафтори бехатар ҳангоми кор бо дастгоҳҳои барқӣ ва пешгирии ҳодисаҳои нохуш нишон дода мешаванд.</a:t>
            </a:r>
          </a:p>
          <a:p>
            <a:pPr algn="just"/>
            <a:r>
              <a:rPr lang="ru-RU" dirty="0">
                <a:latin typeface="Times New Roman" panose="02020603050405020304" pitchFamily="18" charset="0"/>
                <a:cs typeface="Times New Roman" panose="02020603050405020304" pitchFamily="18" charset="0"/>
              </a:rPr>
              <a:t>    Тартиби дурусти амалҳо ҳангоми ҳолатҳои фавқулода ва пайдарпаии расонидани ёрии аввал тавсиф мегардад. Усулҳои вентилятсияи сунъии шуш ва масҳи ғайримустақими дил ҳамчун чораҳои муҳими наҷотбахш шарҳ дода мешаванд. Дар маҷмӯъ, лексия ба баланд бардоштани сатҳи дониши амалӣ ва омодагии шахс барои вокуниши дуруст дар ҳолатҳои осеби барқӣ равона шудааст </a:t>
            </a:r>
          </a:p>
        </p:txBody>
      </p:sp>
    </p:spTree>
    <p:extLst>
      <p:ext uri="{BB962C8B-B14F-4D97-AF65-F5344CB8AC3E}">
        <p14:creationId xmlns:p14="http://schemas.microsoft.com/office/powerpoint/2010/main" val="3376319553"/>
      </p:ext>
    </p:extLst>
  </p:cSld>
  <p:clrMapOvr>
    <a:masterClrMapping/>
  </p:clrMapOvr>
  <mc:AlternateContent xmlns:mc="http://schemas.openxmlformats.org/markup-compatibility/2006" xmlns:p14="http://schemas.microsoft.com/office/powerpoint/2010/main">
    <mc:Choice Requires="p14">
      <p:transition spd="slow" p14:dur="2000" advTm="18984"/>
    </mc:Choice>
    <mc:Fallback xmlns="">
      <p:transition spd="slow" advTm="1898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mc:AlternateContent xmlns:mc="http://schemas.openxmlformats.org/markup-compatibility/2006" xmlns:p14="http://schemas.microsoft.com/office/powerpoint/2010/main">
    <mc:Choice Requires="p14">
      <p:transition spd="slow" p14:dur="2000" advTm="18165"/>
    </mc:Choice>
    <mc:Fallback xmlns="">
      <p:transition spd="slow" advTm="1816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mc:AlternateContent xmlns:mc="http://schemas.openxmlformats.org/markup-compatibility/2006" xmlns:p14="http://schemas.microsoft.com/office/powerpoint/2010/main">
    <mc:Choice Requires="p14">
      <p:transition spd="slow" p14:dur="2000" advTm="4244"/>
    </mc:Choice>
    <mc:Fallback xmlns="">
      <p:transition spd="slow" advTm="4244"/>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2651</TotalTime>
  <Words>3242</Words>
  <Application>Microsoft Office PowerPoint</Application>
  <PresentationFormat>Экран (4:3)</PresentationFormat>
  <Paragraphs>278</Paragraphs>
  <Slides>42</Slides>
  <Notes>4</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42</vt:i4>
      </vt:variant>
    </vt:vector>
  </HeadingPairs>
  <TitlesOfParts>
    <vt:vector size="50" baseType="lpstr">
      <vt:lpstr>Calibri</vt:lpstr>
      <vt:lpstr>Century Gothic</vt:lpstr>
      <vt:lpstr>Constantia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Ёрии аввал ҳангоми осеби барқӣ</vt:lpstr>
      <vt:lpstr>Ёрии аввал ҳангоми осеби барқӣ</vt:lpstr>
      <vt:lpstr>Ёрии аввал ҳангоми осеби барқӣ</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82</cp:revision>
  <dcterms:created xsi:type="dcterms:W3CDTF">2026-03-15T08:20:21Z</dcterms:created>
  <dcterms:modified xsi:type="dcterms:W3CDTF">2026-05-25T03:08:29Z</dcterms:modified>
</cp:coreProperties>
</file>