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3"/>
  </p:notesMasterIdLst>
  <p:sldIdLst>
    <p:sldId id="256" r:id="rId2"/>
    <p:sldId id="258" r:id="rId3"/>
    <p:sldId id="259" r:id="rId4"/>
    <p:sldId id="265" r:id="rId5"/>
    <p:sldId id="267" r:id="rId6"/>
    <p:sldId id="295" r:id="rId7"/>
    <p:sldId id="322" r:id="rId8"/>
    <p:sldId id="373" r:id="rId9"/>
    <p:sldId id="372" r:id="rId10"/>
    <p:sldId id="374" r:id="rId11"/>
    <p:sldId id="286" r:id="rId12"/>
    <p:sldId id="335" r:id="rId13"/>
    <p:sldId id="348" r:id="rId14"/>
    <p:sldId id="350" r:id="rId15"/>
    <p:sldId id="349" r:id="rId16"/>
    <p:sldId id="351" r:id="rId17"/>
    <p:sldId id="352" r:id="rId18"/>
    <p:sldId id="353" r:id="rId19"/>
    <p:sldId id="355" r:id="rId20"/>
    <p:sldId id="354" r:id="rId21"/>
    <p:sldId id="375" r:id="rId22"/>
    <p:sldId id="359" r:id="rId23"/>
    <p:sldId id="360" r:id="rId24"/>
    <p:sldId id="361" r:id="rId25"/>
    <p:sldId id="362" r:id="rId26"/>
    <p:sldId id="363" r:id="rId27"/>
    <p:sldId id="364" r:id="rId28"/>
    <p:sldId id="365" r:id="rId29"/>
    <p:sldId id="366" r:id="rId30"/>
    <p:sldId id="367" r:id="rId31"/>
    <p:sldId id="368" r:id="rId32"/>
    <p:sldId id="369" r:id="rId33"/>
    <p:sldId id="370" r:id="rId34"/>
    <p:sldId id="371" r:id="rId35"/>
    <p:sldId id="376" r:id="rId36"/>
    <p:sldId id="377" r:id="rId37"/>
    <p:sldId id="378" r:id="rId38"/>
    <p:sldId id="379" r:id="rId39"/>
    <p:sldId id="347" r:id="rId40"/>
    <p:sldId id="261" r:id="rId41"/>
    <p:sldId id="262" r:id="rId4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30.05.2026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30.05.2026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30.05.2026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30.05.2026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30.05.2026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30.05.2026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30.05.2026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30.05.2026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30.05.2026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30.05.2026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30.05.2026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30.05.2026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30.05.2026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07749"/>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Function of Protective Neutral Re-Earthing</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53653"/>
    </mc:Choice>
    <mc:Fallback xmlns="">
      <p:transition spd="slow" advTm="536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200329"/>
          </a:xfrm>
          <a:prstGeom prst="rect">
            <a:avLst/>
          </a:prstGeom>
        </p:spPr>
        <p:txBody>
          <a:bodyPr wrap="square">
            <a:spAutoFit/>
          </a:bodyPr>
          <a:lstStyle/>
          <a:p>
            <a:pPr algn="ct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Функсияи Заминвасл муҳофизатии нейтрал</a:t>
            </a:r>
            <a:b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(сабабҳои садамаҳо, омили инсонӣ, усулҳои пешгирӣ)</a:t>
            </a:r>
            <a:endParaRPr lang="ru-R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16712"/>
    </mc:Choice>
    <mc:Fallback xmlns="">
      <p:transition spd="slow" advTm="167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lvl="0" indent="-342900" eaLnBrk="0" fontAlgn="base" hangingPunct="0">
              <a:spcBef>
                <a:spcPct val="0"/>
              </a:spcBef>
              <a:spcAft>
                <a:spcPct val="0"/>
              </a:spcAft>
              <a:buClrTx/>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rPr>
              <a:t>Заминвасли муҳофизатии нейтрал</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rPr>
              <a:t>Сабабҳои ҳолатҳои садамавӣ дар шабакаҳои барқӣ</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dirty="0">
              <a:effectLst/>
              <a:latin typeface="Times New Roman" panose="02020603050405020304" pitchFamily="18" charset="0"/>
              <a:ea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0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53108"/>
    </mc:Choice>
    <mc:Fallback xmlns="">
      <p:transition spd="slow" advTm="531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Заминвасли муҳофизатии нейтрал</a:t>
            </a:r>
          </a:p>
        </p:txBody>
      </p:sp>
      <p:sp>
        <p:nvSpPr>
          <p:cNvPr id="5" name="TextBox 4">
            <a:extLst>
              <a:ext uri="{FF2B5EF4-FFF2-40B4-BE49-F238E27FC236}">
                <a16:creationId xmlns:a16="http://schemas.microsoft.com/office/drawing/2014/main" id="{23F1DC1E-F08D-44B4-921F-FA517286A875}"/>
              </a:ext>
            </a:extLst>
          </p:cNvPr>
          <p:cNvSpPr txBox="1"/>
          <p:nvPr/>
        </p:nvSpPr>
        <p:spPr>
          <a:xfrm>
            <a:off x="1115616" y="1268760"/>
            <a:ext cx="7488832" cy="3085075"/>
          </a:xfrm>
          <a:prstGeom prst="rect">
            <a:avLst/>
          </a:prstGeom>
          <a:noFill/>
        </p:spPr>
        <p:txBody>
          <a:bodyPr wrap="square">
            <a:spAutoFit/>
          </a:bodyPr>
          <a:lstStyle/>
          <a:p>
            <a:pPr algn="just">
              <a:lnSpc>
                <a:spcPct val="150000"/>
              </a:lnSpc>
            </a:pPr>
            <a:r>
              <a:rPr lang="tg-Cyrl-TJ" sz="2200" b="1" dirty="0">
                <a:latin typeface="Times New Roman" panose="02020603050405020304" pitchFamily="18" charset="0"/>
                <a:ea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rPr>
              <a:t>Заминваслмуҳофизатии нейтрал</a:t>
            </a:r>
            <a:r>
              <a:rPr lang="tg-Cyrl-TJ" sz="2200" dirty="0">
                <a:effectLst/>
                <a:latin typeface="Times New Roman" panose="02020603050405020304" pitchFamily="18" charset="0"/>
                <a:ea typeface="Times New Roman" panose="02020603050405020304" pitchFamily="18" charset="0"/>
              </a:rPr>
              <a:t> — унсури бунёдии системаи бехатарии барқӣ мебошад, ки дар электроэнергетика барои паст кардани хатари осеб дидани инсон аз ҷараёни барқ, маҳдуд намудани баландшавии шиддат (перенапряжения) ва таъмин намудани кори боэътимоди дастгоҳҳои муҳофизатӣ истифода мешавад.</a:t>
            </a:r>
            <a:endParaRPr lang="ru-RU" sz="2200" dirty="0"/>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82048"/>
    </mc:Choice>
    <mc:Fallback xmlns="">
      <p:transition spd="slow" advTm="18204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F57108D5-A38C-4E40-95BD-5C21251E4054}"/>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Заминвасли муҳофизатии нейтрал</a:t>
            </a:r>
          </a:p>
        </p:txBody>
      </p:sp>
      <p:sp>
        <p:nvSpPr>
          <p:cNvPr id="9" name="TextBox 8">
            <a:extLst>
              <a:ext uri="{FF2B5EF4-FFF2-40B4-BE49-F238E27FC236}">
                <a16:creationId xmlns:a16="http://schemas.microsoft.com/office/drawing/2014/main" id="{CC19417F-5FA4-43B9-A466-BF0A49484CC4}"/>
              </a:ext>
            </a:extLst>
          </p:cNvPr>
          <p:cNvSpPr txBox="1"/>
          <p:nvPr/>
        </p:nvSpPr>
        <p:spPr>
          <a:xfrm>
            <a:off x="1187624" y="1124744"/>
            <a:ext cx="7200800" cy="3085075"/>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барқии се-ноқила (трех-провод) танаи дастгоҳҳои барқӣ тавассути ноқили заминвасл ба дастгоҳи заминвасл пайваст карда мешавад.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Муқовимати электрикии ҷисми инсон (Rч) на камтар аз 1000 Ом мебошад. Муқовимати дастгоҳи заминвасл(R0) бояд на бештар аз 4 Ом бошад.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83137"/>
    </mc:Choice>
    <mc:Fallback xmlns="">
      <p:transition spd="slow" advTm="831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A204C238-9C76-4FC2-98C6-BB0B25774B70}"/>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Заминвасли муҳофизатии нейтрал</a:t>
            </a:r>
          </a:p>
        </p:txBody>
      </p:sp>
      <p:sp>
        <p:nvSpPr>
          <p:cNvPr id="8" name="TextBox 7">
            <a:extLst>
              <a:ext uri="{FF2B5EF4-FFF2-40B4-BE49-F238E27FC236}">
                <a16:creationId xmlns:a16="http://schemas.microsoft.com/office/drawing/2014/main" id="{6D059008-32A6-4F68-A178-7CDF5859F5DE}"/>
              </a:ext>
            </a:extLst>
          </p:cNvPr>
          <p:cNvSpPr txBox="1"/>
          <p:nvPr/>
        </p:nvSpPr>
        <p:spPr>
          <a:xfrm>
            <a:off x="1187624" y="908720"/>
            <a:ext cx="7344816" cy="3592907"/>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ҳолат, шахсе, ки ба танаи дастгоҳи зери шиддат ламс мекунад, ба таври параллел ба муқовимати хурди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з</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аминвасл</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муҳофизатӣ пайваст мегардад. Азбаски қувваи ҷараён ба муқовимат баръакс мутаносиб аст, қисми асосии ҷараён аз тариқи занҷири заминвасл мегузарад ва тавассути ҷисми инсон ҷараёне мегузарад, ки барои ҳаёт ва саломатии ӯ хатарнок нест.</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105282"/>
    </mc:Choice>
    <mc:Fallback xmlns="">
      <p:transition spd="slow" advTm="10528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ACDC83E4-5F4B-4701-B82E-6D2EBE126C1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a:solidFill>
                  <a:schemeClr val="tx1"/>
                </a:solidFill>
                <a:latin typeface="Times New Roman" panose="02020603050405020304" pitchFamily="18" charset="0"/>
                <a:ea typeface="Times New Roman" panose="02020603050405020304" pitchFamily="18" charset="0"/>
              </a:rPr>
              <a:t>Заминвасли муҳофизатии нейтрал</a:t>
            </a:r>
            <a:endParaRPr lang="tg-Cyrl-TJ" sz="2000" i="1" dirty="0">
              <a:solidFill>
                <a:schemeClr val="tx1"/>
              </a:solidFill>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B1309E24-B261-4F03-9B0C-8B5DDA25E844}"/>
              </a:ext>
            </a:extLst>
          </p:cNvPr>
          <p:cNvSpPr txBox="1"/>
          <p:nvPr/>
        </p:nvSpPr>
        <p:spPr>
          <a:xfrm>
            <a:off x="899592" y="639768"/>
            <a:ext cx="7848872" cy="5238101"/>
          </a:xfrm>
          <a:prstGeom prst="rect">
            <a:avLst/>
          </a:prstGeom>
          <a:noFill/>
        </p:spPr>
        <p:txBody>
          <a:bodyPr wrap="square">
            <a:spAutoFit/>
          </a:bodyPr>
          <a:lstStyle/>
          <a:p>
            <a:pPr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Насби заминвасли муҳофизатӣ-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контури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заминвасли муҳофизатӣ, одатан, дар шакли электродҳои амудии ба замин кӯфташуда иҷро карда мешавад, ки байни ҳам тавассути ноқилҳои</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(полоса)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уфуқӣ пайваст гардида, бо ёрии ноқили пайвасткунанда ба қуттии барқӣ васл карда мешаванд. Электродҳои амудӣ, ҳамчун қоида, аз кунҷҳои пӯлодин бо андозаи 5×5×0,5 см омода карда мешаванд. Электродҳои уфуқӣ бошанд, аз пӯлоди тасмашакл бо андозаи 4×40 мм сохта мешаванд. Ноқили пайвасткунанда, одатан, аз прути гирдаи пӯлодин бо қутраш 8–10 мм² интихоб мегардад.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mc:AlternateContent xmlns:mc="http://schemas.openxmlformats.org/markup-compatibility/2006" xmlns:p14="http://schemas.microsoft.com/office/powerpoint/2010/main">
    <mc:Choice Requires="p14">
      <p:transition spd="slow" p14:dur="2000" advTm="82876"/>
    </mc:Choice>
    <mc:Fallback xmlns="">
      <p:transition spd="slow" advTm="828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629E76A5-2A23-40CA-A464-37C4CE1575D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89E248D-B297-468A-8A9A-00CE84756634}"/>
              </a:ext>
            </a:extLst>
          </p:cNvPr>
          <p:cNvSpPr txBox="1"/>
          <p:nvPr/>
        </p:nvSpPr>
        <p:spPr>
          <a:xfrm>
            <a:off x="899592" y="836712"/>
            <a:ext cx="7776864" cy="460856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Заминвасли такрории ноқили сифрии муҳофизатӣ барои паст намудани хатари барқӣ дар ҳолатҳои фавқулода аҳамияти муҳим дорад. Ҳангоми</a:t>
            </a:r>
            <a:r>
              <a:rPr lang="tg-Cyrl-TJ" sz="2200" dirty="0">
                <a:effectLst/>
                <a:latin typeface="Times New Roman" panose="02020603050405020304" pitchFamily="18" charset="0"/>
                <a:ea typeface="Times New Roman" panose="02020603050405020304" pitchFamily="18" charset="0"/>
              </a:rPr>
              <a:t> канда</a:t>
            </a:r>
            <a:r>
              <a:rPr lang="ru-RU" sz="2200" dirty="0">
                <a:effectLst/>
                <a:latin typeface="Times New Roman" panose="02020603050405020304" pitchFamily="18" charset="0"/>
                <a:ea typeface="Times New Roman" panose="02020603050405020304" pitchFamily="18" charset="0"/>
              </a:rPr>
              <a:t> шудани тасодуфии ноқили сифрии муҳофизатӣ ва ба корпус пайваст гардидани ноқили фаза пас аз нуқтаи</a:t>
            </a:r>
            <a:r>
              <a:rPr lang="tg-Cyrl-TJ" sz="2200" dirty="0">
                <a:effectLst/>
                <a:latin typeface="Times New Roman" panose="02020603050405020304" pitchFamily="18" charset="0"/>
                <a:ea typeface="Times New Roman" panose="02020603050405020304" pitchFamily="18" charset="0"/>
              </a:rPr>
              <a:t> сифрӣ</a:t>
            </a:r>
            <a:r>
              <a:rPr lang="ru-RU" sz="2200" dirty="0">
                <a:effectLst/>
                <a:latin typeface="Times New Roman" panose="02020603050405020304" pitchFamily="18" charset="0"/>
                <a:ea typeface="Times New Roman" panose="02020603050405020304" pitchFamily="18" charset="0"/>
              </a:rPr>
              <a:t> (дар ҳолати набудани заминвасли такрорӣ), шиддат нисбат ба замин дар қисми ноқили сифрии муҳофизатӣ пас аз ҷойи</a:t>
            </a:r>
            <a:r>
              <a:rPr lang="tg-Cyrl-TJ" sz="2200" dirty="0">
                <a:effectLst/>
                <a:latin typeface="Times New Roman" panose="02020603050405020304" pitchFamily="18" charset="0"/>
                <a:ea typeface="Times New Roman" panose="02020603050405020304" pitchFamily="18" charset="0"/>
              </a:rPr>
              <a:t> кандашавӣ</a:t>
            </a:r>
            <a:r>
              <a:rPr lang="ru-RU" sz="2200" dirty="0">
                <a:effectLst/>
                <a:latin typeface="Times New Roman" panose="02020603050405020304" pitchFamily="18" charset="0"/>
                <a:ea typeface="Times New Roman" panose="02020603050405020304" pitchFamily="18" charset="0"/>
              </a:rPr>
              <a:t>, инчунин дар ҳамаи танаҳои ба он пайвастшуда, аз ҷумла танаҳои дастгоҳҳои коршоям, ба арзиши шиддати фазаи шабака наздик мегардад.</a:t>
            </a:r>
            <a:endParaRPr lang="ru-RU" sz="2200" dirty="0"/>
          </a:p>
        </p:txBody>
      </p:sp>
    </p:spTree>
    <p:extLst>
      <p:ext uri="{BB962C8B-B14F-4D97-AF65-F5344CB8AC3E}">
        <p14:creationId xmlns:p14="http://schemas.microsoft.com/office/powerpoint/2010/main" val="912956712"/>
      </p:ext>
    </p:extLst>
  </p:cSld>
  <p:clrMapOvr>
    <a:masterClrMapping/>
  </p:clrMapOvr>
  <mc:AlternateContent xmlns:mc="http://schemas.openxmlformats.org/markup-compatibility/2006" xmlns:p14="http://schemas.microsoft.com/office/powerpoint/2010/main">
    <mc:Choice Requires="p14">
      <p:transition spd="slow" p14:dur="2000" advTm="44847"/>
    </mc:Choice>
    <mc:Fallback xmlns="">
      <p:transition spd="slow" advTm="448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74B75438-D321-4549-94A8-50F96D8677A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17EEE091-3E90-4C55-A785-C05F338588E8}"/>
              </a:ext>
            </a:extLst>
          </p:cNvPr>
          <p:cNvSpPr txBox="1"/>
          <p:nvPr/>
        </p:nvSpPr>
        <p:spPr>
          <a:xfrm>
            <a:off x="971600" y="1052736"/>
            <a:ext cx="7488832" cy="3592907"/>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шароит, шиддати зикршуда метавонад муддати тӯлонӣ нигоҳ дошта шавад, зеро дастгоҳи осебдида худкор аз шабака ҷудо намегардад. Илова бар ин, муайян намудани дастгоҳи вайроншуда дар байни дастгоҳҳои коршоям мушкил буда, хомӯш кардани он ба таври дастӣ талаб карда мешавад, ки ин ҳолат сатҳи хавфи истифодаи таҷҳизоти барқиро зиёд менамояд.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0119709"/>
      </p:ext>
    </p:extLst>
  </p:cSld>
  <p:clrMapOvr>
    <a:masterClrMapping/>
  </p:clrMapOvr>
  <mc:AlternateContent xmlns:mc="http://schemas.openxmlformats.org/markup-compatibility/2006" xmlns:p14="http://schemas.microsoft.com/office/powerpoint/2010/main">
    <mc:Choice Requires="p14">
      <p:transition spd="slow" p14:dur="2000" advTm="169297"/>
    </mc:Choice>
    <mc:Fallback xmlns="">
      <p:transition spd="slow" advTm="1692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B9B42438-03E0-4985-9A3E-D60B3D685EF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4ECE98D-3450-40BA-B059-1C4998F3F75E}"/>
              </a:ext>
            </a:extLst>
          </p:cNvPr>
          <p:cNvSpPr txBox="1"/>
          <p:nvPr/>
        </p:nvSpPr>
        <p:spPr>
          <a:xfrm>
            <a:off x="971600" y="836712"/>
            <a:ext cx="7776864"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Нейтрал — нуқтаи умумии пайвастшавии печҳои фазавии манбаи барқ (масалан, трансформатор ё генератор) ба ҳисоб меравад.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Дар системаҳои сефазаӣ, дар ҳолати сарбории симметрӣ, он ба потенсиали сифр мувофиқ мебошад.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Ҳангоми заминвасли нейтрал, пайвасти электрикӣ байни нуқтаи нейтрал ва замин тавассути дастгоҳи заминвасл бо муқовимати (Rз) ба вуҷуд оварда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0362717"/>
      </p:ext>
    </p:extLst>
  </p:cSld>
  <p:clrMapOvr>
    <a:masterClrMapping/>
  </p:clrMapOvr>
  <mc:AlternateContent xmlns:mc="http://schemas.openxmlformats.org/markup-compatibility/2006" xmlns:p14="http://schemas.microsoft.com/office/powerpoint/2010/main">
    <mc:Choice Requires="p14">
      <p:transition spd="slow" p14:dur="2000" advTm="28499"/>
    </mc:Choice>
    <mc:Fallback xmlns="">
      <p:transition spd="slow" advTm="284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0E971B84-753D-4AC7-BA46-E28E369FA0F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A222E752-019E-47EA-BD31-3EA9471CBB99}"/>
              </a:ext>
            </a:extLst>
          </p:cNvPr>
          <p:cNvSpPr txBox="1"/>
          <p:nvPr/>
        </p:nvSpPr>
        <p:spPr>
          <a:xfrm>
            <a:off x="1043607" y="980728"/>
            <a:ext cx="7637765" cy="2781915"/>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амал имконият медиҳад: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устувор намудани потенсиали нейтрал ба қимати наздик ба сифр;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таъмин намудани басташавии занҷири ҷараён ҳангоми вайроншавиҳо;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фароҳам овардани шароит барои кори дурусти ҳимояҳо.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54966"/>
    </mc:Choice>
    <mc:Fallback xmlns="">
      <p:transition spd="slow" advTm="549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B4A1F225-B1E8-4AA1-98EE-D3F7365D3479}"/>
              </a:ext>
            </a:extLst>
          </p:cNvPr>
          <p:cNvSpPr txBox="1"/>
          <p:nvPr/>
        </p:nvSpPr>
        <p:spPr>
          <a:xfrm>
            <a:off x="467544" y="5661248"/>
            <a:ext cx="7704856"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C0B03729-3A6C-4C34-8980-A3619D9BD8E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8421C8E-EEAC-4F74-84F8-B615CCBF2BAA}"/>
              </a:ext>
            </a:extLst>
          </p:cNvPr>
          <p:cNvSpPr txBox="1"/>
          <p:nvPr/>
        </p:nvSpPr>
        <p:spPr>
          <a:xfrm>
            <a:off x="1187624" y="829311"/>
            <a:ext cx="7416824" cy="4607159"/>
          </a:xfrm>
          <a:prstGeom prst="rect">
            <a:avLst/>
          </a:prstGeom>
          <a:noFill/>
        </p:spPr>
        <p:txBody>
          <a:bodyPr wrap="square">
            <a:spAutoFit/>
          </a:bodyPr>
          <a:lstStyle/>
          <a:p>
            <a:pPr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Формула</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ҳ</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ои асосии электрикӣ</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дар ҳолатҳои РК.</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ба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 ба замин дар</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фаза, ҷараён мувофиқи қонуни Ом муайян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1000"/>
              </a:spcAft>
              <a:tabLst>
                <a:tab pos="1675130" algn="l"/>
              </a:tabLst>
            </a:pPr>
            <a:r>
              <a:rPr lang="ru-RU" sz="2200" b="1" dirty="0" err="1">
                <a:effectLst/>
                <a:latin typeface="Times New Roman" panose="02020603050405020304" pitchFamily="18" charset="0"/>
                <a:ea typeface="Calibri" panose="020F0502020204030204" pitchFamily="34" charset="0"/>
                <a:cs typeface="Times New Roman" panose="02020603050405020304" pitchFamily="18" charset="0"/>
              </a:rPr>
              <a:t>Iз</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=Uф/</a:t>
            </a:r>
            <a:r>
              <a:rPr lang="ru-RU" sz="2200" b="1" dirty="0" err="1">
                <a:effectLst/>
                <a:latin typeface="Times New Roman" panose="02020603050405020304" pitchFamily="18" charset="0"/>
                <a:ea typeface="Calibri" panose="020F0502020204030204" pitchFamily="34" charset="0"/>
                <a:cs typeface="Times New Roman" panose="02020603050405020304" pitchFamily="18" charset="0"/>
              </a:rPr>
              <a:t>Zпетли</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   (1)</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tabLst>
                <a:tab pos="167513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tabLst>
                <a:tab pos="1675130" algn="l"/>
              </a:tabLst>
            </a:pP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I_з</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ҷараёни расиш ба замин;</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U— шиддати фазавӣ;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Z — муқовимати пурраи ҳалқаи «фаза–замин».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mc:AlternateContent xmlns:mc="http://schemas.openxmlformats.org/markup-compatibility/2006" xmlns:p14="http://schemas.microsoft.com/office/powerpoint/2010/main">
    <mc:Choice Requires="p14">
      <p:transition spd="slow" p14:dur="2000" advTm="87663"/>
    </mc:Choice>
    <mc:Fallback xmlns="">
      <p:transition spd="slow" advTm="876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9562B3E7-0644-40E4-B10A-3D96BB060F7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0DC633C-86B6-491E-890E-8E5D6CDF39E8}"/>
              </a:ext>
            </a:extLst>
          </p:cNvPr>
          <p:cNvSpPr txBox="1"/>
          <p:nvPr/>
        </p:nvSpPr>
        <p:spPr>
          <a:xfrm>
            <a:off x="1115616" y="1124744"/>
            <a:ext cx="7560840" cy="3971087"/>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Шиддати ламс (прикосновение) чунин муайян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Uпр​=</a:t>
            </a:r>
            <a:r>
              <a:rPr lang="ru-RU" sz="2200" b="1" dirty="0" err="1">
                <a:effectLst/>
                <a:latin typeface="Times New Roman" panose="02020603050405020304" pitchFamily="18" charset="0"/>
                <a:ea typeface="Times New Roman" panose="02020603050405020304" pitchFamily="18" charset="0"/>
                <a:cs typeface="Times New Roman" panose="02020603050405020304" pitchFamily="18" charset="0"/>
              </a:rPr>
              <a:t>Iз</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​⋅Rз​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(Rз) — муқовимати дастгоҳи заминвасл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Қобили қайд аст, ки ҳар қадар қимати (Rз) камтар бошад, ҳамон қадар шиддати хатарнок дар танаи таҷҳизот пасттар мегардад, ки ин ба баланд шудани сатҳи бехатарии электрикӣ мусоидат менамояд.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5009579"/>
      </p:ext>
    </p:extLst>
  </p:cSld>
  <p:clrMapOvr>
    <a:masterClrMapping/>
  </p:clrMapOvr>
  <mc:AlternateContent xmlns:mc="http://schemas.openxmlformats.org/markup-compatibility/2006" xmlns:p14="http://schemas.microsoft.com/office/powerpoint/2010/main">
    <mc:Choice Requires="p14">
      <p:transition spd="slow" p14:dur="2000" advTm="111010"/>
    </mc:Choice>
    <mc:Fallback xmlns="">
      <p:transition spd="slow" advTm="1110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D262494F-6A82-4C16-A161-EAABED853D8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5D25BA3-04B9-4668-80C5-7E89A58B3F74}"/>
              </a:ext>
            </a:extLst>
          </p:cNvPr>
          <p:cNvSpPr txBox="1"/>
          <p:nvPr/>
        </p:nvSpPr>
        <p:spPr>
          <a:xfrm>
            <a:off x="971600" y="674400"/>
            <a:ext cx="7776864" cy="5509200"/>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Хусусиятҳо:</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 хурд буда, хусусияти иқтидорӣ (емкостӣ) дорад;</a:t>
            </a: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имконияти кори шабака ҳангоми расиши якфаза ба замин нигоҳ дошта мешавад;</a:t>
            </a: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 дар фазаҳои осебнадида зиёд мегардад.</a:t>
            </a:r>
          </a:p>
          <a:p>
            <a:pPr marL="457200" algn="ctr">
              <a:lnSpc>
                <a:spcPct val="150000"/>
              </a:lnSpc>
              <a:spcAft>
                <a:spcPts val="0"/>
              </a:spcAft>
            </a:pPr>
            <a:r>
              <a:rPr lang="ru-RU" sz="2200" b="1" dirty="0" err="1">
                <a:effectLst/>
                <a:latin typeface="Times New Roman" panose="02020603050405020304" pitchFamily="18" charset="0"/>
                <a:ea typeface="Times New Roman" panose="02020603050405020304" pitchFamily="18" charset="0"/>
                <a:cs typeface="Times New Roman" panose="02020603050405020304" pitchFamily="18" charset="0"/>
              </a:rPr>
              <a:t>Uф→Uл</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(шиддати фазавӣ ба шиддати хаттӣ баробар мегардад)</a:t>
            </a: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Хусусиятҳо:</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расиши калон;</a:t>
            </a: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зуд хомӯш шудани осеб;</a:t>
            </a: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сатҳи баланди бехатарӣ.</a:t>
            </a:r>
          </a:p>
        </p:txBody>
      </p:sp>
    </p:spTree>
    <p:extLst>
      <p:ext uri="{BB962C8B-B14F-4D97-AF65-F5344CB8AC3E}">
        <p14:creationId xmlns:p14="http://schemas.microsoft.com/office/powerpoint/2010/main" val="195066618"/>
      </p:ext>
    </p:extLst>
  </p:cSld>
  <p:clrMapOvr>
    <a:masterClrMapping/>
  </p:clrMapOvr>
  <mc:AlternateContent xmlns:mc="http://schemas.openxmlformats.org/markup-compatibility/2006" xmlns:p14="http://schemas.microsoft.com/office/powerpoint/2010/main">
    <mc:Choice Requires="p14">
      <p:transition spd="slow" p14:dur="2000" advTm="98437"/>
    </mc:Choice>
    <mc:Fallback xmlns="">
      <p:transition spd="slow" advTm="984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DC043BE-B1CC-4BA0-BD08-503BA6E1B24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35E04D8C-68C1-4CB2-91AB-03D764B64508}"/>
              </a:ext>
            </a:extLst>
          </p:cNvPr>
          <p:cNvSpPr txBox="1"/>
          <p:nvPr/>
        </p:nvSpPr>
        <p:spPr>
          <a:xfrm>
            <a:off x="755576" y="1052736"/>
            <a:ext cx="7488832" cy="2472985"/>
          </a:xfrm>
          <a:prstGeom prst="rect">
            <a:avLst/>
          </a:prstGeom>
          <a:noFill/>
        </p:spPr>
        <p:txBody>
          <a:bodyPr wrap="square">
            <a:spAutoFit/>
          </a:bodyPr>
          <a:lstStyle/>
          <a:p>
            <a:pPr>
              <a:lnSpc>
                <a:spcPct val="115000"/>
              </a:lnSpc>
            </a:pPr>
            <a:r>
              <a:rPr lang="ru-RU" sz="1800" dirty="0">
                <a:effectLst/>
                <a:latin typeface="Times New Roman" panose="02020603050405020304" pitchFamily="18" charset="0"/>
                <a:ea typeface="Times New Roman" panose="02020603050405020304" pitchFamily="18" charset="0"/>
              </a:rPr>
              <a:t>Ҷараёни расиш (КЗ):</a:t>
            </a:r>
            <a:endParaRPr lang="ru-RU" sz="1600" dirty="0">
              <a:effectLst/>
              <a:latin typeface="Times New Roman" panose="02020603050405020304" pitchFamily="18" charset="0"/>
              <a:ea typeface="Times New Roman" panose="02020603050405020304" pitchFamily="18" charset="0"/>
            </a:endParaRPr>
          </a:p>
          <a:p>
            <a:r>
              <a:rPr lang="ru-RU" sz="2000" b="1" dirty="0">
                <a:effectLst/>
                <a:latin typeface="Times New Roman" panose="02020603050405020304" pitchFamily="18" charset="0"/>
                <a:ea typeface="Times New Roman" panose="02020603050405020304" pitchFamily="18" charset="0"/>
              </a:rPr>
              <a:t>                                           </a:t>
            </a:r>
          </a:p>
          <a:p>
            <a:pPr algn="ctr"/>
            <a:r>
              <a:rPr lang="ru-RU" sz="2000" b="1" dirty="0">
                <a:effectLst/>
                <a:latin typeface="Times New Roman" panose="02020603050405020304" pitchFamily="18" charset="0"/>
                <a:ea typeface="Times New Roman" panose="02020603050405020304" pitchFamily="18" charset="0"/>
              </a:rPr>
              <a:t> </a:t>
            </a:r>
            <a:r>
              <a:rPr lang="ru-RU" sz="2000" b="1" dirty="0" err="1">
                <a:effectLst/>
                <a:latin typeface="Times New Roman" panose="02020603050405020304" pitchFamily="18" charset="0"/>
                <a:ea typeface="Times New Roman" panose="02020603050405020304" pitchFamily="18" charset="0"/>
              </a:rPr>
              <a:t>Iкз</a:t>
            </a:r>
            <a:r>
              <a:rPr lang="ru-RU" sz="2000" b="1" dirty="0" err="1">
                <a:effectLst/>
                <a:latin typeface="Cambria Math" panose="02040503050406030204" pitchFamily="18" charset="0"/>
                <a:ea typeface="Times New Roman" panose="02020603050405020304" pitchFamily="18" charset="0"/>
                <a:cs typeface="Cambria Math" panose="02040503050406030204" pitchFamily="18" charset="0"/>
              </a:rPr>
              <a:t>≫</a:t>
            </a:r>
            <a:r>
              <a:rPr lang="ru-RU" sz="2000" b="1" dirty="0" err="1">
                <a:effectLst/>
                <a:latin typeface="Times New Roman" panose="02020603050405020304" pitchFamily="18" charset="0"/>
                <a:ea typeface="Times New Roman" panose="02020603050405020304" pitchFamily="18" charset="0"/>
              </a:rPr>
              <a:t>Iнагрузки</a:t>
            </a:r>
            <a:r>
              <a:rPr lang="ru-RU" sz="2000" b="1" dirty="0">
                <a:effectLst/>
                <a:latin typeface="Times New Roman" panose="02020603050405020304" pitchFamily="18" charset="0"/>
                <a:ea typeface="Times New Roman" panose="02020603050405020304" pitchFamily="18" charset="0"/>
              </a:rPr>
              <a:t> (</a:t>
            </a:r>
            <a:r>
              <a:rPr lang="tg-Cyrl-TJ" sz="2000" b="1" dirty="0">
                <a:effectLst/>
                <a:latin typeface="Times New Roman" panose="02020603050405020304" pitchFamily="18" charset="0"/>
                <a:ea typeface="Times New Roman" panose="02020603050405020304" pitchFamily="18" charset="0"/>
              </a:rPr>
              <a:t>4</a:t>
            </a:r>
            <a:r>
              <a:rPr lang="ru-RU" sz="2000" b="1" dirty="0">
                <a:effectLst/>
                <a:latin typeface="Times New Roman" panose="02020603050405020304" pitchFamily="18" charset="0"/>
                <a:ea typeface="Times New Roman" panose="02020603050405020304" pitchFamily="18" charset="0"/>
              </a:rPr>
              <a:t>)</a:t>
            </a:r>
          </a:p>
          <a:p>
            <a:pPr algn="ctr"/>
            <a:endParaRPr lang="ru-RU" sz="2000" b="1" dirty="0">
              <a:latin typeface="Times New Roman" panose="02020603050405020304" pitchFamily="18" charset="0"/>
            </a:endParaRPr>
          </a:p>
          <a:p>
            <a:pPr algn="ctr"/>
            <a:r>
              <a:rPr lang="ru-RU" sz="1800" dirty="0">
                <a:effectLst/>
                <a:latin typeface="Times New Roman" panose="02020603050405020304" pitchFamily="18" charset="0"/>
                <a:ea typeface="Times New Roman" panose="02020603050405020304" pitchFamily="18" charset="0"/>
              </a:rPr>
              <a:t>Барои маҳдуд намудани ҷараён муқовимати (R) истифода бурда мешавад:</a:t>
            </a:r>
          </a:p>
          <a:p>
            <a:pPr algn="ctr"/>
            <a:endParaRPr lang="ru-RU" b="1" dirty="0">
              <a:latin typeface="Times New Roman" panose="02020603050405020304" pitchFamily="18" charset="0"/>
            </a:endParaRPr>
          </a:p>
          <a:p>
            <a:pPr algn="ctr"/>
            <a:endParaRPr lang="ru-RU" sz="2000" b="1" dirty="0">
              <a:latin typeface="Times New Roman" panose="02020603050405020304" pitchFamily="18" charset="0"/>
            </a:endParaRPr>
          </a:p>
          <a:p>
            <a:pPr algn="ctr"/>
            <a:endParaRPr lang="ru-RU" dirty="0"/>
          </a:p>
        </p:txBody>
      </p:sp>
      <p:pic>
        <p:nvPicPr>
          <p:cNvPr id="10" name="Рисунок 9">
            <a:extLst>
              <a:ext uri="{FF2B5EF4-FFF2-40B4-BE49-F238E27FC236}">
                <a16:creationId xmlns:a16="http://schemas.microsoft.com/office/drawing/2014/main" id="{49220E8E-DFD6-4721-9F90-2E8D9D683E0F}"/>
              </a:ext>
            </a:extLst>
          </p:cNvPr>
          <p:cNvPicPr/>
          <p:nvPr/>
        </p:nvPicPr>
        <p:blipFill>
          <a:blip r:embed="rId2">
            <a:extLst>
              <a:ext uri="{28A0092B-C50C-407E-A947-70E740481C1C}">
                <a14:useLocalDpi xmlns:a14="http://schemas.microsoft.com/office/drawing/2010/main" val="0"/>
              </a:ext>
            </a:extLst>
          </a:blip>
          <a:stretch>
            <a:fillRect/>
          </a:stretch>
        </p:blipFill>
        <p:spPr>
          <a:xfrm>
            <a:off x="3419872" y="3214394"/>
            <a:ext cx="1867644" cy="896116"/>
          </a:xfrm>
          <a:prstGeom prst="rect">
            <a:avLst/>
          </a:prstGeom>
        </p:spPr>
      </p:pic>
      <p:sp>
        <p:nvSpPr>
          <p:cNvPr id="12" name="TextBox 11">
            <a:extLst>
              <a:ext uri="{FF2B5EF4-FFF2-40B4-BE49-F238E27FC236}">
                <a16:creationId xmlns:a16="http://schemas.microsoft.com/office/drawing/2014/main" id="{B41F052D-A854-4E7E-B983-B25A22F6A5CB}"/>
              </a:ext>
            </a:extLst>
          </p:cNvPr>
          <p:cNvSpPr txBox="1"/>
          <p:nvPr/>
        </p:nvSpPr>
        <p:spPr>
          <a:xfrm>
            <a:off x="5436096" y="3477786"/>
            <a:ext cx="504056"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a:t>
            </a:r>
            <a:r>
              <a:rPr lang="tg-Cyrl-TJ" sz="1800" b="1" dirty="0">
                <a:effectLst/>
                <a:latin typeface="Times New Roman" panose="02020603050405020304" pitchFamily="18" charset="0"/>
                <a:ea typeface="Times New Roman" panose="02020603050405020304" pitchFamily="18" charset="0"/>
              </a:rPr>
              <a:t>5</a:t>
            </a:r>
            <a:r>
              <a:rPr lang="ru-RU" sz="1800" b="1" dirty="0">
                <a:effectLst/>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763357145"/>
      </p:ext>
    </p:extLst>
  </p:cSld>
  <p:clrMapOvr>
    <a:masterClrMapping/>
  </p:clrMapOvr>
  <mc:AlternateContent xmlns:mc="http://schemas.openxmlformats.org/markup-compatibility/2006" xmlns:p14="http://schemas.microsoft.com/office/powerpoint/2010/main">
    <mc:Choice Requires="p14">
      <p:transition spd="slow" p14:dur="2000" advTm="41956"/>
    </mc:Choice>
    <mc:Fallback xmlns="">
      <p:transition spd="slow" advTm="4195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DA833DA-4B7A-4277-82B1-B31CB8858AE4}"/>
              </a:ext>
            </a:extLst>
          </p:cNvPr>
          <p:cNvSpPr txBox="1"/>
          <p:nvPr/>
        </p:nvSpPr>
        <p:spPr>
          <a:xfrm>
            <a:off x="1403648" y="780018"/>
            <a:ext cx="7128792" cy="2062872"/>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Times New Roman" panose="02020603050405020304" pitchFamily="18" charset="0"/>
              </a:rPr>
              <a:t>Афзалиятҳо:</a:t>
            </a:r>
            <a:endParaRPr lang="ru-RU"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коҳиш ёфтани осебҳои гармӣ;</a:t>
            </a:r>
          </a:p>
          <a:p>
            <a:pPr marL="34290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кам шудани аз шиддатҳои камонӣ (дугавӣ).</a:t>
            </a:r>
          </a:p>
          <a:p>
            <a:pPr marL="342900" lvl="0" indent="-342900">
              <a:lnSpc>
                <a:spcPct val="150000"/>
              </a:lnSpc>
              <a:buSzPts val="1000"/>
              <a:buFont typeface="Symbol" panose="05050102010706020507" pitchFamily="18" charset="2"/>
              <a:buChar char=""/>
              <a:tabLst>
                <a:tab pos="457200" algn="l"/>
              </a:tabLst>
            </a:pPr>
            <a:endParaRPr lang="ru-RU" sz="2200" dirty="0">
              <a:effectLst/>
              <a:latin typeface="Times New Roman" panose="02020603050405020304" pitchFamily="18" charset="0"/>
              <a:ea typeface="Times New Roman" panose="02020603050405020304" pitchFamily="18" charset="0"/>
            </a:endParaRPr>
          </a:p>
        </p:txBody>
      </p:sp>
      <p:pic>
        <p:nvPicPr>
          <p:cNvPr id="9" name="Рисунок 8">
            <a:extLst>
              <a:ext uri="{FF2B5EF4-FFF2-40B4-BE49-F238E27FC236}">
                <a16:creationId xmlns:a16="http://schemas.microsoft.com/office/drawing/2014/main" id="{43AC7A2D-95CB-480B-907C-E11156EB631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203848" y="2636912"/>
            <a:ext cx="3240360" cy="2583383"/>
          </a:xfrm>
          <a:prstGeom prst="rect">
            <a:avLst/>
          </a:prstGeom>
        </p:spPr>
      </p:pic>
      <p:sp>
        <p:nvSpPr>
          <p:cNvPr id="11" name="TextBox 10">
            <a:extLst>
              <a:ext uri="{FF2B5EF4-FFF2-40B4-BE49-F238E27FC236}">
                <a16:creationId xmlns:a16="http://schemas.microsoft.com/office/drawing/2014/main" id="{7D89364E-F93C-4810-AB97-4F61294DC4C5}"/>
              </a:ext>
            </a:extLst>
          </p:cNvPr>
          <p:cNvSpPr txBox="1"/>
          <p:nvPr/>
        </p:nvSpPr>
        <p:spPr>
          <a:xfrm>
            <a:off x="827584" y="5661248"/>
            <a:ext cx="6336704" cy="324384"/>
          </a:xfrm>
          <a:prstGeom prst="rect">
            <a:avLst/>
          </a:prstGeom>
          <a:noFill/>
        </p:spPr>
        <p:txBody>
          <a:bodyPr wrap="square">
            <a:spAutoFit/>
          </a:bodyPr>
          <a:lstStyle/>
          <a:p>
            <a:pPr>
              <a:lnSpc>
                <a:spcPct val="115000"/>
              </a:lnSpc>
              <a:spcAft>
                <a:spcPts val="1000"/>
              </a:spcAft>
            </a:pPr>
            <a:r>
              <a:rPr lang="ru-RU" sz="1400" i="1" dirty="0">
                <a:effectLst/>
                <a:latin typeface="Times New Roman" panose="02020603050405020304" pitchFamily="18" charset="0"/>
                <a:ea typeface="Times New Roman" panose="02020603050405020304" pitchFamily="18" charset="0"/>
                <a:cs typeface="Times New Roman" panose="02020603050405020304" pitchFamily="18" charset="0"/>
              </a:rPr>
              <a:t>Расм 1. Системаи заминвасл бо муқовимати маҳдудкунанда</a:t>
            </a:r>
            <a:r>
              <a:rPr lang="tg-Cyrl-TJ" sz="14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Заголовок 1">
            <a:extLst>
              <a:ext uri="{FF2B5EF4-FFF2-40B4-BE49-F238E27FC236}">
                <a16:creationId xmlns:a16="http://schemas.microsoft.com/office/drawing/2014/main" id="{65295EAF-7346-49CA-B908-F557765664D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431321"/>
      </p:ext>
    </p:extLst>
  </p:cSld>
  <p:clrMapOvr>
    <a:masterClrMapping/>
  </p:clrMapOvr>
  <mc:AlternateContent xmlns:mc="http://schemas.openxmlformats.org/markup-compatibility/2006" xmlns:p14="http://schemas.microsoft.com/office/powerpoint/2010/main">
    <mc:Choice Requires="p14">
      <p:transition spd="slow" p14:dur="2000" advTm="70823"/>
    </mc:Choice>
    <mc:Fallback xmlns="">
      <p:transition spd="slow" advTm="708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58200EE-4418-41A3-BFB9-6011570A6F3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D9D6CECD-80FC-4913-8F1E-158D3B786EC5}"/>
              </a:ext>
            </a:extLst>
          </p:cNvPr>
          <p:cNvSpPr txBox="1"/>
          <p:nvPr/>
        </p:nvSpPr>
        <p:spPr>
          <a:xfrm>
            <a:off x="827584" y="457483"/>
            <a:ext cx="7848872" cy="5601533"/>
          </a:xfrm>
          <a:prstGeom prst="rect">
            <a:avLst/>
          </a:prstGeom>
          <a:noFill/>
        </p:spPr>
        <p:txBody>
          <a:bodyPr wrap="square">
            <a:spAutoFit/>
          </a:bodyPr>
          <a:lstStyle/>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Нақши заминвасли муҳофизатии нейтрал</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муҳофизатии нейтрал яке аз унсурҳои асосии таъмини бехатарии электрикӣ ба ҳисоб меравад ва барои ташаккули шароити боэътимоди кори дастгоҳҳои ҳимоявӣ хизмат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Таъмини ба кор даромадани ҳимоя-б</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арои хомӯшшавии боэътимоди қисмати осебдида иҷрои шарти зерин зарур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Iз​≥Iср​     (6)</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(Iср— ҷараёни ба кордарории дастгоҳи </a:t>
            </a:r>
          </a:p>
          <a:p>
            <a:pPr algn="just"/>
            <a:r>
              <a:rPr lang="tg-Cyrl-TJ" dirty="0">
                <a:effectLst/>
                <a:latin typeface="Times New Roman" panose="02020603050405020304" pitchFamily="18" charset="0"/>
                <a:ea typeface="Times New Roman" panose="02020603050405020304" pitchFamily="18" charset="0"/>
                <a:cs typeface="Times New Roman" panose="02020603050405020304" pitchFamily="18" charset="0"/>
              </a:rPr>
              <a:t>муҳофизатӣ мебошад.</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1457508"/>
      </p:ext>
    </p:extLst>
  </p:cSld>
  <p:clrMapOvr>
    <a:masterClrMapping/>
  </p:clrMapOvr>
  <mc:AlternateContent xmlns:mc="http://schemas.openxmlformats.org/markup-compatibility/2006" xmlns:p14="http://schemas.microsoft.com/office/powerpoint/2010/main">
    <mc:Choice Requires="p14">
      <p:transition spd="slow" p14:dur="2000" advTm="86975"/>
    </mc:Choice>
    <mc:Fallback xmlns="">
      <p:transition spd="slow" advTm="869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B7BE571-BB45-43A4-B863-7768E44AEF7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1567793-E3F4-4236-A038-FE24F1C13E9B}"/>
              </a:ext>
            </a:extLst>
          </p:cNvPr>
          <p:cNvSpPr txBox="1"/>
          <p:nvPr/>
        </p:nvSpPr>
        <p:spPr>
          <a:xfrm>
            <a:off x="899592" y="1034538"/>
            <a:ext cx="7776864" cy="4986750"/>
          </a:xfrm>
          <a:prstGeom prst="rect">
            <a:avLst/>
          </a:prstGeom>
          <a:noFill/>
        </p:spPr>
        <p:txBody>
          <a:bodyPr wrap="square">
            <a:spAutoFit/>
          </a:bodyPr>
          <a:lstStyle/>
          <a:p>
            <a:pPr>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Маҳдуд намудани шиддати ламс (прикосновение)</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Қимати бехатар: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1000"/>
              </a:spcAft>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Uпр​≤50 В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7</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шароити муқаррарӣ)</a:t>
            </a:r>
          </a:p>
          <a:p>
            <a:pPr>
              <a:lnSpc>
                <a:spcPct val="150000"/>
              </a:lnSpc>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Танзими</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шиддатҳо</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нейтрал пешгирӣ менамояд:</a:t>
            </a: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ҷойивазшавии нуқтаи нейтрал;</a:t>
            </a: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асимметрияи шиддатҳо;</a:t>
            </a:r>
          </a:p>
          <a:p>
            <a:pPr marL="342900" lvl="0" indent="-342900">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шиддатҳо</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 фавқулзиёдшавӣ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34892868"/>
      </p:ext>
    </p:extLst>
  </p:cSld>
  <p:clrMapOvr>
    <a:masterClrMapping/>
  </p:clrMapOvr>
  <mc:AlternateContent xmlns:mc="http://schemas.openxmlformats.org/markup-compatibility/2006" xmlns:p14="http://schemas.microsoft.com/office/powerpoint/2010/main">
    <mc:Choice Requires="p14">
      <p:transition spd="slow" p14:dur="2000" advTm="82566"/>
    </mc:Choice>
    <mc:Fallback xmlns="">
      <p:transition spd="slow" advTm="825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2D9A954-9A59-44F1-9975-16CDD78D83E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50000"/>
              </a:lnSpc>
              <a:spcAft>
                <a:spcPts val="100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Вазифаи заминвасли такрории ноқили сифрии муҳофизатӣ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56471A2E-9CA1-4332-9F45-E858018198C3}"/>
              </a:ext>
            </a:extLst>
          </p:cNvPr>
          <p:cNvSpPr txBox="1"/>
          <p:nvPr/>
        </p:nvSpPr>
        <p:spPr>
          <a:xfrm>
            <a:off x="971600" y="764704"/>
            <a:ext cx="7776864" cy="4602029"/>
          </a:xfrm>
          <a:prstGeom prst="rect">
            <a:avLst/>
          </a:prstGeom>
          <a:noFill/>
        </p:spPr>
        <p:txBody>
          <a:bodyPr wrap="square">
            <a:spAutoFit/>
          </a:bodyPr>
          <a:lstStyle/>
          <a:p>
            <a:pPr algn="just">
              <a:lnSpc>
                <a:spcPct val="150000"/>
              </a:lnSpc>
            </a:pPr>
            <a:r>
              <a:rPr lang="ru-RU" sz="2200" b="1" dirty="0">
                <a:effectLst/>
                <a:latin typeface="Times New Roman" panose="02020603050405020304" pitchFamily="18" charset="0"/>
                <a:ea typeface="Times New Roman" panose="02020603050405020304" pitchFamily="18" charset="0"/>
              </a:rPr>
              <a:t>Заминвасли муҳофизатии нейтрал:</a:t>
            </a:r>
            <a:endParaRPr lang="ru-RU" sz="22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шароити бехатари истифодаи таҷҳизотро фароҳам меорад;</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кори дастгоҳҳои муҳофизатиро таъмин менамояд;</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эҳтимолияти ҳолатҳои садамавиро коҳиш медиҳад;</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режимҳои кори шабакаро устувор мегардонад.</a:t>
            </a:r>
          </a:p>
          <a:p>
            <a:pPr algn="just">
              <a:lnSpc>
                <a:spcPct val="150000"/>
              </a:lnSpc>
            </a:pPr>
            <a:r>
              <a:rPr lang="ru-RU" sz="2200" b="1" dirty="0">
                <a:effectLst/>
                <a:latin typeface="Times New Roman" panose="02020603050405020304" pitchFamily="18" charset="0"/>
                <a:ea typeface="Times New Roman" panose="02020603050405020304" pitchFamily="18" charset="0"/>
              </a:rPr>
              <a:t>Самаранокии система аз омилҳои зерин вобаста аст:</a:t>
            </a:r>
            <a:endParaRPr lang="ru-RU" sz="2200"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қимати муқовимати заминвасл;</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интихоби дурусти режими нейтрал;</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сифати ҳимояи релеӣ.</a:t>
            </a:r>
          </a:p>
        </p:txBody>
      </p:sp>
    </p:spTree>
    <p:extLst>
      <p:ext uri="{BB962C8B-B14F-4D97-AF65-F5344CB8AC3E}">
        <p14:creationId xmlns:p14="http://schemas.microsoft.com/office/powerpoint/2010/main" val="2316519128"/>
      </p:ext>
    </p:extLst>
  </p:cSld>
  <p:clrMapOvr>
    <a:masterClrMapping/>
  </p:clrMapOvr>
  <mc:AlternateContent xmlns:mc="http://schemas.openxmlformats.org/markup-compatibility/2006" xmlns:p14="http://schemas.microsoft.com/office/powerpoint/2010/main">
    <mc:Choice Requires="p14">
      <p:transition spd="slow" p14:dur="2000" advTm="53731"/>
    </mc:Choice>
    <mc:Fallback xmlns="">
      <p:transition spd="slow" advTm="5373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C8DB70D8-F88A-4F52-ADF4-D9B9DB00FE6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83622D2B-E45E-441E-8DD1-9AC43D49F89A}"/>
              </a:ext>
            </a:extLst>
          </p:cNvPr>
          <p:cNvSpPr txBox="1"/>
          <p:nvPr/>
        </p:nvSpPr>
        <p:spPr>
          <a:xfrm>
            <a:off x="899592" y="1340768"/>
            <a:ext cx="7776864" cy="3078535"/>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Ҳолатҳои садамавӣ дар системаҳои электроэнергетикӣ вайроншавии реҷаи муқаррарии корро ифода менамоянд, ки ба хомӯшшавӣ, осеб дидани таҷҳизот ё ба вуҷуд омадани хатар барои ҳаёти одамон оварда мерасонанд. Сабабҳои асосии чунин ҳолатҳоро метавон ба ду гурӯҳ ҷудо намуд: техникӣ ва истифодабарӣ (эксплуатационӣ).</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3952562"/>
      </p:ext>
    </p:extLst>
  </p:cSld>
  <p:clrMapOvr>
    <a:masterClrMapping/>
  </p:clrMapOvr>
  <mc:AlternateContent xmlns:mc="http://schemas.openxmlformats.org/markup-compatibility/2006" xmlns:p14="http://schemas.microsoft.com/office/powerpoint/2010/main">
    <mc:Choice Requires="p14">
      <p:transition spd="slow" p14:dur="2000" advTm="31363"/>
    </mc:Choice>
    <mc:Fallback xmlns="">
      <p:transition spd="slow" advTm="313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E02E391-F9D4-4F73-994C-7F4614B8E37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901E0988-4309-4B20-88C5-FFECFF9CB1DA}"/>
              </a:ext>
            </a:extLst>
          </p:cNvPr>
          <p:cNvSpPr txBox="1"/>
          <p:nvPr/>
        </p:nvSpPr>
        <p:spPr>
          <a:xfrm>
            <a:off x="827584" y="664820"/>
            <a:ext cx="7776864" cy="1107996"/>
          </a:xfrm>
          <a:prstGeom prst="rect">
            <a:avLst/>
          </a:prstGeom>
          <a:noFill/>
        </p:spPr>
        <p:txBody>
          <a:bodyPr wrap="square">
            <a:spAutoFit/>
          </a:bodyPr>
          <a:lstStyle/>
          <a:p>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Сабабҳои техникии ҳолатҳои садамавӣ-ин с</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абабҳои техникӣ ба ҳолати физикии таҷҳизот, равандҳои дохили шабакаи барқӣ ва таъсироти беруна вобаста мебошанд.</a:t>
            </a:r>
            <a:endParaRPr lang="ru-RU" sz="2200" dirty="0">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5E404A37-90A7-47E4-9A19-D2CC94EF427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547664" y="2060848"/>
            <a:ext cx="5616624" cy="4104456"/>
          </a:xfrm>
          <a:prstGeom prst="rect">
            <a:avLst/>
          </a:prstGeom>
        </p:spPr>
      </p:pic>
      <p:sp>
        <p:nvSpPr>
          <p:cNvPr id="9" name="TextBox 8">
            <a:extLst>
              <a:ext uri="{FF2B5EF4-FFF2-40B4-BE49-F238E27FC236}">
                <a16:creationId xmlns:a16="http://schemas.microsoft.com/office/drawing/2014/main" id="{5120877E-8A01-483D-97D9-D016E1267E80}"/>
              </a:ext>
            </a:extLst>
          </p:cNvPr>
          <p:cNvSpPr txBox="1"/>
          <p:nvPr/>
        </p:nvSpPr>
        <p:spPr>
          <a:xfrm>
            <a:off x="395536" y="6165304"/>
            <a:ext cx="6624736" cy="307777"/>
          </a:xfrm>
          <a:prstGeom prst="rect">
            <a:avLst/>
          </a:prstGeom>
          <a:noFill/>
        </p:spPr>
        <p:txBody>
          <a:bodyPr wrap="square">
            <a:spAutoFit/>
          </a:bodyPr>
          <a:lstStyle/>
          <a:p>
            <a:r>
              <a:rPr lang="tg-Cyrl-TJ" sz="1400" i="1" dirty="0">
                <a:effectLst/>
                <a:latin typeface="Times New Roman" panose="02020603050405020304" pitchFamily="18" charset="0"/>
                <a:ea typeface="Times New Roman" panose="02020603050405020304" pitchFamily="18" charset="0"/>
              </a:rPr>
              <a:t>Расм 2. Сабабҳои ҳолатҳои садамавӣ дар системаҳои электроэнергетикӣ (ЭЭС).</a:t>
            </a:r>
            <a:endParaRPr lang="ru-RU" sz="12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7726638"/>
      </p:ext>
    </p:extLst>
  </p:cSld>
  <p:clrMapOvr>
    <a:masterClrMapping/>
  </p:clrMapOvr>
  <mc:AlternateContent xmlns:mc="http://schemas.openxmlformats.org/markup-compatibility/2006" xmlns:p14="http://schemas.microsoft.com/office/powerpoint/2010/main">
    <mc:Choice Requires="p14">
      <p:transition spd="slow" p14:dur="2000" advTm="105264"/>
    </mc:Choice>
    <mc:Fallback xmlns="">
      <p:transition spd="slow" advTm="10526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ACDCEE50-7C5C-49B2-9DBE-84098F550BA2}"/>
              </a:ext>
            </a:extLst>
          </p:cNvPr>
          <p:cNvSpPr/>
          <p:nvPr/>
        </p:nvSpPr>
        <p:spPr>
          <a:xfrm>
            <a:off x="517372" y="6274196"/>
            <a:ext cx="765502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a:t>
            </a:r>
            <a:r>
              <a:rPr lang="ru-RU" sz="1200" i="1" dirty="0">
                <a:effectLst/>
                <a:latin typeface="Times New Roman" panose="02020603050405020304" pitchFamily="18" charset="0"/>
                <a:ea typeface="Times New Roman" panose="02020603050405020304" pitchFamily="18" charset="0"/>
              </a:rPr>
              <a:t> Изолятори осебдида (сӯрохшавии Оиқ).</a:t>
            </a:r>
            <a:r>
              <a:rPr lang="tg-Cyrl-TJ" sz="1200" i="1" dirty="0">
                <a:latin typeface="Times New Roman" panose="02020603050405020304" pitchFamily="18" charset="0"/>
                <a:cs typeface="Times New Roman" panose="02020603050405020304" pitchFamily="18" charset="0"/>
              </a:rPr>
              <a:t> Аз муаллиф: бо истифода </a:t>
            </a:r>
          </a:p>
          <a:p>
            <a:r>
              <a:rPr lang="tg-Cyrl-TJ" sz="1200" i="1" dirty="0">
                <a:latin typeface="Times New Roman" panose="02020603050405020304" pitchFamily="18" charset="0"/>
                <a:cs typeface="Times New Roman" panose="02020603050405020304" pitchFamily="18" charset="0"/>
              </a:rPr>
              <a:t>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48AAD5AE-F27F-448F-97E8-CF8CC59E7B3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10" name="TextBox 9">
            <a:extLst>
              <a:ext uri="{FF2B5EF4-FFF2-40B4-BE49-F238E27FC236}">
                <a16:creationId xmlns:a16="http://schemas.microsoft.com/office/drawing/2014/main" id="{2FCA6EE0-FD8E-47B6-BDC9-46E2F72F350E}"/>
              </a:ext>
            </a:extLst>
          </p:cNvPr>
          <p:cNvSpPr txBox="1"/>
          <p:nvPr/>
        </p:nvSpPr>
        <p:spPr>
          <a:xfrm>
            <a:off x="971600" y="548680"/>
            <a:ext cx="7704856" cy="3023713"/>
          </a:xfrm>
          <a:prstGeom prst="rect">
            <a:avLst/>
          </a:prstGeom>
          <a:noFill/>
        </p:spPr>
        <p:txBody>
          <a:bodyPr wrap="square">
            <a:spAutoFit/>
          </a:bodyPr>
          <a:lstStyle/>
          <a:p>
            <a:pPr>
              <a:lnSpc>
                <a:spcPct val="115000"/>
              </a:lnSpc>
              <a:spcAft>
                <a:spcPts val="100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Нуқсонҳои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инкишофёбанда</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Разрядҳои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қисмӣ</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Разрядҳои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стримерӣ</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Зарядҳои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ҳаҷмӣ</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Разрядҳои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дарахтшакл</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древовидӣ</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ва трекинг</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Натиҷа:</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Деградатсияи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изолятсия ва коҳиши муҳлати хизмат, ки дар ниҳоят ба шикасти (пробои) пурраи изолятсия оварда мерасонад.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A9036427-22A6-4583-8B89-7EC9BE07412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763688" y="3717032"/>
            <a:ext cx="4176464" cy="2499813"/>
          </a:xfrm>
          <a:prstGeom prst="rect">
            <a:avLst/>
          </a:prstGeom>
        </p:spPr>
      </p:pic>
      <p:sp>
        <p:nvSpPr>
          <p:cNvPr id="12" name="TextBox 11">
            <a:extLst>
              <a:ext uri="{FF2B5EF4-FFF2-40B4-BE49-F238E27FC236}">
                <a16:creationId xmlns:a16="http://schemas.microsoft.com/office/drawing/2014/main" id="{7ED08AFF-B38E-4C08-A21D-3FEC302D16A4}"/>
              </a:ext>
            </a:extLst>
          </p:cNvPr>
          <p:cNvSpPr txBox="1"/>
          <p:nvPr/>
        </p:nvSpPr>
        <p:spPr>
          <a:xfrm>
            <a:off x="4384413" y="863346"/>
            <a:ext cx="4580388" cy="646331"/>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Расм 3. Изолятори осебдида (сӯрохшавии Оиқ)</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mc:AlternateContent xmlns:mc="http://schemas.openxmlformats.org/markup-compatibility/2006" xmlns:p14="http://schemas.microsoft.com/office/powerpoint/2010/main">
    <mc:Choice Requires="p14">
      <p:transition spd="slow" p14:dur="2000" advTm="88324"/>
    </mc:Choice>
    <mc:Fallback xmlns="">
      <p:transition spd="slow" advTm="883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68CC18CC-A0E1-49F7-9FF9-8D17A4B3A67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FF25B0FB-4274-4E35-A3D3-AAFEFD1B0C6A}"/>
              </a:ext>
            </a:extLst>
          </p:cNvPr>
          <p:cNvSpPr txBox="1"/>
          <p:nvPr/>
        </p:nvSpPr>
        <p:spPr>
          <a:xfrm>
            <a:off x="971600" y="836712"/>
            <a:ext cx="7776864" cy="4111895"/>
          </a:xfrm>
          <a:prstGeom prst="rect">
            <a:avLst/>
          </a:prstGeom>
          <a:noFill/>
        </p:spPr>
        <p:txBody>
          <a:bodyPr wrap="square">
            <a:spAutoFit/>
          </a:bodyPr>
          <a:lstStyle/>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Оиқ унсури асосие мебошад, ки ҷудошавии қисмҳои ҷараёнгузарро таъмин мекунад. Осеб дидани он яке аз сабабҳои маъмултарини ҳолатҳои садамавӣ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Сабабҳои вайроншавии Оиқ: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куҳнашавӣ (термикӣ, электрикӣ);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таъсири намӣ;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осебҳои механикӣ;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ифлосшавӣ;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разрядҳои қисман.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94031"/>
      </p:ext>
    </p:extLst>
  </p:cSld>
  <p:clrMapOvr>
    <a:masterClrMapping/>
  </p:clrMapOvr>
  <mc:AlternateContent xmlns:mc="http://schemas.openxmlformats.org/markup-compatibility/2006" xmlns:p14="http://schemas.microsoft.com/office/powerpoint/2010/main">
    <mc:Choice Requires="p14">
      <p:transition spd="slow" p14:dur="2000" advTm="36899"/>
    </mc:Choice>
    <mc:Fallback xmlns="">
      <p:transition spd="slow" advTm="3689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EB144EC6-11E2-4621-9E38-FF3D633C01C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22EA963D-416B-4968-9AB2-7663B614EC91}"/>
              </a:ext>
            </a:extLst>
          </p:cNvPr>
          <p:cNvSpPr txBox="1"/>
          <p:nvPr/>
        </p:nvSpPr>
        <p:spPr>
          <a:xfrm>
            <a:off x="801924" y="908720"/>
            <a:ext cx="8136904" cy="1053750"/>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Times New Roman" panose="02020603050405020304" pitchFamily="18" charset="0"/>
              </a:rPr>
              <a:t>Моҳияти физикӣ: </a:t>
            </a:r>
            <a:r>
              <a:rPr lang="ru-RU" sz="2200" dirty="0">
                <a:effectLst/>
                <a:latin typeface="Times New Roman" panose="02020603050405020304" pitchFamily="18" charset="0"/>
                <a:ea typeface="Times New Roman" panose="02020603050405020304" pitchFamily="18" charset="0"/>
              </a:rPr>
              <a:t>Кам шудани муқовимати Оиқ боиси ихроҷи ҷараён мегардад.</a:t>
            </a:r>
            <a:endParaRPr lang="ru-RU" sz="2200" dirty="0"/>
          </a:p>
        </p:txBody>
      </p:sp>
      <p:pic>
        <p:nvPicPr>
          <p:cNvPr id="8" name="Рисунок 7">
            <a:extLst>
              <a:ext uri="{FF2B5EF4-FFF2-40B4-BE49-F238E27FC236}">
                <a16:creationId xmlns:a16="http://schemas.microsoft.com/office/drawing/2014/main" id="{DD92B89F-8520-44BF-93B0-4B63F037E343}"/>
              </a:ext>
            </a:extLst>
          </p:cNvPr>
          <p:cNvPicPr/>
          <p:nvPr/>
        </p:nvPicPr>
        <p:blipFill>
          <a:blip r:embed="rId2">
            <a:extLst>
              <a:ext uri="{28A0092B-C50C-407E-A947-70E740481C1C}">
                <a14:useLocalDpi xmlns:a14="http://schemas.microsoft.com/office/drawing/2010/main" val="0"/>
              </a:ext>
            </a:extLst>
          </a:blip>
          <a:stretch>
            <a:fillRect/>
          </a:stretch>
        </p:blipFill>
        <p:spPr>
          <a:xfrm>
            <a:off x="3059832" y="2348880"/>
            <a:ext cx="1872208" cy="1152128"/>
          </a:xfrm>
          <a:prstGeom prst="rect">
            <a:avLst/>
          </a:prstGeom>
        </p:spPr>
      </p:pic>
      <p:sp>
        <p:nvSpPr>
          <p:cNvPr id="9" name="TextBox 8">
            <a:extLst>
              <a:ext uri="{FF2B5EF4-FFF2-40B4-BE49-F238E27FC236}">
                <a16:creationId xmlns:a16="http://schemas.microsoft.com/office/drawing/2014/main" id="{9CB8D9EE-4CFE-48D7-A210-8F015A2800D4}"/>
              </a:ext>
            </a:extLst>
          </p:cNvPr>
          <p:cNvSpPr txBox="1"/>
          <p:nvPr/>
        </p:nvSpPr>
        <p:spPr>
          <a:xfrm>
            <a:off x="5004048" y="2729602"/>
            <a:ext cx="1440160" cy="390684"/>
          </a:xfrm>
          <a:prstGeom prst="rect">
            <a:avLst/>
          </a:prstGeom>
          <a:noFill/>
        </p:spPr>
        <p:txBody>
          <a:bodyPr wrap="square">
            <a:spAutoFit/>
          </a:bodyPr>
          <a:lstStyle/>
          <a:p>
            <a:pPr marL="457200" algn="just">
              <a:lnSpc>
                <a:spcPct val="115000"/>
              </a:lnSpc>
              <a:spcAft>
                <a:spcPts val="100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(6)</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EA7228D4-2BF6-418B-A82F-2D4DECFCC8AA}"/>
              </a:ext>
            </a:extLst>
          </p:cNvPr>
          <p:cNvSpPr txBox="1"/>
          <p:nvPr/>
        </p:nvSpPr>
        <p:spPr>
          <a:xfrm>
            <a:off x="769638" y="3501008"/>
            <a:ext cx="7906818" cy="2910156"/>
          </a:xfrm>
          <a:prstGeom prst="rect">
            <a:avLst/>
          </a:prstGeom>
          <a:noFill/>
        </p:spPr>
        <p:txBody>
          <a:bodyPr wrap="square">
            <a:spAutoFit/>
          </a:bodyPr>
          <a:lstStyle/>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кам шудани (Rиз) ҷараёни ихроҷ зиёд мегардад, ки метавонад ба сӯрохшавӣ оварда расонад.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Оқибатҳо: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осеб дидани инсон аз ҷараёни барқ;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сӯхтор.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mc:AlternateContent xmlns:mc="http://schemas.openxmlformats.org/markup-compatibility/2006" xmlns:p14="http://schemas.microsoft.com/office/powerpoint/2010/main">
    <mc:Choice Requires="p14">
      <p:transition spd="slow" p14:dur="2000" advTm="71392"/>
    </mc:Choice>
    <mc:Fallback xmlns="">
      <p:transition spd="slow" advTm="7139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1814BDD4-9244-4913-B69E-CB18BFA8454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10" name="TextBox 9">
            <a:extLst>
              <a:ext uri="{FF2B5EF4-FFF2-40B4-BE49-F238E27FC236}">
                <a16:creationId xmlns:a16="http://schemas.microsoft.com/office/drawing/2014/main" id="{01C5595C-45B8-4521-8921-CE29A1235057}"/>
              </a:ext>
            </a:extLst>
          </p:cNvPr>
          <p:cNvSpPr txBox="1"/>
          <p:nvPr/>
        </p:nvSpPr>
        <p:spPr>
          <a:xfrm>
            <a:off x="755576" y="650130"/>
            <a:ext cx="8136904" cy="4728602"/>
          </a:xfrm>
          <a:prstGeom prst="rect">
            <a:avLst/>
          </a:prstGeom>
          <a:noFill/>
        </p:spPr>
        <p:txBody>
          <a:bodyPr wrap="square">
            <a:spAutoFit/>
          </a:bodyPr>
          <a:lstStyle/>
          <a:p>
            <a:pPr>
              <a:lnSpc>
                <a:spcPct val="115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Фавқул</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шиддатҳо (перенапряжения)</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Фавқул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шиддатҳо — ин баландшавии кӯтоҳмуддати шиддат аз сатҳи иҷозатдодашуда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Намудҳо: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атмосферӣ (барқ — молния);</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коммутационӣ (дар вақти васл/ҷудо кардан);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резонансӣ.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Хатар: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сӯрохшавии Оиқ;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осеб дидани трансформаторҳо ва кабелҳо;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кор баромадани электроника.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mc:AlternateContent xmlns:mc="http://schemas.openxmlformats.org/markup-compatibility/2006" xmlns:p14="http://schemas.microsoft.com/office/powerpoint/2010/main">
    <mc:Choice Requires="p14">
      <p:transition spd="slow" p14:dur="2000" advTm="80372"/>
    </mc:Choice>
    <mc:Fallback xmlns="">
      <p:transition spd="slow" advTm="803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EDC7B28-2EB0-4E75-97D0-5311FEB60A3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2987E1E6-F14E-4D3D-A022-A4605395B7F9}"/>
              </a:ext>
            </a:extLst>
          </p:cNvPr>
          <p:cNvSpPr txBox="1"/>
          <p:nvPr/>
        </p:nvSpPr>
        <p:spPr>
          <a:xfrm>
            <a:off x="971600" y="620688"/>
            <a:ext cx="7704856" cy="4339265"/>
          </a:xfrm>
          <a:prstGeom prst="rect">
            <a:avLst/>
          </a:prstGeom>
          <a:noFill/>
        </p:spPr>
        <p:txBody>
          <a:bodyPr wrap="square">
            <a:spAutoFit/>
          </a:bodyPr>
          <a:lstStyle/>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Мисол:</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зарбаи барқ (молния) шиддат метавонад даҳҳо маротиба аз шиддати номиналӣ зиёд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Расишҳои кутоҳ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 (КЗ) — ин пайвастшавии қисмҳои ҷараёнгузар бо муқовимати хурд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Намудҳои КЗ:</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якфаза ба замин;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дуфаза;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сефаза.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a:extLst>
              <a:ext uri="{FF2B5EF4-FFF2-40B4-BE49-F238E27FC236}">
                <a16:creationId xmlns:a16="http://schemas.microsoft.com/office/drawing/2014/main" id="{D9E08A8A-8DA7-4973-B850-9C0F9697C5A0}"/>
              </a:ext>
            </a:extLst>
          </p:cNvPr>
          <p:cNvPicPr/>
          <p:nvPr/>
        </p:nvPicPr>
        <p:blipFill>
          <a:blip r:embed="rId2">
            <a:extLst>
              <a:ext uri="{28A0092B-C50C-407E-A947-70E740481C1C}">
                <a14:useLocalDpi xmlns:a14="http://schemas.microsoft.com/office/drawing/2010/main" val="0"/>
              </a:ext>
            </a:extLst>
          </a:blip>
          <a:stretch>
            <a:fillRect/>
          </a:stretch>
        </p:blipFill>
        <p:spPr>
          <a:xfrm>
            <a:off x="3275856" y="4959953"/>
            <a:ext cx="1865176" cy="1276722"/>
          </a:xfrm>
          <a:prstGeom prst="rect">
            <a:avLst/>
          </a:prstGeom>
        </p:spPr>
      </p:pic>
      <p:sp>
        <p:nvSpPr>
          <p:cNvPr id="9" name="TextBox 8">
            <a:extLst>
              <a:ext uri="{FF2B5EF4-FFF2-40B4-BE49-F238E27FC236}">
                <a16:creationId xmlns:a16="http://schemas.microsoft.com/office/drawing/2014/main" id="{0A8855A3-395C-4B45-A435-FCD56CA98FEA}"/>
              </a:ext>
            </a:extLst>
          </p:cNvPr>
          <p:cNvSpPr txBox="1"/>
          <p:nvPr/>
        </p:nvSpPr>
        <p:spPr>
          <a:xfrm>
            <a:off x="5436096" y="5402972"/>
            <a:ext cx="504056" cy="390684"/>
          </a:xfrm>
          <a:prstGeom prst="rect">
            <a:avLst/>
          </a:prstGeom>
          <a:noFill/>
        </p:spPr>
        <p:txBody>
          <a:bodyPr wrap="square">
            <a:spAutoFit/>
          </a:bodyPr>
          <a:lstStyle/>
          <a:p>
            <a:pPr>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87533E1-5AD9-4971-9D22-48514A14BE6A}"/>
              </a:ext>
            </a:extLst>
          </p:cNvPr>
          <p:cNvSpPr txBox="1"/>
          <p:nvPr/>
        </p:nvSpPr>
        <p:spPr>
          <a:xfrm>
            <a:off x="755576" y="6237474"/>
            <a:ext cx="6178626" cy="390684"/>
          </a:xfrm>
          <a:prstGeom prst="rect">
            <a:avLst/>
          </a:prstGeom>
          <a:noFill/>
        </p:spPr>
        <p:txBody>
          <a:bodyPr wrap="square">
            <a:spAutoFit/>
          </a:bodyPr>
          <a:lstStyle/>
          <a:p>
            <a:pPr>
              <a:lnSpc>
                <a:spcPct val="115000"/>
              </a:lnSpc>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(Zсети) — муқовимати умумии занҷир мебошад.</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016C828A-C932-498C-8542-E098943F1BC0}"/>
              </a:ext>
            </a:extLst>
          </p:cNvPr>
          <p:cNvSpPr txBox="1"/>
          <p:nvPr/>
        </p:nvSpPr>
        <p:spPr>
          <a:xfrm>
            <a:off x="4389801" y="2790320"/>
            <a:ext cx="4283968" cy="2003241"/>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Хатарҳо: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вайроншавии гармии ноқилҳо;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қувваҳои электродинамикӣ;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вуҷуд омадани камон (дуга).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2262587"/>
      </p:ext>
    </p:extLst>
  </p:cSld>
  <p:clrMapOvr>
    <a:masterClrMapping/>
  </p:clrMapOvr>
  <mc:AlternateContent xmlns:mc="http://schemas.openxmlformats.org/markup-compatibility/2006" xmlns:p14="http://schemas.microsoft.com/office/powerpoint/2010/main">
    <mc:Choice Requires="p14">
      <p:transition spd="slow" p14:dur="2000" advTm="117116"/>
    </mc:Choice>
    <mc:Fallback xmlns="">
      <p:transition spd="slow" advTm="11711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D92A05E-7CB0-4FBE-92E6-D0C0B59B721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A4DEAE38-F133-4277-8BB1-2F4D1CEB8054}"/>
              </a:ext>
            </a:extLst>
          </p:cNvPr>
          <p:cNvSpPr txBox="1"/>
          <p:nvPr/>
        </p:nvSpPr>
        <p:spPr>
          <a:xfrm>
            <a:off x="1043608" y="836712"/>
            <a:ext cx="7704856" cy="4397229"/>
          </a:xfrm>
          <a:prstGeom prst="rect">
            <a:avLst/>
          </a:prstGeom>
          <a:noFill/>
        </p:spPr>
        <p:txBody>
          <a:bodyPr wrap="square">
            <a:spAutoFit/>
          </a:bodyPr>
          <a:lstStyle/>
          <a:p>
            <a:pPr algn="ct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Сабабҳои эксплуатационии ҳолатҳои садамавӣ</a:t>
            </a:r>
            <a:endParaRPr lang="ru-RU" sz="2200" b="1"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Сабабҳои эксплуатационӣ ба омили инсонӣ ва ташкили кор</a:t>
            </a:r>
          </a:p>
          <a:p>
            <a:pPr>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вобаста мебошанд.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Набудани хизматрасонии техникӣ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Мушкилот ҳангоми набудани ТО: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ошкор нашудани нуқсонҳо;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бадшавии Оиқ;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суст шудани контактҳо;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ҷамъшавии ифлосиҳо.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Мисол:</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Контакти нокифоя мустаҳкамшуда муқовиматро зиёд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a:extLst>
              <a:ext uri="{FF2B5EF4-FFF2-40B4-BE49-F238E27FC236}">
                <a16:creationId xmlns:a16="http://schemas.microsoft.com/office/drawing/2014/main" id="{47AF1F73-E8EC-45E6-9F9F-979B148DAFC8}"/>
              </a:ext>
            </a:extLst>
          </p:cNvPr>
          <p:cNvPicPr/>
          <p:nvPr/>
        </p:nvPicPr>
        <p:blipFill>
          <a:blip r:embed="rId2">
            <a:extLst>
              <a:ext uri="{28A0092B-C50C-407E-A947-70E740481C1C}">
                <a14:useLocalDpi xmlns:a14="http://schemas.microsoft.com/office/drawing/2010/main" val="0"/>
              </a:ext>
            </a:extLst>
          </a:blip>
          <a:stretch>
            <a:fillRect/>
          </a:stretch>
        </p:blipFill>
        <p:spPr>
          <a:xfrm>
            <a:off x="3059832" y="5447595"/>
            <a:ext cx="2249599" cy="1147386"/>
          </a:xfrm>
          <a:prstGeom prst="rect">
            <a:avLst/>
          </a:prstGeom>
        </p:spPr>
      </p:pic>
      <p:sp>
        <p:nvSpPr>
          <p:cNvPr id="9" name="TextBox 8">
            <a:extLst>
              <a:ext uri="{FF2B5EF4-FFF2-40B4-BE49-F238E27FC236}">
                <a16:creationId xmlns:a16="http://schemas.microsoft.com/office/drawing/2014/main" id="{571C0C42-7894-4194-A0DF-7D129F8942A8}"/>
              </a:ext>
            </a:extLst>
          </p:cNvPr>
          <p:cNvSpPr txBox="1"/>
          <p:nvPr/>
        </p:nvSpPr>
        <p:spPr>
          <a:xfrm>
            <a:off x="5508104" y="5836622"/>
            <a:ext cx="504056"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(8)</a:t>
            </a:r>
            <a:endParaRPr lang="ru-RU" dirty="0"/>
          </a:p>
        </p:txBody>
      </p:sp>
    </p:spTree>
    <p:extLst>
      <p:ext uri="{BB962C8B-B14F-4D97-AF65-F5344CB8AC3E}">
        <p14:creationId xmlns:p14="http://schemas.microsoft.com/office/powerpoint/2010/main" val="2253488758"/>
      </p:ext>
    </p:extLst>
  </p:cSld>
  <p:clrMapOvr>
    <a:masterClrMapping/>
  </p:clrMapOvr>
  <mc:AlternateContent xmlns:mc="http://schemas.openxmlformats.org/markup-compatibility/2006" xmlns:p14="http://schemas.microsoft.com/office/powerpoint/2010/main">
    <mc:Choice Requires="p14">
      <p:transition spd="slow" p14:dur="2000" advTm="135651"/>
    </mc:Choice>
    <mc:Fallback xmlns="">
      <p:transition spd="slow" advTm="1356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A555C28B-577F-4103-9AF5-B261DA47516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FA3809A2-D97C-4A44-B3BE-D8A710E42409}"/>
              </a:ext>
            </a:extLst>
          </p:cNvPr>
          <p:cNvSpPr txBox="1"/>
          <p:nvPr/>
        </p:nvSpPr>
        <p:spPr>
          <a:xfrm>
            <a:off x="1043608" y="836712"/>
            <a:ext cx="7632848" cy="3817071"/>
          </a:xfrm>
          <a:prstGeom prst="rect">
            <a:avLst/>
          </a:prstGeom>
          <a:noFill/>
        </p:spPr>
        <p:txBody>
          <a:bodyPr wrap="square">
            <a:spAutoFit/>
          </a:bodyPr>
          <a:lstStyle/>
          <a:p>
            <a:pPr indent="449580">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ба гармшавӣ ва эҳтимоли ба вуҷуд омадани сӯхтор оварда мерасонад.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Борбардории зиёдатӣ ҳангоми аз меъёр зиёд шудани қувва ба вуҷуд меояд.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tabLst>
                <a:tab pos="108966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Сабабҳо: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ҳисобкунии нодурусти сарборӣ;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пайваст намудани таҷҳизоти иловагӣ;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режимҳои садамавӣ.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mc:AlternateContent xmlns:mc="http://schemas.openxmlformats.org/markup-compatibility/2006" xmlns:p14="http://schemas.microsoft.com/office/powerpoint/2010/main">
    <mc:Choice Requires="p14">
      <p:transition spd="slow" p14:dur="2000" advTm="23701"/>
    </mc:Choice>
    <mc:Fallback xmlns="">
      <p:transition spd="slow" advTm="237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944C7F1-D41A-497F-B412-0C2C3944188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A350C513-5058-4821-A47B-6EF6D19680F8}"/>
              </a:ext>
            </a:extLst>
          </p:cNvPr>
          <p:cNvSpPr txBox="1"/>
          <p:nvPr/>
        </p:nvSpPr>
        <p:spPr>
          <a:xfrm>
            <a:off x="1259632" y="836712"/>
            <a:ext cx="7488832" cy="3945311"/>
          </a:xfrm>
          <a:prstGeom prst="rect">
            <a:avLst/>
          </a:prstGeom>
          <a:noFill/>
        </p:spPr>
        <p:txBody>
          <a:bodyPr wrap="square">
            <a:spAutoFit/>
          </a:bodyPr>
          <a:lstStyle/>
          <a:p>
            <a:pPr algn="ct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Хатоҳои кормандон (омили инсонӣ)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Гарчанде ки ин категорияи алоҳида мебошад, он бо истифодабарӣ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зич</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алоқаманд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Хатоҳои асосӣ: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гузаришҳои нодуруст;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 кардани ҳимояҳо;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кор дар зери шиддат бе риояи чораҳои бехатарӣ;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ташхиси нодуруст.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7227339"/>
      </p:ext>
    </p:extLst>
  </p:cSld>
  <p:clrMapOvr>
    <a:masterClrMapping/>
  </p:clrMapOvr>
  <mc:AlternateContent xmlns:mc="http://schemas.openxmlformats.org/markup-compatibility/2006" xmlns:p14="http://schemas.microsoft.com/office/powerpoint/2010/main">
    <mc:Choice Requires="p14">
      <p:transition spd="slow" p14:dur="2000" advTm="258230"/>
    </mc:Choice>
    <mc:Fallback xmlns="">
      <p:transition spd="slow" advTm="2582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7A5FBA54-AC59-4A91-8D6E-9BF26EBA34C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3FB3F6A4-6554-44EB-8F1A-8BFF71993885}"/>
              </a:ext>
            </a:extLst>
          </p:cNvPr>
          <p:cNvSpPr txBox="1"/>
          <p:nvPr/>
        </p:nvSpPr>
        <p:spPr>
          <a:xfrm>
            <a:off x="899592" y="718514"/>
            <a:ext cx="7776864" cy="2641236"/>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Сабабҳо: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нокифоя будани сатҳи тахассус;</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хастагӣ;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вайрон кардани дастурҳо.</a:t>
            </a:r>
          </a:p>
          <a:p>
            <a:pPr lvl="0">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Алоқамандии сабабҳои ҳолатҳои садамавӣ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амал, ҳолатҳои садамавӣ кам ҳолат доранд, ки танҳо як сабаб дошта бошанд.</a:t>
            </a:r>
            <a:endParaRPr lang="ru-RU" sz="2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EA073C6-3F20-4730-B15B-8F2053309ED6}"/>
              </a:ext>
            </a:extLst>
          </p:cNvPr>
          <p:cNvSpPr txBox="1"/>
          <p:nvPr/>
        </p:nvSpPr>
        <p:spPr>
          <a:xfrm>
            <a:off x="971600" y="3498251"/>
            <a:ext cx="7704856" cy="2298065"/>
          </a:xfrm>
          <a:prstGeom prst="rect">
            <a:avLst/>
          </a:prstGeom>
          <a:noFill/>
        </p:spPr>
        <p:txBody>
          <a:bodyPr wrap="square">
            <a:spAutoFit/>
          </a:bodyPr>
          <a:lstStyle/>
          <a:p>
            <a:pPr>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Мисоли занҷираи сабабҳо: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Пиршавии Оиқ (сабаби техникӣ)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Набудани ташхис (сабаби эксплуатационӣ)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Борбардории зиёдатӣ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Расиш → ҳолати садамавӣ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mc:AlternateContent xmlns:mc="http://schemas.openxmlformats.org/markup-compatibility/2006" xmlns:p14="http://schemas.microsoft.com/office/powerpoint/2010/main">
    <mc:Choice Requires="p14">
      <p:transition spd="slow" p14:dur="2000" advTm="54911"/>
    </mc:Choice>
    <mc:Fallback xmlns="">
      <p:transition spd="slow" advTm="5491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527810C-ED18-44D7-A770-DA497E588C9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1800" i="1" dirty="0">
                <a:solidFill>
                  <a:schemeClr val="tx1"/>
                </a:solidFill>
                <a:effectLst/>
                <a:latin typeface="Times New Roman" panose="02020603050405020304" pitchFamily="18" charset="0"/>
                <a:ea typeface="Times New Roman" panose="02020603050405020304" pitchFamily="18" charset="0"/>
              </a:rPr>
              <a:t>Сабабҳои ҳолатҳои садамавӣ дар шабакаҳои барқӣ</a:t>
            </a:r>
          </a:p>
        </p:txBody>
      </p:sp>
      <p:sp>
        <p:nvSpPr>
          <p:cNvPr id="7" name="TextBox 6">
            <a:extLst>
              <a:ext uri="{FF2B5EF4-FFF2-40B4-BE49-F238E27FC236}">
                <a16:creationId xmlns:a16="http://schemas.microsoft.com/office/drawing/2014/main" id="{B3526129-60E3-4943-B297-B3AA20BEBDF7}"/>
              </a:ext>
            </a:extLst>
          </p:cNvPr>
          <p:cNvSpPr txBox="1"/>
          <p:nvPr/>
        </p:nvSpPr>
        <p:spPr>
          <a:xfrm>
            <a:off x="971600" y="764704"/>
            <a:ext cx="7704856" cy="1235723"/>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Хулоса</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Сабабҳои асосии ҳолатҳои садамавиро метавон ба таври зерин ҷамъбаст намуд: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Таблица 2">
            <a:extLst>
              <a:ext uri="{FF2B5EF4-FFF2-40B4-BE49-F238E27FC236}">
                <a16:creationId xmlns:a16="http://schemas.microsoft.com/office/drawing/2014/main" id="{9538CFB4-76A0-472F-B27B-0B2E5D1EEEF0}"/>
              </a:ext>
            </a:extLst>
          </p:cNvPr>
          <p:cNvGraphicFramePr>
            <a:graphicFrameLocks noGrp="1"/>
          </p:cNvGraphicFramePr>
          <p:nvPr>
            <p:extLst>
              <p:ext uri="{D42A27DB-BD31-4B8C-83A1-F6EECF244321}">
                <p14:modId xmlns:p14="http://schemas.microsoft.com/office/powerpoint/2010/main" val="790724182"/>
              </p:ext>
            </p:extLst>
          </p:nvPr>
        </p:nvGraphicFramePr>
        <p:xfrm>
          <a:off x="827584" y="2116836"/>
          <a:ext cx="7810734" cy="1312164"/>
        </p:xfrm>
        <a:graphic>
          <a:graphicData uri="http://schemas.openxmlformats.org/drawingml/2006/table">
            <a:tbl>
              <a:tblPr firstRow="1" firstCol="1" bandRow="1">
                <a:tableStyleId>{5C22544A-7EE6-4342-B048-85BDC9FD1C3A}</a:tableStyleId>
              </a:tblPr>
              <a:tblGrid>
                <a:gridCol w="2698165">
                  <a:extLst>
                    <a:ext uri="{9D8B030D-6E8A-4147-A177-3AD203B41FA5}">
                      <a16:colId xmlns:a16="http://schemas.microsoft.com/office/drawing/2014/main" val="814781144"/>
                    </a:ext>
                  </a:extLst>
                </a:gridCol>
                <a:gridCol w="5112569">
                  <a:extLst>
                    <a:ext uri="{9D8B030D-6E8A-4147-A177-3AD203B41FA5}">
                      <a16:colId xmlns:a16="http://schemas.microsoft.com/office/drawing/2014/main" val="1469882903"/>
                    </a:ext>
                  </a:extLst>
                </a:gridCol>
              </a:tblGrid>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Категория</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Сабабҳо</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01919162"/>
                  </a:ext>
                </a:extLst>
              </a:tr>
              <a:tr h="0">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Техникӣ</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Оиқ, расиш (КЗ), </a:t>
                      </a:r>
                      <a:r>
                        <a:rPr lang="tg-Cyrl-TJ" sz="1600">
                          <a:effectLst/>
                          <a:latin typeface="Times New Roman" panose="02020603050405020304" pitchFamily="18" charset="0"/>
                          <a:cs typeface="Times New Roman" panose="02020603050405020304" pitchFamily="18" charset="0"/>
                        </a:rPr>
                        <a:t>фавқулшиддатҳо</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8430614"/>
                  </a:ext>
                </a:extLst>
              </a:tr>
              <a:tr h="0">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Эксплуатационӣ</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борбардории зиёдатӣ, набудани хизматрасонии техникӣ (ТО)</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6729086"/>
                  </a:ext>
                </a:extLst>
              </a:tr>
              <a:tr h="0">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Омили инсонӣ</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latin typeface="Times New Roman" panose="02020603050405020304" pitchFamily="18" charset="0"/>
                          <a:cs typeface="Times New Roman" panose="02020603050405020304" pitchFamily="18" charset="0"/>
                        </a:rPr>
                        <a:t>хатоҳои кормандон</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1461289"/>
                  </a:ext>
                </a:extLst>
              </a:tr>
            </a:tbl>
          </a:graphicData>
        </a:graphic>
      </p:graphicFrame>
    </p:spTree>
    <p:extLst>
      <p:ext uri="{BB962C8B-B14F-4D97-AF65-F5344CB8AC3E}">
        <p14:creationId xmlns:p14="http://schemas.microsoft.com/office/powerpoint/2010/main" val="3984039028"/>
      </p:ext>
    </p:extLst>
  </p:cSld>
  <p:clrMapOvr>
    <a:masterClrMapping/>
  </p:clrMapOvr>
  <mc:AlternateContent xmlns:mc="http://schemas.openxmlformats.org/markup-compatibility/2006" xmlns:p14="http://schemas.microsoft.com/office/powerpoint/2010/main">
    <mc:Choice Requires="p14">
      <p:transition spd="slow" p14:dur="2000" advTm="26783"/>
    </mc:Choice>
    <mc:Fallback xmlns="">
      <p:transition spd="slow" advTm="267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7E72F88-D2D8-413F-89D9-2FD3809636E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A8A6F50A-4776-4AB4-A334-BF556E77B735}"/>
              </a:ext>
            </a:extLst>
          </p:cNvPr>
          <p:cNvSpPr txBox="1"/>
          <p:nvPr/>
        </p:nvSpPr>
        <p:spPr>
          <a:xfrm>
            <a:off x="801924" y="1052736"/>
            <a:ext cx="8136904" cy="3592907"/>
          </a:xfrm>
          <a:prstGeom prst="rect">
            <a:avLst/>
          </a:prstGeom>
          <a:noFill/>
        </p:spPr>
        <p:txBody>
          <a:bodyPr wrap="square">
            <a:spAutoFit/>
          </a:bodyPr>
          <a:lstStyle/>
          <a:p>
            <a:pPr>
              <a:lnSpc>
                <a:spcPct val="150000"/>
              </a:lnSpc>
            </a:pPr>
            <a:r>
              <a:rPr lang="tg-Cyrl-TJ" sz="2200" dirty="0">
                <a:effectLst/>
                <a:latin typeface="Times New Roman" panose="02020603050405020304" pitchFamily="18" charset="0"/>
                <a:ea typeface="Times New Roman" panose="02020603050405020304" pitchFamily="18" charset="0"/>
              </a:rPr>
              <a:t>Пешгирии ҳолатҳои садамавӣ дар системаҳои электроэнергетикӣ ба равиши комплексӣ асос меёбад, ки усулҳои техникӣ, ташкилӣ ва интеллектуалии муосирро дар бар мегирад. Истифодаи якҷояи онҳо имкон медиҳад, ки хатари осеб дидани таҷҳизот, қатъшавии таъминоти барқ ва таҳдид ба ҳаёти одамон ба таври назаррас коҳиш дода шавад. </a:t>
            </a:r>
            <a:r>
              <a:rPr lang="ru-RU" sz="2200" dirty="0">
                <a:effectLst/>
                <a:latin typeface="Times New Roman" panose="02020603050405020304" pitchFamily="18" charset="0"/>
                <a:ea typeface="Times New Roman" panose="02020603050405020304" pitchFamily="18" charset="0"/>
              </a:rPr>
              <a:t>Тадбирҳои техникӣ ба ошкорсозии худкор ва бартараф намудани режимҳои садамавӣ равона шудаанд.</a:t>
            </a:r>
            <a:endParaRPr lang="ru-RU" sz="2200" dirty="0"/>
          </a:p>
        </p:txBody>
      </p:sp>
    </p:spTree>
    <p:extLst>
      <p:ext uri="{BB962C8B-B14F-4D97-AF65-F5344CB8AC3E}">
        <p14:creationId xmlns:p14="http://schemas.microsoft.com/office/powerpoint/2010/main" val="4238245488"/>
      </p:ext>
    </p:extLst>
  </p:cSld>
  <p:clrMapOvr>
    <a:masterClrMapping/>
  </p:clrMapOvr>
  <mc:AlternateContent xmlns:mc="http://schemas.openxmlformats.org/markup-compatibility/2006" xmlns:p14="http://schemas.microsoft.com/office/powerpoint/2010/main">
    <mc:Choice Requires="p14">
      <p:transition spd="slow" p14:dur="2000" advTm="85401"/>
    </mc:Choice>
    <mc:Fallback xmlns="">
      <p:transition spd="slow" advTm="8540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AAB97B0-45C5-4D4A-A1F1-0D78910FD93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CEF11A96-4FF2-465C-8A02-FDF639E699F0}"/>
              </a:ext>
            </a:extLst>
          </p:cNvPr>
          <p:cNvSpPr txBox="1"/>
          <p:nvPr/>
        </p:nvSpPr>
        <p:spPr>
          <a:xfrm>
            <a:off x="899592" y="764704"/>
            <a:ext cx="7920880" cy="4735399"/>
          </a:xfrm>
          <a:prstGeom prst="rect">
            <a:avLst/>
          </a:prstGeom>
          <a:noFill/>
        </p:spPr>
        <p:txBody>
          <a:bodyPr wrap="square">
            <a:spAutoFit/>
          </a:bodyPr>
          <a:lstStyle/>
          <a:p>
            <a:pPr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Ҳимояи электрикӣ (ҳимояи релеӣ)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Ҳимояи релеӣ (РЗА) — ин маҷмӯи дастгоҳҳо мебошад, ки барои муайян намудани ҳолатҳои садамавӣ ва ба таври худкор хомӯш кардани қисми осебдида пешбинӣ шудааст.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Вазифаҳои асосӣ: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муайян намудани Расишҳои кутоҳ;</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 кардани қисматҳои садамавӣ;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пешгирии рушди минбаъдаи садама.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9879143"/>
      </p:ext>
    </p:extLst>
  </p:cSld>
  <p:clrMapOvr>
    <a:masterClrMapping/>
  </p:clrMapOvr>
  <mc:AlternateContent xmlns:mc="http://schemas.openxmlformats.org/markup-compatibility/2006" xmlns:p14="http://schemas.microsoft.com/office/powerpoint/2010/main">
    <mc:Choice Requires="p14">
      <p:transition spd="slow" p14:dur="2000" advTm="250949"/>
    </mc:Choice>
    <mc:Fallback xmlns="">
      <p:transition spd="slow" advTm="25094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45E1795-2330-492A-9348-9194EA6862E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0E253AB4-7131-40FE-AF50-8A27E0BC8D56}"/>
              </a:ext>
            </a:extLst>
          </p:cNvPr>
          <p:cNvSpPr txBox="1"/>
          <p:nvPr/>
        </p:nvSpPr>
        <p:spPr>
          <a:xfrm>
            <a:off x="1115616" y="980728"/>
            <a:ext cx="4580388" cy="390684"/>
          </a:xfrm>
          <a:prstGeom prst="rect">
            <a:avLst/>
          </a:prstGeom>
          <a:noFill/>
        </p:spPr>
        <p:txBody>
          <a:bodyPr wrap="square">
            <a:spAutoFit/>
          </a:bodyPr>
          <a:lstStyle/>
          <a:p>
            <a:pPr>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Шарти кори боэътимод:</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533C8070-CE31-409C-903F-86B935B7BC61}"/>
              </a:ext>
            </a:extLst>
          </p:cNvPr>
          <p:cNvSpPr txBox="1"/>
          <p:nvPr/>
        </p:nvSpPr>
        <p:spPr>
          <a:xfrm>
            <a:off x="1907704" y="1772816"/>
            <a:ext cx="4580388" cy="390684"/>
          </a:xfrm>
          <a:prstGeom prst="rect">
            <a:avLst/>
          </a:prstGeom>
          <a:noFill/>
        </p:spPr>
        <p:txBody>
          <a:bodyPr wrap="square">
            <a:spAutoFit/>
          </a:bodyPr>
          <a:lstStyle/>
          <a:p>
            <a:pPr indent="449580" algn="ctr">
              <a:lnSpc>
                <a:spcPct val="115000"/>
              </a:lnSpc>
              <a:spcAft>
                <a:spcPts val="1000"/>
              </a:spcAft>
            </a:pPr>
            <a:r>
              <a:rPr lang="ru-RU" sz="1800" b="1" dirty="0" err="1">
                <a:effectLst/>
                <a:latin typeface="Times New Roman" panose="02020603050405020304" pitchFamily="18" charset="0"/>
                <a:ea typeface="Calibri" panose="020F0502020204030204" pitchFamily="34" charset="0"/>
                <a:cs typeface="Times New Roman" panose="02020603050405020304" pitchFamily="18" charset="0"/>
              </a:rPr>
              <a:t>Iкз</a:t>
            </a: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b="1" dirty="0" err="1">
                <a:effectLst/>
                <a:latin typeface="Times New Roman" panose="02020603050405020304" pitchFamily="18" charset="0"/>
                <a:ea typeface="Calibri" panose="020F0502020204030204" pitchFamily="34" charset="0"/>
                <a:cs typeface="Times New Roman" panose="02020603050405020304" pitchFamily="18" charset="0"/>
              </a:rPr>
              <a:t>Iср</a:t>
            </a: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         (10)</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AB8A19F4-0153-4F89-A4F8-BB55071AB1C2}"/>
              </a:ext>
            </a:extLst>
          </p:cNvPr>
          <p:cNvSpPr txBox="1"/>
          <p:nvPr/>
        </p:nvSpPr>
        <p:spPr>
          <a:xfrm>
            <a:off x="1115616" y="2780928"/>
            <a:ext cx="7560840" cy="2481705"/>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Iср</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ҷараёни ба кордарории ҳимоя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Намудҳои ҳимоя:</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дифференсиалӣ;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фосилавӣ;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газӣ (барои трансформаторҳо).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mc:AlternateContent xmlns:mc="http://schemas.openxmlformats.org/markup-compatibility/2006" xmlns:p14="http://schemas.microsoft.com/office/powerpoint/2010/main">
    <mc:Choice Requires="p14">
      <p:transition spd="slow" p14:dur="2000" advTm="219091"/>
    </mc:Choice>
    <mc:Fallback xmlns="">
      <p:transition spd="slow" advTm="21909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4C144FFE-E34B-45B4-A289-FC28B0849AC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B91A1C23-09BC-45E5-9D52-E1C69458737F}"/>
              </a:ext>
            </a:extLst>
          </p:cNvPr>
          <p:cNvSpPr txBox="1"/>
          <p:nvPr/>
        </p:nvSpPr>
        <p:spPr>
          <a:xfrm>
            <a:off x="971600" y="908720"/>
            <a:ext cx="7704856" cy="1875000"/>
          </a:xfrm>
          <a:prstGeom prst="rect">
            <a:avLst/>
          </a:prstGeom>
          <a:noFill/>
        </p:spPr>
        <p:txBody>
          <a:bodyPr wrap="square">
            <a:spAutoFit/>
          </a:bodyPr>
          <a:lstStyle/>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Дастгоҳҳои хомӯшкунии муҳофизатӣ (УЗО)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УЗО (RCD) ба ҷараёни ихроҷ вокуниш нишон дода, таъминоти барқро хомӯш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Принсипи кор: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25BEBE8-FC49-4CA5-A6C2-DD8AEE9F16D6}"/>
              </a:ext>
            </a:extLst>
          </p:cNvPr>
          <p:cNvSpPr txBox="1"/>
          <p:nvPr/>
        </p:nvSpPr>
        <p:spPr>
          <a:xfrm>
            <a:off x="3131840" y="3166457"/>
            <a:ext cx="4580388" cy="430887"/>
          </a:xfrm>
          <a:prstGeom prst="rect">
            <a:avLst/>
          </a:prstGeom>
          <a:noFill/>
        </p:spPr>
        <p:txBody>
          <a:bodyPr wrap="square">
            <a:spAutoFit/>
          </a:bodyPr>
          <a:lstStyle/>
          <a:p>
            <a:r>
              <a:rPr lang="ru-RU" sz="2200" b="1" dirty="0">
                <a:effectLst/>
                <a:latin typeface="Times New Roman" panose="02020603050405020304" pitchFamily="18" charset="0"/>
                <a:ea typeface="Times New Roman" panose="02020603050405020304" pitchFamily="18" charset="0"/>
              </a:rPr>
              <a:t>IΔ​=</a:t>
            </a:r>
            <a:r>
              <a:rPr lang="ru-RU" sz="2200" b="1" dirty="0" err="1">
                <a:effectLst/>
                <a:latin typeface="Times New Roman" panose="02020603050405020304" pitchFamily="18" charset="0"/>
                <a:ea typeface="Times New Roman" panose="02020603050405020304" pitchFamily="18" charset="0"/>
              </a:rPr>
              <a:t>Iфаза</a:t>
            </a:r>
            <a:r>
              <a:rPr lang="ru-RU" sz="2200" b="1" dirty="0">
                <a:effectLst/>
                <a:latin typeface="Times New Roman" panose="02020603050405020304" pitchFamily="18" charset="0"/>
                <a:ea typeface="Times New Roman" panose="02020603050405020304" pitchFamily="18" charset="0"/>
              </a:rPr>
              <a:t>​−</a:t>
            </a:r>
            <a:r>
              <a:rPr lang="ru-RU" sz="2200" b="1" dirty="0" err="1">
                <a:effectLst/>
                <a:latin typeface="Times New Roman" panose="02020603050405020304" pitchFamily="18" charset="0"/>
                <a:ea typeface="Times New Roman" panose="02020603050405020304" pitchFamily="18" charset="0"/>
              </a:rPr>
              <a:t>Iноль</a:t>
            </a:r>
            <a:r>
              <a:rPr lang="ru-RU" sz="2200" b="1" dirty="0">
                <a:effectLst/>
                <a:latin typeface="Times New Roman" panose="02020603050405020304" pitchFamily="18" charset="0"/>
                <a:ea typeface="Times New Roman" panose="02020603050405020304" pitchFamily="18" charset="0"/>
              </a:rPr>
              <a:t>​        (11)</a:t>
            </a:r>
            <a:endParaRPr lang="ru-RU" sz="2200" dirty="0"/>
          </a:p>
        </p:txBody>
      </p:sp>
      <p:sp>
        <p:nvSpPr>
          <p:cNvPr id="10" name="TextBox 9">
            <a:extLst>
              <a:ext uri="{FF2B5EF4-FFF2-40B4-BE49-F238E27FC236}">
                <a16:creationId xmlns:a16="http://schemas.microsoft.com/office/drawing/2014/main" id="{D123912B-D1E6-4A43-90BF-146131053221}"/>
              </a:ext>
            </a:extLst>
          </p:cNvPr>
          <p:cNvSpPr txBox="1"/>
          <p:nvPr/>
        </p:nvSpPr>
        <p:spPr>
          <a:xfrm>
            <a:off x="1115616" y="3980081"/>
            <a:ext cx="7560840" cy="2298065"/>
          </a:xfrm>
          <a:prstGeom prst="rect">
            <a:avLst/>
          </a:prstGeom>
          <a:noFill/>
        </p:spPr>
        <p:txBody>
          <a:bodyPr wrap="square">
            <a:spAutoFit/>
          </a:bodyPr>
          <a:lstStyle/>
          <a:p>
            <a:pPr>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Агар Iпорог, хомӯшшавӣ ба амал меояд.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Таъинот: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ҳифзи инсон аз осеби ҷараёни барқ;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пешгирии сӯхтор;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назорати ихроҷҳо.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7743756"/>
      </p:ext>
    </p:extLst>
  </p:cSld>
  <p:clrMapOvr>
    <a:masterClrMapping/>
  </p:clrMapOvr>
  <mc:AlternateContent xmlns:mc="http://schemas.openxmlformats.org/markup-compatibility/2006" xmlns:p14="http://schemas.microsoft.com/office/powerpoint/2010/main">
    <mc:Choice Requires="p14">
      <p:transition spd="slow" p14:dur="2000" advTm="293755"/>
    </mc:Choice>
    <mc:Fallback xmlns="">
      <p:transition spd="slow" advTm="29375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FC50F97-C365-4F48-95F1-F90180890C4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C13827B9-3FD3-44DA-9E22-116CFB569DE1}"/>
              </a:ext>
            </a:extLst>
          </p:cNvPr>
          <p:cNvSpPr txBox="1"/>
          <p:nvPr/>
        </p:nvSpPr>
        <p:spPr>
          <a:xfrm>
            <a:off x="971600" y="836712"/>
            <a:ext cx="7776864" cy="4334648"/>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Системаи заминвасл бояд муқовимати паст дошта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Талаби асосӣ: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Rз​≤Rдоп​     (12)</a:t>
            </a:r>
          </a:p>
          <a:p>
            <a:pPr algn="ctr">
              <a:lnSpc>
                <a:spcPct val="115000"/>
              </a:lnSpc>
              <a:spcAft>
                <a:spcPts val="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(вобаста ба меъёрҳо ва шиддати шабака)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назорат: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ченкуниҳои даврӣ;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муоинаи визуалӣ;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мониторинги онлайн.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1649259"/>
      </p:ext>
    </p:extLst>
  </p:cSld>
  <p:clrMapOvr>
    <a:masterClrMapping/>
  </p:clrMapOvr>
  <mc:AlternateContent xmlns:mc="http://schemas.openxmlformats.org/markup-compatibility/2006" xmlns:p14="http://schemas.microsoft.com/office/powerpoint/2010/main">
    <mc:Choice Requires="p14">
      <p:transition spd="slow" p14:dur="2000" advTm="153365"/>
    </mc:Choice>
    <mc:Fallback xmlns="">
      <p:transition spd="slow" advTm="15336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0AB1C39-A617-4D93-B9BD-B100F6AAC95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25004B8-A8C1-43A9-A0B2-66D25AD2C596}"/>
              </a:ext>
            </a:extLst>
          </p:cNvPr>
          <p:cNvSpPr txBox="1"/>
          <p:nvPr/>
        </p:nvSpPr>
        <p:spPr>
          <a:xfrm>
            <a:off x="971600" y="692696"/>
            <a:ext cx="7776864" cy="4595745"/>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ташкилӣ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ташкилӣ ба коҳиш додани таъсири омили инсонӣ равона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Омӯзиши кормандон</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Кормандони соҳибихтисос — асоси истифодабарии бехатар мебошанд.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Дар бар мегирад: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омӯзиши бехатарии электрикӣ;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машқҳо оид ба бартарафсозии ҳолатҳои садамавӣ;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баланд бардоштани тахассус.</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698711"/>
      </p:ext>
    </p:extLst>
  </p:cSld>
  <p:clrMapOvr>
    <a:masterClrMapping/>
  </p:clrMapOvr>
  <mc:AlternateContent xmlns:mc="http://schemas.openxmlformats.org/markup-compatibility/2006" xmlns:p14="http://schemas.microsoft.com/office/powerpoint/2010/main">
    <mc:Choice Requires="p14">
      <p:transition spd="slow" p14:dur="2000" advTm="55783"/>
    </mc:Choice>
    <mc:Fallback xmlns="">
      <p:transition spd="slow" advTm="557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D222A36-2406-4C1A-A537-E6C747F5CBB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пешгирии ҳолатҳои садамавӣ дар шабакаҳои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D30590A8-3842-4FFD-9182-82011FFD81C8}"/>
              </a:ext>
            </a:extLst>
          </p:cNvPr>
          <p:cNvSpPr txBox="1"/>
          <p:nvPr/>
        </p:nvSpPr>
        <p:spPr>
          <a:xfrm>
            <a:off x="899592" y="1052736"/>
            <a:ext cx="7848872" cy="4493538"/>
          </a:xfrm>
          <a:prstGeom prst="rect">
            <a:avLst/>
          </a:prstGeom>
          <a:noFill/>
        </p:spPr>
        <p:txBody>
          <a:bodyPr wrap="square">
            <a:spAutoFit/>
          </a:bodyPr>
          <a:lstStyle/>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Натиҷа: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коҳиш ёфтани хатогиҳо;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амалҳои дуруст ҳангоми садама.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Дастурҳо ва регламентҳо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Дастурҳои дақиқ стандарткунонии амалҳоро таъмин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Ҳуҷҷатҳои асосӣ: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қоидаҳои истифодабарии техникӣ;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дастурҳо оид ба гузаришҳо;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нақшаҳои бартарафсозии ҳолатҳои садамавӣ.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ҳатмӣ: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иҷозат ба кор;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расмиятдарории иҷозатномаи кор (наряд-допуск);</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назорати иҷрои амалиётҳо.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8370252"/>
      </p:ext>
    </p:extLst>
  </p:cSld>
  <p:clrMapOvr>
    <a:masterClrMapping/>
  </p:clrMapOvr>
  <mc:AlternateContent xmlns:mc="http://schemas.openxmlformats.org/markup-compatibility/2006" xmlns:p14="http://schemas.microsoft.com/office/powerpoint/2010/main">
    <mc:Choice Requires="p14">
      <p:transition spd="slow" p14:dur="2000" advTm="108985"/>
    </mc:Choice>
    <mc:Fallback xmlns="">
      <p:transition spd="slow" advTm="10898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1">
            <a:extLst>
              <a:ext uri="{FF2B5EF4-FFF2-40B4-BE49-F238E27FC236}">
                <a16:creationId xmlns:a16="http://schemas.microsoft.com/office/drawing/2014/main" id="{44725157-F77B-4ED1-8B86-C9C4DE3CE99D}"/>
              </a:ext>
            </a:extLst>
          </p:cNvPr>
          <p:cNvSpPr>
            <a:spLocks noChangeArrowheads="1"/>
          </p:cNvSpPr>
          <p:nvPr/>
        </p:nvSpPr>
        <p:spPr bwMode="auto">
          <a:xfrm>
            <a:off x="755576" y="739443"/>
            <a:ext cx="792088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Лексияи мазкур ба аҳамият ва нақши заминвасли муҳофизатии нейтрал дар таъмини бехатарии электрикӣ бахшида шудааст. Дар он нишон дода мешавад, ки заминвасл ҳамчун унсури калидӣ барои паст намудани хатари осеби инсон аз ҷараёни барқ, маҳдуд кардани шиддатҳои хатарнок ва таъмин намудани кори боэътимоди дастгоҳҳои ҳимоявӣ хизмат мекунад. Принсипи асосӣ дар он аст, ки ҳангоми расиши ҷараён қисми зиёди он тавассути занҷири заминвасл гузашта, таъсири он ба инсон кам мегардад.</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Дар охир, усулҳои пешгирии ҳолатҳои садамавӣ пешниҳод мегарданд, ки ба тадбирҳои техникӣ (ҳимояи релеӣ, УЗО, назорати заминвасл) ва ташкилӣ (омӯзиши кормандон, риояи дастурҳо ва регламентҳо) такя мекунанд. Истифодаи муносибати комплексӣ имконият медиҳад, ки сатҳи бехатарӣ баланд бардошта шуда, эътимоднокии системаҳои электроэнергетикӣ таъмин гардад.</a:t>
            </a:r>
          </a:p>
        </p:txBody>
      </p:sp>
    </p:spTree>
    <p:extLst>
      <p:ext uri="{BB962C8B-B14F-4D97-AF65-F5344CB8AC3E}">
        <p14:creationId xmlns:p14="http://schemas.microsoft.com/office/powerpoint/2010/main" val="3376319553"/>
      </p:ext>
    </p:extLst>
  </p:cSld>
  <p:clrMapOvr>
    <a:masterClrMapping/>
  </p:clrMapOvr>
  <mc:AlternateContent xmlns:mc="http://schemas.openxmlformats.org/markup-compatibility/2006" xmlns:p14="http://schemas.microsoft.com/office/powerpoint/2010/main">
    <mc:Choice Requires="p14">
      <p:transition spd="slow" p14:dur="2000" advTm="9788"/>
    </mc:Choice>
    <mc:Fallback xmlns="">
      <p:transition spd="slow" advTm="978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22790"/>
    </mc:Choice>
    <mc:Fallback xmlns="">
      <p:transition spd="slow" advTm="2279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4216"/>
    </mc:Choice>
    <mc:Fallback xmlns="">
      <p:transition spd="slow" advTm="4216"/>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2616</TotalTime>
  <Words>2493</Words>
  <Application>Microsoft Office PowerPoint</Application>
  <PresentationFormat>Экран (4:3)</PresentationFormat>
  <Paragraphs>274</Paragraphs>
  <Slides>41</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41</vt:i4>
      </vt:variant>
    </vt:vector>
  </HeadingPairs>
  <TitlesOfParts>
    <vt:vector size="50" baseType="lpstr">
      <vt:lpstr>Calibri</vt:lpstr>
      <vt:lpstr>Cambria Math</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Заминвасли муҳофизатии нейтрал</vt:lpstr>
      <vt:lpstr>Заминвасли муҳофизатии нейтрал</vt:lpstr>
      <vt:lpstr>Заминвасли муҳофизатии нейтрал</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80</cp:revision>
  <dcterms:created xsi:type="dcterms:W3CDTF">2026-03-15T08:20:21Z</dcterms:created>
  <dcterms:modified xsi:type="dcterms:W3CDTF">2026-05-30T09:02:07Z</dcterms:modified>
</cp:coreProperties>
</file>