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41"/>
  </p:notesMasterIdLst>
  <p:sldIdLst>
    <p:sldId id="256" r:id="rId2"/>
    <p:sldId id="258" r:id="rId3"/>
    <p:sldId id="259" r:id="rId4"/>
    <p:sldId id="265" r:id="rId5"/>
    <p:sldId id="267" r:id="rId6"/>
    <p:sldId id="295" r:id="rId7"/>
    <p:sldId id="322" r:id="rId8"/>
    <p:sldId id="372" r:id="rId9"/>
    <p:sldId id="373" r:id="rId10"/>
    <p:sldId id="374" r:id="rId11"/>
    <p:sldId id="286" r:id="rId12"/>
    <p:sldId id="335" r:id="rId13"/>
    <p:sldId id="348" r:id="rId14"/>
    <p:sldId id="349" r:id="rId15"/>
    <p:sldId id="350" r:id="rId16"/>
    <p:sldId id="351" r:id="rId17"/>
    <p:sldId id="352" r:id="rId18"/>
    <p:sldId id="353" r:id="rId19"/>
    <p:sldId id="376" r:id="rId20"/>
    <p:sldId id="355" r:id="rId21"/>
    <p:sldId id="354" r:id="rId22"/>
    <p:sldId id="375" r:id="rId23"/>
    <p:sldId id="357" r:id="rId24"/>
    <p:sldId id="359" r:id="rId25"/>
    <p:sldId id="360" r:id="rId26"/>
    <p:sldId id="361" r:id="rId27"/>
    <p:sldId id="362" r:id="rId28"/>
    <p:sldId id="363" r:id="rId29"/>
    <p:sldId id="364" r:id="rId30"/>
    <p:sldId id="365" r:id="rId31"/>
    <p:sldId id="366" r:id="rId32"/>
    <p:sldId id="367" r:id="rId33"/>
    <p:sldId id="368" r:id="rId34"/>
    <p:sldId id="369" r:id="rId35"/>
    <p:sldId id="370" r:id="rId36"/>
    <p:sldId id="371" r:id="rId37"/>
    <p:sldId id="347" r:id="rId38"/>
    <p:sldId id="261" r:id="rId39"/>
    <p:sldId id="262" r:id="rId40"/>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27" autoAdjust="0"/>
    <p:restoredTop sz="94675" autoAdjust="0"/>
  </p:normalViewPr>
  <p:slideViewPr>
    <p:cSldViewPr>
      <p:cViewPr varScale="1">
        <p:scale>
          <a:sx n="114" d="100"/>
          <a:sy n="114" d="100"/>
        </p:scale>
        <p:origin x="1386" y="114"/>
      </p:cViewPr>
      <p:guideLst>
        <p:guide orient="horz" pos="2160"/>
        <p:guide pos="2880"/>
      </p:guideLst>
    </p:cSldViewPr>
  </p:slideViewPr>
  <p:outlineViewPr>
    <p:cViewPr>
      <p:scale>
        <a:sx n="33" d="100"/>
        <a:sy n="33" d="100"/>
      </p:scale>
      <p:origin x="0" y="16590"/>
    </p:cViewPr>
  </p:outlineViewPr>
  <p:notesTextViewPr>
    <p:cViewPr>
      <p:scale>
        <a:sx n="100" d="100"/>
        <a:sy n="100" d="100"/>
      </p:scale>
      <p:origin x="0" y="0"/>
    </p:cViewPr>
  </p:notesTextViewPr>
  <p:sorterViewPr>
    <p:cViewPr>
      <p:scale>
        <a:sx n="200" d="100"/>
        <a:sy n="200" d="100"/>
      </p:scale>
      <p:origin x="0" y="-11478"/>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3632748-7DF5-46BF-9C80-C9635338B02C}" type="datetimeFigureOut">
              <a:rPr lang="ru-RU" smtClean="0"/>
              <a:t>01.06.2026</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9A67595-D864-4982-9785-1D0D19A568B7}" type="slidenum">
              <a:rPr lang="ru-RU" smtClean="0"/>
              <a:t>‹#›</a:t>
            </a:fld>
            <a:endParaRPr lang="ru-RU"/>
          </a:p>
        </p:txBody>
      </p:sp>
    </p:spTree>
    <p:extLst>
      <p:ext uri="{BB962C8B-B14F-4D97-AF65-F5344CB8AC3E}">
        <p14:creationId xmlns:p14="http://schemas.microsoft.com/office/powerpoint/2010/main" val="34428111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p2:notes"/>
          <p:cNvSpPr txBox="1">
            <a:spLocks noGrp="1"/>
          </p:cNvSpPr>
          <p:nvPr>
            <p:ph type="body" idx="1"/>
          </p:nvPr>
        </p:nvSpPr>
        <p:spPr>
          <a:xfrm>
            <a:off x="686286" y="4400761"/>
            <a:ext cx="5485430" cy="35996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6" name="Google Shape;96;p2: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p3:notes"/>
          <p:cNvSpPr txBox="1">
            <a:spLocks noGrp="1"/>
          </p:cNvSpPr>
          <p:nvPr>
            <p:ph type="body" idx="1"/>
          </p:nvPr>
        </p:nvSpPr>
        <p:spPr>
          <a:xfrm>
            <a:off x="686286" y="4400761"/>
            <a:ext cx="5485430" cy="35996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6" name="Google Shape;106;p3: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6"/>
        <p:cNvGrpSpPr/>
        <p:nvPr/>
      </p:nvGrpSpPr>
      <p:grpSpPr>
        <a:xfrm>
          <a:off x="0" y="0"/>
          <a:ext cx="0" cy="0"/>
          <a:chOff x="0" y="0"/>
          <a:chExt cx="0" cy="0"/>
        </a:xfrm>
      </p:grpSpPr>
      <p:sp>
        <p:nvSpPr>
          <p:cNvPr id="277" name="Google Shape;277;p24:notes"/>
          <p:cNvSpPr txBox="1">
            <a:spLocks noGrp="1"/>
          </p:cNvSpPr>
          <p:nvPr>
            <p:ph type="body" idx="1"/>
          </p:nvPr>
        </p:nvSpPr>
        <p:spPr>
          <a:xfrm>
            <a:off x="686286" y="4400761"/>
            <a:ext cx="5485430" cy="35996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78" name="Google Shape;278;p24: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3"/>
        <p:cNvGrpSpPr/>
        <p:nvPr/>
      </p:nvGrpSpPr>
      <p:grpSpPr>
        <a:xfrm>
          <a:off x="0" y="0"/>
          <a:ext cx="0" cy="0"/>
          <a:chOff x="0" y="0"/>
          <a:chExt cx="0" cy="0"/>
        </a:xfrm>
      </p:grpSpPr>
      <p:sp>
        <p:nvSpPr>
          <p:cNvPr id="284" name="Google Shape;284;p25:notes"/>
          <p:cNvSpPr txBox="1">
            <a:spLocks noGrp="1"/>
          </p:cNvSpPr>
          <p:nvPr>
            <p:ph type="body" idx="1"/>
          </p:nvPr>
        </p:nvSpPr>
        <p:spPr>
          <a:xfrm>
            <a:off x="686286" y="4400761"/>
            <a:ext cx="5485430" cy="35996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85" name="Google Shape;285;p25: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a:t>Образец заголовка</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a:t>Образец подзаголовка</a:t>
            </a:r>
            <a:endParaRPr kumimoji="0" lang="en-US"/>
          </a:p>
        </p:txBody>
      </p:sp>
      <p:sp>
        <p:nvSpPr>
          <p:cNvPr id="30" name="Date Placeholder 29"/>
          <p:cNvSpPr>
            <a:spLocks noGrp="1"/>
          </p:cNvSpPr>
          <p:nvPr>
            <p:ph type="dt" sz="half" idx="10"/>
          </p:nvPr>
        </p:nvSpPr>
        <p:spPr/>
        <p:txBody>
          <a:bodyPr/>
          <a:lstStyle/>
          <a:p>
            <a:fld id="{B4C71EC6-210F-42DE-9C53-41977AD35B3D}" type="datetimeFigureOut">
              <a:rPr lang="ru-RU" smtClean="0"/>
              <a:t>01.06.2026</a:t>
            </a:fld>
            <a:endParaRPr lang="ru-RU"/>
          </a:p>
        </p:txBody>
      </p:sp>
      <p:sp>
        <p:nvSpPr>
          <p:cNvPr id="19" name="Footer Placeholder 18"/>
          <p:cNvSpPr>
            <a:spLocks noGrp="1"/>
          </p:cNvSpPr>
          <p:nvPr>
            <p:ph type="ftr" sz="quarter" idx="11"/>
          </p:nvPr>
        </p:nvSpPr>
        <p:spPr/>
        <p:txBody>
          <a:bodyPr/>
          <a:lstStyle/>
          <a:p>
            <a:endParaRPr lang="ru-RU"/>
          </a:p>
        </p:txBody>
      </p:sp>
      <p:sp>
        <p:nvSpPr>
          <p:cNvPr id="27" name="Slide Number Placeholder 26"/>
          <p:cNvSpPr>
            <a:spLocks noGrp="1"/>
          </p:cNvSpPr>
          <p:nvPr>
            <p:ph type="sldNum" sz="quarter" idx="12"/>
          </p:nvPr>
        </p:nvSpPr>
        <p:spPr/>
        <p:txBody>
          <a:bodyPr/>
          <a:lstStyle/>
          <a:p>
            <a:fld id="{B19B0651-EE4F-4900-A07F-96A6BFA9D0F0}" type="slidenum">
              <a:rPr lang="ru-RU" smtClean="0"/>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a:t>Образец заголовка</a:t>
            </a:r>
            <a:endParaRPr kumimoji="0" lang="en-US"/>
          </a:p>
        </p:txBody>
      </p:sp>
      <p:sp>
        <p:nvSpPr>
          <p:cNvPr id="3" name="Content Placeholder 2"/>
          <p:cNvSpPr>
            <a:spLocks noGrp="1"/>
          </p:cNvSpPr>
          <p:nvPr>
            <p:ph idx="1"/>
          </p:nvPr>
        </p:nvSpPr>
        <p:spPr/>
        <p:txBody>
          <a:body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Date Placeholder 3"/>
          <p:cNvSpPr>
            <a:spLocks noGrp="1"/>
          </p:cNvSpPr>
          <p:nvPr>
            <p:ph type="dt" sz="half" idx="10"/>
          </p:nvPr>
        </p:nvSpPr>
        <p:spPr/>
        <p:txBody>
          <a:bodyPr/>
          <a:lstStyle/>
          <a:p>
            <a:fld id="{B4C71EC6-210F-42DE-9C53-41977AD35B3D}" type="datetimeFigureOut">
              <a:rPr lang="ru-RU" smtClean="0"/>
              <a:t>01.06.2026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a:t>Образец заголовка</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a:t>Образец текста</a:t>
            </a:r>
          </a:p>
        </p:txBody>
      </p:sp>
      <p:sp>
        <p:nvSpPr>
          <p:cNvPr id="4" name="Date Placeholder 3"/>
          <p:cNvSpPr>
            <a:spLocks noGrp="1"/>
          </p:cNvSpPr>
          <p:nvPr>
            <p:ph type="dt" sz="half" idx="10"/>
          </p:nvPr>
        </p:nvSpPr>
        <p:spPr/>
        <p:txBody>
          <a:bodyPr/>
          <a:lstStyle/>
          <a:p>
            <a:fld id="{B4C71EC6-210F-42DE-9C53-41977AD35B3D}" type="datetimeFigureOut">
              <a:rPr lang="ru-RU" smtClean="0"/>
              <a:t>01.06.2026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ru-RU"/>
              <a:t>Образец заголовка</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5" name="Date Placeholder 4"/>
          <p:cNvSpPr>
            <a:spLocks noGrp="1"/>
          </p:cNvSpPr>
          <p:nvPr>
            <p:ph type="dt" sz="half" idx="10"/>
          </p:nvPr>
        </p:nvSpPr>
        <p:spPr/>
        <p:txBody>
          <a:bodyPr/>
          <a:lstStyle/>
          <a:p>
            <a:fld id="{B4C71EC6-210F-42DE-9C53-41977AD35B3D}" type="datetimeFigureOut">
              <a:rPr lang="ru-RU" smtClean="0"/>
              <a:t>01.06.2026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ru-RU"/>
              <a:t>Образец заголовка</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a:t>Образец текста</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a:t>Образец текста</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7" name="Date Placeholder 6"/>
          <p:cNvSpPr>
            <a:spLocks noGrp="1"/>
          </p:cNvSpPr>
          <p:nvPr>
            <p:ph type="dt" sz="half" idx="10"/>
          </p:nvPr>
        </p:nvSpPr>
        <p:spPr/>
        <p:txBody>
          <a:bodyPr/>
          <a:lstStyle/>
          <a:p>
            <a:fld id="{B4C71EC6-210F-42DE-9C53-41977AD35B3D}" type="datetimeFigureOut">
              <a:rPr lang="ru-RU" smtClean="0"/>
              <a:t>01.06.2026</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a:t>Образец заголовка</a:t>
            </a:r>
            <a:endParaRPr kumimoji="0" lang="en-US"/>
          </a:p>
        </p:txBody>
      </p:sp>
      <p:sp>
        <p:nvSpPr>
          <p:cNvPr id="3" name="Date Placeholder 2"/>
          <p:cNvSpPr>
            <a:spLocks noGrp="1"/>
          </p:cNvSpPr>
          <p:nvPr>
            <p:ph type="dt" sz="half" idx="10"/>
          </p:nvPr>
        </p:nvSpPr>
        <p:spPr/>
        <p:txBody>
          <a:bodyPr/>
          <a:lstStyle/>
          <a:p>
            <a:fld id="{B4C71EC6-210F-42DE-9C53-41977AD35B3D}" type="datetimeFigureOut">
              <a:rPr lang="ru-RU" smtClean="0"/>
              <a:t>01.06.2026</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4C71EC6-210F-42DE-9C53-41977AD35B3D}" type="datetimeFigureOut">
              <a:rPr lang="ru-RU" smtClean="0"/>
              <a:t>01.06.2026</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a:t>Образец заголовка</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a:t>Образец текста</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5" name="Date Placeholder 4"/>
          <p:cNvSpPr>
            <a:spLocks noGrp="1"/>
          </p:cNvSpPr>
          <p:nvPr>
            <p:ph type="dt" sz="half" idx="10"/>
          </p:nvPr>
        </p:nvSpPr>
        <p:spPr/>
        <p:txBody>
          <a:bodyPr/>
          <a:lstStyle/>
          <a:p>
            <a:fld id="{B4C71EC6-210F-42DE-9C53-41977AD35B3D}" type="datetimeFigureOut">
              <a:rPr lang="ru-RU" smtClean="0"/>
              <a:t>01.06.2026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a:t>Образец заголовка</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a:t>Образец текста</a:t>
            </a:r>
          </a:p>
        </p:txBody>
      </p:sp>
      <p:sp>
        <p:nvSpPr>
          <p:cNvPr id="5" name="Date Placeholder 4"/>
          <p:cNvSpPr>
            <a:spLocks noGrp="1"/>
          </p:cNvSpPr>
          <p:nvPr>
            <p:ph type="dt" sz="half" idx="10"/>
          </p:nvPr>
        </p:nvSpPr>
        <p:spPr/>
        <p:txBody>
          <a:bodyPr/>
          <a:lstStyle/>
          <a:p>
            <a:fld id="{B4C71EC6-210F-42DE-9C53-41977AD35B3D}" type="datetimeFigureOut">
              <a:rPr lang="ru-RU" smtClean="0"/>
              <a:t>01.06.2026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a:xfrm>
            <a:off x="8077200" y="6356350"/>
            <a:ext cx="609600" cy="365125"/>
          </a:xfrm>
        </p:spPr>
        <p:txBody>
          <a:bodyPr/>
          <a:lstStyle/>
          <a:p>
            <a:fld id="{B19B0651-EE4F-4900-A07F-96A6BFA9D0F0}" type="slidenum">
              <a:rPr lang="ru-RU" smtClean="0"/>
              <a:t>‹#›</a:t>
            </a:fld>
            <a:endParaRPr lang="ru-RU"/>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a:t>Вставка рисунка</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a:t>Образец заголовка</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Date Placeholder 3"/>
          <p:cNvSpPr>
            <a:spLocks noGrp="1"/>
          </p:cNvSpPr>
          <p:nvPr>
            <p:ph type="dt" sz="half" idx="10"/>
          </p:nvPr>
        </p:nvSpPr>
        <p:spPr/>
        <p:txBody>
          <a:bodyPr/>
          <a:lstStyle/>
          <a:p>
            <a:fld id="{B4C71EC6-210F-42DE-9C53-41977AD35B3D}" type="datetimeFigureOut">
              <a:rPr lang="ru-RU" smtClean="0"/>
              <a:t>01.06.2026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ru-RU"/>
              <a:t>Образец заголовка</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Date Placeholder 3"/>
          <p:cNvSpPr>
            <a:spLocks noGrp="1"/>
          </p:cNvSpPr>
          <p:nvPr>
            <p:ph type="dt" sz="half" idx="10"/>
          </p:nvPr>
        </p:nvSpPr>
        <p:spPr/>
        <p:txBody>
          <a:bodyPr/>
          <a:lstStyle/>
          <a:p>
            <a:fld id="{B4C71EC6-210F-42DE-9C53-41977AD35B3D}" type="datetimeFigureOut">
              <a:rPr lang="ru-RU" smtClean="0"/>
              <a:t>01.06.2026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a:t>Образец заголовка</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a:t>Образец текста</a:t>
            </a:r>
          </a:p>
          <a:p>
            <a:pPr lvl="1" eaLnBrk="1" latinLnBrk="0" hangingPunct="1"/>
            <a:r>
              <a:rPr kumimoji="0" lang="ru-RU"/>
              <a:t>Второй уровень</a:t>
            </a:r>
          </a:p>
          <a:p>
            <a:pPr lvl="2" eaLnBrk="1" latinLnBrk="0" hangingPunct="1"/>
            <a:r>
              <a:rPr kumimoji="0" lang="ru-RU"/>
              <a:t>Третий уровень</a:t>
            </a:r>
          </a:p>
          <a:p>
            <a:pPr lvl="3" eaLnBrk="1" latinLnBrk="0" hangingPunct="1"/>
            <a:r>
              <a:rPr kumimoji="0" lang="ru-RU"/>
              <a:t>Четвертый уровень</a:t>
            </a:r>
          </a:p>
          <a:p>
            <a:pPr lvl="4" eaLnBrk="1" latinLnBrk="0" hangingPunct="1"/>
            <a:r>
              <a:rPr kumimoji="0" lang="ru-RU"/>
              <a:t>Пятый уровень</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B4C71EC6-210F-42DE-9C53-41977AD35B3D}" type="datetimeFigureOut">
              <a:rPr lang="ru-RU" smtClean="0"/>
              <a:t>01.06.2026</a:t>
            </a:fld>
            <a:endParaRPr lang="ru-RU"/>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B19B0651-EE4F-4900-A07F-96A6BFA9D0F0}" type="slidenum">
              <a:rPr lang="ru-RU" smtClean="0"/>
              <a:t>‹#›</a:t>
            </a:fld>
            <a:endParaRPr lang="ru-RU"/>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92;p1"/>
          <p:cNvSpPr/>
          <p:nvPr/>
        </p:nvSpPr>
        <p:spPr>
          <a:xfrm>
            <a:off x="1511660" y="2255589"/>
            <a:ext cx="6120680" cy="1200288"/>
          </a:xfrm>
          <a:prstGeom prst="rect">
            <a:avLst/>
          </a:prstGeom>
          <a:noFill/>
          <a:ln>
            <a:noFill/>
          </a:ln>
        </p:spPr>
        <p:txBody>
          <a:bodyPr spcFirstLastPara="1" wrap="square" lIns="91425" tIns="45700" rIns="91425" bIns="45700" anchor="t" anchorCtr="0">
            <a:spAutoFit/>
          </a:bodyPr>
          <a:lstStyle/>
          <a:p>
            <a:pPr lvl="0" algn="ctr"/>
            <a:r>
              <a:rPr lang="en-US" sz="3600" b="1" dirty="0">
                <a:solidFill>
                  <a:schemeClr val="bg1"/>
                </a:solidFill>
                <a:latin typeface="Times New Roman" panose="02020603050405020304" pitchFamily="18" charset="0"/>
                <a:ea typeface="Times New Roman"/>
                <a:cs typeface="Times New Roman" panose="02020603050405020304" pitchFamily="18" charset="0"/>
                <a:sym typeface="Times New Roman"/>
              </a:rPr>
              <a:t>COURSE</a:t>
            </a:r>
            <a:r>
              <a:rPr lang="uz-Cyrl-UZ" sz="3600" b="1" i="0" u="none" strike="noStrike" cap="none" dirty="0">
                <a:solidFill>
                  <a:schemeClr val="bg1"/>
                </a:solidFill>
                <a:latin typeface="Times New Roman" panose="02020603050405020304" pitchFamily="18" charset="0"/>
                <a:ea typeface="Times New Roman"/>
                <a:cs typeface="Times New Roman" panose="02020603050405020304" pitchFamily="18" charset="0"/>
                <a:sym typeface="Times New Roman"/>
              </a:rPr>
              <a:t>:</a:t>
            </a:r>
            <a:r>
              <a:rPr lang="en-US" sz="3600" b="1" dirty="0">
                <a:solidFill>
                  <a:schemeClr val="bg1"/>
                </a:solidFill>
                <a:latin typeface="Times New Roman" panose="02020603050405020304" pitchFamily="18" charset="0"/>
                <a:cs typeface="Times New Roman" panose="02020603050405020304" pitchFamily="18" charset="0"/>
              </a:rPr>
              <a:t> Electrical Safety for Electrical Engineers</a:t>
            </a:r>
            <a:r>
              <a:rPr lang="tg-Cyrl-TJ" sz="3600" b="1" dirty="0">
                <a:solidFill>
                  <a:schemeClr val="bg1"/>
                </a:solidFill>
                <a:latin typeface="Times New Roman" panose="02020603050405020304" pitchFamily="18" charset="0"/>
                <a:cs typeface="Times New Roman" panose="02020603050405020304" pitchFamily="18" charset="0"/>
              </a:rPr>
              <a:t>.</a:t>
            </a:r>
            <a:endParaRPr sz="3600" b="1" i="0" u="none" strike="noStrike" cap="none" dirty="0">
              <a:solidFill>
                <a:schemeClr val="bg1"/>
              </a:solidFill>
              <a:latin typeface="Times New Roman" panose="02020603050405020304" pitchFamily="18" charset="0"/>
              <a:ea typeface="Times New Roman"/>
              <a:cs typeface="Times New Roman" panose="02020603050405020304" pitchFamily="18" charset="0"/>
              <a:sym typeface="Times New Roman"/>
            </a:endParaRPr>
          </a:p>
        </p:txBody>
      </p:sp>
      <p:sp>
        <p:nvSpPr>
          <p:cNvPr id="7" name="Google Shape;91;p1"/>
          <p:cNvSpPr/>
          <p:nvPr/>
        </p:nvSpPr>
        <p:spPr>
          <a:xfrm>
            <a:off x="1835696" y="5268498"/>
            <a:ext cx="2329542" cy="110795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200" b="1" i="0" u="none" strike="noStrike" cap="none" dirty="0">
                <a:latin typeface="Times New Roman"/>
                <a:ea typeface="Times New Roman"/>
                <a:cs typeface="Times New Roman"/>
                <a:sym typeface="Times New Roman"/>
              </a:rPr>
              <a:t>Abdulloev Bakhtiyor Tolibjonovich</a:t>
            </a:r>
            <a:endParaRPr sz="2200" dirty="0"/>
          </a:p>
        </p:txBody>
      </p:sp>
      <p:sp>
        <p:nvSpPr>
          <p:cNvPr id="3" name="Прямоугольник 2"/>
          <p:cNvSpPr/>
          <p:nvPr/>
        </p:nvSpPr>
        <p:spPr>
          <a:xfrm>
            <a:off x="1701077" y="3583989"/>
            <a:ext cx="5741846" cy="914930"/>
          </a:xfrm>
          <a:prstGeom prst="rect">
            <a:avLst/>
          </a:prstGeom>
        </p:spPr>
        <p:txBody>
          <a:bodyPr wrap="square">
            <a:spAutoFit/>
          </a:bodyPr>
          <a:lstStyle/>
          <a:p>
            <a:pPr algn="ctr">
              <a:lnSpc>
                <a:spcPct val="115000"/>
              </a:lnSpc>
              <a:spcAft>
                <a:spcPts val="0"/>
              </a:spcAft>
            </a:pP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Week 15. Analysis of Electrical Hazard in Networks with Different Neutral Modes</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Прямоугольник 7"/>
          <p:cNvSpPr/>
          <p:nvPr/>
        </p:nvSpPr>
        <p:spPr>
          <a:xfrm>
            <a:off x="3995936" y="5373215"/>
            <a:ext cx="2664297" cy="769441"/>
          </a:xfrm>
          <a:prstGeom prst="rect">
            <a:avLst/>
          </a:prstGeom>
        </p:spPr>
        <p:txBody>
          <a:bodyPr wrap="square">
            <a:spAutoFit/>
          </a:bodyPr>
          <a:lstStyle/>
          <a:p>
            <a:pPr algn="ctr"/>
            <a:r>
              <a:rPr lang="en-US" sz="2200" b="1" dirty="0">
                <a:latin typeface="Times New Roman" panose="02020603050405020304" pitchFamily="18" charset="0"/>
                <a:ea typeface="Times New Roman"/>
                <a:cs typeface="Times New Roman" panose="02020603050405020304" pitchFamily="18" charset="0"/>
                <a:sym typeface="Times New Roman"/>
              </a:rPr>
              <a:t>Institute of energy of Tajikistan</a:t>
            </a:r>
            <a:endParaRPr lang="ru-RU" sz="2200" dirty="0"/>
          </a:p>
        </p:txBody>
      </p:sp>
    </p:spTree>
    <p:extLst>
      <p:ext uri="{BB962C8B-B14F-4D97-AF65-F5344CB8AC3E}">
        <p14:creationId xmlns:p14="http://schemas.microsoft.com/office/powerpoint/2010/main" val="10214471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sp>
        <p:nvSpPr>
          <p:cNvPr id="100" name="Google Shape;100;p2"/>
          <p:cNvSpPr/>
          <p:nvPr/>
        </p:nvSpPr>
        <p:spPr>
          <a:xfrm>
            <a:off x="1259632" y="5253956"/>
            <a:ext cx="2150346" cy="110795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uz-Cyrl-UZ" sz="2200" b="1" i="0" u="none" strike="noStrike" cap="none" dirty="0">
                <a:latin typeface="Times New Roman"/>
                <a:ea typeface="Times New Roman"/>
                <a:cs typeface="Times New Roman"/>
                <a:sym typeface="Times New Roman"/>
              </a:rPr>
              <a:t>Абдуллоев Бахтиёр Толибҷонович</a:t>
            </a:r>
            <a:endParaRPr sz="2200" b="1" i="0" u="none" strike="noStrike" cap="none" dirty="0">
              <a:latin typeface="Times New Roman"/>
              <a:ea typeface="Times New Roman"/>
              <a:cs typeface="Times New Roman"/>
              <a:sym typeface="Times New Roman"/>
            </a:endParaRPr>
          </a:p>
        </p:txBody>
      </p:sp>
      <p:cxnSp>
        <p:nvCxnSpPr>
          <p:cNvPr id="102" name="Google Shape;102;p2"/>
          <p:cNvCxnSpPr/>
          <p:nvPr/>
        </p:nvCxnSpPr>
        <p:spPr>
          <a:xfrm>
            <a:off x="3347864" y="5161582"/>
            <a:ext cx="0" cy="1200329"/>
          </a:xfrm>
          <a:prstGeom prst="straightConnector1">
            <a:avLst/>
          </a:prstGeom>
          <a:noFill/>
          <a:ln w="9525" cap="flat" cmpd="sng">
            <a:solidFill>
              <a:schemeClr val="accent1"/>
            </a:solidFill>
            <a:prstDash val="solid"/>
            <a:miter lim="800000"/>
            <a:headEnd type="none" w="sm" len="sm"/>
            <a:tailEnd type="none" w="sm" len="sm"/>
          </a:ln>
        </p:spPr>
      </p:cxnSp>
      <p:sp>
        <p:nvSpPr>
          <p:cNvPr id="103" name="Google Shape;103;p2"/>
          <p:cNvSpPr/>
          <p:nvPr/>
        </p:nvSpPr>
        <p:spPr>
          <a:xfrm>
            <a:off x="3419872" y="5253935"/>
            <a:ext cx="3388438" cy="101562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uz-Cyrl-UZ" sz="2000" b="1" i="0" u="none" strike="noStrike" cap="none" dirty="0">
                <a:latin typeface="Times New Roman" panose="02020603050405020304" pitchFamily="18" charset="0"/>
                <a:ea typeface="Times New Roman"/>
                <a:cs typeface="Times New Roman" panose="02020603050405020304" pitchFamily="18" charset="0"/>
                <a:sym typeface="Times New Roman"/>
              </a:rPr>
              <a:t>Донишкадаи энергетикии Тоҷикистон</a:t>
            </a:r>
            <a:endParaRPr lang="uz-Cyrl-UZ" sz="2000" b="1" i="1" u="none" strike="noStrike" cap="none" dirty="0">
              <a:latin typeface="Times New Roman" panose="02020603050405020304" pitchFamily="18" charset="0"/>
              <a:ea typeface="Arial"/>
              <a:cs typeface="Times New Roman" panose="02020603050405020304" pitchFamily="18" charset="0"/>
              <a:sym typeface="Arial"/>
            </a:endParaRPr>
          </a:p>
          <a:p>
            <a:pPr marL="0" marR="0" lvl="0" indent="0" algn="ctr" rtl="0">
              <a:spcBef>
                <a:spcPts val="0"/>
              </a:spcBef>
              <a:spcAft>
                <a:spcPts val="0"/>
              </a:spcAft>
              <a:buNone/>
            </a:pPr>
            <a:endParaRPr sz="2000" b="1" i="0" u="none" strike="noStrike" cap="none" dirty="0">
              <a:solidFill>
                <a:srgbClr val="000000"/>
              </a:solidFill>
              <a:latin typeface="Times New Roman"/>
              <a:ea typeface="Times New Roman"/>
              <a:cs typeface="Times New Roman"/>
              <a:sym typeface="Times New Roman"/>
            </a:endParaRPr>
          </a:p>
        </p:txBody>
      </p:sp>
      <p:sp>
        <p:nvSpPr>
          <p:cNvPr id="2" name="Прямоугольник 1"/>
          <p:cNvSpPr/>
          <p:nvPr/>
        </p:nvSpPr>
        <p:spPr>
          <a:xfrm>
            <a:off x="827584" y="3551416"/>
            <a:ext cx="7685836" cy="1462708"/>
          </a:xfrm>
          <a:prstGeom prst="rect">
            <a:avLst/>
          </a:prstGeom>
        </p:spPr>
        <p:txBody>
          <a:bodyPr wrap="square">
            <a:spAutoFit/>
          </a:bodyPr>
          <a:lstStyle/>
          <a:p>
            <a:pPr algn="ctr">
              <a:lnSpc>
                <a:spcPct val="115000"/>
              </a:lnSpc>
            </a:pPr>
            <a:r>
              <a:rPr lang="tg-Cyrl-TJ" sz="2400" b="1" dirty="0">
                <a:effectLst/>
                <a:latin typeface="Times New Roman" panose="02020603050405020304" pitchFamily="18" charset="0"/>
                <a:ea typeface="Times New Roman" panose="02020603050405020304" pitchFamily="18" charset="0"/>
                <a:cs typeface="Times New Roman" panose="02020603050405020304" pitchFamily="18" charset="0"/>
              </a:rPr>
              <a:t>Таҳлили хатарҳои барқӣ дар шабакаҳо бо реҷаҳои </a:t>
            </a:r>
          </a:p>
          <a:p>
            <a:pPr algn="ctr">
              <a:lnSpc>
                <a:spcPct val="115000"/>
              </a:lnSpc>
            </a:pPr>
            <a:r>
              <a:rPr lang="tg-Cyrl-TJ" sz="2400" b="1" dirty="0">
                <a:effectLst/>
                <a:latin typeface="Times New Roman" panose="02020603050405020304" pitchFamily="18" charset="0"/>
                <a:ea typeface="Times New Roman" panose="02020603050405020304" pitchFamily="18" charset="0"/>
                <a:cs typeface="Times New Roman" panose="02020603050405020304" pitchFamily="18" charset="0"/>
              </a:rPr>
              <a:t>гуногуни нейтрал.</a:t>
            </a:r>
            <a:br>
              <a:rPr lang="tg-Cyrl-TJ" sz="2400" b="1" dirty="0">
                <a:effectLst/>
                <a:latin typeface="Times New Roman" panose="02020603050405020304" pitchFamily="18" charset="0"/>
                <a:ea typeface="Times New Roman" panose="02020603050405020304" pitchFamily="18" charset="0"/>
                <a:cs typeface="Times New Roman" panose="02020603050405020304" pitchFamily="18" charset="0"/>
              </a:rPr>
            </a:br>
            <a:endParaRPr lang="ru-RU" sz="3200" b="1"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3" name="Прямоугольник 2"/>
          <p:cNvSpPr/>
          <p:nvPr/>
        </p:nvSpPr>
        <p:spPr>
          <a:xfrm>
            <a:off x="1615610" y="2276872"/>
            <a:ext cx="6412774" cy="1200329"/>
          </a:xfrm>
          <a:prstGeom prst="rect">
            <a:avLst/>
          </a:prstGeom>
        </p:spPr>
        <p:txBody>
          <a:bodyPr wrap="square">
            <a:spAutoFit/>
          </a:bodyPr>
          <a:lstStyle/>
          <a:p>
            <a:pPr lvl="0" algn="ctr"/>
            <a:r>
              <a:rPr lang="ru-RU" sz="3600" b="1" dirty="0">
                <a:solidFill>
                  <a:schemeClr val="bg1"/>
                </a:solidFill>
                <a:latin typeface="Times New Roman" panose="02020603050405020304" pitchFamily="18" charset="0"/>
                <a:cs typeface="Times New Roman" panose="02020603050405020304" pitchFamily="18" charset="0"/>
              </a:rPr>
              <a:t>Курс: Бехатарии электрикӣ барои муҳандис барқчиён</a:t>
            </a:r>
            <a:endParaRPr lang="ru-RU" sz="36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637886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sp>
        <p:nvSpPr>
          <p:cNvPr id="108" name="Google Shape;108;p3"/>
          <p:cNvSpPr/>
          <p:nvPr/>
        </p:nvSpPr>
        <p:spPr>
          <a:xfrm>
            <a:off x="623244" y="745724"/>
            <a:ext cx="8133684" cy="4810488"/>
          </a:xfrm>
          <a:prstGeom prst="roundRect">
            <a:avLst>
              <a:gd name="adj" fmla="val 6141"/>
            </a:avLst>
          </a:prstGeom>
          <a:solidFill>
            <a:srgbClr val="9CC2E5"/>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lvl="0" eaLnBrk="0" fontAlgn="base" hangingPunct="0">
              <a:spcBef>
                <a:spcPct val="0"/>
              </a:spcBef>
              <a:spcAft>
                <a:spcPct val="0"/>
              </a:spcAft>
              <a:buClrTx/>
            </a:pPr>
            <a:r>
              <a:rPr lang="uz-Cyrl-UZ" sz="2000" b="1" i="0"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rPr>
              <a:t>1</a:t>
            </a:r>
            <a:r>
              <a:rPr lang="uz-Cyrl-UZ" sz="2000" b="1" i="0" u="none" strike="noStrike" cap="none" dirty="0">
                <a:solidFill>
                  <a:schemeClr val="bg1"/>
                </a:solidFill>
                <a:latin typeface="Times New Roman" panose="02020603050405020304" pitchFamily="18" charset="0"/>
                <a:ea typeface="Times New Roman"/>
                <a:cs typeface="Times New Roman" panose="02020603050405020304" pitchFamily="18" charset="0"/>
                <a:sym typeface="Times New Roman"/>
              </a:rPr>
              <a:t>.</a:t>
            </a:r>
            <a:r>
              <a:rPr lang="ru-RU" altLang="ru-RU" sz="2000" b="1" dirty="0">
                <a:solidFill>
                  <a:schemeClr val="bg1"/>
                </a:solidFill>
                <a:latin typeface="Times New Roman" panose="02020603050405020304" pitchFamily="18" charset="0"/>
                <a:cs typeface="Times New Roman" panose="02020603050405020304" pitchFamily="18" charset="0"/>
              </a:rPr>
              <a:t>Муқаддима</a:t>
            </a:r>
          </a:p>
          <a:p>
            <a:pPr marL="342900" lvl="0" indent="-342900" eaLnBrk="0" fontAlgn="base" hangingPunct="0">
              <a:spcBef>
                <a:spcPct val="0"/>
              </a:spcBef>
              <a:spcAft>
                <a:spcPct val="0"/>
              </a:spcAft>
              <a:buClrTx/>
              <a:buFont typeface="Wingdings" panose="05000000000000000000" pitchFamily="2" charset="2"/>
              <a:buChar char="Ø"/>
            </a:pPr>
            <a:r>
              <a:rPr lang="tg-Cyrl-TJ" sz="2000" b="1" dirty="0">
                <a:effectLst/>
                <a:latin typeface="Times New Roman" panose="02020603050405020304" pitchFamily="18" charset="0"/>
                <a:ea typeface="Times New Roman" panose="02020603050405020304" pitchFamily="18" charset="0"/>
                <a:cs typeface="Times New Roman" panose="02020603050405020304" pitchFamily="18" charset="0"/>
              </a:rPr>
              <a:t>Реҷаҳои нейтрал ва таъсири онҳо ба бехатарӣ, рафтори шабака ҳангоми расиш ба замин</a:t>
            </a:r>
          </a:p>
          <a:p>
            <a:pPr marL="342900" lvl="0" indent="-342900" eaLnBrk="0" fontAlgn="base" hangingPunct="0">
              <a:spcBef>
                <a:spcPct val="0"/>
              </a:spcBef>
              <a:spcAft>
                <a:spcPct val="0"/>
              </a:spcAft>
              <a:buClrTx/>
              <a:buFont typeface="Wingdings" panose="05000000000000000000" pitchFamily="2" charset="2"/>
              <a:buChar char="Ø"/>
            </a:pPr>
            <a:r>
              <a:rPr lang="tg-Cyrl-TJ" sz="2000" b="1" dirty="0">
                <a:effectLst/>
                <a:latin typeface="Times New Roman" panose="02020603050405020304" pitchFamily="18" charset="0"/>
                <a:ea typeface="Times New Roman" panose="02020603050405020304" pitchFamily="18" charset="0"/>
                <a:cs typeface="Times New Roman" panose="02020603050405020304" pitchFamily="18" charset="0"/>
              </a:rPr>
              <a:t>Ҷараёни расиш ба замин</a:t>
            </a:r>
            <a:endParaRPr lang="ru-RU" sz="2000" b="1" dirty="0">
              <a:effectLst/>
              <a:latin typeface="Times New Roman" panose="02020603050405020304" pitchFamily="18" charset="0"/>
              <a:ea typeface="Times New Roman" panose="02020603050405020304" pitchFamily="18" charset="0"/>
              <a:cs typeface="Times New Roman" panose="02020603050405020304" pitchFamily="18" charset="0"/>
            </a:endParaRPr>
          </a:p>
          <a:p>
            <a:pPr eaLnBrk="0" fontAlgn="base" hangingPunct="0">
              <a:spcBef>
                <a:spcPct val="0"/>
              </a:spcBef>
              <a:spcAft>
                <a:spcPct val="0"/>
              </a:spcAft>
            </a:pPr>
            <a:r>
              <a:rPr lang="ru-RU" altLang="ru-RU" sz="2000" b="1" dirty="0">
                <a:solidFill>
                  <a:schemeClr val="bg1"/>
                </a:solidFill>
                <a:latin typeface="Times New Roman" panose="02020603050405020304" pitchFamily="18" charset="0"/>
                <a:cs typeface="Times New Roman" panose="02020603050405020304" pitchFamily="18" charset="0"/>
              </a:rPr>
              <a:t>2.</a:t>
            </a:r>
            <a:r>
              <a:rPr lang="tg-Cyrl-TJ" sz="20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Хулосаи лексия</a:t>
            </a:r>
          </a:p>
          <a:p>
            <a:pPr eaLnBrk="0" fontAlgn="base" hangingPunct="0">
              <a:spcBef>
                <a:spcPct val="0"/>
              </a:spcBef>
              <a:spcAft>
                <a:spcPct val="0"/>
              </a:spcAft>
            </a:pPr>
            <a:endParaRPr lang="tg-Cyrl-TJ" sz="20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a:p>
            <a:pPr eaLnBrk="0" fontAlgn="base" hangingPunct="0">
              <a:spcBef>
                <a:spcPct val="0"/>
              </a:spcBef>
              <a:spcAft>
                <a:spcPct val="0"/>
              </a:spcAft>
            </a:pPr>
            <a:endParaRPr lang="tg-Cyrl-TJ" sz="20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a:p>
            <a:pPr eaLnBrk="0" fontAlgn="base" hangingPunct="0">
              <a:spcBef>
                <a:spcPct val="0"/>
              </a:spcBef>
              <a:spcAft>
                <a:spcPct val="0"/>
              </a:spcAft>
            </a:pPr>
            <a:endParaRPr lang="tg-Cyrl-TJ" sz="20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a:p>
            <a:pPr eaLnBrk="0" fontAlgn="base" hangingPunct="0">
              <a:spcBef>
                <a:spcPct val="0"/>
              </a:spcBef>
              <a:spcAft>
                <a:spcPct val="0"/>
              </a:spcAft>
            </a:pPr>
            <a:endParaRPr lang="tg-Cyrl-TJ" sz="20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a:p>
            <a:pPr eaLnBrk="0" fontAlgn="base" hangingPunct="0">
              <a:spcBef>
                <a:spcPct val="0"/>
              </a:spcBef>
              <a:spcAft>
                <a:spcPct val="0"/>
              </a:spcAft>
            </a:pPr>
            <a:endParaRPr lang="tg-Cyrl-TJ" sz="20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a:p>
            <a:pPr eaLnBrk="0" fontAlgn="base" hangingPunct="0">
              <a:spcBef>
                <a:spcPct val="0"/>
              </a:spcBef>
              <a:spcAft>
                <a:spcPct val="0"/>
              </a:spcAft>
            </a:pPr>
            <a:endParaRPr lang="tg-Cyrl-TJ" sz="2000"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a:p>
            <a:pPr eaLnBrk="0" fontAlgn="base" hangingPunct="0">
              <a:spcBef>
                <a:spcPct val="0"/>
              </a:spcBef>
              <a:spcAft>
                <a:spcPct val="0"/>
              </a:spcAft>
            </a:pPr>
            <a:endParaRPr lang="tg-Cyrl-TJ" sz="24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p>
            <a:pPr eaLnBrk="0" fontAlgn="base" hangingPunct="0">
              <a:spcBef>
                <a:spcPct val="0"/>
              </a:spcBef>
              <a:spcAft>
                <a:spcPct val="0"/>
              </a:spcAft>
            </a:pPr>
            <a:endParaRPr lang="ru-RU" sz="24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p>
            <a:pPr marL="457200" lvl="1" eaLnBrk="0" fontAlgn="base" hangingPunct="0">
              <a:spcBef>
                <a:spcPct val="0"/>
              </a:spcBef>
              <a:spcAft>
                <a:spcPct val="0"/>
              </a:spcAft>
              <a:buClrTx/>
            </a:pPr>
            <a:endParaRPr lang="ru-RU" altLang="ru-RU" sz="2400" dirty="0">
              <a:solidFill>
                <a:schemeClr val="tx1"/>
              </a:solidFill>
              <a:latin typeface="Times New Roman" panose="02020603050405020304" pitchFamily="18" charset="0"/>
              <a:cs typeface="Times New Roman" panose="02020603050405020304" pitchFamily="18" charset="0"/>
            </a:endParaRPr>
          </a:p>
        </p:txBody>
      </p:sp>
      <p:sp>
        <p:nvSpPr>
          <p:cNvPr id="109" name="Google Shape;109;p3"/>
          <p:cNvSpPr txBox="1"/>
          <p:nvPr/>
        </p:nvSpPr>
        <p:spPr>
          <a:xfrm>
            <a:off x="-11646" y="1"/>
            <a:ext cx="9167292" cy="620687"/>
          </a:xfrm>
          <a:prstGeom prst="rect">
            <a:avLst/>
          </a:prstGeom>
          <a:solidFill>
            <a:srgbClr val="0070C0"/>
          </a:solidFill>
          <a:ln w="19050" cap="flat" cmpd="sng">
            <a:solidFill>
              <a:schemeClr val="lt1"/>
            </a:solidFill>
            <a:prstDash val="solid"/>
            <a:miter lim="800000"/>
            <a:headEnd type="none" w="sm" len="sm"/>
            <a:tailEnd type="none" w="sm" len="sm"/>
          </a:ln>
        </p:spPr>
        <p:txBody>
          <a:bodyPr spcFirstLastPara="1" wrap="square" lIns="91425" tIns="45700" rIns="91425" bIns="45700" anchor="t" anchorCtr="0">
            <a:noAutofit/>
          </a:bodyPr>
          <a:lstStyle/>
          <a:p>
            <a:pPr lvl="0" algn="ctr" eaLnBrk="0" fontAlgn="base" hangingPunct="0">
              <a:spcBef>
                <a:spcPct val="0"/>
              </a:spcBef>
              <a:spcAft>
                <a:spcPct val="0"/>
              </a:spcAft>
              <a:buClrTx/>
            </a:pPr>
            <a:r>
              <a:rPr lang="ru-RU" altLang="ru-RU" sz="3600" b="1" i="1" dirty="0">
                <a:solidFill>
                  <a:schemeClr val="tx2"/>
                </a:solidFill>
                <a:latin typeface="Times New Roman" panose="02020603050405020304" pitchFamily="18" charset="0"/>
                <a:cs typeface="Times New Roman" panose="02020603050405020304" pitchFamily="18" charset="0"/>
              </a:rPr>
              <a:t>Нақшаи лексия</a:t>
            </a:r>
            <a:endParaRPr lang="ru-RU" altLang="ru-RU" sz="3600" i="1" dirty="0">
              <a:solidFill>
                <a:schemeClr val="tx2"/>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332700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Заголовок 1">
            <a:extLst>
              <a:ext uri="{FF2B5EF4-FFF2-40B4-BE49-F238E27FC236}">
                <a16:creationId xmlns:a16="http://schemas.microsoft.com/office/drawing/2014/main" id="{BC3AF0E4-A826-4F7A-ACFD-48C046599FDF}"/>
              </a:ext>
            </a:extLst>
          </p:cNvPr>
          <p:cNvSpPr>
            <a:spLocks noGrp="1"/>
          </p:cNvSpPr>
          <p:nvPr>
            <p:ph type="title"/>
          </p:nvPr>
        </p:nvSpPr>
        <p:spPr>
          <a:xfrm>
            <a:off x="225860" y="122138"/>
            <a:ext cx="8712968" cy="570557"/>
          </a:xfrm>
        </p:spPr>
        <p:txBody>
          <a:bodyPr>
            <a:noAutofit/>
          </a:bodyPr>
          <a:lstStyle/>
          <a:p>
            <a:pPr lvl="0" algn="ctr" eaLnBrk="0" fontAlgn="base" hangingPunct="0">
              <a:spcBef>
                <a:spcPct val="0"/>
              </a:spcBef>
              <a:spcAft>
                <a:spcPct val="0"/>
              </a:spcAft>
              <a:buClrTx/>
            </a:pPr>
            <a:r>
              <a:rPr lang="tg-Cyrl-TJ"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Реҷаҳои нейтрал ва таъсири онҳо ба бехатарӣ, рафтори шабака ҳангоми расиш ба замин</a:t>
            </a:r>
          </a:p>
        </p:txBody>
      </p:sp>
      <p:sp>
        <p:nvSpPr>
          <p:cNvPr id="7" name="TextBox 6">
            <a:extLst>
              <a:ext uri="{FF2B5EF4-FFF2-40B4-BE49-F238E27FC236}">
                <a16:creationId xmlns:a16="http://schemas.microsoft.com/office/drawing/2014/main" id="{E432B7AC-25A0-42FA-B63D-59D9D438E1C9}"/>
              </a:ext>
            </a:extLst>
          </p:cNvPr>
          <p:cNvSpPr txBox="1"/>
          <p:nvPr/>
        </p:nvSpPr>
        <p:spPr>
          <a:xfrm>
            <a:off x="971600" y="1052736"/>
            <a:ext cx="7704856" cy="3592907"/>
          </a:xfrm>
          <a:prstGeom prst="rect">
            <a:avLst/>
          </a:prstGeom>
          <a:noFill/>
        </p:spPr>
        <p:txBody>
          <a:bodyPr wrap="square">
            <a:spAutoFit/>
          </a:bodyPr>
          <a:lstStyle/>
          <a:p>
            <a:pPr algn="just">
              <a:lnSpc>
                <a:spcPct val="150000"/>
              </a:lnSpc>
            </a:pPr>
            <a:r>
              <a:rPr lang="tg-Cyrl-TJ" sz="2200" dirty="0">
                <a:effectLst/>
                <a:latin typeface="Times New Roman" panose="02020603050405020304" pitchFamily="18" charset="0"/>
                <a:ea typeface="Calibri" panose="020F0502020204030204" pitchFamily="34" charset="0"/>
              </a:rPr>
              <a:t>	</a:t>
            </a:r>
            <a:r>
              <a:rPr lang="tg-Cyrl-TJ" sz="2200" dirty="0">
                <a:effectLst/>
                <a:latin typeface="Times New Roman" panose="02020603050405020304" pitchFamily="18" charset="0"/>
                <a:ea typeface="Times New Roman" panose="02020603050405020304" pitchFamily="18" charset="0"/>
              </a:rPr>
              <a:t>Дар шабакаи электрикӣ бо нейтрали изолятсияшуда ҷараёни расиши якфаза (ҶРЯ) (ОЗЗ) ҳамагӣ чанд амперро ташкил медиҳад, бинобар ин ҶРЯ амалан ба шароити интиқоли энергия ба истеъмолкунандагон таъсири назаррас намерасонад. Аз тарафи дигар, дар чунин қиматҳои ҷараён камони барқӣ ноустувор буда, пас аз чанд нимдавра худ аз худ хомӯш мегардад.</a:t>
            </a:r>
            <a:endParaRPr lang="ru-RU" sz="2200" dirty="0"/>
          </a:p>
        </p:txBody>
      </p:sp>
    </p:spTree>
    <p:extLst>
      <p:ext uri="{BB962C8B-B14F-4D97-AF65-F5344CB8AC3E}">
        <p14:creationId xmlns:p14="http://schemas.microsoft.com/office/powerpoint/2010/main" val="27715111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476672"/>
            <a:ext cx="8229600" cy="5616624"/>
          </a:xfrm>
        </p:spPr>
        <p:txBody>
          <a:bodyPr>
            <a:noAutofit/>
          </a:bodyPr>
          <a:lstStyle/>
          <a:p>
            <a:pPr marL="0" indent="0" algn="just">
              <a:spcAft>
                <a:spcPts val="1000"/>
              </a:spcAft>
              <a:buNone/>
            </a:pPr>
            <a:r>
              <a:rPr lang="ru-RU" sz="2200" dirty="0">
                <a:effectLst/>
                <a:latin typeface="Times New Roman" panose="02020603050405020304" pitchFamily="18" charset="0"/>
                <a:ea typeface="Times New Roman" panose="02020603050405020304" pitchFamily="18" charset="0"/>
              </a:rPr>
              <a:t>	</a:t>
            </a:r>
            <a:endParaRPr lang="tg-Cyrl-TJ" sz="2200" i="1"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gn="just">
              <a:lnSpc>
                <a:spcPct val="150000"/>
              </a:lnSpc>
              <a:buNone/>
            </a:pPr>
            <a:endParaRPr lang="ru-RU" sz="2200" dirty="0">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C9BB157-D945-4B78-9330-36F5922E4F9E}"/>
              </a:ext>
            </a:extLst>
          </p:cNvPr>
          <p:cNvSpPr txBox="1"/>
          <p:nvPr/>
        </p:nvSpPr>
        <p:spPr>
          <a:xfrm>
            <a:off x="971600" y="980728"/>
            <a:ext cx="7715200" cy="4730269"/>
          </a:xfrm>
          <a:prstGeom prst="rect">
            <a:avLst/>
          </a:prstGeom>
          <a:noFill/>
        </p:spPr>
        <p:txBody>
          <a:bodyPr wrap="square">
            <a:spAutoFit/>
          </a:bodyPr>
          <a:lstStyle/>
          <a:p>
            <a:pPr indent="449580" algn="just">
              <a:lnSpc>
                <a:spcPct val="150000"/>
              </a:lnSpc>
              <a:spcAft>
                <a:spcPts val="1000"/>
              </a:spcAft>
            </a:pPr>
            <a:r>
              <a:rPr lang="tg-Cyrl-TJ" sz="2200" dirty="0">
                <a:effectLst/>
                <a:latin typeface="Times New Roman" panose="02020603050405020304" pitchFamily="18" charset="0"/>
                <a:ea typeface="Times New Roman" panose="02020603050405020304" pitchFamily="18" charset="0"/>
              </a:rPr>
              <a:t>Ҳангоми ҷараёнҳои назарраси ҶРЯ камон метавонад муддати тӯлонӣ сӯзад, аммо одатан он ба фазаҳои ҳамсоя «мепарад», ки боиси расиши кутоҳи дуфаза ва сефаза мегардад. Барои шабакаҳои 6–35 кВ таъсири гармӣ ва ионизатсионии камонҳои барқӣ хатарнок ба ҳисоб меравад. Дар канали камон, дар лаҳзаи таваққуфи ҷараён, деионзатсияи шадиди сутуни камон ба амал меояд, ки дар натиҷа хосиятҳои диэлектрикии фосила барқарор мешаванд.</a:t>
            </a:r>
          </a:p>
          <a:p>
            <a:pPr indent="449580" algn="just">
              <a:lnSpc>
                <a:spcPct val="150000"/>
              </a:lnSpc>
              <a:spcAft>
                <a:spcPts val="1000"/>
              </a:spcAft>
            </a:pPr>
            <a:r>
              <a:rPr lang="tg-Cyrl-TJ" sz="2200" dirty="0">
                <a:latin typeface="Times New Roman" panose="02020603050405020304" pitchFamily="18" charset="0"/>
                <a:ea typeface="Calibri" panose="020F0502020204030204" pitchFamily="34" charset="0"/>
                <a:cs typeface="Times New Roman" panose="02020603050405020304" pitchFamily="18" charset="0"/>
              </a:rPr>
              <a:t>Слайди дигар-</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Заголовок 1">
            <a:extLst>
              <a:ext uri="{FF2B5EF4-FFF2-40B4-BE49-F238E27FC236}">
                <a16:creationId xmlns:a16="http://schemas.microsoft.com/office/drawing/2014/main" id="{7E47907D-8218-4F0B-AC38-E15291C0DF73}"/>
              </a:ext>
            </a:extLst>
          </p:cNvPr>
          <p:cNvSpPr>
            <a:spLocks noGrp="1"/>
          </p:cNvSpPr>
          <p:nvPr>
            <p:ph type="title"/>
          </p:nvPr>
        </p:nvSpPr>
        <p:spPr>
          <a:xfrm>
            <a:off x="225860" y="122138"/>
            <a:ext cx="8712968" cy="570557"/>
          </a:xfrm>
        </p:spPr>
        <p:txBody>
          <a:bodyPr>
            <a:noAutofit/>
          </a:bodyPr>
          <a:lstStyle/>
          <a:p>
            <a:pPr lvl="0" algn="ctr" eaLnBrk="0" fontAlgn="base" hangingPunct="0">
              <a:spcBef>
                <a:spcPct val="0"/>
              </a:spcBef>
              <a:spcAft>
                <a:spcPct val="0"/>
              </a:spcAft>
              <a:buClrTx/>
            </a:pPr>
            <a:r>
              <a:rPr lang="tg-Cyrl-TJ"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Реҷаҳои нейтрал ва таъсири онҳо ба бехатарӣ, рафтори шабака ҳангоми расиш ба замин</a:t>
            </a:r>
          </a:p>
        </p:txBody>
      </p:sp>
    </p:spTree>
    <p:extLst>
      <p:ext uri="{BB962C8B-B14F-4D97-AF65-F5344CB8AC3E}">
        <p14:creationId xmlns:p14="http://schemas.microsoft.com/office/powerpoint/2010/main" val="22104247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Заголовок 1">
            <a:extLst>
              <a:ext uri="{FF2B5EF4-FFF2-40B4-BE49-F238E27FC236}">
                <a16:creationId xmlns:a16="http://schemas.microsoft.com/office/drawing/2014/main" id="{A450EA93-B5AF-4F0B-86CA-BA92CE156F9C}"/>
              </a:ext>
            </a:extLst>
          </p:cNvPr>
          <p:cNvSpPr>
            <a:spLocks noGrp="1"/>
          </p:cNvSpPr>
          <p:nvPr>
            <p:ph type="title"/>
          </p:nvPr>
        </p:nvSpPr>
        <p:spPr>
          <a:xfrm>
            <a:off x="225860" y="122138"/>
            <a:ext cx="8712968" cy="570557"/>
          </a:xfrm>
        </p:spPr>
        <p:txBody>
          <a:bodyPr>
            <a:noAutofit/>
          </a:bodyPr>
          <a:lstStyle/>
          <a:p>
            <a:pPr lvl="0" algn="ctr" eaLnBrk="0" fontAlgn="base" hangingPunct="0">
              <a:spcBef>
                <a:spcPct val="0"/>
              </a:spcBef>
              <a:spcAft>
                <a:spcPct val="0"/>
              </a:spcAft>
              <a:buClrTx/>
            </a:pPr>
            <a:r>
              <a:rPr lang="tg-Cyrl-TJ"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Реҷаҳои нейтрал ва таъсири онҳо ба бехатарӣ, рафтори шабака ҳангоми расиш ба замин</a:t>
            </a:r>
          </a:p>
        </p:txBody>
      </p:sp>
      <p:sp>
        <p:nvSpPr>
          <p:cNvPr id="8" name="TextBox 7">
            <a:extLst>
              <a:ext uri="{FF2B5EF4-FFF2-40B4-BE49-F238E27FC236}">
                <a16:creationId xmlns:a16="http://schemas.microsoft.com/office/drawing/2014/main" id="{9EA5F9AE-D019-4183-89D9-94268BA9AB65}"/>
              </a:ext>
            </a:extLst>
          </p:cNvPr>
          <p:cNvSpPr txBox="1"/>
          <p:nvPr/>
        </p:nvSpPr>
        <p:spPr>
          <a:xfrm>
            <a:off x="971600" y="1257727"/>
            <a:ext cx="7632848" cy="3085075"/>
          </a:xfrm>
          <a:prstGeom prst="rect">
            <a:avLst/>
          </a:prstGeom>
          <a:noFill/>
        </p:spPr>
        <p:txBody>
          <a:bodyPr wrap="square">
            <a:spAutoFit/>
          </a:bodyPr>
          <a:lstStyle/>
          <a:p>
            <a:pPr algn="just">
              <a:lnSpc>
                <a:spcPct val="150000"/>
              </a:lnSpc>
            </a:pPr>
            <a:r>
              <a:rPr lang="tg-Cyrl-TJ" sz="2200" dirty="0">
                <a:effectLst/>
                <a:latin typeface="Times New Roman" panose="02020603050405020304" pitchFamily="18" charset="0"/>
                <a:ea typeface="Times New Roman" panose="02020603050405020304" pitchFamily="18" charset="0"/>
              </a:rPr>
              <a:t>      Аз ҷониби дигар, бо афзоиши муқовимати камон, шиддат дар он зиёд шуда, то лаҳзаи таваққуфи ҷараён барқарор мегардад. Аз ин рӯ, ҳангоми ҳар як гузариши ҷараён аз сифр кӯшиши хомӯшшавии камон ба вуҷуд меояд, ки натиҷаи он аз таносуби байни суръати барқароршавии шиддат ва суръати барқароршавии устувории диэлектрикӣ вобаста аст.</a:t>
            </a:r>
            <a:endParaRPr lang="ru-RU" sz="2200" dirty="0"/>
          </a:p>
        </p:txBody>
      </p:sp>
    </p:spTree>
    <p:extLst>
      <p:ext uri="{BB962C8B-B14F-4D97-AF65-F5344CB8AC3E}">
        <p14:creationId xmlns:p14="http://schemas.microsoft.com/office/powerpoint/2010/main" val="9541679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Объект 8">
            <a:extLst>
              <a:ext uri="{FF2B5EF4-FFF2-40B4-BE49-F238E27FC236}">
                <a16:creationId xmlns:a16="http://schemas.microsoft.com/office/drawing/2014/main" id="{74E7AC72-ED74-4893-B6F3-022FA083065D}"/>
              </a:ext>
            </a:extLst>
          </p:cNvPr>
          <p:cNvSpPr>
            <a:spLocks noGrp="1"/>
          </p:cNvSpPr>
          <p:nvPr>
            <p:ph idx="1"/>
          </p:nvPr>
        </p:nvSpPr>
        <p:spPr>
          <a:xfrm>
            <a:off x="457200" y="764704"/>
            <a:ext cx="8229600" cy="4389120"/>
          </a:xfrm>
        </p:spPr>
        <p:txBody>
          <a:bodyPr>
            <a:normAutofit/>
          </a:bodyPr>
          <a:lstStyle/>
          <a:p>
            <a:pPr indent="0" algn="just">
              <a:lnSpc>
                <a:spcPct val="150000"/>
              </a:lnSpc>
              <a:spcAft>
                <a:spcPts val="1000"/>
              </a:spcAft>
              <a:buNone/>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7" name="Заголовок 1">
            <a:extLst>
              <a:ext uri="{FF2B5EF4-FFF2-40B4-BE49-F238E27FC236}">
                <a16:creationId xmlns:a16="http://schemas.microsoft.com/office/drawing/2014/main" id="{74E9A373-685D-4B32-8347-86F82F63A3BA}"/>
              </a:ext>
            </a:extLst>
          </p:cNvPr>
          <p:cNvSpPr>
            <a:spLocks noGrp="1"/>
          </p:cNvSpPr>
          <p:nvPr>
            <p:ph type="title"/>
          </p:nvPr>
        </p:nvSpPr>
        <p:spPr>
          <a:xfrm>
            <a:off x="225860" y="122138"/>
            <a:ext cx="8712968" cy="570557"/>
          </a:xfrm>
        </p:spPr>
        <p:txBody>
          <a:bodyPr>
            <a:noAutofit/>
          </a:bodyPr>
          <a:lstStyle/>
          <a:p>
            <a:pPr lvl="0" algn="ctr" eaLnBrk="0" fontAlgn="base" hangingPunct="0">
              <a:spcBef>
                <a:spcPct val="0"/>
              </a:spcBef>
              <a:spcAft>
                <a:spcPct val="0"/>
              </a:spcAft>
              <a:buClrTx/>
            </a:pPr>
            <a:r>
              <a:rPr lang="tg-Cyrl-TJ"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Реҷаҳои нейтрал ва таъсири онҳо ба бехатарӣ, рафтори шабака ҳангоми расиш ба замин</a:t>
            </a:r>
          </a:p>
        </p:txBody>
      </p:sp>
      <p:sp>
        <p:nvSpPr>
          <p:cNvPr id="11" name="TextBox 10">
            <a:extLst>
              <a:ext uri="{FF2B5EF4-FFF2-40B4-BE49-F238E27FC236}">
                <a16:creationId xmlns:a16="http://schemas.microsoft.com/office/drawing/2014/main" id="{6976F733-9C7F-4ACF-BAEF-A6B93696BDBE}"/>
              </a:ext>
            </a:extLst>
          </p:cNvPr>
          <p:cNvSpPr txBox="1"/>
          <p:nvPr/>
        </p:nvSpPr>
        <p:spPr>
          <a:xfrm>
            <a:off x="1115616" y="1196752"/>
            <a:ext cx="7571184" cy="3592907"/>
          </a:xfrm>
          <a:prstGeom prst="rect">
            <a:avLst/>
          </a:prstGeom>
          <a:noFill/>
        </p:spPr>
        <p:txBody>
          <a:bodyPr wrap="square">
            <a:spAutoFit/>
          </a:bodyPr>
          <a:lstStyle/>
          <a:p>
            <a:pPr algn="just">
              <a:lnSpc>
                <a:spcPct val="150000"/>
              </a:lnSpc>
            </a:pPr>
            <a:r>
              <a:rPr lang="tg-Cyrl-TJ" sz="2200" dirty="0">
                <a:effectLst/>
                <a:latin typeface="Times New Roman" panose="02020603050405020304" pitchFamily="18" charset="0"/>
                <a:ea typeface="Times New Roman" panose="02020603050405020304" pitchFamily="18" charset="0"/>
              </a:rPr>
              <a:t>      Аз ҳад зиёд шудани шиддат (перенапряжения) ҳангоми расиш ба замин камонӣ дар натиҷаи аз нав пуршавии ларзишии иқтидорҳои  фазаҳо нисбат ба замин ҳангоми алангагирӣ ва хомӯшшавии камони заминӣ дар нуқтаи ҶРЯ ба вуҷуд меояд. Қиматҳои максималии ин шиддатҳои изофӣ аз рӯи арзишҳои лаҳзавии шиддат дар нейтрал ва дар фазаҳои осебнадида муайян карда мешаванд.</a:t>
            </a:r>
            <a:endParaRPr lang="ru-RU" sz="2200" dirty="0"/>
          </a:p>
        </p:txBody>
      </p:sp>
    </p:spTree>
    <p:extLst>
      <p:ext uri="{BB962C8B-B14F-4D97-AF65-F5344CB8AC3E}">
        <p14:creationId xmlns:p14="http://schemas.microsoft.com/office/powerpoint/2010/main" val="8894810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1">
            <a:extLst>
              <a:ext uri="{FF2B5EF4-FFF2-40B4-BE49-F238E27FC236}">
                <a16:creationId xmlns:a16="http://schemas.microsoft.com/office/drawing/2014/main" id="{23C0624E-9596-4B28-B26A-AC26450C5A43}"/>
              </a:ext>
            </a:extLst>
          </p:cNvPr>
          <p:cNvSpPr txBox="1">
            <a:spLocks/>
          </p:cNvSpPr>
          <p:nvPr/>
        </p:nvSpPr>
        <p:spPr>
          <a:xfrm>
            <a:off x="225860" y="122138"/>
            <a:ext cx="8712968" cy="570557"/>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Aft>
                <a:spcPct val="0"/>
              </a:spcAft>
            </a:pPr>
            <a:r>
              <a:rPr lang="tg-Cyrl-TJ" sz="20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Реҷаҳои нейтрал ва таъсири онҳо ба бехатарӣ, рафтори шабака ҳангоми расиш ба замин</a:t>
            </a:r>
          </a:p>
        </p:txBody>
      </p:sp>
      <p:sp>
        <p:nvSpPr>
          <p:cNvPr id="8" name="TextBox 7">
            <a:extLst>
              <a:ext uri="{FF2B5EF4-FFF2-40B4-BE49-F238E27FC236}">
                <a16:creationId xmlns:a16="http://schemas.microsoft.com/office/drawing/2014/main" id="{738B088D-11EF-4DDD-9F5A-6CD3A6C265C3}"/>
              </a:ext>
            </a:extLst>
          </p:cNvPr>
          <p:cNvSpPr txBox="1"/>
          <p:nvPr/>
        </p:nvSpPr>
        <p:spPr>
          <a:xfrm>
            <a:off x="971600" y="836712"/>
            <a:ext cx="7704856" cy="4608569"/>
          </a:xfrm>
          <a:prstGeom prst="rect">
            <a:avLst/>
          </a:prstGeom>
          <a:noFill/>
        </p:spPr>
        <p:txBody>
          <a:bodyPr wrap="square">
            <a:spAutoFit/>
          </a:bodyPr>
          <a:lstStyle/>
          <a:p>
            <a:pPr algn="just">
              <a:lnSpc>
                <a:spcPct val="150000"/>
              </a:lnSpc>
            </a:pPr>
            <a:r>
              <a:rPr lang="tg-Cyrl-TJ" sz="2200" dirty="0">
                <a:effectLst/>
                <a:latin typeface="Times New Roman" panose="02020603050405020304" pitchFamily="18" charset="0"/>
                <a:ea typeface="Times New Roman" panose="02020603050405020304" pitchFamily="18" charset="0"/>
              </a:rPr>
              <a:t>      Ҷуброни ҷараёни иқтидорноки расиш ба замин (ҶРЯ) воситаи беалоқаи хомӯшкунии камони барқӣ ба ҳисоб меравад. Дар ҳолатҳое, ки бо сабабҳои гуногун хомӯш намудани пайвастагии осебдида ҳангоми ҶРЯ номатлуб аст, зарур мебошад тадбирҳо барои кам намудани оқибатҳои эҳтимолии осеб амалӣ карда шаванд. Ҷуброни ҷараёни иқтидорноки ҶРЯ тавассути истифодаи реактори хомӯшкунандаи камон (РХК) ба ҳалли ин масъала мусоидат менамояд. </a:t>
            </a:r>
            <a:endParaRPr lang="ru-RU" sz="2200" dirty="0"/>
          </a:p>
        </p:txBody>
      </p:sp>
    </p:spTree>
    <p:extLst>
      <p:ext uri="{BB962C8B-B14F-4D97-AF65-F5344CB8AC3E}">
        <p14:creationId xmlns:p14="http://schemas.microsoft.com/office/powerpoint/2010/main" val="35801197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1">
            <a:extLst>
              <a:ext uri="{FF2B5EF4-FFF2-40B4-BE49-F238E27FC236}">
                <a16:creationId xmlns:a16="http://schemas.microsoft.com/office/drawing/2014/main" id="{55EF9EFF-3062-48AF-9F75-8035D2B01E9B}"/>
              </a:ext>
            </a:extLst>
          </p:cNvPr>
          <p:cNvSpPr txBox="1">
            <a:spLocks/>
          </p:cNvSpPr>
          <p:nvPr/>
        </p:nvSpPr>
        <p:spPr>
          <a:xfrm>
            <a:off x="225860" y="122138"/>
            <a:ext cx="8712968" cy="570557"/>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Aft>
                <a:spcPct val="0"/>
              </a:spcAft>
            </a:pPr>
            <a:r>
              <a:rPr lang="tg-Cyrl-TJ" sz="20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Реҷаҳои нейтрал ва таъсири онҳо ба бехатарӣ, рафтори шабака ҳангоми расиш ба замин</a:t>
            </a:r>
          </a:p>
        </p:txBody>
      </p:sp>
      <p:sp>
        <p:nvSpPr>
          <p:cNvPr id="8" name="TextBox 7">
            <a:extLst>
              <a:ext uri="{FF2B5EF4-FFF2-40B4-BE49-F238E27FC236}">
                <a16:creationId xmlns:a16="http://schemas.microsoft.com/office/drawing/2014/main" id="{2E7FBDF7-08DE-4CD8-B31D-DB1A98D0BCC5}"/>
              </a:ext>
            </a:extLst>
          </p:cNvPr>
          <p:cNvSpPr txBox="1"/>
          <p:nvPr/>
        </p:nvSpPr>
        <p:spPr>
          <a:xfrm>
            <a:off x="899592" y="1124744"/>
            <a:ext cx="7776864" cy="4100738"/>
          </a:xfrm>
          <a:prstGeom prst="rect">
            <a:avLst/>
          </a:prstGeom>
          <a:noFill/>
        </p:spPr>
        <p:txBody>
          <a:bodyPr wrap="square">
            <a:spAutoFit/>
          </a:bodyPr>
          <a:lstStyle/>
          <a:p>
            <a:pPr algn="just">
              <a:lnSpc>
                <a:spcPct val="150000"/>
              </a:lnSpc>
            </a:pPr>
            <a:r>
              <a:rPr lang="tg-Cyrl-TJ" sz="2200" dirty="0">
                <a:effectLst/>
                <a:latin typeface="Times New Roman" panose="02020603050405020304" pitchFamily="18" charset="0"/>
                <a:ea typeface="Times New Roman" panose="02020603050405020304" pitchFamily="18" charset="0"/>
              </a:rPr>
              <a:t>Ҳамзамон, самаранокии максималӣ ҳангоми истифодаи РХК танҳо дар шароити ҷуброни пурраи ҷараёни иқтидорнок ба даст меояд, вақте ки ихтилофи танзими ҷуброн (расстройка) аз ҳадди муайян (одатан хурд) зиёд намешавад. Ин ҳолат танҳо дар шабакаи амалан симметрӣ, бо мавҷудияти танзимгарҳои боэътимод ва баланддақиқи автоматӣ имконпазир аст, ки назорати доимии иқтидори фазаҳо нисбат ба заминро таъмин намуда, параметрҳои РХК-ро ба таври худкор ислоҳ мекунанд.</a:t>
            </a:r>
            <a:endParaRPr lang="ru-RU" sz="2200" dirty="0"/>
          </a:p>
        </p:txBody>
      </p:sp>
    </p:spTree>
    <p:extLst>
      <p:ext uri="{BB962C8B-B14F-4D97-AF65-F5344CB8AC3E}">
        <p14:creationId xmlns:p14="http://schemas.microsoft.com/office/powerpoint/2010/main" val="9129567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1">
            <a:extLst>
              <a:ext uri="{FF2B5EF4-FFF2-40B4-BE49-F238E27FC236}">
                <a16:creationId xmlns:a16="http://schemas.microsoft.com/office/drawing/2014/main" id="{41568F5C-390B-441E-9562-9F6EC1EB624A}"/>
              </a:ext>
            </a:extLst>
          </p:cNvPr>
          <p:cNvSpPr txBox="1">
            <a:spLocks/>
          </p:cNvSpPr>
          <p:nvPr/>
        </p:nvSpPr>
        <p:spPr>
          <a:xfrm>
            <a:off x="225860" y="122138"/>
            <a:ext cx="8712968" cy="570557"/>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Aft>
                <a:spcPct val="0"/>
              </a:spcAft>
            </a:pPr>
            <a:r>
              <a:rPr lang="tg-Cyrl-TJ" sz="20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Реҷаҳои нейтрал ва таъсири онҳо ба бехатарӣ, рафтори шабака ҳангоми расиш ба замин</a:t>
            </a:r>
          </a:p>
        </p:txBody>
      </p:sp>
      <p:sp>
        <p:nvSpPr>
          <p:cNvPr id="8" name="TextBox 7">
            <a:extLst>
              <a:ext uri="{FF2B5EF4-FFF2-40B4-BE49-F238E27FC236}">
                <a16:creationId xmlns:a16="http://schemas.microsoft.com/office/drawing/2014/main" id="{23F0846C-324E-4661-978F-3D165BDF5DBD}"/>
              </a:ext>
            </a:extLst>
          </p:cNvPr>
          <p:cNvSpPr txBox="1"/>
          <p:nvPr/>
        </p:nvSpPr>
        <p:spPr>
          <a:xfrm>
            <a:off x="827584" y="836712"/>
            <a:ext cx="7920880" cy="1785104"/>
          </a:xfrm>
          <a:prstGeom prst="rect">
            <a:avLst/>
          </a:prstGeom>
          <a:noFill/>
        </p:spPr>
        <p:txBody>
          <a:bodyPr wrap="square">
            <a:spAutoFit/>
          </a:bodyPr>
          <a:lstStyle/>
          <a:p>
            <a:pPr algn="just"/>
            <a:r>
              <a:rPr lang="tg-Cyrl-TJ" sz="2200" dirty="0">
                <a:effectLst/>
                <a:latin typeface="Times New Roman" panose="02020603050405020304" pitchFamily="18" charset="0"/>
                <a:ea typeface="Times New Roman" panose="02020603050405020304" pitchFamily="18" charset="0"/>
              </a:rPr>
              <a:t>Илова бар ин, масъала бо он мураккаб мегардад, ки дар шабакаи ҷуброншуда истифодаи дастгоҳҳои махсус барои муайянсозии худкори пайвастагии осебдида зарур мебошад. Дар расми 1 схемаҳои фазоӣ ва диаграммаҳои векторӣ ҳангоми мавҷуд будани ҶРЯ дар шабака нишон дода шудаанд.</a:t>
            </a:r>
            <a:endParaRPr lang="ru-RU" sz="2200" dirty="0"/>
          </a:p>
        </p:txBody>
      </p:sp>
      <p:pic>
        <p:nvPicPr>
          <p:cNvPr id="9" name="Рисунок 8">
            <a:extLst>
              <a:ext uri="{FF2B5EF4-FFF2-40B4-BE49-F238E27FC236}">
                <a16:creationId xmlns:a16="http://schemas.microsoft.com/office/drawing/2014/main" id="{CA267E73-B02A-4F6E-96C2-8D861ED12AB7}"/>
              </a:ext>
            </a:extLst>
          </p:cNvPr>
          <p:cNvPicPr/>
          <p:nvPr/>
        </p:nvPicPr>
        <p:blipFill rotWithShape="1">
          <a:blip r:embed="rId2" cstate="print">
            <a:extLst>
              <a:ext uri="{28A0092B-C50C-407E-A947-70E740481C1C}">
                <a14:useLocalDpi xmlns:a14="http://schemas.microsoft.com/office/drawing/2010/main" val="0"/>
              </a:ext>
            </a:extLst>
          </a:blip>
          <a:srcRect b="24904"/>
          <a:stretch/>
        </p:blipFill>
        <p:spPr bwMode="auto">
          <a:xfrm>
            <a:off x="575556" y="2726937"/>
            <a:ext cx="7524836" cy="3417492"/>
          </a:xfrm>
          <a:prstGeom prst="rect">
            <a:avLst/>
          </a:prstGeom>
          <a:ln>
            <a:noFill/>
          </a:ln>
          <a:extLst>
            <a:ext uri="{53640926-AAD7-44D8-BBD7-CCE9431645EC}">
              <a14:shadowObscured xmlns:a14="http://schemas.microsoft.com/office/drawing/2010/main"/>
            </a:ext>
          </a:extLst>
        </p:spPr>
      </p:pic>
      <p:sp>
        <p:nvSpPr>
          <p:cNvPr id="10" name="Прямоугольник 9">
            <a:extLst>
              <a:ext uri="{FF2B5EF4-FFF2-40B4-BE49-F238E27FC236}">
                <a16:creationId xmlns:a16="http://schemas.microsoft.com/office/drawing/2014/main" id="{97D40835-D5EE-4520-AC70-0E535B0054C1}"/>
              </a:ext>
            </a:extLst>
          </p:cNvPr>
          <p:cNvSpPr/>
          <p:nvPr/>
        </p:nvSpPr>
        <p:spPr>
          <a:xfrm>
            <a:off x="395536" y="6144429"/>
            <a:ext cx="6480720" cy="461665"/>
          </a:xfrm>
          <a:prstGeom prst="rect">
            <a:avLst/>
          </a:prstGeom>
        </p:spPr>
        <p:txBody>
          <a:bodyPr wrap="square">
            <a:spAutoFit/>
          </a:bodyPr>
          <a:lstStyle/>
          <a:p>
            <a:r>
              <a:rPr lang="tg-Cyrl-TJ" sz="1200" i="1" dirty="0">
                <a:latin typeface="Times New Roman" panose="02020603050405020304" pitchFamily="18" charset="0"/>
                <a:cs typeface="Times New Roman" panose="02020603050405020304" pitchFamily="18" charset="0"/>
              </a:rPr>
              <a:t>Расми 1.</a:t>
            </a:r>
            <a:r>
              <a:rPr lang="ru-RU" sz="1200" b="1" i="1" dirty="0">
                <a:effectLst/>
                <a:latin typeface="Times New Roman" panose="02020603050405020304" pitchFamily="18" charset="0"/>
                <a:ea typeface="Calibri" panose="020F0502020204030204" pitchFamily="34" charset="0"/>
                <a:cs typeface="Times New Roman" panose="02020603050405020304" pitchFamily="18" charset="0"/>
              </a:rPr>
              <a:t> </a:t>
            </a:r>
            <a:r>
              <a:rPr lang="tg-Cyrl-TJ" sz="1200" i="1" dirty="0">
                <a:effectLst/>
                <a:latin typeface="Times New Roman" panose="02020603050405020304" pitchFamily="18" charset="0"/>
                <a:ea typeface="Times New Roman" panose="02020603050405020304" pitchFamily="18" charset="0"/>
              </a:rPr>
              <a:t>расми 1 схемаҳои фазоӣ ва диаграммаҳои векторӣ ҳангоми мавҷуд будани ҶРЯ дар шабака</a:t>
            </a:r>
            <a:r>
              <a:rPr lang="tg-Cyrl-TJ" sz="1200" i="1" dirty="0">
                <a:effectLst/>
                <a:latin typeface="Times New Roman" panose="02020603050405020304" pitchFamily="18" charset="0"/>
                <a:ea typeface="Calibri" panose="020F0502020204030204" pitchFamily="34" charset="0"/>
                <a:cs typeface="Times New Roman" panose="02020603050405020304" pitchFamily="18" charset="0"/>
              </a:rPr>
              <a:t>.</a:t>
            </a:r>
            <a:r>
              <a:rPr lang="tg-Cyrl-TJ" sz="1200" i="1" dirty="0">
                <a:latin typeface="Times New Roman" panose="02020603050405020304" pitchFamily="18" charset="0"/>
                <a:cs typeface="Times New Roman" panose="02020603050405020304" pitchFamily="18" charset="0"/>
              </a:rPr>
              <a:t> Аз муаллиф: бо истифода аз зеҳни сунъи (</a:t>
            </a:r>
            <a:r>
              <a:rPr lang="en-US" sz="1200" i="1" dirty="0">
                <a:latin typeface="Times New Roman" panose="02020603050405020304" pitchFamily="18" charset="0"/>
                <a:cs typeface="Times New Roman" panose="02020603050405020304" pitchFamily="18" charset="0"/>
              </a:rPr>
              <a:t>AI</a:t>
            </a:r>
            <a:r>
              <a:rPr lang="tg-Cyrl-TJ" sz="1200" i="1" dirty="0">
                <a:latin typeface="Times New Roman" panose="02020603050405020304" pitchFamily="18" charset="0"/>
                <a:cs typeface="Times New Roman" panose="02020603050405020304" pitchFamily="18" charset="0"/>
              </a:rPr>
              <a:t>) сохта шудааст. </a:t>
            </a:r>
            <a:endParaRPr lang="ru-RU" sz="1200"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8036271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83568" y="802889"/>
            <a:ext cx="7997805" cy="5452980"/>
          </a:xfrm>
        </p:spPr>
        <p:txBody>
          <a:bodyPr>
            <a:noAutofit/>
          </a:bodyPr>
          <a:lstStyle/>
          <a:p>
            <a:pPr marL="0" lvl="0" indent="0" algn="just">
              <a:lnSpc>
                <a:spcPct val="115000"/>
              </a:lnSpc>
              <a:spcAft>
                <a:spcPts val="1000"/>
              </a:spcAft>
              <a:buSzPts val="1000"/>
              <a:buNone/>
              <a:tabLst>
                <a:tab pos="457200" algn="l"/>
              </a:tabLst>
            </a:pP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50000"/>
              </a:lnSpc>
              <a:buNone/>
            </a:pPr>
            <a:endParaRPr lang="ru-RU" sz="2200" dirty="0">
              <a:latin typeface="Times New Roman" panose="02020603050405020304" pitchFamily="18" charset="0"/>
              <a:cs typeface="Times New Roman" panose="02020603050405020304" pitchFamily="18" charset="0"/>
            </a:endParaRPr>
          </a:p>
        </p:txBody>
      </p:sp>
      <p:sp>
        <p:nvSpPr>
          <p:cNvPr id="7" name="Заголовок 1">
            <a:extLst>
              <a:ext uri="{FF2B5EF4-FFF2-40B4-BE49-F238E27FC236}">
                <a16:creationId xmlns:a16="http://schemas.microsoft.com/office/drawing/2014/main" id="{360976FF-8734-4779-A2C1-C5C381ADAD0E}"/>
              </a:ext>
            </a:extLst>
          </p:cNvPr>
          <p:cNvSpPr txBox="1">
            <a:spLocks/>
          </p:cNvSpPr>
          <p:nvPr/>
        </p:nvSpPr>
        <p:spPr>
          <a:xfrm>
            <a:off x="225860" y="122138"/>
            <a:ext cx="8712968" cy="570557"/>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Aft>
                <a:spcPct val="0"/>
              </a:spcAft>
            </a:pPr>
            <a:r>
              <a:rPr lang="tg-Cyrl-TJ" sz="20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Реҷаҳои нейтрал ва таъсири онҳо ба бехатарӣ, рафтори шабака ҳангоми расиш ба замин</a:t>
            </a:r>
          </a:p>
        </p:txBody>
      </p:sp>
      <p:sp>
        <p:nvSpPr>
          <p:cNvPr id="11" name="TextBox 10">
            <a:extLst>
              <a:ext uri="{FF2B5EF4-FFF2-40B4-BE49-F238E27FC236}">
                <a16:creationId xmlns:a16="http://schemas.microsoft.com/office/drawing/2014/main" id="{EA912C01-C6F7-4803-A3B7-4FD542C531FD}"/>
              </a:ext>
            </a:extLst>
          </p:cNvPr>
          <p:cNvSpPr txBox="1"/>
          <p:nvPr/>
        </p:nvSpPr>
        <p:spPr>
          <a:xfrm>
            <a:off x="687211" y="980728"/>
            <a:ext cx="8064896" cy="4777205"/>
          </a:xfrm>
          <a:prstGeom prst="rect">
            <a:avLst/>
          </a:prstGeom>
          <a:noFill/>
        </p:spPr>
        <p:txBody>
          <a:bodyPr wrap="square">
            <a:spAutoFit/>
          </a:bodyPr>
          <a:lstStyle/>
          <a:p>
            <a:pPr>
              <a:lnSpc>
                <a:spcPct val="115000"/>
              </a:lnSpc>
              <a:spcAft>
                <a:spcPts val="1000"/>
              </a:spcAft>
            </a:pPr>
            <a:r>
              <a:rPr lang="tg-Cyrl-TJ" sz="1800" b="1" dirty="0">
                <a:effectLst/>
                <a:latin typeface="Times New Roman" panose="02020603050405020304" pitchFamily="18" charset="0"/>
                <a:ea typeface="Times New Roman" panose="02020603050405020304" pitchFamily="18" charset="0"/>
                <a:cs typeface="Times New Roman" panose="02020603050405020304" pitchFamily="18" charset="0"/>
              </a:rPr>
              <a:t>Расми 1 — Схемаҳои фазоӣ ҳангоми расиш ба замин ва диаграммаҳои вектории ҷараёнҳо:</a:t>
            </a:r>
            <a:br>
              <a:rPr lang="tg-Cyrl-TJ" sz="1800" dirty="0">
                <a:effectLst/>
                <a:latin typeface="Times New Roman" panose="02020603050405020304" pitchFamily="18" charset="0"/>
                <a:ea typeface="Times New Roman" panose="02020603050405020304" pitchFamily="18" charset="0"/>
                <a:cs typeface="Times New Roman" panose="02020603050405020304" pitchFamily="18" charset="0"/>
              </a:rPr>
            </a:br>
            <a:r>
              <a:rPr lang="tg-Cyrl-TJ" sz="1800" dirty="0">
                <a:effectLst/>
                <a:latin typeface="Times New Roman" panose="02020603050405020304" pitchFamily="18" charset="0"/>
                <a:ea typeface="Times New Roman" panose="02020603050405020304" pitchFamily="18" charset="0"/>
                <a:cs typeface="Times New Roman" panose="02020603050405020304" pitchFamily="18" charset="0"/>
              </a:rPr>
              <a:t>ҷараёнҳои иқтидорнок ва фаъол дар шабака (а);</a:t>
            </a:r>
            <a:br>
              <a:rPr lang="tg-Cyrl-TJ" sz="1800" dirty="0">
                <a:effectLst/>
                <a:latin typeface="Times New Roman" panose="02020603050405020304" pitchFamily="18" charset="0"/>
                <a:ea typeface="Times New Roman" panose="02020603050405020304" pitchFamily="18" charset="0"/>
                <a:cs typeface="Times New Roman" panose="02020603050405020304" pitchFamily="18" charset="0"/>
              </a:rPr>
            </a:br>
            <a:r>
              <a:rPr lang="tg-Cyrl-TJ" sz="1800" dirty="0">
                <a:effectLst/>
                <a:latin typeface="Times New Roman" panose="02020603050405020304" pitchFamily="18" charset="0"/>
                <a:ea typeface="Times New Roman" panose="02020603050405020304" pitchFamily="18" charset="0"/>
                <a:cs typeface="Times New Roman" panose="02020603050405020304" pitchFamily="18" charset="0"/>
              </a:rPr>
              <a:t>ҷараён дар ғалтаки хомӯшкунандаи камон (ҷараёни ҷуброн) (б);</a:t>
            </a:r>
            <a:br>
              <a:rPr lang="tg-Cyrl-TJ" sz="1800" dirty="0">
                <a:effectLst/>
                <a:latin typeface="Times New Roman" panose="02020603050405020304" pitchFamily="18" charset="0"/>
                <a:ea typeface="Times New Roman" panose="02020603050405020304" pitchFamily="18" charset="0"/>
                <a:cs typeface="Times New Roman" panose="02020603050405020304" pitchFamily="18" charset="0"/>
              </a:rPr>
            </a:br>
            <a:r>
              <a:rPr lang="tg-Cyrl-TJ" sz="1800" dirty="0">
                <a:effectLst/>
                <a:latin typeface="Times New Roman" panose="02020603050405020304" pitchFamily="18" charset="0"/>
                <a:ea typeface="Times New Roman" panose="02020603050405020304" pitchFamily="18" charset="0"/>
                <a:cs typeface="Times New Roman" panose="02020603050405020304" pitchFamily="18" charset="0"/>
              </a:rPr>
              <a:t>ҷараёни натиҷавӣ дар нуқтаи осеб (в).</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tg-Cyrl-TJ" sz="1800" b="1" dirty="0">
                <a:effectLst/>
                <a:latin typeface="Times New Roman" panose="02020603050405020304" pitchFamily="18" charset="0"/>
                <a:ea typeface="Times New Roman" panose="02020603050405020304" pitchFamily="18" charset="0"/>
                <a:cs typeface="Times New Roman" panose="02020603050405020304" pitchFamily="18" charset="0"/>
              </a:rPr>
              <a:t>ки дар он:</a:t>
            </a:r>
            <a:br>
              <a:rPr lang="tg-Cyrl-TJ" sz="1800" dirty="0">
                <a:effectLst/>
                <a:latin typeface="Times New Roman" panose="02020603050405020304" pitchFamily="18" charset="0"/>
                <a:ea typeface="Times New Roman" panose="02020603050405020304" pitchFamily="18" charset="0"/>
                <a:cs typeface="Times New Roman" panose="02020603050405020304" pitchFamily="18" charset="0"/>
              </a:rPr>
            </a:br>
            <a:r>
              <a:rPr lang="tg-Cyrl-TJ" sz="1800" dirty="0">
                <a:effectLst/>
                <a:latin typeface="Times New Roman" panose="02020603050405020304" pitchFamily="18" charset="0"/>
                <a:ea typeface="Times New Roman" panose="02020603050405020304" pitchFamily="18" charset="0"/>
                <a:cs typeface="Times New Roman" panose="02020603050405020304" pitchFamily="18" charset="0"/>
              </a:rPr>
              <a:t>(UC'), (UB') — шиддатҳои фазаҳои осебнадида ҳангоми расиш ба замин якфаза (ҶРЯ) дар фазаи A.</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tg-Cyrl-TJ" sz="1800" dirty="0">
                <a:effectLst/>
                <a:latin typeface="Times New Roman" panose="02020603050405020304" pitchFamily="18" charset="0"/>
                <a:ea typeface="Times New Roman" panose="02020603050405020304" pitchFamily="18" charset="0"/>
                <a:cs typeface="Times New Roman" panose="02020603050405020304" pitchFamily="18" charset="0"/>
              </a:rPr>
              <a:t>(I</a:t>
            </a:r>
            <a:r>
              <a:rPr lang="tg-Cyrl-TJ" sz="1800" baseline="-25000" dirty="0">
                <a:effectLst/>
                <a:latin typeface="Times New Roman" panose="02020603050405020304" pitchFamily="18" charset="0"/>
                <a:ea typeface="Times New Roman" panose="02020603050405020304" pitchFamily="18" charset="0"/>
                <a:cs typeface="Times New Roman" panose="02020603050405020304" pitchFamily="18" charset="0"/>
              </a:rPr>
              <a:t>КР</a:t>
            </a:r>
            <a:r>
              <a:rPr lang="tg-Cyrl-TJ" sz="1800" dirty="0">
                <a:effectLst/>
                <a:latin typeface="Times New Roman" panose="02020603050405020304" pitchFamily="18" charset="0"/>
                <a:ea typeface="Times New Roman" panose="02020603050405020304" pitchFamily="18" charset="0"/>
                <a:cs typeface="Times New Roman" panose="02020603050405020304" pitchFamily="18" charset="0"/>
              </a:rPr>
              <a:t>) — ҷараёни реактивии реактори хомӯшкунандаи камон (РХК);</a:t>
            </a:r>
            <a:br>
              <a:rPr lang="tg-Cyrl-TJ" sz="1800" dirty="0">
                <a:effectLst/>
                <a:latin typeface="Times New Roman" panose="02020603050405020304" pitchFamily="18" charset="0"/>
                <a:ea typeface="Times New Roman" panose="02020603050405020304" pitchFamily="18" charset="0"/>
                <a:cs typeface="Times New Roman" panose="02020603050405020304" pitchFamily="18" charset="0"/>
              </a:rPr>
            </a:br>
            <a:r>
              <a:rPr lang="tg-Cyrl-TJ" sz="1800" dirty="0">
                <a:effectLst/>
                <a:latin typeface="Times New Roman" panose="02020603050405020304" pitchFamily="18" charset="0"/>
                <a:ea typeface="Times New Roman" panose="02020603050405020304" pitchFamily="18" charset="0"/>
                <a:cs typeface="Times New Roman" panose="02020603050405020304" pitchFamily="18" charset="0"/>
              </a:rPr>
              <a:t>(I</a:t>
            </a:r>
            <a:r>
              <a:rPr lang="tg-Cyrl-TJ" sz="1800" baseline="-25000" dirty="0">
                <a:effectLst/>
                <a:latin typeface="Times New Roman" panose="02020603050405020304" pitchFamily="18" charset="0"/>
                <a:ea typeface="Times New Roman" panose="02020603050405020304" pitchFamily="18" charset="0"/>
                <a:cs typeface="Times New Roman" panose="02020603050405020304" pitchFamily="18" charset="0"/>
              </a:rPr>
              <a:t>КА</a:t>
            </a:r>
            <a:r>
              <a:rPr lang="tg-Cyrl-TJ" sz="1800" dirty="0">
                <a:effectLst/>
                <a:latin typeface="Times New Roman" panose="02020603050405020304" pitchFamily="18" charset="0"/>
                <a:ea typeface="Times New Roman" panose="02020603050405020304" pitchFamily="18" charset="0"/>
                <a:cs typeface="Times New Roman" panose="02020603050405020304" pitchFamily="18" charset="0"/>
              </a:rPr>
              <a:t>) — ҷараёни фаъолии РХК;</a:t>
            </a:r>
            <a:br>
              <a:rPr lang="tg-Cyrl-TJ" sz="1800" dirty="0">
                <a:effectLst/>
                <a:latin typeface="Times New Roman" panose="02020603050405020304" pitchFamily="18" charset="0"/>
                <a:ea typeface="Times New Roman" panose="02020603050405020304" pitchFamily="18" charset="0"/>
                <a:cs typeface="Times New Roman" panose="02020603050405020304" pitchFamily="18" charset="0"/>
              </a:rPr>
            </a:br>
            <a:r>
              <a:rPr lang="tg-Cyrl-TJ" sz="1600" dirty="0">
                <a:effectLst/>
                <a:latin typeface="Times New Roman" panose="02020603050405020304" pitchFamily="18" charset="0"/>
                <a:ea typeface="Times New Roman" panose="02020603050405020304" pitchFamily="18" charset="0"/>
                <a:cs typeface="Times New Roman" panose="02020603050405020304" pitchFamily="18" charset="0"/>
              </a:rPr>
              <a:t>(Ip) — ҷараёни натиҷавӣ;</a:t>
            </a:r>
            <a:br>
              <a:rPr lang="tg-Cyrl-TJ" sz="1600" dirty="0">
                <a:effectLst/>
                <a:latin typeface="Times New Roman" panose="02020603050405020304" pitchFamily="18" charset="0"/>
                <a:ea typeface="Times New Roman" panose="02020603050405020304" pitchFamily="18" charset="0"/>
                <a:cs typeface="Times New Roman" panose="02020603050405020304" pitchFamily="18" charset="0"/>
              </a:rPr>
            </a:br>
            <a:r>
              <a:rPr lang="tg-Cyrl-TJ" sz="1600" dirty="0">
                <a:effectLst/>
                <a:latin typeface="Times New Roman" panose="02020603050405020304" pitchFamily="18" charset="0"/>
                <a:ea typeface="Times New Roman" panose="02020603050405020304" pitchFamily="18" charset="0"/>
                <a:cs typeface="Times New Roman" panose="02020603050405020304" pitchFamily="18" charset="0"/>
              </a:rPr>
              <a:t>(I</a:t>
            </a:r>
            <a:r>
              <a:rPr lang="tg-Cyrl-TJ" sz="1600" baseline="-25000" dirty="0">
                <a:effectLst/>
                <a:latin typeface="Times New Roman" panose="02020603050405020304" pitchFamily="18" charset="0"/>
                <a:ea typeface="Times New Roman" panose="02020603050405020304" pitchFamily="18" charset="0"/>
                <a:cs typeface="Times New Roman" panose="02020603050405020304" pitchFamily="18" charset="0"/>
              </a:rPr>
              <a:t>CC</a:t>
            </a:r>
            <a:r>
              <a:rPr lang="tg-Cyrl-TJ" sz="1600" dirty="0">
                <a:effectLst/>
                <a:latin typeface="Times New Roman" panose="02020603050405020304" pitchFamily="18" charset="0"/>
                <a:ea typeface="Times New Roman" panose="02020603050405020304" pitchFamily="18" charset="0"/>
                <a:cs typeface="Times New Roman" panose="02020603050405020304" pitchFamily="18" charset="0"/>
              </a:rPr>
              <a:t>) — ҷараёнҳои иқтидорноки фазаҳои C ва B.</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tg-Cyrl-TJ" sz="1600" dirty="0">
                <a:effectLst/>
                <a:latin typeface="Times New Roman" panose="02020603050405020304" pitchFamily="18" charset="0"/>
                <a:ea typeface="Times New Roman" panose="02020603050405020304" pitchFamily="18" charset="0"/>
                <a:cs typeface="Times New Roman" panose="02020603050405020304" pitchFamily="18" charset="0"/>
              </a:rPr>
              <a:t>Ҷараёни РХК дар натиҷаи таъсири шиддати ҷойивазшавии нейтрал ба вуҷуд меояд:</a:t>
            </a:r>
            <a:br>
              <a:rPr lang="tg-Cyrl-TJ" sz="1600" dirty="0">
                <a:effectLst/>
                <a:latin typeface="Times New Roman" panose="02020603050405020304" pitchFamily="18" charset="0"/>
                <a:ea typeface="Times New Roman" panose="02020603050405020304" pitchFamily="18" charset="0"/>
                <a:cs typeface="Times New Roman" panose="02020603050405020304" pitchFamily="18" charset="0"/>
              </a:rPr>
            </a:br>
            <a:r>
              <a:rPr lang="tg-Cyrl-TJ" sz="1600" dirty="0">
                <a:effectLst/>
                <a:latin typeface="Times New Roman" panose="02020603050405020304" pitchFamily="18" charset="0"/>
                <a:ea typeface="Times New Roman" panose="02020603050405020304" pitchFamily="18" charset="0"/>
                <a:cs typeface="Times New Roman" panose="02020603050405020304" pitchFamily="18" charset="0"/>
              </a:rPr>
              <a:t>(U</a:t>
            </a:r>
            <a:r>
              <a:rPr lang="tg-Cyrl-TJ" sz="1600" baseline="-25000" dirty="0">
                <a:effectLst/>
                <a:latin typeface="Times New Roman" panose="02020603050405020304" pitchFamily="18" charset="0"/>
                <a:ea typeface="Times New Roman" panose="02020603050405020304" pitchFamily="18" charset="0"/>
                <a:cs typeface="Times New Roman" panose="02020603050405020304" pitchFamily="18" charset="0"/>
              </a:rPr>
              <a:t>СМ</a:t>
            </a:r>
            <a:r>
              <a:rPr lang="tg-Cyrl-TJ" sz="1600" dirty="0">
                <a:effectLst/>
                <a:latin typeface="Times New Roman" panose="02020603050405020304" pitchFamily="18" charset="0"/>
                <a:ea typeface="Times New Roman" panose="02020603050405020304" pitchFamily="18" charset="0"/>
                <a:cs typeface="Times New Roman" panose="02020603050405020304" pitchFamily="18" charset="0"/>
              </a:rPr>
              <a:t> = -Ua).</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9769565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1">
            <a:extLst>
              <a:ext uri="{FF2B5EF4-FFF2-40B4-BE49-F238E27FC236}">
                <a16:creationId xmlns:a16="http://schemas.microsoft.com/office/drawing/2014/main" id="{A62E4C96-11F8-4BF5-9373-C66AB9ABB37E}"/>
              </a:ext>
            </a:extLst>
          </p:cNvPr>
          <p:cNvSpPr txBox="1">
            <a:spLocks/>
          </p:cNvSpPr>
          <p:nvPr/>
        </p:nvSpPr>
        <p:spPr>
          <a:xfrm>
            <a:off x="225860" y="122138"/>
            <a:ext cx="8712968" cy="570557"/>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Aft>
                <a:spcPct val="0"/>
              </a:spcAft>
            </a:pPr>
            <a:r>
              <a:rPr lang="tg-Cyrl-TJ" sz="20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Реҷаҳои нейтрал ва таъсири онҳо ба бехатарӣ, рафтори шабака ҳангоми расиш ба замин</a:t>
            </a:r>
          </a:p>
        </p:txBody>
      </p:sp>
      <p:sp>
        <p:nvSpPr>
          <p:cNvPr id="7" name="TextBox 6">
            <a:extLst>
              <a:ext uri="{FF2B5EF4-FFF2-40B4-BE49-F238E27FC236}">
                <a16:creationId xmlns:a16="http://schemas.microsoft.com/office/drawing/2014/main" id="{B71E0E9E-72EA-4688-832B-9195697EA389}"/>
              </a:ext>
            </a:extLst>
          </p:cNvPr>
          <p:cNvSpPr txBox="1"/>
          <p:nvPr/>
        </p:nvSpPr>
        <p:spPr>
          <a:xfrm>
            <a:off x="827584" y="1053128"/>
            <a:ext cx="7920880" cy="1357423"/>
          </a:xfrm>
          <a:prstGeom prst="rect">
            <a:avLst/>
          </a:prstGeom>
          <a:noFill/>
        </p:spPr>
        <p:txBody>
          <a:bodyPr wrap="square">
            <a:spAutoFit/>
          </a:bodyPr>
          <a:lstStyle/>
          <a:p>
            <a:pPr>
              <a:lnSpc>
                <a:spcPct val="115000"/>
              </a:lnSpc>
              <a:spcAft>
                <a:spcPts val="1000"/>
              </a:spcAf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Ҷараёни иқтидорноки реактор аз рӯи формулаи зерин муайян карда мешавад: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gn="ctr">
              <a:lnSpc>
                <a:spcPct val="115000"/>
              </a:lnSpc>
              <a:spcAft>
                <a:spcPts val="1000"/>
              </a:spcAft>
            </a:pP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IC = \</a:t>
            </a:r>
            <a:r>
              <a:rPr lang="en-US" sz="2200" b="1" dirty="0">
                <a:effectLst/>
                <a:latin typeface="Times New Roman" panose="02020603050405020304" pitchFamily="18" charset="0"/>
                <a:ea typeface="Times New Roman" panose="02020603050405020304" pitchFamily="18" charset="0"/>
                <a:cs typeface="Times New Roman" panose="02020603050405020304" pitchFamily="18" charset="0"/>
              </a:rPr>
              <a:t>W</a:t>
            </a: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 C U</a:t>
            </a:r>
            <a:r>
              <a:rPr lang="en-US" sz="22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tg-Cyrl-TJ" sz="2200" b="1" dirty="0">
                <a:effectLst/>
                <a:latin typeface="Times New Roman" panose="02020603050405020304" pitchFamily="18" charset="0"/>
                <a:ea typeface="Times New Roman" panose="02020603050405020304" pitchFamily="18" charset="0"/>
                <a:cs typeface="Times New Roman" panose="02020603050405020304" pitchFamily="18" charset="0"/>
              </a:rPr>
              <a:t>2</a:t>
            </a:r>
            <a:r>
              <a:rPr lang="en-US" sz="2200" b="1"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8" name="Рисунок 7">
            <a:extLst>
              <a:ext uri="{FF2B5EF4-FFF2-40B4-BE49-F238E27FC236}">
                <a16:creationId xmlns:a16="http://schemas.microsoft.com/office/drawing/2014/main" id="{4D2ABD10-A7E8-4E98-9CAA-32494689E529}"/>
              </a:ext>
            </a:extLst>
          </p:cNvPr>
          <p:cNvPicPr/>
          <p:nvPr/>
        </p:nvPicPr>
        <p:blipFill>
          <a:blip r:embed="rId2">
            <a:extLst>
              <a:ext uri="{28A0092B-C50C-407E-A947-70E740481C1C}">
                <a14:useLocalDpi xmlns:a14="http://schemas.microsoft.com/office/drawing/2010/main" val="0"/>
              </a:ext>
            </a:extLst>
          </a:blip>
          <a:stretch>
            <a:fillRect/>
          </a:stretch>
        </p:blipFill>
        <p:spPr>
          <a:xfrm>
            <a:off x="971600" y="2290536"/>
            <a:ext cx="2736304" cy="960895"/>
          </a:xfrm>
          <a:prstGeom prst="rect">
            <a:avLst/>
          </a:prstGeom>
        </p:spPr>
      </p:pic>
      <p:sp>
        <p:nvSpPr>
          <p:cNvPr id="10" name="TextBox 9">
            <a:extLst>
              <a:ext uri="{FF2B5EF4-FFF2-40B4-BE49-F238E27FC236}">
                <a16:creationId xmlns:a16="http://schemas.microsoft.com/office/drawing/2014/main" id="{9CB8EB1C-9B00-4803-8371-702DDF86F7BD}"/>
              </a:ext>
            </a:extLst>
          </p:cNvPr>
          <p:cNvSpPr txBox="1"/>
          <p:nvPr/>
        </p:nvSpPr>
        <p:spPr>
          <a:xfrm>
            <a:off x="755576" y="3336287"/>
            <a:ext cx="7920880" cy="2007857"/>
          </a:xfrm>
          <a:prstGeom prst="rect">
            <a:avLst/>
          </a:prstGeom>
          <a:noFill/>
        </p:spPr>
        <p:txBody>
          <a:bodyPr wrap="square">
            <a:spAutoFit/>
          </a:bodyPr>
          <a:lstStyle/>
          <a:p>
            <a:pPr indent="449580" algn="just">
              <a:lnSpc>
                <a:spcPct val="115000"/>
              </a:lnSpc>
            </a:pPr>
            <a:r>
              <a:rPr lang="ru-RU" sz="2200" dirty="0">
                <a:effectLst/>
                <a:latin typeface="Times New Roman" panose="02020603050405020304" pitchFamily="18" charset="0"/>
                <a:ea typeface="Times New Roman" panose="02020603050405020304" pitchFamily="18" charset="0"/>
              </a:rPr>
              <a:t>Дар шабакаҳое</a:t>
            </a:r>
            <a:r>
              <a:rPr lang="en-US" sz="2200" dirty="0">
                <a:effectLst/>
                <a:latin typeface="Times New Roman" panose="02020603050405020304" pitchFamily="18" charset="0"/>
                <a:ea typeface="Times New Roman" panose="02020603050405020304" pitchFamily="18" charset="0"/>
              </a:rPr>
              <a:t>, </a:t>
            </a:r>
            <a:r>
              <a:rPr lang="ru-RU" sz="2200" dirty="0">
                <a:effectLst/>
                <a:latin typeface="Times New Roman" panose="02020603050405020304" pitchFamily="18" charset="0"/>
                <a:ea typeface="Times New Roman" panose="02020603050405020304" pitchFamily="18" charset="0"/>
              </a:rPr>
              <a:t>ки ҷараёнҳои иқтидорноки расиш ба замин</a:t>
            </a:r>
            <a:r>
              <a:rPr lang="en-US" sz="2200" dirty="0">
                <a:effectLst/>
                <a:latin typeface="Times New Roman" panose="02020603050405020304" pitchFamily="18" charset="0"/>
                <a:ea typeface="Times New Roman" panose="02020603050405020304" pitchFamily="18" charset="0"/>
              </a:rPr>
              <a:t> (</a:t>
            </a:r>
            <a:r>
              <a:rPr lang="ru-RU" sz="2200" dirty="0">
                <a:effectLst/>
                <a:latin typeface="Times New Roman" panose="02020603050405020304" pitchFamily="18" charset="0"/>
                <a:ea typeface="Times New Roman" panose="02020603050405020304" pitchFamily="18" charset="0"/>
              </a:rPr>
              <a:t>ҶРЯ</a:t>
            </a:r>
            <a:r>
              <a:rPr lang="en-US" sz="2200" dirty="0">
                <a:effectLst/>
                <a:latin typeface="Times New Roman" panose="02020603050405020304" pitchFamily="18" charset="0"/>
                <a:ea typeface="Times New Roman" panose="02020603050405020304" pitchFamily="18" charset="0"/>
              </a:rPr>
              <a:t>) </a:t>
            </a:r>
            <a:r>
              <a:rPr lang="ru-RU" sz="2200" dirty="0">
                <a:effectLst/>
                <a:latin typeface="Times New Roman" panose="02020603050405020304" pitchFamily="18" charset="0"/>
                <a:ea typeface="Times New Roman" panose="02020603050405020304" pitchFamily="18" charset="0"/>
              </a:rPr>
              <a:t>калонанд</a:t>
            </a:r>
            <a:r>
              <a:rPr lang="en-US" sz="2200" dirty="0">
                <a:effectLst/>
                <a:latin typeface="Times New Roman" panose="02020603050405020304" pitchFamily="18" charset="0"/>
                <a:ea typeface="Times New Roman" panose="02020603050405020304" pitchFamily="18" charset="0"/>
              </a:rPr>
              <a:t>, </a:t>
            </a:r>
            <a:r>
              <a:rPr lang="ru-RU" sz="2200" dirty="0">
                <a:effectLst/>
                <a:latin typeface="Times New Roman" panose="02020603050405020304" pitchFamily="18" charset="0"/>
                <a:ea typeface="Times New Roman" panose="02020603050405020304" pitchFamily="18" charset="0"/>
              </a:rPr>
              <a:t>насби реактори хомӯшкунандаи камон</a:t>
            </a:r>
            <a:r>
              <a:rPr lang="en-US" sz="2200" dirty="0">
                <a:effectLst/>
                <a:latin typeface="Times New Roman" panose="02020603050405020304" pitchFamily="18" charset="0"/>
                <a:ea typeface="Times New Roman" panose="02020603050405020304" pitchFamily="18" charset="0"/>
              </a:rPr>
              <a:t> </a:t>
            </a:r>
            <a:r>
              <a:rPr lang="ru-RU" sz="2200" dirty="0">
                <a:effectLst/>
                <a:latin typeface="Times New Roman" panose="02020603050405020304" pitchFamily="18" charset="0"/>
                <a:ea typeface="Times New Roman" panose="02020603050405020304" pitchFamily="18" charset="0"/>
              </a:rPr>
              <a:t>(РХК)</a:t>
            </a:r>
            <a:r>
              <a:rPr lang="en-US" sz="2200" dirty="0">
                <a:effectLst/>
                <a:latin typeface="Times New Roman" panose="02020603050405020304" pitchFamily="18" charset="0"/>
                <a:ea typeface="Times New Roman" panose="02020603050405020304" pitchFamily="18" charset="0"/>
              </a:rPr>
              <a:t> </a:t>
            </a:r>
            <a:r>
              <a:rPr lang="ru-RU" sz="2200" dirty="0">
                <a:effectLst/>
                <a:latin typeface="Times New Roman" panose="02020603050405020304" pitchFamily="18" charset="0"/>
                <a:ea typeface="Times New Roman" panose="02020603050405020304" pitchFamily="18" charset="0"/>
              </a:rPr>
              <a:t>ҳатмӣ мебошад</a:t>
            </a:r>
            <a:r>
              <a:rPr lang="en-US" sz="2200" dirty="0">
                <a:effectLst/>
                <a:latin typeface="Times New Roman" panose="02020603050405020304" pitchFamily="18" charset="0"/>
                <a:ea typeface="Times New Roman" panose="02020603050405020304" pitchFamily="18" charset="0"/>
              </a:rPr>
              <a:t>. </a:t>
            </a:r>
            <a:r>
              <a:rPr lang="ru-RU" sz="2200" dirty="0">
                <a:effectLst/>
                <a:latin typeface="Times New Roman" panose="02020603050405020304" pitchFamily="18" charset="0"/>
                <a:ea typeface="Times New Roman" panose="02020603050405020304" pitchFamily="18" charset="0"/>
              </a:rPr>
              <a:t>Талабот нисбат ба қимати ҷараёни ҶРЯ</a:t>
            </a:r>
            <a:r>
              <a:rPr lang="en-US" sz="2200" dirty="0">
                <a:effectLst/>
                <a:latin typeface="Times New Roman" panose="02020603050405020304" pitchFamily="18" charset="0"/>
                <a:ea typeface="Times New Roman" panose="02020603050405020304" pitchFamily="18" charset="0"/>
              </a:rPr>
              <a:t>, </a:t>
            </a:r>
            <a:r>
              <a:rPr lang="ru-RU" sz="2200" dirty="0">
                <a:effectLst/>
                <a:latin typeface="Times New Roman" panose="02020603050405020304" pitchFamily="18" charset="0"/>
                <a:ea typeface="Times New Roman" panose="02020603050405020304" pitchFamily="18" charset="0"/>
              </a:rPr>
              <a:t>ки ҳангоми он истифодаи РХК зарур мегардад</a:t>
            </a:r>
            <a:r>
              <a:rPr lang="en-US" sz="2200" dirty="0">
                <a:effectLst/>
                <a:latin typeface="Times New Roman" panose="02020603050405020304" pitchFamily="18" charset="0"/>
                <a:ea typeface="Times New Roman" panose="02020603050405020304" pitchFamily="18" charset="0"/>
              </a:rPr>
              <a:t>, </a:t>
            </a:r>
            <a:r>
              <a:rPr lang="ru-RU" sz="2200" dirty="0">
                <a:effectLst/>
                <a:latin typeface="Times New Roman" panose="02020603050405020304" pitchFamily="18" charset="0"/>
                <a:ea typeface="Times New Roman" panose="02020603050405020304" pitchFamily="18" charset="0"/>
              </a:rPr>
              <a:t>дар боби қаблӣ оварда шудааст</a:t>
            </a:r>
            <a:r>
              <a:rPr lang="en-US" sz="2200" dirty="0">
                <a:effectLst/>
                <a:latin typeface="Times New Roman" panose="02020603050405020304" pitchFamily="18" charset="0"/>
                <a:ea typeface="Times New Roman" panose="02020603050405020304" pitchFamily="18" charset="0"/>
              </a:rPr>
              <a:t>.</a:t>
            </a:r>
            <a:endParaRPr lang="ru-RU" sz="22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84144315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1">
            <a:extLst>
              <a:ext uri="{FF2B5EF4-FFF2-40B4-BE49-F238E27FC236}">
                <a16:creationId xmlns:a16="http://schemas.microsoft.com/office/drawing/2014/main" id="{9889D274-D8D4-4BC8-9B5A-D5EBAD0FA8BC}"/>
              </a:ext>
            </a:extLst>
          </p:cNvPr>
          <p:cNvSpPr txBox="1">
            <a:spLocks/>
          </p:cNvSpPr>
          <p:nvPr/>
        </p:nvSpPr>
        <p:spPr>
          <a:xfrm>
            <a:off x="225860" y="122138"/>
            <a:ext cx="8712968" cy="570557"/>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Aft>
                <a:spcPct val="0"/>
              </a:spcAft>
            </a:pPr>
            <a:r>
              <a:rPr lang="tg-Cyrl-TJ" sz="20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Реҷаҳои нейтрал ва таъсири онҳо ба бехатарӣ, рафтори шабака ҳангоми расиш ба замин</a:t>
            </a:r>
          </a:p>
        </p:txBody>
      </p:sp>
      <p:sp>
        <p:nvSpPr>
          <p:cNvPr id="7" name="TextBox 6">
            <a:extLst>
              <a:ext uri="{FF2B5EF4-FFF2-40B4-BE49-F238E27FC236}">
                <a16:creationId xmlns:a16="http://schemas.microsoft.com/office/drawing/2014/main" id="{3AF50A94-49FB-443F-BC4F-BDD71F4FC248}"/>
              </a:ext>
            </a:extLst>
          </p:cNvPr>
          <p:cNvSpPr txBox="1"/>
          <p:nvPr/>
        </p:nvSpPr>
        <p:spPr>
          <a:xfrm>
            <a:off x="827584" y="980728"/>
            <a:ext cx="7992888" cy="5109860"/>
          </a:xfrm>
          <a:prstGeom prst="rect">
            <a:avLst/>
          </a:prstGeom>
          <a:noFill/>
        </p:spPr>
        <p:txBody>
          <a:bodyPr wrap="square">
            <a:spAutoFit/>
          </a:bodyPr>
          <a:lstStyle/>
          <a:p>
            <a:pPr algn="just">
              <a:lnSpc>
                <a:spcPct val="150000"/>
              </a:lnSpc>
            </a:pPr>
            <a:r>
              <a:rPr lang="ru-RU" sz="2200" dirty="0">
                <a:effectLst/>
                <a:latin typeface="Times New Roman" panose="02020603050405020304" pitchFamily="18" charset="0"/>
                <a:ea typeface="Times New Roman" panose="02020603050405020304" pitchFamily="18" charset="0"/>
              </a:rPr>
              <a:t>Ҳангоми насби РХК ва танзими резонансии он, шароити мусоиди ҷараёни равандҳо таъмин карда мешаванд:</a:t>
            </a:r>
          </a:p>
          <a:p>
            <a:pPr marL="342900" lvl="0" indent="-342900" algn="just">
              <a:lnSpc>
                <a:spcPct val="150000"/>
              </a:lnSpc>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rPr>
              <a:t>ҷараёни ҳадди ақали басомади саноатӣ дар нуқтаи осеб;</a:t>
            </a:r>
          </a:p>
          <a:p>
            <a:pPr marL="342900" lvl="0" indent="-342900" algn="just">
              <a:lnSpc>
                <a:spcPct val="150000"/>
              </a:lnSpc>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rPr>
              <a:t>суръати ҳадди ақали барқароршавии шиддат пас аз хомӯшшавии камон;</a:t>
            </a:r>
          </a:p>
          <a:p>
            <a:pPr marL="342900" lvl="0" indent="-342900" algn="just">
              <a:lnSpc>
                <a:spcPct val="150000"/>
              </a:lnSpc>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rPr>
              <a:t>сатҳи ҳадди ақали изофашиддатҳои камонӣ;</a:t>
            </a:r>
          </a:p>
          <a:p>
            <a:pPr marL="342900" lvl="0" indent="-342900" algn="just">
              <a:lnSpc>
                <a:spcPct val="150000"/>
              </a:lnSpc>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rPr>
              <a:t>пешгирии пайдоиши падидаҳои </a:t>
            </a:r>
            <a:r>
              <a:rPr lang="ru-RU" sz="2200" dirty="0" err="1">
                <a:effectLst/>
                <a:latin typeface="Times New Roman" panose="02020603050405020304" pitchFamily="18" charset="0"/>
                <a:ea typeface="Times New Roman" panose="02020603050405020304" pitchFamily="18" charset="0"/>
              </a:rPr>
              <a:t>феррорезонанс</a:t>
            </a:r>
            <a:r>
              <a:rPr lang="ru-RU" sz="2200" dirty="0">
                <a:effectLst/>
                <a:latin typeface="Times New Roman" panose="02020603050405020304" pitchFamily="18" charset="0"/>
                <a:ea typeface="Times New Roman" panose="02020603050405020304" pitchFamily="18" charset="0"/>
              </a:rPr>
              <a:t> дар шабака;</a:t>
            </a:r>
          </a:p>
          <a:p>
            <a:pPr marL="342900" lvl="0" indent="-342900" algn="just">
              <a:lnSpc>
                <a:spcPct val="150000"/>
              </a:lnSpc>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rPr>
              <a:t>имконияти кори шабака дар ҳолати «бо замин»;</a:t>
            </a:r>
          </a:p>
          <a:p>
            <a:pPr marL="342900" lvl="0" indent="-342900" algn="just">
              <a:lnSpc>
                <a:spcPct val="150000"/>
              </a:lnSpc>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rPr>
              <a:t>пешгирии афзоиши </a:t>
            </a:r>
            <a:r>
              <a:rPr lang="ru-RU" sz="2200" dirty="0" err="1">
                <a:effectLst/>
                <a:latin typeface="Times New Roman" panose="02020603050405020304" pitchFamily="18" charset="0"/>
                <a:ea typeface="Times New Roman" panose="02020603050405020304" pitchFamily="18" charset="0"/>
              </a:rPr>
              <a:t>ногаҳонии</a:t>
            </a:r>
            <a:r>
              <a:rPr lang="ru-RU" sz="2200" dirty="0">
                <a:effectLst/>
                <a:latin typeface="Times New Roman" panose="02020603050405020304" pitchFamily="18" charset="0"/>
                <a:ea typeface="Times New Roman" panose="02020603050405020304" pitchFamily="18" charset="0"/>
              </a:rPr>
              <a:t> қувваи реактивӣ ба манбаъҳои таъминот.</a:t>
            </a:r>
          </a:p>
        </p:txBody>
      </p:sp>
    </p:spTree>
    <p:extLst>
      <p:ext uri="{BB962C8B-B14F-4D97-AF65-F5344CB8AC3E}">
        <p14:creationId xmlns:p14="http://schemas.microsoft.com/office/powerpoint/2010/main" val="261500957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1">
            <a:extLst>
              <a:ext uri="{FF2B5EF4-FFF2-40B4-BE49-F238E27FC236}">
                <a16:creationId xmlns:a16="http://schemas.microsoft.com/office/drawing/2014/main" id="{48488BAC-76DE-4D01-BA3B-4F4FB4ABBC29}"/>
              </a:ext>
            </a:extLst>
          </p:cNvPr>
          <p:cNvSpPr txBox="1">
            <a:spLocks/>
          </p:cNvSpPr>
          <p:nvPr/>
        </p:nvSpPr>
        <p:spPr>
          <a:xfrm>
            <a:off x="225860" y="122138"/>
            <a:ext cx="8712968" cy="570557"/>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Aft>
                <a:spcPct val="0"/>
              </a:spcAft>
            </a:pPr>
            <a:r>
              <a:rPr lang="tg-Cyrl-TJ" sz="20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Реҷаҳои нейтрал ва таъсири онҳо ба бехатарӣ, рафтори шабака ҳангоми расиш ба замин</a:t>
            </a:r>
          </a:p>
        </p:txBody>
      </p:sp>
      <p:sp>
        <p:nvSpPr>
          <p:cNvPr id="7" name="TextBox 6">
            <a:extLst>
              <a:ext uri="{FF2B5EF4-FFF2-40B4-BE49-F238E27FC236}">
                <a16:creationId xmlns:a16="http://schemas.microsoft.com/office/drawing/2014/main" id="{D9959897-DED4-45EA-A5EE-C9EDB808CF96}"/>
              </a:ext>
            </a:extLst>
          </p:cNvPr>
          <p:cNvSpPr txBox="1"/>
          <p:nvPr/>
        </p:nvSpPr>
        <p:spPr>
          <a:xfrm>
            <a:off x="827584" y="908720"/>
            <a:ext cx="7920880" cy="4094198"/>
          </a:xfrm>
          <a:prstGeom prst="rect">
            <a:avLst/>
          </a:prstGeom>
          <a:noFill/>
        </p:spPr>
        <p:txBody>
          <a:bodyPr wrap="square">
            <a:spAutoFit/>
          </a:bodyPr>
          <a:lstStyle/>
          <a:p>
            <a:pPr algn="just">
              <a:lnSpc>
                <a:spcPct val="150000"/>
              </a:lnSpc>
            </a:pP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     Дар шароити воқеии тағйирёбии иқтидори шабака, нокифоя будани қувваи реактори хомӯшкунандаи камон (РХК) ва набудани системаҳои танзими автоматии ҷуброн, таъмин намудани режими танзими резонансӣ, ки аз бисёр ҷиҳатҳо мусоид мебошад, амалан ғайриимкон мегардад. Қоидаҳои истифодаи техникии неругоҳҳо ва шабакаҳои барқӣ (ПТЭ) иҷозат медиҳанд, ки РХК бо </a:t>
            </a:r>
            <a:r>
              <a:rPr lang="ru-RU" sz="2200" b="1" dirty="0">
                <a:effectLst/>
                <a:latin typeface="Times New Roman" panose="02020603050405020304" pitchFamily="18" charset="0"/>
                <a:ea typeface="Calibri" panose="020F0502020204030204" pitchFamily="34" charset="0"/>
                <a:cs typeface="Times New Roman" panose="02020603050405020304" pitchFamily="18" charset="0"/>
              </a:rPr>
              <a:t>перекомпенсация</a:t>
            </a: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 (яъне ҷараёни реактор аз ҷараёни ҶРЯ зиёд аст) танзим карда шавад.</a:t>
            </a:r>
            <a:endParaRPr lang="ru-RU" sz="2200" dirty="0">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F3EE4104-0879-4C9F-B667-3AC4B3723965}"/>
              </a:ext>
            </a:extLst>
          </p:cNvPr>
          <p:cNvSpPr txBox="1"/>
          <p:nvPr/>
        </p:nvSpPr>
        <p:spPr>
          <a:xfrm>
            <a:off x="551494" y="5871149"/>
            <a:ext cx="7704856" cy="503664"/>
          </a:xfrm>
          <a:prstGeom prst="rect">
            <a:avLst/>
          </a:prstGeom>
          <a:noFill/>
        </p:spPr>
        <p:txBody>
          <a:bodyPr wrap="square">
            <a:spAutoFit/>
          </a:bodyPr>
          <a:lstStyle/>
          <a:p>
            <a:pPr lvl="0" algn="just">
              <a:lnSpc>
                <a:spcPct val="115000"/>
              </a:lnSpc>
              <a:spcAft>
                <a:spcPts val="0"/>
              </a:spcAft>
            </a:pPr>
            <a:r>
              <a:rPr lang="ru-RU" sz="1200" dirty="0">
                <a:effectLst/>
                <a:latin typeface="Times New Roman" panose="02020603050405020304" pitchFamily="18" charset="0"/>
                <a:ea typeface="Times New Roman" panose="02020603050405020304" pitchFamily="18" charset="0"/>
                <a:cs typeface="Times New Roman" panose="02020603050405020304" pitchFamily="18" charset="0"/>
              </a:rPr>
              <a:t>Абдуллозода, Р. Т., и Б. Т. Абдуллоев. </a:t>
            </a:r>
            <a:r>
              <a:rPr lang="ru-RU" sz="1200" i="1" dirty="0">
                <a:effectLst/>
                <a:latin typeface="Times New Roman" panose="02020603050405020304" pitchFamily="18" charset="0"/>
                <a:ea typeface="Times New Roman" panose="02020603050405020304" pitchFamily="18" charset="0"/>
                <a:cs typeface="Times New Roman" panose="02020603050405020304" pitchFamily="18" charset="0"/>
              </a:rPr>
              <a:t>Асосҳои бехатарии электрикӣ: дастури методӣ </a:t>
            </a:r>
          </a:p>
          <a:p>
            <a:pPr lvl="0" algn="just">
              <a:lnSpc>
                <a:spcPct val="115000"/>
              </a:lnSpc>
              <a:spcAft>
                <a:spcPts val="0"/>
              </a:spcAft>
            </a:pPr>
            <a:r>
              <a:rPr lang="ru-RU" sz="1200" i="1" dirty="0">
                <a:effectLst/>
                <a:latin typeface="Times New Roman" panose="02020603050405020304" pitchFamily="18" charset="0"/>
                <a:ea typeface="Times New Roman" panose="02020603050405020304" pitchFamily="18" charset="0"/>
                <a:cs typeface="Times New Roman" panose="02020603050405020304" pitchFamily="18" charset="0"/>
              </a:rPr>
              <a:t>барои машғулиятҳои озмоишӣ. Қисми 1</a:t>
            </a:r>
            <a:r>
              <a:rPr lang="ru-RU" sz="1200" dirty="0">
                <a:effectLst/>
                <a:latin typeface="Times New Roman" panose="02020603050405020304" pitchFamily="18" charset="0"/>
                <a:ea typeface="Times New Roman" panose="02020603050405020304" pitchFamily="18" charset="0"/>
                <a:cs typeface="Times New Roman" panose="02020603050405020304" pitchFamily="18" charset="0"/>
              </a:rPr>
              <a:t>. Душанбе: ДТТ ба номи академик М. С. Осимӣ, 2021.</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7633571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1">
            <a:extLst>
              <a:ext uri="{FF2B5EF4-FFF2-40B4-BE49-F238E27FC236}">
                <a16:creationId xmlns:a16="http://schemas.microsoft.com/office/drawing/2014/main" id="{D369C797-316C-406D-9B07-87DBE06F4FA0}"/>
              </a:ext>
            </a:extLst>
          </p:cNvPr>
          <p:cNvSpPr txBox="1">
            <a:spLocks/>
          </p:cNvSpPr>
          <p:nvPr/>
        </p:nvSpPr>
        <p:spPr>
          <a:xfrm>
            <a:off x="225860" y="122138"/>
            <a:ext cx="8712968" cy="570557"/>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Aft>
                <a:spcPct val="0"/>
              </a:spcAft>
            </a:pPr>
            <a:r>
              <a:rPr lang="tg-Cyrl-TJ" sz="20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Реҷаҳои нейтрал ва таъсири онҳо ба бехатарӣ, рафтори шабака ҳангоми расиш ба замин</a:t>
            </a:r>
          </a:p>
        </p:txBody>
      </p:sp>
      <p:sp>
        <p:nvSpPr>
          <p:cNvPr id="7" name="TextBox 6">
            <a:extLst>
              <a:ext uri="{FF2B5EF4-FFF2-40B4-BE49-F238E27FC236}">
                <a16:creationId xmlns:a16="http://schemas.microsoft.com/office/drawing/2014/main" id="{ED690B4F-4A44-495D-B207-5CE17C2F7625}"/>
              </a:ext>
            </a:extLst>
          </p:cNvPr>
          <p:cNvSpPr txBox="1"/>
          <p:nvPr/>
        </p:nvSpPr>
        <p:spPr>
          <a:xfrm>
            <a:off x="827584" y="908720"/>
            <a:ext cx="7920880" cy="4094198"/>
          </a:xfrm>
          <a:prstGeom prst="rect">
            <a:avLst/>
          </a:prstGeom>
          <a:noFill/>
        </p:spPr>
        <p:txBody>
          <a:bodyPr wrap="square">
            <a:spAutoFit/>
          </a:bodyPr>
          <a:lstStyle/>
          <a:p>
            <a:pPr indent="228600" algn="just">
              <a:lnSpc>
                <a:spcPct val="150000"/>
              </a:lnSpc>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Дар ин ҳолат, ҷузъи реактивии ҷараёни ҶРЯ набояд аз 5 А зиёд бошад, ва дараҷаи ихтилофи танзим (расстройка) — на бештар аз 5%.</a:t>
            </a:r>
          </a:p>
          <a:p>
            <a:pPr>
              <a:lnSpc>
                <a:spcPct val="150000"/>
              </a:lnSpc>
            </a:pP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    Агар дар шабакаҳои 6–10 кВ РХК-ҳо фарқи калони ҷараёнҳои шохаҳои ҳамсоя дошта бошанд, иҷозат дода мешавад, ки расстройка бо ҷузъи реактивии ҷараёни ҶРЯ то 10 А бошад. Дар шабакаҳои 35 кВ, ҳангоми ҷараёни ҶРЯ камтар аз 15 А, дараҷаи расстройка метавонад то 10% расад.</a:t>
            </a:r>
            <a:endParaRPr lang="ru-RU"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506661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a:extLst>
              <a:ext uri="{FF2B5EF4-FFF2-40B4-BE49-F238E27FC236}">
                <a16:creationId xmlns:a16="http://schemas.microsoft.com/office/drawing/2014/main" id="{E0064CE9-50AE-4100-9E19-0E7BC9EB7D02}"/>
              </a:ext>
            </a:extLst>
          </p:cNvPr>
          <p:cNvSpPr txBox="1">
            <a:spLocks/>
          </p:cNvSpPr>
          <p:nvPr/>
        </p:nvSpPr>
        <p:spPr>
          <a:xfrm>
            <a:off x="225860" y="122138"/>
            <a:ext cx="8712968" cy="570557"/>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Aft>
                <a:spcPct val="0"/>
              </a:spcAft>
            </a:pPr>
            <a:r>
              <a:rPr lang="tg-Cyrl-TJ" sz="20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Реҷаҳои нейтрал ва таъсири онҳо ба бехатарӣ, рафтори шабака ҳангоми расиш ба замин</a:t>
            </a:r>
          </a:p>
        </p:txBody>
      </p:sp>
      <p:sp>
        <p:nvSpPr>
          <p:cNvPr id="7" name="TextBox 6">
            <a:extLst>
              <a:ext uri="{FF2B5EF4-FFF2-40B4-BE49-F238E27FC236}">
                <a16:creationId xmlns:a16="http://schemas.microsoft.com/office/drawing/2014/main" id="{569CF335-F9FB-4425-A1FF-1FDA8F5623AF}"/>
              </a:ext>
            </a:extLst>
          </p:cNvPr>
          <p:cNvSpPr txBox="1"/>
          <p:nvPr/>
        </p:nvSpPr>
        <p:spPr>
          <a:xfrm>
            <a:off x="899592" y="908721"/>
            <a:ext cx="7848872" cy="4602029"/>
          </a:xfrm>
          <a:prstGeom prst="rect">
            <a:avLst/>
          </a:prstGeom>
          <a:noFill/>
        </p:spPr>
        <p:txBody>
          <a:bodyPr wrap="square">
            <a:spAutoFit/>
          </a:bodyPr>
          <a:lstStyle/>
          <a:p>
            <a:pPr algn="just">
              <a:lnSpc>
                <a:spcPct val="150000"/>
              </a:lnSpc>
            </a:pP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Режими нокифоя ҷубронкунӣ (яъне ҷараёни РХК аз ҷараёни ҶРЯ камтар аст) танҳо дар он сурат иҷозат дода мешавад, ки нобаробариҳои изтирории иқтидори фазаҳо (масалан, ҳангоми шудани ноқил) ба пайдоиши шиддати ҷойивазшавии нейтрал, ки аз 70% шиддати фазавӣ зиёд аст, оварда нарасонанд. Азбаски иҷрои ин талабот бо сабаби гуногуншаклии тағйирёбии иқтидорҳои фазавии шабака дар амал қариб ғайриимкон аст, режими нокифоя ҷубронкунӣ тавсия дода намешавад.</a:t>
            </a:r>
            <a:endParaRPr lang="ru-RU"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5443132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1">
            <a:extLst>
              <a:ext uri="{FF2B5EF4-FFF2-40B4-BE49-F238E27FC236}">
                <a16:creationId xmlns:a16="http://schemas.microsoft.com/office/drawing/2014/main" id="{92A5ED97-8003-48CE-A6FC-60CCBA5AB663}"/>
              </a:ext>
            </a:extLst>
          </p:cNvPr>
          <p:cNvSpPr txBox="1">
            <a:spLocks/>
          </p:cNvSpPr>
          <p:nvPr/>
        </p:nvSpPr>
        <p:spPr>
          <a:xfrm>
            <a:off x="225860" y="122139"/>
            <a:ext cx="8712968" cy="282526"/>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lnSpc>
                <a:spcPct val="115000"/>
              </a:lnSpc>
            </a:pPr>
            <a:r>
              <a:rPr lang="tg-Cyrl-TJ"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Ҷараёни расиш ба замин</a:t>
            </a:r>
            <a:endParaRPr lang="ru-RU"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497768EA-EEDB-4B37-86EF-5458A0970A9C}"/>
              </a:ext>
            </a:extLst>
          </p:cNvPr>
          <p:cNvSpPr txBox="1"/>
          <p:nvPr/>
        </p:nvSpPr>
        <p:spPr>
          <a:xfrm>
            <a:off x="1043608" y="908720"/>
            <a:ext cx="7704856" cy="2264338"/>
          </a:xfrm>
          <a:prstGeom prst="rect">
            <a:avLst/>
          </a:prstGeom>
          <a:noFill/>
        </p:spPr>
        <p:txBody>
          <a:bodyPr wrap="square">
            <a:spAutoFit/>
          </a:bodyPr>
          <a:lstStyle/>
          <a:p>
            <a:pPr algn="just">
              <a:lnSpc>
                <a:spcPct val="115000"/>
              </a:lnSpc>
              <a:spcAft>
                <a:spcPts val="1000"/>
              </a:spcAft>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Ҷараёни расиши якфаза (ҶРЯ) аз рӯи формулаи (2) муайян карда мешавад: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gn="ctr">
              <a:lnSpc>
                <a:spcPct val="115000"/>
              </a:lnSpc>
              <a:spcAft>
                <a:spcPts val="1000"/>
              </a:spcAft>
            </a:pPr>
            <a:r>
              <a:rPr lang="ru-RU" sz="2200" b="1" dirty="0">
                <a:effectLst/>
                <a:latin typeface="Times New Roman" panose="02020603050405020304" pitchFamily="18" charset="0"/>
                <a:ea typeface="Calibri" panose="020F0502020204030204" pitchFamily="34" charset="0"/>
                <a:cs typeface="Times New Roman" panose="02020603050405020304" pitchFamily="18" charset="0"/>
              </a:rPr>
              <a:t>IC​=3ωCφ​Uφ​⋅10</a:t>
            </a:r>
            <a:r>
              <a:rPr lang="ru-RU" sz="2200" b="1" baseline="30000" dirty="0">
                <a:effectLst/>
                <a:latin typeface="Times New Roman" panose="02020603050405020304" pitchFamily="18" charset="0"/>
                <a:ea typeface="Calibri" panose="020F0502020204030204" pitchFamily="34" charset="0"/>
                <a:cs typeface="Times New Roman" panose="02020603050405020304" pitchFamily="18" charset="0"/>
              </a:rPr>
              <a:t>6      </a:t>
            </a:r>
            <a:r>
              <a:rPr lang="ru-RU" sz="2200" b="1" dirty="0">
                <a:effectLst/>
                <a:latin typeface="Times New Roman" panose="02020603050405020304" pitchFamily="18" charset="0"/>
                <a:ea typeface="Calibri" panose="020F0502020204030204" pitchFamily="34" charset="0"/>
                <a:cs typeface="Times New Roman" panose="02020603050405020304" pitchFamily="18" charset="0"/>
              </a:rPr>
              <a:t>(3)</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indent="449580" algn="just">
              <a:lnSpc>
                <a:spcPct val="115000"/>
              </a:lnSpc>
              <a:spcAft>
                <a:spcPts val="1000"/>
              </a:spcAf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Дараҷаи расстройкаи ҷуброни РХК аз рӯи формулаи (3) муайян мешавад: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8" name="TextBox 7">
            <a:extLst>
              <a:ext uri="{FF2B5EF4-FFF2-40B4-BE49-F238E27FC236}">
                <a16:creationId xmlns:a16="http://schemas.microsoft.com/office/drawing/2014/main" id="{345C9C36-1EB6-4197-8199-2F6B05C9DECB}"/>
              </a:ext>
            </a:extLst>
          </p:cNvPr>
          <p:cNvSpPr txBox="1"/>
          <p:nvPr/>
        </p:nvSpPr>
        <p:spPr>
          <a:xfrm>
            <a:off x="2483768" y="3254333"/>
            <a:ext cx="4580388" cy="450123"/>
          </a:xfrm>
          <a:prstGeom prst="rect">
            <a:avLst/>
          </a:prstGeom>
          <a:noFill/>
        </p:spPr>
        <p:txBody>
          <a:bodyPr wrap="square">
            <a:spAutoFit/>
          </a:bodyPr>
          <a:lstStyle/>
          <a:p>
            <a:pPr algn="ctr">
              <a:lnSpc>
                <a:spcPct val="115000"/>
              </a:lnSpc>
              <a:spcAft>
                <a:spcPts val="1000"/>
              </a:spcAft>
            </a:pPr>
            <a:r>
              <a:rPr lang="en-US" sz="2200" b="1" dirty="0">
                <a:effectLst/>
                <a:latin typeface="Times New Roman" panose="02020603050405020304" pitchFamily="18" charset="0"/>
                <a:ea typeface="Calibri" panose="020F0502020204030204" pitchFamily="34" charset="0"/>
                <a:cs typeface="Times New Roman" panose="02020603050405020304" pitchFamily="18" charset="0"/>
              </a:rPr>
              <a:t>V</a:t>
            </a:r>
            <a:r>
              <a:rPr lang="ru-RU" sz="2200" b="1" dirty="0">
                <a:effectLst/>
                <a:latin typeface="Times New Roman" panose="02020603050405020304" pitchFamily="18" charset="0"/>
                <a:ea typeface="Calibri" panose="020F0502020204030204" pitchFamily="34" charset="0"/>
                <a:cs typeface="Times New Roman" panose="02020603050405020304" pitchFamily="18" charset="0"/>
              </a:rPr>
              <a:t>=</a:t>
            </a:r>
            <a:r>
              <a:rPr lang="en-US" sz="2200" b="1" dirty="0" err="1">
                <a:effectLst/>
                <a:latin typeface="Times New Roman" panose="02020603050405020304" pitchFamily="18" charset="0"/>
                <a:ea typeface="Calibri" panose="020F0502020204030204" pitchFamily="34" charset="0"/>
                <a:cs typeface="Times New Roman" panose="02020603050405020304" pitchFamily="18" charset="0"/>
              </a:rPr>
              <a:t>IcIk</a:t>
            </a:r>
            <a:r>
              <a:rPr lang="ru-RU" sz="2200" b="1" dirty="0">
                <a:effectLst/>
                <a:latin typeface="Times New Roman" panose="02020603050405020304" pitchFamily="18" charset="0"/>
                <a:ea typeface="Calibri" panose="020F0502020204030204" pitchFamily="34" charset="0"/>
                <a:cs typeface="Times New Roman" panose="02020603050405020304" pitchFamily="18" charset="0"/>
              </a:rPr>
              <a:t>​/</a:t>
            </a:r>
            <a:r>
              <a:rPr lang="en-US" sz="2200" b="1" dirty="0">
                <a:effectLst/>
                <a:latin typeface="Times New Roman" panose="02020603050405020304" pitchFamily="18" charset="0"/>
                <a:ea typeface="Calibri" panose="020F0502020204030204" pitchFamily="34" charset="0"/>
                <a:cs typeface="Times New Roman" panose="02020603050405020304" pitchFamily="18" charset="0"/>
              </a:rPr>
              <a:t>Ic</a:t>
            </a:r>
            <a:r>
              <a:rPr lang="ru-RU" sz="2200" b="1" dirty="0">
                <a:effectLst/>
                <a:latin typeface="Times New Roman" panose="02020603050405020304" pitchFamily="18" charset="0"/>
                <a:ea typeface="Calibri" panose="020F0502020204030204" pitchFamily="34" charset="0"/>
                <a:cs typeface="Times New Roman" panose="02020603050405020304" pitchFamily="18" charset="0"/>
              </a:rPr>
              <a:t>​​⋅100   (4)</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10" name="TextBox 9">
            <a:extLst>
              <a:ext uri="{FF2B5EF4-FFF2-40B4-BE49-F238E27FC236}">
                <a16:creationId xmlns:a16="http://schemas.microsoft.com/office/drawing/2014/main" id="{FE96122C-D4C7-42C6-AC0B-135873C5B13B}"/>
              </a:ext>
            </a:extLst>
          </p:cNvPr>
          <p:cNvSpPr txBox="1"/>
          <p:nvPr/>
        </p:nvSpPr>
        <p:spPr>
          <a:xfrm>
            <a:off x="1047846" y="4077072"/>
            <a:ext cx="7772626" cy="1561581"/>
          </a:xfrm>
          <a:prstGeom prst="rect">
            <a:avLst/>
          </a:prstGeom>
          <a:noFill/>
        </p:spPr>
        <p:txBody>
          <a:bodyPr wrap="square">
            <a:spAutoFit/>
          </a:bodyPr>
          <a:lstStyle/>
          <a:p>
            <a:pPr algn="just">
              <a:lnSpc>
                <a:spcPct val="150000"/>
              </a:lnSpc>
            </a:pPr>
            <a:r>
              <a:rPr lang="ru-RU" sz="2200" dirty="0">
                <a:effectLst/>
                <a:latin typeface="Times New Roman" panose="02020603050405020304" pitchFamily="18" charset="0"/>
                <a:ea typeface="Times New Roman" panose="02020603050405020304" pitchFamily="18" charset="0"/>
              </a:rPr>
              <a:t>      Дар шабака бо РХК-и пайвастшуда ба нейтрал, </a:t>
            </a:r>
            <a:r>
              <a:rPr lang="ru-RU" sz="2200" b="1" dirty="0">
                <a:effectLst/>
                <a:latin typeface="Times New Roman" panose="02020603050405020304" pitchFamily="18" charset="0"/>
                <a:ea typeface="Times New Roman" panose="02020603050405020304" pitchFamily="18" charset="0"/>
              </a:rPr>
              <a:t>шиддати ҷойивазшавии нейтрал</a:t>
            </a:r>
            <a:r>
              <a:rPr lang="ru-RU" sz="220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U</a:t>
            </a:r>
            <a:r>
              <a:rPr lang="ru-RU" sz="2200" baseline="-25000" dirty="0">
                <a:effectLst/>
                <a:latin typeface="Times New Roman" panose="02020603050405020304" pitchFamily="18" charset="0"/>
                <a:ea typeface="Times New Roman" panose="02020603050405020304" pitchFamily="18" charset="0"/>
              </a:rPr>
              <a:t>0</a:t>
            </a:r>
            <a:r>
              <a:rPr lang="ru-RU" sz="2200" dirty="0">
                <a:effectLst/>
                <a:latin typeface="Times New Roman" panose="02020603050405020304" pitchFamily="18" charset="0"/>
                <a:ea typeface="Times New Roman" panose="02020603050405020304" pitchFamily="18" charset="0"/>
              </a:rPr>
              <a:t>) пайдо мешавад, ки аз рӯи формулаи (4) муайян карда мешавад</a:t>
            </a:r>
            <a:endParaRPr lang="ru-RU" sz="2200" dirty="0"/>
          </a:p>
        </p:txBody>
      </p:sp>
    </p:spTree>
    <p:extLst>
      <p:ext uri="{BB962C8B-B14F-4D97-AF65-F5344CB8AC3E}">
        <p14:creationId xmlns:p14="http://schemas.microsoft.com/office/powerpoint/2010/main" val="189145750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Рисунок 6">
            <a:extLst>
              <a:ext uri="{FF2B5EF4-FFF2-40B4-BE49-F238E27FC236}">
                <a16:creationId xmlns:a16="http://schemas.microsoft.com/office/drawing/2014/main" id="{3C635144-211E-4214-AED4-CF91EF09EC30}"/>
              </a:ext>
            </a:extLst>
          </p:cNvPr>
          <p:cNvPicPr/>
          <p:nvPr/>
        </p:nvPicPr>
        <p:blipFill>
          <a:blip r:embed="rId2">
            <a:extLst>
              <a:ext uri="{28A0092B-C50C-407E-A947-70E740481C1C}">
                <a14:useLocalDpi xmlns:a14="http://schemas.microsoft.com/office/drawing/2010/main" val="0"/>
              </a:ext>
            </a:extLst>
          </a:blip>
          <a:stretch>
            <a:fillRect/>
          </a:stretch>
        </p:blipFill>
        <p:spPr>
          <a:xfrm>
            <a:off x="3707904" y="1124744"/>
            <a:ext cx="1800200" cy="1080120"/>
          </a:xfrm>
          <a:prstGeom prst="rect">
            <a:avLst/>
          </a:prstGeom>
        </p:spPr>
      </p:pic>
      <p:sp>
        <p:nvSpPr>
          <p:cNvPr id="8" name="TextBox 7">
            <a:extLst>
              <a:ext uri="{FF2B5EF4-FFF2-40B4-BE49-F238E27FC236}">
                <a16:creationId xmlns:a16="http://schemas.microsoft.com/office/drawing/2014/main" id="{EFDC3D21-33D7-4AF7-BECB-55F29560A932}"/>
              </a:ext>
            </a:extLst>
          </p:cNvPr>
          <p:cNvSpPr txBox="1"/>
          <p:nvPr/>
        </p:nvSpPr>
        <p:spPr>
          <a:xfrm>
            <a:off x="6012160" y="1480138"/>
            <a:ext cx="504056" cy="369332"/>
          </a:xfrm>
          <a:prstGeom prst="rect">
            <a:avLst/>
          </a:prstGeom>
          <a:noFill/>
        </p:spPr>
        <p:txBody>
          <a:bodyPr wrap="square">
            <a:spAutoFit/>
          </a:bodyPr>
          <a:lstStyle/>
          <a:p>
            <a:r>
              <a:rPr lang="en-US" sz="1800" b="1" dirty="0">
                <a:effectLst/>
                <a:latin typeface="Times New Roman" panose="02020603050405020304" pitchFamily="18" charset="0"/>
                <a:ea typeface="Times New Roman" panose="02020603050405020304" pitchFamily="18" charset="0"/>
              </a:rPr>
              <a:t>(4) </a:t>
            </a:r>
            <a:endParaRPr lang="ru-RU" dirty="0"/>
          </a:p>
        </p:txBody>
      </p:sp>
      <p:sp>
        <p:nvSpPr>
          <p:cNvPr id="9" name="TextBox 8">
            <a:extLst>
              <a:ext uri="{FF2B5EF4-FFF2-40B4-BE49-F238E27FC236}">
                <a16:creationId xmlns:a16="http://schemas.microsoft.com/office/drawing/2014/main" id="{3C671729-3814-4B13-88DB-0E461E469482}"/>
              </a:ext>
            </a:extLst>
          </p:cNvPr>
          <p:cNvSpPr txBox="1"/>
          <p:nvPr/>
        </p:nvSpPr>
        <p:spPr>
          <a:xfrm>
            <a:off x="611560" y="2225127"/>
            <a:ext cx="8208912" cy="1053750"/>
          </a:xfrm>
          <a:prstGeom prst="rect">
            <a:avLst/>
          </a:prstGeom>
          <a:noFill/>
        </p:spPr>
        <p:txBody>
          <a:bodyPr wrap="square">
            <a:spAutoFit/>
          </a:bodyPr>
          <a:lstStyle/>
          <a:p>
            <a:pPr algn="just">
              <a:lnSpc>
                <a:spcPct val="150000"/>
              </a:lnSpc>
            </a:pPr>
            <a:r>
              <a:rPr lang="ru-RU" sz="2200" dirty="0">
                <a:effectLst/>
                <a:latin typeface="Times New Roman" panose="02020603050405020304" pitchFamily="18" charset="0"/>
                <a:ea typeface="Times New Roman" panose="02020603050405020304" pitchFamily="18" charset="0"/>
              </a:rPr>
              <a:t>ки дар он (d) — </a:t>
            </a:r>
            <a:r>
              <a:rPr lang="ru-RU" sz="2200" b="1" dirty="0">
                <a:effectLst/>
                <a:latin typeface="Times New Roman" panose="02020603050405020304" pitchFamily="18" charset="0"/>
                <a:ea typeface="Times New Roman" panose="02020603050405020304" pitchFamily="18" charset="0"/>
              </a:rPr>
              <a:t>коэффисиенти </a:t>
            </a:r>
            <a:r>
              <a:rPr lang="ru-RU" sz="2200" b="1" dirty="0" err="1">
                <a:effectLst/>
                <a:latin typeface="Times New Roman" panose="02020603050405020304" pitchFamily="18" charset="0"/>
                <a:ea typeface="Times New Roman" panose="02020603050405020304" pitchFamily="18" charset="0"/>
              </a:rPr>
              <a:t>оромиш</a:t>
            </a:r>
            <a:r>
              <a:rPr lang="ru-RU" sz="2200" b="1" dirty="0">
                <a:effectLst/>
                <a:latin typeface="Times New Roman" panose="02020603050405020304" pitchFamily="18" charset="0"/>
                <a:ea typeface="Times New Roman" panose="02020603050405020304" pitchFamily="18" charset="0"/>
              </a:rPr>
              <a:t> (успокоения)</a:t>
            </a:r>
            <a:r>
              <a:rPr lang="ru-RU" sz="2200" dirty="0">
                <a:effectLst/>
                <a:latin typeface="Times New Roman" panose="02020603050405020304" pitchFamily="18" charset="0"/>
                <a:ea typeface="Times New Roman" panose="02020603050405020304" pitchFamily="18" charset="0"/>
              </a:rPr>
              <a:t> мебошад ва аз рӯи формулаи (4) муайян карда мешавад:</a:t>
            </a:r>
            <a:endParaRPr lang="ru-RU" sz="2200" dirty="0"/>
          </a:p>
        </p:txBody>
      </p:sp>
      <p:pic>
        <p:nvPicPr>
          <p:cNvPr id="10" name="Рисунок 9">
            <a:extLst>
              <a:ext uri="{FF2B5EF4-FFF2-40B4-BE49-F238E27FC236}">
                <a16:creationId xmlns:a16="http://schemas.microsoft.com/office/drawing/2014/main" id="{72573392-EC7F-4863-AEC9-F26EFA3EAC8C}"/>
              </a:ext>
            </a:extLst>
          </p:cNvPr>
          <p:cNvPicPr/>
          <p:nvPr/>
        </p:nvPicPr>
        <p:blipFill>
          <a:blip r:embed="rId3">
            <a:extLst>
              <a:ext uri="{28A0092B-C50C-407E-A947-70E740481C1C}">
                <a14:useLocalDpi xmlns:a14="http://schemas.microsoft.com/office/drawing/2010/main" val="0"/>
              </a:ext>
            </a:extLst>
          </a:blip>
          <a:stretch>
            <a:fillRect/>
          </a:stretch>
        </p:blipFill>
        <p:spPr>
          <a:xfrm>
            <a:off x="3961550" y="3548421"/>
            <a:ext cx="1561959" cy="1094977"/>
          </a:xfrm>
          <a:prstGeom prst="rect">
            <a:avLst/>
          </a:prstGeom>
        </p:spPr>
      </p:pic>
      <p:sp>
        <p:nvSpPr>
          <p:cNvPr id="12" name="TextBox 11">
            <a:extLst>
              <a:ext uri="{FF2B5EF4-FFF2-40B4-BE49-F238E27FC236}">
                <a16:creationId xmlns:a16="http://schemas.microsoft.com/office/drawing/2014/main" id="{A22BB92D-751D-486D-888B-4AB3633D7E0A}"/>
              </a:ext>
            </a:extLst>
          </p:cNvPr>
          <p:cNvSpPr txBox="1"/>
          <p:nvPr/>
        </p:nvSpPr>
        <p:spPr>
          <a:xfrm>
            <a:off x="5868144" y="3861048"/>
            <a:ext cx="504056" cy="369332"/>
          </a:xfrm>
          <a:prstGeom prst="rect">
            <a:avLst/>
          </a:prstGeom>
          <a:noFill/>
        </p:spPr>
        <p:txBody>
          <a:bodyPr wrap="square">
            <a:spAutoFit/>
          </a:bodyPr>
          <a:lstStyle/>
          <a:p>
            <a:r>
              <a:rPr lang="ru-RU" sz="1800" b="1" dirty="0">
                <a:effectLst/>
                <a:latin typeface="Times New Roman" panose="02020603050405020304" pitchFamily="18" charset="0"/>
                <a:ea typeface="Times New Roman" panose="02020603050405020304" pitchFamily="18" charset="0"/>
              </a:rPr>
              <a:t>(5)</a:t>
            </a:r>
            <a:endParaRPr lang="ru-RU" dirty="0"/>
          </a:p>
        </p:txBody>
      </p:sp>
      <p:sp>
        <p:nvSpPr>
          <p:cNvPr id="14" name="TextBox 13">
            <a:extLst>
              <a:ext uri="{FF2B5EF4-FFF2-40B4-BE49-F238E27FC236}">
                <a16:creationId xmlns:a16="http://schemas.microsoft.com/office/drawing/2014/main" id="{91A68FC7-604C-47DA-B488-69FFE39CA750}"/>
              </a:ext>
            </a:extLst>
          </p:cNvPr>
          <p:cNvSpPr txBox="1"/>
          <p:nvPr/>
        </p:nvSpPr>
        <p:spPr>
          <a:xfrm>
            <a:off x="755576" y="4783418"/>
            <a:ext cx="8064896" cy="1446550"/>
          </a:xfrm>
          <a:prstGeom prst="rect">
            <a:avLst/>
          </a:prstGeom>
          <a:noFill/>
        </p:spPr>
        <p:txBody>
          <a:bodyPr wrap="square">
            <a:spAutoFit/>
          </a:bodyPr>
          <a:lstStyle/>
          <a:p>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Барои шабакаҳои ҳавоӣ бо ҳолати муқаррарии изолятсия:</a:t>
            </a:r>
            <a:b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b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d</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 2–6%), дар ҳолати изолятсияи ифлос ва намнок</a:t>
            </a:r>
          </a:p>
          <a:p>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d</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метавонад то 10% зиёд шавад; барои шабакаҳои </a:t>
            </a:r>
          </a:p>
          <a:p>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кабелӣ </a:t>
            </a:r>
            <a:endParaRPr lang="ru-RU" sz="22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5" name="Заголовок 1">
            <a:extLst>
              <a:ext uri="{FF2B5EF4-FFF2-40B4-BE49-F238E27FC236}">
                <a16:creationId xmlns:a16="http://schemas.microsoft.com/office/drawing/2014/main" id="{1C4B0B9A-57C1-4F13-AEE6-A0FC7D324892}"/>
              </a:ext>
            </a:extLst>
          </p:cNvPr>
          <p:cNvSpPr txBox="1">
            <a:spLocks/>
          </p:cNvSpPr>
          <p:nvPr/>
        </p:nvSpPr>
        <p:spPr>
          <a:xfrm>
            <a:off x="225860" y="122139"/>
            <a:ext cx="8712968" cy="282526"/>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lnSpc>
                <a:spcPct val="115000"/>
              </a:lnSpc>
            </a:pPr>
            <a:r>
              <a:rPr lang="tg-Cyrl-TJ"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Ҷараёни расиш ба замин</a:t>
            </a:r>
            <a:endParaRPr lang="ru-RU"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3489286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1">
            <a:extLst>
              <a:ext uri="{FF2B5EF4-FFF2-40B4-BE49-F238E27FC236}">
                <a16:creationId xmlns:a16="http://schemas.microsoft.com/office/drawing/2014/main" id="{9CF3EB59-84F3-4AF9-926F-43DD08DFFDE9}"/>
              </a:ext>
            </a:extLst>
          </p:cNvPr>
          <p:cNvSpPr txBox="1">
            <a:spLocks/>
          </p:cNvSpPr>
          <p:nvPr/>
        </p:nvSpPr>
        <p:spPr>
          <a:xfrm>
            <a:off x="225860" y="122139"/>
            <a:ext cx="8712968" cy="282526"/>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lnSpc>
                <a:spcPct val="115000"/>
              </a:lnSpc>
            </a:pPr>
            <a:r>
              <a:rPr lang="tg-Cyrl-TJ"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Ҷараёни расиш ба замин</a:t>
            </a:r>
            <a:endParaRPr lang="ru-RU"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CB126DD4-1017-4ACA-B08A-E4D971E8FFDB}"/>
              </a:ext>
            </a:extLst>
          </p:cNvPr>
          <p:cNvSpPr txBox="1"/>
          <p:nvPr/>
        </p:nvSpPr>
        <p:spPr>
          <a:xfrm>
            <a:off x="1259632" y="980728"/>
            <a:ext cx="6768752" cy="390684"/>
          </a:xfrm>
          <a:prstGeom prst="rect">
            <a:avLst/>
          </a:prstGeom>
          <a:noFill/>
        </p:spPr>
        <p:txBody>
          <a:bodyPr wrap="square">
            <a:spAutoFit/>
          </a:bodyPr>
          <a:lstStyle/>
          <a:p>
            <a:pPr algn="just">
              <a:lnSpc>
                <a:spcPct val="115000"/>
              </a:lnSpc>
              <a:spcAft>
                <a:spcPts val="1000"/>
              </a:spcAft>
            </a:pPr>
            <a:r>
              <a:rPr lang="ru-RU" sz="1800" b="1" dirty="0">
                <a:effectLst/>
                <a:latin typeface="Times New Roman" panose="02020603050405020304" pitchFamily="18" charset="0"/>
                <a:ea typeface="Times New Roman" panose="02020603050405020304" pitchFamily="18" charset="0"/>
                <a:cs typeface="Times New Roman" panose="02020603050405020304" pitchFamily="18" charset="0"/>
              </a:rPr>
              <a:t>Дараҷаи ҷойивазшавии шиддати нейтрал</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 (формулаи 5):</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9" name="Рисунок 8">
            <a:extLst>
              <a:ext uri="{FF2B5EF4-FFF2-40B4-BE49-F238E27FC236}">
                <a16:creationId xmlns:a16="http://schemas.microsoft.com/office/drawing/2014/main" id="{D084AFC2-42B6-44BB-B246-2D95499F63F8}"/>
              </a:ext>
            </a:extLst>
          </p:cNvPr>
          <p:cNvPicPr/>
          <p:nvPr/>
        </p:nvPicPr>
        <p:blipFill>
          <a:blip r:embed="rId2">
            <a:extLst>
              <a:ext uri="{28A0092B-C50C-407E-A947-70E740481C1C}">
                <a14:useLocalDpi xmlns:a14="http://schemas.microsoft.com/office/drawing/2010/main" val="0"/>
              </a:ext>
            </a:extLst>
          </a:blip>
          <a:stretch>
            <a:fillRect/>
          </a:stretch>
        </p:blipFill>
        <p:spPr>
          <a:xfrm>
            <a:off x="2915816" y="1799837"/>
            <a:ext cx="2520280" cy="981091"/>
          </a:xfrm>
          <a:prstGeom prst="rect">
            <a:avLst/>
          </a:prstGeom>
        </p:spPr>
      </p:pic>
      <p:sp>
        <p:nvSpPr>
          <p:cNvPr id="11" name="TextBox 10">
            <a:extLst>
              <a:ext uri="{FF2B5EF4-FFF2-40B4-BE49-F238E27FC236}">
                <a16:creationId xmlns:a16="http://schemas.microsoft.com/office/drawing/2014/main" id="{8D608996-61D0-49CB-BB82-6CC9B358C713}"/>
              </a:ext>
            </a:extLst>
          </p:cNvPr>
          <p:cNvSpPr txBox="1"/>
          <p:nvPr/>
        </p:nvSpPr>
        <p:spPr>
          <a:xfrm>
            <a:off x="5738190" y="2095040"/>
            <a:ext cx="562002" cy="390684"/>
          </a:xfrm>
          <a:prstGeom prst="rect">
            <a:avLst/>
          </a:prstGeom>
          <a:noFill/>
        </p:spPr>
        <p:txBody>
          <a:bodyPr wrap="square">
            <a:spAutoFit/>
          </a:bodyPr>
          <a:lstStyle/>
          <a:p>
            <a:pPr algn="just">
              <a:lnSpc>
                <a:spcPct val="115000"/>
              </a:lnSpc>
              <a:spcAft>
                <a:spcPts val="1000"/>
              </a:spcAft>
            </a:pPr>
            <a:r>
              <a:rPr lang="ru-RU" sz="1800" b="1" dirty="0">
                <a:effectLst/>
                <a:latin typeface="Times New Roman" panose="02020603050405020304" pitchFamily="18" charset="0"/>
                <a:ea typeface="Times New Roman" panose="02020603050405020304" pitchFamily="18" charset="0"/>
                <a:cs typeface="Times New Roman" panose="02020603050405020304" pitchFamily="18" charset="0"/>
              </a:rPr>
              <a:t>(6)</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3" name="TextBox 12">
            <a:extLst>
              <a:ext uri="{FF2B5EF4-FFF2-40B4-BE49-F238E27FC236}">
                <a16:creationId xmlns:a16="http://schemas.microsoft.com/office/drawing/2014/main" id="{6F4F47B4-41B1-41B1-8C01-0F3C5824494A}"/>
              </a:ext>
            </a:extLst>
          </p:cNvPr>
          <p:cNvSpPr txBox="1"/>
          <p:nvPr/>
        </p:nvSpPr>
        <p:spPr>
          <a:xfrm>
            <a:off x="971600" y="3193284"/>
            <a:ext cx="7488832" cy="2392578"/>
          </a:xfrm>
          <a:prstGeom prst="rect">
            <a:avLst/>
          </a:prstGeom>
          <a:noFill/>
        </p:spPr>
        <p:txBody>
          <a:bodyPr wrap="square">
            <a:spAutoFit/>
          </a:bodyPr>
          <a:lstStyle/>
          <a:p>
            <a:pPr algn="just">
              <a:lnSpc>
                <a:spcPct val="115000"/>
              </a:lnSpc>
              <a:spcAft>
                <a:spcPts val="1000"/>
              </a:spcAf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I</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з = 75) А ҳангоми коэффисиенти ҷуброни ҷараёни иқтидорнок:</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15000"/>
              </a:lnSpc>
              <a:spcAft>
                <a:spcPts val="1000"/>
              </a:spcAft>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a:t>
            </a:r>
            <a:r>
              <a:rPr lang="ru-RU" sz="2200" dirty="0" err="1">
                <a:effectLst/>
                <a:latin typeface="Times New Roman" panose="02020603050405020304" pitchFamily="18" charset="0"/>
                <a:ea typeface="Times New Roman" panose="02020603050405020304" pitchFamily="18" charset="0"/>
                <a:cs typeface="Times New Roman" panose="02020603050405020304" pitchFamily="18" charset="0"/>
              </a:rPr>
              <a:t>Kз</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 100\%) — резонанс;</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15000"/>
              </a:lnSpc>
              <a:spcAft>
                <a:spcPts val="1000"/>
              </a:spcAft>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a:t>
            </a:r>
            <a:r>
              <a:rPr lang="ru-RU" sz="2200" dirty="0" err="1">
                <a:effectLst/>
                <a:latin typeface="Times New Roman" panose="02020603050405020304" pitchFamily="18" charset="0"/>
                <a:ea typeface="Times New Roman" panose="02020603050405020304" pitchFamily="18" charset="0"/>
                <a:cs typeface="Times New Roman" panose="02020603050405020304" pitchFamily="18" charset="0"/>
              </a:rPr>
              <a:t>Kз</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 125\%) — перекомпенсация;</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15000"/>
              </a:lnSpc>
              <a:spcAft>
                <a:spcPts val="1000"/>
              </a:spcAft>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a:t>
            </a:r>
            <a:r>
              <a:rPr lang="ru-RU" sz="2200" dirty="0" err="1">
                <a:effectLst/>
                <a:latin typeface="Times New Roman" panose="02020603050405020304" pitchFamily="18" charset="0"/>
                <a:ea typeface="Times New Roman" panose="02020603050405020304" pitchFamily="18" charset="0"/>
                <a:cs typeface="Times New Roman" panose="02020603050405020304" pitchFamily="18" charset="0"/>
              </a:rPr>
              <a:t>Kз</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 75\%) — </a:t>
            </a:r>
            <a:r>
              <a:rPr lang="ru-RU" sz="2200" dirty="0" err="1">
                <a:effectLst/>
                <a:latin typeface="Times New Roman" panose="02020603050405020304" pitchFamily="18" charset="0"/>
                <a:ea typeface="Times New Roman" panose="02020603050405020304" pitchFamily="18" charset="0"/>
                <a:cs typeface="Times New Roman" panose="02020603050405020304" pitchFamily="18" charset="0"/>
              </a:rPr>
              <a:t>недокомпенсация</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33052235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1">
            <a:extLst>
              <a:ext uri="{FF2B5EF4-FFF2-40B4-BE49-F238E27FC236}">
                <a16:creationId xmlns:a16="http://schemas.microsoft.com/office/drawing/2014/main" id="{55117EF9-3B5C-4520-B9E2-0DC02B62E31C}"/>
              </a:ext>
            </a:extLst>
          </p:cNvPr>
          <p:cNvSpPr txBox="1">
            <a:spLocks/>
          </p:cNvSpPr>
          <p:nvPr/>
        </p:nvSpPr>
        <p:spPr>
          <a:xfrm>
            <a:off x="225860" y="122139"/>
            <a:ext cx="8712968" cy="282526"/>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lnSpc>
                <a:spcPct val="115000"/>
              </a:lnSpc>
            </a:pPr>
            <a:r>
              <a:rPr lang="tg-Cyrl-TJ"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Ҷараёни расиш ба замин</a:t>
            </a:r>
            <a:endParaRPr lang="ru-RU"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7942F69-84B3-4784-BE35-977D1CCFFC38}"/>
              </a:ext>
            </a:extLst>
          </p:cNvPr>
          <p:cNvSpPr txBox="1"/>
          <p:nvPr/>
        </p:nvSpPr>
        <p:spPr>
          <a:xfrm>
            <a:off x="1403648" y="836712"/>
            <a:ext cx="4580388" cy="390684"/>
          </a:xfrm>
          <a:prstGeom prst="rect">
            <a:avLst/>
          </a:prstGeom>
          <a:noFill/>
        </p:spPr>
        <p:txBody>
          <a:bodyPr wrap="square">
            <a:spAutoFit/>
          </a:bodyPr>
          <a:lstStyle/>
          <a:p>
            <a:pPr algn="just">
              <a:lnSpc>
                <a:spcPct val="115000"/>
              </a:lnSpc>
              <a:spcAft>
                <a:spcPts val="1000"/>
              </a:spcAft>
            </a:pPr>
            <a:r>
              <a:rPr lang="ru-RU" sz="1800" b="1" dirty="0">
                <a:effectLst/>
                <a:latin typeface="Times New Roman" panose="02020603050405020304" pitchFamily="18" charset="0"/>
                <a:ea typeface="Times New Roman" panose="02020603050405020304" pitchFamily="18" charset="0"/>
                <a:cs typeface="Times New Roman" panose="02020603050405020304" pitchFamily="18" charset="0"/>
              </a:rPr>
              <a:t>Коэффисиенти ҷуброн</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 (формулаи </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7</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1" name="Рисунок 10">
            <a:extLst>
              <a:ext uri="{FF2B5EF4-FFF2-40B4-BE49-F238E27FC236}">
                <a16:creationId xmlns:a16="http://schemas.microsoft.com/office/drawing/2014/main" id="{1BC34631-BDAB-4DD8-920A-FB4F124C77EB}"/>
              </a:ext>
            </a:extLst>
          </p:cNvPr>
          <p:cNvPicPr/>
          <p:nvPr/>
        </p:nvPicPr>
        <p:blipFill>
          <a:blip r:embed="rId2"/>
          <a:stretch>
            <a:fillRect/>
          </a:stretch>
        </p:blipFill>
        <p:spPr>
          <a:xfrm>
            <a:off x="3419872" y="1772816"/>
            <a:ext cx="2088232" cy="936104"/>
          </a:xfrm>
          <a:prstGeom prst="rect">
            <a:avLst/>
          </a:prstGeom>
        </p:spPr>
      </p:pic>
      <p:sp>
        <p:nvSpPr>
          <p:cNvPr id="13" name="TextBox 12">
            <a:extLst>
              <a:ext uri="{FF2B5EF4-FFF2-40B4-BE49-F238E27FC236}">
                <a16:creationId xmlns:a16="http://schemas.microsoft.com/office/drawing/2014/main" id="{9DCD3581-B5C5-45B2-A641-7BF2E8F60ED8}"/>
              </a:ext>
            </a:extLst>
          </p:cNvPr>
          <p:cNvSpPr txBox="1"/>
          <p:nvPr/>
        </p:nvSpPr>
        <p:spPr>
          <a:xfrm>
            <a:off x="5796136" y="2056202"/>
            <a:ext cx="576064" cy="369332"/>
          </a:xfrm>
          <a:prstGeom prst="rect">
            <a:avLst/>
          </a:prstGeom>
          <a:noFill/>
        </p:spPr>
        <p:txBody>
          <a:bodyPr wrap="square">
            <a:spAutoFit/>
          </a:bodyPr>
          <a:lstStyle/>
          <a:p>
            <a:r>
              <a:rPr lang="en-US" sz="1800" b="1" dirty="0">
                <a:effectLst/>
                <a:latin typeface="Times New Roman" panose="02020603050405020304" pitchFamily="18" charset="0"/>
                <a:ea typeface="Calibri" panose="020F0502020204030204" pitchFamily="34" charset="0"/>
                <a:cs typeface="Times New Roman" panose="02020603050405020304" pitchFamily="18" charset="0"/>
              </a:rPr>
              <a:t>(7)</a:t>
            </a:r>
            <a:endParaRPr lang="ru-RU" dirty="0">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31BEED7F-889F-4770-982F-6AB8A972CAF6}"/>
              </a:ext>
            </a:extLst>
          </p:cNvPr>
          <p:cNvSpPr txBox="1"/>
          <p:nvPr/>
        </p:nvSpPr>
        <p:spPr>
          <a:xfrm>
            <a:off x="899592" y="2821189"/>
            <a:ext cx="7782296" cy="3078535"/>
          </a:xfrm>
          <a:prstGeom prst="rect">
            <a:avLst/>
          </a:prstGeom>
          <a:noFill/>
        </p:spPr>
        <p:txBody>
          <a:bodyPr wrap="square">
            <a:spAutoFit/>
          </a:bodyPr>
          <a:lstStyle/>
          <a:p>
            <a:pPr algn="just">
              <a:lnSpc>
                <a:spcPct val="150000"/>
              </a:lnSpc>
            </a:pP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Агар шабака нобаробарии назарраси иқтидорҳои фазаҳо нисбат ба замин дошта бошад</a:t>
            </a:r>
            <a:r>
              <a:rPr lang="en-US" sz="2200" dirty="0">
                <a:effectLst/>
                <a:latin typeface="Times New Roman" panose="02020603050405020304" pitchFamily="18" charset="0"/>
                <a:ea typeface="Calibri" panose="020F0502020204030204" pitchFamily="34" charset="0"/>
                <a:cs typeface="Times New Roman" panose="02020603050405020304" pitchFamily="18" charset="0"/>
              </a:rPr>
              <a:t>, </a:t>
            </a: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шиддати ҷойивазшавии нейтрал метавонад ба </a:t>
            </a:r>
            <a:r>
              <a:rPr lang="ru-RU" sz="2200" dirty="0" err="1">
                <a:effectLst/>
                <a:latin typeface="Times New Roman" panose="02020603050405020304" pitchFamily="18" charset="0"/>
                <a:ea typeface="Calibri" panose="020F0502020204030204" pitchFamily="34" charset="0"/>
                <a:cs typeface="Times New Roman" panose="02020603050405020304" pitchFamily="18" charset="0"/>
              </a:rPr>
              <a:t>қиматҳое</a:t>
            </a: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 расад</a:t>
            </a:r>
            <a:r>
              <a:rPr lang="en-US" sz="2200" dirty="0">
                <a:effectLst/>
                <a:latin typeface="Times New Roman" panose="02020603050405020304" pitchFamily="18" charset="0"/>
                <a:ea typeface="Calibri" panose="020F0502020204030204" pitchFamily="34" charset="0"/>
                <a:cs typeface="Times New Roman" panose="02020603050405020304" pitchFamily="18" charset="0"/>
              </a:rPr>
              <a:t>, </a:t>
            </a: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ки ба шиддати фазавӣ наздиканд</a:t>
            </a:r>
            <a:r>
              <a:rPr lang="en-US" sz="2200" dirty="0">
                <a:effectLst/>
                <a:latin typeface="Times New Roman" panose="02020603050405020304" pitchFamily="18" charset="0"/>
                <a:ea typeface="Calibri" panose="020F0502020204030204" pitchFamily="34" charset="0"/>
                <a:cs typeface="Times New Roman" panose="02020603050405020304" pitchFamily="18" charset="0"/>
              </a:rPr>
              <a:t>. </a:t>
            </a: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Дар чунин ҳолат, тавассути реактор ҷараёне мегузарад, ки хомӯш кардани он бо ҷудокунанда (разъединитель) иҷозат дода намешавад.</a:t>
            </a:r>
            <a:endParaRPr lang="ru-RU"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1651912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1">
            <a:extLst>
              <a:ext uri="{FF2B5EF4-FFF2-40B4-BE49-F238E27FC236}">
                <a16:creationId xmlns:a16="http://schemas.microsoft.com/office/drawing/2014/main" id="{0EC455ED-CB75-4B3B-B425-4D08D84DBAC2}"/>
              </a:ext>
            </a:extLst>
          </p:cNvPr>
          <p:cNvSpPr txBox="1">
            <a:spLocks/>
          </p:cNvSpPr>
          <p:nvPr/>
        </p:nvSpPr>
        <p:spPr>
          <a:xfrm>
            <a:off x="225860" y="122139"/>
            <a:ext cx="8712968" cy="282526"/>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lnSpc>
                <a:spcPct val="115000"/>
              </a:lnSpc>
            </a:pPr>
            <a:r>
              <a:rPr lang="tg-Cyrl-TJ"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Ҷараёни расиш ба замин</a:t>
            </a:r>
            <a:endParaRPr lang="ru-RU"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81BCAE5A-E14C-4E87-82C6-5A8C3D5133E9}"/>
              </a:ext>
            </a:extLst>
          </p:cNvPr>
          <p:cNvSpPr txBox="1"/>
          <p:nvPr/>
        </p:nvSpPr>
        <p:spPr>
          <a:xfrm>
            <a:off x="971600" y="692696"/>
            <a:ext cx="7848872" cy="3078535"/>
          </a:xfrm>
          <a:prstGeom prst="rect">
            <a:avLst/>
          </a:prstGeom>
          <a:noFill/>
        </p:spPr>
        <p:txBody>
          <a:bodyPr wrap="square">
            <a:spAutoFit/>
          </a:bodyPr>
          <a:lstStyle/>
          <a:p>
            <a:pPr indent="449580" algn="just">
              <a:lnSpc>
                <a:spcPct val="150000"/>
              </a:lnSpc>
            </a:pPr>
            <a:r>
              <a:rPr lang="ru-RU" sz="2200" dirty="0">
                <a:effectLst/>
                <a:latin typeface="Times New Roman" panose="02020603050405020304" pitchFamily="18" charset="0"/>
                <a:ea typeface="Times New Roman" panose="02020603050405020304" pitchFamily="18" charset="0"/>
              </a:rPr>
              <a:t>Қиматҳои ҳадди иҷозатдодашудаи ҷойивазшавии нейтрал ва инчунин ҷараёнҳои хурде, ки хомӯш кардани онҳо бо ҷудокунанда иҷозат дода мешавад, дар Ҷадвали </a:t>
            </a:r>
            <a:r>
              <a:rPr lang="tg-Cyrl-TJ" sz="2200" dirty="0">
                <a:effectLst/>
                <a:latin typeface="Times New Roman" panose="02020603050405020304" pitchFamily="18" charset="0"/>
                <a:ea typeface="Times New Roman" panose="02020603050405020304" pitchFamily="18" charset="0"/>
              </a:rPr>
              <a:t>1</a:t>
            </a:r>
            <a:r>
              <a:rPr lang="ru-RU" sz="2200" dirty="0">
                <a:effectLst/>
                <a:latin typeface="Times New Roman" panose="02020603050405020304" pitchFamily="18" charset="0"/>
                <a:ea typeface="Times New Roman" panose="02020603050405020304" pitchFamily="18" charset="0"/>
              </a:rPr>
              <a:t> оварда шудаанд.</a:t>
            </a:r>
          </a:p>
          <a:p>
            <a:pPr indent="449580" algn="just">
              <a:lnSpc>
                <a:spcPct val="150000"/>
              </a:lnSpc>
            </a:pPr>
            <a:r>
              <a:rPr lang="ru-RU" sz="2200" dirty="0">
                <a:effectLst/>
                <a:latin typeface="Times New Roman" panose="02020603050405020304" pitchFamily="18" charset="0"/>
                <a:ea typeface="Times New Roman" panose="02020603050405020304" pitchFamily="18" charset="0"/>
              </a:rPr>
              <a:t>Ҷадвали </a:t>
            </a:r>
            <a:r>
              <a:rPr lang="tg-Cyrl-TJ" sz="2200" dirty="0">
                <a:effectLst/>
                <a:latin typeface="Times New Roman" panose="02020603050405020304" pitchFamily="18" charset="0"/>
                <a:ea typeface="Times New Roman" panose="02020603050405020304" pitchFamily="18" charset="0"/>
              </a:rPr>
              <a:t>1</a:t>
            </a:r>
            <a:r>
              <a:rPr lang="ru-RU" sz="2200" dirty="0">
                <a:effectLst/>
                <a:latin typeface="Times New Roman" panose="02020603050405020304" pitchFamily="18" charset="0"/>
                <a:ea typeface="Times New Roman" panose="02020603050405020304" pitchFamily="18" charset="0"/>
              </a:rPr>
              <a:t> — Қиматҳои ҳадди иҷозатдодашудаи ҷойивазшавии нейтрал ва ҷараёни ҳадди хомӯшшаванда.</a:t>
            </a:r>
          </a:p>
        </p:txBody>
      </p:sp>
      <p:graphicFrame>
        <p:nvGraphicFramePr>
          <p:cNvPr id="3" name="Таблица 2">
            <a:extLst>
              <a:ext uri="{FF2B5EF4-FFF2-40B4-BE49-F238E27FC236}">
                <a16:creationId xmlns:a16="http://schemas.microsoft.com/office/drawing/2014/main" id="{39EB072D-F407-4317-B229-4FAA2D6A39ED}"/>
              </a:ext>
            </a:extLst>
          </p:cNvPr>
          <p:cNvGraphicFramePr>
            <a:graphicFrameLocks noGrp="1"/>
          </p:cNvGraphicFramePr>
          <p:nvPr>
            <p:extLst>
              <p:ext uri="{D42A27DB-BD31-4B8C-83A1-F6EECF244321}">
                <p14:modId xmlns:p14="http://schemas.microsoft.com/office/powerpoint/2010/main" val="217898349"/>
              </p:ext>
            </p:extLst>
          </p:nvPr>
        </p:nvGraphicFramePr>
        <p:xfrm>
          <a:off x="1043608" y="4005064"/>
          <a:ext cx="7581528" cy="1312164"/>
        </p:xfrm>
        <a:graphic>
          <a:graphicData uri="http://schemas.openxmlformats.org/drawingml/2006/table">
            <a:tbl>
              <a:tblPr firstRow="1" firstCol="1" bandRow="1">
                <a:tableStyleId>{5C22544A-7EE6-4342-B048-85BDC9FD1C3A}</a:tableStyleId>
              </a:tblPr>
              <a:tblGrid>
                <a:gridCol w="2527176">
                  <a:extLst>
                    <a:ext uri="{9D8B030D-6E8A-4147-A177-3AD203B41FA5}">
                      <a16:colId xmlns:a16="http://schemas.microsoft.com/office/drawing/2014/main" val="3866411241"/>
                    </a:ext>
                  </a:extLst>
                </a:gridCol>
                <a:gridCol w="2527176">
                  <a:extLst>
                    <a:ext uri="{9D8B030D-6E8A-4147-A177-3AD203B41FA5}">
                      <a16:colId xmlns:a16="http://schemas.microsoft.com/office/drawing/2014/main" val="29003518"/>
                    </a:ext>
                  </a:extLst>
                </a:gridCol>
                <a:gridCol w="2527176">
                  <a:extLst>
                    <a:ext uri="{9D8B030D-6E8A-4147-A177-3AD203B41FA5}">
                      <a16:colId xmlns:a16="http://schemas.microsoft.com/office/drawing/2014/main" val="1523020775"/>
                    </a:ext>
                  </a:extLst>
                </a:gridCol>
              </a:tblGrid>
              <a:tr h="0">
                <a:tc>
                  <a:txBody>
                    <a:bodyPr/>
                    <a:lstStyle/>
                    <a:p>
                      <a:pPr algn="ctr">
                        <a:lnSpc>
                          <a:spcPct val="115000"/>
                        </a:lnSpc>
                        <a:spcAft>
                          <a:spcPts val="0"/>
                        </a:spcAft>
                      </a:pPr>
                      <a:r>
                        <a:rPr lang="ru-RU" sz="1600">
                          <a:effectLst/>
                          <a:latin typeface="Times New Roman" panose="02020603050405020304" pitchFamily="18" charset="0"/>
                          <a:cs typeface="Times New Roman" panose="02020603050405020304" pitchFamily="18" charset="0"/>
                        </a:rPr>
                        <a:t>Шиддати шабака, кВ</a:t>
                      </a:r>
                      <a:endParaRPr lang="ru-RU"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600">
                          <a:effectLst/>
                          <a:latin typeface="Times New Roman" panose="02020603050405020304" pitchFamily="18" charset="0"/>
                          <a:cs typeface="Times New Roman" panose="02020603050405020304" pitchFamily="18" charset="0"/>
                        </a:rPr>
                        <a:t>Ҷойивазшавии ҳаддии нейтрал, кВ</a:t>
                      </a:r>
                      <a:endParaRPr lang="ru-RU"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600" dirty="0">
                          <a:effectLst/>
                          <a:latin typeface="Times New Roman" panose="02020603050405020304" pitchFamily="18" charset="0"/>
                          <a:cs typeface="Times New Roman" panose="02020603050405020304" pitchFamily="18" charset="0"/>
                        </a:rPr>
                        <a:t>Ҷараёни ҳаддии хомӯшшаванда, А</a:t>
                      </a:r>
                      <a:endParaRPr lang="ru-RU"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203479056"/>
                  </a:ext>
                </a:extLst>
              </a:tr>
              <a:tr h="0">
                <a:tc>
                  <a:txBody>
                    <a:bodyPr/>
                    <a:lstStyle/>
                    <a:p>
                      <a:pPr algn="ctr">
                        <a:lnSpc>
                          <a:spcPct val="115000"/>
                        </a:lnSpc>
                        <a:spcAft>
                          <a:spcPts val="0"/>
                        </a:spcAft>
                      </a:pPr>
                      <a:r>
                        <a:rPr lang="ru-RU" sz="1600">
                          <a:effectLst/>
                          <a:latin typeface="Times New Roman" panose="02020603050405020304" pitchFamily="18" charset="0"/>
                          <a:cs typeface="Times New Roman" panose="02020603050405020304" pitchFamily="18" charset="0"/>
                        </a:rPr>
                        <a:t>6</a:t>
                      </a:r>
                      <a:endParaRPr lang="ru-RU"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600">
                          <a:effectLst/>
                          <a:latin typeface="Times New Roman" panose="02020603050405020304" pitchFamily="18" charset="0"/>
                          <a:cs typeface="Times New Roman" panose="02020603050405020304" pitchFamily="18" charset="0"/>
                        </a:rPr>
                        <a:t>1,75</a:t>
                      </a:r>
                      <a:endParaRPr lang="ru-RU"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600">
                          <a:effectLst/>
                          <a:latin typeface="Times New Roman" panose="02020603050405020304" pitchFamily="18" charset="0"/>
                          <a:cs typeface="Times New Roman" panose="02020603050405020304" pitchFamily="18" charset="0"/>
                        </a:rPr>
                        <a:t>30</a:t>
                      </a:r>
                      <a:endParaRPr lang="ru-RU"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479197228"/>
                  </a:ext>
                </a:extLst>
              </a:tr>
              <a:tr h="0">
                <a:tc>
                  <a:txBody>
                    <a:bodyPr/>
                    <a:lstStyle/>
                    <a:p>
                      <a:pPr algn="ctr">
                        <a:lnSpc>
                          <a:spcPct val="115000"/>
                        </a:lnSpc>
                        <a:spcAft>
                          <a:spcPts val="0"/>
                        </a:spcAft>
                      </a:pPr>
                      <a:r>
                        <a:rPr lang="ru-RU" sz="1600">
                          <a:effectLst/>
                          <a:latin typeface="Times New Roman" panose="02020603050405020304" pitchFamily="18" charset="0"/>
                          <a:cs typeface="Times New Roman" panose="02020603050405020304" pitchFamily="18" charset="0"/>
                        </a:rPr>
                        <a:t>10</a:t>
                      </a:r>
                      <a:endParaRPr lang="ru-RU"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600">
                          <a:effectLst/>
                          <a:latin typeface="Times New Roman" panose="02020603050405020304" pitchFamily="18" charset="0"/>
                          <a:cs typeface="Times New Roman" panose="02020603050405020304" pitchFamily="18" charset="0"/>
                        </a:rPr>
                        <a:t>3,0</a:t>
                      </a:r>
                      <a:endParaRPr lang="ru-RU"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600">
                          <a:effectLst/>
                          <a:latin typeface="Times New Roman" panose="02020603050405020304" pitchFamily="18" charset="0"/>
                          <a:cs typeface="Times New Roman" panose="02020603050405020304" pitchFamily="18" charset="0"/>
                        </a:rPr>
                        <a:t>20</a:t>
                      </a:r>
                      <a:endParaRPr lang="ru-RU"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191741812"/>
                  </a:ext>
                </a:extLst>
              </a:tr>
              <a:tr h="0">
                <a:tc>
                  <a:txBody>
                    <a:bodyPr/>
                    <a:lstStyle/>
                    <a:p>
                      <a:pPr algn="ctr">
                        <a:lnSpc>
                          <a:spcPct val="115000"/>
                        </a:lnSpc>
                        <a:spcAft>
                          <a:spcPts val="0"/>
                        </a:spcAft>
                      </a:pPr>
                      <a:r>
                        <a:rPr lang="ru-RU" sz="1600">
                          <a:effectLst/>
                          <a:latin typeface="Times New Roman" panose="02020603050405020304" pitchFamily="18" charset="0"/>
                          <a:cs typeface="Times New Roman" panose="02020603050405020304" pitchFamily="18" charset="0"/>
                        </a:rPr>
                        <a:t>35</a:t>
                      </a:r>
                      <a:endParaRPr lang="ru-RU"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600">
                          <a:effectLst/>
                          <a:latin typeface="Times New Roman" panose="02020603050405020304" pitchFamily="18" charset="0"/>
                          <a:cs typeface="Times New Roman" panose="02020603050405020304" pitchFamily="18" charset="0"/>
                        </a:rPr>
                        <a:t>4,3</a:t>
                      </a:r>
                      <a:endParaRPr lang="ru-RU"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600" dirty="0">
                          <a:effectLst/>
                          <a:latin typeface="Times New Roman" panose="02020603050405020304" pitchFamily="18" charset="0"/>
                          <a:cs typeface="Times New Roman" panose="02020603050405020304" pitchFamily="18" charset="0"/>
                        </a:rPr>
                        <a:t>15</a:t>
                      </a:r>
                      <a:endParaRPr lang="ru-RU"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39742167"/>
                  </a:ext>
                </a:extLst>
              </a:tr>
            </a:tbl>
          </a:graphicData>
        </a:graphic>
      </p:graphicFrame>
    </p:spTree>
    <p:extLst>
      <p:ext uri="{BB962C8B-B14F-4D97-AF65-F5344CB8AC3E}">
        <p14:creationId xmlns:p14="http://schemas.microsoft.com/office/powerpoint/2010/main" val="144395256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1">
            <a:extLst>
              <a:ext uri="{FF2B5EF4-FFF2-40B4-BE49-F238E27FC236}">
                <a16:creationId xmlns:a16="http://schemas.microsoft.com/office/drawing/2014/main" id="{8DC1A765-08B6-418A-81BB-45E7889DD7A4}"/>
              </a:ext>
            </a:extLst>
          </p:cNvPr>
          <p:cNvSpPr txBox="1">
            <a:spLocks/>
          </p:cNvSpPr>
          <p:nvPr/>
        </p:nvSpPr>
        <p:spPr>
          <a:xfrm>
            <a:off x="225860" y="122139"/>
            <a:ext cx="8712968" cy="282526"/>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lnSpc>
                <a:spcPct val="115000"/>
              </a:lnSpc>
            </a:pPr>
            <a:r>
              <a:rPr lang="tg-Cyrl-TJ"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Ҷараёни расиш ба замин</a:t>
            </a:r>
            <a:endParaRPr lang="ru-RU"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8DE583BF-C330-44B4-8852-D59DED096A07}"/>
              </a:ext>
            </a:extLst>
          </p:cNvPr>
          <p:cNvSpPr txBox="1"/>
          <p:nvPr/>
        </p:nvSpPr>
        <p:spPr>
          <a:xfrm>
            <a:off x="899592" y="692696"/>
            <a:ext cx="7920880" cy="2062872"/>
          </a:xfrm>
          <a:prstGeom prst="rect">
            <a:avLst/>
          </a:prstGeom>
          <a:noFill/>
        </p:spPr>
        <p:txBody>
          <a:bodyPr wrap="square">
            <a:spAutoFit/>
          </a:bodyPr>
          <a:lstStyle/>
          <a:p>
            <a:pPr algn="just">
              <a:lnSpc>
                <a:spcPct val="150000"/>
              </a:lnSpc>
            </a:pP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Ҳангоми ба вуҷуд омадани чунин режим, пеш аз хомӯш кардани ҷудокунанда (разъединитель), зарур аст ҷойивазшавии нейтрал бо роҳи тағйир додани  иқтидори (</a:t>
            </a:r>
            <a:r>
              <a:rPr lang="ru-RU" sz="2200" dirty="0" err="1">
                <a:effectLst/>
                <a:latin typeface="Times New Roman" panose="02020603050405020304" pitchFamily="18" charset="0"/>
                <a:ea typeface="Calibri" panose="020F0502020204030204" pitchFamily="34" charset="0"/>
                <a:cs typeface="Times New Roman" panose="02020603050405020304" pitchFamily="18" charset="0"/>
              </a:rPr>
              <a:t>сиёми</a:t>
            </a: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 шабака кам карда шавад (формулаи 8):</a:t>
            </a:r>
            <a:endParaRPr lang="ru-RU" sz="2200" dirty="0">
              <a:latin typeface="Times New Roman" panose="02020603050405020304" pitchFamily="18" charset="0"/>
              <a:cs typeface="Times New Roman" panose="02020603050405020304" pitchFamily="18" charset="0"/>
            </a:endParaRPr>
          </a:p>
        </p:txBody>
      </p:sp>
      <p:pic>
        <p:nvPicPr>
          <p:cNvPr id="9" name="Рисунок 8">
            <a:extLst>
              <a:ext uri="{FF2B5EF4-FFF2-40B4-BE49-F238E27FC236}">
                <a16:creationId xmlns:a16="http://schemas.microsoft.com/office/drawing/2014/main" id="{61A19E56-0FDF-493A-B46F-4EB557F4B35A}"/>
              </a:ext>
            </a:extLst>
          </p:cNvPr>
          <p:cNvPicPr/>
          <p:nvPr/>
        </p:nvPicPr>
        <p:blipFill>
          <a:blip r:embed="rId2">
            <a:extLst>
              <a:ext uri="{28A0092B-C50C-407E-A947-70E740481C1C}">
                <a14:useLocalDpi xmlns:a14="http://schemas.microsoft.com/office/drawing/2010/main" val="0"/>
              </a:ext>
            </a:extLst>
          </a:blip>
          <a:stretch>
            <a:fillRect/>
          </a:stretch>
        </p:blipFill>
        <p:spPr>
          <a:xfrm>
            <a:off x="3358208" y="2755568"/>
            <a:ext cx="2448272" cy="932681"/>
          </a:xfrm>
          <a:prstGeom prst="rect">
            <a:avLst/>
          </a:prstGeom>
        </p:spPr>
      </p:pic>
      <p:sp>
        <p:nvSpPr>
          <p:cNvPr id="10" name="TextBox 9">
            <a:extLst>
              <a:ext uri="{FF2B5EF4-FFF2-40B4-BE49-F238E27FC236}">
                <a16:creationId xmlns:a16="http://schemas.microsoft.com/office/drawing/2014/main" id="{BD8C0129-5CEA-47C2-822A-90A7D1925451}"/>
              </a:ext>
            </a:extLst>
          </p:cNvPr>
          <p:cNvSpPr txBox="1"/>
          <p:nvPr/>
        </p:nvSpPr>
        <p:spPr>
          <a:xfrm>
            <a:off x="5994725" y="3010086"/>
            <a:ext cx="504056" cy="369332"/>
          </a:xfrm>
          <a:prstGeom prst="rect">
            <a:avLst/>
          </a:prstGeom>
          <a:noFill/>
        </p:spPr>
        <p:txBody>
          <a:bodyPr wrap="square">
            <a:spAutoFit/>
          </a:bodyPr>
          <a:lstStyle/>
          <a:p>
            <a:r>
              <a:rPr lang="ru-RU" sz="1800" b="1" dirty="0">
                <a:effectLst/>
                <a:latin typeface="Times New Roman" panose="02020603050405020304" pitchFamily="18" charset="0"/>
                <a:ea typeface="Calibri" panose="020F0502020204030204" pitchFamily="34" charset="0"/>
                <a:cs typeface="Times New Roman" panose="02020603050405020304" pitchFamily="18" charset="0"/>
              </a:rPr>
              <a:t>(8)</a:t>
            </a:r>
            <a:endParaRPr lang="ru-RU"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7A7E2B96-4B7F-4504-94B5-F8F7A7740735}"/>
              </a:ext>
            </a:extLst>
          </p:cNvPr>
          <p:cNvSpPr txBox="1"/>
          <p:nvPr/>
        </p:nvSpPr>
        <p:spPr>
          <a:xfrm>
            <a:off x="755576" y="3633936"/>
            <a:ext cx="7920880" cy="769441"/>
          </a:xfrm>
          <a:prstGeom prst="rect">
            <a:avLst/>
          </a:prstGeom>
          <a:noFill/>
        </p:spPr>
        <p:txBody>
          <a:bodyPr wrap="square">
            <a:spAutoFit/>
          </a:bodyPr>
          <a:lstStyle/>
          <a:p>
            <a:pPr algn="just"/>
            <a:r>
              <a:rPr lang="ru-RU" sz="2200" dirty="0">
                <a:effectLst/>
                <a:latin typeface="Times New Roman" panose="02020603050405020304" pitchFamily="18" charset="0"/>
                <a:ea typeface="Calibri" panose="020F0502020204030204" pitchFamily="34" charset="0"/>
                <a:cs typeface="Times New Roman" panose="02020603050405020304" pitchFamily="18" charset="0"/>
              </a:rPr>
              <a:t>Иқтидори умумии шабака аз рӯи қимати ҷараёни иқтидорноки расиш ба замин муайян карда мешавад, яъне (формулаи 9):</a:t>
            </a:r>
            <a:endParaRPr lang="ru-RU" sz="2200" dirty="0">
              <a:latin typeface="Times New Roman" panose="02020603050405020304" pitchFamily="18" charset="0"/>
              <a:cs typeface="Times New Roman" panose="02020603050405020304" pitchFamily="18" charset="0"/>
            </a:endParaRPr>
          </a:p>
        </p:txBody>
      </p:sp>
      <p:pic>
        <p:nvPicPr>
          <p:cNvPr id="13" name="Рисунок 12">
            <a:extLst>
              <a:ext uri="{FF2B5EF4-FFF2-40B4-BE49-F238E27FC236}">
                <a16:creationId xmlns:a16="http://schemas.microsoft.com/office/drawing/2014/main" id="{3522A652-605A-4DF3-ADA9-BF0313B9A52A}"/>
              </a:ext>
            </a:extLst>
          </p:cNvPr>
          <p:cNvPicPr/>
          <p:nvPr/>
        </p:nvPicPr>
        <p:blipFill>
          <a:blip r:embed="rId3">
            <a:extLst>
              <a:ext uri="{28A0092B-C50C-407E-A947-70E740481C1C}">
                <a14:useLocalDpi xmlns:a14="http://schemas.microsoft.com/office/drawing/2010/main" val="0"/>
              </a:ext>
            </a:extLst>
          </a:blip>
          <a:stretch>
            <a:fillRect/>
          </a:stretch>
        </p:blipFill>
        <p:spPr>
          <a:xfrm>
            <a:off x="3137520" y="4584164"/>
            <a:ext cx="2586608" cy="1023602"/>
          </a:xfrm>
          <a:prstGeom prst="rect">
            <a:avLst/>
          </a:prstGeom>
        </p:spPr>
      </p:pic>
      <p:sp>
        <p:nvSpPr>
          <p:cNvPr id="15" name="TextBox 14">
            <a:extLst>
              <a:ext uri="{FF2B5EF4-FFF2-40B4-BE49-F238E27FC236}">
                <a16:creationId xmlns:a16="http://schemas.microsoft.com/office/drawing/2014/main" id="{7A0BF152-1F64-49CB-B2A7-7EAC1186BEA7}"/>
              </a:ext>
            </a:extLst>
          </p:cNvPr>
          <p:cNvSpPr txBox="1"/>
          <p:nvPr/>
        </p:nvSpPr>
        <p:spPr>
          <a:xfrm>
            <a:off x="5742368" y="4761331"/>
            <a:ext cx="504713" cy="338554"/>
          </a:xfrm>
          <a:prstGeom prst="rect">
            <a:avLst/>
          </a:prstGeom>
          <a:noFill/>
        </p:spPr>
        <p:txBody>
          <a:bodyPr wrap="square">
            <a:spAutoFit/>
          </a:bodyPr>
          <a:lstStyle/>
          <a:p>
            <a:r>
              <a:rPr lang="ru-RU" sz="1600" b="1" dirty="0">
                <a:effectLst/>
                <a:latin typeface="Times New Roman" panose="02020603050405020304" pitchFamily="18" charset="0"/>
                <a:ea typeface="Calibri" panose="020F0502020204030204" pitchFamily="34" charset="0"/>
                <a:cs typeface="Times New Roman" panose="02020603050405020304" pitchFamily="18" charset="0"/>
              </a:rPr>
              <a:t>(9)</a:t>
            </a:r>
            <a:endParaRPr lang="ru-RU" sz="1600" dirty="0">
              <a:latin typeface="Times New Roman" panose="02020603050405020304" pitchFamily="18" charset="0"/>
              <a:cs typeface="Times New Roman" panose="02020603050405020304" pitchFamily="18" charset="0"/>
            </a:endParaRPr>
          </a:p>
        </p:txBody>
      </p:sp>
      <p:sp>
        <p:nvSpPr>
          <p:cNvPr id="16" name="TextBox 15">
            <a:extLst>
              <a:ext uri="{FF2B5EF4-FFF2-40B4-BE49-F238E27FC236}">
                <a16:creationId xmlns:a16="http://schemas.microsoft.com/office/drawing/2014/main" id="{0BE1B9D8-E9C2-4CF7-ADB1-FD133BC13134}"/>
              </a:ext>
            </a:extLst>
          </p:cNvPr>
          <p:cNvSpPr txBox="1"/>
          <p:nvPr/>
        </p:nvSpPr>
        <p:spPr>
          <a:xfrm>
            <a:off x="755576" y="5587548"/>
            <a:ext cx="7632848" cy="1202252"/>
          </a:xfrm>
          <a:prstGeom prst="rect">
            <a:avLst/>
          </a:prstGeom>
          <a:noFill/>
        </p:spPr>
        <p:txBody>
          <a:bodyPr wrap="square">
            <a:spAutoFit/>
          </a:bodyPr>
          <a:lstStyle/>
          <a:p>
            <a:pPr indent="449580">
              <a:lnSpc>
                <a:spcPct val="115000"/>
              </a:lnSpc>
            </a:pPr>
            <a:r>
              <a:rPr lang="ru-RU" sz="1600" dirty="0">
                <a:effectLst/>
                <a:latin typeface="Times New Roman" panose="02020603050405020304" pitchFamily="18" charset="0"/>
                <a:ea typeface="Times New Roman" panose="02020603050405020304" pitchFamily="18" charset="0"/>
              </a:rPr>
              <a:t>ки дар он:</a:t>
            </a:r>
            <a:br>
              <a:rPr lang="ru-RU" sz="1600" dirty="0">
                <a:effectLst/>
                <a:latin typeface="Times New Roman" panose="02020603050405020304" pitchFamily="18" charset="0"/>
                <a:ea typeface="Times New Roman" panose="02020603050405020304" pitchFamily="18" charset="0"/>
              </a:rPr>
            </a:br>
            <a:r>
              <a:rPr lang="ru-RU" sz="1600" dirty="0">
                <a:effectLst/>
                <a:latin typeface="Times New Roman" panose="02020603050405020304" pitchFamily="18" charset="0"/>
                <a:ea typeface="Times New Roman" panose="02020603050405020304" pitchFamily="18" charset="0"/>
              </a:rPr>
              <a:t>I</a:t>
            </a:r>
            <a:r>
              <a:rPr lang="ru-RU" sz="1600" baseline="-25000" dirty="0">
                <a:effectLst/>
                <a:latin typeface="Times New Roman" panose="02020603050405020304" pitchFamily="18" charset="0"/>
                <a:ea typeface="Times New Roman" panose="02020603050405020304" pitchFamily="18" charset="0"/>
              </a:rPr>
              <a:t>CI</a:t>
            </a:r>
            <a:r>
              <a:rPr lang="ru-RU" sz="1600" dirty="0">
                <a:effectLst/>
                <a:latin typeface="Times New Roman" panose="02020603050405020304" pitchFamily="18" charset="0"/>
                <a:ea typeface="Times New Roman" panose="02020603050405020304" pitchFamily="18" charset="0"/>
              </a:rPr>
              <a:t> — амплитудаи қимати </a:t>
            </a:r>
            <a:r>
              <a:rPr lang="ru-RU" sz="1600" dirty="0" err="1">
                <a:effectLst/>
                <a:latin typeface="Times New Roman" panose="02020603050405020304" pitchFamily="18" charset="0"/>
                <a:ea typeface="Times New Roman" panose="02020603050405020304" pitchFamily="18" charset="0"/>
              </a:rPr>
              <a:t>устуворшудаи</a:t>
            </a:r>
            <a:r>
              <a:rPr lang="ru-RU" sz="1600" dirty="0">
                <a:effectLst/>
                <a:latin typeface="Times New Roman" panose="02020603050405020304" pitchFamily="18" charset="0"/>
                <a:ea typeface="Times New Roman" panose="02020603050405020304" pitchFamily="18" charset="0"/>
              </a:rPr>
              <a:t> ҷараёни иқтидорноки расиш </a:t>
            </a:r>
          </a:p>
          <a:p>
            <a:pPr indent="449580">
              <a:lnSpc>
                <a:spcPct val="115000"/>
              </a:lnSpc>
            </a:pPr>
            <a:r>
              <a:rPr lang="ru-RU" sz="1600" dirty="0">
                <a:effectLst/>
                <a:latin typeface="Times New Roman" panose="02020603050405020304" pitchFamily="18" charset="0"/>
                <a:ea typeface="Times New Roman" panose="02020603050405020304" pitchFamily="18" charset="0"/>
              </a:rPr>
              <a:t>ба замин мебошад.</a:t>
            </a:r>
          </a:p>
          <a:p>
            <a:pPr indent="449580">
              <a:lnSpc>
                <a:spcPct val="115000"/>
              </a:lnSpc>
            </a:pPr>
            <a:endParaRPr lang="ru-RU" sz="1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31772663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1">
            <a:extLst>
              <a:ext uri="{FF2B5EF4-FFF2-40B4-BE49-F238E27FC236}">
                <a16:creationId xmlns:a16="http://schemas.microsoft.com/office/drawing/2014/main" id="{B5447965-362E-43EA-90EF-0210611AD462}"/>
              </a:ext>
            </a:extLst>
          </p:cNvPr>
          <p:cNvSpPr txBox="1">
            <a:spLocks/>
          </p:cNvSpPr>
          <p:nvPr/>
        </p:nvSpPr>
        <p:spPr>
          <a:xfrm>
            <a:off x="225860" y="122139"/>
            <a:ext cx="8712968" cy="282526"/>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lnSpc>
                <a:spcPct val="115000"/>
              </a:lnSpc>
            </a:pPr>
            <a:r>
              <a:rPr lang="tg-Cyrl-TJ"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Ҷараёни расиш ба замин</a:t>
            </a:r>
            <a:endParaRPr lang="ru-RU"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9" name="Рисунок 8">
            <a:extLst>
              <a:ext uri="{FF2B5EF4-FFF2-40B4-BE49-F238E27FC236}">
                <a16:creationId xmlns:a16="http://schemas.microsoft.com/office/drawing/2014/main" id="{5908EC19-1903-4FAB-A4C2-5255CA0822B0}"/>
              </a:ext>
            </a:extLst>
          </p:cNvPr>
          <p:cNvPicPr/>
          <p:nvPr/>
        </p:nvPicPr>
        <p:blipFill rotWithShape="1">
          <a:blip r:embed="rId2" cstate="print">
            <a:extLst>
              <a:ext uri="{28A0092B-C50C-407E-A947-70E740481C1C}">
                <a14:useLocalDpi xmlns:a14="http://schemas.microsoft.com/office/drawing/2010/main" val="0"/>
              </a:ext>
            </a:extLst>
          </a:blip>
          <a:srcRect b="10606"/>
          <a:stretch/>
        </p:blipFill>
        <p:spPr>
          <a:xfrm>
            <a:off x="1331640" y="908720"/>
            <a:ext cx="7056784" cy="4248472"/>
          </a:xfrm>
          <a:prstGeom prst="rect">
            <a:avLst/>
          </a:prstGeom>
        </p:spPr>
      </p:pic>
      <p:sp>
        <p:nvSpPr>
          <p:cNvPr id="10" name="Прямоугольник 9">
            <a:extLst>
              <a:ext uri="{FF2B5EF4-FFF2-40B4-BE49-F238E27FC236}">
                <a16:creationId xmlns:a16="http://schemas.microsoft.com/office/drawing/2014/main" id="{62D416AA-B920-4E7E-909F-16A32974C902}"/>
              </a:ext>
            </a:extLst>
          </p:cNvPr>
          <p:cNvSpPr/>
          <p:nvPr/>
        </p:nvSpPr>
        <p:spPr>
          <a:xfrm>
            <a:off x="539552" y="5770130"/>
            <a:ext cx="6480720" cy="461665"/>
          </a:xfrm>
          <a:prstGeom prst="rect">
            <a:avLst/>
          </a:prstGeom>
        </p:spPr>
        <p:txBody>
          <a:bodyPr wrap="square">
            <a:spAutoFit/>
          </a:bodyPr>
          <a:lstStyle/>
          <a:p>
            <a:r>
              <a:rPr lang="tg-Cyrl-TJ" sz="1200" dirty="0">
                <a:latin typeface="Times New Roman" panose="02020603050405020304" pitchFamily="18" charset="0"/>
                <a:cs typeface="Times New Roman" panose="02020603050405020304" pitchFamily="18" charset="0"/>
              </a:rPr>
              <a:t>Расми 2</a:t>
            </a:r>
            <a:r>
              <a:rPr lang="tg-Cyrl-TJ" sz="1200" i="1" dirty="0">
                <a:latin typeface="Times New Roman" panose="02020603050405020304" pitchFamily="18" charset="0"/>
                <a:cs typeface="Times New Roman" panose="02020603050405020304" pitchFamily="18" charset="0"/>
              </a:rPr>
              <a:t>.</a:t>
            </a:r>
            <a:r>
              <a:rPr lang="ru-RU" sz="1200" b="1" dirty="0">
                <a:effectLst/>
                <a:latin typeface="Times New Roman" panose="02020603050405020304" pitchFamily="18" charset="0"/>
                <a:ea typeface="Calibri" panose="020F0502020204030204" pitchFamily="34" charset="0"/>
                <a:cs typeface="Times New Roman" panose="02020603050405020304" pitchFamily="18" charset="0"/>
              </a:rPr>
              <a:t> </a:t>
            </a:r>
            <a:r>
              <a:rPr lang="tg-Cyrl-TJ" sz="1200" i="1" dirty="0">
                <a:effectLst/>
                <a:latin typeface="Times New Roman" panose="02020603050405020304" pitchFamily="18" charset="0"/>
                <a:ea typeface="Calibri" panose="020F0502020204030204" pitchFamily="34" charset="0"/>
                <a:cs typeface="Times New Roman" panose="02020603050405020304" pitchFamily="18" charset="0"/>
              </a:rPr>
              <a:t>Нақшаи сефазаи шабака ва пайвасти контури пайдарпайии сифрӣ .</a:t>
            </a:r>
            <a:r>
              <a:rPr lang="tg-Cyrl-TJ" sz="1200" i="1" dirty="0">
                <a:latin typeface="Times New Roman" panose="02020603050405020304" pitchFamily="18" charset="0"/>
                <a:cs typeface="Times New Roman" panose="02020603050405020304" pitchFamily="18" charset="0"/>
              </a:rPr>
              <a:t> Аз муаллиф: бо истифода аз зеҳни сунъи (</a:t>
            </a:r>
            <a:r>
              <a:rPr lang="en-US" sz="1200" i="1" dirty="0">
                <a:latin typeface="Times New Roman" panose="02020603050405020304" pitchFamily="18" charset="0"/>
                <a:cs typeface="Times New Roman" panose="02020603050405020304" pitchFamily="18" charset="0"/>
              </a:rPr>
              <a:t>AI</a:t>
            </a:r>
            <a:r>
              <a:rPr lang="tg-Cyrl-TJ" sz="1200" i="1" dirty="0">
                <a:latin typeface="Times New Roman" panose="02020603050405020304" pitchFamily="18" charset="0"/>
                <a:cs typeface="Times New Roman" panose="02020603050405020304" pitchFamily="18" charset="0"/>
              </a:rPr>
              <a:t>) сохта шудааст. </a:t>
            </a:r>
            <a:endParaRPr lang="ru-RU" sz="1200"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4689236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Заголовок 1">
            <a:extLst>
              <a:ext uri="{FF2B5EF4-FFF2-40B4-BE49-F238E27FC236}">
                <a16:creationId xmlns:a16="http://schemas.microsoft.com/office/drawing/2014/main" id="{1F73AFDD-1819-4494-B9EA-9CD1DF69F81D}"/>
              </a:ext>
            </a:extLst>
          </p:cNvPr>
          <p:cNvSpPr txBox="1">
            <a:spLocks/>
          </p:cNvSpPr>
          <p:nvPr/>
        </p:nvSpPr>
        <p:spPr>
          <a:xfrm>
            <a:off x="225860" y="122139"/>
            <a:ext cx="8712968" cy="282526"/>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lnSpc>
                <a:spcPct val="115000"/>
              </a:lnSpc>
            </a:pPr>
            <a:r>
              <a:rPr lang="tg-Cyrl-TJ"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Ҷараёни расиш ба замин</a:t>
            </a:r>
            <a:endParaRPr lang="ru-RU"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55D2D4-2591-4B5A-8BB4-E82F7FF1FC95}"/>
              </a:ext>
            </a:extLst>
          </p:cNvPr>
          <p:cNvSpPr txBox="1"/>
          <p:nvPr/>
        </p:nvSpPr>
        <p:spPr>
          <a:xfrm>
            <a:off x="1115616" y="1268760"/>
            <a:ext cx="7488832" cy="3078535"/>
          </a:xfrm>
          <a:prstGeom prst="rect">
            <a:avLst/>
          </a:prstGeom>
          <a:noFill/>
        </p:spPr>
        <p:txBody>
          <a:bodyPr wrap="square">
            <a:spAutoFit/>
          </a:bodyPr>
          <a:lstStyle/>
          <a:p>
            <a:pPr indent="449580" algn="just">
              <a:lnSpc>
                <a:spcPct val="150000"/>
              </a:lnSpc>
            </a:pPr>
            <a:r>
              <a:rPr lang="tg-Cyrl-TJ" sz="2200" dirty="0">
                <a:effectLst/>
                <a:latin typeface="Times New Roman" panose="02020603050405020304" pitchFamily="18" charset="0"/>
                <a:ea typeface="Times New Roman" panose="02020603050405020304" pitchFamily="18" charset="0"/>
              </a:rPr>
              <a:t>Дар расми 2 схемаи шабака ва схемаи контуру пайдарпаии сифр (НП) нишон дода шудааст. Ҳангоми кори шабака бо нейтрали изолятсияшуда ва дар набудани расиш ба замин якфаза (ҶРЯ), дар нейтрали шабака шиддати нобаробарӣ ба вуҷуд меояд, ки аз нобаробарии иқтидорҳои фазаҳо нисбат ба замин ба вуҷуд меояд.</a:t>
            </a:r>
            <a:endParaRPr lang="ru-RU" sz="22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12433530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1">
            <a:extLst>
              <a:ext uri="{FF2B5EF4-FFF2-40B4-BE49-F238E27FC236}">
                <a16:creationId xmlns:a16="http://schemas.microsoft.com/office/drawing/2014/main" id="{D72F310B-6F10-4457-9F34-8C43261F8466}"/>
              </a:ext>
            </a:extLst>
          </p:cNvPr>
          <p:cNvSpPr txBox="1">
            <a:spLocks/>
          </p:cNvSpPr>
          <p:nvPr/>
        </p:nvSpPr>
        <p:spPr>
          <a:xfrm>
            <a:off x="225860" y="122139"/>
            <a:ext cx="8712968" cy="282526"/>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lnSpc>
                <a:spcPct val="115000"/>
              </a:lnSpc>
            </a:pPr>
            <a:r>
              <a:rPr lang="tg-Cyrl-TJ"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Ҷараёни расиш ба замин</a:t>
            </a:r>
            <a:endParaRPr lang="ru-RU"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E4A46A2-23D9-4EB4-8C56-460C7470695C}"/>
              </a:ext>
            </a:extLst>
          </p:cNvPr>
          <p:cNvSpPr txBox="1"/>
          <p:nvPr/>
        </p:nvSpPr>
        <p:spPr>
          <a:xfrm>
            <a:off x="899592" y="692696"/>
            <a:ext cx="7776864" cy="5109860"/>
          </a:xfrm>
          <a:prstGeom prst="rect">
            <a:avLst/>
          </a:prstGeom>
          <a:noFill/>
        </p:spPr>
        <p:txBody>
          <a:bodyPr wrap="square">
            <a:spAutoFit/>
          </a:bodyPr>
          <a:lstStyle/>
          <a:p>
            <a:pPr indent="449580" algn="just">
              <a:lnSpc>
                <a:spcPct val="150000"/>
              </a:lnSpc>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Дараҷаи нобаробарии фазаҳо аз ҷойгиршавии ноқилҳо дар такягоҳҳо, инчунин аз тақсимоти конденсаторҳои алоқаи баландбасомад байни фазаҳои хатҳои ҳавоӣ вобаста аст. Вектори дараҷаи нобаробарӣ ҳамеша ба самти он фазаҳое равона мешавад, ки нисбат ба замин иқтидори зиёдтар доранд.</a:t>
            </a:r>
            <a:endParaRPr lang="ru-RU"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nSpc>
                <a:spcPct val="150000"/>
              </a:lnSpc>
            </a:pP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Дар шабакаҳое, ки аз кабелҳои сефаза иборатанд</a:t>
            </a:r>
            <a:r>
              <a:rPr lang="tg-Cyrl-TJ" sz="2200" i="1" dirty="0">
                <a:effectLst/>
                <a:latin typeface="Times New Roman" panose="02020603050405020304" pitchFamily="18" charset="0"/>
                <a:ea typeface="Calibri" panose="020F0502020204030204" pitchFamily="34" charset="0"/>
                <a:cs typeface="Times New Roman" panose="02020603050405020304" pitchFamily="18" charset="0"/>
              </a:rPr>
              <a:t>.</a:t>
            </a:r>
          </a:p>
          <a:p>
            <a:pPr>
              <a:lnSpc>
                <a:spcPct val="150000"/>
              </a:lnSpc>
            </a:pPr>
            <a:r>
              <a:rPr lang="tg-Cyrl-TJ" sz="2200" i="1" dirty="0">
                <a:effectLst/>
                <a:latin typeface="Times New Roman" panose="02020603050405020304" pitchFamily="18" charset="0"/>
                <a:ea typeface="Calibri" panose="020F0502020204030204" pitchFamily="34" charset="0"/>
                <a:cs typeface="Times New Roman" panose="02020603050405020304" pitchFamily="18" charset="0"/>
              </a:rPr>
              <a:t> Қоидаҳои истифодаи техникии неругоҳҳо ва шабакаҳои барқӣ (ПТЭ) қимати шиддати нобаробариро чунин меъёргузорӣ мекунанд:</a:t>
            </a:r>
            <a:br>
              <a:rPr lang="tg-Cyrl-TJ" sz="2200" i="1" dirty="0">
                <a:effectLst/>
                <a:latin typeface="Times New Roman" panose="02020603050405020304" pitchFamily="18" charset="0"/>
                <a:ea typeface="Calibri" panose="020F0502020204030204" pitchFamily="34" charset="0"/>
                <a:cs typeface="Times New Roman" panose="02020603050405020304" pitchFamily="18" charset="0"/>
              </a:rPr>
            </a:br>
            <a:endParaRPr lang="ru-RU" sz="2200" dirty="0">
              <a:latin typeface="Times New Roman" panose="02020603050405020304" pitchFamily="18" charset="0"/>
              <a:cs typeface="Times New Roman" panose="02020603050405020304" pitchFamily="18" charset="0"/>
            </a:endParaRPr>
          </a:p>
        </p:txBody>
      </p:sp>
      <p:pic>
        <p:nvPicPr>
          <p:cNvPr id="9" name="Рисунок 8">
            <a:extLst>
              <a:ext uri="{FF2B5EF4-FFF2-40B4-BE49-F238E27FC236}">
                <a16:creationId xmlns:a16="http://schemas.microsoft.com/office/drawing/2014/main" id="{5AF101CD-34DB-43CD-BC64-50C7BA98124B}"/>
              </a:ext>
            </a:extLst>
          </p:cNvPr>
          <p:cNvPicPr/>
          <p:nvPr/>
        </p:nvPicPr>
        <p:blipFill rotWithShape="1">
          <a:blip r:embed="rId2"/>
          <a:srcRect l="26668" r="27270" b="-29594"/>
          <a:stretch/>
        </p:blipFill>
        <p:spPr>
          <a:xfrm>
            <a:off x="2699792" y="5498243"/>
            <a:ext cx="3240361" cy="592344"/>
          </a:xfrm>
          <a:prstGeom prst="rect">
            <a:avLst/>
          </a:prstGeom>
        </p:spPr>
      </p:pic>
    </p:spTree>
    <p:extLst>
      <p:ext uri="{BB962C8B-B14F-4D97-AF65-F5344CB8AC3E}">
        <p14:creationId xmlns:p14="http://schemas.microsoft.com/office/powerpoint/2010/main" val="12869403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1">
            <a:extLst>
              <a:ext uri="{FF2B5EF4-FFF2-40B4-BE49-F238E27FC236}">
                <a16:creationId xmlns:a16="http://schemas.microsoft.com/office/drawing/2014/main" id="{87CF9D1C-9E7B-41C8-9BED-3994E2D5B42C}"/>
              </a:ext>
            </a:extLst>
          </p:cNvPr>
          <p:cNvSpPr txBox="1">
            <a:spLocks/>
          </p:cNvSpPr>
          <p:nvPr/>
        </p:nvSpPr>
        <p:spPr>
          <a:xfrm>
            <a:off x="225860" y="122139"/>
            <a:ext cx="8712968" cy="282526"/>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lnSpc>
                <a:spcPct val="115000"/>
              </a:lnSpc>
            </a:pPr>
            <a:r>
              <a:rPr lang="tg-Cyrl-TJ"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Ҷараёни расиш ба замин</a:t>
            </a:r>
            <a:endParaRPr lang="ru-RU"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5A437E7A-471F-41E8-B220-B59EF7EAAC99}"/>
              </a:ext>
            </a:extLst>
          </p:cNvPr>
          <p:cNvSpPr txBox="1"/>
          <p:nvPr/>
        </p:nvSpPr>
        <p:spPr>
          <a:xfrm>
            <a:off x="1043608" y="1196752"/>
            <a:ext cx="7632848" cy="3592907"/>
          </a:xfrm>
          <a:prstGeom prst="rect">
            <a:avLst/>
          </a:prstGeom>
          <a:noFill/>
        </p:spPr>
        <p:txBody>
          <a:bodyPr wrap="square">
            <a:spAutoFit/>
          </a:bodyPr>
          <a:lstStyle/>
          <a:p>
            <a:pPr algn="just">
              <a:lnSpc>
                <a:spcPct val="150000"/>
              </a:lnSpc>
            </a:pPr>
            <a:r>
              <a:rPr lang="tg-Cyrl-TJ" sz="2200" dirty="0">
                <a:effectLst/>
                <a:latin typeface="Times New Roman" panose="02020603050405020304" pitchFamily="18" charset="0"/>
                <a:ea typeface="Times New Roman" panose="02020603050405020304" pitchFamily="18" charset="0"/>
              </a:rPr>
              <a:t>Ҳангоми пайваст намудани реактори хомӯшкунандаи камон (РХК), дар нейтрал шиддати ҷойивазшавӣ (U</a:t>
            </a:r>
            <a:r>
              <a:rPr lang="tg-Cyrl-TJ" sz="2200" i="1" dirty="0">
                <a:effectLst/>
                <a:latin typeface="Times New Roman" panose="02020603050405020304" pitchFamily="18" charset="0"/>
                <a:ea typeface="Times New Roman" panose="02020603050405020304" pitchFamily="18" charset="0"/>
              </a:rPr>
              <a:t>см) пайдо мешавад, ки аз мавҷуд будани (U</a:t>
            </a:r>
            <a:r>
              <a:rPr lang="tg-Cyrl-TJ" sz="2200" dirty="0">
                <a:effectLst/>
                <a:latin typeface="Times New Roman" panose="02020603050405020304" pitchFamily="18" charset="0"/>
                <a:ea typeface="Times New Roman" panose="02020603050405020304" pitchFamily="18" charset="0"/>
              </a:rPr>
              <a:t>нс) дар шабака вобаста аст.</a:t>
            </a:r>
            <a:endParaRPr lang="ru-RU" sz="2200" dirty="0">
              <a:effectLst/>
              <a:latin typeface="Times New Roman" panose="02020603050405020304" pitchFamily="18" charset="0"/>
              <a:ea typeface="Times New Roman" panose="02020603050405020304" pitchFamily="18" charset="0"/>
            </a:endParaRPr>
          </a:p>
          <a:p>
            <a:pPr>
              <a:lnSpc>
                <a:spcPct val="150000"/>
              </a:lnSpc>
            </a:pPr>
            <a:r>
              <a:rPr lang="tg-Cyrl-TJ" sz="2200" dirty="0">
                <a:effectLst/>
                <a:latin typeface="Times New Roman" panose="02020603050405020304" pitchFamily="18" charset="0"/>
                <a:ea typeface="Times New Roman" panose="02020603050405020304" pitchFamily="18" charset="0"/>
              </a:rPr>
              <a:t>Бузургтарин қимати шиддати ҷойивазшавии нейтрал дар шабака ҳангоми танзими резонансии ҷуброн ба вуҷуд меояд (яъне вақте ки ҷараёни РХК ба ҷараёни иқтидорноки шабака баробар аст).</a:t>
            </a:r>
            <a:endParaRPr lang="ru-RU" sz="2200" dirty="0"/>
          </a:p>
        </p:txBody>
      </p:sp>
    </p:spTree>
    <p:extLst>
      <p:ext uri="{BB962C8B-B14F-4D97-AF65-F5344CB8AC3E}">
        <p14:creationId xmlns:p14="http://schemas.microsoft.com/office/powerpoint/2010/main" val="420144517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Прямоугольник 7">
            <a:extLst>
              <a:ext uri="{FF2B5EF4-FFF2-40B4-BE49-F238E27FC236}">
                <a16:creationId xmlns:a16="http://schemas.microsoft.com/office/drawing/2014/main" id="{A686E6AE-F859-40BA-9931-6F17F179D975}"/>
              </a:ext>
            </a:extLst>
          </p:cNvPr>
          <p:cNvSpPr/>
          <p:nvPr/>
        </p:nvSpPr>
        <p:spPr>
          <a:xfrm>
            <a:off x="467544" y="6093296"/>
            <a:ext cx="6480720" cy="461665"/>
          </a:xfrm>
          <a:prstGeom prst="rect">
            <a:avLst/>
          </a:prstGeom>
        </p:spPr>
        <p:txBody>
          <a:bodyPr wrap="square">
            <a:spAutoFit/>
          </a:bodyPr>
          <a:lstStyle/>
          <a:p>
            <a:r>
              <a:rPr lang="tg-Cyrl-TJ" sz="1200" dirty="0">
                <a:latin typeface="Times New Roman" panose="02020603050405020304" pitchFamily="18" charset="0"/>
                <a:cs typeface="Times New Roman" panose="02020603050405020304" pitchFamily="18" charset="0"/>
              </a:rPr>
              <a:t>Расми 3</a:t>
            </a:r>
            <a:r>
              <a:rPr lang="tg-Cyrl-TJ" sz="1200" i="1" dirty="0">
                <a:latin typeface="Times New Roman" panose="02020603050405020304" pitchFamily="18" charset="0"/>
                <a:cs typeface="Times New Roman" panose="02020603050405020304" pitchFamily="18" charset="0"/>
              </a:rPr>
              <a:t>.</a:t>
            </a:r>
            <a:r>
              <a:rPr lang="ru-RU" sz="1200" b="1" dirty="0">
                <a:effectLst/>
                <a:latin typeface="Times New Roman" panose="02020603050405020304" pitchFamily="18" charset="0"/>
                <a:ea typeface="Calibri" panose="020F0502020204030204" pitchFamily="34" charset="0"/>
                <a:cs typeface="Times New Roman" panose="02020603050405020304" pitchFamily="18" charset="0"/>
              </a:rPr>
              <a:t> </a:t>
            </a:r>
            <a:r>
              <a:rPr lang="tg-Cyrl-TJ" sz="1200" i="1" dirty="0">
                <a:effectLst/>
                <a:latin typeface="Times New Roman" panose="02020603050405020304" pitchFamily="18" charset="0"/>
                <a:ea typeface="Calibri" panose="020F0502020204030204" pitchFamily="34" charset="0"/>
                <a:cs typeface="Times New Roman" panose="02020603050405020304" pitchFamily="18" charset="0"/>
              </a:rPr>
              <a:t>Схемаҳои фазаҳо ҳангми расиш ва диаграммаҳои вектории ҷараёнҳо.</a:t>
            </a:r>
            <a:r>
              <a:rPr lang="tg-Cyrl-TJ" sz="1200" i="1" dirty="0">
                <a:latin typeface="Times New Roman" panose="02020603050405020304" pitchFamily="18" charset="0"/>
                <a:cs typeface="Times New Roman" panose="02020603050405020304" pitchFamily="18" charset="0"/>
              </a:rPr>
              <a:t> Аз муаллиф: бо истифода аз зеҳни сунъи (</a:t>
            </a:r>
            <a:r>
              <a:rPr lang="en-US" sz="1200" i="1" dirty="0">
                <a:latin typeface="Times New Roman" panose="02020603050405020304" pitchFamily="18" charset="0"/>
                <a:cs typeface="Times New Roman" panose="02020603050405020304" pitchFamily="18" charset="0"/>
              </a:rPr>
              <a:t>AI</a:t>
            </a:r>
            <a:r>
              <a:rPr lang="tg-Cyrl-TJ" sz="1200" i="1" dirty="0">
                <a:latin typeface="Times New Roman" panose="02020603050405020304" pitchFamily="18" charset="0"/>
                <a:cs typeface="Times New Roman" panose="02020603050405020304" pitchFamily="18" charset="0"/>
              </a:rPr>
              <a:t>) сохта шудааст. </a:t>
            </a:r>
            <a:endParaRPr lang="ru-RU" sz="1200" i="1" dirty="0">
              <a:latin typeface="Times New Roman" panose="02020603050405020304" pitchFamily="18" charset="0"/>
              <a:cs typeface="Times New Roman" panose="02020603050405020304" pitchFamily="18" charset="0"/>
            </a:endParaRPr>
          </a:p>
        </p:txBody>
      </p:sp>
      <p:sp>
        <p:nvSpPr>
          <p:cNvPr id="9" name="Заголовок 1">
            <a:extLst>
              <a:ext uri="{FF2B5EF4-FFF2-40B4-BE49-F238E27FC236}">
                <a16:creationId xmlns:a16="http://schemas.microsoft.com/office/drawing/2014/main" id="{F35191CC-86F1-4893-83AC-BB6DF86386AF}"/>
              </a:ext>
            </a:extLst>
          </p:cNvPr>
          <p:cNvSpPr txBox="1">
            <a:spLocks/>
          </p:cNvSpPr>
          <p:nvPr/>
        </p:nvSpPr>
        <p:spPr>
          <a:xfrm>
            <a:off x="225860" y="122139"/>
            <a:ext cx="8712968" cy="282526"/>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lnSpc>
                <a:spcPct val="115000"/>
              </a:lnSpc>
            </a:pPr>
            <a:r>
              <a:rPr lang="tg-Cyrl-TJ"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Ҷараёни расиш ба замин</a:t>
            </a:r>
            <a:endParaRPr lang="ru-RU"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ECE5C72-8DD1-4F8A-9584-01F41AAB34C4}"/>
              </a:ext>
            </a:extLst>
          </p:cNvPr>
          <p:cNvSpPr txBox="1"/>
          <p:nvPr/>
        </p:nvSpPr>
        <p:spPr>
          <a:xfrm>
            <a:off x="881336" y="263402"/>
            <a:ext cx="7704856" cy="2577244"/>
          </a:xfrm>
          <a:prstGeom prst="rect">
            <a:avLst/>
          </a:prstGeom>
          <a:noFill/>
        </p:spPr>
        <p:txBody>
          <a:bodyPr wrap="square">
            <a:spAutoFit/>
          </a:bodyPr>
          <a:lstStyle/>
          <a:p>
            <a:pPr algn="just">
              <a:lnSpc>
                <a:spcPct val="150000"/>
              </a:lnSpc>
              <a:spcAft>
                <a:spcPts val="1000"/>
              </a:spcAft>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Самти вектори шиддати ҷойивазшавӣ аз қимати максималии (Uсм) ба андозаи 90° ақиб мемонад. Ин қимати максималӣ диаметри давраи шиддатҳои ҷойивазшавиро ташкил медиҳад, ки аз нуқтаи ибтидоии системаи симметрии шиддатҳои фазавӣ гузаронида мешавад.</a:t>
            </a:r>
            <a:endParaRPr lang="ru-RU" sz="22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5" name="Рисунок 4">
            <a:extLst>
              <a:ext uri="{FF2B5EF4-FFF2-40B4-BE49-F238E27FC236}">
                <a16:creationId xmlns:a16="http://schemas.microsoft.com/office/drawing/2014/main" id="{58CDA61D-BEE6-4980-B185-D68C639025AE}"/>
              </a:ext>
            </a:extLst>
          </p:cNvPr>
          <p:cNvPicPr>
            <a:picLocks noChangeAspect="1"/>
          </p:cNvPicPr>
          <p:nvPr/>
        </p:nvPicPr>
        <p:blipFill rotWithShape="1">
          <a:blip r:embed="rId2"/>
          <a:srcRect t="7543" b="8108"/>
          <a:stretch/>
        </p:blipFill>
        <p:spPr>
          <a:xfrm>
            <a:off x="850676" y="2765885"/>
            <a:ext cx="7992888" cy="2391307"/>
          </a:xfrm>
          <a:prstGeom prst="rect">
            <a:avLst/>
          </a:prstGeom>
        </p:spPr>
      </p:pic>
    </p:spTree>
    <p:extLst>
      <p:ext uri="{BB962C8B-B14F-4D97-AF65-F5344CB8AC3E}">
        <p14:creationId xmlns:p14="http://schemas.microsoft.com/office/powerpoint/2010/main" val="136262789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1">
            <a:extLst>
              <a:ext uri="{FF2B5EF4-FFF2-40B4-BE49-F238E27FC236}">
                <a16:creationId xmlns:a16="http://schemas.microsoft.com/office/drawing/2014/main" id="{0DB58935-80AC-4B3B-A06E-18D77A948143}"/>
              </a:ext>
            </a:extLst>
          </p:cNvPr>
          <p:cNvSpPr txBox="1">
            <a:spLocks/>
          </p:cNvSpPr>
          <p:nvPr/>
        </p:nvSpPr>
        <p:spPr>
          <a:xfrm>
            <a:off x="225860" y="122139"/>
            <a:ext cx="8712968" cy="282526"/>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lnSpc>
                <a:spcPct val="115000"/>
              </a:lnSpc>
            </a:pPr>
            <a:r>
              <a:rPr lang="tg-Cyrl-TJ"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Ҷараёни расиш ба замин</a:t>
            </a:r>
            <a:endParaRPr lang="ru-RU"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23232324-28E2-4EF8-8725-C8AB61CD421C}"/>
              </a:ext>
            </a:extLst>
          </p:cNvPr>
          <p:cNvSpPr txBox="1"/>
          <p:nvPr/>
        </p:nvSpPr>
        <p:spPr>
          <a:xfrm>
            <a:off x="1187624" y="1052736"/>
            <a:ext cx="7416824" cy="2827184"/>
          </a:xfrm>
          <a:prstGeom prst="rect">
            <a:avLst/>
          </a:prstGeom>
          <a:noFill/>
        </p:spPr>
        <p:txBody>
          <a:bodyPr wrap="square">
            <a:spAutoFit/>
          </a:bodyPr>
          <a:lstStyle/>
          <a:p>
            <a:pPr algn="just">
              <a:lnSpc>
                <a:spcPct val="150000"/>
              </a:lnSpc>
              <a:spcAft>
                <a:spcPts val="1000"/>
              </a:spcAft>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Қоидаҳои истифодаи техникии неругоҳҳо ва шабакаҳои барқӣ (ПТЭ) қиматҳои иҷозатдодашудаи шиддати ҷойивазшавии нейтралро чунин муайян мекунанд: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1000"/>
              </a:spcAft>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то </a:t>
            </a: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15%</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 барои реҷаи дарозмуддат;</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1000"/>
              </a:spcAft>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то </a:t>
            </a: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30%</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 барои реҷаи кӯтоҳмуддат.</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58226258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1">
            <a:extLst>
              <a:ext uri="{FF2B5EF4-FFF2-40B4-BE49-F238E27FC236}">
                <a16:creationId xmlns:a16="http://schemas.microsoft.com/office/drawing/2014/main" id="{053E5E13-127F-49EA-9DC7-B27E00F2FB0F}"/>
              </a:ext>
            </a:extLst>
          </p:cNvPr>
          <p:cNvSpPr txBox="1">
            <a:spLocks/>
          </p:cNvSpPr>
          <p:nvPr/>
        </p:nvSpPr>
        <p:spPr>
          <a:xfrm>
            <a:off x="225860" y="122139"/>
            <a:ext cx="8712968" cy="282526"/>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lnSpc>
                <a:spcPct val="115000"/>
              </a:lnSpc>
            </a:pPr>
            <a:r>
              <a:rPr lang="tg-Cyrl-TJ"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Ҷараёни расиш ба замин</a:t>
            </a:r>
            <a:endParaRPr lang="ru-RU"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5BBE10E1-933C-4BE4-8446-542ED2ABED83}"/>
              </a:ext>
            </a:extLst>
          </p:cNvPr>
          <p:cNvSpPr txBox="1"/>
          <p:nvPr/>
        </p:nvSpPr>
        <p:spPr>
          <a:xfrm>
            <a:off x="1043608" y="434958"/>
            <a:ext cx="7632848" cy="1561581"/>
          </a:xfrm>
          <a:prstGeom prst="rect">
            <a:avLst/>
          </a:prstGeom>
          <a:noFill/>
        </p:spPr>
        <p:txBody>
          <a:bodyPr wrap="square">
            <a:spAutoFit/>
          </a:bodyPr>
          <a:lstStyle/>
          <a:p>
            <a:pPr algn="just">
              <a:lnSpc>
                <a:spcPct val="150000"/>
              </a:lnSpc>
              <a:spcAft>
                <a:spcPts val="1000"/>
              </a:spcAf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Дар шабакаи нобаробар аз рӯи иқтидор бо мавҷудияти РХК, ҷойивазшавии нейтрал ба вуҷуд меояд, ки аз рӯи формулаи (</a:t>
            </a: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10</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муайян карда мешавад:</a:t>
            </a:r>
            <a:endParaRPr lang="ru-RU" sz="22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8" name="Рисунок 7">
            <a:extLst>
              <a:ext uri="{FF2B5EF4-FFF2-40B4-BE49-F238E27FC236}">
                <a16:creationId xmlns:a16="http://schemas.microsoft.com/office/drawing/2014/main" id="{DEB80067-31E0-49DB-867D-0A36B8FD9914}"/>
              </a:ext>
            </a:extLst>
          </p:cNvPr>
          <p:cNvPicPr/>
          <p:nvPr/>
        </p:nvPicPr>
        <p:blipFill>
          <a:blip r:embed="rId2">
            <a:extLst>
              <a:ext uri="{28A0092B-C50C-407E-A947-70E740481C1C}">
                <a14:useLocalDpi xmlns:a14="http://schemas.microsoft.com/office/drawing/2010/main" val="0"/>
              </a:ext>
            </a:extLst>
          </a:blip>
          <a:stretch>
            <a:fillRect/>
          </a:stretch>
        </p:blipFill>
        <p:spPr>
          <a:xfrm>
            <a:off x="3383868" y="1970198"/>
            <a:ext cx="2376264" cy="746296"/>
          </a:xfrm>
          <a:prstGeom prst="rect">
            <a:avLst/>
          </a:prstGeom>
        </p:spPr>
      </p:pic>
      <p:sp>
        <p:nvSpPr>
          <p:cNvPr id="9" name="TextBox 8">
            <a:extLst>
              <a:ext uri="{FF2B5EF4-FFF2-40B4-BE49-F238E27FC236}">
                <a16:creationId xmlns:a16="http://schemas.microsoft.com/office/drawing/2014/main" id="{B7B59B97-7B0F-444D-9728-A456C356D6FD}"/>
              </a:ext>
            </a:extLst>
          </p:cNvPr>
          <p:cNvSpPr txBox="1"/>
          <p:nvPr/>
        </p:nvSpPr>
        <p:spPr>
          <a:xfrm>
            <a:off x="6084168" y="2148004"/>
            <a:ext cx="648072" cy="390684"/>
          </a:xfrm>
          <a:prstGeom prst="rect">
            <a:avLst/>
          </a:prstGeom>
          <a:noFill/>
        </p:spPr>
        <p:txBody>
          <a:bodyPr wrap="square">
            <a:spAutoFit/>
          </a:bodyPr>
          <a:lstStyle/>
          <a:p>
            <a:pPr algn="just">
              <a:lnSpc>
                <a:spcPct val="115000"/>
              </a:lnSpc>
              <a:spcAft>
                <a:spcPts val="1000"/>
              </a:spcAft>
            </a:pPr>
            <a:r>
              <a:rPr lang="ru-RU" sz="1800" b="1" dirty="0">
                <a:effectLst/>
                <a:latin typeface="Times New Roman" panose="02020603050405020304" pitchFamily="18" charset="0"/>
                <a:ea typeface="Times New Roman" panose="02020603050405020304" pitchFamily="18" charset="0"/>
                <a:cs typeface="Times New Roman" panose="02020603050405020304" pitchFamily="18" charset="0"/>
              </a:rPr>
              <a:t>(10)</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1" name="TextBox 10">
            <a:extLst>
              <a:ext uri="{FF2B5EF4-FFF2-40B4-BE49-F238E27FC236}">
                <a16:creationId xmlns:a16="http://schemas.microsoft.com/office/drawing/2014/main" id="{ABADFF4F-0108-4223-99CF-00F207EA1B0B}"/>
              </a:ext>
            </a:extLst>
          </p:cNvPr>
          <p:cNvSpPr txBox="1"/>
          <p:nvPr/>
        </p:nvSpPr>
        <p:spPr>
          <a:xfrm>
            <a:off x="1048892" y="2733267"/>
            <a:ext cx="7128792" cy="846386"/>
          </a:xfrm>
          <a:prstGeom prst="rect">
            <a:avLst/>
          </a:prstGeom>
          <a:noFill/>
        </p:spPr>
        <p:txBody>
          <a:bodyPr wrap="square">
            <a:spAutoFit/>
          </a:bodyPr>
          <a:lstStyle/>
          <a:p>
            <a:pPr>
              <a:lnSpc>
                <a:spcPct val="115000"/>
              </a:lnSpc>
              <a:spcAft>
                <a:spcPts val="1000"/>
              </a:spcAf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ки дар он:</a:t>
            </a:r>
            <a:b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b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(CP) — иқтидори реактори хомӯшкунандаи камон (РХК).</a:t>
            </a:r>
            <a:endParaRPr lang="ru-RU" sz="22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3" name="TextBox 12">
            <a:extLst>
              <a:ext uri="{FF2B5EF4-FFF2-40B4-BE49-F238E27FC236}">
                <a16:creationId xmlns:a16="http://schemas.microsoft.com/office/drawing/2014/main" id="{FFC33FD0-E0C7-4F2C-AE8D-8AAD2EE91A4D}"/>
              </a:ext>
            </a:extLst>
          </p:cNvPr>
          <p:cNvSpPr txBox="1"/>
          <p:nvPr/>
        </p:nvSpPr>
        <p:spPr>
          <a:xfrm>
            <a:off x="925654" y="3630355"/>
            <a:ext cx="7868756" cy="2462213"/>
          </a:xfrm>
          <a:prstGeom prst="rect">
            <a:avLst/>
          </a:prstGeom>
          <a:noFill/>
        </p:spPr>
        <p:txBody>
          <a:bodyPr wrap="square">
            <a:spAutoFit/>
          </a:bodyPr>
          <a:lstStyle/>
          <a:p>
            <a:pPr algn="just"/>
            <a:r>
              <a:rPr lang="ru-RU" sz="2200" dirty="0">
                <a:effectLst/>
                <a:latin typeface="Times New Roman" panose="02020603050405020304" pitchFamily="18" charset="0"/>
                <a:ea typeface="Times New Roman" panose="02020603050405020304" pitchFamily="18" charset="0"/>
              </a:rPr>
              <a:t>      Қимати нисбатан калони ҷойивазшавии нейтрал метавонад дар баъзе режимҳои изтирорӣ ба вуҷуд ояд, масалан, ҳангоми хомӯш шудани яке аз фазаҳои хатти ҳавоӣ (ВЛ). </a:t>
            </a:r>
          </a:p>
          <a:p>
            <a:r>
              <a:rPr lang="ru-RU" sz="2200" dirty="0">
                <a:effectLst/>
                <a:latin typeface="Times New Roman" panose="02020603050405020304" pitchFamily="18" charset="0"/>
                <a:ea typeface="Times New Roman" panose="02020603050405020304" pitchFamily="18" charset="0"/>
              </a:rPr>
              <a:t>Аз ҷумла, ҳангоми</a:t>
            </a:r>
            <a:br>
              <a:rPr lang="ru-RU" sz="2200" dirty="0">
                <a:effectLst/>
                <a:latin typeface="Times New Roman" panose="02020603050405020304" pitchFamily="18" charset="0"/>
                <a:ea typeface="Times New Roman" panose="02020603050405020304" pitchFamily="18" charset="0"/>
              </a:rPr>
            </a:br>
            <a:r>
              <a:rPr lang="ru-RU" sz="2200" dirty="0">
                <a:effectLst/>
                <a:latin typeface="Times New Roman" panose="02020603050405020304" pitchFamily="18" charset="0"/>
                <a:ea typeface="Times New Roman" panose="02020603050405020304" pitchFamily="18" charset="0"/>
              </a:rPr>
              <a:t>(C1 = C2) ва (C3 = 0),</a:t>
            </a:r>
            <a:br>
              <a:rPr lang="ru-RU" sz="2200" dirty="0">
                <a:effectLst/>
                <a:latin typeface="Times New Roman" panose="02020603050405020304" pitchFamily="18" charset="0"/>
                <a:ea typeface="Times New Roman" panose="02020603050405020304" pitchFamily="18" charset="0"/>
              </a:rPr>
            </a:br>
            <a:r>
              <a:rPr lang="ru-RU" sz="2200" dirty="0">
                <a:effectLst/>
                <a:latin typeface="Times New Roman" panose="02020603050405020304" pitchFamily="18" charset="0"/>
                <a:ea typeface="Times New Roman" panose="02020603050405020304" pitchFamily="18" charset="0"/>
              </a:rPr>
              <a:t>шиддати нейтрал баробар мешавад ба:</a:t>
            </a:r>
            <a:br>
              <a:rPr lang="ru-RU" sz="2200" dirty="0">
                <a:effectLst/>
                <a:latin typeface="Times New Roman" panose="02020603050405020304" pitchFamily="18" charset="0"/>
                <a:ea typeface="Times New Roman" panose="02020603050405020304" pitchFamily="18" charset="0"/>
              </a:rPr>
            </a:br>
            <a:r>
              <a:rPr lang="ru-RU" sz="2200" dirty="0">
                <a:effectLst/>
                <a:latin typeface="Times New Roman" panose="02020603050405020304" pitchFamily="18" charset="0"/>
                <a:ea typeface="Times New Roman" panose="02020603050405020304" pitchFamily="18" charset="0"/>
              </a:rPr>
              <a:t>[U0 = 0.5,U]</a:t>
            </a:r>
            <a:endParaRPr lang="ru-RU" sz="2200" dirty="0"/>
          </a:p>
        </p:txBody>
      </p:sp>
    </p:spTree>
    <p:extLst>
      <p:ext uri="{BB962C8B-B14F-4D97-AF65-F5344CB8AC3E}">
        <p14:creationId xmlns:p14="http://schemas.microsoft.com/office/powerpoint/2010/main" val="225348875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1">
            <a:extLst>
              <a:ext uri="{FF2B5EF4-FFF2-40B4-BE49-F238E27FC236}">
                <a16:creationId xmlns:a16="http://schemas.microsoft.com/office/drawing/2014/main" id="{22D7AC0F-EE3C-4A58-B0E9-046A2F9DCA84}"/>
              </a:ext>
            </a:extLst>
          </p:cNvPr>
          <p:cNvSpPr txBox="1">
            <a:spLocks/>
          </p:cNvSpPr>
          <p:nvPr/>
        </p:nvSpPr>
        <p:spPr>
          <a:xfrm>
            <a:off x="225860" y="122139"/>
            <a:ext cx="8712968" cy="282526"/>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lnSpc>
                <a:spcPct val="115000"/>
              </a:lnSpc>
            </a:pPr>
            <a:r>
              <a:rPr lang="tg-Cyrl-TJ"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Ҷараёни расиш ба замин</a:t>
            </a:r>
            <a:endParaRPr lang="ru-RU"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A90CA9A5-373C-4332-943A-AB5E791FF933}"/>
              </a:ext>
            </a:extLst>
          </p:cNvPr>
          <p:cNvSpPr txBox="1"/>
          <p:nvPr/>
        </p:nvSpPr>
        <p:spPr>
          <a:xfrm>
            <a:off x="971600" y="692696"/>
            <a:ext cx="7776864" cy="3304110"/>
          </a:xfrm>
          <a:prstGeom prst="rect">
            <a:avLst/>
          </a:prstGeom>
          <a:noFill/>
        </p:spPr>
        <p:txBody>
          <a:bodyPr wrap="square">
            <a:spAutoFit/>
          </a:bodyPr>
          <a:lstStyle/>
          <a:p>
            <a:pPr algn="just">
              <a:lnSpc>
                <a:spcPct val="115000"/>
              </a:lnSpc>
              <a:spcAft>
                <a:spcPts val="1000"/>
              </a:spcAf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Аз диаграммаи расми </a:t>
            </a: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1</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бармеояд, ки ҷараёни расиш ба замин ҳамчун суммаи ду ҷараёни иқтидорнок муайян мешавад, ки нисбат ба ҳамдигар бо кунҷи 60° ҷобаҷо шудаанд.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15000"/>
              </a:lnSpc>
              <a:spcAft>
                <a:spcPts val="1000"/>
              </a:spcAf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Барои хомӯш кардани камон, лозим аст, ки ҷараён дар нуқтаи расиш ба замин ба сифр баробар бошад (ҳолати идеалӣ). Ба ин метавон ноил шуд, агар ба нейтрали манбаъ чунин индуктивият пайваст карда шавад, ки ҷараёни аз он гузашта:</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8" name="TextBox 7">
            <a:extLst>
              <a:ext uri="{FF2B5EF4-FFF2-40B4-BE49-F238E27FC236}">
                <a16:creationId xmlns:a16="http://schemas.microsoft.com/office/drawing/2014/main" id="{CA2253E7-F68F-44D3-8C06-7EF4B69A2DE2}"/>
              </a:ext>
            </a:extLst>
          </p:cNvPr>
          <p:cNvSpPr txBox="1"/>
          <p:nvPr/>
        </p:nvSpPr>
        <p:spPr>
          <a:xfrm>
            <a:off x="1187624" y="4263902"/>
            <a:ext cx="7560840" cy="839845"/>
          </a:xfrm>
          <a:prstGeom prst="rect">
            <a:avLst/>
          </a:prstGeom>
          <a:noFill/>
        </p:spPr>
        <p:txBody>
          <a:bodyPr wrap="square">
            <a:spAutoFit/>
          </a:bodyPr>
          <a:lstStyle/>
          <a:p>
            <a:pPr marL="342900" lvl="0" indent="-342900">
              <a:lnSpc>
                <a:spcPct val="115000"/>
              </a:lnSpc>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аз рӯи қимат ба ҷараёни нуқтаи осеб баробар бошад;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15000"/>
              </a:lnSpc>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аз рӯи фаза бо он 180° фарқ дошта бошад.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6353097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1">
            <a:extLst>
              <a:ext uri="{FF2B5EF4-FFF2-40B4-BE49-F238E27FC236}">
                <a16:creationId xmlns:a16="http://schemas.microsoft.com/office/drawing/2014/main" id="{52CFDB5A-AFD2-43BB-87F2-66525D950A87}"/>
              </a:ext>
            </a:extLst>
          </p:cNvPr>
          <p:cNvSpPr txBox="1">
            <a:spLocks/>
          </p:cNvSpPr>
          <p:nvPr/>
        </p:nvSpPr>
        <p:spPr>
          <a:xfrm>
            <a:off x="225860" y="122139"/>
            <a:ext cx="8712968" cy="282526"/>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lnSpc>
                <a:spcPct val="115000"/>
              </a:lnSpc>
            </a:pPr>
            <a:r>
              <a:rPr lang="tg-Cyrl-TJ"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Ҷараёни расиш ба замин</a:t>
            </a:r>
            <a:endParaRPr lang="ru-RU"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EAF7E835-95C9-4313-B1CD-2406736FD5F3}"/>
              </a:ext>
            </a:extLst>
          </p:cNvPr>
          <p:cNvSpPr txBox="1"/>
          <p:nvPr/>
        </p:nvSpPr>
        <p:spPr>
          <a:xfrm>
            <a:off x="899592" y="764704"/>
            <a:ext cx="7848872" cy="3714607"/>
          </a:xfrm>
          <a:prstGeom prst="rect">
            <a:avLst/>
          </a:prstGeom>
          <a:noFill/>
        </p:spPr>
        <p:txBody>
          <a:bodyPr wrap="square">
            <a:spAutoFit/>
          </a:bodyPr>
          <a:lstStyle/>
          <a:p>
            <a:pPr algn="just">
              <a:lnSpc>
                <a:spcPct val="150000"/>
              </a:lnSpc>
              <a:spcAft>
                <a:spcPts val="1000"/>
              </a:spcAf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Чунин индуктивият реактори хомӯшкунандаи камон (РХК) мебошад.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Баландшавии шиддат ҳангоми расиш ба замин камонӣ (ҶРЯ) бо он вобаста аст, ки рахнаи (пробой) дуюмдараҷа дар шароите ба амал меояд, ки шиддати нейтрал ба сифр баробар нест. Ин шиддат аз шароити хомӯшшавии камон баъди рахнаи аввал вобаста буда, одатан дар ҳудуди:</a:t>
            </a:r>
            <a:endParaRPr lang="ru-RU" sz="2200" dirty="0">
              <a:latin typeface="Times New Roman" panose="02020603050405020304" pitchFamily="18" charset="0"/>
              <a:cs typeface="Times New Roman" panose="02020603050405020304" pitchFamily="18" charset="0"/>
            </a:endParaRPr>
          </a:p>
        </p:txBody>
      </p:sp>
      <p:pic>
        <p:nvPicPr>
          <p:cNvPr id="8" name="Рисунок 7">
            <a:extLst>
              <a:ext uri="{FF2B5EF4-FFF2-40B4-BE49-F238E27FC236}">
                <a16:creationId xmlns:a16="http://schemas.microsoft.com/office/drawing/2014/main" id="{B7A3EC60-6612-44EC-A188-9A58C2260C57}"/>
              </a:ext>
            </a:extLst>
          </p:cNvPr>
          <p:cNvPicPr/>
          <p:nvPr/>
        </p:nvPicPr>
        <p:blipFill rotWithShape="1">
          <a:blip r:embed="rId2">
            <a:extLst>
              <a:ext uri="{28A0092B-C50C-407E-A947-70E740481C1C}">
                <a14:useLocalDpi xmlns:a14="http://schemas.microsoft.com/office/drawing/2010/main" val="0"/>
              </a:ext>
            </a:extLst>
          </a:blip>
          <a:srcRect l="42866" t="-23073" r="42970" b="-23079"/>
          <a:stretch/>
        </p:blipFill>
        <p:spPr bwMode="auto">
          <a:xfrm>
            <a:off x="3881599" y="4653136"/>
            <a:ext cx="1380801" cy="720080"/>
          </a:xfrm>
          <a:prstGeom prst="rect">
            <a:avLst/>
          </a:prstGeom>
          <a:ln>
            <a:noFill/>
          </a:ln>
          <a:extLst>
            <a:ext uri="{53640926-AAD7-44D8-BBD7-CCE9431645EC}">
              <a14:shadowObscured xmlns:a14="http://schemas.microsoft.com/office/drawing/2010/main"/>
            </a:ext>
          </a:extLst>
        </p:spPr>
      </p:pic>
      <p:sp>
        <p:nvSpPr>
          <p:cNvPr id="9" name="TextBox 8">
            <a:extLst>
              <a:ext uri="{FF2B5EF4-FFF2-40B4-BE49-F238E27FC236}">
                <a16:creationId xmlns:a16="http://schemas.microsoft.com/office/drawing/2014/main" id="{BE56BC0F-290B-47A9-A8E8-63EE4441BAE6}"/>
              </a:ext>
            </a:extLst>
          </p:cNvPr>
          <p:cNvSpPr txBox="1"/>
          <p:nvPr/>
        </p:nvSpPr>
        <p:spPr>
          <a:xfrm>
            <a:off x="5508104" y="4828510"/>
            <a:ext cx="576064" cy="369332"/>
          </a:xfrm>
          <a:prstGeom prst="rect">
            <a:avLst/>
          </a:prstGeom>
          <a:noFill/>
        </p:spPr>
        <p:txBody>
          <a:bodyPr wrap="square">
            <a:spAutoFit/>
          </a:bodyPr>
          <a:lstStyle/>
          <a:p>
            <a:r>
              <a:rPr lang="ru-RU" sz="1800" b="1" dirty="0">
                <a:effectLst/>
                <a:latin typeface="Times New Roman" panose="02020603050405020304" pitchFamily="18" charset="0"/>
                <a:ea typeface="Times New Roman" panose="02020603050405020304" pitchFamily="18" charset="0"/>
              </a:rPr>
              <a:t>(11)</a:t>
            </a:r>
            <a:endParaRPr lang="ru-RU" dirty="0"/>
          </a:p>
        </p:txBody>
      </p:sp>
      <p:sp>
        <p:nvSpPr>
          <p:cNvPr id="11" name="TextBox 10">
            <a:extLst>
              <a:ext uri="{FF2B5EF4-FFF2-40B4-BE49-F238E27FC236}">
                <a16:creationId xmlns:a16="http://schemas.microsoft.com/office/drawing/2014/main" id="{DE2D78A6-CE74-4869-8BC1-37193B4A002E}"/>
              </a:ext>
            </a:extLst>
          </p:cNvPr>
          <p:cNvSpPr txBox="1"/>
          <p:nvPr/>
        </p:nvSpPr>
        <p:spPr>
          <a:xfrm>
            <a:off x="1115616" y="5445224"/>
            <a:ext cx="4580388" cy="430887"/>
          </a:xfrm>
          <a:prstGeom prst="rect">
            <a:avLst/>
          </a:prstGeom>
          <a:noFill/>
        </p:spPr>
        <p:txBody>
          <a:bodyPr wrap="square">
            <a:spAutoFit/>
          </a:bodyPr>
          <a:lstStyle/>
          <a:p>
            <a:r>
              <a:rPr lang="ru-RU" sz="2200" dirty="0">
                <a:effectLst/>
                <a:latin typeface="Times New Roman" panose="02020603050405020304" pitchFamily="18" charset="0"/>
                <a:ea typeface="Times New Roman" panose="02020603050405020304" pitchFamily="18" charset="0"/>
              </a:rPr>
              <a:t>қарор мегирад. </a:t>
            </a:r>
            <a:endParaRPr lang="ru-RU" sz="2200" dirty="0"/>
          </a:p>
        </p:txBody>
      </p:sp>
    </p:spTree>
    <p:extLst>
      <p:ext uri="{BB962C8B-B14F-4D97-AF65-F5344CB8AC3E}">
        <p14:creationId xmlns:p14="http://schemas.microsoft.com/office/powerpoint/2010/main" val="187722733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1">
            <a:extLst>
              <a:ext uri="{FF2B5EF4-FFF2-40B4-BE49-F238E27FC236}">
                <a16:creationId xmlns:a16="http://schemas.microsoft.com/office/drawing/2014/main" id="{643976A6-393B-4465-99F6-F3BC5AAFC37E}"/>
              </a:ext>
            </a:extLst>
          </p:cNvPr>
          <p:cNvSpPr txBox="1">
            <a:spLocks/>
          </p:cNvSpPr>
          <p:nvPr/>
        </p:nvSpPr>
        <p:spPr>
          <a:xfrm>
            <a:off x="225860" y="122139"/>
            <a:ext cx="8712968" cy="282526"/>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lnSpc>
                <a:spcPct val="115000"/>
              </a:lnSpc>
            </a:pPr>
            <a:r>
              <a:rPr lang="tg-Cyrl-TJ"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Ҷараёни расиш ба замин</a:t>
            </a:r>
            <a:endParaRPr lang="ru-RU"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61D52E6B-EC12-4EBD-91DC-91AC40374DFB}"/>
              </a:ext>
            </a:extLst>
          </p:cNvPr>
          <p:cNvSpPr txBox="1"/>
          <p:nvPr/>
        </p:nvSpPr>
        <p:spPr>
          <a:xfrm>
            <a:off x="899592" y="692696"/>
            <a:ext cx="7920880" cy="3085075"/>
          </a:xfrm>
          <a:prstGeom prst="rect">
            <a:avLst/>
          </a:prstGeom>
          <a:noFill/>
        </p:spPr>
        <p:txBody>
          <a:bodyPr wrap="square">
            <a:spAutoFit/>
          </a:bodyPr>
          <a:lstStyle/>
          <a:p>
            <a:pPr algn="just">
              <a:lnSpc>
                <a:spcPct val="150000"/>
              </a:lnSpc>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Қиматҳои максималии изофашиддат (перенапряжения) дар ҳолате ба вуҷуд меоянд, ки хомӯшшавии камон ҳангоми гузариши ҷараёни озоди камон аз қимати сифр ба амал ояд. Ҳангоми зуд хомӯш шудани камон, иқтидорҳои фазаҳои осебнадида то шиддате пур мешаванд, ки аз шиддати фазавӣ зиёд аст, ва дар нейтрал шиддат пайдо мешавад.</a:t>
            </a:r>
            <a:endParaRPr lang="ru-RU" sz="2200" dirty="0"/>
          </a:p>
        </p:txBody>
      </p:sp>
      <p:sp>
        <p:nvSpPr>
          <p:cNvPr id="8" name="TextBox 7">
            <a:extLst>
              <a:ext uri="{FF2B5EF4-FFF2-40B4-BE49-F238E27FC236}">
                <a16:creationId xmlns:a16="http://schemas.microsoft.com/office/drawing/2014/main" id="{3B73D9ED-E8F1-4481-BBC4-5821DD33E6AC}"/>
              </a:ext>
            </a:extLst>
          </p:cNvPr>
          <p:cNvSpPr txBox="1"/>
          <p:nvPr/>
        </p:nvSpPr>
        <p:spPr>
          <a:xfrm>
            <a:off x="899592" y="3777771"/>
            <a:ext cx="7848872" cy="2069413"/>
          </a:xfrm>
          <a:prstGeom prst="rect">
            <a:avLst/>
          </a:prstGeom>
          <a:noFill/>
        </p:spPr>
        <p:txBody>
          <a:bodyPr wrap="square">
            <a:spAutoFit/>
          </a:bodyPr>
          <a:lstStyle/>
          <a:p>
            <a:pPr algn="just">
              <a:lnSpc>
                <a:spcPct val="150000"/>
              </a:lnSpc>
              <a:spcAft>
                <a:spcPts val="1000"/>
              </a:spcAf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Алангагирии такрории камон дар лаҳзаи максималии шиддати фазаи осебдида ба афзоиши зинавии шиддат (эскалатсияи шиддат) дар нейтрал ва ба пайдоиши изофашиддатҳо дар фазаҳои осебнадида оварда мерасонад.</a:t>
            </a:r>
            <a:endParaRPr lang="ru-RU" sz="22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68251082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1">
            <a:extLst>
              <a:ext uri="{FF2B5EF4-FFF2-40B4-BE49-F238E27FC236}">
                <a16:creationId xmlns:a16="http://schemas.microsoft.com/office/drawing/2014/main" id="{0C59B6F7-3E6B-4FA9-BF0E-EAC744C9F57A}"/>
              </a:ext>
            </a:extLst>
          </p:cNvPr>
          <p:cNvSpPr txBox="1">
            <a:spLocks/>
          </p:cNvSpPr>
          <p:nvPr/>
        </p:nvSpPr>
        <p:spPr>
          <a:xfrm>
            <a:off x="225860" y="122139"/>
            <a:ext cx="8712968" cy="282526"/>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lnSpc>
                <a:spcPct val="115000"/>
              </a:lnSpc>
            </a:pPr>
            <a:r>
              <a:rPr lang="tg-Cyrl-TJ"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Ҷараёни расиш ба замин</a:t>
            </a:r>
            <a:endParaRPr lang="ru-RU"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AA7E297D-D22E-4396-8944-E62DD41B298D}"/>
              </a:ext>
            </a:extLst>
          </p:cNvPr>
          <p:cNvSpPr txBox="1"/>
          <p:nvPr/>
        </p:nvSpPr>
        <p:spPr>
          <a:xfrm>
            <a:off x="899592" y="692696"/>
            <a:ext cx="7920880" cy="3086871"/>
          </a:xfrm>
          <a:prstGeom prst="rect">
            <a:avLst/>
          </a:prstGeom>
          <a:noFill/>
        </p:spPr>
        <p:txBody>
          <a:bodyPr wrap="square">
            <a:spAutoFit/>
          </a:bodyPr>
          <a:lstStyle/>
          <a:p>
            <a:pPr algn="just">
              <a:lnSpc>
                <a:spcPct val="150000"/>
              </a:lnSpc>
            </a:pPr>
            <a:r>
              <a:rPr lang="ru-RU" sz="2200" dirty="0">
                <a:effectLst/>
                <a:latin typeface="Times New Roman" panose="02020603050405020304" pitchFamily="18" charset="0"/>
                <a:ea typeface="Times New Roman" panose="02020603050405020304" pitchFamily="18" charset="0"/>
              </a:rPr>
              <a:t>      Пайдоиши изофашиддатҳои камонӣ бештар дар ҳолати камон шуда (перемежающаяся дуга) ва ҳангоми ҷараёнҳои нисбатан хурди ҶРЯ, ки аз 10 А зиёд нестанд, эҳтимол дорад. Дар ин ҳолат, амплитудаи изофашиддат метавонад ба (12)</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расад.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pPr>
            <a:br>
              <a:rPr lang="ru-RU" sz="2200" dirty="0">
                <a:effectLst/>
                <a:latin typeface="Times New Roman" panose="02020603050405020304" pitchFamily="18" charset="0"/>
                <a:ea typeface="Times New Roman" panose="02020603050405020304" pitchFamily="18" charset="0"/>
              </a:rPr>
            </a:br>
            <a:endParaRPr lang="ru-RU" sz="2200" dirty="0"/>
          </a:p>
        </p:txBody>
      </p:sp>
      <p:pic>
        <p:nvPicPr>
          <p:cNvPr id="8" name="Рисунок 7">
            <a:extLst>
              <a:ext uri="{FF2B5EF4-FFF2-40B4-BE49-F238E27FC236}">
                <a16:creationId xmlns:a16="http://schemas.microsoft.com/office/drawing/2014/main" id="{701B5EDD-7486-4D56-8E72-D1F5AF760846}"/>
              </a:ext>
            </a:extLst>
          </p:cNvPr>
          <p:cNvPicPr/>
          <p:nvPr/>
        </p:nvPicPr>
        <p:blipFill>
          <a:blip r:embed="rId2">
            <a:extLst>
              <a:ext uri="{28A0092B-C50C-407E-A947-70E740481C1C}">
                <a14:useLocalDpi xmlns:a14="http://schemas.microsoft.com/office/drawing/2010/main" val="0"/>
              </a:ext>
            </a:extLst>
          </a:blip>
          <a:stretch>
            <a:fillRect/>
          </a:stretch>
        </p:blipFill>
        <p:spPr>
          <a:xfrm>
            <a:off x="3851920" y="2976460"/>
            <a:ext cx="1512168" cy="812580"/>
          </a:xfrm>
          <a:prstGeom prst="rect">
            <a:avLst/>
          </a:prstGeom>
        </p:spPr>
      </p:pic>
      <p:sp>
        <p:nvSpPr>
          <p:cNvPr id="9" name="TextBox 8">
            <a:extLst>
              <a:ext uri="{FF2B5EF4-FFF2-40B4-BE49-F238E27FC236}">
                <a16:creationId xmlns:a16="http://schemas.microsoft.com/office/drawing/2014/main" id="{D5517EBC-9E51-4E4F-9113-1DF33B82F500}"/>
              </a:ext>
            </a:extLst>
          </p:cNvPr>
          <p:cNvSpPr txBox="1"/>
          <p:nvPr/>
        </p:nvSpPr>
        <p:spPr>
          <a:xfrm>
            <a:off x="5580112" y="3144267"/>
            <a:ext cx="648072" cy="369332"/>
          </a:xfrm>
          <a:prstGeom prst="rect">
            <a:avLst/>
          </a:prstGeom>
          <a:noFill/>
        </p:spPr>
        <p:txBody>
          <a:bodyPr wrap="square">
            <a:spAutoFit/>
          </a:bodyPr>
          <a:lstStyle/>
          <a:p>
            <a:r>
              <a:rPr lang="ru-RU" sz="1800" b="1" dirty="0">
                <a:effectLst/>
                <a:latin typeface="Times New Roman" panose="02020603050405020304" pitchFamily="18" charset="0"/>
                <a:ea typeface="Times New Roman" panose="02020603050405020304" pitchFamily="18" charset="0"/>
              </a:rPr>
              <a:t>(12)</a:t>
            </a:r>
            <a:endParaRPr lang="ru-RU" b="1" dirty="0"/>
          </a:p>
        </p:txBody>
      </p:sp>
    </p:spTree>
    <p:extLst>
      <p:ext uri="{BB962C8B-B14F-4D97-AF65-F5344CB8AC3E}">
        <p14:creationId xmlns:p14="http://schemas.microsoft.com/office/powerpoint/2010/main" val="398403902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1">
            <a:extLst>
              <a:ext uri="{FF2B5EF4-FFF2-40B4-BE49-F238E27FC236}">
                <a16:creationId xmlns:a16="http://schemas.microsoft.com/office/drawing/2014/main" id="{3AB46AD0-9D33-4448-9AC6-230082392E32}"/>
              </a:ext>
            </a:extLst>
          </p:cNvPr>
          <p:cNvSpPr txBox="1">
            <a:spLocks/>
          </p:cNvSpPr>
          <p:nvPr/>
        </p:nvSpPr>
        <p:spPr>
          <a:xfrm>
            <a:off x="225860" y="122139"/>
            <a:ext cx="8712968" cy="282526"/>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lnSpc>
                <a:spcPct val="115000"/>
              </a:lnSpc>
            </a:pPr>
            <a:r>
              <a:rPr lang="tg-Cyrl-TJ"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Ҷараёни расиш ба замин</a:t>
            </a:r>
            <a:endParaRPr lang="ru-RU"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F11C1A78-9091-4D03-AD98-4EA7D9A25D80}"/>
              </a:ext>
            </a:extLst>
          </p:cNvPr>
          <p:cNvSpPr txBox="1"/>
          <p:nvPr/>
        </p:nvSpPr>
        <p:spPr>
          <a:xfrm>
            <a:off x="1115616" y="980728"/>
            <a:ext cx="7560840" cy="3560590"/>
          </a:xfrm>
          <a:prstGeom prst="rect">
            <a:avLst/>
          </a:prstGeom>
          <a:noFill/>
        </p:spPr>
        <p:txBody>
          <a:bodyPr wrap="square">
            <a:spAutoFit/>
          </a:bodyPr>
          <a:lstStyle/>
          <a:p>
            <a:pPr algn="just">
              <a:lnSpc>
                <a:spcPct val="115000"/>
              </a:lnSpc>
              <a:spcAft>
                <a:spcPts val="1000"/>
              </a:spcAf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Бо зиёд шудани ҷараёни ҶРЯ, изофашиддатҳои камонӣ кам мешаванд. Ин ба он вобаста аст, ки камон хусусияти устувортар мегирад ва ҳангоми ҷараёнҳои калон тамоман намешавад.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15000"/>
              </a:lnSpc>
              <a:spcAft>
                <a:spcPts val="1000"/>
              </a:spcAf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Ҳангоми ҷараёнҳои ҶРЯ:</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15000"/>
              </a:lnSpc>
              <a:spcAft>
                <a:spcPts val="1000"/>
              </a:spcAft>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аз </a:t>
            </a: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10 то 20 А</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 изофашиддатҳо аз (3,U) зиёд намешаванд;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15000"/>
              </a:lnSpc>
              <a:spcAft>
                <a:spcPts val="1000"/>
              </a:spcAft>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аз </a:t>
            </a: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20 то 50 А</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 изофашиддатҳо аз (2.7,U) зиёд намешаванд.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23824548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1">
            <a:extLst>
              <a:ext uri="{FF2B5EF4-FFF2-40B4-BE49-F238E27FC236}">
                <a16:creationId xmlns:a16="http://schemas.microsoft.com/office/drawing/2014/main" id="{BD9FA17B-7002-4AA0-BA8E-2985993A2EB3}"/>
              </a:ext>
            </a:extLst>
          </p:cNvPr>
          <p:cNvSpPr txBox="1">
            <a:spLocks/>
          </p:cNvSpPr>
          <p:nvPr/>
        </p:nvSpPr>
        <p:spPr>
          <a:xfrm>
            <a:off x="225860" y="122139"/>
            <a:ext cx="8712968" cy="282526"/>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lnSpc>
                <a:spcPct val="115000"/>
              </a:lnSpc>
            </a:pPr>
            <a:r>
              <a:rPr lang="tg-Cyrl-TJ"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Ҷараёни расиш ба замин</a:t>
            </a:r>
            <a:endParaRPr lang="ru-RU"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2D836C10-43C4-4D48-8A5D-CDC0976EA5BC}"/>
              </a:ext>
            </a:extLst>
          </p:cNvPr>
          <p:cNvSpPr txBox="1"/>
          <p:nvPr/>
        </p:nvSpPr>
        <p:spPr>
          <a:xfrm>
            <a:off x="1043608" y="332656"/>
            <a:ext cx="7776864" cy="1047210"/>
          </a:xfrm>
          <a:prstGeom prst="rect">
            <a:avLst/>
          </a:prstGeom>
          <a:noFill/>
        </p:spPr>
        <p:txBody>
          <a:bodyPr wrap="square">
            <a:spAutoFit/>
          </a:bodyPr>
          <a:lstStyle/>
          <a:p>
            <a:pPr algn="just">
              <a:lnSpc>
                <a:spcPct val="150000"/>
              </a:lnSpc>
            </a:pPr>
            <a:r>
              <a:rPr lang="ru-RU" sz="2200" dirty="0">
                <a:effectLst/>
                <a:latin typeface="Times New Roman" panose="02020603050405020304" pitchFamily="18" charset="0"/>
                <a:ea typeface="Times New Roman" panose="02020603050405020304" pitchFamily="18" charset="0"/>
              </a:rPr>
              <a:t>Ҷадвали 2 — Хусусиятҳои режими заминкунии резонансии нейтрал (нейтрали ҷуброншуда)</a:t>
            </a:r>
          </a:p>
        </p:txBody>
      </p:sp>
      <p:pic>
        <p:nvPicPr>
          <p:cNvPr id="9" name="Рисунок 8">
            <a:extLst>
              <a:ext uri="{FF2B5EF4-FFF2-40B4-BE49-F238E27FC236}">
                <a16:creationId xmlns:a16="http://schemas.microsoft.com/office/drawing/2014/main" id="{DABE791A-720C-42D7-8461-24449A673B53}"/>
              </a:ext>
            </a:extLst>
          </p:cNvPr>
          <p:cNvPicPr>
            <a:picLocks noChangeAspect="1"/>
          </p:cNvPicPr>
          <p:nvPr/>
        </p:nvPicPr>
        <p:blipFill rotWithShape="1">
          <a:blip r:embed="rId2"/>
          <a:srcRect t="10548"/>
          <a:stretch/>
        </p:blipFill>
        <p:spPr>
          <a:xfrm>
            <a:off x="1763687" y="1457249"/>
            <a:ext cx="6541469" cy="3915967"/>
          </a:xfrm>
          <a:prstGeom prst="rect">
            <a:avLst/>
          </a:prstGeom>
        </p:spPr>
      </p:pic>
      <p:sp>
        <p:nvSpPr>
          <p:cNvPr id="10" name="Прямоугольник 9">
            <a:extLst>
              <a:ext uri="{FF2B5EF4-FFF2-40B4-BE49-F238E27FC236}">
                <a16:creationId xmlns:a16="http://schemas.microsoft.com/office/drawing/2014/main" id="{416F2B4F-2FCF-4F65-B331-56697DDA4241}"/>
              </a:ext>
            </a:extLst>
          </p:cNvPr>
          <p:cNvSpPr/>
          <p:nvPr/>
        </p:nvSpPr>
        <p:spPr>
          <a:xfrm>
            <a:off x="539552" y="5770130"/>
            <a:ext cx="6480720" cy="461665"/>
          </a:xfrm>
          <a:prstGeom prst="rect">
            <a:avLst/>
          </a:prstGeom>
        </p:spPr>
        <p:txBody>
          <a:bodyPr wrap="square">
            <a:spAutoFit/>
          </a:bodyPr>
          <a:lstStyle/>
          <a:p>
            <a:r>
              <a:rPr lang="tg-Cyrl-TJ" sz="1200" dirty="0">
                <a:latin typeface="Times New Roman" panose="02020603050405020304" pitchFamily="18" charset="0"/>
                <a:cs typeface="Times New Roman" panose="02020603050405020304" pitchFamily="18" charset="0"/>
              </a:rPr>
              <a:t>Расми 4</a:t>
            </a:r>
            <a:r>
              <a:rPr lang="tg-Cyrl-TJ" sz="1200" i="1" dirty="0">
                <a:latin typeface="Times New Roman" panose="02020603050405020304" pitchFamily="18" charset="0"/>
                <a:cs typeface="Times New Roman" panose="02020603050405020304" pitchFamily="18" charset="0"/>
              </a:rPr>
              <a:t>.</a:t>
            </a:r>
            <a:r>
              <a:rPr lang="ru-RU" sz="1200" b="1" dirty="0">
                <a:effectLst/>
                <a:latin typeface="Times New Roman" panose="02020603050405020304" pitchFamily="18" charset="0"/>
                <a:ea typeface="Calibri" panose="020F0502020204030204" pitchFamily="34" charset="0"/>
                <a:cs typeface="Times New Roman" panose="02020603050405020304" pitchFamily="18" charset="0"/>
              </a:rPr>
              <a:t> </a:t>
            </a:r>
            <a:r>
              <a:rPr lang="tg-Cyrl-TJ" sz="1200" i="1" dirty="0">
                <a:effectLst/>
                <a:latin typeface="Times New Roman" panose="02020603050405020304" pitchFamily="18" charset="0"/>
                <a:ea typeface="Calibri" panose="020F0502020204030204" pitchFamily="34" charset="0"/>
                <a:cs typeface="Times New Roman" panose="02020603050405020304" pitchFamily="18" charset="0"/>
              </a:rPr>
              <a:t>Хусусиятҳои реҷаи расиши якфазаи резонансии нейтрал (ҷуброншуда).</a:t>
            </a:r>
          </a:p>
          <a:p>
            <a:r>
              <a:rPr lang="tg-Cyrl-TJ" sz="1200" i="1" dirty="0">
                <a:latin typeface="Times New Roman" panose="02020603050405020304" pitchFamily="18" charset="0"/>
                <a:cs typeface="Times New Roman" panose="02020603050405020304" pitchFamily="18" charset="0"/>
              </a:rPr>
              <a:t> Аз муаллиф: бо истифода аз зеҳни сунъи (</a:t>
            </a:r>
            <a:r>
              <a:rPr lang="en-US" sz="1200" i="1" dirty="0">
                <a:latin typeface="Times New Roman" panose="02020603050405020304" pitchFamily="18" charset="0"/>
                <a:cs typeface="Times New Roman" panose="02020603050405020304" pitchFamily="18" charset="0"/>
              </a:rPr>
              <a:t>AI</a:t>
            </a:r>
            <a:r>
              <a:rPr lang="tg-Cyrl-TJ" sz="1200" i="1" dirty="0">
                <a:latin typeface="Times New Roman" panose="02020603050405020304" pitchFamily="18" charset="0"/>
                <a:cs typeface="Times New Roman" panose="02020603050405020304" pitchFamily="18" charset="0"/>
              </a:rPr>
              <a:t>) сохта шудааст. </a:t>
            </a:r>
            <a:endParaRPr lang="ru-RU" sz="1200"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5987914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1">
            <a:extLst>
              <a:ext uri="{FF2B5EF4-FFF2-40B4-BE49-F238E27FC236}">
                <a16:creationId xmlns:a16="http://schemas.microsoft.com/office/drawing/2014/main" id="{9A88D295-3730-4E7B-A667-9DDDFE2D678B}"/>
              </a:ext>
            </a:extLst>
          </p:cNvPr>
          <p:cNvSpPr txBox="1">
            <a:spLocks/>
          </p:cNvSpPr>
          <p:nvPr/>
        </p:nvSpPr>
        <p:spPr>
          <a:xfrm>
            <a:off x="225860" y="122139"/>
            <a:ext cx="8712968" cy="282526"/>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lnSpc>
                <a:spcPct val="115000"/>
              </a:lnSpc>
            </a:pPr>
            <a:r>
              <a:rPr lang="tg-Cyrl-TJ"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Ҷараёни расиш ба замин</a:t>
            </a:r>
            <a:endParaRPr lang="ru-RU"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5E4EE263-31F9-42F2-AA4B-4139103B1DC4}"/>
              </a:ext>
            </a:extLst>
          </p:cNvPr>
          <p:cNvSpPr txBox="1"/>
          <p:nvPr/>
        </p:nvSpPr>
        <p:spPr>
          <a:xfrm>
            <a:off x="971600" y="692696"/>
            <a:ext cx="7776864" cy="5366341"/>
          </a:xfrm>
          <a:prstGeom prst="rect">
            <a:avLst/>
          </a:prstGeom>
          <a:noFill/>
        </p:spPr>
        <p:txBody>
          <a:bodyPr wrap="square">
            <a:spAutoFit/>
          </a:bodyPr>
          <a:lstStyle/>
          <a:p>
            <a:pPr algn="just">
              <a:lnSpc>
                <a:spcPct val="150000"/>
              </a:lnSpc>
              <a:spcAft>
                <a:spcPts val="1000"/>
              </a:spcAft>
            </a:pPr>
            <a:r>
              <a:rPr lang="tg-Cyrl-TJ" sz="2200" b="1" dirty="0">
                <a:effectLst/>
                <a:latin typeface="Times New Roman" panose="02020603050405020304" pitchFamily="18" charset="0"/>
                <a:ea typeface="Times New Roman" panose="02020603050405020304" pitchFamily="18" charset="0"/>
                <a:cs typeface="Times New Roman" panose="02020603050405020304" pitchFamily="18" charset="0"/>
              </a:rPr>
              <a:t>Реактори хомӯшкунандаи камон (РХК)</a:t>
            </a: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 — дастгоҳест, ки барои хомӯш кардани камони расиш ба замин ва маҳдуд намудани изофашиддатҳо ҳангоми алангагирии такрории камони заминӣ пешбинӣ шудааст.</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1000"/>
              </a:spcAft>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Аз рӯи усули танзими ҷараёни ҷуброн, РХК-ҳои муосир ба се навъ ҷудо мешаванд: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бо иваз намудани шохаҳои (ответвленияҳои) печ;</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бо тағйир додани фосила (зазор) дар системаи магнитӣ;</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бо тағйир додани индуктивият тавассути магниткунонӣ (подмагничивание) бо ҷараёни доимӣ.</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95222929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a:extLst>
              <a:ext uri="{FF2B5EF4-FFF2-40B4-BE49-F238E27FC236}">
                <a16:creationId xmlns:a16="http://schemas.microsoft.com/office/drawing/2014/main" id="{60D37106-F70E-47A1-9316-1B0436A3C5A5}"/>
              </a:ext>
            </a:extLst>
          </p:cNvPr>
          <p:cNvSpPr txBox="1">
            <a:spLocks/>
          </p:cNvSpPr>
          <p:nvPr/>
        </p:nvSpPr>
        <p:spPr>
          <a:xfrm>
            <a:off x="215516" y="116633"/>
            <a:ext cx="8712968" cy="28803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lnSpc>
                <a:spcPct val="115000"/>
              </a:lnSpc>
            </a:pPr>
            <a:r>
              <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Хулосаи лексия</a:t>
            </a:r>
            <a:endParaRPr lang="ru-RU" sz="24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8" name="TextBox 7">
            <a:extLst>
              <a:ext uri="{FF2B5EF4-FFF2-40B4-BE49-F238E27FC236}">
                <a16:creationId xmlns:a16="http://schemas.microsoft.com/office/drawing/2014/main" id="{A3F10D7C-F758-41BD-8726-6C18727F3E25}"/>
              </a:ext>
            </a:extLst>
          </p:cNvPr>
          <p:cNvSpPr txBox="1"/>
          <p:nvPr/>
        </p:nvSpPr>
        <p:spPr>
          <a:xfrm>
            <a:off x="755576" y="980728"/>
            <a:ext cx="8172908" cy="4478149"/>
          </a:xfrm>
          <a:prstGeom prst="rect">
            <a:avLst/>
          </a:prstGeom>
          <a:noFill/>
        </p:spPr>
        <p:txBody>
          <a:bodyPr wrap="square">
            <a:spAutoFit/>
          </a:bodyPr>
          <a:lstStyle/>
          <a:p>
            <a:pPr algn="just"/>
            <a:r>
              <a:rPr lang="ru-RU" sz="1900" dirty="0">
                <a:latin typeface="Times New Roman" panose="02020603050405020304" pitchFamily="18" charset="0"/>
                <a:cs typeface="Times New Roman" panose="02020603050405020304" pitchFamily="18" charset="0"/>
              </a:rPr>
              <a:t>      Дар лексияи мазкур таҳлили хатарҳои барқӣ дар шабакаҳо бо реҷаҳои гуногуни нейтрал баррасӣ гардид. Нишон дода шуд, ки дар шабакаҳои бо нейтрали оиқшуда ҷараёни расиши якфаза (ҶРЯ) одатан хурд буда, ба кори муқаррарии шабака таъсири ҷиддӣ намерасонад, аммо метавонад ба пайдоиши камони барқӣ ва изофашиддатҳо оварда расонад. Хусусияти ноустувори камон ва эҳтимоли гузариши он ба РК-и байнифазавӣ ҳамчун омили хавфнок таъкид гардид.</a:t>
            </a:r>
          </a:p>
          <a:p>
            <a:pPr algn="just"/>
            <a:r>
              <a:rPr lang="ru-RU" sz="1900" dirty="0">
                <a:latin typeface="Times New Roman" panose="02020603050405020304" pitchFamily="18" charset="0"/>
                <a:cs typeface="Times New Roman" panose="02020603050405020304" pitchFamily="18" charset="0"/>
              </a:rPr>
              <a:t>      Барои паст кардани таъсири манфии ҶРЯ истифодаи реактори хомӯшкунандаи камон (РХК) муҳим мебошад, ки бо ҷуброни ҷараёни иқтидорнок ба хомӯшшавии камон ва кам шудани изофашиддатҳо мусоидат мекунад. Самаранокии он бештар дар ҳолати танзими резонансӣ ба даст меояд, гарчанде дар амал нигоҳ доштани чунин реҷа душвор аст.</a:t>
            </a:r>
          </a:p>
          <a:p>
            <a:pPr algn="just"/>
            <a:r>
              <a:rPr lang="ru-RU" sz="1900" dirty="0">
                <a:latin typeface="Times New Roman" panose="02020603050405020304" pitchFamily="18" charset="0"/>
                <a:cs typeface="Times New Roman" panose="02020603050405020304" pitchFamily="18" charset="0"/>
              </a:rPr>
              <a:t>      Ҳамчунин, масъалаҳои ҷойивазшавии нейтрал, нобаробарии иқтидорҳои фазаҳо, шартҳои иҷозатдодашудаи кори шабака ва таъсири онҳо ба бехатарии электрикӣ шарҳ дода шуданд.</a:t>
            </a:r>
          </a:p>
        </p:txBody>
      </p:sp>
    </p:spTree>
    <p:extLst>
      <p:ext uri="{BB962C8B-B14F-4D97-AF65-F5344CB8AC3E}">
        <p14:creationId xmlns:p14="http://schemas.microsoft.com/office/powerpoint/2010/main" val="337631955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279"/>
        <p:cNvGrpSpPr/>
        <p:nvPr/>
      </p:nvGrpSpPr>
      <p:grpSpPr>
        <a:xfrm>
          <a:off x="0" y="0"/>
          <a:ext cx="0" cy="0"/>
          <a:chOff x="0" y="0"/>
          <a:chExt cx="0" cy="0"/>
        </a:xfrm>
      </p:grpSpPr>
      <p:sp>
        <p:nvSpPr>
          <p:cNvPr id="280" name="Google Shape;280;p24" descr="Картинки по запросу корпоративное управление"/>
          <p:cNvSpPr/>
          <p:nvPr/>
        </p:nvSpPr>
        <p:spPr>
          <a:xfrm>
            <a:off x="116682" y="525563"/>
            <a:ext cx="228600" cy="247651"/>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463">
              <a:solidFill>
                <a:schemeClr val="dk1"/>
              </a:solidFill>
              <a:latin typeface="Century Gothic"/>
              <a:ea typeface="Century Gothic"/>
              <a:cs typeface="Century Gothic"/>
              <a:sym typeface="Century Gothic"/>
            </a:endParaRPr>
          </a:p>
        </p:txBody>
      </p:sp>
      <p:sp>
        <p:nvSpPr>
          <p:cNvPr id="2" name="Rectangle 1">
            <a:extLst>
              <a:ext uri="{FF2B5EF4-FFF2-40B4-BE49-F238E27FC236}">
                <a16:creationId xmlns:a16="http://schemas.microsoft.com/office/drawing/2014/main" id="{FBA694E1-6118-4F67-B8AC-EA300864BA36}"/>
              </a:ext>
            </a:extLst>
          </p:cNvPr>
          <p:cNvSpPr>
            <a:spLocks noChangeArrowheads="1"/>
          </p:cNvSpPr>
          <p:nvPr/>
        </p:nvSpPr>
        <p:spPr bwMode="auto">
          <a:xfrm>
            <a:off x="594525" y="620688"/>
            <a:ext cx="7954950" cy="48503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342900" lvl="0" indent="-342900" algn="just">
              <a:lnSpc>
                <a:spcPct val="115000"/>
              </a:lnSpc>
              <a:spcAft>
                <a:spcPts val="0"/>
              </a:spcAft>
              <a:buFont typeface="+mj-lt"/>
              <a:buAutoNum type="arabicPeriod"/>
            </a:pP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Шкрабак, В. С., и А. В. Луковников. </a:t>
            </a:r>
            <a:r>
              <a:rPr lang="ru-RU" sz="1800" i="1" dirty="0">
                <a:effectLst/>
                <a:latin typeface="Times New Roman" panose="02020603050405020304" pitchFamily="18" charset="0"/>
                <a:ea typeface="Times New Roman" panose="02020603050405020304" pitchFamily="18" charset="0"/>
                <a:cs typeface="Times New Roman" panose="02020603050405020304" pitchFamily="18" charset="0"/>
              </a:rPr>
              <a:t>Бехатарии ҳаёт дар истеҳсолоти кишоварзӣ</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 Москва: КолосС, 2004.</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mj-lt"/>
              <a:buAutoNum type="arabicPeriod"/>
            </a:pP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Абдуллозода, Р. Т., и Б. Т. Абдуллоев. </a:t>
            </a:r>
            <a:r>
              <a:rPr lang="ru-RU" sz="1800" i="1" dirty="0">
                <a:effectLst/>
                <a:latin typeface="Times New Roman" panose="02020603050405020304" pitchFamily="18" charset="0"/>
                <a:ea typeface="Times New Roman" panose="02020603050405020304" pitchFamily="18" charset="0"/>
                <a:cs typeface="Times New Roman" panose="02020603050405020304" pitchFamily="18" charset="0"/>
              </a:rPr>
              <a:t>Асосҳои бехатарии электрикӣ: дастури методӣ барои машғулиятҳои озмоишӣ. Қисми 1</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 Душанбе: ДТТ ба номи академик М. С. Осимӣ, 2021.</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mj-lt"/>
              <a:buAutoNum type="arabicPeriod"/>
            </a:pP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Абдуллозода, Р. Т., Д. Д. Давлатшоев, Ш. С. Саъдуллозода, Ҷ. Б. Раҳимов, И. Т. Абдуллоев, А. И. Сидоров, И. С. Окраинская, и Н. В. Глотова. </a:t>
            </a:r>
            <a:r>
              <a:rPr lang="ru-RU" sz="1800" i="1" dirty="0">
                <a:effectLst/>
                <a:latin typeface="Times New Roman" panose="02020603050405020304" pitchFamily="18" charset="0"/>
                <a:ea typeface="Times New Roman" panose="02020603050405020304" pitchFamily="18" charset="0"/>
                <a:cs typeface="Times New Roman" panose="02020603050405020304" pitchFamily="18" charset="0"/>
              </a:rPr>
              <a:t>Асосҳои бехатарии электрикӣ: тарҷума аз забони русӣ</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 Душанбе: ҶДММ «Истиқлол-2019», 2019.</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mj-lt"/>
              <a:buAutoNum type="arabicPeriod"/>
            </a:pP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Овчаренко, А. Г., и С. Л. Раско. </a:t>
            </a:r>
            <a:r>
              <a:rPr lang="ru-RU" sz="1800" i="1" dirty="0">
                <a:effectLst/>
                <a:latin typeface="Times New Roman" panose="02020603050405020304" pitchFamily="18" charset="0"/>
                <a:ea typeface="Times New Roman" panose="02020603050405020304" pitchFamily="18" charset="0"/>
                <a:cs typeface="Times New Roman" panose="02020603050405020304" pitchFamily="18" charset="0"/>
              </a:rPr>
              <a:t>Бехатарии барқ ҳангоми истифодаи иншооти электрикӣ: дастури таълимӣ</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 Бийск: Алтайский государственный технический университет (БТИ), 2008.</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1000"/>
              </a:spcAft>
              <a:buFont typeface="+mj-lt"/>
              <a:buAutoNum type="arabicPeriod"/>
            </a:pP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Монахов, А. Ф. </a:t>
            </a:r>
            <a:r>
              <a:rPr lang="ru-RU" sz="1800" i="1" dirty="0">
                <a:effectLst/>
                <a:latin typeface="Times New Roman" panose="02020603050405020304" pitchFamily="18" charset="0"/>
                <a:ea typeface="Times New Roman" panose="02020603050405020304" pitchFamily="18" charset="0"/>
                <a:cs typeface="Times New Roman" panose="02020603050405020304" pitchFamily="18" charset="0"/>
              </a:rPr>
              <a:t>Тадбирҳои бехатарии электрикӣ дар иншооти электрикӣ: китоби дарсӣ барои курсҳои такмили ихтисос ва донишҷӯёни ихтисоси муҳандисии электрикӣ</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 2008.</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TextBox 5">
            <a:extLst>
              <a:ext uri="{FF2B5EF4-FFF2-40B4-BE49-F238E27FC236}">
                <a16:creationId xmlns:a16="http://schemas.microsoft.com/office/drawing/2014/main" id="{D2C0943B-429F-4026-A4C9-47D94996980B}"/>
              </a:ext>
            </a:extLst>
          </p:cNvPr>
          <p:cNvSpPr txBox="1"/>
          <p:nvPr/>
        </p:nvSpPr>
        <p:spPr>
          <a:xfrm>
            <a:off x="3923928" y="156231"/>
            <a:ext cx="1512168" cy="461665"/>
          </a:xfrm>
          <a:prstGeom prst="rect">
            <a:avLst/>
          </a:prstGeom>
          <a:noFill/>
        </p:spPr>
        <p:txBody>
          <a:bodyPr wrap="square">
            <a:spAutoFit/>
          </a:bodyPr>
          <a:lstStyle/>
          <a:p>
            <a:r>
              <a:rPr lang="tg-Cyrl-TJ" sz="2400" b="1" i="1" dirty="0">
                <a:latin typeface="Times New Roman" panose="02020603050405020304" pitchFamily="18" charset="0"/>
                <a:cs typeface="Times New Roman" panose="02020603050405020304" pitchFamily="18" charset="0"/>
              </a:rPr>
              <a:t>Адабиёт</a:t>
            </a:r>
            <a:endParaRPr lang="ru-RU" sz="2400" b="1" i="1" dirty="0"/>
          </a:p>
        </p:txBody>
      </p:sp>
    </p:spTree>
    <p:extLst>
      <p:ext uri="{BB962C8B-B14F-4D97-AF65-F5344CB8AC3E}">
        <p14:creationId xmlns:p14="http://schemas.microsoft.com/office/powerpoint/2010/main" val="426108176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286"/>
        <p:cNvGrpSpPr/>
        <p:nvPr/>
      </p:nvGrpSpPr>
      <p:grpSpPr>
        <a:xfrm>
          <a:off x="0" y="0"/>
          <a:ext cx="0" cy="0"/>
          <a:chOff x="0" y="0"/>
          <a:chExt cx="0" cy="0"/>
        </a:xfrm>
      </p:grpSpPr>
      <p:sp>
        <p:nvSpPr>
          <p:cNvPr id="287" name="Google Shape;287;p25"/>
          <p:cNvSpPr txBox="1">
            <a:spLocks noGrp="1"/>
          </p:cNvSpPr>
          <p:nvPr>
            <p:ph idx="1"/>
          </p:nvPr>
        </p:nvSpPr>
        <p:spPr>
          <a:xfrm>
            <a:off x="773723" y="2029981"/>
            <a:ext cx="7596554" cy="1966906"/>
          </a:xfrm>
          <a:prstGeom prst="rect">
            <a:avLst/>
          </a:prstGeom>
          <a:noFill/>
          <a:ln>
            <a:noFill/>
          </a:ln>
        </p:spPr>
        <p:txBody>
          <a:bodyPr spcFirstLastPara="1" wrap="square" lIns="91425" tIns="45700" rIns="91425" bIns="45700" anchor="t" anchorCtr="0">
            <a:normAutofit/>
          </a:bodyPr>
          <a:lstStyle/>
          <a:p>
            <a:pPr marL="228600" lvl="0" indent="-50800" algn="ctr" rtl="0">
              <a:lnSpc>
                <a:spcPct val="90000"/>
              </a:lnSpc>
              <a:spcBef>
                <a:spcPts val="0"/>
              </a:spcBef>
              <a:spcAft>
                <a:spcPts val="0"/>
              </a:spcAft>
              <a:buClr>
                <a:schemeClr val="dk1"/>
              </a:buClr>
              <a:buSzPts val="2800"/>
              <a:buNone/>
            </a:pPr>
            <a:endParaRPr sz="3200" dirty="0">
              <a:latin typeface="Times New Roman" panose="02020603050405020304" pitchFamily="18" charset="0"/>
              <a:cs typeface="Times New Roman" panose="02020603050405020304" pitchFamily="18" charset="0"/>
            </a:endParaRPr>
          </a:p>
          <a:p>
            <a:pPr marL="228600" lvl="0" indent="-50800" algn="ctr" rtl="0">
              <a:lnSpc>
                <a:spcPct val="90000"/>
              </a:lnSpc>
              <a:spcBef>
                <a:spcPts val="1000"/>
              </a:spcBef>
              <a:spcAft>
                <a:spcPts val="0"/>
              </a:spcAft>
              <a:buClr>
                <a:schemeClr val="dk1"/>
              </a:buClr>
              <a:buSzPts val="2800"/>
              <a:buNone/>
            </a:pPr>
            <a:endParaRPr sz="3200" dirty="0">
              <a:latin typeface="Times New Roman" panose="02020603050405020304" pitchFamily="18" charset="0"/>
              <a:cs typeface="Times New Roman" panose="02020603050405020304" pitchFamily="18" charset="0"/>
            </a:endParaRPr>
          </a:p>
          <a:p>
            <a:pPr marL="0" lvl="0" indent="0" algn="ctr" rtl="0">
              <a:lnSpc>
                <a:spcPct val="90000"/>
              </a:lnSpc>
              <a:spcBef>
                <a:spcPts val="1000"/>
              </a:spcBef>
              <a:spcAft>
                <a:spcPts val="0"/>
              </a:spcAft>
              <a:buClr>
                <a:schemeClr val="dk1"/>
              </a:buClr>
              <a:buSzPts val="2800"/>
              <a:buNone/>
            </a:pPr>
            <a:r>
              <a:rPr lang="uz-Cyrl-UZ" sz="3200" b="1" dirty="0">
                <a:latin typeface="Times New Roman" panose="02020603050405020304" pitchFamily="18" charset="0"/>
                <a:cs typeface="Times New Roman" panose="02020603050405020304" pitchFamily="18" charset="0"/>
              </a:rPr>
              <a:t> </a:t>
            </a:r>
            <a:r>
              <a:rPr lang="uz-Cyrl-UZ" sz="3200" b="1" dirty="0">
                <a:latin typeface="Times New Roman" panose="02020603050405020304" pitchFamily="18" charset="0"/>
                <a:ea typeface="Times New Roman"/>
                <a:cs typeface="Times New Roman" panose="02020603050405020304" pitchFamily="18" charset="0"/>
                <a:sym typeface="Times New Roman"/>
              </a:rPr>
              <a:t>ТАШАККУР!</a:t>
            </a:r>
            <a:endParaRPr sz="3200" b="1" dirty="0">
              <a:latin typeface="Times New Roman" panose="02020603050405020304" pitchFamily="18" charset="0"/>
              <a:ea typeface="Times New Roman"/>
              <a:cs typeface="Times New Roman" panose="02020603050405020304" pitchFamily="18" charset="0"/>
              <a:sym typeface="Times New Roman"/>
            </a:endParaRPr>
          </a:p>
        </p:txBody>
      </p:sp>
    </p:spTree>
    <p:extLst>
      <p:ext uri="{BB962C8B-B14F-4D97-AF65-F5344CB8AC3E}">
        <p14:creationId xmlns:p14="http://schemas.microsoft.com/office/powerpoint/2010/main" val="309071636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2549</TotalTime>
  <Words>2966</Words>
  <Application>Microsoft Office PowerPoint</Application>
  <PresentationFormat>Экран (4:3)</PresentationFormat>
  <Paragraphs>181</Paragraphs>
  <Slides>39</Slides>
  <Notes>4</Notes>
  <HiddenSlides>0</HiddenSlides>
  <MMClips>0</MMClips>
  <ScaleCrop>false</ScaleCrop>
  <HeadingPairs>
    <vt:vector size="6" baseType="variant">
      <vt:variant>
        <vt:lpstr>Использованные шрифты</vt:lpstr>
      </vt:variant>
      <vt:variant>
        <vt:i4>7</vt:i4>
      </vt:variant>
      <vt:variant>
        <vt:lpstr>Тема</vt:lpstr>
      </vt:variant>
      <vt:variant>
        <vt:i4>1</vt:i4>
      </vt:variant>
      <vt:variant>
        <vt:lpstr>Заголовки слайдов</vt:lpstr>
      </vt:variant>
      <vt:variant>
        <vt:i4>39</vt:i4>
      </vt:variant>
    </vt:vector>
  </HeadingPairs>
  <TitlesOfParts>
    <vt:vector size="47" baseType="lpstr">
      <vt:lpstr>Calibri</vt:lpstr>
      <vt:lpstr>Century Gothic</vt:lpstr>
      <vt:lpstr>Constantia</vt:lpstr>
      <vt:lpstr>Symbol</vt:lpstr>
      <vt:lpstr>Times New Roman</vt:lpstr>
      <vt:lpstr>Wingdings</vt:lpstr>
      <vt:lpstr>Wingdings 2</vt:lpstr>
      <vt:lpstr>Поток</vt:lpstr>
      <vt:lpstr>Презентация PowerPoint</vt:lpstr>
      <vt:lpstr>Презентация PowerPoint</vt:lpstr>
      <vt:lpstr>Презентация PowerPoint</vt:lpstr>
      <vt:lpstr>Реҷаҳои нейтрал ва таъсири онҳо ба бехатарӣ, рафтори шабака ҳангоми расиш ба замин</vt:lpstr>
      <vt:lpstr>Реҷаҳои нейтрал ва таъсири онҳо ба бехатарӣ, рафтори шабака ҳангоми расиш ба замин</vt:lpstr>
      <vt:lpstr>Реҷаҳои нейтрал ва таъсири онҳо ба бехатарӣ, рафтори шабака ҳангоми расиш ба замин</vt:lpstr>
      <vt:lpstr>Реҷаҳои нейтрал ва таъсири онҳо ба бехатарӣ, рафтори шабака ҳангоми расиш ба замин</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Institute of energy of Tajikistan</dc:title>
  <dc:creator>User</dc:creator>
  <cp:lastModifiedBy>Абдуллоев Бахтиёр</cp:lastModifiedBy>
  <cp:revision>79</cp:revision>
  <dcterms:created xsi:type="dcterms:W3CDTF">2026-03-15T08:20:21Z</dcterms:created>
  <dcterms:modified xsi:type="dcterms:W3CDTF">2026-06-01T03:47:02Z</dcterms:modified>
</cp:coreProperties>
</file>