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3"/>
  </p:notesMasterIdLst>
  <p:sldIdLst>
    <p:sldId id="256" r:id="rId2"/>
    <p:sldId id="258" r:id="rId3"/>
    <p:sldId id="259" r:id="rId4"/>
    <p:sldId id="265" r:id="rId5"/>
    <p:sldId id="381" r:id="rId6"/>
    <p:sldId id="382" r:id="rId7"/>
    <p:sldId id="383" r:id="rId8"/>
    <p:sldId id="267" r:id="rId9"/>
    <p:sldId id="295" r:id="rId10"/>
    <p:sldId id="322" r:id="rId11"/>
    <p:sldId id="372" r:id="rId12"/>
    <p:sldId id="373" r:id="rId13"/>
    <p:sldId id="384" r:id="rId14"/>
    <p:sldId id="374" r:id="rId15"/>
    <p:sldId id="286" r:id="rId16"/>
    <p:sldId id="335" r:id="rId17"/>
    <p:sldId id="348" r:id="rId18"/>
    <p:sldId id="385" r:id="rId19"/>
    <p:sldId id="386" r:id="rId20"/>
    <p:sldId id="387" r:id="rId21"/>
    <p:sldId id="388" r:id="rId22"/>
    <p:sldId id="349" r:id="rId23"/>
    <p:sldId id="350" r:id="rId24"/>
    <p:sldId id="351" r:id="rId25"/>
    <p:sldId id="352" r:id="rId26"/>
    <p:sldId id="353" r:id="rId27"/>
    <p:sldId id="355" r:id="rId28"/>
    <p:sldId id="354" r:id="rId29"/>
    <p:sldId id="375" r:id="rId30"/>
    <p:sldId id="357" r:id="rId31"/>
    <p:sldId id="359" r:id="rId32"/>
    <p:sldId id="360" r:id="rId33"/>
    <p:sldId id="361" r:id="rId34"/>
    <p:sldId id="362" r:id="rId35"/>
    <p:sldId id="363" r:id="rId36"/>
    <p:sldId id="364" r:id="rId37"/>
    <p:sldId id="365" r:id="rId38"/>
    <p:sldId id="366" r:id="rId39"/>
    <p:sldId id="367" r:id="rId40"/>
    <p:sldId id="368" r:id="rId41"/>
    <p:sldId id="369" r:id="rId42"/>
    <p:sldId id="370" r:id="rId43"/>
    <p:sldId id="371" r:id="rId44"/>
    <p:sldId id="376" r:id="rId45"/>
    <p:sldId id="377" r:id="rId46"/>
    <p:sldId id="378" r:id="rId47"/>
    <p:sldId id="379" r:id="rId48"/>
    <p:sldId id="380" r:id="rId49"/>
    <p:sldId id="347" r:id="rId50"/>
    <p:sldId id="261" r:id="rId51"/>
    <p:sldId id="262" r:id="rId5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75" autoAdjust="0"/>
  </p:normalViewPr>
  <p:slideViewPr>
    <p:cSldViewPr>
      <p:cViewPr varScale="1">
        <p:scale>
          <a:sx n="114" d="100"/>
          <a:sy n="114" d="100"/>
        </p:scale>
        <p:origin x="1386" y="14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04.06.2026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04.06.2026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04.06.2026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04.06.2026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04.06.2026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04.06.2026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04.06.2026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04.06.2026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04.06.2026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04.06.2026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04.06.2026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04.06.2026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04.06.2026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490199"/>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16. Ground Fault Incidents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821011"/>
          </a:xfrm>
          <a:prstGeom prst="rect">
            <a:avLst/>
          </a:prstGeom>
        </p:spPr>
        <p:txBody>
          <a:bodyPr wrap="square">
            <a:spAutoFit/>
          </a:bodyPr>
          <a:lstStyle/>
          <a:p>
            <a:pPr marL="457200" algn="ctr">
              <a:spcAft>
                <a:spcPts val="1000"/>
              </a:spcAft>
            </a:pP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 </a:t>
            </a:r>
            <a:endParaRPr lang="ru-RU"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3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742950" indent="-285750">
              <a:lnSpc>
                <a:spcPct val="115000"/>
              </a:lnSpc>
              <a:buFont typeface="Wingdings" panose="05000000000000000000" pitchFamily="2" charset="2"/>
              <a:buChar char="Ø"/>
            </a:pP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a:p>
            <a:pPr marL="742950" indent="-285750">
              <a:lnSpc>
                <a:spcPct val="115000"/>
              </a:lnSpc>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a:p>
            <a:pPr marL="742950" indent="-285750">
              <a:lnSpc>
                <a:spcPct val="115000"/>
              </a:lnSpc>
              <a:buFont typeface="Wingdings" panose="05000000000000000000" pitchFamily="2" charset="2"/>
              <a:buChar char="Ø"/>
            </a:pP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Оқибатҳои расиш ба замин</a:t>
            </a:r>
          </a:p>
          <a:p>
            <a:pPr marL="742950" indent="-285750">
              <a:lnSpc>
                <a:spcPct val="115000"/>
              </a:lnSpc>
              <a:buFont typeface="Wingdings" panose="05000000000000000000" pitchFamily="2" charset="2"/>
              <a:buChar char="Ø"/>
            </a:pP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a:p>
            <a:pPr marL="742950" indent="-285750">
              <a:lnSpc>
                <a:spcPct val="115000"/>
              </a:lnSpc>
              <a:buFont typeface="Wingdings" panose="05000000000000000000" pitchFamily="2" charset="2"/>
              <a:buChar char="Ø"/>
            </a:pP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8"/>
            <a:ext cx="8712968" cy="570557"/>
          </a:xfrm>
        </p:spPr>
        <p:txBody>
          <a:bodyPr>
            <a:noAutofit/>
          </a:bodyPr>
          <a:lstStyle/>
          <a:p>
            <a:pPr marL="457200" algn="ctr">
              <a:spcBef>
                <a:spcPts val="0"/>
              </a:spcBef>
            </a:pPr>
            <a:r>
              <a:rPr lang="tg-Cyrl-TJ"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5" name="TextBox 4">
            <a:extLst>
              <a:ext uri="{FF2B5EF4-FFF2-40B4-BE49-F238E27FC236}">
                <a16:creationId xmlns:a16="http://schemas.microsoft.com/office/drawing/2014/main" id="{A8E665ED-AEC8-4DB3-A644-1B96E417DAAB}"/>
              </a:ext>
            </a:extLst>
          </p:cNvPr>
          <p:cNvSpPr txBox="1"/>
          <p:nvPr/>
        </p:nvSpPr>
        <p:spPr>
          <a:xfrm>
            <a:off x="971600" y="1340768"/>
            <a:ext cx="7632848" cy="3085075"/>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шароити муосир рушди босуръати манбаъҳои барқароршавандаи энергия (офтобӣ, бодӣ ва ғайра) сохтори анъанавии системаҳои энергетикиро тағйир медиҳад. Бо воридшавии МБЭ ба шабака, масъалаҳои бехатарии барқӣ, махсусан ҳангоми расиши занҷир ба замин, аҳамияти махсус пайдо мекунанд.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5520BDA-745A-46DB-89FA-E311DE0E259B}"/>
              </a:ext>
            </a:extLst>
          </p:cNvPr>
          <p:cNvSpPr txBox="1"/>
          <p:nvPr/>
        </p:nvSpPr>
        <p:spPr>
          <a:xfrm>
            <a:off x="899592" y="980728"/>
            <a:ext cx="7920880" cy="1107996"/>
          </a:xfrm>
          <a:prstGeom prst="rect">
            <a:avLst/>
          </a:prstGeom>
          <a:noFill/>
        </p:spPr>
        <p:txBody>
          <a:bodyPr wrap="square">
            <a:spAutoFit/>
          </a:bodyPr>
          <a:lstStyle/>
          <a:p>
            <a:pPr algn="just"/>
            <a:r>
              <a:rPr lang="ru-RU" sz="2200" dirty="0">
                <a:latin typeface="Times New Roman" panose="02020603050405020304" pitchFamily="18" charset="0"/>
                <a:cs typeface="Times New Roman" panose="02020603050405020304" pitchFamily="18" charset="0"/>
              </a:rPr>
              <a:t>	Дар шабакаҳои барқӣ (аз ҷумла бо манбаҳои барқароршавандаи энергия – СЭС, ВЭС ва ғ.) расиши кӯтоҳ (короткое замыкание) ба якчанд намудҳо ҷудо мешавад:</a:t>
            </a:r>
          </a:p>
        </p:txBody>
      </p:sp>
      <p:sp>
        <p:nvSpPr>
          <p:cNvPr id="6" name="Заголовок 1">
            <a:extLst>
              <a:ext uri="{FF2B5EF4-FFF2-40B4-BE49-F238E27FC236}">
                <a16:creationId xmlns:a16="http://schemas.microsoft.com/office/drawing/2014/main" id="{23BB510D-A4D8-475C-8788-99D634DBD00C}"/>
              </a:ext>
            </a:extLst>
          </p:cNvPr>
          <p:cNvSpPr>
            <a:spLocks noGrp="1"/>
          </p:cNvSpPr>
          <p:nvPr>
            <p:ph type="title"/>
          </p:nvPr>
        </p:nvSpPr>
        <p:spPr>
          <a:xfrm>
            <a:off x="225860" y="122138"/>
            <a:ext cx="8712968" cy="570557"/>
          </a:xfrm>
        </p:spPr>
        <p:txBody>
          <a:bodyPr>
            <a:noAutofit/>
          </a:bodyPr>
          <a:lstStyle/>
          <a:p>
            <a:pPr marL="457200" algn="ctr">
              <a:spcBef>
                <a:spcPts val="0"/>
              </a:spcBef>
            </a:pPr>
            <a:r>
              <a:rPr lang="tg-Cyrl-TJ"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8" name="TextBox 7">
            <a:extLst>
              <a:ext uri="{FF2B5EF4-FFF2-40B4-BE49-F238E27FC236}">
                <a16:creationId xmlns:a16="http://schemas.microsoft.com/office/drawing/2014/main" id="{72C0F116-C79B-4B24-8008-6E4A8303AFC7}"/>
              </a:ext>
            </a:extLst>
          </p:cNvPr>
          <p:cNvSpPr txBox="1"/>
          <p:nvPr/>
        </p:nvSpPr>
        <p:spPr>
          <a:xfrm>
            <a:off x="801164" y="2204864"/>
            <a:ext cx="8064896" cy="3078535"/>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1. Аз рӯи шумораи фазаҳо</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Якфаза (1-фаза ба замин) – маъмултарин ҳолат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Дуфаза (байни ду фаза)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Дуфаза ба замин (2 фаза + замин)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Сефаза (3-фаза) – вазнинтарин ҳолат, ҷараён хеле калон мешавад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Сефаза ба замин</a:t>
            </a:r>
          </a:p>
        </p:txBody>
      </p:sp>
    </p:spTree>
    <p:extLst>
      <p:ext uri="{BB962C8B-B14F-4D97-AF65-F5344CB8AC3E}">
        <p14:creationId xmlns:p14="http://schemas.microsoft.com/office/powerpoint/2010/main" val="1075203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836D3EA-D58A-4756-AFEC-6F25D45A3956}"/>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marL="457200" algn="ctr">
              <a:spcBef>
                <a:spcPts val="0"/>
              </a:spcBef>
            </a:pPr>
            <a:r>
              <a:rPr lang="tg-Cyrl-TJ"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6" name="TextBox 5">
            <a:extLst>
              <a:ext uri="{FF2B5EF4-FFF2-40B4-BE49-F238E27FC236}">
                <a16:creationId xmlns:a16="http://schemas.microsoft.com/office/drawing/2014/main" id="{13B9ACC4-F7E0-4C39-9A2D-4A7E9E8AECC6}"/>
              </a:ext>
            </a:extLst>
          </p:cNvPr>
          <p:cNvSpPr txBox="1"/>
          <p:nvPr/>
        </p:nvSpPr>
        <p:spPr>
          <a:xfrm>
            <a:off x="827584" y="908720"/>
            <a:ext cx="8064896" cy="2062872"/>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2. Аз рӯи шумораи фазаҳои расида ба замин</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Бо замин (замыкание на землю) – масалан, фаза ба корпус ё хок мерасад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Бе замин (байнифазавӣ) – танҳо байни ноқилҳои фаза</a:t>
            </a:r>
          </a:p>
        </p:txBody>
      </p:sp>
      <p:sp>
        <p:nvSpPr>
          <p:cNvPr id="8" name="TextBox 7">
            <a:extLst>
              <a:ext uri="{FF2B5EF4-FFF2-40B4-BE49-F238E27FC236}">
                <a16:creationId xmlns:a16="http://schemas.microsoft.com/office/drawing/2014/main" id="{9D41F985-C282-40D9-B7C1-EA396F9CD451}"/>
              </a:ext>
            </a:extLst>
          </p:cNvPr>
          <p:cNvSpPr txBox="1"/>
          <p:nvPr/>
        </p:nvSpPr>
        <p:spPr>
          <a:xfrm>
            <a:off x="899592" y="3171548"/>
            <a:ext cx="7920880" cy="2062872"/>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3. Аз рӯи характери ҷараён</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Металлии (сахт) – муқовимат қариб сифр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Бо муқовимат (камонӣ / искровой) – тавассути камон (дуга), муқовимат мавҷуд аст</a:t>
            </a:r>
          </a:p>
        </p:txBody>
      </p:sp>
    </p:spTree>
    <p:extLst>
      <p:ext uri="{BB962C8B-B14F-4D97-AF65-F5344CB8AC3E}">
        <p14:creationId xmlns:p14="http://schemas.microsoft.com/office/powerpoint/2010/main" val="2207441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0980D486-8376-47A7-931C-2CD663A36B45}"/>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marL="457200" algn="ctr">
              <a:spcBef>
                <a:spcPts val="0"/>
              </a:spcBef>
            </a:pPr>
            <a:r>
              <a:rPr lang="tg-Cyrl-TJ"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6" name="TextBox 5">
            <a:extLst>
              <a:ext uri="{FF2B5EF4-FFF2-40B4-BE49-F238E27FC236}">
                <a16:creationId xmlns:a16="http://schemas.microsoft.com/office/drawing/2014/main" id="{9EBB8346-3812-404F-9095-044C8C181A29}"/>
              </a:ext>
            </a:extLst>
          </p:cNvPr>
          <p:cNvSpPr txBox="1"/>
          <p:nvPr/>
        </p:nvSpPr>
        <p:spPr>
          <a:xfrm>
            <a:off x="827584" y="720942"/>
            <a:ext cx="7992888" cy="1555041"/>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4. Аз рӯи давомнокӣ</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Кӯтоҳмуддат – зуд бартараф мешавад (кор кардани муҳофизат) </a:t>
            </a:r>
          </a:p>
          <a:p>
            <a:pPr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Дарозмуддат – хатарнок, метавонад таҷҳизотро сӯзонад</a:t>
            </a:r>
          </a:p>
        </p:txBody>
      </p:sp>
      <p:sp>
        <p:nvSpPr>
          <p:cNvPr id="8" name="TextBox 7">
            <a:extLst>
              <a:ext uri="{FF2B5EF4-FFF2-40B4-BE49-F238E27FC236}">
                <a16:creationId xmlns:a16="http://schemas.microsoft.com/office/drawing/2014/main" id="{1EE9CD43-89BD-437B-A46B-2168D6E29F1D}"/>
              </a:ext>
            </a:extLst>
          </p:cNvPr>
          <p:cNvSpPr txBox="1"/>
          <p:nvPr/>
        </p:nvSpPr>
        <p:spPr>
          <a:xfrm>
            <a:off x="851378" y="2420888"/>
            <a:ext cx="7962050" cy="3139321"/>
          </a:xfrm>
          <a:prstGeom prst="rect">
            <a:avLst/>
          </a:prstGeom>
          <a:noFill/>
        </p:spPr>
        <p:txBody>
          <a:bodyPr wrap="square">
            <a:spAutoFit/>
          </a:bodyPr>
          <a:lstStyle/>
          <a:p>
            <a:r>
              <a:rPr lang="ru-RU" sz="2200" dirty="0">
                <a:latin typeface="Times New Roman" panose="02020603050405020304" pitchFamily="18" charset="0"/>
                <a:cs typeface="Times New Roman" panose="02020603050405020304" pitchFamily="18" charset="0"/>
              </a:rPr>
              <a:t>5. Хусусият барои системаҳои ВИЭ</a:t>
            </a:r>
          </a:p>
          <a:p>
            <a:r>
              <a:rPr lang="ru-RU" sz="2200" dirty="0">
                <a:latin typeface="Times New Roman" panose="02020603050405020304" pitchFamily="18" charset="0"/>
                <a:cs typeface="Times New Roman" panose="02020603050405020304" pitchFamily="18" charset="0"/>
              </a:rPr>
              <a:t>Дар системаҳои дорои СЭС ва ВЭС хусусиятҳои иловагӣ вуҷуд доранд:</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Расиши кӯтоҳ аз ҷониби инверторҳо – ҷараён маҳдуд (одатан 1.1–1.5 маротиба аз номинал)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Расиши кӯтоҳ дар тарафи </a:t>
            </a:r>
            <a:r>
              <a:rPr lang="en-US" sz="2200" dirty="0">
                <a:latin typeface="Times New Roman" panose="02020603050405020304" pitchFamily="18" charset="0"/>
                <a:cs typeface="Times New Roman" panose="02020603050405020304" pitchFamily="18" charset="0"/>
              </a:rPr>
              <a:t>DC (</a:t>
            </a:r>
            <a:r>
              <a:rPr lang="ru-RU" sz="2200" dirty="0">
                <a:latin typeface="Times New Roman" panose="02020603050405020304" pitchFamily="18" charset="0"/>
                <a:cs typeface="Times New Roman" panose="02020603050405020304" pitchFamily="18" charset="0"/>
              </a:rPr>
              <a:t>панелҳои офтобӣ) – ҷараён аз ҷуфтҳои </a:t>
            </a:r>
            <a:r>
              <a:rPr lang="en-US" sz="2200" dirty="0">
                <a:latin typeface="Times New Roman" panose="02020603050405020304" pitchFamily="18" charset="0"/>
                <a:cs typeface="Times New Roman" panose="02020603050405020304" pitchFamily="18" charset="0"/>
              </a:rPr>
              <a:t>PV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Расиши кӯтоҳ дар шабакаи гибридӣ – манбаҳои гуногун (дизел + ВИЭ) якҷоя таъсир мерасонанд</a:t>
            </a:r>
          </a:p>
        </p:txBody>
      </p:sp>
    </p:spTree>
    <p:extLst>
      <p:ext uri="{BB962C8B-B14F-4D97-AF65-F5344CB8AC3E}">
        <p14:creationId xmlns:p14="http://schemas.microsoft.com/office/powerpoint/2010/main" val="4033042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62FF1748-886D-4696-8362-DF3555069148}"/>
              </a:ext>
            </a:extLst>
          </p:cNvPr>
          <p:cNvSpPr>
            <a:spLocks noGrp="1"/>
          </p:cNvSpPr>
          <p:nvPr>
            <p:ph type="title"/>
          </p:nvPr>
        </p:nvSpPr>
        <p:spPr>
          <a:xfrm>
            <a:off x="225860" y="122138"/>
            <a:ext cx="8712968" cy="570557"/>
          </a:xfrm>
        </p:spPr>
        <p:txBody>
          <a:bodyPr>
            <a:noAutofit/>
          </a:bodyPr>
          <a:lstStyle/>
          <a:p>
            <a:pPr marL="457200" algn="ctr">
              <a:spcBef>
                <a:spcPts val="0"/>
              </a:spcBef>
            </a:pPr>
            <a:r>
              <a:rPr lang="tg-Cyrl-TJ"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7" name="TextBox 6">
            <a:extLst>
              <a:ext uri="{FF2B5EF4-FFF2-40B4-BE49-F238E27FC236}">
                <a16:creationId xmlns:a16="http://schemas.microsoft.com/office/drawing/2014/main" id="{6698CDD4-5EA1-4B0F-ABB5-194CB9B0DE10}"/>
              </a:ext>
            </a:extLst>
          </p:cNvPr>
          <p:cNvSpPr txBox="1"/>
          <p:nvPr/>
        </p:nvSpPr>
        <p:spPr>
          <a:xfrm>
            <a:off x="899592" y="1047229"/>
            <a:ext cx="7787208"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Бо афзоиши ҳиссаи манбаъҳои тақсимшуда дар шабакаҳои тақсимоти барқ, тарзи ҷараёнгирӣ ва тавозуни қувва дар система тағйир меёбад. Ин ҳолат боиси пайдоиши режимҳои нави корӣ мегардад, ки дар онҳо параметрҳои шабака, аз ҷумла шиддат ва ҷараён, доимо тағйир меёбанд. Дар чунин шароит, муайян ва маҳдуд кардани ҳолатҳои садамавӣ, бахусус расиши занҷир ба замин, душвортар шуда, талаботи нав ба системаҳои муҳофизат ва автоматика ба миён меоянд.</a:t>
            </a:r>
            <a:endParaRPr lang="ru-RU" sz="2200" dirty="0"/>
          </a:p>
        </p:txBody>
      </p:sp>
    </p:spTree>
    <p:extLst>
      <p:ext uri="{BB962C8B-B14F-4D97-AF65-F5344CB8AC3E}">
        <p14:creationId xmlns:p14="http://schemas.microsoft.com/office/powerpoint/2010/main" val="2210424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EADC0401-A6F7-45F0-A30C-6E1567B80157}"/>
              </a:ext>
            </a:extLst>
          </p:cNvPr>
          <p:cNvSpPr>
            <a:spLocks noGrp="1"/>
          </p:cNvSpPr>
          <p:nvPr>
            <p:ph type="title"/>
          </p:nvPr>
        </p:nvSpPr>
        <p:spPr>
          <a:xfrm>
            <a:off x="225860" y="122138"/>
            <a:ext cx="8712968" cy="570557"/>
          </a:xfrm>
        </p:spPr>
        <p:txBody>
          <a:bodyPr>
            <a:noAutofit/>
          </a:bodyPr>
          <a:lstStyle/>
          <a:p>
            <a:pPr marL="457200" algn="ctr">
              <a:spcBef>
                <a:spcPts val="0"/>
              </a:spcBef>
            </a:pPr>
            <a:r>
              <a:rPr lang="tg-Cyrl-TJ"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8" name="TextBox 7">
            <a:extLst>
              <a:ext uri="{FF2B5EF4-FFF2-40B4-BE49-F238E27FC236}">
                <a16:creationId xmlns:a16="http://schemas.microsoft.com/office/drawing/2014/main" id="{D055BBC5-9674-4E65-A95B-6DE95E571958}"/>
              </a:ext>
            </a:extLst>
          </p:cNvPr>
          <p:cNvSpPr txBox="1"/>
          <p:nvPr/>
        </p:nvSpPr>
        <p:spPr>
          <a:xfrm>
            <a:off x="971600" y="980728"/>
            <a:ext cx="7632848"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Илова бар ин, истифодаи васеи инверторҳо ва дастгоҳҳои электронии қувва дар системаҳои МБЭ хусусияти ҷараёнҳои расишро дигаргун месозад. Дар муқоиса бо манбаъҳои анъанавӣ, чунин системаҳо метавонанд ҷараёнҳои камтар, вале мураккабтар (бо таркиби гармоникӣ) тавлид намоянд. Ин ҳолат зарурати таҳияи усулҳои муосири ташхис, мониторинг ва идоракунии бехатарии барқиро ба вуҷуд меорад, то ки фаъолияти устувор ва боэътимоди шабака таъмин карда шавад.</a:t>
            </a:r>
            <a:endParaRPr lang="ru-RU" sz="2200" dirty="0"/>
          </a:p>
        </p:txBody>
      </p:sp>
    </p:spTree>
    <p:extLst>
      <p:ext uri="{BB962C8B-B14F-4D97-AF65-F5344CB8AC3E}">
        <p14:creationId xmlns:p14="http://schemas.microsoft.com/office/powerpoint/2010/main" val="954167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AB78AD4E-53F9-4499-99AB-06DD8513E925}"/>
              </a:ext>
            </a:extLst>
          </p:cNvPr>
          <p:cNvSpPr>
            <a:spLocks noGrp="1"/>
          </p:cNvSpPr>
          <p:nvPr>
            <p:ph type="title"/>
          </p:nvPr>
        </p:nvSpPr>
        <p:spPr>
          <a:xfrm>
            <a:off x="225860" y="122138"/>
            <a:ext cx="8712968" cy="570557"/>
          </a:xfrm>
        </p:spPr>
        <p:txBody>
          <a:bodyPr>
            <a:noAutofit/>
          </a:bodyPr>
          <a:lstStyle/>
          <a:p>
            <a:pPr marL="457200" algn="ctr">
              <a:spcBef>
                <a:spcPts val="0"/>
              </a:spcBef>
            </a:pPr>
            <a:r>
              <a:rPr lang="tg-Cyrl-TJ"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Садамаҳои вобаста ба расиш ба замин алоқаманд, бехатарии электрикӣ дар шабакаҳо бо манбаъҳои барқароршавандаи энергия</a:t>
            </a:r>
          </a:p>
        </p:txBody>
      </p:sp>
      <p:sp>
        <p:nvSpPr>
          <p:cNvPr id="11" name="TextBox 10">
            <a:extLst>
              <a:ext uri="{FF2B5EF4-FFF2-40B4-BE49-F238E27FC236}">
                <a16:creationId xmlns:a16="http://schemas.microsoft.com/office/drawing/2014/main" id="{DF2E6E33-F909-43BF-9D55-F7A37A2EE191}"/>
              </a:ext>
            </a:extLst>
          </p:cNvPr>
          <p:cNvSpPr txBox="1"/>
          <p:nvPr/>
        </p:nvSpPr>
        <p:spPr>
          <a:xfrm>
            <a:off x="827584" y="836712"/>
            <a:ext cx="7859216" cy="5441490"/>
          </a:xfrm>
          <a:prstGeom prst="rect">
            <a:avLst/>
          </a:prstGeom>
          <a:noFill/>
        </p:spPr>
        <p:txBody>
          <a:bodyPr wrap="square">
            <a:spAutoFit/>
          </a:bodyPr>
          <a:lstStyle/>
          <a:p>
            <a:pPr algn="just">
              <a:lnSpc>
                <a:spcPct val="115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Расиши ба замин яке аз навъҳои маъмултарини садама дар шабакаҳои барқӣ мебошад, ки метавонад ба:</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вайроншавии таҷҳизоти барқӣ ва кам шудани муҳлати хизмати онҳо;</a:t>
            </a:r>
          </a:p>
          <a:p>
            <a:pPr marL="342900" lvl="0" indent="-342900" algn="just">
              <a:lnSpc>
                <a:spcPct val="115000"/>
              </a:lnSpc>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қатъшавии таъминоти барқ ва халалдор гардидани фаъолияти истеъмолкунандагон;</a:t>
            </a:r>
          </a:p>
          <a:p>
            <a:pPr marL="342900" lvl="0" indent="-342900" algn="just">
              <a:lnSpc>
                <a:spcPct val="115000"/>
              </a:lnSpc>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вуҷуд омадани хавфи сӯхтор ва ҳолатҳои фавқулода дар иншооти энергетикӣ;</a:t>
            </a:r>
          </a:p>
          <a:p>
            <a:pPr marL="342900" lvl="0" indent="-342900" algn="just">
              <a:lnSpc>
                <a:spcPct val="115000"/>
              </a:lnSpc>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афзоиши талафоти энергетикӣ ва паст шудани самаранокии шабака;</a:t>
            </a:r>
          </a:p>
          <a:p>
            <a:pPr marL="342900" lvl="0" indent="-342900" algn="just">
              <a:lnSpc>
                <a:spcPct val="115000"/>
              </a:lnSpc>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вайрон шудани режими кори муҳофизатҳои релеӣ ва автоматика;</a:t>
            </a:r>
          </a:p>
          <a:p>
            <a:pPr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паст шудани сатҳи бехатарии умумии система</a:t>
            </a:r>
          </a:p>
          <a:p>
            <a:pPr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ва зиёд шудани хатари осеб дидани инсон.</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94A5442-8989-462A-9BB2-C4AFB816C6CC}"/>
              </a:ext>
            </a:extLst>
          </p:cNvPr>
          <p:cNvSpPr txBox="1"/>
          <p:nvPr/>
        </p:nvSpPr>
        <p:spPr>
          <a:xfrm>
            <a:off x="1979712" y="116632"/>
            <a:ext cx="4580388" cy="417871"/>
          </a:xfrm>
          <a:prstGeom prst="rect">
            <a:avLst/>
          </a:prstGeom>
          <a:noFill/>
        </p:spPr>
        <p:txBody>
          <a:bodyPr wrap="square">
            <a:spAutoFit/>
          </a:bodyPr>
          <a:lstStyle/>
          <a:p>
            <a:pPr marL="457200" algn="ctr">
              <a:lnSpc>
                <a:spcPct val="115000"/>
              </a:lnSpc>
            </a:pPr>
            <a:r>
              <a:rPr lang="ru-RU" sz="2000" i="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p:txBody>
      </p:sp>
      <p:sp>
        <p:nvSpPr>
          <p:cNvPr id="9" name="TextBox 8">
            <a:extLst>
              <a:ext uri="{FF2B5EF4-FFF2-40B4-BE49-F238E27FC236}">
                <a16:creationId xmlns:a16="http://schemas.microsoft.com/office/drawing/2014/main" id="{383CFDB2-B459-4A5F-98A1-04D816E0B31B}"/>
              </a:ext>
            </a:extLst>
          </p:cNvPr>
          <p:cNvSpPr txBox="1"/>
          <p:nvPr/>
        </p:nvSpPr>
        <p:spPr>
          <a:xfrm>
            <a:off x="827584" y="620688"/>
            <a:ext cx="7920880" cy="5617692"/>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Расиши занҷир ба замин – ин ҳолатест, ки дар он яке аз ноқилҳои фаза мустақим ё ғайримустақим бо замин ё қисмҳои металлии ба замин пайвастшуда тамос мекунад.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чунин ҳолат байни ноқили фаза ва замин занҷири барқӣ баста шуда, ҷараёни расиш ба замин ба вуҷуд меояд.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Қимати ин ҷараён аз хусусиятҳои шабака, режими нейтрал, муқовимати замин ва параметрҳои изолятсия вобаста мебошад. Дар шабакаҳои дорои нейтрали изолятсияшуда ҷараёни расиш одатан хурд аст, вале метавонад ба вайроншавии изолятсия ва пайдоиши шиддатҳои хатарнок нисбат ба </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замин оварда расонад.</a:t>
            </a: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744612-0D7B-4DF8-9123-DB09E6FB0D7D}"/>
              </a:ext>
            </a:extLst>
          </p:cNvPr>
          <p:cNvSpPr txBox="1"/>
          <p:nvPr/>
        </p:nvSpPr>
        <p:spPr>
          <a:xfrm>
            <a:off x="417478" y="6229005"/>
            <a:ext cx="7704856"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0119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AEAA566-55DD-44EE-B1C2-3A7156A3D894}"/>
              </a:ext>
            </a:extLst>
          </p:cNvPr>
          <p:cNvSpPr txBox="1"/>
          <p:nvPr/>
        </p:nvSpPr>
        <p:spPr>
          <a:xfrm>
            <a:off x="1979712" y="116632"/>
            <a:ext cx="4580388" cy="417871"/>
          </a:xfrm>
          <a:prstGeom prst="rect">
            <a:avLst/>
          </a:prstGeom>
          <a:noFill/>
        </p:spPr>
        <p:txBody>
          <a:bodyPr wrap="square">
            <a:spAutoFit/>
          </a:bodyPr>
          <a:lstStyle/>
          <a:p>
            <a:pPr marL="457200" algn="ctr">
              <a:lnSpc>
                <a:spcPct val="115000"/>
              </a:lnSpc>
            </a:pPr>
            <a:r>
              <a:rPr lang="ru-RU" sz="2000" i="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p:txBody>
      </p:sp>
      <p:sp>
        <p:nvSpPr>
          <p:cNvPr id="8" name="TextBox 7">
            <a:extLst>
              <a:ext uri="{FF2B5EF4-FFF2-40B4-BE49-F238E27FC236}">
                <a16:creationId xmlns:a16="http://schemas.microsoft.com/office/drawing/2014/main" id="{62261BFB-FF7A-4665-8F8B-FAC5467F01A9}"/>
              </a:ext>
            </a:extLst>
          </p:cNvPr>
          <p:cNvSpPr txBox="1"/>
          <p:nvPr/>
        </p:nvSpPr>
        <p:spPr>
          <a:xfrm>
            <a:off x="827584" y="692696"/>
            <a:ext cx="8064896" cy="5768374"/>
          </a:xfrm>
          <a:prstGeom prst="rect">
            <a:avLst/>
          </a:prstGeom>
          <a:noFill/>
        </p:spPr>
        <p:txBody>
          <a:bodyPr wrap="square">
            <a:spAutoFit/>
          </a:bodyPr>
          <a:lstStyle/>
          <a:p>
            <a:pPr indent="228600" algn="just">
              <a:lnSpc>
                <a:spcPct val="115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Ғайр аз ин, ҳангоми Расиши занҷир ба замин тақсимоти шиддат дар фазоҳо тағйир меёбад: шиддати фазаи осебдида паст шуда, дар фазоҳои дигар метавонад то сатҳи баландтар афзоиш ёбад. Ин ҳолат ба изолятсияи таҷҳизот таъсири манфӣ расонида, эҳтимоли ба вуҷуд омадани садамаҳои такрорӣ ва осеби иловагиро зиёд мекунад. Аз ин рӯ, ошкорсозӣ ва бартараф намудани чунин ҳолатҳо яке аз вазифаҳои муҳими системаҳои муҳофизати барқӣ ба ҳисоб меравад.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15000"/>
              </a:lnSpc>
              <a:spcAft>
                <a:spcPts val="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Навъҳои асосии расишҳо ба замин:</a:t>
            </a:r>
          </a:p>
          <a:p>
            <a:pPr marL="342900" lvl="0" indent="-342900" algn="just">
              <a:lnSpc>
                <a:spcPct val="115000"/>
              </a:lnSpc>
              <a:spcAft>
                <a:spcPts val="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Якфазавӣ ба замин (маъмултарин) </a:t>
            </a:r>
          </a:p>
          <a:p>
            <a:pPr marL="342900" lvl="0" indent="-342900" algn="just">
              <a:lnSpc>
                <a:spcPct val="115000"/>
              </a:lnSpc>
              <a:spcAft>
                <a:spcPts val="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Дуфазавӣ ба замин </a:t>
            </a:r>
          </a:p>
          <a:p>
            <a:pPr marL="342900" lvl="0" indent="-342900" algn="just">
              <a:lnSpc>
                <a:spcPct val="115000"/>
              </a:lnSpc>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Се-фазавӣ ба замин (кам ба назар </a:t>
            </a:r>
          </a:p>
          <a:p>
            <a:pPr lvl="0" algn="just">
              <a:lnSpc>
                <a:spcPct val="115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мерасад, вале хатарноктарин)</a:t>
            </a:r>
          </a:p>
          <a:p>
            <a:pPr lvl="0" algn="just">
              <a:lnSpc>
                <a:spcPct val="115000"/>
              </a:lnSpc>
              <a:spcAft>
                <a:spcPts val="1000"/>
              </a:spcAft>
            </a:pPr>
            <a:r>
              <a:rPr lang="ru-RU"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2956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CE0B5020-EAAE-47A0-A1BA-6A0658265B4B}"/>
              </a:ext>
            </a:extLst>
          </p:cNvPr>
          <p:cNvPicPr>
            <a:picLocks noChangeAspect="1"/>
          </p:cNvPicPr>
          <p:nvPr/>
        </p:nvPicPr>
        <p:blipFill rotWithShape="1">
          <a:blip r:embed="rId2"/>
          <a:srcRect t="9953" b="7577"/>
          <a:stretch/>
        </p:blipFill>
        <p:spPr>
          <a:xfrm>
            <a:off x="773832" y="1052736"/>
            <a:ext cx="7989250" cy="4392488"/>
          </a:xfrm>
          <a:prstGeom prst="rect">
            <a:avLst/>
          </a:prstGeom>
        </p:spPr>
      </p:pic>
      <p:sp>
        <p:nvSpPr>
          <p:cNvPr id="6" name="TextBox 5">
            <a:extLst>
              <a:ext uri="{FF2B5EF4-FFF2-40B4-BE49-F238E27FC236}">
                <a16:creationId xmlns:a16="http://schemas.microsoft.com/office/drawing/2014/main" id="{B80BDC20-4244-4DE0-8505-68339D3AC66C}"/>
              </a:ext>
            </a:extLst>
          </p:cNvPr>
          <p:cNvSpPr txBox="1"/>
          <p:nvPr/>
        </p:nvSpPr>
        <p:spPr>
          <a:xfrm>
            <a:off x="1979712" y="116632"/>
            <a:ext cx="4580388" cy="417871"/>
          </a:xfrm>
          <a:prstGeom prst="rect">
            <a:avLst/>
          </a:prstGeom>
          <a:noFill/>
        </p:spPr>
        <p:txBody>
          <a:bodyPr wrap="square">
            <a:spAutoFit/>
          </a:bodyPr>
          <a:lstStyle/>
          <a:p>
            <a:pPr marL="457200" algn="ctr">
              <a:lnSpc>
                <a:spcPct val="115000"/>
              </a:lnSpc>
            </a:pPr>
            <a:r>
              <a:rPr lang="ru-RU" sz="2000" i="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p:txBody>
      </p:sp>
      <p:sp>
        <p:nvSpPr>
          <p:cNvPr id="7" name="Прямоугольник 6">
            <a:extLst>
              <a:ext uri="{FF2B5EF4-FFF2-40B4-BE49-F238E27FC236}">
                <a16:creationId xmlns:a16="http://schemas.microsoft.com/office/drawing/2014/main" id="{B6C1FF90-9767-4A32-BCD7-1757B0F00F1E}"/>
              </a:ext>
            </a:extLst>
          </p:cNvPr>
          <p:cNvSpPr/>
          <p:nvPr/>
        </p:nvSpPr>
        <p:spPr>
          <a:xfrm>
            <a:off x="539552" y="5770130"/>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Намудҳои расиши кутоҳ дар шабакаҳои ЭЭ.</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2437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FDF742C-0DB6-43E3-8140-254F2ACC2FE6}"/>
              </a:ext>
            </a:extLst>
          </p:cNvPr>
          <p:cNvSpPr txBox="1"/>
          <p:nvPr/>
        </p:nvSpPr>
        <p:spPr>
          <a:xfrm>
            <a:off x="1979712" y="116632"/>
            <a:ext cx="4580388" cy="417871"/>
          </a:xfrm>
          <a:prstGeom prst="rect">
            <a:avLst/>
          </a:prstGeom>
          <a:noFill/>
        </p:spPr>
        <p:txBody>
          <a:bodyPr wrap="square">
            <a:spAutoFit/>
          </a:bodyPr>
          <a:lstStyle/>
          <a:p>
            <a:pPr marL="457200" algn="ctr">
              <a:lnSpc>
                <a:spcPct val="115000"/>
              </a:lnSpc>
            </a:pPr>
            <a:r>
              <a:rPr lang="ru-RU" sz="2000" i="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p:txBody>
      </p:sp>
      <p:sp>
        <p:nvSpPr>
          <p:cNvPr id="8" name="TextBox 7">
            <a:extLst>
              <a:ext uri="{FF2B5EF4-FFF2-40B4-BE49-F238E27FC236}">
                <a16:creationId xmlns:a16="http://schemas.microsoft.com/office/drawing/2014/main" id="{47C76E24-642C-49B8-9816-AA4A510CAFD3}"/>
              </a:ext>
            </a:extLst>
          </p:cNvPr>
          <p:cNvSpPr txBox="1"/>
          <p:nvPr/>
        </p:nvSpPr>
        <p:spPr>
          <a:xfrm>
            <a:off x="1043608" y="908720"/>
            <a:ext cx="7704856" cy="460202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Сабабҳои асосии ба вуҷуд омадани Расиши ба замин дар шабакаҳои барқӣ одатан ба вайроншавии изолятсия вобаста буда, метавонанд дар натиҷаи таъсири омилҳои муҳити зист, аз қабили намнокӣ, ҳарорати баланд, ифлосшавӣ ва пиршавии маводҳо ба амал оянд, инчунин осеби механикии ноқилҳо ва таҷҳизот, хатогиҳои инсонӣ ҳангоми насб ва истифода, таъсири барқҳои барзиёд ва разрядҳои атмосферавӣ (раъду барқ) низ ба ин раванд мусоидат намуда, дар маҷмӯъ боиси ба вуҷуд омадани расиши занҷир ба замин мегарданд.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0362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E48BCA-4D95-4712-AA28-B73F836BF6C9}"/>
              </a:ext>
            </a:extLst>
          </p:cNvPr>
          <p:cNvSpPr txBox="1"/>
          <p:nvPr/>
        </p:nvSpPr>
        <p:spPr>
          <a:xfrm>
            <a:off x="1979712" y="116632"/>
            <a:ext cx="4580388" cy="417871"/>
          </a:xfrm>
          <a:prstGeom prst="rect">
            <a:avLst/>
          </a:prstGeom>
          <a:noFill/>
        </p:spPr>
        <p:txBody>
          <a:bodyPr wrap="square">
            <a:spAutoFit/>
          </a:bodyPr>
          <a:lstStyle/>
          <a:p>
            <a:pPr marL="457200" algn="ctr">
              <a:lnSpc>
                <a:spcPct val="115000"/>
              </a:lnSpc>
            </a:pPr>
            <a:r>
              <a:rPr lang="ru-RU" sz="2000" i="1" dirty="0">
                <a:effectLst/>
                <a:latin typeface="Times New Roman" panose="02020603050405020304" pitchFamily="18" charset="0"/>
                <a:ea typeface="Times New Roman" panose="02020603050405020304" pitchFamily="18" charset="0"/>
                <a:cs typeface="Times New Roman" panose="02020603050405020304" pitchFamily="18" charset="0"/>
              </a:rPr>
              <a:t>Мафҳуми расиши занҷир ба замин </a:t>
            </a:r>
          </a:p>
        </p:txBody>
      </p:sp>
      <p:sp>
        <p:nvSpPr>
          <p:cNvPr id="11" name="TextBox 10">
            <a:extLst>
              <a:ext uri="{FF2B5EF4-FFF2-40B4-BE49-F238E27FC236}">
                <a16:creationId xmlns:a16="http://schemas.microsoft.com/office/drawing/2014/main" id="{253272B0-46F1-4A5C-9818-820940A0CA5D}"/>
              </a:ext>
            </a:extLst>
          </p:cNvPr>
          <p:cNvSpPr txBox="1"/>
          <p:nvPr/>
        </p:nvSpPr>
        <p:spPr>
          <a:xfrm>
            <a:off x="1161711" y="802889"/>
            <a:ext cx="7493749" cy="473539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Садамаҳои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асиш ба замин метавонанд бо омилҳои зерин ба вуҷуд оянд:</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фарсудашавии изолятсия; </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таъсири муҳити зист (намӣ, чанг, ҳарорат); </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осеби механикӣ (буридани кабел, афтидани сутун); </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хатогиҳои инсонӣ ҳангоми истифода ё таъмир; </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барқҳои барзиёд (перенапряжение); </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таъсири барқҳои атмосфера (раъду барқ).</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9F6212-B4E2-4CB6-B316-B1AFEF6F058C}"/>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57D16091-A09E-489A-86CC-3173E5F09548}"/>
              </a:ext>
            </a:extLst>
          </p:cNvPr>
          <p:cNvSpPr txBox="1"/>
          <p:nvPr/>
        </p:nvSpPr>
        <p:spPr>
          <a:xfrm>
            <a:off x="971600" y="1034283"/>
            <a:ext cx="7560840"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Расиши занҷир ба замин метавонад ба вайроншавии таҷҳизоти барқӣ, ба вуҷуд омадани камони барқӣ, зиёдшавии ҷараён ва гармшавии ноқилҳо, халалдор шудани кори устувори шабака, қатъшавии таъминоти барқ, паст шудани сифати шиддат ва инчунин ба пайдоиши хавфи зарбаи барқӣ барои инсон оварда расонад, ки ин ҳама ба фаъолияти мӯътадили истеъмолкунандагон таъсири манфӣ мерасонад.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829C58B-C987-4398-8EC4-814618CDF5E4}"/>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8" name="TextBox 7">
            <a:extLst>
              <a:ext uri="{FF2B5EF4-FFF2-40B4-BE49-F238E27FC236}">
                <a16:creationId xmlns:a16="http://schemas.microsoft.com/office/drawing/2014/main" id="{AB16B527-827C-43AA-9144-D2584DDE1246}"/>
              </a:ext>
            </a:extLst>
          </p:cNvPr>
          <p:cNvSpPr txBox="1"/>
          <p:nvPr/>
        </p:nvSpPr>
        <p:spPr>
          <a:xfrm>
            <a:off x="899592" y="631824"/>
            <a:ext cx="7776864" cy="4618957"/>
          </a:xfrm>
          <a:prstGeom prst="rect">
            <a:avLst/>
          </a:prstGeom>
          <a:noFill/>
        </p:spPr>
        <p:txBody>
          <a:bodyPr wrap="square">
            <a:spAutoFit/>
          </a:bodyPr>
          <a:lstStyle/>
          <a:p>
            <a:pPr indent="449580" algn="just">
              <a:lnSpc>
                <a:spcPct val="115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Илова бар ин, чунин ҳолат метавонад боиси афзоиши талафоти энергетикӣ, вайрон гардидани кори системаҳои муҳофизати релеӣ ва автоматика, пайдоиши шиддатҳои изофӣ дар дигар фазаҳо, суръат гирифтани фарсудашавии изолятсия, зиёд шудани эҳтимоли садамаҳои такрорӣ гардида, дар ҳолатҳои вазнин метавонад ба сӯхтор, осеби ҷиддии таҷҳизот ва ҳатто қатъшавии васеи шабакаи барқӣ оварда расонад.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ҷараёни калон ва гармшавии ноқилҳо; </a:t>
            </a:r>
          </a:p>
          <a:p>
            <a:pPr marL="457200" lvl="0" indent="-457200" algn="just">
              <a:buFont typeface="+mj-lt"/>
              <a:buAutoNum type="arabicPeriod"/>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вайроншавии таҷҳизоти барқӣ; </a:t>
            </a:r>
          </a:p>
          <a:p>
            <a:pPr marL="457200" lvl="0" indent="-457200" algn="just">
              <a:buFont typeface="+mj-lt"/>
              <a:buAutoNum type="arabicPeriod"/>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 вуҷуд омадани камонҳои барқӣ (электрическая дуга); </a:t>
            </a:r>
          </a:p>
          <a:p>
            <a:pPr marL="457200" lvl="0" indent="-457200" algn="just">
              <a:buFont typeface="+mj-lt"/>
              <a:buAutoNum type="arabicPeriod"/>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хатари зарбаи барқӣ барои инсон; </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ноустувории кори тамоми система.</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009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08C78A-895A-45E9-BE31-E8A579F93F19}"/>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pic>
        <p:nvPicPr>
          <p:cNvPr id="6" name="Рисунок 5">
            <a:extLst>
              <a:ext uri="{FF2B5EF4-FFF2-40B4-BE49-F238E27FC236}">
                <a16:creationId xmlns:a16="http://schemas.microsoft.com/office/drawing/2014/main" id="{226F0D85-EFCB-4512-B5F9-9B91F351CF19}"/>
              </a:ext>
            </a:extLst>
          </p:cNvPr>
          <p:cNvPicPr>
            <a:picLocks noChangeAspect="1"/>
          </p:cNvPicPr>
          <p:nvPr/>
        </p:nvPicPr>
        <p:blipFill rotWithShape="1">
          <a:blip r:embed="rId2"/>
          <a:srcRect l="1" t="9805" r="928" b="42489"/>
          <a:stretch/>
        </p:blipFill>
        <p:spPr>
          <a:xfrm>
            <a:off x="983009" y="908720"/>
            <a:ext cx="7306857" cy="2192340"/>
          </a:xfrm>
          <a:prstGeom prst="rect">
            <a:avLst/>
          </a:prstGeom>
        </p:spPr>
      </p:pic>
      <p:pic>
        <p:nvPicPr>
          <p:cNvPr id="7" name="Рисунок 6">
            <a:extLst>
              <a:ext uri="{FF2B5EF4-FFF2-40B4-BE49-F238E27FC236}">
                <a16:creationId xmlns:a16="http://schemas.microsoft.com/office/drawing/2014/main" id="{72EA3BED-30E0-473A-ACC1-360A41EDABC6}"/>
              </a:ext>
            </a:extLst>
          </p:cNvPr>
          <p:cNvPicPr>
            <a:picLocks noChangeAspect="1"/>
          </p:cNvPicPr>
          <p:nvPr/>
        </p:nvPicPr>
        <p:blipFill rotWithShape="1">
          <a:blip r:embed="rId2"/>
          <a:srcRect l="1" t="56470" r="928" b="7835"/>
          <a:stretch/>
        </p:blipFill>
        <p:spPr>
          <a:xfrm>
            <a:off x="854133" y="3444427"/>
            <a:ext cx="7435733" cy="1786023"/>
          </a:xfrm>
          <a:prstGeom prst="rect">
            <a:avLst/>
          </a:prstGeom>
        </p:spPr>
      </p:pic>
      <p:sp>
        <p:nvSpPr>
          <p:cNvPr id="8" name="Прямоугольник 7">
            <a:extLst>
              <a:ext uri="{FF2B5EF4-FFF2-40B4-BE49-F238E27FC236}">
                <a16:creationId xmlns:a16="http://schemas.microsoft.com/office/drawing/2014/main" id="{6115B28F-99CD-4687-B3A8-14E932363B17}"/>
              </a:ext>
            </a:extLst>
          </p:cNvPr>
          <p:cNvSpPr/>
          <p:nvPr/>
        </p:nvSpPr>
        <p:spPr>
          <a:xfrm>
            <a:off x="755576" y="5718447"/>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Оқибатҳои гармшавӣ дар ноқил.</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6995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CCEB43CF-CAAE-447A-A6BE-7E6993770BB4}"/>
              </a:ext>
            </a:extLst>
          </p:cNvPr>
          <p:cNvPicPr>
            <a:picLocks noChangeAspect="1"/>
          </p:cNvPicPr>
          <p:nvPr/>
        </p:nvPicPr>
        <p:blipFill rotWithShape="1">
          <a:blip r:embed="rId2"/>
          <a:srcRect t="8532"/>
          <a:stretch/>
        </p:blipFill>
        <p:spPr>
          <a:xfrm>
            <a:off x="971600" y="908720"/>
            <a:ext cx="7416824" cy="4719797"/>
          </a:xfrm>
          <a:prstGeom prst="rect">
            <a:avLst/>
          </a:prstGeom>
        </p:spPr>
      </p:pic>
      <p:sp>
        <p:nvSpPr>
          <p:cNvPr id="6" name="TextBox 5">
            <a:extLst>
              <a:ext uri="{FF2B5EF4-FFF2-40B4-BE49-F238E27FC236}">
                <a16:creationId xmlns:a16="http://schemas.microsoft.com/office/drawing/2014/main" id="{4336E06D-BD5F-44EB-9F57-1F28532A0B95}"/>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9" name="Прямоугольник 8">
            <a:extLst>
              <a:ext uri="{FF2B5EF4-FFF2-40B4-BE49-F238E27FC236}">
                <a16:creationId xmlns:a16="http://schemas.microsoft.com/office/drawing/2014/main" id="{C52B1F65-24BD-4C4E-8BFD-F726CF3EED1A}"/>
              </a:ext>
            </a:extLst>
          </p:cNvPr>
          <p:cNvSpPr/>
          <p:nvPr/>
        </p:nvSpPr>
        <p:spPr>
          <a:xfrm>
            <a:off x="755576" y="5718447"/>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Вайроншавии таҷҳизоти барқӣ.</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8122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DCC6932-A6C2-4ABC-BC41-AACF7BA54334}"/>
              </a:ext>
            </a:extLst>
          </p:cNvPr>
          <p:cNvPicPr>
            <a:picLocks noChangeAspect="1"/>
          </p:cNvPicPr>
          <p:nvPr/>
        </p:nvPicPr>
        <p:blipFill rotWithShape="1">
          <a:blip r:embed="rId2"/>
          <a:srcRect t="8657"/>
          <a:stretch/>
        </p:blipFill>
        <p:spPr>
          <a:xfrm>
            <a:off x="774630" y="836712"/>
            <a:ext cx="7594739" cy="4805268"/>
          </a:xfrm>
          <a:prstGeom prst="rect">
            <a:avLst/>
          </a:prstGeom>
        </p:spPr>
      </p:pic>
      <p:sp>
        <p:nvSpPr>
          <p:cNvPr id="5" name="TextBox 4">
            <a:extLst>
              <a:ext uri="{FF2B5EF4-FFF2-40B4-BE49-F238E27FC236}">
                <a16:creationId xmlns:a16="http://schemas.microsoft.com/office/drawing/2014/main" id="{B916A3BF-7F21-44BB-86DB-1DB5FB064250}"/>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6" name="Прямоугольник 5">
            <a:extLst>
              <a:ext uri="{FF2B5EF4-FFF2-40B4-BE49-F238E27FC236}">
                <a16:creationId xmlns:a16="http://schemas.microsoft.com/office/drawing/2014/main" id="{E554BFF5-8637-47BE-AEF4-1140BE506735}"/>
              </a:ext>
            </a:extLst>
          </p:cNvPr>
          <p:cNvSpPr/>
          <p:nvPr/>
        </p:nvSpPr>
        <p:spPr>
          <a:xfrm>
            <a:off x="755576" y="5718447"/>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Бавуҷуд омадани камонҳои барқӣ.</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115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A0B0AC-FC8F-4BFC-B295-10F65E8DDE3E}"/>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pic>
        <p:nvPicPr>
          <p:cNvPr id="6" name="Рисунок 5">
            <a:extLst>
              <a:ext uri="{FF2B5EF4-FFF2-40B4-BE49-F238E27FC236}">
                <a16:creationId xmlns:a16="http://schemas.microsoft.com/office/drawing/2014/main" id="{68360371-898B-4A36-814B-5D3D2C49B5FB}"/>
              </a:ext>
            </a:extLst>
          </p:cNvPr>
          <p:cNvPicPr>
            <a:picLocks noChangeAspect="1"/>
          </p:cNvPicPr>
          <p:nvPr/>
        </p:nvPicPr>
        <p:blipFill rotWithShape="1">
          <a:blip r:embed="rId2"/>
          <a:srcRect t="8862" r="1260"/>
          <a:stretch/>
        </p:blipFill>
        <p:spPr>
          <a:xfrm>
            <a:off x="899592" y="836712"/>
            <a:ext cx="7344816" cy="4519591"/>
          </a:xfrm>
          <a:prstGeom prst="rect">
            <a:avLst/>
          </a:prstGeom>
        </p:spPr>
      </p:pic>
      <p:sp>
        <p:nvSpPr>
          <p:cNvPr id="7" name="Прямоугольник 6">
            <a:extLst>
              <a:ext uri="{FF2B5EF4-FFF2-40B4-BE49-F238E27FC236}">
                <a16:creationId xmlns:a16="http://schemas.microsoft.com/office/drawing/2014/main" id="{FB2C4D55-B32F-4679-868D-4A741FA27381}"/>
              </a:ext>
            </a:extLst>
          </p:cNvPr>
          <p:cNvSpPr/>
          <p:nvPr/>
        </p:nvSpPr>
        <p:spPr>
          <a:xfrm>
            <a:off x="755576" y="5718447"/>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Хатари зарбаи барқ барои инсон.</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82622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F299DAD-BA9F-41D7-80A9-B5445CBDFCA1}"/>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8" name="TextBox 7">
            <a:extLst>
              <a:ext uri="{FF2B5EF4-FFF2-40B4-BE49-F238E27FC236}">
                <a16:creationId xmlns:a16="http://schemas.microsoft.com/office/drawing/2014/main" id="{FC3D2522-2152-48F0-9256-03F8ED11F42D}"/>
              </a:ext>
            </a:extLst>
          </p:cNvPr>
          <p:cNvSpPr txBox="1"/>
          <p:nvPr/>
        </p:nvSpPr>
        <p:spPr>
          <a:xfrm>
            <a:off x="755576" y="692696"/>
            <a:ext cx="7992888" cy="3714607"/>
          </a:xfrm>
          <a:prstGeom prst="rect">
            <a:avLst/>
          </a:prstGeom>
          <a:noFill/>
        </p:spPr>
        <p:txBody>
          <a:bodyPr wrap="square">
            <a:spAutoFit/>
          </a:bodyPr>
          <a:lstStyle/>
          <a:p>
            <a:pPr>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Хусусиятҳои шабакаҳо бо манбаъҳои барқароршавандаи энергия (МБЭ)</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Шабакаҳои барқие, ки дорои манбаъҳои барқароршавандаи энергия (офтобӣ, бодӣ ва ғайра) мебошанд, аз шабакаҳои анъанавӣ бо як қатор хусусиятҳои техникӣ ва режими корӣ фарқ мекунанд. Ин хусусиятҳо ба таҳлили режимҳо, таъмини устуворӣ ва бехатарии барқӣ таъсири ҷиддӣ мерасонанд.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0DD7620-C377-4575-8E39-7F1B62AD3302}"/>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8" name="TextBox 7">
            <a:extLst>
              <a:ext uri="{FF2B5EF4-FFF2-40B4-BE49-F238E27FC236}">
                <a16:creationId xmlns:a16="http://schemas.microsoft.com/office/drawing/2014/main" id="{281F2952-15AA-4FE6-8935-A3FAE35B35B3}"/>
              </a:ext>
            </a:extLst>
          </p:cNvPr>
          <p:cNvSpPr txBox="1"/>
          <p:nvPr/>
        </p:nvSpPr>
        <p:spPr>
          <a:xfrm>
            <a:off x="827584" y="620688"/>
            <a:ext cx="7776864" cy="5238101"/>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Яке аз хусусиятҳои асосӣ ин тақсимшуда будани манбаъҳои тавлид мебошад. Дар шабакаҳои анъанавӣ нерӯи барқ аз нерӯгоҳҳои калон ба истеъмолкунандагон интиқол дода мешавад, аммо дар шабакаҳои МБЭ манбаъҳо дар нуқтаҳои гуногун (масалан, нерӯгоҳҳои офтобии хурд ё турбинаҳои бодӣ) ҷойгир шудаанд. Ин ҳолат ҷараёни қувваро дуҷониба гардонида, ҳисобу идоракунии шабакаро мураккаб месозад.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Хусусияти муҳими дигар тағйирёбии номуназзами истеҳсоли энергия мебошад. Манбаъҳои офтобӣ ва бодӣ аз шароити обу ҳаво вобаста буда, истеҳсоли онҳо доимӣ нест.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0666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57CDA9-89CE-46CF-BDC1-8D1C7FC380A8}"/>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9877946A-3CF5-4103-A931-A7CF6467EC28}"/>
              </a:ext>
            </a:extLst>
          </p:cNvPr>
          <p:cNvSpPr txBox="1"/>
          <p:nvPr/>
        </p:nvSpPr>
        <p:spPr>
          <a:xfrm>
            <a:off x="899592" y="764704"/>
            <a:ext cx="7848872" cy="5116401"/>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rPr>
              <a:t>	Ин боиси тағйирёбии шиддат ва басомад дар шабака мегардад ва талаб мекунад, ки системаҳои танзим ва захира (накопитель) истифода шаванд. Дар чунин шабакаҳо истифодаи васеи инверторҳо ва электроникаи қувва ба назар мерасад. Манбаъҳои МБЭ, махсусан нерӯгоҳҳои офтобӣ, тавассути инверторҳо ба шабака пайваст мешаванд. Инверторҳо на танҳо табдилдиҳандаи ҷараён мебошанд, балки дар идоракунии режимҳои корӣ низ иштирок мекунанд. Аммо онҳо ҷараёнҳои кӯтоҳмуддати камтар медиҳанд, ки метавонад кори муҳофизатҳои анъанавиро душвор гардонад.</a:t>
            </a:r>
            <a:endParaRPr lang="ru-RU" sz="2200" dirty="0"/>
          </a:p>
        </p:txBody>
      </p:sp>
    </p:spTree>
    <p:extLst>
      <p:ext uri="{BB962C8B-B14F-4D97-AF65-F5344CB8AC3E}">
        <p14:creationId xmlns:p14="http://schemas.microsoft.com/office/powerpoint/2010/main" val="19544313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BCB5FA8-7611-4C39-A8B5-810B171ABD49}"/>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7683E34E-5B69-430D-8636-E544DE50617C}"/>
              </a:ext>
            </a:extLst>
          </p:cNvPr>
          <p:cNvSpPr txBox="1"/>
          <p:nvPr/>
        </p:nvSpPr>
        <p:spPr>
          <a:xfrm>
            <a:off x="1043608" y="908720"/>
            <a:ext cx="7632848"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Ҳамчунин, барои шабакаҳои МБЭ паст будани сатҳи ҷараёнҳои кӯтоҳмуддат хос аст. Дар муқоиса бо генераторҳои анъанавӣ, манбаъҳои инверторӣ қувваи кӯтоҳмуддати маҳдуд доранд. Ин ҳолат муайян кардани садамаҳо, аз ҷумла расиш ба заминро мушкил мегардонад ва зарурати истифодаи усулҳои нави муҳофизатро ба миён меорад. </a:t>
            </a:r>
            <a:r>
              <a:rPr lang="ru-RU" sz="2200" dirty="0">
                <a:effectLst/>
                <a:latin typeface="Times New Roman" panose="02020603050405020304" pitchFamily="18" charset="0"/>
                <a:ea typeface="Calibri" panose="020F0502020204030204" pitchFamily="34" charset="0"/>
              </a:rPr>
              <a:t>Хусусияти дигар набудани нейтрали сахт заминшуда дар баъзе системаҳо мебошад. </a:t>
            </a:r>
            <a:endParaRPr lang="ru-RU" sz="2200" dirty="0"/>
          </a:p>
        </p:txBody>
      </p:sp>
    </p:spTree>
    <p:extLst>
      <p:ext uri="{BB962C8B-B14F-4D97-AF65-F5344CB8AC3E}">
        <p14:creationId xmlns:p14="http://schemas.microsoft.com/office/powerpoint/2010/main" val="1891457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DB4CDC-9963-4502-A062-E00867F82AFE}"/>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7F6FE1C4-907A-4F1D-ACF6-EE42ECF26A62}"/>
              </a:ext>
            </a:extLst>
          </p:cNvPr>
          <p:cNvSpPr txBox="1"/>
          <p:nvPr/>
        </p:nvSpPr>
        <p:spPr>
          <a:xfrm>
            <a:off x="899592" y="836712"/>
            <a:ext cx="7776864" cy="4100738"/>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rPr>
              <a:t>Дар шабакаҳои дорои МБЭ метавон режимҳои гуногуни нейтрал истифода шаванд (изолятсияшуда, тавассути реактор ва ғайра), ки ин ба рафтори ҷараёни расиш ба замин таъсир мерасонад. </a:t>
            </a:r>
            <a:r>
              <a:rPr lang="tg-Cyrl-TJ" sz="2200" dirty="0">
                <a:effectLst/>
                <a:latin typeface="Times New Roman" panose="02020603050405020304" pitchFamily="18" charset="0"/>
                <a:ea typeface="Calibri" panose="020F0502020204030204" pitchFamily="34" charset="0"/>
              </a:rPr>
              <a:t>Илова бар ин, чунин шабакаҳо бо </a:t>
            </a:r>
            <a:r>
              <a:rPr lang="tg-Cyrl-TJ" sz="2200" b="1" dirty="0">
                <a:effectLst/>
                <a:latin typeface="Times New Roman" panose="02020603050405020304" pitchFamily="18" charset="0"/>
                <a:ea typeface="Calibri" panose="020F0502020204030204" pitchFamily="34" charset="0"/>
              </a:rPr>
              <a:t>ҳузури гармоникаҳо ва таҳрифоти сигнал</a:t>
            </a:r>
            <a:r>
              <a:rPr lang="tg-Cyrl-TJ" sz="2200" dirty="0">
                <a:effectLst/>
                <a:latin typeface="Times New Roman" panose="02020603050405020304" pitchFamily="18" charset="0"/>
                <a:ea typeface="Calibri" panose="020F0502020204030204" pitchFamily="34" charset="0"/>
              </a:rPr>
              <a:t> тавсиф мешаванд. Инверторҳо метавонанд гармоникаҳо тавлид кунанд, ки ба сифати нерӯи барқ ва кори таҷҳизоти ҳассос таъсир мерасонанд.</a:t>
            </a:r>
            <a:endParaRPr lang="ru-RU" sz="2200" dirty="0"/>
          </a:p>
        </p:txBody>
      </p:sp>
    </p:spTree>
    <p:extLst>
      <p:ext uri="{BB962C8B-B14F-4D97-AF65-F5344CB8AC3E}">
        <p14:creationId xmlns:p14="http://schemas.microsoft.com/office/powerpoint/2010/main" val="1534892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FFFF1A-7070-44BB-BCDC-07B7E6A5953C}"/>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E90D242E-FBAF-4201-B8EE-3220B193ADB0}"/>
              </a:ext>
            </a:extLst>
          </p:cNvPr>
          <p:cNvSpPr txBox="1"/>
          <p:nvPr/>
        </p:nvSpPr>
        <p:spPr>
          <a:xfrm>
            <a:off x="899592" y="661191"/>
            <a:ext cx="7848872" cy="6171690"/>
          </a:xfrm>
          <a:prstGeom prst="rect">
            <a:avLst/>
          </a:prstGeom>
          <a:noFill/>
        </p:spPr>
        <p:txBody>
          <a:bodyPr wrap="square">
            <a:spAutoFit/>
          </a:bodyPr>
          <a:lstStyle/>
          <a:p>
            <a:pPr indent="449580" algn="just">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Ҳамчунин, шабакаҳои МБЭ аксаран бо системаҳои интеллектуалии идоракунӣ (Smart Grid) муҷаҳҳаз мебошанд. Ин системаҳо имкон медиҳанд, ки мониторинг, пешгӯӣ ва идоракунии режимҳои шабака дар вақти воқеӣ амалӣ карда шавад, ки барои баланд бардоштани самаранокӣ ва бехатарӣ аҳамияти калон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Шабакаҳое, ки дорои манбаъҳои барқароршавандаи энергия мебошанд, хусусиятҳои хоси зерин доранд: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манбаъҳои тақсимшуда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distributed</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generation</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тағйирёбии шиддат ва қувва; </a:t>
            </a:r>
          </a:p>
          <a:p>
            <a:pPr marL="342900" lvl="0" indent="-342900" algn="just">
              <a:lnSpc>
                <a:spcPct val="150000"/>
              </a:lnSpc>
              <a:spcAft>
                <a:spcPts val="0"/>
              </a:spcAft>
              <a:buFont typeface="Arial" panose="020B0604020202020204" pitchFamily="34" charset="0"/>
              <a:buChar char="•"/>
            </a:pP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вобастагӣ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аз шароити обу ҳаво; </a:t>
            </a:r>
          </a:p>
          <a:p>
            <a:pPr marL="342900" lvl="0" indent="-342900" algn="just">
              <a:lnSpc>
                <a:spcPct val="150000"/>
              </a:lnSpc>
              <a:spcAft>
                <a:spcPts val="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истифодаи инверторҳо; </a:t>
            </a:r>
          </a:p>
          <a:p>
            <a:pPr marL="342900" lvl="0" indent="-342900" algn="just">
              <a:lnSpc>
                <a:spcPct val="150000"/>
              </a:lnSpc>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набудани нейтрали сахт заминшуда дар </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баъзе ҳолатҳо. </a:t>
            </a:r>
          </a:p>
        </p:txBody>
      </p:sp>
    </p:spTree>
    <p:extLst>
      <p:ext uri="{BB962C8B-B14F-4D97-AF65-F5344CB8AC3E}">
        <p14:creationId xmlns:p14="http://schemas.microsoft.com/office/powerpoint/2010/main" val="23165191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620D95-2115-455F-AB65-4F8F0E6D7E09}"/>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F8600F5C-19D3-451B-9BD7-5AF105C0F28E}"/>
              </a:ext>
            </a:extLst>
          </p:cNvPr>
          <p:cNvSpPr txBox="1"/>
          <p:nvPr/>
        </p:nvSpPr>
        <p:spPr>
          <a:xfrm>
            <a:off x="1043608" y="980728"/>
            <a:ext cx="7560840"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Илова бар ин, чунин шабакаҳо бо ҷараёнҳои кӯтоҳмуддати маҳдуд, ҳаракати дуҷонибаи қувва, ва тағйирёбии зуд-зуди режимҳои корӣ тавсиф мешаванд, ки ба устувории система таъсир мерасонанд. Ҳузури дастгоҳҳои электронии қувва метавонад боиси пайдоиши гармоникаҳо ва таҳрифоти шакли сигнал гардад, ки ба сифати нерӯи барқ таъсири манфӣ мерасонад.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39525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D82F64-D918-4AB9-ABC5-505D830C7167}"/>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19C8A5A4-7DBC-47D1-B036-66FA0756DB48}"/>
              </a:ext>
            </a:extLst>
          </p:cNvPr>
          <p:cNvSpPr txBox="1"/>
          <p:nvPr/>
        </p:nvSpPr>
        <p:spPr>
          <a:xfrm>
            <a:off x="971600" y="764704"/>
            <a:ext cx="7632848"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Инчунин, дар чунин системаҳо ҳамоҳангсозии муҳофизатҳои релеӣ ва автоматика мушкилтар мегардад, зеро параметрҳои шабака доим тағйир меёбанд ва ҷараёнҳои садамавӣ метавонанд аз меъёрҳои анъанавӣ фарқ кунанд. Аз ин рӯ, истифодаи усулҳои муосири таҳлил, моделсозӣ ва технологияҳои рақамӣ барои муайян ва пешгирии ҳолатҳои садамавӣ аҳамияти калон пайдо мекунад.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77266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35D5EC-FDEF-4196-8760-A60D8C2C819D}"/>
              </a:ext>
            </a:extLst>
          </p:cNvPr>
          <p:cNvSpPr txBox="1"/>
          <p:nvPr/>
        </p:nvSpPr>
        <p:spPr>
          <a:xfrm>
            <a:off x="1979712" y="116632"/>
            <a:ext cx="4580388"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Оқибатҳои </a:t>
            </a: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асиш ба замин</a:t>
            </a:r>
          </a:p>
        </p:txBody>
      </p:sp>
      <p:sp>
        <p:nvSpPr>
          <p:cNvPr id="7" name="TextBox 6">
            <a:extLst>
              <a:ext uri="{FF2B5EF4-FFF2-40B4-BE49-F238E27FC236}">
                <a16:creationId xmlns:a16="http://schemas.microsoft.com/office/drawing/2014/main" id="{C64BE329-1AFE-45D5-B02E-909CF1CB39D3}"/>
              </a:ext>
            </a:extLst>
          </p:cNvPr>
          <p:cNvSpPr txBox="1"/>
          <p:nvPr/>
        </p:nvSpPr>
        <p:spPr>
          <a:xfrm>
            <a:off x="1043608" y="908720"/>
            <a:ext cx="7704856" cy="2570704"/>
          </a:xfrm>
          <a:prstGeom prst="rect">
            <a:avLst/>
          </a:prstGeom>
          <a:noFill/>
        </p:spPr>
        <p:txBody>
          <a:bodyPr wrap="square">
            <a:spAutoFit/>
          </a:bodyPr>
          <a:lstStyle/>
          <a:p>
            <a:pPr indent="228600" algn="just">
              <a:lnSpc>
                <a:spcPct val="150000"/>
              </a:lnSpc>
            </a:pPr>
            <a:r>
              <a:rPr lang="tg-Cyrl-TJ" sz="2200" dirty="0">
                <a:effectLst/>
                <a:latin typeface="Times New Roman" panose="02020603050405020304" pitchFamily="18" charset="0"/>
                <a:ea typeface="Times New Roman" panose="02020603050405020304" pitchFamily="18" charset="0"/>
              </a:rPr>
              <a:t>Дар маҷмӯъ, ҳамаи ин хусусиятҳо таҳлили садамаҳоро мураккаб гардонида, талаб мекунанд, ки ба масъалаҳои бехатарии барқӣ, ташхис ва идоракунии шабакаҳои дорои МБЭ бо равишҳои нав ва технологияҳои пешрафта муносибат карда шавад.</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6892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27AB9A8-24EE-49D2-A934-BEE98A930765}"/>
              </a:ext>
            </a:extLst>
          </p:cNvPr>
          <p:cNvSpPr txBox="1"/>
          <p:nvPr/>
        </p:nvSpPr>
        <p:spPr>
          <a:xfrm>
            <a:off x="1835696" y="46792"/>
            <a:ext cx="5098506" cy="417871"/>
          </a:xfrm>
          <a:prstGeom prst="rect">
            <a:avLst/>
          </a:prstGeom>
          <a:noFill/>
        </p:spPr>
        <p:txBody>
          <a:bodyPr wrap="square">
            <a:spAutoFit/>
          </a:bodyPr>
          <a:lstStyle/>
          <a:p>
            <a:pPr marL="457200" algn="ctr">
              <a:lnSpc>
                <a:spcPct val="115000"/>
              </a:lnSpc>
            </a:pP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p:txBody>
      </p:sp>
      <p:sp>
        <p:nvSpPr>
          <p:cNvPr id="10" name="TextBox 9">
            <a:extLst>
              <a:ext uri="{FF2B5EF4-FFF2-40B4-BE49-F238E27FC236}">
                <a16:creationId xmlns:a16="http://schemas.microsoft.com/office/drawing/2014/main" id="{5F6AF267-6F04-449C-8B20-A7B0A7ABCB5D}"/>
              </a:ext>
            </a:extLst>
          </p:cNvPr>
          <p:cNvSpPr txBox="1"/>
          <p:nvPr/>
        </p:nvSpPr>
        <p:spPr>
          <a:xfrm>
            <a:off x="971600" y="764704"/>
            <a:ext cx="7848872"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Расиши занҷир ба замин дар шабакаҳои дорои манбаъҳои барқароршавандаи энергия (МБЭ) дорои як қатор хусусиятҳои фарқкунанда мебошад, ки аз сохтор ва принсипи кори чунин системаҳо бармеоянд. Баръакси шабакаҳои анъанавӣ, ки дар онҳо манбаъҳои синхронӣ (генераторҳо) истифода мешаванд, дар шабакаҳои МБЭ қисми зиёди энергия тавассути инверторҳо ба шабака ворид мегардад. Ин ҳолат ба хусусияти ҷараёнҳои расиш таъсири мустақим мерасонад.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F8905D0-B5AB-4103-AE5E-2B1D2BC5FB1A}"/>
              </a:ext>
            </a:extLst>
          </p:cNvPr>
          <p:cNvSpPr txBox="1"/>
          <p:nvPr/>
        </p:nvSpPr>
        <p:spPr>
          <a:xfrm>
            <a:off x="1835696" y="46792"/>
            <a:ext cx="5098506" cy="417871"/>
          </a:xfrm>
          <a:prstGeom prst="rect">
            <a:avLst/>
          </a:prstGeom>
          <a:noFill/>
        </p:spPr>
        <p:txBody>
          <a:bodyPr wrap="square">
            <a:spAutoFit/>
          </a:bodyPr>
          <a:lstStyle/>
          <a:p>
            <a:pPr marL="457200" algn="ctr">
              <a:lnSpc>
                <a:spcPct val="115000"/>
              </a:lnSpc>
            </a:pP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p:txBody>
      </p:sp>
      <p:sp>
        <p:nvSpPr>
          <p:cNvPr id="7" name="TextBox 6">
            <a:extLst>
              <a:ext uri="{FF2B5EF4-FFF2-40B4-BE49-F238E27FC236}">
                <a16:creationId xmlns:a16="http://schemas.microsoft.com/office/drawing/2014/main" id="{D61FBFA9-9C34-4B9F-834C-F277BCD1F690}"/>
              </a:ext>
            </a:extLst>
          </p:cNvPr>
          <p:cNvSpPr txBox="1"/>
          <p:nvPr/>
        </p:nvSpPr>
        <p:spPr>
          <a:xfrm>
            <a:off x="899592" y="764704"/>
            <a:ext cx="7776864" cy="460202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Яке аз хусусиятҳои асосӣ паст будани қимати ҷараёни расиш ба замин мебошад. Инверторҳо қобилияти маҳдуди додани ҷараёни изофиро доранд, бинобар ин дар ҳолати расиш ҷараён нисбатан хурд аст. Ин ҳолат, аз як тараф, хавфи зарари шадиди таҷҳизотро кам мекунад, вале аз тарафи дигар, ошкор намудани расишро душвор мегардонад, зеро муҳофизатҳои анъанавӣ метавонанд чунин ҷараёнҳои хурдро ба қайд нагиранд.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Хусусияти дигар ин мураккаб будани муайян кардани ҷойи расиш мебошад.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6940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3E8CBD-1762-490F-8778-48F639C3D9B7}"/>
              </a:ext>
            </a:extLst>
          </p:cNvPr>
          <p:cNvSpPr txBox="1"/>
          <p:nvPr/>
        </p:nvSpPr>
        <p:spPr>
          <a:xfrm>
            <a:off x="1835696" y="46792"/>
            <a:ext cx="5098506" cy="417871"/>
          </a:xfrm>
          <a:prstGeom prst="rect">
            <a:avLst/>
          </a:prstGeom>
          <a:noFill/>
        </p:spPr>
        <p:txBody>
          <a:bodyPr wrap="square">
            <a:spAutoFit/>
          </a:bodyPr>
          <a:lstStyle/>
          <a:p>
            <a:pPr marL="457200" algn="ctr">
              <a:lnSpc>
                <a:spcPct val="115000"/>
              </a:lnSpc>
            </a:pP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p:txBody>
      </p:sp>
      <p:sp>
        <p:nvSpPr>
          <p:cNvPr id="7" name="TextBox 6">
            <a:extLst>
              <a:ext uri="{FF2B5EF4-FFF2-40B4-BE49-F238E27FC236}">
                <a16:creationId xmlns:a16="http://schemas.microsoft.com/office/drawing/2014/main" id="{3041E236-D921-46B7-8151-50F09159ECF5}"/>
              </a:ext>
            </a:extLst>
          </p:cNvPr>
          <p:cNvSpPr txBox="1"/>
          <p:nvPr/>
        </p:nvSpPr>
        <p:spPr>
          <a:xfrm>
            <a:off x="899592" y="764704"/>
            <a:ext cx="7776864" cy="5109860"/>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сабаби мавҷудияти манбаъҳои тақсимшуда ва ҷараёни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дуҷонибаи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қувва, муайян кардани нуқтаи дақиқи садама мушкил мегардад. Ин махсусан дар шабакаҳои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тақсимотии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дорои шумораи зиёди нерӯгоҳҳои офтобӣ ё бодӣ мушоҳида мешавад.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шабакаҳои МБЭ инчунин тағйирёбии параметрҳои расиш ба назар мерасад. Ҷараён ва шиддати расиш метавонанд вобаста ба ҳолати кори инверторҳо, бор ва шароити муҳити зист тағйир ёбанд. Илова бар ин, ҳузури гармоникаҳо ва сигналҳои ғайрисинусоидӣ метавонад таҳлили равандҳои садамавиро мураккаб гардонад.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A686E6AE-F859-40BA-9931-6F17F179D975}"/>
              </a:ext>
            </a:extLst>
          </p:cNvPr>
          <p:cNvSpPr/>
          <p:nvPr/>
        </p:nvSpPr>
        <p:spPr>
          <a:xfrm>
            <a:off x="453482" y="5914146"/>
            <a:ext cx="6480720" cy="461665"/>
          </a:xfrm>
          <a:prstGeom prst="rect">
            <a:avLst/>
          </a:prstGeom>
        </p:spPr>
        <p:txBody>
          <a:bodyPr wrap="square">
            <a:spAutoFit/>
          </a:bodyPr>
          <a:lstStyle/>
          <a:p>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EC3DD49A-58EA-4B0E-B31A-31EFE863DD3A}"/>
              </a:ext>
            </a:extLst>
          </p:cNvPr>
          <p:cNvSpPr txBox="1"/>
          <p:nvPr/>
        </p:nvSpPr>
        <p:spPr>
          <a:xfrm>
            <a:off x="1835696" y="46792"/>
            <a:ext cx="5098506" cy="417871"/>
          </a:xfrm>
          <a:prstGeom prst="rect">
            <a:avLst/>
          </a:prstGeom>
          <a:noFill/>
        </p:spPr>
        <p:txBody>
          <a:bodyPr wrap="square">
            <a:spAutoFit/>
          </a:bodyPr>
          <a:lstStyle/>
          <a:p>
            <a:pPr marL="457200" algn="ctr">
              <a:lnSpc>
                <a:spcPct val="115000"/>
              </a:lnSpc>
            </a:pP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p:txBody>
      </p:sp>
      <p:sp>
        <p:nvSpPr>
          <p:cNvPr id="10" name="TextBox 9">
            <a:extLst>
              <a:ext uri="{FF2B5EF4-FFF2-40B4-BE49-F238E27FC236}">
                <a16:creationId xmlns:a16="http://schemas.microsoft.com/office/drawing/2014/main" id="{C9D99778-300C-4588-A32D-FB942F16838D}"/>
              </a:ext>
            </a:extLst>
          </p:cNvPr>
          <p:cNvSpPr txBox="1"/>
          <p:nvPr/>
        </p:nvSpPr>
        <p:spPr>
          <a:xfrm>
            <a:off x="827584" y="620688"/>
            <a:ext cx="7848872"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Ҳангоми расиши якфазавӣ ба замин, дар баъзе ҳолатҳо шабака метавонад ба кори худ идома диҳад, махсусан агар нейтрал изолятсияшуда бошад. Аммо дар ин ҳолат шиддати дигар фазаҳо нисбат ба замин зиёд шуда, ба изолятсия таъсири манфӣ мерасонад ва метавонад боиси расиши такрорӣ гардад. Ҳамчунин, бояд қайд кард, ки алгоритмҳои идоракунии инверторҳо дар ҳолати расиш нақши муҳим мебозанд. Баъзе инверторҳо метавонанд ҳангоми ошкор шудани расиш фавран аз шабака ҷудо шаванд, дар ҳоле ки дигарҳо кӯшиш мекунанд кори худро нигоҳ доранд.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74CCBEE-910E-4B95-A7FB-5FA5E3BF4EE8}"/>
              </a:ext>
            </a:extLst>
          </p:cNvPr>
          <p:cNvSpPr txBox="1"/>
          <p:nvPr/>
        </p:nvSpPr>
        <p:spPr>
          <a:xfrm>
            <a:off x="1835696" y="46792"/>
            <a:ext cx="5098506" cy="417871"/>
          </a:xfrm>
          <a:prstGeom prst="rect">
            <a:avLst/>
          </a:prstGeom>
          <a:noFill/>
        </p:spPr>
        <p:txBody>
          <a:bodyPr wrap="square">
            <a:spAutoFit/>
          </a:bodyPr>
          <a:lstStyle/>
          <a:p>
            <a:pPr marL="457200" algn="ctr">
              <a:lnSpc>
                <a:spcPct val="115000"/>
              </a:lnSpc>
            </a:pPr>
            <a:r>
              <a:rPr lang="tg-Cyrl-TJ" sz="2000" i="1"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 ба замин дар шабакаҳои МБЭ</a:t>
            </a:r>
          </a:p>
        </p:txBody>
      </p:sp>
      <p:sp>
        <p:nvSpPr>
          <p:cNvPr id="7" name="TextBox 6">
            <a:extLst>
              <a:ext uri="{FF2B5EF4-FFF2-40B4-BE49-F238E27FC236}">
                <a16:creationId xmlns:a16="http://schemas.microsoft.com/office/drawing/2014/main" id="{676295BD-10B7-425B-8A2D-40D9C9BFA3B6}"/>
              </a:ext>
            </a:extLst>
          </p:cNvPr>
          <p:cNvSpPr txBox="1"/>
          <p:nvPr/>
        </p:nvSpPr>
        <p:spPr>
          <a:xfrm>
            <a:off x="1115616" y="692696"/>
            <a:ext cx="7488832" cy="4730269"/>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рафтор ба устуворӣ ва бехатарии умумии система таъсир мерасонад.</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шабакаҳои бо МБЭ,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расиш</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ба замин дорои хусусиятҳои зерин аст:</a:t>
            </a:r>
          </a:p>
          <a:p>
            <a:pPr marL="342900" lvl="0" indent="-342900" algn="just">
              <a:lnSpc>
                <a:spcPct val="150000"/>
              </a:lnSpc>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ҷараёни расиши камтар (махсусан дар системаҳои инверторӣ); </a:t>
            </a:r>
          </a:p>
          <a:p>
            <a:pPr marL="342900" lvl="0" indent="-342900" algn="just">
              <a:lnSpc>
                <a:spcPct val="150000"/>
              </a:lnSpc>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душвории муайян кардани нуқтаи садама; </a:t>
            </a:r>
          </a:p>
          <a:p>
            <a:pPr marL="342900" lvl="0" indent="-342900" algn="just">
              <a:lnSpc>
                <a:spcPct val="150000"/>
              </a:lnSpc>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эҳтимоли кори дарозмуддати шабака бо Расиши якфазавӣ; </a:t>
            </a:r>
          </a:p>
          <a:p>
            <a:pPr marL="342900" lvl="0" indent="-342900" algn="just">
              <a:lnSpc>
                <a:spcPct val="150000"/>
              </a:lnSpc>
              <a:spcAft>
                <a:spcPts val="100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таъсири алгоритмҳои идоракунии инверторҳо.</a:t>
            </a:r>
          </a:p>
        </p:txBody>
      </p:sp>
    </p:spTree>
    <p:extLst>
      <p:ext uri="{BB962C8B-B14F-4D97-AF65-F5344CB8AC3E}">
        <p14:creationId xmlns:p14="http://schemas.microsoft.com/office/powerpoint/2010/main" val="15822625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363BF8-C1CD-4FE3-92BD-1063F2CDFB27}"/>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8476768A-D13A-4AEB-9D1D-7C52B792047F}"/>
              </a:ext>
            </a:extLst>
          </p:cNvPr>
          <p:cNvSpPr txBox="1"/>
          <p:nvPr/>
        </p:nvSpPr>
        <p:spPr>
          <a:xfrm>
            <a:off x="827584" y="764704"/>
            <a:ext cx="7920880"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Бехатарии барқӣ дар шабакаҳои дорои манбаъҳои барқароршавандаи энергия (МБЭ) яке аз самтҳои муҳими фаъолияти системаҳои энергетикӣ ба ҳисоб меравад, зеро воридшавии манбаъҳои тақсимшуда ва технологияҳои нав тарзи кори шабакаро тағйир дода, хавфҳои навро ба миён меорад. Таъмини бехатарӣ дар чунин шабакаҳо на танҳо ҳифзи таҷҳизот, балки ҳимояи ҳаёт ва саломатии инсонро низ дар бар мегирад. Яке аз чораҳои асосӣ замингузории муҳофизатӣ мебошад, ки барои паст кардани шиддати хатарнок дар корпуси таҷҳизот истифода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3488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A708D4E-D5D0-4D84-94B7-EA983B9773CC}"/>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8" name="TextBox 7">
            <a:extLst>
              <a:ext uri="{FF2B5EF4-FFF2-40B4-BE49-F238E27FC236}">
                <a16:creationId xmlns:a16="http://schemas.microsoft.com/office/drawing/2014/main" id="{50039CB6-175E-48A4-99F7-36AAF1946006}"/>
              </a:ext>
            </a:extLst>
          </p:cNvPr>
          <p:cNvSpPr txBox="1"/>
          <p:nvPr/>
        </p:nvSpPr>
        <p:spPr>
          <a:xfrm>
            <a:off x="755576" y="692696"/>
            <a:ext cx="7848872" cy="5109860"/>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ҳолати расиш ба замин, замингузории дуруст имкон медиҳад, ки ҷараёни хатарнок ба замин равона гардида, хатари зарбаи барқӣ коҳиш ёбад. Дар шабакаҳои МБЭ, ки дорои таҷҳизоти электронӣ мебошанд, сифати замингузорӣ аҳамияти боз ҳам бештар дорад.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Ҳамчунин, интихоби дурусти режими нейтрал (изолятсияшуда, тавассути реактор ё мустақим заминшуда) ба сатҳи бехатарӣ таъсири калон мерасонад.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Ҳар як режим афзалият ва маҳдудиятҳои худро дорад ва вобаста ба сохтори шабака ва шароити истифода интихоб карда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DC7A70A-A447-450E-B936-55CEE191B003}"/>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8" name="TextBox 7">
            <a:extLst>
              <a:ext uri="{FF2B5EF4-FFF2-40B4-BE49-F238E27FC236}">
                <a16:creationId xmlns:a16="http://schemas.microsoft.com/office/drawing/2014/main" id="{DC0D6868-D7FE-4A02-B0B8-FF862148B14E}"/>
              </a:ext>
            </a:extLst>
          </p:cNvPr>
          <p:cNvSpPr txBox="1"/>
          <p:nvPr/>
        </p:nvSpPr>
        <p:spPr>
          <a:xfrm>
            <a:off x="1115616" y="764704"/>
            <a:ext cx="7560840"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Нақши муҳимро муҳофизатҳои релеӣ ва автоматика мебозанд. Дар шабакаҳои МБЭ истифодаи муҳофизатҳои анъанавӣ на ҳамеша самаранок аст, бинобар ин зарурати татбиқи усулҳои муосир, аз ҷумла муҳофизатҳои рақамӣ, дифференсиалӣ ва ҳассос ба ҷараёнҳои хурд ба миён меояд. Ин системаҳо бояд қодир бошанд, ки ҳатто расишҳои сустро сари вақт муайян ва шабакаро аз ҳолати хатарнок ҷудо намоянд.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227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944CAE-F5D7-44BA-BF65-103B8362D9CE}"/>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381DBE0D-6096-4D7A-A540-132165968B96}"/>
              </a:ext>
            </a:extLst>
          </p:cNvPr>
          <p:cNvSpPr txBox="1"/>
          <p:nvPr/>
        </p:nvSpPr>
        <p:spPr>
          <a:xfrm>
            <a:off x="899592" y="620688"/>
            <a:ext cx="7776864" cy="5109860"/>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Илова бар ин, истифодаи дастгоҳҳои ҳимоявӣ, аз қабили автоматҳо, дастгоҳҳои хомӯшкунии муҳофизатӣ (УЗО) ва системаҳои муҳофизат аз барзиёдшиддат, барои пешгирии садамаҳо ва кам кардани оқибатҳои онҳо аҳамияти калон дорад. Дар шабакаҳои дорои МБЭ, ки тағйирёбии шиддат бештар аст, чунин дастгоҳҳо нақши калидӣ мебозанд.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чунин системаҳо инчунин системаҳои мониторинг ва идоракунии интеллектуалӣ (Smart Grid) истифода мешаванд, ки имкон медиҳанд ҳолати шабака дар вақти воқеӣ назорат карда 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F6573A8-F8D3-4452-B8E8-43DD16BED2B1}"/>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5E923496-4F12-4A4E-AE79-78F8776E57D8}"/>
              </a:ext>
            </a:extLst>
          </p:cNvPr>
          <p:cNvSpPr txBox="1"/>
          <p:nvPr/>
        </p:nvSpPr>
        <p:spPr>
          <a:xfrm>
            <a:off x="899592" y="836712"/>
            <a:ext cx="7776864" cy="3078535"/>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Бо ёрии сенсорҳо ва технологияҳои рақамӣ мумкин аст пеш аз ба вуҷуд омадани ҳолатҳои хатарнок онҳоро пешгӯӣ ва пешгирӣ кард. Ниҳоят, омили инсонӣ низ аҳамияти калон дорад. Барои таъмини бехатарии барқӣ зарур аст, ки кормандон дониши кофӣ дошта, қоидаҳои техникаи бехатариро риоя намоянд, инчунин мунтазам омӯзиш ва санҷиш гузаронанд.</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840390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9CFC41-4F7D-4CDE-A71E-36CE8B3AB6E8}"/>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F4DFE319-384F-4528-9960-0FE0B01E0ACE}"/>
              </a:ext>
            </a:extLst>
          </p:cNvPr>
          <p:cNvSpPr txBox="1"/>
          <p:nvPr/>
        </p:nvSpPr>
        <p:spPr>
          <a:xfrm>
            <a:off x="1043608" y="980728"/>
            <a:ext cx="7560840" cy="4478918"/>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Барои таъмини бехатарии барқӣ чораҳои зерин андешида мешаванд:</a:t>
            </a:r>
          </a:p>
          <a:p>
            <a:pPr marL="342900" lvl="0" indent="-342900" algn="just">
              <a:lnSpc>
                <a:spcPct val="150000"/>
              </a:lnSpc>
              <a:spcAft>
                <a:spcPts val="1000"/>
              </a:spcAft>
              <a:buFont typeface="Wingdings" panose="05000000000000000000" pitchFamily="2"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Заминвасли муҳофизатӣ</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Заминвасли муҳофизатӣ аз пайваст намудани корпуси металлии таҷҳизоти барқӣ ба замин иборат буда, барои паст кардани шиддати хатарнок дар ҳолатҳои расиш ва пешгирии зарбаи барқӣ ба инсон хизмат мекунад.</a:t>
            </a:r>
          </a:p>
          <a:p>
            <a:pPr marL="342900" lvl="0" indent="-342900" algn="just">
              <a:lnSpc>
                <a:spcPct val="150000"/>
              </a:lnSpc>
              <a:spcAft>
                <a:spcPts val="1000"/>
              </a:spcAft>
              <a:buFont typeface="Wingdings" panose="05000000000000000000" pitchFamily="2"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Нейтрали заминваслшуда</a:t>
            </a:r>
          </a:p>
        </p:txBody>
      </p:sp>
    </p:spTree>
    <p:extLst>
      <p:ext uri="{BB962C8B-B14F-4D97-AF65-F5344CB8AC3E}">
        <p14:creationId xmlns:p14="http://schemas.microsoft.com/office/powerpoint/2010/main" val="42382454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C23B61-7D7F-4D64-93D1-0762A8E6D2F2}"/>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FF3CC64D-A84C-4E01-B36D-F31AD90D196D}"/>
              </a:ext>
            </a:extLst>
          </p:cNvPr>
          <p:cNvSpPr txBox="1"/>
          <p:nvPr/>
        </p:nvSpPr>
        <p:spPr>
          <a:xfrm>
            <a:off x="971600" y="692696"/>
            <a:ext cx="7776864" cy="4437882"/>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Истифодаи реҷаҳои гуногуни нейтрал вобаста ба хусусиятҳои шабака ва талаботи бехатарӣ амалӣ карда мешавад:</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нейтрали изолятсияшуда;</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нейтрали тавассути реактор (компенсатсионӣ) заминваслшуда;</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нейтрали мустақим заминваслшуда.</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Интихоби дурусти реҷаи нейтрал ба коҳиш додани ҷараёни расиш ва баланд бардоштани эътимоднокии кори шабака мусоидат менамояд.</a:t>
            </a:r>
          </a:p>
        </p:txBody>
      </p:sp>
    </p:spTree>
    <p:extLst>
      <p:ext uri="{BB962C8B-B14F-4D97-AF65-F5344CB8AC3E}">
        <p14:creationId xmlns:p14="http://schemas.microsoft.com/office/powerpoint/2010/main" val="2059879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F842242-7C39-4ED9-B4CE-1AA86FB63A5F}"/>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7" name="TextBox 6">
            <a:extLst>
              <a:ext uri="{FF2B5EF4-FFF2-40B4-BE49-F238E27FC236}">
                <a16:creationId xmlns:a16="http://schemas.microsoft.com/office/drawing/2014/main" id="{1B919E65-B842-4204-BEA4-2344CCDC16C1}"/>
              </a:ext>
            </a:extLst>
          </p:cNvPr>
          <p:cNvSpPr txBox="1"/>
          <p:nvPr/>
        </p:nvSpPr>
        <p:spPr>
          <a:xfrm>
            <a:off x="1187624" y="836712"/>
            <a:ext cx="7560840" cy="5371470"/>
          </a:xfrm>
          <a:prstGeom prst="rect">
            <a:avLst/>
          </a:prstGeom>
          <a:noFill/>
        </p:spPr>
        <p:txBody>
          <a:bodyPr wrap="square">
            <a:spAutoFit/>
          </a:bodyPr>
          <a:lstStyle/>
          <a:p>
            <a:pPr marL="342900" lvl="0" indent="-342900" algn="just">
              <a:lnSpc>
                <a:spcPct val="150000"/>
              </a:lnSpc>
              <a:spcAft>
                <a:spcPts val="1000"/>
              </a:spcAft>
              <a:buFont typeface="Wingdings" panose="05000000000000000000" pitchFamily="2"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Муҳофизатҳои релеӣ</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Муҳофизатҳои релеӣ барои сари вақт ошкор ва автоматӣ хомӯш намудани ҳолатҳои садамавӣ пешбинӣ шудаанд. Ба онҳо дохил мешаванд:</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муҳофизати ҷараёни расиш ба замин;</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муҳофизати дифференсиалӣ;</a:t>
            </a:r>
          </a:p>
          <a:p>
            <a:pPr marL="342900" indent="-342900" algn="just">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релеи ҳассос ба ихроҷи ҷараён.</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Ин системаҳо бояд ҳатто расишҳои хурдро боэътимод муайян намоянд.</a:t>
            </a:r>
          </a:p>
          <a:p>
            <a:pPr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AF591A7-CFF2-4433-B4B5-7E624D8DC10D}"/>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6" name="TextBox 5">
            <a:extLst>
              <a:ext uri="{FF2B5EF4-FFF2-40B4-BE49-F238E27FC236}">
                <a16:creationId xmlns:a16="http://schemas.microsoft.com/office/drawing/2014/main" id="{802C991C-4C05-4FFB-8A96-DED70C522893}"/>
              </a:ext>
            </a:extLst>
          </p:cNvPr>
          <p:cNvSpPr txBox="1"/>
          <p:nvPr/>
        </p:nvSpPr>
        <p:spPr>
          <a:xfrm>
            <a:off x="1043608" y="836712"/>
            <a:ext cx="7704856" cy="3591496"/>
          </a:xfrm>
          <a:prstGeom prst="rect">
            <a:avLst/>
          </a:prstGeom>
          <a:noFill/>
        </p:spPr>
        <p:txBody>
          <a:bodyPr wrap="square">
            <a:spAutoFit/>
          </a:bodyPr>
          <a:lstStyle/>
          <a:p>
            <a:pPr lvl="0"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Истифодаи дастгоҳҳои ҳимоявӣ</a:t>
            </a: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Барои ҳифзи таҷҳизот ва инсон аз таъсири ҳолатҳои садамавӣ дастгоҳҳои зерин истифода мешаванд:</a:t>
            </a:r>
          </a:p>
          <a:p>
            <a:pPr marL="342900" indent="-342900" algn="just">
              <a:lnSpc>
                <a:spcPct val="150000"/>
              </a:lnSpc>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автоматҳои барқӣ;</a:t>
            </a:r>
          </a:p>
          <a:p>
            <a:pPr marL="342900" indent="-342900" algn="just">
              <a:lnSpc>
                <a:spcPct val="150000"/>
              </a:lnSpc>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дастгоҳи хомӯшкунии муҳофизатӣ (УЗО);</a:t>
            </a:r>
          </a:p>
          <a:p>
            <a:pPr marL="342900" indent="-342900" algn="just">
              <a:lnSpc>
                <a:spcPct val="150000"/>
              </a:lnSpc>
              <a:spcAft>
                <a:spcPts val="1000"/>
              </a:spcAft>
              <a:buFont typeface="Arial" panose="020B0604020202020204" pitchFamily="34" charset="0"/>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дастгоҳҳои муҳофизат аз барзиёдшиддат.</a:t>
            </a:r>
          </a:p>
        </p:txBody>
      </p:sp>
    </p:spTree>
    <p:extLst>
      <p:ext uri="{BB962C8B-B14F-4D97-AF65-F5344CB8AC3E}">
        <p14:creationId xmlns:p14="http://schemas.microsoft.com/office/powerpoint/2010/main" val="32406546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0BB6BC-DAE3-4605-83D9-C7BA6D5DB296}"/>
              </a:ext>
            </a:extLst>
          </p:cNvPr>
          <p:cNvSpPr txBox="1"/>
          <p:nvPr/>
        </p:nvSpPr>
        <p:spPr>
          <a:xfrm>
            <a:off x="971600" y="692696"/>
            <a:ext cx="7632848" cy="4858510"/>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Омили инсонӣ яке аз сабабҳои асосии ба вуҷуд омадани садамаҳо дар системаҳои барқӣ ба ҳисоб меравад. Хатогиҳои операторӣ, беэҳтиётӣ, норасоии дониш ва риоя накардани талаботи меъёрӣ метавонанд ба ҳолатҳои хатарнок оварда расонанд. Аз ин рӯ, баланд бардоштани сатҳи фарҳанги техникии кормандон ва масъулияти онҳо дар таъмин намудани бехатарӣ аҳамияти махсус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Барои кам кардани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хавфҳо</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зарур аст:</a:t>
            </a:r>
          </a:p>
          <a:p>
            <a:pPr algn="just">
              <a:lnSpc>
                <a:spcPct val="150000"/>
              </a:lnSpc>
              <a:spcAft>
                <a:spcPts val="1000"/>
              </a:spcAft>
            </a:pPr>
            <a:r>
              <a:rPr lang="ru-RU"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424CEFE-3692-4FD7-B48D-C55953B7DDFE}"/>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Tree>
    <p:extLst>
      <p:ext uri="{BB962C8B-B14F-4D97-AF65-F5344CB8AC3E}">
        <p14:creationId xmlns:p14="http://schemas.microsoft.com/office/powerpoint/2010/main" val="25044468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4F5561-FFEA-4A23-AF24-1DB7116A0F95}"/>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6" name="TextBox 5">
            <a:extLst>
              <a:ext uri="{FF2B5EF4-FFF2-40B4-BE49-F238E27FC236}">
                <a16:creationId xmlns:a16="http://schemas.microsoft.com/office/drawing/2014/main" id="{C42C5C69-CFFB-4DDE-B89F-63AEBDBDFFF2}"/>
              </a:ext>
            </a:extLst>
          </p:cNvPr>
          <p:cNvSpPr txBox="1"/>
          <p:nvPr/>
        </p:nvSpPr>
        <p:spPr>
          <a:xfrm>
            <a:off x="827584" y="1052736"/>
            <a:ext cx="7848872" cy="3816429"/>
          </a:xfrm>
          <a:prstGeom prst="rect">
            <a:avLst/>
          </a:prstGeom>
          <a:noFill/>
        </p:spPr>
        <p:txBody>
          <a:bodyPr wrap="square">
            <a:spAutoFit/>
          </a:bodyPr>
          <a:lstStyle/>
          <a:p>
            <a:pPr marL="342900" lvl="0" indent="-342900" algn="just">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риояи қатъии қоидаҳои техникаи бехатарӣ ва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дастурамалҳои</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корӣ;</a:t>
            </a:r>
          </a:p>
          <a:p>
            <a:pPr marL="342900" lvl="0" indent="-342900" algn="just">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омӯзиши доимӣ ва такмили ихтисоси кормандон, аз ҷумла гузаронидани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тренингҳо</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ва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машқҳои</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амалӣ;</a:t>
            </a:r>
          </a:p>
          <a:p>
            <a:pPr marL="342900" lvl="0" indent="-342900" algn="just">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истифодаи ҳатмии воситаҳои муҳофизати инфиродӣ ва коллективӣ (дастпӯшакҳои диэлектрикӣ, пойафзоли махсус,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кулоҳ</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ва ғайра);</a:t>
            </a:r>
          </a:p>
          <a:p>
            <a:pPr marL="342900" lvl="0" indent="-342900" algn="just">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назорати мунтазами техникии ҳолати таҷҳизот ва бартарафсозии саривақтии нуқсонҳо;</a:t>
            </a:r>
          </a:p>
          <a:p>
            <a:pPr marL="342900" lvl="0" indent="-342900" algn="just">
              <a:spcAft>
                <a:spcPts val="100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баланд бардоштани интизоми меҳнат ва масъулияти шахсӣ ҳангоми иҷрои корҳои барқӣ.</a:t>
            </a:r>
          </a:p>
        </p:txBody>
      </p:sp>
    </p:spTree>
    <p:extLst>
      <p:ext uri="{BB962C8B-B14F-4D97-AF65-F5344CB8AC3E}">
        <p14:creationId xmlns:p14="http://schemas.microsoft.com/office/powerpoint/2010/main" val="1235253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E5A91A6-08AA-4F4F-A3EE-EB326BC55348}"/>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6" name="TextBox 5">
            <a:extLst>
              <a:ext uri="{FF2B5EF4-FFF2-40B4-BE49-F238E27FC236}">
                <a16:creationId xmlns:a16="http://schemas.microsoft.com/office/drawing/2014/main" id="{73C9D74F-F9D6-46A4-9B85-8E43065C1DD3}"/>
              </a:ext>
            </a:extLst>
          </p:cNvPr>
          <p:cNvSpPr txBox="1"/>
          <p:nvPr/>
        </p:nvSpPr>
        <p:spPr>
          <a:xfrm>
            <a:off x="971600" y="692696"/>
            <a:ext cx="7704856" cy="3085075"/>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Пешгирии садамаҳо дар шабакаҳои барқӣ, махсусан дар системаҳои дорои МБЭ, маҷмӯи чораҳои техникӣ,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ташкиливӣ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ва идоракуниро дар бар мегирад. Истифодаи усулҳои муосир ва технологияҳои пешрафта имкон медиҳад, ки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хавфҳо</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ба ҳадди ақал расонида шаванд ва фаъолияти устувори шабака таъмин гардад.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50199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C95366-B0AD-47FE-9754-EFC9A83514A5}"/>
              </a:ext>
            </a:extLst>
          </p:cNvPr>
          <p:cNvSpPr txBox="1"/>
          <p:nvPr/>
        </p:nvSpPr>
        <p:spPr>
          <a:xfrm>
            <a:off x="1835696" y="46792"/>
            <a:ext cx="5098506" cy="417871"/>
          </a:xfrm>
          <a:prstGeom prst="rect">
            <a:avLst/>
          </a:prstGeom>
          <a:noFill/>
        </p:spPr>
        <p:txBody>
          <a:bodyPr wrap="square">
            <a:spAutoFit/>
          </a:bodyPr>
          <a:lstStyle/>
          <a:p>
            <a:pPr algn="ctr">
              <a:lnSpc>
                <a:spcPct val="115000"/>
              </a:lnSpc>
              <a:spcAft>
                <a:spcPts val="1000"/>
              </a:spcAft>
            </a:pPr>
            <a:r>
              <a:rPr lang="ru-RU" sz="2000" i="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шабакаҳои МБЭ</a:t>
            </a:r>
          </a:p>
        </p:txBody>
      </p:sp>
      <p:sp>
        <p:nvSpPr>
          <p:cNvPr id="6" name="TextBox 5">
            <a:extLst>
              <a:ext uri="{FF2B5EF4-FFF2-40B4-BE49-F238E27FC236}">
                <a16:creationId xmlns:a16="http://schemas.microsoft.com/office/drawing/2014/main" id="{72CE6E09-66F6-4A04-B10A-71F8C93A563F}"/>
              </a:ext>
            </a:extLst>
          </p:cNvPr>
          <p:cNvSpPr txBox="1"/>
          <p:nvPr/>
        </p:nvSpPr>
        <p:spPr>
          <a:xfrm>
            <a:off x="755576" y="436712"/>
            <a:ext cx="7920880" cy="5324343"/>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 чораҳои асосии пешгирии садамаҳо дохил мешаванд:</a:t>
            </a:r>
          </a:p>
          <a:p>
            <a:pPr marL="342900" lvl="0" indent="-342900" algn="just">
              <a:lnSpc>
                <a:spcPct val="115000"/>
              </a:lnSpc>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санҷиши мунтазами ҳолати изолятсия ва ташхиси техникии таҷҳизот;</a:t>
            </a:r>
          </a:p>
          <a:p>
            <a:pPr marL="342900" lvl="0" indent="-342900" algn="just">
              <a:lnSpc>
                <a:spcPct val="115000"/>
              </a:lnSpc>
              <a:spcAft>
                <a:spcPts val="0"/>
              </a:spcAft>
              <a:buFont typeface="Symbol" panose="05050102010706020507" pitchFamily="18" charset="2"/>
              <a:buChar char=""/>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мониторинги доимии параметрҳои шабака (шиддат, ҷараён, басомад);</a:t>
            </a:r>
          </a:p>
          <a:p>
            <a:pPr marL="342900" lvl="0" indent="-342900" algn="just">
              <a:lnSpc>
                <a:spcPct val="115000"/>
              </a:lnSpc>
              <a:spcAft>
                <a:spcPts val="0"/>
              </a:spcAft>
              <a:buFont typeface="Symbol" panose="05050102010706020507" pitchFamily="18" charset="2"/>
              <a:buChar char=""/>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истифодаи системаҳои интеллектуалӣ ва технологияҳои сунъии зеҳнӣ (AI) барои пешгӯии ҳолатҳои садамавӣ;</a:t>
            </a:r>
          </a:p>
          <a:p>
            <a:pPr marL="342900" lvl="0" indent="-342900" algn="just">
              <a:lnSpc>
                <a:spcPct val="115000"/>
              </a:lnSpc>
              <a:spcAft>
                <a:spcPts val="0"/>
              </a:spcAft>
              <a:buFont typeface="Symbol" panose="05050102010706020507" pitchFamily="18" charset="2"/>
              <a:buChar char=""/>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насби системаҳои ҳушдордиҳӣ ва сигнализатсия барои ошкорсозии барвақти нуқсонҳо;</a:t>
            </a:r>
          </a:p>
          <a:p>
            <a:pPr marL="342900" lvl="0" indent="-342900" algn="just">
              <a:lnSpc>
                <a:spcPct val="115000"/>
              </a:lnSpc>
              <a:spcAft>
                <a:spcPts val="0"/>
              </a:spcAft>
              <a:buFont typeface="Symbol" panose="05050102010706020507" pitchFamily="18" charset="2"/>
              <a:buChar char=""/>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нигоҳдории дуруст ва саривақтии таҷҳизот, аз ҷумла таъмири профилактикӣ;</a:t>
            </a:r>
          </a:p>
          <a:p>
            <a:pPr marL="342900" lvl="0" indent="-342900" algn="just">
              <a:lnSpc>
                <a:spcPct val="115000"/>
              </a:lnSpc>
              <a:spcAft>
                <a:spcPts val="0"/>
              </a:spcAft>
              <a:buFont typeface="Symbol" panose="05050102010706020507" pitchFamily="18" charset="2"/>
              <a:buChar char=""/>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татбиқи системаҳои автоматии муҳофизат ва идоракунӣ;</a:t>
            </a:r>
          </a:p>
          <a:p>
            <a:pPr marL="342900" lvl="0" indent="-342900" algn="just">
              <a:lnSpc>
                <a:spcPct val="115000"/>
              </a:lnSpc>
              <a:spcAft>
                <a:spcPts val="1000"/>
              </a:spcAft>
              <a:buFont typeface="Symbol" panose="05050102010706020507" pitchFamily="18" charset="2"/>
              <a:buChar char=""/>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таҳияи нақшаҳои фавқулода ва омодасозии кормандон барои амал дар ҳолатҳои садамавӣ.</a:t>
            </a:r>
          </a:p>
        </p:txBody>
      </p:sp>
      <p:sp>
        <p:nvSpPr>
          <p:cNvPr id="8" name="TextBox 7">
            <a:extLst>
              <a:ext uri="{FF2B5EF4-FFF2-40B4-BE49-F238E27FC236}">
                <a16:creationId xmlns:a16="http://schemas.microsoft.com/office/drawing/2014/main" id="{D66E1E09-A033-41FE-816D-5D167FF20ACB}"/>
              </a:ext>
            </a:extLst>
          </p:cNvPr>
          <p:cNvSpPr txBox="1"/>
          <p:nvPr/>
        </p:nvSpPr>
        <p:spPr>
          <a:xfrm>
            <a:off x="755576" y="5949280"/>
            <a:ext cx="5148572" cy="646331"/>
          </a:xfrm>
          <a:prstGeom prst="rect">
            <a:avLst/>
          </a:prstGeom>
          <a:noFill/>
        </p:spPr>
        <p:txBody>
          <a:bodyPr wrap="square">
            <a:spAutoFit/>
          </a:bodyPr>
          <a:lstStyle/>
          <a:p>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Т. Абдуллоев, А. И. Сидоров, И. С. Окраинская, </a:t>
            </a:r>
          </a:p>
          <a:p>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и Н. В. Глотова. Асосҳои бехатарии электрикӣ: тарҷума аз забони русӣ. </a:t>
            </a:r>
          </a:p>
          <a:p>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Душанбе: ҶДММ «Истиқлол-2019», 2019</a:t>
            </a:r>
            <a:endParaRPr lang="ru-RU" sz="1200" i="1" dirty="0"/>
          </a:p>
        </p:txBody>
      </p:sp>
    </p:spTree>
    <p:extLst>
      <p:ext uri="{BB962C8B-B14F-4D97-AF65-F5344CB8AC3E}">
        <p14:creationId xmlns:p14="http://schemas.microsoft.com/office/powerpoint/2010/main" val="5526650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1E3CA7-151D-41C8-94D8-CA3652A7AAA4}"/>
              </a:ext>
            </a:extLst>
          </p:cNvPr>
          <p:cNvSpPr>
            <a:spLocks noGrp="1"/>
          </p:cNvSpPr>
          <p:nvPr>
            <p:ph idx="1"/>
          </p:nvPr>
        </p:nvSpPr>
        <p:spPr>
          <a:xfrm>
            <a:off x="395536" y="692696"/>
            <a:ext cx="8532948" cy="4389120"/>
          </a:xfrm>
        </p:spPr>
        <p:txBody>
          <a:bodyPr>
            <a:noAutofit/>
          </a:bodyPr>
          <a:lstStyle/>
          <a:p>
            <a:pPr indent="0" algn="just">
              <a:lnSpc>
                <a:spcPct val="115000"/>
              </a:lnSpc>
              <a:spcBef>
                <a:spcPts val="0"/>
              </a:spcBef>
              <a:buNone/>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Расиш ба замин яке аз масъалаҳои муҳими системаи энергетикӣ мебошад, махсусан дар шабакаҳои дорои манбаъҳои барқароршавандаи энергия. Бо дарназардошти хусусиятҳои махсуси чунин шабакаҳо, истифодаи усулҳои муосири муҳофизат ва идоракунӣ барои таъмини бехатарии барқӣ зарур мебошад.</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15000"/>
              </a:lnSpc>
              <a:spcBef>
                <a:spcPts val="0"/>
              </a:spcBef>
              <a:buNone/>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шароити афзоиши ҳиссаи манбаъҳои тақсимшуда, тағйирёбии реҷаҳои корӣ ва истифодаи васеи электроникаи қувва, масъалаҳои ошкорсозӣ ва бартарафсозии расиш ба замин мураккабтар мегарданд. Аз ин рӯ, татбиқи технологияҳои рақамӣ, системаҳои интеллектуалии мониторинг ва усулҳои пешрафтаи муҳофизати релеӣ барои баланд бардоштани эътимоднокӣ ва устувории шабака аҳамияти калон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15000"/>
              </a:lnSpc>
              <a:spcAft>
                <a:spcPts val="1000"/>
              </a:spcAft>
              <a:buNone/>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6319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2731</TotalTime>
  <Words>3648</Words>
  <Application>Microsoft Office PowerPoint</Application>
  <PresentationFormat>Экран (4:3)</PresentationFormat>
  <Paragraphs>223</Paragraphs>
  <Slides>51</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51</vt:i4>
      </vt:variant>
    </vt:vector>
  </HeadingPairs>
  <TitlesOfParts>
    <vt:vector size="60" baseType="lpstr">
      <vt:lpstr>Arial</vt: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Садамаҳои вобаста ба расиш ба замин алоқаманд, бехатарии электрикӣ дар шабакаҳо бо манбаъҳои барқароршавандаи энергия</vt:lpstr>
      <vt:lpstr>Садамаҳои вобаста ба расиш ба замин алоқаманд, бехатарии электрикӣ дар шабакаҳо бо манбаъҳои барқароршавандаи энергия</vt:lpstr>
      <vt:lpstr>Презентация PowerPoint</vt:lpstr>
      <vt:lpstr>Презентация PowerPoint</vt:lpstr>
      <vt:lpstr>Садамаҳои вобаста ба расиш ба замин алоқаманд, бехатарии электрикӣ дар шабакаҳо бо манбаъҳои барқароршавандаи энергия</vt:lpstr>
      <vt:lpstr>Садамаҳои вобаста ба расиш ба замин алоқаманд, бехатарии электрикӣ дар шабакаҳо бо манбаъҳои барқароршавандаи энергия</vt:lpstr>
      <vt:lpstr>Садамаҳои вобаста ба расиш ба замин алоқаманд, бехатарии электрикӣ дар шабакаҳо бо манбаъҳои барқароршавандаи энергия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80</cp:revision>
  <dcterms:created xsi:type="dcterms:W3CDTF">2026-03-15T08:20:21Z</dcterms:created>
  <dcterms:modified xsi:type="dcterms:W3CDTF">2026-06-04T09:18:53Z</dcterms:modified>
</cp:coreProperties>
</file>