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5"/>
  </p:notesMasterIdLst>
  <p:sldIdLst>
    <p:sldId id="256" r:id="rId3"/>
    <p:sldId id="306" r:id="rId4"/>
    <p:sldId id="278" r:id="rId5"/>
    <p:sldId id="273" r:id="rId6"/>
    <p:sldId id="275" r:id="rId7"/>
    <p:sldId id="276" r:id="rId8"/>
    <p:sldId id="277" r:id="rId9"/>
    <p:sldId id="279" r:id="rId10"/>
    <p:sldId id="280" r:id="rId11"/>
    <p:sldId id="281" r:id="rId12"/>
    <p:sldId id="282" r:id="rId13"/>
    <p:sldId id="283" r:id="rId14"/>
    <p:sldId id="284" r:id="rId15"/>
    <p:sldId id="303" r:id="rId16"/>
    <p:sldId id="285" r:id="rId17"/>
    <p:sldId id="286" r:id="rId18"/>
    <p:sldId id="288" r:id="rId19"/>
    <p:sldId id="289" r:id="rId20"/>
    <p:sldId id="290" r:id="rId21"/>
    <p:sldId id="291" r:id="rId22"/>
    <p:sldId id="292" r:id="rId23"/>
    <p:sldId id="293" r:id="rId24"/>
    <p:sldId id="294" r:id="rId25"/>
    <p:sldId id="295" r:id="rId26"/>
    <p:sldId id="296" r:id="rId27"/>
    <p:sldId id="297" r:id="rId28"/>
    <p:sldId id="298" r:id="rId29"/>
    <p:sldId id="299" r:id="rId30"/>
    <p:sldId id="300" r:id="rId31"/>
    <p:sldId id="305" r:id="rId32"/>
    <p:sldId id="301" r:id="rId33"/>
    <p:sldId id="304" r:id="rId34"/>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2838BEF-8BB2-4498-84A7-C5851F593DF1}" styleName="Сред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527" autoAdjust="0"/>
    <p:restoredTop sz="95102" autoAdjust="0"/>
  </p:normalViewPr>
  <p:slideViewPr>
    <p:cSldViewPr snapToGrid="0">
      <p:cViewPr varScale="1">
        <p:scale>
          <a:sx n="108" d="100"/>
          <a:sy n="108" d="100"/>
        </p:scale>
        <p:origin x="472" y="192"/>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7" d="100"/>
          <a:sy n="87" d="100"/>
        </p:scale>
        <p:origin x="3840"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B971AA-7CE2-47C8-9304-8308EB1994DE}" type="datetimeFigureOut">
              <a:rPr lang="ko-KR" altLang="en-US" smtClean="0"/>
              <a:t>2026. 3. 18.</a:t>
            </a:fld>
            <a:endParaRPr lang="ko-KR" altLang="en-US"/>
          </a:p>
        </p:txBody>
      </p:sp>
      <p:sp>
        <p:nvSpPr>
          <p:cNvPr id="4" name="슬라이드 이미지 개체 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D5775B-DA74-4592-8850-FE5A6C11227D}" type="slidenum">
              <a:rPr lang="ko-KR" altLang="en-US" smtClean="0"/>
              <a:t>‹#›</a:t>
            </a:fld>
            <a:endParaRPr lang="ko-KR" altLang="en-US"/>
          </a:p>
        </p:txBody>
      </p:sp>
    </p:spTree>
    <p:extLst>
      <p:ext uri="{BB962C8B-B14F-4D97-AF65-F5344CB8AC3E}">
        <p14:creationId xmlns:p14="http://schemas.microsoft.com/office/powerpoint/2010/main" val="68406021"/>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br>
              <a:rPr lang="en-US" dirty="0"/>
            </a:br>
            <a:endParaRPr lang="ru-RU" dirty="0"/>
          </a:p>
        </p:txBody>
      </p:sp>
      <p:sp>
        <p:nvSpPr>
          <p:cNvPr id="4" name="Номер слайда 3"/>
          <p:cNvSpPr>
            <a:spLocks noGrp="1"/>
          </p:cNvSpPr>
          <p:nvPr>
            <p:ph type="sldNum" sz="quarter" idx="10"/>
          </p:nvPr>
        </p:nvSpPr>
        <p:spPr/>
        <p:txBody>
          <a:bodyPr/>
          <a:lstStyle/>
          <a:p>
            <a:fld id="{D5D5775B-DA74-4592-8850-FE5A6C11227D}" type="slidenum">
              <a:rPr lang="ko-KR" altLang="en-US" smtClean="0"/>
              <a:t>31</a:t>
            </a:fld>
            <a:endParaRPr lang="ko-KR" altLang="en-US"/>
          </a:p>
        </p:txBody>
      </p:sp>
    </p:spTree>
    <p:extLst>
      <p:ext uri="{BB962C8B-B14F-4D97-AF65-F5344CB8AC3E}">
        <p14:creationId xmlns:p14="http://schemas.microsoft.com/office/powerpoint/2010/main" val="3949601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397CB9-4855-4B6E-95B4-C908903ABF2C}"/>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B7214784-DB56-4D2F-9585-03FD99EAD44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834F048F-CDA1-4327-A73E-C37C3F90BC0A}"/>
              </a:ext>
            </a:extLst>
          </p:cNvPr>
          <p:cNvSpPr>
            <a:spLocks noGrp="1"/>
          </p:cNvSpPr>
          <p:nvPr>
            <p:ph type="dt" sz="half" idx="10"/>
          </p:nvPr>
        </p:nvSpPr>
        <p:spPr/>
        <p:txBody>
          <a:bodyPr/>
          <a:lstStyle/>
          <a:p>
            <a:fld id="{1ACB0EE3-0E23-4BE6-B36A-1120829A5DD2}" type="datetimeFigureOut">
              <a:rPr lang="ko-KR" altLang="en-US" smtClean="0"/>
              <a:t>2026. 3. 18.</a:t>
            </a:fld>
            <a:endParaRPr lang="ko-KR" altLang="en-US"/>
          </a:p>
        </p:txBody>
      </p:sp>
      <p:sp>
        <p:nvSpPr>
          <p:cNvPr id="5" name="바닥글 개체 틀 4">
            <a:extLst>
              <a:ext uri="{FF2B5EF4-FFF2-40B4-BE49-F238E27FC236}">
                <a16:creationId xmlns:a16="http://schemas.microsoft.com/office/drawing/2014/main" id="{EE17DC48-BBD0-4E13-84F0-17912EE7DD1A}"/>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05CB0C4-6C83-4B11-959B-C76365ADF68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942231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9298AB-6DB2-403A-BE9D-154365B5E75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208D847B-C1A2-4044-BE06-0755C532E394}"/>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8B7FD19-D206-441A-AC3B-C03A328DC8CE}"/>
              </a:ext>
            </a:extLst>
          </p:cNvPr>
          <p:cNvSpPr>
            <a:spLocks noGrp="1"/>
          </p:cNvSpPr>
          <p:nvPr>
            <p:ph type="dt" sz="half" idx="10"/>
          </p:nvPr>
        </p:nvSpPr>
        <p:spPr/>
        <p:txBody>
          <a:bodyPr/>
          <a:lstStyle/>
          <a:p>
            <a:fld id="{1ACB0EE3-0E23-4BE6-B36A-1120829A5DD2}" type="datetimeFigureOut">
              <a:rPr lang="ko-KR" altLang="en-US" smtClean="0"/>
              <a:t>2026. 3. 18.</a:t>
            </a:fld>
            <a:endParaRPr lang="ko-KR" altLang="en-US"/>
          </a:p>
        </p:txBody>
      </p:sp>
      <p:sp>
        <p:nvSpPr>
          <p:cNvPr id="5" name="바닥글 개체 틀 4">
            <a:extLst>
              <a:ext uri="{FF2B5EF4-FFF2-40B4-BE49-F238E27FC236}">
                <a16:creationId xmlns:a16="http://schemas.microsoft.com/office/drawing/2014/main" id="{6DDC61C1-905B-47FA-91E0-EB28CA948A4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B50211B2-1E5D-45E3-8546-4551A04DF1C2}"/>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4984013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CE6162B-361E-40DE-AC81-1D037DD6736D}"/>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A4E0EDCD-4C88-4AB7-8D1B-813775C2DD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94950A16-35A1-408B-9DF2-1294552B6242}"/>
              </a:ext>
            </a:extLst>
          </p:cNvPr>
          <p:cNvSpPr>
            <a:spLocks noGrp="1"/>
          </p:cNvSpPr>
          <p:nvPr>
            <p:ph type="dt" sz="half" idx="10"/>
          </p:nvPr>
        </p:nvSpPr>
        <p:spPr/>
        <p:txBody>
          <a:bodyPr/>
          <a:lstStyle/>
          <a:p>
            <a:fld id="{1ACB0EE3-0E23-4BE6-B36A-1120829A5DD2}" type="datetimeFigureOut">
              <a:rPr lang="ko-KR" altLang="en-US" smtClean="0"/>
              <a:t>2026. 3. 18.</a:t>
            </a:fld>
            <a:endParaRPr lang="ko-KR" altLang="en-US"/>
          </a:p>
        </p:txBody>
      </p:sp>
      <p:sp>
        <p:nvSpPr>
          <p:cNvPr id="5" name="바닥글 개체 틀 4">
            <a:extLst>
              <a:ext uri="{FF2B5EF4-FFF2-40B4-BE49-F238E27FC236}">
                <a16:creationId xmlns:a16="http://schemas.microsoft.com/office/drawing/2014/main" id="{E26899B6-0FFF-4691-862E-192BCD97BA7C}"/>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FF8A9262-7E9B-491A-9693-3E6682E9A89C}"/>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264706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29ED31-5455-4F92-A7B5-6C5FA423E615}"/>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8DF90BC2-6CD5-478D-A46B-3516CCB01263}"/>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A6E50D20-6F8F-459C-92DC-2377F357241C}"/>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7218AF93-6AAA-424F-8466-754DAFBAF82A}"/>
              </a:ext>
            </a:extLst>
          </p:cNvPr>
          <p:cNvSpPr>
            <a:spLocks noGrp="1"/>
          </p:cNvSpPr>
          <p:nvPr>
            <p:ph type="dt" sz="half" idx="10"/>
          </p:nvPr>
        </p:nvSpPr>
        <p:spPr/>
        <p:txBody>
          <a:bodyPr/>
          <a:lstStyle/>
          <a:p>
            <a:fld id="{1ACB0EE3-0E23-4BE6-B36A-1120829A5DD2}" type="datetimeFigureOut">
              <a:rPr lang="ko-KR" altLang="en-US" smtClean="0"/>
              <a:t>2026. 3. 18.</a:t>
            </a:fld>
            <a:endParaRPr lang="ko-KR" altLang="en-US"/>
          </a:p>
        </p:txBody>
      </p:sp>
      <p:sp>
        <p:nvSpPr>
          <p:cNvPr id="6" name="바닥글 개체 틀 5">
            <a:extLst>
              <a:ext uri="{FF2B5EF4-FFF2-40B4-BE49-F238E27FC236}">
                <a16:creationId xmlns:a16="http://schemas.microsoft.com/office/drawing/2014/main" id="{D5DE05C1-ABE1-4DA7-8AF3-1BDE19FE713D}"/>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EE22CC71-8050-4B76-B9FE-CB95A381B234}"/>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842453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5FBEDD1-D158-4917-934B-D216EE54B92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AC6CB11A-8D8F-451D-B866-5FFCC3E952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B83FCD9-4983-4862-A0DD-4869936E028D}"/>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444C5411-75DE-4A9A-9F35-F9EFF30794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23F255A3-102D-4BF5-9A92-F3DB8B03F594}"/>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9F0F81C2-BD81-4A59-826A-89C8E4231D1E}"/>
              </a:ext>
            </a:extLst>
          </p:cNvPr>
          <p:cNvSpPr>
            <a:spLocks noGrp="1"/>
          </p:cNvSpPr>
          <p:nvPr>
            <p:ph type="dt" sz="half" idx="10"/>
          </p:nvPr>
        </p:nvSpPr>
        <p:spPr/>
        <p:txBody>
          <a:bodyPr/>
          <a:lstStyle/>
          <a:p>
            <a:fld id="{1ACB0EE3-0E23-4BE6-B36A-1120829A5DD2}" type="datetimeFigureOut">
              <a:rPr lang="ko-KR" altLang="en-US" smtClean="0"/>
              <a:t>2026. 3. 18.</a:t>
            </a:fld>
            <a:endParaRPr lang="ko-KR" altLang="en-US"/>
          </a:p>
        </p:txBody>
      </p:sp>
      <p:sp>
        <p:nvSpPr>
          <p:cNvPr id="8" name="바닥글 개체 틀 7">
            <a:extLst>
              <a:ext uri="{FF2B5EF4-FFF2-40B4-BE49-F238E27FC236}">
                <a16:creationId xmlns:a16="http://schemas.microsoft.com/office/drawing/2014/main" id="{6297B11B-0419-4587-ADF8-2E8D5605A92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C703C8CA-E7BD-4B42-9699-14D5D5B94FFE}"/>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651773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298712BF-289A-492A-B54C-6FDAA6597145}"/>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531B5380-AC9A-476E-AAA8-3A4C5EC4D1BB}"/>
              </a:ext>
            </a:extLst>
          </p:cNvPr>
          <p:cNvSpPr>
            <a:spLocks noGrp="1"/>
          </p:cNvSpPr>
          <p:nvPr>
            <p:ph type="dt" sz="half" idx="10"/>
          </p:nvPr>
        </p:nvSpPr>
        <p:spPr/>
        <p:txBody>
          <a:bodyPr/>
          <a:lstStyle/>
          <a:p>
            <a:fld id="{1ACB0EE3-0E23-4BE6-B36A-1120829A5DD2}" type="datetimeFigureOut">
              <a:rPr lang="ko-KR" altLang="en-US" smtClean="0"/>
              <a:t>2026. 3. 18.</a:t>
            </a:fld>
            <a:endParaRPr lang="ko-KR" altLang="en-US"/>
          </a:p>
        </p:txBody>
      </p:sp>
      <p:sp>
        <p:nvSpPr>
          <p:cNvPr id="4" name="바닥글 개체 틀 3">
            <a:extLst>
              <a:ext uri="{FF2B5EF4-FFF2-40B4-BE49-F238E27FC236}">
                <a16:creationId xmlns:a16="http://schemas.microsoft.com/office/drawing/2014/main" id="{C6DF1998-07A9-4F8F-888A-7F286BD46AF6}"/>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3C4C30FD-DB92-491A-BAD5-3DEB201ECA51}"/>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042636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8F344AD4-90C3-4E63-A912-A1CED0D5E95A}"/>
              </a:ext>
            </a:extLst>
          </p:cNvPr>
          <p:cNvSpPr>
            <a:spLocks noGrp="1"/>
          </p:cNvSpPr>
          <p:nvPr>
            <p:ph type="dt" sz="half" idx="10"/>
          </p:nvPr>
        </p:nvSpPr>
        <p:spPr/>
        <p:txBody>
          <a:bodyPr/>
          <a:lstStyle/>
          <a:p>
            <a:fld id="{1ACB0EE3-0E23-4BE6-B36A-1120829A5DD2}" type="datetimeFigureOut">
              <a:rPr lang="ko-KR" altLang="en-US" smtClean="0"/>
              <a:t>2026. 3. 18.</a:t>
            </a:fld>
            <a:endParaRPr lang="ko-KR" altLang="en-US"/>
          </a:p>
        </p:txBody>
      </p:sp>
      <p:sp>
        <p:nvSpPr>
          <p:cNvPr id="3" name="바닥글 개체 틀 2">
            <a:extLst>
              <a:ext uri="{FF2B5EF4-FFF2-40B4-BE49-F238E27FC236}">
                <a16:creationId xmlns:a16="http://schemas.microsoft.com/office/drawing/2014/main" id="{93CD29B7-14A8-46C5-930C-209E31C1EF73}"/>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64BA9318-3000-46F6-8E9B-F16AEA373FD6}"/>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554451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A9C9D859-93DB-4EE5-8017-6537B4A39CCC}"/>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395352F3-3D3C-4E09-8A8C-2A5A62B648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01E42C41-FE47-445B-99B3-A6C582FE34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7E631969-6E3D-4B4A-9172-FC19404C611A}"/>
              </a:ext>
            </a:extLst>
          </p:cNvPr>
          <p:cNvSpPr>
            <a:spLocks noGrp="1"/>
          </p:cNvSpPr>
          <p:nvPr>
            <p:ph type="dt" sz="half" idx="10"/>
          </p:nvPr>
        </p:nvSpPr>
        <p:spPr/>
        <p:txBody>
          <a:bodyPr/>
          <a:lstStyle/>
          <a:p>
            <a:fld id="{1ACB0EE3-0E23-4BE6-B36A-1120829A5DD2}" type="datetimeFigureOut">
              <a:rPr lang="ko-KR" altLang="en-US" smtClean="0"/>
              <a:t>2026. 3. 18.</a:t>
            </a:fld>
            <a:endParaRPr lang="ko-KR" altLang="en-US"/>
          </a:p>
        </p:txBody>
      </p:sp>
      <p:sp>
        <p:nvSpPr>
          <p:cNvPr id="6" name="바닥글 개체 틀 5">
            <a:extLst>
              <a:ext uri="{FF2B5EF4-FFF2-40B4-BE49-F238E27FC236}">
                <a16:creationId xmlns:a16="http://schemas.microsoft.com/office/drawing/2014/main" id="{30F5DDA2-47F1-4856-A044-0395EC507D2F}"/>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115C633A-AB11-4633-B485-CEF6A2C388C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115997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DBA8F77-5ABE-4C43-8D5D-9F9E907AE18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0AA44B95-22A6-4A00-8444-5AA777E401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F720E65C-13D6-401B-94B9-026F9747DF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68876F32-037C-4EF4-894C-4957CB8000B4}"/>
              </a:ext>
            </a:extLst>
          </p:cNvPr>
          <p:cNvSpPr>
            <a:spLocks noGrp="1"/>
          </p:cNvSpPr>
          <p:nvPr>
            <p:ph type="dt" sz="half" idx="10"/>
          </p:nvPr>
        </p:nvSpPr>
        <p:spPr/>
        <p:txBody>
          <a:bodyPr/>
          <a:lstStyle/>
          <a:p>
            <a:fld id="{1ACB0EE3-0E23-4BE6-B36A-1120829A5DD2}" type="datetimeFigureOut">
              <a:rPr lang="ko-KR" altLang="en-US" smtClean="0"/>
              <a:t>2026. 3. 18.</a:t>
            </a:fld>
            <a:endParaRPr lang="ko-KR" altLang="en-US"/>
          </a:p>
        </p:txBody>
      </p:sp>
      <p:sp>
        <p:nvSpPr>
          <p:cNvPr id="6" name="바닥글 개체 틀 5">
            <a:extLst>
              <a:ext uri="{FF2B5EF4-FFF2-40B4-BE49-F238E27FC236}">
                <a16:creationId xmlns:a16="http://schemas.microsoft.com/office/drawing/2014/main" id="{4BF22B97-EB37-45E4-ABAF-89400FCC60A6}"/>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AA61E473-4735-4A29-AED3-8E5C7B4B5269}"/>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083501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4605A7-A54D-4730-B147-831209A66028}"/>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5BFD2356-FEF4-4A1E-8AC2-0843BA3CB9FF}"/>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F6D735E-2095-4B4B-87B3-8C41D692E3C8}"/>
              </a:ext>
            </a:extLst>
          </p:cNvPr>
          <p:cNvSpPr>
            <a:spLocks noGrp="1"/>
          </p:cNvSpPr>
          <p:nvPr>
            <p:ph type="dt" sz="half" idx="10"/>
          </p:nvPr>
        </p:nvSpPr>
        <p:spPr/>
        <p:txBody>
          <a:bodyPr/>
          <a:lstStyle/>
          <a:p>
            <a:fld id="{1ACB0EE3-0E23-4BE6-B36A-1120829A5DD2}" type="datetimeFigureOut">
              <a:rPr lang="ko-KR" altLang="en-US" smtClean="0"/>
              <a:t>2026. 3. 18.</a:t>
            </a:fld>
            <a:endParaRPr lang="ko-KR" altLang="en-US"/>
          </a:p>
        </p:txBody>
      </p:sp>
      <p:sp>
        <p:nvSpPr>
          <p:cNvPr id="5" name="바닥글 개체 틀 4">
            <a:extLst>
              <a:ext uri="{FF2B5EF4-FFF2-40B4-BE49-F238E27FC236}">
                <a16:creationId xmlns:a16="http://schemas.microsoft.com/office/drawing/2014/main" id="{41AA726D-69DB-4C71-BF1B-4BD86F15AD5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4F73CE-51D2-4B05-8563-10E129D4AF03}"/>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8822586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8B96D4DE-B2EE-45C4-8CEA-B1D77A71C3A3}"/>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A26963FA-6C86-402A-A819-405C2069E98C}"/>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CEC84EE6-FADF-4E9D-B718-B5C4E4C585EF}"/>
              </a:ext>
            </a:extLst>
          </p:cNvPr>
          <p:cNvSpPr>
            <a:spLocks noGrp="1"/>
          </p:cNvSpPr>
          <p:nvPr>
            <p:ph type="dt" sz="half" idx="10"/>
          </p:nvPr>
        </p:nvSpPr>
        <p:spPr/>
        <p:txBody>
          <a:bodyPr/>
          <a:lstStyle/>
          <a:p>
            <a:fld id="{1ACB0EE3-0E23-4BE6-B36A-1120829A5DD2}" type="datetimeFigureOut">
              <a:rPr lang="ko-KR" altLang="en-US" smtClean="0"/>
              <a:t>2026. 3. 18.</a:t>
            </a:fld>
            <a:endParaRPr lang="ko-KR" altLang="en-US"/>
          </a:p>
        </p:txBody>
      </p:sp>
      <p:sp>
        <p:nvSpPr>
          <p:cNvPr id="5" name="바닥글 개체 틀 4">
            <a:extLst>
              <a:ext uri="{FF2B5EF4-FFF2-40B4-BE49-F238E27FC236}">
                <a16:creationId xmlns:a16="http://schemas.microsoft.com/office/drawing/2014/main" id="{15E2AD7F-80B5-4428-91E1-83F9F1574B2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67827E35-1D33-4EB4-8DAC-FD6A21AB0565}"/>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7297241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9065235-BD97-4C55-B221-0C205A5DDC34}"/>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F5725BD4-88A1-4350-A39F-4747208790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2A3ADF9C-2F50-40CA-A8C7-3368AEC1C2CD}"/>
              </a:ext>
            </a:extLst>
          </p:cNvPr>
          <p:cNvSpPr>
            <a:spLocks noGrp="1"/>
          </p:cNvSpPr>
          <p:nvPr>
            <p:ph type="dt" sz="half" idx="10"/>
          </p:nvPr>
        </p:nvSpPr>
        <p:spPr/>
        <p:txBody>
          <a:bodyPr/>
          <a:lstStyle/>
          <a:p>
            <a:fld id="{0490DC03-551A-4995-8FF9-CBE0541BF8F8}" type="datetimeFigureOut">
              <a:rPr lang="ko-KR" altLang="en-US" smtClean="0"/>
              <a:t>2026. 3. 18.</a:t>
            </a:fld>
            <a:endParaRPr lang="ko-KR" altLang="en-US"/>
          </a:p>
        </p:txBody>
      </p:sp>
      <p:sp>
        <p:nvSpPr>
          <p:cNvPr id="5" name="바닥글 개체 틀 4">
            <a:extLst>
              <a:ext uri="{FF2B5EF4-FFF2-40B4-BE49-F238E27FC236}">
                <a16:creationId xmlns:a16="http://schemas.microsoft.com/office/drawing/2014/main" id="{8E8B192C-A6A0-4788-A04F-7E54D761FE52}"/>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EF15D58-944C-4349-82AF-AFE20BDA3A72}"/>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3223762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893B4B68-F26B-4F31-86F5-E957E897E040}"/>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A94DA10B-70E0-45D3-AAC9-B8865225102F}"/>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6D113C2-8537-49D2-9F8B-52FA27E1F87C}"/>
              </a:ext>
            </a:extLst>
          </p:cNvPr>
          <p:cNvSpPr>
            <a:spLocks noGrp="1"/>
          </p:cNvSpPr>
          <p:nvPr>
            <p:ph type="dt" sz="half" idx="10"/>
          </p:nvPr>
        </p:nvSpPr>
        <p:spPr/>
        <p:txBody>
          <a:bodyPr/>
          <a:lstStyle/>
          <a:p>
            <a:fld id="{0490DC03-551A-4995-8FF9-CBE0541BF8F8}" type="datetimeFigureOut">
              <a:rPr lang="ko-KR" altLang="en-US" smtClean="0"/>
              <a:t>2026. 3. 18.</a:t>
            </a:fld>
            <a:endParaRPr lang="ko-KR" altLang="en-US"/>
          </a:p>
        </p:txBody>
      </p:sp>
      <p:sp>
        <p:nvSpPr>
          <p:cNvPr id="5" name="바닥글 개체 틀 4">
            <a:extLst>
              <a:ext uri="{FF2B5EF4-FFF2-40B4-BE49-F238E27FC236}">
                <a16:creationId xmlns:a16="http://schemas.microsoft.com/office/drawing/2014/main" id="{2E0BA71C-F160-4B11-965B-2D8E11D93AD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2B08DFB6-0320-43DC-BCF7-BB11AF0C8D0F}"/>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15567803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6DA4089-14F7-4D52-BB73-A8E5F6651DE6}"/>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45211F41-5F0D-4506-97FB-596C927A54A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6AD83355-EAF4-480F-A9BF-A6FFF1C9AF76}"/>
              </a:ext>
            </a:extLst>
          </p:cNvPr>
          <p:cNvSpPr>
            <a:spLocks noGrp="1"/>
          </p:cNvSpPr>
          <p:nvPr>
            <p:ph type="dt" sz="half" idx="10"/>
          </p:nvPr>
        </p:nvSpPr>
        <p:spPr/>
        <p:txBody>
          <a:bodyPr/>
          <a:lstStyle/>
          <a:p>
            <a:fld id="{0490DC03-551A-4995-8FF9-CBE0541BF8F8}" type="datetimeFigureOut">
              <a:rPr lang="ko-KR" altLang="en-US" smtClean="0"/>
              <a:t>2026. 3. 18.</a:t>
            </a:fld>
            <a:endParaRPr lang="ko-KR" altLang="en-US"/>
          </a:p>
        </p:txBody>
      </p:sp>
      <p:sp>
        <p:nvSpPr>
          <p:cNvPr id="5" name="바닥글 개체 틀 4">
            <a:extLst>
              <a:ext uri="{FF2B5EF4-FFF2-40B4-BE49-F238E27FC236}">
                <a16:creationId xmlns:a16="http://schemas.microsoft.com/office/drawing/2014/main" id="{EDABEEE4-6B84-45F1-9690-6B595C61A134}"/>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3C457FD1-4870-4204-9559-C2A05B7F6B7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5698582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D4C49A12-0E83-4B19-8943-1A44213AA6F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FCC080EB-2649-40CD-9B78-7ED76AC1BA31}"/>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FD43F33A-FB65-4C28-A0A5-75C49ECE3C4D}"/>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F0FCD63F-B8F4-4B55-A814-292478B6A059}"/>
              </a:ext>
            </a:extLst>
          </p:cNvPr>
          <p:cNvSpPr>
            <a:spLocks noGrp="1"/>
          </p:cNvSpPr>
          <p:nvPr>
            <p:ph type="dt" sz="half" idx="10"/>
          </p:nvPr>
        </p:nvSpPr>
        <p:spPr/>
        <p:txBody>
          <a:bodyPr/>
          <a:lstStyle/>
          <a:p>
            <a:fld id="{0490DC03-551A-4995-8FF9-CBE0541BF8F8}" type="datetimeFigureOut">
              <a:rPr lang="ko-KR" altLang="en-US" smtClean="0"/>
              <a:t>2026. 3. 18.</a:t>
            </a:fld>
            <a:endParaRPr lang="ko-KR" altLang="en-US"/>
          </a:p>
        </p:txBody>
      </p:sp>
      <p:sp>
        <p:nvSpPr>
          <p:cNvPr id="6" name="바닥글 개체 틀 5">
            <a:extLst>
              <a:ext uri="{FF2B5EF4-FFF2-40B4-BE49-F238E27FC236}">
                <a16:creationId xmlns:a16="http://schemas.microsoft.com/office/drawing/2014/main" id="{66371A8D-EEB9-44C3-970B-A95BCA0F240C}"/>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68BB948D-73DA-4E29-BFAD-C5D852DA89B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8075365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2D6AC55-9BBD-4323-82B9-D5C0985FB67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24A1B58D-7EE5-4348-977A-EE8F132F23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3B7FA71-2C67-4C7C-B9CD-664E1C07FB78}"/>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21C0C581-2A24-47B4-83C6-46BC5A5258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FE77333E-3E56-45C3-9409-0E6728CF68E8}"/>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067596C8-18A3-4E3E-ABEA-BE26CAFCF24C}"/>
              </a:ext>
            </a:extLst>
          </p:cNvPr>
          <p:cNvSpPr>
            <a:spLocks noGrp="1"/>
          </p:cNvSpPr>
          <p:nvPr>
            <p:ph type="dt" sz="half" idx="10"/>
          </p:nvPr>
        </p:nvSpPr>
        <p:spPr/>
        <p:txBody>
          <a:bodyPr/>
          <a:lstStyle/>
          <a:p>
            <a:fld id="{0490DC03-551A-4995-8FF9-CBE0541BF8F8}" type="datetimeFigureOut">
              <a:rPr lang="ko-KR" altLang="en-US" smtClean="0"/>
              <a:t>2026. 3. 18.</a:t>
            </a:fld>
            <a:endParaRPr lang="ko-KR" altLang="en-US"/>
          </a:p>
        </p:txBody>
      </p:sp>
      <p:sp>
        <p:nvSpPr>
          <p:cNvPr id="8" name="바닥글 개체 틀 7">
            <a:extLst>
              <a:ext uri="{FF2B5EF4-FFF2-40B4-BE49-F238E27FC236}">
                <a16:creationId xmlns:a16="http://schemas.microsoft.com/office/drawing/2014/main" id="{B95C60D0-E4B9-4564-BECD-5862FD723B0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5FC3D23C-0ABF-4F72-8C31-BF6CF011B6A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368418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76AAA6C-0EF4-4ABD-8584-D33871C8C484}"/>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A36D0AA5-E43C-41A4-9CA6-1E8FD7B23EB4}"/>
              </a:ext>
            </a:extLst>
          </p:cNvPr>
          <p:cNvSpPr>
            <a:spLocks noGrp="1"/>
          </p:cNvSpPr>
          <p:nvPr>
            <p:ph type="dt" sz="half" idx="10"/>
          </p:nvPr>
        </p:nvSpPr>
        <p:spPr/>
        <p:txBody>
          <a:bodyPr/>
          <a:lstStyle/>
          <a:p>
            <a:fld id="{0490DC03-551A-4995-8FF9-CBE0541BF8F8}" type="datetimeFigureOut">
              <a:rPr lang="ko-KR" altLang="en-US" smtClean="0"/>
              <a:t>2026. 3. 18.</a:t>
            </a:fld>
            <a:endParaRPr lang="ko-KR" altLang="en-US"/>
          </a:p>
        </p:txBody>
      </p:sp>
      <p:sp>
        <p:nvSpPr>
          <p:cNvPr id="4" name="바닥글 개체 틀 3">
            <a:extLst>
              <a:ext uri="{FF2B5EF4-FFF2-40B4-BE49-F238E27FC236}">
                <a16:creationId xmlns:a16="http://schemas.microsoft.com/office/drawing/2014/main" id="{E6245BC4-4434-47AE-85C6-1D62E7A87E24}"/>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9AB4DF50-680A-4CE5-834E-E6E0DA0B287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5184983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9A7D1356-BCCC-4BB7-9E18-2B0C28A6C82F}"/>
              </a:ext>
            </a:extLst>
          </p:cNvPr>
          <p:cNvSpPr>
            <a:spLocks noGrp="1"/>
          </p:cNvSpPr>
          <p:nvPr>
            <p:ph type="dt" sz="half" idx="10"/>
          </p:nvPr>
        </p:nvSpPr>
        <p:spPr/>
        <p:txBody>
          <a:bodyPr/>
          <a:lstStyle/>
          <a:p>
            <a:fld id="{0490DC03-551A-4995-8FF9-CBE0541BF8F8}" type="datetimeFigureOut">
              <a:rPr lang="ko-KR" altLang="en-US" smtClean="0"/>
              <a:t>2026. 3. 18.</a:t>
            </a:fld>
            <a:endParaRPr lang="ko-KR" altLang="en-US"/>
          </a:p>
        </p:txBody>
      </p:sp>
      <p:sp>
        <p:nvSpPr>
          <p:cNvPr id="3" name="바닥글 개체 틀 2">
            <a:extLst>
              <a:ext uri="{FF2B5EF4-FFF2-40B4-BE49-F238E27FC236}">
                <a16:creationId xmlns:a16="http://schemas.microsoft.com/office/drawing/2014/main" id="{09162AF9-B9CA-4BC9-8142-2BDA109D5E0F}"/>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806C8464-2652-444E-8290-B112C34F2E0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955125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33F4BEF-AA3F-4AD2-B3AE-2964CCC16C6E}"/>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417335BB-344D-43AE-B5EB-9FDF553C66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9ECFD596-5D86-467F-A08A-9864EA82DB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CC593B7F-D4D2-4030-A0E4-566562372CA9}"/>
              </a:ext>
            </a:extLst>
          </p:cNvPr>
          <p:cNvSpPr>
            <a:spLocks noGrp="1"/>
          </p:cNvSpPr>
          <p:nvPr>
            <p:ph type="dt" sz="half" idx="10"/>
          </p:nvPr>
        </p:nvSpPr>
        <p:spPr/>
        <p:txBody>
          <a:bodyPr/>
          <a:lstStyle/>
          <a:p>
            <a:fld id="{0490DC03-551A-4995-8FF9-CBE0541BF8F8}" type="datetimeFigureOut">
              <a:rPr lang="ko-KR" altLang="en-US" smtClean="0"/>
              <a:t>2026. 3. 18.</a:t>
            </a:fld>
            <a:endParaRPr lang="ko-KR" altLang="en-US"/>
          </a:p>
        </p:txBody>
      </p:sp>
      <p:sp>
        <p:nvSpPr>
          <p:cNvPr id="6" name="바닥글 개체 틀 5">
            <a:extLst>
              <a:ext uri="{FF2B5EF4-FFF2-40B4-BE49-F238E27FC236}">
                <a16:creationId xmlns:a16="http://schemas.microsoft.com/office/drawing/2014/main" id="{DA6D4EA6-13FD-4652-8D40-1606A8B3D528}"/>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326DC96D-4AD8-4882-AE04-A11B797C0531}"/>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403884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5D9F5DC-94AA-4398-AFD4-B13BAAFF349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C116BCD3-E993-4301-8DC7-FEC2E65014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936C7FD7-465A-4055-AED1-A441D2D901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F79187A6-57EE-4DD0-93C6-8DF4BC0C340D}"/>
              </a:ext>
            </a:extLst>
          </p:cNvPr>
          <p:cNvSpPr>
            <a:spLocks noGrp="1"/>
          </p:cNvSpPr>
          <p:nvPr>
            <p:ph type="dt" sz="half" idx="10"/>
          </p:nvPr>
        </p:nvSpPr>
        <p:spPr/>
        <p:txBody>
          <a:bodyPr/>
          <a:lstStyle/>
          <a:p>
            <a:fld id="{0490DC03-551A-4995-8FF9-CBE0541BF8F8}" type="datetimeFigureOut">
              <a:rPr lang="ko-KR" altLang="en-US" smtClean="0"/>
              <a:t>2026. 3. 18.</a:t>
            </a:fld>
            <a:endParaRPr lang="ko-KR" altLang="en-US"/>
          </a:p>
        </p:txBody>
      </p:sp>
      <p:sp>
        <p:nvSpPr>
          <p:cNvPr id="6" name="바닥글 개체 틀 5">
            <a:extLst>
              <a:ext uri="{FF2B5EF4-FFF2-40B4-BE49-F238E27FC236}">
                <a16:creationId xmlns:a16="http://schemas.microsoft.com/office/drawing/2014/main" id="{D6453AFC-4DFC-4003-B7C3-5267E5FEB379}"/>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4174E0A4-D0FD-4190-BE80-22F3C310BC3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57637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B59F1E-9C25-4EE0-943F-A64D81207EE4}"/>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1ECCAD0D-BD88-452E-B46C-F6D5E469D250}"/>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526B0E0-2EE4-490C-9765-9FEDBD376DD7}"/>
              </a:ext>
            </a:extLst>
          </p:cNvPr>
          <p:cNvSpPr>
            <a:spLocks noGrp="1"/>
          </p:cNvSpPr>
          <p:nvPr>
            <p:ph type="dt" sz="half" idx="10"/>
          </p:nvPr>
        </p:nvSpPr>
        <p:spPr/>
        <p:txBody>
          <a:bodyPr/>
          <a:lstStyle/>
          <a:p>
            <a:fld id="{0490DC03-551A-4995-8FF9-CBE0541BF8F8}" type="datetimeFigureOut">
              <a:rPr lang="ko-KR" altLang="en-US" smtClean="0"/>
              <a:t>2026. 3. 18.</a:t>
            </a:fld>
            <a:endParaRPr lang="ko-KR" altLang="en-US"/>
          </a:p>
        </p:txBody>
      </p:sp>
      <p:sp>
        <p:nvSpPr>
          <p:cNvPr id="5" name="바닥글 개체 틀 4">
            <a:extLst>
              <a:ext uri="{FF2B5EF4-FFF2-40B4-BE49-F238E27FC236}">
                <a16:creationId xmlns:a16="http://schemas.microsoft.com/office/drawing/2014/main" id="{55BEE19E-3A58-4174-8437-922EC74A1C8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75838C-889B-43BB-87ED-179181542C35}"/>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2581291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B978B594-426C-4BBB-ACDD-3286FA6CD67D}"/>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F0DBAB7B-B481-4EEE-9B3B-F25E16556A00}"/>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BFB025EA-3AC7-4705-9E04-16F04B9D35AF}"/>
              </a:ext>
            </a:extLst>
          </p:cNvPr>
          <p:cNvSpPr>
            <a:spLocks noGrp="1"/>
          </p:cNvSpPr>
          <p:nvPr>
            <p:ph type="dt" sz="half" idx="10"/>
          </p:nvPr>
        </p:nvSpPr>
        <p:spPr/>
        <p:txBody>
          <a:bodyPr/>
          <a:lstStyle/>
          <a:p>
            <a:fld id="{0490DC03-551A-4995-8FF9-CBE0541BF8F8}" type="datetimeFigureOut">
              <a:rPr lang="ko-KR" altLang="en-US" smtClean="0"/>
              <a:t>2026. 3. 18.</a:t>
            </a:fld>
            <a:endParaRPr lang="ko-KR" altLang="en-US"/>
          </a:p>
        </p:txBody>
      </p:sp>
      <p:sp>
        <p:nvSpPr>
          <p:cNvPr id="5" name="바닥글 개체 틀 4">
            <a:extLst>
              <a:ext uri="{FF2B5EF4-FFF2-40B4-BE49-F238E27FC236}">
                <a16:creationId xmlns:a16="http://schemas.microsoft.com/office/drawing/2014/main" id="{B4C161F6-946D-465E-8DF5-39FA9232EE03}"/>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5496F929-F30A-402D-9407-9E0447CA0293}"/>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17815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630F02D5-02EA-485A-A3C0-AC8E986986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60213A60-E247-4E1E-9514-D2D6988287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36F35A7D-588A-48A3-8708-A120361C10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CB0EE3-0E23-4BE6-B36A-1120829A5DD2}" type="datetimeFigureOut">
              <a:rPr lang="ko-KR" altLang="en-US" smtClean="0"/>
              <a:t>2026. 3. 18.</a:t>
            </a:fld>
            <a:endParaRPr lang="ko-KR" altLang="en-US"/>
          </a:p>
        </p:txBody>
      </p:sp>
      <p:sp>
        <p:nvSpPr>
          <p:cNvPr id="5" name="바닥글 개체 틀 4">
            <a:extLst>
              <a:ext uri="{FF2B5EF4-FFF2-40B4-BE49-F238E27FC236}">
                <a16:creationId xmlns:a16="http://schemas.microsoft.com/office/drawing/2014/main" id="{3A4E2273-2C83-41EA-923D-8A72E137A5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C9CBA229-BAE8-4714-A890-9C3C57EC12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1632426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C8B7458F-C3AD-43F7-82AA-64A38BA82E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4FD21282-8C9B-4A4D-B808-1D2B33DD43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F1E41817-1CCE-4D71-98EE-D1D78384CD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90DC03-551A-4995-8FF9-CBE0541BF8F8}" type="datetimeFigureOut">
              <a:rPr lang="ko-KR" altLang="en-US" smtClean="0"/>
              <a:t>2026. 3. 18.</a:t>
            </a:fld>
            <a:endParaRPr lang="ko-KR" altLang="en-US"/>
          </a:p>
        </p:txBody>
      </p:sp>
      <p:sp>
        <p:nvSpPr>
          <p:cNvPr id="5" name="바닥글 개체 틀 4">
            <a:extLst>
              <a:ext uri="{FF2B5EF4-FFF2-40B4-BE49-F238E27FC236}">
                <a16:creationId xmlns:a16="http://schemas.microsoft.com/office/drawing/2014/main" id="{19DF62ED-6916-4D1B-BA31-9D16061BFC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E7718C79-23F1-4441-BC97-2E93F8BFEE8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14365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seaspace-int.com/importance-of-seaports-for-international-trade/"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2" Type="http://schemas.openxmlformats.org/officeDocument/2006/relationships/hyperlink" Target="https://orcid.org/0000-0003-3576-5014" TargetMode="Externa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EA1E64D-A33D-43A8-AADE-7C3AEC3C9656}"/>
              </a:ext>
            </a:extLst>
          </p:cNvPr>
          <p:cNvSpPr>
            <a:spLocks noGrp="1"/>
          </p:cNvSpPr>
          <p:nvPr>
            <p:ph type="ctrTitle"/>
          </p:nvPr>
        </p:nvSpPr>
        <p:spPr>
          <a:xfrm>
            <a:off x="416121" y="1415648"/>
            <a:ext cx="11475308" cy="1213101"/>
          </a:xfrm>
        </p:spPr>
        <p:txBody>
          <a:bodyPr>
            <a:noAutofit/>
          </a:bodyPr>
          <a:lstStyle/>
          <a:p>
            <a:r>
              <a:rPr lang="en-US" b="1" dirty="0">
                <a:latin typeface="Arial" panose="020B0604020202020204" pitchFamily="34" charset="0"/>
                <a:cs typeface="Arial" panose="020B0604020202020204" pitchFamily="34" charset="0"/>
              </a:rPr>
              <a:t>International Trade and Policy</a:t>
            </a:r>
            <a:endParaRPr lang="ko-KR" altLang="en-US" b="1" dirty="0">
              <a:ln w="9525">
                <a:solidFill>
                  <a:schemeClr val="bg1"/>
                </a:solidFill>
                <a:prstDash val="solid"/>
              </a:ln>
              <a:effectLst>
                <a:outerShdw blurRad="12700" dist="38100" dir="2700000" algn="tl" rotWithShape="0">
                  <a:schemeClr val="bg1">
                    <a:lumMod val="50000"/>
                  </a:schemeClr>
                </a:outerShdw>
              </a:effectLst>
              <a:latin typeface="Arial" panose="020B0604020202020204" pitchFamily="34" charset="0"/>
              <a:cs typeface="Arial" panose="020B0604020202020204" pitchFamily="34" charset="0"/>
            </a:endParaRPr>
          </a:p>
        </p:txBody>
      </p:sp>
      <p:sp>
        <p:nvSpPr>
          <p:cNvPr id="3" name="부제목 2">
            <a:extLst>
              <a:ext uri="{FF2B5EF4-FFF2-40B4-BE49-F238E27FC236}">
                <a16:creationId xmlns:a16="http://schemas.microsoft.com/office/drawing/2014/main" id="{8759A75E-E2F8-492C-9B0E-FC77F12C6DED}"/>
              </a:ext>
            </a:extLst>
          </p:cNvPr>
          <p:cNvSpPr>
            <a:spLocks noGrp="1"/>
          </p:cNvSpPr>
          <p:nvPr>
            <p:ph type="subTitle" idx="1"/>
          </p:nvPr>
        </p:nvSpPr>
        <p:spPr>
          <a:xfrm>
            <a:off x="3156471" y="4741875"/>
            <a:ext cx="5994607" cy="825468"/>
          </a:xfrm>
        </p:spPr>
        <p:txBody>
          <a:bodyPr>
            <a:noAutofit/>
          </a:bodyPr>
          <a:lstStyle/>
          <a:p>
            <a:r>
              <a:rPr lang="en-US" altLang="ko-KR" sz="2000" dirty="0">
                <a:latin typeface="Arial" panose="020B0604020202020204" pitchFamily="34" charset="0"/>
                <a:cs typeface="Arial" panose="020B0604020202020204" pitchFamily="34" charset="0"/>
              </a:rPr>
              <a:t>University: </a:t>
            </a:r>
            <a:r>
              <a:rPr lang="en-US" altLang="ko-KR" sz="2000" b="1" dirty="0">
                <a:latin typeface="Arial" panose="020B0604020202020204" pitchFamily="34" charset="0"/>
                <a:cs typeface="Arial" panose="020B0604020202020204" pitchFamily="34" charset="0"/>
              </a:rPr>
              <a:t>Tajik State University of Commerce</a:t>
            </a:r>
          </a:p>
          <a:p>
            <a:r>
              <a:rPr lang="en-US" altLang="ko-KR" sz="2000" dirty="0">
                <a:latin typeface="Arial" panose="020B0604020202020204" pitchFamily="34" charset="0"/>
                <a:cs typeface="Arial" panose="020B0604020202020204" pitchFamily="34" charset="0"/>
              </a:rPr>
              <a:t>Lecturer: </a:t>
            </a:r>
            <a:r>
              <a:rPr lang="en-US" altLang="ko-KR" sz="2000" b="1" dirty="0">
                <a:latin typeface="Arial" panose="020B0604020202020204" pitchFamily="34" charset="0"/>
                <a:cs typeface="Arial" panose="020B0604020202020204" pitchFamily="34" charset="0"/>
              </a:rPr>
              <a:t>Abduvaliev </a:t>
            </a:r>
            <a:r>
              <a:rPr lang="en-US" altLang="ko-KR" sz="2000" b="1" dirty="0" err="1">
                <a:latin typeface="Arial" panose="020B0604020202020204" pitchFamily="34" charset="0"/>
                <a:cs typeface="Arial" panose="020B0604020202020204" pitchFamily="34" charset="0"/>
              </a:rPr>
              <a:t>Mubinzhon</a:t>
            </a:r>
            <a:r>
              <a:rPr lang="en-US" altLang="ko-KR" sz="2000" b="1" dirty="0">
                <a:latin typeface="Arial" panose="020B0604020202020204" pitchFamily="34" charset="0"/>
                <a:cs typeface="Arial" panose="020B0604020202020204" pitchFamily="34" charset="0"/>
              </a:rPr>
              <a:t>, PhD </a:t>
            </a:r>
          </a:p>
        </p:txBody>
      </p:sp>
      <p:sp>
        <p:nvSpPr>
          <p:cNvPr id="5" name="부제목 2">
            <a:extLst>
              <a:ext uri="{FF2B5EF4-FFF2-40B4-BE49-F238E27FC236}">
                <a16:creationId xmlns:a16="http://schemas.microsoft.com/office/drawing/2014/main" id="{8759A75E-E2F8-492C-9B0E-FC77F12C6DED}"/>
              </a:ext>
            </a:extLst>
          </p:cNvPr>
          <p:cNvSpPr txBox="1">
            <a:spLocks/>
          </p:cNvSpPr>
          <p:nvPr/>
        </p:nvSpPr>
        <p:spPr>
          <a:xfrm>
            <a:off x="2008044" y="3151049"/>
            <a:ext cx="8030095" cy="1068526"/>
          </a:xfrm>
          <a:prstGeom prst="rect">
            <a:avLst/>
          </a:prstGeom>
        </p:spPr>
        <p:txBody>
          <a:bodyPr vert="horz" lIns="91440" tIns="45720" rIns="91440" bIns="45720" rtlCol="0">
            <a:noAutofit/>
          </a:bodyPr>
          <a:lstStyle>
            <a:lvl1pPr marL="0" indent="0" algn="ctr" defTabSz="914400" rtl="0" eaLnBrk="1" latinLnBrk="1"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1"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1"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0000"/>
              </a:lnSpc>
            </a:pPr>
            <a:r>
              <a:rPr lang="en-US" altLang="ko-KR" sz="3600" dirty="0">
                <a:latin typeface="Arial" panose="020B0604020202020204" pitchFamily="34" charset="0"/>
                <a:cs typeface="Arial" panose="020B0604020202020204" pitchFamily="34" charset="0"/>
              </a:rPr>
              <a:t>WEEK 1 - </a:t>
            </a:r>
            <a:r>
              <a:rPr lang="en-US" altLang="ko-KR" sz="3600" b="1" dirty="0">
                <a:latin typeface="Arial" panose="020B0604020202020204" pitchFamily="34" charset="0"/>
                <a:cs typeface="Arial" panose="020B0604020202020204" pitchFamily="34" charset="0"/>
              </a:rPr>
              <a:t>Introduction: The Foundations of International Trade</a:t>
            </a:r>
            <a:endParaRPr lang="ko-KR" altLang="en-US"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04012761"/>
      </p:ext>
    </p:extLst>
  </p:cSld>
  <p:clrMapOvr>
    <a:masterClrMapping/>
  </p:clrMapOvr>
  <mc:AlternateContent xmlns:mc="http://schemas.openxmlformats.org/markup-compatibility/2006" xmlns:p14="http://schemas.microsoft.com/office/powerpoint/2010/main">
    <mc:Choice Requires="p14">
      <p:transition spd="slow" p14:dur="2000" advTm="43921"/>
    </mc:Choice>
    <mc:Fallback xmlns="">
      <p:transition spd="slow" advTm="4392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Sea Por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172059"/>
            <a:ext cx="8646782" cy="5223905"/>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256058" y="5556738"/>
            <a:ext cx="8546299" cy="9144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dirty="0">
                <a:latin typeface="Arial" panose="020B0604020202020204" pitchFamily="34" charset="0"/>
                <a:cs typeface="Arial" panose="020B0604020202020204" pitchFamily="34" charset="0"/>
              </a:rPr>
              <a:t>Source</a:t>
            </a:r>
            <a:r>
              <a:rPr lang="en-US" sz="2000" b="1" dirty="0">
                <a:latin typeface="Arial" panose="020B0604020202020204" pitchFamily="34" charset="0"/>
                <a:cs typeface="Arial" panose="020B0604020202020204" pitchFamily="34" charset="0"/>
              </a:rPr>
              <a:t>: SEASPACE International Forwarders.</a:t>
            </a:r>
            <a:r>
              <a:rPr lang="en-US" sz="2000" dirty="0">
                <a:latin typeface="Arial" panose="020B0604020202020204" pitchFamily="34" charset="0"/>
                <a:cs typeface="Arial" panose="020B0604020202020204" pitchFamily="34" charset="0"/>
              </a:rPr>
              <a:t> (2022, January 23)            </a:t>
            </a:r>
            <a:r>
              <a:rPr lang="en-US" sz="2000" i="1" dirty="0">
                <a:latin typeface="Arial" panose="020B0604020202020204" pitchFamily="34" charset="0"/>
                <a:cs typeface="Arial" panose="020B0604020202020204" pitchFamily="34" charset="0"/>
              </a:rPr>
              <a:t>Importance of seaports for international trade</a:t>
            </a:r>
            <a:r>
              <a:rPr lang="en-US" sz="2000" dirty="0">
                <a:latin typeface="Arial" panose="020B0604020202020204" pitchFamily="34" charset="0"/>
                <a:cs typeface="Arial" panose="020B0604020202020204" pitchFamily="34" charset="0"/>
              </a:rPr>
              <a:t>. Retrieved from: </a:t>
            </a:r>
            <a:r>
              <a:rPr lang="en-US" sz="2000" dirty="0">
                <a:latin typeface="Arial" panose="020B0604020202020204" pitchFamily="34" charset="0"/>
                <a:cs typeface="Arial" panose="020B0604020202020204" pitchFamily="34" charset="0"/>
                <a:hlinkClick r:id="rId3"/>
              </a:rPr>
              <a:t>https://www.seaspace-int.com/importance-of-seaports-for-international-trade/</a:t>
            </a:r>
            <a:endParaRPr lang="ru-RU"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8797963"/>
      </p:ext>
    </p:extLst>
  </p:cSld>
  <p:clrMapOvr>
    <a:masterClrMapping/>
  </p:clrMapOvr>
  <mc:AlternateContent xmlns:mc="http://schemas.openxmlformats.org/markup-compatibility/2006" xmlns:p14="http://schemas.microsoft.com/office/powerpoint/2010/main">
    <mc:Choice Requires="p14">
      <p:transition spd="slow" p14:dur="2000" advTm="134618"/>
    </mc:Choice>
    <mc:Fallback xmlns="">
      <p:transition spd="slow" advTm="13461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BZ" sz="3600" dirty="0">
                <a:latin typeface="Arial" panose="020B0604020202020204" pitchFamily="34" charset="0"/>
                <a:cs typeface="Arial" panose="020B0604020202020204" pitchFamily="34" charset="0"/>
              </a:rPr>
              <a:t>Our Roadmap for Today</a:t>
            </a:r>
            <a:endParaRPr lang="ko-KR" altLang="en-US" sz="40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b="1" dirty="0">
                <a:latin typeface="Arial" panose="020B0604020202020204" pitchFamily="34" charset="0"/>
                <a:cs typeface="Arial" panose="020B0604020202020204" pitchFamily="34" charset="0"/>
              </a:rPr>
              <a:t>1. Mercantilism:</a:t>
            </a:r>
            <a:r>
              <a:rPr lang="en-US" sz="2000" dirty="0">
                <a:latin typeface="Arial" panose="020B0604020202020204" pitchFamily="34" charset="0"/>
                <a:cs typeface="Arial" panose="020B0604020202020204" pitchFamily="34" charset="0"/>
              </a:rPr>
              <a:t> The flawed idea that started it all.</a:t>
            </a:r>
          </a:p>
          <a:p>
            <a:pPr marL="0" indent="0">
              <a:lnSpc>
                <a:spcPct val="150000"/>
              </a:lnSpc>
              <a:buNone/>
            </a:pPr>
            <a:r>
              <a:rPr lang="en-US" sz="2000" b="1" dirty="0">
                <a:latin typeface="Arial" panose="020B0604020202020204" pitchFamily="34" charset="0"/>
                <a:cs typeface="Arial" panose="020B0604020202020204" pitchFamily="34" charset="0"/>
              </a:rPr>
              <a:t>2. Absolute Advantage:</a:t>
            </a:r>
            <a:r>
              <a:rPr lang="en-US" sz="2000" dirty="0">
                <a:latin typeface="Arial" panose="020B0604020202020204" pitchFamily="34" charset="0"/>
                <a:cs typeface="Arial" panose="020B0604020202020204" pitchFamily="34" charset="0"/>
              </a:rPr>
              <a:t> Adam Smith's simple case for trade.</a:t>
            </a:r>
          </a:p>
          <a:p>
            <a:pPr marL="0" indent="0">
              <a:lnSpc>
                <a:spcPct val="150000"/>
              </a:lnSpc>
              <a:buNone/>
            </a:pPr>
            <a:r>
              <a:rPr lang="en-US" sz="2000" b="1" dirty="0">
                <a:latin typeface="Arial" panose="020B0604020202020204" pitchFamily="34" charset="0"/>
                <a:cs typeface="Arial" panose="020B0604020202020204" pitchFamily="34" charset="0"/>
              </a:rPr>
              <a:t>3. Comparative Advantage:</a:t>
            </a:r>
            <a:r>
              <a:rPr lang="en-US" sz="2000" dirty="0">
                <a:latin typeface="Arial" panose="020B0604020202020204" pitchFamily="34" charset="0"/>
                <a:cs typeface="Arial" panose="020B0604020202020204" pitchFamily="34" charset="0"/>
              </a:rPr>
              <a:t> David Ricardo's powerful insight (even if you're the best at everything).</a:t>
            </a:r>
          </a:p>
          <a:p>
            <a:pPr marL="0" indent="0">
              <a:lnSpc>
                <a:spcPct val="150000"/>
              </a:lnSpc>
              <a:buNone/>
            </a:pPr>
            <a:r>
              <a:rPr lang="en-US" sz="2000" b="1" dirty="0">
                <a:latin typeface="Arial" panose="020B0604020202020204" pitchFamily="34" charset="0"/>
                <a:cs typeface="Arial" panose="020B0604020202020204" pitchFamily="34" charset="0"/>
              </a:rPr>
              <a:t>4. The </a:t>
            </a:r>
            <a:r>
              <a:rPr lang="en-US" sz="2000" b="1" dirty="0" err="1">
                <a:latin typeface="Arial" panose="020B0604020202020204" pitchFamily="34" charset="0"/>
                <a:cs typeface="Arial" panose="020B0604020202020204" pitchFamily="34" charset="0"/>
              </a:rPr>
              <a:t>Ricardian</a:t>
            </a:r>
            <a:r>
              <a:rPr lang="en-US" sz="2000" b="1" dirty="0">
                <a:latin typeface="Arial" panose="020B0604020202020204" pitchFamily="34" charset="0"/>
                <a:cs typeface="Arial" panose="020B0604020202020204" pitchFamily="34" charset="0"/>
              </a:rPr>
              <a:t> Model:</a:t>
            </a:r>
            <a:r>
              <a:rPr lang="en-US" sz="2000" dirty="0">
                <a:latin typeface="Arial" panose="020B0604020202020204" pitchFamily="34" charset="0"/>
                <a:cs typeface="Arial" panose="020B0604020202020204" pitchFamily="34" charset="0"/>
              </a:rPr>
              <a:t> A formal look at production, prices, and the pattern of trade.</a:t>
            </a:r>
          </a:p>
          <a:p>
            <a:pPr marL="0" indent="0">
              <a:lnSpc>
                <a:spcPct val="150000"/>
              </a:lnSpc>
              <a:buNone/>
            </a:pPr>
            <a:r>
              <a:rPr lang="en-US" sz="2000" b="1" dirty="0">
                <a:latin typeface="Arial" panose="020B0604020202020204" pitchFamily="34" charset="0"/>
                <a:cs typeface="Arial" panose="020B0604020202020204" pitchFamily="34" charset="0"/>
              </a:rPr>
              <a:t>5. Production Possibilities in an Open Economy:</a:t>
            </a:r>
            <a:r>
              <a:rPr lang="en-US" sz="2000" dirty="0">
                <a:latin typeface="Arial" panose="020B0604020202020204" pitchFamily="34" charset="0"/>
                <a:cs typeface="Arial" panose="020B0604020202020204" pitchFamily="34" charset="0"/>
              </a:rPr>
              <a:t> How trade expands     what a country can consume.</a:t>
            </a: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3" name="Text Placeholder 2">
            <a:extLst>
              <a:ext uri="{FF2B5EF4-FFF2-40B4-BE49-F238E27FC236}">
                <a16:creationId xmlns:a16="http://schemas.microsoft.com/office/drawing/2014/main" id="{A0D81882-C169-0851-1E8C-727E6545FC2C}"/>
              </a:ext>
            </a:extLst>
          </p:cNvPr>
          <p:cNvSpPr>
            <a:spLocks noGrp="1"/>
          </p:cNvSpPr>
          <p:nvPr>
            <p:ph type="body" sz="half" idx="2"/>
          </p:nvPr>
        </p:nvSpPr>
        <p:spPr/>
        <p:txBody>
          <a:bodyPr/>
          <a:lstStyle/>
          <a:p>
            <a:endParaRPr lang="en-TJ"/>
          </a:p>
        </p:txBody>
      </p:sp>
    </p:spTree>
    <p:extLst>
      <p:ext uri="{BB962C8B-B14F-4D97-AF65-F5344CB8AC3E}">
        <p14:creationId xmlns:p14="http://schemas.microsoft.com/office/powerpoint/2010/main" val="1302271840"/>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1"/>
            <a:ext cx="11557687" cy="1003883"/>
          </a:xfrm>
        </p:spPr>
        <p:txBody>
          <a:bodyPr>
            <a:noAutofit/>
          </a:bodyPr>
          <a:lstStyle/>
          <a:p>
            <a:r>
              <a:rPr lang="en-BZ" sz="3600" dirty="0">
                <a:latin typeface="Arial" panose="020B0604020202020204" pitchFamily="34" charset="0"/>
                <a:cs typeface="Arial" panose="020B0604020202020204" pitchFamily="34" charset="0"/>
              </a:rPr>
              <a:t>Why Do Nations Trade?</a:t>
            </a:r>
            <a:endParaRPr lang="ko-KR" altLang="en-US" sz="36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200000"/>
              </a:lnSpc>
            </a:pPr>
            <a:r>
              <a:rPr lang="en-US" sz="2000" dirty="0">
                <a:latin typeface="Arial" panose="020B0604020202020204" pitchFamily="34" charset="0"/>
                <a:cs typeface="Arial" panose="020B0604020202020204" pitchFamily="34" charset="0"/>
              </a:rPr>
              <a:t>To acquire goods and services </a:t>
            </a:r>
            <a:r>
              <a:rPr lang="ru-RU" sz="2000" dirty="0" err="1">
                <a:latin typeface="Arial" panose="020B0604020202020204" pitchFamily="34" charset="0"/>
                <a:cs typeface="Arial" panose="020B0604020202020204" pitchFamily="34" charset="0"/>
              </a:rPr>
              <a:t>that</a:t>
            </a:r>
            <a:r>
              <a:rPr lang="ru-RU" sz="2000"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they</a:t>
            </a:r>
            <a:r>
              <a:rPr lang="ru-RU" sz="2000"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cannot produce themselves (e.g., tropical fruits in cold climates).</a:t>
            </a:r>
          </a:p>
          <a:p>
            <a:pPr>
              <a:lnSpc>
                <a:spcPct val="200000"/>
              </a:lnSpc>
            </a:pPr>
            <a:r>
              <a:rPr lang="en-US" sz="2000" dirty="0">
                <a:latin typeface="Arial" panose="020B0604020202020204" pitchFamily="34" charset="0"/>
                <a:cs typeface="Arial" panose="020B0604020202020204" pitchFamily="34" charset="0"/>
              </a:rPr>
              <a:t>To obtain goods more cheaply than they can produce them at home.</a:t>
            </a:r>
          </a:p>
          <a:p>
            <a:pPr>
              <a:lnSpc>
                <a:spcPct val="200000"/>
              </a:lnSpc>
            </a:pPr>
            <a:r>
              <a:rPr lang="en-US" sz="2000" dirty="0">
                <a:latin typeface="Arial" panose="020B0604020202020204" pitchFamily="34" charset="0"/>
                <a:cs typeface="Arial" panose="020B0604020202020204" pitchFamily="34" charset="0"/>
              </a:rPr>
              <a:t>To benefit from economies of scale and</a:t>
            </a:r>
            <a:r>
              <a:rPr lang="ru-RU" sz="2000"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larger markets.</a:t>
            </a:r>
          </a:p>
          <a:p>
            <a:pPr>
              <a:lnSpc>
                <a:spcPct val="200000"/>
              </a:lnSpc>
            </a:pPr>
            <a:r>
              <a:rPr lang="en-US" sz="2000" dirty="0">
                <a:latin typeface="Arial" panose="020B0604020202020204" pitchFamily="34" charset="0"/>
                <a:cs typeface="Arial" panose="020B0604020202020204" pitchFamily="34" charset="0"/>
              </a:rPr>
              <a:t>To increase the variety of goods available for their citizens.</a:t>
            </a:r>
          </a:p>
          <a:p>
            <a:pPr marL="0" indent="0">
              <a:buNone/>
            </a:pPr>
            <a:endParaRPr lang="en-US" altLang="ko-KR" sz="2000" dirty="0">
              <a:latin typeface="Arial" panose="020B0604020202020204" pitchFamily="34" charset="0"/>
              <a:cs typeface="Arial" panose="020B0604020202020204" pitchFamily="34" charset="0"/>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3" name="Text Placeholder 2">
            <a:extLst>
              <a:ext uri="{FF2B5EF4-FFF2-40B4-BE49-F238E27FC236}">
                <a16:creationId xmlns:a16="http://schemas.microsoft.com/office/drawing/2014/main" id="{79C79A47-FF52-159F-37C5-0B00A7BC12EA}"/>
              </a:ext>
            </a:extLst>
          </p:cNvPr>
          <p:cNvSpPr>
            <a:spLocks noGrp="1"/>
          </p:cNvSpPr>
          <p:nvPr>
            <p:ph type="body" sz="half" idx="2"/>
          </p:nvPr>
        </p:nvSpPr>
        <p:spPr/>
        <p:txBody>
          <a:bodyPr/>
          <a:lstStyle/>
          <a:p>
            <a:endParaRPr lang="en-TJ"/>
          </a:p>
        </p:txBody>
      </p:sp>
    </p:spTree>
    <p:extLst>
      <p:ext uri="{BB962C8B-B14F-4D97-AF65-F5344CB8AC3E}">
        <p14:creationId xmlns:p14="http://schemas.microsoft.com/office/powerpoint/2010/main" val="1261014201"/>
      </p:ext>
    </p:extLst>
  </p:cSld>
  <p:clrMapOvr>
    <a:masterClrMapping/>
  </p:clrMapOvr>
  <mc:AlternateContent xmlns:mc="http://schemas.openxmlformats.org/markup-compatibility/2006" xmlns:p14="http://schemas.microsoft.com/office/powerpoint/2010/main">
    <mc:Choice Requires="p14">
      <p:transition spd="slow" p14:dur="2000" advTm="118536"/>
    </mc:Choice>
    <mc:Fallback xmlns="">
      <p:transition spd="slow" advTm="11853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a:latin typeface="Arial" panose="020B0604020202020204" pitchFamily="34" charset="0"/>
                <a:cs typeface="Arial" panose="020B0604020202020204" pitchFamily="34" charset="0"/>
              </a:rPr>
              <a:t>The Global Economy in One Picture</a:t>
            </a:r>
            <a:endParaRPr lang="ko-KR" altLang="en-US" sz="40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b="1" dirty="0">
                <a:latin typeface="Arial" panose="020B0604020202020204" pitchFamily="34" charset="0"/>
                <a:cs typeface="Arial" panose="020B0604020202020204" pitchFamily="34" charset="0"/>
              </a:rPr>
              <a:t>Text Box 1:</a:t>
            </a:r>
            <a:r>
              <a:rPr lang="en-US" sz="2000" dirty="0">
                <a:latin typeface="Arial" panose="020B0604020202020204" pitchFamily="34" charset="0"/>
                <a:cs typeface="Arial" panose="020B0604020202020204" pitchFamily="34" charset="0"/>
              </a:rPr>
              <a:t> "World Merchandise Trade: Over $20 Trillion Annually"</a:t>
            </a:r>
          </a:p>
          <a:p>
            <a:pPr marL="0" indent="0">
              <a:lnSpc>
                <a:spcPct val="150000"/>
              </a:lnSpc>
              <a:buNone/>
            </a:pPr>
            <a:r>
              <a:rPr lang="en-US" sz="2000" b="1" dirty="0">
                <a:latin typeface="Arial" panose="020B0604020202020204" pitchFamily="34" charset="0"/>
                <a:cs typeface="Arial" panose="020B0604020202020204" pitchFamily="34" charset="0"/>
              </a:rPr>
              <a:t>Text Box 2:</a:t>
            </a:r>
            <a:r>
              <a:rPr lang="en-US" sz="2000" dirty="0">
                <a:latin typeface="Arial" panose="020B0604020202020204" pitchFamily="34" charset="0"/>
                <a:cs typeface="Arial" panose="020B0604020202020204" pitchFamily="34" charset="0"/>
              </a:rPr>
              <a:t> "Commercial Services Trade: Over $5 Trillion Annually"</a:t>
            </a:r>
          </a:p>
          <a:p>
            <a:pPr marL="0" indent="0">
              <a:lnSpc>
                <a:spcPct val="150000"/>
              </a:lnSpc>
              <a:buNone/>
            </a:pPr>
            <a:r>
              <a:rPr lang="en-US" sz="2000" b="1" dirty="0">
                <a:latin typeface="Arial" panose="020B0604020202020204" pitchFamily="34" charset="0"/>
                <a:cs typeface="Arial" panose="020B0604020202020204" pitchFamily="34" charset="0"/>
              </a:rPr>
              <a:t>Text Box 3:</a:t>
            </a:r>
            <a:r>
              <a:rPr lang="en-US" sz="2000" dirty="0">
                <a:latin typeface="Arial" panose="020B0604020202020204" pitchFamily="34" charset="0"/>
                <a:cs typeface="Arial" panose="020B0604020202020204" pitchFamily="34" charset="0"/>
              </a:rPr>
              <a:t> "Trade accounts for ~60% of global GDP"</a:t>
            </a: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3" name="Text Placeholder 2">
            <a:extLst>
              <a:ext uri="{FF2B5EF4-FFF2-40B4-BE49-F238E27FC236}">
                <a16:creationId xmlns:a16="http://schemas.microsoft.com/office/drawing/2014/main" id="{4AD39D4E-7BE2-6608-E845-3B6FD98BC243}"/>
              </a:ext>
            </a:extLst>
          </p:cNvPr>
          <p:cNvSpPr>
            <a:spLocks noGrp="1"/>
          </p:cNvSpPr>
          <p:nvPr>
            <p:ph type="body" sz="half" idx="2"/>
          </p:nvPr>
        </p:nvSpPr>
        <p:spPr/>
        <p:txBody>
          <a:bodyPr/>
          <a:lstStyle/>
          <a:p>
            <a:endParaRPr lang="en-TJ"/>
          </a:p>
        </p:txBody>
      </p:sp>
    </p:spTree>
    <p:extLst>
      <p:ext uri="{BB962C8B-B14F-4D97-AF65-F5344CB8AC3E}">
        <p14:creationId xmlns:p14="http://schemas.microsoft.com/office/powerpoint/2010/main" val="3925523056"/>
      </p:ext>
    </p:extLst>
  </p:cSld>
  <p:clrMapOvr>
    <a:masterClrMapping/>
  </p:clrMapOvr>
  <mc:AlternateContent xmlns:mc="http://schemas.openxmlformats.org/markup-compatibility/2006" xmlns:p14="http://schemas.microsoft.com/office/powerpoint/2010/main">
    <mc:Choice Requires="p14">
      <p:transition spd="slow" p14:dur="2000" advTm="101288"/>
    </mc:Choice>
    <mc:Fallback xmlns="">
      <p:transition spd="slow" advTm="10128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BZ" sz="3600" dirty="0">
                <a:latin typeface="Arial" panose="020B0604020202020204" pitchFamily="34" charset="0"/>
                <a:cs typeface="Arial" panose="020B0604020202020204" pitchFamily="34" charset="0"/>
              </a:rPr>
              <a:t>The Concept of "Autarky"</a:t>
            </a:r>
            <a:endParaRPr lang="ko-KR" altLang="en-US" sz="40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200000"/>
              </a:lnSpc>
              <a:buNone/>
            </a:pPr>
            <a:r>
              <a:rPr lang="en-US" altLang="ko-KR" sz="2000" dirty="0">
                <a:latin typeface="Arial" panose="020B0604020202020204" pitchFamily="34" charset="0"/>
                <a:cs typeface="Arial" panose="020B0604020202020204" pitchFamily="34" charset="0"/>
              </a:rPr>
              <a:t>To measure the benefits of trade, economists use a concept called </a:t>
            </a:r>
            <a:r>
              <a:rPr lang="en-US" altLang="ko-KR" sz="2000" b="1" dirty="0">
                <a:latin typeface="Arial" panose="020B0604020202020204" pitchFamily="34" charset="0"/>
                <a:cs typeface="Arial" panose="020B0604020202020204" pitchFamily="34" charset="0"/>
              </a:rPr>
              <a:t>'autarky</a:t>
            </a:r>
            <a:r>
              <a:rPr lang="en-US" altLang="ko-KR" sz="2000" dirty="0">
                <a:latin typeface="Arial" panose="020B0604020202020204" pitchFamily="34" charset="0"/>
                <a:cs typeface="Arial" panose="020B0604020202020204" pitchFamily="34" charset="0"/>
              </a:rPr>
              <a:t>' . This is a hypothetical situation where a country does not trade at all. It's like a single family on a remote island trying to grow all its own food, build its own shelter, and make its own clothes. It's possible, but it's incredibly limiting. By comparing this self-sufficient state to an open economy, we can clearly identify the advantages that trade provides</a:t>
            </a: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3" name="Text Placeholder 2">
            <a:extLst>
              <a:ext uri="{FF2B5EF4-FFF2-40B4-BE49-F238E27FC236}">
                <a16:creationId xmlns:a16="http://schemas.microsoft.com/office/drawing/2014/main" id="{12B22AAF-86F0-3B85-EF71-5DC1BEE59FEE}"/>
              </a:ext>
            </a:extLst>
          </p:cNvPr>
          <p:cNvSpPr>
            <a:spLocks noGrp="1"/>
          </p:cNvSpPr>
          <p:nvPr>
            <p:ph type="body" sz="half" idx="2"/>
          </p:nvPr>
        </p:nvSpPr>
        <p:spPr/>
        <p:txBody>
          <a:bodyPr/>
          <a:lstStyle/>
          <a:p>
            <a:endParaRPr lang="en-TJ"/>
          </a:p>
        </p:txBody>
      </p:sp>
    </p:spTree>
    <p:extLst>
      <p:ext uri="{BB962C8B-B14F-4D97-AF65-F5344CB8AC3E}">
        <p14:creationId xmlns:p14="http://schemas.microsoft.com/office/powerpoint/2010/main" val="735317909"/>
      </p:ext>
    </p:extLst>
  </p:cSld>
  <p:clrMapOvr>
    <a:masterClrMapping/>
  </p:clrMapOvr>
  <mc:AlternateContent xmlns:mc="http://schemas.openxmlformats.org/markup-compatibility/2006" xmlns:p14="http://schemas.microsoft.com/office/powerpoint/2010/main">
    <mc:Choice Requires="p14">
      <p:transition spd="slow" p14:dur="2000" advTm="133666"/>
    </mc:Choice>
    <mc:Fallback xmlns="">
      <p:transition spd="slow" advTm="13366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a:latin typeface="Arial" panose="020B0604020202020204" pitchFamily="34" charset="0"/>
                <a:cs typeface="Arial" panose="020B0604020202020204" pitchFamily="34" charset="0"/>
              </a:rPr>
              <a:t>What Are the "Gains from Trade"?</a:t>
            </a:r>
            <a:endParaRPr lang="ko-KR" altLang="en-US" sz="40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Courier New" panose="02070309020205020404" pitchFamily="49" charset="0"/>
              <a:buChar char="o"/>
            </a:pPr>
            <a:r>
              <a:rPr lang="en-US" sz="2000" b="1" dirty="0">
                <a:latin typeface="Arial" panose="020B0604020202020204" pitchFamily="34" charset="0"/>
                <a:cs typeface="Arial" panose="020B0604020202020204" pitchFamily="34" charset="0"/>
              </a:rPr>
              <a:t>Definition:</a:t>
            </a:r>
            <a:r>
              <a:rPr lang="en-US" sz="2000" dirty="0">
                <a:latin typeface="Arial" panose="020B0604020202020204" pitchFamily="34" charset="0"/>
                <a:cs typeface="Arial" panose="020B0604020202020204" pitchFamily="34" charset="0"/>
              </a:rPr>
              <a:t> The improvement in a country's welfare (the well-being of its   citizens) that becomes possible when it moves from autarky to free trade.</a:t>
            </a:r>
          </a:p>
          <a:p>
            <a:pPr>
              <a:lnSpc>
                <a:spcPct val="150000"/>
              </a:lnSpc>
              <a:buFont typeface="Courier New" panose="02070309020205020404" pitchFamily="49" charset="0"/>
              <a:buChar char="o"/>
            </a:pPr>
            <a:r>
              <a:rPr lang="en-US" sz="2000" b="1" dirty="0">
                <a:latin typeface="Arial" panose="020B0604020202020204" pitchFamily="34" charset="0"/>
                <a:cs typeface="Arial" panose="020B0604020202020204" pitchFamily="34" charset="0"/>
              </a:rPr>
              <a:t>Two Main Sources of Gains:</a:t>
            </a:r>
            <a:endParaRPr lang="en-US" sz="2000" dirty="0">
              <a:latin typeface="Arial" panose="020B0604020202020204" pitchFamily="34" charset="0"/>
              <a:cs typeface="Arial" panose="020B0604020202020204" pitchFamily="34" charset="0"/>
            </a:endParaRPr>
          </a:p>
          <a:p>
            <a:pPr lvl="1">
              <a:lnSpc>
                <a:spcPct val="150000"/>
              </a:lnSpc>
            </a:pPr>
            <a:r>
              <a:rPr lang="en-US" sz="2000" b="1" dirty="0">
                <a:latin typeface="Arial" panose="020B0604020202020204" pitchFamily="34" charset="0"/>
                <a:cs typeface="Arial" panose="020B0604020202020204" pitchFamily="34" charset="0"/>
              </a:rPr>
              <a:t>Differences (Inter-industry trade):</a:t>
            </a:r>
            <a:r>
              <a:rPr lang="en-US" sz="2000" dirty="0">
                <a:latin typeface="Arial" panose="020B0604020202020204" pitchFamily="34" charset="0"/>
                <a:cs typeface="Arial" panose="020B0604020202020204" pitchFamily="34" charset="0"/>
              </a:rPr>
              <a:t> Countries have different resources, climates, and worker skills. Trade lets them focus on what they're    naturally good at.</a:t>
            </a:r>
          </a:p>
          <a:p>
            <a:pPr lvl="1">
              <a:lnSpc>
                <a:spcPct val="150000"/>
              </a:lnSpc>
            </a:pPr>
            <a:r>
              <a:rPr lang="en-US" sz="2000" b="1" dirty="0">
                <a:latin typeface="Arial" panose="020B0604020202020204" pitchFamily="34" charset="0"/>
                <a:cs typeface="Arial" panose="020B0604020202020204" pitchFamily="34" charset="0"/>
              </a:rPr>
              <a:t>Economies of Scale (Intra-industry trade):</a:t>
            </a:r>
            <a:r>
              <a:rPr lang="en-US" sz="2000" dirty="0">
                <a:latin typeface="Arial" panose="020B0604020202020204" pitchFamily="34" charset="0"/>
                <a:cs typeface="Arial" panose="020B0604020202020204" pitchFamily="34" charset="0"/>
              </a:rPr>
              <a:t> Trade creates larger     markets, allowing firms to produce more, which lowers the average     cost per unit.</a:t>
            </a: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3" name="Text Placeholder 2">
            <a:extLst>
              <a:ext uri="{FF2B5EF4-FFF2-40B4-BE49-F238E27FC236}">
                <a16:creationId xmlns:a16="http://schemas.microsoft.com/office/drawing/2014/main" id="{5C99EA00-B21A-0583-79BF-60303E96757F}"/>
              </a:ext>
            </a:extLst>
          </p:cNvPr>
          <p:cNvSpPr>
            <a:spLocks noGrp="1"/>
          </p:cNvSpPr>
          <p:nvPr>
            <p:ph type="body" sz="half" idx="2"/>
          </p:nvPr>
        </p:nvSpPr>
        <p:spPr/>
        <p:txBody>
          <a:bodyPr/>
          <a:lstStyle/>
          <a:p>
            <a:endParaRPr lang="en-TJ"/>
          </a:p>
        </p:txBody>
      </p:sp>
    </p:spTree>
    <p:extLst>
      <p:ext uri="{BB962C8B-B14F-4D97-AF65-F5344CB8AC3E}">
        <p14:creationId xmlns:p14="http://schemas.microsoft.com/office/powerpoint/2010/main" val="935240377"/>
      </p:ext>
    </p:extLst>
  </p:cSld>
  <p:clrMapOvr>
    <a:masterClrMapping/>
  </p:clrMapOvr>
  <mc:AlternateContent xmlns:mc="http://schemas.openxmlformats.org/markup-compatibility/2006" xmlns:p14="http://schemas.microsoft.com/office/powerpoint/2010/main">
    <mc:Choice Requires="p14">
      <p:transition spd="slow" p14:dur="2000" advTm="155411"/>
    </mc:Choice>
    <mc:Fallback xmlns="">
      <p:transition spd="slow" advTm="15541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Arial" panose="020B0604020202020204" pitchFamily="34" charset="0"/>
                <a:cs typeface="Arial" panose="020B0604020202020204" pitchFamily="34" charset="0"/>
              </a:rPr>
              <a:t>Foundational Concepts</a:t>
            </a:r>
            <a:endParaRPr lang="ko-KR" altLang="en-US" sz="36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Core Belief:</a:t>
            </a:r>
            <a:r>
              <a:rPr lang="en-US" sz="2000" dirty="0">
                <a:latin typeface="Arial" panose="020B0604020202020204" pitchFamily="34" charset="0"/>
                <a:cs typeface="Arial" panose="020B0604020202020204" pitchFamily="34" charset="0"/>
              </a:rPr>
              <a:t> A nation's wealth was measured by its stock of gold and        silver (specie).</a:t>
            </a:r>
          </a:p>
          <a:p>
            <a:pPr>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Goal:</a:t>
            </a:r>
            <a:r>
              <a:rPr lang="en-US" sz="2000" dirty="0">
                <a:latin typeface="Arial" panose="020B0604020202020204" pitchFamily="34" charset="0"/>
                <a:cs typeface="Arial" panose="020B0604020202020204" pitchFamily="34" charset="0"/>
              </a:rPr>
              <a:t> Maximize exports and minimize imports to generate a trade surplus, paid for in gold.</a:t>
            </a:r>
          </a:p>
          <a:p>
            <a:pPr>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Policy:</a:t>
            </a:r>
            <a:r>
              <a:rPr lang="en-US" sz="2000" dirty="0">
                <a:latin typeface="Arial" panose="020B0604020202020204" pitchFamily="34" charset="0"/>
                <a:cs typeface="Arial" panose="020B0604020202020204" pitchFamily="34" charset="0"/>
              </a:rPr>
              <a:t> High tariffs, quotas, and government regulation to restrict imports</a:t>
            </a:r>
            <a:r>
              <a:rPr lang="en-US" dirty="0"/>
              <a:t> </a:t>
            </a: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3" name="Text Placeholder 2">
            <a:extLst>
              <a:ext uri="{FF2B5EF4-FFF2-40B4-BE49-F238E27FC236}">
                <a16:creationId xmlns:a16="http://schemas.microsoft.com/office/drawing/2014/main" id="{7078A888-7FC3-4C66-EBD4-4AC1DC2B1C66}"/>
              </a:ext>
            </a:extLst>
          </p:cNvPr>
          <p:cNvSpPr>
            <a:spLocks noGrp="1"/>
          </p:cNvSpPr>
          <p:nvPr>
            <p:ph type="body" sz="half" idx="2"/>
          </p:nvPr>
        </p:nvSpPr>
        <p:spPr/>
        <p:txBody>
          <a:bodyPr/>
          <a:lstStyle/>
          <a:p>
            <a:endParaRPr lang="en-TJ"/>
          </a:p>
        </p:txBody>
      </p:sp>
    </p:spTree>
    <p:extLst>
      <p:ext uri="{BB962C8B-B14F-4D97-AF65-F5344CB8AC3E}">
        <p14:creationId xmlns:p14="http://schemas.microsoft.com/office/powerpoint/2010/main" val="365306477"/>
      </p:ext>
    </p:extLst>
  </p:cSld>
  <p:clrMapOvr>
    <a:masterClrMapping/>
  </p:clrMapOvr>
  <mc:AlternateContent xmlns:mc="http://schemas.openxmlformats.org/markup-compatibility/2006" xmlns:p14="http://schemas.microsoft.com/office/powerpoint/2010/main">
    <mc:Choice Requires="p14">
      <p:transition spd="slow" p14:dur="2000" advTm="114733"/>
    </mc:Choice>
    <mc:Fallback xmlns="">
      <p:transition spd="slow" advTm="11473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BZ" sz="3600" dirty="0">
                <a:latin typeface="Arial" panose="020B0604020202020204" pitchFamily="34" charset="0"/>
                <a:cs typeface="Arial" panose="020B0604020202020204" pitchFamily="34" charset="0"/>
              </a:rPr>
              <a:t>The Problem with Mercantilism</a:t>
            </a:r>
            <a:endParaRPr lang="ko-KR" altLang="en-US" sz="40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pPr>
            <a:r>
              <a:rPr lang="en-US" sz="2000" b="1" dirty="0">
                <a:latin typeface="Arial" panose="020B0604020202020204" pitchFamily="34" charset="0"/>
                <a:cs typeface="Arial" panose="020B0604020202020204" pitchFamily="34" charset="0"/>
              </a:rPr>
              <a:t>Zero-Sum Game:</a:t>
            </a:r>
            <a:r>
              <a:rPr lang="en-US" sz="2000" dirty="0">
                <a:latin typeface="Arial" panose="020B0604020202020204" pitchFamily="34" charset="0"/>
                <a:cs typeface="Arial" panose="020B0604020202020204" pitchFamily="34" charset="0"/>
              </a:rPr>
              <a:t> It viewed trade as a winner and a loser. If one country  has a surplus, its trading partner must have a deficit.</a:t>
            </a:r>
          </a:p>
          <a:p>
            <a:pPr>
              <a:lnSpc>
                <a:spcPct val="150000"/>
              </a:lnSpc>
            </a:pPr>
            <a:r>
              <a:rPr lang="en-US" sz="2000" b="1" dirty="0">
                <a:latin typeface="Arial" panose="020B0604020202020204" pitchFamily="34" charset="0"/>
                <a:cs typeface="Arial" panose="020B0604020202020204" pitchFamily="34" charset="0"/>
              </a:rPr>
              <a:t>Hume's Price-Specie Flow Doctrine:</a:t>
            </a:r>
            <a:r>
              <a:rPr lang="en-US" sz="2000" dirty="0">
                <a:latin typeface="Arial" panose="020B0604020202020204" pitchFamily="34" charset="0"/>
                <a:cs typeface="Arial" panose="020B0604020202020204" pitchFamily="34" charset="0"/>
              </a:rPr>
              <a:t> A sustained trade surplus would    bring in so much gold that it would increase the money supply, causing      inflation. This would make the country's goods more expensive and its       trading partners' goods cheaper, automatically reversing the surplus .</a:t>
            </a:r>
          </a:p>
          <a:p>
            <a:pPr>
              <a:lnSpc>
                <a:spcPct val="150000"/>
              </a:lnSpc>
            </a:pPr>
            <a:r>
              <a:rPr lang="en-US" sz="2000" b="1" dirty="0">
                <a:latin typeface="Arial" panose="020B0604020202020204" pitchFamily="34" charset="0"/>
                <a:cs typeface="Arial" panose="020B0604020202020204" pitchFamily="34" charset="0"/>
              </a:rPr>
              <a:t>Limited Consumption:</a:t>
            </a:r>
            <a:r>
              <a:rPr lang="en-US" sz="2000" dirty="0">
                <a:latin typeface="Arial" panose="020B0604020202020204" pitchFamily="34" charset="0"/>
                <a:cs typeface="Arial" panose="020B0604020202020204" pitchFamily="34" charset="0"/>
              </a:rPr>
              <a:t> By restricting imports, it limited the choices and    purchasing power of its own people.</a:t>
            </a: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3" name="Text Placeholder 2">
            <a:extLst>
              <a:ext uri="{FF2B5EF4-FFF2-40B4-BE49-F238E27FC236}">
                <a16:creationId xmlns:a16="http://schemas.microsoft.com/office/drawing/2014/main" id="{1A5784B5-94AF-11BD-2113-90AB527CF31E}"/>
              </a:ext>
            </a:extLst>
          </p:cNvPr>
          <p:cNvSpPr>
            <a:spLocks noGrp="1"/>
          </p:cNvSpPr>
          <p:nvPr>
            <p:ph type="body" sz="half" idx="2"/>
          </p:nvPr>
        </p:nvSpPr>
        <p:spPr/>
        <p:txBody>
          <a:bodyPr/>
          <a:lstStyle/>
          <a:p>
            <a:endParaRPr lang="en-TJ"/>
          </a:p>
        </p:txBody>
      </p:sp>
    </p:spTree>
    <p:extLst>
      <p:ext uri="{BB962C8B-B14F-4D97-AF65-F5344CB8AC3E}">
        <p14:creationId xmlns:p14="http://schemas.microsoft.com/office/powerpoint/2010/main" val="4131188677"/>
      </p:ext>
    </p:extLst>
  </p:cSld>
  <p:clrMapOvr>
    <a:masterClrMapping/>
  </p:clrMapOvr>
  <mc:AlternateContent xmlns:mc="http://schemas.openxmlformats.org/markup-compatibility/2006" xmlns:p14="http://schemas.microsoft.com/office/powerpoint/2010/main">
    <mc:Choice Requires="p14">
      <p:transition spd="slow" p14:dur="2000" advTm="137773"/>
    </mc:Choice>
    <mc:Fallback xmlns="">
      <p:transition spd="slow" advTm="13777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a:latin typeface="Arial" panose="020B0604020202020204" pitchFamily="34" charset="0"/>
                <a:cs typeface="Arial" panose="020B0604020202020204" pitchFamily="34" charset="0"/>
              </a:rPr>
              <a:t>Adam Smith and Absolute Advantage</a:t>
            </a:r>
            <a:endParaRPr lang="ko-KR" altLang="en-US" sz="40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1158" cy="4681060"/>
          </a:xfrm>
        </p:spPr>
        <p:txBody>
          <a:bodyPr>
            <a:normAutofit/>
          </a:bodyPr>
          <a:lstStyle/>
          <a:p>
            <a:pPr>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The Wealth of Nations (1776):</a:t>
            </a:r>
            <a:r>
              <a:rPr lang="en-US" sz="2000" dirty="0">
                <a:latin typeface="Arial" panose="020B0604020202020204" pitchFamily="34" charset="0"/>
                <a:cs typeface="Arial" panose="020B0604020202020204" pitchFamily="34" charset="0"/>
              </a:rPr>
              <a:t> Advocated for free trade and                      specialization.</a:t>
            </a:r>
          </a:p>
          <a:p>
            <a:pPr>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Concept:</a:t>
            </a:r>
            <a:r>
              <a:rPr lang="en-US" sz="2000" dirty="0">
                <a:latin typeface="Arial" panose="020B0604020202020204" pitchFamily="34" charset="0"/>
                <a:cs typeface="Arial" panose="020B0604020202020204" pitchFamily="34" charset="0"/>
              </a:rPr>
              <a:t> A country has an </a:t>
            </a:r>
            <a:r>
              <a:rPr lang="en-US" sz="2000" b="1" dirty="0">
                <a:latin typeface="Arial" panose="020B0604020202020204" pitchFamily="34" charset="0"/>
                <a:cs typeface="Arial" panose="020B0604020202020204" pitchFamily="34" charset="0"/>
              </a:rPr>
              <a:t>absolute advantage</a:t>
            </a:r>
            <a:r>
              <a:rPr lang="en-US" sz="2000" dirty="0">
                <a:latin typeface="Arial" panose="020B0604020202020204" pitchFamily="34" charset="0"/>
                <a:cs typeface="Arial" panose="020B0604020202020204" pitchFamily="34" charset="0"/>
              </a:rPr>
              <a:t> in producing a good if it can produce it using </a:t>
            </a:r>
            <a:r>
              <a:rPr lang="en-US" sz="2000" b="1" dirty="0">
                <a:latin typeface="Arial" panose="020B0604020202020204" pitchFamily="34" charset="0"/>
                <a:cs typeface="Arial" panose="020B0604020202020204" pitchFamily="34" charset="0"/>
              </a:rPr>
              <a:t>fewer resources</a:t>
            </a:r>
            <a:r>
              <a:rPr lang="en-US" sz="2000" dirty="0">
                <a:latin typeface="Arial" panose="020B0604020202020204" pitchFamily="34" charset="0"/>
                <a:cs typeface="Arial" panose="020B0604020202020204" pitchFamily="34" charset="0"/>
              </a:rPr>
              <a:t> (e.g., labor hours) than another      country .</a:t>
            </a:r>
          </a:p>
          <a:p>
            <a:pPr>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Implication:</a:t>
            </a:r>
            <a:r>
              <a:rPr lang="en-US" sz="2000" dirty="0">
                <a:latin typeface="Arial" panose="020B0604020202020204" pitchFamily="34" charset="0"/>
                <a:cs typeface="Arial" panose="020B0604020202020204" pitchFamily="34" charset="0"/>
              </a:rPr>
              <a:t> Countries should specialize in what they do more efficiently and trade for the rest. This makes both countries better off.</a:t>
            </a: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3" name="Text Placeholder 2">
            <a:extLst>
              <a:ext uri="{FF2B5EF4-FFF2-40B4-BE49-F238E27FC236}">
                <a16:creationId xmlns:a16="http://schemas.microsoft.com/office/drawing/2014/main" id="{2F15660D-165C-AA83-DFEB-FBECFBB525CE}"/>
              </a:ext>
            </a:extLst>
          </p:cNvPr>
          <p:cNvSpPr>
            <a:spLocks noGrp="1"/>
          </p:cNvSpPr>
          <p:nvPr>
            <p:ph type="body" sz="half" idx="2"/>
          </p:nvPr>
        </p:nvSpPr>
        <p:spPr/>
        <p:txBody>
          <a:bodyPr/>
          <a:lstStyle/>
          <a:p>
            <a:endParaRPr lang="en-TJ"/>
          </a:p>
        </p:txBody>
      </p:sp>
    </p:spTree>
    <p:extLst>
      <p:ext uri="{BB962C8B-B14F-4D97-AF65-F5344CB8AC3E}">
        <p14:creationId xmlns:p14="http://schemas.microsoft.com/office/powerpoint/2010/main" val="1837197130"/>
      </p:ext>
    </p:extLst>
  </p:cSld>
  <p:clrMapOvr>
    <a:masterClrMapping/>
  </p:clrMapOvr>
  <mc:AlternateContent xmlns:mc="http://schemas.openxmlformats.org/markup-compatibility/2006" xmlns:p14="http://schemas.microsoft.com/office/powerpoint/2010/main">
    <mc:Choice Requires="p14">
      <p:transition spd="slow" p14:dur="2000" advTm="142184"/>
    </mc:Choice>
    <mc:Fallback xmlns="">
      <p:transition spd="slow" advTm="14218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Arial" panose="020B0604020202020204" pitchFamily="34" charset="0"/>
                <a:cs typeface="Arial" panose="020B0604020202020204" pitchFamily="34" charset="0"/>
              </a:rPr>
              <a:t>A Numerical Example of Absolute Advantage</a:t>
            </a:r>
            <a:endParaRPr lang="ko-KR" altLang="en-US" sz="3600" dirty="0">
              <a:latin typeface="Arial" panose="020B0604020202020204" pitchFamily="34" charset="0"/>
              <a:cs typeface="Arial" panose="020B0604020202020204" pitchFamily="34" charset="0"/>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graphicFrame>
        <p:nvGraphicFramePr>
          <p:cNvPr id="2" name="Таблица 1"/>
          <p:cNvGraphicFramePr>
            <a:graphicFrameLocks noGrp="1"/>
          </p:cNvGraphicFramePr>
          <p:nvPr>
            <p:extLst>
              <p:ext uri="{D42A27DB-BD31-4B8C-83A1-F6EECF244321}">
                <p14:modId xmlns:p14="http://schemas.microsoft.com/office/powerpoint/2010/main" val="2364464866"/>
              </p:ext>
            </p:extLst>
          </p:nvPr>
        </p:nvGraphicFramePr>
        <p:xfrm>
          <a:off x="606232" y="1605975"/>
          <a:ext cx="7132830" cy="1676400"/>
        </p:xfrm>
        <a:graphic>
          <a:graphicData uri="http://schemas.openxmlformats.org/drawingml/2006/table">
            <a:tbl>
              <a:tblPr>
                <a:tableStyleId>{22838BEF-8BB2-4498-84A7-C5851F593DF1}</a:tableStyleId>
              </a:tblPr>
              <a:tblGrid>
                <a:gridCol w="2377610">
                  <a:extLst>
                    <a:ext uri="{9D8B030D-6E8A-4147-A177-3AD203B41FA5}">
                      <a16:colId xmlns:a16="http://schemas.microsoft.com/office/drawing/2014/main" val="1039776817"/>
                    </a:ext>
                  </a:extLst>
                </a:gridCol>
                <a:gridCol w="2377610">
                  <a:extLst>
                    <a:ext uri="{9D8B030D-6E8A-4147-A177-3AD203B41FA5}">
                      <a16:colId xmlns:a16="http://schemas.microsoft.com/office/drawing/2014/main" val="790622079"/>
                    </a:ext>
                  </a:extLst>
                </a:gridCol>
                <a:gridCol w="2377610">
                  <a:extLst>
                    <a:ext uri="{9D8B030D-6E8A-4147-A177-3AD203B41FA5}">
                      <a16:colId xmlns:a16="http://schemas.microsoft.com/office/drawing/2014/main" val="2645747687"/>
                    </a:ext>
                  </a:extLst>
                </a:gridCol>
              </a:tblGrid>
              <a:tr h="0">
                <a:tc>
                  <a:txBody>
                    <a:bodyPr/>
                    <a:lstStyle/>
                    <a:p>
                      <a:pPr algn="l"/>
                      <a:r>
                        <a:rPr lang="en-BZ" sz="2000" dirty="0">
                          <a:effectLst/>
                        </a:rPr>
                        <a:t>Good</a:t>
                      </a:r>
                      <a:endParaRPr lang="en-BZ" sz="2000" b="0" dirty="0">
                        <a:effectLst/>
                        <a:latin typeface="Arial" panose="020B0604020202020204" pitchFamily="34" charset="0"/>
                        <a:cs typeface="Arial" panose="020B0604020202020204" pitchFamily="34" charset="0"/>
                      </a:endParaRPr>
                    </a:p>
                  </a:txBody>
                  <a:tcPr marR="121920" marT="76200" marB="76200" anchor="ctr"/>
                </a:tc>
                <a:tc>
                  <a:txBody>
                    <a:bodyPr/>
                    <a:lstStyle/>
                    <a:p>
                      <a:pPr algn="l"/>
                      <a:r>
                        <a:rPr lang="en-BZ" sz="2000">
                          <a:effectLst/>
                        </a:rPr>
                        <a:t>Country A (Hours/unit)</a:t>
                      </a:r>
                      <a:endParaRPr lang="en-BZ" sz="2000" b="0">
                        <a:effectLst/>
                        <a:latin typeface="Arial" panose="020B0604020202020204" pitchFamily="34" charset="0"/>
                        <a:cs typeface="Arial" panose="020B0604020202020204" pitchFamily="34" charset="0"/>
                      </a:endParaRPr>
                    </a:p>
                  </a:txBody>
                  <a:tcPr marL="121920" marR="121920" marT="76200" marB="76200" anchor="ctr"/>
                </a:tc>
                <a:tc>
                  <a:txBody>
                    <a:bodyPr/>
                    <a:lstStyle/>
                    <a:p>
                      <a:pPr algn="l"/>
                      <a:r>
                        <a:rPr lang="en-BZ" sz="2000" dirty="0">
                          <a:effectLst/>
                        </a:rPr>
                        <a:t>Country B (Hours/unit)</a:t>
                      </a:r>
                      <a:endParaRPr lang="en-BZ" sz="2000" b="0" dirty="0">
                        <a:effectLst/>
                        <a:latin typeface="Arial" panose="020B0604020202020204" pitchFamily="34" charset="0"/>
                        <a:cs typeface="Arial" panose="020B0604020202020204" pitchFamily="34" charset="0"/>
                      </a:endParaRPr>
                    </a:p>
                  </a:txBody>
                  <a:tcPr marL="121920" marR="121920" marT="76200" marB="76200" anchor="ctr"/>
                </a:tc>
                <a:extLst>
                  <a:ext uri="{0D108BD9-81ED-4DB2-BD59-A6C34878D82A}">
                    <a16:rowId xmlns:a16="http://schemas.microsoft.com/office/drawing/2014/main" val="337843183"/>
                  </a:ext>
                </a:extLst>
              </a:tr>
              <a:tr h="0">
                <a:tc>
                  <a:txBody>
                    <a:bodyPr/>
                    <a:lstStyle/>
                    <a:p>
                      <a:r>
                        <a:rPr lang="en-BZ" sz="2000">
                          <a:effectLst/>
                        </a:rPr>
                        <a:t>Cars</a:t>
                      </a:r>
                      <a:endParaRPr lang="en-BZ" sz="2000" b="0">
                        <a:effectLst/>
                        <a:latin typeface="Arial" panose="020B0604020202020204" pitchFamily="34" charset="0"/>
                        <a:cs typeface="Arial" panose="020B0604020202020204" pitchFamily="34" charset="0"/>
                      </a:endParaRPr>
                    </a:p>
                  </a:txBody>
                  <a:tcPr marR="121920" marT="76200" marB="76200" anchor="ctr"/>
                </a:tc>
                <a:tc>
                  <a:txBody>
                    <a:bodyPr/>
                    <a:lstStyle/>
                    <a:p>
                      <a:r>
                        <a:rPr lang="ru-RU" sz="2000" b="1" dirty="0">
                          <a:effectLst/>
                        </a:rPr>
                        <a:t>10</a:t>
                      </a:r>
                      <a:endParaRPr lang="ru-RU" sz="2000" b="1" dirty="0">
                        <a:effectLst/>
                        <a:latin typeface="Arial" panose="020B0604020202020204" pitchFamily="34" charset="0"/>
                        <a:cs typeface="Arial" panose="020B0604020202020204" pitchFamily="34" charset="0"/>
                      </a:endParaRPr>
                    </a:p>
                  </a:txBody>
                  <a:tcPr marL="121920" marR="121920" marT="76200" marB="76200" anchor="ctr"/>
                </a:tc>
                <a:tc>
                  <a:txBody>
                    <a:bodyPr/>
                    <a:lstStyle/>
                    <a:p>
                      <a:r>
                        <a:rPr lang="ru-RU" sz="2000">
                          <a:effectLst/>
                        </a:rPr>
                        <a:t>20</a:t>
                      </a:r>
                      <a:endParaRPr lang="ru-RU" sz="2000" b="0">
                        <a:effectLst/>
                        <a:latin typeface="Arial" panose="020B0604020202020204" pitchFamily="34" charset="0"/>
                        <a:cs typeface="Arial" panose="020B0604020202020204" pitchFamily="34" charset="0"/>
                      </a:endParaRPr>
                    </a:p>
                  </a:txBody>
                  <a:tcPr marL="121920" marT="76200" marB="76200" anchor="ctr"/>
                </a:tc>
                <a:extLst>
                  <a:ext uri="{0D108BD9-81ED-4DB2-BD59-A6C34878D82A}">
                    <a16:rowId xmlns:a16="http://schemas.microsoft.com/office/drawing/2014/main" val="581643083"/>
                  </a:ext>
                </a:extLst>
              </a:tr>
              <a:tr h="0">
                <a:tc>
                  <a:txBody>
                    <a:bodyPr/>
                    <a:lstStyle/>
                    <a:p>
                      <a:r>
                        <a:rPr lang="en-BZ" sz="2000">
                          <a:effectLst/>
                        </a:rPr>
                        <a:t>Bikes</a:t>
                      </a:r>
                      <a:endParaRPr lang="en-BZ" sz="2000" b="0">
                        <a:effectLst/>
                        <a:latin typeface="Arial" panose="020B0604020202020204" pitchFamily="34" charset="0"/>
                        <a:cs typeface="Arial" panose="020B0604020202020204" pitchFamily="34" charset="0"/>
                      </a:endParaRPr>
                    </a:p>
                  </a:txBody>
                  <a:tcPr marR="121920" marT="76200" marB="76200" anchor="ctr"/>
                </a:tc>
                <a:tc>
                  <a:txBody>
                    <a:bodyPr/>
                    <a:lstStyle/>
                    <a:p>
                      <a:r>
                        <a:rPr lang="ru-RU" sz="2000">
                          <a:effectLst/>
                        </a:rPr>
                        <a:t>15</a:t>
                      </a:r>
                      <a:endParaRPr lang="ru-RU" sz="2000" b="0">
                        <a:effectLst/>
                        <a:latin typeface="Arial" panose="020B0604020202020204" pitchFamily="34" charset="0"/>
                        <a:cs typeface="Arial" panose="020B0604020202020204" pitchFamily="34" charset="0"/>
                      </a:endParaRPr>
                    </a:p>
                  </a:txBody>
                  <a:tcPr marL="121920" marR="121920" marT="76200" marB="76200" anchor="ctr"/>
                </a:tc>
                <a:tc>
                  <a:txBody>
                    <a:bodyPr/>
                    <a:lstStyle/>
                    <a:p>
                      <a:r>
                        <a:rPr lang="ru-RU" sz="2000" b="1" dirty="0">
                          <a:effectLst/>
                        </a:rPr>
                        <a:t>10</a:t>
                      </a:r>
                      <a:endParaRPr lang="ru-RU" sz="2000" b="1" dirty="0">
                        <a:effectLst/>
                        <a:latin typeface="Arial" panose="020B0604020202020204" pitchFamily="34" charset="0"/>
                        <a:cs typeface="Arial" panose="020B0604020202020204" pitchFamily="34" charset="0"/>
                      </a:endParaRPr>
                    </a:p>
                  </a:txBody>
                  <a:tcPr marL="121920" marT="76200" marB="76200" anchor="ctr"/>
                </a:tc>
                <a:extLst>
                  <a:ext uri="{0D108BD9-81ED-4DB2-BD59-A6C34878D82A}">
                    <a16:rowId xmlns:a16="http://schemas.microsoft.com/office/drawing/2014/main" val="2243313967"/>
                  </a:ext>
                </a:extLst>
              </a:tr>
            </a:tbl>
          </a:graphicData>
        </a:graphic>
      </p:graphicFrame>
      <p:sp>
        <p:nvSpPr>
          <p:cNvPr id="3" name="Прямоугольник 2"/>
          <p:cNvSpPr/>
          <p:nvPr/>
        </p:nvSpPr>
        <p:spPr>
          <a:xfrm>
            <a:off x="606232" y="3538767"/>
            <a:ext cx="7047106" cy="2246769"/>
          </a:xfrm>
          <a:prstGeom prst="rect">
            <a:avLst/>
          </a:prstGeom>
        </p:spPr>
        <p:txBody>
          <a:bodyPr wrap="square">
            <a:spAutoFit/>
          </a:bodyPr>
          <a:lstStyle/>
          <a:p>
            <a:r>
              <a:rPr lang="en-US" sz="2000" b="1" dirty="0">
                <a:solidFill>
                  <a:srgbClr val="0F1115"/>
                </a:solidFill>
                <a:latin typeface="Arial" panose="020B0604020202020204" pitchFamily="34" charset="0"/>
                <a:cs typeface="Arial" panose="020B0604020202020204" pitchFamily="34" charset="0"/>
              </a:rPr>
              <a:t>Analysis:</a:t>
            </a:r>
            <a:endParaRPr lang="en-US" sz="2000" dirty="0">
              <a:solidFill>
                <a:srgbClr val="0F1115"/>
              </a:solidFill>
              <a:latin typeface="Arial" panose="020B0604020202020204" pitchFamily="34" charset="0"/>
              <a:cs typeface="Arial" panose="020B0604020202020204" pitchFamily="34" charset="0"/>
            </a:endParaRPr>
          </a:p>
          <a:p>
            <a:pPr marL="742950" lvl="1" indent="-285750">
              <a:buFont typeface="Arial" panose="020B0604020202020204" pitchFamily="34" charset="0"/>
              <a:buChar char="•"/>
            </a:pPr>
            <a:r>
              <a:rPr lang="en-US" sz="2000" dirty="0">
                <a:solidFill>
                  <a:srgbClr val="0F1115"/>
                </a:solidFill>
                <a:latin typeface="Arial" panose="020B0604020202020204" pitchFamily="34" charset="0"/>
                <a:cs typeface="Arial" panose="020B0604020202020204" pitchFamily="34" charset="0"/>
              </a:rPr>
              <a:t>Country A is more efficient at making </a:t>
            </a:r>
            <a:r>
              <a:rPr lang="en-US" sz="2000" b="1" dirty="0">
                <a:solidFill>
                  <a:srgbClr val="0F1115"/>
                </a:solidFill>
                <a:latin typeface="Arial" panose="020B0604020202020204" pitchFamily="34" charset="0"/>
                <a:cs typeface="Arial" panose="020B0604020202020204" pitchFamily="34" charset="0"/>
              </a:rPr>
              <a:t>Cars</a:t>
            </a:r>
            <a:r>
              <a:rPr lang="en-US" sz="2000" dirty="0">
                <a:solidFill>
                  <a:srgbClr val="0F1115"/>
                </a:solidFill>
                <a:latin typeface="Arial" panose="020B0604020202020204" pitchFamily="34" charset="0"/>
                <a:cs typeface="Arial" panose="020B0604020202020204" pitchFamily="34" charset="0"/>
              </a:rPr>
              <a:t> (10 &lt; 20) → </a:t>
            </a:r>
            <a:r>
              <a:rPr lang="en-US" sz="2000" b="1" dirty="0">
                <a:solidFill>
                  <a:srgbClr val="0F1115"/>
                </a:solidFill>
                <a:latin typeface="Arial" panose="020B0604020202020204" pitchFamily="34" charset="0"/>
                <a:cs typeface="Arial" panose="020B0604020202020204" pitchFamily="34" charset="0"/>
              </a:rPr>
              <a:t>Absolute Advantage in Cars</a:t>
            </a:r>
            <a:r>
              <a:rPr lang="en-US" sz="2000" dirty="0">
                <a:solidFill>
                  <a:srgbClr val="0F1115"/>
                </a:solidFill>
                <a:latin typeface="Arial" panose="020B0604020202020204" pitchFamily="34" charset="0"/>
                <a:cs typeface="Arial" panose="020B0604020202020204" pitchFamily="34" charset="0"/>
              </a:rPr>
              <a:t>.</a:t>
            </a:r>
          </a:p>
          <a:p>
            <a:pPr marL="742950" lvl="1" indent="-285750">
              <a:buFont typeface="Arial" panose="020B0604020202020204" pitchFamily="34" charset="0"/>
              <a:buChar char="•"/>
            </a:pPr>
            <a:r>
              <a:rPr lang="en-US" sz="2000" dirty="0">
                <a:solidFill>
                  <a:srgbClr val="0F1115"/>
                </a:solidFill>
                <a:latin typeface="Arial" panose="020B0604020202020204" pitchFamily="34" charset="0"/>
                <a:cs typeface="Arial" panose="020B0604020202020204" pitchFamily="34" charset="0"/>
              </a:rPr>
              <a:t>Country B is more efficient at making </a:t>
            </a:r>
            <a:r>
              <a:rPr lang="en-US" sz="2000" b="1" dirty="0">
                <a:solidFill>
                  <a:srgbClr val="0F1115"/>
                </a:solidFill>
                <a:latin typeface="Arial" panose="020B0604020202020204" pitchFamily="34" charset="0"/>
                <a:cs typeface="Arial" panose="020B0604020202020204" pitchFamily="34" charset="0"/>
              </a:rPr>
              <a:t>Bikes</a:t>
            </a:r>
            <a:r>
              <a:rPr lang="en-US" sz="2000" dirty="0">
                <a:solidFill>
                  <a:srgbClr val="0F1115"/>
                </a:solidFill>
                <a:latin typeface="Arial" panose="020B0604020202020204" pitchFamily="34" charset="0"/>
                <a:cs typeface="Arial" panose="020B0604020202020204" pitchFamily="34" charset="0"/>
              </a:rPr>
              <a:t> (10 &lt; 15) → </a:t>
            </a:r>
            <a:r>
              <a:rPr lang="en-US" sz="2000" b="1" dirty="0">
                <a:solidFill>
                  <a:srgbClr val="0F1115"/>
                </a:solidFill>
                <a:latin typeface="Arial" panose="020B0604020202020204" pitchFamily="34" charset="0"/>
                <a:cs typeface="Arial" panose="020B0604020202020204" pitchFamily="34" charset="0"/>
              </a:rPr>
              <a:t>Absolute Advantage in Bikes</a:t>
            </a:r>
            <a:r>
              <a:rPr lang="en-US" sz="2000" dirty="0">
                <a:solidFill>
                  <a:srgbClr val="0F1115"/>
                </a:solidFill>
                <a:latin typeface="Arial" panose="020B0604020202020204" pitchFamily="34" charset="0"/>
                <a:cs typeface="Arial" panose="020B0604020202020204" pitchFamily="34" charset="0"/>
              </a:rPr>
              <a:t>.</a:t>
            </a:r>
          </a:p>
          <a:p>
            <a:pPr marL="742950" lvl="1" indent="-285750">
              <a:buFont typeface="Arial" panose="020B0604020202020204" pitchFamily="34" charset="0"/>
              <a:buChar char="•"/>
            </a:pPr>
            <a:r>
              <a:rPr lang="en-US" sz="2000" b="1" dirty="0">
                <a:solidFill>
                  <a:srgbClr val="0F1115"/>
                </a:solidFill>
                <a:latin typeface="Arial" panose="020B0604020202020204" pitchFamily="34" charset="0"/>
                <a:cs typeface="Arial" panose="020B0604020202020204" pitchFamily="34" charset="0"/>
              </a:rPr>
              <a:t>Conclusion:</a:t>
            </a:r>
            <a:r>
              <a:rPr lang="en-US" sz="2000" dirty="0">
                <a:solidFill>
                  <a:srgbClr val="0F1115"/>
                </a:solidFill>
                <a:latin typeface="Arial" panose="020B0604020202020204" pitchFamily="34" charset="0"/>
                <a:cs typeface="Arial" panose="020B0604020202020204" pitchFamily="34" charset="0"/>
              </a:rPr>
              <a:t> Specialization and trade are clearly       beneficial.</a:t>
            </a:r>
            <a:endParaRPr lang="en-US" sz="2000" b="0" i="0" dirty="0">
              <a:solidFill>
                <a:srgbClr val="0F1115"/>
              </a:solidFill>
              <a:effectLst/>
              <a:latin typeface="Arial" panose="020B0604020202020204" pitchFamily="34" charset="0"/>
              <a:cs typeface="Arial" panose="020B0604020202020204" pitchFamily="34" charset="0"/>
            </a:endParaRPr>
          </a:p>
        </p:txBody>
      </p:sp>
      <p:sp>
        <p:nvSpPr>
          <p:cNvPr id="7" name="Text Placeholder 6">
            <a:extLst>
              <a:ext uri="{FF2B5EF4-FFF2-40B4-BE49-F238E27FC236}">
                <a16:creationId xmlns:a16="http://schemas.microsoft.com/office/drawing/2014/main" id="{244D38C4-BA4F-5CCF-2F5F-A45D0D7675B5}"/>
              </a:ext>
            </a:extLst>
          </p:cNvPr>
          <p:cNvSpPr>
            <a:spLocks noGrp="1"/>
          </p:cNvSpPr>
          <p:nvPr>
            <p:ph type="body" sz="half" idx="2"/>
          </p:nvPr>
        </p:nvSpPr>
        <p:spPr/>
        <p:txBody>
          <a:bodyPr/>
          <a:lstStyle/>
          <a:p>
            <a:endParaRPr lang="en-TJ"/>
          </a:p>
        </p:txBody>
      </p:sp>
    </p:spTree>
    <p:extLst>
      <p:ext uri="{BB962C8B-B14F-4D97-AF65-F5344CB8AC3E}">
        <p14:creationId xmlns:p14="http://schemas.microsoft.com/office/powerpoint/2010/main" val="1899874078"/>
      </p:ext>
    </p:extLst>
  </p:cSld>
  <p:clrMapOvr>
    <a:masterClrMapping/>
  </p:clrMapOvr>
  <mc:AlternateContent xmlns:mc="http://schemas.openxmlformats.org/markup-compatibility/2006" xmlns:p14="http://schemas.microsoft.com/office/powerpoint/2010/main">
    <mc:Choice Requires="p14">
      <p:transition spd="slow" p14:dur="2000" advTm="92171"/>
    </mc:Choice>
    <mc:Fallback xmlns="">
      <p:transition spd="slow" advTm="9217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Autofit/>
          </a:bodyPr>
          <a:lstStyle/>
          <a:p>
            <a:r>
              <a:rPr lang="en-US" sz="3600" dirty="0">
                <a:latin typeface="Arial" panose="020B0604020202020204" pitchFamily="34" charset="0"/>
                <a:cs typeface="Arial" panose="020B0604020202020204" pitchFamily="34" charset="0"/>
              </a:rPr>
              <a:t>Introducing David Ricardo and Comparative Advantage</a:t>
            </a:r>
            <a:endParaRPr lang="ko-KR" altLang="en-US" sz="40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The Problem:</a:t>
            </a:r>
            <a:r>
              <a:rPr lang="en-US" sz="2000" dirty="0">
                <a:latin typeface="Arial" panose="020B0604020202020204" pitchFamily="34" charset="0"/>
                <a:cs typeface="Arial" panose="020B0604020202020204" pitchFamily="34" charset="0"/>
              </a:rPr>
              <a:t> What if one country is better at producing </a:t>
            </a:r>
            <a:r>
              <a:rPr lang="en-US" sz="2000" i="1" dirty="0">
                <a:latin typeface="Arial" panose="020B0604020202020204" pitchFamily="34" charset="0"/>
                <a:cs typeface="Arial" panose="020B0604020202020204" pitchFamily="34" charset="0"/>
              </a:rPr>
              <a:t>everything</a:t>
            </a:r>
            <a:r>
              <a:rPr lang="en-US" sz="2000" dirty="0">
                <a:latin typeface="Arial" panose="020B0604020202020204" pitchFamily="34" charset="0"/>
                <a:cs typeface="Arial" panose="020B0604020202020204" pitchFamily="34" charset="0"/>
              </a:rPr>
              <a:t>? Does trade still make sense?</a:t>
            </a:r>
          </a:p>
          <a:p>
            <a:pPr>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David Ricardo (1817):</a:t>
            </a:r>
            <a:r>
              <a:rPr lang="en-US" sz="2000" dirty="0">
                <a:latin typeface="Arial" panose="020B0604020202020204" pitchFamily="34" charset="0"/>
                <a:cs typeface="Arial" panose="020B0604020202020204" pitchFamily="34" charset="0"/>
              </a:rPr>
              <a:t> Yes! Trade can still be beneficial based on              </a:t>
            </a:r>
            <a:r>
              <a:rPr lang="en-US" sz="2000" b="1" dirty="0">
                <a:latin typeface="Arial" panose="020B0604020202020204" pitchFamily="34" charset="0"/>
                <a:cs typeface="Arial" panose="020B0604020202020204" pitchFamily="34" charset="0"/>
              </a:rPr>
              <a:t>comparative advantage</a:t>
            </a:r>
            <a:r>
              <a:rPr lang="en-US" sz="2000" dirty="0">
                <a:latin typeface="Arial" panose="020B0604020202020204" pitchFamily="34" charset="0"/>
                <a:cs typeface="Arial" panose="020B0604020202020204" pitchFamily="34" charset="0"/>
              </a:rPr>
              <a:t>.</a:t>
            </a:r>
          </a:p>
          <a:p>
            <a:pPr>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Key Concept:</a:t>
            </a:r>
            <a:r>
              <a:rPr lang="en-US" sz="2000" dirty="0">
                <a:latin typeface="Arial" panose="020B0604020202020204" pitchFamily="34" charset="0"/>
                <a:cs typeface="Arial" panose="020B0604020202020204" pitchFamily="34" charset="0"/>
              </a:rPr>
              <a:t> A country has a comparative advantage in producing a       good if it can produce it at a </a:t>
            </a:r>
            <a:r>
              <a:rPr lang="en-US" sz="2000" b="1" dirty="0">
                <a:latin typeface="Arial" panose="020B0604020202020204" pitchFamily="34" charset="0"/>
                <a:cs typeface="Arial" panose="020B0604020202020204" pitchFamily="34" charset="0"/>
              </a:rPr>
              <a:t>lower opportunity cost</a:t>
            </a:r>
            <a:r>
              <a:rPr lang="en-US" sz="2000" dirty="0">
                <a:latin typeface="Arial" panose="020B0604020202020204" pitchFamily="34" charset="0"/>
                <a:cs typeface="Arial" panose="020B0604020202020204" pitchFamily="34" charset="0"/>
              </a:rPr>
              <a:t> than another country </a:t>
            </a: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3" name="Text Placeholder 2">
            <a:extLst>
              <a:ext uri="{FF2B5EF4-FFF2-40B4-BE49-F238E27FC236}">
                <a16:creationId xmlns:a16="http://schemas.microsoft.com/office/drawing/2014/main" id="{31954506-04FB-85FA-33B7-0F859601AF2E}"/>
              </a:ext>
            </a:extLst>
          </p:cNvPr>
          <p:cNvSpPr>
            <a:spLocks noGrp="1"/>
          </p:cNvSpPr>
          <p:nvPr>
            <p:ph type="body" sz="half" idx="2"/>
          </p:nvPr>
        </p:nvSpPr>
        <p:spPr/>
        <p:txBody>
          <a:bodyPr/>
          <a:lstStyle/>
          <a:p>
            <a:endParaRPr lang="en-TJ"/>
          </a:p>
        </p:txBody>
      </p:sp>
    </p:spTree>
    <p:extLst>
      <p:ext uri="{BB962C8B-B14F-4D97-AF65-F5344CB8AC3E}">
        <p14:creationId xmlns:p14="http://schemas.microsoft.com/office/powerpoint/2010/main" val="411257161"/>
      </p:ext>
    </p:extLst>
  </p:cSld>
  <p:clrMapOvr>
    <a:masterClrMapping/>
  </p:clrMapOvr>
  <mc:AlternateContent xmlns:mc="http://schemas.openxmlformats.org/markup-compatibility/2006" xmlns:p14="http://schemas.microsoft.com/office/powerpoint/2010/main">
    <mc:Choice Requires="p14">
      <p:transition spd="slow" p14:dur="2000" advTm="138163"/>
    </mc:Choice>
    <mc:Fallback xmlns="">
      <p:transition spd="slow" advTm="13816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53442"/>
            <a:ext cx="11557687" cy="764132"/>
          </a:xfrm>
        </p:spPr>
        <p:txBody>
          <a:bodyPr>
            <a:normAutofit/>
          </a:bodyPr>
          <a:lstStyle/>
          <a:p>
            <a:r>
              <a:rPr lang="en-US" altLang="ko-KR" sz="3600" dirty="0">
                <a:latin typeface="Arial" panose="020B0604020202020204" pitchFamily="34" charset="0"/>
                <a:cs typeface="Arial" panose="020B0604020202020204" pitchFamily="34" charset="0"/>
              </a:rPr>
              <a:t>The Magic of Opportunity Cost</a:t>
            </a:r>
            <a:endParaRPr lang="ko-KR" altLang="en-US" sz="36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Arial" panose="020B0604020202020204" pitchFamily="34" charset="0"/>
                <a:cs typeface="Arial" panose="020B0604020202020204" pitchFamily="34" charset="0"/>
              </a:rPr>
              <a:t>Every path you choose transforms the roads not taken into phantom             possibilities the career you didn't pursue becomes a silent mentor, the love  you didn't chase becomes a standard for present joy, and the sleep you         sacrificed for ambition becomes a wistful reminder of rest's true value            revealing how opportunity cost magically defines our lives not by what we     gather, but by the beautiful possibilities we willingly surrender to inhabit the   reality we choose.</a:t>
            </a:r>
            <a:endParaRPr lang="en-US" altLang="ko-KR" sz="2000" dirty="0">
              <a:latin typeface="Arial" panose="020B0604020202020204" pitchFamily="34" charset="0"/>
              <a:cs typeface="Arial" panose="020B0604020202020204" pitchFamily="34" charset="0"/>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3" name="Text Placeholder 2">
            <a:extLst>
              <a:ext uri="{FF2B5EF4-FFF2-40B4-BE49-F238E27FC236}">
                <a16:creationId xmlns:a16="http://schemas.microsoft.com/office/drawing/2014/main" id="{436E11B3-5651-7336-883C-F6CF2FD740F6}"/>
              </a:ext>
            </a:extLst>
          </p:cNvPr>
          <p:cNvSpPr>
            <a:spLocks noGrp="1"/>
          </p:cNvSpPr>
          <p:nvPr>
            <p:ph type="body" sz="half" idx="2"/>
          </p:nvPr>
        </p:nvSpPr>
        <p:spPr/>
        <p:txBody>
          <a:bodyPr/>
          <a:lstStyle/>
          <a:p>
            <a:endParaRPr lang="en-TJ"/>
          </a:p>
        </p:txBody>
      </p:sp>
    </p:spTree>
    <p:extLst>
      <p:ext uri="{BB962C8B-B14F-4D97-AF65-F5344CB8AC3E}">
        <p14:creationId xmlns:p14="http://schemas.microsoft.com/office/powerpoint/2010/main" val="4109458968"/>
      </p:ext>
    </p:extLst>
  </p:cSld>
  <p:clrMapOvr>
    <a:masterClrMapping/>
  </p:clrMapOvr>
  <mc:AlternateContent xmlns:mc="http://schemas.openxmlformats.org/markup-compatibility/2006" xmlns:p14="http://schemas.microsoft.com/office/powerpoint/2010/main">
    <mc:Choice Requires="p14">
      <p:transition spd="slow" p14:dur="2000" advTm="132025"/>
    </mc:Choice>
    <mc:Fallback xmlns="">
      <p:transition spd="slow" advTm="13202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53442"/>
            <a:ext cx="11557687" cy="764132"/>
          </a:xfrm>
        </p:spPr>
        <p:txBody>
          <a:bodyPr>
            <a:normAutofit/>
          </a:bodyPr>
          <a:lstStyle/>
          <a:p>
            <a:r>
              <a:rPr lang="en-US" altLang="ko-KR" sz="3600" dirty="0">
                <a:latin typeface="Arial" panose="020B0604020202020204" pitchFamily="34" charset="0"/>
                <a:cs typeface="Arial" panose="020B0604020202020204" pitchFamily="34" charset="0"/>
              </a:rPr>
              <a:t>The Magic of Opportunity Cost</a:t>
            </a:r>
            <a:endParaRPr lang="ko-KR" altLang="en-US" sz="36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Country </a:t>
            </a:r>
            <a:r>
              <a:rPr lang="en-US" sz="2000" b="1" dirty="0">
                <a:solidFill>
                  <a:srgbClr val="FF0000"/>
                </a:solidFill>
                <a:latin typeface="Arial" panose="020B0604020202020204" pitchFamily="34" charset="0"/>
                <a:cs typeface="Arial" panose="020B0604020202020204" pitchFamily="34" charset="0"/>
              </a:rPr>
              <a:t>A's</a:t>
            </a:r>
            <a:r>
              <a:rPr lang="en-US" sz="2000" b="1" dirty="0">
                <a:latin typeface="Arial" panose="020B0604020202020204" pitchFamily="34" charset="0"/>
                <a:cs typeface="Arial" panose="020B0604020202020204" pitchFamily="34" charset="0"/>
              </a:rPr>
              <a:t> Opportunity Cost of 1 Car:</a:t>
            </a:r>
            <a:r>
              <a:rPr lang="en-US" sz="2000" dirty="0">
                <a:latin typeface="Arial" panose="020B0604020202020204" pitchFamily="34" charset="0"/>
                <a:cs typeface="Arial" panose="020B0604020202020204" pitchFamily="34" charset="0"/>
              </a:rPr>
              <a:t> It could have used those 10      hours to make 0.66 bikes (10 hours / 15 hours per bike). </a:t>
            </a:r>
            <a:r>
              <a:rPr lang="en-US" sz="2000" i="1" dirty="0">
                <a:latin typeface="Arial" panose="020B0604020202020204" pitchFamily="34" charset="0"/>
                <a:cs typeface="Arial" panose="020B0604020202020204" pitchFamily="34" charset="0"/>
              </a:rPr>
              <a:t>To make 1 car, A        gives up 0.66 bikes.</a:t>
            </a:r>
            <a:endParaRPr lang="en-US" sz="2000" dirty="0">
              <a:latin typeface="Arial" panose="020B0604020202020204" pitchFamily="34" charset="0"/>
              <a:cs typeface="Arial" panose="020B0604020202020204" pitchFamily="34" charset="0"/>
            </a:endParaRPr>
          </a:p>
          <a:p>
            <a:pPr>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Country </a:t>
            </a:r>
            <a:r>
              <a:rPr lang="en-US" sz="2000" b="1" dirty="0">
                <a:solidFill>
                  <a:srgbClr val="FF0000"/>
                </a:solidFill>
                <a:latin typeface="Arial" panose="020B0604020202020204" pitchFamily="34" charset="0"/>
                <a:cs typeface="Arial" panose="020B0604020202020204" pitchFamily="34" charset="0"/>
              </a:rPr>
              <a:t>B's</a:t>
            </a:r>
            <a:r>
              <a:rPr lang="en-US" sz="2000" b="1" dirty="0">
                <a:latin typeface="Arial" panose="020B0604020202020204" pitchFamily="34" charset="0"/>
                <a:cs typeface="Arial" panose="020B0604020202020204" pitchFamily="34" charset="0"/>
              </a:rPr>
              <a:t> Opportunity Cost of 1 Car:</a:t>
            </a:r>
            <a:r>
              <a:rPr lang="en-US" sz="2000" dirty="0">
                <a:latin typeface="Arial" panose="020B0604020202020204" pitchFamily="34" charset="0"/>
                <a:cs typeface="Arial" panose="020B0604020202020204" pitchFamily="34" charset="0"/>
              </a:rPr>
              <a:t> It could have used those 20       hours to make 2 bikes (20 hours / 10 hours per bike). </a:t>
            </a:r>
            <a:r>
              <a:rPr lang="en-US" sz="2000" i="1" dirty="0">
                <a:latin typeface="Arial" panose="020B0604020202020204" pitchFamily="34" charset="0"/>
                <a:cs typeface="Arial" panose="020B0604020202020204" pitchFamily="34" charset="0"/>
              </a:rPr>
              <a:t>To make 1 car,        B gives up 2 bikes.</a:t>
            </a:r>
            <a:endParaRPr lang="en-US" sz="2000" dirty="0">
              <a:latin typeface="Arial" panose="020B0604020202020204" pitchFamily="34" charset="0"/>
              <a:cs typeface="Arial" panose="020B0604020202020204" pitchFamily="34" charset="0"/>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3" name="Text Placeholder 2">
            <a:extLst>
              <a:ext uri="{FF2B5EF4-FFF2-40B4-BE49-F238E27FC236}">
                <a16:creationId xmlns:a16="http://schemas.microsoft.com/office/drawing/2014/main" id="{D3BA5CF8-ADDE-403A-D185-18FDE9CC71E8}"/>
              </a:ext>
            </a:extLst>
          </p:cNvPr>
          <p:cNvSpPr>
            <a:spLocks noGrp="1"/>
          </p:cNvSpPr>
          <p:nvPr>
            <p:ph type="body" sz="half" idx="2"/>
          </p:nvPr>
        </p:nvSpPr>
        <p:spPr/>
        <p:txBody>
          <a:bodyPr/>
          <a:lstStyle/>
          <a:p>
            <a:endParaRPr lang="en-TJ"/>
          </a:p>
        </p:txBody>
      </p:sp>
    </p:spTree>
    <p:extLst>
      <p:ext uri="{BB962C8B-B14F-4D97-AF65-F5344CB8AC3E}">
        <p14:creationId xmlns:p14="http://schemas.microsoft.com/office/powerpoint/2010/main" val="3891107711"/>
      </p:ext>
    </p:extLst>
  </p:cSld>
  <p:clrMapOvr>
    <a:masterClrMapping/>
  </p:clrMapOvr>
  <mc:AlternateContent xmlns:mc="http://schemas.openxmlformats.org/markup-compatibility/2006" xmlns:p14="http://schemas.microsoft.com/office/powerpoint/2010/main">
    <mc:Choice Requires="p14">
      <p:transition spd="slow" p14:dur="2000" advTm="148365"/>
    </mc:Choice>
    <mc:Fallback xmlns="">
      <p:transition spd="slow" advTm="14836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Arial" panose="020B0604020202020204" pitchFamily="34" charset="0"/>
                <a:cs typeface="Arial" panose="020B0604020202020204" pitchFamily="34" charset="0"/>
              </a:rPr>
              <a:t>Determining the Pattern of Trade</a:t>
            </a:r>
            <a:endParaRPr lang="ko-KR" altLang="en-US" sz="36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20000"/>
          </a:bodyPr>
          <a:lstStyle/>
          <a:p>
            <a:pPr>
              <a:lnSpc>
                <a:spcPct val="150000"/>
              </a:lnSpc>
              <a:buFont typeface="Courier New" panose="02070309020205020404" pitchFamily="49" charset="0"/>
              <a:buChar char="o"/>
            </a:pPr>
            <a:r>
              <a:rPr lang="en-US" sz="2000" b="1" dirty="0">
                <a:solidFill>
                  <a:srgbClr val="C00000"/>
                </a:solidFill>
                <a:latin typeface="Arial" panose="020B0604020202020204" pitchFamily="34" charset="0"/>
                <a:cs typeface="Arial" panose="020B0604020202020204" pitchFamily="34" charset="0"/>
              </a:rPr>
              <a:t>Compare Opportunity Costs:</a:t>
            </a:r>
            <a:endParaRPr lang="en-US" sz="2000" dirty="0">
              <a:solidFill>
                <a:srgbClr val="C00000"/>
              </a:solidFill>
              <a:latin typeface="Arial" panose="020B0604020202020204" pitchFamily="34" charset="0"/>
              <a:cs typeface="Arial" panose="020B0604020202020204" pitchFamily="34" charset="0"/>
            </a:endParaRPr>
          </a:p>
          <a:p>
            <a:pPr lvl="1">
              <a:lnSpc>
                <a:spcPct val="150000"/>
              </a:lnSpc>
            </a:pPr>
            <a:r>
              <a:rPr lang="en-US" sz="2000" b="1" dirty="0">
                <a:latin typeface="Arial" panose="020B0604020202020204" pitchFamily="34" charset="0"/>
                <a:cs typeface="Arial" panose="020B0604020202020204" pitchFamily="34" charset="0"/>
              </a:rPr>
              <a:t>Cars:</a:t>
            </a:r>
            <a:r>
              <a:rPr lang="en-US" sz="2000" dirty="0">
                <a:latin typeface="Arial" panose="020B0604020202020204" pitchFamily="34" charset="0"/>
                <a:cs typeface="Arial" panose="020B0604020202020204" pitchFamily="34" charset="0"/>
              </a:rPr>
              <a:t> Country A's opportunity cost (0.66 bikes) is </a:t>
            </a:r>
            <a:r>
              <a:rPr lang="en-US" sz="2000" b="1" dirty="0">
                <a:latin typeface="Arial" panose="020B0604020202020204" pitchFamily="34" charset="0"/>
                <a:cs typeface="Arial" panose="020B0604020202020204" pitchFamily="34" charset="0"/>
              </a:rPr>
              <a:t>lower</a:t>
            </a:r>
            <a:r>
              <a:rPr lang="en-US" sz="2000" dirty="0">
                <a:latin typeface="Arial" panose="020B0604020202020204" pitchFamily="34" charset="0"/>
                <a:cs typeface="Arial" panose="020B0604020202020204" pitchFamily="34" charset="0"/>
              </a:rPr>
              <a:t> than Country B's (2 bikes).</a:t>
            </a:r>
          </a:p>
          <a:p>
            <a:pPr lvl="1">
              <a:lnSpc>
                <a:spcPct val="150000"/>
              </a:lnSpc>
            </a:pPr>
            <a:r>
              <a:rPr lang="en-US" sz="2000" b="1" dirty="0">
                <a:latin typeface="Arial" panose="020B0604020202020204" pitchFamily="34" charset="0"/>
                <a:cs typeface="Arial" panose="020B0604020202020204" pitchFamily="34" charset="0"/>
              </a:rPr>
              <a:t>Bikes:</a:t>
            </a:r>
            <a:r>
              <a:rPr lang="en-US" sz="2000" dirty="0">
                <a:latin typeface="Arial" panose="020B0604020202020204" pitchFamily="34" charset="0"/>
                <a:cs typeface="Arial" panose="020B0604020202020204" pitchFamily="34" charset="0"/>
              </a:rPr>
              <a:t> Country B's opportunity cost of making a bike is 0.5 cars (10 hours / 20 hours per car). Country A's opportunity cost of making a bike is 1.5    cars (15 hours / 10 hours per car). Country B's cost (0.5 cars) is </a:t>
            </a:r>
            <a:r>
              <a:rPr lang="en-US" sz="2000" b="1" dirty="0">
                <a:latin typeface="Arial" panose="020B0604020202020204" pitchFamily="34" charset="0"/>
                <a:cs typeface="Arial" panose="020B0604020202020204" pitchFamily="34" charset="0"/>
              </a:rPr>
              <a:t>lower</a:t>
            </a:r>
            <a:r>
              <a:rPr lang="en-US" sz="2000" dirty="0">
                <a:latin typeface="Arial" panose="020B0604020202020204" pitchFamily="34" charset="0"/>
                <a:cs typeface="Arial" panose="020B0604020202020204" pitchFamily="34" charset="0"/>
              </a:rPr>
              <a:t>.</a:t>
            </a:r>
          </a:p>
          <a:p>
            <a:pPr>
              <a:lnSpc>
                <a:spcPct val="150000"/>
              </a:lnSpc>
              <a:buFont typeface="Courier New" panose="02070309020205020404" pitchFamily="49" charset="0"/>
              <a:buChar char="o"/>
            </a:pPr>
            <a:r>
              <a:rPr lang="en-US" sz="2000" b="1" dirty="0">
                <a:solidFill>
                  <a:srgbClr val="C00000"/>
                </a:solidFill>
                <a:latin typeface="Arial" panose="020B0604020202020204" pitchFamily="34" charset="0"/>
                <a:cs typeface="Arial" panose="020B0604020202020204" pitchFamily="34" charset="0"/>
              </a:rPr>
              <a:t>The Pattern of Trade:</a:t>
            </a:r>
            <a:endParaRPr lang="en-US" sz="2000" dirty="0">
              <a:solidFill>
                <a:srgbClr val="C00000"/>
              </a:solidFill>
              <a:latin typeface="Arial" panose="020B0604020202020204" pitchFamily="34" charset="0"/>
              <a:cs typeface="Arial" panose="020B0604020202020204" pitchFamily="34" charset="0"/>
            </a:endParaRPr>
          </a:p>
          <a:p>
            <a:pPr lvl="1">
              <a:lnSpc>
                <a:spcPct val="150000"/>
              </a:lnSpc>
            </a:pPr>
            <a:r>
              <a:rPr lang="en-US" sz="2000" b="1" dirty="0">
                <a:latin typeface="Arial" panose="020B0604020202020204" pitchFamily="34" charset="0"/>
                <a:cs typeface="Arial" panose="020B0604020202020204" pitchFamily="34" charset="0"/>
              </a:rPr>
              <a:t>Country A has a comparative advantage in CARS</a:t>
            </a:r>
            <a:r>
              <a:rPr lang="en-US" sz="2000" dirty="0">
                <a:latin typeface="Arial" panose="020B0604020202020204" pitchFamily="34" charset="0"/>
                <a:cs typeface="Arial" panose="020B0604020202020204" pitchFamily="34" charset="0"/>
              </a:rPr>
              <a:t> (lower opportunity   cost).</a:t>
            </a:r>
          </a:p>
          <a:p>
            <a:pPr lvl="1">
              <a:lnSpc>
                <a:spcPct val="150000"/>
              </a:lnSpc>
            </a:pPr>
            <a:r>
              <a:rPr lang="en-US" sz="2000" b="1" dirty="0">
                <a:latin typeface="Arial" panose="020B0604020202020204" pitchFamily="34" charset="0"/>
                <a:cs typeface="Arial" panose="020B0604020202020204" pitchFamily="34" charset="0"/>
              </a:rPr>
              <a:t>Country B has a comparative advantage in BIKES</a:t>
            </a:r>
            <a:r>
              <a:rPr lang="en-US" sz="2000" dirty="0">
                <a:latin typeface="Arial" panose="020B0604020202020204" pitchFamily="34" charset="0"/>
                <a:cs typeface="Arial" panose="020B0604020202020204" pitchFamily="34" charset="0"/>
              </a:rPr>
              <a:t> (lower opportunity  cost).</a:t>
            </a: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3" name="Text Placeholder 2">
            <a:extLst>
              <a:ext uri="{FF2B5EF4-FFF2-40B4-BE49-F238E27FC236}">
                <a16:creationId xmlns:a16="http://schemas.microsoft.com/office/drawing/2014/main" id="{AD22FA79-97DE-1A5E-A20A-B3E95457D522}"/>
              </a:ext>
            </a:extLst>
          </p:cNvPr>
          <p:cNvSpPr>
            <a:spLocks noGrp="1"/>
          </p:cNvSpPr>
          <p:nvPr>
            <p:ph type="body" sz="half" idx="2"/>
          </p:nvPr>
        </p:nvSpPr>
        <p:spPr/>
        <p:txBody>
          <a:bodyPr/>
          <a:lstStyle/>
          <a:p>
            <a:endParaRPr lang="en-TJ"/>
          </a:p>
        </p:txBody>
      </p:sp>
    </p:spTree>
    <p:extLst>
      <p:ext uri="{BB962C8B-B14F-4D97-AF65-F5344CB8AC3E}">
        <p14:creationId xmlns:p14="http://schemas.microsoft.com/office/powerpoint/2010/main" val="3608622214"/>
      </p:ext>
    </p:extLst>
  </p:cSld>
  <p:clrMapOvr>
    <a:masterClrMapping/>
  </p:clrMapOvr>
  <mc:AlternateContent xmlns:mc="http://schemas.openxmlformats.org/markup-compatibility/2006" xmlns:p14="http://schemas.microsoft.com/office/powerpoint/2010/main">
    <mc:Choice Requires="p14">
      <p:transition spd="slow" p14:dur="2000" advTm="691"/>
    </mc:Choice>
    <mc:Fallback xmlns="">
      <p:transition spd="slow" advTm="69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Arial" panose="020B0604020202020204" pitchFamily="34" charset="0"/>
                <a:cs typeface="Arial" panose="020B0604020202020204" pitchFamily="34" charset="0"/>
              </a:rPr>
              <a:t>The </a:t>
            </a:r>
            <a:r>
              <a:rPr lang="en-US" altLang="ko-KR" sz="3600" dirty="0" err="1">
                <a:latin typeface="Arial" panose="020B0604020202020204" pitchFamily="34" charset="0"/>
                <a:cs typeface="Arial" panose="020B0604020202020204" pitchFamily="34" charset="0"/>
              </a:rPr>
              <a:t>Ricardian</a:t>
            </a:r>
            <a:r>
              <a:rPr lang="en-US" altLang="ko-KR" sz="3600" dirty="0">
                <a:latin typeface="Arial" panose="020B0604020202020204" pitchFamily="34" charset="0"/>
                <a:cs typeface="Arial" panose="020B0604020202020204" pitchFamily="34" charset="0"/>
              </a:rPr>
              <a:t> Model: Assumptions</a:t>
            </a:r>
            <a:endParaRPr lang="ko-KR" altLang="en-US" sz="36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10000"/>
          </a:bodyPr>
          <a:lstStyle/>
          <a:p>
            <a:pPr>
              <a:lnSpc>
                <a:spcPct val="150000"/>
              </a:lnSpc>
            </a:pPr>
            <a:r>
              <a:rPr lang="en-US" sz="2000" dirty="0">
                <a:latin typeface="Arial" panose="020B0604020202020204" pitchFamily="34" charset="0"/>
                <a:cs typeface="Arial" panose="020B0604020202020204" pitchFamily="34" charset="0"/>
              </a:rPr>
              <a:t>To explore this idea, we need a simple model with clear assumptions :</a:t>
            </a:r>
          </a:p>
          <a:p>
            <a:pPr marL="914400" lvl="1" indent="-457200">
              <a:lnSpc>
                <a:spcPct val="150000"/>
              </a:lnSpc>
              <a:buFont typeface="+mj-lt"/>
              <a:buAutoNum type="arabicPeriod"/>
            </a:pPr>
            <a:r>
              <a:rPr lang="en-US" sz="2000" b="1" dirty="0">
                <a:latin typeface="Arial" panose="020B0604020202020204" pitchFamily="34" charset="0"/>
                <a:cs typeface="Arial" panose="020B0604020202020204" pitchFamily="34" charset="0"/>
              </a:rPr>
              <a:t>Two countries:</a:t>
            </a:r>
            <a:r>
              <a:rPr lang="en-US" sz="2000" dirty="0">
                <a:latin typeface="Arial" panose="020B0604020202020204" pitchFamily="34" charset="0"/>
                <a:cs typeface="Arial" panose="020B0604020202020204" pitchFamily="34" charset="0"/>
              </a:rPr>
              <a:t> Home and Foreign.</a:t>
            </a:r>
          </a:p>
          <a:p>
            <a:pPr marL="914400" lvl="1" indent="-457200">
              <a:lnSpc>
                <a:spcPct val="150000"/>
              </a:lnSpc>
              <a:buFont typeface="+mj-lt"/>
              <a:buAutoNum type="arabicPeriod"/>
            </a:pPr>
            <a:r>
              <a:rPr lang="en-US" sz="2000" b="1" dirty="0">
                <a:latin typeface="Arial" panose="020B0604020202020204" pitchFamily="34" charset="0"/>
                <a:cs typeface="Arial" panose="020B0604020202020204" pitchFamily="34" charset="0"/>
              </a:rPr>
              <a:t>Two goods:</a:t>
            </a:r>
            <a:r>
              <a:rPr lang="en-US" sz="2000" dirty="0">
                <a:latin typeface="Arial" panose="020B0604020202020204" pitchFamily="34" charset="0"/>
                <a:cs typeface="Arial" panose="020B0604020202020204" pitchFamily="34" charset="0"/>
              </a:rPr>
              <a:t> (e.g., Wine and Cheese).</a:t>
            </a:r>
          </a:p>
          <a:p>
            <a:pPr marL="914400" lvl="1" indent="-457200">
              <a:lnSpc>
                <a:spcPct val="150000"/>
              </a:lnSpc>
              <a:buFont typeface="+mj-lt"/>
              <a:buAutoNum type="arabicPeriod"/>
            </a:pPr>
            <a:r>
              <a:rPr lang="en-US" sz="2000" b="1" dirty="0">
                <a:latin typeface="Arial" panose="020B0604020202020204" pitchFamily="34" charset="0"/>
                <a:cs typeface="Arial" panose="020B0604020202020204" pitchFamily="34" charset="0"/>
              </a:rPr>
              <a:t>One factor of production:</a:t>
            </a:r>
            <a:r>
              <a:rPr lang="en-US" sz="2000" dirty="0">
                <a:latin typeface="Arial" panose="020B0604020202020204" pitchFamily="34" charset="0"/>
                <a:cs typeface="Arial" panose="020B0604020202020204" pitchFamily="34" charset="0"/>
              </a:rPr>
              <a:t> Labor.</a:t>
            </a:r>
          </a:p>
          <a:p>
            <a:pPr marL="914400" lvl="1" indent="-457200">
              <a:lnSpc>
                <a:spcPct val="150000"/>
              </a:lnSpc>
              <a:buFont typeface="+mj-lt"/>
              <a:buAutoNum type="arabicPeriod"/>
            </a:pPr>
            <a:r>
              <a:rPr lang="en-US" sz="2000" b="1" dirty="0">
                <a:latin typeface="Arial" panose="020B0604020202020204" pitchFamily="34" charset="0"/>
                <a:cs typeface="Arial" panose="020B0604020202020204" pitchFamily="34" charset="0"/>
              </a:rPr>
              <a:t>Labor is perfectly mobile</a:t>
            </a:r>
            <a:r>
              <a:rPr lang="en-US" sz="2000" dirty="0">
                <a:latin typeface="Arial" panose="020B0604020202020204" pitchFamily="34" charset="0"/>
                <a:cs typeface="Arial" panose="020B0604020202020204" pitchFamily="34" charset="0"/>
              </a:rPr>
              <a:t> between industries </a:t>
            </a:r>
            <a:r>
              <a:rPr lang="en-US" sz="2000" i="1" dirty="0">
                <a:latin typeface="Arial" panose="020B0604020202020204" pitchFamily="34" charset="0"/>
                <a:cs typeface="Arial" panose="020B0604020202020204" pitchFamily="34" charset="0"/>
              </a:rPr>
              <a:t>within</a:t>
            </a:r>
            <a:r>
              <a:rPr lang="en-US" sz="2000" dirty="0">
                <a:latin typeface="Arial" panose="020B0604020202020204" pitchFamily="34" charset="0"/>
                <a:cs typeface="Arial" panose="020B0604020202020204" pitchFamily="34" charset="0"/>
              </a:rPr>
              <a:t> a country, but         immobile </a:t>
            </a:r>
            <a:r>
              <a:rPr lang="en-US" sz="2000" i="1" dirty="0">
                <a:latin typeface="Arial" panose="020B0604020202020204" pitchFamily="34" charset="0"/>
                <a:cs typeface="Arial" panose="020B0604020202020204" pitchFamily="34" charset="0"/>
              </a:rPr>
              <a:t>between</a:t>
            </a:r>
            <a:r>
              <a:rPr lang="en-US" sz="2000" dirty="0">
                <a:latin typeface="Arial" panose="020B0604020202020204" pitchFamily="34" charset="0"/>
                <a:cs typeface="Arial" panose="020B0604020202020204" pitchFamily="34" charset="0"/>
              </a:rPr>
              <a:t> countries.</a:t>
            </a:r>
          </a:p>
          <a:p>
            <a:pPr marL="914400" lvl="1" indent="-457200">
              <a:lnSpc>
                <a:spcPct val="150000"/>
              </a:lnSpc>
              <a:buFont typeface="+mj-lt"/>
              <a:buAutoNum type="arabicPeriod"/>
            </a:pPr>
            <a:r>
              <a:rPr lang="en-US" sz="2000" b="1" dirty="0">
                <a:latin typeface="Arial" panose="020B0604020202020204" pitchFamily="34" charset="0"/>
                <a:cs typeface="Arial" panose="020B0604020202020204" pitchFamily="34" charset="0"/>
              </a:rPr>
              <a:t>Constant returns to scale:</a:t>
            </a:r>
            <a:r>
              <a:rPr lang="en-US" sz="2000" dirty="0">
                <a:latin typeface="Arial" panose="020B0604020202020204" pitchFamily="34" charset="0"/>
                <a:cs typeface="Arial" panose="020B0604020202020204" pitchFamily="34" charset="0"/>
              </a:rPr>
              <a:t> The labor needed to produce one unit is fixed (e.g., always 1 hour for cheese, 2 for wine).</a:t>
            </a:r>
          </a:p>
          <a:p>
            <a:pPr marL="914400" lvl="1" indent="-457200">
              <a:lnSpc>
                <a:spcPct val="150000"/>
              </a:lnSpc>
              <a:buFont typeface="+mj-lt"/>
              <a:buAutoNum type="arabicPeriod"/>
            </a:pPr>
            <a:r>
              <a:rPr lang="en-US" sz="2000" b="1" dirty="0">
                <a:latin typeface="Arial" panose="020B0604020202020204" pitchFamily="34" charset="0"/>
                <a:cs typeface="Arial" panose="020B0604020202020204" pitchFamily="34" charset="0"/>
              </a:rPr>
              <a:t>Perfect competition.</a:t>
            </a:r>
            <a:endParaRPr lang="en-US" sz="2000" dirty="0">
              <a:latin typeface="Arial" panose="020B0604020202020204" pitchFamily="34" charset="0"/>
              <a:cs typeface="Arial" panose="020B0604020202020204" pitchFamily="34" charset="0"/>
            </a:endParaRPr>
          </a:p>
          <a:p>
            <a:pPr marL="914400" lvl="1" indent="-457200">
              <a:lnSpc>
                <a:spcPct val="150000"/>
              </a:lnSpc>
              <a:buFont typeface="+mj-lt"/>
              <a:buAutoNum type="arabicPeriod"/>
            </a:pPr>
            <a:r>
              <a:rPr lang="en-US" sz="2000" b="1" dirty="0">
                <a:latin typeface="Arial" panose="020B0604020202020204" pitchFamily="34" charset="0"/>
                <a:cs typeface="Arial" panose="020B0604020202020204" pitchFamily="34" charset="0"/>
              </a:rPr>
              <a:t>No transportation costs.</a:t>
            </a:r>
            <a:endParaRPr lang="en-US" sz="2000" dirty="0">
              <a:latin typeface="Arial" panose="020B0604020202020204" pitchFamily="34" charset="0"/>
              <a:cs typeface="Arial" panose="020B0604020202020204" pitchFamily="34" charset="0"/>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3" name="Text Placeholder 2">
            <a:extLst>
              <a:ext uri="{FF2B5EF4-FFF2-40B4-BE49-F238E27FC236}">
                <a16:creationId xmlns:a16="http://schemas.microsoft.com/office/drawing/2014/main" id="{AE1CDD6B-FD6D-0C50-6A1A-BF7CC4E40BD0}"/>
              </a:ext>
            </a:extLst>
          </p:cNvPr>
          <p:cNvSpPr>
            <a:spLocks noGrp="1"/>
          </p:cNvSpPr>
          <p:nvPr>
            <p:ph type="body" sz="half" idx="2"/>
          </p:nvPr>
        </p:nvSpPr>
        <p:spPr/>
        <p:txBody>
          <a:bodyPr/>
          <a:lstStyle/>
          <a:p>
            <a:endParaRPr lang="en-TJ"/>
          </a:p>
        </p:txBody>
      </p:sp>
    </p:spTree>
    <p:extLst>
      <p:ext uri="{BB962C8B-B14F-4D97-AF65-F5344CB8AC3E}">
        <p14:creationId xmlns:p14="http://schemas.microsoft.com/office/powerpoint/2010/main" val="408592034"/>
      </p:ext>
    </p:extLst>
  </p:cSld>
  <p:clrMapOvr>
    <a:masterClrMapping/>
  </p:clrMapOvr>
  <mc:AlternateContent xmlns:mc="http://schemas.openxmlformats.org/markup-compatibility/2006" xmlns:p14="http://schemas.microsoft.com/office/powerpoint/2010/main">
    <mc:Choice Requires="p14">
      <p:transition spd="slow" p14:dur="2000" advTm="117198"/>
    </mc:Choice>
    <mc:Fallback xmlns="">
      <p:transition spd="slow" advTm="11719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Arial" panose="020B0604020202020204" pitchFamily="34" charset="0"/>
                <a:cs typeface="Arial" panose="020B0604020202020204" pitchFamily="34" charset="0"/>
              </a:rPr>
              <a:t>Production Possibilities in a Closed Economy (Autarky)</a:t>
            </a:r>
            <a:endParaRPr lang="ko-KR" altLang="en-US" sz="36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Definition:</a:t>
            </a:r>
            <a:r>
              <a:rPr lang="en-US" sz="2000" dirty="0">
                <a:latin typeface="Arial" panose="020B0604020202020204" pitchFamily="34" charset="0"/>
                <a:cs typeface="Arial" panose="020B0604020202020204" pitchFamily="34" charset="0"/>
              </a:rPr>
              <a:t> The PPF shows the maximum amount of two goods an           economy can produce given its resources and technology .</a:t>
            </a:r>
          </a:p>
          <a:p>
            <a:pPr>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In the </a:t>
            </a:r>
            <a:r>
              <a:rPr lang="en-US" sz="2000" b="1" dirty="0" err="1">
                <a:latin typeface="Arial" panose="020B0604020202020204" pitchFamily="34" charset="0"/>
                <a:cs typeface="Arial" panose="020B0604020202020204" pitchFamily="34" charset="0"/>
              </a:rPr>
              <a:t>Ricardian</a:t>
            </a:r>
            <a:r>
              <a:rPr lang="en-US" sz="2000" b="1" dirty="0">
                <a:latin typeface="Arial" panose="020B0604020202020204" pitchFamily="34" charset="0"/>
                <a:cs typeface="Arial" panose="020B0604020202020204" pitchFamily="34" charset="0"/>
              </a:rPr>
              <a:t> Model:</a:t>
            </a:r>
            <a:r>
              <a:rPr lang="en-US" sz="2000" dirty="0">
                <a:latin typeface="Arial" panose="020B0604020202020204" pitchFamily="34" charset="0"/>
                <a:cs typeface="Arial" panose="020B0604020202020204" pitchFamily="34" charset="0"/>
              </a:rPr>
              <a:t> Because labor is the only input and productivity   is constant, the PPF is a </a:t>
            </a:r>
            <a:r>
              <a:rPr lang="en-US" sz="2000" b="1" dirty="0">
                <a:latin typeface="Arial" panose="020B0604020202020204" pitchFamily="34" charset="0"/>
                <a:cs typeface="Arial" panose="020B0604020202020204" pitchFamily="34" charset="0"/>
              </a:rPr>
              <a:t>straight line</a:t>
            </a:r>
            <a:r>
              <a:rPr lang="en-US" sz="2000" dirty="0">
                <a:latin typeface="Arial" panose="020B0604020202020204" pitchFamily="34" charset="0"/>
                <a:cs typeface="Arial" panose="020B0604020202020204" pitchFamily="34" charset="0"/>
              </a:rPr>
              <a:t> .</a:t>
            </a:r>
          </a:p>
          <a:p>
            <a:pPr>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Visual:</a:t>
            </a:r>
            <a:r>
              <a:rPr lang="en-US" sz="2000" dirty="0">
                <a:latin typeface="Arial" panose="020B0604020202020204" pitchFamily="34" charset="0"/>
                <a:cs typeface="Arial" panose="020B0604020202020204" pitchFamily="34" charset="0"/>
              </a:rPr>
              <a:t> A simple graph with "Wine" on the Y-axis and "Cheese" on the      X-axis. A straight, downward-sloping line labeled "PPF."</a:t>
            </a:r>
          </a:p>
          <a:p>
            <a:pPr>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Slope of PPF = Opportunity Cost of Cheese (in terms of wine).</a:t>
            </a:r>
            <a:endParaRPr lang="en-US" sz="2000" dirty="0">
              <a:latin typeface="Arial" panose="020B0604020202020204" pitchFamily="34" charset="0"/>
              <a:cs typeface="Arial" panose="020B0604020202020204" pitchFamily="34" charset="0"/>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3" name="Text Placeholder 2">
            <a:extLst>
              <a:ext uri="{FF2B5EF4-FFF2-40B4-BE49-F238E27FC236}">
                <a16:creationId xmlns:a16="http://schemas.microsoft.com/office/drawing/2014/main" id="{A81CE556-A81B-EA14-48F2-00539F4C5FB8}"/>
              </a:ext>
            </a:extLst>
          </p:cNvPr>
          <p:cNvSpPr>
            <a:spLocks noGrp="1"/>
          </p:cNvSpPr>
          <p:nvPr>
            <p:ph type="body" sz="half" idx="2"/>
          </p:nvPr>
        </p:nvSpPr>
        <p:spPr/>
        <p:txBody>
          <a:bodyPr/>
          <a:lstStyle/>
          <a:p>
            <a:endParaRPr lang="en-TJ"/>
          </a:p>
        </p:txBody>
      </p:sp>
    </p:spTree>
    <p:extLst>
      <p:ext uri="{BB962C8B-B14F-4D97-AF65-F5344CB8AC3E}">
        <p14:creationId xmlns:p14="http://schemas.microsoft.com/office/powerpoint/2010/main" val="3357941461"/>
      </p:ext>
    </p:extLst>
  </p:cSld>
  <p:clrMapOvr>
    <a:masterClrMapping/>
  </p:clrMapOvr>
  <mc:AlternateContent xmlns:mc="http://schemas.openxmlformats.org/markup-compatibility/2006" xmlns:p14="http://schemas.microsoft.com/office/powerpoint/2010/main">
    <mc:Choice Requires="p14">
      <p:transition spd="slow" p14:dur="2000" advTm="49281"/>
    </mc:Choice>
    <mc:Fallback xmlns="">
      <p:transition spd="slow" advTm="4928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a:latin typeface="Arial" panose="020B0604020202020204" pitchFamily="34" charset="0"/>
                <a:cs typeface="Arial" panose="020B0604020202020204" pitchFamily="34" charset="0"/>
              </a:rPr>
              <a:t>Life Without Trade: The Autarky Equilibrium</a:t>
            </a:r>
            <a:endParaRPr lang="ko-KR" altLang="en-US" sz="40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
            </a:pPr>
            <a:r>
              <a:rPr lang="en-US" sz="2000" dirty="0">
                <a:latin typeface="Arial" panose="020B0604020202020204" pitchFamily="34" charset="0"/>
                <a:cs typeface="Arial" panose="020B0604020202020204" pitchFamily="34" charset="0"/>
              </a:rPr>
              <a:t>In autarky, a country's consumption is limited by its production. It can only consume what it makes.</a:t>
            </a:r>
          </a:p>
          <a:p>
            <a:pPr>
              <a:lnSpc>
                <a:spcPct val="150000"/>
              </a:lnSpc>
              <a:buFont typeface="Wingdings" panose="05000000000000000000" pitchFamily="2" charset="2"/>
              <a:buChar char="§"/>
            </a:pPr>
            <a:r>
              <a:rPr lang="en-US" sz="2000" dirty="0">
                <a:latin typeface="Arial" panose="020B0604020202020204" pitchFamily="34" charset="0"/>
                <a:cs typeface="Arial" panose="020B0604020202020204" pitchFamily="34" charset="0"/>
              </a:rPr>
              <a:t>The production/consumption point is somewhere on the PPF.</a:t>
            </a:r>
          </a:p>
          <a:p>
            <a:pPr>
              <a:lnSpc>
                <a:spcPct val="150000"/>
              </a:lnSpc>
              <a:buFont typeface="Wingdings" panose="05000000000000000000" pitchFamily="2" charset="2"/>
              <a:buChar char="§"/>
            </a:pPr>
            <a:r>
              <a:rPr lang="en-US" sz="2000" dirty="0">
                <a:latin typeface="Arial" panose="020B0604020202020204" pitchFamily="34" charset="0"/>
                <a:cs typeface="Arial" panose="020B0604020202020204" pitchFamily="34" charset="0"/>
              </a:rPr>
              <a:t>In a competitive market, the economy will produce where the relative price of the two goods equals the opportunity cost (the slope of the PPF)</a:t>
            </a: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3" name="Text Placeholder 2">
            <a:extLst>
              <a:ext uri="{FF2B5EF4-FFF2-40B4-BE49-F238E27FC236}">
                <a16:creationId xmlns:a16="http://schemas.microsoft.com/office/drawing/2014/main" id="{BD1DB2D6-AFE3-0F8C-287D-0FE25FA877BC}"/>
              </a:ext>
            </a:extLst>
          </p:cNvPr>
          <p:cNvSpPr>
            <a:spLocks noGrp="1"/>
          </p:cNvSpPr>
          <p:nvPr>
            <p:ph type="body" sz="half" idx="2"/>
          </p:nvPr>
        </p:nvSpPr>
        <p:spPr/>
        <p:txBody>
          <a:bodyPr/>
          <a:lstStyle/>
          <a:p>
            <a:endParaRPr lang="en-TJ"/>
          </a:p>
        </p:txBody>
      </p:sp>
    </p:spTree>
    <p:extLst>
      <p:ext uri="{BB962C8B-B14F-4D97-AF65-F5344CB8AC3E}">
        <p14:creationId xmlns:p14="http://schemas.microsoft.com/office/powerpoint/2010/main" val="2303018523"/>
      </p:ext>
    </p:extLst>
  </p:cSld>
  <p:clrMapOvr>
    <a:masterClrMapping/>
  </p:clrMapOvr>
  <mc:AlternateContent xmlns:mc="http://schemas.openxmlformats.org/markup-compatibility/2006" xmlns:p14="http://schemas.microsoft.com/office/powerpoint/2010/main">
    <mc:Choice Requires="p14">
      <p:transition spd="slow" p14:dur="2000" advTm="92296"/>
    </mc:Choice>
    <mc:Fallback xmlns="">
      <p:transition spd="slow" advTm="9229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a:latin typeface="Arial" panose="020B0604020202020204" pitchFamily="34" charset="0"/>
                <a:cs typeface="Arial" panose="020B0604020202020204" pitchFamily="34" charset="0"/>
              </a:rPr>
              <a:t>Opening the Borders: The Basis for Trade</a:t>
            </a:r>
            <a:endParaRPr lang="ko-KR" altLang="en-US" sz="40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altLang="ko-KR" sz="2000" dirty="0">
                <a:latin typeface="Arial" panose="020B0604020202020204" pitchFamily="34" charset="0"/>
                <a:cs typeface="Arial" panose="020B0604020202020204" pitchFamily="34" charset="0"/>
              </a:rPr>
              <a:t>Assume Home's autarky relative price of cheese (Pc/Pw) is lower than </a:t>
            </a:r>
            <a:r>
              <a:rPr lang="en-US" altLang="ko-KR" sz="2000" dirty="0" err="1">
                <a:latin typeface="Arial" panose="020B0604020202020204" pitchFamily="34" charset="0"/>
                <a:cs typeface="Arial" panose="020B0604020202020204" pitchFamily="34" charset="0"/>
              </a:rPr>
              <a:t>Foreign's</a:t>
            </a:r>
            <a:r>
              <a:rPr lang="en-US" altLang="ko-KR" sz="2000" dirty="0">
                <a:latin typeface="Arial" panose="020B0604020202020204" pitchFamily="34" charset="0"/>
                <a:cs typeface="Arial" panose="020B0604020202020204" pitchFamily="34" charset="0"/>
              </a:rPr>
              <a:t>. </a:t>
            </a:r>
          </a:p>
          <a:p>
            <a:pPr marL="0" indent="0">
              <a:lnSpc>
                <a:spcPct val="150000"/>
              </a:lnSpc>
              <a:buNone/>
            </a:pPr>
            <a:r>
              <a:rPr lang="en-US" altLang="ko-KR" sz="2000" b="1" dirty="0">
                <a:latin typeface="Arial" panose="020B0604020202020204" pitchFamily="34" charset="0"/>
                <a:cs typeface="Arial" panose="020B0604020202020204" pitchFamily="34" charset="0"/>
              </a:rPr>
              <a:t>Interpretation</a:t>
            </a:r>
            <a:r>
              <a:rPr lang="en-US" altLang="ko-KR" sz="2000" dirty="0">
                <a:latin typeface="Arial" panose="020B0604020202020204" pitchFamily="34" charset="0"/>
                <a:cs typeface="Arial" panose="020B0604020202020204" pitchFamily="34" charset="0"/>
              </a:rPr>
              <a:t>: Cheese is relatively cheaper in </a:t>
            </a:r>
            <a:r>
              <a:rPr lang="en-US" altLang="ko-KR" sz="2000" b="1" dirty="0">
                <a:latin typeface="Arial" panose="020B0604020202020204" pitchFamily="34" charset="0"/>
                <a:cs typeface="Arial" panose="020B0604020202020204" pitchFamily="34" charset="0"/>
              </a:rPr>
              <a:t>Home</a:t>
            </a:r>
            <a:r>
              <a:rPr lang="en-US" altLang="ko-KR" sz="2000" dirty="0">
                <a:latin typeface="Arial" panose="020B0604020202020204" pitchFamily="34" charset="0"/>
                <a:cs typeface="Arial" panose="020B0604020202020204" pitchFamily="34" charset="0"/>
              </a:rPr>
              <a:t> than in </a:t>
            </a:r>
            <a:r>
              <a:rPr lang="en-US" altLang="ko-KR" sz="2000" b="1" dirty="0">
                <a:latin typeface="Arial" panose="020B0604020202020204" pitchFamily="34" charset="0"/>
                <a:cs typeface="Arial" panose="020B0604020202020204" pitchFamily="34" charset="0"/>
              </a:rPr>
              <a:t>Foreign</a:t>
            </a:r>
            <a:r>
              <a:rPr lang="en-US" altLang="ko-KR" sz="2000" dirty="0">
                <a:latin typeface="Arial" panose="020B0604020202020204" pitchFamily="34" charset="0"/>
                <a:cs typeface="Arial" panose="020B0604020202020204" pitchFamily="34" charset="0"/>
              </a:rPr>
              <a:t>. Wine is relatively cheaper in Foreign.</a:t>
            </a:r>
          </a:p>
          <a:p>
            <a:pPr marL="0" indent="0">
              <a:lnSpc>
                <a:spcPct val="150000"/>
              </a:lnSpc>
              <a:buNone/>
            </a:pPr>
            <a:r>
              <a:rPr lang="en-US" altLang="ko-KR" sz="2000" dirty="0">
                <a:latin typeface="Arial" panose="020B0604020202020204" pitchFamily="34" charset="0"/>
                <a:cs typeface="Arial" panose="020B0604020202020204" pitchFamily="34" charset="0"/>
              </a:rPr>
              <a:t>This difference in relative prices (driven by differences in labor productivity/opportunity cost) is the basis for trade</a:t>
            </a:r>
          </a:p>
          <a:p>
            <a:pPr marL="0" indent="0">
              <a:lnSpc>
                <a:spcPct val="150000"/>
              </a:lnSpc>
              <a:buNone/>
            </a:pPr>
            <a:r>
              <a:rPr lang="en-US" altLang="ko-KR" sz="2000" b="1" dirty="0">
                <a:latin typeface="Arial" panose="020B0604020202020204" pitchFamily="34" charset="0"/>
                <a:cs typeface="Arial" panose="020B0604020202020204" pitchFamily="34" charset="0"/>
              </a:rPr>
              <a:t>Conclusion</a:t>
            </a:r>
            <a:r>
              <a:rPr lang="en-US" altLang="ko-KR" sz="2000" dirty="0">
                <a:latin typeface="Arial" panose="020B0604020202020204" pitchFamily="34" charset="0"/>
                <a:cs typeface="Arial" panose="020B0604020202020204" pitchFamily="34" charset="0"/>
              </a:rPr>
              <a:t>: Home has a comparative advantage in Cheese. Foreign has a comparative advantage in Wine.</a:t>
            </a: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3" name="Text Placeholder 2">
            <a:extLst>
              <a:ext uri="{FF2B5EF4-FFF2-40B4-BE49-F238E27FC236}">
                <a16:creationId xmlns:a16="http://schemas.microsoft.com/office/drawing/2014/main" id="{65964311-5005-A22A-AB20-C80C13FBF9C3}"/>
              </a:ext>
            </a:extLst>
          </p:cNvPr>
          <p:cNvSpPr>
            <a:spLocks noGrp="1"/>
          </p:cNvSpPr>
          <p:nvPr>
            <p:ph type="body" sz="half" idx="2"/>
          </p:nvPr>
        </p:nvSpPr>
        <p:spPr/>
        <p:txBody>
          <a:bodyPr/>
          <a:lstStyle/>
          <a:p>
            <a:endParaRPr lang="en-TJ"/>
          </a:p>
        </p:txBody>
      </p:sp>
    </p:spTree>
    <p:extLst>
      <p:ext uri="{BB962C8B-B14F-4D97-AF65-F5344CB8AC3E}">
        <p14:creationId xmlns:p14="http://schemas.microsoft.com/office/powerpoint/2010/main" val="1646999868"/>
      </p:ext>
    </p:extLst>
  </p:cSld>
  <p:clrMapOvr>
    <a:masterClrMapping/>
  </p:clrMapOvr>
  <mc:AlternateContent xmlns:mc="http://schemas.openxmlformats.org/markup-compatibility/2006" xmlns:p14="http://schemas.microsoft.com/office/powerpoint/2010/main">
    <mc:Choice Requires="p14">
      <p:transition spd="slow" p14:dur="2000" advTm="124891"/>
    </mc:Choice>
    <mc:Fallback xmlns="">
      <p:transition spd="slow" advTm="12489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a:latin typeface="Arial" panose="020B0604020202020204" pitchFamily="34" charset="0"/>
                <a:cs typeface="Arial" panose="020B0604020202020204" pitchFamily="34" charset="0"/>
              </a:rPr>
              <a:t>The Response to Trade: Specialization</a:t>
            </a:r>
            <a:endParaRPr lang="ko-KR" altLang="en-US" sz="40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pPr>
            <a:r>
              <a:rPr lang="en-US" sz="2000" dirty="0">
                <a:latin typeface="Arial" panose="020B0604020202020204" pitchFamily="34" charset="0"/>
                <a:cs typeface="Arial" panose="020B0604020202020204" pitchFamily="34" charset="0"/>
              </a:rPr>
              <a:t>Home producers see they can get a higher price for cheese by exporting. They shift resources from wine to cheese.</a:t>
            </a:r>
          </a:p>
          <a:p>
            <a:pPr>
              <a:lnSpc>
                <a:spcPct val="150000"/>
              </a:lnSpc>
            </a:pPr>
            <a:r>
              <a:rPr lang="en-US" sz="2000" dirty="0">
                <a:latin typeface="Arial" panose="020B0604020202020204" pitchFamily="34" charset="0"/>
                <a:cs typeface="Arial" panose="020B0604020202020204" pitchFamily="34" charset="0"/>
              </a:rPr>
              <a:t>Foreign producers shift resources from cheese to wine.</a:t>
            </a:r>
          </a:p>
          <a:p>
            <a:pPr>
              <a:lnSpc>
                <a:spcPct val="150000"/>
              </a:lnSpc>
            </a:pPr>
            <a:r>
              <a:rPr lang="en-US" sz="2000" dirty="0">
                <a:latin typeface="Arial" panose="020B0604020202020204" pitchFamily="34" charset="0"/>
                <a:cs typeface="Arial" panose="020B0604020202020204" pitchFamily="34" charset="0"/>
              </a:rPr>
              <a:t>This continues until each country is </a:t>
            </a:r>
            <a:r>
              <a:rPr lang="en-US" sz="2000" b="1" dirty="0">
                <a:latin typeface="Arial" panose="020B0604020202020204" pitchFamily="34" charset="0"/>
                <a:cs typeface="Arial" panose="020B0604020202020204" pitchFamily="34" charset="0"/>
              </a:rPr>
              <a:t>completely specialized</a:t>
            </a:r>
            <a:r>
              <a:rPr lang="en-US" sz="2000" dirty="0">
                <a:latin typeface="Arial" panose="020B0604020202020204" pitchFamily="34" charset="0"/>
                <a:cs typeface="Arial" panose="020B0604020202020204" pitchFamily="34" charset="0"/>
              </a:rPr>
              <a:t> in the good where it has a comparative advantage .</a:t>
            </a:r>
          </a:p>
          <a:p>
            <a:pPr>
              <a:lnSpc>
                <a:spcPct val="150000"/>
              </a:lnSpc>
            </a:pPr>
            <a:r>
              <a:rPr lang="en-US" sz="2000" dirty="0">
                <a:latin typeface="Arial" panose="020B0604020202020204" pitchFamily="34" charset="0"/>
                <a:cs typeface="Arial" panose="020B0604020202020204" pitchFamily="34" charset="0"/>
              </a:rPr>
              <a:t>A new, single </a:t>
            </a:r>
            <a:r>
              <a:rPr lang="en-US" sz="2000" b="1" dirty="0">
                <a:latin typeface="Arial" panose="020B0604020202020204" pitchFamily="34" charset="0"/>
                <a:cs typeface="Arial" panose="020B0604020202020204" pitchFamily="34" charset="0"/>
              </a:rPr>
              <a:t>world relative price</a:t>
            </a:r>
            <a:r>
              <a:rPr lang="en-US" sz="2000" dirty="0">
                <a:latin typeface="Arial" panose="020B0604020202020204" pitchFamily="34" charset="0"/>
                <a:cs typeface="Arial" panose="020B0604020202020204" pitchFamily="34" charset="0"/>
              </a:rPr>
              <a:t> emerges, somewhere between the two autarky prices</a:t>
            </a: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3" name="Text Placeholder 2">
            <a:extLst>
              <a:ext uri="{FF2B5EF4-FFF2-40B4-BE49-F238E27FC236}">
                <a16:creationId xmlns:a16="http://schemas.microsoft.com/office/drawing/2014/main" id="{D355E643-8009-6526-D2E7-6B72CE82CCC7}"/>
              </a:ext>
            </a:extLst>
          </p:cNvPr>
          <p:cNvSpPr>
            <a:spLocks noGrp="1"/>
          </p:cNvSpPr>
          <p:nvPr>
            <p:ph type="body" sz="half" idx="2"/>
          </p:nvPr>
        </p:nvSpPr>
        <p:spPr/>
        <p:txBody>
          <a:bodyPr/>
          <a:lstStyle/>
          <a:p>
            <a:endParaRPr lang="en-TJ"/>
          </a:p>
        </p:txBody>
      </p:sp>
    </p:spTree>
    <p:extLst>
      <p:ext uri="{BB962C8B-B14F-4D97-AF65-F5344CB8AC3E}">
        <p14:creationId xmlns:p14="http://schemas.microsoft.com/office/powerpoint/2010/main" val="4274215037"/>
      </p:ext>
    </p:extLst>
  </p:cSld>
  <p:clrMapOvr>
    <a:masterClrMapping/>
  </p:clrMapOvr>
  <mc:AlternateContent xmlns:mc="http://schemas.openxmlformats.org/markup-compatibility/2006" xmlns:p14="http://schemas.microsoft.com/office/powerpoint/2010/main">
    <mc:Choice Requires="p14">
      <p:transition spd="slow" p14:dur="2000" advTm="101248"/>
    </mc:Choice>
    <mc:Fallback xmlns="">
      <p:transition spd="slow" advTm="10124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Arial" panose="020B0604020202020204" pitchFamily="34" charset="0"/>
                <a:cs typeface="Arial" panose="020B0604020202020204" pitchFamily="34" charset="0"/>
              </a:rPr>
              <a:t>The Gains from Trade: Expanding Consumption</a:t>
            </a:r>
            <a:endParaRPr lang="ko-KR" altLang="en-US" sz="36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The Trading Possibilities Line:</a:t>
            </a:r>
            <a:r>
              <a:rPr lang="en-US" sz="2000" dirty="0">
                <a:latin typeface="Arial" panose="020B0604020202020204" pitchFamily="34" charset="0"/>
                <a:cs typeface="Arial" panose="020B0604020202020204" pitchFamily="34" charset="0"/>
              </a:rPr>
              <a:t> Unlike in autarky, a country's                    consumption is no longer limited by its own PPF. It can trade its                   specialized production for the other good at the world price.</a:t>
            </a:r>
          </a:p>
          <a:p>
            <a:pPr>
              <a:lnSpc>
                <a:spcPct val="150000"/>
              </a:lnSpc>
              <a:buFont typeface="Wingdings" panose="05000000000000000000" pitchFamily="2" charset="2"/>
              <a:buChar char="§"/>
            </a:pPr>
            <a:r>
              <a:rPr lang="en-US" sz="2000" dirty="0">
                <a:latin typeface="Arial" panose="020B0604020202020204" pitchFamily="34" charset="0"/>
                <a:cs typeface="Arial" panose="020B0604020202020204" pitchFamily="34" charset="0"/>
              </a:rPr>
              <a:t>The "budget constraint" for consumers is now different from the PPF.</a:t>
            </a:r>
          </a:p>
          <a:p>
            <a:pPr>
              <a:lnSpc>
                <a:spcPct val="150000"/>
              </a:lnSpc>
              <a:buFont typeface="Wingdings" panose="05000000000000000000" pitchFamily="2" charset="2"/>
              <a:buChar char="§"/>
            </a:pPr>
            <a:r>
              <a:rPr lang="en-US" sz="2000" dirty="0">
                <a:latin typeface="Arial" panose="020B0604020202020204" pitchFamily="34" charset="0"/>
                <a:cs typeface="Arial" panose="020B0604020202020204" pitchFamily="34" charset="0"/>
              </a:rPr>
              <a:t>This allows a country to consume </a:t>
            </a:r>
            <a:r>
              <a:rPr lang="en-US" sz="2000" b="1" dirty="0">
                <a:latin typeface="Arial" panose="020B0604020202020204" pitchFamily="34" charset="0"/>
                <a:cs typeface="Arial" panose="020B0604020202020204" pitchFamily="34" charset="0"/>
              </a:rPr>
              <a:t>outside</a:t>
            </a:r>
            <a:r>
              <a:rPr lang="en-US" sz="2000" dirty="0">
                <a:latin typeface="Arial" panose="020B0604020202020204" pitchFamily="34" charset="0"/>
                <a:cs typeface="Arial" panose="020B0604020202020204" pitchFamily="34" charset="0"/>
              </a:rPr>
              <a:t> its own PPF.</a:t>
            </a: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3" name="Text Placeholder 2">
            <a:extLst>
              <a:ext uri="{FF2B5EF4-FFF2-40B4-BE49-F238E27FC236}">
                <a16:creationId xmlns:a16="http://schemas.microsoft.com/office/drawing/2014/main" id="{89553A64-A440-9C99-7B63-76B80F3587FC}"/>
              </a:ext>
            </a:extLst>
          </p:cNvPr>
          <p:cNvSpPr>
            <a:spLocks noGrp="1"/>
          </p:cNvSpPr>
          <p:nvPr>
            <p:ph type="body" sz="half" idx="2"/>
          </p:nvPr>
        </p:nvSpPr>
        <p:spPr/>
        <p:txBody>
          <a:bodyPr/>
          <a:lstStyle/>
          <a:p>
            <a:endParaRPr lang="en-TJ"/>
          </a:p>
        </p:txBody>
      </p:sp>
    </p:spTree>
    <p:extLst>
      <p:ext uri="{BB962C8B-B14F-4D97-AF65-F5344CB8AC3E}">
        <p14:creationId xmlns:p14="http://schemas.microsoft.com/office/powerpoint/2010/main" val="3406343375"/>
      </p:ext>
    </p:extLst>
  </p:cSld>
  <p:clrMapOvr>
    <a:masterClrMapping/>
  </p:clrMapOvr>
  <mc:AlternateContent xmlns:mc="http://schemas.openxmlformats.org/markup-compatibility/2006" xmlns:p14="http://schemas.microsoft.com/office/powerpoint/2010/main">
    <mc:Choice Requires="p14">
      <p:transition spd="slow" p14:dur="2000" advTm="104746"/>
    </mc:Choice>
    <mc:Fallback xmlns="">
      <p:transition spd="slow" advTm="10474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Arial" panose="020B0604020202020204" pitchFamily="34" charset="0"/>
                <a:cs typeface="Arial" panose="020B0604020202020204" pitchFamily="34" charset="0"/>
              </a:rPr>
              <a:t>Visualizing the Gains from Trade</a:t>
            </a:r>
            <a:endParaRPr lang="ko-KR" altLang="en-US" sz="36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200000"/>
              </a:lnSpc>
              <a:buNone/>
            </a:pPr>
            <a:r>
              <a:rPr lang="en-US" sz="2000" dirty="0">
                <a:latin typeface="Arial" panose="020B0604020202020204" pitchFamily="34" charset="0"/>
                <a:cs typeface="Arial" panose="020B0604020202020204" pitchFamily="34" charset="0"/>
              </a:rPr>
              <a:t>Consumption Possibilities Expand" means that an individual, household, or economy can afford to purchase a greater quantity and variety of goods and services than before, typically due to an increase in income, a decrease in prices, or access to new products.</a:t>
            </a:r>
            <a:endParaRPr lang="en-US" altLang="ko-KR" sz="2000" dirty="0">
              <a:latin typeface="Arial" panose="020B0604020202020204" pitchFamily="34" charset="0"/>
              <a:cs typeface="Arial" panose="020B0604020202020204" pitchFamily="34" charset="0"/>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3" name="Text Placeholder 2">
            <a:extLst>
              <a:ext uri="{FF2B5EF4-FFF2-40B4-BE49-F238E27FC236}">
                <a16:creationId xmlns:a16="http://schemas.microsoft.com/office/drawing/2014/main" id="{ECDDB7EE-FE63-0CD5-0D8D-A87F6333B29F}"/>
              </a:ext>
            </a:extLst>
          </p:cNvPr>
          <p:cNvSpPr>
            <a:spLocks noGrp="1"/>
          </p:cNvSpPr>
          <p:nvPr>
            <p:ph type="body" sz="half" idx="2"/>
          </p:nvPr>
        </p:nvSpPr>
        <p:spPr/>
        <p:txBody>
          <a:bodyPr/>
          <a:lstStyle/>
          <a:p>
            <a:endParaRPr lang="en-TJ"/>
          </a:p>
        </p:txBody>
      </p:sp>
    </p:spTree>
    <p:extLst>
      <p:ext uri="{BB962C8B-B14F-4D97-AF65-F5344CB8AC3E}">
        <p14:creationId xmlns:p14="http://schemas.microsoft.com/office/powerpoint/2010/main" val="1500670784"/>
      </p:ext>
    </p:extLst>
  </p:cSld>
  <p:clrMapOvr>
    <a:masterClrMapping/>
  </p:clrMapOvr>
  <mc:AlternateContent xmlns:mc="http://schemas.openxmlformats.org/markup-compatibility/2006" xmlns:p14="http://schemas.microsoft.com/office/powerpoint/2010/main">
    <mc:Choice Requires="p14">
      <p:transition spd="slow" p14:dur="2000" advTm="44311"/>
    </mc:Choice>
    <mc:Fallback xmlns="">
      <p:transition spd="slow" advTm="4431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a:latin typeface="Arial" panose="020B0604020202020204" pitchFamily="34" charset="0"/>
                <a:cs typeface="Arial" panose="020B0604020202020204" pitchFamily="34" charset="0"/>
              </a:rPr>
              <a:t>The Real World: Many Goods</a:t>
            </a:r>
            <a:endParaRPr lang="ko-KR" altLang="en-US" sz="40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
            </a:pPr>
            <a:r>
              <a:rPr lang="en-US" sz="2000" dirty="0">
                <a:latin typeface="Arial" panose="020B0604020202020204" pitchFamily="34" charset="0"/>
                <a:cs typeface="Arial" panose="020B0604020202020204" pitchFamily="34" charset="0"/>
              </a:rPr>
              <a:t>The two-good model can be extended to many goods.</a:t>
            </a:r>
          </a:p>
          <a:p>
            <a:pPr>
              <a:lnSpc>
                <a:spcPct val="150000"/>
              </a:lnSpc>
              <a:buFont typeface="Wingdings" panose="05000000000000000000" pitchFamily="2" charset="2"/>
              <a:buChar char="§"/>
            </a:pPr>
            <a:r>
              <a:rPr lang="en-US" sz="2000" dirty="0">
                <a:latin typeface="Arial" panose="020B0604020202020204" pitchFamily="34" charset="0"/>
                <a:cs typeface="Arial" panose="020B0604020202020204" pitchFamily="34" charset="0"/>
              </a:rPr>
              <a:t>Countries rank goods by their relative labor productivities (or comparative advantage) .</a:t>
            </a:r>
          </a:p>
          <a:p>
            <a:pPr>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Example:</a:t>
            </a:r>
            <a:r>
              <a:rPr lang="en-US" sz="2000" dirty="0">
                <a:latin typeface="Arial" panose="020B0604020202020204" pitchFamily="34" charset="0"/>
                <a:cs typeface="Arial" panose="020B0604020202020204" pitchFamily="34" charset="0"/>
              </a:rPr>
              <a:t> Calculate the ratio of Home's labor required to </a:t>
            </a:r>
            <a:r>
              <a:rPr lang="en-US" sz="2000" dirty="0" err="1">
                <a:latin typeface="Arial" panose="020B0604020202020204" pitchFamily="34" charset="0"/>
                <a:cs typeface="Arial" panose="020B0604020202020204" pitchFamily="34" charset="0"/>
              </a:rPr>
              <a:t>Foreign's</a:t>
            </a:r>
            <a:r>
              <a:rPr lang="en-US" sz="2000" dirty="0">
                <a:latin typeface="Arial" panose="020B0604020202020204" pitchFamily="34" charset="0"/>
                <a:cs typeface="Arial" panose="020B0604020202020204" pitchFamily="34" charset="0"/>
              </a:rPr>
              <a:t> labor required for each good.</a:t>
            </a:r>
          </a:p>
          <a:p>
            <a:pPr>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The Cutoff:</a:t>
            </a:r>
            <a:r>
              <a:rPr lang="en-US" sz="2000" dirty="0">
                <a:latin typeface="Arial" panose="020B0604020202020204" pitchFamily="34" charset="0"/>
                <a:cs typeface="Arial" panose="020B0604020202020204" pitchFamily="34" charset="0"/>
              </a:rPr>
              <a:t> The world relative wage determines which goods are produced where. Home will produce goods where its productivity advantage is greater than its wage disadvantage.</a:t>
            </a: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3" name="Text Placeholder 2">
            <a:extLst>
              <a:ext uri="{FF2B5EF4-FFF2-40B4-BE49-F238E27FC236}">
                <a16:creationId xmlns:a16="http://schemas.microsoft.com/office/drawing/2014/main" id="{ECD001C7-0C32-EF34-BF26-23832DCE7F75}"/>
              </a:ext>
            </a:extLst>
          </p:cNvPr>
          <p:cNvSpPr>
            <a:spLocks noGrp="1"/>
          </p:cNvSpPr>
          <p:nvPr>
            <p:ph type="body" sz="half" idx="2"/>
          </p:nvPr>
        </p:nvSpPr>
        <p:spPr/>
        <p:txBody>
          <a:bodyPr/>
          <a:lstStyle/>
          <a:p>
            <a:endParaRPr lang="en-TJ"/>
          </a:p>
        </p:txBody>
      </p:sp>
    </p:spTree>
    <p:extLst>
      <p:ext uri="{BB962C8B-B14F-4D97-AF65-F5344CB8AC3E}">
        <p14:creationId xmlns:p14="http://schemas.microsoft.com/office/powerpoint/2010/main" val="3951059397"/>
      </p:ext>
    </p:extLst>
  </p:cSld>
  <p:clrMapOvr>
    <a:masterClrMapping/>
  </p:clrMapOvr>
  <mc:AlternateContent xmlns:mc="http://schemas.openxmlformats.org/markup-compatibility/2006" xmlns:p14="http://schemas.microsoft.com/office/powerpoint/2010/main">
    <mc:Choice Requires="p14">
      <p:transition spd="slow" p14:dur="2000" advTm="114775"/>
    </mc:Choice>
    <mc:Fallback xmlns="">
      <p:transition spd="slow" advTm="11477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a:latin typeface="Arial" panose="020B0604020202020204" pitchFamily="34" charset="0"/>
                <a:cs typeface="Arial" panose="020B0604020202020204" pitchFamily="34" charset="0"/>
              </a:rPr>
              <a:t>Key Takeaways: The </a:t>
            </a:r>
            <a:r>
              <a:rPr lang="en-US" sz="3600" dirty="0" err="1">
                <a:latin typeface="Arial" panose="020B0604020202020204" pitchFamily="34" charset="0"/>
                <a:cs typeface="Arial" panose="020B0604020202020204" pitchFamily="34" charset="0"/>
              </a:rPr>
              <a:t>Ricardian</a:t>
            </a:r>
            <a:r>
              <a:rPr lang="en-US" sz="3600" dirty="0">
                <a:latin typeface="Arial" panose="020B0604020202020204" pitchFamily="34" charset="0"/>
                <a:cs typeface="Arial" panose="020B0604020202020204" pitchFamily="34" charset="0"/>
              </a:rPr>
              <a:t> Model</a:t>
            </a:r>
            <a:endParaRPr lang="ko-KR" altLang="en-US" sz="40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Basis for Trade:</a:t>
            </a:r>
            <a:r>
              <a:rPr lang="en-US" sz="2000" dirty="0">
                <a:latin typeface="Arial" panose="020B0604020202020204" pitchFamily="34" charset="0"/>
                <a:cs typeface="Arial" panose="020B0604020202020204" pitchFamily="34" charset="0"/>
              </a:rPr>
              <a:t> Differences in labor productivity (technology) between    countries .</a:t>
            </a:r>
          </a:p>
          <a:p>
            <a:pPr>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Pattern of Trade:</a:t>
            </a:r>
            <a:r>
              <a:rPr lang="en-US" sz="2000" dirty="0">
                <a:latin typeface="Arial" panose="020B0604020202020204" pitchFamily="34" charset="0"/>
                <a:cs typeface="Arial" panose="020B0604020202020204" pitchFamily="34" charset="0"/>
              </a:rPr>
              <a:t> A country exports the good in which it has a                   comparative advantage (lowest opportunity cost).</a:t>
            </a:r>
          </a:p>
          <a:p>
            <a:pPr>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Gains from Trade:</a:t>
            </a:r>
            <a:r>
              <a:rPr lang="en-US" sz="2000" dirty="0">
                <a:latin typeface="Arial" panose="020B0604020202020204" pitchFamily="34" charset="0"/>
                <a:cs typeface="Arial" panose="020B0604020202020204" pitchFamily="34" charset="0"/>
              </a:rPr>
              <a:t> Both countries gain because trade allows them to       consume beyond their production possibilities.</a:t>
            </a:r>
          </a:p>
          <a:p>
            <a:pPr>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Policy Implication:</a:t>
            </a:r>
            <a:r>
              <a:rPr lang="en-US" sz="2000" dirty="0">
                <a:latin typeface="Arial" panose="020B0604020202020204" pitchFamily="34" charset="0"/>
                <a:cs typeface="Arial" panose="020B0604020202020204" pitchFamily="34" charset="0"/>
              </a:rPr>
              <a:t> Provides a powerful argument for free trade over       protectionism</a:t>
            </a: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3" name="Text Placeholder 2">
            <a:extLst>
              <a:ext uri="{FF2B5EF4-FFF2-40B4-BE49-F238E27FC236}">
                <a16:creationId xmlns:a16="http://schemas.microsoft.com/office/drawing/2014/main" id="{F5E1A16D-9479-7B92-D20C-119BF691F55F}"/>
              </a:ext>
            </a:extLst>
          </p:cNvPr>
          <p:cNvSpPr>
            <a:spLocks noGrp="1"/>
          </p:cNvSpPr>
          <p:nvPr>
            <p:ph type="body" sz="half" idx="2"/>
          </p:nvPr>
        </p:nvSpPr>
        <p:spPr/>
        <p:txBody>
          <a:bodyPr/>
          <a:lstStyle/>
          <a:p>
            <a:endParaRPr lang="en-TJ"/>
          </a:p>
        </p:txBody>
      </p:sp>
    </p:spTree>
    <p:extLst>
      <p:ext uri="{BB962C8B-B14F-4D97-AF65-F5344CB8AC3E}">
        <p14:creationId xmlns:p14="http://schemas.microsoft.com/office/powerpoint/2010/main" val="3637656571"/>
      </p:ext>
    </p:extLst>
  </p:cSld>
  <p:clrMapOvr>
    <a:masterClrMapping/>
  </p:clrMapOvr>
  <mc:AlternateContent xmlns:mc="http://schemas.openxmlformats.org/markup-compatibility/2006" xmlns:p14="http://schemas.microsoft.com/office/powerpoint/2010/main">
    <mc:Choice Requires="p14">
      <p:transition spd="slow" p14:dur="2000" advTm="105913"/>
    </mc:Choice>
    <mc:Fallback xmlns="">
      <p:transition spd="slow" advTm="10591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a:latin typeface="Arial" panose="020B0604020202020204" pitchFamily="34" charset="0"/>
                <a:cs typeface="Arial" panose="020B0604020202020204" pitchFamily="34" charset="0"/>
              </a:rPr>
              <a:t>Production Possibilities in an Open Economy</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pPr>
            <a:r>
              <a:rPr lang="en-US" sz="2000" dirty="0">
                <a:latin typeface="Arial" panose="020B0604020202020204" pitchFamily="34" charset="0"/>
                <a:cs typeface="Arial" panose="020B0604020202020204" pitchFamily="34" charset="0"/>
              </a:rPr>
              <a:t>The </a:t>
            </a:r>
            <a:r>
              <a:rPr lang="en-US" sz="2000" b="1" dirty="0">
                <a:latin typeface="Arial" panose="020B0604020202020204" pitchFamily="34" charset="0"/>
                <a:cs typeface="Arial" panose="020B0604020202020204" pitchFamily="34" charset="0"/>
              </a:rPr>
              <a:t>production possibilities</a:t>
            </a:r>
            <a:r>
              <a:rPr lang="en-US" sz="2000" dirty="0">
                <a:latin typeface="Arial" panose="020B0604020202020204" pitchFamily="34" charset="0"/>
                <a:cs typeface="Arial" panose="020B0604020202020204" pitchFamily="34" charset="0"/>
              </a:rPr>
              <a:t> of an open economy are the same as for a closed one. The PPF is still defined by its resources and technology.</a:t>
            </a:r>
          </a:p>
          <a:p>
            <a:pPr>
              <a:lnSpc>
                <a:spcPct val="150000"/>
              </a:lnSpc>
            </a:pPr>
            <a:r>
              <a:rPr lang="en-US" sz="2000" dirty="0">
                <a:latin typeface="Arial" panose="020B0604020202020204" pitchFamily="34" charset="0"/>
                <a:cs typeface="Arial" panose="020B0604020202020204" pitchFamily="34" charset="0"/>
              </a:rPr>
              <a:t>However, its </a:t>
            </a:r>
            <a:r>
              <a:rPr lang="en-US" sz="2000" b="1" dirty="0">
                <a:latin typeface="Arial" panose="020B0604020202020204" pitchFamily="34" charset="0"/>
                <a:cs typeface="Arial" panose="020B0604020202020204" pitchFamily="34" charset="0"/>
              </a:rPr>
              <a:t>consumption possibilities</a:t>
            </a:r>
            <a:r>
              <a:rPr lang="en-US" sz="2000" dirty="0">
                <a:latin typeface="Arial" panose="020B0604020202020204" pitchFamily="34" charset="0"/>
                <a:cs typeface="Arial" panose="020B0604020202020204" pitchFamily="34" charset="0"/>
              </a:rPr>
              <a:t> are vastly different.</a:t>
            </a:r>
          </a:p>
          <a:p>
            <a:pPr>
              <a:lnSpc>
                <a:spcPct val="150000"/>
              </a:lnSpc>
            </a:pPr>
            <a:r>
              <a:rPr lang="en-US" sz="2000" dirty="0">
                <a:latin typeface="Arial" panose="020B0604020202020204" pitchFamily="34" charset="0"/>
                <a:cs typeface="Arial" panose="020B0604020202020204" pitchFamily="34" charset="0"/>
              </a:rPr>
              <a:t>International trade acts as an "indirect method of production." A country      can "produce" a good by making something else and trading for it</a:t>
            </a: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3" name="Text Placeholder 2">
            <a:extLst>
              <a:ext uri="{FF2B5EF4-FFF2-40B4-BE49-F238E27FC236}">
                <a16:creationId xmlns:a16="http://schemas.microsoft.com/office/drawing/2014/main" id="{FECD9A1B-401E-6AD0-BD1B-938574EFFED2}"/>
              </a:ext>
            </a:extLst>
          </p:cNvPr>
          <p:cNvSpPr>
            <a:spLocks noGrp="1"/>
          </p:cNvSpPr>
          <p:nvPr>
            <p:ph type="body" sz="half" idx="2"/>
          </p:nvPr>
        </p:nvSpPr>
        <p:spPr/>
        <p:txBody>
          <a:bodyPr/>
          <a:lstStyle/>
          <a:p>
            <a:endParaRPr lang="en-TJ"/>
          </a:p>
        </p:txBody>
      </p:sp>
    </p:spTree>
    <p:extLst>
      <p:ext uri="{BB962C8B-B14F-4D97-AF65-F5344CB8AC3E}">
        <p14:creationId xmlns:p14="http://schemas.microsoft.com/office/powerpoint/2010/main" val="1293671482"/>
      </p:ext>
    </p:extLst>
  </p:cSld>
  <p:clrMapOvr>
    <a:masterClrMapping/>
  </p:clrMapOvr>
  <mc:AlternateContent xmlns:mc="http://schemas.openxmlformats.org/markup-compatibility/2006" xmlns:p14="http://schemas.microsoft.com/office/powerpoint/2010/main">
    <mc:Choice Requires="p14">
      <p:transition spd="slow" p14:dur="2000" advTm="90783"/>
    </mc:Choice>
    <mc:Fallback xmlns="">
      <p:transition spd="slow" advTm="9078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1"/>
            <a:ext cx="11557687" cy="1003883"/>
          </a:xfrm>
        </p:spPr>
        <p:txBody>
          <a:bodyPr>
            <a:noAutofit/>
          </a:bodyPr>
          <a:lstStyle/>
          <a:p>
            <a:r>
              <a:rPr lang="en-US" sz="3600" dirty="0">
                <a:latin typeface="Arial" panose="020B0604020202020204" pitchFamily="34" charset="0"/>
                <a:cs typeface="Arial" panose="020B0604020202020204" pitchFamily="34" charset="0"/>
              </a:rPr>
              <a:t>The Trading Possibilities Line: Your New Budget            Constraint</a:t>
            </a:r>
            <a:endParaRPr lang="ko-KR" altLang="en-US" sz="40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pPr>
            <a:r>
              <a:rPr lang="en-US" sz="2000" dirty="0">
                <a:latin typeface="Arial" panose="020B0604020202020204" pitchFamily="34" charset="0"/>
                <a:cs typeface="Arial" panose="020B0604020202020204" pitchFamily="34" charset="0"/>
              </a:rPr>
              <a:t>The terms of trade (the world relative price of your export in terms of your  import) determine the slope of the trading possibilities line.</a:t>
            </a:r>
          </a:p>
          <a:p>
            <a:pPr>
              <a:lnSpc>
                <a:spcPct val="150000"/>
              </a:lnSpc>
            </a:pPr>
            <a:r>
              <a:rPr lang="en-US" sz="2000" dirty="0">
                <a:latin typeface="Arial" panose="020B0604020202020204" pitchFamily="34" charset="0"/>
                <a:cs typeface="Arial" panose="020B0604020202020204" pitchFamily="34" charset="0"/>
              </a:rPr>
              <a:t>Favorable terms of trade (a higher price for your exports) allow you to       consume even more.</a:t>
            </a:r>
          </a:p>
          <a:p>
            <a:pPr>
              <a:lnSpc>
                <a:spcPct val="150000"/>
              </a:lnSpc>
            </a:pPr>
            <a:r>
              <a:rPr lang="en-US" sz="2000" b="1" dirty="0">
                <a:latin typeface="Arial" panose="020B0604020202020204" pitchFamily="34" charset="0"/>
                <a:cs typeface="Arial" panose="020B0604020202020204" pitchFamily="34" charset="0"/>
              </a:rPr>
              <a:t>Example:</a:t>
            </a:r>
            <a:r>
              <a:rPr lang="en-US" sz="2000" dirty="0">
                <a:latin typeface="Arial" panose="020B0604020202020204" pitchFamily="34" charset="0"/>
                <a:cs typeface="Arial" panose="020B0604020202020204" pitchFamily="34" charset="0"/>
              </a:rPr>
              <a:t> If a country specializes in cheese and the world price of cheese rises, it can buy more wine with the same amount of cheese.</a:t>
            </a: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3" name="Text Placeholder 2">
            <a:extLst>
              <a:ext uri="{FF2B5EF4-FFF2-40B4-BE49-F238E27FC236}">
                <a16:creationId xmlns:a16="http://schemas.microsoft.com/office/drawing/2014/main" id="{327AFAC7-2CE6-19B6-7901-B2925216F350}"/>
              </a:ext>
            </a:extLst>
          </p:cNvPr>
          <p:cNvSpPr>
            <a:spLocks noGrp="1"/>
          </p:cNvSpPr>
          <p:nvPr>
            <p:ph type="body" sz="half" idx="2"/>
          </p:nvPr>
        </p:nvSpPr>
        <p:spPr/>
        <p:txBody>
          <a:bodyPr/>
          <a:lstStyle/>
          <a:p>
            <a:endParaRPr lang="en-TJ"/>
          </a:p>
        </p:txBody>
      </p:sp>
    </p:spTree>
    <p:extLst>
      <p:ext uri="{BB962C8B-B14F-4D97-AF65-F5344CB8AC3E}">
        <p14:creationId xmlns:p14="http://schemas.microsoft.com/office/powerpoint/2010/main" val="82475159"/>
      </p:ext>
    </p:extLst>
  </p:cSld>
  <p:clrMapOvr>
    <a:masterClrMapping/>
  </p:clrMapOvr>
  <mc:AlternateContent xmlns:mc="http://schemas.openxmlformats.org/markup-compatibility/2006" xmlns:p14="http://schemas.microsoft.com/office/powerpoint/2010/main">
    <mc:Choice Requires="p14">
      <p:transition spd="slow" p14:dur="2000" advTm="87325"/>
    </mc:Choice>
    <mc:Fallback xmlns="">
      <p:transition spd="slow" advTm="8732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a:latin typeface="Arial" panose="020B0604020202020204" pitchFamily="34" charset="0"/>
                <a:cs typeface="Arial" panose="020B0604020202020204" pitchFamily="34" charset="0"/>
              </a:rPr>
              <a:t>From Autarky to Open Economy: A Summary Example</a:t>
            </a:r>
            <a:endParaRPr lang="ko-KR" altLang="en-US" sz="40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Step 1: Autarky:</a:t>
            </a:r>
            <a:r>
              <a:rPr lang="en-US" sz="2000" dirty="0">
                <a:latin typeface="Arial" panose="020B0604020202020204" pitchFamily="34" charset="0"/>
                <a:cs typeface="Arial" panose="020B0604020202020204" pitchFamily="34" charset="0"/>
              </a:rPr>
              <a:t> Country produces and consumes at point A on its PPF.</a:t>
            </a:r>
          </a:p>
          <a:p>
            <a:pPr>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Step 2: Specialization:</a:t>
            </a:r>
            <a:r>
              <a:rPr lang="en-US" sz="2000" dirty="0">
                <a:latin typeface="Arial" panose="020B0604020202020204" pitchFamily="34" charset="0"/>
                <a:cs typeface="Arial" panose="020B0604020202020204" pitchFamily="34" charset="0"/>
              </a:rPr>
              <a:t> In response to world prices, it moves production to point S (complete specialization in its comparative advantage good).</a:t>
            </a:r>
          </a:p>
          <a:p>
            <a:pPr>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Step 3: Trade:</a:t>
            </a:r>
            <a:r>
              <a:rPr lang="en-US" sz="2000" dirty="0">
                <a:latin typeface="Arial" panose="020B0604020202020204" pitchFamily="34" charset="0"/>
                <a:cs typeface="Arial" panose="020B0604020202020204" pitchFamily="34" charset="0"/>
              </a:rPr>
              <a:t> It exports some of good X and imports good Y.</a:t>
            </a:r>
          </a:p>
          <a:p>
            <a:pPr>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Step 4: New Consumption:</a:t>
            </a:r>
            <a:r>
              <a:rPr lang="en-US" sz="2000" dirty="0">
                <a:latin typeface="Arial" panose="020B0604020202020204" pitchFamily="34" charset="0"/>
                <a:cs typeface="Arial" panose="020B0604020202020204" pitchFamily="34" charset="0"/>
              </a:rPr>
              <a:t> It consumes at point C on the trading possibilities line, which is outside the PPF.</a:t>
            </a: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3" name="Text Placeholder 2">
            <a:extLst>
              <a:ext uri="{FF2B5EF4-FFF2-40B4-BE49-F238E27FC236}">
                <a16:creationId xmlns:a16="http://schemas.microsoft.com/office/drawing/2014/main" id="{635B9488-B51E-7877-B234-A5B8D48B5602}"/>
              </a:ext>
            </a:extLst>
          </p:cNvPr>
          <p:cNvSpPr>
            <a:spLocks noGrp="1"/>
          </p:cNvSpPr>
          <p:nvPr>
            <p:ph type="body" sz="half" idx="2"/>
          </p:nvPr>
        </p:nvSpPr>
        <p:spPr/>
        <p:txBody>
          <a:bodyPr/>
          <a:lstStyle/>
          <a:p>
            <a:endParaRPr lang="en-TJ"/>
          </a:p>
        </p:txBody>
      </p:sp>
    </p:spTree>
    <p:extLst>
      <p:ext uri="{BB962C8B-B14F-4D97-AF65-F5344CB8AC3E}">
        <p14:creationId xmlns:p14="http://schemas.microsoft.com/office/powerpoint/2010/main" val="772519643"/>
      </p:ext>
    </p:extLst>
  </p:cSld>
  <p:clrMapOvr>
    <a:masterClrMapping/>
  </p:clrMapOvr>
  <mc:AlternateContent xmlns:mc="http://schemas.openxmlformats.org/markup-compatibility/2006" xmlns:p14="http://schemas.microsoft.com/office/powerpoint/2010/main">
    <mc:Choice Requires="p14">
      <p:transition spd="slow" p14:dur="2000" advTm="89746"/>
    </mc:Choice>
    <mc:Fallback xmlns="">
      <p:transition spd="slow" advTm="8974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a:latin typeface="Arial" panose="020B0604020202020204" pitchFamily="34" charset="0"/>
                <a:cs typeface="Arial" panose="020B0604020202020204" pitchFamily="34" charset="0"/>
              </a:rPr>
              <a:t>A Note on Realism: Increasing Opportunity Costs</a:t>
            </a:r>
            <a:endParaRPr lang="ko-KR" altLang="en-US" sz="40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a:lnSpc>
                <a:spcPct val="100000"/>
              </a:lnSpc>
              <a:buFont typeface="Wingdings" panose="05000000000000000000" pitchFamily="2" charset="2"/>
              <a:buChar char="§"/>
            </a:pPr>
            <a:r>
              <a:rPr lang="en-US" sz="2000" dirty="0">
                <a:latin typeface="Arial" panose="020B0604020202020204" pitchFamily="34" charset="0"/>
                <a:cs typeface="Arial" panose="020B0604020202020204" pitchFamily="34" charset="0"/>
              </a:rPr>
              <a:t>The </a:t>
            </a:r>
            <a:r>
              <a:rPr lang="en-US" sz="2000" dirty="0" err="1">
                <a:latin typeface="Arial" panose="020B0604020202020204" pitchFamily="34" charset="0"/>
                <a:cs typeface="Arial" panose="020B0604020202020204" pitchFamily="34" charset="0"/>
              </a:rPr>
              <a:t>Ricardian</a:t>
            </a:r>
            <a:r>
              <a:rPr lang="en-US" sz="2000" dirty="0">
                <a:latin typeface="Arial" panose="020B0604020202020204" pitchFamily="34" charset="0"/>
                <a:cs typeface="Arial" panose="020B0604020202020204" pitchFamily="34" charset="0"/>
              </a:rPr>
              <a:t> model assumes constant costs (straight-line PPF), leading  to complete specialization.</a:t>
            </a:r>
          </a:p>
          <a:p>
            <a:pPr>
              <a:lnSpc>
                <a:spcPct val="100000"/>
              </a:lnSpc>
              <a:buFont typeface="Wingdings" panose="05000000000000000000" pitchFamily="2" charset="2"/>
              <a:buChar char="§"/>
            </a:pPr>
            <a:r>
              <a:rPr lang="en-US" sz="2000" dirty="0">
                <a:latin typeface="Arial" panose="020B0604020202020204" pitchFamily="34" charset="0"/>
                <a:cs typeface="Arial" panose="020B0604020202020204" pitchFamily="34" charset="0"/>
              </a:rPr>
              <a:t>In reality, resources are not all equally good at producing everything (</a:t>
            </a:r>
            <a:r>
              <a:rPr lang="en-US" sz="2000" i="1" dirty="0">
                <a:latin typeface="Arial" panose="020B0604020202020204" pitchFamily="34" charset="0"/>
                <a:cs typeface="Arial" panose="020B0604020202020204" pitchFamily="34" charset="0"/>
              </a:rPr>
              <a:t>e.g., some land is better for wheat, some for corn</a:t>
            </a:r>
            <a:r>
              <a:rPr lang="en-US" sz="2000" dirty="0">
                <a:latin typeface="Arial" panose="020B0604020202020204" pitchFamily="34" charset="0"/>
                <a:cs typeface="Arial" panose="020B0604020202020204" pitchFamily="34" charset="0"/>
              </a:rPr>
              <a:t>). This leads to </a:t>
            </a:r>
            <a:r>
              <a:rPr lang="en-US" sz="2000" b="1" dirty="0">
                <a:latin typeface="Arial" panose="020B0604020202020204" pitchFamily="34" charset="0"/>
                <a:cs typeface="Arial" panose="020B0604020202020204" pitchFamily="34" charset="0"/>
              </a:rPr>
              <a:t>increasing     opportunity costs</a:t>
            </a:r>
            <a:r>
              <a:rPr lang="en-US" sz="2000" dirty="0">
                <a:latin typeface="Arial" panose="020B0604020202020204" pitchFamily="34" charset="0"/>
                <a:cs typeface="Arial" panose="020B0604020202020204" pitchFamily="34" charset="0"/>
              </a:rPr>
              <a:t> (bowed-out PPF) .</a:t>
            </a:r>
          </a:p>
          <a:p>
            <a:pPr>
              <a:lnSpc>
                <a:spcPct val="100000"/>
              </a:lnSpc>
              <a:buFont typeface="Wingdings" panose="05000000000000000000" pitchFamily="2" charset="2"/>
              <a:buChar char="§"/>
            </a:pPr>
            <a:r>
              <a:rPr lang="en-US" sz="2000" dirty="0">
                <a:latin typeface="Arial" panose="020B0604020202020204" pitchFamily="34" charset="0"/>
                <a:cs typeface="Arial" panose="020B0604020202020204" pitchFamily="34" charset="0"/>
              </a:rPr>
              <a:t>Under increasing costs:</a:t>
            </a:r>
          </a:p>
          <a:p>
            <a:pPr marL="914400" lvl="1" indent="-457200">
              <a:lnSpc>
                <a:spcPct val="100000"/>
              </a:lnSpc>
              <a:buFont typeface="+mj-lt"/>
              <a:buAutoNum type="alphaLcPeriod"/>
            </a:pPr>
            <a:r>
              <a:rPr lang="en-US" sz="2000" dirty="0">
                <a:latin typeface="Arial" panose="020B0604020202020204" pitchFamily="34" charset="0"/>
                <a:cs typeface="Arial" panose="020B0604020202020204" pitchFamily="34" charset="0"/>
              </a:rPr>
              <a:t>Countries tend to </a:t>
            </a:r>
            <a:r>
              <a:rPr lang="en-US" sz="2000" b="1" dirty="0">
                <a:latin typeface="Arial" panose="020B0604020202020204" pitchFamily="34" charset="0"/>
                <a:cs typeface="Arial" panose="020B0604020202020204" pitchFamily="34" charset="0"/>
              </a:rPr>
              <a:t>partially specialize</a:t>
            </a:r>
            <a:r>
              <a:rPr lang="en-US" sz="2000" dirty="0">
                <a:latin typeface="Arial" panose="020B0604020202020204" pitchFamily="34" charset="0"/>
                <a:cs typeface="Arial" panose="020B0604020202020204" pitchFamily="34" charset="0"/>
              </a:rPr>
              <a:t>, not completely.</a:t>
            </a:r>
          </a:p>
          <a:p>
            <a:pPr marL="914400" lvl="1" indent="-457200">
              <a:lnSpc>
                <a:spcPct val="100000"/>
              </a:lnSpc>
              <a:buFont typeface="+mj-lt"/>
              <a:buAutoNum type="alphaLcPeriod"/>
            </a:pPr>
            <a:r>
              <a:rPr lang="en-US" sz="2000" dirty="0">
                <a:latin typeface="Arial" panose="020B0604020202020204" pitchFamily="34" charset="0"/>
                <a:cs typeface="Arial" panose="020B0604020202020204" pitchFamily="34" charset="0"/>
              </a:rPr>
              <a:t>The PPF is bowed, and the trading line touches it at the production point.</a:t>
            </a:r>
          </a:p>
          <a:p>
            <a:pPr marL="914400" lvl="1" indent="-457200">
              <a:lnSpc>
                <a:spcPct val="100000"/>
              </a:lnSpc>
              <a:buFont typeface="+mj-lt"/>
              <a:buAutoNum type="alphaLcPeriod"/>
            </a:pPr>
            <a:r>
              <a:rPr lang="en-US" sz="2000" dirty="0">
                <a:latin typeface="Arial" panose="020B0604020202020204" pitchFamily="34" charset="0"/>
                <a:cs typeface="Arial" panose="020B0604020202020204" pitchFamily="34" charset="0"/>
              </a:rPr>
              <a:t>The gains from trade still exist but are slightly more complex.</a:t>
            </a: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3" name="Text Placeholder 2">
            <a:extLst>
              <a:ext uri="{FF2B5EF4-FFF2-40B4-BE49-F238E27FC236}">
                <a16:creationId xmlns:a16="http://schemas.microsoft.com/office/drawing/2014/main" id="{FFC16DC1-7C8C-77A4-F92B-B89917D4D013}"/>
              </a:ext>
            </a:extLst>
          </p:cNvPr>
          <p:cNvSpPr>
            <a:spLocks noGrp="1"/>
          </p:cNvSpPr>
          <p:nvPr>
            <p:ph type="body" sz="half" idx="2"/>
          </p:nvPr>
        </p:nvSpPr>
        <p:spPr/>
        <p:txBody>
          <a:bodyPr/>
          <a:lstStyle/>
          <a:p>
            <a:endParaRPr lang="en-TJ"/>
          </a:p>
        </p:txBody>
      </p:sp>
    </p:spTree>
    <p:extLst>
      <p:ext uri="{BB962C8B-B14F-4D97-AF65-F5344CB8AC3E}">
        <p14:creationId xmlns:p14="http://schemas.microsoft.com/office/powerpoint/2010/main" val="549036652"/>
      </p:ext>
    </p:extLst>
  </p:cSld>
  <p:clrMapOvr>
    <a:masterClrMapping/>
  </p:clrMapOvr>
  <mc:AlternateContent xmlns:mc="http://schemas.openxmlformats.org/markup-compatibility/2006" xmlns:p14="http://schemas.microsoft.com/office/powerpoint/2010/main">
    <mc:Choice Requires="p14">
      <p:transition spd="slow" p14:dur="2000" advTm="151521"/>
    </mc:Choice>
    <mc:Fallback xmlns="">
      <p:transition spd="slow" advTm="15152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BZ" sz="3600" dirty="0">
                <a:latin typeface="Arial" panose="020B0604020202020204" pitchFamily="34" charset="0"/>
                <a:cs typeface="Arial" panose="020B0604020202020204" pitchFamily="34" charset="0"/>
              </a:rPr>
              <a:t>Key Concepts Review</a:t>
            </a:r>
            <a:endParaRPr lang="ko-KR" altLang="en-US" sz="40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buFont typeface="Wingdings" panose="05000000000000000000" pitchFamily="2" charset="2"/>
              <a:buChar char="ü"/>
            </a:pPr>
            <a:r>
              <a:rPr lang="en-US" sz="2000" b="1" dirty="0">
                <a:solidFill>
                  <a:srgbClr val="C00000"/>
                </a:solidFill>
                <a:latin typeface="Arial" panose="020B0604020202020204" pitchFamily="34" charset="0"/>
                <a:cs typeface="Arial" panose="020B0604020202020204" pitchFamily="34" charset="0"/>
              </a:rPr>
              <a:t>Autarky</a:t>
            </a:r>
            <a:r>
              <a:rPr lang="en-US" sz="2000" b="1"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A state of no trade.</a:t>
            </a:r>
          </a:p>
          <a:p>
            <a:pPr>
              <a:buFont typeface="Wingdings" panose="05000000000000000000" pitchFamily="2" charset="2"/>
              <a:buChar char="ü"/>
            </a:pPr>
            <a:r>
              <a:rPr lang="en-US" sz="2000" b="1" dirty="0">
                <a:solidFill>
                  <a:srgbClr val="C00000"/>
                </a:solidFill>
                <a:latin typeface="Arial" panose="020B0604020202020204" pitchFamily="34" charset="0"/>
                <a:cs typeface="Arial" panose="020B0604020202020204" pitchFamily="34" charset="0"/>
              </a:rPr>
              <a:t>Gains from Trade</a:t>
            </a:r>
            <a:r>
              <a:rPr lang="en-US" sz="2000" b="1"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The increased welfare from trading versus not trading.</a:t>
            </a:r>
          </a:p>
          <a:p>
            <a:pPr>
              <a:buFont typeface="Wingdings" panose="05000000000000000000" pitchFamily="2" charset="2"/>
              <a:buChar char="ü"/>
            </a:pPr>
            <a:r>
              <a:rPr lang="en-US" sz="2000" b="1" dirty="0">
                <a:solidFill>
                  <a:srgbClr val="C00000"/>
                </a:solidFill>
                <a:latin typeface="Arial" panose="020B0604020202020204" pitchFamily="34" charset="0"/>
                <a:cs typeface="Arial" panose="020B0604020202020204" pitchFamily="34" charset="0"/>
              </a:rPr>
              <a:t>Absolute Advantage</a:t>
            </a:r>
            <a:r>
              <a:rPr lang="en-US" sz="2000" b="1"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Producing a good with fewer resources.</a:t>
            </a:r>
          </a:p>
          <a:p>
            <a:pPr>
              <a:buFont typeface="Wingdings" panose="05000000000000000000" pitchFamily="2" charset="2"/>
              <a:buChar char="ü"/>
            </a:pPr>
            <a:r>
              <a:rPr lang="en-US" sz="2000" b="1" dirty="0">
                <a:solidFill>
                  <a:srgbClr val="C00000"/>
                </a:solidFill>
                <a:latin typeface="Arial" panose="020B0604020202020204" pitchFamily="34" charset="0"/>
                <a:cs typeface="Arial" panose="020B0604020202020204" pitchFamily="34" charset="0"/>
              </a:rPr>
              <a:t>Comparative Advantage</a:t>
            </a:r>
            <a:r>
              <a:rPr lang="en-US" sz="2000" b="1"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Producing a good at a lower opportunity cost.</a:t>
            </a:r>
          </a:p>
          <a:p>
            <a:pPr>
              <a:buFont typeface="Wingdings" panose="05000000000000000000" pitchFamily="2" charset="2"/>
              <a:buChar char="ü"/>
            </a:pPr>
            <a:r>
              <a:rPr lang="en-US" sz="2000" b="1" dirty="0">
                <a:solidFill>
                  <a:srgbClr val="C00000"/>
                </a:solidFill>
                <a:latin typeface="Arial" panose="020B0604020202020204" pitchFamily="34" charset="0"/>
                <a:cs typeface="Arial" panose="020B0604020202020204" pitchFamily="34" charset="0"/>
              </a:rPr>
              <a:t>Opportunity Cost</a:t>
            </a:r>
            <a:r>
              <a:rPr lang="en-US" sz="2000" b="1"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The value of the next best alternative given up.</a:t>
            </a:r>
          </a:p>
          <a:p>
            <a:pPr>
              <a:buFont typeface="Wingdings" panose="05000000000000000000" pitchFamily="2" charset="2"/>
              <a:buChar char="ü"/>
            </a:pPr>
            <a:r>
              <a:rPr lang="en-US" sz="2000" b="1" dirty="0">
                <a:solidFill>
                  <a:srgbClr val="C00000"/>
                </a:solidFill>
                <a:latin typeface="Arial" panose="020B0604020202020204" pitchFamily="34" charset="0"/>
                <a:cs typeface="Arial" panose="020B0604020202020204" pitchFamily="34" charset="0"/>
              </a:rPr>
              <a:t>Pattern of Trade</a:t>
            </a:r>
            <a:r>
              <a:rPr lang="en-US" sz="2000" b="1"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Who exports what (determined by comparative               advantage).</a:t>
            </a:r>
          </a:p>
          <a:p>
            <a:pPr>
              <a:buFont typeface="Wingdings" panose="05000000000000000000" pitchFamily="2" charset="2"/>
              <a:buChar char="ü"/>
            </a:pPr>
            <a:r>
              <a:rPr lang="en-US" sz="2000" b="1" dirty="0">
                <a:solidFill>
                  <a:srgbClr val="C00000"/>
                </a:solidFill>
                <a:latin typeface="Arial" panose="020B0604020202020204" pitchFamily="34" charset="0"/>
                <a:cs typeface="Arial" panose="020B0604020202020204" pitchFamily="34" charset="0"/>
              </a:rPr>
              <a:t>Production Possibilities Frontier </a:t>
            </a:r>
            <a:r>
              <a:rPr lang="en-US" sz="2000" b="1" dirty="0">
                <a:latin typeface="Arial" panose="020B0604020202020204" pitchFamily="34" charset="0"/>
                <a:cs typeface="Arial" panose="020B0604020202020204" pitchFamily="34" charset="0"/>
              </a:rPr>
              <a:t>(PPF):</a:t>
            </a:r>
            <a:r>
              <a:rPr lang="en-US" sz="2000" dirty="0">
                <a:latin typeface="Arial" panose="020B0604020202020204" pitchFamily="34" charset="0"/>
                <a:cs typeface="Arial" panose="020B0604020202020204" pitchFamily="34" charset="0"/>
              </a:rPr>
              <a:t> Shows maximum possible         production.</a:t>
            </a:r>
          </a:p>
          <a:p>
            <a:pPr>
              <a:buFont typeface="Wingdings" panose="05000000000000000000" pitchFamily="2" charset="2"/>
              <a:buChar char="ü"/>
            </a:pPr>
            <a:r>
              <a:rPr lang="en-US" sz="2000" b="1" dirty="0">
                <a:solidFill>
                  <a:srgbClr val="C00000"/>
                </a:solidFill>
                <a:latin typeface="Arial" panose="020B0604020202020204" pitchFamily="34" charset="0"/>
                <a:cs typeface="Arial" panose="020B0604020202020204" pitchFamily="34" charset="0"/>
              </a:rPr>
              <a:t>Trading Possibilities Line</a:t>
            </a:r>
            <a:r>
              <a:rPr lang="en-US" sz="2000" b="1"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Shows maximum possible consumption with  trade.</a:t>
            </a: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3" name="Text Placeholder 2">
            <a:extLst>
              <a:ext uri="{FF2B5EF4-FFF2-40B4-BE49-F238E27FC236}">
                <a16:creationId xmlns:a16="http://schemas.microsoft.com/office/drawing/2014/main" id="{3D1652EB-4CFA-4C89-FD93-05F44AD48EDD}"/>
              </a:ext>
            </a:extLst>
          </p:cNvPr>
          <p:cNvSpPr>
            <a:spLocks noGrp="1"/>
          </p:cNvSpPr>
          <p:nvPr>
            <p:ph type="body" sz="half" idx="2"/>
          </p:nvPr>
        </p:nvSpPr>
        <p:spPr/>
        <p:txBody>
          <a:bodyPr/>
          <a:lstStyle/>
          <a:p>
            <a:endParaRPr lang="en-TJ"/>
          </a:p>
        </p:txBody>
      </p:sp>
    </p:spTree>
    <p:extLst>
      <p:ext uri="{BB962C8B-B14F-4D97-AF65-F5344CB8AC3E}">
        <p14:creationId xmlns:p14="http://schemas.microsoft.com/office/powerpoint/2010/main" val="3634166641"/>
      </p:ext>
    </p:extLst>
  </p:cSld>
  <p:clrMapOvr>
    <a:masterClrMapping/>
  </p:clrMapOvr>
  <mc:AlternateContent xmlns:mc="http://schemas.openxmlformats.org/markup-compatibility/2006" xmlns:p14="http://schemas.microsoft.com/office/powerpoint/2010/main">
    <mc:Choice Requires="p14">
      <p:transition spd="slow" p14:dur="2000" advTm="167126"/>
    </mc:Choice>
    <mc:Fallback xmlns="">
      <p:transition spd="slow" advTm="16712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BZ" sz="3600" dirty="0">
                <a:latin typeface="Arial" panose="020B0604020202020204" pitchFamily="34" charset="0"/>
                <a:cs typeface="Arial" panose="020B0604020202020204" pitchFamily="34" charset="0"/>
              </a:rPr>
              <a:t>Questions for Discussion / Debate</a:t>
            </a:r>
            <a:endParaRPr lang="ko-KR" altLang="en-US" sz="44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pPr>
            <a:r>
              <a:rPr lang="en-US" sz="2000" dirty="0">
                <a:latin typeface="Arial" panose="020B0604020202020204" pitchFamily="34" charset="0"/>
                <a:cs typeface="Arial" panose="020B0604020202020204" pitchFamily="34" charset="0"/>
              </a:rPr>
              <a:t>If trade is so beneficial, why do we see so much political opposition to it     (e.g., tariffs, trade wars)?</a:t>
            </a:r>
          </a:p>
          <a:p>
            <a:pPr>
              <a:lnSpc>
                <a:spcPct val="150000"/>
              </a:lnSpc>
            </a:pPr>
            <a:r>
              <a:rPr lang="en-US" sz="2000" dirty="0">
                <a:latin typeface="Arial" panose="020B0604020202020204" pitchFamily="34" charset="0"/>
                <a:cs typeface="Arial" panose="020B0604020202020204" pitchFamily="34" charset="0"/>
              </a:rPr>
              <a:t>The </a:t>
            </a:r>
            <a:r>
              <a:rPr lang="en-US" sz="2000" dirty="0" err="1">
                <a:latin typeface="Arial" panose="020B0604020202020204" pitchFamily="34" charset="0"/>
                <a:cs typeface="Arial" panose="020B0604020202020204" pitchFamily="34" charset="0"/>
              </a:rPr>
              <a:t>Ricardian</a:t>
            </a:r>
            <a:r>
              <a:rPr lang="en-US" sz="2000" dirty="0">
                <a:latin typeface="Arial" panose="020B0604020202020204" pitchFamily="34" charset="0"/>
                <a:cs typeface="Arial" panose="020B0604020202020204" pitchFamily="34" charset="0"/>
              </a:rPr>
              <a:t> model shows gains for the country as a whole. Does that    mean </a:t>
            </a:r>
            <a:r>
              <a:rPr lang="en-US" sz="2000" i="1" dirty="0">
                <a:latin typeface="Arial" panose="020B0604020202020204" pitchFamily="34" charset="0"/>
                <a:cs typeface="Arial" panose="020B0604020202020204" pitchFamily="34" charset="0"/>
              </a:rPr>
              <a:t>everyone</a:t>
            </a:r>
            <a:r>
              <a:rPr lang="en-US" sz="2000" dirty="0">
                <a:latin typeface="Arial" panose="020B0604020202020204" pitchFamily="34" charset="0"/>
                <a:cs typeface="Arial" panose="020B0604020202020204" pitchFamily="34" charset="0"/>
              </a:rPr>
              <a:t> in the country gains? Who might lose?</a:t>
            </a:r>
          </a:p>
          <a:p>
            <a:pPr>
              <a:lnSpc>
                <a:spcPct val="150000"/>
              </a:lnSpc>
            </a:pPr>
            <a:r>
              <a:rPr lang="en-US" sz="2000" dirty="0">
                <a:latin typeface="Arial" panose="020B0604020202020204" pitchFamily="34" charset="0"/>
                <a:cs typeface="Arial" panose="020B0604020202020204" pitchFamily="34" charset="0"/>
              </a:rPr>
              <a:t>How does the concept of "opportunity cost" apply to your own decisions    about studying, working, or pursuing a hobby?</a:t>
            </a:r>
          </a:p>
          <a:p>
            <a:endParaRPr lang="en-US"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3" name="Text Placeholder 2">
            <a:extLst>
              <a:ext uri="{FF2B5EF4-FFF2-40B4-BE49-F238E27FC236}">
                <a16:creationId xmlns:a16="http://schemas.microsoft.com/office/drawing/2014/main" id="{B56491A4-1AAD-9A49-861F-895BCA83F697}"/>
              </a:ext>
            </a:extLst>
          </p:cNvPr>
          <p:cNvSpPr>
            <a:spLocks noGrp="1"/>
          </p:cNvSpPr>
          <p:nvPr>
            <p:ph type="body" sz="half" idx="2"/>
          </p:nvPr>
        </p:nvSpPr>
        <p:spPr/>
        <p:txBody>
          <a:bodyPr/>
          <a:lstStyle/>
          <a:p>
            <a:endParaRPr lang="en-TJ"/>
          </a:p>
        </p:txBody>
      </p:sp>
    </p:spTree>
    <p:extLst>
      <p:ext uri="{BB962C8B-B14F-4D97-AF65-F5344CB8AC3E}">
        <p14:creationId xmlns:p14="http://schemas.microsoft.com/office/powerpoint/2010/main" val="3494428428"/>
      </p:ext>
    </p:extLst>
  </p:cSld>
  <p:clrMapOvr>
    <a:masterClrMapping/>
  </p:clrMapOvr>
  <mc:AlternateContent xmlns:mc="http://schemas.openxmlformats.org/markup-compatibility/2006" xmlns:p14="http://schemas.microsoft.com/office/powerpoint/2010/main">
    <mc:Choice Requires="p14">
      <p:transition spd="slow" p14:dur="2000" advTm="141621"/>
    </mc:Choice>
    <mc:Fallback xmlns="">
      <p:transition spd="slow" advTm="14162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a:latin typeface="Arial" panose="020B0604020202020204" pitchFamily="34" charset="0"/>
                <a:cs typeface="Arial" panose="020B0604020202020204" pitchFamily="34" charset="0"/>
              </a:rPr>
              <a:t>The "So What?" Why This Matters</a:t>
            </a:r>
            <a:endParaRPr lang="ko-KR" altLang="en-US" sz="40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r>
              <a:rPr lang="en-US" sz="2000" b="1" dirty="0">
                <a:solidFill>
                  <a:srgbClr val="C00000"/>
                </a:solidFill>
                <a:latin typeface="Arial" panose="020B0604020202020204" pitchFamily="34" charset="0"/>
                <a:cs typeface="Arial" panose="020B0604020202020204" pitchFamily="34" charset="0"/>
              </a:rPr>
              <a:t>Why Should We Care?</a:t>
            </a:r>
          </a:p>
          <a:p>
            <a:pPr marL="914400" lvl="1" indent="-457200">
              <a:lnSpc>
                <a:spcPct val="150000"/>
              </a:lnSpc>
              <a:buFont typeface="+mj-lt"/>
              <a:buAutoNum type="alphaLcPeriod"/>
            </a:pPr>
            <a:r>
              <a:rPr lang="en-US" sz="2000" b="1" dirty="0">
                <a:latin typeface="Arial" panose="020B0604020202020204" pitchFamily="34" charset="0"/>
                <a:cs typeface="Arial" panose="020B0604020202020204" pitchFamily="34" charset="0"/>
              </a:rPr>
              <a:t>For Policymakers:</a:t>
            </a:r>
            <a:r>
              <a:rPr lang="en-US" sz="2000" dirty="0">
                <a:latin typeface="Arial" panose="020B0604020202020204" pitchFamily="34" charset="0"/>
                <a:cs typeface="Arial" panose="020B0604020202020204" pitchFamily="34" charset="0"/>
              </a:rPr>
              <a:t> These theories provide the rationale for free trade agreements (like </a:t>
            </a:r>
            <a:r>
              <a:rPr lang="en-US" sz="2000" dirty="0">
                <a:solidFill>
                  <a:srgbClr val="C00000"/>
                </a:solidFill>
                <a:latin typeface="Arial" panose="020B0604020202020204" pitchFamily="34" charset="0"/>
                <a:cs typeface="Arial" panose="020B0604020202020204" pitchFamily="34" charset="0"/>
              </a:rPr>
              <a:t>NAFTA/USMCA, EU</a:t>
            </a:r>
            <a:r>
              <a:rPr lang="en-US" sz="2000" dirty="0">
                <a:latin typeface="Arial" panose="020B0604020202020204" pitchFamily="34" charset="0"/>
                <a:cs typeface="Arial" panose="020B0604020202020204" pitchFamily="34" charset="0"/>
              </a:rPr>
              <a:t>) and for opposing protectionism (tariffs, quotas).</a:t>
            </a:r>
          </a:p>
          <a:p>
            <a:pPr marL="914400" lvl="1" indent="-457200">
              <a:lnSpc>
                <a:spcPct val="150000"/>
              </a:lnSpc>
              <a:buFont typeface="+mj-lt"/>
              <a:buAutoNum type="alphaLcPeriod"/>
            </a:pPr>
            <a:r>
              <a:rPr lang="en-US" sz="2000" b="1" dirty="0">
                <a:latin typeface="Arial" panose="020B0604020202020204" pitchFamily="34" charset="0"/>
                <a:cs typeface="Arial" panose="020B0604020202020204" pitchFamily="34" charset="0"/>
              </a:rPr>
              <a:t>For Business:</a:t>
            </a:r>
            <a:r>
              <a:rPr lang="en-US" sz="2000" dirty="0">
                <a:latin typeface="Arial" panose="020B0604020202020204" pitchFamily="34" charset="0"/>
                <a:cs typeface="Arial" panose="020B0604020202020204" pitchFamily="34" charset="0"/>
              </a:rPr>
              <a:t> Understanding comparative advantage helps firms     make decisions about where to locate production and which markets   to   enter (global supply chains) .</a:t>
            </a:r>
          </a:p>
          <a:p>
            <a:pPr marL="914400" lvl="1" indent="-457200">
              <a:lnSpc>
                <a:spcPct val="150000"/>
              </a:lnSpc>
              <a:buFont typeface="+mj-lt"/>
              <a:buAutoNum type="alphaLcPeriod"/>
            </a:pPr>
            <a:r>
              <a:rPr lang="en-US" sz="2000" b="1" dirty="0">
                <a:latin typeface="Arial" panose="020B0604020202020204" pitchFamily="34" charset="0"/>
                <a:cs typeface="Arial" panose="020B0604020202020204" pitchFamily="34" charset="0"/>
              </a:rPr>
              <a:t>For Citizens:</a:t>
            </a:r>
            <a:r>
              <a:rPr lang="en-US" sz="2000" dirty="0">
                <a:latin typeface="Arial" panose="020B0604020202020204" pitchFamily="34" charset="0"/>
                <a:cs typeface="Arial" panose="020B0604020202020204" pitchFamily="34" charset="0"/>
              </a:rPr>
              <a:t> It explains the variety and lower prices of goods in          stores, and also helps us understand the impact of trade on jobs and   industries</a:t>
            </a:r>
            <a:r>
              <a:rPr lang="en-US" dirty="0"/>
              <a:t> </a:t>
            </a: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3" name="Text Placeholder 2">
            <a:extLst>
              <a:ext uri="{FF2B5EF4-FFF2-40B4-BE49-F238E27FC236}">
                <a16:creationId xmlns:a16="http://schemas.microsoft.com/office/drawing/2014/main" id="{02119692-C980-3297-656D-A74AF6C09A2E}"/>
              </a:ext>
            </a:extLst>
          </p:cNvPr>
          <p:cNvSpPr>
            <a:spLocks noGrp="1"/>
          </p:cNvSpPr>
          <p:nvPr>
            <p:ph type="body" sz="half" idx="2"/>
          </p:nvPr>
        </p:nvSpPr>
        <p:spPr/>
        <p:txBody>
          <a:bodyPr/>
          <a:lstStyle/>
          <a:p>
            <a:endParaRPr lang="en-TJ"/>
          </a:p>
        </p:txBody>
      </p:sp>
    </p:spTree>
    <p:extLst>
      <p:ext uri="{BB962C8B-B14F-4D97-AF65-F5344CB8AC3E}">
        <p14:creationId xmlns:p14="http://schemas.microsoft.com/office/powerpoint/2010/main" val="368971164"/>
      </p:ext>
    </p:extLst>
  </p:cSld>
  <p:clrMapOvr>
    <a:masterClrMapping/>
  </p:clrMapOvr>
  <mc:AlternateContent xmlns:mc="http://schemas.openxmlformats.org/markup-compatibility/2006" xmlns:p14="http://schemas.microsoft.com/office/powerpoint/2010/main">
    <mc:Choice Requires="p14">
      <p:transition spd="slow" p14:dur="2000" advTm="414154"/>
    </mc:Choice>
    <mc:Fallback xmlns="">
      <p:transition spd="slow" advTm="41415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en-BZ" b="1" dirty="0"/>
              <a:t>Thank You</a:t>
            </a:r>
            <a:endParaRPr lang="ru-RU" b="1" dirty="0"/>
          </a:p>
        </p:txBody>
      </p:sp>
      <p:sp>
        <p:nvSpPr>
          <p:cNvPr id="3" name="Подзаголовок 2"/>
          <p:cNvSpPr>
            <a:spLocks noGrp="1"/>
          </p:cNvSpPr>
          <p:nvPr>
            <p:ph type="subTitle" idx="1"/>
          </p:nvPr>
        </p:nvSpPr>
        <p:spPr>
          <a:xfrm>
            <a:off x="1524000" y="3697288"/>
            <a:ext cx="9144000" cy="1017587"/>
          </a:xfrm>
        </p:spPr>
        <p:txBody>
          <a:bodyPr/>
          <a:lstStyle/>
          <a:p>
            <a:r>
              <a:rPr lang="en-US" dirty="0"/>
              <a:t>Abduvaliev M.H. PhD</a:t>
            </a:r>
          </a:p>
          <a:p>
            <a:r>
              <a:rPr lang="en-US" dirty="0">
                <a:hlinkClick r:id="rId2"/>
              </a:rPr>
              <a:t>https://orcid.org/0000-0003-3576-5014</a:t>
            </a:r>
            <a:r>
              <a:rPr lang="en-US" dirty="0"/>
              <a:t> </a:t>
            </a:r>
            <a:endParaRPr lang="ru-RU" dirty="0"/>
          </a:p>
        </p:txBody>
      </p:sp>
    </p:spTree>
    <p:extLst>
      <p:ext uri="{BB962C8B-B14F-4D97-AF65-F5344CB8AC3E}">
        <p14:creationId xmlns:p14="http://schemas.microsoft.com/office/powerpoint/2010/main" val="3977332579"/>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디자인 사용자 지정">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532</TotalTime>
  <Words>2394</Words>
  <Application>Microsoft Macintosh PowerPoint</Application>
  <PresentationFormat>Widescreen</PresentationFormat>
  <Paragraphs>156</Paragraphs>
  <Slides>32</Slides>
  <Notes>1</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32</vt:i4>
      </vt:variant>
    </vt:vector>
  </HeadingPairs>
  <TitlesOfParts>
    <vt:vector size="38" baseType="lpstr">
      <vt:lpstr>맑은 고딕</vt:lpstr>
      <vt:lpstr>Arial</vt:lpstr>
      <vt:lpstr>Courier New</vt:lpstr>
      <vt:lpstr>Wingdings</vt:lpstr>
      <vt:lpstr>Office 테마</vt:lpstr>
      <vt:lpstr>디자인 사용자 지정</vt:lpstr>
      <vt:lpstr>International Trade and Policy</vt:lpstr>
      <vt:lpstr>PowerPoint Presentation</vt:lpstr>
      <vt:lpstr>Our Roadmap for Today</vt:lpstr>
      <vt:lpstr>Why Do Nations Trade?</vt:lpstr>
      <vt:lpstr>The Global Economy in One Picture</vt:lpstr>
      <vt:lpstr>The Concept of "Autarky"</vt:lpstr>
      <vt:lpstr>What Are the "Gains from Trade"?</vt:lpstr>
      <vt:lpstr>Foundational Concepts</vt:lpstr>
      <vt:lpstr>The Problem with Mercantilism</vt:lpstr>
      <vt:lpstr>Adam Smith and Absolute Advantage</vt:lpstr>
      <vt:lpstr>A Numerical Example of Absolute Advantage</vt:lpstr>
      <vt:lpstr>Introducing David Ricardo and Comparative Advantage</vt:lpstr>
      <vt:lpstr>The Magic of Opportunity Cost</vt:lpstr>
      <vt:lpstr>The Magic of Opportunity Cost</vt:lpstr>
      <vt:lpstr>Determining the Pattern of Trade</vt:lpstr>
      <vt:lpstr>The Ricardian Model: Assumptions</vt:lpstr>
      <vt:lpstr>Production Possibilities in a Closed Economy (Autarky)</vt:lpstr>
      <vt:lpstr>Life Without Trade: The Autarky Equilibrium</vt:lpstr>
      <vt:lpstr>Opening the Borders: The Basis for Trade</vt:lpstr>
      <vt:lpstr>The Response to Trade: Specialization</vt:lpstr>
      <vt:lpstr>The Gains from Trade: Expanding Consumption</vt:lpstr>
      <vt:lpstr>Visualizing the Gains from Trade</vt:lpstr>
      <vt:lpstr>The Real World: Many Goods</vt:lpstr>
      <vt:lpstr>Key Takeaways: The Ricardian Model</vt:lpstr>
      <vt:lpstr>Production Possibilities in an Open Economy</vt:lpstr>
      <vt:lpstr>The Trading Possibilities Line: Your New Budget            Constraint</vt:lpstr>
      <vt:lpstr>From Autarky to Open Economy: A Summary Example</vt:lpstr>
      <vt:lpstr>A Note on Realism: Increasing Opportunity Costs</vt:lpstr>
      <vt:lpstr>Key Concepts Review</vt:lpstr>
      <vt:lpstr>Questions for Discussion / Debate</vt:lpstr>
      <vt:lpstr>The "So What?" Why This Matters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2021 KNOU UNESCO-UNITWIN Kick-off Webinar</dc:title>
  <dc:creator>SAMSUNG</dc:creator>
  <cp:lastModifiedBy>Mubinzhon Abduvaliev</cp:lastModifiedBy>
  <cp:revision>39</cp:revision>
  <dcterms:created xsi:type="dcterms:W3CDTF">2021-03-22T08:33:16Z</dcterms:created>
  <dcterms:modified xsi:type="dcterms:W3CDTF">2026-03-18T02:57:29Z</dcterms:modified>
</cp:coreProperties>
</file>