
<file path=[Content_Types].xml><?xml version="1.0" encoding="utf-8"?>
<Types xmlns="http://schemas.openxmlformats.org/package/2006/content-types">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21.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 id="2147483660"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39" roundtripDataSignature="AMtx7mjKdYmzvsgpn3jjlB5VlQ23IMUnW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slideMaster" Target="slideMasters/slideMaster2.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slide" Target="slides/slide28.xml"/><Relationship Id="rId10" Type="http://schemas.openxmlformats.org/officeDocument/2006/relationships/slide" Target="slides/slide5.xml"/><Relationship Id="rId32" Type="http://schemas.openxmlformats.org/officeDocument/2006/relationships/slide" Target="slides/slide27.xml"/><Relationship Id="rId13" Type="http://schemas.openxmlformats.org/officeDocument/2006/relationships/slide" Target="slides/slide8.xml"/><Relationship Id="rId35" Type="http://schemas.openxmlformats.org/officeDocument/2006/relationships/slide" Target="slides/slide30.xml"/><Relationship Id="rId12" Type="http://schemas.openxmlformats.org/officeDocument/2006/relationships/slide" Target="slides/slide7.xml"/><Relationship Id="rId34" Type="http://schemas.openxmlformats.org/officeDocument/2006/relationships/slide" Target="slides/slide29.xml"/><Relationship Id="rId15" Type="http://schemas.openxmlformats.org/officeDocument/2006/relationships/slide" Target="slides/slide10.xml"/><Relationship Id="rId37" Type="http://schemas.openxmlformats.org/officeDocument/2006/relationships/slide" Target="slides/slide32.xml"/><Relationship Id="rId14" Type="http://schemas.openxmlformats.org/officeDocument/2006/relationships/slide" Target="slides/slide9.xml"/><Relationship Id="rId36" Type="http://schemas.openxmlformats.org/officeDocument/2006/relationships/slide" Target="slides/slide31.xml"/><Relationship Id="rId17" Type="http://schemas.openxmlformats.org/officeDocument/2006/relationships/slide" Target="slides/slide12.xml"/><Relationship Id="rId39" Type="http://customschemas.google.com/relationships/presentationmetadata" Target="metadata"/><Relationship Id="rId16" Type="http://schemas.openxmlformats.org/officeDocument/2006/relationships/slide" Target="slides/slide11.xml"/><Relationship Id="rId38" Type="http://schemas.openxmlformats.org/officeDocument/2006/relationships/slide" Target="slides/slide33.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Malgun Gothic"/>
                <a:ea typeface="Malgun Gothic"/>
                <a:cs typeface="Malgun Gothic"/>
                <a:sym typeface="Malgun Gothic"/>
              </a:defRPr>
            </a:lvl1pPr>
            <a:lvl2pPr lvl="1"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2pPr>
            <a:lvl3pPr lvl="2"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3pPr>
            <a:lvl4pPr lvl="3"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4pPr>
            <a:lvl5pPr lvl="4"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5pPr>
            <a:lvl6pPr lvl="5"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6pPr>
            <a:lvl7pPr lvl="6"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7pPr>
            <a:lvl8pPr lvl="7"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8pPr>
            <a:lvl9pPr lvl="8"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Malgun Gothic"/>
                <a:ea typeface="Malgun Gothic"/>
                <a:cs typeface="Malgun Gothic"/>
                <a:sym typeface="Malgun Gothic"/>
              </a:defRPr>
            </a:lvl1pPr>
            <a:lvl2pPr lvl="1"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2pPr>
            <a:lvl3pPr lvl="2"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3pPr>
            <a:lvl4pPr lvl="3"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4pPr>
            <a:lvl5pPr lvl="4"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5pPr>
            <a:lvl6pPr lvl="5"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6pPr>
            <a:lvl7pPr lvl="6"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7pPr>
            <a:lvl8pPr lvl="7"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8pPr>
            <a:lvl9pPr lvl="8"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Malgun Gothic"/>
                <a:ea typeface="Malgun Gothic"/>
                <a:cs typeface="Malgun Gothic"/>
                <a:sym typeface="Malgun Gothic"/>
              </a:defRPr>
            </a:lvl1pPr>
            <a:lvl2pPr indent="-228600" lvl="1" marL="914400" marR="0" rtl="0" algn="l">
              <a:spcBef>
                <a:spcPts val="0"/>
              </a:spcBef>
              <a:spcAft>
                <a:spcPts val="0"/>
              </a:spcAft>
              <a:buSzPts val="1400"/>
              <a:buNone/>
              <a:defRPr b="0" i="0" sz="1200" u="none" cap="none" strike="noStrike">
                <a:solidFill>
                  <a:schemeClr val="dk1"/>
                </a:solidFill>
                <a:latin typeface="Malgun Gothic"/>
                <a:ea typeface="Malgun Gothic"/>
                <a:cs typeface="Malgun Gothic"/>
                <a:sym typeface="Malgun Gothic"/>
              </a:defRPr>
            </a:lvl2pPr>
            <a:lvl3pPr indent="-228600" lvl="2" marL="1371600" marR="0" rtl="0" algn="l">
              <a:spcBef>
                <a:spcPts val="0"/>
              </a:spcBef>
              <a:spcAft>
                <a:spcPts val="0"/>
              </a:spcAft>
              <a:buSzPts val="1400"/>
              <a:buNone/>
              <a:defRPr b="0" i="0" sz="1200" u="none" cap="none" strike="noStrike">
                <a:solidFill>
                  <a:schemeClr val="dk1"/>
                </a:solidFill>
                <a:latin typeface="Malgun Gothic"/>
                <a:ea typeface="Malgun Gothic"/>
                <a:cs typeface="Malgun Gothic"/>
                <a:sym typeface="Malgun Gothic"/>
              </a:defRPr>
            </a:lvl3pPr>
            <a:lvl4pPr indent="-228600" lvl="3" marL="1828800" marR="0" rtl="0" algn="l">
              <a:spcBef>
                <a:spcPts val="0"/>
              </a:spcBef>
              <a:spcAft>
                <a:spcPts val="0"/>
              </a:spcAft>
              <a:buSzPts val="1400"/>
              <a:buNone/>
              <a:defRPr b="0" i="0" sz="1200" u="none" cap="none" strike="noStrike">
                <a:solidFill>
                  <a:schemeClr val="dk1"/>
                </a:solidFill>
                <a:latin typeface="Malgun Gothic"/>
                <a:ea typeface="Malgun Gothic"/>
                <a:cs typeface="Malgun Gothic"/>
                <a:sym typeface="Malgun Gothic"/>
              </a:defRPr>
            </a:lvl4pPr>
            <a:lvl5pPr indent="-228600" lvl="4" marL="2286000" marR="0" rtl="0" algn="l">
              <a:spcBef>
                <a:spcPts val="0"/>
              </a:spcBef>
              <a:spcAft>
                <a:spcPts val="0"/>
              </a:spcAft>
              <a:buSzPts val="1400"/>
              <a:buNone/>
              <a:defRPr b="0" i="0" sz="1200" u="none" cap="none" strike="noStrike">
                <a:solidFill>
                  <a:schemeClr val="dk1"/>
                </a:solidFill>
                <a:latin typeface="Malgun Gothic"/>
                <a:ea typeface="Malgun Gothic"/>
                <a:cs typeface="Malgun Gothic"/>
                <a:sym typeface="Malgun Gothic"/>
              </a:defRPr>
            </a:lvl5pPr>
            <a:lvl6pPr indent="-228600" lvl="5" marL="2743200" marR="0" rtl="0" algn="l">
              <a:spcBef>
                <a:spcPts val="0"/>
              </a:spcBef>
              <a:spcAft>
                <a:spcPts val="0"/>
              </a:spcAft>
              <a:buSzPts val="1400"/>
              <a:buNone/>
              <a:defRPr b="0" i="0" sz="1200" u="none" cap="none" strike="noStrike">
                <a:solidFill>
                  <a:schemeClr val="dk1"/>
                </a:solidFill>
                <a:latin typeface="Malgun Gothic"/>
                <a:ea typeface="Malgun Gothic"/>
                <a:cs typeface="Malgun Gothic"/>
                <a:sym typeface="Malgun Gothic"/>
              </a:defRPr>
            </a:lvl6pPr>
            <a:lvl7pPr indent="-228600" lvl="6" marL="3200400" marR="0" rtl="0" algn="l">
              <a:spcBef>
                <a:spcPts val="0"/>
              </a:spcBef>
              <a:spcAft>
                <a:spcPts val="0"/>
              </a:spcAft>
              <a:buSzPts val="1400"/>
              <a:buNone/>
              <a:defRPr b="0" i="0" sz="1200" u="none" cap="none" strike="noStrike">
                <a:solidFill>
                  <a:schemeClr val="dk1"/>
                </a:solidFill>
                <a:latin typeface="Malgun Gothic"/>
                <a:ea typeface="Malgun Gothic"/>
                <a:cs typeface="Malgun Gothic"/>
                <a:sym typeface="Malgun Gothic"/>
              </a:defRPr>
            </a:lvl7pPr>
            <a:lvl8pPr indent="-228600" lvl="7" marL="3657600" marR="0" rtl="0" algn="l">
              <a:spcBef>
                <a:spcPts val="0"/>
              </a:spcBef>
              <a:spcAft>
                <a:spcPts val="0"/>
              </a:spcAft>
              <a:buSzPts val="1400"/>
              <a:buNone/>
              <a:defRPr b="0" i="0" sz="1200" u="none" cap="none" strike="noStrike">
                <a:solidFill>
                  <a:schemeClr val="dk1"/>
                </a:solidFill>
                <a:latin typeface="Malgun Gothic"/>
                <a:ea typeface="Malgun Gothic"/>
                <a:cs typeface="Malgun Gothic"/>
                <a:sym typeface="Malgun Gothic"/>
              </a:defRPr>
            </a:lvl8pPr>
            <a:lvl9pPr indent="-228600" lvl="8" marL="4114800" marR="0" rtl="0" algn="l">
              <a:spcBef>
                <a:spcPts val="0"/>
              </a:spcBef>
              <a:spcAft>
                <a:spcPts val="0"/>
              </a:spcAft>
              <a:buSzPts val="1400"/>
              <a:buNone/>
              <a:defRPr b="0" i="0" sz="1200" u="none" cap="none" strike="noStrike">
                <a:solidFill>
                  <a:schemeClr val="dk1"/>
                </a:solidFill>
                <a:latin typeface="Malgun Gothic"/>
                <a:ea typeface="Malgun Gothic"/>
                <a:cs typeface="Malgun Gothic"/>
                <a:sym typeface="Malgun Gothic"/>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Malgun Gothic"/>
                <a:ea typeface="Malgun Gothic"/>
                <a:cs typeface="Malgun Gothic"/>
                <a:sym typeface="Malgun Gothic"/>
              </a:defRPr>
            </a:lvl1pPr>
            <a:lvl2pPr lvl="1"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2pPr>
            <a:lvl3pPr lvl="2"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3pPr>
            <a:lvl4pPr lvl="3"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4pPr>
            <a:lvl5pPr lvl="4"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5pPr>
            <a:lvl6pPr lvl="5"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6pPr>
            <a:lvl7pPr lvl="6"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7pPr>
            <a:lvl8pPr lvl="7"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8pPr>
            <a:lvl9pPr lvl="8"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TJ" sz="1200" u="none" cap="none" strike="noStrike">
                <a:solidFill>
                  <a:schemeClr val="dk1"/>
                </a:solidFill>
                <a:latin typeface="Malgun Gothic"/>
                <a:ea typeface="Malgun Gothic"/>
                <a:cs typeface="Malgun Gothic"/>
                <a:sym typeface="Malgun Gothic"/>
              </a:rPr>
              <a:t>‹#›</a:t>
            </a:fld>
            <a:endParaRPr b="0" i="0" sz="1200" u="none" cap="none" strike="noStrike">
              <a:solidFill>
                <a:schemeClr val="dk1"/>
              </a:solidFill>
              <a:latin typeface="Malgun Gothic"/>
              <a:ea typeface="Malgun Gothic"/>
              <a:cs typeface="Malgun Gothic"/>
              <a:sym typeface="Malgun Gothic"/>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9" name="Shape 159"/>
        <p:cNvGrpSpPr/>
        <p:nvPr/>
      </p:nvGrpSpPr>
      <p:grpSpPr>
        <a:xfrm>
          <a:off x="0" y="0"/>
          <a:ext cx="0" cy="0"/>
          <a:chOff x="0" y="0"/>
          <a:chExt cx="0" cy="0"/>
        </a:xfrm>
      </p:grpSpPr>
      <p:sp>
        <p:nvSpPr>
          <p:cNvPr id="160" name="Google Shape;160;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61" name="Google Shape;161;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2" name="Google Shape;162;p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TJ"/>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7" name="Shape 167"/>
        <p:cNvGrpSpPr/>
        <p:nvPr/>
      </p:nvGrpSpPr>
      <p:grpSpPr>
        <a:xfrm>
          <a:off x="0" y="0"/>
          <a:ext cx="0" cy="0"/>
          <a:chOff x="0" y="0"/>
          <a:chExt cx="0" cy="0"/>
        </a:xfrm>
      </p:grpSpPr>
      <p:sp>
        <p:nvSpPr>
          <p:cNvPr id="168" name="Google Shape;168;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69" name="Google Shape;169;p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0" name="Google Shape;170;p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TJ"/>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7" name="Shape 177"/>
        <p:cNvGrpSpPr/>
        <p:nvPr/>
      </p:nvGrpSpPr>
      <p:grpSpPr>
        <a:xfrm>
          <a:off x="0" y="0"/>
          <a:ext cx="0" cy="0"/>
          <a:chOff x="0" y="0"/>
          <a:chExt cx="0" cy="0"/>
        </a:xfrm>
      </p:grpSpPr>
      <p:sp>
        <p:nvSpPr>
          <p:cNvPr id="178" name="Google Shape;178;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79" name="Google Shape;179;p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0" name="Google Shape;180;p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TJ"/>
              <a:t>‹#›</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7" name="Shape 187"/>
        <p:cNvGrpSpPr/>
        <p:nvPr/>
      </p:nvGrpSpPr>
      <p:grpSpPr>
        <a:xfrm>
          <a:off x="0" y="0"/>
          <a:ext cx="0" cy="0"/>
          <a:chOff x="0" y="0"/>
          <a:chExt cx="0" cy="0"/>
        </a:xfrm>
      </p:grpSpPr>
      <p:sp>
        <p:nvSpPr>
          <p:cNvPr id="188" name="Google Shape;188;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89" name="Google Shape;189;p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0" name="Google Shape;190;p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TJ"/>
              <a:t>‹#›</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5" name="Shape 195"/>
        <p:cNvGrpSpPr/>
        <p:nvPr/>
      </p:nvGrpSpPr>
      <p:grpSpPr>
        <a:xfrm>
          <a:off x="0" y="0"/>
          <a:ext cx="0" cy="0"/>
          <a:chOff x="0" y="0"/>
          <a:chExt cx="0" cy="0"/>
        </a:xfrm>
      </p:grpSpPr>
      <p:sp>
        <p:nvSpPr>
          <p:cNvPr id="196" name="Google Shape;196;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97" name="Google Shape;197;p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8" name="Google Shape;198;p5: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TJ"/>
              <a:t>‹#›</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4" name="Shape 204"/>
        <p:cNvGrpSpPr/>
        <p:nvPr/>
      </p:nvGrpSpPr>
      <p:grpSpPr>
        <a:xfrm>
          <a:off x="0" y="0"/>
          <a:ext cx="0" cy="0"/>
          <a:chOff x="0" y="0"/>
          <a:chExt cx="0" cy="0"/>
        </a:xfrm>
      </p:grpSpPr>
      <p:sp>
        <p:nvSpPr>
          <p:cNvPr id="205" name="Google Shape;205;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06" name="Google Shape;206;p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7" name="Google Shape;207;p6: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TJ"/>
              <a:t>‹#›</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4" name="Shape 214"/>
        <p:cNvGrpSpPr/>
        <p:nvPr/>
      </p:nvGrpSpPr>
      <p:grpSpPr>
        <a:xfrm>
          <a:off x="0" y="0"/>
          <a:ext cx="0" cy="0"/>
          <a:chOff x="0" y="0"/>
          <a:chExt cx="0" cy="0"/>
        </a:xfrm>
      </p:grpSpPr>
      <p:sp>
        <p:nvSpPr>
          <p:cNvPr id="215" name="Google Shape;215;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16" name="Google Shape;216;p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7" name="Google Shape;217;p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TJ"/>
              <a:t>‹#›</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2" name="Shape 222"/>
        <p:cNvGrpSpPr/>
        <p:nvPr/>
      </p:nvGrpSpPr>
      <p:grpSpPr>
        <a:xfrm>
          <a:off x="0" y="0"/>
          <a:ext cx="0" cy="0"/>
          <a:chOff x="0" y="0"/>
          <a:chExt cx="0" cy="0"/>
        </a:xfrm>
      </p:grpSpPr>
      <p:sp>
        <p:nvSpPr>
          <p:cNvPr id="223" name="Google Shape;223;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24" name="Google Shape;224;p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5" name="Google Shape;225;p8: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TJ"/>
              <a:t>‹#›</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1" name="Shape 231"/>
        <p:cNvGrpSpPr/>
        <p:nvPr/>
      </p:nvGrpSpPr>
      <p:grpSpPr>
        <a:xfrm>
          <a:off x="0" y="0"/>
          <a:ext cx="0" cy="0"/>
          <a:chOff x="0" y="0"/>
          <a:chExt cx="0" cy="0"/>
        </a:xfrm>
      </p:grpSpPr>
      <p:sp>
        <p:nvSpPr>
          <p:cNvPr id="232" name="Google Shape;232;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33" name="Google Shape;233;p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4" name="Google Shape;234;p9: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TJ"/>
              <a:t>‹#›</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9" name="Shape 239"/>
        <p:cNvGrpSpPr/>
        <p:nvPr/>
      </p:nvGrpSpPr>
      <p:grpSpPr>
        <a:xfrm>
          <a:off x="0" y="0"/>
          <a:ext cx="0" cy="0"/>
          <a:chOff x="0" y="0"/>
          <a:chExt cx="0" cy="0"/>
        </a:xfrm>
      </p:grpSpPr>
      <p:sp>
        <p:nvSpPr>
          <p:cNvPr id="240" name="Google Shape;240;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41" name="Google Shape;241;p1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2" name="Google Shape;242;p10: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TJ"/>
              <a:t>‹#›</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8" name="Shape 248"/>
        <p:cNvGrpSpPr/>
        <p:nvPr/>
      </p:nvGrpSpPr>
      <p:grpSpPr>
        <a:xfrm>
          <a:off x="0" y="0"/>
          <a:ext cx="0" cy="0"/>
          <a:chOff x="0" y="0"/>
          <a:chExt cx="0" cy="0"/>
        </a:xfrm>
      </p:grpSpPr>
      <p:sp>
        <p:nvSpPr>
          <p:cNvPr id="249" name="Google Shape;249;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50" name="Google Shape;250;p1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1" name="Google Shape;251;p1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TJ"/>
              <a:t>‹#›</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8" name="Shape 258"/>
        <p:cNvGrpSpPr/>
        <p:nvPr/>
      </p:nvGrpSpPr>
      <p:grpSpPr>
        <a:xfrm>
          <a:off x="0" y="0"/>
          <a:ext cx="0" cy="0"/>
          <a:chOff x="0" y="0"/>
          <a:chExt cx="0" cy="0"/>
        </a:xfrm>
      </p:grpSpPr>
      <p:sp>
        <p:nvSpPr>
          <p:cNvPr id="259" name="Google Shape;259;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60" name="Google Shape;260;p1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1" name="Google Shape;261;p1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TJ"/>
              <a:t>‹#›</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6" name="Shape 266"/>
        <p:cNvGrpSpPr/>
        <p:nvPr/>
      </p:nvGrpSpPr>
      <p:grpSpPr>
        <a:xfrm>
          <a:off x="0" y="0"/>
          <a:ext cx="0" cy="0"/>
          <a:chOff x="0" y="0"/>
          <a:chExt cx="0" cy="0"/>
        </a:xfrm>
      </p:grpSpPr>
      <p:sp>
        <p:nvSpPr>
          <p:cNvPr id="267" name="Google Shape;267;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8" name="Google Shape;268;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3" name="Shape 273"/>
        <p:cNvGrpSpPr/>
        <p:nvPr/>
      </p:nvGrpSpPr>
      <p:grpSpPr>
        <a:xfrm>
          <a:off x="0" y="0"/>
          <a:ext cx="0" cy="0"/>
          <a:chOff x="0" y="0"/>
          <a:chExt cx="0" cy="0"/>
        </a:xfrm>
      </p:grpSpPr>
      <p:sp>
        <p:nvSpPr>
          <p:cNvPr id="274" name="Google Shape;274;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75" name="Google Shape;275;p1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6" name="Google Shape;276;p1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TJ"/>
              <a:t>‹#›</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2" name="Shape 282"/>
        <p:cNvGrpSpPr/>
        <p:nvPr/>
      </p:nvGrpSpPr>
      <p:grpSpPr>
        <a:xfrm>
          <a:off x="0" y="0"/>
          <a:ext cx="0" cy="0"/>
          <a:chOff x="0" y="0"/>
          <a:chExt cx="0" cy="0"/>
        </a:xfrm>
      </p:grpSpPr>
      <p:sp>
        <p:nvSpPr>
          <p:cNvPr id="283" name="Google Shape;283;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84" name="Google Shape;284;p1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5" name="Google Shape;285;p15: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TJ"/>
              <a:t>‹#›</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0" name="Shape 290"/>
        <p:cNvGrpSpPr/>
        <p:nvPr/>
      </p:nvGrpSpPr>
      <p:grpSpPr>
        <a:xfrm>
          <a:off x="0" y="0"/>
          <a:ext cx="0" cy="0"/>
          <a:chOff x="0" y="0"/>
          <a:chExt cx="0" cy="0"/>
        </a:xfrm>
      </p:grpSpPr>
      <p:sp>
        <p:nvSpPr>
          <p:cNvPr id="291" name="Google Shape;291;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92" name="Google Shape;292;p1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3" name="Google Shape;293;p16: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TJ"/>
              <a:t>‹#›</a:t>
            </a:fld>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8" name="Shape 298"/>
        <p:cNvGrpSpPr/>
        <p:nvPr/>
      </p:nvGrpSpPr>
      <p:grpSpPr>
        <a:xfrm>
          <a:off x="0" y="0"/>
          <a:ext cx="0" cy="0"/>
          <a:chOff x="0" y="0"/>
          <a:chExt cx="0" cy="0"/>
        </a:xfrm>
      </p:grpSpPr>
      <p:sp>
        <p:nvSpPr>
          <p:cNvPr id="299" name="Google Shape;299;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00" name="Google Shape;300;p1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1" name="Google Shape;301;p1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TJ"/>
              <a:t>‹#›</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8" name="Shape 308"/>
        <p:cNvGrpSpPr/>
        <p:nvPr/>
      </p:nvGrpSpPr>
      <p:grpSpPr>
        <a:xfrm>
          <a:off x="0" y="0"/>
          <a:ext cx="0" cy="0"/>
          <a:chOff x="0" y="0"/>
          <a:chExt cx="0" cy="0"/>
        </a:xfrm>
      </p:grpSpPr>
      <p:sp>
        <p:nvSpPr>
          <p:cNvPr id="309" name="Google Shape;309;p1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0" name="Google Shape;310;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5" name="Shape 315"/>
        <p:cNvGrpSpPr/>
        <p:nvPr/>
      </p:nvGrpSpPr>
      <p:grpSpPr>
        <a:xfrm>
          <a:off x="0" y="0"/>
          <a:ext cx="0" cy="0"/>
          <a:chOff x="0" y="0"/>
          <a:chExt cx="0" cy="0"/>
        </a:xfrm>
      </p:grpSpPr>
      <p:sp>
        <p:nvSpPr>
          <p:cNvPr id="316" name="Google Shape;316;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17" name="Google Shape;317;p1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8" name="Google Shape;318;p19: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TJ"/>
              <a:t>‹#›</a:t>
            </a:fld>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3" name="Shape 323"/>
        <p:cNvGrpSpPr/>
        <p:nvPr/>
      </p:nvGrpSpPr>
      <p:grpSpPr>
        <a:xfrm>
          <a:off x="0" y="0"/>
          <a:ext cx="0" cy="0"/>
          <a:chOff x="0" y="0"/>
          <a:chExt cx="0" cy="0"/>
        </a:xfrm>
      </p:grpSpPr>
      <p:sp>
        <p:nvSpPr>
          <p:cNvPr id="324" name="Google Shape;324;p2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5" name="Google Shape;325;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0" name="Shape 330"/>
        <p:cNvGrpSpPr/>
        <p:nvPr/>
      </p:nvGrpSpPr>
      <p:grpSpPr>
        <a:xfrm>
          <a:off x="0" y="0"/>
          <a:ext cx="0" cy="0"/>
          <a:chOff x="0" y="0"/>
          <a:chExt cx="0" cy="0"/>
        </a:xfrm>
      </p:grpSpPr>
      <p:sp>
        <p:nvSpPr>
          <p:cNvPr id="331" name="Google Shape;331;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32" name="Google Shape;332;p2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3" name="Google Shape;333;p2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TJ"/>
              <a:t>‹#›</a:t>
            </a:fld>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8" name="Shape 338"/>
        <p:cNvGrpSpPr/>
        <p:nvPr/>
      </p:nvGrpSpPr>
      <p:grpSpPr>
        <a:xfrm>
          <a:off x="0" y="0"/>
          <a:ext cx="0" cy="0"/>
          <a:chOff x="0" y="0"/>
          <a:chExt cx="0" cy="0"/>
        </a:xfrm>
      </p:grpSpPr>
      <p:sp>
        <p:nvSpPr>
          <p:cNvPr id="339" name="Google Shape;339;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40" name="Google Shape;340;p2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1" name="Google Shape;341;p2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TJ"/>
              <a:t>‹#›</a:t>
            </a:fld>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8" name="Shape 348"/>
        <p:cNvGrpSpPr/>
        <p:nvPr/>
      </p:nvGrpSpPr>
      <p:grpSpPr>
        <a:xfrm>
          <a:off x="0" y="0"/>
          <a:ext cx="0" cy="0"/>
          <a:chOff x="0" y="0"/>
          <a:chExt cx="0" cy="0"/>
        </a:xfrm>
      </p:grpSpPr>
      <p:sp>
        <p:nvSpPr>
          <p:cNvPr id="349" name="Google Shape;349;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50" name="Google Shape;350;p2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1" name="Google Shape;351;p2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TJ"/>
              <a:t>‹#›</a:t>
            </a:fld>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6" name="Shape 356"/>
        <p:cNvGrpSpPr/>
        <p:nvPr/>
      </p:nvGrpSpPr>
      <p:grpSpPr>
        <a:xfrm>
          <a:off x="0" y="0"/>
          <a:ext cx="0" cy="0"/>
          <a:chOff x="0" y="0"/>
          <a:chExt cx="0" cy="0"/>
        </a:xfrm>
      </p:grpSpPr>
      <p:sp>
        <p:nvSpPr>
          <p:cNvPr id="357" name="Google Shape;357;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58" name="Google Shape;358;p2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9" name="Google Shape;359;p2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TJ"/>
              <a:t>‹#›</a:t>
            </a:fld>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4" name="Shape 364"/>
        <p:cNvGrpSpPr/>
        <p:nvPr/>
      </p:nvGrpSpPr>
      <p:grpSpPr>
        <a:xfrm>
          <a:off x="0" y="0"/>
          <a:ext cx="0" cy="0"/>
          <a:chOff x="0" y="0"/>
          <a:chExt cx="0" cy="0"/>
        </a:xfrm>
      </p:grpSpPr>
      <p:sp>
        <p:nvSpPr>
          <p:cNvPr id="365" name="Google Shape;365;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66" name="Google Shape;366;p2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7" name="Google Shape;367;p25: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TJ"/>
              <a:t>‹#›</a:t>
            </a:fld>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4" name="Shape 374"/>
        <p:cNvGrpSpPr/>
        <p:nvPr/>
      </p:nvGrpSpPr>
      <p:grpSpPr>
        <a:xfrm>
          <a:off x="0" y="0"/>
          <a:ext cx="0" cy="0"/>
          <a:chOff x="0" y="0"/>
          <a:chExt cx="0" cy="0"/>
        </a:xfrm>
      </p:grpSpPr>
      <p:sp>
        <p:nvSpPr>
          <p:cNvPr id="375" name="Google Shape;375;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76" name="Google Shape;376;p2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7" name="Google Shape;377;p26: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TJ"/>
              <a:t>‹#›</a:t>
            </a:fld>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2" name="Shape 382"/>
        <p:cNvGrpSpPr/>
        <p:nvPr/>
      </p:nvGrpSpPr>
      <p:grpSpPr>
        <a:xfrm>
          <a:off x="0" y="0"/>
          <a:ext cx="0" cy="0"/>
          <a:chOff x="0" y="0"/>
          <a:chExt cx="0" cy="0"/>
        </a:xfrm>
      </p:grpSpPr>
      <p:sp>
        <p:nvSpPr>
          <p:cNvPr id="383" name="Google Shape;383;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84" name="Google Shape;384;p2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5" name="Google Shape;385;p2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TJ"/>
              <a:t>‹#›</a:t>
            </a:fld>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0" name="Shape 390"/>
        <p:cNvGrpSpPr/>
        <p:nvPr/>
      </p:nvGrpSpPr>
      <p:grpSpPr>
        <a:xfrm>
          <a:off x="0" y="0"/>
          <a:ext cx="0" cy="0"/>
          <a:chOff x="0" y="0"/>
          <a:chExt cx="0" cy="0"/>
        </a:xfrm>
      </p:grpSpPr>
      <p:sp>
        <p:nvSpPr>
          <p:cNvPr id="391" name="Google Shape;391;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92" name="Google Shape;392;p2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3" name="Google Shape;393;p28: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TJ"/>
              <a:t>‹#›</a:t>
            </a:fld>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9" name="Shape 399"/>
        <p:cNvGrpSpPr/>
        <p:nvPr/>
      </p:nvGrpSpPr>
      <p:grpSpPr>
        <a:xfrm>
          <a:off x="0" y="0"/>
          <a:ext cx="0" cy="0"/>
          <a:chOff x="0" y="0"/>
          <a:chExt cx="0" cy="0"/>
        </a:xfrm>
      </p:grpSpPr>
      <p:sp>
        <p:nvSpPr>
          <p:cNvPr id="400" name="Google Shape;400;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01" name="Google Shape;401;p2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2" name="Google Shape;402;p29: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TJ"/>
              <a:t>‹#›</a:t>
            </a:fld>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7" name="Shape 407"/>
        <p:cNvGrpSpPr/>
        <p:nvPr/>
      </p:nvGrpSpPr>
      <p:grpSpPr>
        <a:xfrm>
          <a:off x="0" y="0"/>
          <a:ext cx="0" cy="0"/>
          <a:chOff x="0" y="0"/>
          <a:chExt cx="0" cy="0"/>
        </a:xfrm>
      </p:grpSpPr>
      <p:sp>
        <p:nvSpPr>
          <p:cNvPr id="408" name="Google Shape;408;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09" name="Google Shape;409;p3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10" name="Google Shape;410;p30: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TJ"/>
              <a:t>‹#›</a:t>
            </a:fld>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5" name="Shape 425"/>
        <p:cNvGrpSpPr/>
        <p:nvPr/>
      </p:nvGrpSpPr>
      <p:grpSpPr>
        <a:xfrm>
          <a:off x="0" y="0"/>
          <a:ext cx="0" cy="0"/>
          <a:chOff x="0" y="0"/>
          <a:chExt cx="0" cy="0"/>
        </a:xfrm>
      </p:grpSpPr>
      <p:sp>
        <p:nvSpPr>
          <p:cNvPr id="426" name="Google Shape;426;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27" name="Google Shape;427;p3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b="0" i="0" u="none" strike="noStrike">
              <a:solidFill>
                <a:srgbClr val="0F1115"/>
              </a:solidFill>
              <a:latin typeface="Arial"/>
              <a:ea typeface="Arial"/>
              <a:cs typeface="Arial"/>
              <a:sym typeface="Arial"/>
            </a:endParaRPr>
          </a:p>
          <a:p>
            <a:pPr indent="0" lvl="0" marL="0" rtl="0" algn="l">
              <a:spcBef>
                <a:spcPts val="0"/>
              </a:spcBef>
              <a:spcAft>
                <a:spcPts val="0"/>
              </a:spcAft>
              <a:buNone/>
            </a:pPr>
            <a:r>
              <a:t/>
            </a:r>
            <a:endParaRPr/>
          </a:p>
        </p:txBody>
      </p:sp>
      <p:sp>
        <p:nvSpPr>
          <p:cNvPr id="428" name="Google Shape;428;p3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TJ"/>
              <a:t>‹#›</a:t>
            </a:fld>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3" name="Shape 433"/>
        <p:cNvGrpSpPr/>
        <p:nvPr/>
      </p:nvGrpSpPr>
      <p:grpSpPr>
        <a:xfrm>
          <a:off x="0" y="0"/>
          <a:ext cx="0" cy="0"/>
          <a:chOff x="0" y="0"/>
          <a:chExt cx="0" cy="0"/>
        </a:xfrm>
      </p:grpSpPr>
      <p:sp>
        <p:nvSpPr>
          <p:cNvPr id="434" name="Google Shape;434;p3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35" name="Google Shape;435;p3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0" name="Shape 440"/>
        <p:cNvGrpSpPr/>
        <p:nvPr/>
      </p:nvGrpSpPr>
      <p:grpSpPr>
        <a:xfrm>
          <a:off x="0" y="0"/>
          <a:ext cx="0" cy="0"/>
          <a:chOff x="0" y="0"/>
          <a:chExt cx="0" cy="0"/>
        </a:xfrm>
      </p:grpSpPr>
      <p:sp>
        <p:nvSpPr>
          <p:cNvPr id="441" name="Google Shape;441;p3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42" name="Google Shape;442;p3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43" name="Google Shape;443;p3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TJ"/>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제목 슬라이드" type="title">
  <p:cSld name="TITLE">
    <p:spTree>
      <p:nvGrpSpPr>
        <p:cNvPr id="15" name="Shape 15"/>
        <p:cNvGrpSpPr/>
        <p:nvPr/>
      </p:nvGrpSpPr>
      <p:grpSpPr>
        <a:xfrm>
          <a:off x="0" y="0"/>
          <a:ext cx="0" cy="0"/>
          <a:chOff x="0" y="0"/>
          <a:chExt cx="0" cy="0"/>
        </a:xfrm>
      </p:grpSpPr>
      <p:sp>
        <p:nvSpPr>
          <p:cNvPr id="16" name="Google Shape;16;p35"/>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Malgun Gothic"/>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 name="Google Shape;17;p35"/>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8" name="Google Shape;18;p3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3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3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TJ"/>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캡션 있는 콘텐츠" type="objTx">
  <p:cSld name="OBJECT_WITH_CAPTION_TEXT">
    <p:spTree>
      <p:nvGrpSpPr>
        <p:cNvPr id="21" name="Shape 21"/>
        <p:cNvGrpSpPr/>
        <p:nvPr/>
      </p:nvGrpSpPr>
      <p:grpSpPr>
        <a:xfrm>
          <a:off x="0" y="0"/>
          <a:ext cx="0" cy="0"/>
          <a:chOff x="0" y="0"/>
          <a:chExt cx="0" cy="0"/>
        </a:xfrm>
      </p:grpSpPr>
      <p:sp>
        <p:nvSpPr>
          <p:cNvPr id="22" name="Google Shape;22;p36"/>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Malgun Gothic"/>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36"/>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24" name="Google Shape;24;p36"/>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25" name="Google Shape;25;p3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3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3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TJ"/>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제목 및 내용" type="obj">
  <p:cSld name="OBJECT">
    <p:spTree>
      <p:nvGrpSpPr>
        <p:cNvPr id="28" name="Shape 28"/>
        <p:cNvGrpSpPr/>
        <p:nvPr/>
      </p:nvGrpSpPr>
      <p:grpSpPr>
        <a:xfrm>
          <a:off x="0" y="0"/>
          <a:ext cx="0" cy="0"/>
          <a:chOff x="0" y="0"/>
          <a:chExt cx="0" cy="0"/>
        </a:xfrm>
      </p:grpSpPr>
      <p:sp>
        <p:nvSpPr>
          <p:cNvPr id="29" name="Google Shape;29;p3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0" name="Google Shape;30;p37"/>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1" name="Google Shape;31;p3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3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3" name="Google Shape;33;p3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TJ"/>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구역 머리글" type="secHead">
  <p:cSld name="SECTION_HEADER">
    <p:spTree>
      <p:nvGrpSpPr>
        <p:cNvPr id="34" name="Shape 34"/>
        <p:cNvGrpSpPr/>
        <p:nvPr/>
      </p:nvGrpSpPr>
      <p:grpSpPr>
        <a:xfrm>
          <a:off x="0" y="0"/>
          <a:ext cx="0" cy="0"/>
          <a:chOff x="0" y="0"/>
          <a:chExt cx="0" cy="0"/>
        </a:xfrm>
      </p:grpSpPr>
      <p:sp>
        <p:nvSpPr>
          <p:cNvPr id="35" name="Google Shape;35;p38"/>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Malgun Gothic"/>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6" name="Google Shape;36;p38"/>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7" name="Google Shape;37;p3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3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3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TJ"/>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콘텐츠 2개" type="twoObj">
  <p:cSld name="TWO_OBJECTS">
    <p:spTree>
      <p:nvGrpSpPr>
        <p:cNvPr id="40" name="Shape 40"/>
        <p:cNvGrpSpPr/>
        <p:nvPr/>
      </p:nvGrpSpPr>
      <p:grpSpPr>
        <a:xfrm>
          <a:off x="0" y="0"/>
          <a:ext cx="0" cy="0"/>
          <a:chOff x="0" y="0"/>
          <a:chExt cx="0" cy="0"/>
        </a:xfrm>
      </p:grpSpPr>
      <p:sp>
        <p:nvSpPr>
          <p:cNvPr id="41" name="Google Shape;41;p3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2" name="Google Shape;42;p39"/>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3" name="Google Shape;43;p39"/>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4" name="Google Shape;44;p3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5" name="Google Shape;45;p3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6" name="Google Shape;46;p3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TJ"/>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비교" type="twoTxTwoObj">
  <p:cSld name="TWO_OBJECTS_WITH_TEXT">
    <p:spTree>
      <p:nvGrpSpPr>
        <p:cNvPr id="47" name="Shape 47"/>
        <p:cNvGrpSpPr/>
        <p:nvPr/>
      </p:nvGrpSpPr>
      <p:grpSpPr>
        <a:xfrm>
          <a:off x="0" y="0"/>
          <a:ext cx="0" cy="0"/>
          <a:chOff x="0" y="0"/>
          <a:chExt cx="0" cy="0"/>
        </a:xfrm>
      </p:grpSpPr>
      <p:sp>
        <p:nvSpPr>
          <p:cNvPr id="48" name="Google Shape;48;p40"/>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9" name="Google Shape;49;p40"/>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50" name="Google Shape;50;p40"/>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1" name="Google Shape;51;p40"/>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52" name="Google Shape;52;p40"/>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3" name="Google Shape;53;p4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4" name="Google Shape;54;p4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5" name="Google Shape;55;p4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TJ"/>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제목만" type="titleOnly">
  <p:cSld name="TITLE_ONLY">
    <p:spTree>
      <p:nvGrpSpPr>
        <p:cNvPr id="56" name="Shape 56"/>
        <p:cNvGrpSpPr/>
        <p:nvPr/>
      </p:nvGrpSpPr>
      <p:grpSpPr>
        <a:xfrm>
          <a:off x="0" y="0"/>
          <a:ext cx="0" cy="0"/>
          <a:chOff x="0" y="0"/>
          <a:chExt cx="0" cy="0"/>
        </a:xfrm>
      </p:grpSpPr>
      <p:sp>
        <p:nvSpPr>
          <p:cNvPr id="57" name="Google Shape;57;p4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8" name="Google Shape;58;p4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4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4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TJ"/>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빈 화면" type="blank">
  <p:cSld name="BLANK">
    <p:spTree>
      <p:nvGrpSpPr>
        <p:cNvPr id="61" name="Shape 61"/>
        <p:cNvGrpSpPr/>
        <p:nvPr/>
      </p:nvGrpSpPr>
      <p:grpSpPr>
        <a:xfrm>
          <a:off x="0" y="0"/>
          <a:ext cx="0" cy="0"/>
          <a:chOff x="0" y="0"/>
          <a:chExt cx="0" cy="0"/>
        </a:xfrm>
      </p:grpSpPr>
      <p:sp>
        <p:nvSpPr>
          <p:cNvPr id="62" name="Google Shape;62;p4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4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4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TJ"/>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캡션 있는 그림" type="picTx">
  <p:cSld name="PICTURE_WITH_CAPTION_TEXT">
    <p:spTree>
      <p:nvGrpSpPr>
        <p:cNvPr id="65" name="Shape 65"/>
        <p:cNvGrpSpPr/>
        <p:nvPr/>
      </p:nvGrpSpPr>
      <p:grpSpPr>
        <a:xfrm>
          <a:off x="0" y="0"/>
          <a:ext cx="0" cy="0"/>
          <a:chOff x="0" y="0"/>
          <a:chExt cx="0" cy="0"/>
        </a:xfrm>
      </p:grpSpPr>
      <p:sp>
        <p:nvSpPr>
          <p:cNvPr id="66" name="Google Shape;66;p43"/>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Malgun Gothic"/>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7" name="Google Shape;67;p43"/>
          <p:cNvSpPr/>
          <p:nvPr>
            <p:ph idx="2" type="pic"/>
          </p:nvPr>
        </p:nvSpPr>
        <p:spPr>
          <a:xfrm>
            <a:off x="5183188" y="987425"/>
            <a:ext cx="6172200" cy="4873625"/>
          </a:xfrm>
          <a:prstGeom prst="rect">
            <a:avLst/>
          </a:prstGeom>
          <a:noFill/>
          <a:ln>
            <a:noFill/>
          </a:ln>
        </p:spPr>
      </p:sp>
      <p:sp>
        <p:nvSpPr>
          <p:cNvPr id="68" name="Google Shape;68;p43"/>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9" name="Google Shape;69;p4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4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4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TJ"/>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제목 및 세로 텍스트" type="vertTx">
  <p:cSld name="VERTICAL_TEXT">
    <p:spTree>
      <p:nvGrpSpPr>
        <p:cNvPr id="72" name="Shape 72"/>
        <p:cNvGrpSpPr/>
        <p:nvPr/>
      </p:nvGrpSpPr>
      <p:grpSpPr>
        <a:xfrm>
          <a:off x="0" y="0"/>
          <a:ext cx="0" cy="0"/>
          <a:chOff x="0" y="0"/>
          <a:chExt cx="0" cy="0"/>
        </a:xfrm>
      </p:grpSpPr>
      <p:sp>
        <p:nvSpPr>
          <p:cNvPr id="73" name="Google Shape;73;p4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4" name="Google Shape;74;p44"/>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5" name="Google Shape;75;p4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4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4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TJ"/>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세로 제목 및 텍스트" type="vertTitleAndTx">
  <p:cSld name="VERTICAL_TITLE_AND_VERTICAL_TEXT">
    <p:spTree>
      <p:nvGrpSpPr>
        <p:cNvPr id="78" name="Shape 78"/>
        <p:cNvGrpSpPr/>
        <p:nvPr/>
      </p:nvGrpSpPr>
      <p:grpSpPr>
        <a:xfrm>
          <a:off x="0" y="0"/>
          <a:ext cx="0" cy="0"/>
          <a:chOff x="0" y="0"/>
          <a:chExt cx="0" cy="0"/>
        </a:xfrm>
      </p:grpSpPr>
      <p:sp>
        <p:nvSpPr>
          <p:cNvPr id="79" name="Google Shape;79;p45"/>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0" name="Google Shape;80;p45"/>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1" name="Google Shape;81;p4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4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4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TJ"/>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제목 슬라이드" type="title">
  <p:cSld name="TITLE">
    <p:spTree>
      <p:nvGrpSpPr>
        <p:cNvPr id="90" name="Shape 90"/>
        <p:cNvGrpSpPr/>
        <p:nvPr/>
      </p:nvGrpSpPr>
      <p:grpSpPr>
        <a:xfrm>
          <a:off x="0" y="0"/>
          <a:ext cx="0" cy="0"/>
          <a:chOff x="0" y="0"/>
          <a:chExt cx="0" cy="0"/>
        </a:xfrm>
      </p:grpSpPr>
      <p:sp>
        <p:nvSpPr>
          <p:cNvPr id="91" name="Google Shape;91;p47"/>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Malgun Gothic"/>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2" name="Google Shape;92;p47"/>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93" name="Google Shape;93;p4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4" name="Google Shape;94;p4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5" name="Google Shape;95;p4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TJ"/>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제목 및 내용" type="obj">
  <p:cSld name="OBJECT">
    <p:spTree>
      <p:nvGrpSpPr>
        <p:cNvPr id="96" name="Shape 96"/>
        <p:cNvGrpSpPr/>
        <p:nvPr/>
      </p:nvGrpSpPr>
      <p:grpSpPr>
        <a:xfrm>
          <a:off x="0" y="0"/>
          <a:ext cx="0" cy="0"/>
          <a:chOff x="0" y="0"/>
          <a:chExt cx="0" cy="0"/>
        </a:xfrm>
      </p:grpSpPr>
      <p:sp>
        <p:nvSpPr>
          <p:cNvPr id="97" name="Google Shape;97;p4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8" name="Google Shape;98;p48"/>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99" name="Google Shape;99;p4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0" name="Google Shape;100;p4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1" name="Google Shape;101;p4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TJ"/>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구역 머리글" type="secHead">
  <p:cSld name="SECTION_HEADER">
    <p:spTree>
      <p:nvGrpSpPr>
        <p:cNvPr id="102" name="Shape 102"/>
        <p:cNvGrpSpPr/>
        <p:nvPr/>
      </p:nvGrpSpPr>
      <p:grpSpPr>
        <a:xfrm>
          <a:off x="0" y="0"/>
          <a:ext cx="0" cy="0"/>
          <a:chOff x="0" y="0"/>
          <a:chExt cx="0" cy="0"/>
        </a:xfrm>
      </p:grpSpPr>
      <p:sp>
        <p:nvSpPr>
          <p:cNvPr id="103" name="Google Shape;103;p49"/>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Malgun Gothic"/>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04" name="Google Shape;104;p49"/>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105" name="Google Shape;105;p4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6" name="Google Shape;106;p4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7" name="Google Shape;107;p4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TJ"/>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콘텐츠 2개" type="twoObj">
  <p:cSld name="TWO_OBJECTS">
    <p:spTree>
      <p:nvGrpSpPr>
        <p:cNvPr id="108" name="Shape 108"/>
        <p:cNvGrpSpPr/>
        <p:nvPr/>
      </p:nvGrpSpPr>
      <p:grpSpPr>
        <a:xfrm>
          <a:off x="0" y="0"/>
          <a:ext cx="0" cy="0"/>
          <a:chOff x="0" y="0"/>
          <a:chExt cx="0" cy="0"/>
        </a:xfrm>
      </p:grpSpPr>
      <p:sp>
        <p:nvSpPr>
          <p:cNvPr id="109" name="Google Shape;109;p5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10" name="Google Shape;110;p50"/>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11" name="Google Shape;111;p50"/>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12" name="Google Shape;112;p5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3" name="Google Shape;113;p5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4" name="Google Shape;114;p5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TJ"/>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비교" type="twoTxTwoObj">
  <p:cSld name="TWO_OBJECTS_WITH_TEXT">
    <p:spTree>
      <p:nvGrpSpPr>
        <p:cNvPr id="115" name="Shape 115"/>
        <p:cNvGrpSpPr/>
        <p:nvPr/>
      </p:nvGrpSpPr>
      <p:grpSpPr>
        <a:xfrm>
          <a:off x="0" y="0"/>
          <a:ext cx="0" cy="0"/>
          <a:chOff x="0" y="0"/>
          <a:chExt cx="0" cy="0"/>
        </a:xfrm>
      </p:grpSpPr>
      <p:sp>
        <p:nvSpPr>
          <p:cNvPr id="116" name="Google Shape;116;p51"/>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17" name="Google Shape;117;p51"/>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118" name="Google Shape;118;p51"/>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19" name="Google Shape;119;p51"/>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120" name="Google Shape;120;p51"/>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21" name="Google Shape;121;p5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2" name="Google Shape;122;p5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3" name="Google Shape;123;p5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TJ"/>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제목만" type="titleOnly">
  <p:cSld name="TITLE_ONLY">
    <p:spTree>
      <p:nvGrpSpPr>
        <p:cNvPr id="124" name="Shape 124"/>
        <p:cNvGrpSpPr/>
        <p:nvPr/>
      </p:nvGrpSpPr>
      <p:grpSpPr>
        <a:xfrm>
          <a:off x="0" y="0"/>
          <a:ext cx="0" cy="0"/>
          <a:chOff x="0" y="0"/>
          <a:chExt cx="0" cy="0"/>
        </a:xfrm>
      </p:grpSpPr>
      <p:sp>
        <p:nvSpPr>
          <p:cNvPr id="125" name="Google Shape;125;p5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26" name="Google Shape;126;p5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7" name="Google Shape;127;p5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8" name="Google Shape;128;p5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TJ"/>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빈 화면" type="blank">
  <p:cSld name="BLANK">
    <p:spTree>
      <p:nvGrpSpPr>
        <p:cNvPr id="129" name="Shape 129"/>
        <p:cNvGrpSpPr/>
        <p:nvPr/>
      </p:nvGrpSpPr>
      <p:grpSpPr>
        <a:xfrm>
          <a:off x="0" y="0"/>
          <a:ext cx="0" cy="0"/>
          <a:chOff x="0" y="0"/>
          <a:chExt cx="0" cy="0"/>
        </a:xfrm>
      </p:grpSpPr>
      <p:sp>
        <p:nvSpPr>
          <p:cNvPr id="130" name="Google Shape;130;p5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1" name="Google Shape;131;p5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2" name="Google Shape;132;p5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TJ"/>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캡션 있는 콘텐츠" type="objTx">
  <p:cSld name="OBJECT_WITH_CAPTION_TEXT">
    <p:spTree>
      <p:nvGrpSpPr>
        <p:cNvPr id="133" name="Shape 133"/>
        <p:cNvGrpSpPr/>
        <p:nvPr/>
      </p:nvGrpSpPr>
      <p:grpSpPr>
        <a:xfrm>
          <a:off x="0" y="0"/>
          <a:ext cx="0" cy="0"/>
          <a:chOff x="0" y="0"/>
          <a:chExt cx="0" cy="0"/>
        </a:xfrm>
      </p:grpSpPr>
      <p:sp>
        <p:nvSpPr>
          <p:cNvPr id="134" name="Google Shape;134;p54"/>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Malgun Gothic"/>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5" name="Google Shape;135;p54"/>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136" name="Google Shape;136;p54"/>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137" name="Google Shape;137;p5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8" name="Google Shape;138;p5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9" name="Google Shape;139;p5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TJ"/>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캡션 있는 그림" type="picTx">
  <p:cSld name="PICTURE_WITH_CAPTION_TEXT">
    <p:spTree>
      <p:nvGrpSpPr>
        <p:cNvPr id="140" name="Shape 140"/>
        <p:cNvGrpSpPr/>
        <p:nvPr/>
      </p:nvGrpSpPr>
      <p:grpSpPr>
        <a:xfrm>
          <a:off x="0" y="0"/>
          <a:ext cx="0" cy="0"/>
          <a:chOff x="0" y="0"/>
          <a:chExt cx="0" cy="0"/>
        </a:xfrm>
      </p:grpSpPr>
      <p:sp>
        <p:nvSpPr>
          <p:cNvPr id="141" name="Google Shape;141;p55"/>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Malgun Gothic"/>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42" name="Google Shape;142;p55"/>
          <p:cNvSpPr/>
          <p:nvPr>
            <p:ph idx="2" type="pic"/>
          </p:nvPr>
        </p:nvSpPr>
        <p:spPr>
          <a:xfrm>
            <a:off x="5183188" y="987425"/>
            <a:ext cx="6172200" cy="4873625"/>
          </a:xfrm>
          <a:prstGeom prst="rect">
            <a:avLst/>
          </a:prstGeom>
          <a:noFill/>
          <a:ln>
            <a:noFill/>
          </a:ln>
        </p:spPr>
      </p:sp>
      <p:sp>
        <p:nvSpPr>
          <p:cNvPr id="143" name="Google Shape;143;p55"/>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144" name="Google Shape;144;p5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5" name="Google Shape;145;p5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6" name="Google Shape;146;p5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TJ"/>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제목 및 세로 텍스트" type="vertTx">
  <p:cSld name="VERTICAL_TEXT">
    <p:spTree>
      <p:nvGrpSpPr>
        <p:cNvPr id="147" name="Shape 147"/>
        <p:cNvGrpSpPr/>
        <p:nvPr/>
      </p:nvGrpSpPr>
      <p:grpSpPr>
        <a:xfrm>
          <a:off x="0" y="0"/>
          <a:ext cx="0" cy="0"/>
          <a:chOff x="0" y="0"/>
          <a:chExt cx="0" cy="0"/>
        </a:xfrm>
      </p:grpSpPr>
      <p:sp>
        <p:nvSpPr>
          <p:cNvPr id="148" name="Google Shape;148;p5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49" name="Google Shape;149;p56"/>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50" name="Google Shape;150;p5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1" name="Google Shape;151;p5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2" name="Google Shape;152;p5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TJ"/>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세로 제목 및 텍스트" type="vertTitleAndTx">
  <p:cSld name="VERTICAL_TITLE_AND_VERTICAL_TEXT">
    <p:spTree>
      <p:nvGrpSpPr>
        <p:cNvPr id="153" name="Shape 153"/>
        <p:cNvGrpSpPr/>
        <p:nvPr/>
      </p:nvGrpSpPr>
      <p:grpSpPr>
        <a:xfrm>
          <a:off x="0" y="0"/>
          <a:ext cx="0" cy="0"/>
          <a:chOff x="0" y="0"/>
          <a:chExt cx="0" cy="0"/>
        </a:xfrm>
      </p:grpSpPr>
      <p:sp>
        <p:nvSpPr>
          <p:cNvPr id="154" name="Google Shape;154;p57"/>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55" name="Google Shape;155;p57"/>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56" name="Google Shape;156;p5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7" name="Google Shape;157;p5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8" name="Google Shape;158;p5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TJ"/>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slideLayout" Target="../slideLayouts/slideLayout13.xml"/><Relationship Id="rId3" Type="http://schemas.openxmlformats.org/officeDocument/2006/relationships/slideLayout" Target="../slideLayouts/slideLayout14.xml"/><Relationship Id="rId4" Type="http://schemas.openxmlformats.org/officeDocument/2006/relationships/slideLayout" Target="../slideLayouts/slideLayout15.xml"/><Relationship Id="rId11" Type="http://schemas.openxmlformats.org/officeDocument/2006/relationships/slideLayout" Target="../slideLayouts/slideLayout22.xml"/><Relationship Id="rId10" Type="http://schemas.openxmlformats.org/officeDocument/2006/relationships/slideLayout" Target="../slideLayouts/slideLayout21.xml"/><Relationship Id="rId12" Type="http://schemas.openxmlformats.org/officeDocument/2006/relationships/theme" Target="../theme/theme3.xml"/><Relationship Id="rId9" Type="http://schemas.openxmlformats.org/officeDocument/2006/relationships/slideLayout" Target="../slideLayouts/slideLayout20.xml"/><Relationship Id="rId5" Type="http://schemas.openxmlformats.org/officeDocument/2006/relationships/slideLayout" Target="../slideLayouts/slideLayout16.xml"/><Relationship Id="rId6" Type="http://schemas.openxmlformats.org/officeDocument/2006/relationships/slideLayout" Target="../slideLayouts/slideLayout17.xml"/><Relationship Id="rId7" Type="http://schemas.openxmlformats.org/officeDocument/2006/relationships/slideLayout" Target="../slideLayouts/slideLayout18.xml"/><Relationship Id="rId8" Type="http://schemas.openxmlformats.org/officeDocument/2006/relationships/slideLayout" Target="../slideLayouts/slideLayout19.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3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Malgun Gothic"/>
              <a:buNone/>
              <a:defRPr b="0" i="0" sz="4400" u="none" cap="none" strike="noStrike">
                <a:solidFill>
                  <a:schemeClr val="dk1"/>
                </a:solidFill>
                <a:latin typeface="Malgun Gothic"/>
                <a:ea typeface="Malgun Gothic"/>
                <a:cs typeface="Malgun Gothic"/>
                <a:sym typeface="Malgun Gothic"/>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34"/>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Malgun Gothic"/>
                <a:ea typeface="Malgun Gothic"/>
                <a:cs typeface="Malgun Gothic"/>
                <a:sym typeface="Malgun Gothic"/>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Malgun Gothic"/>
                <a:ea typeface="Malgun Gothic"/>
                <a:cs typeface="Malgun Gothic"/>
                <a:sym typeface="Malgun Gothic"/>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Malgun Gothic"/>
                <a:ea typeface="Malgun Gothic"/>
                <a:cs typeface="Malgun Gothic"/>
                <a:sym typeface="Malgun Gothic"/>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Malgun Gothic"/>
                <a:ea typeface="Malgun Gothic"/>
                <a:cs typeface="Malgun Gothic"/>
                <a:sym typeface="Malgun Gothic"/>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Malgun Gothic"/>
                <a:ea typeface="Malgun Gothic"/>
                <a:cs typeface="Malgun Gothic"/>
                <a:sym typeface="Malgun Gothic"/>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Malgun Gothic"/>
                <a:ea typeface="Malgun Gothic"/>
                <a:cs typeface="Malgun Gothic"/>
                <a:sym typeface="Malgun Gothic"/>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Malgun Gothic"/>
                <a:ea typeface="Malgun Gothic"/>
                <a:cs typeface="Malgun Gothic"/>
                <a:sym typeface="Malgun Gothic"/>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Malgun Gothic"/>
                <a:ea typeface="Malgun Gothic"/>
                <a:cs typeface="Malgun Gothic"/>
                <a:sym typeface="Malgun Gothic"/>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Malgun Gothic"/>
                <a:ea typeface="Malgun Gothic"/>
                <a:cs typeface="Malgun Gothic"/>
                <a:sym typeface="Malgun Gothic"/>
              </a:defRPr>
            </a:lvl9pPr>
          </a:lstStyle>
          <a:p/>
        </p:txBody>
      </p:sp>
      <p:sp>
        <p:nvSpPr>
          <p:cNvPr id="12" name="Google Shape;12;p3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Malgun Gothic"/>
                <a:ea typeface="Malgun Gothic"/>
                <a:cs typeface="Malgun Gothic"/>
                <a:sym typeface="Malgun Gothic"/>
              </a:defRPr>
            </a:lvl1pPr>
            <a:lvl2pPr lvl="1"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2pPr>
            <a:lvl3pPr lvl="2"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3pPr>
            <a:lvl4pPr lvl="3"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4pPr>
            <a:lvl5pPr lvl="4"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5pPr>
            <a:lvl6pPr lvl="5"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6pPr>
            <a:lvl7pPr lvl="6"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7pPr>
            <a:lvl8pPr lvl="7"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8pPr>
            <a:lvl9pPr lvl="8"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9pPr>
          </a:lstStyle>
          <a:p/>
        </p:txBody>
      </p:sp>
      <p:sp>
        <p:nvSpPr>
          <p:cNvPr id="13" name="Google Shape;13;p3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Malgun Gothic"/>
                <a:ea typeface="Malgun Gothic"/>
                <a:cs typeface="Malgun Gothic"/>
                <a:sym typeface="Malgun Gothic"/>
              </a:defRPr>
            </a:lvl1pPr>
            <a:lvl2pPr lvl="1"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2pPr>
            <a:lvl3pPr lvl="2"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3pPr>
            <a:lvl4pPr lvl="3"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4pPr>
            <a:lvl5pPr lvl="4"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5pPr>
            <a:lvl6pPr lvl="5"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6pPr>
            <a:lvl7pPr lvl="6"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7pPr>
            <a:lvl8pPr lvl="7"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8pPr>
            <a:lvl9pPr lvl="8"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9pPr>
          </a:lstStyle>
          <a:p/>
        </p:txBody>
      </p:sp>
      <p:sp>
        <p:nvSpPr>
          <p:cNvPr id="14" name="Google Shape;14;p3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Malgun Gothic"/>
                <a:ea typeface="Malgun Gothic"/>
                <a:cs typeface="Malgun Gothic"/>
                <a:sym typeface="Malgun Gothic"/>
              </a:defRPr>
            </a:lvl1pPr>
            <a:lvl2pPr indent="0" lvl="1" marL="0" marR="0" rtl="0" algn="r">
              <a:spcBef>
                <a:spcPts val="0"/>
              </a:spcBef>
              <a:buNone/>
              <a:defRPr b="0" i="0" sz="1200" u="none" cap="none" strike="noStrike">
                <a:solidFill>
                  <a:srgbClr val="888888"/>
                </a:solidFill>
                <a:latin typeface="Malgun Gothic"/>
                <a:ea typeface="Malgun Gothic"/>
                <a:cs typeface="Malgun Gothic"/>
                <a:sym typeface="Malgun Gothic"/>
              </a:defRPr>
            </a:lvl2pPr>
            <a:lvl3pPr indent="0" lvl="2" marL="0" marR="0" rtl="0" algn="r">
              <a:spcBef>
                <a:spcPts val="0"/>
              </a:spcBef>
              <a:buNone/>
              <a:defRPr b="0" i="0" sz="1200" u="none" cap="none" strike="noStrike">
                <a:solidFill>
                  <a:srgbClr val="888888"/>
                </a:solidFill>
                <a:latin typeface="Malgun Gothic"/>
                <a:ea typeface="Malgun Gothic"/>
                <a:cs typeface="Malgun Gothic"/>
                <a:sym typeface="Malgun Gothic"/>
              </a:defRPr>
            </a:lvl3pPr>
            <a:lvl4pPr indent="0" lvl="3" marL="0" marR="0" rtl="0" algn="r">
              <a:spcBef>
                <a:spcPts val="0"/>
              </a:spcBef>
              <a:buNone/>
              <a:defRPr b="0" i="0" sz="1200" u="none" cap="none" strike="noStrike">
                <a:solidFill>
                  <a:srgbClr val="888888"/>
                </a:solidFill>
                <a:latin typeface="Malgun Gothic"/>
                <a:ea typeface="Malgun Gothic"/>
                <a:cs typeface="Malgun Gothic"/>
                <a:sym typeface="Malgun Gothic"/>
              </a:defRPr>
            </a:lvl4pPr>
            <a:lvl5pPr indent="0" lvl="4" marL="0" marR="0" rtl="0" algn="r">
              <a:spcBef>
                <a:spcPts val="0"/>
              </a:spcBef>
              <a:buNone/>
              <a:defRPr b="0" i="0" sz="1200" u="none" cap="none" strike="noStrike">
                <a:solidFill>
                  <a:srgbClr val="888888"/>
                </a:solidFill>
                <a:latin typeface="Malgun Gothic"/>
                <a:ea typeface="Malgun Gothic"/>
                <a:cs typeface="Malgun Gothic"/>
                <a:sym typeface="Malgun Gothic"/>
              </a:defRPr>
            </a:lvl5pPr>
            <a:lvl6pPr indent="0" lvl="5" marL="0" marR="0" rtl="0" algn="r">
              <a:spcBef>
                <a:spcPts val="0"/>
              </a:spcBef>
              <a:buNone/>
              <a:defRPr b="0" i="0" sz="1200" u="none" cap="none" strike="noStrike">
                <a:solidFill>
                  <a:srgbClr val="888888"/>
                </a:solidFill>
                <a:latin typeface="Malgun Gothic"/>
                <a:ea typeface="Malgun Gothic"/>
                <a:cs typeface="Malgun Gothic"/>
                <a:sym typeface="Malgun Gothic"/>
              </a:defRPr>
            </a:lvl6pPr>
            <a:lvl7pPr indent="0" lvl="6" marL="0" marR="0" rtl="0" algn="r">
              <a:spcBef>
                <a:spcPts val="0"/>
              </a:spcBef>
              <a:buNone/>
              <a:defRPr b="0" i="0" sz="1200" u="none" cap="none" strike="noStrike">
                <a:solidFill>
                  <a:srgbClr val="888888"/>
                </a:solidFill>
                <a:latin typeface="Malgun Gothic"/>
                <a:ea typeface="Malgun Gothic"/>
                <a:cs typeface="Malgun Gothic"/>
                <a:sym typeface="Malgun Gothic"/>
              </a:defRPr>
            </a:lvl7pPr>
            <a:lvl8pPr indent="0" lvl="7" marL="0" marR="0" rtl="0" algn="r">
              <a:spcBef>
                <a:spcPts val="0"/>
              </a:spcBef>
              <a:buNone/>
              <a:defRPr b="0" i="0" sz="1200" u="none" cap="none" strike="noStrike">
                <a:solidFill>
                  <a:srgbClr val="888888"/>
                </a:solidFill>
                <a:latin typeface="Malgun Gothic"/>
                <a:ea typeface="Malgun Gothic"/>
                <a:cs typeface="Malgun Gothic"/>
                <a:sym typeface="Malgun Gothic"/>
              </a:defRPr>
            </a:lvl8pPr>
            <a:lvl9pPr indent="0" lvl="8" marL="0" marR="0" rtl="0" algn="r">
              <a:spcBef>
                <a:spcPts val="0"/>
              </a:spcBef>
              <a:buNone/>
              <a:defRPr b="0" i="0" sz="1200" u="none" cap="none" strike="noStrike">
                <a:solidFill>
                  <a:srgbClr val="888888"/>
                </a:solidFill>
                <a:latin typeface="Malgun Gothic"/>
                <a:ea typeface="Malgun Gothic"/>
                <a:cs typeface="Malgun Gothic"/>
                <a:sym typeface="Malgun Gothic"/>
              </a:defRPr>
            </a:lvl9pPr>
          </a:lstStyle>
          <a:p>
            <a:pPr indent="0" lvl="0" marL="0" rtl="0" algn="r">
              <a:spcBef>
                <a:spcPts val="0"/>
              </a:spcBef>
              <a:spcAft>
                <a:spcPts val="0"/>
              </a:spcAft>
              <a:buNone/>
            </a:pPr>
            <a:fld id="{00000000-1234-1234-1234-123412341234}" type="slidenum">
              <a:rPr lang="en-TJ"/>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84" name="Shape 84"/>
        <p:cNvGrpSpPr/>
        <p:nvPr/>
      </p:nvGrpSpPr>
      <p:grpSpPr>
        <a:xfrm>
          <a:off x="0" y="0"/>
          <a:ext cx="0" cy="0"/>
          <a:chOff x="0" y="0"/>
          <a:chExt cx="0" cy="0"/>
        </a:xfrm>
      </p:grpSpPr>
      <p:sp>
        <p:nvSpPr>
          <p:cNvPr id="85" name="Google Shape;85;p4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Malgun Gothic"/>
              <a:buNone/>
              <a:defRPr b="0" i="0" sz="4400" u="none" cap="none" strike="noStrike">
                <a:solidFill>
                  <a:schemeClr val="dk1"/>
                </a:solidFill>
                <a:latin typeface="Malgun Gothic"/>
                <a:ea typeface="Malgun Gothic"/>
                <a:cs typeface="Malgun Gothic"/>
                <a:sym typeface="Malgun Gothic"/>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86" name="Google Shape;86;p46"/>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Malgun Gothic"/>
                <a:ea typeface="Malgun Gothic"/>
                <a:cs typeface="Malgun Gothic"/>
                <a:sym typeface="Malgun Gothic"/>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Malgun Gothic"/>
                <a:ea typeface="Malgun Gothic"/>
                <a:cs typeface="Malgun Gothic"/>
                <a:sym typeface="Malgun Gothic"/>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Malgun Gothic"/>
                <a:ea typeface="Malgun Gothic"/>
                <a:cs typeface="Malgun Gothic"/>
                <a:sym typeface="Malgun Gothic"/>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Malgun Gothic"/>
                <a:ea typeface="Malgun Gothic"/>
                <a:cs typeface="Malgun Gothic"/>
                <a:sym typeface="Malgun Gothic"/>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Malgun Gothic"/>
                <a:ea typeface="Malgun Gothic"/>
                <a:cs typeface="Malgun Gothic"/>
                <a:sym typeface="Malgun Gothic"/>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Malgun Gothic"/>
                <a:ea typeface="Malgun Gothic"/>
                <a:cs typeface="Malgun Gothic"/>
                <a:sym typeface="Malgun Gothic"/>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Malgun Gothic"/>
                <a:ea typeface="Malgun Gothic"/>
                <a:cs typeface="Malgun Gothic"/>
                <a:sym typeface="Malgun Gothic"/>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Malgun Gothic"/>
                <a:ea typeface="Malgun Gothic"/>
                <a:cs typeface="Malgun Gothic"/>
                <a:sym typeface="Malgun Gothic"/>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Malgun Gothic"/>
                <a:ea typeface="Malgun Gothic"/>
                <a:cs typeface="Malgun Gothic"/>
                <a:sym typeface="Malgun Gothic"/>
              </a:defRPr>
            </a:lvl9pPr>
          </a:lstStyle>
          <a:p/>
        </p:txBody>
      </p:sp>
      <p:sp>
        <p:nvSpPr>
          <p:cNvPr id="87" name="Google Shape;87;p4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sz="1200">
                <a:solidFill>
                  <a:srgbClr val="888888"/>
                </a:solidFill>
                <a:latin typeface="Malgun Gothic"/>
                <a:ea typeface="Malgun Gothic"/>
                <a:cs typeface="Malgun Gothic"/>
                <a:sym typeface="Malgun Gothic"/>
              </a:defRPr>
            </a:lvl1pPr>
            <a:lvl2pPr lvl="1"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2pPr>
            <a:lvl3pPr lvl="2"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3pPr>
            <a:lvl4pPr lvl="3"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4pPr>
            <a:lvl5pPr lvl="4"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5pPr>
            <a:lvl6pPr lvl="5"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6pPr>
            <a:lvl7pPr lvl="6"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7pPr>
            <a:lvl8pPr lvl="7"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8pPr>
            <a:lvl9pPr lvl="8"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9pPr>
          </a:lstStyle>
          <a:p/>
        </p:txBody>
      </p:sp>
      <p:sp>
        <p:nvSpPr>
          <p:cNvPr id="88" name="Google Shape;88;p4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sz="1200">
                <a:solidFill>
                  <a:srgbClr val="888888"/>
                </a:solidFill>
                <a:latin typeface="Malgun Gothic"/>
                <a:ea typeface="Malgun Gothic"/>
                <a:cs typeface="Malgun Gothic"/>
                <a:sym typeface="Malgun Gothic"/>
              </a:defRPr>
            </a:lvl1pPr>
            <a:lvl2pPr lvl="1"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2pPr>
            <a:lvl3pPr lvl="2"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3pPr>
            <a:lvl4pPr lvl="3"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4pPr>
            <a:lvl5pPr lvl="4"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5pPr>
            <a:lvl6pPr lvl="5"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6pPr>
            <a:lvl7pPr lvl="6"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7pPr>
            <a:lvl8pPr lvl="7"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8pPr>
            <a:lvl9pPr lvl="8"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9pPr>
          </a:lstStyle>
          <a:p/>
        </p:txBody>
      </p:sp>
      <p:sp>
        <p:nvSpPr>
          <p:cNvPr id="89" name="Google Shape;89;p4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sz="1200">
                <a:solidFill>
                  <a:srgbClr val="888888"/>
                </a:solidFill>
                <a:latin typeface="Malgun Gothic"/>
                <a:ea typeface="Malgun Gothic"/>
                <a:cs typeface="Malgun Gothic"/>
                <a:sym typeface="Malgun Gothic"/>
              </a:defRPr>
            </a:lvl1pPr>
            <a:lvl2pPr indent="0" lvl="1" marL="0" marR="0" rtl="0" algn="r">
              <a:spcBef>
                <a:spcPts val="0"/>
              </a:spcBef>
              <a:buNone/>
              <a:defRPr sz="1200">
                <a:solidFill>
                  <a:srgbClr val="888888"/>
                </a:solidFill>
                <a:latin typeface="Malgun Gothic"/>
                <a:ea typeface="Malgun Gothic"/>
                <a:cs typeface="Malgun Gothic"/>
                <a:sym typeface="Malgun Gothic"/>
              </a:defRPr>
            </a:lvl2pPr>
            <a:lvl3pPr indent="0" lvl="2" marL="0" marR="0" rtl="0" algn="r">
              <a:spcBef>
                <a:spcPts val="0"/>
              </a:spcBef>
              <a:buNone/>
              <a:defRPr sz="1200">
                <a:solidFill>
                  <a:srgbClr val="888888"/>
                </a:solidFill>
                <a:latin typeface="Malgun Gothic"/>
                <a:ea typeface="Malgun Gothic"/>
                <a:cs typeface="Malgun Gothic"/>
                <a:sym typeface="Malgun Gothic"/>
              </a:defRPr>
            </a:lvl3pPr>
            <a:lvl4pPr indent="0" lvl="3" marL="0" marR="0" rtl="0" algn="r">
              <a:spcBef>
                <a:spcPts val="0"/>
              </a:spcBef>
              <a:buNone/>
              <a:defRPr sz="1200">
                <a:solidFill>
                  <a:srgbClr val="888888"/>
                </a:solidFill>
                <a:latin typeface="Malgun Gothic"/>
                <a:ea typeface="Malgun Gothic"/>
                <a:cs typeface="Malgun Gothic"/>
                <a:sym typeface="Malgun Gothic"/>
              </a:defRPr>
            </a:lvl4pPr>
            <a:lvl5pPr indent="0" lvl="4" marL="0" marR="0" rtl="0" algn="r">
              <a:spcBef>
                <a:spcPts val="0"/>
              </a:spcBef>
              <a:buNone/>
              <a:defRPr sz="1200">
                <a:solidFill>
                  <a:srgbClr val="888888"/>
                </a:solidFill>
                <a:latin typeface="Malgun Gothic"/>
                <a:ea typeface="Malgun Gothic"/>
                <a:cs typeface="Malgun Gothic"/>
                <a:sym typeface="Malgun Gothic"/>
              </a:defRPr>
            </a:lvl5pPr>
            <a:lvl6pPr indent="0" lvl="5" marL="0" marR="0" rtl="0" algn="r">
              <a:spcBef>
                <a:spcPts val="0"/>
              </a:spcBef>
              <a:buNone/>
              <a:defRPr sz="1200">
                <a:solidFill>
                  <a:srgbClr val="888888"/>
                </a:solidFill>
                <a:latin typeface="Malgun Gothic"/>
                <a:ea typeface="Malgun Gothic"/>
                <a:cs typeface="Malgun Gothic"/>
                <a:sym typeface="Malgun Gothic"/>
              </a:defRPr>
            </a:lvl6pPr>
            <a:lvl7pPr indent="0" lvl="6" marL="0" marR="0" rtl="0" algn="r">
              <a:spcBef>
                <a:spcPts val="0"/>
              </a:spcBef>
              <a:buNone/>
              <a:defRPr sz="1200">
                <a:solidFill>
                  <a:srgbClr val="888888"/>
                </a:solidFill>
                <a:latin typeface="Malgun Gothic"/>
                <a:ea typeface="Malgun Gothic"/>
                <a:cs typeface="Malgun Gothic"/>
                <a:sym typeface="Malgun Gothic"/>
              </a:defRPr>
            </a:lvl7pPr>
            <a:lvl8pPr indent="0" lvl="7" marL="0" marR="0" rtl="0" algn="r">
              <a:spcBef>
                <a:spcPts val="0"/>
              </a:spcBef>
              <a:buNone/>
              <a:defRPr sz="1200">
                <a:solidFill>
                  <a:srgbClr val="888888"/>
                </a:solidFill>
                <a:latin typeface="Malgun Gothic"/>
                <a:ea typeface="Malgun Gothic"/>
                <a:cs typeface="Malgun Gothic"/>
                <a:sym typeface="Malgun Gothic"/>
              </a:defRPr>
            </a:lvl8pPr>
            <a:lvl9pPr indent="0" lvl="8" marL="0" marR="0" rtl="0" algn="r">
              <a:spcBef>
                <a:spcPts val="0"/>
              </a:spcBef>
              <a:buNone/>
              <a:defRPr sz="1200">
                <a:solidFill>
                  <a:srgbClr val="888888"/>
                </a:solidFill>
                <a:latin typeface="Malgun Gothic"/>
                <a:ea typeface="Malgun Gothic"/>
                <a:cs typeface="Malgun Gothic"/>
                <a:sym typeface="Malgun Gothic"/>
              </a:defRPr>
            </a:lvl9pPr>
          </a:lstStyle>
          <a:p>
            <a:pPr indent="0" lvl="0" marL="0" rtl="0" algn="r">
              <a:spcBef>
                <a:spcPts val="0"/>
              </a:spcBef>
              <a:spcAft>
                <a:spcPts val="0"/>
              </a:spcAft>
              <a:buNone/>
            </a:pPr>
            <a:fld id="{00000000-1234-1234-1234-123412341234}" type="slidenum">
              <a:rPr lang="en-TJ"/>
              <a:t>‹#›</a:t>
            </a:fld>
            <a:endParaRPr/>
          </a:p>
        </p:txBody>
      </p:sp>
    </p:spTree>
  </p:cSld>
  <p:clrMap accent1="accent1" accent2="accent2" accent3="accent3" accent4="accent4" accent5="accent5" accent6="accent6" bg1="lt1" bg2="dk2" tx1="dk1" tx2="lt2" folHlink="folHlink" hlink="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7.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1.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4.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5.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3.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2.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8.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10.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6.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11.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13.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9.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12.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3" name="Shape 163"/>
        <p:cNvGrpSpPr/>
        <p:nvPr/>
      </p:nvGrpSpPr>
      <p:grpSpPr>
        <a:xfrm>
          <a:off x="0" y="0"/>
          <a:ext cx="0" cy="0"/>
          <a:chOff x="0" y="0"/>
          <a:chExt cx="0" cy="0"/>
        </a:xfrm>
      </p:grpSpPr>
      <p:sp>
        <p:nvSpPr>
          <p:cNvPr id="164" name="Google Shape;164;p1"/>
          <p:cNvSpPr txBox="1"/>
          <p:nvPr>
            <p:ph type="ctrTitle"/>
          </p:nvPr>
        </p:nvSpPr>
        <p:spPr>
          <a:xfrm>
            <a:off x="416121" y="1415648"/>
            <a:ext cx="11475308" cy="1213101"/>
          </a:xfrm>
          <a:prstGeom prst="rect">
            <a:avLst/>
          </a:prstGeom>
          <a:noFill/>
          <a:ln>
            <a:noFill/>
          </a:ln>
        </p:spPr>
        <p:txBody>
          <a:bodyPr anchorCtr="0" anchor="b" bIns="45700" lIns="91425" spcFirstLastPara="1" rIns="91425" wrap="square" tIns="45700">
            <a:noAutofit/>
          </a:bodyPr>
          <a:lstStyle/>
          <a:p>
            <a:pPr indent="0" lvl="0" marL="0" rtl="0" algn="ctr">
              <a:lnSpc>
                <a:spcPct val="90000"/>
              </a:lnSpc>
              <a:spcBef>
                <a:spcPts val="0"/>
              </a:spcBef>
              <a:spcAft>
                <a:spcPts val="0"/>
              </a:spcAft>
              <a:buClr>
                <a:schemeClr val="dk1"/>
              </a:buClr>
              <a:buSzPts val="6000"/>
              <a:buFont typeface="Times New Roman"/>
              <a:buNone/>
            </a:pPr>
            <a:r>
              <a:rPr b="1" lang="en-TJ">
                <a:latin typeface="Times New Roman"/>
                <a:ea typeface="Times New Roman"/>
                <a:cs typeface="Times New Roman"/>
                <a:sym typeface="Times New Roman"/>
              </a:rPr>
              <a:t>International Trade and Policy</a:t>
            </a:r>
            <a:endParaRPr b="1">
              <a:latin typeface="Times New Roman"/>
              <a:ea typeface="Times New Roman"/>
              <a:cs typeface="Times New Roman"/>
              <a:sym typeface="Times New Roman"/>
            </a:endParaRPr>
          </a:p>
        </p:txBody>
      </p:sp>
      <p:sp>
        <p:nvSpPr>
          <p:cNvPr id="165" name="Google Shape;165;p1"/>
          <p:cNvSpPr txBox="1"/>
          <p:nvPr>
            <p:ph idx="1" type="subTitle"/>
          </p:nvPr>
        </p:nvSpPr>
        <p:spPr>
          <a:xfrm>
            <a:off x="3544728" y="4616884"/>
            <a:ext cx="5994607" cy="825468"/>
          </a:xfrm>
          <a:prstGeom prst="rect">
            <a:avLst/>
          </a:prstGeom>
          <a:noFill/>
          <a:ln>
            <a:noFill/>
          </a:ln>
        </p:spPr>
        <p:txBody>
          <a:bodyPr anchorCtr="0" anchor="t" bIns="45700" lIns="91425" spcFirstLastPara="1" rIns="91425" wrap="square" tIns="45700">
            <a:noAutofit/>
          </a:bodyPr>
          <a:lstStyle/>
          <a:p>
            <a:pPr indent="0" lvl="0" marL="0" rtl="0" algn="r">
              <a:lnSpc>
                <a:spcPct val="90000"/>
              </a:lnSpc>
              <a:spcBef>
                <a:spcPts val="0"/>
              </a:spcBef>
              <a:spcAft>
                <a:spcPts val="0"/>
              </a:spcAft>
              <a:buClr>
                <a:schemeClr val="dk1"/>
              </a:buClr>
              <a:buSzPts val="2000"/>
              <a:buNone/>
            </a:pPr>
            <a:r>
              <a:rPr lang="en-TJ" sz="2000">
                <a:latin typeface="Times New Roman"/>
                <a:ea typeface="Times New Roman"/>
                <a:cs typeface="Times New Roman"/>
                <a:sym typeface="Times New Roman"/>
              </a:rPr>
              <a:t>University: </a:t>
            </a:r>
            <a:r>
              <a:rPr b="1" lang="en-TJ" sz="2000">
                <a:latin typeface="Times New Roman"/>
                <a:ea typeface="Times New Roman"/>
                <a:cs typeface="Times New Roman"/>
                <a:sym typeface="Times New Roman"/>
              </a:rPr>
              <a:t>Tajik State University of Commerce</a:t>
            </a:r>
            <a:endParaRPr/>
          </a:p>
          <a:p>
            <a:pPr indent="0" lvl="0" marL="0" rtl="0" algn="r">
              <a:lnSpc>
                <a:spcPct val="90000"/>
              </a:lnSpc>
              <a:spcBef>
                <a:spcPts val="1000"/>
              </a:spcBef>
              <a:spcAft>
                <a:spcPts val="0"/>
              </a:spcAft>
              <a:buClr>
                <a:schemeClr val="dk1"/>
              </a:buClr>
              <a:buSzPts val="2000"/>
              <a:buNone/>
            </a:pPr>
            <a:r>
              <a:rPr lang="en-TJ" sz="2000">
                <a:latin typeface="Times New Roman"/>
                <a:ea typeface="Times New Roman"/>
                <a:cs typeface="Times New Roman"/>
                <a:sym typeface="Times New Roman"/>
              </a:rPr>
              <a:t>Lecturer: </a:t>
            </a:r>
            <a:r>
              <a:rPr b="1" lang="en-TJ" sz="2000">
                <a:latin typeface="Times New Roman"/>
                <a:ea typeface="Times New Roman"/>
                <a:cs typeface="Times New Roman"/>
                <a:sym typeface="Times New Roman"/>
              </a:rPr>
              <a:t>Abduvaliev Mubinzhon, PhD </a:t>
            </a:r>
            <a:endParaRPr/>
          </a:p>
        </p:txBody>
      </p:sp>
      <p:sp>
        <p:nvSpPr>
          <p:cNvPr id="166" name="Google Shape;166;p1"/>
          <p:cNvSpPr txBox="1"/>
          <p:nvPr/>
        </p:nvSpPr>
        <p:spPr>
          <a:xfrm>
            <a:off x="582376" y="3016266"/>
            <a:ext cx="10841687" cy="665086"/>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chemeClr val="dk1"/>
              </a:buClr>
              <a:buSzPts val="3600"/>
              <a:buFont typeface="Arial"/>
              <a:buNone/>
            </a:pPr>
            <a:r>
              <a:rPr b="0" i="0" lang="en-TJ" sz="3600" u="none" cap="none" strike="noStrike">
                <a:solidFill>
                  <a:schemeClr val="dk1"/>
                </a:solidFill>
                <a:latin typeface="Times New Roman"/>
                <a:ea typeface="Times New Roman"/>
                <a:cs typeface="Times New Roman"/>
                <a:sym typeface="Times New Roman"/>
              </a:rPr>
              <a:t>WEEK 2 - </a:t>
            </a:r>
            <a:r>
              <a:rPr b="1" i="0" lang="en-TJ" sz="3600" u="none" cap="none" strike="noStrike">
                <a:solidFill>
                  <a:schemeClr val="dk1"/>
                </a:solidFill>
                <a:latin typeface="Times New Roman"/>
                <a:ea typeface="Times New Roman"/>
                <a:cs typeface="Times New Roman"/>
                <a:sym typeface="Times New Roman"/>
              </a:rPr>
              <a:t>Supply and Demand in Global Markets </a:t>
            </a:r>
            <a:endParaRPr b="1" i="0" sz="60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1" name="Shape 171"/>
        <p:cNvGrpSpPr/>
        <p:nvPr/>
      </p:nvGrpSpPr>
      <p:grpSpPr>
        <a:xfrm>
          <a:off x="0" y="0"/>
          <a:ext cx="0" cy="0"/>
          <a:chOff x="0" y="0"/>
          <a:chExt cx="0" cy="0"/>
        </a:xfrm>
      </p:grpSpPr>
      <p:pic>
        <p:nvPicPr>
          <p:cNvPr id="172" name="Google Shape;172;p2"/>
          <p:cNvPicPr preferRelativeResize="0"/>
          <p:nvPr>
            <p:ph idx="1" type="body"/>
          </p:nvPr>
        </p:nvPicPr>
        <p:blipFill rotWithShape="1">
          <a:blip r:embed="rId3">
            <a:alphaModFix/>
          </a:blip>
          <a:srcRect b="10638" l="0" r="1416" t="0"/>
          <a:stretch/>
        </p:blipFill>
        <p:spPr>
          <a:xfrm>
            <a:off x="729177" y="192805"/>
            <a:ext cx="8694223" cy="4720126"/>
          </a:xfrm>
          <a:prstGeom prst="roundRect">
            <a:avLst>
              <a:gd fmla="val 1298" name="adj"/>
            </a:avLst>
          </a:prstGeom>
          <a:solidFill>
            <a:srgbClr val="ECECEC"/>
          </a:solidFill>
          <a:ln>
            <a:noFill/>
          </a:ln>
          <a:effectLst>
            <a:reflection blurRad="0" dir="5400000" dist="5000" endA="0" endPos="28000" kx="0" rotWithShape="0" algn="bl" stA="38000" stPos="0" sy="-100000" ky="0"/>
          </a:effectLst>
        </p:spPr>
      </p:pic>
      <p:cxnSp>
        <p:nvCxnSpPr>
          <p:cNvPr id="173" name="Google Shape;173;p2"/>
          <p:cNvCxnSpPr/>
          <p:nvPr/>
        </p:nvCxnSpPr>
        <p:spPr>
          <a:xfrm>
            <a:off x="98854" y="6582033"/>
            <a:ext cx="11994292" cy="0"/>
          </a:xfrm>
          <a:prstGeom prst="straightConnector1">
            <a:avLst/>
          </a:prstGeom>
          <a:noFill/>
          <a:ln cap="flat" cmpd="sng" w="19050">
            <a:solidFill>
              <a:schemeClr val="accent5"/>
            </a:solidFill>
            <a:prstDash val="solid"/>
            <a:miter lim="800000"/>
            <a:headEnd len="sm" w="sm" type="none"/>
            <a:tailEnd len="sm" w="sm" type="none"/>
          </a:ln>
        </p:spPr>
      </p:cxnSp>
      <p:sp>
        <p:nvSpPr>
          <p:cNvPr id="174" name="Google Shape;174;p2"/>
          <p:cNvSpPr txBox="1"/>
          <p:nvPr/>
        </p:nvSpPr>
        <p:spPr>
          <a:xfrm>
            <a:off x="546263" y="5188897"/>
            <a:ext cx="8877137" cy="10156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en-TJ" sz="2000" u="none" cap="none" strike="noStrike">
                <a:solidFill>
                  <a:srgbClr val="0F1115"/>
                </a:solidFill>
                <a:latin typeface="Times New Roman"/>
                <a:ea typeface="Times New Roman"/>
                <a:cs typeface="Times New Roman"/>
                <a:sym typeface="Times New Roman"/>
              </a:rPr>
              <a:t>The foundation of global trade rests on the intricate interplay of shared human need,  the pursuit of comparative advantage, and the enduring structures of cooperation that transform geographic distance into economic interdependence.</a:t>
            </a:r>
            <a:endParaRPr b="1" i="0" sz="2000" u="none" cap="none" strike="noStrike">
              <a:solidFill>
                <a:schemeClr val="dk1"/>
              </a:solidFill>
              <a:latin typeface="Times New Roman"/>
              <a:ea typeface="Times New Roman"/>
              <a:cs typeface="Times New Roman"/>
              <a:sym typeface="Times New Roman"/>
            </a:endParaRPr>
          </a:p>
        </p:txBody>
      </p:sp>
      <p:sp>
        <p:nvSpPr>
          <p:cNvPr id="175" name="Google Shape;175;p2"/>
          <p:cNvSpPr txBox="1"/>
          <p:nvPr/>
        </p:nvSpPr>
        <p:spPr>
          <a:xfrm>
            <a:off x="1021277" y="295983"/>
            <a:ext cx="4457204"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en-TJ" sz="2400" u="none" cap="none" strike="noStrike">
                <a:solidFill>
                  <a:srgbClr val="FFFF00"/>
                </a:solidFill>
                <a:latin typeface="Times New Roman"/>
                <a:ea typeface="Times New Roman"/>
                <a:cs typeface="Times New Roman"/>
                <a:sym typeface="Times New Roman"/>
              </a:rPr>
              <a:t>The Foundation of Global Trade</a:t>
            </a:r>
            <a:r>
              <a:rPr b="0" i="0" lang="en-TJ" sz="2400" u="none" cap="none" strike="noStrike">
                <a:solidFill>
                  <a:srgbClr val="FFFF00"/>
                </a:solidFill>
                <a:latin typeface="Times New Roman"/>
                <a:ea typeface="Times New Roman"/>
                <a:cs typeface="Times New Roman"/>
                <a:sym typeface="Times New Roman"/>
              </a:rPr>
              <a:t> </a:t>
            </a:r>
            <a:endParaRPr sz="2400">
              <a:solidFill>
                <a:srgbClr val="FFFF00"/>
              </a:solidFill>
              <a:latin typeface="Times New Roman"/>
              <a:ea typeface="Times New Roman"/>
              <a:cs typeface="Times New Roman"/>
              <a:sym typeface="Times New Roman"/>
            </a:endParaRPr>
          </a:p>
        </p:txBody>
      </p:sp>
      <p:sp>
        <p:nvSpPr>
          <p:cNvPr id="176" name="Google Shape;176;p2"/>
          <p:cNvSpPr txBox="1"/>
          <p:nvPr/>
        </p:nvSpPr>
        <p:spPr>
          <a:xfrm>
            <a:off x="9423400" y="526815"/>
            <a:ext cx="2669746" cy="61555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TJ" sz="1700" u="none" strike="noStrike">
                <a:solidFill>
                  <a:srgbClr val="0F1115"/>
                </a:solidFill>
                <a:latin typeface="Times New Roman"/>
                <a:ea typeface="Times New Roman"/>
                <a:cs typeface="Times New Roman"/>
                <a:sym typeface="Times New Roman"/>
              </a:rPr>
              <a:t>Source: Gemini created </a:t>
            </a:r>
            <a:endParaRPr/>
          </a:p>
          <a:p>
            <a:pPr indent="0" lvl="0" marL="0" marR="0" rtl="0" algn="l">
              <a:spcBef>
                <a:spcPts val="0"/>
              </a:spcBef>
              <a:spcAft>
                <a:spcPts val="0"/>
              </a:spcAft>
              <a:buNone/>
            </a:pPr>
            <a:r>
              <a:rPr b="0" i="0" lang="en-TJ" sz="1700" u="none" strike="noStrike">
                <a:solidFill>
                  <a:srgbClr val="0F1115"/>
                </a:solidFill>
                <a:latin typeface="Times New Roman"/>
                <a:ea typeface="Times New Roman"/>
                <a:cs typeface="Times New Roman"/>
                <a:sym typeface="Times New Roman"/>
              </a:rPr>
              <a:t>foto" (Google, April, 2026)</a:t>
            </a:r>
            <a:endParaRPr sz="1700">
              <a:solidFill>
                <a:schemeClr val="dk1"/>
              </a:solidFill>
              <a:latin typeface="Times New Roman"/>
              <a:ea typeface="Times New Roman"/>
              <a:cs typeface="Times New Roman"/>
              <a:sym typeface="Times New Roman"/>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1" name="Shape 181"/>
        <p:cNvGrpSpPr/>
        <p:nvPr/>
      </p:nvGrpSpPr>
      <p:grpSpPr>
        <a:xfrm>
          <a:off x="0" y="0"/>
          <a:ext cx="0" cy="0"/>
          <a:chOff x="0" y="0"/>
          <a:chExt cx="0" cy="0"/>
        </a:xfrm>
      </p:grpSpPr>
      <p:sp>
        <p:nvSpPr>
          <p:cNvPr id="182" name="Google Shape;182;p3"/>
          <p:cNvSpPr txBox="1"/>
          <p:nvPr>
            <p:ph type="title"/>
          </p:nvPr>
        </p:nvSpPr>
        <p:spPr>
          <a:xfrm>
            <a:off x="429043" y="415341"/>
            <a:ext cx="11030646" cy="1188409"/>
          </a:xfrm>
          <a:prstGeom prst="rect">
            <a:avLst/>
          </a:prstGeom>
          <a:noFill/>
          <a:ln>
            <a:noFill/>
          </a:ln>
        </p:spPr>
        <p:txBody>
          <a:bodyPr anchorCtr="0" anchor="b" bIns="45700" lIns="91425" spcFirstLastPara="1" rIns="91425" wrap="square" tIns="45700">
            <a:noAutofit/>
          </a:bodyPr>
          <a:lstStyle/>
          <a:p>
            <a:pPr indent="0" lvl="0" marL="0" rtl="0" algn="l">
              <a:lnSpc>
                <a:spcPct val="100000"/>
              </a:lnSpc>
              <a:spcBef>
                <a:spcPts val="0"/>
              </a:spcBef>
              <a:spcAft>
                <a:spcPts val="0"/>
              </a:spcAft>
              <a:buClr>
                <a:srgbClr val="000000"/>
              </a:buClr>
              <a:buSzPts val="3200"/>
              <a:buFont typeface="Times New Roman"/>
              <a:buNone/>
            </a:pPr>
            <a:r>
              <a:rPr b="1" lang="en-TJ">
                <a:solidFill>
                  <a:srgbClr val="000000"/>
                </a:solidFill>
                <a:latin typeface="Times New Roman"/>
                <a:ea typeface="Times New Roman"/>
                <a:cs typeface="Times New Roman"/>
                <a:sym typeface="Times New Roman"/>
              </a:rPr>
              <a:t>The Framework - From Autarky to Global Trade</a:t>
            </a:r>
            <a:br>
              <a:rPr lang="en-TJ" sz="3600">
                <a:latin typeface="Times New Roman"/>
                <a:ea typeface="Times New Roman"/>
                <a:cs typeface="Times New Roman"/>
                <a:sym typeface="Times New Roman"/>
              </a:rPr>
            </a:br>
            <a:r>
              <a:rPr i="1" lang="en-TJ" sz="2800">
                <a:solidFill>
                  <a:srgbClr val="000000"/>
                </a:solidFill>
                <a:latin typeface="Times New Roman"/>
                <a:ea typeface="Times New Roman"/>
                <a:cs typeface="Times New Roman"/>
                <a:sym typeface="Times New Roman"/>
              </a:rPr>
              <a:t>The Closed Economy Equilibrium</a:t>
            </a:r>
            <a:endParaRPr i="1" sz="3600">
              <a:latin typeface="Times New Roman"/>
              <a:ea typeface="Times New Roman"/>
              <a:cs typeface="Times New Roman"/>
              <a:sym typeface="Times New Roman"/>
            </a:endParaRPr>
          </a:p>
        </p:txBody>
      </p:sp>
      <p:cxnSp>
        <p:nvCxnSpPr>
          <p:cNvPr id="183" name="Google Shape;183;p3"/>
          <p:cNvCxnSpPr/>
          <p:nvPr/>
        </p:nvCxnSpPr>
        <p:spPr>
          <a:xfrm>
            <a:off x="98854" y="6582033"/>
            <a:ext cx="11994292" cy="0"/>
          </a:xfrm>
          <a:prstGeom prst="straightConnector1">
            <a:avLst/>
          </a:prstGeom>
          <a:noFill/>
          <a:ln cap="flat" cmpd="sng" w="19050">
            <a:solidFill>
              <a:schemeClr val="accent5"/>
            </a:solidFill>
            <a:prstDash val="solid"/>
            <a:miter lim="800000"/>
            <a:headEnd len="sm" w="sm" type="none"/>
            <a:tailEnd len="sm" w="sm" type="none"/>
          </a:ln>
        </p:spPr>
      </p:cxnSp>
      <p:pic>
        <p:nvPicPr>
          <p:cNvPr id="184" name="Google Shape;184;p3"/>
          <p:cNvPicPr preferRelativeResize="0"/>
          <p:nvPr/>
        </p:nvPicPr>
        <p:blipFill rotWithShape="1">
          <a:blip r:embed="rId3">
            <a:alphaModFix/>
          </a:blip>
          <a:srcRect b="0" l="0" r="0" t="9216"/>
          <a:stretch/>
        </p:blipFill>
        <p:spPr>
          <a:xfrm>
            <a:off x="599193" y="2414382"/>
            <a:ext cx="7891664" cy="3859615"/>
          </a:xfrm>
          <a:prstGeom prst="rect">
            <a:avLst/>
          </a:prstGeom>
          <a:noFill/>
          <a:ln cap="flat" cmpd="sng" w="9525">
            <a:solidFill>
              <a:srgbClr val="BFBFBF"/>
            </a:solidFill>
            <a:prstDash val="solid"/>
            <a:round/>
            <a:headEnd len="sm" w="sm" type="none"/>
            <a:tailEnd len="sm" w="sm" type="none"/>
          </a:ln>
        </p:spPr>
      </p:pic>
      <p:sp>
        <p:nvSpPr>
          <p:cNvPr id="185" name="Google Shape;185;p3"/>
          <p:cNvSpPr txBox="1"/>
          <p:nvPr/>
        </p:nvSpPr>
        <p:spPr>
          <a:xfrm>
            <a:off x="98854" y="1911786"/>
            <a:ext cx="7800513" cy="490199"/>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None/>
            </a:pPr>
            <a:r>
              <a:rPr b="1" lang="en-TJ" sz="2400">
                <a:solidFill>
                  <a:srgbClr val="000000"/>
                </a:solidFill>
                <a:latin typeface="Times New Roman"/>
                <a:ea typeface="Times New Roman"/>
                <a:cs typeface="Times New Roman"/>
                <a:sym typeface="Times New Roman"/>
              </a:rPr>
              <a:t>Figure 1. Autarky Equilibrium in a Closed Economy</a:t>
            </a:r>
            <a:endParaRPr sz="2000">
              <a:solidFill>
                <a:schemeClr val="dk1"/>
              </a:solidFill>
              <a:latin typeface="Calibri"/>
              <a:ea typeface="Calibri"/>
              <a:cs typeface="Calibri"/>
              <a:sym typeface="Calibri"/>
            </a:endParaRPr>
          </a:p>
        </p:txBody>
      </p:sp>
      <p:sp>
        <p:nvSpPr>
          <p:cNvPr id="186" name="Google Shape;186;p3"/>
          <p:cNvSpPr txBox="1"/>
          <p:nvPr/>
        </p:nvSpPr>
        <p:spPr>
          <a:xfrm>
            <a:off x="8701089" y="2414382"/>
            <a:ext cx="3392058"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TJ" sz="1800">
                <a:solidFill>
                  <a:schemeClr val="dk1"/>
                </a:solidFill>
                <a:latin typeface="Times New Roman"/>
                <a:ea typeface="Times New Roman"/>
                <a:cs typeface="Times New Roman"/>
                <a:sym typeface="Times New Roman"/>
              </a:rPr>
              <a:t>Source: Created by the author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1" name="Shape 191"/>
        <p:cNvGrpSpPr/>
        <p:nvPr/>
      </p:nvGrpSpPr>
      <p:grpSpPr>
        <a:xfrm>
          <a:off x="0" y="0"/>
          <a:ext cx="0" cy="0"/>
          <a:chOff x="0" y="0"/>
          <a:chExt cx="0" cy="0"/>
        </a:xfrm>
      </p:grpSpPr>
      <p:sp>
        <p:nvSpPr>
          <p:cNvPr id="192" name="Google Shape;192;p4"/>
          <p:cNvSpPr txBox="1"/>
          <p:nvPr>
            <p:ph type="title"/>
          </p:nvPr>
        </p:nvSpPr>
        <p:spPr>
          <a:xfrm>
            <a:off x="642798" y="454783"/>
            <a:ext cx="8703083" cy="764132"/>
          </a:xfrm>
          <a:prstGeom prst="rect">
            <a:avLst/>
          </a:prstGeom>
          <a:noFill/>
          <a:ln>
            <a:noFill/>
          </a:ln>
        </p:spPr>
        <p:txBody>
          <a:bodyPr anchorCtr="0" anchor="b" bIns="45700" lIns="91425" spcFirstLastPara="1" rIns="91425" wrap="square" tIns="45700">
            <a:normAutofit/>
          </a:bodyPr>
          <a:lstStyle/>
          <a:p>
            <a:pPr indent="0" lvl="0" marL="0" rtl="0" algn="l">
              <a:lnSpc>
                <a:spcPct val="115000"/>
              </a:lnSpc>
              <a:spcBef>
                <a:spcPts val="0"/>
              </a:spcBef>
              <a:spcAft>
                <a:spcPts val="0"/>
              </a:spcAft>
              <a:buClr>
                <a:srgbClr val="000000"/>
              </a:buClr>
              <a:buSzPts val="3200"/>
              <a:buFont typeface="Times New Roman"/>
              <a:buNone/>
            </a:pPr>
            <a:r>
              <a:rPr b="1" lang="en-TJ">
                <a:solidFill>
                  <a:srgbClr val="000000"/>
                </a:solidFill>
                <a:latin typeface="Times New Roman"/>
                <a:ea typeface="Times New Roman"/>
                <a:cs typeface="Times New Roman"/>
                <a:sym typeface="Times New Roman"/>
              </a:rPr>
              <a:t>Defining the World Market</a:t>
            </a:r>
            <a:endParaRPr b="1">
              <a:latin typeface="Times New Roman"/>
              <a:ea typeface="Times New Roman"/>
              <a:cs typeface="Times New Roman"/>
              <a:sym typeface="Times New Roman"/>
            </a:endParaRPr>
          </a:p>
        </p:txBody>
      </p:sp>
      <p:sp>
        <p:nvSpPr>
          <p:cNvPr id="193" name="Google Shape;193;p4"/>
          <p:cNvSpPr txBox="1"/>
          <p:nvPr>
            <p:ph idx="1" type="body"/>
          </p:nvPr>
        </p:nvSpPr>
        <p:spPr>
          <a:xfrm>
            <a:off x="429042" y="1540223"/>
            <a:ext cx="8477452" cy="4681060"/>
          </a:xfrm>
          <a:prstGeom prst="rect">
            <a:avLst/>
          </a:prstGeom>
          <a:noFill/>
          <a:ln>
            <a:noFill/>
          </a:ln>
        </p:spPr>
        <p:txBody>
          <a:bodyPr anchorCtr="0" anchor="t" bIns="45700" lIns="91425" spcFirstLastPara="1" rIns="91425" wrap="square" tIns="45700">
            <a:normAutofit/>
          </a:bodyPr>
          <a:lstStyle/>
          <a:p>
            <a:pPr indent="-228600" lvl="0" marL="228600" rtl="0" algn="l">
              <a:lnSpc>
                <a:spcPct val="150000"/>
              </a:lnSpc>
              <a:spcBef>
                <a:spcPts val="0"/>
              </a:spcBef>
              <a:spcAft>
                <a:spcPts val="0"/>
              </a:spcAft>
              <a:buClr>
                <a:srgbClr val="0F1115"/>
              </a:buClr>
              <a:buSzPts val="2000"/>
              <a:buFont typeface="Noto Sans Symbols"/>
              <a:buChar char="✔"/>
            </a:pPr>
            <a:r>
              <a:rPr b="0" i="0" lang="en-TJ" sz="2000" u="none" strike="noStrike">
                <a:solidFill>
                  <a:srgbClr val="0F1115"/>
                </a:solidFill>
                <a:latin typeface="Times New Roman"/>
                <a:ea typeface="Times New Roman"/>
                <a:cs typeface="Times New Roman"/>
                <a:sym typeface="Times New Roman"/>
              </a:rPr>
              <a:t>The world market is the global arena where the aggregate supply and  demand from all countries interact to determine a single equilibrium world price for a   traded good.</a:t>
            </a:r>
            <a:endParaRPr/>
          </a:p>
          <a:p>
            <a:pPr indent="-228600" lvl="0" marL="228600" rtl="0" algn="l">
              <a:lnSpc>
                <a:spcPct val="150000"/>
              </a:lnSpc>
              <a:spcBef>
                <a:spcPts val="1000"/>
              </a:spcBef>
              <a:spcAft>
                <a:spcPts val="0"/>
              </a:spcAft>
              <a:buClr>
                <a:srgbClr val="0F1115"/>
              </a:buClr>
              <a:buSzPts val="2000"/>
              <a:buFont typeface="Noto Sans Symbols"/>
              <a:buChar char="✔"/>
            </a:pPr>
            <a:r>
              <a:rPr lang="en-TJ" sz="2000">
                <a:solidFill>
                  <a:srgbClr val="0F1115"/>
                </a:solidFill>
                <a:latin typeface="Times New Roman"/>
                <a:ea typeface="Times New Roman"/>
                <a:cs typeface="Times New Roman"/>
                <a:sym typeface="Times New Roman"/>
              </a:rPr>
              <a:t>Global demand is the sum of the demand from all countries at each possible    price, while global supply is the sum of the supply from all  producing nations. </a:t>
            </a:r>
            <a:endParaRPr/>
          </a:p>
          <a:p>
            <a:pPr indent="-228600" lvl="0" marL="228600" rtl="0" algn="l">
              <a:lnSpc>
                <a:spcPct val="150000"/>
              </a:lnSpc>
              <a:spcBef>
                <a:spcPts val="1000"/>
              </a:spcBef>
              <a:spcAft>
                <a:spcPts val="0"/>
              </a:spcAft>
              <a:buClr>
                <a:srgbClr val="0F1115"/>
              </a:buClr>
              <a:buSzPts val="2000"/>
              <a:buFont typeface="Noto Sans Symbols"/>
              <a:buChar char="✔"/>
            </a:pPr>
            <a:r>
              <a:rPr lang="en-TJ" sz="2000">
                <a:solidFill>
                  <a:srgbClr val="0F1115"/>
                </a:solidFill>
                <a:latin typeface="Times New Roman"/>
                <a:ea typeface="Times New Roman"/>
                <a:cs typeface="Times New Roman"/>
                <a:sym typeface="Times New Roman"/>
              </a:rPr>
              <a:t>The world market functions as the arbitrage mechanism that eliminates price   differentials across countries, subject to trade costs and policy barriers. </a:t>
            </a:r>
            <a:endParaRPr sz="2000">
              <a:solidFill>
                <a:srgbClr val="0F1115"/>
              </a:solidFill>
              <a:latin typeface="Times New Roman"/>
              <a:ea typeface="Times New Roman"/>
              <a:cs typeface="Times New Roman"/>
              <a:sym typeface="Times New Roman"/>
            </a:endParaRPr>
          </a:p>
        </p:txBody>
      </p:sp>
      <p:cxnSp>
        <p:nvCxnSpPr>
          <p:cNvPr id="194" name="Google Shape;194;p4"/>
          <p:cNvCxnSpPr/>
          <p:nvPr/>
        </p:nvCxnSpPr>
        <p:spPr>
          <a:xfrm>
            <a:off x="98854" y="6582033"/>
            <a:ext cx="11994292" cy="0"/>
          </a:xfrm>
          <a:prstGeom prst="straightConnector1">
            <a:avLst/>
          </a:prstGeom>
          <a:noFill/>
          <a:ln cap="flat" cmpd="sng" w="19050">
            <a:solidFill>
              <a:schemeClr val="accent5"/>
            </a:solidFill>
            <a:prstDash val="solid"/>
            <a:miter lim="800000"/>
            <a:headEnd len="sm" w="sm" type="none"/>
            <a:tailEnd len="sm" w="sm" type="none"/>
          </a:ln>
        </p:spPr>
      </p:cxn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9" name="Shape 199"/>
        <p:cNvGrpSpPr/>
        <p:nvPr/>
      </p:nvGrpSpPr>
      <p:grpSpPr>
        <a:xfrm>
          <a:off x="0" y="0"/>
          <a:ext cx="0" cy="0"/>
          <a:chOff x="0" y="0"/>
          <a:chExt cx="0" cy="0"/>
        </a:xfrm>
      </p:grpSpPr>
      <p:sp>
        <p:nvSpPr>
          <p:cNvPr id="200" name="Google Shape;200;p5"/>
          <p:cNvSpPr txBox="1"/>
          <p:nvPr>
            <p:ph type="title"/>
          </p:nvPr>
        </p:nvSpPr>
        <p:spPr>
          <a:xfrm>
            <a:off x="429042" y="415342"/>
            <a:ext cx="11557687" cy="76413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000000"/>
              </a:buClr>
              <a:buSzPts val="3200"/>
              <a:buFont typeface="Times New Roman"/>
              <a:buNone/>
            </a:pPr>
            <a:r>
              <a:rPr b="1" lang="en-TJ">
                <a:solidFill>
                  <a:srgbClr val="000000"/>
                </a:solidFill>
                <a:latin typeface="Times New Roman"/>
                <a:ea typeface="Times New Roman"/>
                <a:cs typeface="Times New Roman"/>
                <a:sym typeface="Times New Roman"/>
              </a:rPr>
              <a:t>Figure 2. General Equilibrium of World Trade</a:t>
            </a:r>
            <a:endParaRPr b="1">
              <a:latin typeface="Times New Roman"/>
              <a:ea typeface="Times New Roman"/>
              <a:cs typeface="Times New Roman"/>
              <a:sym typeface="Times New Roman"/>
            </a:endParaRPr>
          </a:p>
        </p:txBody>
      </p:sp>
      <p:cxnSp>
        <p:nvCxnSpPr>
          <p:cNvPr id="201" name="Google Shape;201;p5"/>
          <p:cNvCxnSpPr/>
          <p:nvPr/>
        </p:nvCxnSpPr>
        <p:spPr>
          <a:xfrm>
            <a:off x="98854" y="6582033"/>
            <a:ext cx="11994292" cy="0"/>
          </a:xfrm>
          <a:prstGeom prst="straightConnector1">
            <a:avLst/>
          </a:prstGeom>
          <a:noFill/>
          <a:ln cap="flat" cmpd="sng" w="19050">
            <a:solidFill>
              <a:schemeClr val="accent5"/>
            </a:solidFill>
            <a:prstDash val="solid"/>
            <a:miter lim="800000"/>
            <a:headEnd len="sm" w="sm" type="none"/>
            <a:tailEnd len="sm" w="sm" type="none"/>
          </a:ln>
        </p:spPr>
      </p:cxnSp>
      <p:pic>
        <p:nvPicPr>
          <p:cNvPr id="202" name="Google Shape;202;p5"/>
          <p:cNvPicPr preferRelativeResize="0"/>
          <p:nvPr>
            <p:ph idx="1" type="body"/>
          </p:nvPr>
        </p:nvPicPr>
        <p:blipFill rotWithShape="1">
          <a:blip r:embed="rId3">
            <a:alphaModFix/>
          </a:blip>
          <a:srcRect b="0" l="0" r="0" t="0"/>
          <a:stretch/>
        </p:blipFill>
        <p:spPr>
          <a:xfrm>
            <a:off x="580901" y="1584850"/>
            <a:ext cx="8099961" cy="4419842"/>
          </a:xfrm>
          <a:prstGeom prst="rect">
            <a:avLst/>
          </a:prstGeom>
          <a:noFill/>
          <a:ln cap="flat" cmpd="sng" w="9525">
            <a:solidFill>
              <a:srgbClr val="BFBFBF"/>
            </a:solidFill>
            <a:prstDash val="solid"/>
            <a:round/>
            <a:headEnd len="sm" w="sm" type="none"/>
            <a:tailEnd len="sm" w="sm" type="none"/>
          </a:ln>
        </p:spPr>
      </p:pic>
      <p:sp>
        <p:nvSpPr>
          <p:cNvPr id="203" name="Google Shape;203;p5"/>
          <p:cNvSpPr txBox="1"/>
          <p:nvPr/>
        </p:nvSpPr>
        <p:spPr>
          <a:xfrm>
            <a:off x="8799942" y="1584850"/>
            <a:ext cx="3392058"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TJ" sz="1800">
                <a:solidFill>
                  <a:schemeClr val="dk1"/>
                </a:solidFill>
                <a:latin typeface="Times New Roman"/>
                <a:ea typeface="Times New Roman"/>
                <a:cs typeface="Times New Roman"/>
                <a:sym typeface="Times New Roman"/>
              </a:rPr>
              <a:t>Source: Created by the author </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8" name="Shape 208"/>
        <p:cNvGrpSpPr/>
        <p:nvPr/>
      </p:nvGrpSpPr>
      <p:grpSpPr>
        <a:xfrm>
          <a:off x="0" y="0"/>
          <a:ext cx="0" cy="0"/>
          <a:chOff x="0" y="0"/>
          <a:chExt cx="0" cy="0"/>
        </a:xfrm>
      </p:grpSpPr>
      <p:sp>
        <p:nvSpPr>
          <p:cNvPr id="209" name="Google Shape;209;p6"/>
          <p:cNvSpPr txBox="1"/>
          <p:nvPr>
            <p:ph type="title"/>
          </p:nvPr>
        </p:nvSpPr>
        <p:spPr>
          <a:xfrm>
            <a:off x="604197" y="564241"/>
            <a:ext cx="10817351" cy="689064"/>
          </a:xfrm>
          <a:prstGeom prst="rect">
            <a:avLst/>
          </a:prstGeom>
          <a:noFill/>
          <a:ln>
            <a:noFill/>
          </a:ln>
        </p:spPr>
        <p:txBody>
          <a:bodyPr anchorCtr="0" anchor="b" bIns="45700" lIns="91425" spcFirstLastPara="1" rIns="91425" wrap="square" tIns="45700">
            <a:noAutofit/>
          </a:bodyPr>
          <a:lstStyle/>
          <a:p>
            <a:pPr indent="0" lvl="0" marL="0" rtl="0" algn="l">
              <a:lnSpc>
                <a:spcPct val="115000"/>
              </a:lnSpc>
              <a:spcBef>
                <a:spcPts val="0"/>
              </a:spcBef>
              <a:spcAft>
                <a:spcPts val="0"/>
              </a:spcAft>
              <a:buClr>
                <a:srgbClr val="000000"/>
              </a:buClr>
              <a:buSzPts val="3200"/>
              <a:buFont typeface="Times New Roman"/>
              <a:buNone/>
            </a:pPr>
            <a:r>
              <a:rPr b="1" lang="en-TJ">
                <a:solidFill>
                  <a:srgbClr val="000000"/>
                </a:solidFill>
                <a:latin typeface="Times New Roman"/>
                <a:ea typeface="Times New Roman"/>
                <a:cs typeface="Times New Roman"/>
                <a:sym typeface="Times New Roman"/>
              </a:rPr>
              <a:t>Deriving Import Demand and Export Supply</a:t>
            </a:r>
            <a:endParaRPr i="1">
              <a:latin typeface="Calibri"/>
              <a:ea typeface="Calibri"/>
              <a:cs typeface="Calibri"/>
              <a:sym typeface="Calibri"/>
            </a:endParaRPr>
          </a:p>
        </p:txBody>
      </p:sp>
      <p:cxnSp>
        <p:nvCxnSpPr>
          <p:cNvPr id="210" name="Google Shape;210;p6"/>
          <p:cNvCxnSpPr/>
          <p:nvPr/>
        </p:nvCxnSpPr>
        <p:spPr>
          <a:xfrm>
            <a:off x="98854" y="6582033"/>
            <a:ext cx="11994292" cy="0"/>
          </a:xfrm>
          <a:prstGeom prst="straightConnector1">
            <a:avLst/>
          </a:prstGeom>
          <a:noFill/>
          <a:ln cap="flat" cmpd="sng" w="19050">
            <a:solidFill>
              <a:schemeClr val="accent5"/>
            </a:solidFill>
            <a:prstDash val="solid"/>
            <a:miter lim="800000"/>
            <a:headEnd len="sm" w="sm" type="none"/>
            <a:tailEnd len="sm" w="sm" type="none"/>
          </a:ln>
        </p:spPr>
      </p:cxnSp>
      <p:pic>
        <p:nvPicPr>
          <p:cNvPr id="211" name="Google Shape;211;p6"/>
          <p:cNvPicPr preferRelativeResize="0"/>
          <p:nvPr>
            <p:ph idx="1" type="body"/>
          </p:nvPr>
        </p:nvPicPr>
        <p:blipFill rotWithShape="1">
          <a:blip r:embed="rId3">
            <a:alphaModFix/>
          </a:blip>
          <a:srcRect b="0" l="0" r="0" t="7987"/>
          <a:stretch/>
        </p:blipFill>
        <p:spPr>
          <a:xfrm>
            <a:off x="707715" y="2149475"/>
            <a:ext cx="8032524" cy="4135438"/>
          </a:xfrm>
          <a:prstGeom prst="rect">
            <a:avLst/>
          </a:prstGeom>
          <a:noFill/>
          <a:ln cap="flat" cmpd="sng" w="9525">
            <a:solidFill>
              <a:srgbClr val="FFFFFF"/>
            </a:solidFill>
            <a:prstDash val="solid"/>
            <a:round/>
            <a:headEnd len="sm" w="sm" type="none"/>
            <a:tailEnd len="sm" w="sm" type="none"/>
          </a:ln>
        </p:spPr>
      </p:pic>
      <p:sp>
        <p:nvSpPr>
          <p:cNvPr id="212" name="Google Shape;212;p6"/>
          <p:cNvSpPr txBox="1"/>
          <p:nvPr/>
        </p:nvSpPr>
        <p:spPr>
          <a:xfrm>
            <a:off x="286538" y="1577081"/>
            <a:ext cx="8899423" cy="423834"/>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None/>
            </a:pPr>
            <a:r>
              <a:rPr b="1" lang="en-TJ" sz="2000">
                <a:solidFill>
                  <a:srgbClr val="000000"/>
                </a:solidFill>
                <a:latin typeface="Times New Roman"/>
                <a:ea typeface="Times New Roman"/>
                <a:cs typeface="Times New Roman"/>
                <a:sym typeface="Times New Roman"/>
              </a:rPr>
              <a:t>Figure 3. Import Demand Curve Derivation: Domestic Gap vs World Price</a:t>
            </a:r>
            <a:endParaRPr sz="1800">
              <a:solidFill>
                <a:schemeClr val="dk1"/>
              </a:solidFill>
              <a:latin typeface="Calibri"/>
              <a:ea typeface="Calibri"/>
              <a:cs typeface="Calibri"/>
              <a:sym typeface="Calibri"/>
            </a:endParaRPr>
          </a:p>
        </p:txBody>
      </p:sp>
      <p:sp>
        <p:nvSpPr>
          <p:cNvPr id="213" name="Google Shape;213;p6"/>
          <p:cNvSpPr txBox="1"/>
          <p:nvPr/>
        </p:nvSpPr>
        <p:spPr>
          <a:xfrm>
            <a:off x="8875942" y="2493294"/>
            <a:ext cx="3392100" cy="3693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TJ" sz="1800">
                <a:solidFill>
                  <a:schemeClr val="dk1"/>
                </a:solidFill>
                <a:latin typeface="Malgun Gothic"/>
                <a:ea typeface="Malgun Gothic"/>
                <a:cs typeface="Malgun Gothic"/>
                <a:sym typeface="Malgun Gothic"/>
              </a:rPr>
              <a:t>Source: Created by the author </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8" name="Shape 218"/>
        <p:cNvGrpSpPr/>
        <p:nvPr/>
      </p:nvGrpSpPr>
      <p:grpSpPr>
        <a:xfrm>
          <a:off x="0" y="0"/>
          <a:ext cx="0" cy="0"/>
          <a:chOff x="0" y="0"/>
          <a:chExt cx="0" cy="0"/>
        </a:xfrm>
      </p:grpSpPr>
      <p:sp>
        <p:nvSpPr>
          <p:cNvPr id="219" name="Google Shape;219;p7"/>
          <p:cNvSpPr txBox="1"/>
          <p:nvPr>
            <p:ph type="title"/>
          </p:nvPr>
        </p:nvSpPr>
        <p:spPr>
          <a:xfrm>
            <a:off x="429042" y="415342"/>
            <a:ext cx="11557687" cy="764132"/>
          </a:xfrm>
          <a:prstGeom prst="rect">
            <a:avLst/>
          </a:prstGeom>
          <a:noFill/>
          <a:ln>
            <a:noFill/>
          </a:ln>
        </p:spPr>
        <p:txBody>
          <a:bodyPr anchorCtr="0" anchor="b" bIns="45700" lIns="91425" spcFirstLastPara="1" rIns="91425" wrap="square" tIns="45700">
            <a:normAutofit/>
          </a:bodyPr>
          <a:lstStyle/>
          <a:p>
            <a:pPr indent="0" lvl="0" marL="0" rtl="0" algn="l">
              <a:lnSpc>
                <a:spcPct val="115000"/>
              </a:lnSpc>
              <a:spcBef>
                <a:spcPts val="0"/>
              </a:spcBef>
              <a:spcAft>
                <a:spcPts val="0"/>
              </a:spcAft>
              <a:buClr>
                <a:srgbClr val="000000"/>
              </a:buClr>
              <a:buSzPts val="3200"/>
              <a:buFont typeface="Times New Roman"/>
              <a:buNone/>
            </a:pPr>
            <a:r>
              <a:rPr b="1" lang="en-TJ">
                <a:solidFill>
                  <a:srgbClr val="000000"/>
                </a:solidFill>
                <a:latin typeface="Times New Roman"/>
                <a:ea typeface="Times New Roman"/>
                <a:cs typeface="Times New Roman"/>
                <a:sym typeface="Times New Roman"/>
              </a:rPr>
              <a:t>The Import Demand </a:t>
            </a:r>
            <a:r>
              <a:rPr lang="en-TJ">
                <a:solidFill>
                  <a:srgbClr val="000000"/>
                </a:solidFill>
                <a:latin typeface="Times New Roman"/>
                <a:ea typeface="Times New Roman"/>
                <a:cs typeface="Times New Roman"/>
                <a:sym typeface="Times New Roman"/>
              </a:rPr>
              <a:t>(MD)  </a:t>
            </a:r>
            <a:endParaRPr>
              <a:solidFill>
                <a:srgbClr val="000000"/>
              </a:solidFill>
              <a:latin typeface="Times New Roman"/>
              <a:ea typeface="Times New Roman"/>
              <a:cs typeface="Times New Roman"/>
              <a:sym typeface="Times New Roman"/>
            </a:endParaRPr>
          </a:p>
        </p:txBody>
      </p:sp>
      <p:sp>
        <p:nvSpPr>
          <p:cNvPr id="220" name="Google Shape;220;p7"/>
          <p:cNvSpPr txBox="1"/>
          <p:nvPr>
            <p:ph idx="1" type="body"/>
          </p:nvPr>
        </p:nvSpPr>
        <p:spPr>
          <a:xfrm>
            <a:off x="429042" y="1603762"/>
            <a:ext cx="8311197" cy="4681060"/>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rgbClr val="000000"/>
              </a:buClr>
              <a:buSzPts val="2000"/>
              <a:buNone/>
            </a:pPr>
            <a:r>
              <a:rPr lang="en-TJ" sz="2000">
                <a:solidFill>
                  <a:srgbClr val="000000"/>
                </a:solidFill>
                <a:latin typeface="Times New Roman"/>
                <a:ea typeface="Times New Roman"/>
                <a:cs typeface="Times New Roman"/>
                <a:sym typeface="Times New Roman"/>
              </a:rPr>
              <a:t>MD curve illustrates how a country's internal shortage creates a demand for      foreign goods. When the world price falls below a nation's autarky price, local     consumers buy more while local producers cut back, creating a gap. </a:t>
            </a:r>
            <a:endParaRPr/>
          </a:p>
          <a:p>
            <a:pPr indent="0" lvl="0" marL="0" rtl="0" algn="l">
              <a:lnSpc>
                <a:spcPct val="150000"/>
              </a:lnSpc>
              <a:spcBef>
                <a:spcPts val="1000"/>
              </a:spcBef>
              <a:spcAft>
                <a:spcPts val="0"/>
              </a:spcAft>
              <a:buClr>
                <a:srgbClr val="000000"/>
              </a:buClr>
              <a:buSzPts val="2000"/>
              <a:buNone/>
            </a:pPr>
            <a:r>
              <a:rPr lang="en-TJ" sz="2000">
                <a:solidFill>
                  <a:srgbClr val="000000"/>
                </a:solidFill>
                <a:latin typeface="Times New Roman"/>
                <a:ea typeface="Times New Roman"/>
                <a:cs typeface="Times New Roman"/>
                <a:sym typeface="Times New Roman"/>
              </a:rPr>
              <a:t>This gap is plotted as the MD curve, which slopes downward because a lower  price makes imports more attractive and necessary to satisfy domestic demand.</a:t>
            </a:r>
            <a:r>
              <a:rPr lang="en-TJ" sz="2000">
                <a:latin typeface="Times New Roman"/>
                <a:ea typeface="Times New Roman"/>
                <a:cs typeface="Times New Roman"/>
                <a:sym typeface="Times New Roman"/>
              </a:rPr>
              <a:t> </a:t>
            </a:r>
            <a:endParaRPr sz="2000">
              <a:latin typeface="Times New Roman"/>
              <a:ea typeface="Times New Roman"/>
              <a:cs typeface="Times New Roman"/>
              <a:sym typeface="Times New Roman"/>
            </a:endParaRPr>
          </a:p>
        </p:txBody>
      </p:sp>
      <p:cxnSp>
        <p:nvCxnSpPr>
          <p:cNvPr id="221" name="Google Shape;221;p7"/>
          <p:cNvCxnSpPr/>
          <p:nvPr/>
        </p:nvCxnSpPr>
        <p:spPr>
          <a:xfrm>
            <a:off x="98854" y="6582033"/>
            <a:ext cx="11994292" cy="0"/>
          </a:xfrm>
          <a:prstGeom prst="straightConnector1">
            <a:avLst/>
          </a:prstGeom>
          <a:noFill/>
          <a:ln cap="flat" cmpd="sng" w="19050">
            <a:solidFill>
              <a:schemeClr val="accent5"/>
            </a:solidFill>
            <a:prstDash val="solid"/>
            <a:miter lim="800000"/>
            <a:headEnd len="sm" w="sm" type="none"/>
            <a:tailEnd len="sm" w="sm" type="none"/>
          </a:ln>
        </p:spPr>
      </p:cxn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6" name="Shape 226"/>
        <p:cNvGrpSpPr/>
        <p:nvPr/>
      </p:nvGrpSpPr>
      <p:grpSpPr>
        <a:xfrm>
          <a:off x="0" y="0"/>
          <a:ext cx="0" cy="0"/>
          <a:chOff x="0" y="0"/>
          <a:chExt cx="0" cy="0"/>
        </a:xfrm>
      </p:grpSpPr>
      <p:sp>
        <p:nvSpPr>
          <p:cNvPr id="227" name="Google Shape;227;p8"/>
          <p:cNvSpPr txBox="1"/>
          <p:nvPr>
            <p:ph type="title"/>
          </p:nvPr>
        </p:nvSpPr>
        <p:spPr>
          <a:xfrm>
            <a:off x="535459" y="399544"/>
            <a:ext cx="11557687" cy="764132"/>
          </a:xfrm>
          <a:prstGeom prst="rect">
            <a:avLst/>
          </a:prstGeom>
          <a:noFill/>
          <a:ln>
            <a:noFill/>
          </a:ln>
        </p:spPr>
        <p:txBody>
          <a:bodyPr anchorCtr="0" anchor="b" bIns="45700" lIns="91425" spcFirstLastPara="1" rIns="91425" wrap="square" tIns="45700">
            <a:normAutofit/>
          </a:bodyPr>
          <a:lstStyle/>
          <a:p>
            <a:pPr indent="0" lvl="0" marL="0" rtl="0" algn="l">
              <a:lnSpc>
                <a:spcPct val="115000"/>
              </a:lnSpc>
              <a:spcBef>
                <a:spcPts val="0"/>
              </a:spcBef>
              <a:spcAft>
                <a:spcPts val="0"/>
              </a:spcAft>
              <a:buClr>
                <a:srgbClr val="000000"/>
              </a:buClr>
              <a:buSzPts val="3200"/>
              <a:buFont typeface="Times New Roman"/>
              <a:buNone/>
            </a:pPr>
            <a:r>
              <a:rPr b="1" lang="en-TJ">
                <a:solidFill>
                  <a:srgbClr val="000000"/>
                </a:solidFill>
                <a:latin typeface="Times New Roman"/>
                <a:ea typeface="Times New Roman"/>
                <a:cs typeface="Times New Roman"/>
                <a:sym typeface="Times New Roman"/>
              </a:rPr>
              <a:t>Figure 4. The Derivation of the Import Demand Curve</a:t>
            </a:r>
            <a:endParaRPr>
              <a:latin typeface="Times New Roman"/>
              <a:ea typeface="Times New Roman"/>
              <a:cs typeface="Times New Roman"/>
              <a:sym typeface="Times New Roman"/>
            </a:endParaRPr>
          </a:p>
        </p:txBody>
      </p:sp>
      <p:cxnSp>
        <p:nvCxnSpPr>
          <p:cNvPr id="228" name="Google Shape;228;p8"/>
          <p:cNvCxnSpPr/>
          <p:nvPr/>
        </p:nvCxnSpPr>
        <p:spPr>
          <a:xfrm>
            <a:off x="98854" y="6582033"/>
            <a:ext cx="11994292" cy="0"/>
          </a:xfrm>
          <a:prstGeom prst="straightConnector1">
            <a:avLst/>
          </a:prstGeom>
          <a:noFill/>
          <a:ln cap="flat" cmpd="sng" w="19050">
            <a:solidFill>
              <a:schemeClr val="accent5"/>
            </a:solidFill>
            <a:prstDash val="solid"/>
            <a:miter lim="800000"/>
            <a:headEnd len="sm" w="sm" type="none"/>
            <a:tailEnd len="sm" w="sm" type="none"/>
          </a:ln>
        </p:spPr>
      </p:cxnSp>
      <p:pic>
        <p:nvPicPr>
          <p:cNvPr id="229" name="Google Shape;229;p8"/>
          <p:cNvPicPr preferRelativeResize="0"/>
          <p:nvPr>
            <p:ph idx="1" type="body"/>
          </p:nvPr>
        </p:nvPicPr>
        <p:blipFill rotWithShape="1">
          <a:blip r:embed="rId3">
            <a:alphaModFix/>
          </a:blip>
          <a:srcRect b="0" l="0" r="0" t="0"/>
          <a:stretch/>
        </p:blipFill>
        <p:spPr>
          <a:xfrm>
            <a:off x="637576" y="1549120"/>
            <a:ext cx="8406720" cy="3502800"/>
          </a:xfrm>
          <a:prstGeom prst="rect">
            <a:avLst/>
          </a:prstGeom>
          <a:noFill/>
          <a:ln cap="flat" cmpd="sng" w="9525">
            <a:solidFill>
              <a:srgbClr val="BFBFBF"/>
            </a:solidFill>
            <a:prstDash val="solid"/>
            <a:round/>
            <a:headEnd len="sm" w="sm" type="none"/>
            <a:tailEnd len="sm" w="sm" type="none"/>
          </a:ln>
        </p:spPr>
      </p:pic>
      <p:sp>
        <p:nvSpPr>
          <p:cNvPr id="230" name="Google Shape;230;p8"/>
          <p:cNvSpPr txBox="1"/>
          <p:nvPr/>
        </p:nvSpPr>
        <p:spPr>
          <a:xfrm>
            <a:off x="3144907" y="5068032"/>
            <a:ext cx="3392058"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TJ" sz="1800">
                <a:solidFill>
                  <a:schemeClr val="dk1"/>
                </a:solidFill>
                <a:latin typeface="Times New Roman"/>
                <a:ea typeface="Times New Roman"/>
                <a:cs typeface="Times New Roman"/>
                <a:sym typeface="Times New Roman"/>
              </a:rPr>
              <a:t>Source: Created by the author </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5" name="Shape 235"/>
        <p:cNvGrpSpPr/>
        <p:nvPr/>
      </p:nvGrpSpPr>
      <p:grpSpPr>
        <a:xfrm>
          <a:off x="0" y="0"/>
          <a:ext cx="0" cy="0"/>
          <a:chOff x="0" y="0"/>
          <a:chExt cx="0" cy="0"/>
        </a:xfrm>
      </p:grpSpPr>
      <p:sp>
        <p:nvSpPr>
          <p:cNvPr id="236" name="Google Shape;236;p9"/>
          <p:cNvSpPr txBox="1"/>
          <p:nvPr>
            <p:ph type="title"/>
          </p:nvPr>
        </p:nvSpPr>
        <p:spPr>
          <a:xfrm>
            <a:off x="429042" y="415342"/>
            <a:ext cx="11557687" cy="764132"/>
          </a:xfrm>
          <a:prstGeom prst="rect">
            <a:avLst/>
          </a:prstGeom>
          <a:noFill/>
          <a:ln>
            <a:noFill/>
          </a:ln>
        </p:spPr>
        <p:txBody>
          <a:bodyPr anchorCtr="0" anchor="b" bIns="45700" lIns="91425" spcFirstLastPara="1" rIns="91425" wrap="square" tIns="45700">
            <a:normAutofit/>
          </a:bodyPr>
          <a:lstStyle/>
          <a:p>
            <a:pPr indent="0" lvl="0" marL="0" rtl="0" algn="l">
              <a:lnSpc>
                <a:spcPct val="115000"/>
              </a:lnSpc>
              <a:spcBef>
                <a:spcPts val="0"/>
              </a:spcBef>
              <a:spcAft>
                <a:spcPts val="0"/>
              </a:spcAft>
              <a:buClr>
                <a:srgbClr val="000000"/>
              </a:buClr>
              <a:buSzPts val="3200"/>
              <a:buFont typeface="Times New Roman"/>
              <a:buNone/>
            </a:pPr>
            <a:r>
              <a:rPr b="1" lang="en-TJ">
                <a:solidFill>
                  <a:srgbClr val="000000"/>
                </a:solidFill>
                <a:latin typeface="Times New Roman"/>
                <a:ea typeface="Times New Roman"/>
                <a:cs typeface="Times New Roman"/>
                <a:sym typeface="Times New Roman"/>
              </a:rPr>
              <a:t>Export Supply Curve</a:t>
            </a:r>
            <a:endParaRPr>
              <a:latin typeface="Calibri"/>
              <a:ea typeface="Calibri"/>
              <a:cs typeface="Calibri"/>
              <a:sym typeface="Calibri"/>
            </a:endParaRPr>
          </a:p>
        </p:txBody>
      </p:sp>
      <p:sp>
        <p:nvSpPr>
          <p:cNvPr id="237" name="Google Shape;237;p9"/>
          <p:cNvSpPr txBox="1"/>
          <p:nvPr>
            <p:ph idx="1" type="body"/>
          </p:nvPr>
        </p:nvSpPr>
        <p:spPr>
          <a:xfrm>
            <a:off x="429042" y="1603762"/>
            <a:ext cx="8275571" cy="4681060"/>
          </a:xfrm>
          <a:prstGeom prst="rect">
            <a:avLst/>
          </a:prstGeom>
          <a:noFill/>
          <a:ln>
            <a:noFill/>
          </a:ln>
        </p:spPr>
        <p:txBody>
          <a:bodyPr anchorCtr="0" anchor="t" bIns="45700" lIns="91425" spcFirstLastPara="1" rIns="91425" wrap="square" tIns="45700">
            <a:normAutofit/>
          </a:bodyPr>
          <a:lstStyle/>
          <a:p>
            <a:pPr indent="-228600" lvl="0" marL="228600" rtl="0" algn="l">
              <a:lnSpc>
                <a:spcPct val="150000"/>
              </a:lnSpc>
              <a:spcBef>
                <a:spcPts val="0"/>
              </a:spcBef>
              <a:spcAft>
                <a:spcPts val="0"/>
              </a:spcAft>
              <a:buClr>
                <a:srgbClr val="000000"/>
              </a:buClr>
              <a:buSzPts val="2000"/>
              <a:buFont typeface="Noto Sans Symbols"/>
              <a:buChar char="▪"/>
            </a:pPr>
            <a:r>
              <a:rPr lang="en-TJ" sz="2000">
                <a:solidFill>
                  <a:srgbClr val="000000"/>
                </a:solidFill>
                <a:latin typeface="Times New Roman"/>
                <a:ea typeface="Times New Roman"/>
                <a:cs typeface="Times New Roman"/>
                <a:sym typeface="Times New Roman"/>
              </a:rPr>
              <a:t>The Export Supply curve represents the quantity a country is willing to         export at each world price, derived from the gap between domestic supply.   and  domestic demand, expressed as </a:t>
            </a:r>
            <a:r>
              <a:rPr i="1" lang="en-TJ" sz="2000">
                <a:solidFill>
                  <a:srgbClr val="000000"/>
                </a:solidFill>
                <a:latin typeface="Times New Roman"/>
                <a:ea typeface="Times New Roman"/>
                <a:cs typeface="Times New Roman"/>
                <a:sym typeface="Times New Roman"/>
              </a:rPr>
              <a:t> X</a:t>
            </a:r>
            <a:r>
              <a:rPr lang="en-TJ" sz="2000">
                <a:solidFill>
                  <a:srgbClr val="000000"/>
                </a:solidFill>
                <a:latin typeface="Times New Roman"/>
                <a:ea typeface="Times New Roman"/>
                <a:cs typeface="Times New Roman"/>
                <a:sym typeface="Times New Roman"/>
              </a:rPr>
              <a:t>(</a:t>
            </a:r>
            <a:r>
              <a:rPr i="1" lang="en-TJ" sz="2000">
                <a:solidFill>
                  <a:srgbClr val="000000"/>
                </a:solidFill>
                <a:latin typeface="Times New Roman"/>
                <a:ea typeface="Times New Roman"/>
                <a:cs typeface="Times New Roman"/>
                <a:sym typeface="Times New Roman"/>
              </a:rPr>
              <a:t>P</a:t>
            </a:r>
            <a:r>
              <a:rPr lang="en-TJ" sz="2000">
                <a:solidFill>
                  <a:srgbClr val="000000"/>
                </a:solidFill>
                <a:latin typeface="Times New Roman"/>
                <a:ea typeface="Times New Roman"/>
                <a:cs typeface="Times New Roman"/>
                <a:sym typeface="Times New Roman"/>
              </a:rPr>
              <a:t>)=</a:t>
            </a:r>
            <a:r>
              <a:rPr i="1" lang="en-TJ" sz="2000">
                <a:solidFill>
                  <a:srgbClr val="000000"/>
                </a:solidFill>
                <a:latin typeface="Times New Roman"/>
                <a:ea typeface="Times New Roman"/>
                <a:cs typeface="Times New Roman"/>
                <a:sym typeface="Times New Roman"/>
              </a:rPr>
              <a:t>S</a:t>
            </a:r>
            <a:r>
              <a:rPr lang="en-TJ" sz="2000">
                <a:solidFill>
                  <a:srgbClr val="000000"/>
                </a:solidFill>
                <a:latin typeface="Times New Roman"/>
                <a:ea typeface="Times New Roman"/>
                <a:cs typeface="Times New Roman"/>
                <a:sym typeface="Times New Roman"/>
              </a:rPr>
              <a:t>(</a:t>
            </a:r>
            <a:r>
              <a:rPr i="1" lang="en-TJ" sz="2000">
                <a:solidFill>
                  <a:srgbClr val="000000"/>
                </a:solidFill>
                <a:latin typeface="Times New Roman"/>
                <a:ea typeface="Times New Roman"/>
                <a:cs typeface="Times New Roman"/>
                <a:sym typeface="Times New Roman"/>
              </a:rPr>
              <a:t>P</a:t>
            </a:r>
            <a:r>
              <a:rPr lang="en-TJ" sz="2000">
                <a:solidFill>
                  <a:srgbClr val="000000"/>
                </a:solidFill>
                <a:latin typeface="Times New Roman"/>
                <a:ea typeface="Times New Roman"/>
                <a:cs typeface="Times New Roman"/>
                <a:sym typeface="Times New Roman"/>
              </a:rPr>
              <a:t>)−</a:t>
            </a:r>
            <a:r>
              <a:rPr i="1" lang="en-TJ" sz="2000">
                <a:solidFill>
                  <a:srgbClr val="000000"/>
                </a:solidFill>
                <a:latin typeface="Times New Roman"/>
                <a:ea typeface="Times New Roman"/>
                <a:cs typeface="Times New Roman"/>
                <a:sym typeface="Times New Roman"/>
              </a:rPr>
              <a:t>D</a:t>
            </a:r>
            <a:r>
              <a:rPr lang="en-TJ" sz="2000">
                <a:solidFill>
                  <a:srgbClr val="000000"/>
                </a:solidFill>
                <a:latin typeface="Times New Roman"/>
                <a:ea typeface="Times New Roman"/>
                <a:cs typeface="Times New Roman"/>
                <a:sym typeface="Times New Roman"/>
              </a:rPr>
              <a:t>(</a:t>
            </a:r>
            <a:r>
              <a:rPr i="1" lang="en-TJ" sz="2000">
                <a:solidFill>
                  <a:srgbClr val="000000"/>
                </a:solidFill>
                <a:latin typeface="Times New Roman"/>
                <a:ea typeface="Times New Roman"/>
                <a:cs typeface="Times New Roman"/>
                <a:sym typeface="Times New Roman"/>
              </a:rPr>
              <a:t>P</a:t>
            </a:r>
            <a:r>
              <a:rPr lang="en-TJ" sz="2000">
                <a:solidFill>
                  <a:srgbClr val="000000"/>
                </a:solidFill>
                <a:latin typeface="Times New Roman"/>
                <a:ea typeface="Times New Roman"/>
                <a:cs typeface="Times New Roman"/>
                <a:sym typeface="Times New Roman"/>
              </a:rPr>
              <a:t>). </a:t>
            </a:r>
            <a:endParaRPr/>
          </a:p>
          <a:p>
            <a:pPr indent="-228600" lvl="0" marL="228600" rtl="0" algn="l">
              <a:lnSpc>
                <a:spcPct val="150000"/>
              </a:lnSpc>
              <a:spcBef>
                <a:spcPts val="1000"/>
              </a:spcBef>
              <a:spcAft>
                <a:spcPts val="0"/>
              </a:spcAft>
              <a:buClr>
                <a:srgbClr val="000000"/>
              </a:buClr>
              <a:buSzPts val="2000"/>
              <a:buFont typeface="Noto Sans Symbols"/>
              <a:buChar char="▪"/>
            </a:pPr>
            <a:r>
              <a:rPr lang="en-TJ" sz="2000">
                <a:solidFill>
                  <a:srgbClr val="000000"/>
                </a:solidFill>
                <a:latin typeface="Times New Roman"/>
                <a:ea typeface="Times New Roman"/>
                <a:cs typeface="Times New Roman"/>
                <a:sym typeface="Times New Roman"/>
              </a:rPr>
              <a:t>The Export Supply curve shows how a country's internal surplus is offered to   the global market. </a:t>
            </a:r>
            <a:endParaRPr/>
          </a:p>
          <a:p>
            <a:pPr indent="-228600" lvl="0" marL="228600" rtl="0" algn="l">
              <a:lnSpc>
                <a:spcPct val="150000"/>
              </a:lnSpc>
              <a:spcBef>
                <a:spcPts val="1000"/>
              </a:spcBef>
              <a:spcAft>
                <a:spcPts val="0"/>
              </a:spcAft>
              <a:buClr>
                <a:srgbClr val="000000"/>
              </a:buClr>
              <a:buSzPts val="2000"/>
              <a:buFont typeface="Noto Sans Symbols"/>
              <a:buChar char="▪"/>
            </a:pPr>
            <a:r>
              <a:rPr lang="en-TJ" sz="2000">
                <a:solidFill>
                  <a:srgbClr val="000000"/>
                </a:solidFill>
                <a:latin typeface="Times New Roman"/>
                <a:ea typeface="Times New Roman"/>
                <a:cs typeface="Times New Roman"/>
                <a:sym typeface="Times New Roman"/>
              </a:rPr>
              <a:t>When the world price rises above the autarky price, domestic production          exceeds domestic consumption, leaving a surplus. </a:t>
            </a:r>
            <a:endParaRPr sz="2800">
              <a:latin typeface="Times New Roman"/>
              <a:ea typeface="Times New Roman"/>
              <a:cs typeface="Times New Roman"/>
              <a:sym typeface="Times New Roman"/>
            </a:endParaRPr>
          </a:p>
        </p:txBody>
      </p:sp>
      <p:cxnSp>
        <p:nvCxnSpPr>
          <p:cNvPr id="238" name="Google Shape;238;p9"/>
          <p:cNvCxnSpPr/>
          <p:nvPr/>
        </p:nvCxnSpPr>
        <p:spPr>
          <a:xfrm>
            <a:off x="98854" y="6582033"/>
            <a:ext cx="11994292" cy="0"/>
          </a:xfrm>
          <a:prstGeom prst="straightConnector1">
            <a:avLst/>
          </a:prstGeom>
          <a:noFill/>
          <a:ln cap="flat" cmpd="sng" w="19050">
            <a:solidFill>
              <a:schemeClr val="accent5"/>
            </a:solidFill>
            <a:prstDash val="solid"/>
            <a:miter lim="800000"/>
            <a:headEnd len="sm" w="sm" type="none"/>
            <a:tailEnd len="sm" w="sm" type="none"/>
          </a:ln>
        </p:spPr>
      </p:cxn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3" name="Shape 243"/>
        <p:cNvGrpSpPr/>
        <p:nvPr/>
      </p:nvGrpSpPr>
      <p:grpSpPr>
        <a:xfrm>
          <a:off x="0" y="0"/>
          <a:ext cx="0" cy="0"/>
          <a:chOff x="0" y="0"/>
          <a:chExt cx="0" cy="0"/>
        </a:xfrm>
      </p:grpSpPr>
      <p:sp>
        <p:nvSpPr>
          <p:cNvPr id="244" name="Google Shape;244;p10"/>
          <p:cNvSpPr txBox="1"/>
          <p:nvPr>
            <p:ph type="title"/>
          </p:nvPr>
        </p:nvSpPr>
        <p:spPr>
          <a:xfrm>
            <a:off x="429042" y="415342"/>
            <a:ext cx="11557687" cy="764132"/>
          </a:xfrm>
          <a:prstGeom prst="rect">
            <a:avLst/>
          </a:prstGeom>
          <a:noFill/>
          <a:ln>
            <a:noFill/>
          </a:ln>
        </p:spPr>
        <p:txBody>
          <a:bodyPr anchorCtr="0" anchor="b" bIns="45700" lIns="91425" spcFirstLastPara="1" rIns="91425" wrap="square" tIns="45700">
            <a:normAutofit/>
          </a:bodyPr>
          <a:lstStyle/>
          <a:p>
            <a:pPr indent="0" lvl="0" marL="0" rtl="0" algn="l">
              <a:lnSpc>
                <a:spcPct val="115000"/>
              </a:lnSpc>
              <a:spcBef>
                <a:spcPts val="0"/>
              </a:spcBef>
              <a:spcAft>
                <a:spcPts val="0"/>
              </a:spcAft>
              <a:buClr>
                <a:srgbClr val="000000"/>
              </a:buClr>
              <a:buSzPts val="3200"/>
              <a:buFont typeface="Times New Roman"/>
              <a:buNone/>
            </a:pPr>
            <a:r>
              <a:rPr b="1" lang="en-TJ">
                <a:solidFill>
                  <a:srgbClr val="000000"/>
                </a:solidFill>
                <a:latin typeface="Times New Roman"/>
                <a:ea typeface="Times New Roman"/>
                <a:cs typeface="Times New Roman"/>
                <a:sym typeface="Times New Roman"/>
              </a:rPr>
              <a:t>Figure 5. The Derivation of the Export Supply Curve</a:t>
            </a:r>
            <a:endParaRPr>
              <a:latin typeface="Times New Roman"/>
              <a:ea typeface="Times New Roman"/>
              <a:cs typeface="Times New Roman"/>
              <a:sym typeface="Times New Roman"/>
            </a:endParaRPr>
          </a:p>
        </p:txBody>
      </p:sp>
      <p:cxnSp>
        <p:nvCxnSpPr>
          <p:cNvPr id="245" name="Google Shape;245;p10"/>
          <p:cNvCxnSpPr/>
          <p:nvPr/>
        </p:nvCxnSpPr>
        <p:spPr>
          <a:xfrm>
            <a:off x="98854" y="6582033"/>
            <a:ext cx="11994292" cy="0"/>
          </a:xfrm>
          <a:prstGeom prst="straightConnector1">
            <a:avLst/>
          </a:prstGeom>
          <a:noFill/>
          <a:ln cap="flat" cmpd="sng" w="19050">
            <a:solidFill>
              <a:schemeClr val="accent5"/>
            </a:solidFill>
            <a:prstDash val="solid"/>
            <a:miter lim="800000"/>
            <a:headEnd len="sm" w="sm" type="none"/>
            <a:tailEnd len="sm" w="sm" type="none"/>
          </a:ln>
        </p:spPr>
      </p:cxnSp>
      <p:pic>
        <p:nvPicPr>
          <p:cNvPr id="246" name="Google Shape;246;p10"/>
          <p:cNvPicPr preferRelativeResize="0"/>
          <p:nvPr>
            <p:ph idx="1" type="body"/>
          </p:nvPr>
        </p:nvPicPr>
        <p:blipFill rotWithShape="1">
          <a:blip r:embed="rId3">
            <a:alphaModFix/>
          </a:blip>
          <a:srcRect b="0" l="0" r="0" t="0"/>
          <a:stretch/>
        </p:blipFill>
        <p:spPr>
          <a:xfrm>
            <a:off x="619046" y="1596622"/>
            <a:ext cx="8366431" cy="3486013"/>
          </a:xfrm>
          <a:prstGeom prst="rect">
            <a:avLst/>
          </a:prstGeom>
          <a:noFill/>
          <a:ln cap="flat" cmpd="sng" w="9525">
            <a:solidFill>
              <a:srgbClr val="BFBFBF"/>
            </a:solidFill>
            <a:prstDash val="solid"/>
            <a:round/>
            <a:headEnd len="sm" w="sm" type="none"/>
            <a:tailEnd len="sm" w="sm" type="none"/>
          </a:ln>
        </p:spPr>
      </p:pic>
      <p:sp>
        <p:nvSpPr>
          <p:cNvPr id="247" name="Google Shape;247;p10"/>
          <p:cNvSpPr txBox="1"/>
          <p:nvPr/>
        </p:nvSpPr>
        <p:spPr>
          <a:xfrm>
            <a:off x="3106232" y="5130451"/>
            <a:ext cx="3392058"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TJ" sz="1800">
                <a:solidFill>
                  <a:schemeClr val="dk1"/>
                </a:solidFill>
                <a:latin typeface="Times New Roman"/>
                <a:ea typeface="Times New Roman"/>
                <a:cs typeface="Times New Roman"/>
                <a:sym typeface="Times New Roman"/>
              </a:rPr>
              <a:t>Source: Created by the author </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2" name="Shape 252"/>
        <p:cNvGrpSpPr/>
        <p:nvPr/>
      </p:nvGrpSpPr>
      <p:grpSpPr>
        <a:xfrm>
          <a:off x="0" y="0"/>
          <a:ext cx="0" cy="0"/>
          <a:chOff x="0" y="0"/>
          <a:chExt cx="0" cy="0"/>
        </a:xfrm>
      </p:grpSpPr>
      <p:sp>
        <p:nvSpPr>
          <p:cNvPr id="253" name="Google Shape;253;p11"/>
          <p:cNvSpPr txBox="1"/>
          <p:nvPr>
            <p:ph type="title"/>
          </p:nvPr>
        </p:nvSpPr>
        <p:spPr>
          <a:xfrm>
            <a:off x="429042" y="415342"/>
            <a:ext cx="11557687" cy="764132"/>
          </a:xfrm>
          <a:prstGeom prst="rect">
            <a:avLst/>
          </a:prstGeom>
          <a:noFill/>
          <a:ln>
            <a:noFill/>
          </a:ln>
        </p:spPr>
        <p:txBody>
          <a:bodyPr anchorCtr="0" anchor="b" bIns="45700" lIns="91425" spcFirstLastPara="1" rIns="91425" wrap="square" tIns="45700">
            <a:normAutofit/>
          </a:bodyPr>
          <a:lstStyle/>
          <a:p>
            <a:pPr indent="0" lvl="0" marL="0" rtl="0" algn="l">
              <a:lnSpc>
                <a:spcPct val="115000"/>
              </a:lnSpc>
              <a:spcBef>
                <a:spcPts val="0"/>
              </a:spcBef>
              <a:spcAft>
                <a:spcPts val="0"/>
              </a:spcAft>
              <a:buClr>
                <a:srgbClr val="000000"/>
              </a:buClr>
              <a:buSzPts val="3200"/>
              <a:buFont typeface="Times New Roman"/>
              <a:buNone/>
            </a:pPr>
            <a:r>
              <a:rPr b="1" lang="en-TJ">
                <a:solidFill>
                  <a:srgbClr val="000000"/>
                </a:solidFill>
                <a:latin typeface="Times New Roman"/>
                <a:ea typeface="Times New Roman"/>
                <a:cs typeface="Times New Roman"/>
                <a:sym typeface="Times New Roman"/>
              </a:rPr>
              <a:t>World Market Equilibrium</a:t>
            </a:r>
            <a:r>
              <a:rPr lang="en-TJ">
                <a:latin typeface="Times New Roman"/>
                <a:ea typeface="Times New Roman"/>
                <a:cs typeface="Times New Roman"/>
                <a:sym typeface="Times New Roman"/>
              </a:rPr>
              <a:t> </a:t>
            </a:r>
            <a:endParaRPr>
              <a:latin typeface="Times New Roman"/>
              <a:ea typeface="Times New Roman"/>
              <a:cs typeface="Times New Roman"/>
              <a:sym typeface="Times New Roman"/>
            </a:endParaRPr>
          </a:p>
        </p:txBody>
      </p:sp>
      <p:cxnSp>
        <p:nvCxnSpPr>
          <p:cNvPr id="254" name="Google Shape;254;p11"/>
          <p:cNvCxnSpPr/>
          <p:nvPr/>
        </p:nvCxnSpPr>
        <p:spPr>
          <a:xfrm>
            <a:off x="98854" y="6582033"/>
            <a:ext cx="11994292" cy="0"/>
          </a:xfrm>
          <a:prstGeom prst="straightConnector1">
            <a:avLst/>
          </a:prstGeom>
          <a:noFill/>
          <a:ln cap="flat" cmpd="sng" w="19050">
            <a:solidFill>
              <a:schemeClr val="accent5"/>
            </a:solidFill>
            <a:prstDash val="solid"/>
            <a:miter lim="800000"/>
            <a:headEnd len="sm" w="sm" type="none"/>
            <a:tailEnd len="sm" w="sm" type="none"/>
          </a:ln>
        </p:spPr>
      </p:cxnSp>
      <p:sp>
        <p:nvSpPr>
          <p:cNvPr id="255" name="Google Shape;255;p11"/>
          <p:cNvSpPr txBox="1"/>
          <p:nvPr/>
        </p:nvSpPr>
        <p:spPr>
          <a:xfrm>
            <a:off x="-354804" y="1421056"/>
            <a:ext cx="9973742" cy="423834"/>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None/>
            </a:pPr>
            <a:r>
              <a:rPr b="1" lang="en-TJ" sz="2000">
                <a:solidFill>
                  <a:srgbClr val="000000"/>
                </a:solidFill>
                <a:latin typeface="Times New Roman"/>
                <a:ea typeface="Times New Roman"/>
                <a:cs typeface="Times New Roman"/>
                <a:sym typeface="Times New Roman"/>
              </a:rPr>
              <a:t>Figure 6. Partial Equilibrium Model of International Trade. The Intersection</a:t>
            </a:r>
            <a:endParaRPr sz="1800">
              <a:solidFill>
                <a:schemeClr val="dk1"/>
              </a:solidFill>
              <a:latin typeface="Calibri"/>
              <a:ea typeface="Calibri"/>
              <a:cs typeface="Calibri"/>
              <a:sym typeface="Calibri"/>
            </a:endParaRPr>
          </a:p>
        </p:txBody>
      </p:sp>
      <p:pic>
        <p:nvPicPr>
          <p:cNvPr id="256" name="Google Shape;256;p11"/>
          <p:cNvPicPr preferRelativeResize="0"/>
          <p:nvPr>
            <p:ph idx="1" type="body"/>
          </p:nvPr>
        </p:nvPicPr>
        <p:blipFill rotWithShape="1">
          <a:blip r:embed="rId3">
            <a:alphaModFix/>
          </a:blip>
          <a:srcRect b="0" l="0" r="0" t="9104"/>
          <a:stretch/>
        </p:blipFill>
        <p:spPr>
          <a:xfrm>
            <a:off x="440959" y="1935163"/>
            <a:ext cx="8477400" cy="4203064"/>
          </a:xfrm>
          <a:prstGeom prst="rect">
            <a:avLst/>
          </a:prstGeom>
          <a:noFill/>
          <a:ln cap="flat" cmpd="sng" w="9525">
            <a:solidFill>
              <a:srgbClr val="FFFFFF"/>
            </a:solidFill>
            <a:prstDash val="solid"/>
            <a:round/>
            <a:headEnd len="sm" w="sm" type="none"/>
            <a:tailEnd len="sm" w="sm" type="none"/>
          </a:ln>
        </p:spPr>
      </p:pic>
      <p:sp>
        <p:nvSpPr>
          <p:cNvPr id="257" name="Google Shape;257;p11"/>
          <p:cNvSpPr txBox="1"/>
          <p:nvPr/>
        </p:nvSpPr>
        <p:spPr>
          <a:xfrm>
            <a:off x="8978959" y="1935163"/>
            <a:ext cx="3392058"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TJ" sz="1800">
                <a:solidFill>
                  <a:schemeClr val="dk1"/>
                </a:solidFill>
                <a:latin typeface="Times New Roman"/>
                <a:ea typeface="Times New Roman"/>
                <a:cs typeface="Times New Roman"/>
                <a:sym typeface="Times New Roman"/>
              </a:rPr>
              <a:t>Source: Created by the author </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2" name="Shape 262"/>
        <p:cNvGrpSpPr/>
        <p:nvPr/>
      </p:nvGrpSpPr>
      <p:grpSpPr>
        <a:xfrm>
          <a:off x="0" y="0"/>
          <a:ext cx="0" cy="0"/>
          <a:chOff x="0" y="0"/>
          <a:chExt cx="0" cy="0"/>
        </a:xfrm>
      </p:grpSpPr>
      <p:sp>
        <p:nvSpPr>
          <p:cNvPr id="263" name="Google Shape;263;p12"/>
          <p:cNvSpPr txBox="1"/>
          <p:nvPr>
            <p:ph type="title"/>
          </p:nvPr>
        </p:nvSpPr>
        <p:spPr>
          <a:xfrm>
            <a:off x="429042" y="573178"/>
            <a:ext cx="11557687" cy="985945"/>
          </a:xfrm>
          <a:prstGeom prst="rect">
            <a:avLst/>
          </a:prstGeom>
          <a:noFill/>
          <a:ln>
            <a:noFill/>
          </a:ln>
        </p:spPr>
        <p:txBody>
          <a:bodyPr anchorCtr="0" anchor="b" bIns="45700" lIns="91425" spcFirstLastPara="1" rIns="91425" wrap="square" tIns="45700">
            <a:noAutofit/>
          </a:bodyPr>
          <a:lstStyle/>
          <a:p>
            <a:pPr indent="0" lvl="0" marL="0" rtl="0" algn="l">
              <a:lnSpc>
                <a:spcPct val="115000"/>
              </a:lnSpc>
              <a:spcBef>
                <a:spcPts val="0"/>
              </a:spcBef>
              <a:spcAft>
                <a:spcPts val="0"/>
              </a:spcAft>
              <a:buClr>
                <a:srgbClr val="000000"/>
              </a:buClr>
              <a:buSzPts val="3200"/>
              <a:buFont typeface="Times New Roman"/>
              <a:buNone/>
            </a:pPr>
            <a:r>
              <a:rPr b="1" lang="en-TJ">
                <a:solidFill>
                  <a:srgbClr val="000000"/>
                </a:solidFill>
                <a:latin typeface="Times New Roman"/>
                <a:ea typeface="Times New Roman"/>
                <a:cs typeface="Times New Roman"/>
                <a:sym typeface="Times New Roman"/>
              </a:rPr>
              <a:t>Determinants of Import Demand and Export Supply</a:t>
            </a:r>
            <a:br>
              <a:rPr b="1" lang="en-TJ">
                <a:solidFill>
                  <a:srgbClr val="000000"/>
                </a:solidFill>
                <a:latin typeface="Times New Roman"/>
                <a:ea typeface="Times New Roman"/>
                <a:cs typeface="Times New Roman"/>
                <a:sym typeface="Times New Roman"/>
              </a:rPr>
            </a:br>
            <a:r>
              <a:rPr i="1" lang="en-TJ" sz="2800">
                <a:solidFill>
                  <a:srgbClr val="000000"/>
                </a:solidFill>
                <a:latin typeface="Times New Roman"/>
                <a:ea typeface="Times New Roman"/>
                <a:cs typeface="Times New Roman"/>
                <a:sym typeface="Times New Roman"/>
              </a:rPr>
              <a:t>Determinants of Import Demand</a:t>
            </a:r>
            <a:r>
              <a:rPr i="1" lang="en-TJ" sz="2800"/>
              <a:t> </a:t>
            </a:r>
            <a:endParaRPr i="1" sz="2000">
              <a:latin typeface="Times New Roman"/>
              <a:ea typeface="Times New Roman"/>
              <a:cs typeface="Times New Roman"/>
              <a:sym typeface="Times New Roman"/>
            </a:endParaRPr>
          </a:p>
        </p:txBody>
      </p:sp>
      <p:sp>
        <p:nvSpPr>
          <p:cNvPr id="264" name="Google Shape;264;p12"/>
          <p:cNvSpPr txBox="1"/>
          <p:nvPr>
            <p:ph idx="1" type="body"/>
          </p:nvPr>
        </p:nvSpPr>
        <p:spPr>
          <a:xfrm>
            <a:off x="429042" y="2042556"/>
            <a:ext cx="8109316" cy="4242266"/>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000"/>
              <a:buNone/>
            </a:pPr>
            <a:r>
              <a:rPr lang="en-TJ" sz="2000">
                <a:latin typeface="Times New Roman"/>
                <a:ea typeface="Times New Roman"/>
                <a:cs typeface="Times New Roman"/>
                <a:sym typeface="Times New Roman"/>
              </a:rPr>
              <a:t>A shift in the </a:t>
            </a:r>
            <a:r>
              <a:rPr b="1" lang="en-TJ" sz="2000">
                <a:latin typeface="Times New Roman"/>
                <a:ea typeface="Times New Roman"/>
                <a:cs typeface="Times New Roman"/>
                <a:sym typeface="Times New Roman"/>
              </a:rPr>
              <a:t>import demand </a:t>
            </a:r>
            <a:r>
              <a:rPr lang="en-TJ" sz="2000">
                <a:latin typeface="Times New Roman"/>
                <a:ea typeface="Times New Roman"/>
                <a:cs typeface="Times New Roman"/>
                <a:sym typeface="Times New Roman"/>
              </a:rPr>
              <a:t>curve is driven by three key factors: changes    in domestic demand (such as rising income or shifting tastes), which increase   imports and shift the curve outward; changes in domestic supply (like             technological improvements), which reduce the need for imports and shift      the curve inward; and changes in the price of domestic substitutes, where a      cheaper substitute reduces import demand and also shifts the curve inward. </a:t>
            </a:r>
            <a:endParaRPr/>
          </a:p>
        </p:txBody>
      </p:sp>
      <p:cxnSp>
        <p:nvCxnSpPr>
          <p:cNvPr id="265" name="Google Shape;265;p12"/>
          <p:cNvCxnSpPr/>
          <p:nvPr/>
        </p:nvCxnSpPr>
        <p:spPr>
          <a:xfrm>
            <a:off x="98854" y="6582033"/>
            <a:ext cx="11994292" cy="0"/>
          </a:xfrm>
          <a:prstGeom prst="straightConnector1">
            <a:avLst/>
          </a:prstGeom>
          <a:noFill/>
          <a:ln cap="flat" cmpd="sng" w="19050">
            <a:solidFill>
              <a:schemeClr val="accent5"/>
            </a:solidFill>
            <a:prstDash val="solid"/>
            <a:miter lim="800000"/>
            <a:headEnd len="sm" w="sm" type="none"/>
            <a:tailEnd len="sm" w="sm" type="none"/>
          </a:ln>
        </p:spPr>
      </p:cxn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9" name="Shape 269"/>
        <p:cNvGrpSpPr/>
        <p:nvPr/>
      </p:nvGrpSpPr>
      <p:grpSpPr>
        <a:xfrm>
          <a:off x="0" y="0"/>
          <a:ext cx="0" cy="0"/>
          <a:chOff x="0" y="0"/>
          <a:chExt cx="0" cy="0"/>
        </a:xfrm>
      </p:grpSpPr>
      <p:sp>
        <p:nvSpPr>
          <p:cNvPr id="270" name="Google Shape;270;p13"/>
          <p:cNvSpPr txBox="1"/>
          <p:nvPr>
            <p:ph type="title"/>
          </p:nvPr>
        </p:nvSpPr>
        <p:spPr>
          <a:xfrm>
            <a:off x="429042" y="542419"/>
            <a:ext cx="7824309" cy="764132"/>
          </a:xfrm>
          <a:prstGeom prst="rect">
            <a:avLst/>
          </a:prstGeom>
          <a:noFill/>
          <a:ln>
            <a:noFill/>
          </a:ln>
        </p:spPr>
        <p:txBody>
          <a:bodyPr anchorCtr="0" anchor="b" bIns="45700" lIns="91425" spcFirstLastPara="1" rIns="91425" wrap="square" tIns="45700">
            <a:normAutofit/>
          </a:bodyPr>
          <a:lstStyle/>
          <a:p>
            <a:pPr indent="0" lvl="0" marL="0" rtl="0" algn="l">
              <a:lnSpc>
                <a:spcPct val="115000"/>
              </a:lnSpc>
              <a:spcBef>
                <a:spcPts val="0"/>
              </a:spcBef>
              <a:spcAft>
                <a:spcPts val="0"/>
              </a:spcAft>
              <a:buClr>
                <a:srgbClr val="000000"/>
              </a:buClr>
              <a:buSzPts val="2800"/>
              <a:buFont typeface="Times New Roman"/>
              <a:buNone/>
            </a:pPr>
            <a:r>
              <a:rPr b="1" i="1" lang="en-TJ" sz="2800">
                <a:solidFill>
                  <a:srgbClr val="000000"/>
                </a:solidFill>
                <a:latin typeface="Times New Roman"/>
                <a:ea typeface="Times New Roman"/>
                <a:cs typeface="Times New Roman"/>
                <a:sym typeface="Times New Roman"/>
              </a:rPr>
              <a:t>Determinants of Export Supply</a:t>
            </a:r>
            <a:endParaRPr b="1" i="1" sz="2800">
              <a:latin typeface="Calibri"/>
              <a:ea typeface="Calibri"/>
              <a:cs typeface="Calibri"/>
              <a:sym typeface="Calibri"/>
            </a:endParaRPr>
          </a:p>
        </p:txBody>
      </p:sp>
      <p:sp>
        <p:nvSpPr>
          <p:cNvPr id="271" name="Google Shape;271;p13"/>
          <p:cNvSpPr txBox="1"/>
          <p:nvPr>
            <p:ph idx="1" type="body"/>
          </p:nvPr>
        </p:nvSpPr>
        <p:spPr>
          <a:xfrm>
            <a:off x="429042" y="1603762"/>
            <a:ext cx="8144942" cy="4681060"/>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rgbClr val="0F1115"/>
              </a:buClr>
              <a:buSzPts val="2000"/>
              <a:buNone/>
            </a:pPr>
            <a:r>
              <a:rPr b="0" i="0" lang="en-TJ" sz="2000" u="none" strike="noStrike">
                <a:solidFill>
                  <a:srgbClr val="0F1115"/>
                </a:solidFill>
                <a:latin typeface="Times New Roman"/>
                <a:ea typeface="Times New Roman"/>
                <a:cs typeface="Times New Roman"/>
                <a:sym typeface="Times New Roman"/>
              </a:rPr>
              <a:t>A rightward shift in the export supply curve meaning greater exports at           every price can stem from three key factors: an increase in domestic supply    (like a technological breakthrough), a decrease in domestic demand (such as  during a recession), or a depreciation of the domestic currency that makes      goods cheaper for foreign buyers.</a:t>
            </a:r>
            <a:endParaRPr sz="2000">
              <a:latin typeface="Times New Roman"/>
              <a:ea typeface="Times New Roman"/>
              <a:cs typeface="Times New Roman"/>
              <a:sym typeface="Times New Roman"/>
            </a:endParaRPr>
          </a:p>
        </p:txBody>
      </p:sp>
      <p:cxnSp>
        <p:nvCxnSpPr>
          <p:cNvPr id="272" name="Google Shape;272;p13"/>
          <p:cNvCxnSpPr/>
          <p:nvPr/>
        </p:nvCxnSpPr>
        <p:spPr>
          <a:xfrm>
            <a:off x="98854" y="6582033"/>
            <a:ext cx="11994292" cy="0"/>
          </a:xfrm>
          <a:prstGeom prst="straightConnector1">
            <a:avLst/>
          </a:prstGeom>
          <a:noFill/>
          <a:ln cap="flat" cmpd="sng" w="19050">
            <a:solidFill>
              <a:schemeClr val="accent5"/>
            </a:solidFill>
            <a:prstDash val="solid"/>
            <a:miter lim="800000"/>
            <a:headEnd len="sm" w="sm" type="none"/>
            <a:tailEnd len="sm" w="sm" type="none"/>
          </a:ln>
        </p:spPr>
      </p:cxn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7" name="Shape 277"/>
        <p:cNvGrpSpPr/>
        <p:nvPr/>
      </p:nvGrpSpPr>
      <p:grpSpPr>
        <a:xfrm>
          <a:off x="0" y="0"/>
          <a:ext cx="0" cy="0"/>
          <a:chOff x="0" y="0"/>
          <a:chExt cx="0" cy="0"/>
        </a:xfrm>
      </p:grpSpPr>
      <p:sp>
        <p:nvSpPr>
          <p:cNvPr id="278" name="Google Shape;278;p14"/>
          <p:cNvSpPr txBox="1"/>
          <p:nvPr>
            <p:ph type="title"/>
          </p:nvPr>
        </p:nvSpPr>
        <p:spPr>
          <a:xfrm>
            <a:off x="429042" y="415342"/>
            <a:ext cx="11557687" cy="1398182"/>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Clr>
                <a:srgbClr val="000000"/>
              </a:buClr>
              <a:buSzPts val="3200"/>
              <a:buFont typeface="Times New Roman"/>
              <a:buNone/>
            </a:pPr>
            <a:r>
              <a:rPr lang="en-TJ">
                <a:solidFill>
                  <a:srgbClr val="000000"/>
                </a:solidFill>
                <a:latin typeface="Times New Roman"/>
                <a:ea typeface="Times New Roman"/>
                <a:cs typeface="Times New Roman"/>
                <a:sym typeface="Times New Roman"/>
              </a:rPr>
              <a:t>Figure 7. A rightward shift in export supply is driven by a positive     supply shock, a drop in domestic demand, or a depreciation of the     domestic currency.</a:t>
            </a:r>
            <a:endParaRPr>
              <a:solidFill>
                <a:srgbClr val="000000"/>
              </a:solidFill>
              <a:latin typeface="Times New Roman"/>
              <a:ea typeface="Times New Roman"/>
              <a:cs typeface="Times New Roman"/>
              <a:sym typeface="Times New Roman"/>
            </a:endParaRPr>
          </a:p>
        </p:txBody>
      </p:sp>
      <p:cxnSp>
        <p:nvCxnSpPr>
          <p:cNvPr id="279" name="Google Shape;279;p14"/>
          <p:cNvCxnSpPr/>
          <p:nvPr/>
        </p:nvCxnSpPr>
        <p:spPr>
          <a:xfrm>
            <a:off x="98854" y="6582033"/>
            <a:ext cx="11994292" cy="0"/>
          </a:xfrm>
          <a:prstGeom prst="straightConnector1">
            <a:avLst/>
          </a:prstGeom>
          <a:noFill/>
          <a:ln cap="flat" cmpd="sng" w="19050">
            <a:solidFill>
              <a:schemeClr val="accent5"/>
            </a:solidFill>
            <a:prstDash val="solid"/>
            <a:miter lim="800000"/>
            <a:headEnd len="sm" w="sm" type="none"/>
            <a:tailEnd len="sm" w="sm" type="none"/>
          </a:ln>
        </p:spPr>
      </p:cxnSp>
      <p:pic>
        <p:nvPicPr>
          <p:cNvPr id="280" name="Google Shape;280;p14"/>
          <p:cNvPicPr preferRelativeResize="0"/>
          <p:nvPr>
            <p:ph idx="1" type="body"/>
          </p:nvPr>
        </p:nvPicPr>
        <p:blipFill rotWithShape="1">
          <a:blip r:embed="rId3">
            <a:alphaModFix/>
          </a:blip>
          <a:srcRect b="0" l="0" r="0" t="0"/>
          <a:stretch/>
        </p:blipFill>
        <p:spPr>
          <a:xfrm>
            <a:off x="568526" y="1963182"/>
            <a:ext cx="7993563" cy="4360126"/>
          </a:xfrm>
          <a:prstGeom prst="rect">
            <a:avLst/>
          </a:prstGeom>
          <a:noFill/>
          <a:ln cap="flat" cmpd="sng" w="9525">
            <a:solidFill>
              <a:schemeClr val="accent1"/>
            </a:solidFill>
            <a:prstDash val="solid"/>
            <a:round/>
            <a:headEnd len="sm" w="sm" type="none"/>
            <a:tailEnd len="sm" w="sm" type="none"/>
          </a:ln>
        </p:spPr>
      </p:pic>
      <p:sp>
        <p:nvSpPr>
          <p:cNvPr id="281" name="Google Shape;281;p14"/>
          <p:cNvSpPr txBox="1"/>
          <p:nvPr/>
        </p:nvSpPr>
        <p:spPr>
          <a:xfrm>
            <a:off x="8701088" y="1968976"/>
            <a:ext cx="3392058"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TJ" sz="1800" u="none" strike="noStrike">
                <a:solidFill>
                  <a:srgbClr val="0F1115"/>
                </a:solidFill>
                <a:latin typeface="Times New Roman"/>
                <a:ea typeface="Times New Roman"/>
                <a:cs typeface="Times New Roman"/>
                <a:sym typeface="Times New Roman"/>
              </a:rPr>
              <a:t>Source: Gemini created </a:t>
            </a:r>
            <a:endParaRPr/>
          </a:p>
          <a:p>
            <a:pPr indent="0" lvl="0" marL="0" marR="0" rtl="0" algn="l">
              <a:spcBef>
                <a:spcPts val="0"/>
              </a:spcBef>
              <a:spcAft>
                <a:spcPts val="0"/>
              </a:spcAft>
              <a:buNone/>
            </a:pPr>
            <a:r>
              <a:rPr b="0" i="0" lang="en-TJ" sz="1800" u="none" strike="noStrike">
                <a:solidFill>
                  <a:srgbClr val="0F1115"/>
                </a:solidFill>
                <a:latin typeface="Times New Roman"/>
                <a:ea typeface="Times New Roman"/>
                <a:cs typeface="Times New Roman"/>
                <a:sym typeface="Times New Roman"/>
              </a:rPr>
              <a:t>foto" (Google, April, 2026)</a:t>
            </a:r>
            <a:endParaRPr sz="1800">
              <a:solidFill>
                <a:schemeClr val="dk1"/>
              </a:solidFill>
              <a:latin typeface="Times New Roman"/>
              <a:ea typeface="Times New Roman"/>
              <a:cs typeface="Times New Roman"/>
              <a:sym typeface="Times New Roman"/>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6" name="Shape 286"/>
        <p:cNvGrpSpPr/>
        <p:nvPr/>
      </p:nvGrpSpPr>
      <p:grpSpPr>
        <a:xfrm>
          <a:off x="0" y="0"/>
          <a:ext cx="0" cy="0"/>
          <a:chOff x="0" y="0"/>
          <a:chExt cx="0" cy="0"/>
        </a:xfrm>
      </p:grpSpPr>
      <p:sp>
        <p:nvSpPr>
          <p:cNvPr id="287" name="Google Shape;287;p15"/>
          <p:cNvSpPr txBox="1"/>
          <p:nvPr>
            <p:ph type="title"/>
          </p:nvPr>
        </p:nvSpPr>
        <p:spPr>
          <a:xfrm>
            <a:off x="725925" y="597193"/>
            <a:ext cx="6446771" cy="764132"/>
          </a:xfrm>
          <a:prstGeom prst="rect">
            <a:avLst/>
          </a:prstGeom>
          <a:noFill/>
          <a:ln>
            <a:noFill/>
          </a:ln>
        </p:spPr>
        <p:txBody>
          <a:bodyPr anchorCtr="0" anchor="b" bIns="45700" lIns="91425" spcFirstLastPara="1" rIns="91425" wrap="square" tIns="45700">
            <a:normAutofit/>
          </a:bodyPr>
          <a:lstStyle/>
          <a:p>
            <a:pPr indent="0" lvl="0" marL="0" rtl="0" algn="l">
              <a:lnSpc>
                <a:spcPct val="115000"/>
              </a:lnSpc>
              <a:spcBef>
                <a:spcPts val="0"/>
              </a:spcBef>
              <a:spcAft>
                <a:spcPts val="0"/>
              </a:spcAft>
              <a:buClr>
                <a:srgbClr val="000000"/>
              </a:buClr>
              <a:buSzPts val="3200"/>
              <a:buFont typeface="Times New Roman"/>
              <a:buNone/>
            </a:pPr>
            <a:r>
              <a:rPr b="1" lang="en-TJ">
                <a:solidFill>
                  <a:srgbClr val="000000"/>
                </a:solidFill>
                <a:latin typeface="Times New Roman"/>
                <a:ea typeface="Times New Roman"/>
                <a:cs typeface="Times New Roman"/>
                <a:sym typeface="Times New Roman"/>
              </a:rPr>
              <a:t>Trade Policy – Tariffs</a:t>
            </a:r>
            <a:r>
              <a:rPr lang="en-TJ">
                <a:latin typeface="Times New Roman"/>
                <a:ea typeface="Times New Roman"/>
                <a:cs typeface="Times New Roman"/>
                <a:sym typeface="Times New Roman"/>
              </a:rPr>
              <a:t> </a:t>
            </a:r>
            <a:endParaRPr>
              <a:latin typeface="Times New Roman"/>
              <a:ea typeface="Times New Roman"/>
              <a:cs typeface="Times New Roman"/>
              <a:sym typeface="Times New Roman"/>
            </a:endParaRPr>
          </a:p>
        </p:txBody>
      </p:sp>
      <p:sp>
        <p:nvSpPr>
          <p:cNvPr id="288" name="Google Shape;288;p15"/>
          <p:cNvSpPr txBox="1"/>
          <p:nvPr>
            <p:ph idx="1" type="body"/>
          </p:nvPr>
        </p:nvSpPr>
        <p:spPr>
          <a:xfrm>
            <a:off x="429042" y="1603762"/>
            <a:ext cx="7871810" cy="4681060"/>
          </a:xfrm>
          <a:prstGeom prst="rect">
            <a:avLst/>
          </a:prstGeom>
          <a:noFill/>
          <a:ln>
            <a:noFill/>
          </a:ln>
        </p:spPr>
        <p:txBody>
          <a:bodyPr anchorCtr="0" anchor="t" bIns="45700" lIns="91425" spcFirstLastPara="1" rIns="91425" wrap="square" tIns="45700">
            <a:normAutofit/>
          </a:bodyPr>
          <a:lstStyle/>
          <a:p>
            <a:pPr indent="-228600" lvl="0" marL="228600" rtl="0" algn="l">
              <a:lnSpc>
                <a:spcPct val="150000"/>
              </a:lnSpc>
              <a:spcBef>
                <a:spcPts val="0"/>
              </a:spcBef>
              <a:spcAft>
                <a:spcPts val="0"/>
              </a:spcAft>
              <a:buClr>
                <a:srgbClr val="0F1115"/>
              </a:buClr>
              <a:buSzPts val="2000"/>
              <a:buFont typeface="Noto Sans Symbols"/>
              <a:buChar char="✔"/>
            </a:pPr>
            <a:r>
              <a:rPr b="0" i="0" lang="en-TJ" sz="2000" u="none" strike="noStrike">
                <a:solidFill>
                  <a:srgbClr val="0F1115"/>
                </a:solidFill>
                <a:latin typeface="Times New Roman"/>
                <a:ea typeface="Times New Roman"/>
                <a:cs typeface="Times New Roman"/>
                <a:sym typeface="Times New Roman"/>
              </a:rPr>
              <a:t>Governments intervene in trade for three main reasons: generating           revenue (especially for developing economies), protecting domestic         industries from foreign competition, and gaining strategic leverage in              diplomatic negotiations with tariffs being the most common tool used to achieve these goals.</a:t>
            </a:r>
            <a:endParaRPr/>
          </a:p>
          <a:p>
            <a:pPr indent="-228600" lvl="0" marL="228600" rtl="0" algn="l">
              <a:lnSpc>
                <a:spcPct val="150000"/>
              </a:lnSpc>
              <a:spcBef>
                <a:spcPts val="1000"/>
              </a:spcBef>
              <a:spcAft>
                <a:spcPts val="0"/>
              </a:spcAft>
              <a:buClr>
                <a:srgbClr val="000000"/>
              </a:buClr>
              <a:buSzPts val="2000"/>
              <a:buFont typeface="Noto Sans Symbols"/>
              <a:buChar char="✔"/>
            </a:pPr>
            <a:r>
              <a:rPr lang="en-TJ" sz="2000">
                <a:solidFill>
                  <a:srgbClr val="000000"/>
                </a:solidFill>
                <a:latin typeface="Times New Roman"/>
                <a:ea typeface="Times New Roman"/>
                <a:cs typeface="Times New Roman"/>
                <a:sym typeface="Times New Roman"/>
              </a:rPr>
              <a:t>Regardless of the motivation, the most common policy instrument used   to  achieve  these goals is the tariff a tax imposed on imported goods.</a:t>
            </a:r>
            <a:endParaRPr sz="2000">
              <a:latin typeface="Calibri"/>
              <a:ea typeface="Calibri"/>
              <a:cs typeface="Calibri"/>
              <a:sym typeface="Calibri"/>
            </a:endParaRPr>
          </a:p>
          <a:p>
            <a:pPr indent="0" lvl="0" marL="0" rtl="0" algn="l">
              <a:lnSpc>
                <a:spcPct val="150000"/>
              </a:lnSpc>
              <a:spcBef>
                <a:spcPts val="1000"/>
              </a:spcBef>
              <a:spcAft>
                <a:spcPts val="0"/>
              </a:spcAft>
              <a:buClr>
                <a:schemeClr val="dk1"/>
              </a:buClr>
              <a:buSzPts val="2000"/>
              <a:buNone/>
            </a:pPr>
            <a:r>
              <a:t/>
            </a:r>
            <a:endParaRPr sz="2000">
              <a:latin typeface="Times New Roman"/>
              <a:ea typeface="Times New Roman"/>
              <a:cs typeface="Times New Roman"/>
              <a:sym typeface="Times New Roman"/>
            </a:endParaRPr>
          </a:p>
        </p:txBody>
      </p:sp>
      <p:cxnSp>
        <p:nvCxnSpPr>
          <p:cNvPr id="289" name="Google Shape;289;p15"/>
          <p:cNvCxnSpPr/>
          <p:nvPr/>
        </p:nvCxnSpPr>
        <p:spPr>
          <a:xfrm>
            <a:off x="98854" y="6582033"/>
            <a:ext cx="11994292" cy="0"/>
          </a:xfrm>
          <a:prstGeom prst="straightConnector1">
            <a:avLst/>
          </a:prstGeom>
          <a:noFill/>
          <a:ln cap="flat" cmpd="sng" w="19050">
            <a:solidFill>
              <a:schemeClr val="accent5"/>
            </a:solidFill>
            <a:prstDash val="solid"/>
            <a:miter lim="800000"/>
            <a:headEnd len="sm" w="sm" type="none"/>
            <a:tailEnd len="sm" w="sm" type="none"/>
          </a:ln>
        </p:spPr>
      </p:cxn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4" name="Shape 294"/>
        <p:cNvGrpSpPr/>
        <p:nvPr/>
      </p:nvGrpSpPr>
      <p:grpSpPr>
        <a:xfrm>
          <a:off x="0" y="0"/>
          <a:ext cx="0" cy="0"/>
          <a:chOff x="0" y="0"/>
          <a:chExt cx="0" cy="0"/>
        </a:xfrm>
      </p:grpSpPr>
      <p:sp>
        <p:nvSpPr>
          <p:cNvPr id="295" name="Google Shape;295;p16"/>
          <p:cNvSpPr txBox="1"/>
          <p:nvPr>
            <p:ph type="title"/>
          </p:nvPr>
        </p:nvSpPr>
        <p:spPr>
          <a:xfrm>
            <a:off x="429042" y="415342"/>
            <a:ext cx="11557687" cy="764132"/>
          </a:xfrm>
          <a:prstGeom prst="rect">
            <a:avLst/>
          </a:prstGeom>
          <a:noFill/>
          <a:ln>
            <a:noFill/>
          </a:ln>
        </p:spPr>
        <p:txBody>
          <a:bodyPr anchorCtr="0" anchor="b" bIns="45700" lIns="91425" spcFirstLastPara="1" rIns="91425" wrap="square" tIns="45700">
            <a:normAutofit/>
          </a:bodyPr>
          <a:lstStyle/>
          <a:p>
            <a:pPr indent="0" lvl="0" marL="0" rtl="0" algn="l">
              <a:lnSpc>
                <a:spcPct val="115000"/>
              </a:lnSpc>
              <a:spcBef>
                <a:spcPts val="0"/>
              </a:spcBef>
              <a:spcAft>
                <a:spcPts val="0"/>
              </a:spcAft>
              <a:buClr>
                <a:srgbClr val="000000"/>
              </a:buClr>
              <a:buSzPts val="3200"/>
              <a:buFont typeface="Times New Roman"/>
              <a:buNone/>
            </a:pPr>
            <a:r>
              <a:rPr b="1" lang="en-TJ">
                <a:solidFill>
                  <a:srgbClr val="000000"/>
                </a:solidFill>
                <a:latin typeface="Times New Roman"/>
                <a:ea typeface="Times New Roman"/>
                <a:cs typeface="Times New Roman"/>
                <a:sym typeface="Times New Roman"/>
              </a:rPr>
              <a:t>The Small Country Case (Tariff)</a:t>
            </a:r>
            <a:r>
              <a:rPr lang="en-TJ"/>
              <a:t> </a:t>
            </a:r>
            <a:endParaRPr>
              <a:latin typeface="Arial"/>
              <a:ea typeface="Arial"/>
              <a:cs typeface="Arial"/>
              <a:sym typeface="Arial"/>
            </a:endParaRPr>
          </a:p>
        </p:txBody>
      </p:sp>
      <p:sp>
        <p:nvSpPr>
          <p:cNvPr id="296" name="Google Shape;296;p16"/>
          <p:cNvSpPr txBox="1"/>
          <p:nvPr>
            <p:ph idx="1" type="body"/>
          </p:nvPr>
        </p:nvSpPr>
        <p:spPr>
          <a:xfrm>
            <a:off x="429042" y="1603762"/>
            <a:ext cx="7812433" cy="4681060"/>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rgbClr val="000000"/>
              </a:buClr>
              <a:buSzPts val="2000"/>
              <a:buNone/>
            </a:pPr>
            <a:r>
              <a:rPr lang="en-TJ" sz="2000">
                <a:solidFill>
                  <a:srgbClr val="000000"/>
                </a:solidFill>
                <a:latin typeface="Times New Roman"/>
                <a:ea typeface="Times New Roman"/>
                <a:cs typeface="Times New Roman"/>
                <a:sym typeface="Times New Roman"/>
              </a:rPr>
              <a:t>A </a:t>
            </a:r>
            <a:r>
              <a:rPr b="1" lang="en-TJ" sz="2000">
                <a:solidFill>
                  <a:srgbClr val="000000"/>
                </a:solidFill>
                <a:latin typeface="Times New Roman"/>
                <a:ea typeface="Times New Roman"/>
                <a:cs typeface="Times New Roman"/>
                <a:sym typeface="Times New Roman"/>
              </a:rPr>
              <a:t>small country</a:t>
            </a:r>
            <a:r>
              <a:rPr lang="en-TJ" sz="2000">
                <a:solidFill>
                  <a:srgbClr val="000000"/>
                </a:solidFill>
                <a:latin typeface="Times New Roman"/>
                <a:ea typeface="Times New Roman"/>
                <a:cs typeface="Times New Roman"/>
                <a:sym typeface="Times New Roman"/>
              </a:rPr>
              <a:t> faces a perfectly elastic export supply curve. It is a "price taker." Its imports are an infinitesimal fraction of the world market, so its  purchasing decisions do not affect the world price </a:t>
            </a:r>
            <a:endParaRPr/>
          </a:p>
          <a:p>
            <a:pPr indent="0" lvl="0" marL="0" rtl="0" algn="l">
              <a:lnSpc>
                <a:spcPct val="150000"/>
              </a:lnSpc>
              <a:spcBef>
                <a:spcPts val="1000"/>
              </a:spcBef>
              <a:spcAft>
                <a:spcPts val="0"/>
              </a:spcAft>
              <a:buClr>
                <a:srgbClr val="000000"/>
              </a:buClr>
              <a:buSzPts val="2000"/>
              <a:buNone/>
            </a:pPr>
            <a:r>
              <a:rPr lang="en-TJ" sz="2000">
                <a:solidFill>
                  <a:srgbClr val="000000"/>
                </a:solidFill>
                <a:latin typeface="Times New Roman"/>
                <a:ea typeface="Times New Roman"/>
                <a:cs typeface="Times New Roman"/>
                <a:sym typeface="Times New Roman"/>
              </a:rPr>
              <a:t>In the small country case, a tariff raises the domestic price to the world price plus the tariff, reducing imports and creating a deadweight loss from consumption and production inefficiencies without improving the country's terms of trade.</a:t>
            </a:r>
            <a:endParaRPr/>
          </a:p>
        </p:txBody>
      </p:sp>
      <p:cxnSp>
        <p:nvCxnSpPr>
          <p:cNvPr id="297" name="Google Shape;297;p16"/>
          <p:cNvCxnSpPr/>
          <p:nvPr/>
        </p:nvCxnSpPr>
        <p:spPr>
          <a:xfrm>
            <a:off x="98854" y="6582033"/>
            <a:ext cx="11994292" cy="0"/>
          </a:xfrm>
          <a:prstGeom prst="straightConnector1">
            <a:avLst/>
          </a:prstGeom>
          <a:noFill/>
          <a:ln cap="flat" cmpd="sng" w="19050">
            <a:solidFill>
              <a:schemeClr val="accent5"/>
            </a:solidFill>
            <a:prstDash val="solid"/>
            <a:miter lim="800000"/>
            <a:headEnd len="sm" w="sm" type="none"/>
            <a:tailEnd len="sm" w="sm" type="none"/>
          </a:ln>
        </p:spPr>
      </p:cxn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2" name="Shape 302"/>
        <p:cNvGrpSpPr/>
        <p:nvPr/>
      </p:nvGrpSpPr>
      <p:grpSpPr>
        <a:xfrm>
          <a:off x="0" y="0"/>
          <a:ext cx="0" cy="0"/>
          <a:chOff x="0" y="0"/>
          <a:chExt cx="0" cy="0"/>
        </a:xfrm>
      </p:grpSpPr>
      <p:sp>
        <p:nvSpPr>
          <p:cNvPr id="303" name="Google Shape;303;p17"/>
          <p:cNvSpPr txBox="1"/>
          <p:nvPr>
            <p:ph type="title"/>
          </p:nvPr>
        </p:nvSpPr>
        <p:spPr>
          <a:xfrm>
            <a:off x="429042" y="415342"/>
            <a:ext cx="11557687" cy="764132"/>
          </a:xfrm>
          <a:prstGeom prst="rect">
            <a:avLst/>
          </a:prstGeom>
          <a:noFill/>
          <a:ln>
            <a:noFill/>
          </a:ln>
        </p:spPr>
        <p:txBody>
          <a:bodyPr anchorCtr="0" anchor="b" bIns="45700" lIns="91425" spcFirstLastPara="1" rIns="91425" wrap="square" tIns="45700">
            <a:normAutofit/>
          </a:bodyPr>
          <a:lstStyle/>
          <a:p>
            <a:pPr indent="0" lvl="0" marL="0" rtl="0" algn="l">
              <a:lnSpc>
                <a:spcPct val="115000"/>
              </a:lnSpc>
              <a:spcBef>
                <a:spcPts val="0"/>
              </a:spcBef>
              <a:spcAft>
                <a:spcPts val="0"/>
              </a:spcAft>
              <a:buClr>
                <a:srgbClr val="000000"/>
              </a:buClr>
              <a:buSzPts val="3200"/>
              <a:buFont typeface="Times New Roman"/>
              <a:buNone/>
            </a:pPr>
            <a:r>
              <a:rPr b="1" lang="en-TJ">
                <a:solidFill>
                  <a:srgbClr val="000000"/>
                </a:solidFill>
                <a:latin typeface="Times New Roman"/>
                <a:ea typeface="Times New Roman"/>
                <a:cs typeface="Times New Roman"/>
                <a:sym typeface="Times New Roman"/>
              </a:rPr>
              <a:t>Welfare Analysis (Small Country)</a:t>
            </a:r>
            <a:endParaRPr>
              <a:latin typeface="Times New Roman"/>
              <a:ea typeface="Times New Roman"/>
              <a:cs typeface="Times New Roman"/>
              <a:sym typeface="Times New Roman"/>
            </a:endParaRPr>
          </a:p>
        </p:txBody>
      </p:sp>
      <p:cxnSp>
        <p:nvCxnSpPr>
          <p:cNvPr id="304" name="Google Shape;304;p17"/>
          <p:cNvCxnSpPr/>
          <p:nvPr/>
        </p:nvCxnSpPr>
        <p:spPr>
          <a:xfrm>
            <a:off x="98854" y="6582033"/>
            <a:ext cx="11994292" cy="0"/>
          </a:xfrm>
          <a:prstGeom prst="straightConnector1">
            <a:avLst/>
          </a:prstGeom>
          <a:noFill/>
          <a:ln cap="flat" cmpd="sng" w="19050">
            <a:solidFill>
              <a:schemeClr val="accent5"/>
            </a:solidFill>
            <a:prstDash val="solid"/>
            <a:miter lim="800000"/>
            <a:headEnd len="sm" w="sm" type="none"/>
            <a:tailEnd len="sm" w="sm" type="none"/>
          </a:ln>
        </p:spPr>
      </p:cxnSp>
      <p:sp>
        <p:nvSpPr>
          <p:cNvPr id="305" name="Google Shape;305;p17"/>
          <p:cNvSpPr txBox="1"/>
          <p:nvPr/>
        </p:nvSpPr>
        <p:spPr>
          <a:xfrm>
            <a:off x="98854" y="1428992"/>
            <a:ext cx="8078189" cy="490199"/>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None/>
            </a:pPr>
            <a:r>
              <a:rPr b="1" lang="en-TJ" sz="2400">
                <a:solidFill>
                  <a:srgbClr val="000000"/>
                </a:solidFill>
                <a:latin typeface="Times New Roman"/>
                <a:ea typeface="Times New Roman"/>
                <a:cs typeface="Times New Roman"/>
                <a:sym typeface="Times New Roman"/>
              </a:rPr>
              <a:t>Figure 8. Welfare Analysis of a Tariff in a Small Country</a:t>
            </a:r>
            <a:endParaRPr sz="2000">
              <a:solidFill>
                <a:schemeClr val="dk1"/>
              </a:solidFill>
              <a:latin typeface="Calibri"/>
              <a:ea typeface="Calibri"/>
              <a:cs typeface="Calibri"/>
              <a:sym typeface="Calibri"/>
            </a:endParaRPr>
          </a:p>
        </p:txBody>
      </p:sp>
      <p:pic>
        <p:nvPicPr>
          <p:cNvPr id="306" name="Google Shape;306;p17"/>
          <p:cNvPicPr preferRelativeResize="0"/>
          <p:nvPr>
            <p:ph idx="1" type="body"/>
          </p:nvPr>
        </p:nvPicPr>
        <p:blipFill rotWithShape="1">
          <a:blip r:embed="rId3">
            <a:alphaModFix/>
          </a:blip>
          <a:srcRect b="0" l="0" r="0" t="0"/>
          <a:stretch/>
        </p:blipFill>
        <p:spPr>
          <a:xfrm>
            <a:off x="429042" y="2007301"/>
            <a:ext cx="7907603" cy="4313238"/>
          </a:xfrm>
          <a:prstGeom prst="rect">
            <a:avLst/>
          </a:prstGeom>
          <a:noFill/>
          <a:ln>
            <a:noFill/>
          </a:ln>
        </p:spPr>
      </p:pic>
      <p:sp>
        <p:nvSpPr>
          <p:cNvPr id="307" name="Google Shape;307;p17"/>
          <p:cNvSpPr txBox="1"/>
          <p:nvPr/>
        </p:nvSpPr>
        <p:spPr>
          <a:xfrm>
            <a:off x="8594671" y="2007301"/>
            <a:ext cx="3392058"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TJ" sz="1800">
                <a:solidFill>
                  <a:schemeClr val="dk1"/>
                </a:solidFill>
                <a:latin typeface="Times New Roman"/>
                <a:ea typeface="Times New Roman"/>
                <a:cs typeface="Times New Roman"/>
                <a:sym typeface="Times New Roman"/>
              </a:rPr>
              <a:t>Source: Created by the author </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1" name="Shape 311"/>
        <p:cNvGrpSpPr/>
        <p:nvPr/>
      </p:nvGrpSpPr>
      <p:grpSpPr>
        <a:xfrm>
          <a:off x="0" y="0"/>
          <a:ext cx="0" cy="0"/>
          <a:chOff x="0" y="0"/>
          <a:chExt cx="0" cy="0"/>
        </a:xfrm>
      </p:grpSpPr>
      <p:sp>
        <p:nvSpPr>
          <p:cNvPr id="312" name="Google Shape;312;p18"/>
          <p:cNvSpPr txBox="1"/>
          <p:nvPr>
            <p:ph type="title"/>
          </p:nvPr>
        </p:nvSpPr>
        <p:spPr>
          <a:xfrm>
            <a:off x="642798" y="534360"/>
            <a:ext cx="9011841" cy="764132"/>
          </a:xfrm>
          <a:prstGeom prst="rect">
            <a:avLst/>
          </a:prstGeom>
          <a:noFill/>
          <a:ln>
            <a:noFill/>
          </a:ln>
        </p:spPr>
        <p:txBody>
          <a:bodyPr anchorCtr="0" anchor="b" bIns="45700" lIns="91425" spcFirstLastPara="1" rIns="91425" wrap="square" tIns="45700">
            <a:normAutofit/>
          </a:bodyPr>
          <a:lstStyle/>
          <a:p>
            <a:pPr indent="0" lvl="0" marL="0" rtl="0" algn="l">
              <a:lnSpc>
                <a:spcPct val="115000"/>
              </a:lnSpc>
              <a:spcBef>
                <a:spcPts val="0"/>
              </a:spcBef>
              <a:spcAft>
                <a:spcPts val="0"/>
              </a:spcAft>
              <a:buClr>
                <a:srgbClr val="000000"/>
              </a:buClr>
              <a:buSzPts val="3200"/>
              <a:buFont typeface="Times New Roman"/>
              <a:buNone/>
            </a:pPr>
            <a:r>
              <a:rPr b="1" lang="en-TJ">
                <a:solidFill>
                  <a:srgbClr val="000000"/>
                </a:solidFill>
                <a:latin typeface="Times New Roman"/>
                <a:ea typeface="Times New Roman"/>
                <a:cs typeface="Times New Roman"/>
                <a:sym typeface="Times New Roman"/>
              </a:rPr>
              <a:t>The Large Country Case (Tariff)</a:t>
            </a:r>
            <a:endParaRPr>
              <a:latin typeface="Calibri"/>
              <a:ea typeface="Calibri"/>
              <a:cs typeface="Calibri"/>
              <a:sym typeface="Calibri"/>
            </a:endParaRPr>
          </a:p>
        </p:txBody>
      </p:sp>
      <p:sp>
        <p:nvSpPr>
          <p:cNvPr id="313" name="Google Shape;313;p18"/>
          <p:cNvSpPr txBox="1"/>
          <p:nvPr>
            <p:ph idx="1" type="body"/>
          </p:nvPr>
        </p:nvSpPr>
        <p:spPr>
          <a:xfrm>
            <a:off x="429042" y="1603762"/>
            <a:ext cx="7966813" cy="4681060"/>
          </a:xfrm>
          <a:prstGeom prst="rect">
            <a:avLst/>
          </a:prstGeom>
          <a:noFill/>
          <a:ln>
            <a:noFill/>
          </a:ln>
        </p:spPr>
        <p:txBody>
          <a:bodyPr anchorCtr="0" anchor="t" bIns="45700" lIns="91425" spcFirstLastPara="1" rIns="91425" wrap="square" tIns="45700">
            <a:normAutofit/>
          </a:bodyPr>
          <a:lstStyle/>
          <a:p>
            <a:pPr indent="-228600" lvl="0" marL="228600" rtl="0" algn="l">
              <a:lnSpc>
                <a:spcPct val="150000"/>
              </a:lnSpc>
              <a:spcBef>
                <a:spcPts val="0"/>
              </a:spcBef>
              <a:spcAft>
                <a:spcPts val="0"/>
              </a:spcAft>
              <a:buClr>
                <a:srgbClr val="000000"/>
              </a:buClr>
              <a:buSzPts val="2000"/>
              <a:buFont typeface="Noto Sans Symbols"/>
              <a:buChar char="✔"/>
            </a:pPr>
            <a:r>
              <a:rPr lang="en-TJ" sz="2000">
                <a:solidFill>
                  <a:srgbClr val="000000"/>
                </a:solidFill>
                <a:latin typeface="Times New Roman"/>
                <a:ea typeface="Times New Roman"/>
                <a:cs typeface="Times New Roman"/>
                <a:sym typeface="Times New Roman"/>
              </a:rPr>
              <a:t>A large country has monopsony power in the import market. Its import            demand is a significant share of world demand. When it imposes a tariff,  its     reduced  import demand lowers the world price</a:t>
            </a:r>
            <a:endParaRPr/>
          </a:p>
          <a:p>
            <a:pPr indent="-228600" lvl="0" marL="228600" rtl="0" algn="l">
              <a:lnSpc>
                <a:spcPct val="150000"/>
              </a:lnSpc>
              <a:spcBef>
                <a:spcPts val="1000"/>
              </a:spcBef>
              <a:spcAft>
                <a:spcPts val="0"/>
              </a:spcAft>
              <a:buClr>
                <a:srgbClr val="000000"/>
              </a:buClr>
              <a:buSzPts val="2000"/>
              <a:buFont typeface="Noto Sans Symbols"/>
              <a:buChar char="✔"/>
            </a:pPr>
            <a:r>
              <a:rPr lang="en-TJ" sz="2000">
                <a:solidFill>
                  <a:srgbClr val="000000"/>
                </a:solidFill>
                <a:latin typeface="Times New Roman"/>
                <a:ea typeface="Times New Roman"/>
                <a:cs typeface="Times New Roman"/>
                <a:sym typeface="Times New Roman"/>
              </a:rPr>
              <a:t>In the large country case, a tariff reduces import demand enough to lower     the world price, allowing the importing nation to capture terms of trade       gains  that can potentially offset its own deadweight losses.</a:t>
            </a:r>
            <a:endParaRPr/>
          </a:p>
        </p:txBody>
      </p:sp>
      <p:cxnSp>
        <p:nvCxnSpPr>
          <p:cNvPr id="314" name="Google Shape;314;p18"/>
          <p:cNvCxnSpPr/>
          <p:nvPr/>
        </p:nvCxnSpPr>
        <p:spPr>
          <a:xfrm>
            <a:off x="98854" y="6582033"/>
            <a:ext cx="11994292" cy="0"/>
          </a:xfrm>
          <a:prstGeom prst="straightConnector1">
            <a:avLst/>
          </a:prstGeom>
          <a:noFill/>
          <a:ln cap="flat" cmpd="sng" w="19050">
            <a:solidFill>
              <a:schemeClr val="accent5"/>
            </a:solidFill>
            <a:prstDash val="solid"/>
            <a:miter lim="800000"/>
            <a:headEnd len="sm" w="sm" type="none"/>
            <a:tailEnd len="sm" w="sm" type="none"/>
          </a:ln>
        </p:spPr>
      </p:cxn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9" name="Shape 319"/>
        <p:cNvGrpSpPr/>
        <p:nvPr/>
      </p:nvGrpSpPr>
      <p:grpSpPr>
        <a:xfrm>
          <a:off x="0" y="0"/>
          <a:ext cx="0" cy="0"/>
          <a:chOff x="0" y="0"/>
          <a:chExt cx="0" cy="0"/>
        </a:xfrm>
      </p:grpSpPr>
      <p:sp>
        <p:nvSpPr>
          <p:cNvPr id="320" name="Google Shape;320;p19"/>
          <p:cNvSpPr txBox="1"/>
          <p:nvPr>
            <p:ph type="title"/>
          </p:nvPr>
        </p:nvSpPr>
        <p:spPr>
          <a:xfrm>
            <a:off x="429042" y="415342"/>
            <a:ext cx="11557687" cy="764132"/>
          </a:xfrm>
          <a:prstGeom prst="rect">
            <a:avLst/>
          </a:prstGeom>
          <a:noFill/>
          <a:ln>
            <a:noFill/>
          </a:ln>
        </p:spPr>
        <p:txBody>
          <a:bodyPr anchorCtr="0" anchor="b" bIns="45700" lIns="91425" spcFirstLastPara="1" rIns="91425" wrap="square" tIns="45700">
            <a:normAutofit/>
          </a:bodyPr>
          <a:lstStyle/>
          <a:p>
            <a:pPr indent="0" lvl="0" marL="0" rtl="0" algn="l">
              <a:lnSpc>
                <a:spcPct val="115000"/>
              </a:lnSpc>
              <a:spcBef>
                <a:spcPts val="0"/>
              </a:spcBef>
              <a:spcAft>
                <a:spcPts val="0"/>
              </a:spcAft>
              <a:buClr>
                <a:srgbClr val="000000"/>
              </a:buClr>
              <a:buSzPts val="3200"/>
              <a:buFont typeface="Times New Roman"/>
              <a:buNone/>
            </a:pPr>
            <a:r>
              <a:rPr b="1" lang="en-TJ">
                <a:solidFill>
                  <a:srgbClr val="000000"/>
                </a:solidFill>
                <a:latin typeface="Times New Roman"/>
                <a:ea typeface="Times New Roman"/>
                <a:cs typeface="Times New Roman"/>
                <a:sym typeface="Times New Roman"/>
              </a:rPr>
              <a:t>The Terms of Trade Effect as the Crucial Distinction</a:t>
            </a:r>
            <a:endParaRPr b="1">
              <a:latin typeface="Times New Roman"/>
              <a:ea typeface="Times New Roman"/>
              <a:cs typeface="Times New Roman"/>
              <a:sym typeface="Times New Roman"/>
            </a:endParaRPr>
          </a:p>
        </p:txBody>
      </p:sp>
      <p:sp>
        <p:nvSpPr>
          <p:cNvPr id="321" name="Google Shape;321;p19"/>
          <p:cNvSpPr txBox="1"/>
          <p:nvPr>
            <p:ph idx="1" type="body"/>
          </p:nvPr>
        </p:nvSpPr>
        <p:spPr>
          <a:xfrm>
            <a:off x="429043" y="1603762"/>
            <a:ext cx="8394324" cy="4681060"/>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000"/>
              <a:buNone/>
            </a:pPr>
            <a:r>
              <a:rPr lang="en-TJ" sz="2000">
                <a:latin typeface="Times New Roman"/>
                <a:ea typeface="Times New Roman"/>
                <a:cs typeface="Times New Roman"/>
                <a:sym typeface="Times New Roman"/>
              </a:rPr>
              <a:t>The key difference is that a large country's tariff lowers world prices due to its       market power, causing domestic prices to rise by less than the full tariff amount   unlike a small country, which simply accepts world prices without influencing    them.</a:t>
            </a:r>
            <a:endParaRPr/>
          </a:p>
          <a:p>
            <a:pPr indent="0" lvl="0" marL="0" rtl="0" algn="l">
              <a:lnSpc>
                <a:spcPct val="150000"/>
              </a:lnSpc>
              <a:spcBef>
                <a:spcPts val="1000"/>
              </a:spcBef>
              <a:spcAft>
                <a:spcPts val="0"/>
              </a:spcAft>
              <a:buClr>
                <a:schemeClr val="dk1"/>
              </a:buClr>
              <a:buSzPts val="2000"/>
              <a:buNone/>
            </a:pPr>
            <a:r>
              <a:rPr lang="en-TJ" sz="2000">
                <a:latin typeface="Times New Roman"/>
                <a:ea typeface="Times New Roman"/>
                <a:cs typeface="Times New Roman"/>
                <a:sym typeface="Times New Roman"/>
              </a:rPr>
              <a:t>A large country possesses market power, so when it imposes a tariff, its reduced import demand drives down the world price. Consequently, the domestic price   rises by less than the full tariff amount because the decline in the world price     partially offsets the increase.</a:t>
            </a:r>
            <a:endParaRPr/>
          </a:p>
          <a:p>
            <a:pPr indent="0" lvl="0" marL="0" rtl="0" algn="l">
              <a:lnSpc>
                <a:spcPct val="150000"/>
              </a:lnSpc>
              <a:spcBef>
                <a:spcPts val="1000"/>
              </a:spcBef>
              <a:spcAft>
                <a:spcPts val="0"/>
              </a:spcAft>
              <a:buClr>
                <a:schemeClr val="dk1"/>
              </a:buClr>
              <a:buSzPts val="2000"/>
              <a:buNone/>
            </a:pPr>
            <a:r>
              <a:t/>
            </a:r>
            <a:endParaRPr sz="2000">
              <a:latin typeface="Arial"/>
              <a:ea typeface="Arial"/>
              <a:cs typeface="Arial"/>
              <a:sym typeface="Arial"/>
            </a:endParaRPr>
          </a:p>
        </p:txBody>
      </p:sp>
      <p:cxnSp>
        <p:nvCxnSpPr>
          <p:cNvPr id="322" name="Google Shape;322;p19"/>
          <p:cNvCxnSpPr/>
          <p:nvPr/>
        </p:nvCxnSpPr>
        <p:spPr>
          <a:xfrm>
            <a:off x="98854" y="6582033"/>
            <a:ext cx="11994292" cy="0"/>
          </a:xfrm>
          <a:prstGeom prst="straightConnector1">
            <a:avLst/>
          </a:prstGeom>
          <a:noFill/>
          <a:ln cap="flat" cmpd="sng" w="19050">
            <a:solidFill>
              <a:schemeClr val="accent5"/>
            </a:solidFill>
            <a:prstDash val="solid"/>
            <a:miter lim="800000"/>
            <a:headEnd len="sm" w="sm" type="none"/>
            <a:tailEnd len="sm" w="sm" type="none"/>
          </a:ln>
        </p:spPr>
      </p:cxn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6" name="Shape 326"/>
        <p:cNvGrpSpPr/>
        <p:nvPr/>
      </p:nvGrpSpPr>
      <p:grpSpPr>
        <a:xfrm>
          <a:off x="0" y="0"/>
          <a:ext cx="0" cy="0"/>
          <a:chOff x="0" y="0"/>
          <a:chExt cx="0" cy="0"/>
        </a:xfrm>
      </p:grpSpPr>
      <p:sp>
        <p:nvSpPr>
          <p:cNvPr id="327" name="Google Shape;327;p20"/>
          <p:cNvSpPr txBox="1"/>
          <p:nvPr>
            <p:ph type="title"/>
          </p:nvPr>
        </p:nvSpPr>
        <p:spPr>
          <a:xfrm>
            <a:off x="429042" y="415342"/>
            <a:ext cx="11557687" cy="764132"/>
          </a:xfrm>
          <a:prstGeom prst="rect">
            <a:avLst/>
          </a:prstGeom>
          <a:noFill/>
          <a:ln>
            <a:noFill/>
          </a:ln>
        </p:spPr>
        <p:txBody>
          <a:bodyPr anchorCtr="0" anchor="b" bIns="45700" lIns="91425" spcFirstLastPara="1" rIns="91425" wrap="square" tIns="45700">
            <a:normAutofit/>
          </a:bodyPr>
          <a:lstStyle/>
          <a:p>
            <a:pPr indent="0" lvl="0" marL="0" rtl="0" algn="l">
              <a:lnSpc>
                <a:spcPct val="115000"/>
              </a:lnSpc>
              <a:spcBef>
                <a:spcPts val="0"/>
              </a:spcBef>
              <a:spcAft>
                <a:spcPts val="0"/>
              </a:spcAft>
              <a:buClr>
                <a:srgbClr val="000000"/>
              </a:buClr>
              <a:buSzPts val="3200"/>
              <a:buFont typeface="Times New Roman"/>
              <a:buNone/>
            </a:pPr>
            <a:r>
              <a:rPr b="1" lang="en-TJ">
                <a:solidFill>
                  <a:srgbClr val="000000"/>
                </a:solidFill>
                <a:latin typeface="Times New Roman"/>
                <a:ea typeface="Times New Roman"/>
                <a:cs typeface="Times New Roman"/>
                <a:sym typeface="Times New Roman"/>
              </a:rPr>
              <a:t>Price Dynamics Under a Large Country Tariff</a:t>
            </a:r>
            <a:r>
              <a:rPr lang="en-TJ">
                <a:latin typeface="Times New Roman"/>
                <a:ea typeface="Times New Roman"/>
                <a:cs typeface="Times New Roman"/>
                <a:sym typeface="Times New Roman"/>
              </a:rPr>
              <a:t> </a:t>
            </a:r>
            <a:endParaRPr>
              <a:latin typeface="Times New Roman"/>
              <a:ea typeface="Times New Roman"/>
              <a:cs typeface="Times New Roman"/>
              <a:sym typeface="Times New Roman"/>
            </a:endParaRPr>
          </a:p>
        </p:txBody>
      </p:sp>
      <p:sp>
        <p:nvSpPr>
          <p:cNvPr id="328" name="Google Shape;328;p20"/>
          <p:cNvSpPr txBox="1"/>
          <p:nvPr>
            <p:ph idx="1" type="body"/>
          </p:nvPr>
        </p:nvSpPr>
        <p:spPr>
          <a:xfrm>
            <a:off x="429042" y="1603762"/>
            <a:ext cx="8798010" cy="4681060"/>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rgbClr val="000000"/>
              </a:buClr>
              <a:buSzPts val="2000"/>
              <a:buNone/>
            </a:pPr>
            <a:r>
              <a:rPr lang="en-TJ" sz="2000">
                <a:solidFill>
                  <a:srgbClr val="000000"/>
                </a:solidFill>
                <a:latin typeface="Times New Roman"/>
                <a:ea typeface="Times New Roman"/>
                <a:cs typeface="Times New Roman"/>
                <a:sym typeface="Times New Roman"/>
              </a:rPr>
              <a:t>Let </a:t>
            </a:r>
            <a:r>
              <a:rPr i="1" lang="en-TJ" sz="2000">
                <a:solidFill>
                  <a:srgbClr val="000000"/>
                </a:solidFill>
                <a:latin typeface="Times New Roman"/>
                <a:ea typeface="Times New Roman"/>
                <a:cs typeface="Times New Roman"/>
                <a:sym typeface="Times New Roman"/>
              </a:rPr>
              <a:t>PW</a:t>
            </a:r>
            <a:r>
              <a:rPr lang="en-TJ" sz="2000">
                <a:solidFill>
                  <a:srgbClr val="000000"/>
                </a:solidFill>
                <a:latin typeface="Times New Roman"/>
                <a:ea typeface="Times New Roman"/>
                <a:cs typeface="Times New Roman"/>
                <a:sym typeface="Times New Roman"/>
              </a:rPr>
              <a:t> represent the new, lower world price faced by foreign exporters after the      tariff is imposed. The domestic price is then determined by the sum of this new       world price and the tariff, expressed as </a:t>
            </a:r>
            <a:r>
              <a:rPr i="1" lang="en-TJ" sz="2000">
                <a:solidFill>
                  <a:srgbClr val="000000"/>
                </a:solidFill>
                <a:latin typeface="Times New Roman"/>
                <a:ea typeface="Times New Roman"/>
                <a:cs typeface="Times New Roman"/>
                <a:sym typeface="Times New Roman"/>
              </a:rPr>
              <a:t>PDomestic</a:t>
            </a:r>
            <a:r>
              <a:rPr lang="en-TJ" sz="2000">
                <a:solidFill>
                  <a:srgbClr val="000000"/>
                </a:solidFill>
                <a:latin typeface="Times New Roman"/>
                <a:ea typeface="Times New Roman"/>
                <a:cs typeface="Times New Roman"/>
                <a:sym typeface="Times New Roman"/>
              </a:rPr>
              <a:t>​=</a:t>
            </a:r>
            <a:r>
              <a:rPr i="1" lang="en-TJ" sz="2000">
                <a:solidFill>
                  <a:srgbClr val="000000"/>
                </a:solidFill>
                <a:latin typeface="Times New Roman"/>
                <a:ea typeface="Times New Roman"/>
                <a:cs typeface="Times New Roman"/>
                <a:sym typeface="Times New Roman"/>
              </a:rPr>
              <a:t>PW</a:t>
            </a:r>
            <a:r>
              <a:rPr lang="en-TJ" sz="2000">
                <a:solidFill>
                  <a:srgbClr val="000000"/>
                </a:solidFill>
                <a:latin typeface="Times New Roman"/>
                <a:ea typeface="Times New Roman"/>
                <a:cs typeface="Times New Roman"/>
                <a:sym typeface="Times New Roman"/>
              </a:rPr>
              <a:t>+</a:t>
            </a:r>
            <a:r>
              <a:rPr i="1" lang="en-TJ" sz="2000">
                <a:solidFill>
                  <a:srgbClr val="000000"/>
                </a:solidFill>
                <a:latin typeface="Times New Roman"/>
                <a:ea typeface="Times New Roman"/>
                <a:cs typeface="Times New Roman"/>
                <a:sym typeface="Times New Roman"/>
              </a:rPr>
              <a:t>t</a:t>
            </a:r>
            <a:r>
              <a:rPr lang="en-TJ" sz="2000">
                <a:solidFill>
                  <a:srgbClr val="000000"/>
                </a:solidFill>
                <a:latin typeface="Times New Roman"/>
                <a:ea typeface="Times New Roman"/>
                <a:cs typeface="Times New Roman"/>
                <a:sym typeface="Times New Roman"/>
              </a:rPr>
              <a:t>. Because </a:t>
            </a:r>
            <a:r>
              <a:rPr i="1" lang="en-TJ" sz="2000">
                <a:solidFill>
                  <a:srgbClr val="000000"/>
                </a:solidFill>
                <a:latin typeface="Times New Roman"/>
                <a:ea typeface="Times New Roman"/>
                <a:cs typeface="Times New Roman"/>
                <a:sym typeface="Times New Roman"/>
              </a:rPr>
              <a:t>PW</a:t>
            </a:r>
            <a:r>
              <a:rPr lang="en-TJ" sz="2000">
                <a:solidFill>
                  <a:srgbClr val="000000"/>
                </a:solidFill>
                <a:latin typeface="Times New Roman"/>
                <a:ea typeface="Times New Roman"/>
                <a:cs typeface="Times New Roman"/>
                <a:sym typeface="Times New Roman"/>
              </a:rPr>
              <a:t>​ is lower than the original world price, the increase in the domestic price is smaller than the tariff   amount </a:t>
            </a:r>
            <a:r>
              <a:rPr i="1" lang="en-TJ" sz="2000">
                <a:solidFill>
                  <a:srgbClr val="000000"/>
                </a:solidFill>
                <a:latin typeface="Times New Roman"/>
                <a:ea typeface="Times New Roman"/>
                <a:cs typeface="Times New Roman"/>
                <a:sym typeface="Times New Roman"/>
              </a:rPr>
              <a:t>t</a:t>
            </a:r>
            <a:r>
              <a:rPr lang="en-TJ" sz="2000">
                <a:solidFill>
                  <a:srgbClr val="000000"/>
                </a:solidFill>
                <a:latin typeface="Times New Roman"/>
                <a:ea typeface="Times New Roman"/>
                <a:cs typeface="Times New Roman"/>
                <a:sym typeface="Times New Roman"/>
              </a:rPr>
              <a:t>. This partial pass-through distinguishes the large country case from the      small country case, where the domestic price rises by the full tariff.</a:t>
            </a:r>
            <a:endParaRPr sz="2000">
              <a:latin typeface="Calibri"/>
              <a:ea typeface="Calibri"/>
              <a:cs typeface="Calibri"/>
              <a:sym typeface="Calibri"/>
            </a:endParaRPr>
          </a:p>
          <a:p>
            <a:pPr indent="0" lvl="0" marL="0" rtl="0" algn="l">
              <a:lnSpc>
                <a:spcPct val="150000"/>
              </a:lnSpc>
              <a:spcBef>
                <a:spcPts val="1000"/>
              </a:spcBef>
              <a:spcAft>
                <a:spcPts val="0"/>
              </a:spcAft>
              <a:buClr>
                <a:schemeClr val="dk1"/>
              </a:buClr>
              <a:buSzPts val="2000"/>
              <a:buNone/>
            </a:pPr>
            <a:r>
              <a:t/>
            </a:r>
            <a:endParaRPr sz="2000">
              <a:latin typeface="Arial"/>
              <a:ea typeface="Arial"/>
              <a:cs typeface="Arial"/>
              <a:sym typeface="Arial"/>
            </a:endParaRPr>
          </a:p>
        </p:txBody>
      </p:sp>
      <p:cxnSp>
        <p:nvCxnSpPr>
          <p:cNvPr id="329" name="Google Shape;329;p20"/>
          <p:cNvCxnSpPr/>
          <p:nvPr/>
        </p:nvCxnSpPr>
        <p:spPr>
          <a:xfrm>
            <a:off x="98854" y="6582033"/>
            <a:ext cx="11994292" cy="0"/>
          </a:xfrm>
          <a:prstGeom prst="straightConnector1">
            <a:avLst/>
          </a:prstGeom>
          <a:noFill/>
          <a:ln cap="flat" cmpd="sng" w="19050">
            <a:solidFill>
              <a:schemeClr val="accent5"/>
            </a:solidFill>
            <a:prstDash val="solid"/>
            <a:miter lim="800000"/>
            <a:headEnd len="sm" w="sm" type="none"/>
            <a:tailEnd len="sm" w="sm" type="none"/>
          </a:ln>
        </p:spPr>
      </p:cxn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4" name="Shape 334"/>
        <p:cNvGrpSpPr/>
        <p:nvPr/>
      </p:nvGrpSpPr>
      <p:grpSpPr>
        <a:xfrm>
          <a:off x="0" y="0"/>
          <a:ext cx="0" cy="0"/>
          <a:chOff x="0" y="0"/>
          <a:chExt cx="0" cy="0"/>
        </a:xfrm>
      </p:grpSpPr>
      <p:sp>
        <p:nvSpPr>
          <p:cNvPr id="335" name="Google Shape;335;p21"/>
          <p:cNvSpPr txBox="1"/>
          <p:nvPr>
            <p:ph type="title"/>
          </p:nvPr>
        </p:nvSpPr>
        <p:spPr>
          <a:xfrm>
            <a:off x="429042" y="415342"/>
            <a:ext cx="11557687" cy="764132"/>
          </a:xfrm>
          <a:prstGeom prst="rect">
            <a:avLst/>
          </a:prstGeom>
          <a:noFill/>
          <a:ln>
            <a:noFill/>
          </a:ln>
        </p:spPr>
        <p:txBody>
          <a:bodyPr anchorCtr="0" anchor="b" bIns="45700" lIns="91425" spcFirstLastPara="1" rIns="91425" wrap="square" tIns="45700">
            <a:normAutofit/>
          </a:bodyPr>
          <a:lstStyle/>
          <a:p>
            <a:pPr indent="0" lvl="0" marL="0" rtl="0" algn="l">
              <a:lnSpc>
                <a:spcPct val="115000"/>
              </a:lnSpc>
              <a:spcBef>
                <a:spcPts val="0"/>
              </a:spcBef>
              <a:spcAft>
                <a:spcPts val="0"/>
              </a:spcAft>
              <a:buClr>
                <a:srgbClr val="000000"/>
              </a:buClr>
              <a:buSzPts val="3200"/>
              <a:buFont typeface="Times New Roman"/>
              <a:buNone/>
            </a:pPr>
            <a:r>
              <a:rPr b="1" lang="en-TJ">
                <a:solidFill>
                  <a:srgbClr val="000000"/>
                </a:solidFill>
                <a:latin typeface="Times New Roman"/>
                <a:ea typeface="Times New Roman"/>
                <a:cs typeface="Times New Roman"/>
                <a:sym typeface="Times New Roman"/>
              </a:rPr>
              <a:t>Definition and Improvement of the Terms of Trade</a:t>
            </a:r>
            <a:endParaRPr>
              <a:latin typeface="Calibri"/>
              <a:ea typeface="Calibri"/>
              <a:cs typeface="Calibri"/>
              <a:sym typeface="Calibri"/>
            </a:endParaRPr>
          </a:p>
        </p:txBody>
      </p:sp>
      <p:sp>
        <p:nvSpPr>
          <p:cNvPr id="336" name="Google Shape;336;p21"/>
          <p:cNvSpPr txBox="1"/>
          <p:nvPr>
            <p:ph idx="1" type="body"/>
          </p:nvPr>
        </p:nvSpPr>
        <p:spPr>
          <a:xfrm>
            <a:off x="429042" y="1603762"/>
            <a:ext cx="7610553" cy="4681060"/>
          </a:xfrm>
          <a:prstGeom prst="rect">
            <a:avLst/>
          </a:prstGeom>
          <a:blipFill rotWithShape="1">
            <a:blip r:embed="rId3">
              <a:alphaModFix/>
            </a:blip>
            <a:stretch>
              <a:fillRect b="0" l="-832" r="-1331" t="-271"/>
            </a:stretch>
          </a:blip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SzPts val="3200"/>
              <a:buChar char="•"/>
            </a:pPr>
            <a:r>
              <a:rPr lang="en-TJ"/>
              <a:t> </a:t>
            </a:r>
            <a:endParaRPr/>
          </a:p>
        </p:txBody>
      </p:sp>
      <p:cxnSp>
        <p:nvCxnSpPr>
          <p:cNvPr id="337" name="Google Shape;337;p21"/>
          <p:cNvCxnSpPr/>
          <p:nvPr/>
        </p:nvCxnSpPr>
        <p:spPr>
          <a:xfrm>
            <a:off x="98854" y="6582033"/>
            <a:ext cx="11994292" cy="0"/>
          </a:xfrm>
          <a:prstGeom prst="straightConnector1">
            <a:avLst/>
          </a:prstGeom>
          <a:noFill/>
          <a:ln cap="flat" cmpd="sng" w="19050">
            <a:solidFill>
              <a:schemeClr val="accent5"/>
            </a:solidFill>
            <a:prstDash val="solid"/>
            <a:miter lim="800000"/>
            <a:headEnd len="sm" w="sm" type="none"/>
            <a:tailEnd len="sm" w="sm" type="none"/>
          </a:ln>
        </p:spPr>
      </p:cxn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2" name="Shape 342"/>
        <p:cNvGrpSpPr/>
        <p:nvPr/>
      </p:nvGrpSpPr>
      <p:grpSpPr>
        <a:xfrm>
          <a:off x="0" y="0"/>
          <a:ext cx="0" cy="0"/>
          <a:chOff x="0" y="0"/>
          <a:chExt cx="0" cy="0"/>
        </a:xfrm>
      </p:grpSpPr>
      <p:sp>
        <p:nvSpPr>
          <p:cNvPr id="343" name="Google Shape;343;p22"/>
          <p:cNvSpPr txBox="1"/>
          <p:nvPr>
            <p:ph type="title"/>
          </p:nvPr>
        </p:nvSpPr>
        <p:spPr>
          <a:xfrm>
            <a:off x="429042" y="415342"/>
            <a:ext cx="11557687" cy="764132"/>
          </a:xfrm>
          <a:prstGeom prst="rect">
            <a:avLst/>
          </a:prstGeom>
          <a:noFill/>
          <a:ln>
            <a:noFill/>
          </a:ln>
        </p:spPr>
        <p:txBody>
          <a:bodyPr anchorCtr="0" anchor="b" bIns="45700" lIns="91425" spcFirstLastPara="1" rIns="91425" wrap="square" tIns="45700">
            <a:normAutofit/>
          </a:bodyPr>
          <a:lstStyle/>
          <a:p>
            <a:pPr indent="0" lvl="0" marL="0" rtl="0" algn="l">
              <a:lnSpc>
                <a:spcPct val="115000"/>
              </a:lnSpc>
              <a:spcBef>
                <a:spcPts val="0"/>
              </a:spcBef>
              <a:spcAft>
                <a:spcPts val="0"/>
              </a:spcAft>
              <a:buClr>
                <a:srgbClr val="000000"/>
              </a:buClr>
              <a:buSzPts val="3200"/>
              <a:buFont typeface="Times New Roman"/>
              <a:buNone/>
            </a:pPr>
            <a:r>
              <a:rPr b="1" lang="en-TJ">
                <a:solidFill>
                  <a:srgbClr val="000000"/>
                </a:solidFill>
                <a:latin typeface="Times New Roman"/>
                <a:ea typeface="Times New Roman"/>
                <a:cs typeface="Times New Roman"/>
                <a:sym typeface="Times New Roman"/>
              </a:rPr>
              <a:t>Welfare Analysis (Large Country)</a:t>
            </a:r>
            <a:endParaRPr>
              <a:latin typeface="Calibri"/>
              <a:ea typeface="Calibri"/>
              <a:cs typeface="Calibri"/>
              <a:sym typeface="Calibri"/>
            </a:endParaRPr>
          </a:p>
        </p:txBody>
      </p:sp>
      <p:cxnSp>
        <p:nvCxnSpPr>
          <p:cNvPr id="344" name="Google Shape;344;p22"/>
          <p:cNvCxnSpPr/>
          <p:nvPr/>
        </p:nvCxnSpPr>
        <p:spPr>
          <a:xfrm>
            <a:off x="98854" y="6582033"/>
            <a:ext cx="11994292" cy="0"/>
          </a:xfrm>
          <a:prstGeom prst="straightConnector1">
            <a:avLst/>
          </a:prstGeom>
          <a:noFill/>
          <a:ln cap="flat" cmpd="sng" w="19050">
            <a:solidFill>
              <a:schemeClr val="accent5"/>
            </a:solidFill>
            <a:prstDash val="solid"/>
            <a:miter lim="800000"/>
            <a:headEnd len="sm" w="sm" type="none"/>
            <a:tailEnd len="sm" w="sm" type="none"/>
          </a:ln>
        </p:spPr>
      </p:cxnSp>
      <p:sp>
        <p:nvSpPr>
          <p:cNvPr id="345" name="Google Shape;345;p22"/>
          <p:cNvSpPr txBox="1"/>
          <p:nvPr/>
        </p:nvSpPr>
        <p:spPr>
          <a:xfrm>
            <a:off x="-667986" y="1476685"/>
            <a:ext cx="8565078" cy="490199"/>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None/>
            </a:pPr>
            <a:r>
              <a:rPr b="1" lang="en-TJ" sz="2400">
                <a:solidFill>
                  <a:srgbClr val="000000"/>
                </a:solidFill>
                <a:latin typeface="Times New Roman"/>
                <a:ea typeface="Times New Roman"/>
                <a:cs typeface="Times New Roman"/>
                <a:sym typeface="Times New Roman"/>
              </a:rPr>
              <a:t>Figure 9. Large Country Tariff Welfare Analysis</a:t>
            </a:r>
            <a:endParaRPr sz="2000">
              <a:solidFill>
                <a:schemeClr val="dk1"/>
              </a:solidFill>
              <a:latin typeface="Calibri"/>
              <a:ea typeface="Calibri"/>
              <a:cs typeface="Calibri"/>
              <a:sym typeface="Calibri"/>
            </a:endParaRPr>
          </a:p>
        </p:txBody>
      </p:sp>
      <p:pic>
        <p:nvPicPr>
          <p:cNvPr id="346" name="Google Shape;346;p22"/>
          <p:cNvPicPr preferRelativeResize="0"/>
          <p:nvPr>
            <p:ph idx="1" type="body"/>
          </p:nvPr>
        </p:nvPicPr>
        <p:blipFill rotWithShape="1">
          <a:blip r:embed="rId3">
            <a:alphaModFix/>
          </a:blip>
          <a:srcRect b="2244" l="1522" r="1447" t="7541"/>
          <a:stretch/>
        </p:blipFill>
        <p:spPr>
          <a:xfrm>
            <a:off x="429042" y="2078099"/>
            <a:ext cx="8248360" cy="4183063"/>
          </a:xfrm>
          <a:prstGeom prst="rect">
            <a:avLst/>
          </a:prstGeom>
          <a:noFill/>
          <a:ln cap="flat" cmpd="sng" w="9525">
            <a:solidFill>
              <a:srgbClr val="BFBFBF"/>
            </a:solidFill>
            <a:prstDash val="solid"/>
            <a:round/>
            <a:headEnd len="sm" w="sm" type="none"/>
            <a:tailEnd len="sm" w="sm" type="none"/>
          </a:ln>
        </p:spPr>
      </p:pic>
      <p:sp>
        <p:nvSpPr>
          <p:cNvPr id="347" name="Google Shape;347;p22"/>
          <p:cNvSpPr txBox="1"/>
          <p:nvPr/>
        </p:nvSpPr>
        <p:spPr>
          <a:xfrm>
            <a:off x="8799942" y="2101883"/>
            <a:ext cx="3392058"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TJ" sz="1800">
                <a:solidFill>
                  <a:schemeClr val="dk1"/>
                </a:solidFill>
                <a:latin typeface="Times New Roman"/>
                <a:ea typeface="Times New Roman"/>
                <a:cs typeface="Times New Roman"/>
                <a:sym typeface="Times New Roman"/>
              </a:rPr>
              <a:t>Source: Created by the author </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2" name="Shape 352"/>
        <p:cNvGrpSpPr/>
        <p:nvPr/>
      </p:nvGrpSpPr>
      <p:grpSpPr>
        <a:xfrm>
          <a:off x="0" y="0"/>
          <a:ext cx="0" cy="0"/>
          <a:chOff x="0" y="0"/>
          <a:chExt cx="0" cy="0"/>
        </a:xfrm>
      </p:grpSpPr>
      <p:sp>
        <p:nvSpPr>
          <p:cNvPr id="353" name="Google Shape;353;p23"/>
          <p:cNvSpPr txBox="1"/>
          <p:nvPr>
            <p:ph type="title"/>
          </p:nvPr>
        </p:nvSpPr>
        <p:spPr>
          <a:xfrm>
            <a:off x="429042" y="415342"/>
            <a:ext cx="11557687" cy="764132"/>
          </a:xfrm>
          <a:prstGeom prst="rect">
            <a:avLst/>
          </a:prstGeom>
          <a:noFill/>
          <a:ln>
            <a:noFill/>
          </a:ln>
        </p:spPr>
        <p:txBody>
          <a:bodyPr anchorCtr="0" anchor="b" bIns="45700" lIns="91425" spcFirstLastPara="1" rIns="91425" wrap="square" tIns="45700">
            <a:normAutofit/>
          </a:bodyPr>
          <a:lstStyle/>
          <a:p>
            <a:pPr indent="0" lvl="0" marL="0" rtl="0" algn="l">
              <a:lnSpc>
                <a:spcPct val="115000"/>
              </a:lnSpc>
              <a:spcBef>
                <a:spcPts val="0"/>
              </a:spcBef>
              <a:spcAft>
                <a:spcPts val="0"/>
              </a:spcAft>
              <a:buClr>
                <a:srgbClr val="000000"/>
              </a:buClr>
              <a:buSzPts val="3200"/>
              <a:buFont typeface="Times New Roman"/>
              <a:buNone/>
            </a:pPr>
            <a:r>
              <a:rPr b="1" lang="en-TJ">
                <a:solidFill>
                  <a:srgbClr val="000000"/>
                </a:solidFill>
                <a:latin typeface="Times New Roman"/>
                <a:ea typeface="Times New Roman"/>
                <a:cs typeface="Times New Roman"/>
                <a:sym typeface="Times New Roman"/>
              </a:rPr>
              <a:t>The Optimal Tariff</a:t>
            </a:r>
            <a:endParaRPr>
              <a:latin typeface="Calibri"/>
              <a:ea typeface="Calibri"/>
              <a:cs typeface="Calibri"/>
              <a:sym typeface="Calibri"/>
            </a:endParaRPr>
          </a:p>
        </p:txBody>
      </p:sp>
      <p:sp>
        <p:nvSpPr>
          <p:cNvPr id="354" name="Google Shape;354;p23"/>
          <p:cNvSpPr txBox="1"/>
          <p:nvPr>
            <p:ph idx="1" type="body"/>
          </p:nvPr>
        </p:nvSpPr>
        <p:spPr>
          <a:xfrm>
            <a:off x="429042" y="1603762"/>
            <a:ext cx="7966813" cy="4681060"/>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rgbClr val="000000"/>
              </a:buClr>
              <a:buSzPts val="2000"/>
              <a:buNone/>
            </a:pPr>
            <a:r>
              <a:rPr lang="en-TJ" sz="2000">
                <a:solidFill>
                  <a:srgbClr val="000000"/>
                </a:solidFill>
                <a:latin typeface="Times New Roman"/>
                <a:ea typeface="Times New Roman"/>
                <a:cs typeface="Times New Roman"/>
                <a:sym typeface="Times New Roman"/>
              </a:rPr>
              <a:t>If the terms of trade gain exceeds the deadweight loss, the large country can increase its national welfare through a tariff. This leads to the concept of      the optimal tariff</a:t>
            </a:r>
            <a:r>
              <a:rPr b="1" lang="en-TJ" sz="2000">
                <a:solidFill>
                  <a:srgbClr val="000000"/>
                </a:solidFill>
                <a:latin typeface="Times New Roman"/>
                <a:ea typeface="Times New Roman"/>
                <a:cs typeface="Times New Roman"/>
                <a:sym typeface="Times New Roman"/>
              </a:rPr>
              <a:t> </a:t>
            </a:r>
            <a:r>
              <a:rPr lang="en-TJ" sz="2000">
                <a:solidFill>
                  <a:srgbClr val="000000"/>
                </a:solidFill>
                <a:latin typeface="Times New Roman"/>
                <a:ea typeface="Times New Roman"/>
                <a:cs typeface="Times New Roman"/>
                <a:sym typeface="Times New Roman"/>
              </a:rPr>
              <a:t>the tariff rate that maximizes the difference between the     terms of trade gain and  the  deadweight loss. </a:t>
            </a:r>
            <a:endParaRPr/>
          </a:p>
          <a:p>
            <a:pPr indent="0" lvl="0" marL="0" rtl="0" algn="l">
              <a:lnSpc>
                <a:spcPct val="150000"/>
              </a:lnSpc>
              <a:spcBef>
                <a:spcPts val="1000"/>
              </a:spcBef>
              <a:spcAft>
                <a:spcPts val="0"/>
              </a:spcAft>
              <a:buClr>
                <a:srgbClr val="000000"/>
              </a:buClr>
              <a:buSzPts val="2000"/>
              <a:buNone/>
            </a:pPr>
            <a:r>
              <a:rPr lang="en-TJ" sz="2000">
                <a:solidFill>
                  <a:srgbClr val="000000"/>
                </a:solidFill>
                <a:latin typeface="Times New Roman"/>
                <a:ea typeface="Times New Roman"/>
                <a:cs typeface="Times New Roman"/>
                <a:sym typeface="Times New Roman"/>
              </a:rPr>
              <a:t>However, this comes with a caveat: the gain for the home country comes at  the   expense of the foreign country (who receives a lower price for their exports). This  is a "beggar-thy-neighbor" policy, likely to provoke  retaliation.</a:t>
            </a:r>
            <a:endParaRPr sz="2000">
              <a:latin typeface="Calibri"/>
              <a:ea typeface="Calibri"/>
              <a:cs typeface="Calibri"/>
              <a:sym typeface="Calibri"/>
            </a:endParaRPr>
          </a:p>
          <a:p>
            <a:pPr indent="0" lvl="0" marL="0" rtl="0" algn="l">
              <a:lnSpc>
                <a:spcPct val="150000"/>
              </a:lnSpc>
              <a:spcBef>
                <a:spcPts val="1000"/>
              </a:spcBef>
              <a:spcAft>
                <a:spcPts val="0"/>
              </a:spcAft>
              <a:buClr>
                <a:schemeClr val="dk1"/>
              </a:buClr>
              <a:buSzPts val="2000"/>
              <a:buNone/>
            </a:pPr>
            <a:r>
              <a:t/>
            </a:r>
            <a:endParaRPr sz="2000">
              <a:latin typeface="Arial"/>
              <a:ea typeface="Arial"/>
              <a:cs typeface="Arial"/>
              <a:sym typeface="Arial"/>
            </a:endParaRPr>
          </a:p>
        </p:txBody>
      </p:sp>
      <p:cxnSp>
        <p:nvCxnSpPr>
          <p:cNvPr id="355" name="Google Shape;355;p23"/>
          <p:cNvCxnSpPr/>
          <p:nvPr/>
        </p:nvCxnSpPr>
        <p:spPr>
          <a:xfrm>
            <a:off x="98854" y="6582033"/>
            <a:ext cx="11994292" cy="0"/>
          </a:xfrm>
          <a:prstGeom prst="straightConnector1">
            <a:avLst/>
          </a:prstGeom>
          <a:noFill/>
          <a:ln cap="flat" cmpd="sng" w="19050">
            <a:solidFill>
              <a:schemeClr val="accent5"/>
            </a:solidFill>
            <a:prstDash val="solid"/>
            <a:miter lim="800000"/>
            <a:headEnd len="sm" w="sm" type="none"/>
            <a:tailEnd len="sm" w="sm" type="none"/>
          </a:ln>
        </p:spPr>
      </p:cxn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0" name="Shape 360"/>
        <p:cNvGrpSpPr/>
        <p:nvPr/>
      </p:nvGrpSpPr>
      <p:grpSpPr>
        <a:xfrm>
          <a:off x="0" y="0"/>
          <a:ext cx="0" cy="0"/>
          <a:chOff x="0" y="0"/>
          <a:chExt cx="0" cy="0"/>
        </a:xfrm>
      </p:grpSpPr>
      <p:sp>
        <p:nvSpPr>
          <p:cNvPr id="361" name="Google Shape;361;p24"/>
          <p:cNvSpPr txBox="1"/>
          <p:nvPr>
            <p:ph type="title"/>
          </p:nvPr>
        </p:nvSpPr>
        <p:spPr>
          <a:xfrm>
            <a:off x="429042" y="415342"/>
            <a:ext cx="11557687" cy="764132"/>
          </a:xfrm>
          <a:prstGeom prst="rect">
            <a:avLst/>
          </a:prstGeom>
          <a:noFill/>
          <a:ln>
            <a:noFill/>
          </a:ln>
        </p:spPr>
        <p:txBody>
          <a:bodyPr anchorCtr="0" anchor="b" bIns="45700" lIns="91425" spcFirstLastPara="1" rIns="91425" wrap="square" tIns="45700">
            <a:normAutofit/>
          </a:bodyPr>
          <a:lstStyle/>
          <a:p>
            <a:pPr indent="0" lvl="0" marL="0" rtl="0" algn="l">
              <a:lnSpc>
                <a:spcPct val="115000"/>
              </a:lnSpc>
              <a:spcBef>
                <a:spcPts val="0"/>
              </a:spcBef>
              <a:spcAft>
                <a:spcPts val="0"/>
              </a:spcAft>
              <a:buClr>
                <a:srgbClr val="000000"/>
              </a:buClr>
              <a:buSzPts val="3200"/>
              <a:buFont typeface="Times New Roman"/>
              <a:buNone/>
            </a:pPr>
            <a:r>
              <a:rPr b="1" lang="en-TJ">
                <a:solidFill>
                  <a:srgbClr val="000000"/>
                </a:solidFill>
                <a:latin typeface="Times New Roman"/>
                <a:ea typeface="Times New Roman"/>
                <a:cs typeface="Times New Roman"/>
                <a:sym typeface="Times New Roman"/>
              </a:rPr>
              <a:t>Trade Policy – Quotas </a:t>
            </a:r>
            <a:endParaRPr>
              <a:latin typeface="Arial"/>
              <a:ea typeface="Arial"/>
              <a:cs typeface="Arial"/>
              <a:sym typeface="Arial"/>
            </a:endParaRPr>
          </a:p>
        </p:txBody>
      </p:sp>
      <p:sp>
        <p:nvSpPr>
          <p:cNvPr id="362" name="Google Shape;362;p24"/>
          <p:cNvSpPr txBox="1"/>
          <p:nvPr>
            <p:ph idx="1" type="body"/>
          </p:nvPr>
        </p:nvSpPr>
        <p:spPr>
          <a:xfrm>
            <a:off x="429042" y="1603762"/>
            <a:ext cx="8192444" cy="4681060"/>
          </a:xfrm>
          <a:prstGeom prst="rect">
            <a:avLst/>
          </a:prstGeom>
          <a:noFill/>
          <a:ln>
            <a:noFill/>
          </a:ln>
        </p:spPr>
        <p:txBody>
          <a:bodyPr anchorCtr="0" anchor="t" bIns="45700" lIns="91425" spcFirstLastPara="1" rIns="91425" wrap="square" tIns="45700">
            <a:normAutofit/>
          </a:bodyPr>
          <a:lstStyle/>
          <a:p>
            <a:pPr indent="-228600" lvl="0" marL="228600" rtl="0" algn="just">
              <a:lnSpc>
                <a:spcPct val="115000"/>
              </a:lnSpc>
              <a:spcBef>
                <a:spcPts val="0"/>
              </a:spcBef>
              <a:spcAft>
                <a:spcPts val="0"/>
              </a:spcAft>
              <a:buClr>
                <a:srgbClr val="000000"/>
              </a:buClr>
              <a:buSzPts val="2000"/>
              <a:buFont typeface="Noto Sans Symbols"/>
              <a:buChar char="✔"/>
            </a:pPr>
            <a:r>
              <a:rPr lang="en-TJ" sz="2000">
                <a:solidFill>
                  <a:srgbClr val="000000"/>
                </a:solidFill>
                <a:latin typeface="Times New Roman"/>
                <a:ea typeface="Times New Roman"/>
                <a:cs typeface="Times New Roman"/>
                <a:sym typeface="Times New Roman"/>
              </a:rPr>
              <a:t>A quota is a physical limit on the quantity of a good that can be imported.   While tariffs generate revenue, quotas restrict volume. </a:t>
            </a:r>
            <a:endParaRPr sz="2000">
              <a:latin typeface="Calibri"/>
              <a:ea typeface="Calibri"/>
              <a:cs typeface="Calibri"/>
              <a:sym typeface="Calibri"/>
            </a:endParaRPr>
          </a:p>
          <a:p>
            <a:pPr indent="-228600" lvl="0" marL="228600" rtl="0" algn="just">
              <a:lnSpc>
                <a:spcPct val="115000"/>
              </a:lnSpc>
              <a:spcBef>
                <a:spcPts val="2400"/>
              </a:spcBef>
              <a:spcAft>
                <a:spcPts val="0"/>
              </a:spcAft>
              <a:buClr>
                <a:srgbClr val="000000"/>
              </a:buClr>
              <a:buSzPts val="2000"/>
              <a:buFont typeface="Noto Sans Symbols"/>
              <a:buChar char="✔"/>
            </a:pPr>
            <a:r>
              <a:rPr lang="en-TJ" sz="2000">
                <a:solidFill>
                  <a:srgbClr val="000000"/>
                </a:solidFill>
                <a:latin typeface="Times New Roman"/>
                <a:ea typeface="Times New Roman"/>
                <a:cs typeface="Times New Roman"/>
                <a:sym typeface="Times New Roman"/>
              </a:rPr>
              <a:t>In theory, a tariff and a quota can have the same effect on price and quantity if the quota is set at the post-tariff import level. However, in practice, they   differ significantly.</a:t>
            </a:r>
            <a:endParaRPr sz="2000">
              <a:latin typeface="Calibri"/>
              <a:ea typeface="Calibri"/>
              <a:cs typeface="Calibri"/>
              <a:sym typeface="Calibri"/>
            </a:endParaRPr>
          </a:p>
          <a:p>
            <a:pPr indent="0" lvl="0" marL="0" rtl="0" algn="l">
              <a:lnSpc>
                <a:spcPct val="150000"/>
              </a:lnSpc>
              <a:spcBef>
                <a:spcPts val="2200"/>
              </a:spcBef>
              <a:spcAft>
                <a:spcPts val="0"/>
              </a:spcAft>
              <a:buClr>
                <a:schemeClr val="dk1"/>
              </a:buClr>
              <a:buSzPts val="2000"/>
              <a:buNone/>
            </a:pPr>
            <a:r>
              <a:t/>
            </a:r>
            <a:endParaRPr sz="2000">
              <a:latin typeface="Arial"/>
              <a:ea typeface="Arial"/>
              <a:cs typeface="Arial"/>
              <a:sym typeface="Arial"/>
            </a:endParaRPr>
          </a:p>
        </p:txBody>
      </p:sp>
      <p:cxnSp>
        <p:nvCxnSpPr>
          <p:cNvPr id="363" name="Google Shape;363;p24"/>
          <p:cNvCxnSpPr/>
          <p:nvPr/>
        </p:nvCxnSpPr>
        <p:spPr>
          <a:xfrm>
            <a:off x="98854" y="6582033"/>
            <a:ext cx="11994292" cy="0"/>
          </a:xfrm>
          <a:prstGeom prst="straightConnector1">
            <a:avLst/>
          </a:prstGeom>
          <a:noFill/>
          <a:ln cap="flat" cmpd="sng" w="19050">
            <a:solidFill>
              <a:schemeClr val="accent5"/>
            </a:solidFill>
            <a:prstDash val="solid"/>
            <a:miter lim="800000"/>
            <a:headEnd len="sm" w="sm" type="none"/>
            <a:tailEnd len="sm" w="sm" type="none"/>
          </a:ln>
        </p:spPr>
      </p:cxn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8" name="Shape 368"/>
        <p:cNvGrpSpPr/>
        <p:nvPr/>
      </p:nvGrpSpPr>
      <p:grpSpPr>
        <a:xfrm>
          <a:off x="0" y="0"/>
          <a:ext cx="0" cy="0"/>
          <a:chOff x="0" y="0"/>
          <a:chExt cx="0" cy="0"/>
        </a:xfrm>
      </p:grpSpPr>
      <p:sp>
        <p:nvSpPr>
          <p:cNvPr id="369" name="Google Shape;369;p25"/>
          <p:cNvSpPr txBox="1"/>
          <p:nvPr>
            <p:ph type="title"/>
          </p:nvPr>
        </p:nvSpPr>
        <p:spPr>
          <a:xfrm>
            <a:off x="429042" y="415342"/>
            <a:ext cx="11557687" cy="764132"/>
          </a:xfrm>
          <a:prstGeom prst="rect">
            <a:avLst/>
          </a:prstGeom>
          <a:noFill/>
          <a:ln>
            <a:noFill/>
          </a:ln>
        </p:spPr>
        <p:txBody>
          <a:bodyPr anchorCtr="0" anchor="b" bIns="45700" lIns="91425" spcFirstLastPara="1" rIns="91425" wrap="square" tIns="45700">
            <a:normAutofit/>
          </a:bodyPr>
          <a:lstStyle/>
          <a:p>
            <a:pPr indent="0" lvl="0" marL="0" rtl="0" algn="l">
              <a:lnSpc>
                <a:spcPct val="115000"/>
              </a:lnSpc>
              <a:spcBef>
                <a:spcPts val="0"/>
              </a:spcBef>
              <a:spcAft>
                <a:spcPts val="0"/>
              </a:spcAft>
              <a:buClr>
                <a:srgbClr val="000000"/>
              </a:buClr>
              <a:buSzPts val="3200"/>
              <a:buFont typeface="Times New Roman"/>
              <a:buNone/>
            </a:pPr>
            <a:r>
              <a:rPr b="1" lang="en-TJ">
                <a:solidFill>
                  <a:srgbClr val="000000"/>
                </a:solidFill>
                <a:latin typeface="Times New Roman"/>
                <a:ea typeface="Times New Roman"/>
                <a:cs typeface="Times New Roman"/>
                <a:sym typeface="Times New Roman"/>
              </a:rPr>
              <a:t>Trade Volume</a:t>
            </a:r>
            <a:endParaRPr>
              <a:latin typeface="Calibri"/>
              <a:ea typeface="Calibri"/>
              <a:cs typeface="Calibri"/>
              <a:sym typeface="Calibri"/>
            </a:endParaRPr>
          </a:p>
        </p:txBody>
      </p:sp>
      <p:cxnSp>
        <p:nvCxnSpPr>
          <p:cNvPr id="370" name="Google Shape;370;p25"/>
          <p:cNvCxnSpPr/>
          <p:nvPr/>
        </p:nvCxnSpPr>
        <p:spPr>
          <a:xfrm>
            <a:off x="98854" y="6582033"/>
            <a:ext cx="11994292" cy="0"/>
          </a:xfrm>
          <a:prstGeom prst="straightConnector1">
            <a:avLst/>
          </a:prstGeom>
          <a:noFill/>
          <a:ln cap="flat" cmpd="sng" w="19050">
            <a:solidFill>
              <a:schemeClr val="accent5"/>
            </a:solidFill>
            <a:prstDash val="solid"/>
            <a:miter lim="800000"/>
            <a:headEnd len="sm" w="sm" type="none"/>
            <a:tailEnd len="sm" w="sm" type="none"/>
          </a:ln>
        </p:spPr>
      </p:cxnSp>
      <p:sp>
        <p:nvSpPr>
          <p:cNvPr id="371" name="Google Shape;371;p25"/>
          <p:cNvSpPr txBox="1"/>
          <p:nvPr/>
        </p:nvSpPr>
        <p:spPr>
          <a:xfrm>
            <a:off x="276984" y="1557177"/>
            <a:ext cx="6097978" cy="423834"/>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None/>
            </a:pPr>
            <a:r>
              <a:rPr b="1" lang="en-TJ" sz="2000">
                <a:solidFill>
                  <a:srgbClr val="000000"/>
                </a:solidFill>
                <a:latin typeface="Times New Roman"/>
                <a:ea typeface="Times New Roman"/>
                <a:cs typeface="Times New Roman"/>
                <a:sym typeface="Times New Roman"/>
              </a:rPr>
              <a:t>Figure 10. Terms of Trade (ToT) and Welfare Effects.</a:t>
            </a:r>
            <a:endParaRPr sz="1800">
              <a:solidFill>
                <a:schemeClr val="dk1"/>
              </a:solidFill>
              <a:latin typeface="Calibri"/>
              <a:ea typeface="Calibri"/>
              <a:cs typeface="Calibri"/>
              <a:sym typeface="Calibri"/>
            </a:endParaRPr>
          </a:p>
        </p:txBody>
      </p:sp>
      <p:pic>
        <p:nvPicPr>
          <p:cNvPr id="372" name="Google Shape;372;p25"/>
          <p:cNvPicPr preferRelativeResize="0"/>
          <p:nvPr>
            <p:ph idx="1" type="body"/>
          </p:nvPr>
        </p:nvPicPr>
        <p:blipFill rotWithShape="1">
          <a:blip r:embed="rId3">
            <a:alphaModFix/>
          </a:blip>
          <a:srcRect b="0" l="0" r="0" t="9119"/>
          <a:stretch/>
        </p:blipFill>
        <p:spPr>
          <a:xfrm>
            <a:off x="429042" y="1981011"/>
            <a:ext cx="8269436" cy="4217988"/>
          </a:xfrm>
          <a:prstGeom prst="rect">
            <a:avLst/>
          </a:prstGeom>
          <a:noFill/>
          <a:ln cap="flat" cmpd="sng" w="9525">
            <a:solidFill>
              <a:srgbClr val="FFFFFF"/>
            </a:solidFill>
            <a:prstDash val="solid"/>
            <a:round/>
            <a:headEnd len="sm" w="sm" type="none"/>
            <a:tailEnd len="sm" w="sm" type="none"/>
          </a:ln>
        </p:spPr>
      </p:pic>
      <p:sp>
        <p:nvSpPr>
          <p:cNvPr id="373" name="Google Shape;373;p25"/>
          <p:cNvSpPr txBox="1"/>
          <p:nvPr/>
        </p:nvSpPr>
        <p:spPr>
          <a:xfrm>
            <a:off x="8850536" y="2033209"/>
            <a:ext cx="3392058"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TJ" sz="1800">
                <a:solidFill>
                  <a:schemeClr val="dk1"/>
                </a:solidFill>
                <a:latin typeface="Times New Roman"/>
                <a:ea typeface="Times New Roman"/>
                <a:cs typeface="Times New Roman"/>
                <a:sym typeface="Times New Roman"/>
              </a:rPr>
              <a:t>Source: Created by the author </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8" name="Shape 378"/>
        <p:cNvGrpSpPr/>
        <p:nvPr/>
      </p:nvGrpSpPr>
      <p:grpSpPr>
        <a:xfrm>
          <a:off x="0" y="0"/>
          <a:ext cx="0" cy="0"/>
          <a:chOff x="0" y="0"/>
          <a:chExt cx="0" cy="0"/>
        </a:xfrm>
      </p:grpSpPr>
      <p:sp>
        <p:nvSpPr>
          <p:cNvPr id="379" name="Google Shape;379;p26"/>
          <p:cNvSpPr txBox="1"/>
          <p:nvPr>
            <p:ph type="title"/>
          </p:nvPr>
        </p:nvSpPr>
        <p:spPr>
          <a:xfrm>
            <a:off x="429042" y="415342"/>
            <a:ext cx="11557687" cy="764132"/>
          </a:xfrm>
          <a:prstGeom prst="rect">
            <a:avLst/>
          </a:prstGeom>
          <a:noFill/>
          <a:ln>
            <a:noFill/>
          </a:ln>
        </p:spPr>
        <p:txBody>
          <a:bodyPr anchorCtr="0" anchor="b" bIns="45700" lIns="91425" spcFirstLastPara="1" rIns="91425" wrap="square" tIns="45700">
            <a:normAutofit/>
          </a:bodyPr>
          <a:lstStyle/>
          <a:p>
            <a:pPr indent="0" lvl="0" marL="0" rtl="0" algn="l">
              <a:lnSpc>
                <a:spcPct val="115000"/>
              </a:lnSpc>
              <a:spcBef>
                <a:spcPts val="0"/>
              </a:spcBef>
              <a:spcAft>
                <a:spcPts val="0"/>
              </a:spcAft>
              <a:buClr>
                <a:srgbClr val="000000"/>
              </a:buClr>
              <a:buSzPts val="3200"/>
              <a:buFont typeface="Times New Roman"/>
              <a:buNone/>
            </a:pPr>
            <a:r>
              <a:rPr b="1" lang="en-TJ">
                <a:solidFill>
                  <a:srgbClr val="000000"/>
                </a:solidFill>
                <a:latin typeface="Times New Roman"/>
                <a:ea typeface="Times New Roman"/>
                <a:cs typeface="Times New Roman"/>
                <a:sym typeface="Times New Roman"/>
              </a:rPr>
              <a:t>Determinants of Terms of Trade</a:t>
            </a:r>
            <a:endParaRPr>
              <a:latin typeface="Calibri"/>
              <a:ea typeface="Calibri"/>
              <a:cs typeface="Calibri"/>
              <a:sym typeface="Calibri"/>
            </a:endParaRPr>
          </a:p>
        </p:txBody>
      </p:sp>
      <p:sp>
        <p:nvSpPr>
          <p:cNvPr id="380" name="Google Shape;380;p26"/>
          <p:cNvSpPr txBox="1"/>
          <p:nvPr>
            <p:ph idx="1" type="body"/>
          </p:nvPr>
        </p:nvSpPr>
        <p:spPr>
          <a:xfrm>
            <a:off x="429042" y="1603762"/>
            <a:ext cx="8133067" cy="4681060"/>
          </a:xfrm>
          <a:prstGeom prst="rect">
            <a:avLst/>
          </a:prstGeom>
          <a:noFill/>
          <a:ln>
            <a:noFill/>
          </a:ln>
        </p:spPr>
        <p:txBody>
          <a:bodyPr anchorCtr="0" anchor="t" bIns="45700" lIns="91425" spcFirstLastPara="1" rIns="91425" wrap="square" tIns="45700">
            <a:normAutofit/>
          </a:bodyPr>
          <a:lstStyle/>
          <a:p>
            <a:pPr indent="-342900" lvl="0" marL="342900" rtl="0" algn="l">
              <a:lnSpc>
                <a:spcPct val="115000"/>
              </a:lnSpc>
              <a:spcBef>
                <a:spcPts val="0"/>
              </a:spcBef>
              <a:spcAft>
                <a:spcPts val="0"/>
              </a:spcAft>
              <a:buClr>
                <a:srgbClr val="000000"/>
              </a:buClr>
              <a:buSzPts val="2000"/>
              <a:buChar char="•"/>
            </a:pPr>
            <a:r>
              <a:rPr b="1" lang="en-TJ" sz="2000">
                <a:solidFill>
                  <a:srgbClr val="000000"/>
                </a:solidFill>
                <a:latin typeface="Times New Roman"/>
                <a:ea typeface="Times New Roman"/>
                <a:cs typeface="Times New Roman"/>
                <a:sym typeface="Times New Roman"/>
              </a:rPr>
              <a:t>Growth:</a:t>
            </a:r>
            <a:r>
              <a:rPr lang="en-TJ" sz="2000">
                <a:solidFill>
                  <a:srgbClr val="000000"/>
                </a:solidFill>
                <a:latin typeface="Times New Roman"/>
                <a:ea typeface="Times New Roman"/>
                <a:cs typeface="Times New Roman"/>
                <a:sym typeface="Times New Roman"/>
              </a:rPr>
              <a:t> </a:t>
            </a:r>
            <a:r>
              <a:rPr b="1" lang="en-TJ" sz="2000">
                <a:solidFill>
                  <a:srgbClr val="000000"/>
                </a:solidFill>
                <a:latin typeface="Times New Roman"/>
                <a:ea typeface="Times New Roman"/>
                <a:cs typeface="Times New Roman"/>
                <a:sym typeface="Times New Roman"/>
              </a:rPr>
              <a:t>Export-biased growth</a:t>
            </a:r>
            <a:r>
              <a:rPr lang="en-TJ" sz="2000">
                <a:solidFill>
                  <a:srgbClr val="000000"/>
                </a:solidFill>
                <a:latin typeface="Times New Roman"/>
                <a:ea typeface="Times New Roman"/>
                <a:cs typeface="Times New Roman"/>
                <a:sym typeface="Times New Roman"/>
              </a:rPr>
              <a:t> (growth that expands the export sector) worsens  the terms of trade (supply increases, price falls). </a:t>
            </a:r>
            <a:r>
              <a:rPr b="1" lang="en-TJ" sz="2000">
                <a:solidFill>
                  <a:srgbClr val="000000"/>
                </a:solidFill>
                <a:latin typeface="Times New Roman"/>
                <a:ea typeface="Times New Roman"/>
                <a:cs typeface="Times New Roman"/>
                <a:sym typeface="Times New Roman"/>
              </a:rPr>
              <a:t>Import-biased growth</a:t>
            </a:r>
            <a:r>
              <a:rPr lang="en-TJ" sz="2000">
                <a:solidFill>
                  <a:srgbClr val="000000"/>
                </a:solidFill>
                <a:latin typeface="Times New Roman"/>
                <a:ea typeface="Times New Roman"/>
                <a:cs typeface="Times New Roman"/>
                <a:sym typeface="Times New Roman"/>
              </a:rPr>
              <a:t> (growth   that reduces demand for imports) improves the terms of trade.</a:t>
            </a:r>
            <a:endParaRPr sz="2000">
              <a:latin typeface="Calibri"/>
              <a:ea typeface="Calibri"/>
              <a:cs typeface="Calibri"/>
              <a:sym typeface="Calibri"/>
            </a:endParaRPr>
          </a:p>
          <a:p>
            <a:pPr indent="-342900" lvl="0" marL="342900" rtl="0" algn="l">
              <a:lnSpc>
                <a:spcPct val="115000"/>
              </a:lnSpc>
              <a:spcBef>
                <a:spcPts val="1000"/>
              </a:spcBef>
              <a:spcAft>
                <a:spcPts val="0"/>
              </a:spcAft>
              <a:buClr>
                <a:srgbClr val="000000"/>
              </a:buClr>
              <a:buSzPts val="2000"/>
              <a:buChar char="•"/>
            </a:pPr>
            <a:r>
              <a:rPr b="1" lang="en-TJ" sz="2000">
                <a:solidFill>
                  <a:srgbClr val="000000"/>
                </a:solidFill>
                <a:latin typeface="Times New Roman"/>
                <a:ea typeface="Times New Roman"/>
                <a:cs typeface="Times New Roman"/>
                <a:sym typeface="Times New Roman"/>
              </a:rPr>
              <a:t>Trade Policies:</a:t>
            </a:r>
            <a:r>
              <a:rPr lang="en-TJ" sz="2000">
                <a:solidFill>
                  <a:srgbClr val="000000"/>
                </a:solidFill>
                <a:latin typeface="Times New Roman"/>
                <a:ea typeface="Times New Roman"/>
                <a:cs typeface="Times New Roman"/>
                <a:sym typeface="Times New Roman"/>
              </a:rPr>
              <a:t> As we saw with the large country tariff, restricting imports            improves the terms of trade (by lowering import prices). Export subsidies worsen  the terms of trade (by increasing export supply, lowering export   prices).</a:t>
            </a:r>
            <a:endParaRPr sz="2000">
              <a:latin typeface="Calibri"/>
              <a:ea typeface="Calibri"/>
              <a:cs typeface="Calibri"/>
              <a:sym typeface="Calibri"/>
            </a:endParaRPr>
          </a:p>
          <a:p>
            <a:pPr indent="-342900" lvl="0" marL="342900" rtl="0" algn="l">
              <a:lnSpc>
                <a:spcPct val="115000"/>
              </a:lnSpc>
              <a:spcBef>
                <a:spcPts val="1000"/>
              </a:spcBef>
              <a:spcAft>
                <a:spcPts val="0"/>
              </a:spcAft>
              <a:buClr>
                <a:srgbClr val="000000"/>
              </a:buClr>
              <a:buSzPts val="2000"/>
              <a:buChar char="•"/>
            </a:pPr>
            <a:r>
              <a:rPr b="1" lang="en-TJ" sz="2000">
                <a:solidFill>
                  <a:srgbClr val="000000"/>
                </a:solidFill>
                <a:latin typeface="Times New Roman"/>
                <a:ea typeface="Times New Roman"/>
                <a:cs typeface="Times New Roman"/>
                <a:sym typeface="Times New Roman"/>
              </a:rPr>
              <a:t>Exchange Rates:</a:t>
            </a:r>
            <a:r>
              <a:rPr lang="en-TJ" sz="2000">
                <a:solidFill>
                  <a:srgbClr val="000000"/>
                </a:solidFill>
                <a:latin typeface="Times New Roman"/>
                <a:ea typeface="Times New Roman"/>
                <a:cs typeface="Times New Roman"/>
                <a:sym typeface="Times New Roman"/>
              </a:rPr>
              <a:t> A depreciation of the domestic currency tends to lower   the terms of trade in the short run (export prices fall in foreign currency,    import prices rise in domestic currency) before the J-curve effect takes      hold.</a:t>
            </a:r>
            <a:endParaRPr sz="2000">
              <a:latin typeface="Calibri"/>
              <a:ea typeface="Calibri"/>
              <a:cs typeface="Calibri"/>
              <a:sym typeface="Calibri"/>
            </a:endParaRPr>
          </a:p>
          <a:p>
            <a:pPr indent="0" lvl="0" marL="0" rtl="0" algn="l">
              <a:lnSpc>
                <a:spcPct val="150000"/>
              </a:lnSpc>
              <a:spcBef>
                <a:spcPts val="1000"/>
              </a:spcBef>
              <a:spcAft>
                <a:spcPts val="0"/>
              </a:spcAft>
              <a:buClr>
                <a:schemeClr val="dk1"/>
              </a:buClr>
              <a:buSzPts val="2000"/>
              <a:buNone/>
            </a:pPr>
            <a:r>
              <a:t/>
            </a:r>
            <a:endParaRPr sz="2000">
              <a:latin typeface="Arial"/>
              <a:ea typeface="Arial"/>
              <a:cs typeface="Arial"/>
              <a:sym typeface="Arial"/>
            </a:endParaRPr>
          </a:p>
        </p:txBody>
      </p:sp>
      <p:cxnSp>
        <p:nvCxnSpPr>
          <p:cNvPr id="381" name="Google Shape;381;p26"/>
          <p:cNvCxnSpPr/>
          <p:nvPr/>
        </p:nvCxnSpPr>
        <p:spPr>
          <a:xfrm>
            <a:off x="98854" y="6582033"/>
            <a:ext cx="11994292" cy="0"/>
          </a:xfrm>
          <a:prstGeom prst="straightConnector1">
            <a:avLst/>
          </a:prstGeom>
          <a:noFill/>
          <a:ln cap="flat" cmpd="sng" w="19050">
            <a:solidFill>
              <a:schemeClr val="accent5"/>
            </a:solidFill>
            <a:prstDash val="solid"/>
            <a:miter lim="800000"/>
            <a:headEnd len="sm" w="sm" type="none"/>
            <a:tailEnd len="sm" w="sm" type="none"/>
          </a:ln>
        </p:spPr>
      </p:cxn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6" name="Shape 386"/>
        <p:cNvGrpSpPr/>
        <p:nvPr/>
      </p:nvGrpSpPr>
      <p:grpSpPr>
        <a:xfrm>
          <a:off x="0" y="0"/>
          <a:ext cx="0" cy="0"/>
          <a:chOff x="0" y="0"/>
          <a:chExt cx="0" cy="0"/>
        </a:xfrm>
      </p:grpSpPr>
      <p:sp>
        <p:nvSpPr>
          <p:cNvPr id="387" name="Google Shape;387;p27"/>
          <p:cNvSpPr txBox="1"/>
          <p:nvPr>
            <p:ph type="title"/>
          </p:nvPr>
        </p:nvSpPr>
        <p:spPr>
          <a:xfrm>
            <a:off x="429042" y="415342"/>
            <a:ext cx="11557687" cy="764132"/>
          </a:xfrm>
          <a:prstGeom prst="rect">
            <a:avLst/>
          </a:prstGeom>
          <a:noFill/>
          <a:ln>
            <a:noFill/>
          </a:ln>
        </p:spPr>
        <p:txBody>
          <a:bodyPr anchorCtr="0" anchor="b" bIns="45700" lIns="91425" spcFirstLastPara="1" rIns="91425" wrap="square" tIns="45700">
            <a:normAutofit/>
          </a:bodyPr>
          <a:lstStyle/>
          <a:p>
            <a:pPr indent="0" lvl="0" marL="0" rtl="0" algn="l">
              <a:lnSpc>
                <a:spcPct val="115000"/>
              </a:lnSpc>
              <a:spcBef>
                <a:spcPts val="0"/>
              </a:spcBef>
              <a:spcAft>
                <a:spcPts val="0"/>
              </a:spcAft>
              <a:buClr>
                <a:srgbClr val="000000"/>
              </a:buClr>
              <a:buSzPts val="3200"/>
              <a:buFont typeface="Times New Roman"/>
              <a:buNone/>
            </a:pPr>
            <a:r>
              <a:rPr b="1" lang="en-TJ">
                <a:solidFill>
                  <a:srgbClr val="000000"/>
                </a:solidFill>
                <a:latin typeface="Times New Roman"/>
                <a:ea typeface="Times New Roman"/>
                <a:cs typeface="Times New Roman"/>
                <a:sym typeface="Times New Roman"/>
              </a:rPr>
              <a:t>The Metzler Paradox </a:t>
            </a:r>
            <a:endParaRPr sz="5400">
              <a:latin typeface="Arial"/>
              <a:ea typeface="Arial"/>
              <a:cs typeface="Arial"/>
              <a:sym typeface="Arial"/>
            </a:endParaRPr>
          </a:p>
        </p:txBody>
      </p:sp>
      <p:sp>
        <p:nvSpPr>
          <p:cNvPr id="388" name="Google Shape;388;p27"/>
          <p:cNvSpPr txBox="1"/>
          <p:nvPr>
            <p:ph idx="1" type="body"/>
          </p:nvPr>
        </p:nvSpPr>
        <p:spPr>
          <a:xfrm>
            <a:off x="429042" y="1603762"/>
            <a:ext cx="7788683" cy="4681060"/>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rgbClr val="000000"/>
              </a:buClr>
              <a:buSzPts val="2000"/>
              <a:buNone/>
            </a:pPr>
            <a:r>
              <a:rPr lang="en-TJ" sz="2000">
                <a:solidFill>
                  <a:srgbClr val="000000"/>
                </a:solidFill>
                <a:latin typeface="Times New Roman"/>
                <a:ea typeface="Times New Roman"/>
                <a:cs typeface="Times New Roman"/>
                <a:sym typeface="Times New Roman"/>
              </a:rPr>
              <a:t>While we have covered standard theory, a nuance exists for large countries: the </a:t>
            </a:r>
            <a:r>
              <a:rPr b="1" lang="en-TJ" sz="2000">
                <a:solidFill>
                  <a:srgbClr val="000000"/>
                </a:solidFill>
                <a:latin typeface="Times New Roman"/>
                <a:ea typeface="Times New Roman"/>
                <a:cs typeface="Times New Roman"/>
                <a:sym typeface="Times New Roman"/>
              </a:rPr>
              <a:t>Metzler Paradox</a:t>
            </a:r>
            <a:r>
              <a:rPr lang="en-TJ" sz="2000">
                <a:solidFill>
                  <a:srgbClr val="000000"/>
                </a:solidFill>
                <a:latin typeface="Times New Roman"/>
                <a:ea typeface="Times New Roman"/>
                <a:cs typeface="Times New Roman"/>
                <a:sym typeface="Times New Roman"/>
              </a:rPr>
              <a:t>. It is theoretically possible that for a large country, a tariff can actually cause the </a:t>
            </a:r>
            <a:r>
              <a:rPr i="1" lang="en-TJ" sz="2000">
                <a:solidFill>
                  <a:srgbClr val="000000"/>
                </a:solidFill>
                <a:latin typeface="Times New Roman"/>
                <a:ea typeface="Times New Roman"/>
                <a:cs typeface="Times New Roman"/>
                <a:sym typeface="Times New Roman"/>
              </a:rPr>
              <a:t>domestic</a:t>
            </a:r>
            <a:r>
              <a:rPr lang="en-TJ" sz="2000">
                <a:solidFill>
                  <a:srgbClr val="000000"/>
                </a:solidFill>
                <a:latin typeface="Times New Roman"/>
                <a:ea typeface="Times New Roman"/>
                <a:cs typeface="Times New Roman"/>
                <a:sym typeface="Times New Roman"/>
              </a:rPr>
              <a:t> price of the importable good to </a:t>
            </a:r>
            <a:r>
              <a:rPr i="1" lang="en-TJ" sz="2000">
                <a:solidFill>
                  <a:srgbClr val="000000"/>
                </a:solidFill>
                <a:latin typeface="Times New Roman"/>
                <a:ea typeface="Times New Roman"/>
                <a:cs typeface="Times New Roman"/>
                <a:sym typeface="Times New Roman"/>
              </a:rPr>
              <a:t>fall</a:t>
            </a:r>
            <a:r>
              <a:rPr lang="en-TJ" sz="2000">
                <a:solidFill>
                  <a:srgbClr val="000000"/>
                </a:solidFill>
                <a:latin typeface="Times New Roman"/>
                <a:ea typeface="Times New Roman"/>
                <a:cs typeface="Times New Roman"/>
                <a:sym typeface="Times New Roman"/>
              </a:rPr>
              <a:t>. This happens if the foreign export supply curve is very steep (inelastic) and the tariff causes such a dramatic fall in the world price that the domestic price (</a:t>
            </a:r>
            <a:r>
              <a:rPr i="1" lang="en-TJ" sz="2000">
                <a:solidFill>
                  <a:srgbClr val="000000"/>
                </a:solidFill>
                <a:latin typeface="Times New Roman"/>
                <a:ea typeface="Times New Roman"/>
                <a:cs typeface="Times New Roman"/>
                <a:sym typeface="Times New Roman"/>
              </a:rPr>
              <a:t>PW</a:t>
            </a:r>
            <a:r>
              <a:rPr lang="en-TJ" sz="2000">
                <a:solidFill>
                  <a:srgbClr val="000000"/>
                </a:solidFill>
                <a:latin typeface="Times New Roman"/>
                <a:ea typeface="Times New Roman"/>
                <a:cs typeface="Times New Roman"/>
                <a:sym typeface="Times New Roman"/>
              </a:rPr>
              <a:t>​+</a:t>
            </a:r>
            <a:r>
              <a:rPr i="1" lang="en-TJ" sz="2000">
                <a:solidFill>
                  <a:srgbClr val="000000"/>
                </a:solidFill>
                <a:latin typeface="Times New Roman"/>
                <a:ea typeface="Times New Roman"/>
                <a:cs typeface="Times New Roman"/>
                <a:sym typeface="Times New Roman"/>
              </a:rPr>
              <a:t>t</a:t>
            </a:r>
            <a:r>
              <a:rPr lang="en-TJ" sz="2000">
                <a:solidFill>
                  <a:srgbClr val="000000"/>
                </a:solidFill>
                <a:latin typeface="Times New Roman"/>
                <a:ea typeface="Times New Roman"/>
                <a:cs typeface="Times New Roman"/>
                <a:sym typeface="Times New Roman"/>
              </a:rPr>
              <a:t>) ends up </a:t>
            </a:r>
            <a:r>
              <a:rPr i="1" lang="en-TJ" sz="2000">
                <a:solidFill>
                  <a:srgbClr val="000000"/>
                </a:solidFill>
                <a:latin typeface="Times New Roman"/>
                <a:ea typeface="Times New Roman"/>
                <a:cs typeface="Times New Roman"/>
                <a:sym typeface="Times New Roman"/>
              </a:rPr>
              <a:t>lower</a:t>
            </a:r>
            <a:r>
              <a:rPr lang="en-TJ" sz="2000">
                <a:solidFill>
                  <a:srgbClr val="000000"/>
                </a:solidFill>
                <a:latin typeface="Times New Roman"/>
                <a:ea typeface="Times New Roman"/>
                <a:cs typeface="Times New Roman"/>
                <a:sym typeface="Times New Roman"/>
              </a:rPr>
              <a:t> than the original free trade price. While rare in practice, it highlights the complexity of large-country dynamics.</a:t>
            </a:r>
            <a:endParaRPr sz="2000">
              <a:latin typeface="Calibri"/>
              <a:ea typeface="Calibri"/>
              <a:cs typeface="Calibri"/>
              <a:sym typeface="Calibri"/>
            </a:endParaRPr>
          </a:p>
          <a:p>
            <a:pPr indent="0" lvl="0" marL="0" rtl="0" algn="l">
              <a:lnSpc>
                <a:spcPct val="150000"/>
              </a:lnSpc>
              <a:spcBef>
                <a:spcPts val="1000"/>
              </a:spcBef>
              <a:spcAft>
                <a:spcPts val="0"/>
              </a:spcAft>
              <a:buClr>
                <a:schemeClr val="dk1"/>
              </a:buClr>
              <a:buSzPts val="2000"/>
              <a:buNone/>
            </a:pPr>
            <a:r>
              <a:t/>
            </a:r>
            <a:endParaRPr sz="2000">
              <a:latin typeface="Arial"/>
              <a:ea typeface="Arial"/>
              <a:cs typeface="Arial"/>
              <a:sym typeface="Arial"/>
            </a:endParaRPr>
          </a:p>
        </p:txBody>
      </p:sp>
      <p:cxnSp>
        <p:nvCxnSpPr>
          <p:cNvPr id="389" name="Google Shape;389;p27"/>
          <p:cNvCxnSpPr/>
          <p:nvPr/>
        </p:nvCxnSpPr>
        <p:spPr>
          <a:xfrm>
            <a:off x="98854" y="6582033"/>
            <a:ext cx="11994292" cy="0"/>
          </a:xfrm>
          <a:prstGeom prst="straightConnector1">
            <a:avLst/>
          </a:prstGeom>
          <a:noFill/>
          <a:ln cap="flat" cmpd="sng" w="19050">
            <a:solidFill>
              <a:schemeClr val="accent5"/>
            </a:solidFill>
            <a:prstDash val="solid"/>
            <a:miter lim="800000"/>
            <a:headEnd len="sm" w="sm" type="none"/>
            <a:tailEnd len="sm" w="sm" type="none"/>
          </a:ln>
        </p:spPr>
      </p:cxn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4" name="Shape 394"/>
        <p:cNvGrpSpPr/>
        <p:nvPr/>
      </p:nvGrpSpPr>
      <p:grpSpPr>
        <a:xfrm>
          <a:off x="0" y="0"/>
          <a:ext cx="0" cy="0"/>
          <a:chOff x="0" y="0"/>
          <a:chExt cx="0" cy="0"/>
        </a:xfrm>
      </p:grpSpPr>
      <p:sp>
        <p:nvSpPr>
          <p:cNvPr id="395" name="Google Shape;395;p28"/>
          <p:cNvSpPr txBox="1"/>
          <p:nvPr>
            <p:ph type="title"/>
          </p:nvPr>
        </p:nvSpPr>
        <p:spPr>
          <a:xfrm>
            <a:off x="429042" y="839630"/>
            <a:ext cx="7346975" cy="764132"/>
          </a:xfrm>
          <a:prstGeom prst="rect">
            <a:avLst/>
          </a:prstGeom>
          <a:noFill/>
          <a:ln>
            <a:noFill/>
          </a:ln>
        </p:spPr>
        <p:txBody>
          <a:bodyPr anchorCtr="0" anchor="b" bIns="45700" lIns="91425" spcFirstLastPara="1" rIns="91425" wrap="square" tIns="45700">
            <a:normAutofit fontScale="90000"/>
          </a:bodyPr>
          <a:lstStyle/>
          <a:p>
            <a:pPr indent="0" lvl="0" marL="0" rtl="0" algn="ctr">
              <a:lnSpc>
                <a:spcPct val="115000"/>
              </a:lnSpc>
              <a:spcBef>
                <a:spcPts val="0"/>
              </a:spcBef>
              <a:spcAft>
                <a:spcPts val="0"/>
              </a:spcAft>
              <a:buClr>
                <a:srgbClr val="000000"/>
              </a:buClr>
              <a:buSzPct val="100000"/>
              <a:buFont typeface="Times New Roman"/>
              <a:buNone/>
            </a:pPr>
            <a:r>
              <a:rPr b="1" lang="en-TJ" sz="2400">
                <a:solidFill>
                  <a:srgbClr val="000000"/>
                </a:solidFill>
                <a:latin typeface="Times New Roman"/>
                <a:ea typeface="Times New Roman"/>
                <a:cs typeface="Times New Roman"/>
                <a:sym typeface="Times New Roman"/>
              </a:rPr>
              <a:t>Figure 11. Comparative Analysis of Trade Equilibria and   Tariff Welfare Effects.</a:t>
            </a:r>
            <a:endParaRPr sz="2400">
              <a:latin typeface="Calibri"/>
              <a:ea typeface="Calibri"/>
              <a:cs typeface="Calibri"/>
              <a:sym typeface="Calibri"/>
            </a:endParaRPr>
          </a:p>
        </p:txBody>
      </p:sp>
      <p:cxnSp>
        <p:nvCxnSpPr>
          <p:cNvPr id="396" name="Google Shape;396;p28"/>
          <p:cNvCxnSpPr/>
          <p:nvPr/>
        </p:nvCxnSpPr>
        <p:spPr>
          <a:xfrm>
            <a:off x="98854" y="6582033"/>
            <a:ext cx="11994292" cy="0"/>
          </a:xfrm>
          <a:prstGeom prst="straightConnector1">
            <a:avLst/>
          </a:prstGeom>
          <a:noFill/>
          <a:ln cap="flat" cmpd="sng" w="19050">
            <a:solidFill>
              <a:schemeClr val="accent5"/>
            </a:solidFill>
            <a:prstDash val="solid"/>
            <a:miter lim="800000"/>
            <a:headEnd len="sm" w="sm" type="none"/>
            <a:tailEnd len="sm" w="sm" type="none"/>
          </a:ln>
        </p:spPr>
      </p:cxnSp>
      <p:pic>
        <p:nvPicPr>
          <p:cNvPr id="397" name="Google Shape;397;p28"/>
          <p:cNvPicPr preferRelativeResize="0"/>
          <p:nvPr>
            <p:ph idx="1" type="body"/>
          </p:nvPr>
        </p:nvPicPr>
        <p:blipFill rotWithShape="1">
          <a:blip r:embed="rId3">
            <a:alphaModFix/>
          </a:blip>
          <a:srcRect b="0" l="0" r="0" t="0"/>
          <a:stretch/>
        </p:blipFill>
        <p:spPr>
          <a:xfrm>
            <a:off x="548054" y="1722128"/>
            <a:ext cx="7527167" cy="4105728"/>
          </a:xfrm>
          <a:prstGeom prst="rect">
            <a:avLst/>
          </a:prstGeom>
          <a:noFill/>
          <a:ln cap="flat" cmpd="sng" w="9525">
            <a:solidFill>
              <a:srgbClr val="BFBFBF"/>
            </a:solidFill>
            <a:prstDash val="solid"/>
            <a:round/>
            <a:headEnd len="sm" w="sm" type="none"/>
            <a:tailEnd len="sm" w="sm" type="none"/>
          </a:ln>
        </p:spPr>
      </p:pic>
      <p:sp>
        <p:nvSpPr>
          <p:cNvPr id="398" name="Google Shape;398;p28"/>
          <p:cNvSpPr txBox="1"/>
          <p:nvPr/>
        </p:nvSpPr>
        <p:spPr>
          <a:xfrm>
            <a:off x="8251888" y="1603762"/>
            <a:ext cx="3392058"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TJ" sz="1800" u="none" strike="noStrike">
                <a:solidFill>
                  <a:srgbClr val="0F1115"/>
                </a:solidFill>
                <a:latin typeface="Times New Roman"/>
                <a:ea typeface="Times New Roman"/>
                <a:cs typeface="Times New Roman"/>
                <a:sym typeface="Times New Roman"/>
              </a:rPr>
              <a:t>Source: Gemini created </a:t>
            </a:r>
            <a:endParaRPr/>
          </a:p>
          <a:p>
            <a:pPr indent="0" lvl="0" marL="0" marR="0" rtl="0" algn="l">
              <a:spcBef>
                <a:spcPts val="0"/>
              </a:spcBef>
              <a:spcAft>
                <a:spcPts val="0"/>
              </a:spcAft>
              <a:buNone/>
            </a:pPr>
            <a:r>
              <a:rPr b="0" i="0" lang="en-TJ" sz="1800" u="none" strike="noStrike">
                <a:solidFill>
                  <a:srgbClr val="0F1115"/>
                </a:solidFill>
                <a:latin typeface="Times New Roman"/>
                <a:ea typeface="Times New Roman"/>
                <a:cs typeface="Times New Roman"/>
                <a:sym typeface="Times New Roman"/>
              </a:rPr>
              <a:t>foto" (Google, April, 2026)</a:t>
            </a:r>
            <a:endParaRPr sz="1800">
              <a:solidFill>
                <a:schemeClr val="dk1"/>
              </a:solidFill>
              <a:latin typeface="Times New Roman"/>
              <a:ea typeface="Times New Roman"/>
              <a:cs typeface="Times New Roman"/>
              <a:sym typeface="Times New Roman"/>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3" name="Shape 403"/>
        <p:cNvGrpSpPr/>
        <p:nvPr/>
      </p:nvGrpSpPr>
      <p:grpSpPr>
        <a:xfrm>
          <a:off x="0" y="0"/>
          <a:ext cx="0" cy="0"/>
          <a:chOff x="0" y="0"/>
          <a:chExt cx="0" cy="0"/>
        </a:xfrm>
      </p:grpSpPr>
      <p:sp>
        <p:nvSpPr>
          <p:cNvPr id="404" name="Google Shape;404;p29"/>
          <p:cNvSpPr txBox="1"/>
          <p:nvPr>
            <p:ph type="title"/>
          </p:nvPr>
        </p:nvSpPr>
        <p:spPr>
          <a:xfrm>
            <a:off x="429042" y="415342"/>
            <a:ext cx="11557687" cy="764132"/>
          </a:xfrm>
          <a:prstGeom prst="rect">
            <a:avLst/>
          </a:prstGeom>
          <a:noFill/>
          <a:ln>
            <a:noFill/>
          </a:ln>
        </p:spPr>
        <p:txBody>
          <a:bodyPr anchorCtr="0" anchor="b" bIns="45700" lIns="91425" spcFirstLastPara="1" rIns="91425" wrap="square" tIns="45700">
            <a:normAutofit/>
          </a:bodyPr>
          <a:lstStyle/>
          <a:p>
            <a:pPr indent="0" lvl="0" marL="0" rtl="0" algn="l">
              <a:lnSpc>
                <a:spcPct val="115000"/>
              </a:lnSpc>
              <a:spcBef>
                <a:spcPts val="0"/>
              </a:spcBef>
              <a:spcAft>
                <a:spcPts val="0"/>
              </a:spcAft>
              <a:buClr>
                <a:srgbClr val="000000"/>
              </a:buClr>
              <a:buSzPts val="3200"/>
              <a:buFont typeface="Times New Roman"/>
              <a:buNone/>
            </a:pPr>
            <a:r>
              <a:rPr b="1" lang="en-TJ">
                <a:solidFill>
                  <a:srgbClr val="000000"/>
                </a:solidFill>
                <a:latin typeface="Times New Roman"/>
                <a:ea typeface="Times New Roman"/>
                <a:cs typeface="Times New Roman"/>
                <a:sym typeface="Times New Roman"/>
              </a:rPr>
              <a:t>Is Free Trade Always Optimal?</a:t>
            </a:r>
            <a:r>
              <a:rPr lang="en-TJ"/>
              <a:t> </a:t>
            </a:r>
            <a:endParaRPr>
              <a:latin typeface="Arial"/>
              <a:ea typeface="Arial"/>
              <a:cs typeface="Arial"/>
              <a:sym typeface="Arial"/>
            </a:endParaRPr>
          </a:p>
        </p:txBody>
      </p:sp>
      <p:sp>
        <p:nvSpPr>
          <p:cNvPr id="405" name="Google Shape;405;p29"/>
          <p:cNvSpPr txBox="1"/>
          <p:nvPr>
            <p:ph idx="1" type="body"/>
          </p:nvPr>
        </p:nvSpPr>
        <p:spPr>
          <a:xfrm>
            <a:off x="429042" y="1603762"/>
            <a:ext cx="7586802" cy="4681060"/>
          </a:xfrm>
          <a:prstGeom prst="rect">
            <a:avLst/>
          </a:prstGeom>
          <a:noFill/>
          <a:ln>
            <a:noFill/>
          </a:ln>
        </p:spPr>
        <p:txBody>
          <a:bodyPr anchorCtr="0" anchor="t" bIns="45700" lIns="91425" spcFirstLastPara="1" rIns="91425" wrap="square" tIns="45700">
            <a:normAutofit/>
          </a:bodyPr>
          <a:lstStyle/>
          <a:p>
            <a:pPr indent="-228600" lvl="0" marL="228600" rtl="0" algn="just">
              <a:lnSpc>
                <a:spcPct val="115000"/>
              </a:lnSpc>
              <a:spcBef>
                <a:spcPts val="0"/>
              </a:spcBef>
              <a:spcAft>
                <a:spcPts val="0"/>
              </a:spcAft>
              <a:buClr>
                <a:srgbClr val="000000"/>
              </a:buClr>
              <a:buSzPts val="2000"/>
              <a:buChar char="•"/>
            </a:pPr>
            <a:r>
              <a:rPr lang="en-TJ" sz="2000">
                <a:solidFill>
                  <a:srgbClr val="000000"/>
                </a:solidFill>
                <a:latin typeface="Times New Roman"/>
                <a:ea typeface="Times New Roman"/>
                <a:cs typeface="Times New Roman"/>
                <a:sym typeface="Times New Roman"/>
              </a:rPr>
              <a:t>For a </a:t>
            </a:r>
            <a:r>
              <a:rPr b="1" lang="en-TJ" sz="2000">
                <a:solidFill>
                  <a:srgbClr val="000000"/>
                </a:solidFill>
                <a:latin typeface="Times New Roman"/>
                <a:ea typeface="Times New Roman"/>
                <a:cs typeface="Times New Roman"/>
                <a:sym typeface="Times New Roman"/>
              </a:rPr>
              <a:t>small country</a:t>
            </a:r>
            <a:r>
              <a:rPr lang="en-TJ" sz="2000">
                <a:solidFill>
                  <a:srgbClr val="000000"/>
                </a:solidFill>
                <a:latin typeface="Times New Roman"/>
                <a:ea typeface="Times New Roman"/>
                <a:cs typeface="Times New Roman"/>
                <a:sym typeface="Times New Roman"/>
              </a:rPr>
              <a:t>, the theoretical answer is "yes." Free trade          maximizes national welfare by allowing consumers to purchase at the world  price, maximizing consumer surplus.</a:t>
            </a:r>
            <a:endParaRPr sz="2000">
              <a:latin typeface="Calibri"/>
              <a:ea typeface="Calibri"/>
              <a:cs typeface="Calibri"/>
              <a:sym typeface="Calibri"/>
            </a:endParaRPr>
          </a:p>
          <a:p>
            <a:pPr indent="-228600" lvl="0" marL="228600" rtl="0" algn="just">
              <a:lnSpc>
                <a:spcPct val="115000"/>
              </a:lnSpc>
              <a:spcBef>
                <a:spcPts val="2400"/>
              </a:spcBef>
              <a:spcAft>
                <a:spcPts val="0"/>
              </a:spcAft>
              <a:buClr>
                <a:srgbClr val="000000"/>
              </a:buClr>
              <a:buSzPts val="2000"/>
              <a:buChar char="•"/>
            </a:pPr>
            <a:r>
              <a:rPr lang="en-TJ" sz="2000">
                <a:solidFill>
                  <a:srgbClr val="000000"/>
                </a:solidFill>
                <a:latin typeface="Times New Roman"/>
                <a:ea typeface="Times New Roman"/>
                <a:cs typeface="Times New Roman"/>
                <a:sym typeface="Times New Roman"/>
              </a:rPr>
              <a:t>For a </a:t>
            </a:r>
            <a:r>
              <a:rPr b="1" lang="en-TJ" sz="2000">
                <a:solidFill>
                  <a:srgbClr val="000000"/>
                </a:solidFill>
                <a:latin typeface="Times New Roman"/>
                <a:ea typeface="Times New Roman"/>
                <a:cs typeface="Times New Roman"/>
                <a:sym typeface="Times New Roman"/>
              </a:rPr>
              <a:t>large country</a:t>
            </a:r>
            <a:r>
              <a:rPr lang="en-TJ" sz="2000">
                <a:solidFill>
                  <a:srgbClr val="000000"/>
                </a:solidFill>
                <a:latin typeface="Times New Roman"/>
                <a:ea typeface="Times New Roman"/>
                <a:cs typeface="Times New Roman"/>
                <a:sym typeface="Times New Roman"/>
              </a:rPr>
              <a:t>, theory suggests an "optimal tariff" exists.          However, in practice, policymakers rarely know the precise elasticities to calculate this tariff. Furthermore, the threat of </a:t>
            </a:r>
            <a:r>
              <a:rPr b="1" lang="en-TJ" sz="2000">
                <a:solidFill>
                  <a:srgbClr val="000000"/>
                </a:solidFill>
                <a:latin typeface="Times New Roman"/>
                <a:ea typeface="Times New Roman"/>
                <a:cs typeface="Times New Roman"/>
                <a:sym typeface="Times New Roman"/>
              </a:rPr>
              <a:t>retaliation </a:t>
            </a:r>
            <a:r>
              <a:rPr lang="en-TJ" sz="2000">
                <a:solidFill>
                  <a:srgbClr val="000000"/>
                </a:solidFill>
                <a:latin typeface="Times New Roman"/>
                <a:ea typeface="Times New Roman"/>
                <a:cs typeface="Times New Roman"/>
                <a:sym typeface="Times New Roman"/>
              </a:rPr>
              <a:t>makes the pursuit of optimal tariffs highly risky. The post-World War II trend (GATT/WTO) has been toward multilateral reductions in tariffs precisely to avoid this destructive cycle.</a:t>
            </a:r>
            <a:endParaRPr sz="2000">
              <a:latin typeface="Calibri"/>
              <a:ea typeface="Calibri"/>
              <a:cs typeface="Calibri"/>
              <a:sym typeface="Calibri"/>
            </a:endParaRPr>
          </a:p>
          <a:p>
            <a:pPr indent="0" lvl="0" marL="0" rtl="0" algn="l">
              <a:lnSpc>
                <a:spcPct val="150000"/>
              </a:lnSpc>
              <a:spcBef>
                <a:spcPts val="2200"/>
              </a:spcBef>
              <a:spcAft>
                <a:spcPts val="0"/>
              </a:spcAft>
              <a:buClr>
                <a:schemeClr val="dk1"/>
              </a:buClr>
              <a:buSzPts val="2000"/>
              <a:buNone/>
            </a:pPr>
            <a:r>
              <a:t/>
            </a:r>
            <a:endParaRPr sz="2000">
              <a:latin typeface="Arial"/>
              <a:ea typeface="Arial"/>
              <a:cs typeface="Arial"/>
              <a:sym typeface="Arial"/>
            </a:endParaRPr>
          </a:p>
        </p:txBody>
      </p:sp>
      <p:cxnSp>
        <p:nvCxnSpPr>
          <p:cNvPr id="406" name="Google Shape;406;p29"/>
          <p:cNvCxnSpPr/>
          <p:nvPr/>
        </p:nvCxnSpPr>
        <p:spPr>
          <a:xfrm>
            <a:off x="98854" y="6582033"/>
            <a:ext cx="11994292" cy="0"/>
          </a:xfrm>
          <a:prstGeom prst="straightConnector1">
            <a:avLst/>
          </a:prstGeom>
          <a:noFill/>
          <a:ln cap="flat" cmpd="sng" w="19050">
            <a:solidFill>
              <a:schemeClr val="accent5"/>
            </a:solidFill>
            <a:prstDash val="solid"/>
            <a:miter lim="800000"/>
            <a:headEnd len="sm" w="sm" type="none"/>
            <a:tailEnd len="sm" w="sm" type="none"/>
          </a:ln>
        </p:spPr>
      </p:cxn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1" name="Shape 411"/>
        <p:cNvGrpSpPr/>
        <p:nvPr/>
      </p:nvGrpSpPr>
      <p:grpSpPr>
        <a:xfrm>
          <a:off x="0" y="0"/>
          <a:ext cx="0" cy="0"/>
          <a:chOff x="0" y="0"/>
          <a:chExt cx="0" cy="0"/>
        </a:xfrm>
      </p:grpSpPr>
      <p:sp>
        <p:nvSpPr>
          <p:cNvPr id="412" name="Google Shape;412;p30"/>
          <p:cNvSpPr txBox="1"/>
          <p:nvPr>
            <p:ph type="title"/>
          </p:nvPr>
        </p:nvSpPr>
        <p:spPr>
          <a:xfrm>
            <a:off x="780458" y="415342"/>
            <a:ext cx="5955429" cy="764132"/>
          </a:xfrm>
          <a:prstGeom prst="rect">
            <a:avLst/>
          </a:prstGeom>
          <a:noFill/>
          <a:ln>
            <a:noFill/>
          </a:ln>
        </p:spPr>
        <p:txBody>
          <a:bodyPr anchorCtr="0" anchor="b" bIns="45700" lIns="91425" spcFirstLastPara="1" rIns="91425" wrap="square" tIns="45700">
            <a:normAutofit/>
          </a:bodyPr>
          <a:lstStyle/>
          <a:p>
            <a:pPr indent="0" lvl="0" marL="0" rtl="0" algn="l">
              <a:lnSpc>
                <a:spcPct val="115000"/>
              </a:lnSpc>
              <a:spcBef>
                <a:spcPts val="0"/>
              </a:spcBef>
              <a:spcAft>
                <a:spcPts val="0"/>
              </a:spcAft>
              <a:buClr>
                <a:srgbClr val="000000"/>
              </a:buClr>
              <a:buSzPts val="3200"/>
              <a:buFont typeface="Times New Roman"/>
              <a:buNone/>
            </a:pPr>
            <a:r>
              <a:rPr b="1" lang="en-TJ">
                <a:solidFill>
                  <a:srgbClr val="000000"/>
                </a:solidFill>
                <a:latin typeface="Times New Roman"/>
                <a:ea typeface="Times New Roman"/>
                <a:cs typeface="Times New Roman"/>
                <a:sym typeface="Times New Roman"/>
              </a:rPr>
              <a:t>Non-Economic Objectives</a:t>
            </a:r>
            <a:r>
              <a:rPr lang="en-TJ"/>
              <a:t> </a:t>
            </a:r>
            <a:endParaRPr>
              <a:latin typeface="Arial"/>
              <a:ea typeface="Arial"/>
              <a:cs typeface="Arial"/>
              <a:sym typeface="Arial"/>
            </a:endParaRPr>
          </a:p>
        </p:txBody>
      </p:sp>
      <p:grpSp>
        <p:nvGrpSpPr>
          <p:cNvPr id="413" name="Google Shape;413;p30"/>
          <p:cNvGrpSpPr/>
          <p:nvPr/>
        </p:nvGrpSpPr>
        <p:grpSpPr>
          <a:xfrm>
            <a:off x="2134394" y="1443941"/>
            <a:ext cx="3030785" cy="4873624"/>
            <a:chOff x="1570707" y="0"/>
            <a:chExt cx="3030785" cy="4873624"/>
          </a:xfrm>
        </p:grpSpPr>
        <p:sp>
          <p:nvSpPr>
            <p:cNvPr id="414" name="Google Shape;414;p30"/>
            <p:cNvSpPr/>
            <p:nvPr/>
          </p:nvSpPr>
          <p:spPr>
            <a:xfrm>
              <a:off x="1570707" y="0"/>
              <a:ext cx="3030785" cy="1218406"/>
            </a:xfrm>
            <a:prstGeom prst="roundRect">
              <a:avLst>
                <a:gd fmla="val 10000" name="adj"/>
              </a:avLst>
            </a:prstGeom>
            <a:solidFill>
              <a:srgbClr val="599BD5"/>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5" name="Google Shape;415;p30"/>
            <p:cNvSpPr txBox="1"/>
            <p:nvPr/>
          </p:nvSpPr>
          <p:spPr>
            <a:xfrm>
              <a:off x="1606393" y="35686"/>
              <a:ext cx="2959413" cy="1147034"/>
            </a:xfrm>
            <a:prstGeom prst="rect">
              <a:avLst/>
            </a:prstGeom>
            <a:noFill/>
            <a:ln>
              <a:noFill/>
            </a:ln>
          </p:spPr>
          <p:txBody>
            <a:bodyPr anchorCtr="0" anchor="ctr" bIns="106675" lIns="106675" spcFirstLastPara="1" rIns="106675" wrap="square" tIns="106675">
              <a:noAutofit/>
            </a:bodyPr>
            <a:lstStyle/>
            <a:p>
              <a:pPr indent="0" lvl="0" marL="0" marR="0" rtl="0" algn="ctr">
                <a:lnSpc>
                  <a:spcPct val="90000"/>
                </a:lnSpc>
                <a:spcBef>
                  <a:spcPts val="0"/>
                </a:spcBef>
                <a:spcAft>
                  <a:spcPts val="0"/>
                </a:spcAft>
                <a:buClr>
                  <a:schemeClr val="lt1"/>
                </a:buClr>
                <a:buSzPts val="2800"/>
                <a:buFont typeface="Times New Roman"/>
                <a:buNone/>
              </a:pPr>
              <a:r>
                <a:rPr b="1" lang="en-TJ" sz="2800">
                  <a:solidFill>
                    <a:schemeClr val="lt1"/>
                  </a:solidFill>
                  <a:latin typeface="Times New Roman"/>
                  <a:ea typeface="Times New Roman"/>
                  <a:cs typeface="Times New Roman"/>
                  <a:sym typeface="Times New Roman"/>
                </a:rPr>
                <a:t>National Security</a:t>
              </a:r>
              <a:endParaRPr sz="2800">
                <a:solidFill>
                  <a:schemeClr val="lt1"/>
                </a:solidFill>
                <a:latin typeface="Times New Roman"/>
                <a:ea typeface="Times New Roman"/>
                <a:cs typeface="Times New Roman"/>
                <a:sym typeface="Times New Roman"/>
              </a:endParaRPr>
            </a:p>
          </p:txBody>
        </p:sp>
        <p:sp>
          <p:nvSpPr>
            <p:cNvPr id="416" name="Google Shape;416;p30"/>
            <p:cNvSpPr/>
            <p:nvPr/>
          </p:nvSpPr>
          <p:spPr>
            <a:xfrm rot="5400000">
              <a:off x="2857648" y="1248866"/>
              <a:ext cx="456902" cy="548282"/>
            </a:xfrm>
            <a:prstGeom prst="rightArrow">
              <a:avLst>
                <a:gd fmla="val 60000" name="adj1"/>
                <a:gd fmla="val 50000" name="adj2"/>
              </a:avLst>
            </a:prstGeom>
            <a:solidFill>
              <a:srgbClr val="599BD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7" name="Google Shape;417;p30"/>
            <p:cNvSpPr txBox="1"/>
            <p:nvPr/>
          </p:nvSpPr>
          <p:spPr>
            <a:xfrm>
              <a:off x="2921615" y="1294556"/>
              <a:ext cx="328970" cy="319831"/>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Clr>
                  <a:schemeClr val="dk1"/>
                </a:buClr>
                <a:buSzPts val="1500"/>
                <a:buFont typeface="Malgun Gothic"/>
                <a:buNone/>
              </a:pPr>
              <a:r>
                <a:t/>
              </a:r>
              <a:endParaRPr sz="1500">
                <a:solidFill>
                  <a:schemeClr val="lt1"/>
                </a:solidFill>
                <a:latin typeface="Malgun Gothic"/>
                <a:ea typeface="Malgun Gothic"/>
                <a:cs typeface="Malgun Gothic"/>
                <a:sym typeface="Malgun Gothic"/>
              </a:endParaRPr>
            </a:p>
          </p:txBody>
        </p:sp>
        <p:sp>
          <p:nvSpPr>
            <p:cNvPr id="418" name="Google Shape;418;p30"/>
            <p:cNvSpPr/>
            <p:nvPr/>
          </p:nvSpPr>
          <p:spPr>
            <a:xfrm>
              <a:off x="1570707" y="1827609"/>
              <a:ext cx="3030785" cy="1218406"/>
            </a:xfrm>
            <a:prstGeom prst="roundRect">
              <a:avLst>
                <a:gd fmla="val 10000" name="adj"/>
              </a:avLst>
            </a:prstGeom>
            <a:solidFill>
              <a:srgbClr val="4CC38C"/>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9" name="Google Shape;419;p30"/>
            <p:cNvSpPr txBox="1"/>
            <p:nvPr/>
          </p:nvSpPr>
          <p:spPr>
            <a:xfrm>
              <a:off x="1606393" y="1863295"/>
              <a:ext cx="2959413" cy="1147034"/>
            </a:xfrm>
            <a:prstGeom prst="rect">
              <a:avLst/>
            </a:prstGeom>
            <a:noFill/>
            <a:ln>
              <a:noFill/>
            </a:ln>
          </p:spPr>
          <p:txBody>
            <a:bodyPr anchorCtr="0" anchor="ctr" bIns="106675" lIns="106675" spcFirstLastPara="1" rIns="106675" wrap="square" tIns="106675">
              <a:noAutofit/>
            </a:bodyPr>
            <a:lstStyle/>
            <a:p>
              <a:pPr indent="0" lvl="0" marL="0" marR="0" rtl="0" algn="ctr">
                <a:lnSpc>
                  <a:spcPct val="90000"/>
                </a:lnSpc>
                <a:spcBef>
                  <a:spcPts val="0"/>
                </a:spcBef>
                <a:spcAft>
                  <a:spcPts val="0"/>
                </a:spcAft>
                <a:buClr>
                  <a:schemeClr val="lt1"/>
                </a:buClr>
                <a:buSzPts val="2800"/>
                <a:buFont typeface="Times New Roman"/>
                <a:buNone/>
              </a:pPr>
              <a:r>
                <a:rPr b="1" lang="en-TJ" sz="2800">
                  <a:solidFill>
                    <a:schemeClr val="lt1"/>
                  </a:solidFill>
                  <a:latin typeface="Times New Roman"/>
                  <a:ea typeface="Times New Roman"/>
                  <a:cs typeface="Times New Roman"/>
                  <a:sym typeface="Times New Roman"/>
                </a:rPr>
                <a:t>Political Economy</a:t>
              </a:r>
              <a:endParaRPr sz="2800">
                <a:solidFill>
                  <a:schemeClr val="lt1"/>
                </a:solidFill>
                <a:latin typeface="Times New Roman"/>
                <a:ea typeface="Times New Roman"/>
                <a:cs typeface="Times New Roman"/>
                <a:sym typeface="Times New Roman"/>
              </a:endParaRPr>
            </a:p>
          </p:txBody>
        </p:sp>
        <p:sp>
          <p:nvSpPr>
            <p:cNvPr id="420" name="Google Shape;420;p30"/>
            <p:cNvSpPr/>
            <p:nvPr/>
          </p:nvSpPr>
          <p:spPr>
            <a:xfrm rot="5400000">
              <a:off x="2857648" y="3076475"/>
              <a:ext cx="456902" cy="548282"/>
            </a:xfrm>
            <a:prstGeom prst="rightArrow">
              <a:avLst>
                <a:gd fmla="val 60000" name="adj1"/>
                <a:gd fmla="val 50000" name="adj2"/>
              </a:avLst>
            </a:prstGeom>
            <a:solidFill>
              <a:srgbClr val="6FAB4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1" name="Google Shape;421;p30"/>
            <p:cNvSpPr txBox="1"/>
            <p:nvPr/>
          </p:nvSpPr>
          <p:spPr>
            <a:xfrm>
              <a:off x="2921615" y="3122165"/>
              <a:ext cx="328970" cy="319831"/>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Clr>
                  <a:schemeClr val="dk1"/>
                </a:buClr>
                <a:buSzPts val="1500"/>
                <a:buFont typeface="Malgun Gothic"/>
                <a:buNone/>
              </a:pPr>
              <a:r>
                <a:t/>
              </a:r>
              <a:endParaRPr sz="1500">
                <a:solidFill>
                  <a:schemeClr val="lt1"/>
                </a:solidFill>
                <a:latin typeface="Malgun Gothic"/>
                <a:ea typeface="Malgun Gothic"/>
                <a:cs typeface="Malgun Gothic"/>
                <a:sym typeface="Malgun Gothic"/>
              </a:endParaRPr>
            </a:p>
          </p:txBody>
        </p:sp>
        <p:sp>
          <p:nvSpPr>
            <p:cNvPr id="422" name="Google Shape;422;p30"/>
            <p:cNvSpPr/>
            <p:nvPr/>
          </p:nvSpPr>
          <p:spPr>
            <a:xfrm>
              <a:off x="1570707" y="3655218"/>
              <a:ext cx="3030785" cy="1218406"/>
            </a:xfrm>
            <a:prstGeom prst="roundRect">
              <a:avLst>
                <a:gd fmla="val 10000" name="adj"/>
              </a:avLst>
            </a:prstGeom>
            <a:solidFill>
              <a:srgbClr val="6FAB46"/>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3" name="Google Shape;423;p30"/>
            <p:cNvSpPr txBox="1"/>
            <p:nvPr/>
          </p:nvSpPr>
          <p:spPr>
            <a:xfrm>
              <a:off x="1606393" y="3690904"/>
              <a:ext cx="2959413" cy="1147034"/>
            </a:xfrm>
            <a:prstGeom prst="rect">
              <a:avLst/>
            </a:prstGeom>
            <a:noFill/>
            <a:ln>
              <a:noFill/>
            </a:ln>
          </p:spPr>
          <p:txBody>
            <a:bodyPr anchorCtr="0" anchor="ctr" bIns="121900" lIns="121900" spcFirstLastPara="1" rIns="121900" wrap="square" tIns="121900">
              <a:noAutofit/>
            </a:bodyPr>
            <a:lstStyle/>
            <a:p>
              <a:pPr indent="0" lvl="0" marL="0" marR="0" rtl="0" algn="ctr">
                <a:lnSpc>
                  <a:spcPct val="90000"/>
                </a:lnSpc>
                <a:spcBef>
                  <a:spcPts val="0"/>
                </a:spcBef>
                <a:spcAft>
                  <a:spcPts val="0"/>
                </a:spcAft>
                <a:buClr>
                  <a:schemeClr val="lt1"/>
                </a:buClr>
                <a:buSzPts val="3200"/>
                <a:buFont typeface="Times New Roman"/>
                <a:buNone/>
              </a:pPr>
              <a:r>
                <a:rPr b="1" lang="en-TJ" sz="3200">
                  <a:solidFill>
                    <a:schemeClr val="lt1"/>
                  </a:solidFill>
                  <a:latin typeface="Times New Roman"/>
                  <a:ea typeface="Times New Roman"/>
                  <a:cs typeface="Times New Roman"/>
                  <a:sym typeface="Times New Roman"/>
                </a:rPr>
                <a:t>Infant Industry Argument</a:t>
              </a:r>
              <a:endParaRPr sz="3200">
                <a:solidFill>
                  <a:schemeClr val="lt1"/>
                </a:solidFill>
                <a:latin typeface="Times New Roman"/>
                <a:ea typeface="Times New Roman"/>
                <a:cs typeface="Times New Roman"/>
                <a:sym typeface="Times New Roman"/>
              </a:endParaRPr>
            </a:p>
          </p:txBody>
        </p:sp>
      </p:grpSp>
      <p:cxnSp>
        <p:nvCxnSpPr>
          <p:cNvPr id="424" name="Google Shape;424;p30"/>
          <p:cNvCxnSpPr/>
          <p:nvPr/>
        </p:nvCxnSpPr>
        <p:spPr>
          <a:xfrm>
            <a:off x="98854" y="6582033"/>
            <a:ext cx="11994292" cy="0"/>
          </a:xfrm>
          <a:prstGeom prst="straightConnector1">
            <a:avLst/>
          </a:prstGeom>
          <a:noFill/>
          <a:ln cap="flat" cmpd="sng" w="19050">
            <a:solidFill>
              <a:schemeClr val="accent5"/>
            </a:solidFill>
            <a:prstDash val="solid"/>
            <a:miter lim="800000"/>
            <a:headEnd len="sm" w="sm" type="none"/>
            <a:tailEnd len="sm" w="sm" type="none"/>
          </a:ln>
        </p:spPr>
      </p:cxn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9" name="Shape 429"/>
        <p:cNvGrpSpPr/>
        <p:nvPr/>
      </p:nvGrpSpPr>
      <p:grpSpPr>
        <a:xfrm>
          <a:off x="0" y="0"/>
          <a:ext cx="0" cy="0"/>
          <a:chOff x="0" y="0"/>
          <a:chExt cx="0" cy="0"/>
        </a:xfrm>
      </p:grpSpPr>
      <p:sp>
        <p:nvSpPr>
          <p:cNvPr id="430" name="Google Shape;430;p31"/>
          <p:cNvSpPr txBox="1"/>
          <p:nvPr>
            <p:ph type="title"/>
          </p:nvPr>
        </p:nvSpPr>
        <p:spPr>
          <a:xfrm>
            <a:off x="429042" y="415342"/>
            <a:ext cx="11557687" cy="764132"/>
          </a:xfrm>
          <a:prstGeom prst="rect">
            <a:avLst/>
          </a:prstGeom>
          <a:noFill/>
          <a:ln>
            <a:noFill/>
          </a:ln>
        </p:spPr>
        <p:txBody>
          <a:bodyPr anchorCtr="0" anchor="b" bIns="45700" lIns="91425" spcFirstLastPara="1" rIns="91425" wrap="square" tIns="45700">
            <a:normAutofit/>
          </a:bodyPr>
          <a:lstStyle/>
          <a:p>
            <a:pPr indent="0" lvl="0" marL="0" rtl="0" algn="l">
              <a:lnSpc>
                <a:spcPct val="115000"/>
              </a:lnSpc>
              <a:spcBef>
                <a:spcPts val="0"/>
              </a:spcBef>
              <a:spcAft>
                <a:spcPts val="0"/>
              </a:spcAft>
              <a:buClr>
                <a:srgbClr val="000000"/>
              </a:buClr>
              <a:buSzPts val="3200"/>
              <a:buFont typeface="Times New Roman"/>
              <a:buNone/>
            </a:pPr>
            <a:r>
              <a:rPr b="1" lang="en-TJ">
                <a:solidFill>
                  <a:srgbClr val="000000"/>
                </a:solidFill>
                <a:latin typeface="Times New Roman"/>
                <a:ea typeface="Times New Roman"/>
                <a:cs typeface="Times New Roman"/>
                <a:sym typeface="Times New Roman"/>
              </a:rPr>
              <a:t>Modern Challenges: Supply Chains</a:t>
            </a:r>
            <a:endParaRPr>
              <a:latin typeface="Calibri"/>
              <a:ea typeface="Calibri"/>
              <a:cs typeface="Calibri"/>
              <a:sym typeface="Calibri"/>
            </a:endParaRPr>
          </a:p>
        </p:txBody>
      </p:sp>
      <p:sp>
        <p:nvSpPr>
          <p:cNvPr id="431" name="Google Shape;431;p31"/>
          <p:cNvSpPr txBox="1"/>
          <p:nvPr>
            <p:ph idx="1" type="body"/>
          </p:nvPr>
        </p:nvSpPr>
        <p:spPr>
          <a:xfrm>
            <a:off x="429042" y="1603762"/>
            <a:ext cx="8061815" cy="4681060"/>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rgbClr val="000000"/>
              </a:buClr>
              <a:buSzPts val="2000"/>
              <a:buNone/>
            </a:pPr>
            <a:r>
              <a:rPr lang="en-TJ" sz="2000">
                <a:solidFill>
                  <a:srgbClr val="000000"/>
                </a:solidFill>
                <a:latin typeface="Times New Roman"/>
                <a:ea typeface="Times New Roman"/>
                <a:cs typeface="Times New Roman"/>
                <a:sym typeface="Times New Roman"/>
              </a:rPr>
              <a:t>The traditional supply/demand analysis assumes goods are finished products. However, modern global supply chains mean that components cross borders multiple times. A tariff on "imported steel" might hurt domestic auto            manufacturers. </a:t>
            </a:r>
            <a:endParaRPr/>
          </a:p>
          <a:p>
            <a:pPr indent="0" lvl="0" marL="0" rtl="0" algn="l">
              <a:lnSpc>
                <a:spcPct val="150000"/>
              </a:lnSpc>
              <a:spcBef>
                <a:spcPts val="1000"/>
              </a:spcBef>
              <a:spcAft>
                <a:spcPts val="0"/>
              </a:spcAft>
              <a:buClr>
                <a:srgbClr val="000000"/>
              </a:buClr>
              <a:buSzPts val="2000"/>
              <a:buNone/>
            </a:pPr>
            <a:r>
              <a:rPr lang="en-TJ" sz="2000">
                <a:solidFill>
                  <a:srgbClr val="000000"/>
                </a:solidFill>
                <a:latin typeface="Times New Roman"/>
                <a:ea typeface="Times New Roman"/>
                <a:cs typeface="Times New Roman"/>
                <a:sym typeface="Times New Roman"/>
              </a:rPr>
              <a:t>This complexity has led to the rise of </a:t>
            </a:r>
            <a:r>
              <a:rPr b="1" lang="en-TJ" sz="2000">
                <a:solidFill>
                  <a:srgbClr val="000000"/>
                </a:solidFill>
                <a:latin typeface="Times New Roman"/>
                <a:ea typeface="Times New Roman"/>
                <a:cs typeface="Times New Roman"/>
                <a:sym typeface="Times New Roman"/>
              </a:rPr>
              <a:t>tariff engineering</a:t>
            </a:r>
            <a:r>
              <a:rPr lang="en-TJ" sz="2000">
                <a:solidFill>
                  <a:srgbClr val="000000"/>
                </a:solidFill>
                <a:latin typeface="Times New Roman"/>
                <a:ea typeface="Times New Roman"/>
                <a:cs typeface="Times New Roman"/>
                <a:sym typeface="Times New Roman"/>
              </a:rPr>
              <a:t> and debates about    reshoring.</a:t>
            </a:r>
            <a:endParaRPr sz="2000">
              <a:latin typeface="Calibri"/>
              <a:ea typeface="Calibri"/>
              <a:cs typeface="Calibri"/>
              <a:sym typeface="Calibri"/>
            </a:endParaRPr>
          </a:p>
          <a:p>
            <a:pPr indent="0" lvl="0" marL="0" rtl="0" algn="l">
              <a:lnSpc>
                <a:spcPct val="150000"/>
              </a:lnSpc>
              <a:spcBef>
                <a:spcPts val="1000"/>
              </a:spcBef>
              <a:spcAft>
                <a:spcPts val="0"/>
              </a:spcAft>
              <a:buClr>
                <a:schemeClr val="dk1"/>
              </a:buClr>
              <a:buSzPts val="2000"/>
              <a:buNone/>
            </a:pPr>
            <a:r>
              <a:t/>
            </a:r>
            <a:endParaRPr sz="2000">
              <a:latin typeface="Arial"/>
              <a:ea typeface="Arial"/>
              <a:cs typeface="Arial"/>
              <a:sym typeface="Arial"/>
            </a:endParaRPr>
          </a:p>
        </p:txBody>
      </p:sp>
      <p:cxnSp>
        <p:nvCxnSpPr>
          <p:cNvPr id="432" name="Google Shape;432;p31"/>
          <p:cNvCxnSpPr/>
          <p:nvPr/>
        </p:nvCxnSpPr>
        <p:spPr>
          <a:xfrm>
            <a:off x="98854" y="6582033"/>
            <a:ext cx="11994292" cy="0"/>
          </a:xfrm>
          <a:prstGeom prst="straightConnector1">
            <a:avLst/>
          </a:prstGeom>
          <a:noFill/>
          <a:ln cap="flat" cmpd="sng" w="19050">
            <a:solidFill>
              <a:schemeClr val="accent5"/>
            </a:solidFill>
            <a:prstDash val="solid"/>
            <a:miter lim="800000"/>
            <a:headEnd len="sm" w="sm" type="none"/>
            <a:tailEnd len="sm" w="sm" type="none"/>
          </a:ln>
        </p:spPr>
      </p:cxn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6" name="Shape 436"/>
        <p:cNvGrpSpPr/>
        <p:nvPr/>
      </p:nvGrpSpPr>
      <p:grpSpPr>
        <a:xfrm>
          <a:off x="0" y="0"/>
          <a:ext cx="0" cy="0"/>
          <a:chOff x="0" y="0"/>
          <a:chExt cx="0" cy="0"/>
        </a:xfrm>
      </p:grpSpPr>
      <p:sp>
        <p:nvSpPr>
          <p:cNvPr id="437" name="Google Shape;437;p32"/>
          <p:cNvSpPr txBox="1"/>
          <p:nvPr>
            <p:ph type="title"/>
          </p:nvPr>
        </p:nvSpPr>
        <p:spPr>
          <a:xfrm>
            <a:off x="429042" y="415342"/>
            <a:ext cx="11557687" cy="764132"/>
          </a:xfrm>
          <a:prstGeom prst="rect">
            <a:avLst/>
          </a:prstGeom>
          <a:noFill/>
          <a:ln>
            <a:noFill/>
          </a:ln>
        </p:spPr>
        <p:txBody>
          <a:bodyPr anchorCtr="0" anchor="b" bIns="45700" lIns="91425" spcFirstLastPara="1" rIns="91425" wrap="square" tIns="45700">
            <a:normAutofit/>
          </a:bodyPr>
          <a:lstStyle/>
          <a:p>
            <a:pPr indent="0" lvl="0" marL="0" rtl="0" algn="l">
              <a:lnSpc>
                <a:spcPct val="115000"/>
              </a:lnSpc>
              <a:spcBef>
                <a:spcPts val="0"/>
              </a:spcBef>
              <a:spcAft>
                <a:spcPts val="0"/>
              </a:spcAft>
              <a:buClr>
                <a:srgbClr val="000000"/>
              </a:buClr>
              <a:buSzPts val="3200"/>
              <a:buFont typeface="Times New Roman"/>
              <a:buNone/>
            </a:pPr>
            <a:r>
              <a:rPr b="1" lang="en-TJ">
                <a:solidFill>
                  <a:srgbClr val="000000"/>
                </a:solidFill>
                <a:latin typeface="Times New Roman"/>
                <a:ea typeface="Times New Roman"/>
                <a:cs typeface="Times New Roman"/>
                <a:sym typeface="Times New Roman"/>
              </a:rPr>
              <a:t>Conclusion and Review Questions</a:t>
            </a:r>
            <a:r>
              <a:rPr lang="en-TJ"/>
              <a:t> </a:t>
            </a:r>
            <a:endParaRPr>
              <a:latin typeface="Arial"/>
              <a:ea typeface="Arial"/>
              <a:cs typeface="Arial"/>
              <a:sym typeface="Arial"/>
            </a:endParaRPr>
          </a:p>
        </p:txBody>
      </p:sp>
      <p:sp>
        <p:nvSpPr>
          <p:cNvPr id="438" name="Google Shape;438;p32"/>
          <p:cNvSpPr txBox="1"/>
          <p:nvPr>
            <p:ph idx="1" type="body"/>
          </p:nvPr>
        </p:nvSpPr>
        <p:spPr>
          <a:xfrm>
            <a:off x="429042" y="1603762"/>
            <a:ext cx="8798010" cy="4681060"/>
          </a:xfrm>
          <a:prstGeom prst="rect">
            <a:avLst/>
          </a:prstGeom>
          <a:noFill/>
          <a:ln>
            <a:noFill/>
          </a:ln>
        </p:spPr>
        <p:txBody>
          <a:bodyPr anchorCtr="0" anchor="t" bIns="45700" lIns="91425" spcFirstLastPara="1" rIns="91425" wrap="square" tIns="45700">
            <a:normAutofit/>
          </a:bodyPr>
          <a:lstStyle/>
          <a:p>
            <a:pPr indent="-342900" lvl="0" marL="342900" rtl="0" algn="l">
              <a:lnSpc>
                <a:spcPct val="115000"/>
              </a:lnSpc>
              <a:spcBef>
                <a:spcPts val="0"/>
              </a:spcBef>
              <a:spcAft>
                <a:spcPts val="0"/>
              </a:spcAft>
              <a:buClr>
                <a:srgbClr val="000000"/>
              </a:buClr>
              <a:buSzPts val="2000"/>
              <a:buFont typeface="Malgun Gothic"/>
              <a:buAutoNum type="alphaLcPeriod"/>
            </a:pPr>
            <a:r>
              <a:rPr b="1" lang="en-TJ" sz="2000">
                <a:solidFill>
                  <a:srgbClr val="000000"/>
                </a:solidFill>
                <a:latin typeface="Times New Roman"/>
                <a:ea typeface="Times New Roman"/>
                <a:cs typeface="Times New Roman"/>
                <a:sym typeface="Times New Roman"/>
              </a:rPr>
              <a:t>Import Demand and Export Supply</a:t>
            </a:r>
            <a:r>
              <a:rPr lang="en-TJ" sz="2000">
                <a:solidFill>
                  <a:srgbClr val="000000"/>
                </a:solidFill>
                <a:latin typeface="Times New Roman"/>
                <a:ea typeface="Times New Roman"/>
                <a:cs typeface="Times New Roman"/>
                <a:sym typeface="Times New Roman"/>
              </a:rPr>
              <a:t> curves are derived from domestic fundamentals and determine the world price and trade volume.</a:t>
            </a:r>
            <a:endParaRPr sz="2000">
              <a:latin typeface="Calibri"/>
              <a:ea typeface="Calibri"/>
              <a:cs typeface="Calibri"/>
              <a:sym typeface="Calibri"/>
            </a:endParaRPr>
          </a:p>
          <a:p>
            <a:pPr indent="-342900" lvl="0" marL="342900" rtl="0" algn="l">
              <a:lnSpc>
                <a:spcPct val="115000"/>
              </a:lnSpc>
              <a:spcBef>
                <a:spcPts val="1000"/>
              </a:spcBef>
              <a:spcAft>
                <a:spcPts val="0"/>
              </a:spcAft>
              <a:buClr>
                <a:srgbClr val="000000"/>
              </a:buClr>
              <a:buSzPts val="2000"/>
              <a:buFont typeface="Malgun Gothic"/>
              <a:buAutoNum type="alphaLcPeriod"/>
            </a:pPr>
            <a:r>
              <a:rPr b="1" lang="en-TJ" sz="2000">
                <a:solidFill>
                  <a:srgbClr val="000000"/>
                </a:solidFill>
                <a:latin typeface="Times New Roman"/>
                <a:ea typeface="Times New Roman"/>
                <a:cs typeface="Times New Roman"/>
                <a:sym typeface="Times New Roman"/>
              </a:rPr>
              <a:t>Tariffs</a:t>
            </a:r>
            <a:r>
              <a:rPr lang="en-TJ" sz="2000">
                <a:solidFill>
                  <a:srgbClr val="000000"/>
                </a:solidFill>
                <a:latin typeface="Times New Roman"/>
                <a:ea typeface="Times New Roman"/>
                <a:cs typeface="Times New Roman"/>
                <a:sym typeface="Times New Roman"/>
              </a:rPr>
              <a:t> create a wedge between domestic and world prices.</a:t>
            </a:r>
            <a:endParaRPr sz="2000">
              <a:latin typeface="Calibri"/>
              <a:ea typeface="Calibri"/>
              <a:cs typeface="Calibri"/>
              <a:sym typeface="Calibri"/>
            </a:endParaRPr>
          </a:p>
          <a:p>
            <a:pPr indent="-342900" lvl="0" marL="342900" rtl="0" algn="l">
              <a:lnSpc>
                <a:spcPct val="115000"/>
              </a:lnSpc>
              <a:spcBef>
                <a:spcPts val="1000"/>
              </a:spcBef>
              <a:spcAft>
                <a:spcPts val="0"/>
              </a:spcAft>
              <a:buClr>
                <a:srgbClr val="000000"/>
              </a:buClr>
              <a:buSzPts val="2000"/>
              <a:buFont typeface="Malgun Gothic"/>
              <a:buAutoNum type="alphaLcPeriod"/>
            </a:pPr>
            <a:r>
              <a:rPr lang="en-TJ" sz="2000">
                <a:solidFill>
                  <a:srgbClr val="000000"/>
                </a:solidFill>
                <a:latin typeface="Times New Roman"/>
                <a:ea typeface="Times New Roman"/>
                <a:cs typeface="Times New Roman"/>
                <a:sym typeface="Times New Roman"/>
              </a:rPr>
              <a:t>The </a:t>
            </a:r>
            <a:r>
              <a:rPr b="1" lang="en-TJ" sz="2000">
                <a:solidFill>
                  <a:srgbClr val="000000"/>
                </a:solidFill>
                <a:latin typeface="Times New Roman"/>
                <a:ea typeface="Times New Roman"/>
                <a:cs typeface="Times New Roman"/>
                <a:sym typeface="Times New Roman"/>
              </a:rPr>
              <a:t>size of the country</a:t>
            </a:r>
            <a:r>
              <a:rPr lang="en-TJ" sz="2000">
                <a:solidFill>
                  <a:srgbClr val="000000"/>
                </a:solidFill>
                <a:latin typeface="Times New Roman"/>
                <a:ea typeface="Times New Roman"/>
                <a:cs typeface="Times New Roman"/>
                <a:sym typeface="Times New Roman"/>
              </a:rPr>
              <a:t> matters: small countries lose from tariffs; large countries might gain via improved </a:t>
            </a:r>
            <a:r>
              <a:rPr b="1" lang="en-TJ" sz="2000">
                <a:solidFill>
                  <a:srgbClr val="000000"/>
                </a:solidFill>
                <a:latin typeface="Times New Roman"/>
                <a:ea typeface="Times New Roman"/>
                <a:cs typeface="Times New Roman"/>
                <a:sym typeface="Times New Roman"/>
              </a:rPr>
              <a:t>terms of trade</a:t>
            </a:r>
            <a:r>
              <a:rPr lang="en-TJ" sz="2000">
                <a:solidFill>
                  <a:srgbClr val="000000"/>
                </a:solidFill>
                <a:latin typeface="Times New Roman"/>
                <a:ea typeface="Times New Roman"/>
                <a:cs typeface="Times New Roman"/>
                <a:sym typeface="Times New Roman"/>
              </a:rPr>
              <a:t>, but risk retaliation.</a:t>
            </a:r>
            <a:endParaRPr sz="2000">
              <a:latin typeface="Calibri"/>
              <a:ea typeface="Calibri"/>
              <a:cs typeface="Calibri"/>
              <a:sym typeface="Calibri"/>
            </a:endParaRPr>
          </a:p>
          <a:p>
            <a:pPr indent="-342900" lvl="0" marL="342900" rtl="0" algn="l">
              <a:lnSpc>
                <a:spcPct val="115000"/>
              </a:lnSpc>
              <a:spcBef>
                <a:spcPts val="1000"/>
              </a:spcBef>
              <a:spcAft>
                <a:spcPts val="0"/>
              </a:spcAft>
              <a:buClr>
                <a:srgbClr val="000000"/>
              </a:buClr>
              <a:buSzPts val="2000"/>
              <a:buFont typeface="Malgun Gothic"/>
              <a:buAutoNum type="alphaLcPeriod"/>
            </a:pPr>
            <a:r>
              <a:rPr b="1" lang="en-TJ" sz="2000">
                <a:solidFill>
                  <a:srgbClr val="000000"/>
                </a:solidFill>
                <a:latin typeface="Times New Roman"/>
                <a:ea typeface="Times New Roman"/>
                <a:cs typeface="Times New Roman"/>
                <a:sym typeface="Times New Roman"/>
              </a:rPr>
              <a:t>Quotas</a:t>
            </a:r>
            <a:r>
              <a:rPr lang="en-TJ" sz="2000">
                <a:solidFill>
                  <a:srgbClr val="000000"/>
                </a:solidFill>
                <a:latin typeface="Times New Roman"/>
                <a:ea typeface="Times New Roman"/>
                <a:cs typeface="Times New Roman"/>
                <a:sym typeface="Times New Roman"/>
              </a:rPr>
              <a:t> are similar to tariffs but raise the issue of </a:t>
            </a:r>
            <a:r>
              <a:rPr b="1" lang="en-TJ" sz="2000">
                <a:solidFill>
                  <a:srgbClr val="000000"/>
                </a:solidFill>
                <a:latin typeface="Times New Roman"/>
                <a:ea typeface="Times New Roman"/>
                <a:cs typeface="Times New Roman"/>
                <a:sym typeface="Times New Roman"/>
              </a:rPr>
              <a:t>rent allocation</a:t>
            </a:r>
            <a:r>
              <a:rPr lang="en-TJ" sz="2000">
                <a:solidFill>
                  <a:srgbClr val="000000"/>
                </a:solidFill>
                <a:latin typeface="Times New Roman"/>
                <a:ea typeface="Times New Roman"/>
                <a:cs typeface="Times New Roman"/>
                <a:sym typeface="Times New Roman"/>
              </a:rPr>
              <a:t>.</a:t>
            </a:r>
            <a:endParaRPr sz="2000">
              <a:latin typeface="Calibri"/>
              <a:ea typeface="Calibri"/>
              <a:cs typeface="Calibri"/>
              <a:sym typeface="Calibri"/>
            </a:endParaRPr>
          </a:p>
          <a:p>
            <a:pPr indent="-342900" lvl="0" marL="342900" rtl="0" algn="l">
              <a:lnSpc>
                <a:spcPct val="115000"/>
              </a:lnSpc>
              <a:spcBef>
                <a:spcPts val="1000"/>
              </a:spcBef>
              <a:spcAft>
                <a:spcPts val="0"/>
              </a:spcAft>
              <a:buClr>
                <a:srgbClr val="000000"/>
              </a:buClr>
              <a:buSzPts val="2000"/>
              <a:buFont typeface="Malgun Gothic"/>
              <a:buAutoNum type="alphaLcPeriod"/>
            </a:pPr>
            <a:r>
              <a:rPr b="1" lang="en-TJ" sz="2000">
                <a:solidFill>
                  <a:srgbClr val="000000"/>
                </a:solidFill>
                <a:latin typeface="Times New Roman"/>
                <a:ea typeface="Times New Roman"/>
                <a:cs typeface="Times New Roman"/>
                <a:sym typeface="Times New Roman"/>
              </a:rPr>
              <a:t>Trade volume</a:t>
            </a:r>
            <a:r>
              <a:rPr lang="en-TJ" sz="2000">
                <a:solidFill>
                  <a:srgbClr val="000000"/>
                </a:solidFill>
                <a:latin typeface="Times New Roman"/>
                <a:ea typeface="Times New Roman"/>
                <a:cs typeface="Times New Roman"/>
                <a:sym typeface="Times New Roman"/>
              </a:rPr>
              <a:t> is influenced by economic size, distance, and policy.</a:t>
            </a:r>
            <a:endParaRPr sz="2000">
              <a:latin typeface="Calibri"/>
              <a:ea typeface="Calibri"/>
              <a:cs typeface="Calibri"/>
              <a:sym typeface="Calibri"/>
            </a:endParaRPr>
          </a:p>
          <a:p>
            <a:pPr indent="-342900" lvl="0" marL="342900" rtl="0" algn="l">
              <a:lnSpc>
                <a:spcPct val="115000"/>
              </a:lnSpc>
              <a:spcBef>
                <a:spcPts val="1000"/>
              </a:spcBef>
              <a:spcAft>
                <a:spcPts val="0"/>
              </a:spcAft>
              <a:buClr>
                <a:srgbClr val="000000"/>
              </a:buClr>
              <a:buSzPts val="2000"/>
              <a:buFont typeface="Malgun Gothic"/>
              <a:buAutoNum type="alphaLcPeriod"/>
            </a:pPr>
            <a:r>
              <a:rPr b="1" lang="en-TJ" sz="2000">
                <a:solidFill>
                  <a:srgbClr val="000000"/>
                </a:solidFill>
                <a:latin typeface="Times New Roman"/>
                <a:ea typeface="Times New Roman"/>
                <a:cs typeface="Times New Roman"/>
                <a:sym typeface="Times New Roman"/>
              </a:rPr>
              <a:t>Terms of trade</a:t>
            </a:r>
            <a:r>
              <a:rPr lang="en-TJ" sz="2000">
                <a:solidFill>
                  <a:srgbClr val="000000"/>
                </a:solidFill>
                <a:latin typeface="Times New Roman"/>
                <a:ea typeface="Times New Roman"/>
                <a:cs typeface="Times New Roman"/>
                <a:sym typeface="Times New Roman"/>
              </a:rPr>
              <a:t> are a critical measure of a nation’s economic welfare from trade.</a:t>
            </a:r>
            <a:endParaRPr sz="2000">
              <a:latin typeface="Calibri"/>
              <a:ea typeface="Calibri"/>
              <a:cs typeface="Calibri"/>
              <a:sym typeface="Calibri"/>
            </a:endParaRPr>
          </a:p>
          <a:p>
            <a:pPr indent="0" lvl="0" marL="0" rtl="0" algn="l">
              <a:lnSpc>
                <a:spcPct val="150000"/>
              </a:lnSpc>
              <a:spcBef>
                <a:spcPts val="1000"/>
              </a:spcBef>
              <a:spcAft>
                <a:spcPts val="0"/>
              </a:spcAft>
              <a:buClr>
                <a:schemeClr val="dk1"/>
              </a:buClr>
              <a:buSzPts val="2000"/>
              <a:buNone/>
            </a:pPr>
            <a:r>
              <a:t/>
            </a:r>
            <a:endParaRPr sz="2000">
              <a:latin typeface="Arial"/>
              <a:ea typeface="Arial"/>
              <a:cs typeface="Arial"/>
              <a:sym typeface="Arial"/>
            </a:endParaRPr>
          </a:p>
        </p:txBody>
      </p:sp>
      <p:cxnSp>
        <p:nvCxnSpPr>
          <p:cNvPr id="439" name="Google Shape;439;p32"/>
          <p:cNvCxnSpPr/>
          <p:nvPr/>
        </p:nvCxnSpPr>
        <p:spPr>
          <a:xfrm>
            <a:off x="98854" y="6582033"/>
            <a:ext cx="11994292" cy="0"/>
          </a:xfrm>
          <a:prstGeom prst="straightConnector1">
            <a:avLst/>
          </a:prstGeom>
          <a:noFill/>
          <a:ln cap="flat" cmpd="sng" w="19050">
            <a:solidFill>
              <a:schemeClr val="accent5"/>
            </a:solidFill>
            <a:prstDash val="solid"/>
            <a:miter lim="800000"/>
            <a:headEnd len="sm" w="sm" type="none"/>
            <a:tailEnd len="sm" w="sm" type="none"/>
          </a:ln>
        </p:spPr>
      </p:cxn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4" name="Shape 444"/>
        <p:cNvGrpSpPr/>
        <p:nvPr/>
      </p:nvGrpSpPr>
      <p:grpSpPr>
        <a:xfrm>
          <a:off x="0" y="0"/>
          <a:ext cx="0" cy="0"/>
          <a:chOff x="0" y="0"/>
          <a:chExt cx="0" cy="0"/>
        </a:xfrm>
      </p:grpSpPr>
      <p:sp>
        <p:nvSpPr>
          <p:cNvPr id="445" name="Google Shape;445;p33"/>
          <p:cNvSpPr txBox="1"/>
          <p:nvPr>
            <p:ph type="title"/>
          </p:nvPr>
        </p:nvSpPr>
        <p:spPr>
          <a:xfrm>
            <a:off x="595296" y="542419"/>
            <a:ext cx="7954937" cy="764132"/>
          </a:xfrm>
          <a:prstGeom prst="rect">
            <a:avLst/>
          </a:prstGeom>
          <a:noFill/>
          <a:ln>
            <a:noFill/>
          </a:ln>
        </p:spPr>
        <p:txBody>
          <a:bodyPr anchorCtr="0" anchor="b" bIns="45700" lIns="91425" spcFirstLastPara="1" rIns="91425" wrap="square" tIns="45700">
            <a:normAutofit/>
          </a:bodyPr>
          <a:lstStyle/>
          <a:p>
            <a:pPr indent="0" lvl="0" marL="0" rtl="0" algn="l">
              <a:lnSpc>
                <a:spcPct val="115000"/>
              </a:lnSpc>
              <a:spcBef>
                <a:spcPts val="0"/>
              </a:spcBef>
              <a:spcAft>
                <a:spcPts val="0"/>
              </a:spcAft>
              <a:buClr>
                <a:srgbClr val="000000"/>
              </a:buClr>
              <a:buSzPts val="3200"/>
              <a:buFont typeface="Times New Roman"/>
              <a:buNone/>
            </a:pPr>
            <a:r>
              <a:rPr b="1" lang="en-TJ">
                <a:solidFill>
                  <a:srgbClr val="000000"/>
                </a:solidFill>
                <a:latin typeface="Times New Roman"/>
                <a:ea typeface="Times New Roman"/>
                <a:cs typeface="Times New Roman"/>
                <a:sym typeface="Times New Roman"/>
              </a:rPr>
              <a:t>Review Questions</a:t>
            </a:r>
            <a:r>
              <a:rPr lang="en-TJ"/>
              <a:t> </a:t>
            </a:r>
            <a:endParaRPr>
              <a:latin typeface="Arial"/>
              <a:ea typeface="Arial"/>
              <a:cs typeface="Arial"/>
              <a:sym typeface="Arial"/>
            </a:endParaRPr>
          </a:p>
        </p:txBody>
      </p:sp>
      <p:sp>
        <p:nvSpPr>
          <p:cNvPr id="446" name="Google Shape;446;p33"/>
          <p:cNvSpPr txBox="1"/>
          <p:nvPr>
            <p:ph idx="1" type="body"/>
          </p:nvPr>
        </p:nvSpPr>
        <p:spPr>
          <a:xfrm>
            <a:off x="429042" y="1603762"/>
            <a:ext cx="7515550" cy="4681060"/>
          </a:xfrm>
          <a:prstGeom prst="rect">
            <a:avLst/>
          </a:prstGeom>
          <a:noFill/>
          <a:ln>
            <a:noFill/>
          </a:ln>
        </p:spPr>
        <p:txBody>
          <a:bodyPr anchorCtr="0" anchor="t" bIns="45700" lIns="91425" spcFirstLastPara="1" rIns="91425" wrap="square" tIns="45700">
            <a:normAutofit/>
          </a:bodyPr>
          <a:lstStyle/>
          <a:p>
            <a:pPr indent="-342900" lvl="0" marL="342900" rtl="0" algn="l">
              <a:lnSpc>
                <a:spcPct val="115000"/>
              </a:lnSpc>
              <a:spcBef>
                <a:spcPts val="0"/>
              </a:spcBef>
              <a:spcAft>
                <a:spcPts val="0"/>
              </a:spcAft>
              <a:buClr>
                <a:srgbClr val="000000"/>
              </a:buClr>
              <a:buSzPts val="2000"/>
              <a:buChar char="•"/>
            </a:pPr>
            <a:r>
              <a:rPr lang="en-TJ" sz="2000">
                <a:solidFill>
                  <a:srgbClr val="000000"/>
                </a:solidFill>
                <a:latin typeface="Times New Roman"/>
                <a:ea typeface="Times New Roman"/>
                <a:cs typeface="Times New Roman"/>
                <a:sym typeface="Times New Roman"/>
              </a:rPr>
              <a:t>Using a diagram, illustrate why a small country loses welfare when  it imposes a tariff. Identify the producer surplus gain, consumer       surplus loss, and the deadweight loss triangles.</a:t>
            </a:r>
            <a:endParaRPr sz="2000">
              <a:latin typeface="Calibri"/>
              <a:ea typeface="Calibri"/>
              <a:cs typeface="Calibri"/>
              <a:sym typeface="Calibri"/>
            </a:endParaRPr>
          </a:p>
          <a:p>
            <a:pPr indent="-342900" lvl="0" marL="342900" rtl="0" algn="l">
              <a:lnSpc>
                <a:spcPct val="115000"/>
              </a:lnSpc>
              <a:spcBef>
                <a:spcPts val="1000"/>
              </a:spcBef>
              <a:spcAft>
                <a:spcPts val="0"/>
              </a:spcAft>
              <a:buClr>
                <a:srgbClr val="000000"/>
              </a:buClr>
              <a:buSzPts val="2000"/>
              <a:buChar char="•"/>
            </a:pPr>
            <a:r>
              <a:rPr lang="en-TJ" sz="2000">
                <a:solidFill>
                  <a:srgbClr val="000000"/>
                </a:solidFill>
                <a:latin typeface="Times New Roman"/>
                <a:ea typeface="Times New Roman"/>
                <a:cs typeface="Times New Roman"/>
                <a:sym typeface="Times New Roman"/>
              </a:rPr>
              <a:t>Explain the difference between a small country and a large country   in the context of an import tariff. How does the large country’s         ability to affect world prices change the welfare outcome?</a:t>
            </a:r>
            <a:endParaRPr sz="2000">
              <a:latin typeface="Calibri"/>
              <a:ea typeface="Calibri"/>
              <a:cs typeface="Calibri"/>
              <a:sym typeface="Calibri"/>
            </a:endParaRPr>
          </a:p>
          <a:p>
            <a:pPr indent="-342900" lvl="0" marL="342900" rtl="0" algn="l">
              <a:lnSpc>
                <a:spcPct val="115000"/>
              </a:lnSpc>
              <a:spcBef>
                <a:spcPts val="1000"/>
              </a:spcBef>
              <a:spcAft>
                <a:spcPts val="0"/>
              </a:spcAft>
              <a:buClr>
                <a:srgbClr val="000000"/>
              </a:buClr>
              <a:buSzPts val="2000"/>
              <a:buChar char="•"/>
            </a:pPr>
            <a:r>
              <a:rPr lang="en-TJ" sz="2000">
                <a:solidFill>
                  <a:srgbClr val="000000"/>
                </a:solidFill>
                <a:latin typeface="Times New Roman"/>
                <a:ea typeface="Times New Roman"/>
                <a:cs typeface="Times New Roman"/>
                <a:sym typeface="Times New Roman"/>
              </a:rPr>
              <a:t>A large country imposes a quota on imports. Compare the welfare    outcomes if the government auctions the import licenses versus if it gives them away to domestic importers.</a:t>
            </a:r>
            <a:endParaRPr sz="2000">
              <a:latin typeface="Calibri"/>
              <a:ea typeface="Calibri"/>
              <a:cs typeface="Calibri"/>
              <a:sym typeface="Calibri"/>
            </a:endParaRPr>
          </a:p>
          <a:p>
            <a:pPr indent="-342900" lvl="0" marL="342900" rtl="0" algn="l">
              <a:lnSpc>
                <a:spcPct val="115000"/>
              </a:lnSpc>
              <a:spcBef>
                <a:spcPts val="1000"/>
              </a:spcBef>
              <a:spcAft>
                <a:spcPts val="0"/>
              </a:spcAft>
              <a:buClr>
                <a:srgbClr val="000000"/>
              </a:buClr>
              <a:buSzPts val="2000"/>
              <a:buChar char="•"/>
            </a:pPr>
            <a:r>
              <a:rPr lang="en-TJ" sz="2000">
                <a:solidFill>
                  <a:srgbClr val="000000"/>
                </a:solidFill>
                <a:latin typeface="Times New Roman"/>
                <a:ea typeface="Times New Roman"/>
                <a:cs typeface="Times New Roman"/>
                <a:sym typeface="Times New Roman"/>
              </a:rPr>
              <a:t>How does export-biased growth in a large country affect its terms of trade? How does this differ from import-biased growth?</a:t>
            </a:r>
            <a:endParaRPr sz="2000">
              <a:latin typeface="Calibri"/>
              <a:ea typeface="Calibri"/>
              <a:cs typeface="Calibri"/>
              <a:sym typeface="Calibri"/>
            </a:endParaRPr>
          </a:p>
          <a:p>
            <a:pPr indent="0" lvl="0" marL="0" rtl="0" algn="l">
              <a:lnSpc>
                <a:spcPct val="150000"/>
              </a:lnSpc>
              <a:spcBef>
                <a:spcPts val="1000"/>
              </a:spcBef>
              <a:spcAft>
                <a:spcPts val="0"/>
              </a:spcAft>
              <a:buClr>
                <a:schemeClr val="dk1"/>
              </a:buClr>
              <a:buSzPts val="2000"/>
              <a:buNone/>
            </a:pPr>
            <a:r>
              <a:t/>
            </a:r>
            <a:endParaRPr sz="2000">
              <a:latin typeface="Arial"/>
              <a:ea typeface="Arial"/>
              <a:cs typeface="Arial"/>
              <a:sym typeface="Arial"/>
            </a:endParaRPr>
          </a:p>
        </p:txBody>
      </p:sp>
      <p:cxnSp>
        <p:nvCxnSpPr>
          <p:cNvPr id="447" name="Google Shape;447;p33"/>
          <p:cNvCxnSpPr/>
          <p:nvPr/>
        </p:nvCxnSpPr>
        <p:spPr>
          <a:xfrm>
            <a:off x="98854" y="6582033"/>
            <a:ext cx="11994292" cy="0"/>
          </a:xfrm>
          <a:prstGeom prst="straightConnector1">
            <a:avLst/>
          </a:prstGeom>
          <a:noFill/>
          <a:ln cap="flat" cmpd="sng" w="19050">
            <a:solidFill>
              <a:schemeClr val="accent5"/>
            </a:solidFill>
            <a:prstDash val="solid"/>
            <a:miter lim="800000"/>
            <a:headEnd len="sm" w="sm" type="none"/>
            <a:tailEnd len="sm" w="sm" type="none"/>
          </a:ln>
        </p:spPr>
      </p:cxnSp>
    </p:spTree>
  </p:cSld>
  <p:clrMapOvr>
    <a:masterClrMapping/>
  </p:clrMapOvr>
</p:sld>
</file>

<file path=ppt/theme/theme1.xml><?xml version="1.0" encoding="utf-8"?>
<a:theme xmlns:a="http://schemas.openxmlformats.org/drawingml/2006/main" xmlns:r="http://schemas.openxmlformats.org/officeDocument/2006/relationships" name="Office 테마">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테마">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디자인 사용자 지정">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2021-03-22T08:33:16Z</dcterms:created>
  <dc:creator>SAMSUNG</dc:creator>
</cp:coreProperties>
</file>