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6"/>
  </p:notesMasterIdLst>
  <p:sldIdLst>
    <p:sldId id="256" r:id="rId3"/>
    <p:sldId id="278" r:id="rId4"/>
    <p:sldId id="308" r:id="rId5"/>
    <p:sldId id="309" r:id="rId6"/>
    <p:sldId id="310" r:id="rId7"/>
    <p:sldId id="311" r:id="rId8"/>
    <p:sldId id="312" r:id="rId9"/>
    <p:sldId id="313" r:id="rId10"/>
    <p:sldId id="314" r:id="rId11"/>
    <p:sldId id="315" r:id="rId12"/>
    <p:sldId id="316" r:id="rId13"/>
    <p:sldId id="317" r:id="rId14"/>
    <p:sldId id="318" r:id="rId15"/>
    <p:sldId id="319" r:id="rId16"/>
    <p:sldId id="320" r:id="rId17"/>
    <p:sldId id="321" r:id="rId18"/>
    <p:sldId id="322" r:id="rId19"/>
    <p:sldId id="323" r:id="rId20"/>
    <p:sldId id="307" r:id="rId21"/>
    <p:sldId id="324" r:id="rId22"/>
    <p:sldId id="325" r:id="rId23"/>
    <p:sldId id="326" r:id="rId24"/>
    <p:sldId id="330" r:id="rId25"/>
    <p:sldId id="328" r:id="rId26"/>
    <p:sldId id="329" r:id="rId27"/>
    <p:sldId id="334" r:id="rId28"/>
    <p:sldId id="331" r:id="rId29"/>
    <p:sldId id="332" r:id="rId30"/>
    <p:sldId id="336" r:id="rId31"/>
    <p:sldId id="337" r:id="rId32"/>
    <p:sldId id="335" r:id="rId33"/>
    <p:sldId id="338" r:id="rId34"/>
    <p:sldId id="304" r:id="rId35"/>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527" autoAdjust="0"/>
    <p:restoredTop sz="95081" autoAdjust="0"/>
  </p:normalViewPr>
  <p:slideViewPr>
    <p:cSldViewPr snapToGrid="0">
      <p:cViewPr varScale="1">
        <p:scale>
          <a:sx n="107" d="100"/>
          <a:sy n="107" d="100"/>
        </p:scale>
        <p:origin x="472" y="17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B971AA-7CE2-47C8-9304-8308EB1994DE}" type="datetimeFigureOut">
              <a:rPr lang="ko-KR" altLang="en-US" smtClean="0"/>
              <a:t>2026. 4. 5.</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5775B-DA74-4592-8850-FE5A6C11227D}" type="slidenum">
              <a:rPr lang="ko-KR" altLang="en-US" smtClean="0"/>
              <a:t>‹#›</a:t>
            </a:fld>
            <a:endParaRPr lang="ko-KR" altLang="en-US"/>
          </a:p>
        </p:txBody>
      </p:sp>
    </p:spTree>
    <p:extLst>
      <p:ext uri="{BB962C8B-B14F-4D97-AF65-F5344CB8AC3E}">
        <p14:creationId xmlns:p14="http://schemas.microsoft.com/office/powerpoint/2010/main" val="6840602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397CB9-4855-4B6E-95B4-C908903ABF2C}"/>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B7214784-DB56-4D2F-9585-03FD99EAD4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834F048F-CDA1-4327-A73E-C37C3F90BC0A}"/>
              </a:ext>
            </a:extLst>
          </p:cNvPr>
          <p:cNvSpPr>
            <a:spLocks noGrp="1"/>
          </p:cNvSpPr>
          <p:nvPr>
            <p:ph type="dt" sz="half" idx="10"/>
          </p:nvPr>
        </p:nvSpPr>
        <p:spPr/>
        <p:txBody>
          <a:bodyPr/>
          <a:lstStyle/>
          <a:p>
            <a:fld id="{1ACB0EE3-0E23-4BE6-B36A-1120829A5DD2}" type="datetimeFigureOut">
              <a:rPr lang="ko-KR" altLang="en-US" smtClean="0"/>
              <a:t>2026. 4. 5.</a:t>
            </a:fld>
            <a:endParaRPr lang="ko-KR" altLang="en-US"/>
          </a:p>
        </p:txBody>
      </p:sp>
      <p:sp>
        <p:nvSpPr>
          <p:cNvPr id="5" name="바닥글 개체 틀 4">
            <a:extLst>
              <a:ext uri="{FF2B5EF4-FFF2-40B4-BE49-F238E27FC236}">
                <a16:creationId xmlns:a16="http://schemas.microsoft.com/office/drawing/2014/main" id="{EE17DC48-BBD0-4E13-84F0-17912EE7DD1A}"/>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05CB0C4-6C83-4B11-959B-C76365ADF68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942231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9298AB-6DB2-403A-BE9D-154365B5E75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208D847B-C1A2-4044-BE06-0755C532E394}"/>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8B7FD19-D206-441A-AC3B-C03A328DC8CE}"/>
              </a:ext>
            </a:extLst>
          </p:cNvPr>
          <p:cNvSpPr>
            <a:spLocks noGrp="1"/>
          </p:cNvSpPr>
          <p:nvPr>
            <p:ph type="dt" sz="half" idx="10"/>
          </p:nvPr>
        </p:nvSpPr>
        <p:spPr/>
        <p:txBody>
          <a:bodyPr/>
          <a:lstStyle/>
          <a:p>
            <a:fld id="{1ACB0EE3-0E23-4BE6-B36A-1120829A5DD2}" type="datetimeFigureOut">
              <a:rPr lang="ko-KR" altLang="en-US" smtClean="0"/>
              <a:t>2026. 4. 5.</a:t>
            </a:fld>
            <a:endParaRPr lang="ko-KR" altLang="en-US"/>
          </a:p>
        </p:txBody>
      </p:sp>
      <p:sp>
        <p:nvSpPr>
          <p:cNvPr id="5" name="바닥글 개체 틀 4">
            <a:extLst>
              <a:ext uri="{FF2B5EF4-FFF2-40B4-BE49-F238E27FC236}">
                <a16:creationId xmlns:a16="http://schemas.microsoft.com/office/drawing/2014/main" id="{6DDC61C1-905B-47FA-91E0-EB28CA948A4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50211B2-1E5D-45E3-8546-4551A04DF1C2}"/>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498401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CE6162B-361E-40DE-AC81-1D037DD6736D}"/>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A4E0EDCD-4C88-4AB7-8D1B-813775C2D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94950A16-35A1-408B-9DF2-1294552B6242}"/>
              </a:ext>
            </a:extLst>
          </p:cNvPr>
          <p:cNvSpPr>
            <a:spLocks noGrp="1"/>
          </p:cNvSpPr>
          <p:nvPr>
            <p:ph type="dt" sz="half" idx="10"/>
          </p:nvPr>
        </p:nvSpPr>
        <p:spPr/>
        <p:txBody>
          <a:bodyPr/>
          <a:lstStyle/>
          <a:p>
            <a:fld id="{1ACB0EE3-0E23-4BE6-B36A-1120829A5DD2}" type="datetimeFigureOut">
              <a:rPr lang="ko-KR" altLang="en-US" smtClean="0"/>
              <a:t>2026. 4. 5.</a:t>
            </a:fld>
            <a:endParaRPr lang="ko-KR" altLang="en-US"/>
          </a:p>
        </p:txBody>
      </p:sp>
      <p:sp>
        <p:nvSpPr>
          <p:cNvPr id="5" name="바닥글 개체 틀 4">
            <a:extLst>
              <a:ext uri="{FF2B5EF4-FFF2-40B4-BE49-F238E27FC236}">
                <a16:creationId xmlns:a16="http://schemas.microsoft.com/office/drawing/2014/main" id="{E26899B6-0FFF-4691-862E-192BCD97BA7C}"/>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FF8A9262-7E9B-491A-9693-3E6682E9A89C}"/>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264706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29ED31-5455-4F92-A7B5-6C5FA423E615}"/>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8DF90BC2-6CD5-478D-A46B-3516CCB01263}"/>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A6E50D20-6F8F-459C-92DC-2377F357241C}"/>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7218AF93-6AAA-424F-8466-754DAFBAF82A}"/>
              </a:ext>
            </a:extLst>
          </p:cNvPr>
          <p:cNvSpPr>
            <a:spLocks noGrp="1"/>
          </p:cNvSpPr>
          <p:nvPr>
            <p:ph type="dt" sz="half" idx="10"/>
          </p:nvPr>
        </p:nvSpPr>
        <p:spPr/>
        <p:txBody>
          <a:bodyPr/>
          <a:lstStyle/>
          <a:p>
            <a:fld id="{1ACB0EE3-0E23-4BE6-B36A-1120829A5DD2}" type="datetimeFigureOut">
              <a:rPr lang="ko-KR" altLang="en-US" smtClean="0"/>
              <a:t>2026. 4. 5.</a:t>
            </a:fld>
            <a:endParaRPr lang="ko-KR" altLang="en-US"/>
          </a:p>
        </p:txBody>
      </p:sp>
      <p:sp>
        <p:nvSpPr>
          <p:cNvPr id="6" name="바닥글 개체 틀 5">
            <a:extLst>
              <a:ext uri="{FF2B5EF4-FFF2-40B4-BE49-F238E27FC236}">
                <a16:creationId xmlns:a16="http://schemas.microsoft.com/office/drawing/2014/main" id="{D5DE05C1-ABE1-4DA7-8AF3-1BDE19FE713D}"/>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EE22CC71-8050-4B76-B9FE-CB95A381B234}"/>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842453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5FBEDD1-D158-4917-934B-D216EE54B92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AC6CB11A-8D8F-451D-B866-5FFCC3E952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B83FCD9-4983-4862-A0DD-4869936E028D}"/>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444C5411-75DE-4A9A-9F35-F9EFF30794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23F255A3-102D-4BF5-9A92-F3DB8B03F594}"/>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9F0F81C2-BD81-4A59-826A-89C8E4231D1E}"/>
              </a:ext>
            </a:extLst>
          </p:cNvPr>
          <p:cNvSpPr>
            <a:spLocks noGrp="1"/>
          </p:cNvSpPr>
          <p:nvPr>
            <p:ph type="dt" sz="half" idx="10"/>
          </p:nvPr>
        </p:nvSpPr>
        <p:spPr/>
        <p:txBody>
          <a:bodyPr/>
          <a:lstStyle/>
          <a:p>
            <a:fld id="{1ACB0EE3-0E23-4BE6-B36A-1120829A5DD2}" type="datetimeFigureOut">
              <a:rPr lang="ko-KR" altLang="en-US" smtClean="0"/>
              <a:t>2026. 4. 5.</a:t>
            </a:fld>
            <a:endParaRPr lang="ko-KR" altLang="en-US"/>
          </a:p>
        </p:txBody>
      </p:sp>
      <p:sp>
        <p:nvSpPr>
          <p:cNvPr id="8" name="바닥글 개체 틀 7">
            <a:extLst>
              <a:ext uri="{FF2B5EF4-FFF2-40B4-BE49-F238E27FC236}">
                <a16:creationId xmlns:a16="http://schemas.microsoft.com/office/drawing/2014/main" id="{6297B11B-0419-4587-ADF8-2E8D5605A92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C703C8CA-E7BD-4B42-9699-14D5D5B94FFE}"/>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65177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98712BF-289A-492A-B54C-6FDAA6597145}"/>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531B5380-AC9A-476E-AAA8-3A4C5EC4D1BB}"/>
              </a:ext>
            </a:extLst>
          </p:cNvPr>
          <p:cNvSpPr>
            <a:spLocks noGrp="1"/>
          </p:cNvSpPr>
          <p:nvPr>
            <p:ph type="dt" sz="half" idx="10"/>
          </p:nvPr>
        </p:nvSpPr>
        <p:spPr/>
        <p:txBody>
          <a:bodyPr/>
          <a:lstStyle/>
          <a:p>
            <a:fld id="{1ACB0EE3-0E23-4BE6-B36A-1120829A5DD2}" type="datetimeFigureOut">
              <a:rPr lang="ko-KR" altLang="en-US" smtClean="0"/>
              <a:t>2026. 4. 5.</a:t>
            </a:fld>
            <a:endParaRPr lang="ko-KR" altLang="en-US"/>
          </a:p>
        </p:txBody>
      </p:sp>
      <p:sp>
        <p:nvSpPr>
          <p:cNvPr id="4" name="바닥글 개체 틀 3">
            <a:extLst>
              <a:ext uri="{FF2B5EF4-FFF2-40B4-BE49-F238E27FC236}">
                <a16:creationId xmlns:a16="http://schemas.microsoft.com/office/drawing/2014/main" id="{C6DF1998-07A9-4F8F-888A-7F286BD46AF6}"/>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3C4C30FD-DB92-491A-BAD5-3DEB201ECA51}"/>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042636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8F344AD4-90C3-4E63-A912-A1CED0D5E95A}"/>
              </a:ext>
            </a:extLst>
          </p:cNvPr>
          <p:cNvSpPr>
            <a:spLocks noGrp="1"/>
          </p:cNvSpPr>
          <p:nvPr>
            <p:ph type="dt" sz="half" idx="10"/>
          </p:nvPr>
        </p:nvSpPr>
        <p:spPr/>
        <p:txBody>
          <a:bodyPr/>
          <a:lstStyle/>
          <a:p>
            <a:fld id="{1ACB0EE3-0E23-4BE6-B36A-1120829A5DD2}" type="datetimeFigureOut">
              <a:rPr lang="ko-KR" altLang="en-US" smtClean="0"/>
              <a:t>2026. 4. 5.</a:t>
            </a:fld>
            <a:endParaRPr lang="ko-KR" altLang="en-US"/>
          </a:p>
        </p:txBody>
      </p:sp>
      <p:sp>
        <p:nvSpPr>
          <p:cNvPr id="3" name="바닥글 개체 틀 2">
            <a:extLst>
              <a:ext uri="{FF2B5EF4-FFF2-40B4-BE49-F238E27FC236}">
                <a16:creationId xmlns:a16="http://schemas.microsoft.com/office/drawing/2014/main" id="{93CD29B7-14A8-46C5-930C-209E31C1EF73}"/>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64BA9318-3000-46F6-8E9B-F16AEA373FD6}"/>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554451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9C9D859-93DB-4EE5-8017-6537B4A39CCC}"/>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395352F3-3D3C-4E09-8A8C-2A5A62B648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01E42C41-FE47-445B-99B3-A6C582FE34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7E631969-6E3D-4B4A-9172-FC19404C611A}"/>
              </a:ext>
            </a:extLst>
          </p:cNvPr>
          <p:cNvSpPr>
            <a:spLocks noGrp="1"/>
          </p:cNvSpPr>
          <p:nvPr>
            <p:ph type="dt" sz="half" idx="10"/>
          </p:nvPr>
        </p:nvSpPr>
        <p:spPr/>
        <p:txBody>
          <a:bodyPr/>
          <a:lstStyle/>
          <a:p>
            <a:fld id="{1ACB0EE3-0E23-4BE6-B36A-1120829A5DD2}" type="datetimeFigureOut">
              <a:rPr lang="ko-KR" altLang="en-US" smtClean="0"/>
              <a:t>2026. 4. 5.</a:t>
            </a:fld>
            <a:endParaRPr lang="ko-KR" altLang="en-US"/>
          </a:p>
        </p:txBody>
      </p:sp>
      <p:sp>
        <p:nvSpPr>
          <p:cNvPr id="6" name="바닥글 개체 틀 5">
            <a:extLst>
              <a:ext uri="{FF2B5EF4-FFF2-40B4-BE49-F238E27FC236}">
                <a16:creationId xmlns:a16="http://schemas.microsoft.com/office/drawing/2014/main" id="{30F5DDA2-47F1-4856-A044-0395EC507D2F}"/>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115C633A-AB11-4633-B485-CEF6A2C388C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1159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DBA8F77-5ABE-4C43-8D5D-9F9E907AE18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0AA44B95-22A6-4A00-8444-5AA777E401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F720E65C-13D6-401B-94B9-026F9747DF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68876F32-037C-4EF4-894C-4957CB8000B4}"/>
              </a:ext>
            </a:extLst>
          </p:cNvPr>
          <p:cNvSpPr>
            <a:spLocks noGrp="1"/>
          </p:cNvSpPr>
          <p:nvPr>
            <p:ph type="dt" sz="half" idx="10"/>
          </p:nvPr>
        </p:nvSpPr>
        <p:spPr/>
        <p:txBody>
          <a:bodyPr/>
          <a:lstStyle/>
          <a:p>
            <a:fld id="{1ACB0EE3-0E23-4BE6-B36A-1120829A5DD2}" type="datetimeFigureOut">
              <a:rPr lang="ko-KR" altLang="en-US" smtClean="0"/>
              <a:t>2026. 4. 5.</a:t>
            </a:fld>
            <a:endParaRPr lang="ko-KR" altLang="en-US"/>
          </a:p>
        </p:txBody>
      </p:sp>
      <p:sp>
        <p:nvSpPr>
          <p:cNvPr id="6" name="바닥글 개체 틀 5">
            <a:extLst>
              <a:ext uri="{FF2B5EF4-FFF2-40B4-BE49-F238E27FC236}">
                <a16:creationId xmlns:a16="http://schemas.microsoft.com/office/drawing/2014/main" id="{4BF22B97-EB37-45E4-ABAF-89400FCC60A6}"/>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AA61E473-4735-4A29-AED3-8E5C7B4B5269}"/>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083501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4605A7-A54D-4730-B147-831209A66028}"/>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5BFD2356-FEF4-4A1E-8AC2-0843BA3CB9FF}"/>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F6D735E-2095-4B4B-87B3-8C41D692E3C8}"/>
              </a:ext>
            </a:extLst>
          </p:cNvPr>
          <p:cNvSpPr>
            <a:spLocks noGrp="1"/>
          </p:cNvSpPr>
          <p:nvPr>
            <p:ph type="dt" sz="half" idx="10"/>
          </p:nvPr>
        </p:nvSpPr>
        <p:spPr/>
        <p:txBody>
          <a:bodyPr/>
          <a:lstStyle/>
          <a:p>
            <a:fld id="{1ACB0EE3-0E23-4BE6-B36A-1120829A5DD2}" type="datetimeFigureOut">
              <a:rPr lang="ko-KR" altLang="en-US" smtClean="0"/>
              <a:t>2026. 4. 5.</a:t>
            </a:fld>
            <a:endParaRPr lang="ko-KR" altLang="en-US"/>
          </a:p>
        </p:txBody>
      </p:sp>
      <p:sp>
        <p:nvSpPr>
          <p:cNvPr id="5" name="바닥글 개체 틀 4">
            <a:extLst>
              <a:ext uri="{FF2B5EF4-FFF2-40B4-BE49-F238E27FC236}">
                <a16:creationId xmlns:a16="http://schemas.microsoft.com/office/drawing/2014/main" id="{41AA726D-69DB-4C71-BF1B-4BD86F15AD5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4F73CE-51D2-4B05-8563-10E129D4AF03}"/>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882258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8B96D4DE-B2EE-45C4-8CEA-B1D77A71C3A3}"/>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A26963FA-6C86-402A-A819-405C2069E98C}"/>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CEC84EE6-FADF-4E9D-B718-B5C4E4C585EF}"/>
              </a:ext>
            </a:extLst>
          </p:cNvPr>
          <p:cNvSpPr>
            <a:spLocks noGrp="1"/>
          </p:cNvSpPr>
          <p:nvPr>
            <p:ph type="dt" sz="half" idx="10"/>
          </p:nvPr>
        </p:nvSpPr>
        <p:spPr/>
        <p:txBody>
          <a:bodyPr/>
          <a:lstStyle/>
          <a:p>
            <a:fld id="{1ACB0EE3-0E23-4BE6-B36A-1120829A5DD2}" type="datetimeFigureOut">
              <a:rPr lang="ko-KR" altLang="en-US" smtClean="0"/>
              <a:t>2026. 4. 5.</a:t>
            </a:fld>
            <a:endParaRPr lang="ko-KR" altLang="en-US"/>
          </a:p>
        </p:txBody>
      </p:sp>
      <p:sp>
        <p:nvSpPr>
          <p:cNvPr id="5" name="바닥글 개체 틀 4">
            <a:extLst>
              <a:ext uri="{FF2B5EF4-FFF2-40B4-BE49-F238E27FC236}">
                <a16:creationId xmlns:a16="http://schemas.microsoft.com/office/drawing/2014/main" id="{15E2AD7F-80B5-4428-91E1-83F9F1574B2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67827E35-1D33-4EB4-8DAC-FD6A21AB0565}"/>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729724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9065235-BD97-4C55-B221-0C205A5DDC34}"/>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F5725BD4-88A1-4350-A39F-4747208790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2A3ADF9C-2F50-40CA-A8C7-3368AEC1C2CD}"/>
              </a:ext>
            </a:extLst>
          </p:cNvPr>
          <p:cNvSpPr>
            <a:spLocks noGrp="1"/>
          </p:cNvSpPr>
          <p:nvPr>
            <p:ph type="dt" sz="half" idx="10"/>
          </p:nvPr>
        </p:nvSpPr>
        <p:spPr/>
        <p:txBody>
          <a:bodyPr/>
          <a:lstStyle/>
          <a:p>
            <a:fld id="{0490DC03-551A-4995-8FF9-CBE0541BF8F8}" type="datetimeFigureOut">
              <a:rPr lang="ko-KR" altLang="en-US" smtClean="0"/>
              <a:t>2026. 4. 5.</a:t>
            </a:fld>
            <a:endParaRPr lang="ko-KR" altLang="en-US"/>
          </a:p>
        </p:txBody>
      </p:sp>
      <p:sp>
        <p:nvSpPr>
          <p:cNvPr id="5" name="바닥글 개체 틀 4">
            <a:extLst>
              <a:ext uri="{FF2B5EF4-FFF2-40B4-BE49-F238E27FC236}">
                <a16:creationId xmlns:a16="http://schemas.microsoft.com/office/drawing/2014/main" id="{8E8B192C-A6A0-4788-A04F-7E54D761FE5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EF15D58-944C-4349-82AF-AFE20BDA3A72}"/>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322376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93B4B68-F26B-4F31-86F5-E957E897E040}"/>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A94DA10B-70E0-45D3-AAC9-B8865225102F}"/>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6D113C2-8537-49D2-9F8B-52FA27E1F87C}"/>
              </a:ext>
            </a:extLst>
          </p:cNvPr>
          <p:cNvSpPr>
            <a:spLocks noGrp="1"/>
          </p:cNvSpPr>
          <p:nvPr>
            <p:ph type="dt" sz="half" idx="10"/>
          </p:nvPr>
        </p:nvSpPr>
        <p:spPr/>
        <p:txBody>
          <a:bodyPr/>
          <a:lstStyle/>
          <a:p>
            <a:fld id="{0490DC03-551A-4995-8FF9-CBE0541BF8F8}" type="datetimeFigureOut">
              <a:rPr lang="ko-KR" altLang="en-US" smtClean="0"/>
              <a:t>2026. 4. 5.</a:t>
            </a:fld>
            <a:endParaRPr lang="ko-KR" altLang="en-US"/>
          </a:p>
        </p:txBody>
      </p:sp>
      <p:sp>
        <p:nvSpPr>
          <p:cNvPr id="5" name="바닥글 개체 틀 4">
            <a:extLst>
              <a:ext uri="{FF2B5EF4-FFF2-40B4-BE49-F238E27FC236}">
                <a16:creationId xmlns:a16="http://schemas.microsoft.com/office/drawing/2014/main" id="{2E0BA71C-F160-4B11-965B-2D8E11D93AD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2B08DFB6-0320-43DC-BCF7-BB11AF0C8D0F}"/>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1556780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6DA4089-14F7-4D52-BB73-A8E5F6651DE6}"/>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45211F41-5F0D-4506-97FB-596C927A54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6AD83355-EAF4-480F-A9BF-A6FFF1C9AF76}"/>
              </a:ext>
            </a:extLst>
          </p:cNvPr>
          <p:cNvSpPr>
            <a:spLocks noGrp="1"/>
          </p:cNvSpPr>
          <p:nvPr>
            <p:ph type="dt" sz="half" idx="10"/>
          </p:nvPr>
        </p:nvSpPr>
        <p:spPr/>
        <p:txBody>
          <a:bodyPr/>
          <a:lstStyle/>
          <a:p>
            <a:fld id="{0490DC03-551A-4995-8FF9-CBE0541BF8F8}" type="datetimeFigureOut">
              <a:rPr lang="ko-KR" altLang="en-US" smtClean="0"/>
              <a:t>2026. 4. 5.</a:t>
            </a:fld>
            <a:endParaRPr lang="ko-KR" altLang="en-US"/>
          </a:p>
        </p:txBody>
      </p:sp>
      <p:sp>
        <p:nvSpPr>
          <p:cNvPr id="5" name="바닥글 개체 틀 4">
            <a:extLst>
              <a:ext uri="{FF2B5EF4-FFF2-40B4-BE49-F238E27FC236}">
                <a16:creationId xmlns:a16="http://schemas.microsoft.com/office/drawing/2014/main" id="{EDABEEE4-6B84-45F1-9690-6B595C61A13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3C457FD1-4870-4204-9559-C2A05B7F6B7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569858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4C49A12-0E83-4B19-8943-1A44213AA6F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FCC080EB-2649-40CD-9B78-7ED76AC1BA31}"/>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FD43F33A-FB65-4C28-A0A5-75C49ECE3C4D}"/>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F0FCD63F-B8F4-4B55-A814-292478B6A059}"/>
              </a:ext>
            </a:extLst>
          </p:cNvPr>
          <p:cNvSpPr>
            <a:spLocks noGrp="1"/>
          </p:cNvSpPr>
          <p:nvPr>
            <p:ph type="dt" sz="half" idx="10"/>
          </p:nvPr>
        </p:nvSpPr>
        <p:spPr/>
        <p:txBody>
          <a:bodyPr/>
          <a:lstStyle/>
          <a:p>
            <a:fld id="{0490DC03-551A-4995-8FF9-CBE0541BF8F8}" type="datetimeFigureOut">
              <a:rPr lang="ko-KR" altLang="en-US" smtClean="0"/>
              <a:t>2026. 4. 5.</a:t>
            </a:fld>
            <a:endParaRPr lang="ko-KR" altLang="en-US"/>
          </a:p>
        </p:txBody>
      </p:sp>
      <p:sp>
        <p:nvSpPr>
          <p:cNvPr id="6" name="바닥글 개체 틀 5">
            <a:extLst>
              <a:ext uri="{FF2B5EF4-FFF2-40B4-BE49-F238E27FC236}">
                <a16:creationId xmlns:a16="http://schemas.microsoft.com/office/drawing/2014/main" id="{66371A8D-EEB9-44C3-970B-A95BCA0F240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68BB948D-73DA-4E29-BFAD-C5D852DA89B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807536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2D6AC55-9BBD-4323-82B9-D5C0985FB67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24A1B58D-7EE5-4348-977A-EE8F132F23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3B7FA71-2C67-4C7C-B9CD-664E1C07FB78}"/>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21C0C581-2A24-47B4-83C6-46BC5A5258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FE77333E-3E56-45C3-9409-0E6728CF68E8}"/>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067596C8-18A3-4E3E-ABEA-BE26CAFCF24C}"/>
              </a:ext>
            </a:extLst>
          </p:cNvPr>
          <p:cNvSpPr>
            <a:spLocks noGrp="1"/>
          </p:cNvSpPr>
          <p:nvPr>
            <p:ph type="dt" sz="half" idx="10"/>
          </p:nvPr>
        </p:nvSpPr>
        <p:spPr/>
        <p:txBody>
          <a:bodyPr/>
          <a:lstStyle/>
          <a:p>
            <a:fld id="{0490DC03-551A-4995-8FF9-CBE0541BF8F8}" type="datetimeFigureOut">
              <a:rPr lang="ko-KR" altLang="en-US" smtClean="0"/>
              <a:t>2026. 4. 5.</a:t>
            </a:fld>
            <a:endParaRPr lang="ko-KR" altLang="en-US"/>
          </a:p>
        </p:txBody>
      </p:sp>
      <p:sp>
        <p:nvSpPr>
          <p:cNvPr id="8" name="바닥글 개체 틀 7">
            <a:extLst>
              <a:ext uri="{FF2B5EF4-FFF2-40B4-BE49-F238E27FC236}">
                <a16:creationId xmlns:a16="http://schemas.microsoft.com/office/drawing/2014/main" id="{B95C60D0-E4B9-4564-BECD-5862FD723B0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5FC3D23C-0ABF-4F72-8C31-BF6CF011B6A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36841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76AAA6C-0EF4-4ABD-8584-D33871C8C484}"/>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A36D0AA5-E43C-41A4-9CA6-1E8FD7B23EB4}"/>
              </a:ext>
            </a:extLst>
          </p:cNvPr>
          <p:cNvSpPr>
            <a:spLocks noGrp="1"/>
          </p:cNvSpPr>
          <p:nvPr>
            <p:ph type="dt" sz="half" idx="10"/>
          </p:nvPr>
        </p:nvSpPr>
        <p:spPr/>
        <p:txBody>
          <a:bodyPr/>
          <a:lstStyle/>
          <a:p>
            <a:fld id="{0490DC03-551A-4995-8FF9-CBE0541BF8F8}" type="datetimeFigureOut">
              <a:rPr lang="ko-KR" altLang="en-US" smtClean="0"/>
              <a:t>2026. 4. 5.</a:t>
            </a:fld>
            <a:endParaRPr lang="ko-KR" altLang="en-US"/>
          </a:p>
        </p:txBody>
      </p:sp>
      <p:sp>
        <p:nvSpPr>
          <p:cNvPr id="4" name="바닥글 개체 틀 3">
            <a:extLst>
              <a:ext uri="{FF2B5EF4-FFF2-40B4-BE49-F238E27FC236}">
                <a16:creationId xmlns:a16="http://schemas.microsoft.com/office/drawing/2014/main" id="{E6245BC4-4434-47AE-85C6-1D62E7A87E24}"/>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9AB4DF50-680A-4CE5-834E-E6E0DA0B287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518498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9A7D1356-BCCC-4BB7-9E18-2B0C28A6C82F}"/>
              </a:ext>
            </a:extLst>
          </p:cNvPr>
          <p:cNvSpPr>
            <a:spLocks noGrp="1"/>
          </p:cNvSpPr>
          <p:nvPr>
            <p:ph type="dt" sz="half" idx="10"/>
          </p:nvPr>
        </p:nvSpPr>
        <p:spPr/>
        <p:txBody>
          <a:bodyPr/>
          <a:lstStyle/>
          <a:p>
            <a:fld id="{0490DC03-551A-4995-8FF9-CBE0541BF8F8}" type="datetimeFigureOut">
              <a:rPr lang="ko-KR" altLang="en-US" smtClean="0"/>
              <a:t>2026. 4. 5.</a:t>
            </a:fld>
            <a:endParaRPr lang="ko-KR" altLang="en-US"/>
          </a:p>
        </p:txBody>
      </p:sp>
      <p:sp>
        <p:nvSpPr>
          <p:cNvPr id="3" name="바닥글 개체 틀 2">
            <a:extLst>
              <a:ext uri="{FF2B5EF4-FFF2-40B4-BE49-F238E27FC236}">
                <a16:creationId xmlns:a16="http://schemas.microsoft.com/office/drawing/2014/main" id="{09162AF9-B9CA-4BC9-8142-2BDA109D5E0F}"/>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806C8464-2652-444E-8290-B112C34F2E0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955125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33F4BEF-AA3F-4AD2-B3AE-2964CCC16C6E}"/>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417335BB-344D-43AE-B5EB-9FDF553C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9ECFD596-5D86-467F-A08A-9864EA82DB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CC593B7F-D4D2-4030-A0E4-566562372CA9}"/>
              </a:ext>
            </a:extLst>
          </p:cNvPr>
          <p:cNvSpPr>
            <a:spLocks noGrp="1"/>
          </p:cNvSpPr>
          <p:nvPr>
            <p:ph type="dt" sz="half" idx="10"/>
          </p:nvPr>
        </p:nvSpPr>
        <p:spPr/>
        <p:txBody>
          <a:bodyPr/>
          <a:lstStyle/>
          <a:p>
            <a:fld id="{0490DC03-551A-4995-8FF9-CBE0541BF8F8}" type="datetimeFigureOut">
              <a:rPr lang="ko-KR" altLang="en-US" smtClean="0"/>
              <a:t>2026. 4. 5.</a:t>
            </a:fld>
            <a:endParaRPr lang="ko-KR" altLang="en-US"/>
          </a:p>
        </p:txBody>
      </p:sp>
      <p:sp>
        <p:nvSpPr>
          <p:cNvPr id="6" name="바닥글 개체 틀 5">
            <a:extLst>
              <a:ext uri="{FF2B5EF4-FFF2-40B4-BE49-F238E27FC236}">
                <a16:creationId xmlns:a16="http://schemas.microsoft.com/office/drawing/2014/main" id="{DA6D4EA6-13FD-4652-8D40-1606A8B3D52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326DC96D-4AD8-4882-AE04-A11B797C0531}"/>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403884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5D9F5DC-94AA-4398-AFD4-B13BAAFF349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C116BCD3-E993-4301-8DC7-FEC2E65014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936C7FD7-465A-4055-AED1-A441D2D901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F79187A6-57EE-4DD0-93C6-8DF4BC0C340D}"/>
              </a:ext>
            </a:extLst>
          </p:cNvPr>
          <p:cNvSpPr>
            <a:spLocks noGrp="1"/>
          </p:cNvSpPr>
          <p:nvPr>
            <p:ph type="dt" sz="half" idx="10"/>
          </p:nvPr>
        </p:nvSpPr>
        <p:spPr/>
        <p:txBody>
          <a:bodyPr/>
          <a:lstStyle/>
          <a:p>
            <a:fld id="{0490DC03-551A-4995-8FF9-CBE0541BF8F8}" type="datetimeFigureOut">
              <a:rPr lang="ko-KR" altLang="en-US" smtClean="0"/>
              <a:t>2026. 4. 5.</a:t>
            </a:fld>
            <a:endParaRPr lang="ko-KR" altLang="en-US"/>
          </a:p>
        </p:txBody>
      </p:sp>
      <p:sp>
        <p:nvSpPr>
          <p:cNvPr id="6" name="바닥글 개체 틀 5">
            <a:extLst>
              <a:ext uri="{FF2B5EF4-FFF2-40B4-BE49-F238E27FC236}">
                <a16:creationId xmlns:a16="http://schemas.microsoft.com/office/drawing/2014/main" id="{D6453AFC-4DFC-4003-B7C3-5267E5FEB37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4174E0A4-D0FD-4190-BE80-22F3C310BC3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57637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B59F1E-9C25-4EE0-943F-A64D81207EE4}"/>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1ECCAD0D-BD88-452E-B46C-F6D5E469D250}"/>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526B0E0-2EE4-490C-9765-9FEDBD376DD7}"/>
              </a:ext>
            </a:extLst>
          </p:cNvPr>
          <p:cNvSpPr>
            <a:spLocks noGrp="1"/>
          </p:cNvSpPr>
          <p:nvPr>
            <p:ph type="dt" sz="half" idx="10"/>
          </p:nvPr>
        </p:nvSpPr>
        <p:spPr/>
        <p:txBody>
          <a:bodyPr/>
          <a:lstStyle/>
          <a:p>
            <a:fld id="{0490DC03-551A-4995-8FF9-CBE0541BF8F8}" type="datetimeFigureOut">
              <a:rPr lang="ko-KR" altLang="en-US" smtClean="0"/>
              <a:t>2026. 4. 5.</a:t>
            </a:fld>
            <a:endParaRPr lang="ko-KR" altLang="en-US"/>
          </a:p>
        </p:txBody>
      </p:sp>
      <p:sp>
        <p:nvSpPr>
          <p:cNvPr id="5" name="바닥글 개체 틀 4">
            <a:extLst>
              <a:ext uri="{FF2B5EF4-FFF2-40B4-BE49-F238E27FC236}">
                <a16:creationId xmlns:a16="http://schemas.microsoft.com/office/drawing/2014/main" id="{55BEE19E-3A58-4174-8437-922EC74A1C8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75838C-889B-43BB-87ED-179181542C35}"/>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258129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B978B594-426C-4BBB-ACDD-3286FA6CD67D}"/>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F0DBAB7B-B481-4EEE-9B3B-F25E16556A00}"/>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BFB025EA-3AC7-4705-9E04-16F04B9D35AF}"/>
              </a:ext>
            </a:extLst>
          </p:cNvPr>
          <p:cNvSpPr>
            <a:spLocks noGrp="1"/>
          </p:cNvSpPr>
          <p:nvPr>
            <p:ph type="dt" sz="half" idx="10"/>
          </p:nvPr>
        </p:nvSpPr>
        <p:spPr/>
        <p:txBody>
          <a:bodyPr/>
          <a:lstStyle/>
          <a:p>
            <a:fld id="{0490DC03-551A-4995-8FF9-CBE0541BF8F8}" type="datetimeFigureOut">
              <a:rPr lang="ko-KR" altLang="en-US" smtClean="0"/>
              <a:t>2026. 4. 5.</a:t>
            </a:fld>
            <a:endParaRPr lang="ko-KR" altLang="en-US"/>
          </a:p>
        </p:txBody>
      </p:sp>
      <p:sp>
        <p:nvSpPr>
          <p:cNvPr id="5" name="바닥글 개체 틀 4">
            <a:extLst>
              <a:ext uri="{FF2B5EF4-FFF2-40B4-BE49-F238E27FC236}">
                <a16:creationId xmlns:a16="http://schemas.microsoft.com/office/drawing/2014/main" id="{B4C161F6-946D-465E-8DF5-39FA9232EE03}"/>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496F929-F30A-402D-9407-9E0447CA0293}"/>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17815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630F02D5-02EA-485A-A3C0-AC8E986986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60213A60-E247-4E1E-9514-D2D698828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36F35A7D-588A-48A3-8708-A120361C10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B0EE3-0E23-4BE6-B36A-1120829A5DD2}" type="datetimeFigureOut">
              <a:rPr lang="ko-KR" altLang="en-US" smtClean="0"/>
              <a:t>2026. 4. 5.</a:t>
            </a:fld>
            <a:endParaRPr lang="ko-KR" altLang="en-US"/>
          </a:p>
        </p:txBody>
      </p:sp>
      <p:sp>
        <p:nvSpPr>
          <p:cNvPr id="5" name="바닥글 개체 틀 4">
            <a:extLst>
              <a:ext uri="{FF2B5EF4-FFF2-40B4-BE49-F238E27FC236}">
                <a16:creationId xmlns:a16="http://schemas.microsoft.com/office/drawing/2014/main" id="{3A4E2273-2C83-41EA-923D-8A72E137A5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C9CBA229-BAE8-4714-A890-9C3C57EC12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163242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C8B7458F-C3AD-43F7-82AA-64A38BA82E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4FD21282-8C9B-4A4D-B808-1D2B33DD43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F1E41817-1CCE-4D71-98EE-D1D78384CD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0DC03-551A-4995-8FF9-CBE0541BF8F8}" type="datetimeFigureOut">
              <a:rPr lang="ko-KR" altLang="en-US" smtClean="0"/>
              <a:t>2026. 4. 5.</a:t>
            </a:fld>
            <a:endParaRPr lang="ko-KR" altLang="en-US"/>
          </a:p>
        </p:txBody>
      </p:sp>
      <p:sp>
        <p:nvSpPr>
          <p:cNvPr id="5" name="바닥글 개체 틀 4">
            <a:extLst>
              <a:ext uri="{FF2B5EF4-FFF2-40B4-BE49-F238E27FC236}">
                <a16:creationId xmlns:a16="http://schemas.microsoft.com/office/drawing/2014/main" id="{19DF62ED-6916-4D1B-BA31-9D16061BFC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E7718C79-23F1-4441-BC97-2E93F8BFEE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143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hyperlink" Target="https://saylordotorg.github.io/text_international-trade-theory-and-policy/s07-06-autarky-equilibrium-in-the-imm.html" TargetMode="External"/><Relationship Id="rId2" Type="http://schemas.openxmlformats.org/officeDocument/2006/relationships/image" Target="../media/image2.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2" Type="http://schemas.openxmlformats.org/officeDocument/2006/relationships/hyperlink" Target="https://saylordotorg.github.io/text_international-trade-theory-and-policy/"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s://orcid.org/0000-0003-3576-5014" TargetMode="Externa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EA1E64D-A33D-43A8-AADE-7C3AEC3C9656}"/>
              </a:ext>
            </a:extLst>
          </p:cNvPr>
          <p:cNvSpPr>
            <a:spLocks noGrp="1"/>
          </p:cNvSpPr>
          <p:nvPr>
            <p:ph type="ctrTitle"/>
          </p:nvPr>
        </p:nvSpPr>
        <p:spPr>
          <a:xfrm>
            <a:off x="416121" y="1415648"/>
            <a:ext cx="11475308" cy="1213101"/>
          </a:xfrm>
        </p:spPr>
        <p:txBody>
          <a:bodyPr>
            <a:noAutofit/>
          </a:bodyPr>
          <a:lstStyle/>
          <a:p>
            <a:r>
              <a:rPr lang="en-US" b="1" dirty="0">
                <a:latin typeface="Arial" panose="020B0604020202020204" pitchFamily="34" charset="0"/>
                <a:cs typeface="Arial" panose="020B0604020202020204" pitchFamily="34" charset="0"/>
              </a:rPr>
              <a:t>International Trade and Policy</a:t>
            </a:r>
            <a:endParaRPr lang="ko-KR" altLang="en-US" b="1" dirty="0">
              <a:ln w="9525">
                <a:solidFill>
                  <a:schemeClr val="bg1"/>
                </a:solidFill>
                <a:prstDash val="solid"/>
              </a:ln>
              <a:effectLst>
                <a:outerShdw blurRad="12700" dist="38100" dir="2700000" algn="tl" rotWithShape="0">
                  <a:schemeClr val="bg1">
                    <a:lumMod val="50000"/>
                  </a:schemeClr>
                </a:outerShdw>
              </a:effectLst>
              <a:latin typeface="Arial" panose="020B0604020202020204" pitchFamily="34" charset="0"/>
              <a:cs typeface="Arial" panose="020B0604020202020204" pitchFamily="34" charset="0"/>
            </a:endParaRPr>
          </a:p>
        </p:txBody>
      </p:sp>
      <p:sp>
        <p:nvSpPr>
          <p:cNvPr id="3" name="부제목 2">
            <a:extLst>
              <a:ext uri="{FF2B5EF4-FFF2-40B4-BE49-F238E27FC236}">
                <a16:creationId xmlns:a16="http://schemas.microsoft.com/office/drawing/2014/main" id="{8759A75E-E2F8-492C-9B0E-FC77F12C6DED}"/>
              </a:ext>
            </a:extLst>
          </p:cNvPr>
          <p:cNvSpPr>
            <a:spLocks noGrp="1"/>
          </p:cNvSpPr>
          <p:nvPr>
            <p:ph type="subTitle" idx="1"/>
          </p:nvPr>
        </p:nvSpPr>
        <p:spPr>
          <a:xfrm>
            <a:off x="3156471" y="4741875"/>
            <a:ext cx="5994607" cy="825468"/>
          </a:xfrm>
        </p:spPr>
        <p:txBody>
          <a:bodyPr>
            <a:noAutofit/>
          </a:bodyPr>
          <a:lstStyle/>
          <a:p>
            <a:r>
              <a:rPr lang="en-US" altLang="ko-KR" sz="2000" dirty="0">
                <a:latin typeface="Arial" panose="020B0604020202020204" pitchFamily="34" charset="0"/>
                <a:cs typeface="Arial" panose="020B0604020202020204" pitchFamily="34" charset="0"/>
              </a:rPr>
              <a:t>University: </a:t>
            </a:r>
            <a:r>
              <a:rPr lang="en-US" altLang="ko-KR" sz="2000" b="1" dirty="0">
                <a:latin typeface="Arial" panose="020B0604020202020204" pitchFamily="34" charset="0"/>
                <a:cs typeface="Arial" panose="020B0604020202020204" pitchFamily="34" charset="0"/>
              </a:rPr>
              <a:t>Tajik State University of Commerce</a:t>
            </a:r>
          </a:p>
          <a:p>
            <a:r>
              <a:rPr lang="en-US" altLang="ko-KR" sz="2000" dirty="0">
                <a:latin typeface="Arial" panose="020B0604020202020204" pitchFamily="34" charset="0"/>
                <a:cs typeface="Arial" panose="020B0604020202020204" pitchFamily="34" charset="0"/>
              </a:rPr>
              <a:t>Lecturer: </a:t>
            </a:r>
            <a:r>
              <a:rPr lang="en-US" altLang="ko-KR" sz="2000" b="1" dirty="0">
                <a:latin typeface="Arial" panose="020B0604020202020204" pitchFamily="34" charset="0"/>
                <a:cs typeface="Arial" panose="020B0604020202020204" pitchFamily="34" charset="0"/>
              </a:rPr>
              <a:t>Abduvaliev </a:t>
            </a:r>
            <a:r>
              <a:rPr lang="en-US" altLang="ko-KR" sz="2000" b="1" dirty="0" err="1">
                <a:latin typeface="Arial" panose="020B0604020202020204" pitchFamily="34" charset="0"/>
                <a:cs typeface="Arial" panose="020B0604020202020204" pitchFamily="34" charset="0"/>
              </a:rPr>
              <a:t>Mubinzhon</a:t>
            </a:r>
            <a:r>
              <a:rPr lang="en-US" altLang="ko-KR" sz="2000" b="1" dirty="0">
                <a:latin typeface="Arial" panose="020B0604020202020204" pitchFamily="34" charset="0"/>
                <a:cs typeface="Arial" panose="020B0604020202020204" pitchFamily="34" charset="0"/>
              </a:rPr>
              <a:t>, PhD </a:t>
            </a:r>
          </a:p>
        </p:txBody>
      </p:sp>
      <p:sp>
        <p:nvSpPr>
          <p:cNvPr id="5" name="부제목 2">
            <a:extLst>
              <a:ext uri="{FF2B5EF4-FFF2-40B4-BE49-F238E27FC236}">
                <a16:creationId xmlns:a16="http://schemas.microsoft.com/office/drawing/2014/main" id="{8759A75E-E2F8-492C-9B0E-FC77F12C6DED}"/>
              </a:ext>
            </a:extLst>
          </p:cNvPr>
          <p:cNvSpPr txBox="1">
            <a:spLocks/>
          </p:cNvSpPr>
          <p:nvPr/>
        </p:nvSpPr>
        <p:spPr>
          <a:xfrm>
            <a:off x="2008044" y="3151049"/>
            <a:ext cx="8030095" cy="1068526"/>
          </a:xfrm>
          <a:prstGeom prst="rect">
            <a:avLst/>
          </a:prstGeom>
        </p:spPr>
        <p:txBody>
          <a:bodyPr vert="horz" lIns="91440" tIns="45720" rIns="91440" bIns="45720" rtlCol="0">
            <a:noAutofit/>
          </a:bodyPr>
          <a:lstStyle>
            <a:lvl1pPr marL="0" indent="0" algn="ctr" defTabSz="914400" rtl="0" eaLnBrk="1" latinLnBrk="1"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1"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1"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pPr>
            <a:r>
              <a:rPr lang="en-US" altLang="ko-KR" sz="3600" dirty="0">
                <a:latin typeface="Arial" panose="020B0604020202020204" pitchFamily="34" charset="0"/>
                <a:cs typeface="Arial" panose="020B0604020202020204" pitchFamily="34" charset="0"/>
              </a:rPr>
              <a:t>WEEK 3 – </a:t>
            </a:r>
            <a:r>
              <a:rPr lang="en-US" altLang="ko-KR" sz="3600" b="1" dirty="0">
                <a:latin typeface="Arial" panose="020B0604020202020204" pitchFamily="34" charset="0"/>
                <a:cs typeface="Arial" panose="020B0604020202020204" pitchFamily="34" charset="0"/>
              </a:rPr>
              <a:t>Comparative Advantage and Factor Endowment</a:t>
            </a:r>
            <a:endParaRPr lang="ko-KR" alt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04012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BZ" sz="3600" dirty="0">
                <a:latin typeface="Arial" panose="020B0604020202020204" pitchFamily="34" charset="0"/>
                <a:cs typeface="Arial" panose="020B0604020202020204" pitchFamily="34" charset="0"/>
              </a:rPr>
              <a:t>Our Roadmap for Today</a:t>
            </a:r>
            <a:endParaRPr lang="ko-KR" altLang="en-US" sz="40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marL="0" indent="0">
              <a:buNone/>
            </a:pPr>
            <a:r>
              <a:rPr lang="en-US" sz="2000" b="1" dirty="0">
                <a:solidFill>
                  <a:srgbClr val="0070C0"/>
                </a:solidFill>
                <a:latin typeface="Arial" panose="020B0604020202020204" pitchFamily="34" charset="0"/>
                <a:cs typeface="Arial" panose="020B0604020202020204" pitchFamily="34" charset="0"/>
              </a:rPr>
              <a:t>1. The </a:t>
            </a:r>
            <a:r>
              <a:rPr lang="en-US" sz="2000" b="1" dirty="0" err="1">
                <a:solidFill>
                  <a:srgbClr val="0070C0"/>
                </a:solidFill>
                <a:latin typeface="Arial" panose="020B0604020202020204" pitchFamily="34" charset="0"/>
                <a:cs typeface="Arial" panose="020B0604020202020204" pitchFamily="34" charset="0"/>
              </a:rPr>
              <a:t>Ricardian</a:t>
            </a:r>
            <a:r>
              <a:rPr lang="en-US" sz="2000" b="1" dirty="0">
                <a:solidFill>
                  <a:srgbClr val="0070C0"/>
                </a:solidFill>
                <a:latin typeface="Arial" panose="020B0604020202020204" pitchFamily="34" charset="0"/>
                <a:cs typeface="Arial" panose="020B0604020202020204" pitchFamily="34" charset="0"/>
              </a:rPr>
              <a:t> Model</a:t>
            </a:r>
            <a:endParaRPr lang="en-US" sz="2000" dirty="0">
              <a:solidFill>
                <a:srgbClr val="0070C0"/>
              </a:solidFill>
              <a:latin typeface="Arial" panose="020B0604020202020204" pitchFamily="34" charset="0"/>
              <a:cs typeface="Arial" panose="020B0604020202020204" pitchFamily="34" charset="0"/>
            </a:endParaRPr>
          </a:p>
          <a:p>
            <a:pPr marL="401638">
              <a:buFont typeface="Wingdings" panose="05000000000000000000" pitchFamily="2" charset="2"/>
              <a:buChar char="§"/>
            </a:pPr>
            <a:r>
              <a:rPr lang="en-US" sz="2000" b="1" dirty="0">
                <a:latin typeface="Arial" panose="020B0604020202020204" pitchFamily="34" charset="0"/>
                <a:cs typeface="Arial" panose="020B0604020202020204" pitchFamily="34" charset="0"/>
              </a:rPr>
              <a:t>Driver of Trade:</a:t>
            </a:r>
            <a:r>
              <a:rPr lang="en-US" sz="2000" dirty="0">
                <a:latin typeface="Arial" panose="020B0604020202020204" pitchFamily="34" charset="0"/>
                <a:cs typeface="Arial" panose="020B0604020202020204" pitchFamily="34" charset="0"/>
              </a:rPr>
              <a:t> Technology (labor productivity)</a:t>
            </a:r>
          </a:p>
          <a:p>
            <a:pPr marL="401638">
              <a:buFont typeface="Wingdings" panose="05000000000000000000" pitchFamily="2" charset="2"/>
              <a:buChar char="§"/>
            </a:pPr>
            <a:r>
              <a:rPr lang="en-US" sz="2000" b="1" dirty="0">
                <a:latin typeface="Arial" panose="020B0604020202020204" pitchFamily="34" charset="0"/>
                <a:cs typeface="Arial" panose="020B0604020202020204" pitchFamily="34" charset="0"/>
              </a:rPr>
              <a:t>Key Insight:</a:t>
            </a:r>
            <a:r>
              <a:rPr lang="en-US" sz="2000" dirty="0">
                <a:latin typeface="Arial" panose="020B0604020202020204" pitchFamily="34" charset="0"/>
                <a:cs typeface="Arial" panose="020B0604020202020204" pitchFamily="34" charset="0"/>
              </a:rPr>
              <a:t> Comparative advantage = lower opportunity cost</a:t>
            </a:r>
          </a:p>
          <a:p>
            <a:pPr marL="401638">
              <a:buFont typeface="Wingdings" panose="05000000000000000000" pitchFamily="2" charset="2"/>
              <a:buChar char="§"/>
            </a:pPr>
            <a:r>
              <a:rPr lang="en-US" sz="2000" b="1" dirty="0">
                <a:latin typeface="Arial" panose="020B0604020202020204" pitchFamily="34" charset="0"/>
                <a:cs typeface="Arial" panose="020B0604020202020204" pitchFamily="34" charset="0"/>
              </a:rPr>
              <a:t>Outcome:</a:t>
            </a:r>
            <a:r>
              <a:rPr lang="en-US" sz="2000" dirty="0">
                <a:latin typeface="Arial" panose="020B0604020202020204" pitchFamily="34" charset="0"/>
                <a:cs typeface="Arial" panose="020B0604020202020204" pitchFamily="34" charset="0"/>
              </a:rPr>
              <a:t> Gains from specialization; no domestic income conflict</a:t>
            </a:r>
          </a:p>
          <a:p>
            <a:pPr marL="0" indent="0">
              <a:buNone/>
            </a:pPr>
            <a:endParaRPr lang="en-US" sz="2200" b="1" dirty="0">
              <a:latin typeface="Arial" panose="020B0604020202020204" pitchFamily="34" charset="0"/>
              <a:cs typeface="Arial" panose="020B0604020202020204" pitchFamily="34" charset="0"/>
            </a:endParaRPr>
          </a:p>
          <a:p>
            <a:pPr marL="0" indent="0">
              <a:buNone/>
            </a:pPr>
            <a:r>
              <a:rPr lang="en-US" sz="2000" b="1" dirty="0">
                <a:solidFill>
                  <a:srgbClr val="0070C0"/>
                </a:solidFill>
                <a:latin typeface="Arial" panose="020B0604020202020204" pitchFamily="34" charset="0"/>
                <a:cs typeface="Arial" panose="020B0604020202020204" pitchFamily="34" charset="0"/>
              </a:rPr>
              <a:t>2. </a:t>
            </a:r>
            <a:r>
              <a:rPr lang="en-BZ" sz="2000" b="1" dirty="0">
                <a:solidFill>
                  <a:srgbClr val="0070C0"/>
                </a:solidFill>
                <a:latin typeface="Arial" panose="020B0604020202020204" pitchFamily="34" charset="0"/>
                <a:cs typeface="Arial" panose="020B0604020202020204" pitchFamily="34" charset="0"/>
              </a:rPr>
              <a:t>The </a:t>
            </a:r>
            <a:r>
              <a:rPr lang="en-BZ" sz="2000" b="1" dirty="0" err="1">
                <a:solidFill>
                  <a:srgbClr val="0070C0"/>
                </a:solidFill>
                <a:latin typeface="Arial" panose="020B0604020202020204" pitchFamily="34" charset="0"/>
                <a:cs typeface="Arial" panose="020B0604020202020204" pitchFamily="34" charset="0"/>
              </a:rPr>
              <a:t>Heckscher</a:t>
            </a:r>
            <a:r>
              <a:rPr lang="en-BZ" sz="2000" b="1" dirty="0">
                <a:solidFill>
                  <a:srgbClr val="0070C0"/>
                </a:solidFill>
                <a:latin typeface="Arial" panose="020B0604020202020204" pitchFamily="34" charset="0"/>
                <a:cs typeface="Arial" panose="020B0604020202020204" pitchFamily="34" charset="0"/>
              </a:rPr>
              <a:t>-Ohlin (H-O) Model</a:t>
            </a:r>
            <a:endParaRPr lang="en-BZ" sz="2000" dirty="0">
              <a:solidFill>
                <a:srgbClr val="0070C0"/>
              </a:solidFill>
              <a:latin typeface="Arial" panose="020B0604020202020204" pitchFamily="34" charset="0"/>
              <a:cs typeface="Arial" panose="020B0604020202020204" pitchFamily="34" charset="0"/>
            </a:endParaRPr>
          </a:p>
          <a:p>
            <a:pPr marL="461963" indent="-230188">
              <a:buFont typeface="Wingdings" panose="05000000000000000000" pitchFamily="2" charset="2"/>
              <a:buChar char="§"/>
            </a:pPr>
            <a:r>
              <a:rPr lang="en-BZ" sz="2000" b="1" dirty="0">
                <a:latin typeface="Arial" panose="020B0604020202020204" pitchFamily="34" charset="0"/>
                <a:cs typeface="Arial" panose="020B0604020202020204" pitchFamily="34" charset="0"/>
              </a:rPr>
              <a:t>Driver of Trade</a:t>
            </a:r>
          </a:p>
          <a:p>
            <a:pPr marL="461963" indent="-230188">
              <a:buFont typeface="Wingdings" panose="05000000000000000000" pitchFamily="2" charset="2"/>
              <a:buChar char="§"/>
            </a:pPr>
            <a:r>
              <a:rPr lang="en-BZ" sz="2000" b="1" dirty="0">
                <a:latin typeface="Arial" panose="020B0604020202020204" pitchFamily="34" charset="0"/>
                <a:cs typeface="Arial" panose="020B0604020202020204" pitchFamily="34" charset="0"/>
              </a:rPr>
              <a:t>Four Core Theorems:</a:t>
            </a:r>
            <a:r>
              <a:rPr lang="en-BZ" sz="2000" dirty="0">
                <a:latin typeface="Arial" panose="020B0604020202020204" pitchFamily="34" charset="0"/>
                <a:cs typeface="Arial" panose="020B0604020202020204" pitchFamily="34" charset="0"/>
              </a:rPr>
              <a:t>  </a:t>
            </a:r>
            <a:r>
              <a:rPr lang="en-BZ" sz="2000" b="1" dirty="0">
                <a:latin typeface="Arial" panose="020B0604020202020204" pitchFamily="34" charset="0"/>
                <a:cs typeface="Arial" panose="020B0604020202020204" pitchFamily="34" charset="0"/>
              </a:rPr>
              <a:t>H-O:, FPE; </a:t>
            </a:r>
            <a:r>
              <a:rPr lang="en-BZ" sz="2000" dirty="0">
                <a:latin typeface="Arial" panose="020B0604020202020204" pitchFamily="34" charset="0"/>
                <a:cs typeface="Arial" panose="020B0604020202020204" pitchFamily="34" charset="0"/>
              </a:rPr>
              <a:t> and </a:t>
            </a:r>
            <a:r>
              <a:rPr lang="en-BZ" sz="2000" b="1" dirty="0" err="1">
                <a:latin typeface="Arial" panose="020B0604020202020204" pitchFamily="34" charset="0"/>
                <a:cs typeface="Arial" panose="020B0604020202020204" pitchFamily="34" charset="0"/>
              </a:rPr>
              <a:t>Stolper</a:t>
            </a:r>
            <a:r>
              <a:rPr lang="en-BZ" sz="2000" b="1" dirty="0">
                <a:latin typeface="Arial" panose="020B0604020202020204" pitchFamily="34" charset="0"/>
                <a:cs typeface="Arial" panose="020B0604020202020204" pitchFamily="34" charset="0"/>
              </a:rPr>
              <a:t>-Samuelson</a:t>
            </a:r>
          </a:p>
          <a:p>
            <a:endParaRPr lang="en-BZ" sz="2200" dirty="0">
              <a:latin typeface="Arial" panose="020B0604020202020204" pitchFamily="34" charset="0"/>
              <a:cs typeface="Arial" panose="020B0604020202020204" pitchFamily="34" charset="0"/>
            </a:endParaRPr>
          </a:p>
          <a:p>
            <a:pPr marL="0" indent="0">
              <a:buNone/>
            </a:pPr>
            <a:r>
              <a:rPr lang="en-US" sz="2200" b="1" dirty="0">
                <a:solidFill>
                  <a:srgbClr val="0070C0"/>
                </a:solidFill>
                <a:latin typeface="Arial" panose="020B0604020202020204" pitchFamily="34" charset="0"/>
                <a:cs typeface="Arial" panose="020B0604020202020204" pitchFamily="34" charset="0"/>
              </a:rPr>
              <a:t>3. Reality Check</a:t>
            </a:r>
            <a:endParaRPr lang="en-US" sz="2200" dirty="0">
              <a:solidFill>
                <a:srgbClr val="0070C0"/>
              </a:solidFill>
              <a:latin typeface="Arial" panose="020B0604020202020204" pitchFamily="34" charset="0"/>
              <a:cs typeface="Arial" panose="020B0604020202020204" pitchFamily="34" charset="0"/>
            </a:endParaRPr>
          </a:p>
          <a:p>
            <a:pPr marL="461963" indent="-180975">
              <a:buFont typeface="Wingdings" panose="05000000000000000000" pitchFamily="2" charset="2"/>
              <a:buChar char="§"/>
              <a:tabLst>
                <a:tab pos="280988" algn="l"/>
              </a:tabLst>
            </a:pPr>
            <a:r>
              <a:rPr lang="en-US" sz="2200" b="1" dirty="0">
                <a:latin typeface="Arial" panose="020B0604020202020204" pitchFamily="34" charset="0"/>
                <a:cs typeface="Arial" panose="020B0604020202020204" pitchFamily="34" charset="0"/>
              </a:rPr>
              <a:t>Leontief Paradox (1953)</a:t>
            </a:r>
          </a:p>
          <a:p>
            <a:pPr marL="461963" indent="-180975">
              <a:buFont typeface="Wingdings" panose="05000000000000000000" pitchFamily="2" charset="2"/>
              <a:buChar char="§"/>
              <a:tabLst>
                <a:tab pos="280988" algn="l"/>
              </a:tabLst>
            </a:pPr>
            <a:r>
              <a:rPr lang="en-US" sz="2200" b="1" dirty="0">
                <a:latin typeface="Arial" panose="020B0604020202020204" pitchFamily="34" charset="0"/>
                <a:cs typeface="Arial" panose="020B0604020202020204" pitchFamily="34" charset="0"/>
              </a:rPr>
              <a:t>Modern View</a:t>
            </a:r>
            <a:endParaRPr lang="en-US" sz="2000" b="1" dirty="0">
              <a:latin typeface="Arial" panose="020B0604020202020204" pitchFamily="34" charset="0"/>
              <a:cs typeface="Arial" panose="020B0604020202020204" pitchFamily="34" charset="0"/>
            </a:endParaRPr>
          </a:p>
          <a:p>
            <a:pPr marL="173038" indent="0">
              <a:buNone/>
            </a:pPr>
            <a:endParaRPr lang="en-US" sz="2000" dirty="0"/>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302271840"/>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663191" y="415342"/>
            <a:ext cx="11323538" cy="764132"/>
          </a:xfrm>
        </p:spPr>
        <p:txBody>
          <a:bodyPr>
            <a:normAutofit/>
          </a:bodyPr>
          <a:lstStyle/>
          <a:p>
            <a:r>
              <a:rPr lang="ru-RU" sz="3600" dirty="0" err="1">
                <a:latin typeface="Arial" panose="020B0604020202020204" pitchFamily="34" charset="0"/>
                <a:cs typeface="Arial" panose="020B0604020202020204" pitchFamily="34" charset="0"/>
              </a:rPr>
              <a:t>Why</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Do</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Countries</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Trade</a:t>
            </a:r>
            <a:r>
              <a:rPr lang="ru-RU" sz="3600" dirty="0">
                <a:latin typeface="Arial" panose="020B0604020202020204" pitchFamily="34" charset="0"/>
                <a:cs typeface="Arial" panose="020B0604020202020204" pitchFamily="34" charset="0"/>
              </a:rPr>
              <a:t>?</a:t>
            </a:r>
            <a:endParaRPr lang="ko-KR" altLang="en-US" sz="44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202492" cy="4681060"/>
          </a:xfrm>
        </p:spPr>
        <p:txBody>
          <a:bodyPr>
            <a:normAutofit/>
          </a:bodyPr>
          <a:lstStyle/>
          <a:p>
            <a:pPr lvl="0">
              <a:lnSpc>
                <a:spcPct val="100000"/>
              </a:lnSpc>
              <a:buFont typeface="Wingdings" panose="05000000000000000000" pitchFamily="2" charset="2"/>
              <a:buChar char="§"/>
            </a:pPr>
            <a:r>
              <a:rPr lang="ru-RU" sz="2000" b="1" dirty="0" err="1">
                <a:latin typeface="Arial" panose="020B0604020202020204" pitchFamily="34" charset="0"/>
                <a:cs typeface="Arial" panose="020B0604020202020204" pitchFamily="34" charset="0"/>
              </a:rPr>
              <a:t>Why</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do</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countries</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trade</a:t>
            </a:r>
            <a:r>
              <a:rPr lang="ru-RU" sz="2000" b="1" dirty="0">
                <a:latin typeface="Arial" panose="020B0604020202020204" pitchFamily="34" charset="0"/>
                <a:cs typeface="Arial" panose="020B0604020202020204" pitchFamily="34" charset="0"/>
              </a:rPr>
              <a:t>?</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What</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is</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the</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underlying</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cause</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of</a:t>
            </a:r>
            <a:r>
              <a:rPr lang="ru-RU" sz="20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international</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exchange</a:t>
            </a:r>
            <a:r>
              <a:rPr lang="ru-RU" sz="2000" dirty="0">
                <a:latin typeface="Arial" panose="020B0604020202020204" pitchFamily="34" charset="0"/>
                <a:cs typeface="Arial" panose="020B0604020202020204" pitchFamily="34" charset="0"/>
              </a:rPr>
              <a:t>?</a:t>
            </a:r>
          </a:p>
          <a:p>
            <a:pPr lvl="0">
              <a:lnSpc>
                <a:spcPct val="100000"/>
              </a:lnSpc>
              <a:buFont typeface="Wingdings" panose="05000000000000000000" pitchFamily="2" charset="2"/>
              <a:buChar char="§"/>
            </a:pPr>
            <a:r>
              <a:rPr lang="ru-RU" sz="2000" b="1" dirty="0" err="1">
                <a:latin typeface="Arial" panose="020B0604020202020204" pitchFamily="34" charset="0"/>
                <a:cs typeface="Arial" panose="020B0604020202020204" pitchFamily="34" charset="0"/>
              </a:rPr>
              <a:t>What</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determines</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the</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pattern</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of</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trade</a:t>
            </a:r>
            <a:r>
              <a:rPr lang="ru-RU" sz="2000" b="1" dirty="0">
                <a:latin typeface="Arial" panose="020B0604020202020204" pitchFamily="34" charset="0"/>
                <a:cs typeface="Arial" panose="020B0604020202020204" pitchFamily="34" charset="0"/>
              </a:rPr>
              <a:t>?</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Which</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goods</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does</a:t>
            </a:r>
            <a:r>
              <a:rPr lang="ru-RU" sz="2000" dirty="0">
                <a:latin typeface="Arial" panose="020B0604020202020204" pitchFamily="34" charset="0"/>
                <a:cs typeface="Arial" panose="020B0604020202020204" pitchFamily="34" charset="0"/>
              </a:rPr>
              <a:t> a </a:t>
            </a:r>
            <a:r>
              <a:rPr lang="en-US"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country</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export</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and</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which</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does</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it</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import</a:t>
            </a:r>
            <a:r>
              <a:rPr lang="ru-RU" sz="2000" dirty="0">
                <a:latin typeface="Arial" panose="020B0604020202020204" pitchFamily="34" charset="0"/>
                <a:cs typeface="Arial" panose="020B0604020202020204" pitchFamily="34" charset="0"/>
              </a:rPr>
              <a:t>?</a:t>
            </a:r>
          </a:p>
          <a:p>
            <a:pPr lvl="0">
              <a:lnSpc>
                <a:spcPct val="100000"/>
              </a:lnSpc>
              <a:buFont typeface="Wingdings" panose="05000000000000000000" pitchFamily="2" charset="2"/>
              <a:buChar char="§"/>
            </a:pPr>
            <a:r>
              <a:rPr lang="ru-RU" sz="2000" b="1" dirty="0" err="1">
                <a:latin typeface="Arial" panose="020B0604020202020204" pitchFamily="34" charset="0"/>
                <a:cs typeface="Arial" panose="020B0604020202020204" pitchFamily="34" charset="0"/>
              </a:rPr>
              <a:t>Who</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gains</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from</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trade</a:t>
            </a:r>
            <a:r>
              <a:rPr lang="ru-RU" sz="2000" b="1" dirty="0">
                <a:latin typeface="Arial" panose="020B0604020202020204" pitchFamily="34" charset="0"/>
                <a:cs typeface="Arial" panose="020B0604020202020204" pitchFamily="34" charset="0"/>
              </a:rPr>
              <a:t>?</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Does</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trade</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benefit</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everyone</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in</a:t>
            </a:r>
            <a:r>
              <a:rPr lang="ru-RU" sz="2000" dirty="0">
                <a:latin typeface="Arial" panose="020B0604020202020204" pitchFamily="34" charset="0"/>
                <a:cs typeface="Arial" panose="020B0604020202020204" pitchFamily="34" charset="0"/>
              </a:rPr>
              <a:t> a </a:t>
            </a:r>
            <a:r>
              <a:rPr lang="ru-RU" sz="2000" dirty="0" err="1">
                <a:latin typeface="Arial" panose="020B0604020202020204" pitchFamily="34" charset="0"/>
                <a:cs typeface="Arial" panose="020B0604020202020204" pitchFamily="34" charset="0"/>
              </a:rPr>
              <a:t>country</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or</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are</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there</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winners</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and</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losers</a:t>
            </a:r>
            <a:r>
              <a:rPr lang="ru-RU" sz="2000" dirty="0">
                <a:latin typeface="Arial" panose="020B0604020202020204" pitchFamily="34" charset="0"/>
                <a:cs typeface="Arial" panose="020B0604020202020204" pitchFamily="34" charset="0"/>
              </a:rPr>
              <a:t>?</a:t>
            </a:r>
          </a:p>
          <a:p>
            <a:pPr lvl="0">
              <a:lnSpc>
                <a:spcPct val="100000"/>
              </a:lnSpc>
              <a:buFont typeface="Wingdings" panose="05000000000000000000" pitchFamily="2" charset="2"/>
              <a:buChar char="§"/>
            </a:pPr>
            <a:r>
              <a:rPr lang="ru-RU" sz="2000" b="1" dirty="0" err="1">
                <a:latin typeface="Arial" panose="020B0604020202020204" pitchFamily="34" charset="0"/>
                <a:cs typeface="Arial" panose="020B0604020202020204" pitchFamily="34" charset="0"/>
              </a:rPr>
              <a:t>How</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does</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trade</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affect</a:t>
            </a:r>
            <a:r>
              <a:rPr lang="ru-RU" sz="2000" b="1" dirty="0">
                <a:latin typeface="Arial" panose="020B0604020202020204" pitchFamily="34" charset="0"/>
                <a:cs typeface="Arial" panose="020B0604020202020204" pitchFamily="34" charset="0"/>
              </a:rPr>
              <a:t> a </a:t>
            </a:r>
            <a:r>
              <a:rPr lang="ru-RU" sz="2000" b="1" dirty="0" err="1">
                <a:latin typeface="Arial" panose="020B0604020202020204" pitchFamily="34" charset="0"/>
                <a:cs typeface="Arial" panose="020B0604020202020204" pitchFamily="34" charset="0"/>
              </a:rPr>
              <a:t>country's</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economic</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structure</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wages</a:t>
            </a:r>
            <a:r>
              <a:rPr lang="ru-RU" sz="2000" b="1" dirty="0">
                <a:latin typeface="Arial" panose="020B0604020202020204" pitchFamily="34" charset="0"/>
                <a:cs typeface="Arial" panose="020B0604020202020204" pitchFamily="34" charset="0"/>
              </a:rPr>
              <a:t>, </a:t>
            </a:r>
            <a:r>
              <a:rPr lang="en-US"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and</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income</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distribution</a:t>
            </a:r>
            <a:r>
              <a:rPr lang="ru-RU" sz="2000" b="1" dirty="0">
                <a:latin typeface="Arial" panose="020B0604020202020204" pitchFamily="34" charset="0"/>
                <a:cs typeface="Arial" panose="020B0604020202020204" pitchFamily="34" charset="0"/>
              </a:rPr>
              <a:t>?</a:t>
            </a:r>
            <a:endParaRPr lang="ru-RU" sz="2000" dirty="0">
              <a:latin typeface="Arial" panose="020B0604020202020204" pitchFamily="34" charset="0"/>
              <a:cs typeface="Arial" panose="020B0604020202020204" pitchFamily="34" charset="0"/>
            </a:endParaRPr>
          </a:p>
          <a:p>
            <a:pPr marL="0" indent="0">
              <a:lnSpc>
                <a:spcPct val="150000"/>
              </a:lnSpc>
              <a:buNone/>
            </a:pPr>
            <a:endParaRPr lang="en-US" sz="20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449895266"/>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542419"/>
            <a:ext cx="11557687" cy="764132"/>
          </a:xfrm>
        </p:spPr>
        <p:txBody>
          <a:bodyPr>
            <a:normAutofit/>
          </a:bodyPr>
          <a:lstStyle/>
          <a:p>
            <a:r>
              <a:rPr lang="en-BZ" sz="3600" b="1" dirty="0">
                <a:latin typeface="Arial" panose="020B0604020202020204" pitchFamily="34" charset="0"/>
                <a:cs typeface="Arial" panose="020B0604020202020204" pitchFamily="34" charset="0"/>
              </a:rPr>
              <a:t>Definition ….</a:t>
            </a:r>
            <a:endParaRPr lang="ko-KR" altLang="en-US" sz="4000" b="1"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644620" cy="4681060"/>
          </a:xfrm>
        </p:spPr>
        <p:txBody>
          <a:bodyPr>
            <a:normAutofit/>
          </a:bodyPr>
          <a:lstStyle/>
          <a:p>
            <a:pPr marL="0" indent="0">
              <a:lnSpc>
                <a:spcPct val="150000"/>
              </a:lnSpc>
              <a:buNone/>
            </a:pPr>
            <a:r>
              <a:rPr lang="ru-RU" sz="2200" dirty="0" err="1">
                <a:latin typeface="Arial" panose="020B0604020202020204" pitchFamily="34" charset="0"/>
                <a:cs typeface="Arial" panose="020B0604020202020204" pitchFamily="34" charset="0"/>
              </a:rPr>
              <a:t>Over</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the</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centuries</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economists</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have</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developed</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theoretical</a:t>
            </a:r>
            <a:r>
              <a:rPr lang="ru-RU" sz="2200" dirty="0">
                <a:latin typeface="Arial" panose="020B0604020202020204" pitchFamily="34" charset="0"/>
                <a:cs typeface="Arial" panose="020B0604020202020204" pitchFamily="34" charset="0"/>
              </a:rPr>
              <a:t> </a:t>
            </a:r>
            <a:r>
              <a:rPr lang="en-US"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frameworks</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to</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answer</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these</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questions</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The</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two</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most</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foundational</a:t>
            </a:r>
            <a:r>
              <a:rPr lang="ru-RU" sz="2200" dirty="0">
                <a:latin typeface="Arial" panose="020B0604020202020204" pitchFamily="34" charset="0"/>
                <a:cs typeface="Arial" panose="020B0604020202020204" pitchFamily="34" charset="0"/>
              </a:rPr>
              <a:t> </a:t>
            </a:r>
            <a:r>
              <a:rPr lang="en-US"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theories</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are</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the</a:t>
            </a:r>
            <a:r>
              <a:rPr lang="ru-RU" sz="2200" dirty="0">
                <a:latin typeface="Arial" panose="020B0604020202020204" pitchFamily="34" charset="0"/>
                <a:cs typeface="Arial" panose="020B0604020202020204" pitchFamily="34" charset="0"/>
              </a:rPr>
              <a:t> </a:t>
            </a:r>
            <a:r>
              <a:rPr lang="ru-RU" sz="2200" b="1" dirty="0" err="1">
                <a:latin typeface="Arial" panose="020B0604020202020204" pitchFamily="34" charset="0"/>
                <a:cs typeface="Arial" panose="020B0604020202020204" pitchFamily="34" charset="0"/>
              </a:rPr>
              <a:t>Ricardian</a:t>
            </a:r>
            <a:r>
              <a:rPr lang="ru-RU" sz="2200" b="1" dirty="0">
                <a:latin typeface="Arial" panose="020B0604020202020204" pitchFamily="34" charset="0"/>
                <a:cs typeface="Arial" panose="020B0604020202020204" pitchFamily="34" charset="0"/>
              </a:rPr>
              <a:t> </a:t>
            </a:r>
            <a:r>
              <a:rPr lang="ru-RU" sz="2200" b="1" dirty="0" err="1">
                <a:latin typeface="Arial" panose="020B0604020202020204" pitchFamily="34" charset="0"/>
                <a:cs typeface="Arial" panose="020B0604020202020204" pitchFamily="34" charset="0"/>
              </a:rPr>
              <a:t>model</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and</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the</a:t>
            </a:r>
            <a:r>
              <a:rPr lang="ru-RU" sz="2200" dirty="0">
                <a:latin typeface="Arial" panose="020B0604020202020204" pitchFamily="34" charset="0"/>
                <a:cs typeface="Arial" panose="020B0604020202020204" pitchFamily="34" charset="0"/>
              </a:rPr>
              <a:t> </a:t>
            </a:r>
            <a:r>
              <a:rPr lang="ru-RU" sz="2200" b="1" dirty="0" err="1">
                <a:latin typeface="Arial" panose="020B0604020202020204" pitchFamily="34" charset="0"/>
                <a:cs typeface="Arial" panose="020B0604020202020204" pitchFamily="34" charset="0"/>
              </a:rPr>
              <a:t>Heckscher-Ohlin</a:t>
            </a:r>
            <a:r>
              <a:rPr lang="ru-RU" sz="2200" b="1" dirty="0">
                <a:latin typeface="Arial" panose="020B0604020202020204" pitchFamily="34" charset="0"/>
                <a:cs typeface="Arial" panose="020B0604020202020204" pitchFamily="34" charset="0"/>
              </a:rPr>
              <a:t> (H-O) </a:t>
            </a:r>
            <a:r>
              <a:rPr lang="ru-RU" sz="2200" b="1" dirty="0" err="1">
                <a:latin typeface="Arial" panose="020B0604020202020204" pitchFamily="34" charset="0"/>
                <a:cs typeface="Arial" panose="020B0604020202020204" pitchFamily="34" charset="0"/>
              </a:rPr>
              <a:t>model</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These</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models</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form</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the</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bedrock</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of</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trade</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theory</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and</a:t>
            </a:r>
            <a:r>
              <a:rPr lang="ru-RU" sz="2200" dirty="0">
                <a:latin typeface="Arial" panose="020B0604020202020204" pitchFamily="34" charset="0"/>
                <a:cs typeface="Arial" panose="020B0604020202020204" pitchFamily="34" charset="0"/>
              </a:rPr>
              <a:t> </a:t>
            </a:r>
            <a:r>
              <a:rPr lang="en-US"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understanding</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them</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is</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essential</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for</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analyzing</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more</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complex</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modern</a:t>
            </a:r>
            <a:r>
              <a:rPr lang="ru-RU"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trade</a:t>
            </a:r>
            <a:r>
              <a:rPr lang="en-US" sz="2200" dirty="0">
                <a:latin typeface="Arial" panose="020B0604020202020204" pitchFamily="34" charset="0"/>
                <a:cs typeface="Arial" panose="020B0604020202020204" pitchFamily="34" charset="0"/>
              </a:rPr>
              <a:t> </a:t>
            </a:r>
            <a:r>
              <a:rPr lang="ru-RU" sz="2200" dirty="0" err="1">
                <a:latin typeface="Arial" panose="020B0604020202020204" pitchFamily="34" charset="0"/>
                <a:cs typeface="Arial" panose="020B0604020202020204" pitchFamily="34" charset="0"/>
              </a:rPr>
              <a:t>phenomena</a:t>
            </a:r>
            <a:r>
              <a:rPr lang="ru-RU" sz="2200" dirty="0">
                <a:latin typeface="Arial" panose="020B0604020202020204" pitchFamily="34" charset="0"/>
                <a:cs typeface="Arial" panose="020B0604020202020204" pitchFamily="34" charset="0"/>
              </a:rPr>
              <a:t>.</a:t>
            </a:r>
          </a:p>
          <a:p>
            <a:pPr marL="0" indent="0">
              <a:lnSpc>
                <a:spcPct val="150000"/>
              </a:lnSpc>
              <a:buNone/>
            </a:pPr>
            <a:endParaRPr lang="en-US" sz="20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950708167"/>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ru-RU" sz="3600" dirty="0" err="1">
                <a:latin typeface="Arial" panose="020B0604020202020204" pitchFamily="34" charset="0"/>
                <a:cs typeface="Arial" panose="020B0604020202020204" pitchFamily="34" charset="0"/>
              </a:rPr>
              <a:t>The</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Ricardian</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Model</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of</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Comparative</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Advantage</a:t>
            </a:r>
            <a:endParaRPr lang="ko-KR" altLang="en-US" sz="44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7378527" cy="4681060"/>
          </a:xfrm>
        </p:spPr>
        <p:txBody>
          <a:bodyPr>
            <a:normAutofit/>
          </a:bodyPr>
          <a:lstStyle/>
          <a:p>
            <a:pPr marL="0" indent="0">
              <a:lnSpc>
                <a:spcPct val="150000"/>
              </a:lnSpc>
              <a:buNone/>
            </a:pPr>
            <a:r>
              <a:rPr lang="en-US" sz="2000" dirty="0">
                <a:latin typeface="Arial" panose="020B0604020202020204" pitchFamily="34" charset="0"/>
                <a:cs typeface="Arial" panose="020B0604020202020204" pitchFamily="34" charset="0"/>
              </a:rPr>
              <a:t>The </a:t>
            </a:r>
            <a:r>
              <a:rPr lang="en-US" sz="2000" b="1" dirty="0" err="1">
                <a:latin typeface="Arial" panose="020B0604020202020204" pitchFamily="34" charset="0"/>
                <a:cs typeface="Arial" panose="020B0604020202020204" pitchFamily="34" charset="0"/>
              </a:rPr>
              <a:t>Ricardian</a:t>
            </a:r>
            <a:r>
              <a:rPr lang="en-US" sz="2000" b="1" dirty="0">
                <a:latin typeface="Arial" panose="020B0604020202020204" pitchFamily="34" charset="0"/>
                <a:cs typeface="Arial" panose="020B0604020202020204" pitchFamily="34" charset="0"/>
              </a:rPr>
              <a:t> model </a:t>
            </a:r>
            <a:r>
              <a:rPr lang="en-US" sz="2000" dirty="0">
                <a:latin typeface="Arial" panose="020B0604020202020204" pitchFamily="34" charset="0"/>
                <a:cs typeface="Arial" panose="020B0604020202020204" pitchFamily="34" charset="0"/>
              </a:rPr>
              <a:t>posits that international trade is driven by  cross-country differences in technology, reflected in labor           productivity. It operates under a simplified framework with two   countries, two goods, and a single factor of production labor     which is perfectly mobile within each country but immobile          internationally. The model assumes constant returns to scale,    perfect competition, and that technology differences are            captured by unit labor requirements.</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003859103"/>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690463"/>
            <a:ext cx="11557687" cy="489010"/>
          </a:xfrm>
        </p:spPr>
        <p:txBody>
          <a:bodyPr>
            <a:noAutofit/>
          </a:bodyPr>
          <a:lstStyle/>
          <a:p>
            <a:r>
              <a:rPr lang="en-BZ" sz="3000" dirty="0">
                <a:latin typeface="Arial" panose="020B0604020202020204" pitchFamily="34" charset="0"/>
                <a:cs typeface="Arial" panose="020B0604020202020204" pitchFamily="34" charset="0"/>
              </a:rPr>
              <a:t>Figure 1. </a:t>
            </a:r>
            <a:r>
              <a:rPr lang="en-BZ" sz="3000" dirty="0" err="1">
                <a:latin typeface="Arial" panose="020B0604020202020204" pitchFamily="34" charset="0"/>
                <a:cs typeface="Arial" panose="020B0604020202020204" pitchFamily="34" charset="0"/>
              </a:rPr>
              <a:t>Ricardian</a:t>
            </a:r>
            <a:r>
              <a:rPr lang="en-BZ" sz="3000" dirty="0">
                <a:latin typeface="Arial" panose="020B0604020202020204" pitchFamily="34" charset="0"/>
                <a:cs typeface="Arial" panose="020B0604020202020204" pitchFamily="34" charset="0"/>
              </a:rPr>
              <a:t> Model: Linear Production Possibility Frontier </a:t>
            </a:r>
            <a:endParaRPr lang="ko-KR" altLang="en-US" sz="30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9" name="Рисунок 8"/>
          <p:cNvPicPr>
            <a:picLocks noChangeAspect="1"/>
          </p:cNvPicPr>
          <p:nvPr/>
        </p:nvPicPr>
        <p:blipFill rotWithShape="1">
          <a:blip r:embed="rId2">
            <a:extLst>
              <a:ext uri="{28A0092B-C50C-407E-A947-70E740481C1C}">
                <a14:useLocalDpi xmlns:a14="http://schemas.microsoft.com/office/drawing/2010/main" val="0"/>
              </a:ext>
            </a:extLst>
          </a:blip>
          <a:srcRect t="5036"/>
          <a:stretch/>
        </p:blipFill>
        <p:spPr>
          <a:xfrm>
            <a:off x="429042" y="1487156"/>
            <a:ext cx="8052916" cy="4809472"/>
          </a:xfrm>
          <a:prstGeom prst="rect">
            <a:avLst/>
          </a:prstGeom>
          <a:ln>
            <a:solidFill>
              <a:schemeClr val="bg1">
                <a:lumMod val="85000"/>
              </a:schemeClr>
            </a:solidFill>
          </a:ln>
        </p:spPr>
      </p:pic>
      <p:sp>
        <p:nvSpPr>
          <p:cNvPr id="8" name="TextBox 7">
            <a:extLst>
              <a:ext uri="{FF2B5EF4-FFF2-40B4-BE49-F238E27FC236}">
                <a16:creationId xmlns:a16="http://schemas.microsoft.com/office/drawing/2014/main" id="{62756488-E77A-1360-D5C1-4F42632DFD3F}"/>
              </a:ext>
            </a:extLst>
          </p:cNvPr>
          <p:cNvSpPr txBox="1"/>
          <p:nvPr/>
        </p:nvSpPr>
        <p:spPr>
          <a:xfrm>
            <a:off x="8691824" y="1497567"/>
            <a:ext cx="3139612" cy="351378"/>
          </a:xfrm>
          <a:prstGeom prst="rect">
            <a:avLst/>
          </a:prstGeom>
          <a:noFill/>
        </p:spPr>
        <p:txBody>
          <a:bodyPr wrap="square">
            <a:spAutoFit/>
          </a:bodyPr>
          <a:lstStyle/>
          <a:p>
            <a:pPr algn="just">
              <a:lnSpc>
                <a:spcPct val="115000"/>
              </a:lnSpc>
              <a:spcBef>
                <a:spcPts val="1200"/>
              </a:spcBef>
              <a:spcAft>
                <a:spcPts val="1200"/>
              </a:spcAft>
            </a:pP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Source: Created by the author </a:t>
            </a:r>
            <a:endParaRPr lang="en-TJ" sz="16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003958474"/>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552149"/>
          </a:xfrm>
        </p:spPr>
        <p:txBody>
          <a:bodyPr>
            <a:noAutofit/>
          </a:bodyPr>
          <a:lstStyle/>
          <a:p>
            <a:r>
              <a:rPr lang="ru-RU" sz="3600" dirty="0" err="1">
                <a:latin typeface="Arial" panose="020B0604020202020204" pitchFamily="34" charset="0"/>
                <a:cs typeface="Arial" panose="020B0604020202020204" pitchFamily="34" charset="0"/>
              </a:rPr>
              <a:t>Autarky</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Equilibrium</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Production</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and</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Consumption</a:t>
            </a:r>
            <a:endParaRPr lang="ru-RU" sz="36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1" y="1179474"/>
            <a:ext cx="11106467" cy="1031163"/>
          </a:xfrm>
        </p:spPr>
        <p:txBody>
          <a:bodyPr>
            <a:noAutofit/>
          </a:bodyPr>
          <a:lstStyle/>
          <a:p>
            <a:pPr marL="0" indent="0">
              <a:lnSpc>
                <a:spcPct val="100000"/>
              </a:lnSpc>
              <a:buNone/>
            </a:pPr>
            <a:r>
              <a:rPr lang="en-US" sz="2000" dirty="0">
                <a:latin typeface="Arial" panose="020B0604020202020204" pitchFamily="34" charset="0"/>
                <a:cs typeface="Arial" panose="020B0604020202020204" pitchFamily="34" charset="0"/>
              </a:rPr>
              <a:t>In </a:t>
            </a:r>
            <a:r>
              <a:rPr lang="en-US" sz="2000" b="1" dirty="0">
                <a:latin typeface="Arial" panose="020B0604020202020204" pitchFamily="34" charset="0"/>
                <a:cs typeface="Arial" panose="020B0604020202020204" pitchFamily="34" charset="0"/>
              </a:rPr>
              <a:t>autarky</a:t>
            </a:r>
            <a:r>
              <a:rPr lang="en-US" sz="2000" dirty="0">
                <a:latin typeface="Arial" panose="020B0604020202020204" pitchFamily="34" charset="0"/>
                <a:cs typeface="Arial" panose="020B0604020202020204" pitchFamily="34" charset="0"/>
              </a:rPr>
              <a:t>, in the immobile-factor model, consumption will occur at the only production point       possible. The </a:t>
            </a:r>
            <a:r>
              <a:rPr lang="en-US" sz="2000" b="1" dirty="0">
                <a:latin typeface="Arial" panose="020B0604020202020204" pitchFamily="34" charset="0"/>
                <a:cs typeface="Arial" panose="020B0604020202020204" pitchFamily="34" charset="0"/>
              </a:rPr>
              <a:t>autarky</a:t>
            </a:r>
            <a:r>
              <a:rPr lang="en-US" sz="2000" dirty="0">
                <a:latin typeface="Arial" panose="020B0604020202020204" pitchFamily="34" charset="0"/>
                <a:cs typeface="Arial" panose="020B0604020202020204" pitchFamily="34" charset="0"/>
              </a:rPr>
              <a:t> terms of trade for a good will be lower in the country with the productivity   advantage (or the greater factor endowment in that product).</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2050" name="Picture 2" descr="https://saylordotorg.github.io/text_international-trade-theory-and-policy/section_07/758d9cf0f6a5d2b85a489a5fa8f15cd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041" y="2210637"/>
            <a:ext cx="4327064" cy="3624842"/>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a:off x="4987331" y="3842188"/>
            <a:ext cx="2920720" cy="1815882"/>
          </a:xfrm>
          <a:prstGeom prst="rect">
            <a:avLst/>
          </a:prstGeom>
        </p:spPr>
        <p:txBody>
          <a:bodyPr wrap="square">
            <a:spAutoFit/>
          </a:bodyPr>
          <a:lstStyle/>
          <a:p>
            <a:r>
              <a:rPr lang="en-US" sz="1400" b="1" i="1" dirty="0">
                <a:latin typeface="Arial" panose="020B0604020202020204" pitchFamily="34" charset="0"/>
                <a:cs typeface="Arial" panose="020B0604020202020204" pitchFamily="34" charset="0"/>
              </a:rPr>
              <a:t>Source</a:t>
            </a:r>
            <a:r>
              <a:rPr lang="en-US" sz="1400" dirty="0">
                <a:latin typeface="Arial" panose="020B0604020202020204" pitchFamily="34" charset="0"/>
                <a:cs typeface="Arial" panose="020B0604020202020204" pitchFamily="34" charset="0"/>
              </a:rPr>
              <a:t>: </a:t>
            </a:r>
            <a:r>
              <a:rPr lang="ru-RU" sz="1400" dirty="0" err="1">
                <a:latin typeface="Arial" panose="020B0604020202020204" pitchFamily="34" charset="0"/>
                <a:cs typeface="Arial" panose="020B0604020202020204" pitchFamily="34" charset="0"/>
              </a:rPr>
              <a:t>Saylor</a:t>
            </a:r>
            <a:r>
              <a:rPr lang="ru-RU" sz="1400" dirty="0">
                <a:latin typeface="Arial" panose="020B0604020202020204" pitchFamily="34" charset="0"/>
                <a:cs typeface="Arial" panose="020B0604020202020204" pitchFamily="34" charset="0"/>
              </a:rPr>
              <a:t> </a:t>
            </a:r>
            <a:r>
              <a:rPr lang="ru-RU" sz="1400" dirty="0" err="1">
                <a:latin typeface="Arial" panose="020B0604020202020204" pitchFamily="34" charset="0"/>
                <a:cs typeface="Arial" panose="020B0604020202020204" pitchFamily="34" charset="0"/>
              </a:rPr>
              <a:t>Foundation</a:t>
            </a:r>
            <a:r>
              <a:rPr lang="ru-RU" sz="1400" dirty="0">
                <a:latin typeface="Arial" panose="020B0604020202020204" pitchFamily="34" charset="0"/>
                <a:cs typeface="Arial" panose="020B0604020202020204" pitchFamily="34" charset="0"/>
              </a:rPr>
              <a:t>. (</a:t>
            </a:r>
            <a:r>
              <a:rPr lang="ru-RU" sz="1400" dirty="0" err="1">
                <a:latin typeface="Arial" panose="020B0604020202020204" pitchFamily="34" charset="0"/>
                <a:cs typeface="Arial" panose="020B0604020202020204" pitchFamily="34" charset="0"/>
              </a:rPr>
              <a:t>n.d</a:t>
            </a:r>
            <a:r>
              <a:rPr lang="ru-RU" sz="1400" dirty="0">
                <a:latin typeface="Arial" panose="020B0604020202020204" pitchFamily="34" charset="0"/>
                <a:cs typeface="Arial" panose="020B0604020202020204" pitchFamily="34" charset="0"/>
              </a:rPr>
              <a:t>.). </a:t>
            </a:r>
            <a:r>
              <a:rPr lang="ru-RU" sz="1400" dirty="0" err="1">
                <a:latin typeface="Arial" panose="020B0604020202020204" pitchFamily="34" charset="0"/>
                <a:cs typeface="Arial" panose="020B0604020202020204" pitchFamily="34" charset="0"/>
              </a:rPr>
              <a:t>Autarky</a:t>
            </a:r>
            <a:r>
              <a:rPr lang="ru-RU" sz="1400" dirty="0">
                <a:latin typeface="Arial" panose="020B0604020202020204" pitchFamily="34" charset="0"/>
                <a:cs typeface="Arial" panose="020B0604020202020204" pitchFamily="34" charset="0"/>
              </a:rPr>
              <a:t> </a:t>
            </a:r>
            <a:r>
              <a:rPr lang="ru-RU" sz="1400" dirty="0" err="1">
                <a:latin typeface="Arial" panose="020B0604020202020204" pitchFamily="34" charset="0"/>
                <a:cs typeface="Arial" panose="020B0604020202020204" pitchFamily="34" charset="0"/>
              </a:rPr>
              <a:t>equilibrium</a:t>
            </a:r>
            <a:r>
              <a:rPr lang="ru-RU" sz="1400" dirty="0">
                <a:latin typeface="Arial" panose="020B0604020202020204" pitchFamily="34" charset="0"/>
                <a:cs typeface="Arial" panose="020B0604020202020204" pitchFamily="34" charset="0"/>
              </a:rPr>
              <a:t> </a:t>
            </a:r>
            <a:r>
              <a:rPr lang="ru-RU" sz="1400" dirty="0" err="1">
                <a:latin typeface="Arial" panose="020B0604020202020204" pitchFamily="34" charset="0"/>
                <a:cs typeface="Arial" panose="020B0604020202020204" pitchFamily="34" charset="0"/>
              </a:rPr>
              <a:t>in</a:t>
            </a:r>
            <a:r>
              <a:rPr lang="ru-RU" sz="1400" dirty="0">
                <a:latin typeface="Arial" panose="020B0604020202020204" pitchFamily="34" charset="0"/>
                <a:cs typeface="Arial" panose="020B0604020202020204" pitchFamily="34" charset="0"/>
              </a:rPr>
              <a:t> </a:t>
            </a:r>
            <a:r>
              <a:rPr lang="ru-RU" sz="1400" dirty="0" err="1">
                <a:latin typeface="Arial" panose="020B0604020202020204" pitchFamily="34" charset="0"/>
                <a:cs typeface="Arial" panose="020B0604020202020204" pitchFamily="34" charset="0"/>
              </a:rPr>
              <a:t>the</a:t>
            </a:r>
            <a:r>
              <a:rPr lang="ru-RU" sz="1400" dirty="0">
                <a:latin typeface="Arial" panose="020B0604020202020204" pitchFamily="34" charset="0"/>
                <a:cs typeface="Arial" panose="020B0604020202020204" pitchFamily="34" charset="0"/>
              </a:rPr>
              <a:t> </a:t>
            </a:r>
            <a:r>
              <a:rPr lang="ru-RU" sz="1400" dirty="0" err="1">
                <a:latin typeface="Arial" panose="020B0604020202020204" pitchFamily="34" charset="0"/>
                <a:cs typeface="Arial" panose="020B0604020202020204" pitchFamily="34" charset="0"/>
              </a:rPr>
              <a:t>immobile</a:t>
            </a:r>
            <a:r>
              <a:rPr lang="ru-RU" sz="1400" dirty="0">
                <a:latin typeface="Arial" panose="020B0604020202020204" pitchFamily="34" charset="0"/>
                <a:cs typeface="Arial" panose="020B0604020202020204" pitchFamily="34" charset="0"/>
              </a:rPr>
              <a:t> </a:t>
            </a:r>
            <a:r>
              <a:rPr lang="ru-RU" sz="1400" dirty="0" err="1">
                <a:latin typeface="Arial" panose="020B0604020202020204" pitchFamily="34" charset="0"/>
                <a:cs typeface="Arial" panose="020B0604020202020204" pitchFamily="34" charset="0"/>
              </a:rPr>
              <a:t>factor</a:t>
            </a:r>
            <a:r>
              <a:rPr lang="ru-RU" sz="1400" dirty="0">
                <a:latin typeface="Arial" panose="020B0604020202020204" pitchFamily="34" charset="0"/>
                <a:cs typeface="Arial" panose="020B0604020202020204" pitchFamily="34" charset="0"/>
              </a:rPr>
              <a:t> </a:t>
            </a:r>
            <a:r>
              <a:rPr lang="ru-RU" sz="1400" dirty="0" err="1">
                <a:latin typeface="Arial" panose="020B0604020202020204" pitchFamily="34" charset="0"/>
                <a:cs typeface="Arial" panose="020B0604020202020204" pitchFamily="34" charset="0"/>
              </a:rPr>
              <a:t>model</a:t>
            </a:r>
            <a:r>
              <a:rPr lang="ru-RU" sz="1400" dirty="0">
                <a:latin typeface="Arial" panose="020B0604020202020204" pitchFamily="34" charset="0"/>
                <a:cs typeface="Arial" panose="020B0604020202020204" pitchFamily="34" charset="0"/>
              </a:rPr>
              <a:t>. </a:t>
            </a:r>
            <a:r>
              <a:rPr lang="ru-RU" sz="1400" dirty="0" err="1">
                <a:latin typeface="Arial" panose="020B0604020202020204" pitchFamily="34" charset="0"/>
                <a:cs typeface="Arial" panose="020B0604020202020204" pitchFamily="34" charset="0"/>
              </a:rPr>
              <a:t>In</a:t>
            </a:r>
            <a:r>
              <a:rPr lang="ru-RU" sz="1400" dirty="0">
                <a:latin typeface="Arial" panose="020B0604020202020204" pitchFamily="34" charset="0"/>
                <a:cs typeface="Arial" panose="020B0604020202020204" pitchFamily="34" charset="0"/>
              </a:rPr>
              <a:t> </a:t>
            </a:r>
            <a:r>
              <a:rPr lang="ru-RU" sz="1400" dirty="0" err="1">
                <a:latin typeface="Arial" panose="020B0604020202020204" pitchFamily="34" charset="0"/>
                <a:cs typeface="Arial" panose="020B0604020202020204" pitchFamily="34" charset="0"/>
              </a:rPr>
              <a:t>International</a:t>
            </a:r>
            <a:r>
              <a:rPr lang="ru-RU" sz="1400" dirty="0">
                <a:latin typeface="Arial" panose="020B0604020202020204" pitchFamily="34" charset="0"/>
                <a:cs typeface="Arial" panose="020B0604020202020204" pitchFamily="34" charset="0"/>
              </a:rPr>
              <a:t> </a:t>
            </a:r>
            <a:r>
              <a:rPr lang="ru-RU" sz="1400" dirty="0" err="1">
                <a:latin typeface="Arial" panose="020B0604020202020204" pitchFamily="34" charset="0"/>
                <a:cs typeface="Arial" panose="020B0604020202020204" pitchFamily="34" charset="0"/>
              </a:rPr>
              <a:t>trade</a:t>
            </a:r>
            <a:r>
              <a:rPr lang="ru-RU" sz="1400" dirty="0">
                <a:latin typeface="Arial" panose="020B0604020202020204" pitchFamily="34" charset="0"/>
                <a:cs typeface="Arial" panose="020B0604020202020204" pitchFamily="34" charset="0"/>
              </a:rPr>
              <a:t>: </a:t>
            </a:r>
            <a:r>
              <a:rPr lang="ru-RU" sz="1400" dirty="0" err="1">
                <a:latin typeface="Arial" panose="020B0604020202020204" pitchFamily="34" charset="0"/>
                <a:cs typeface="Arial" panose="020B0604020202020204" pitchFamily="34" charset="0"/>
              </a:rPr>
              <a:t>Theory</a:t>
            </a:r>
            <a:r>
              <a:rPr lang="ru-RU" sz="1400" dirty="0">
                <a:latin typeface="Arial" panose="020B0604020202020204" pitchFamily="34" charset="0"/>
                <a:cs typeface="Arial" panose="020B0604020202020204" pitchFamily="34" charset="0"/>
              </a:rPr>
              <a:t> </a:t>
            </a:r>
            <a:r>
              <a:rPr lang="ru-RU" sz="1400" dirty="0" err="1">
                <a:latin typeface="Arial" panose="020B0604020202020204" pitchFamily="34" charset="0"/>
                <a:cs typeface="Arial" panose="020B0604020202020204" pitchFamily="34" charset="0"/>
              </a:rPr>
              <a:t>and</a:t>
            </a:r>
            <a:r>
              <a:rPr lang="ru-RU" sz="1400" dirty="0">
                <a:latin typeface="Arial" panose="020B0604020202020204" pitchFamily="34" charset="0"/>
                <a:cs typeface="Arial" panose="020B0604020202020204" pitchFamily="34" charset="0"/>
              </a:rPr>
              <a:t> </a:t>
            </a:r>
            <a:r>
              <a:rPr lang="ru-RU" sz="1400" dirty="0" err="1">
                <a:latin typeface="Arial" panose="020B0604020202020204" pitchFamily="34" charset="0"/>
                <a:cs typeface="Arial" panose="020B0604020202020204" pitchFamily="34" charset="0"/>
              </a:rPr>
              <a:t>policy</a:t>
            </a:r>
            <a:r>
              <a:rPr lang="ru-RU" sz="1400" dirty="0">
                <a:latin typeface="Arial" panose="020B0604020202020204" pitchFamily="34" charset="0"/>
                <a:cs typeface="Arial" panose="020B0604020202020204" pitchFamily="34" charset="0"/>
              </a:rPr>
              <a:t>. </a:t>
            </a:r>
            <a:r>
              <a:rPr lang="ru-RU" sz="1400" dirty="0" err="1">
                <a:latin typeface="Arial" panose="020B0604020202020204" pitchFamily="34" charset="0"/>
                <a:cs typeface="Arial" panose="020B0604020202020204" pitchFamily="34" charset="0"/>
              </a:rPr>
              <a:t>Retrieved</a:t>
            </a:r>
            <a:r>
              <a:rPr lang="ru-RU" sz="1400" dirty="0">
                <a:latin typeface="Arial" panose="020B0604020202020204" pitchFamily="34" charset="0"/>
                <a:cs typeface="Arial" panose="020B0604020202020204" pitchFamily="34" charset="0"/>
              </a:rPr>
              <a:t> </a:t>
            </a:r>
            <a:r>
              <a:rPr lang="en-US" sz="1400" dirty="0">
                <a:latin typeface="Arial" panose="020B0604020202020204" pitchFamily="34" charset="0"/>
                <a:cs typeface="Arial" panose="020B0604020202020204" pitchFamily="34" charset="0"/>
              </a:rPr>
              <a:t>          </a:t>
            </a:r>
            <a:r>
              <a:rPr lang="ru-RU" sz="1400" dirty="0">
                <a:latin typeface="Arial" panose="020B0604020202020204" pitchFamily="34" charset="0"/>
                <a:cs typeface="Arial" panose="020B0604020202020204" pitchFamily="34" charset="0"/>
              </a:rPr>
              <a:t> </a:t>
            </a:r>
            <a:r>
              <a:rPr lang="en-US" sz="1400" dirty="0">
                <a:latin typeface="Arial" panose="020B0604020202020204" pitchFamily="34" charset="0"/>
                <a:cs typeface="Arial" panose="020B0604020202020204" pitchFamily="34" charset="0"/>
              </a:rPr>
              <a:t>March </a:t>
            </a:r>
            <a:r>
              <a:rPr lang="ru-RU" sz="1400" dirty="0">
                <a:latin typeface="Arial" panose="020B0604020202020204" pitchFamily="34" charset="0"/>
                <a:cs typeface="Arial" panose="020B0604020202020204" pitchFamily="34" charset="0"/>
              </a:rPr>
              <a:t>1, 2026, </a:t>
            </a:r>
            <a:r>
              <a:rPr lang="ru-RU" sz="1400" dirty="0" err="1">
                <a:latin typeface="Arial" panose="020B0604020202020204" pitchFamily="34" charset="0"/>
                <a:cs typeface="Arial" panose="020B0604020202020204" pitchFamily="34" charset="0"/>
              </a:rPr>
              <a:t>from</a:t>
            </a:r>
            <a:r>
              <a:rPr lang="ru-RU" sz="1400" dirty="0">
                <a:latin typeface="Arial" panose="020B0604020202020204" pitchFamily="34" charset="0"/>
                <a:cs typeface="Arial" panose="020B0604020202020204" pitchFamily="34" charset="0"/>
              </a:rPr>
              <a:t> </a:t>
            </a:r>
            <a:r>
              <a:rPr lang="ru-RU" sz="1400" dirty="0">
                <a:latin typeface="Arial" panose="020B0604020202020204" pitchFamily="34" charset="0"/>
                <a:cs typeface="Arial" panose="020B0604020202020204" pitchFamily="34" charset="0"/>
                <a:hlinkClick r:id="rId3"/>
              </a:rPr>
              <a:t>https://saylordotorg.github.io/text_international-trade-theory-and-policy/s07-06-autarky-equilibrium-in-the-imm.html</a:t>
            </a:r>
            <a:r>
              <a:rPr lang="en-US" sz="1400" dirty="0">
                <a:latin typeface="Arial" panose="020B0604020202020204" pitchFamily="34" charset="0"/>
                <a:cs typeface="Arial" panose="020B0604020202020204" pitchFamily="34" charset="0"/>
              </a:rPr>
              <a:t> </a:t>
            </a:r>
            <a:endParaRPr lang="ru-RU"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65216136"/>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900992"/>
          </a:xfrm>
        </p:spPr>
        <p:txBody>
          <a:bodyPr>
            <a:noAutofit/>
          </a:bodyPr>
          <a:lstStyle/>
          <a:p>
            <a:r>
              <a:rPr lang="en-US" dirty="0">
                <a:latin typeface="Arial" panose="020B0604020202020204" pitchFamily="34" charset="0"/>
                <a:cs typeface="Arial" panose="020B0604020202020204" pitchFamily="34" charset="0"/>
              </a:rPr>
              <a:t>Figure 2. The Determination of Comparative Advantage via Opportunity Costs.</a:t>
            </a:r>
            <a:endParaRPr lang="ru-RU"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7" name="Picture 52"/>
          <p:cNvPicPr/>
          <p:nvPr/>
        </p:nvPicPr>
        <p:blipFill>
          <a:blip r:embed="rId2" cstate="print">
            <a:extLst>
              <a:ext uri="{28A0092B-C50C-407E-A947-70E740481C1C}">
                <a14:useLocalDpi xmlns:a14="http://schemas.microsoft.com/office/drawing/2010/main" val="0"/>
              </a:ext>
            </a:extLst>
          </a:blip>
          <a:stretch>
            <a:fillRect/>
          </a:stretch>
        </p:blipFill>
        <p:spPr>
          <a:xfrm>
            <a:off x="528902" y="1477108"/>
            <a:ext cx="8162922" cy="4923692"/>
          </a:xfrm>
          <a:prstGeom prst="rect">
            <a:avLst/>
          </a:prstGeom>
        </p:spPr>
      </p:pic>
      <p:sp>
        <p:nvSpPr>
          <p:cNvPr id="2" name="TextBox 1">
            <a:extLst>
              <a:ext uri="{FF2B5EF4-FFF2-40B4-BE49-F238E27FC236}">
                <a16:creationId xmlns:a16="http://schemas.microsoft.com/office/drawing/2014/main" id="{0C481184-95CD-B6D7-5A9C-0DD9DA3FC26E}"/>
              </a:ext>
            </a:extLst>
          </p:cNvPr>
          <p:cNvSpPr txBox="1"/>
          <p:nvPr/>
        </p:nvSpPr>
        <p:spPr>
          <a:xfrm>
            <a:off x="8691824" y="1497567"/>
            <a:ext cx="3139612" cy="351378"/>
          </a:xfrm>
          <a:prstGeom prst="rect">
            <a:avLst/>
          </a:prstGeom>
          <a:noFill/>
        </p:spPr>
        <p:txBody>
          <a:bodyPr wrap="square">
            <a:spAutoFit/>
          </a:bodyPr>
          <a:lstStyle/>
          <a:p>
            <a:pPr algn="just">
              <a:lnSpc>
                <a:spcPct val="115000"/>
              </a:lnSpc>
              <a:spcBef>
                <a:spcPts val="1200"/>
              </a:spcBef>
              <a:spcAft>
                <a:spcPts val="1200"/>
              </a:spcAft>
            </a:pP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Source: Created by the author </a:t>
            </a:r>
            <a:endParaRPr lang="en-TJ" sz="16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987448039"/>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Autofit/>
          </a:bodyPr>
          <a:lstStyle/>
          <a:p>
            <a:r>
              <a:rPr lang="ru-RU" dirty="0" err="1">
                <a:latin typeface="Arial" panose="020B0604020202020204" pitchFamily="34" charset="0"/>
                <a:cs typeface="Arial" panose="020B0604020202020204" pitchFamily="34" charset="0"/>
              </a:rPr>
              <a:t>Free</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Trade</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Equilibrium</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Specialization</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and</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Gains</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from</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Trade</a:t>
            </a:r>
            <a:endParaRPr lang="ru-RU"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7006738" cy="4681060"/>
          </a:xfrm>
        </p:spPr>
        <p:txBody>
          <a:bodyPr>
            <a:normAutofit/>
          </a:bodyPr>
          <a:lstStyle/>
          <a:p>
            <a:pPr marL="0" indent="0">
              <a:lnSpc>
                <a:spcPct val="150000"/>
              </a:lnSpc>
              <a:buNone/>
            </a:pPr>
            <a:r>
              <a:rPr lang="en-US" sz="2000" b="1" dirty="0">
                <a:latin typeface="Arial" panose="020B0604020202020204" pitchFamily="34" charset="0"/>
                <a:cs typeface="Arial" panose="020B0604020202020204" pitchFamily="34" charset="0"/>
              </a:rPr>
              <a:t>Krugman </a:t>
            </a:r>
            <a:r>
              <a:rPr lang="en-US" sz="2000" dirty="0">
                <a:latin typeface="Arial" panose="020B0604020202020204" pitchFamily="34" charset="0"/>
                <a:cs typeface="Arial" panose="020B0604020202020204" pitchFamily="34" charset="0"/>
              </a:rPr>
              <a:t>(1981) argues that with economies of  scale and   imperfect competition, trade generates gains  through            </a:t>
            </a:r>
            <a:r>
              <a:rPr lang="en-US" sz="2000" dirty="0" err="1">
                <a:latin typeface="Arial" panose="020B0604020202020204" pitchFamily="34" charset="0"/>
                <a:cs typeface="Arial" panose="020B0604020202020204" pitchFamily="34" charset="0"/>
              </a:rPr>
              <a:t>intraindustry</a:t>
            </a:r>
            <a:r>
              <a:rPr lang="en-US" sz="2000" dirty="0">
                <a:latin typeface="Arial" panose="020B0604020202020204" pitchFamily="34" charset="0"/>
                <a:cs typeface="Arial" panose="020B0604020202020204" pitchFamily="34" charset="0"/>
              </a:rPr>
              <a:t> specialization. Countries exchange  similar       goods by expanding market size, increasing product variety, and reducing average costs, even when countries are               identical in resources and technology.</a:t>
            </a:r>
            <a:endParaRPr lang="en-US" sz="14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96653571"/>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3" y="415342"/>
            <a:ext cx="11428012" cy="780412"/>
          </a:xfrm>
        </p:spPr>
        <p:txBody>
          <a:bodyPr>
            <a:noAutofit/>
          </a:bodyPr>
          <a:lstStyle/>
          <a:p>
            <a:r>
              <a:rPr lang="ru-RU" sz="2800" dirty="0" err="1">
                <a:latin typeface="Arial" panose="020B0604020202020204" pitchFamily="34" charset="0"/>
                <a:cs typeface="Arial" panose="020B0604020202020204" pitchFamily="34" charset="0"/>
              </a:rPr>
              <a:t>Figure</a:t>
            </a:r>
            <a:r>
              <a:rPr lang="ru-RU" sz="2800" dirty="0">
                <a:latin typeface="Arial" panose="020B0604020202020204" pitchFamily="34" charset="0"/>
                <a:cs typeface="Arial" panose="020B0604020202020204" pitchFamily="34" charset="0"/>
              </a:rPr>
              <a:t> 3. </a:t>
            </a:r>
            <a:r>
              <a:rPr lang="ru-RU" sz="2800" dirty="0" err="1">
                <a:latin typeface="Arial" panose="020B0604020202020204" pitchFamily="34" charset="0"/>
                <a:cs typeface="Arial" panose="020B0604020202020204" pitchFamily="34" charset="0"/>
              </a:rPr>
              <a:t>Ricardian</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Model</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Free</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Trade</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Equilibrium</a:t>
            </a:r>
            <a:r>
              <a:rPr lang="ru-RU" sz="2800" dirty="0">
                <a:latin typeface="Arial" panose="020B0604020202020204" pitchFamily="34" charset="0"/>
                <a:cs typeface="Arial" panose="020B0604020202020204" pitchFamily="34" charset="0"/>
              </a:rPr>
              <a:t>, </a:t>
            </a:r>
            <a:r>
              <a:rPr lang="en-US"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Specialization</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and</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Gains</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from</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Trade</a:t>
            </a:r>
            <a:r>
              <a:rPr lang="ru-RU" sz="2800" dirty="0">
                <a:latin typeface="Arial" panose="020B0604020202020204" pitchFamily="34" charset="0"/>
                <a:cs typeface="Arial" panose="020B0604020202020204" pitchFamily="34" charset="0"/>
              </a:rPr>
              <a:t>.</a:t>
            </a:r>
            <a:endParaRPr lang="ko-KR" altLang="en-US" sz="36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7" name="Picture 53"/>
          <p:cNvPicPr>
            <a:picLocks noGrp="1"/>
          </p:cNvPicPr>
          <p:nvPr>
            <p:ph idx="1"/>
          </p:nvPr>
        </p:nvPicPr>
        <p:blipFill rotWithShape="1">
          <a:blip r:embed="rId2">
            <a:extLst>
              <a:ext uri="{28A0092B-C50C-407E-A947-70E740481C1C}">
                <a14:useLocalDpi xmlns:a14="http://schemas.microsoft.com/office/drawing/2010/main" val="0"/>
              </a:ext>
            </a:extLst>
          </a:blip>
          <a:srcRect l="-1" t="5576" r="49911" b="42273"/>
          <a:stretch/>
        </p:blipFill>
        <p:spPr bwMode="auto">
          <a:xfrm>
            <a:off x="429043" y="1406769"/>
            <a:ext cx="6484223" cy="4190162"/>
          </a:xfrm>
          <a:prstGeom prst="rect">
            <a:avLst/>
          </a:prstGeom>
          <a:ln>
            <a:noFill/>
          </a:ln>
          <a:extLst>
            <a:ext uri="{53640926-AAD7-44D8-BBD7-CCE9431645EC}">
              <a14:shadowObscured xmlns:a14="http://schemas.microsoft.com/office/drawing/2010/main"/>
            </a:ext>
          </a:extLst>
        </p:spPr>
      </p:pic>
      <p:sp>
        <p:nvSpPr>
          <p:cNvPr id="2" name="TextBox 1">
            <a:extLst>
              <a:ext uri="{FF2B5EF4-FFF2-40B4-BE49-F238E27FC236}">
                <a16:creationId xmlns:a16="http://schemas.microsoft.com/office/drawing/2014/main" id="{B88DBCBE-2641-C891-0EFD-B116F26D6FCB}"/>
              </a:ext>
            </a:extLst>
          </p:cNvPr>
          <p:cNvSpPr txBox="1"/>
          <p:nvPr/>
        </p:nvSpPr>
        <p:spPr>
          <a:xfrm>
            <a:off x="531542" y="5807946"/>
            <a:ext cx="3139612" cy="351378"/>
          </a:xfrm>
          <a:prstGeom prst="rect">
            <a:avLst/>
          </a:prstGeom>
          <a:noFill/>
        </p:spPr>
        <p:txBody>
          <a:bodyPr wrap="square">
            <a:spAutoFit/>
          </a:bodyPr>
          <a:lstStyle/>
          <a:p>
            <a:pPr algn="just">
              <a:lnSpc>
                <a:spcPct val="115000"/>
              </a:lnSpc>
              <a:spcBef>
                <a:spcPts val="1200"/>
              </a:spcBef>
              <a:spcAft>
                <a:spcPts val="1200"/>
              </a:spcAft>
            </a:pP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Source: Created by the author </a:t>
            </a:r>
            <a:endParaRPr lang="en-TJ" sz="16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4167791970"/>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7" name="Picture 72"/>
          <p:cNvPicPr/>
          <p:nvPr/>
        </p:nvPicPr>
        <p:blipFill rotWithShape="1">
          <a:blip r:embed="rId2">
            <a:extLst>
              <a:ext uri="{28A0092B-C50C-407E-A947-70E740481C1C}">
                <a14:useLocalDpi xmlns:a14="http://schemas.microsoft.com/office/drawing/2010/main" val="0"/>
              </a:ext>
            </a:extLst>
          </a:blip>
          <a:srcRect l="50089" t="5576" b="41285"/>
          <a:stretch/>
        </p:blipFill>
        <p:spPr bwMode="auto">
          <a:xfrm>
            <a:off x="465178" y="1273893"/>
            <a:ext cx="5423404" cy="3243856"/>
          </a:xfrm>
          <a:prstGeom prst="rect">
            <a:avLst/>
          </a:prstGeom>
          <a:ln>
            <a:noFill/>
          </a:ln>
          <a:extLst>
            <a:ext uri="{53640926-AAD7-44D8-BBD7-CCE9431645EC}">
              <a14:shadowObscured xmlns:a14="http://schemas.microsoft.com/office/drawing/2010/main"/>
            </a:ext>
          </a:extLst>
        </p:spPr>
      </p:pic>
      <p:pic>
        <p:nvPicPr>
          <p:cNvPr id="8" name="Picture 73"/>
          <p:cNvPicPr/>
          <p:nvPr/>
        </p:nvPicPr>
        <p:blipFill rotWithShape="1">
          <a:blip r:embed="rId2">
            <a:extLst>
              <a:ext uri="{28A0092B-C50C-407E-A947-70E740481C1C}">
                <a14:useLocalDpi xmlns:a14="http://schemas.microsoft.com/office/drawing/2010/main" val="0"/>
              </a:ext>
            </a:extLst>
          </a:blip>
          <a:srcRect l="417" t="57812" r="50189" b="755"/>
          <a:stretch/>
        </p:blipFill>
        <p:spPr bwMode="auto">
          <a:xfrm>
            <a:off x="6096000" y="410761"/>
            <a:ext cx="5529943" cy="3212684"/>
          </a:xfrm>
          <a:prstGeom prst="rect">
            <a:avLst/>
          </a:prstGeom>
          <a:ln>
            <a:solidFill>
              <a:schemeClr val="tx1">
                <a:lumMod val="50000"/>
                <a:lumOff val="50000"/>
              </a:schemeClr>
            </a:solidFill>
          </a:ln>
          <a:extLst>
            <a:ext uri="{53640926-AAD7-44D8-BBD7-CCE9431645EC}">
              <a14:shadowObscured xmlns:a14="http://schemas.microsoft.com/office/drawing/2010/main"/>
            </a:ext>
          </a:extLst>
        </p:spPr>
      </p:pic>
      <p:sp>
        <p:nvSpPr>
          <p:cNvPr id="3" name="Прямоугольник 2"/>
          <p:cNvSpPr/>
          <p:nvPr/>
        </p:nvSpPr>
        <p:spPr>
          <a:xfrm>
            <a:off x="465178" y="521231"/>
            <a:ext cx="2324675" cy="584775"/>
          </a:xfrm>
          <a:prstGeom prst="rect">
            <a:avLst/>
          </a:prstGeom>
        </p:spPr>
        <p:txBody>
          <a:bodyPr wrap="none">
            <a:spAutoFit/>
          </a:bodyPr>
          <a:lstStyle/>
          <a:p>
            <a:r>
              <a:rPr lang="ru-RU" sz="3200" dirty="0" err="1">
                <a:latin typeface="Arial" panose="020B0604020202020204" pitchFamily="34" charset="0"/>
                <a:cs typeface="Arial" panose="020B0604020202020204" pitchFamily="34" charset="0"/>
              </a:rPr>
              <a:t>Figure</a:t>
            </a:r>
            <a:r>
              <a:rPr lang="ru-RU" sz="3200" dirty="0">
                <a:latin typeface="Arial" panose="020B0604020202020204" pitchFamily="34" charset="0"/>
                <a:cs typeface="Arial" panose="020B0604020202020204" pitchFamily="34" charset="0"/>
              </a:rPr>
              <a:t> 3…</a:t>
            </a:r>
            <a:r>
              <a:rPr lang="en-US" sz="3200" dirty="0">
                <a:latin typeface="Arial" panose="020B0604020202020204" pitchFamily="34" charset="0"/>
                <a:cs typeface="Arial" panose="020B0604020202020204" pitchFamily="34" charset="0"/>
              </a:rPr>
              <a:t>.</a:t>
            </a:r>
            <a:r>
              <a:rPr lang="ru-RU" sz="3200" dirty="0">
                <a:latin typeface="Arial" panose="020B0604020202020204" pitchFamily="34" charset="0"/>
                <a:cs typeface="Arial" panose="020B0604020202020204" pitchFamily="34" charset="0"/>
              </a:rPr>
              <a:t> </a:t>
            </a:r>
            <a:endParaRPr lang="ru-RU" sz="3200" dirty="0"/>
          </a:p>
        </p:txBody>
      </p:sp>
      <p:sp>
        <p:nvSpPr>
          <p:cNvPr id="2" name="TextBox 1">
            <a:extLst>
              <a:ext uri="{FF2B5EF4-FFF2-40B4-BE49-F238E27FC236}">
                <a16:creationId xmlns:a16="http://schemas.microsoft.com/office/drawing/2014/main" id="{39A1F38A-DC70-464C-950E-72DCC6E21811}"/>
              </a:ext>
            </a:extLst>
          </p:cNvPr>
          <p:cNvSpPr txBox="1"/>
          <p:nvPr/>
        </p:nvSpPr>
        <p:spPr>
          <a:xfrm>
            <a:off x="465178" y="4685636"/>
            <a:ext cx="3139612" cy="351378"/>
          </a:xfrm>
          <a:prstGeom prst="rect">
            <a:avLst/>
          </a:prstGeom>
          <a:noFill/>
        </p:spPr>
        <p:txBody>
          <a:bodyPr wrap="square">
            <a:spAutoFit/>
          </a:bodyPr>
          <a:lstStyle/>
          <a:p>
            <a:pPr algn="just">
              <a:lnSpc>
                <a:spcPct val="115000"/>
              </a:lnSpc>
              <a:spcBef>
                <a:spcPts val="1200"/>
              </a:spcBef>
              <a:spcAft>
                <a:spcPts val="1200"/>
              </a:spcAft>
            </a:pP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Source: Created by the author </a:t>
            </a:r>
            <a:endParaRPr lang="en-TJ" sz="1600"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4" name="TextBox 3">
            <a:extLst>
              <a:ext uri="{FF2B5EF4-FFF2-40B4-BE49-F238E27FC236}">
                <a16:creationId xmlns:a16="http://schemas.microsoft.com/office/drawing/2014/main" id="{7C92C318-6C69-6A43-1C9B-298171986567}"/>
              </a:ext>
            </a:extLst>
          </p:cNvPr>
          <p:cNvSpPr txBox="1"/>
          <p:nvPr/>
        </p:nvSpPr>
        <p:spPr>
          <a:xfrm>
            <a:off x="6096000" y="3753878"/>
            <a:ext cx="3139612" cy="351378"/>
          </a:xfrm>
          <a:prstGeom prst="rect">
            <a:avLst/>
          </a:prstGeom>
          <a:noFill/>
        </p:spPr>
        <p:txBody>
          <a:bodyPr wrap="square">
            <a:spAutoFit/>
          </a:bodyPr>
          <a:lstStyle/>
          <a:p>
            <a:pPr algn="just">
              <a:lnSpc>
                <a:spcPct val="115000"/>
              </a:lnSpc>
              <a:spcBef>
                <a:spcPts val="1200"/>
              </a:spcBef>
              <a:spcAft>
                <a:spcPts val="1200"/>
              </a:spcAft>
            </a:pP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Source: Created by the author </a:t>
            </a:r>
            <a:endParaRPr lang="en-TJ" sz="16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958931370"/>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634313" y="465584"/>
            <a:ext cx="11557687" cy="509106"/>
          </a:xfrm>
        </p:spPr>
        <p:txBody>
          <a:bodyPr>
            <a:normAutofit fontScale="90000"/>
          </a:bodyPr>
          <a:lstStyle/>
          <a:p>
            <a:r>
              <a:rPr lang="en-US" sz="3600" dirty="0">
                <a:latin typeface="Arial" panose="020B0604020202020204" pitchFamily="34" charset="0"/>
                <a:cs typeface="Arial" panose="020B0604020202020204" pitchFamily="34" charset="0"/>
              </a:rPr>
              <a:t>Figure 4. </a:t>
            </a:r>
            <a:r>
              <a:rPr lang="ru-RU" sz="3600" dirty="0" err="1">
                <a:latin typeface="Arial" panose="020B0604020202020204" pitchFamily="34" charset="0"/>
                <a:cs typeface="Arial" panose="020B0604020202020204" pitchFamily="34" charset="0"/>
              </a:rPr>
              <a:t>The</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Role</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of</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Wages</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and</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the</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Limits</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to</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Trade</a:t>
            </a:r>
            <a:endParaRPr lang="ko-KR" altLang="en-US" sz="44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7" name="Picture 74"/>
          <p:cNvPicPr>
            <a:picLocks noGrp="1"/>
          </p:cNvPicPr>
          <p:nvPr>
            <p:ph idx="1"/>
          </p:nvPr>
        </p:nvPicPr>
        <p:blipFill rotWithShape="1">
          <a:blip r:embed="rId2">
            <a:extLst>
              <a:ext uri="{28A0092B-C50C-407E-A947-70E740481C1C}">
                <a14:useLocalDpi xmlns:a14="http://schemas.microsoft.com/office/drawing/2010/main" val="0"/>
              </a:ext>
            </a:extLst>
          </a:blip>
          <a:srcRect t="8200" r="49910" b="46533"/>
          <a:stretch/>
        </p:blipFill>
        <p:spPr bwMode="auto">
          <a:xfrm>
            <a:off x="634312" y="1205248"/>
            <a:ext cx="4851661" cy="2655331"/>
          </a:xfrm>
          <a:prstGeom prst="rect">
            <a:avLst/>
          </a:prstGeom>
          <a:ln>
            <a:noFill/>
          </a:ln>
          <a:extLst>
            <a:ext uri="{53640926-AAD7-44D8-BBD7-CCE9431645EC}">
              <a14:shadowObscured xmlns:a14="http://schemas.microsoft.com/office/drawing/2010/main"/>
            </a:ext>
          </a:extLst>
        </p:spPr>
      </p:pic>
      <p:pic>
        <p:nvPicPr>
          <p:cNvPr id="8" name="Picture 75"/>
          <p:cNvPicPr/>
          <p:nvPr/>
        </p:nvPicPr>
        <p:blipFill rotWithShape="1">
          <a:blip r:embed="rId2">
            <a:extLst>
              <a:ext uri="{28A0092B-C50C-407E-A947-70E740481C1C}">
                <a14:useLocalDpi xmlns:a14="http://schemas.microsoft.com/office/drawing/2010/main" val="0"/>
              </a:ext>
            </a:extLst>
          </a:blip>
          <a:srcRect l="50269" t="8199" b="45868"/>
          <a:stretch/>
        </p:blipFill>
        <p:spPr bwMode="auto">
          <a:xfrm>
            <a:off x="5576051" y="1205247"/>
            <a:ext cx="5426895" cy="2655331"/>
          </a:xfrm>
          <a:prstGeom prst="rect">
            <a:avLst/>
          </a:prstGeom>
          <a:ln>
            <a:noFill/>
          </a:ln>
          <a:extLst>
            <a:ext uri="{53640926-AAD7-44D8-BBD7-CCE9431645EC}">
              <a14:shadowObscured xmlns:a14="http://schemas.microsoft.com/office/drawing/2010/main"/>
            </a:ext>
          </a:extLst>
        </p:spPr>
      </p:pic>
      <p:pic>
        <p:nvPicPr>
          <p:cNvPr id="9" name="Picture 54"/>
          <p:cNvPicPr/>
          <p:nvPr/>
        </p:nvPicPr>
        <p:blipFill rotWithShape="1">
          <a:blip r:embed="rId2">
            <a:extLst>
              <a:ext uri="{28A0092B-C50C-407E-A947-70E740481C1C}">
                <a14:useLocalDpi xmlns:a14="http://schemas.microsoft.com/office/drawing/2010/main" val="0"/>
              </a:ext>
            </a:extLst>
          </a:blip>
          <a:srcRect t="53141" r="49728"/>
          <a:stretch/>
        </p:blipFill>
        <p:spPr bwMode="auto">
          <a:xfrm>
            <a:off x="2960461" y="3984035"/>
            <a:ext cx="5051023" cy="2474540"/>
          </a:xfrm>
          <a:prstGeom prst="rect">
            <a:avLst/>
          </a:prstGeom>
          <a:ln>
            <a:noFill/>
          </a:ln>
          <a:extLst>
            <a:ext uri="{53640926-AAD7-44D8-BBD7-CCE9431645EC}">
              <a14:shadowObscured xmlns:a14="http://schemas.microsoft.com/office/drawing/2010/main"/>
            </a:ext>
          </a:extLst>
        </p:spPr>
      </p:pic>
      <p:sp>
        <p:nvSpPr>
          <p:cNvPr id="2" name="TextBox 1">
            <a:extLst>
              <a:ext uri="{FF2B5EF4-FFF2-40B4-BE49-F238E27FC236}">
                <a16:creationId xmlns:a16="http://schemas.microsoft.com/office/drawing/2014/main" id="{FCB7D62E-4FCC-E6B6-E6AD-70B0403EE0FF}"/>
              </a:ext>
            </a:extLst>
          </p:cNvPr>
          <p:cNvSpPr txBox="1"/>
          <p:nvPr/>
        </p:nvSpPr>
        <p:spPr>
          <a:xfrm>
            <a:off x="8011484" y="4091135"/>
            <a:ext cx="3139612" cy="351378"/>
          </a:xfrm>
          <a:prstGeom prst="rect">
            <a:avLst/>
          </a:prstGeom>
          <a:noFill/>
        </p:spPr>
        <p:txBody>
          <a:bodyPr wrap="square">
            <a:spAutoFit/>
          </a:bodyPr>
          <a:lstStyle/>
          <a:p>
            <a:pPr algn="just">
              <a:lnSpc>
                <a:spcPct val="115000"/>
              </a:lnSpc>
              <a:spcBef>
                <a:spcPts val="1200"/>
              </a:spcBef>
              <a:spcAft>
                <a:spcPts val="1200"/>
              </a:spcAft>
            </a:pP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Source: Created by the author </a:t>
            </a:r>
            <a:endParaRPr lang="en-TJ" sz="16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768937022"/>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ru-RU" sz="3600" dirty="0" err="1">
                <a:latin typeface="Arial" panose="020B0604020202020204" pitchFamily="34" charset="0"/>
                <a:cs typeface="Arial" panose="020B0604020202020204" pitchFamily="34" charset="0"/>
              </a:rPr>
              <a:t>Extensions</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and</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Limitations</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of</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the</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Ricardian</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Model</a:t>
            </a:r>
            <a:endParaRPr lang="ko-KR" altLang="en-US" sz="44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559672" y="1540223"/>
            <a:ext cx="7479010" cy="4681060"/>
          </a:xfrm>
        </p:spPr>
        <p:txBody>
          <a:bodyPr>
            <a:normAutofit/>
          </a:bodyPr>
          <a:lstStyle/>
          <a:p>
            <a:pPr marL="0" indent="0">
              <a:lnSpc>
                <a:spcPct val="150000"/>
              </a:lnSpc>
              <a:buNone/>
            </a:pPr>
            <a:r>
              <a:rPr lang="en-US" sz="2000" dirty="0">
                <a:latin typeface="Arial" panose="020B0604020202020204" pitchFamily="34" charset="0"/>
                <a:cs typeface="Arial" panose="020B0604020202020204" pitchFamily="34" charset="0"/>
              </a:rPr>
              <a:t>The </a:t>
            </a:r>
            <a:r>
              <a:rPr lang="en-US" sz="2000" b="1" dirty="0" err="1">
                <a:latin typeface="Arial" panose="020B0604020202020204" pitchFamily="34" charset="0"/>
                <a:cs typeface="Arial" panose="020B0604020202020204" pitchFamily="34" charset="0"/>
              </a:rPr>
              <a:t>Ricardian</a:t>
            </a:r>
            <a:r>
              <a:rPr lang="en-US" sz="2000" dirty="0">
                <a:latin typeface="Arial" panose="020B0604020202020204" pitchFamily="34" charset="0"/>
                <a:cs typeface="Arial" panose="020B0604020202020204" pitchFamily="34" charset="0"/>
              </a:rPr>
              <a:t> model has been extended (e.g., </a:t>
            </a:r>
            <a:r>
              <a:rPr lang="en-US" sz="2000" dirty="0" err="1">
                <a:latin typeface="Arial" panose="020B0604020202020204" pitchFamily="34" charset="0"/>
                <a:cs typeface="Arial" panose="020B0604020202020204" pitchFamily="34" charset="0"/>
              </a:rPr>
              <a:t>Dornbusch</a:t>
            </a:r>
            <a:r>
              <a:rPr lang="en-US" sz="2000" dirty="0">
                <a:latin typeface="Arial" panose="020B0604020202020204" pitchFamily="34" charset="0"/>
                <a:cs typeface="Arial" panose="020B0604020202020204" pitchFamily="34" charset="0"/>
              </a:rPr>
              <a:t>-Fischer-Samuelson continuum of goods, non-traded goods, transport costs) but suffers key limitations: it assumes only labor as a         factor, ignores income distribution effects (despite evidence         trade creates winners and losers), rules out economies of scale and imperfect competition, and treats technology as </a:t>
            </a:r>
            <a:r>
              <a:rPr lang="en-US" sz="2000" dirty="0" err="1">
                <a:latin typeface="Arial" panose="020B0604020202020204" pitchFamily="34" charset="0"/>
                <a:cs typeface="Arial" panose="020B0604020202020204" pitchFamily="34" charset="0"/>
              </a:rPr>
              <a:t>exogenousleading</a:t>
            </a:r>
            <a:r>
              <a:rPr lang="en-US" sz="2000" dirty="0">
                <a:latin typeface="Arial" panose="020B0604020202020204" pitchFamily="34" charset="0"/>
                <a:cs typeface="Arial" panose="020B0604020202020204" pitchFamily="34" charset="0"/>
              </a:rPr>
              <a:t>  to the </a:t>
            </a:r>
            <a:r>
              <a:rPr lang="en-US" sz="2000" dirty="0" err="1">
                <a:latin typeface="Arial" panose="020B0604020202020204" pitchFamily="34" charset="0"/>
                <a:cs typeface="Arial" panose="020B0604020202020204" pitchFamily="34" charset="0"/>
              </a:rPr>
              <a:t>Heckscher</a:t>
            </a:r>
            <a:r>
              <a:rPr lang="en-US" sz="2000" dirty="0">
                <a:latin typeface="Arial" panose="020B0604020202020204" pitchFamily="34" charset="0"/>
                <a:cs typeface="Arial" panose="020B0604020202020204" pitchFamily="34" charset="0"/>
              </a:rPr>
              <a:t>-Ohlin model, which incorporates          multiple factors of production.</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584243172"/>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1081862"/>
          </a:xfrm>
        </p:spPr>
        <p:txBody>
          <a:bodyPr>
            <a:noAutofit/>
          </a:bodyPr>
          <a:lstStyle/>
          <a:p>
            <a:r>
              <a:rPr lang="ru-RU" sz="3600" dirty="0" err="1">
                <a:latin typeface="Arial" panose="020B0604020202020204" pitchFamily="34" charset="0"/>
                <a:cs typeface="Arial" panose="020B0604020202020204" pitchFamily="34" charset="0"/>
              </a:rPr>
              <a:t>The</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Heckscher-Ohlin</a:t>
            </a:r>
            <a:r>
              <a:rPr lang="ru-RU" sz="3600" dirty="0">
                <a:latin typeface="Arial" panose="020B0604020202020204" pitchFamily="34" charset="0"/>
                <a:cs typeface="Arial" panose="020B0604020202020204" pitchFamily="34" charset="0"/>
              </a:rPr>
              <a:t> (H-O) </a:t>
            </a:r>
            <a:r>
              <a:rPr lang="ru-RU" sz="3600" dirty="0" err="1">
                <a:latin typeface="Arial" panose="020B0604020202020204" pitchFamily="34" charset="0"/>
                <a:cs typeface="Arial" panose="020B0604020202020204" pitchFamily="34" charset="0"/>
              </a:rPr>
              <a:t>Model</a:t>
            </a:r>
            <a:r>
              <a:rPr lang="ru-RU" sz="3600" dirty="0">
                <a:latin typeface="Arial" panose="020B0604020202020204" pitchFamily="34" charset="0"/>
                <a:cs typeface="Arial" panose="020B0604020202020204" pitchFamily="34" charset="0"/>
              </a:rPr>
              <a:t>: A </a:t>
            </a:r>
            <a:r>
              <a:rPr lang="ru-RU" sz="3600" dirty="0" err="1">
                <a:latin typeface="Arial" panose="020B0604020202020204" pitchFamily="34" charset="0"/>
                <a:cs typeface="Arial" panose="020B0604020202020204" pitchFamily="34" charset="0"/>
              </a:rPr>
              <a:t>General</a:t>
            </a:r>
            <a:r>
              <a:rPr lang="ru-RU" sz="3600" dirty="0">
                <a:latin typeface="Arial" panose="020B0604020202020204" pitchFamily="34" charset="0"/>
                <a:cs typeface="Arial" panose="020B0604020202020204" pitchFamily="34" charset="0"/>
              </a:rPr>
              <a:t> </a:t>
            </a:r>
            <a:br>
              <a:rPr lang="en-US" sz="3600" dirty="0">
                <a:latin typeface="Arial" panose="020B0604020202020204" pitchFamily="34" charset="0"/>
                <a:cs typeface="Arial" panose="020B0604020202020204" pitchFamily="34" charset="0"/>
              </a:rPr>
            </a:br>
            <a:r>
              <a:rPr lang="ru-RU" sz="3600" dirty="0" err="1">
                <a:latin typeface="Arial" panose="020B0604020202020204" pitchFamily="34" charset="0"/>
                <a:cs typeface="Arial" panose="020B0604020202020204" pitchFamily="34" charset="0"/>
              </a:rPr>
              <a:t>Equilibrium</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Approach</a:t>
            </a:r>
            <a:endParaRPr lang="ru-RU" sz="36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900973"/>
            <a:ext cx="8262782" cy="4681060"/>
          </a:xfrm>
        </p:spPr>
        <p:txBody>
          <a:bodyPr>
            <a:normAutofit fontScale="85000" lnSpcReduction="20000"/>
          </a:bodyPr>
          <a:lstStyle/>
          <a:p>
            <a:pPr marL="0" indent="0">
              <a:lnSpc>
                <a:spcPct val="150000"/>
              </a:lnSpc>
              <a:buNone/>
            </a:pPr>
            <a:r>
              <a:rPr lang="ru-RU" dirty="0" err="1"/>
              <a:t>The</a:t>
            </a:r>
            <a:r>
              <a:rPr lang="ru-RU" dirty="0"/>
              <a:t> </a:t>
            </a:r>
            <a:r>
              <a:rPr lang="ru-RU" dirty="0" err="1"/>
              <a:t>Heckscher-Ohlin</a:t>
            </a:r>
            <a:r>
              <a:rPr lang="ru-RU" dirty="0"/>
              <a:t> </a:t>
            </a:r>
            <a:r>
              <a:rPr lang="ru-RU" dirty="0" err="1"/>
              <a:t>model</a:t>
            </a:r>
            <a:r>
              <a:rPr lang="ru-RU" dirty="0"/>
              <a:t>, </a:t>
            </a:r>
            <a:r>
              <a:rPr lang="ru-RU" dirty="0" err="1"/>
              <a:t>developed</a:t>
            </a:r>
            <a:r>
              <a:rPr lang="ru-RU" dirty="0"/>
              <a:t> </a:t>
            </a:r>
            <a:r>
              <a:rPr lang="ru-RU" dirty="0" err="1"/>
              <a:t>by</a:t>
            </a:r>
            <a:r>
              <a:rPr lang="ru-RU" dirty="0"/>
              <a:t> </a:t>
            </a:r>
            <a:r>
              <a:rPr lang="ru-RU" dirty="0" err="1"/>
              <a:t>Eli</a:t>
            </a:r>
            <a:r>
              <a:rPr lang="ru-RU" dirty="0"/>
              <a:t> </a:t>
            </a:r>
            <a:r>
              <a:rPr lang="en-US" dirty="0"/>
              <a:t>      </a:t>
            </a:r>
            <a:r>
              <a:rPr lang="ru-RU" dirty="0" err="1"/>
              <a:t>Heckscher</a:t>
            </a:r>
            <a:r>
              <a:rPr lang="ru-RU" dirty="0"/>
              <a:t> (1919) </a:t>
            </a:r>
            <a:r>
              <a:rPr lang="en-US" dirty="0"/>
              <a:t>&amp;</a:t>
            </a:r>
            <a:r>
              <a:rPr lang="ru-RU" dirty="0"/>
              <a:t> </a:t>
            </a:r>
            <a:r>
              <a:rPr lang="ru-RU" dirty="0" err="1"/>
              <a:t>Bertil</a:t>
            </a:r>
            <a:r>
              <a:rPr lang="ru-RU" dirty="0"/>
              <a:t> </a:t>
            </a:r>
            <a:r>
              <a:rPr lang="ru-RU" dirty="0" err="1"/>
              <a:t>Ohlin</a:t>
            </a:r>
            <a:r>
              <a:rPr lang="ru-RU" dirty="0"/>
              <a:t> (1933), </a:t>
            </a:r>
            <a:r>
              <a:rPr lang="ru-RU" dirty="0" err="1"/>
              <a:t>represents</a:t>
            </a:r>
            <a:r>
              <a:rPr lang="ru-RU" dirty="0"/>
              <a:t> a </a:t>
            </a:r>
            <a:r>
              <a:rPr lang="ru-RU" dirty="0" err="1"/>
              <a:t>significant</a:t>
            </a:r>
            <a:r>
              <a:rPr lang="ru-RU" dirty="0"/>
              <a:t> </a:t>
            </a:r>
            <a:r>
              <a:rPr lang="ru-RU" dirty="0" err="1"/>
              <a:t>advance</a:t>
            </a:r>
            <a:r>
              <a:rPr lang="ru-RU" dirty="0"/>
              <a:t> </a:t>
            </a:r>
            <a:r>
              <a:rPr lang="ru-RU" dirty="0" err="1"/>
              <a:t>over</a:t>
            </a:r>
            <a:r>
              <a:rPr lang="ru-RU" dirty="0"/>
              <a:t> </a:t>
            </a:r>
            <a:r>
              <a:rPr lang="ru-RU" dirty="0" err="1"/>
              <a:t>the</a:t>
            </a:r>
            <a:r>
              <a:rPr lang="ru-RU" dirty="0"/>
              <a:t> </a:t>
            </a:r>
            <a:r>
              <a:rPr lang="ru-RU" dirty="0" err="1"/>
              <a:t>Ricardian</a:t>
            </a:r>
            <a:r>
              <a:rPr lang="ru-RU" dirty="0"/>
              <a:t> </a:t>
            </a:r>
            <a:r>
              <a:rPr lang="ru-RU" dirty="0" err="1"/>
              <a:t>model</a:t>
            </a:r>
            <a:r>
              <a:rPr lang="ru-RU" dirty="0"/>
              <a:t>. </a:t>
            </a:r>
            <a:r>
              <a:rPr lang="en-US" dirty="0"/>
              <a:t>   </a:t>
            </a:r>
            <a:r>
              <a:rPr lang="ru-RU" dirty="0" err="1"/>
              <a:t>While</a:t>
            </a:r>
            <a:r>
              <a:rPr lang="ru-RU" dirty="0"/>
              <a:t> </a:t>
            </a:r>
            <a:r>
              <a:rPr lang="ru-RU" dirty="0" err="1"/>
              <a:t>Ricardo</a:t>
            </a:r>
            <a:r>
              <a:rPr lang="ru-RU" dirty="0"/>
              <a:t> </a:t>
            </a:r>
            <a:r>
              <a:rPr lang="ru-RU" dirty="0" err="1"/>
              <a:t>emphasized</a:t>
            </a:r>
            <a:r>
              <a:rPr lang="ru-RU" dirty="0"/>
              <a:t> </a:t>
            </a:r>
            <a:r>
              <a:rPr lang="ru-RU" dirty="0" err="1"/>
              <a:t>technology</a:t>
            </a:r>
            <a:r>
              <a:rPr lang="ru-RU" dirty="0"/>
              <a:t> </a:t>
            </a:r>
            <a:r>
              <a:rPr lang="ru-RU" dirty="0" err="1"/>
              <a:t>differences</a:t>
            </a:r>
            <a:r>
              <a:rPr lang="ru-RU" dirty="0"/>
              <a:t>, </a:t>
            </a:r>
            <a:r>
              <a:rPr lang="ru-RU" dirty="0" err="1"/>
              <a:t>the</a:t>
            </a:r>
            <a:r>
              <a:rPr lang="ru-RU" dirty="0"/>
              <a:t> H-O </a:t>
            </a:r>
            <a:r>
              <a:rPr lang="ru-RU" dirty="0" err="1"/>
              <a:t>model</a:t>
            </a:r>
            <a:r>
              <a:rPr lang="ru-RU" dirty="0"/>
              <a:t> </a:t>
            </a:r>
            <a:r>
              <a:rPr lang="ru-RU" dirty="0" err="1"/>
              <a:t>proposes</a:t>
            </a:r>
            <a:r>
              <a:rPr lang="ru-RU" dirty="0"/>
              <a:t> </a:t>
            </a:r>
            <a:r>
              <a:rPr lang="ru-RU" dirty="0" err="1"/>
              <a:t>that</a:t>
            </a:r>
            <a:r>
              <a:rPr lang="ru-RU" dirty="0"/>
              <a:t> </a:t>
            </a:r>
            <a:r>
              <a:rPr lang="ru-RU" dirty="0" err="1"/>
              <a:t>the</a:t>
            </a:r>
            <a:r>
              <a:rPr lang="ru-RU" dirty="0"/>
              <a:t> </a:t>
            </a:r>
            <a:r>
              <a:rPr lang="ru-RU" dirty="0" err="1"/>
              <a:t>fundamental</a:t>
            </a:r>
            <a:r>
              <a:rPr lang="en-US" dirty="0"/>
              <a:t>     </a:t>
            </a:r>
            <a:r>
              <a:rPr lang="ru-RU" dirty="0" err="1"/>
              <a:t>cause</a:t>
            </a:r>
            <a:r>
              <a:rPr lang="ru-RU" dirty="0"/>
              <a:t> </a:t>
            </a:r>
            <a:r>
              <a:rPr lang="ru-RU" dirty="0" err="1"/>
              <a:t>of</a:t>
            </a:r>
            <a:r>
              <a:rPr lang="ru-RU" dirty="0"/>
              <a:t> </a:t>
            </a:r>
            <a:r>
              <a:rPr lang="ru-RU" dirty="0" err="1"/>
              <a:t>comparative</a:t>
            </a:r>
            <a:r>
              <a:rPr lang="ru-RU" dirty="0"/>
              <a:t> </a:t>
            </a:r>
            <a:r>
              <a:rPr lang="ru-RU" dirty="0" err="1"/>
              <a:t>advantage</a:t>
            </a:r>
            <a:r>
              <a:rPr lang="ru-RU" dirty="0"/>
              <a:t> </a:t>
            </a:r>
            <a:r>
              <a:rPr lang="ru-RU" dirty="0" err="1"/>
              <a:t>is</a:t>
            </a:r>
            <a:r>
              <a:rPr lang="ru-RU" dirty="0"/>
              <a:t> </a:t>
            </a:r>
            <a:r>
              <a:rPr lang="ru-RU" dirty="0" err="1"/>
              <a:t>differences</a:t>
            </a:r>
            <a:r>
              <a:rPr lang="ru-RU" dirty="0"/>
              <a:t> </a:t>
            </a:r>
            <a:r>
              <a:rPr lang="ru-RU" dirty="0" err="1"/>
              <a:t>in</a:t>
            </a:r>
            <a:r>
              <a:rPr lang="ru-RU" dirty="0"/>
              <a:t> </a:t>
            </a:r>
            <a:r>
              <a:rPr lang="en-US" dirty="0"/>
              <a:t>  </a:t>
            </a:r>
            <a:r>
              <a:rPr lang="ru-RU" dirty="0" err="1"/>
              <a:t>countries</a:t>
            </a:r>
            <a:r>
              <a:rPr lang="ru-RU" dirty="0"/>
              <a:t>' </a:t>
            </a:r>
            <a:r>
              <a:rPr lang="ru-RU" b="1" dirty="0" err="1"/>
              <a:t>factor</a:t>
            </a:r>
            <a:r>
              <a:rPr lang="ru-RU" b="1" dirty="0"/>
              <a:t> </a:t>
            </a:r>
            <a:r>
              <a:rPr lang="ru-RU" b="1" dirty="0" err="1"/>
              <a:t>endowments</a:t>
            </a:r>
            <a:r>
              <a:rPr lang="en-US" dirty="0"/>
              <a:t> </a:t>
            </a:r>
            <a:r>
              <a:rPr lang="ru-RU" dirty="0" err="1"/>
              <a:t>their</a:t>
            </a:r>
            <a:r>
              <a:rPr lang="ru-RU" dirty="0"/>
              <a:t> </a:t>
            </a:r>
            <a:r>
              <a:rPr lang="ru-RU" dirty="0" err="1"/>
              <a:t>relative</a:t>
            </a:r>
            <a:r>
              <a:rPr lang="ru-RU" dirty="0"/>
              <a:t> </a:t>
            </a:r>
            <a:r>
              <a:rPr lang="en-US" dirty="0"/>
              <a:t>        </a:t>
            </a:r>
            <a:r>
              <a:rPr lang="ru-RU" dirty="0" err="1"/>
              <a:t>supplies</a:t>
            </a:r>
            <a:r>
              <a:rPr lang="ru-RU" dirty="0"/>
              <a:t> </a:t>
            </a:r>
            <a:r>
              <a:rPr lang="ru-RU" dirty="0" err="1"/>
              <a:t>of</a:t>
            </a:r>
            <a:r>
              <a:rPr lang="ru-RU" dirty="0"/>
              <a:t> </a:t>
            </a:r>
            <a:r>
              <a:rPr lang="ru-RU" dirty="0" err="1"/>
              <a:t>labor</a:t>
            </a:r>
            <a:r>
              <a:rPr lang="ru-RU" dirty="0"/>
              <a:t>, </a:t>
            </a:r>
            <a:r>
              <a:rPr lang="ru-RU" dirty="0" err="1"/>
              <a:t>capital</a:t>
            </a:r>
            <a:r>
              <a:rPr lang="ru-RU" dirty="0"/>
              <a:t>, </a:t>
            </a:r>
            <a:r>
              <a:rPr lang="ru-RU" dirty="0" err="1"/>
              <a:t>land</a:t>
            </a:r>
            <a:r>
              <a:rPr lang="ru-RU" dirty="0"/>
              <a:t>, </a:t>
            </a:r>
            <a:r>
              <a:rPr lang="ru-RU" dirty="0" err="1"/>
              <a:t>etc</a:t>
            </a:r>
            <a:r>
              <a:rPr lang="ru-RU" dirty="0"/>
              <a:t>.</a:t>
            </a:r>
          </a:p>
          <a:p>
            <a:pPr marL="0" indent="0">
              <a:lnSpc>
                <a:spcPct val="150000"/>
              </a:lnSpc>
              <a:buNone/>
            </a:pPr>
            <a:endParaRPr lang="en-US" sz="20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952459214"/>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1011524"/>
          </a:xfrm>
        </p:spPr>
        <p:txBody>
          <a:bodyPr>
            <a:noAutofit/>
          </a:bodyPr>
          <a:lstStyle/>
          <a:p>
            <a:r>
              <a:rPr lang="ru-RU" sz="3600" dirty="0" err="1">
                <a:latin typeface="Arial" panose="020B0604020202020204" pitchFamily="34" charset="0"/>
                <a:cs typeface="Arial" panose="020B0604020202020204" pitchFamily="34" charset="0"/>
              </a:rPr>
              <a:t>From</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Labor</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Productivity</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to</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Factor</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Endowments</a:t>
            </a:r>
            <a:r>
              <a:rPr lang="ru-RU" sz="3600" dirty="0">
                <a:latin typeface="Arial" panose="020B0604020202020204" pitchFamily="34" charset="0"/>
                <a:cs typeface="Arial" panose="020B0604020202020204" pitchFamily="34" charset="0"/>
              </a:rPr>
              <a:t>: </a:t>
            </a:r>
            <a:r>
              <a:rPr lang="en-US"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Motivation</a:t>
            </a:r>
            <a:endParaRPr lang="ko-KR" altLang="en-US" sz="44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7931187" cy="4681060"/>
          </a:xfrm>
        </p:spPr>
        <p:txBody>
          <a:bodyPr>
            <a:normAutofit/>
          </a:bodyPr>
          <a:lstStyle/>
          <a:p>
            <a:pPr marL="0" indent="0">
              <a:lnSpc>
                <a:spcPct val="150000"/>
              </a:lnSpc>
              <a:buNone/>
            </a:pPr>
            <a:r>
              <a:rPr lang="en-US" sz="2000" dirty="0">
                <a:latin typeface="Arial" panose="020B0604020202020204" pitchFamily="34" charset="0"/>
                <a:cs typeface="Arial" panose="020B0604020202020204" pitchFamily="34" charset="0"/>
              </a:rPr>
              <a:t>While the </a:t>
            </a:r>
            <a:r>
              <a:rPr lang="en-US" sz="2000" dirty="0" err="1">
                <a:latin typeface="Arial" panose="020B0604020202020204" pitchFamily="34" charset="0"/>
                <a:cs typeface="Arial" panose="020B0604020202020204" pitchFamily="34" charset="0"/>
              </a:rPr>
              <a:t>Ricardian</a:t>
            </a:r>
            <a:r>
              <a:rPr lang="en-US" sz="2000" dirty="0">
                <a:latin typeface="Arial" panose="020B0604020202020204" pitchFamily="34" charset="0"/>
                <a:cs typeface="Arial" panose="020B0604020202020204" pitchFamily="34" charset="0"/>
              </a:rPr>
              <a:t> model assumes only labor as a factor of             production, the </a:t>
            </a:r>
            <a:r>
              <a:rPr lang="en-US" sz="2000" dirty="0" err="1">
                <a:latin typeface="Arial" panose="020B0604020202020204" pitchFamily="34" charset="0"/>
                <a:cs typeface="Arial" panose="020B0604020202020204" pitchFamily="34" charset="0"/>
              </a:rPr>
              <a:t>Heckscher</a:t>
            </a:r>
            <a:r>
              <a:rPr lang="en-US" sz="2000" dirty="0">
                <a:latin typeface="Arial" panose="020B0604020202020204" pitchFamily="34" charset="0"/>
                <a:cs typeface="Arial" panose="020B0604020202020204" pitchFamily="34" charset="0"/>
              </a:rPr>
              <a:t>-Ohlin (H-O) model introduces factor          intensity goods differ in their use of labor, capital, and land and factor endowments countries differ in their relative abundance of these        inputs. Building on this, the </a:t>
            </a:r>
            <a:r>
              <a:rPr lang="en-US" sz="2000" dirty="0" err="1">
                <a:latin typeface="Arial" panose="020B0604020202020204" pitchFamily="34" charset="0"/>
                <a:cs typeface="Arial" panose="020B0604020202020204" pitchFamily="34" charset="0"/>
              </a:rPr>
              <a:t>Heckscher</a:t>
            </a:r>
            <a:r>
              <a:rPr lang="en-US" sz="2000" dirty="0">
                <a:latin typeface="Arial" panose="020B0604020202020204" pitchFamily="34" charset="0"/>
                <a:cs typeface="Arial" panose="020B0604020202020204" pitchFamily="34" charset="0"/>
              </a:rPr>
              <a:t>-Ohlin theorem states that a          country will export goods that use its abundant factors intensively     and import goods that use its scarce factors intensively, shifting the          explanation for trade patterns from technological differences to         differences in countries' relative factor endowments.</a:t>
            </a:r>
            <a:endParaRPr lang="en-US" sz="12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21659915"/>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ru-RU" sz="3600" dirty="0" err="1">
                <a:latin typeface="Arial" panose="020B0604020202020204" pitchFamily="34" charset="0"/>
                <a:cs typeface="Arial" panose="020B0604020202020204" pitchFamily="34" charset="0"/>
              </a:rPr>
              <a:t>Core</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Assumptions</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of</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the</a:t>
            </a:r>
            <a:r>
              <a:rPr lang="ru-RU" sz="3600" dirty="0">
                <a:latin typeface="Arial" panose="020B0604020202020204" pitchFamily="34" charset="0"/>
                <a:cs typeface="Arial" panose="020B0604020202020204" pitchFamily="34" charset="0"/>
              </a:rPr>
              <a:t> 2x2x2 H-O </a:t>
            </a:r>
            <a:r>
              <a:rPr lang="ru-RU" sz="3600" dirty="0" err="1">
                <a:latin typeface="Arial" panose="020B0604020202020204" pitchFamily="34" charset="0"/>
                <a:cs typeface="Arial" panose="020B0604020202020204" pitchFamily="34" charset="0"/>
              </a:rPr>
              <a:t>Model</a:t>
            </a:r>
            <a:endParaRPr lang="ko-KR" altLang="en-US" sz="44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7941235" cy="4681060"/>
          </a:xfrm>
        </p:spPr>
        <p:txBody>
          <a:bodyPr>
            <a:normAutofit fontScale="77500" lnSpcReduction="20000"/>
          </a:bodyPr>
          <a:lstStyle/>
          <a:p>
            <a:pPr marL="0" indent="0">
              <a:lnSpc>
                <a:spcPct val="150000"/>
              </a:lnSpc>
              <a:buNone/>
            </a:pPr>
            <a:r>
              <a:rPr lang="en-US" dirty="0"/>
              <a:t>The </a:t>
            </a:r>
            <a:r>
              <a:rPr lang="en-US" b="1" dirty="0"/>
              <a:t>2x2x2 </a:t>
            </a:r>
            <a:r>
              <a:rPr lang="en-US" b="1" dirty="0" err="1"/>
              <a:t>Heckscher</a:t>
            </a:r>
            <a:r>
              <a:rPr lang="en-US" b="1" dirty="0"/>
              <a:t>-Ohlin </a:t>
            </a:r>
            <a:r>
              <a:rPr lang="en-US" dirty="0"/>
              <a:t>model assumes two           countries, two goods, and two factors of production    (labor and capital), with identical technologies across  countries, constant returns to scale, perfect competition, identical homothetic preferences, free trade, and     factors that are mobile domestically but immobile      internationally, so that differences in factor             endowments alone determine the pattern of trade.</a:t>
            </a:r>
            <a:endParaRPr lang="en-US" sz="20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570121170"/>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BZ" sz="3600" dirty="0">
                <a:latin typeface="Arial" panose="020B0604020202020204" pitchFamily="34" charset="0"/>
                <a:cs typeface="Arial" panose="020B0604020202020204" pitchFamily="34" charset="0"/>
              </a:rPr>
              <a:t>F</a:t>
            </a:r>
            <a:r>
              <a:rPr lang="en-US" sz="3600" dirty="0" err="1">
                <a:latin typeface="Arial" panose="020B0604020202020204" pitchFamily="34" charset="0"/>
                <a:cs typeface="Arial" panose="020B0604020202020204" pitchFamily="34" charset="0"/>
              </a:rPr>
              <a:t>igure</a:t>
            </a:r>
            <a:r>
              <a:rPr lang="en-US" sz="3600" dirty="0">
                <a:latin typeface="Arial" panose="020B0604020202020204" pitchFamily="34" charset="0"/>
                <a:cs typeface="Arial" panose="020B0604020202020204" pitchFamily="34" charset="0"/>
              </a:rPr>
              <a:t> 5. Core Assumption of the 2x2x2 H-O Model</a:t>
            </a:r>
            <a:endParaRPr lang="ko-KR" altLang="en-US" sz="36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7" name="Picture 55"/>
          <p:cNvPicPr>
            <a:picLocks noGrp="1"/>
          </p:cNvPicPr>
          <p:nvPr>
            <p:ph idx="1"/>
          </p:nvPr>
        </p:nvPicPr>
        <p:blipFill rotWithShape="1">
          <a:blip r:embed="rId2">
            <a:clrChange>
              <a:clrFrom>
                <a:srgbClr val="F1F4F4"/>
              </a:clrFrom>
              <a:clrTo>
                <a:srgbClr val="F1F4F4">
                  <a:alpha val="0"/>
                </a:srgbClr>
              </a:clrTo>
            </a:clrChange>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t="7544"/>
          <a:stretch/>
        </p:blipFill>
        <p:spPr bwMode="auto">
          <a:xfrm>
            <a:off x="429042" y="1444369"/>
            <a:ext cx="8797925" cy="4436841"/>
          </a:xfrm>
          <a:prstGeom prst="rect">
            <a:avLst/>
          </a:prstGeom>
          <a:ln>
            <a:noFill/>
          </a:ln>
          <a:extLst>
            <a:ext uri="{53640926-AAD7-44D8-BBD7-CCE9431645EC}">
              <a14:shadowObscured xmlns:a14="http://schemas.microsoft.com/office/drawing/2010/main"/>
            </a:ext>
          </a:extLst>
        </p:spPr>
      </p:pic>
      <p:sp>
        <p:nvSpPr>
          <p:cNvPr id="2" name="TextBox 1">
            <a:extLst>
              <a:ext uri="{FF2B5EF4-FFF2-40B4-BE49-F238E27FC236}">
                <a16:creationId xmlns:a16="http://schemas.microsoft.com/office/drawing/2014/main" id="{3053D87B-BC47-E116-55C7-741C13DA6F3E}"/>
              </a:ext>
            </a:extLst>
          </p:cNvPr>
          <p:cNvSpPr txBox="1"/>
          <p:nvPr/>
        </p:nvSpPr>
        <p:spPr>
          <a:xfrm>
            <a:off x="429042" y="5970416"/>
            <a:ext cx="3139612" cy="351378"/>
          </a:xfrm>
          <a:prstGeom prst="rect">
            <a:avLst/>
          </a:prstGeom>
          <a:noFill/>
        </p:spPr>
        <p:txBody>
          <a:bodyPr wrap="square">
            <a:spAutoFit/>
          </a:bodyPr>
          <a:lstStyle/>
          <a:p>
            <a:pPr algn="just">
              <a:lnSpc>
                <a:spcPct val="115000"/>
              </a:lnSpc>
              <a:spcBef>
                <a:spcPts val="1200"/>
              </a:spcBef>
              <a:spcAft>
                <a:spcPts val="1200"/>
              </a:spcAft>
            </a:pP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Source: Created by the author </a:t>
            </a:r>
            <a:endParaRPr lang="en-TJ" sz="16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404215118"/>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ru-RU" dirty="0" err="1"/>
              <a:t>Key</a:t>
            </a:r>
            <a:r>
              <a:rPr lang="ru-RU" dirty="0"/>
              <a:t> </a:t>
            </a:r>
            <a:r>
              <a:rPr lang="ru-RU" dirty="0" err="1"/>
              <a:t>Concepts</a:t>
            </a:r>
            <a:r>
              <a:rPr lang="ru-RU" dirty="0"/>
              <a:t>: </a:t>
            </a:r>
            <a:r>
              <a:rPr lang="ru-RU" dirty="0" err="1"/>
              <a:t>Factor</a:t>
            </a:r>
            <a:r>
              <a:rPr lang="ru-RU" dirty="0"/>
              <a:t> </a:t>
            </a:r>
            <a:r>
              <a:rPr lang="ru-RU" dirty="0" err="1"/>
              <a:t>Abundance</a:t>
            </a:r>
            <a:r>
              <a:rPr lang="ru-RU" dirty="0"/>
              <a:t> </a:t>
            </a:r>
            <a:r>
              <a:rPr lang="ru-RU" dirty="0" err="1"/>
              <a:t>and</a:t>
            </a:r>
            <a:r>
              <a:rPr lang="ru-RU" dirty="0"/>
              <a:t> </a:t>
            </a:r>
            <a:r>
              <a:rPr lang="ru-RU" dirty="0" err="1"/>
              <a:t>Factor</a:t>
            </a:r>
            <a:r>
              <a:rPr lang="ru-RU" dirty="0"/>
              <a:t> </a:t>
            </a:r>
            <a:r>
              <a:rPr lang="ru-RU" dirty="0" err="1"/>
              <a:t>Intensity</a:t>
            </a:r>
            <a:endParaRPr lang="ru-RU" dirty="0"/>
          </a:p>
        </p:txBody>
      </p:sp>
      <p:graphicFrame>
        <p:nvGraphicFramePr>
          <p:cNvPr id="2" name="Объект 1"/>
          <p:cNvGraphicFramePr>
            <a:graphicFrameLocks noGrp="1"/>
          </p:cNvGraphicFramePr>
          <p:nvPr>
            <p:ph idx="1"/>
            <p:extLst>
              <p:ext uri="{D42A27DB-BD31-4B8C-83A1-F6EECF244321}">
                <p14:modId xmlns:p14="http://schemas.microsoft.com/office/powerpoint/2010/main" val="3723934579"/>
              </p:ext>
            </p:extLst>
          </p:nvPr>
        </p:nvGraphicFramePr>
        <p:xfrm>
          <a:off x="547576" y="1348645"/>
          <a:ext cx="8023668" cy="4994983"/>
        </p:xfrm>
        <a:graphic>
          <a:graphicData uri="http://schemas.openxmlformats.org/drawingml/2006/table">
            <a:tbl>
              <a:tblPr firstRow="1" firstCol="1" bandRow="1">
                <a:tableStyleId>{7DF18680-E054-41AD-8BC1-D1AEF772440D}</a:tableStyleId>
              </a:tblPr>
              <a:tblGrid>
                <a:gridCol w="1984609">
                  <a:extLst>
                    <a:ext uri="{9D8B030D-6E8A-4147-A177-3AD203B41FA5}">
                      <a16:colId xmlns:a16="http://schemas.microsoft.com/office/drawing/2014/main" val="1582602511"/>
                    </a:ext>
                  </a:extLst>
                </a:gridCol>
                <a:gridCol w="2989841">
                  <a:extLst>
                    <a:ext uri="{9D8B030D-6E8A-4147-A177-3AD203B41FA5}">
                      <a16:colId xmlns:a16="http://schemas.microsoft.com/office/drawing/2014/main" val="2503576115"/>
                    </a:ext>
                  </a:extLst>
                </a:gridCol>
                <a:gridCol w="3049218">
                  <a:extLst>
                    <a:ext uri="{9D8B030D-6E8A-4147-A177-3AD203B41FA5}">
                      <a16:colId xmlns:a16="http://schemas.microsoft.com/office/drawing/2014/main" val="2458545549"/>
                    </a:ext>
                  </a:extLst>
                </a:gridCol>
              </a:tblGrid>
              <a:tr h="331142">
                <a:tc>
                  <a:txBody>
                    <a:bodyPr/>
                    <a:lstStyle/>
                    <a:p>
                      <a:pPr marL="0" marR="0">
                        <a:spcBef>
                          <a:spcPts val="0"/>
                        </a:spcBef>
                        <a:spcAft>
                          <a:spcPts val="0"/>
                        </a:spcAft>
                      </a:pPr>
                      <a:r>
                        <a:rPr lang="ru-RU" sz="1600" dirty="0" err="1">
                          <a:effectLst/>
                          <a:latin typeface="Arial" panose="020B0604020202020204" pitchFamily="34" charset="0"/>
                          <a:cs typeface="Arial" panose="020B0604020202020204" pitchFamily="34" charset="0"/>
                        </a:rPr>
                        <a:t>Feature</a:t>
                      </a:r>
                      <a:endParaRPr lang="ru-RU" sz="1600" dirty="0">
                        <a:effectLst/>
                        <a:latin typeface="Arial" panose="020B0604020202020204" pitchFamily="34" charset="0"/>
                        <a:ea typeface="Calibri" panose="020F0502020204030204" pitchFamily="34" charset="0"/>
                        <a:cs typeface="Arial" panose="020B0604020202020204" pitchFamily="34" charset="0"/>
                      </a:endParaRPr>
                    </a:p>
                  </a:txBody>
                  <a:tcPr marL="57378" marR="57378" marT="0" marB="0" anchor="ctr"/>
                </a:tc>
                <a:tc>
                  <a:txBody>
                    <a:bodyPr/>
                    <a:lstStyle/>
                    <a:p>
                      <a:pPr marL="0" marR="0">
                        <a:spcBef>
                          <a:spcPts val="0"/>
                        </a:spcBef>
                        <a:spcAft>
                          <a:spcPts val="0"/>
                        </a:spcAft>
                      </a:pPr>
                      <a:r>
                        <a:rPr lang="ru-RU" sz="1600" dirty="0" err="1">
                          <a:effectLst/>
                          <a:latin typeface="Arial" panose="020B0604020202020204" pitchFamily="34" charset="0"/>
                          <a:cs typeface="Arial" panose="020B0604020202020204" pitchFamily="34" charset="0"/>
                        </a:rPr>
                        <a:t>Factor</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Abundance</a:t>
                      </a:r>
                      <a:endParaRPr lang="ru-RU" sz="1600" dirty="0">
                        <a:effectLst/>
                        <a:latin typeface="Arial" panose="020B0604020202020204" pitchFamily="34" charset="0"/>
                        <a:ea typeface="Calibri" panose="020F0502020204030204" pitchFamily="34" charset="0"/>
                        <a:cs typeface="Arial" panose="020B0604020202020204" pitchFamily="34" charset="0"/>
                      </a:endParaRPr>
                    </a:p>
                  </a:txBody>
                  <a:tcPr marL="57378" marR="57378" marT="0" marB="0" anchor="ctr"/>
                </a:tc>
                <a:tc>
                  <a:txBody>
                    <a:bodyPr/>
                    <a:lstStyle/>
                    <a:p>
                      <a:pPr marL="0" marR="0">
                        <a:spcBef>
                          <a:spcPts val="0"/>
                        </a:spcBef>
                        <a:spcAft>
                          <a:spcPts val="0"/>
                        </a:spcAft>
                      </a:pPr>
                      <a:r>
                        <a:rPr lang="ru-RU" sz="1600" dirty="0" err="1">
                          <a:effectLst/>
                          <a:latin typeface="Arial" panose="020B0604020202020204" pitchFamily="34" charset="0"/>
                          <a:cs typeface="Arial" panose="020B0604020202020204" pitchFamily="34" charset="0"/>
                        </a:rPr>
                        <a:t>Factor</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Intensity</a:t>
                      </a:r>
                      <a:endParaRPr lang="ru-RU" sz="1600" dirty="0">
                        <a:effectLst/>
                        <a:latin typeface="Arial" panose="020B0604020202020204" pitchFamily="34" charset="0"/>
                        <a:ea typeface="Calibri" panose="020F0502020204030204" pitchFamily="34" charset="0"/>
                        <a:cs typeface="Arial" panose="020B0604020202020204" pitchFamily="34" charset="0"/>
                      </a:endParaRPr>
                    </a:p>
                  </a:txBody>
                  <a:tcPr marL="57378" marR="57378" marT="0" marB="0" anchor="ctr"/>
                </a:tc>
                <a:extLst>
                  <a:ext uri="{0D108BD9-81ED-4DB2-BD59-A6C34878D82A}">
                    <a16:rowId xmlns:a16="http://schemas.microsoft.com/office/drawing/2014/main" val="142429118"/>
                  </a:ext>
                </a:extLst>
              </a:tr>
              <a:tr h="331142">
                <a:tc>
                  <a:txBody>
                    <a:bodyPr/>
                    <a:lstStyle/>
                    <a:p>
                      <a:pPr marL="0" marR="0">
                        <a:spcBef>
                          <a:spcPts val="0"/>
                        </a:spcBef>
                        <a:spcAft>
                          <a:spcPts val="0"/>
                        </a:spcAft>
                      </a:pPr>
                      <a:r>
                        <a:rPr lang="ru-RU" sz="1600" dirty="0" err="1">
                          <a:effectLst/>
                          <a:latin typeface="Arial" panose="020B0604020202020204" pitchFamily="34" charset="0"/>
                          <a:cs typeface="Arial" panose="020B0604020202020204" pitchFamily="34" charset="0"/>
                        </a:rPr>
                        <a:t>Entity</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Described</a:t>
                      </a:r>
                      <a:endParaRPr lang="ru-RU" sz="1600" dirty="0">
                        <a:effectLst/>
                        <a:latin typeface="Arial" panose="020B0604020202020204" pitchFamily="34" charset="0"/>
                        <a:ea typeface="Calibri" panose="020F0502020204030204" pitchFamily="34" charset="0"/>
                        <a:cs typeface="Arial" panose="020B0604020202020204" pitchFamily="34" charset="0"/>
                      </a:endParaRPr>
                    </a:p>
                  </a:txBody>
                  <a:tcPr marL="57378" marR="57378" marT="0" marB="0" anchor="ctr"/>
                </a:tc>
                <a:tc>
                  <a:txBody>
                    <a:bodyPr/>
                    <a:lstStyle/>
                    <a:p>
                      <a:pPr marL="0" marR="0">
                        <a:spcBef>
                          <a:spcPts val="0"/>
                        </a:spcBef>
                        <a:spcAft>
                          <a:spcPts val="0"/>
                        </a:spcAft>
                      </a:pPr>
                      <a:r>
                        <a:rPr lang="ru-RU" sz="1600">
                          <a:effectLst/>
                          <a:latin typeface="Arial" panose="020B0604020202020204" pitchFamily="34" charset="0"/>
                          <a:cs typeface="Arial" panose="020B0604020202020204" pitchFamily="34" charset="0"/>
                        </a:rPr>
                        <a:t>The Country (Home vs. Foreign)</a:t>
                      </a:r>
                      <a:endParaRPr lang="ru-RU" sz="1600">
                        <a:effectLst/>
                        <a:latin typeface="Arial" panose="020B0604020202020204" pitchFamily="34" charset="0"/>
                        <a:ea typeface="Calibri" panose="020F0502020204030204" pitchFamily="34" charset="0"/>
                        <a:cs typeface="Arial" panose="020B0604020202020204" pitchFamily="34" charset="0"/>
                      </a:endParaRPr>
                    </a:p>
                  </a:txBody>
                  <a:tcPr marL="57378" marR="57378" marT="0" marB="0" anchor="ctr"/>
                </a:tc>
                <a:tc>
                  <a:txBody>
                    <a:bodyPr/>
                    <a:lstStyle/>
                    <a:p>
                      <a:pPr marL="0" marR="0">
                        <a:spcBef>
                          <a:spcPts val="0"/>
                        </a:spcBef>
                        <a:spcAft>
                          <a:spcPts val="0"/>
                        </a:spcAft>
                      </a:pPr>
                      <a:r>
                        <a:rPr lang="ru-RU" sz="1600">
                          <a:effectLst/>
                          <a:latin typeface="Arial" panose="020B0604020202020204" pitchFamily="34" charset="0"/>
                          <a:cs typeface="Arial" panose="020B0604020202020204" pitchFamily="34" charset="0"/>
                        </a:rPr>
                        <a:t>The Good (Cloth vs. Steel)</a:t>
                      </a:r>
                      <a:endParaRPr lang="ru-RU" sz="1600">
                        <a:effectLst/>
                        <a:latin typeface="Arial" panose="020B0604020202020204" pitchFamily="34" charset="0"/>
                        <a:ea typeface="Calibri" panose="020F0502020204030204" pitchFamily="34" charset="0"/>
                        <a:cs typeface="Arial" panose="020B0604020202020204" pitchFamily="34" charset="0"/>
                      </a:endParaRPr>
                    </a:p>
                  </a:txBody>
                  <a:tcPr marL="57378" marR="57378" marT="0" marB="0" anchor="ctr"/>
                </a:tc>
                <a:extLst>
                  <a:ext uri="{0D108BD9-81ED-4DB2-BD59-A6C34878D82A}">
                    <a16:rowId xmlns:a16="http://schemas.microsoft.com/office/drawing/2014/main" val="2516325354"/>
                  </a:ext>
                </a:extLst>
              </a:tr>
              <a:tr h="659657">
                <a:tc>
                  <a:txBody>
                    <a:bodyPr/>
                    <a:lstStyle/>
                    <a:p>
                      <a:pPr marL="0" marR="0">
                        <a:spcBef>
                          <a:spcPts val="0"/>
                        </a:spcBef>
                        <a:spcAft>
                          <a:spcPts val="0"/>
                        </a:spcAft>
                      </a:pPr>
                      <a:r>
                        <a:rPr lang="ru-RU" sz="1600" dirty="0" err="1">
                          <a:effectLst/>
                          <a:latin typeface="Arial" panose="020B0604020202020204" pitchFamily="34" charset="0"/>
                          <a:cs typeface="Arial" panose="020B0604020202020204" pitchFamily="34" charset="0"/>
                        </a:rPr>
                        <a:t>Physical</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Definition</a:t>
                      </a:r>
                      <a:endParaRPr lang="ru-RU" sz="1600" dirty="0">
                        <a:effectLst/>
                        <a:latin typeface="Arial" panose="020B0604020202020204" pitchFamily="34" charset="0"/>
                        <a:ea typeface="Calibri" panose="020F0502020204030204" pitchFamily="34" charset="0"/>
                        <a:cs typeface="Arial" panose="020B0604020202020204" pitchFamily="34" charset="0"/>
                      </a:endParaRPr>
                    </a:p>
                  </a:txBody>
                  <a:tcPr marL="57378" marR="57378" marT="0" marB="0" anchor="ctr"/>
                </a:tc>
                <a:tc>
                  <a:txBody>
                    <a:bodyPr/>
                    <a:lstStyle/>
                    <a:p>
                      <a:pPr marL="0" marR="0">
                        <a:spcBef>
                          <a:spcPts val="0"/>
                        </a:spcBef>
                        <a:spcAft>
                          <a:spcPts val="0"/>
                        </a:spcAft>
                      </a:pPr>
                      <a:r>
                        <a:rPr lang="ru-RU" sz="1600" dirty="0">
                          <a:effectLst/>
                          <a:latin typeface="Arial" panose="020B0604020202020204" pitchFamily="34" charset="0"/>
                          <a:cs typeface="Arial" panose="020B0604020202020204" pitchFamily="34" charset="0"/>
                        </a:rPr>
                        <a:t>The </a:t>
                      </a:r>
                      <a:r>
                        <a:rPr lang="ru-RU" sz="1600" dirty="0" err="1">
                          <a:effectLst/>
                          <a:latin typeface="Arial" panose="020B0604020202020204" pitchFamily="34" charset="0"/>
                          <a:cs typeface="Arial" panose="020B0604020202020204" pitchFamily="34" charset="0"/>
                        </a:rPr>
                        <a:t>relative</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ratio</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of</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total</a:t>
                      </a:r>
                      <a:r>
                        <a:rPr lang="ru-RU" sz="1600" dirty="0">
                          <a:effectLst/>
                          <a:latin typeface="Arial" panose="020B0604020202020204" pitchFamily="34" charset="0"/>
                          <a:cs typeface="Arial" panose="020B0604020202020204" pitchFamily="34" charset="0"/>
                        </a:rPr>
                        <a:t> </a:t>
                      </a:r>
                      <a:r>
                        <a:rPr lang="en-US"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endowments</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K</a:t>
                      </a:r>
                      <a:r>
                        <a:rPr lang="ru-RU" sz="1600" dirty="0">
                          <a:effectLst/>
                          <a:latin typeface="Arial" panose="020B0604020202020204" pitchFamily="34" charset="0"/>
                          <a:cs typeface="Arial" panose="020B0604020202020204" pitchFamily="34" charset="0"/>
                        </a:rPr>
                        <a:t>/</a:t>
                      </a:r>
                      <a:r>
                        <a:rPr lang="ru-RU" sz="1600" dirty="0" err="1">
                          <a:effectLst/>
                          <a:latin typeface="Arial" panose="020B0604020202020204" pitchFamily="34" charset="0"/>
                          <a:cs typeface="Arial" panose="020B0604020202020204" pitchFamily="34" charset="0"/>
                        </a:rPr>
                        <a:t>L</a:t>
                      </a:r>
                      <a:r>
                        <a:rPr lang="ru-RU" sz="1600" dirty="0">
                          <a:effectLst/>
                          <a:latin typeface="Arial" panose="020B0604020202020204" pitchFamily="34" charset="0"/>
                          <a:cs typeface="Arial" panose="020B0604020202020204" pitchFamily="34" charset="0"/>
                        </a:rPr>
                        <a:t>&gt;</a:t>
                      </a:r>
                      <a:r>
                        <a:rPr lang="ru-RU" sz="1600" dirty="0" err="1">
                          <a:effectLst/>
                          <a:latin typeface="Arial" panose="020B0604020202020204" pitchFamily="34" charset="0"/>
                          <a:cs typeface="Arial" panose="020B0604020202020204" pitchFamily="34" charset="0"/>
                        </a:rPr>
                        <a:t>K</a:t>
                      </a:r>
                      <a:r>
                        <a:rPr lang="ru-RU" sz="1600" baseline="30000" dirty="0">
                          <a:effectLst/>
                          <a:latin typeface="Arial" panose="020B0604020202020204" pitchFamily="34" charset="0"/>
                          <a:cs typeface="Arial" panose="020B0604020202020204" pitchFamily="34" charset="0"/>
                        </a:rPr>
                        <a:t>∗</a:t>
                      </a:r>
                      <a:r>
                        <a:rPr lang="ru-RU" sz="1600" dirty="0">
                          <a:effectLst/>
                          <a:latin typeface="Arial" panose="020B0604020202020204" pitchFamily="34" charset="0"/>
                          <a:cs typeface="Arial" panose="020B0604020202020204" pitchFamily="34" charset="0"/>
                        </a:rPr>
                        <a:t>/</a:t>
                      </a:r>
                      <a:r>
                        <a:rPr lang="ru-RU" sz="1600" dirty="0" err="1">
                          <a:effectLst/>
                          <a:latin typeface="Arial" panose="020B0604020202020204" pitchFamily="34" charset="0"/>
                          <a:cs typeface="Arial" panose="020B0604020202020204" pitchFamily="34" charset="0"/>
                        </a:rPr>
                        <a:t>L</a:t>
                      </a:r>
                      <a:r>
                        <a:rPr lang="ru-RU" sz="1600" baseline="30000" dirty="0">
                          <a:effectLst/>
                          <a:latin typeface="Arial" panose="020B0604020202020204" pitchFamily="34" charset="0"/>
                          <a:cs typeface="Arial" panose="020B0604020202020204" pitchFamily="34" charset="0"/>
                        </a:rPr>
                        <a:t>∗</a:t>
                      </a:r>
                      <a:endParaRPr lang="ru-RU" sz="1600" dirty="0">
                        <a:effectLst/>
                        <a:latin typeface="Arial" panose="020B0604020202020204" pitchFamily="34" charset="0"/>
                        <a:ea typeface="Calibri" panose="020F0502020204030204" pitchFamily="34" charset="0"/>
                        <a:cs typeface="Arial" panose="020B0604020202020204" pitchFamily="34" charset="0"/>
                      </a:endParaRPr>
                    </a:p>
                  </a:txBody>
                  <a:tcPr marL="57378" marR="57378" marT="0" marB="0" anchor="ctr"/>
                </a:tc>
                <a:tc>
                  <a:txBody>
                    <a:bodyPr/>
                    <a:lstStyle/>
                    <a:p>
                      <a:pPr marL="0" marR="0">
                        <a:spcBef>
                          <a:spcPts val="0"/>
                        </a:spcBef>
                        <a:spcAft>
                          <a:spcPts val="0"/>
                        </a:spcAft>
                      </a:pPr>
                      <a:r>
                        <a:rPr lang="ru-RU" sz="1600">
                          <a:effectLst/>
                          <a:latin typeface="Arial" panose="020B0604020202020204" pitchFamily="34" charset="0"/>
                          <a:cs typeface="Arial" panose="020B0604020202020204" pitchFamily="34" charset="0"/>
                        </a:rPr>
                        <a:t>The relative ratio of inputs used: (K/L)</a:t>
                      </a:r>
                      <a:r>
                        <a:rPr lang="ru-RU" sz="1600" baseline="-25000">
                          <a:effectLst/>
                          <a:latin typeface="Arial" panose="020B0604020202020204" pitchFamily="34" charset="0"/>
                          <a:cs typeface="Arial" panose="020B0604020202020204" pitchFamily="34" charset="0"/>
                        </a:rPr>
                        <a:t>Steel</a:t>
                      </a:r>
                      <a:r>
                        <a:rPr lang="ru-RU" sz="1600">
                          <a:effectLst/>
                          <a:latin typeface="Arial" panose="020B0604020202020204" pitchFamily="34" charset="0"/>
                          <a:cs typeface="Arial" panose="020B0604020202020204" pitchFamily="34" charset="0"/>
                        </a:rPr>
                        <a:t>​&gt;(K/L)</a:t>
                      </a:r>
                      <a:r>
                        <a:rPr lang="ru-RU" sz="1600" baseline="-25000">
                          <a:effectLst/>
                          <a:latin typeface="Arial" panose="020B0604020202020204" pitchFamily="34" charset="0"/>
                          <a:cs typeface="Arial" panose="020B0604020202020204" pitchFamily="34" charset="0"/>
                        </a:rPr>
                        <a:t>Cloth</a:t>
                      </a:r>
                      <a:r>
                        <a:rPr lang="ru-RU" sz="1600">
                          <a:effectLst/>
                          <a:latin typeface="Arial" panose="020B0604020202020204" pitchFamily="34" charset="0"/>
                          <a:cs typeface="Arial" panose="020B0604020202020204" pitchFamily="34" charset="0"/>
                        </a:rPr>
                        <a:t>​</a:t>
                      </a:r>
                      <a:endParaRPr lang="ru-RU" sz="1600">
                        <a:effectLst/>
                        <a:latin typeface="Arial" panose="020B0604020202020204" pitchFamily="34" charset="0"/>
                        <a:ea typeface="Calibri" panose="020F0502020204030204" pitchFamily="34" charset="0"/>
                        <a:cs typeface="Arial" panose="020B0604020202020204" pitchFamily="34" charset="0"/>
                      </a:endParaRPr>
                    </a:p>
                  </a:txBody>
                  <a:tcPr marL="57378" marR="57378" marT="0" marB="0" anchor="ctr"/>
                </a:tc>
                <a:extLst>
                  <a:ext uri="{0D108BD9-81ED-4DB2-BD59-A6C34878D82A}">
                    <a16:rowId xmlns:a16="http://schemas.microsoft.com/office/drawing/2014/main" val="2489469630"/>
                  </a:ext>
                </a:extLst>
              </a:tr>
              <a:tr h="662287">
                <a:tc>
                  <a:txBody>
                    <a:bodyPr/>
                    <a:lstStyle/>
                    <a:p>
                      <a:pPr marL="0" marR="0">
                        <a:spcBef>
                          <a:spcPts val="0"/>
                        </a:spcBef>
                        <a:spcAft>
                          <a:spcPts val="0"/>
                        </a:spcAft>
                      </a:pPr>
                      <a:r>
                        <a:rPr lang="ru-RU" sz="1600" dirty="0" err="1">
                          <a:effectLst/>
                          <a:latin typeface="Arial" panose="020B0604020202020204" pitchFamily="34" charset="0"/>
                          <a:cs typeface="Arial" panose="020B0604020202020204" pitchFamily="34" charset="0"/>
                        </a:rPr>
                        <a:t>Price</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Definition</a:t>
                      </a:r>
                      <a:endParaRPr lang="ru-RU" sz="1600" dirty="0">
                        <a:effectLst/>
                        <a:latin typeface="Arial" panose="020B0604020202020204" pitchFamily="34" charset="0"/>
                        <a:ea typeface="Calibri" panose="020F0502020204030204" pitchFamily="34" charset="0"/>
                        <a:cs typeface="Arial" panose="020B0604020202020204" pitchFamily="34" charset="0"/>
                      </a:endParaRPr>
                    </a:p>
                  </a:txBody>
                  <a:tcPr marL="57378" marR="57378" marT="0" marB="0" anchor="ctr"/>
                </a:tc>
                <a:tc>
                  <a:txBody>
                    <a:bodyPr/>
                    <a:lstStyle/>
                    <a:p>
                      <a:pPr marL="0" marR="0">
                        <a:spcBef>
                          <a:spcPts val="0"/>
                        </a:spcBef>
                        <a:spcAft>
                          <a:spcPts val="0"/>
                        </a:spcAft>
                      </a:pPr>
                      <a:r>
                        <a:rPr lang="ru-RU" sz="1600" dirty="0" err="1">
                          <a:effectLst/>
                          <a:latin typeface="Arial" panose="020B0604020202020204" pitchFamily="34" charset="0"/>
                          <a:cs typeface="Arial" panose="020B0604020202020204" pitchFamily="34" charset="0"/>
                        </a:rPr>
                        <a:t>The</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relative</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cost</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of</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factors</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in</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autarky</a:t>
                      </a:r>
                      <a:r>
                        <a:rPr lang="ru-RU" sz="1600" dirty="0">
                          <a:effectLst/>
                          <a:latin typeface="Arial" panose="020B0604020202020204" pitchFamily="34" charset="0"/>
                          <a:cs typeface="Arial" panose="020B0604020202020204" pitchFamily="34" charset="0"/>
                        </a:rPr>
                        <a:t>: (r/w)&lt;(r</a:t>
                      </a:r>
                      <a:r>
                        <a:rPr lang="ru-RU" sz="1600" baseline="30000" dirty="0">
                          <a:effectLst/>
                          <a:latin typeface="Arial" panose="020B0604020202020204" pitchFamily="34" charset="0"/>
                          <a:cs typeface="Arial" panose="020B0604020202020204" pitchFamily="34" charset="0"/>
                        </a:rPr>
                        <a:t>∗</a:t>
                      </a:r>
                      <a:r>
                        <a:rPr lang="ru-RU" sz="1600" dirty="0">
                          <a:effectLst/>
                          <a:latin typeface="Arial" panose="020B0604020202020204" pitchFamily="34" charset="0"/>
                          <a:cs typeface="Arial" panose="020B0604020202020204" pitchFamily="34" charset="0"/>
                        </a:rPr>
                        <a:t>/w</a:t>
                      </a:r>
                      <a:r>
                        <a:rPr lang="ru-RU" sz="1600" baseline="30000" dirty="0">
                          <a:effectLst/>
                          <a:latin typeface="Arial" panose="020B0604020202020204" pitchFamily="34" charset="0"/>
                          <a:cs typeface="Arial" panose="020B0604020202020204" pitchFamily="34" charset="0"/>
                        </a:rPr>
                        <a:t>∗</a:t>
                      </a:r>
                      <a:r>
                        <a:rPr lang="ru-RU" sz="1600" dirty="0">
                          <a:effectLst/>
                          <a:latin typeface="Arial" panose="020B0604020202020204" pitchFamily="34" charset="0"/>
                          <a:cs typeface="Arial" panose="020B0604020202020204" pitchFamily="34" charset="0"/>
                        </a:rPr>
                        <a:t>)</a:t>
                      </a:r>
                      <a:endParaRPr lang="ru-RU" sz="1600" dirty="0">
                        <a:effectLst/>
                        <a:latin typeface="Arial" panose="020B0604020202020204" pitchFamily="34" charset="0"/>
                        <a:ea typeface="Calibri" panose="020F0502020204030204" pitchFamily="34" charset="0"/>
                        <a:cs typeface="Arial" panose="020B0604020202020204" pitchFamily="34" charset="0"/>
                      </a:endParaRPr>
                    </a:p>
                  </a:txBody>
                  <a:tcPr marL="57378" marR="57378" marT="0" marB="0" anchor="ctr"/>
                </a:tc>
                <a:tc>
                  <a:txBody>
                    <a:bodyPr/>
                    <a:lstStyle/>
                    <a:p>
                      <a:pPr marL="0" marR="0">
                        <a:spcBef>
                          <a:spcPts val="0"/>
                        </a:spcBef>
                        <a:spcAft>
                          <a:spcPts val="0"/>
                        </a:spcAft>
                      </a:pPr>
                      <a:r>
                        <a:rPr lang="ru-RU" sz="1600">
                          <a:effectLst/>
                          <a:latin typeface="Arial" panose="020B0604020202020204" pitchFamily="34" charset="0"/>
                          <a:cs typeface="Arial" panose="020B0604020202020204" pitchFamily="34" charset="0"/>
                        </a:rPr>
                        <a:t>The relative share of total production costs attributed to a factor.</a:t>
                      </a:r>
                      <a:endParaRPr lang="ru-RU" sz="1600">
                        <a:effectLst/>
                        <a:latin typeface="Arial" panose="020B0604020202020204" pitchFamily="34" charset="0"/>
                        <a:ea typeface="Calibri" panose="020F0502020204030204" pitchFamily="34" charset="0"/>
                        <a:cs typeface="Arial" panose="020B0604020202020204" pitchFamily="34" charset="0"/>
                      </a:endParaRPr>
                    </a:p>
                  </a:txBody>
                  <a:tcPr marL="57378" marR="57378" marT="0" marB="0" anchor="ctr"/>
                </a:tc>
                <a:extLst>
                  <a:ext uri="{0D108BD9-81ED-4DB2-BD59-A6C34878D82A}">
                    <a16:rowId xmlns:a16="http://schemas.microsoft.com/office/drawing/2014/main" val="196725380"/>
                  </a:ext>
                </a:extLst>
              </a:tr>
              <a:tr h="662287">
                <a:tc>
                  <a:txBody>
                    <a:bodyPr/>
                    <a:lstStyle/>
                    <a:p>
                      <a:pPr marL="0" marR="0">
                        <a:spcBef>
                          <a:spcPts val="0"/>
                        </a:spcBef>
                        <a:spcAft>
                          <a:spcPts val="0"/>
                        </a:spcAft>
                      </a:pPr>
                      <a:r>
                        <a:rPr lang="ru-RU" sz="1600">
                          <a:effectLst/>
                          <a:latin typeface="Arial" panose="020B0604020202020204" pitchFamily="34" charset="0"/>
                          <a:cs typeface="Arial" panose="020B0604020202020204" pitchFamily="34" charset="0"/>
                        </a:rPr>
                        <a:t>Nature of Concept</a:t>
                      </a:r>
                      <a:endParaRPr lang="ru-RU" sz="1600">
                        <a:effectLst/>
                        <a:latin typeface="Arial" panose="020B0604020202020204" pitchFamily="34" charset="0"/>
                        <a:ea typeface="Calibri" panose="020F0502020204030204" pitchFamily="34" charset="0"/>
                        <a:cs typeface="Arial" panose="020B0604020202020204" pitchFamily="34" charset="0"/>
                      </a:endParaRPr>
                    </a:p>
                  </a:txBody>
                  <a:tcPr marL="57378" marR="57378" marT="0" marB="0" anchor="ctr"/>
                </a:tc>
                <a:tc>
                  <a:txBody>
                    <a:bodyPr/>
                    <a:lstStyle/>
                    <a:p>
                      <a:pPr marL="0" marR="0">
                        <a:spcBef>
                          <a:spcPts val="0"/>
                        </a:spcBef>
                        <a:spcAft>
                          <a:spcPts val="0"/>
                        </a:spcAft>
                      </a:pPr>
                      <a:r>
                        <a:rPr lang="ru-RU" sz="1600" dirty="0" err="1">
                          <a:effectLst/>
                          <a:latin typeface="Arial" panose="020B0604020202020204" pitchFamily="34" charset="0"/>
                          <a:cs typeface="Arial" panose="020B0604020202020204" pitchFamily="34" charset="0"/>
                        </a:rPr>
                        <a:t>Relative</a:t>
                      </a:r>
                      <a:r>
                        <a:rPr lang="ru-RU" sz="1600" dirty="0">
                          <a:effectLst/>
                          <a:latin typeface="Arial" panose="020B0604020202020204" pitchFamily="34" charset="0"/>
                          <a:cs typeface="Arial" panose="020B0604020202020204" pitchFamily="34" charset="0"/>
                        </a:rPr>
                        <a:t>: A </a:t>
                      </a:r>
                      <a:r>
                        <a:rPr lang="ru-RU" sz="1600" dirty="0" err="1">
                          <a:effectLst/>
                          <a:latin typeface="Arial" panose="020B0604020202020204" pitchFamily="34" charset="0"/>
                          <a:cs typeface="Arial" panose="020B0604020202020204" pitchFamily="34" charset="0"/>
                        </a:rPr>
                        <a:t>country</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is</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abundant</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only</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in</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comparison</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to</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another</a:t>
                      </a:r>
                      <a:r>
                        <a:rPr lang="ru-RU" sz="1600" dirty="0">
                          <a:effectLst/>
                          <a:latin typeface="Arial" panose="020B0604020202020204" pitchFamily="34" charset="0"/>
                          <a:cs typeface="Arial" panose="020B0604020202020204" pitchFamily="34" charset="0"/>
                        </a:rPr>
                        <a:t> </a:t>
                      </a:r>
                      <a:r>
                        <a:rPr lang="en-US"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country</a:t>
                      </a:r>
                      <a:r>
                        <a:rPr lang="ru-RU" sz="1600" dirty="0">
                          <a:effectLst/>
                          <a:latin typeface="Arial" panose="020B0604020202020204" pitchFamily="34" charset="0"/>
                          <a:cs typeface="Arial" panose="020B0604020202020204" pitchFamily="34" charset="0"/>
                        </a:rPr>
                        <a:t>.</a:t>
                      </a:r>
                      <a:endParaRPr lang="ru-RU" sz="1600" dirty="0">
                        <a:effectLst/>
                        <a:latin typeface="Arial" panose="020B0604020202020204" pitchFamily="34" charset="0"/>
                        <a:ea typeface="Calibri" panose="020F0502020204030204" pitchFamily="34" charset="0"/>
                        <a:cs typeface="Arial" panose="020B0604020202020204" pitchFamily="34" charset="0"/>
                      </a:endParaRPr>
                    </a:p>
                  </a:txBody>
                  <a:tcPr marL="57378" marR="57378" marT="0" marB="0" anchor="ctr"/>
                </a:tc>
                <a:tc>
                  <a:txBody>
                    <a:bodyPr/>
                    <a:lstStyle/>
                    <a:p>
                      <a:pPr marL="0" marR="0">
                        <a:spcBef>
                          <a:spcPts val="0"/>
                        </a:spcBef>
                        <a:spcAft>
                          <a:spcPts val="0"/>
                        </a:spcAft>
                      </a:pPr>
                      <a:r>
                        <a:rPr lang="ru-RU" sz="1600" dirty="0" err="1">
                          <a:effectLst/>
                          <a:latin typeface="Arial" panose="020B0604020202020204" pitchFamily="34" charset="0"/>
                          <a:cs typeface="Arial" panose="020B0604020202020204" pitchFamily="34" charset="0"/>
                        </a:rPr>
                        <a:t>Relative</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A</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good</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is</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intensive</a:t>
                      </a:r>
                      <a:r>
                        <a:rPr lang="ru-RU" sz="1600" dirty="0">
                          <a:effectLst/>
                          <a:latin typeface="Arial" panose="020B0604020202020204" pitchFamily="34" charset="0"/>
                          <a:cs typeface="Arial" panose="020B0604020202020204" pitchFamily="34" charset="0"/>
                        </a:rPr>
                        <a:t> </a:t>
                      </a:r>
                      <a:r>
                        <a:rPr lang="en-US"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only</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in</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comparison</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to</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another</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good</a:t>
                      </a:r>
                      <a:r>
                        <a:rPr lang="ru-RU" sz="1600" dirty="0">
                          <a:effectLst/>
                          <a:latin typeface="Arial" panose="020B0604020202020204" pitchFamily="34" charset="0"/>
                          <a:cs typeface="Arial" panose="020B0604020202020204" pitchFamily="34" charset="0"/>
                        </a:rPr>
                        <a:t>.</a:t>
                      </a:r>
                      <a:endParaRPr lang="ru-RU" sz="1600" dirty="0">
                        <a:effectLst/>
                        <a:latin typeface="Arial" panose="020B0604020202020204" pitchFamily="34" charset="0"/>
                        <a:ea typeface="Calibri" panose="020F0502020204030204" pitchFamily="34" charset="0"/>
                        <a:cs typeface="Arial" panose="020B0604020202020204" pitchFamily="34" charset="0"/>
                      </a:endParaRPr>
                    </a:p>
                  </a:txBody>
                  <a:tcPr marL="57378" marR="57378" marT="0" marB="0" anchor="ctr"/>
                </a:tc>
                <a:extLst>
                  <a:ext uri="{0D108BD9-81ED-4DB2-BD59-A6C34878D82A}">
                    <a16:rowId xmlns:a16="http://schemas.microsoft.com/office/drawing/2014/main" val="4118124415"/>
                  </a:ext>
                </a:extLst>
              </a:tr>
              <a:tr h="659657">
                <a:tc>
                  <a:txBody>
                    <a:bodyPr/>
                    <a:lstStyle/>
                    <a:p>
                      <a:pPr marL="0" marR="0">
                        <a:spcBef>
                          <a:spcPts val="0"/>
                        </a:spcBef>
                        <a:spcAft>
                          <a:spcPts val="0"/>
                        </a:spcAft>
                      </a:pPr>
                      <a:r>
                        <a:rPr lang="ru-RU" sz="1600">
                          <a:effectLst/>
                          <a:latin typeface="Arial" panose="020B0604020202020204" pitchFamily="34" charset="0"/>
                          <a:cs typeface="Arial" panose="020B0604020202020204" pitchFamily="34" charset="0"/>
                        </a:rPr>
                        <a:t>Key Question</a:t>
                      </a:r>
                      <a:endParaRPr lang="ru-RU" sz="1600">
                        <a:effectLst/>
                        <a:latin typeface="Arial" panose="020B0604020202020204" pitchFamily="34" charset="0"/>
                        <a:ea typeface="Calibri" panose="020F0502020204030204" pitchFamily="34" charset="0"/>
                        <a:cs typeface="Arial" panose="020B0604020202020204" pitchFamily="34" charset="0"/>
                      </a:endParaRPr>
                    </a:p>
                  </a:txBody>
                  <a:tcPr marL="57378" marR="57378" marT="0" marB="0" anchor="ctr"/>
                </a:tc>
                <a:tc>
                  <a:txBody>
                    <a:bodyPr/>
                    <a:lstStyle/>
                    <a:p>
                      <a:pPr marL="0" marR="0">
                        <a:spcBef>
                          <a:spcPts val="0"/>
                        </a:spcBef>
                        <a:spcAft>
                          <a:spcPts val="0"/>
                        </a:spcAft>
                      </a:pPr>
                      <a:r>
                        <a:rPr lang="ru-RU" sz="1600" dirty="0" err="1">
                          <a:effectLst/>
                          <a:latin typeface="Arial" panose="020B0604020202020204" pitchFamily="34" charset="0"/>
                          <a:cs typeface="Arial" panose="020B0604020202020204" pitchFamily="34" charset="0"/>
                        </a:rPr>
                        <a:t>Which</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resource</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does</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this</a:t>
                      </a:r>
                      <a:r>
                        <a:rPr lang="ru-RU" sz="1600" dirty="0">
                          <a:effectLst/>
                          <a:latin typeface="Arial" panose="020B0604020202020204" pitchFamily="34" charset="0"/>
                          <a:cs typeface="Arial" panose="020B0604020202020204" pitchFamily="34" charset="0"/>
                        </a:rPr>
                        <a:t> </a:t>
                      </a:r>
                      <a:r>
                        <a:rPr lang="en-US"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nation</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have</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the</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most</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of</a:t>
                      </a:r>
                      <a:r>
                        <a:rPr lang="ru-RU" sz="1600" dirty="0">
                          <a:effectLst/>
                          <a:latin typeface="Arial" panose="020B0604020202020204" pitchFamily="34" charset="0"/>
                          <a:cs typeface="Arial" panose="020B0604020202020204" pitchFamily="34" charset="0"/>
                        </a:rPr>
                        <a:t>?</a:t>
                      </a:r>
                      <a:endParaRPr lang="ru-RU" sz="1600" dirty="0">
                        <a:effectLst/>
                        <a:latin typeface="Arial" panose="020B0604020202020204" pitchFamily="34" charset="0"/>
                        <a:ea typeface="Calibri" panose="020F0502020204030204" pitchFamily="34" charset="0"/>
                        <a:cs typeface="Arial" panose="020B0604020202020204" pitchFamily="34" charset="0"/>
                      </a:endParaRPr>
                    </a:p>
                  </a:txBody>
                  <a:tcPr marL="57378" marR="57378" marT="0" marB="0" anchor="ctr"/>
                </a:tc>
                <a:tc>
                  <a:txBody>
                    <a:bodyPr/>
                    <a:lstStyle/>
                    <a:p>
                      <a:pPr marL="0" marR="0">
                        <a:spcBef>
                          <a:spcPts val="0"/>
                        </a:spcBef>
                        <a:spcAft>
                          <a:spcPts val="0"/>
                        </a:spcAft>
                      </a:pPr>
                      <a:r>
                        <a:rPr lang="ru-RU" sz="1600" dirty="0" err="1">
                          <a:effectLst/>
                          <a:latin typeface="Arial" panose="020B0604020202020204" pitchFamily="34" charset="0"/>
                          <a:cs typeface="Arial" panose="020B0604020202020204" pitchFamily="34" charset="0"/>
                        </a:rPr>
                        <a:t>Which</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resource</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does</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this</a:t>
                      </a:r>
                      <a:r>
                        <a:rPr lang="ru-RU" sz="1600" dirty="0">
                          <a:effectLst/>
                          <a:latin typeface="Arial" panose="020B0604020202020204" pitchFamily="34" charset="0"/>
                          <a:cs typeface="Arial" panose="020B0604020202020204" pitchFamily="34" charset="0"/>
                        </a:rPr>
                        <a:t> </a:t>
                      </a:r>
                      <a:r>
                        <a:rPr lang="en-US"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product</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require</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the</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most</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of</a:t>
                      </a:r>
                      <a:r>
                        <a:rPr lang="ru-RU" sz="1600" dirty="0">
                          <a:effectLst/>
                          <a:latin typeface="Arial" panose="020B0604020202020204" pitchFamily="34" charset="0"/>
                          <a:cs typeface="Arial" panose="020B0604020202020204" pitchFamily="34" charset="0"/>
                        </a:rPr>
                        <a:t>?</a:t>
                      </a:r>
                      <a:endParaRPr lang="ru-RU" sz="1600" dirty="0">
                        <a:effectLst/>
                        <a:latin typeface="Arial" panose="020B0604020202020204" pitchFamily="34" charset="0"/>
                        <a:ea typeface="Calibri" panose="020F0502020204030204" pitchFamily="34" charset="0"/>
                        <a:cs typeface="Arial" panose="020B0604020202020204" pitchFamily="34" charset="0"/>
                      </a:endParaRPr>
                    </a:p>
                  </a:txBody>
                  <a:tcPr marL="57378" marR="57378" marT="0" marB="0" anchor="ctr"/>
                </a:tc>
                <a:extLst>
                  <a:ext uri="{0D108BD9-81ED-4DB2-BD59-A6C34878D82A}">
                    <a16:rowId xmlns:a16="http://schemas.microsoft.com/office/drawing/2014/main" val="3375134577"/>
                  </a:ext>
                </a:extLst>
              </a:tr>
              <a:tr h="662287">
                <a:tc>
                  <a:txBody>
                    <a:bodyPr/>
                    <a:lstStyle/>
                    <a:p>
                      <a:pPr marL="0" marR="0">
                        <a:spcBef>
                          <a:spcPts val="0"/>
                        </a:spcBef>
                        <a:spcAft>
                          <a:spcPts val="0"/>
                        </a:spcAft>
                      </a:pPr>
                      <a:r>
                        <a:rPr lang="ru-RU" sz="1600">
                          <a:effectLst/>
                          <a:latin typeface="Arial" panose="020B0604020202020204" pitchFamily="34" charset="0"/>
                          <a:cs typeface="Arial" panose="020B0604020202020204" pitchFamily="34" charset="0"/>
                        </a:rPr>
                        <a:t>Role in H-O Theory</a:t>
                      </a:r>
                      <a:endParaRPr lang="ru-RU" sz="1600">
                        <a:effectLst/>
                        <a:latin typeface="Arial" panose="020B0604020202020204" pitchFamily="34" charset="0"/>
                        <a:ea typeface="Calibri" panose="020F0502020204030204" pitchFamily="34" charset="0"/>
                        <a:cs typeface="Arial" panose="020B0604020202020204" pitchFamily="34" charset="0"/>
                      </a:endParaRPr>
                    </a:p>
                  </a:txBody>
                  <a:tcPr marL="57378" marR="57378" marT="0" marB="0" anchor="ctr"/>
                </a:tc>
                <a:tc>
                  <a:txBody>
                    <a:bodyPr/>
                    <a:lstStyle/>
                    <a:p>
                      <a:pPr marL="0" marR="0">
                        <a:spcBef>
                          <a:spcPts val="0"/>
                        </a:spcBef>
                        <a:spcAft>
                          <a:spcPts val="0"/>
                        </a:spcAft>
                      </a:pPr>
                      <a:r>
                        <a:rPr lang="ru-RU" sz="1600" dirty="0" err="1">
                          <a:effectLst/>
                          <a:latin typeface="Arial" panose="020B0604020202020204" pitchFamily="34" charset="0"/>
                          <a:cs typeface="Arial" panose="020B0604020202020204" pitchFamily="34" charset="0"/>
                        </a:rPr>
                        <a:t>Determines</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the</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comparative</a:t>
                      </a:r>
                      <a:r>
                        <a:rPr lang="ru-RU" sz="1600" dirty="0">
                          <a:effectLst/>
                          <a:latin typeface="Arial" panose="020B0604020202020204" pitchFamily="34" charset="0"/>
                          <a:cs typeface="Arial" panose="020B0604020202020204" pitchFamily="34" charset="0"/>
                        </a:rPr>
                        <a:t> </a:t>
                      </a:r>
                      <a:r>
                        <a:rPr lang="en-US"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advantage</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of</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the</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nation</a:t>
                      </a:r>
                      <a:r>
                        <a:rPr lang="ru-RU" sz="1600" dirty="0">
                          <a:effectLst/>
                          <a:latin typeface="Arial" panose="020B0604020202020204" pitchFamily="34" charset="0"/>
                          <a:cs typeface="Arial" panose="020B0604020202020204" pitchFamily="34" charset="0"/>
                        </a:rPr>
                        <a:t>.</a:t>
                      </a:r>
                      <a:endParaRPr lang="ru-RU" sz="1600" dirty="0">
                        <a:effectLst/>
                        <a:latin typeface="Arial" panose="020B0604020202020204" pitchFamily="34" charset="0"/>
                        <a:ea typeface="Calibri" panose="020F0502020204030204" pitchFamily="34" charset="0"/>
                        <a:cs typeface="Arial" panose="020B0604020202020204" pitchFamily="34" charset="0"/>
                      </a:endParaRPr>
                    </a:p>
                  </a:txBody>
                  <a:tcPr marL="57378" marR="57378" marT="0" marB="0" anchor="ctr"/>
                </a:tc>
                <a:tc>
                  <a:txBody>
                    <a:bodyPr/>
                    <a:lstStyle/>
                    <a:p>
                      <a:pPr marL="0" marR="0">
                        <a:spcBef>
                          <a:spcPts val="0"/>
                        </a:spcBef>
                        <a:spcAft>
                          <a:spcPts val="0"/>
                        </a:spcAft>
                      </a:pPr>
                      <a:r>
                        <a:rPr lang="ru-RU" sz="1600" dirty="0" err="1">
                          <a:effectLst/>
                          <a:latin typeface="Arial" panose="020B0604020202020204" pitchFamily="34" charset="0"/>
                          <a:cs typeface="Arial" panose="020B0604020202020204" pitchFamily="34" charset="0"/>
                        </a:rPr>
                        <a:t>Determines</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which</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factor</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will</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see</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increased</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demandduring</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trade</a:t>
                      </a:r>
                      <a:r>
                        <a:rPr lang="ru-RU" sz="1600" dirty="0">
                          <a:effectLst/>
                          <a:latin typeface="Arial" panose="020B0604020202020204" pitchFamily="34" charset="0"/>
                          <a:cs typeface="Arial" panose="020B0604020202020204" pitchFamily="34" charset="0"/>
                        </a:rPr>
                        <a:t>.</a:t>
                      </a:r>
                      <a:endParaRPr lang="ru-RU" sz="1600" dirty="0">
                        <a:effectLst/>
                        <a:latin typeface="Arial" panose="020B0604020202020204" pitchFamily="34" charset="0"/>
                        <a:ea typeface="Calibri" panose="020F0502020204030204" pitchFamily="34" charset="0"/>
                        <a:cs typeface="Arial" panose="020B0604020202020204" pitchFamily="34" charset="0"/>
                      </a:endParaRPr>
                    </a:p>
                  </a:txBody>
                  <a:tcPr marL="57378" marR="57378" marT="0" marB="0" anchor="ctr"/>
                </a:tc>
                <a:extLst>
                  <a:ext uri="{0D108BD9-81ED-4DB2-BD59-A6C34878D82A}">
                    <a16:rowId xmlns:a16="http://schemas.microsoft.com/office/drawing/2014/main" val="403998269"/>
                  </a:ext>
                </a:extLst>
              </a:tr>
              <a:tr h="662287">
                <a:tc>
                  <a:txBody>
                    <a:bodyPr/>
                    <a:lstStyle/>
                    <a:p>
                      <a:pPr marL="0" marR="0">
                        <a:spcBef>
                          <a:spcPts val="0"/>
                        </a:spcBef>
                        <a:spcAft>
                          <a:spcPts val="0"/>
                        </a:spcAft>
                      </a:pPr>
                      <a:r>
                        <a:rPr lang="ru-RU" sz="1600">
                          <a:effectLst/>
                          <a:latin typeface="Arial" panose="020B0604020202020204" pitchFamily="34" charset="0"/>
                          <a:cs typeface="Arial" panose="020B0604020202020204" pitchFamily="34" charset="0"/>
                        </a:rPr>
                        <a:t>Example</a:t>
                      </a:r>
                      <a:endParaRPr lang="ru-RU" sz="1600">
                        <a:effectLst/>
                        <a:latin typeface="Arial" panose="020B0604020202020204" pitchFamily="34" charset="0"/>
                        <a:ea typeface="Calibri" panose="020F0502020204030204" pitchFamily="34" charset="0"/>
                        <a:cs typeface="Arial" panose="020B0604020202020204" pitchFamily="34" charset="0"/>
                      </a:endParaRPr>
                    </a:p>
                  </a:txBody>
                  <a:tcPr marL="57378" marR="57378" marT="0" marB="0" anchor="ctr"/>
                </a:tc>
                <a:tc>
                  <a:txBody>
                    <a:bodyPr/>
                    <a:lstStyle/>
                    <a:p>
                      <a:pPr marL="0" marR="0">
                        <a:spcBef>
                          <a:spcPts val="0"/>
                        </a:spcBef>
                        <a:spcAft>
                          <a:spcPts val="0"/>
                        </a:spcAft>
                      </a:pPr>
                      <a:r>
                        <a:rPr lang="ru-RU" sz="1600">
                          <a:effectLst/>
                          <a:latin typeface="Arial" panose="020B0604020202020204" pitchFamily="34" charset="0"/>
                          <a:cs typeface="Arial" panose="020B0604020202020204" pitchFamily="34" charset="0"/>
                        </a:rPr>
                        <a:t>Home has 100 machines and 50 workers (K/L=2); it is Capital-Abundant.</a:t>
                      </a:r>
                      <a:endParaRPr lang="ru-RU" sz="1600">
                        <a:effectLst/>
                        <a:latin typeface="Arial" panose="020B0604020202020204" pitchFamily="34" charset="0"/>
                        <a:ea typeface="Calibri" panose="020F0502020204030204" pitchFamily="34" charset="0"/>
                        <a:cs typeface="Arial" panose="020B0604020202020204" pitchFamily="34" charset="0"/>
                      </a:endParaRPr>
                    </a:p>
                  </a:txBody>
                  <a:tcPr marL="57378" marR="57378" marT="0" marB="0" anchor="ctr"/>
                </a:tc>
                <a:tc>
                  <a:txBody>
                    <a:bodyPr/>
                    <a:lstStyle/>
                    <a:p>
                      <a:pPr marL="0" marR="0">
                        <a:spcBef>
                          <a:spcPts val="0"/>
                        </a:spcBef>
                        <a:spcAft>
                          <a:spcPts val="0"/>
                        </a:spcAft>
                      </a:pPr>
                      <a:r>
                        <a:rPr lang="ru-RU" sz="1600" dirty="0">
                          <a:effectLst/>
                          <a:latin typeface="Arial" panose="020B0604020202020204" pitchFamily="34" charset="0"/>
                          <a:cs typeface="Arial" panose="020B0604020202020204" pitchFamily="34" charset="0"/>
                        </a:rPr>
                        <a:t>Steel </a:t>
                      </a:r>
                      <a:r>
                        <a:rPr lang="ru-RU" sz="1600" dirty="0" err="1">
                          <a:effectLst/>
                          <a:latin typeface="Arial" panose="020B0604020202020204" pitchFamily="34" charset="0"/>
                          <a:cs typeface="Arial" panose="020B0604020202020204" pitchFamily="34" charset="0"/>
                        </a:rPr>
                        <a:t>requires</a:t>
                      </a:r>
                      <a:r>
                        <a:rPr lang="ru-RU" sz="1600" dirty="0">
                          <a:effectLst/>
                          <a:latin typeface="Arial" panose="020B0604020202020204" pitchFamily="34" charset="0"/>
                          <a:cs typeface="Arial" panose="020B0604020202020204" pitchFamily="34" charset="0"/>
                        </a:rPr>
                        <a:t> 5 </a:t>
                      </a:r>
                      <a:r>
                        <a:rPr lang="ru-RU" sz="1600" dirty="0" err="1">
                          <a:effectLst/>
                          <a:latin typeface="Arial" panose="020B0604020202020204" pitchFamily="34" charset="0"/>
                          <a:cs typeface="Arial" panose="020B0604020202020204" pitchFamily="34" charset="0"/>
                        </a:rPr>
                        <a:t>machines</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per</a:t>
                      </a:r>
                      <a:r>
                        <a:rPr lang="ru-RU" sz="1600" dirty="0">
                          <a:effectLst/>
                          <a:latin typeface="Arial" panose="020B0604020202020204" pitchFamily="34" charset="0"/>
                          <a:cs typeface="Arial" panose="020B0604020202020204" pitchFamily="34" charset="0"/>
                        </a:rPr>
                        <a:t> </a:t>
                      </a:r>
                      <a:r>
                        <a:rPr lang="en-US"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worker</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Cloth</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requires</a:t>
                      </a:r>
                      <a:r>
                        <a:rPr lang="ru-RU" sz="1600" dirty="0">
                          <a:effectLst/>
                          <a:latin typeface="Arial" panose="020B0604020202020204" pitchFamily="34" charset="0"/>
                          <a:cs typeface="Arial" panose="020B0604020202020204" pitchFamily="34" charset="0"/>
                        </a:rPr>
                        <a:t> 1. </a:t>
                      </a:r>
                      <a:r>
                        <a:rPr lang="ru-RU" sz="1600" dirty="0" err="1">
                          <a:effectLst/>
                          <a:latin typeface="Arial" panose="020B0604020202020204" pitchFamily="34" charset="0"/>
                          <a:cs typeface="Arial" panose="020B0604020202020204" pitchFamily="34" charset="0"/>
                        </a:rPr>
                        <a:t>Steel</a:t>
                      </a:r>
                      <a:r>
                        <a:rPr lang="ru-RU" sz="1600" dirty="0">
                          <a:effectLst/>
                          <a:latin typeface="Arial" panose="020B0604020202020204" pitchFamily="34" charset="0"/>
                          <a:cs typeface="Arial" panose="020B0604020202020204" pitchFamily="34" charset="0"/>
                        </a:rPr>
                        <a:t> </a:t>
                      </a:r>
                      <a:r>
                        <a:rPr lang="en-US"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is</a:t>
                      </a:r>
                      <a:r>
                        <a:rPr lang="ru-RU" sz="1600" dirty="0">
                          <a:effectLst/>
                          <a:latin typeface="Arial" panose="020B0604020202020204" pitchFamily="34" charset="0"/>
                          <a:cs typeface="Arial" panose="020B0604020202020204" pitchFamily="34" charset="0"/>
                        </a:rPr>
                        <a:t> </a:t>
                      </a:r>
                      <a:r>
                        <a:rPr lang="ru-RU" sz="1600" dirty="0" err="1">
                          <a:effectLst/>
                          <a:latin typeface="Arial" panose="020B0604020202020204" pitchFamily="34" charset="0"/>
                          <a:cs typeface="Arial" panose="020B0604020202020204" pitchFamily="34" charset="0"/>
                        </a:rPr>
                        <a:t>Capital-Intensive</a:t>
                      </a:r>
                      <a:r>
                        <a:rPr lang="ru-RU" sz="1600" dirty="0">
                          <a:effectLst/>
                          <a:latin typeface="Arial" panose="020B0604020202020204" pitchFamily="34" charset="0"/>
                          <a:cs typeface="Arial" panose="020B0604020202020204" pitchFamily="34" charset="0"/>
                        </a:rPr>
                        <a:t>.</a:t>
                      </a:r>
                      <a:endParaRPr lang="ru-RU" sz="1600" dirty="0">
                        <a:effectLst/>
                        <a:latin typeface="Arial" panose="020B0604020202020204" pitchFamily="34" charset="0"/>
                        <a:ea typeface="Calibri" panose="020F0502020204030204" pitchFamily="34" charset="0"/>
                        <a:cs typeface="Arial" panose="020B0604020202020204" pitchFamily="34" charset="0"/>
                      </a:endParaRPr>
                    </a:p>
                  </a:txBody>
                  <a:tcPr marL="57378" marR="57378" marT="0" marB="0" anchor="ctr"/>
                </a:tc>
                <a:extLst>
                  <a:ext uri="{0D108BD9-81ED-4DB2-BD59-A6C34878D82A}">
                    <a16:rowId xmlns:a16="http://schemas.microsoft.com/office/drawing/2014/main" val="1513946658"/>
                  </a:ext>
                </a:extLst>
              </a:tr>
            </a:tbl>
          </a:graphicData>
        </a:graphic>
      </p:graphicFrame>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3" name="Rectangle 1"/>
          <p:cNvSpPr>
            <a:spLocks noChangeArrowheads="1"/>
          </p:cNvSpPr>
          <p:nvPr/>
        </p:nvSpPr>
        <p:spPr bwMode="auto">
          <a:xfrm>
            <a:off x="98854" y="-1422494"/>
            <a:ext cx="1097980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400" b="1"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Summary Table: Factor Abundance vs. Factor Intensity</a:t>
            </a:r>
            <a:endParaRPr kumimoji="0" lang="ru-RU" altLang="ru-RU" sz="1800" b="0"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9249486"/>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Autofit/>
          </a:bodyPr>
          <a:lstStyle/>
          <a:p>
            <a:r>
              <a:rPr lang="ru-RU" sz="3600" dirty="0" err="1">
                <a:latin typeface="Arial" panose="020B0604020202020204" pitchFamily="34" charset="0"/>
                <a:cs typeface="Arial" panose="020B0604020202020204" pitchFamily="34" charset="0"/>
              </a:rPr>
              <a:t>The</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Heckscher-Ohlin</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Theorem</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The</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Basis</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for</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Trade</a:t>
            </a:r>
            <a:endParaRPr lang="ko-KR" altLang="en-US" sz="44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7589543" cy="4681060"/>
          </a:xfrm>
        </p:spPr>
        <p:txBody>
          <a:bodyPr>
            <a:normAutofit fontScale="62500" lnSpcReduction="20000"/>
          </a:bodyPr>
          <a:lstStyle/>
          <a:p>
            <a:pPr marL="0" indent="0">
              <a:lnSpc>
                <a:spcPct val="150000"/>
              </a:lnSpc>
              <a:buNone/>
            </a:pPr>
            <a:r>
              <a:rPr lang="en-US" dirty="0">
                <a:latin typeface="Arial" panose="020B0604020202020204" pitchFamily="34" charset="0"/>
                <a:cs typeface="Arial" panose="020B0604020202020204" pitchFamily="34" charset="0"/>
              </a:rPr>
              <a:t>The </a:t>
            </a:r>
            <a:r>
              <a:rPr lang="en-US" dirty="0" err="1">
                <a:latin typeface="Arial" panose="020B0604020202020204" pitchFamily="34" charset="0"/>
                <a:cs typeface="Arial" panose="020B0604020202020204" pitchFamily="34" charset="0"/>
              </a:rPr>
              <a:t>Heckscher</a:t>
            </a:r>
            <a:r>
              <a:rPr lang="en-US" dirty="0">
                <a:latin typeface="Arial" panose="020B0604020202020204" pitchFamily="34" charset="0"/>
                <a:cs typeface="Arial" panose="020B0604020202020204" pitchFamily="34" charset="0"/>
              </a:rPr>
              <a:t>-Ohlin Theorem states that a country will export     the  good that intensively uses its relatively abundant factor of     production and import the good that intensively uses its relatively scarce factor, because differences in factor endowments across  countries lead   to differences in autarky relative prices specifically, the capital-abundant country has a lower autarky price for the   capital-intensive good and the labor-abundant country has a         lower autarky price for the labor-intensive good and when trade   opens, each country specializes   in and exports the good in        which it has this comparative advantage derived from its factor    endowment.</a:t>
            </a:r>
            <a:endParaRPr lang="en-US" sz="20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039709980"/>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Autofit/>
          </a:bodyPr>
          <a:lstStyle/>
          <a:p>
            <a:r>
              <a:rPr lang="ru-RU" sz="3600" dirty="0" err="1">
                <a:latin typeface="Arial" panose="020B0604020202020204" pitchFamily="34" charset="0"/>
                <a:cs typeface="Arial" panose="020B0604020202020204" pitchFamily="34" charset="0"/>
              </a:rPr>
              <a:t>The</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Factor</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Price</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Equalization</a:t>
            </a:r>
            <a:r>
              <a:rPr lang="ru-RU" sz="3600" dirty="0">
                <a:latin typeface="Arial" panose="020B0604020202020204" pitchFamily="34" charset="0"/>
                <a:cs typeface="Arial" panose="020B0604020202020204" pitchFamily="34" charset="0"/>
              </a:rPr>
              <a:t> (FPE) </a:t>
            </a:r>
            <a:r>
              <a:rPr lang="ru-RU" sz="3600" dirty="0" err="1">
                <a:latin typeface="Arial" panose="020B0604020202020204" pitchFamily="34" charset="0"/>
                <a:cs typeface="Arial" panose="020B0604020202020204" pitchFamily="34" charset="0"/>
              </a:rPr>
              <a:t>Theorem</a:t>
            </a:r>
            <a:endParaRPr lang="ko-KR" altLang="en-US" sz="48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7589543" cy="4681060"/>
          </a:xfrm>
        </p:spPr>
        <p:txBody>
          <a:bodyPr>
            <a:normAutofit fontScale="62500" lnSpcReduction="20000"/>
          </a:bodyPr>
          <a:lstStyle/>
          <a:p>
            <a:pPr marL="0" indent="0">
              <a:lnSpc>
                <a:spcPct val="150000"/>
              </a:lnSpc>
              <a:buNone/>
            </a:pPr>
            <a:r>
              <a:rPr lang="en-US" dirty="0"/>
              <a:t>The </a:t>
            </a:r>
            <a:r>
              <a:rPr lang="en-US" b="1" dirty="0"/>
              <a:t>Factor Price Equalization </a:t>
            </a:r>
            <a:r>
              <a:rPr lang="en-US" dirty="0"/>
              <a:t>(FPE) Theorem, proven by </a:t>
            </a:r>
            <a:r>
              <a:rPr lang="en-US" b="1" dirty="0"/>
              <a:t>Paul    Samuelson</a:t>
            </a:r>
            <a:r>
              <a:rPr lang="en-US" dirty="0"/>
              <a:t>, states that under the </a:t>
            </a:r>
            <a:r>
              <a:rPr lang="en-US" b="1" dirty="0"/>
              <a:t>H-O</a:t>
            </a:r>
            <a:r>
              <a:rPr lang="en-US" dirty="0"/>
              <a:t> model's assumptions      identical technologies, free trade, no transport costs, perfect    competition, incomplete specialization, and no factor intensity  reversals free trade in goods equalizes factor prices (wages     and rental rates) across countries by allowing trade to act as a substitute for factor mobility, though this strong prediction fails in reality due to violations like technology differences and trade barriers, while the weaker version that trade narrows factor   price differences remains generally supported.</a:t>
            </a:r>
            <a:endParaRPr lang="en-US" sz="20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735690365"/>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1"/>
            <a:ext cx="11557687" cy="891209"/>
          </a:xfrm>
        </p:spPr>
        <p:txBody>
          <a:bodyPr>
            <a:noAutofit/>
          </a:bodyPr>
          <a:lstStyle/>
          <a:p>
            <a:r>
              <a:rPr lang="ru-RU" dirty="0" err="1">
                <a:latin typeface="Arial" panose="020B0604020202020204" pitchFamily="34" charset="0"/>
                <a:cs typeface="Arial" panose="020B0604020202020204" pitchFamily="34" charset="0"/>
              </a:rPr>
              <a:t>The</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Stolper-Samuelson</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Theorem</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Income</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Distribution</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Effects</a:t>
            </a:r>
            <a:endParaRPr lang="ko-KR" altLang="en-US" sz="44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7589543" cy="4681060"/>
          </a:xfrm>
        </p:spPr>
        <p:txBody>
          <a:bodyPr>
            <a:normAutofit/>
          </a:bodyPr>
          <a:lstStyle/>
          <a:p>
            <a:pPr>
              <a:lnSpc>
                <a:spcPct val="150000"/>
              </a:lnSpc>
              <a:buFont typeface="Wingdings" panose="05000000000000000000" pitchFamily="2" charset="2"/>
              <a:buChar char="Ø"/>
            </a:pPr>
            <a:r>
              <a:rPr lang="ru-RU" sz="2000" dirty="0" err="1">
                <a:latin typeface="Arial" panose="020B0604020202020204" pitchFamily="34" charset="0"/>
                <a:cs typeface="Arial" panose="020B0604020202020204" pitchFamily="34" charset="0"/>
              </a:rPr>
              <a:t>Perhaps</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the</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most</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important</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political</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economy</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implication</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of</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the</a:t>
            </a:r>
            <a:r>
              <a:rPr lang="ru-RU" sz="2000" dirty="0">
                <a:latin typeface="Arial" panose="020B0604020202020204" pitchFamily="34" charset="0"/>
                <a:cs typeface="Arial" panose="020B0604020202020204" pitchFamily="34" charset="0"/>
              </a:rPr>
              <a:t> H-O </a:t>
            </a:r>
            <a:r>
              <a:rPr lang="ru-RU" sz="2000" dirty="0" err="1">
                <a:latin typeface="Arial" panose="020B0604020202020204" pitchFamily="34" charset="0"/>
                <a:cs typeface="Arial" panose="020B0604020202020204" pitchFamily="34" charset="0"/>
              </a:rPr>
              <a:t>model</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is</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the</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Stolper-Samuelson</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Theorem</a:t>
            </a:r>
            <a:r>
              <a:rPr lang="ru-RU" sz="2000" dirty="0">
                <a:latin typeface="Arial" panose="020B0604020202020204" pitchFamily="34" charset="0"/>
                <a:cs typeface="Arial" panose="020B0604020202020204" pitchFamily="34" charset="0"/>
              </a:rPr>
              <a:t> (1941). </a:t>
            </a:r>
            <a:r>
              <a:rPr lang="ru-RU" sz="2000" dirty="0" err="1">
                <a:latin typeface="Arial" panose="020B0604020202020204" pitchFamily="34" charset="0"/>
                <a:cs typeface="Arial" panose="020B0604020202020204" pitchFamily="34" charset="0"/>
              </a:rPr>
              <a:t>It</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directly</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addresses</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the</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winners</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and</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losers</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from</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trade</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within</a:t>
            </a:r>
            <a:r>
              <a:rPr lang="ru-RU" sz="2000" dirty="0">
                <a:latin typeface="Arial" panose="020B0604020202020204" pitchFamily="34" charset="0"/>
                <a:cs typeface="Arial" panose="020B0604020202020204" pitchFamily="34" charset="0"/>
              </a:rPr>
              <a:t> a </a:t>
            </a:r>
            <a:r>
              <a:rPr lang="ru-RU" sz="2000" dirty="0" err="1">
                <a:latin typeface="Arial" panose="020B0604020202020204" pitchFamily="34" charset="0"/>
                <a:cs typeface="Arial" panose="020B0604020202020204" pitchFamily="34" charset="0"/>
              </a:rPr>
              <a:t>country</a:t>
            </a:r>
            <a:r>
              <a:rPr lang="ru-RU" sz="2000" dirty="0">
                <a:latin typeface="Arial" panose="020B0604020202020204" pitchFamily="34" charset="0"/>
                <a:cs typeface="Arial" panose="020B0604020202020204" pitchFamily="34" charset="0"/>
              </a:rPr>
              <a:t>.</a:t>
            </a:r>
          </a:p>
          <a:p>
            <a:pPr>
              <a:lnSpc>
                <a:spcPct val="150000"/>
              </a:lnSpc>
              <a:buFont typeface="Wingdings" panose="05000000000000000000" pitchFamily="2" charset="2"/>
              <a:buChar char="Ø"/>
            </a:pPr>
            <a:r>
              <a:rPr lang="ru-RU" sz="2000" b="1" dirty="0" err="1">
                <a:latin typeface="Arial" panose="020B0604020202020204" pitchFamily="34" charset="0"/>
                <a:cs typeface="Arial" panose="020B0604020202020204" pitchFamily="34" charset="0"/>
              </a:rPr>
              <a:t>An</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increase</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in</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the</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relative</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price</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of</a:t>
            </a:r>
            <a:r>
              <a:rPr lang="ru-RU" sz="2000" b="1" dirty="0">
                <a:latin typeface="Arial" panose="020B0604020202020204" pitchFamily="34" charset="0"/>
                <a:cs typeface="Arial" panose="020B0604020202020204" pitchFamily="34" charset="0"/>
              </a:rPr>
              <a:t> a </a:t>
            </a:r>
            <a:r>
              <a:rPr lang="ru-RU" sz="2000" b="1" dirty="0" err="1">
                <a:latin typeface="Arial" panose="020B0604020202020204" pitchFamily="34" charset="0"/>
                <a:cs typeface="Arial" panose="020B0604020202020204" pitchFamily="34" charset="0"/>
              </a:rPr>
              <a:t>good</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will</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increase</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the</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real</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return</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to</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the</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factor</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used</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intensively</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in</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its</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production</a:t>
            </a:r>
            <a:r>
              <a:rPr lang="ru-RU" sz="2000" b="1" dirty="0">
                <a:latin typeface="Arial" panose="020B0604020202020204" pitchFamily="34" charset="0"/>
                <a:cs typeface="Arial" panose="020B0604020202020204" pitchFamily="34" charset="0"/>
              </a:rPr>
              <a:t>, </a:t>
            </a:r>
            <a:r>
              <a:rPr lang="en-US"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and</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decrease</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the</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real</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return</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to</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the</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other</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factor</a:t>
            </a:r>
            <a:r>
              <a:rPr lang="ru-RU" sz="2000" b="1" dirty="0">
                <a:latin typeface="Arial" panose="020B0604020202020204" pitchFamily="34" charset="0"/>
                <a:cs typeface="Arial" panose="020B0604020202020204" pitchFamily="34" charset="0"/>
              </a:rPr>
              <a:t>.</a:t>
            </a:r>
            <a:endParaRPr lang="ru-RU" sz="2000" dirty="0">
              <a:latin typeface="Arial" panose="020B0604020202020204" pitchFamily="34" charset="0"/>
              <a:cs typeface="Arial" panose="020B0604020202020204" pitchFamily="34" charset="0"/>
            </a:endParaRPr>
          </a:p>
          <a:p>
            <a:pPr marL="0" indent="0">
              <a:lnSpc>
                <a:spcPct val="150000"/>
              </a:lnSpc>
              <a:buNone/>
            </a:pPr>
            <a:endParaRPr lang="en-US" sz="20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30962171"/>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Autofit/>
          </a:bodyPr>
          <a:lstStyle/>
          <a:p>
            <a:r>
              <a:rPr lang="ru-RU" sz="3600" dirty="0" err="1"/>
              <a:t>The</a:t>
            </a:r>
            <a:r>
              <a:rPr lang="ru-RU" sz="3600" dirty="0"/>
              <a:t> </a:t>
            </a:r>
            <a:r>
              <a:rPr lang="ru-RU" sz="3600" dirty="0" err="1"/>
              <a:t>Rybczynski</a:t>
            </a:r>
            <a:r>
              <a:rPr lang="ru-RU" sz="3600" dirty="0"/>
              <a:t> </a:t>
            </a:r>
            <a:r>
              <a:rPr lang="ru-RU" sz="3600" dirty="0" err="1"/>
              <a:t>Theorem</a:t>
            </a:r>
            <a:r>
              <a:rPr lang="ru-RU" sz="3600" dirty="0"/>
              <a:t>: </a:t>
            </a:r>
            <a:r>
              <a:rPr lang="ru-RU" sz="3600" dirty="0" err="1"/>
              <a:t>Growth</a:t>
            </a:r>
            <a:r>
              <a:rPr lang="ru-RU" sz="3600" dirty="0"/>
              <a:t> </a:t>
            </a:r>
            <a:r>
              <a:rPr lang="ru-RU" sz="3600" dirty="0" err="1"/>
              <a:t>and</a:t>
            </a:r>
            <a:r>
              <a:rPr lang="ru-RU" sz="3600" dirty="0"/>
              <a:t> </a:t>
            </a:r>
            <a:r>
              <a:rPr lang="ru-RU" sz="3600" dirty="0" err="1"/>
              <a:t>Output</a:t>
            </a:r>
            <a:r>
              <a:rPr lang="ru-RU" sz="3600" dirty="0"/>
              <a:t> </a:t>
            </a:r>
            <a:r>
              <a:rPr lang="ru-RU" sz="3600" dirty="0" err="1"/>
              <a:t>Mix</a:t>
            </a:r>
            <a:endParaRPr lang="ru-RU" sz="3600" dirty="0"/>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7589543" cy="4681060"/>
          </a:xfrm>
        </p:spPr>
        <p:txBody>
          <a:bodyPr>
            <a:normAutofit/>
          </a:bodyPr>
          <a:lstStyle/>
          <a:p>
            <a:pPr>
              <a:lnSpc>
                <a:spcPct val="150000"/>
              </a:lnSpc>
              <a:buFont typeface="Wingdings" panose="05000000000000000000" pitchFamily="2" charset="2"/>
              <a:buChar char="Ø"/>
            </a:pPr>
            <a:r>
              <a:rPr lang="ru-RU" sz="2000" dirty="0" err="1">
                <a:latin typeface="Arial" panose="020B0604020202020204" pitchFamily="34" charset="0"/>
                <a:cs typeface="Arial" panose="020B0604020202020204" pitchFamily="34" charset="0"/>
              </a:rPr>
              <a:t>The</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Rybczynski</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Theorem</a:t>
            </a:r>
            <a:r>
              <a:rPr lang="ru-RU" sz="2000" dirty="0">
                <a:latin typeface="Arial" panose="020B0604020202020204" pitchFamily="34" charset="0"/>
                <a:cs typeface="Arial" panose="020B0604020202020204" pitchFamily="34" charset="0"/>
              </a:rPr>
              <a:t> (1955) </a:t>
            </a:r>
            <a:r>
              <a:rPr lang="ru-RU" sz="2000" dirty="0" err="1">
                <a:latin typeface="Arial" panose="020B0604020202020204" pitchFamily="34" charset="0"/>
                <a:cs typeface="Arial" panose="020B0604020202020204" pitchFamily="34" charset="0"/>
              </a:rPr>
              <a:t>explores</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how</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changes</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in</a:t>
            </a:r>
            <a:r>
              <a:rPr lang="ru-RU" sz="20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factor</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endowments</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affect</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production</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It</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is</a:t>
            </a:r>
            <a:r>
              <a:rPr lang="ru-RU" sz="2000" dirty="0">
                <a:latin typeface="Arial" panose="020B0604020202020204" pitchFamily="34" charset="0"/>
                <a:cs typeface="Arial" panose="020B0604020202020204" pitchFamily="34" charset="0"/>
              </a:rPr>
              <a:t> a </a:t>
            </a:r>
            <a:r>
              <a:rPr lang="ru-RU" sz="2000" dirty="0" err="1">
                <a:latin typeface="Arial" panose="020B0604020202020204" pitchFamily="34" charset="0"/>
                <a:cs typeface="Arial" panose="020B0604020202020204" pitchFamily="34" charset="0"/>
              </a:rPr>
              <a:t>key</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result</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for</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understanding</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how</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economic</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growth</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an</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increase</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in</a:t>
            </a:r>
            <a:r>
              <a:rPr lang="ru-RU" sz="2000" dirty="0">
                <a:latin typeface="Arial" panose="020B0604020202020204" pitchFamily="34" charset="0"/>
                <a:cs typeface="Arial" panose="020B0604020202020204" pitchFamily="34" charset="0"/>
              </a:rPr>
              <a:t> a </a:t>
            </a:r>
            <a:r>
              <a:rPr lang="ru-RU" sz="2000" dirty="0" err="1">
                <a:latin typeface="Arial" panose="020B0604020202020204" pitchFamily="34" charset="0"/>
                <a:cs typeface="Arial" panose="020B0604020202020204" pitchFamily="34" charset="0"/>
              </a:rPr>
              <a:t>country's</a:t>
            </a:r>
            <a:r>
              <a:rPr lang="ru-RU" sz="20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factor</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supply</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impacts</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its</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industrial</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structure</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and</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trade</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patterns</a:t>
            </a:r>
            <a:r>
              <a:rPr lang="ru-RU" sz="2000" dirty="0">
                <a:latin typeface="Arial" panose="020B0604020202020204" pitchFamily="34" charset="0"/>
                <a:cs typeface="Arial" panose="020B0604020202020204" pitchFamily="34" charset="0"/>
              </a:rPr>
              <a:t>.</a:t>
            </a:r>
          </a:p>
          <a:p>
            <a:pPr>
              <a:lnSpc>
                <a:spcPct val="150000"/>
              </a:lnSpc>
              <a:buFont typeface="Wingdings" panose="05000000000000000000" pitchFamily="2" charset="2"/>
              <a:buChar char="Ø"/>
            </a:pPr>
            <a:r>
              <a:rPr lang="ru-RU" sz="2000" b="1" dirty="0" err="1">
                <a:latin typeface="Arial" panose="020B0604020202020204" pitchFamily="34" charset="0"/>
                <a:cs typeface="Arial" panose="020B0604020202020204" pitchFamily="34" charset="0"/>
              </a:rPr>
              <a:t>At</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constant</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relative</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goods</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prices</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an</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increase</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in</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the</a:t>
            </a:r>
            <a:r>
              <a:rPr lang="ru-RU" sz="2000" b="1" dirty="0">
                <a:latin typeface="Arial" panose="020B0604020202020204" pitchFamily="34" charset="0"/>
                <a:cs typeface="Arial" panose="020B0604020202020204" pitchFamily="34" charset="0"/>
              </a:rPr>
              <a:t> </a:t>
            </a:r>
            <a:r>
              <a:rPr lang="en-US"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endowment</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of</a:t>
            </a:r>
            <a:r>
              <a:rPr lang="ru-RU" sz="2000" b="1" dirty="0">
                <a:latin typeface="Arial" panose="020B0604020202020204" pitchFamily="34" charset="0"/>
                <a:cs typeface="Arial" panose="020B0604020202020204" pitchFamily="34" charset="0"/>
              </a:rPr>
              <a:t> a </a:t>
            </a:r>
            <a:r>
              <a:rPr lang="ru-RU" sz="2000" b="1" dirty="0" err="1">
                <a:latin typeface="Arial" panose="020B0604020202020204" pitchFamily="34" charset="0"/>
                <a:cs typeface="Arial" panose="020B0604020202020204" pitchFamily="34" charset="0"/>
              </a:rPr>
              <a:t>factor</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will</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increase</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the</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output</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of</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the</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good</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that</a:t>
            </a:r>
            <a:r>
              <a:rPr lang="ru-RU" sz="2000" b="1" dirty="0">
                <a:latin typeface="Arial" panose="020B0604020202020204" pitchFamily="34" charset="0"/>
                <a:cs typeface="Arial" panose="020B0604020202020204" pitchFamily="34" charset="0"/>
              </a:rPr>
              <a:t> </a:t>
            </a:r>
            <a:r>
              <a:rPr lang="en-US"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uses</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that</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factor</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intensively</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and</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decrease</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the</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output</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of</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the</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other</a:t>
            </a:r>
            <a:r>
              <a:rPr lang="ru-RU" sz="2000" b="1" dirty="0">
                <a:latin typeface="Arial" panose="020B0604020202020204" pitchFamily="34" charset="0"/>
                <a:cs typeface="Arial" panose="020B0604020202020204" pitchFamily="34" charset="0"/>
              </a:rPr>
              <a:t> </a:t>
            </a:r>
            <a:r>
              <a:rPr lang="ru-RU" sz="2000" b="1" dirty="0" err="1">
                <a:latin typeface="Arial" panose="020B0604020202020204" pitchFamily="34" charset="0"/>
                <a:cs typeface="Arial" panose="020B0604020202020204" pitchFamily="34" charset="0"/>
              </a:rPr>
              <a:t>good</a:t>
            </a:r>
            <a:r>
              <a:rPr lang="ru-RU" sz="2000" b="1" dirty="0">
                <a:latin typeface="Arial" panose="020B0604020202020204" pitchFamily="34" charset="0"/>
                <a:cs typeface="Arial" panose="020B0604020202020204" pitchFamily="34" charset="0"/>
              </a:rPr>
              <a:t>.</a:t>
            </a:r>
            <a:endParaRPr lang="ru-RU" sz="20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565464314"/>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Autofit/>
          </a:bodyPr>
          <a:lstStyle/>
          <a:p>
            <a:r>
              <a:rPr lang="en-US" sz="3600" dirty="0"/>
              <a:t>Figure 10. </a:t>
            </a:r>
            <a:r>
              <a:rPr lang="ru-RU" sz="3600" dirty="0" err="1"/>
              <a:t>The</a:t>
            </a:r>
            <a:r>
              <a:rPr lang="ru-RU" sz="3600" dirty="0"/>
              <a:t> </a:t>
            </a:r>
            <a:r>
              <a:rPr lang="ru-RU" sz="3600" dirty="0" err="1"/>
              <a:t>Rybczynski</a:t>
            </a:r>
            <a:r>
              <a:rPr lang="en-US" sz="3600" dirty="0"/>
              <a:t> Theory: Growth of </a:t>
            </a:r>
            <a:r>
              <a:rPr lang="en-US" sz="3600" dirty="0" err="1"/>
              <a:t>Labour</a:t>
            </a:r>
            <a:r>
              <a:rPr lang="en-US" sz="3600" dirty="0"/>
              <a:t> </a:t>
            </a:r>
            <a:endParaRPr lang="ko-KR" altLang="en-US" sz="44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7" name="Рисунок 6"/>
          <p:cNvPicPr>
            <a:picLocks noChangeAspect="1"/>
          </p:cNvPicPr>
          <p:nvPr/>
        </p:nvPicPr>
        <p:blipFill rotWithShape="1">
          <a:blip r:embed="rId2">
            <a:extLst>
              <a:ext uri="{28A0092B-C50C-407E-A947-70E740481C1C}">
                <a14:useLocalDpi xmlns:a14="http://schemas.microsoft.com/office/drawing/2010/main" val="0"/>
              </a:ext>
            </a:extLst>
          </a:blip>
          <a:srcRect t="4914"/>
          <a:stretch/>
        </p:blipFill>
        <p:spPr>
          <a:xfrm>
            <a:off x="529526" y="1597688"/>
            <a:ext cx="6573296" cy="4375213"/>
          </a:xfrm>
          <a:prstGeom prst="rect">
            <a:avLst/>
          </a:prstGeom>
          <a:ln>
            <a:solidFill>
              <a:schemeClr val="tx1">
                <a:lumMod val="50000"/>
                <a:lumOff val="50000"/>
              </a:schemeClr>
            </a:solidFill>
          </a:ln>
        </p:spPr>
      </p:pic>
      <p:sp>
        <p:nvSpPr>
          <p:cNvPr id="2" name="TextBox 1">
            <a:extLst>
              <a:ext uri="{FF2B5EF4-FFF2-40B4-BE49-F238E27FC236}">
                <a16:creationId xmlns:a16="http://schemas.microsoft.com/office/drawing/2014/main" id="{DA422BF1-7481-B76A-8E7D-D0375BD85884}"/>
              </a:ext>
            </a:extLst>
          </p:cNvPr>
          <p:cNvSpPr txBox="1"/>
          <p:nvPr/>
        </p:nvSpPr>
        <p:spPr>
          <a:xfrm>
            <a:off x="7385538" y="1612917"/>
            <a:ext cx="3139612" cy="351378"/>
          </a:xfrm>
          <a:prstGeom prst="rect">
            <a:avLst/>
          </a:prstGeom>
          <a:noFill/>
        </p:spPr>
        <p:txBody>
          <a:bodyPr wrap="square">
            <a:spAutoFit/>
          </a:bodyPr>
          <a:lstStyle/>
          <a:p>
            <a:pPr algn="just">
              <a:lnSpc>
                <a:spcPct val="115000"/>
              </a:lnSpc>
              <a:spcBef>
                <a:spcPts val="1200"/>
              </a:spcBef>
              <a:spcAft>
                <a:spcPts val="1200"/>
              </a:spcAft>
            </a:pP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Source: Created by the author </a:t>
            </a:r>
            <a:endParaRPr lang="en-TJ" sz="16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082040900"/>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Autofit/>
          </a:bodyPr>
          <a:lstStyle/>
          <a:p>
            <a:r>
              <a:rPr lang="ru-RU" sz="3600" dirty="0" err="1">
                <a:latin typeface="Arial" panose="020B0604020202020204" pitchFamily="34" charset="0"/>
                <a:cs typeface="Arial" panose="020B0604020202020204" pitchFamily="34" charset="0"/>
              </a:rPr>
              <a:t>Unified</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Diagrammatic</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Analysis</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of</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the</a:t>
            </a:r>
            <a:r>
              <a:rPr lang="ru-RU" sz="3600" dirty="0">
                <a:latin typeface="Arial" panose="020B0604020202020204" pitchFamily="34" charset="0"/>
                <a:cs typeface="Arial" panose="020B0604020202020204" pitchFamily="34" charset="0"/>
              </a:rPr>
              <a:t> H-O </a:t>
            </a:r>
            <a:r>
              <a:rPr lang="ru-RU" sz="3600" dirty="0" err="1">
                <a:latin typeface="Arial" panose="020B0604020202020204" pitchFamily="34" charset="0"/>
                <a:cs typeface="Arial" panose="020B0604020202020204" pitchFamily="34" charset="0"/>
              </a:rPr>
              <a:t>Model</a:t>
            </a:r>
            <a:endParaRPr lang="ko-KR" altLang="en-US" sz="48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638447" y="1623858"/>
            <a:ext cx="10654290" cy="446102"/>
          </a:xfrm>
        </p:spPr>
        <p:txBody>
          <a:bodyPr>
            <a:normAutofit/>
          </a:bodyPr>
          <a:lstStyle/>
          <a:p>
            <a:pPr marL="0" indent="0">
              <a:buNone/>
            </a:pPr>
            <a:r>
              <a:rPr lang="en-US" sz="2400" b="1" dirty="0">
                <a:latin typeface="Arial" panose="020B0604020202020204" pitchFamily="34" charset="0"/>
                <a:cs typeface="Arial" panose="020B0604020202020204" pitchFamily="34" charset="0"/>
              </a:rPr>
              <a:t>Figure 11. </a:t>
            </a:r>
            <a:r>
              <a:rPr lang="ru-RU" sz="2400" b="1" dirty="0" err="1">
                <a:latin typeface="Arial" panose="020B0604020202020204" pitchFamily="34" charset="0"/>
                <a:cs typeface="Arial" panose="020B0604020202020204" pitchFamily="34" charset="0"/>
              </a:rPr>
              <a:t>Production</a:t>
            </a:r>
            <a:r>
              <a:rPr lang="ru-RU" sz="2400" b="1" dirty="0">
                <a:latin typeface="Arial" panose="020B0604020202020204" pitchFamily="34" charset="0"/>
                <a:cs typeface="Arial" panose="020B0604020202020204" pitchFamily="34" charset="0"/>
              </a:rPr>
              <a:t> </a:t>
            </a:r>
            <a:r>
              <a:rPr lang="ru-RU" sz="2400" b="1" dirty="0" err="1">
                <a:latin typeface="Arial" panose="020B0604020202020204" pitchFamily="34" charset="0"/>
                <a:cs typeface="Arial" panose="020B0604020202020204" pitchFamily="34" charset="0"/>
              </a:rPr>
              <a:t>Possibility</a:t>
            </a:r>
            <a:r>
              <a:rPr lang="ru-RU" sz="2400" b="1" dirty="0">
                <a:latin typeface="Arial" panose="020B0604020202020204" pitchFamily="34" charset="0"/>
                <a:cs typeface="Arial" panose="020B0604020202020204" pitchFamily="34" charset="0"/>
              </a:rPr>
              <a:t> </a:t>
            </a:r>
            <a:r>
              <a:rPr lang="ru-RU" sz="2400" b="1" dirty="0" err="1">
                <a:latin typeface="Arial" panose="020B0604020202020204" pitchFamily="34" charset="0"/>
                <a:cs typeface="Arial" panose="020B0604020202020204" pitchFamily="34" charset="0"/>
              </a:rPr>
              <a:t>Frontier</a:t>
            </a:r>
            <a:r>
              <a:rPr lang="ru-RU" sz="2400" b="1" dirty="0">
                <a:latin typeface="Arial" panose="020B0604020202020204" pitchFamily="34" charset="0"/>
                <a:cs typeface="Arial" panose="020B0604020202020204" pitchFamily="34" charset="0"/>
              </a:rPr>
              <a:t> </a:t>
            </a:r>
            <a:r>
              <a:rPr lang="ru-RU" sz="2400" b="1" dirty="0" err="1">
                <a:latin typeface="Arial" panose="020B0604020202020204" pitchFamily="34" charset="0"/>
                <a:cs typeface="Arial" panose="020B0604020202020204" pitchFamily="34" charset="0"/>
              </a:rPr>
              <a:t>with</a:t>
            </a:r>
            <a:r>
              <a:rPr lang="ru-RU" sz="2400" b="1" dirty="0">
                <a:latin typeface="Arial" panose="020B0604020202020204" pitchFamily="34" charset="0"/>
                <a:cs typeface="Arial" panose="020B0604020202020204" pitchFamily="34" charset="0"/>
              </a:rPr>
              <a:t> </a:t>
            </a:r>
            <a:r>
              <a:rPr lang="ru-RU" sz="2400" b="1" dirty="0" err="1">
                <a:latin typeface="Arial" panose="020B0604020202020204" pitchFamily="34" charset="0"/>
                <a:cs typeface="Arial" panose="020B0604020202020204" pitchFamily="34" charset="0"/>
              </a:rPr>
              <a:t>Isovalue</a:t>
            </a:r>
            <a:r>
              <a:rPr lang="ru-RU" sz="2400" b="1" dirty="0">
                <a:latin typeface="Arial" panose="020B0604020202020204" pitchFamily="34" charset="0"/>
                <a:cs typeface="Arial" panose="020B0604020202020204" pitchFamily="34" charset="0"/>
              </a:rPr>
              <a:t> </a:t>
            </a:r>
            <a:r>
              <a:rPr lang="ru-RU" sz="2400" b="1" dirty="0" err="1">
                <a:latin typeface="Arial" panose="020B0604020202020204" pitchFamily="34" charset="0"/>
                <a:cs typeface="Arial" panose="020B0604020202020204" pitchFamily="34" charset="0"/>
              </a:rPr>
              <a:t>Lines</a:t>
            </a:r>
            <a:endParaRPr lang="ru-RU" sz="2400" b="1"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7" name="Рисунок 6" descr="C:\Users\Lenovo\Downloads\8.png"/>
          <p:cNvPicPr/>
          <p:nvPr/>
        </p:nvPicPr>
        <p:blipFill>
          <a:blip r:embed="rId2">
            <a:extLst>
              <a:ext uri="{28A0092B-C50C-407E-A947-70E740481C1C}">
                <a14:useLocalDpi xmlns:a14="http://schemas.microsoft.com/office/drawing/2010/main" val="0"/>
              </a:ext>
            </a:extLst>
          </a:blip>
          <a:srcRect/>
          <a:stretch>
            <a:fillRect/>
          </a:stretch>
        </p:blipFill>
        <p:spPr bwMode="auto">
          <a:xfrm>
            <a:off x="638447" y="2215316"/>
            <a:ext cx="6204480" cy="4095049"/>
          </a:xfrm>
          <a:prstGeom prst="rect">
            <a:avLst/>
          </a:prstGeom>
          <a:noFill/>
          <a:ln>
            <a:solidFill>
              <a:schemeClr val="bg1">
                <a:lumMod val="85000"/>
              </a:schemeClr>
            </a:solidFill>
          </a:ln>
        </p:spPr>
      </p:pic>
      <p:sp>
        <p:nvSpPr>
          <p:cNvPr id="2" name="TextBox 1">
            <a:extLst>
              <a:ext uri="{FF2B5EF4-FFF2-40B4-BE49-F238E27FC236}">
                <a16:creationId xmlns:a16="http://schemas.microsoft.com/office/drawing/2014/main" id="{ED397861-CA8F-A586-490C-DE27AE82BD6A}"/>
              </a:ext>
            </a:extLst>
          </p:cNvPr>
          <p:cNvSpPr txBox="1"/>
          <p:nvPr/>
        </p:nvSpPr>
        <p:spPr>
          <a:xfrm>
            <a:off x="7064905" y="2215316"/>
            <a:ext cx="3139612" cy="351378"/>
          </a:xfrm>
          <a:prstGeom prst="rect">
            <a:avLst/>
          </a:prstGeom>
          <a:noFill/>
        </p:spPr>
        <p:txBody>
          <a:bodyPr wrap="square">
            <a:spAutoFit/>
          </a:bodyPr>
          <a:lstStyle/>
          <a:p>
            <a:pPr algn="just">
              <a:lnSpc>
                <a:spcPct val="115000"/>
              </a:lnSpc>
              <a:spcBef>
                <a:spcPts val="1200"/>
              </a:spcBef>
              <a:spcAft>
                <a:spcPts val="1200"/>
              </a:spcAft>
            </a:pP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Source: Created by the author </a:t>
            </a:r>
            <a:endParaRPr lang="en-TJ" sz="16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678104773"/>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Autofit/>
          </a:bodyPr>
          <a:lstStyle/>
          <a:p>
            <a:r>
              <a:rPr lang="ru-RU" sz="3600" dirty="0" err="1">
                <a:latin typeface="Arial" panose="020B0604020202020204" pitchFamily="34" charset="0"/>
                <a:cs typeface="Arial" panose="020B0604020202020204" pitchFamily="34" charset="0"/>
              </a:rPr>
              <a:t>The</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Heckscher-Ohlin</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Theorem</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The</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Basis</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for</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Trade</a:t>
            </a:r>
            <a:endParaRPr lang="ko-KR" altLang="en-US" sz="44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7589543" cy="4681060"/>
          </a:xfrm>
        </p:spPr>
        <p:txBody>
          <a:bodyPr>
            <a:normAutofit fontScale="62500" lnSpcReduction="20000"/>
          </a:bodyPr>
          <a:lstStyle/>
          <a:p>
            <a:pPr marL="0" indent="0">
              <a:lnSpc>
                <a:spcPct val="150000"/>
              </a:lnSpc>
              <a:buNone/>
            </a:pPr>
            <a:r>
              <a:rPr lang="en-US" dirty="0">
                <a:latin typeface="Arial" panose="020B0604020202020204" pitchFamily="34" charset="0"/>
                <a:cs typeface="Arial" panose="020B0604020202020204" pitchFamily="34" charset="0"/>
              </a:rPr>
              <a:t>The </a:t>
            </a:r>
            <a:r>
              <a:rPr lang="en-US" dirty="0" err="1">
                <a:latin typeface="Arial" panose="020B0604020202020204" pitchFamily="34" charset="0"/>
                <a:cs typeface="Arial" panose="020B0604020202020204" pitchFamily="34" charset="0"/>
              </a:rPr>
              <a:t>Heckscher</a:t>
            </a:r>
            <a:r>
              <a:rPr lang="en-US" dirty="0">
                <a:latin typeface="Arial" panose="020B0604020202020204" pitchFamily="34" charset="0"/>
                <a:cs typeface="Arial" panose="020B0604020202020204" pitchFamily="34" charset="0"/>
              </a:rPr>
              <a:t>-Ohlin Theorem states that a country will export     the  good that intensively uses its relatively abundant factor of     production and import the good that intensively uses its relatively scarce factor, because differences in factor endowments across  countries lead   to differences in autarky relative prices specifically, the capital-abundant country has a lower autarky price for the   capital-intensive good and the labor-abundant country has a         lower autarky price for the labor-intensive good and when trade   opens, each country specializes   in and exports the good in        which it has this comparative advantage derived from its factor    endowment.</a:t>
            </a:r>
            <a:endParaRPr lang="en-US" sz="20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516503808"/>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Autofit/>
          </a:bodyPr>
          <a:lstStyle/>
          <a:p>
            <a:r>
              <a:rPr lang="ru-RU" sz="3600" dirty="0" err="1">
                <a:latin typeface="Arial" panose="020B0604020202020204" pitchFamily="34" charset="0"/>
                <a:cs typeface="Arial" panose="020B0604020202020204" pitchFamily="34" charset="0"/>
              </a:rPr>
              <a:t>Autarky</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Equilibrium</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in</a:t>
            </a:r>
            <a:r>
              <a:rPr lang="ru-RU" sz="3600" dirty="0">
                <a:latin typeface="Arial" panose="020B0604020202020204" pitchFamily="34" charset="0"/>
                <a:cs typeface="Arial" panose="020B0604020202020204" pitchFamily="34" charset="0"/>
              </a:rPr>
              <a:t> H-O </a:t>
            </a:r>
            <a:r>
              <a:rPr lang="ru-RU" sz="3600" dirty="0" err="1">
                <a:latin typeface="Arial" panose="020B0604020202020204" pitchFamily="34" charset="0"/>
                <a:cs typeface="Arial" panose="020B0604020202020204" pitchFamily="34" charset="0"/>
              </a:rPr>
              <a:t>Model</a:t>
            </a:r>
            <a:endParaRPr lang="ko-KR" altLang="en-US" sz="4800" dirty="0">
              <a:latin typeface="Arial" panose="020B0604020202020204" pitchFamily="34" charset="0"/>
              <a:cs typeface="Arial" panose="020B0604020202020204" pitchFamily="34"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7036883" cy="4681060"/>
          </a:xfrm>
        </p:spPr>
        <p:txBody>
          <a:bodyPr>
            <a:normAutofit/>
          </a:bodyPr>
          <a:lstStyle/>
          <a:p>
            <a:pPr marL="0" indent="0">
              <a:lnSpc>
                <a:spcPct val="150000"/>
              </a:lnSpc>
              <a:buNone/>
            </a:pPr>
            <a:r>
              <a:rPr lang="ru-RU" sz="2000" dirty="0" err="1">
                <a:latin typeface="Arial" panose="020B0604020202020204" pitchFamily="34" charset="0"/>
                <a:cs typeface="Arial" panose="020B0604020202020204" pitchFamily="34" charset="0"/>
              </a:rPr>
              <a:t>In</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autarky</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Home</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produces</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and</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consumes</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the</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same</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bundle</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of</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goods</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with</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no</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international</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trade</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Its</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production</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possibility</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frontier</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is</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curved</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and</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tilted</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toward</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steel</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the</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capital-intensive</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good</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reflecting</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Home’s</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abundance</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of</a:t>
            </a:r>
            <a:r>
              <a:rPr lang="ru-RU" sz="2000" dirty="0">
                <a:latin typeface="Arial" panose="020B0604020202020204" pitchFamily="34" charset="0"/>
                <a:cs typeface="Arial" panose="020B0604020202020204" pitchFamily="34" charset="0"/>
              </a:rPr>
              <a:t> </a:t>
            </a:r>
            <a:r>
              <a:rPr lang="ru-RU" sz="2000" dirty="0" err="1">
                <a:latin typeface="Arial" panose="020B0604020202020204" pitchFamily="34" charset="0"/>
                <a:cs typeface="Arial" panose="020B0604020202020204" pitchFamily="34" charset="0"/>
              </a:rPr>
              <a:t>capital</a:t>
            </a:r>
            <a:r>
              <a:rPr lang="ru-RU" sz="2000" dirty="0">
                <a:latin typeface="Arial" panose="020B0604020202020204" pitchFamily="34" charset="0"/>
                <a:cs typeface="Arial" panose="020B0604020202020204" pitchFamily="34" charset="0"/>
              </a:rPr>
              <a:t>. </a:t>
            </a:r>
            <a:endParaRPr lang="en-US" sz="14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812613868"/>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1"/>
            <a:ext cx="11557687" cy="619639"/>
          </a:xfrm>
        </p:spPr>
        <p:txBody>
          <a:bodyPr>
            <a:noAutofit/>
          </a:bodyPr>
          <a:lstStyle/>
          <a:p>
            <a:r>
              <a:rPr lang="ru-RU" dirty="0" err="1">
                <a:latin typeface="Arial" panose="020B0604020202020204" pitchFamily="34" charset="0"/>
                <a:cs typeface="Arial" panose="020B0604020202020204" pitchFamily="34" charset="0"/>
              </a:rPr>
              <a:t>Figure</a:t>
            </a:r>
            <a:r>
              <a:rPr lang="ru-RU"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12</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Autarky</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Equilibrium</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in</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Home</a:t>
            </a:r>
            <a:r>
              <a:rPr lang="ru-RU" dirty="0">
                <a:latin typeface="Arial" panose="020B0604020202020204" pitchFamily="34" charset="0"/>
                <a:cs typeface="Arial" panose="020B0604020202020204" pitchFamily="34" charset="0"/>
              </a:rPr>
              <a:t> (</a:t>
            </a:r>
            <a:r>
              <a:rPr lang="ru-RU" dirty="0" err="1">
                <a:latin typeface="Arial" panose="020B0604020202020204" pitchFamily="34" charset="0"/>
                <a:cs typeface="Arial" panose="020B0604020202020204" pitchFamily="34" charset="0"/>
              </a:rPr>
              <a:t>Capital-Abundant</a:t>
            </a:r>
            <a:r>
              <a:rPr lang="ru-RU" dirty="0">
                <a:latin typeface="Arial" panose="020B0604020202020204" pitchFamily="34" charset="0"/>
                <a:cs typeface="Arial" panose="020B0604020202020204" pitchFamily="34" charset="0"/>
              </a:rPr>
              <a:t>)</a:t>
            </a: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7" name="Picture 56"/>
          <p:cNvPicPr/>
          <p:nvPr/>
        </p:nvPicPr>
        <p:blipFill rotWithShape="1">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rcRect t="7217" r="1928" b="2755"/>
          <a:stretch/>
        </p:blipFill>
        <p:spPr bwMode="auto">
          <a:xfrm>
            <a:off x="554155" y="1338662"/>
            <a:ext cx="7655348" cy="4308511"/>
          </a:xfrm>
          <a:prstGeom prst="rect">
            <a:avLst/>
          </a:prstGeom>
          <a:ln w="9525" cap="flat" cmpd="sng" algn="ctr">
            <a:solidFill>
              <a:sysClr val="window" lastClr="FFFFFF">
                <a:lumMod val="85000"/>
              </a:sysClr>
            </a:solidFill>
            <a:prstDash val="solid"/>
            <a:round/>
            <a:headEnd type="none" w="med" len="med"/>
            <a:tailEnd type="none" w="med" len="med"/>
            <a:extLst>
              <a:ext uri="{C807C97D-BFC1-408E-A445-0C87EB9F89A2}">
                <ask:lineSketchStyleProps xmlns:ask="http://schemas.microsoft.com/office/drawing/2018/sketchyshapes" sd="0">
                  <a:custGeom>
                    <a:avLst/>
                    <a:gdLst/>
                    <a:ahLst/>
                    <a:cxnLst/>
                    <a:rect l="0" t="0" r="0" b="0"/>
                    <a:pathLst/>
                  </a:custGeom>
                  <ask:type/>
                </ask:lineSketchStyleProps>
              </a:ext>
            </a:extLst>
          </a:ln>
          <a:extLst>
            <a:ext uri="{53640926-AAD7-44D8-BBD7-CCE9431645EC}">
              <a14:shadowObscured xmlns:a14="http://schemas.microsoft.com/office/drawing/2010/main"/>
            </a:ext>
          </a:extLst>
        </p:spPr>
      </p:pic>
      <p:sp>
        <p:nvSpPr>
          <p:cNvPr id="2" name="TextBox 1">
            <a:extLst>
              <a:ext uri="{FF2B5EF4-FFF2-40B4-BE49-F238E27FC236}">
                <a16:creationId xmlns:a16="http://schemas.microsoft.com/office/drawing/2014/main" id="{DAA884AD-FBA4-C5B4-E98E-1F535AE903B0}"/>
              </a:ext>
            </a:extLst>
          </p:cNvPr>
          <p:cNvSpPr txBox="1"/>
          <p:nvPr/>
        </p:nvSpPr>
        <p:spPr>
          <a:xfrm>
            <a:off x="8311814" y="1338662"/>
            <a:ext cx="3139612" cy="351378"/>
          </a:xfrm>
          <a:prstGeom prst="rect">
            <a:avLst/>
          </a:prstGeom>
          <a:noFill/>
        </p:spPr>
        <p:txBody>
          <a:bodyPr wrap="square">
            <a:spAutoFit/>
          </a:bodyPr>
          <a:lstStyle/>
          <a:p>
            <a:pPr algn="just">
              <a:lnSpc>
                <a:spcPct val="115000"/>
              </a:lnSpc>
              <a:spcBef>
                <a:spcPts val="1200"/>
              </a:spcBef>
              <a:spcAft>
                <a:spcPts val="1200"/>
              </a:spcAft>
            </a:pP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Source: Created by the author </a:t>
            </a:r>
            <a:endParaRPr lang="en-TJ" sz="16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14267266"/>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Autofit/>
          </a:bodyPr>
          <a:lstStyle/>
          <a:p>
            <a:r>
              <a:rPr lang="en-US" dirty="0"/>
              <a:t>Figure 13. From Autarky to Free Trade: Global Equilibrium </a:t>
            </a:r>
            <a:endParaRPr lang="ru-RU" dirty="0"/>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7589543" cy="4681060"/>
          </a:xfrm>
        </p:spPr>
        <p:txBody>
          <a:bodyPr>
            <a:normAutofit fontScale="62500" lnSpcReduction="20000"/>
          </a:bodyPr>
          <a:lstStyle/>
          <a:p>
            <a:pPr marL="0" indent="0">
              <a:lnSpc>
                <a:spcPct val="150000"/>
              </a:lnSpc>
              <a:buNone/>
            </a:pPr>
            <a:r>
              <a:rPr lang="en-US" dirty="0">
                <a:latin typeface="Arial" panose="020B0604020202020204" pitchFamily="34" charset="0"/>
                <a:cs typeface="Arial" panose="020B0604020202020204" pitchFamily="34" charset="0"/>
              </a:rPr>
              <a:t>The </a:t>
            </a:r>
            <a:r>
              <a:rPr lang="en-US" dirty="0" err="1">
                <a:latin typeface="Arial" panose="020B0604020202020204" pitchFamily="34" charset="0"/>
                <a:cs typeface="Arial" panose="020B0604020202020204" pitchFamily="34" charset="0"/>
              </a:rPr>
              <a:t>Heckscher</a:t>
            </a:r>
            <a:r>
              <a:rPr lang="en-US" dirty="0">
                <a:latin typeface="Arial" panose="020B0604020202020204" pitchFamily="34" charset="0"/>
                <a:cs typeface="Arial" panose="020B0604020202020204" pitchFamily="34" charset="0"/>
              </a:rPr>
              <a:t>-Ohlin Theorem states that a country will export     the  good that intensively uses its relatively abundant factor of     production and import the good that intensively uses its relatively scarce factor, because differences in factor endowments across  countries lead   to differences in autarky relative prices specifically, the capital-abundant country has a lower autarky price for the   capital-intensive good and the labor-abundant country has a         lower autarky price for the labor-intensive good and when trade   opens, each country specializes   in and exports the good in        which it has this comparative advantage derived from its factor    endowment.</a:t>
            </a:r>
            <a:endParaRPr lang="en-US" sz="20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655605216"/>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Autofit/>
          </a:bodyPr>
          <a:lstStyle/>
          <a:p>
            <a:r>
              <a:rPr lang="en-US" dirty="0">
                <a:latin typeface="Arial" panose="020B0604020202020204" pitchFamily="34" charset="0"/>
                <a:cs typeface="Arial" panose="020B0604020202020204" pitchFamily="34" charset="0"/>
              </a:rPr>
              <a:t>Figure 13. From Autarky to Free Trade: Global Equilibrium </a:t>
            </a:r>
            <a:endParaRPr lang="ru-RU"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pic>
        <p:nvPicPr>
          <p:cNvPr id="7" name="Picture 91"/>
          <p:cNvPicPr/>
          <p:nvPr/>
        </p:nvPicPr>
        <p:blipFill rotWithShape="1">
          <a:blip r:embed="rId2">
            <a:extLst>
              <a:ext uri="{28A0092B-C50C-407E-A947-70E740481C1C}">
                <a14:useLocalDpi xmlns:a14="http://schemas.microsoft.com/office/drawing/2010/main" val="0"/>
              </a:ext>
            </a:extLst>
          </a:blip>
          <a:srcRect t="7544"/>
          <a:stretch/>
        </p:blipFill>
        <p:spPr bwMode="auto">
          <a:xfrm>
            <a:off x="612111" y="1307719"/>
            <a:ext cx="7979229" cy="4821776"/>
          </a:xfrm>
          <a:prstGeom prst="rect">
            <a:avLst/>
          </a:prstGeom>
          <a:ln>
            <a:solidFill>
              <a:schemeClr val="bg1">
                <a:lumMod val="85000"/>
              </a:schemeClr>
            </a:solidFill>
          </a:ln>
          <a:extLst>
            <a:ext uri="{53640926-AAD7-44D8-BBD7-CCE9431645EC}">
              <a14:shadowObscured xmlns:a14="http://schemas.microsoft.com/office/drawing/2010/main"/>
            </a:ext>
          </a:extLst>
        </p:spPr>
      </p:pic>
      <p:sp>
        <p:nvSpPr>
          <p:cNvPr id="2" name="TextBox 1">
            <a:extLst>
              <a:ext uri="{FF2B5EF4-FFF2-40B4-BE49-F238E27FC236}">
                <a16:creationId xmlns:a16="http://schemas.microsoft.com/office/drawing/2014/main" id="{AFC64F92-CBFD-25F5-8697-8E48D19A1242}"/>
              </a:ext>
            </a:extLst>
          </p:cNvPr>
          <p:cNvSpPr txBox="1"/>
          <p:nvPr/>
        </p:nvSpPr>
        <p:spPr>
          <a:xfrm>
            <a:off x="8679949" y="1307719"/>
            <a:ext cx="3139612" cy="351378"/>
          </a:xfrm>
          <a:prstGeom prst="rect">
            <a:avLst/>
          </a:prstGeom>
          <a:noFill/>
        </p:spPr>
        <p:txBody>
          <a:bodyPr wrap="square">
            <a:spAutoFit/>
          </a:bodyPr>
          <a:lstStyle/>
          <a:p>
            <a:pPr algn="just">
              <a:lnSpc>
                <a:spcPct val="115000"/>
              </a:lnSpc>
              <a:spcBef>
                <a:spcPts val="1200"/>
              </a:spcBef>
              <a:spcAft>
                <a:spcPts val="1200"/>
              </a:spcAft>
            </a:pPr>
            <a:r>
              <a:rPr lang="en-US" sz="16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Source: Created by the author </a:t>
            </a:r>
            <a:endParaRPr lang="en-TJ" sz="16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952003867"/>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Autofit/>
          </a:bodyPr>
          <a:lstStyle/>
          <a:p>
            <a:r>
              <a:rPr lang="ru-RU" sz="3600" dirty="0" err="1">
                <a:latin typeface="Arial" panose="020B0604020202020204" pitchFamily="34" charset="0"/>
                <a:cs typeface="Arial" panose="020B0604020202020204" pitchFamily="34" charset="0"/>
              </a:rPr>
              <a:t>Empirical</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Evidence</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The</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Leontief</a:t>
            </a:r>
            <a:r>
              <a:rPr lang="ru-RU" sz="3600" dirty="0">
                <a:latin typeface="Arial" panose="020B0604020202020204" pitchFamily="34" charset="0"/>
                <a:cs typeface="Arial" panose="020B0604020202020204" pitchFamily="34" charset="0"/>
              </a:rPr>
              <a:t> </a:t>
            </a:r>
            <a:r>
              <a:rPr lang="ru-RU" sz="3600" dirty="0" err="1">
                <a:latin typeface="Arial" panose="020B0604020202020204" pitchFamily="34" charset="0"/>
                <a:cs typeface="Arial" panose="020B0604020202020204" pitchFamily="34" charset="0"/>
              </a:rPr>
              <a:t>Paradox</a:t>
            </a:r>
            <a:endParaRPr lang="ru-RU" sz="36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
        <p:nvSpPr>
          <p:cNvPr id="8"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3" y="1603762"/>
            <a:ext cx="7167512" cy="4681060"/>
          </a:xfrm>
        </p:spPr>
        <p:txBody>
          <a:bodyPr>
            <a:noAutofit/>
          </a:bodyPr>
          <a:lstStyle/>
          <a:p>
            <a:pPr marL="0" indent="0">
              <a:lnSpc>
                <a:spcPct val="150000"/>
              </a:lnSpc>
              <a:buNone/>
            </a:pPr>
            <a:r>
              <a:rPr lang="en-US" sz="2000" dirty="0">
                <a:latin typeface="Arial" panose="020B0604020202020204" pitchFamily="34" charset="0"/>
                <a:cs typeface="Arial" panose="020B0604020202020204" pitchFamily="34" charset="0"/>
              </a:rPr>
              <a:t>The Leontief Paradox (1953) challenged the </a:t>
            </a:r>
            <a:r>
              <a:rPr lang="en-US" sz="2000" dirty="0" err="1">
                <a:latin typeface="Arial" panose="020B0604020202020204" pitchFamily="34" charset="0"/>
                <a:cs typeface="Arial" panose="020B0604020202020204" pitchFamily="34" charset="0"/>
              </a:rPr>
              <a:t>Heckscher</a:t>
            </a:r>
            <a:r>
              <a:rPr lang="en-US" sz="2000" dirty="0">
                <a:latin typeface="Arial" panose="020B0604020202020204" pitchFamily="34" charset="0"/>
                <a:cs typeface="Arial" panose="020B0604020202020204" pitchFamily="34" charset="0"/>
              </a:rPr>
              <a:t>-Ohlin model by finding that the capital-abundant United States        exported labor-intensive goods and imported capital-intensive       goods the opposite of H-O predictions leading economists to  recognize that trade is also driven by human capital,                technology, and demand differences.</a:t>
            </a:r>
          </a:p>
        </p:txBody>
      </p:sp>
    </p:spTree>
    <p:extLst>
      <p:ext uri="{BB962C8B-B14F-4D97-AF65-F5344CB8AC3E}">
        <p14:creationId xmlns:p14="http://schemas.microsoft.com/office/powerpoint/2010/main" val="1638957264"/>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539251"/>
          </a:xfrm>
        </p:spPr>
        <p:txBody>
          <a:bodyPr>
            <a:noAutofit/>
          </a:bodyPr>
          <a:lstStyle/>
          <a:p>
            <a:r>
              <a:rPr lang="ru-RU" sz="2800" b="1" dirty="0" err="1">
                <a:latin typeface="Arial" panose="020B0604020202020204" pitchFamily="34" charset="0"/>
                <a:cs typeface="Arial" panose="020B0604020202020204" pitchFamily="34" charset="0"/>
              </a:rPr>
              <a:t>Conclusion</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Comparing</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the</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Two</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Paradigms</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and</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Empirical</a:t>
            </a:r>
            <a:r>
              <a:rPr lang="ru-RU" sz="2800" dirty="0">
                <a:latin typeface="Arial" panose="020B0604020202020204" pitchFamily="34" charset="0"/>
                <a:cs typeface="Arial" panose="020B0604020202020204" pitchFamily="34" charset="0"/>
              </a:rPr>
              <a:t> </a:t>
            </a:r>
            <a:r>
              <a:rPr lang="ru-RU" sz="2800" dirty="0" err="1">
                <a:latin typeface="Arial" panose="020B0604020202020204" pitchFamily="34" charset="0"/>
                <a:cs typeface="Arial" panose="020B0604020202020204" pitchFamily="34" charset="0"/>
              </a:rPr>
              <a:t>Evidence</a:t>
            </a:r>
            <a:endParaRPr lang="ru-RU" sz="2800" dirty="0">
              <a:latin typeface="Arial" panose="020B0604020202020204" pitchFamily="34" charset="0"/>
              <a:cs typeface="Arial" panose="020B0604020202020204" pitchFamily="34" charset="0"/>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graphicFrame>
        <p:nvGraphicFramePr>
          <p:cNvPr id="2" name="Таблица 1"/>
          <p:cNvGraphicFramePr>
            <a:graphicFrameLocks noGrp="1"/>
          </p:cNvGraphicFramePr>
          <p:nvPr>
            <p:extLst>
              <p:ext uri="{D42A27DB-BD31-4B8C-83A1-F6EECF244321}">
                <p14:modId xmlns:p14="http://schemas.microsoft.com/office/powerpoint/2010/main" val="2058739134"/>
              </p:ext>
            </p:extLst>
          </p:nvPr>
        </p:nvGraphicFramePr>
        <p:xfrm>
          <a:off x="566809" y="1296236"/>
          <a:ext cx="8265692" cy="4646547"/>
        </p:xfrm>
        <a:graphic>
          <a:graphicData uri="http://schemas.openxmlformats.org/drawingml/2006/table">
            <a:tbl>
              <a:tblPr firstRow="1" firstCol="1" bandRow="1">
                <a:tableStyleId>{BDBED569-4797-4DF1-A0F4-6AAB3CD982D8}</a:tableStyleId>
              </a:tblPr>
              <a:tblGrid>
                <a:gridCol w="1452910">
                  <a:extLst>
                    <a:ext uri="{9D8B030D-6E8A-4147-A177-3AD203B41FA5}">
                      <a16:colId xmlns:a16="http://schemas.microsoft.com/office/drawing/2014/main" val="1610338173"/>
                    </a:ext>
                  </a:extLst>
                </a:gridCol>
                <a:gridCol w="3305907">
                  <a:extLst>
                    <a:ext uri="{9D8B030D-6E8A-4147-A177-3AD203B41FA5}">
                      <a16:colId xmlns:a16="http://schemas.microsoft.com/office/drawing/2014/main" val="1694646279"/>
                    </a:ext>
                  </a:extLst>
                </a:gridCol>
                <a:gridCol w="3506875">
                  <a:extLst>
                    <a:ext uri="{9D8B030D-6E8A-4147-A177-3AD203B41FA5}">
                      <a16:colId xmlns:a16="http://schemas.microsoft.com/office/drawing/2014/main" val="1594773278"/>
                    </a:ext>
                  </a:extLst>
                </a:gridCol>
              </a:tblGrid>
              <a:tr h="429205">
                <a:tc>
                  <a:txBody>
                    <a:bodyPr/>
                    <a:lstStyle/>
                    <a:p>
                      <a:pPr marL="0" marR="0">
                        <a:lnSpc>
                          <a:spcPct val="100000"/>
                        </a:lnSpc>
                        <a:spcBef>
                          <a:spcPts val="0"/>
                        </a:spcBef>
                        <a:spcAft>
                          <a:spcPts val="0"/>
                        </a:spcAft>
                      </a:pPr>
                      <a:r>
                        <a:rPr lang="ru-RU" sz="1600" dirty="0" err="1">
                          <a:effectLst/>
                        </a:rPr>
                        <a:t>Feature</a:t>
                      </a:r>
                      <a:endParaRPr lang="ru-RU" sz="1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0000"/>
                        </a:lnSpc>
                        <a:spcBef>
                          <a:spcPts val="0"/>
                        </a:spcBef>
                        <a:spcAft>
                          <a:spcPts val="0"/>
                        </a:spcAft>
                      </a:pPr>
                      <a:r>
                        <a:rPr lang="ru-RU" sz="1600" dirty="0" err="1">
                          <a:effectLst/>
                        </a:rPr>
                        <a:t>Ricardian</a:t>
                      </a:r>
                      <a:r>
                        <a:rPr lang="ru-RU" sz="1600" dirty="0">
                          <a:effectLst/>
                        </a:rPr>
                        <a:t> </a:t>
                      </a:r>
                      <a:r>
                        <a:rPr lang="ru-RU" sz="1600" dirty="0" err="1">
                          <a:effectLst/>
                        </a:rPr>
                        <a:t>Model</a:t>
                      </a:r>
                      <a:endParaRPr lang="ru-RU" sz="1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solidFill>
                      <a:schemeClr val="accent2">
                        <a:lumMod val="40000"/>
                        <a:lumOff val="60000"/>
                      </a:schemeClr>
                    </a:solidFill>
                  </a:tcPr>
                </a:tc>
                <a:tc>
                  <a:txBody>
                    <a:bodyPr/>
                    <a:lstStyle/>
                    <a:p>
                      <a:pPr marL="0" marR="0">
                        <a:lnSpc>
                          <a:spcPct val="100000"/>
                        </a:lnSpc>
                        <a:spcBef>
                          <a:spcPts val="0"/>
                        </a:spcBef>
                        <a:spcAft>
                          <a:spcPts val="0"/>
                        </a:spcAft>
                      </a:pPr>
                      <a:r>
                        <a:rPr lang="ru-RU" sz="1600" dirty="0" err="1">
                          <a:effectLst/>
                        </a:rPr>
                        <a:t>Heckscher-Ohlin</a:t>
                      </a:r>
                      <a:r>
                        <a:rPr lang="ru-RU" sz="1600" dirty="0">
                          <a:effectLst/>
                        </a:rPr>
                        <a:t> </a:t>
                      </a:r>
                      <a:r>
                        <a:rPr lang="ru-RU" sz="1600" dirty="0" err="1">
                          <a:effectLst/>
                        </a:rPr>
                        <a:t>Model</a:t>
                      </a:r>
                      <a:endParaRPr lang="ru-RU" sz="1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solidFill>
                      <a:srgbClr val="FFFF00"/>
                    </a:solidFill>
                  </a:tcPr>
                </a:tc>
                <a:extLst>
                  <a:ext uri="{0D108BD9-81ED-4DB2-BD59-A6C34878D82A}">
                    <a16:rowId xmlns:a16="http://schemas.microsoft.com/office/drawing/2014/main" val="2378212496"/>
                  </a:ext>
                </a:extLst>
              </a:tr>
              <a:tr h="558665">
                <a:tc>
                  <a:txBody>
                    <a:bodyPr/>
                    <a:lstStyle/>
                    <a:p>
                      <a:pPr marL="0" marR="0">
                        <a:lnSpc>
                          <a:spcPct val="100000"/>
                        </a:lnSpc>
                        <a:spcBef>
                          <a:spcPts val="0"/>
                        </a:spcBef>
                        <a:spcAft>
                          <a:spcPts val="0"/>
                        </a:spcAft>
                      </a:pPr>
                      <a:r>
                        <a:rPr lang="ru-RU" sz="1600" dirty="0" err="1">
                          <a:effectLst/>
                        </a:rPr>
                        <a:t>Basis</a:t>
                      </a:r>
                      <a:r>
                        <a:rPr lang="ru-RU" sz="1600" dirty="0">
                          <a:effectLst/>
                        </a:rPr>
                        <a:t> </a:t>
                      </a:r>
                      <a:r>
                        <a:rPr lang="ru-RU" sz="1600" dirty="0" err="1">
                          <a:effectLst/>
                        </a:rPr>
                        <a:t>of</a:t>
                      </a:r>
                      <a:r>
                        <a:rPr lang="ru-RU" sz="1600" dirty="0">
                          <a:effectLst/>
                        </a:rPr>
                        <a:t> </a:t>
                      </a:r>
                      <a:endParaRPr lang="en-US" sz="1600" dirty="0">
                        <a:effectLst/>
                      </a:endParaRPr>
                    </a:p>
                    <a:p>
                      <a:pPr marL="0" marR="0">
                        <a:lnSpc>
                          <a:spcPct val="100000"/>
                        </a:lnSpc>
                        <a:spcBef>
                          <a:spcPts val="0"/>
                        </a:spcBef>
                        <a:spcAft>
                          <a:spcPts val="0"/>
                        </a:spcAft>
                      </a:pPr>
                      <a:r>
                        <a:rPr lang="ru-RU" sz="1600" dirty="0" err="1">
                          <a:effectLst/>
                        </a:rPr>
                        <a:t>Trade</a:t>
                      </a:r>
                      <a:endParaRPr lang="ru-RU" sz="1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0000"/>
                        </a:lnSpc>
                        <a:spcBef>
                          <a:spcPts val="0"/>
                        </a:spcBef>
                        <a:spcAft>
                          <a:spcPts val="0"/>
                        </a:spcAft>
                      </a:pPr>
                      <a:r>
                        <a:rPr lang="ru-RU" sz="1600" dirty="0" err="1">
                          <a:effectLst/>
                        </a:rPr>
                        <a:t>Differences</a:t>
                      </a:r>
                      <a:r>
                        <a:rPr lang="ru-RU" sz="1600" dirty="0">
                          <a:effectLst/>
                        </a:rPr>
                        <a:t> </a:t>
                      </a:r>
                      <a:r>
                        <a:rPr lang="ru-RU" sz="1600" dirty="0" err="1">
                          <a:effectLst/>
                        </a:rPr>
                        <a:t>in</a:t>
                      </a:r>
                      <a:r>
                        <a:rPr lang="ru-RU" sz="1600" dirty="0">
                          <a:effectLst/>
                        </a:rPr>
                        <a:t> </a:t>
                      </a:r>
                      <a:r>
                        <a:rPr lang="ru-RU" sz="1600" dirty="0" err="1">
                          <a:effectLst/>
                        </a:rPr>
                        <a:t>technology</a:t>
                      </a:r>
                      <a:r>
                        <a:rPr lang="ru-RU" sz="1600" dirty="0">
                          <a:effectLst/>
                        </a:rPr>
                        <a:t> (</a:t>
                      </a:r>
                      <a:r>
                        <a:rPr lang="ru-RU" sz="1600" dirty="0" err="1">
                          <a:effectLst/>
                        </a:rPr>
                        <a:t>labor</a:t>
                      </a:r>
                      <a:r>
                        <a:rPr lang="ru-RU" sz="1600" dirty="0">
                          <a:effectLst/>
                        </a:rPr>
                        <a:t> </a:t>
                      </a:r>
                      <a:r>
                        <a:rPr lang="en-US" sz="1600" dirty="0">
                          <a:effectLst/>
                        </a:rPr>
                        <a:t> </a:t>
                      </a:r>
                      <a:r>
                        <a:rPr lang="ru-RU" sz="1600" dirty="0" err="1">
                          <a:effectLst/>
                        </a:rPr>
                        <a:t>productivity</a:t>
                      </a:r>
                      <a:r>
                        <a:rPr lang="ru-RU" sz="1600" dirty="0">
                          <a:effectLst/>
                        </a:rPr>
                        <a:t>)</a:t>
                      </a:r>
                      <a:endParaRPr lang="ru-RU" sz="1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0000"/>
                        </a:lnSpc>
                        <a:spcBef>
                          <a:spcPts val="0"/>
                        </a:spcBef>
                        <a:spcAft>
                          <a:spcPts val="0"/>
                        </a:spcAft>
                      </a:pPr>
                      <a:r>
                        <a:rPr lang="ru-RU" sz="1600">
                          <a:effectLst/>
                        </a:rPr>
                        <a:t>Differences in factor endowments</a:t>
                      </a:r>
                      <a:endParaRPr lang="ru-RU" sz="14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659528614"/>
                  </a:ext>
                </a:extLst>
              </a:tr>
              <a:tr h="558665">
                <a:tc>
                  <a:txBody>
                    <a:bodyPr/>
                    <a:lstStyle/>
                    <a:p>
                      <a:pPr marL="0" marR="0">
                        <a:lnSpc>
                          <a:spcPct val="100000"/>
                        </a:lnSpc>
                        <a:spcBef>
                          <a:spcPts val="0"/>
                        </a:spcBef>
                        <a:spcAft>
                          <a:spcPts val="0"/>
                        </a:spcAft>
                      </a:pPr>
                      <a:r>
                        <a:rPr lang="ru-RU" sz="1600" dirty="0" err="1">
                          <a:effectLst/>
                        </a:rPr>
                        <a:t>Number</a:t>
                      </a:r>
                      <a:r>
                        <a:rPr lang="ru-RU" sz="1600" dirty="0">
                          <a:effectLst/>
                        </a:rPr>
                        <a:t> </a:t>
                      </a:r>
                      <a:r>
                        <a:rPr lang="ru-RU" sz="1600" dirty="0" err="1">
                          <a:effectLst/>
                        </a:rPr>
                        <a:t>of</a:t>
                      </a:r>
                      <a:r>
                        <a:rPr lang="ru-RU" sz="1600" dirty="0">
                          <a:effectLst/>
                        </a:rPr>
                        <a:t> </a:t>
                      </a:r>
                      <a:r>
                        <a:rPr lang="en-US" sz="1600" dirty="0">
                          <a:effectLst/>
                        </a:rPr>
                        <a:t>          </a:t>
                      </a:r>
                      <a:r>
                        <a:rPr lang="ru-RU" sz="1600" dirty="0" err="1">
                          <a:effectLst/>
                        </a:rPr>
                        <a:t>Factors</a:t>
                      </a:r>
                      <a:endParaRPr lang="ru-RU" sz="1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0000"/>
                        </a:lnSpc>
                        <a:spcBef>
                          <a:spcPts val="0"/>
                        </a:spcBef>
                        <a:spcAft>
                          <a:spcPts val="0"/>
                        </a:spcAft>
                      </a:pPr>
                      <a:r>
                        <a:rPr lang="ru-RU" sz="1600" dirty="0" err="1">
                          <a:effectLst/>
                        </a:rPr>
                        <a:t>One</a:t>
                      </a:r>
                      <a:r>
                        <a:rPr lang="ru-RU" sz="1600" dirty="0">
                          <a:effectLst/>
                        </a:rPr>
                        <a:t> (</a:t>
                      </a:r>
                      <a:r>
                        <a:rPr lang="ru-RU" sz="1600" dirty="0" err="1">
                          <a:effectLst/>
                        </a:rPr>
                        <a:t>labor</a:t>
                      </a:r>
                      <a:r>
                        <a:rPr lang="ru-RU" sz="1600" dirty="0">
                          <a:effectLst/>
                        </a:rPr>
                        <a:t>)</a:t>
                      </a:r>
                      <a:endParaRPr lang="ru-RU" sz="1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0000"/>
                        </a:lnSpc>
                        <a:spcBef>
                          <a:spcPts val="0"/>
                        </a:spcBef>
                        <a:spcAft>
                          <a:spcPts val="0"/>
                        </a:spcAft>
                      </a:pPr>
                      <a:r>
                        <a:rPr lang="ru-RU" sz="1600" dirty="0" err="1">
                          <a:effectLst/>
                        </a:rPr>
                        <a:t>Two</a:t>
                      </a:r>
                      <a:r>
                        <a:rPr lang="ru-RU" sz="1600" dirty="0">
                          <a:effectLst/>
                        </a:rPr>
                        <a:t> </a:t>
                      </a:r>
                      <a:r>
                        <a:rPr lang="ru-RU" sz="1600" dirty="0" err="1">
                          <a:effectLst/>
                        </a:rPr>
                        <a:t>or</a:t>
                      </a:r>
                      <a:r>
                        <a:rPr lang="ru-RU" sz="1600" dirty="0">
                          <a:effectLst/>
                        </a:rPr>
                        <a:t> </a:t>
                      </a:r>
                      <a:r>
                        <a:rPr lang="ru-RU" sz="1600" dirty="0" err="1">
                          <a:effectLst/>
                        </a:rPr>
                        <a:t>more</a:t>
                      </a:r>
                      <a:r>
                        <a:rPr lang="ru-RU" sz="1600" dirty="0">
                          <a:effectLst/>
                        </a:rPr>
                        <a:t> (</a:t>
                      </a:r>
                      <a:r>
                        <a:rPr lang="ru-RU" sz="1600" dirty="0" err="1">
                          <a:effectLst/>
                        </a:rPr>
                        <a:t>e.g</a:t>
                      </a:r>
                      <a:r>
                        <a:rPr lang="ru-RU" sz="1600" dirty="0">
                          <a:effectLst/>
                        </a:rPr>
                        <a:t>., </a:t>
                      </a:r>
                      <a:r>
                        <a:rPr lang="ru-RU" sz="1600" dirty="0" err="1">
                          <a:effectLst/>
                        </a:rPr>
                        <a:t>capital</a:t>
                      </a:r>
                      <a:r>
                        <a:rPr lang="ru-RU" sz="1600" dirty="0">
                          <a:effectLst/>
                        </a:rPr>
                        <a:t>, </a:t>
                      </a:r>
                      <a:r>
                        <a:rPr lang="ru-RU" sz="1600" dirty="0" err="1">
                          <a:effectLst/>
                        </a:rPr>
                        <a:t>labor</a:t>
                      </a:r>
                      <a:r>
                        <a:rPr lang="ru-RU" sz="1600" dirty="0">
                          <a:effectLst/>
                        </a:rPr>
                        <a:t>, </a:t>
                      </a:r>
                      <a:r>
                        <a:rPr lang="en-US" sz="1600" dirty="0">
                          <a:effectLst/>
                        </a:rPr>
                        <a:t>    </a:t>
                      </a:r>
                      <a:r>
                        <a:rPr lang="ru-RU" sz="1600" dirty="0" err="1">
                          <a:effectLst/>
                        </a:rPr>
                        <a:t>land</a:t>
                      </a:r>
                      <a:r>
                        <a:rPr lang="ru-RU" sz="1600" dirty="0">
                          <a:effectLst/>
                        </a:rPr>
                        <a:t>)</a:t>
                      </a:r>
                      <a:endParaRPr lang="ru-RU" sz="1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4077121893"/>
                  </a:ext>
                </a:extLst>
              </a:tr>
              <a:tr h="473425">
                <a:tc>
                  <a:txBody>
                    <a:bodyPr/>
                    <a:lstStyle/>
                    <a:p>
                      <a:pPr marL="0" marR="0">
                        <a:lnSpc>
                          <a:spcPct val="100000"/>
                        </a:lnSpc>
                        <a:spcBef>
                          <a:spcPts val="0"/>
                        </a:spcBef>
                        <a:spcAft>
                          <a:spcPts val="0"/>
                        </a:spcAft>
                      </a:pPr>
                      <a:r>
                        <a:rPr lang="ru-RU" sz="1600" dirty="0" err="1">
                          <a:effectLst/>
                        </a:rPr>
                        <a:t>Production</a:t>
                      </a:r>
                      <a:r>
                        <a:rPr lang="ru-RU" sz="1600" dirty="0">
                          <a:effectLst/>
                        </a:rPr>
                        <a:t> </a:t>
                      </a:r>
                      <a:r>
                        <a:rPr lang="en-US" sz="1600" dirty="0">
                          <a:effectLst/>
                        </a:rPr>
                        <a:t>        </a:t>
                      </a:r>
                      <a:r>
                        <a:rPr lang="ru-RU" sz="1600" dirty="0" err="1">
                          <a:effectLst/>
                        </a:rPr>
                        <a:t>Technology</a:t>
                      </a:r>
                      <a:endParaRPr lang="ru-RU" sz="1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0000"/>
                        </a:lnSpc>
                        <a:spcBef>
                          <a:spcPts val="0"/>
                        </a:spcBef>
                        <a:spcAft>
                          <a:spcPts val="0"/>
                        </a:spcAft>
                      </a:pPr>
                      <a:r>
                        <a:rPr lang="ru-RU" sz="1600" dirty="0" err="1">
                          <a:effectLst/>
                        </a:rPr>
                        <a:t>Constant</a:t>
                      </a:r>
                      <a:r>
                        <a:rPr lang="ru-RU" sz="1600" dirty="0">
                          <a:effectLst/>
                        </a:rPr>
                        <a:t> </a:t>
                      </a:r>
                      <a:r>
                        <a:rPr lang="ru-RU" sz="1600" dirty="0" err="1">
                          <a:effectLst/>
                        </a:rPr>
                        <a:t>returns</a:t>
                      </a:r>
                      <a:r>
                        <a:rPr lang="ru-RU" sz="1600" dirty="0">
                          <a:effectLst/>
                        </a:rPr>
                        <a:t>, </a:t>
                      </a:r>
                      <a:r>
                        <a:rPr lang="ru-RU" sz="1600" dirty="0" err="1">
                          <a:effectLst/>
                        </a:rPr>
                        <a:t>linear</a:t>
                      </a:r>
                      <a:r>
                        <a:rPr lang="ru-RU" sz="1600" dirty="0">
                          <a:effectLst/>
                        </a:rPr>
                        <a:t> PPF</a:t>
                      </a:r>
                      <a:endParaRPr lang="ru-RU" sz="1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0000"/>
                        </a:lnSpc>
                        <a:spcBef>
                          <a:spcPts val="0"/>
                        </a:spcBef>
                        <a:spcAft>
                          <a:spcPts val="0"/>
                        </a:spcAft>
                      </a:pPr>
                      <a:r>
                        <a:rPr lang="ru-RU" sz="1600" dirty="0" err="1">
                          <a:effectLst/>
                        </a:rPr>
                        <a:t>Constant</a:t>
                      </a:r>
                      <a:r>
                        <a:rPr lang="ru-RU" sz="1600" dirty="0">
                          <a:effectLst/>
                        </a:rPr>
                        <a:t> </a:t>
                      </a:r>
                      <a:r>
                        <a:rPr lang="ru-RU" sz="1600" dirty="0" err="1">
                          <a:effectLst/>
                        </a:rPr>
                        <a:t>returns</a:t>
                      </a:r>
                      <a:r>
                        <a:rPr lang="ru-RU" sz="1600" dirty="0">
                          <a:effectLst/>
                        </a:rPr>
                        <a:t>, </a:t>
                      </a:r>
                      <a:r>
                        <a:rPr lang="ru-RU" sz="1600" dirty="0" err="1">
                          <a:effectLst/>
                        </a:rPr>
                        <a:t>concave</a:t>
                      </a:r>
                      <a:r>
                        <a:rPr lang="ru-RU" sz="1600" dirty="0">
                          <a:effectLst/>
                        </a:rPr>
                        <a:t> PPF </a:t>
                      </a:r>
                      <a:r>
                        <a:rPr lang="en-US" sz="1600" dirty="0">
                          <a:effectLst/>
                        </a:rPr>
                        <a:t>       </a:t>
                      </a:r>
                      <a:r>
                        <a:rPr lang="ru-RU" sz="1600" dirty="0">
                          <a:effectLst/>
                        </a:rPr>
                        <a:t>(</a:t>
                      </a:r>
                      <a:r>
                        <a:rPr lang="ru-RU" sz="1600" dirty="0" err="1">
                          <a:effectLst/>
                        </a:rPr>
                        <a:t>diminishing</a:t>
                      </a:r>
                      <a:r>
                        <a:rPr lang="ru-RU" sz="1600" dirty="0">
                          <a:effectLst/>
                        </a:rPr>
                        <a:t> </a:t>
                      </a:r>
                      <a:r>
                        <a:rPr lang="ru-RU" sz="1600" dirty="0" err="1">
                          <a:effectLst/>
                        </a:rPr>
                        <a:t>returns</a:t>
                      </a:r>
                      <a:r>
                        <a:rPr lang="ru-RU" sz="1600" dirty="0">
                          <a:effectLst/>
                        </a:rPr>
                        <a:t>)</a:t>
                      </a:r>
                      <a:endParaRPr lang="ru-RU" sz="1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103430143"/>
                  </a:ext>
                </a:extLst>
              </a:tr>
              <a:tr h="578067">
                <a:tc>
                  <a:txBody>
                    <a:bodyPr/>
                    <a:lstStyle/>
                    <a:p>
                      <a:pPr marL="0" marR="0">
                        <a:lnSpc>
                          <a:spcPct val="100000"/>
                        </a:lnSpc>
                        <a:spcBef>
                          <a:spcPts val="0"/>
                        </a:spcBef>
                        <a:spcAft>
                          <a:spcPts val="0"/>
                        </a:spcAft>
                      </a:pPr>
                      <a:r>
                        <a:rPr lang="ru-RU" sz="1600" dirty="0" err="1">
                          <a:effectLst/>
                        </a:rPr>
                        <a:t>Pattern</a:t>
                      </a:r>
                      <a:r>
                        <a:rPr lang="ru-RU" sz="1600" dirty="0">
                          <a:effectLst/>
                        </a:rPr>
                        <a:t> </a:t>
                      </a:r>
                      <a:r>
                        <a:rPr lang="ru-RU" sz="1600" dirty="0" err="1">
                          <a:effectLst/>
                        </a:rPr>
                        <a:t>of</a:t>
                      </a:r>
                      <a:r>
                        <a:rPr lang="ru-RU" sz="1600" dirty="0">
                          <a:effectLst/>
                        </a:rPr>
                        <a:t> </a:t>
                      </a:r>
                      <a:r>
                        <a:rPr lang="en-US" sz="1600" dirty="0">
                          <a:effectLst/>
                        </a:rPr>
                        <a:t>    </a:t>
                      </a:r>
                      <a:r>
                        <a:rPr lang="ru-RU" sz="1600" dirty="0" err="1">
                          <a:effectLst/>
                        </a:rPr>
                        <a:t>Trade</a:t>
                      </a:r>
                      <a:endParaRPr lang="ru-RU" sz="1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0000"/>
                        </a:lnSpc>
                        <a:spcBef>
                          <a:spcPts val="0"/>
                        </a:spcBef>
                        <a:spcAft>
                          <a:spcPts val="0"/>
                        </a:spcAft>
                      </a:pPr>
                      <a:r>
                        <a:rPr lang="ru-RU" sz="1600" dirty="0" err="1">
                          <a:effectLst/>
                        </a:rPr>
                        <a:t>Based</a:t>
                      </a:r>
                      <a:r>
                        <a:rPr lang="ru-RU" sz="1600" dirty="0">
                          <a:effectLst/>
                        </a:rPr>
                        <a:t> </a:t>
                      </a:r>
                      <a:r>
                        <a:rPr lang="ru-RU" sz="1600" dirty="0" err="1">
                          <a:effectLst/>
                        </a:rPr>
                        <a:t>on</a:t>
                      </a:r>
                      <a:r>
                        <a:rPr lang="ru-RU" sz="1600" dirty="0">
                          <a:effectLst/>
                        </a:rPr>
                        <a:t> </a:t>
                      </a:r>
                      <a:r>
                        <a:rPr lang="ru-RU" sz="1600" dirty="0" err="1">
                          <a:effectLst/>
                        </a:rPr>
                        <a:t>comparative</a:t>
                      </a:r>
                      <a:r>
                        <a:rPr lang="ru-RU" sz="1600" dirty="0">
                          <a:effectLst/>
                        </a:rPr>
                        <a:t> </a:t>
                      </a:r>
                      <a:r>
                        <a:rPr lang="ru-RU" sz="1600" dirty="0" err="1">
                          <a:effectLst/>
                        </a:rPr>
                        <a:t>advantage</a:t>
                      </a:r>
                      <a:r>
                        <a:rPr lang="ru-RU" sz="1600" dirty="0">
                          <a:effectLst/>
                        </a:rPr>
                        <a:t> </a:t>
                      </a:r>
                      <a:r>
                        <a:rPr lang="ru-RU" sz="1600" dirty="0" err="1">
                          <a:effectLst/>
                        </a:rPr>
                        <a:t>in</a:t>
                      </a:r>
                      <a:r>
                        <a:rPr lang="ru-RU" sz="1600" dirty="0">
                          <a:effectLst/>
                        </a:rPr>
                        <a:t> </a:t>
                      </a:r>
                      <a:r>
                        <a:rPr lang="ru-RU" sz="1600" dirty="0" err="1">
                          <a:effectLst/>
                        </a:rPr>
                        <a:t>labor</a:t>
                      </a:r>
                      <a:r>
                        <a:rPr lang="ru-RU" sz="1600" dirty="0">
                          <a:effectLst/>
                        </a:rPr>
                        <a:t> </a:t>
                      </a:r>
                      <a:r>
                        <a:rPr lang="ru-RU" sz="1600" dirty="0" err="1">
                          <a:effectLst/>
                        </a:rPr>
                        <a:t>productivity</a:t>
                      </a:r>
                      <a:endParaRPr lang="ru-RU" sz="1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0000"/>
                        </a:lnSpc>
                        <a:spcBef>
                          <a:spcPts val="0"/>
                        </a:spcBef>
                        <a:spcAft>
                          <a:spcPts val="0"/>
                        </a:spcAft>
                      </a:pPr>
                      <a:r>
                        <a:rPr lang="ru-RU" sz="1600" dirty="0" err="1">
                          <a:effectLst/>
                        </a:rPr>
                        <a:t>Based</a:t>
                      </a:r>
                      <a:r>
                        <a:rPr lang="ru-RU" sz="1600" dirty="0">
                          <a:effectLst/>
                        </a:rPr>
                        <a:t> </a:t>
                      </a:r>
                      <a:r>
                        <a:rPr lang="ru-RU" sz="1600" dirty="0" err="1">
                          <a:effectLst/>
                        </a:rPr>
                        <a:t>on</a:t>
                      </a:r>
                      <a:r>
                        <a:rPr lang="ru-RU" sz="1600" dirty="0">
                          <a:effectLst/>
                        </a:rPr>
                        <a:t> </a:t>
                      </a:r>
                      <a:r>
                        <a:rPr lang="ru-RU" sz="1600" dirty="0" err="1">
                          <a:effectLst/>
                        </a:rPr>
                        <a:t>comparative</a:t>
                      </a:r>
                      <a:r>
                        <a:rPr lang="ru-RU" sz="1600" dirty="0">
                          <a:effectLst/>
                        </a:rPr>
                        <a:t> </a:t>
                      </a:r>
                      <a:r>
                        <a:rPr lang="ru-RU" sz="1600" dirty="0" err="1">
                          <a:effectLst/>
                        </a:rPr>
                        <a:t>advantage</a:t>
                      </a:r>
                      <a:r>
                        <a:rPr lang="ru-RU" sz="1600" dirty="0">
                          <a:effectLst/>
                        </a:rPr>
                        <a:t> </a:t>
                      </a:r>
                      <a:r>
                        <a:rPr lang="ru-RU" sz="1600" dirty="0" err="1">
                          <a:effectLst/>
                        </a:rPr>
                        <a:t>in</a:t>
                      </a:r>
                      <a:r>
                        <a:rPr lang="ru-RU" sz="1600" dirty="0">
                          <a:effectLst/>
                        </a:rPr>
                        <a:t> </a:t>
                      </a:r>
                      <a:r>
                        <a:rPr lang="ru-RU" sz="1600" dirty="0" err="1">
                          <a:effectLst/>
                        </a:rPr>
                        <a:t>factor</a:t>
                      </a:r>
                      <a:r>
                        <a:rPr lang="ru-RU" sz="1600" dirty="0">
                          <a:effectLst/>
                        </a:rPr>
                        <a:t> </a:t>
                      </a:r>
                      <a:r>
                        <a:rPr lang="ru-RU" sz="1600" dirty="0" err="1">
                          <a:effectLst/>
                        </a:rPr>
                        <a:t>intensity</a:t>
                      </a:r>
                      <a:endParaRPr lang="ru-RU" sz="1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4214122171"/>
                  </a:ext>
                </a:extLst>
              </a:tr>
              <a:tr h="558665">
                <a:tc>
                  <a:txBody>
                    <a:bodyPr/>
                    <a:lstStyle/>
                    <a:p>
                      <a:pPr marL="0" marR="0">
                        <a:lnSpc>
                          <a:spcPct val="100000"/>
                        </a:lnSpc>
                        <a:spcBef>
                          <a:spcPts val="0"/>
                        </a:spcBef>
                        <a:spcAft>
                          <a:spcPts val="0"/>
                        </a:spcAft>
                      </a:pPr>
                      <a:r>
                        <a:rPr lang="ru-RU" sz="1600" dirty="0" err="1">
                          <a:effectLst/>
                        </a:rPr>
                        <a:t>Gains</a:t>
                      </a:r>
                      <a:r>
                        <a:rPr lang="ru-RU" sz="1600" dirty="0">
                          <a:effectLst/>
                        </a:rPr>
                        <a:t> </a:t>
                      </a:r>
                      <a:r>
                        <a:rPr lang="ru-RU" sz="1600" dirty="0" err="1">
                          <a:effectLst/>
                        </a:rPr>
                        <a:t>from</a:t>
                      </a:r>
                      <a:r>
                        <a:rPr lang="ru-RU" sz="1600" dirty="0">
                          <a:effectLst/>
                        </a:rPr>
                        <a:t> </a:t>
                      </a:r>
                      <a:r>
                        <a:rPr lang="en-US" sz="1600" dirty="0">
                          <a:effectLst/>
                        </a:rPr>
                        <a:t>  </a:t>
                      </a:r>
                      <a:r>
                        <a:rPr lang="ru-RU" sz="1600" dirty="0" err="1">
                          <a:effectLst/>
                        </a:rPr>
                        <a:t>Trade</a:t>
                      </a:r>
                      <a:endParaRPr lang="ru-RU" sz="1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0000"/>
                        </a:lnSpc>
                        <a:spcBef>
                          <a:spcPts val="0"/>
                        </a:spcBef>
                        <a:spcAft>
                          <a:spcPts val="0"/>
                        </a:spcAft>
                      </a:pPr>
                      <a:r>
                        <a:rPr lang="ru-RU" sz="1600">
                          <a:effectLst/>
                        </a:rPr>
                        <a:t>Yes, for both countries (overall)</a:t>
                      </a:r>
                      <a:endParaRPr lang="ru-RU" sz="14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0000"/>
                        </a:lnSpc>
                        <a:spcBef>
                          <a:spcPts val="0"/>
                        </a:spcBef>
                        <a:spcAft>
                          <a:spcPts val="0"/>
                        </a:spcAft>
                      </a:pPr>
                      <a:r>
                        <a:rPr lang="ru-RU" sz="1600" dirty="0" err="1">
                          <a:effectLst/>
                        </a:rPr>
                        <a:t>Yes</a:t>
                      </a:r>
                      <a:r>
                        <a:rPr lang="ru-RU" sz="1600" dirty="0">
                          <a:effectLst/>
                        </a:rPr>
                        <a:t>, </a:t>
                      </a:r>
                      <a:r>
                        <a:rPr lang="ru-RU" sz="1600" dirty="0" err="1">
                          <a:effectLst/>
                        </a:rPr>
                        <a:t>for</a:t>
                      </a:r>
                      <a:r>
                        <a:rPr lang="ru-RU" sz="1600" dirty="0">
                          <a:effectLst/>
                        </a:rPr>
                        <a:t> </a:t>
                      </a:r>
                      <a:r>
                        <a:rPr lang="ru-RU" sz="1600" dirty="0" err="1">
                          <a:effectLst/>
                        </a:rPr>
                        <a:t>both</a:t>
                      </a:r>
                      <a:r>
                        <a:rPr lang="ru-RU" sz="1600" dirty="0">
                          <a:effectLst/>
                        </a:rPr>
                        <a:t> </a:t>
                      </a:r>
                      <a:r>
                        <a:rPr lang="ru-RU" sz="1600" dirty="0" err="1">
                          <a:effectLst/>
                        </a:rPr>
                        <a:t>countries</a:t>
                      </a:r>
                      <a:r>
                        <a:rPr lang="ru-RU" sz="1600" dirty="0">
                          <a:effectLst/>
                        </a:rPr>
                        <a:t> (</a:t>
                      </a:r>
                      <a:r>
                        <a:rPr lang="ru-RU" sz="1600" dirty="0" err="1">
                          <a:effectLst/>
                        </a:rPr>
                        <a:t>overall</a:t>
                      </a:r>
                      <a:r>
                        <a:rPr lang="ru-RU" sz="1600" dirty="0">
                          <a:effectLst/>
                        </a:rPr>
                        <a:t>)</a:t>
                      </a:r>
                      <a:endParaRPr lang="ru-RU" sz="1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296121871"/>
                  </a:ext>
                </a:extLst>
              </a:tr>
              <a:tr h="628111">
                <a:tc>
                  <a:txBody>
                    <a:bodyPr/>
                    <a:lstStyle/>
                    <a:p>
                      <a:pPr marL="0" marR="0">
                        <a:lnSpc>
                          <a:spcPct val="100000"/>
                        </a:lnSpc>
                        <a:spcBef>
                          <a:spcPts val="0"/>
                        </a:spcBef>
                        <a:spcAft>
                          <a:spcPts val="0"/>
                        </a:spcAft>
                      </a:pPr>
                      <a:r>
                        <a:rPr lang="ru-RU" sz="1600" dirty="0" err="1">
                          <a:effectLst/>
                        </a:rPr>
                        <a:t>Income</a:t>
                      </a:r>
                      <a:r>
                        <a:rPr lang="ru-RU" sz="1600" dirty="0">
                          <a:effectLst/>
                        </a:rPr>
                        <a:t> </a:t>
                      </a:r>
                      <a:r>
                        <a:rPr lang="en-US" sz="1600" dirty="0">
                          <a:effectLst/>
                        </a:rPr>
                        <a:t>               </a:t>
                      </a:r>
                      <a:r>
                        <a:rPr lang="ru-RU" sz="1600" dirty="0" err="1">
                          <a:effectLst/>
                        </a:rPr>
                        <a:t>Distribution</a:t>
                      </a:r>
                      <a:endParaRPr lang="ru-RU" sz="1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0000"/>
                        </a:lnSpc>
                        <a:spcBef>
                          <a:spcPts val="0"/>
                        </a:spcBef>
                        <a:spcAft>
                          <a:spcPts val="0"/>
                        </a:spcAft>
                      </a:pPr>
                      <a:r>
                        <a:rPr lang="ru-RU" sz="1600" dirty="0" err="1">
                          <a:effectLst/>
                        </a:rPr>
                        <a:t>No</a:t>
                      </a:r>
                      <a:r>
                        <a:rPr lang="ru-RU" sz="1600" dirty="0">
                          <a:effectLst/>
                        </a:rPr>
                        <a:t> </a:t>
                      </a:r>
                      <a:r>
                        <a:rPr lang="ru-RU" sz="1600" dirty="0" err="1">
                          <a:effectLst/>
                        </a:rPr>
                        <a:t>effect</a:t>
                      </a:r>
                      <a:r>
                        <a:rPr lang="ru-RU" sz="1600" dirty="0">
                          <a:effectLst/>
                        </a:rPr>
                        <a:t> (</a:t>
                      </a:r>
                      <a:r>
                        <a:rPr lang="ru-RU" sz="1600" dirty="0" err="1">
                          <a:effectLst/>
                        </a:rPr>
                        <a:t>all</a:t>
                      </a:r>
                      <a:r>
                        <a:rPr lang="ru-RU" sz="1600" dirty="0">
                          <a:effectLst/>
                        </a:rPr>
                        <a:t> </a:t>
                      </a:r>
                      <a:r>
                        <a:rPr lang="ru-RU" sz="1600" dirty="0" err="1">
                          <a:effectLst/>
                        </a:rPr>
                        <a:t>workers</a:t>
                      </a:r>
                      <a:r>
                        <a:rPr lang="ru-RU" sz="1600" dirty="0">
                          <a:effectLst/>
                        </a:rPr>
                        <a:t> </a:t>
                      </a:r>
                      <a:r>
                        <a:rPr lang="ru-RU" sz="1600" dirty="0" err="1">
                          <a:effectLst/>
                        </a:rPr>
                        <a:t>identical</a:t>
                      </a:r>
                      <a:r>
                        <a:rPr lang="ru-RU" sz="1600" dirty="0">
                          <a:effectLst/>
                        </a:rPr>
                        <a:t>)</a:t>
                      </a:r>
                      <a:endParaRPr lang="ru-RU" sz="1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0000"/>
                        </a:lnSpc>
                        <a:spcBef>
                          <a:spcPts val="0"/>
                        </a:spcBef>
                        <a:spcAft>
                          <a:spcPts val="0"/>
                        </a:spcAft>
                      </a:pPr>
                      <a:r>
                        <a:rPr lang="ru-RU" sz="1600" dirty="0" err="1">
                          <a:effectLst/>
                        </a:rPr>
                        <a:t>Stolper-Samuelson</a:t>
                      </a:r>
                      <a:r>
                        <a:rPr lang="ru-RU" sz="1600" dirty="0">
                          <a:effectLst/>
                        </a:rPr>
                        <a:t>: </a:t>
                      </a:r>
                      <a:r>
                        <a:rPr lang="ru-RU" sz="1600" dirty="0" err="1">
                          <a:effectLst/>
                        </a:rPr>
                        <a:t>Winners</a:t>
                      </a:r>
                      <a:r>
                        <a:rPr lang="ru-RU" sz="1600" dirty="0">
                          <a:effectLst/>
                        </a:rPr>
                        <a:t> </a:t>
                      </a:r>
                      <a:r>
                        <a:rPr lang="ru-RU" sz="1600" dirty="0" err="1">
                          <a:effectLst/>
                        </a:rPr>
                        <a:t>and</a:t>
                      </a:r>
                      <a:r>
                        <a:rPr lang="ru-RU" sz="1600" dirty="0">
                          <a:effectLst/>
                        </a:rPr>
                        <a:t> </a:t>
                      </a:r>
                      <a:r>
                        <a:rPr lang="en-US" sz="1600" dirty="0">
                          <a:effectLst/>
                        </a:rPr>
                        <a:t>    </a:t>
                      </a:r>
                      <a:r>
                        <a:rPr lang="ru-RU" sz="1600" dirty="0" err="1">
                          <a:effectLst/>
                        </a:rPr>
                        <a:t>losers</a:t>
                      </a:r>
                      <a:r>
                        <a:rPr lang="ru-RU" sz="1600" dirty="0">
                          <a:effectLst/>
                        </a:rPr>
                        <a:t> </a:t>
                      </a:r>
                      <a:r>
                        <a:rPr lang="ru-RU" sz="1600" dirty="0" err="1">
                          <a:effectLst/>
                        </a:rPr>
                        <a:t>within</a:t>
                      </a:r>
                      <a:r>
                        <a:rPr lang="ru-RU" sz="1600" dirty="0">
                          <a:effectLst/>
                        </a:rPr>
                        <a:t> a </a:t>
                      </a:r>
                      <a:r>
                        <a:rPr lang="ru-RU" sz="1600" dirty="0" err="1">
                          <a:effectLst/>
                        </a:rPr>
                        <a:t>country</a:t>
                      </a:r>
                      <a:endParaRPr lang="ru-RU" sz="1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047623992"/>
                  </a:ext>
                </a:extLst>
              </a:tr>
              <a:tr h="847489">
                <a:tc>
                  <a:txBody>
                    <a:bodyPr/>
                    <a:lstStyle/>
                    <a:p>
                      <a:pPr marL="0" marR="0">
                        <a:lnSpc>
                          <a:spcPct val="100000"/>
                        </a:lnSpc>
                        <a:spcBef>
                          <a:spcPts val="0"/>
                        </a:spcBef>
                        <a:spcAft>
                          <a:spcPts val="0"/>
                        </a:spcAft>
                      </a:pPr>
                      <a:r>
                        <a:rPr lang="ru-RU" sz="1600">
                          <a:effectLst/>
                        </a:rPr>
                        <a:t>Factor Prices</a:t>
                      </a:r>
                      <a:endParaRPr lang="ru-RU" sz="14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0000"/>
                        </a:lnSpc>
                        <a:spcBef>
                          <a:spcPts val="0"/>
                        </a:spcBef>
                        <a:spcAft>
                          <a:spcPts val="0"/>
                        </a:spcAft>
                      </a:pPr>
                      <a:r>
                        <a:rPr lang="ru-RU" sz="1600" dirty="0" err="1">
                          <a:effectLst/>
                        </a:rPr>
                        <a:t>No</a:t>
                      </a:r>
                      <a:r>
                        <a:rPr lang="ru-RU" sz="1600" dirty="0">
                          <a:effectLst/>
                        </a:rPr>
                        <a:t> </a:t>
                      </a:r>
                      <a:r>
                        <a:rPr lang="ru-RU" sz="1600" dirty="0" err="1">
                          <a:effectLst/>
                        </a:rPr>
                        <a:t>prediction</a:t>
                      </a:r>
                      <a:r>
                        <a:rPr lang="ru-RU" sz="1600" dirty="0">
                          <a:effectLst/>
                        </a:rPr>
                        <a:t> </a:t>
                      </a:r>
                      <a:r>
                        <a:rPr lang="ru-RU" sz="1600" dirty="0" err="1">
                          <a:effectLst/>
                        </a:rPr>
                        <a:t>on</a:t>
                      </a:r>
                      <a:r>
                        <a:rPr lang="ru-RU" sz="1600" dirty="0">
                          <a:effectLst/>
                        </a:rPr>
                        <a:t> </a:t>
                      </a:r>
                      <a:r>
                        <a:rPr lang="ru-RU" sz="1600" dirty="0" err="1">
                          <a:effectLst/>
                        </a:rPr>
                        <a:t>international</a:t>
                      </a:r>
                      <a:r>
                        <a:rPr lang="ru-RU" sz="1600" dirty="0">
                          <a:effectLst/>
                        </a:rPr>
                        <a:t> </a:t>
                      </a:r>
                      <a:r>
                        <a:rPr lang="en-US" sz="1600" dirty="0">
                          <a:effectLst/>
                        </a:rPr>
                        <a:t>   </a:t>
                      </a:r>
                      <a:r>
                        <a:rPr lang="ru-RU" sz="1600" dirty="0" err="1">
                          <a:effectLst/>
                        </a:rPr>
                        <a:t>equality</a:t>
                      </a:r>
                      <a:endParaRPr lang="ru-RU" sz="1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nSpc>
                          <a:spcPct val="100000"/>
                        </a:lnSpc>
                        <a:spcBef>
                          <a:spcPts val="0"/>
                        </a:spcBef>
                        <a:spcAft>
                          <a:spcPts val="0"/>
                        </a:spcAft>
                      </a:pPr>
                      <a:r>
                        <a:rPr lang="ru-RU" sz="1600" dirty="0" err="1">
                          <a:effectLst/>
                        </a:rPr>
                        <a:t>Factor</a:t>
                      </a:r>
                      <a:r>
                        <a:rPr lang="ru-RU" sz="1600" dirty="0">
                          <a:effectLst/>
                        </a:rPr>
                        <a:t> </a:t>
                      </a:r>
                      <a:r>
                        <a:rPr lang="ru-RU" sz="1600" dirty="0" err="1">
                          <a:effectLst/>
                        </a:rPr>
                        <a:t>Price</a:t>
                      </a:r>
                      <a:r>
                        <a:rPr lang="ru-RU" sz="1600" dirty="0">
                          <a:effectLst/>
                        </a:rPr>
                        <a:t> </a:t>
                      </a:r>
                      <a:r>
                        <a:rPr lang="ru-RU" sz="1600" dirty="0" err="1">
                          <a:effectLst/>
                        </a:rPr>
                        <a:t>Equalization</a:t>
                      </a:r>
                      <a:r>
                        <a:rPr lang="ru-RU" sz="1600" dirty="0">
                          <a:effectLst/>
                        </a:rPr>
                        <a:t>: </a:t>
                      </a:r>
                      <a:r>
                        <a:rPr lang="ru-RU" sz="1600" dirty="0" err="1">
                          <a:effectLst/>
                        </a:rPr>
                        <a:t>Tendency</a:t>
                      </a:r>
                      <a:r>
                        <a:rPr lang="ru-RU" sz="1600" dirty="0">
                          <a:effectLst/>
                        </a:rPr>
                        <a:t> </a:t>
                      </a:r>
                      <a:r>
                        <a:rPr lang="ru-RU" sz="1600" dirty="0" err="1">
                          <a:effectLst/>
                        </a:rPr>
                        <a:t>towards</a:t>
                      </a:r>
                      <a:r>
                        <a:rPr lang="ru-RU" sz="1600" dirty="0">
                          <a:effectLst/>
                        </a:rPr>
                        <a:t> </a:t>
                      </a:r>
                      <a:r>
                        <a:rPr lang="ru-RU" sz="1600" dirty="0" err="1">
                          <a:effectLst/>
                        </a:rPr>
                        <a:t>equality</a:t>
                      </a:r>
                      <a:endParaRPr lang="ru-RU" sz="14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587278396"/>
                  </a:ext>
                </a:extLst>
              </a:tr>
            </a:tbl>
          </a:graphicData>
        </a:graphic>
      </p:graphicFrame>
    </p:spTree>
    <p:extLst>
      <p:ext uri="{BB962C8B-B14F-4D97-AF65-F5344CB8AC3E}">
        <p14:creationId xmlns:p14="http://schemas.microsoft.com/office/powerpoint/2010/main" val="2877188866"/>
      </p:ext>
    </p:extLst>
  </p:cSld>
  <p:clrMapOvr>
    <a:masterClrMapping/>
  </p:clrMapOvr>
  <mc:AlternateContent xmlns:mc="http://schemas.openxmlformats.org/markup-compatibility/2006" xmlns:p14="http://schemas.microsoft.com/office/powerpoint/2010/main">
    <mc:Choice Requires="p14">
      <p:transition spd="slow" p14:dur="2000" advTm="64456"/>
    </mc:Choice>
    <mc:Fallback xmlns="">
      <p:transition spd="slow" advTm="6445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D23EC-5E60-414A-F25F-BFB4829D3040}"/>
              </a:ext>
            </a:extLst>
          </p:cNvPr>
          <p:cNvSpPr>
            <a:spLocks noGrp="1"/>
          </p:cNvSpPr>
          <p:nvPr>
            <p:ph type="title"/>
          </p:nvPr>
        </p:nvSpPr>
        <p:spPr>
          <a:xfrm>
            <a:off x="992579" y="436378"/>
            <a:ext cx="10515600" cy="774906"/>
          </a:xfrm>
        </p:spPr>
        <p:txBody>
          <a:bodyPr>
            <a:normAutofit/>
          </a:bodyPr>
          <a:lstStyle/>
          <a:p>
            <a:r>
              <a:rPr lang="en-TJ" sz="3600" dirty="0">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BD93BB5D-CD32-C8E6-FABE-43B6B76EB833}"/>
              </a:ext>
            </a:extLst>
          </p:cNvPr>
          <p:cNvSpPr>
            <a:spLocks noGrp="1"/>
          </p:cNvSpPr>
          <p:nvPr>
            <p:ph idx="1"/>
          </p:nvPr>
        </p:nvSpPr>
        <p:spPr>
          <a:xfrm>
            <a:off x="838200" y="1531917"/>
            <a:ext cx="10515600" cy="4645046"/>
          </a:xfrm>
        </p:spPr>
        <p:txBody>
          <a:bodyPr/>
          <a:lstStyle/>
          <a:p>
            <a:pPr algn="l" rtl="0" latinLnBrk="1">
              <a:spcBef>
                <a:spcPts val="1000"/>
              </a:spcBef>
              <a:spcAft>
                <a:spcPts val="0"/>
              </a:spcAft>
              <a:buFont typeface="Wingdings" pitchFamily="2" charset="2"/>
              <a:buChar char="ü"/>
            </a:pPr>
            <a:r>
              <a:rPr lang="en-US" sz="2000" b="0" i="0" u="none" strike="noStrike" dirty="0">
                <a:solidFill>
                  <a:srgbClr val="000000"/>
                </a:solidFill>
                <a:effectLst/>
                <a:latin typeface="Arial" panose="020B0604020202020204" pitchFamily="34" charset="0"/>
                <a:cs typeface="Arial" panose="020B0604020202020204" pitchFamily="34" charset="0"/>
              </a:rPr>
              <a:t>Dornbusch, R., Fischer, S., &amp; Samuelson, P. A. (1977). Comparative advantage, trade, and payments in a Ricardian model with a continuum of goods. </a:t>
            </a:r>
            <a:r>
              <a:rPr lang="en-US" sz="2000" b="0" i="1" u="none" strike="noStrike" dirty="0">
                <a:solidFill>
                  <a:srgbClr val="000000"/>
                </a:solidFill>
                <a:effectLst/>
                <a:latin typeface="Arial" panose="020B0604020202020204" pitchFamily="34" charset="0"/>
                <a:cs typeface="Arial" panose="020B0604020202020204" pitchFamily="34" charset="0"/>
              </a:rPr>
              <a:t>The American Economic Review</a:t>
            </a:r>
            <a:r>
              <a:rPr lang="en-US" sz="2000" b="0" i="0" u="none" strike="noStrike" dirty="0">
                <a:solidFill>
                  <a:srgbClr val="000000"/>
                </a:solidFill>
                <a:effectLst/>
                <a:latin typeface="Arial" panose="020B0604020202020204" pitchFamily="34" charset="0"/>
                <a:cs typeface="Arial" panose="020B0604020202020204" pitchFamily="34" charset="0"/>
              </a:rPr>
              <a:t>, 67(5), 823–839.</a:t>
            </a:r>
            <a:endParaRPr lang="en-US" sz="2000" b="0" i="0" u="none" strike="noStrike" dirty="0">
              <a:solidFill>
                <a:srgbClr val="222222"/>
              </a:solidFill>
              <a:effectLst/>
              <a:latin typeface="Arial" panose="020B0604020202020204" pitchFamily="34" charset="0"/>
              <a:cs typeface="Arial" panose="020B0604020202020204" pitchFamily="34" charset="0"/>
            </a:endParaRPr>
          </a:p>
          <a:p>
            <a:pPr algn="l" rtl="0" latinLnBrk="1">
              <a:spcBef>
                <a:spcPts val="1000"/>
              </a:spcBef>
              <a:spcAft>
                <a:spcPts val="0"/>
              </a:spcAft>
              <a:buFont typeface="Wingdings" pitchFamily="2" charset="2"/>
              <a:buChar char="ü"/>
            </a:pPr>
            <a:r>
              <a:rPr lang="en-US" sz="2000" b="0" i="0" u="none" strike="noStrike" dirty="0">
                <a:solidFill>
                  <a:srgbClr val="000000"/>
                </a:solidFill>
                <a:effectLst/>
                <a:latin typeface="Arial" panose="020B0604020202020204" pitchFamily="34" charset="0"/>
                <a:cs typeface="Arial" panose="020B0604020202020204" pitchFamily="34" charset="0"/>
              </a:rPr>
              <a:t>Krugman, P. (1981). </a:t>
            </a:r>
            <a:r>
              <a:rPr lang="en-US" sz="2000" b="0" i="0" u="none" strike="noStrike" dirty="0" err="1">
                <a:solidFill>
                  <a:srgbClr val="000000"/>
                </a:solidFill>
                <a:effectLst/>
                <a:latin typeface="Arial" panose="020B0604020202020204" pitchFamily="34" charset="0"/>
                <a:cs typeface="Arial" panose="020B0604020202020204" pitchFamily="34" charset="0"/>
              </a:rPr>
              <a:t>Intraindustry</a:t>
            </a:r>
            <a:r>
              <a:rPr lang="en-US" sz="2000" b="0" i="0" u="none" strike="noStrike" dirty="0">
                <a:solidFill>
                  <a:srgbClr val="000000"/>
                </a:solidFill>
                <a:effectLst/>
                <a:latin typeface="Arial" panose="020B0604020202020204" pitchFamily="34" charset="0"/>
                <a:cs typeface="Arial" panose="020B0604020202020204" pitchFamily="34" charset="0"/>
              </a:rPr>
              <a:t> specialization and the gains from trade. </a:t>
            </a:r>
            <a:r>
              <a:rPr lang="en-US" sz="2000" b="0" i="1" u="none" strike="noStrike" dirty="0">
                <a:solidFill>
                  <a:srgbClr val="000000"/>
                </a:solidFill>
                <a:effectLst/>
                <a:latin typeface="Arial" panose="020B0604020202020204" pitchFamily="34" charset="0"/>
                <a:cs typeface="Arial" panose="020B0604020202020204" pitchFamily="34" charset="0"/>
              </a:rPr>
              <a:t>Journal of Political Economy</a:t>
            </a:r>
            <a:r>
              <a:rPr lang="en-US" sz="2000" b="0" i="0" u="none" strike="noStrike" dirty="0">
                <a:solidFill>
                  <a:srgbClr val="000000"/>
                </a:solidFill>
                <a:effectLst/>
                <a:latin typeface="Arial" panose="020B0604020202020204" pitchFamily="34" charset="0"/>
                <a:cs typeface="Arial" panose="020B0604020202020204" pitchFamily="34" charset="0"/>
              </a:rPr>
              <a:t>, 89(5), 959–973.</a:t>
            </a:r>
            <a:endParaRPr lang="en-US" sz="2000" b="0" i="0" u="none" strike="noStrike" dirty="0">
              <a:solidFill>
                <a:srgbClr val="222222"/>
              </a:solidFill>
              <a:effectLst/>
              <a:latin typeface="Arial" panose="020B0604020202020204" pitchFamily="34" charset="0"/>
              <a:cs typeface="Arial" panose="020B0604020202020204" pitchFamily="34" charset="0"/>
            </a:endParaRPr>
          </a:p>
          <a:p>
            <a:pPr algn="l" rtl="0" latinLnBrk="1">
              <a:spcBef>
                <a:spcPts val="1000"/>
              </a:spcBef>
              <a:spcAft>
                <a:spcPts val="0"/>
              </a:spcAft>
              <a:buFont typeface="Wingdings" pitchFamily="2" charset="2"/>
              <a:buChar char="ü"/>
            </a:pPr>
            <a:r>
              <a:rPr lang="en-US" sz="2000" b="0" i="0" u="none" strike="noStrike" dirty="0" err="1">
                <a:solidFill>
                  <a:srgbClr val="000000"/>
                </a:solidFill>
                <a:effectLst/>
                <a:latin typeface="Arial" panose="020B0604020202020204" pitchFamily="34" charset="0"/>
                <a:cs typeface="Arial" panose="020B0604020202020204" pitchFamily="34" charset="0"/>
              </a:rPr>
              <a:t>Feenstra</a:t>
            </a:r>
            <a:r>
              <a:rPr lang="en-US" sz="2000" b="0" i="0" u="none" strike="noStrike" dirty="0">
                <a:solidFill>
                  <a:srgbClr val="000000"/>
                </a:solidFill>
                <a:effectLst/>
                <a:latin typeface="Arial" panose="020B0604020202020204" pitchFamily="34" charset="0"/>
                <a:cs typeface="Arial" panose="020B0604020202020204" pitchFamily="34" charset="0"/>
              </a:rPr>
              <a:t>, R. C. (2016). Advanced International Trade: Theory and Evidence (2nd ed.). Princeton, NJ: Princeton University Press.</a:t>
            </a:r>
            <a:endParaRPr lang="en-US" sz="2000" b="0" i="0" u="none" strike="noStrike" dirty="0">
              <a:solidFill>
                <a:srgbClr val="222222"/>
              </a:solidFill>
              <a:effectLst/>
              <a:latin typeface="Arial" panose="020B0604020202020204" pitchFamily="34" charset="0"/>
              <a:cs typeface="Arial" panose="020B0604020202020204" pitchFamily="34" charset="0"/>
            </a:endParaRPr>
          </a:p>
          <a:p>
            <a:pPr algn="l" rtl="0" latinLnBrk="1">
              <a:spcBef>
                <a:spcPts val="1000"/>
              </a:spcBef>
              <a:spcAft>
                <a:spcPts val="0"/>
              </a:spcAft>
              <a:buFont typeface="Wingdings" pitchFamily="2" charset="2"/>
              <a:buChar char="ü"/>
            </a:pPr>
            <a:r>
              <a:rPr lang="en-US" sz="2000" b="0" i="0" u="none" strike="noStrike" dirty="0">
                <a:solidFill>
                  <a:srgbClr val="000000"/>
                </a:solidFill>
                <a:effectLst/>
                <a:latin typeface="Arial" panose="020B0604020202020204" pitchFamily="34" charset="0"/>
                <a:cs typeface="Arial" panose="020B0604020202020204" pitchFamily="34" charset="0"/>
              </a:rPr>
              <a:t>Leontief, W. (1953). Domestic production and foreign trade: The American capital position re-examined. </a:t>
            </a:r>
            <a:r>
              <a:rPr lang="en-US" sz="2000" b="0" i="1" u="none" strike="noStrike" dirty="0">
                <a:solidFill>
                  <a:srgbClr val="000000"/>
                </a:solidFill>
                <a:effectLst/>
                <a:latin typeface="Arial" panose="020B0604020202020204" pitchFamily="34" charset="0"/>
                <a:cs typeface="Arial" panose="020B0604020202020204" pitchFamily="34" charset="0"/>
              </a:rPr>
              <a:t>Proceedings of the American Philosophical Society</a:t>
            </a:r>
            <a:r>
              <a:rPr lang="en-US" sz="2000" b="0" i="0" u="none" strike="noStrike" dirty="0">
                <a:solidFill>
                  <a:srgbClr val="000000"/>
                </a:solidFill>
                <a:effectLst/>
                <a:latin typeface="Arial" panose="020B0604020202020204" pitchFamily="34" charset="0"/>
                <a:cs typeface="Arial" panose="020B0604020202020204" pitchFamily="34" charset="0"/>
              </a:rPr>
              <a:t>, 97(4), 332–349.</a:t>
            </a:r>
            <a:endParaRPr lang="en-US" sz="2000" b="0" i="0" u="none" strike="noStrike" dirty="0">
              <a:solidFill>
                <a:srgbClr val="222222"/>
              </a:solidFill>
              <a:effectLst/>
              <a:latin typeface="Arial" panose="020B0604020202020204" pitchFamily="34" charset="0"/>
              <a:cs typeface="Arial" panose="020B0604020202020204" pitchFamily="34" charset="0"/>
            </a:endParaRPr>
          </a:p>
          <a:p>
            <a:pPr algn="l" rtl="0" latinLnBrk="1">
              <a:spcBef>
                <a:spcPts val="1000"/>
              </a:spcBef>
              <a:spcAft>
                <a:spcPts val="0"/>
              </a:spcAft>
              <a:buFont typeface="Wingdings" pitchFamily="2" charset="2"/>
              <a:buChar char="ü"/>
            </a:pPr>
            <a:r>
              <a:rPr lang="en-US" sz="2000" b="0" i="0" u="none" strike="noStrike" dirty="0">
                <a:solidFill>
                  <a:srgbClr val="000000"/>
                </a:solidFill>
                <a:effectLst/>
                <a:latin typeface="Arial" panose="020B0604020202020204" pitchFamily="34" charset="0"/>
                <a:cs typeface="Arial" panose="020B0604020202020204" pitchFamily="34" charset="0"/>
              </a:rPr>
              <a:t>Samuelson, P. A. (1948). International trade and the </a:t>
            </a:r>
            <a:r>
              <a:rPr lang="en-US" sz="2000" b="0" i="0" u="none" strike="noStrike" dirty="0" err="1">
                <a:solidFill>
                  <a:srgbClr val="000000"/>
                </a:solidFill>
                <a:effectLst/>
                <a:latin typeface="Arial" panose="020B0604020202020204" pitchFamily="34" charset="0"/>
                <a:cs typeface="Arial" panose="020B0604020202020204" pitchFamily="34" charset="0"/>
              </a:rPr>
              <a:t>equalisation</a:t>
            </a:r>
            <a:r>
              <a:rPr lang="en-US" sz="2000" b="0" i="0" u="none" strike="noStrike" dirty="0">
                <a:solidFill>
                  <a:srgbClr val="000000"/>
                </a:solidFill>
                <a:effectLst/>
                <a:latin typeface="Arial" panose="020B0604020202020204" pitchFamily="34" charset="0"/>
                <a:cs typeface="Arial" panose="020B0604020202020204" pitchFamily="34" charset="0"/>
              </a:rPr>
              <a:t> of factor prices. </a:t>
            </a:r>
            <a:r>
              <a:rPr lang="en-US" sz="2000" b="0" i="1" u="none" strike="noStrike" dirty="0">
                <a:solidFill>
                  <a:srgbClr val="000000"/>
                </a:solidFill>
                <a:effectLst/>
                <a:latin typeface="Arial" panose="020B0604020202020204" pitchFamily="34" charset="0"/>
                <a:cs typeface="Arial" panose="020B0604020202020204" pitchFamily="34" charset="0"/>
              </a:rPr>
              <a:t>The Economic Journal</a:t>
            </a:r>
            <a:r>
              <a:rPr lang="en-US" sz="2000" b="0" i="0" u="none" strike="noStrike" dirty="0">
                <a:solidFill>
                  <a:srgbClr val="000000"/>
                </a:solidFill>
                <a:effectLst/>
                <a:latin typeface="Arial" panose="020B0604020202020204" pitchFamily="34" charset="0"/>
                <a:cs typeface="Arial" panose="020B0604020202020204" pitchFamily="34" charset="0"/>
              </a:rPr>
              <a:t>, 58(230), 163–184.</a:t>
            </a:r>
            <a:endParaRPr lang="en-US" sz="2000" b="0" i="0" u="none" strike="noStrike" dirty="0">
              <a:solidFill>
                <a:srgbClr val="222222"/>
              </a:solidFill>
              <a:effectLst/>
              <a:latin typeface="Arial" panose="020B0604020202020204" pitchFamily="34" charset="0"/>
              <a:cs typeface="Arial" panose="020B0604020202020204" pitchFamily="34" charset="0"/>
            </a:endParaRPr>
          </a:p>
          <a:p>
            <a:pPr algn="l" rtl="0" latinLnBrk="1">
              <a:spcBef>
                <a:spcPts val="1000"/>
              </a:spcBef>
              <a:spcAft>
                <a:spcPts val="0"/>
              </a:spcAft>
              <a:buFont typeface="Wingdings" pitchFamily="2" charset="2"/>
              <a:buChar char="ü"/>
            </a:pPr>
            <a:r>
              <a:rPr lang="en-US" sz="2000" b="0" i="0" u="none" strike="noStrike" dirty="0">
                <a:solidFill>
                  <a:srgbClr val="000000"/>
                </a:solidFill>
                <a:effectLst/>
                <a:latin typeface="Arial" panose="020B0604020202020204" pitchFamily="34" charset="0"/>
                <a:cs typeface="Arial" panose="020B0604020202020204" pitchFamily="34" charset="0"/>
              </a:rPr>
              <a:t>Saylor Foundation. (n.d.). </a:t>
            </a:r>
            <a:r>
              <a:rPr lang="en-US" sz="2000" b="0" i="1" u="none" strike="noStrike" dirty="0">
                <a:solidFill>
                  <a:srgbClr val="000000"/>
                </a:solidFill>
                <a:effectLst/>
                <a:latin typeface="Arial" panose="020B0604020202020204" pitchFamily="34" charset="0"/>
                <a:cs typeface="Arial" panose="020B0604020202020204" pitchFamily="34" charset="0"/>
              </a:rPr>
              <a:t>International trade: Theory and policy</a:t>
            </a:r>
            <a:r>
              <a:rPr lang="en-US" sz="2000" b="0" i="0" u="none" strike="noStrike" dirty="0">
                <a:solidFill>
                  <a:srgbClr val="000000"/>
                </a:solidFill>
                <a:effectLst/>
                <a:latin typeface="Arial" panose="020B0604020202020204" pitchFamily="34" charset="0"/>
                <a:cs typeface="Arial" panose="020B0604020202020204" pitchFamily="34" charset="0"/>
              </a:rPr>
              <a:t>. Retrieved from </a:t>
            </a:r>
            <a:r>
              <a:rPr lang="en-US" sz="2000" b="0" i="0" u="none" strike="noStrike" dirty="0">
                <a:solidFill>
                  <a:srgbClr val="1155CC"/>
                </a:solidFill>
                <a:effectLst/>
                <a:latin typeface="Arial" panose="020B0604020202020204" pitchFamily="34" charset="0"/>
                <a:cs typeface="Arial" panose="020B0604020202020204" pitchFamily="34" charset="0"/>
                <a:hlinkClick r:id="rId2"/>
              </a:rPr>
              <a:t>https://saylordotorg.github.io/text_international-trade-theory-and-policy/</a:t>
            </a:r>
            <a:endParaRPr lang="en-US" sz="2000" b="0" i="0" u="none" strike="noStrike" dirty="0">
              <a:solidFill>
                <a:srgbClr val="222222"/>
              </a:solidFill>
              <a:effectLst/>
              <a:latin typeface="Arial" panose="020B0604020202020204" pitchFamily="34" charset="0"/>
              <a:cs typeface="Arial" panose="020B0604020202020204" pitchFamily="34" charset="0"/>
            </a:endParaRPr>
          </a:p>
          <a:p>
            <a:endParaRPr lang="en-TJ" dirty="0"/>
          </a:p>
        </p:txBody>
      </p:sp>
    </p:spTree>
    <p:extLst>
      <p:ext uri="{BB962C8B-B14F-4D97-AF65-F5344CB8AC3E}">
        <p14:creationId xmlns:p14="http://schemas.microsoft.com/office/powerpoint/2010/main" val="17973545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2401556"/>
            <a:ext cx="9144000" cy="857198"/>
          </a:xfrm>
        </p:spPr>
        <p:txBody>
          <a:bodyPr>
            <a:normAutofit fontScale="90000"/>
          </a:bodyPr>
          <a:lstStyle/>
          <a:p>
            <a:r>
              <a:rPr lang="en-BZ" b="1" dirty="0"/>
              <a:t>Thank You</a:t>
            </a:r>
            <a:endParaRPr lang="ru-RU" b="1" dirty="0"/>
          </a:p>
        </p:txBody>
      </p:sp>
      <p:sp>
        <p:nvSpPr>
          <p:cNvPr id="3" name="Подзаголовок 2"/>
          <p:cNvSpPr>
            <a:spLocks noGrp="1"/>
          </p:cNvSpPr>
          <p:nvPr>
            <p:ph type="subTitle" idx="1"/>
          </p:nvPr>
        </p:nvSpPr>
        <p:spPr>
          <a:xfrm>
            <a:off x="1524000" y="3446080"/>
            <a:ext cx="9144000" cy="1017587"/>
          </a:xfrm>
        </p:spPr>
        <p:txBody>
          <a:bodyPr/>
          <a:lstStyle/>
          <a:p>
            <a:r>
              <a:rPr lang="en-US" dirty="0"/>
              <a:t>Abduvaliev M.H. PhD</a:t>
            </a:r>
          </a:p>
          <a:p>
            <a:r>
              <a:rPr lang="en-US" dirty="0">
                <a:hlinkClick r:id="rId2"/>
              </a:rPr>
              <a:t>https://orcid.org/0000-0003-3576-5014</a:t>
            </a:r>
            <a:r>
              <a:rPr lang="en-US" dirty="0"/>
              <a:t> </a:t>
            </a:r>
            <a:endParaRPr lang="ru-RU" dirty="0"/>
          </a:p>
        </p:txBody>
      </p:sp>
    </p:spTree>
    <p:extLst>
      <p:ext uri="{BB962C8B-B14F-4D97-AF65-F5344CB8AC3E}">
        <p14:creationId xmlns:p14="http://schemas.microsoft.com/office/powerpoint/2010/main" val="3977332579"/>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디자인 사용자 지정">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629</TotalTime>
  <Words>2200</Words>
  <Application>Microsoft Macintosh PowerPoint</Application>
  <PresentationFormat>Widescreen</PresentationFormat>
  <Paragraphs>141</Paragraphs>
  <Slides>33</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33</vt:i4>
      </vt:variant>
    </vt:vector>
  </HeadingPairs>
  <TitlesOfParts>
    <vt:vector size="39" baseType="lpstr">
      <vt:lpstr>맑은 고딕</vt:lpstr>
      <vt:lpstr>Arial</vt:lpstr>
      <vt:lpstr>Times New Roman</vt:lpstr>
      <vt:lpstr>Wingdings</vt:lpstr>
      <vt:lpstr>Office 테마</vt:lpstr>
      <vt:lpstr>디자인 사용자 지정</vt:lpstr>
      <vt:lpstr>International Trade and Policy</vt:lpstr>
      <vt:lpstr>Our Roadmap for Today</vt:lpstr>
      <vt:lpstr>Why Do Countries Trade?</vt:lpstr>
      <vt:lpstr>Definition ….</vt:lpstr>
      <vt:lpstr>The Ricardian Model of Comparative Advantage</vt:lpstr>
      <vt:lpstr>Figure 1. Ricardian Model: Linear Production Possibility Frontier </vt:lpstr>
      <vt:lpstr>Autarky Equilibrium: Production and Consumption</vt:lpstr>
      <vt:lpstr>Figure 2. The Determination of Comparative Advantage via Opportunity Costs.</vt:lpstr>
      <vt:lpstr>Free Trade Equilibrium: Specialization and Gains from Trade</vt:lpstr>
      <vt:lpstr>Figure 3. Ricardian Model: Free Trade Equilibrium,  Specialization, and Gains from Trade.</vt:lpstr>
      <vt:lpstr>PowerPoint Presentation</vt:lpstr>
      <vt:lpstr>Figure 4. The Role of Wages and the Limits to Trade</vt:lpstr>
      <vt:lpstr>Extensions and Limitations of the Ricardian Model</vt:lpstr>
      <vt:lpstr>The Heckscher-Ohlin (H-O) Model: A General  Equilibrium Approach</vt:lpstr>
      <vt:lpstr>From Labor Productivity to Factor Endowments:           Motivation</vt:lpstr>
      <vt:lpstr>Core Assumptions of the 2x2x2 H-O Model</vt:lpstr>
      <vt:lpstr>Figure 5. Core Assumption of the 2x2x2 H-O Model</vt:lpstr>
      <vt:lpstr>Key Concepts: Factor Abundance and Factor Intensity</vt:lpstr>
      <vt:lpstr>The Heckscher-Ohlin Theorem: The Basis for Trade</vt:lpstr>
      <vt:lpstr>The Factor Price Equalization (FPE) Theorem</vt:lpstr>
      <vt:lpstr>The Stolper-Samuelson Theorem: Income Distribution Effects</vt:lpstr>
      <vt:lpstr>The Rybczynski Theorem: Growth and Output Mix</vt:lpstr>
      <vt:lpstr>Figure 10. The Rybczynski Theory: Growth of Labour </vt:lpstr>
      <vt:lpstr>Unified Diagrammatic Analysis of the H-O Model</vt:lpstr>
      <vt:lpstr>The Heckscher-Ohlin Theorem: The Basis for Trade</vt:lpstr>
      <vt:lpstr>Autarky Equilibrium in H-O Model</vt:lpstr>
      <vt:lpstr>Figure 12: Autarky Equilibrium in Home (Capital-Abundant)</vt:lpstr>
      <vt:lpstr>Figure 13. From Autarky to Free Trade: Global Equilibrium </vt:lpstr>
      <vt:lpstr>Figure 13. From Autarky to Free Trade: Global Equilibrium </vt:lpstr>
      <vt:lpstr>Empirical Evidence: The Leontief Paradox</vt:lpstr>
      <vt:lpstr>Conclusion: Comparing the Two Paradigms and Empirical Evidence</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2021 KNOU UNESCO-UNITWIN Kick-off Webinar</dc:title>
  <dc:creator>SAMSUNG</dc:creator>
  <cp:lastModifiedBy>Mubinzhon Abduvaliev</cp:lastModifiedBy>
  <cp:revision>58</cp:revision>
  <dcterms:created xsi:type="dcterms:W3CDTF">2021-03-22T08:33:16Z</dcterms:created>
  <dcterms:modified xsi:type="dcterms:W3CDTF">2026-04-05T12:03:11Z</dcterms:modified>
</cp:coreProperties>
</file>