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1" r:id="rId25"/>
    <p:sldId id="279" r:id="rId26"/>
    <p:sldId id="280" r:id="rId27"/>
    <p:sldId id="282" r:id="rId28"/>
    <p:sldId id="284" r:id="rId29"/>
    <p:sldId id="285" r:id="rId30"/>
    <p:sldId id="286" r:id="rId31"/>
    <p:sldId id="287" r:id="rId32"/>
    <p:sldId id="288" r:id="rId3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Светлый стиль 2 — акцент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103" autoAdjust="0"/>
  </p:normalViewPr>
  <p:slideViewPr>
    <p:cSldViewPr snapToGrid="0">
      <p:cViewPr varScale="1">
        <p:scale>
          <a:sx n="75" d="100"/>
          <a:sy n="75" d="100"/>
        </p:scale>
        <p:origin x="8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1FE8DA-0018-4E74-AB22-56E0220E7ED5}" type="datetimeFigureOut">
              <a:rPr lang="ru-RU" smtClean="0"/>
              <a:t>08.04.2026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A6FE74-217E-4111-98C5-79974013B164}" type="slidenum">
              <a:rPr lang="ru-RU" smtClean="0"/>
              <a:t>‹#›</a:t>
            </a:fld>
            <a:endParaRPr lang="ru-RU"/>
          </a:p>
        </p:txBody>
      </p:sp>
    </p:spTree>
    <p:extLst>
      <p:ext uri="{BB962C8B-B14F-4D97-AF65-F5344CB8AC3E}">
        <p14:creationId xmlns:p14="http://schemas.microsoft.com/office/powerpoint/2010/main" val="2661597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AA6FE74-217E-4111-98C5-79974013B164}" type="slidenum">
              <a:rPr lang="ru-RU" smtClean="0"/>
              <a:t>4</a:t>
            </a:fld>
            <a:endParaRPr lang="ru-RU"/>
          </a:p>
        </p:txBody>
      </p:sp>
    </p:spTree>
    <p:extLst>
      <p:ext uri="{BB962C8B-B14F-4D97-AF65-F5344CB8AC3E}">
        <p14:creationId xmlns:p14="http://schemas.microsoft.com/office/powerpoint/2010/main" val="361599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08.04.2026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2215694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08.04.2026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4024910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EB45A6A-705B-44EC-858A-AFF2DCDF3D20}" type="datetimeFigureOut">
              <a:rPr lang="ru-RU" smtClean="0"/>
              <a:t>08.04.2026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332596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EB45A6A-705B-44EC-858A-AFF2DCDF3D20}" type="datetimeFigureOut">
              <a:rPr lang="ru-RU" smtClean="0"/>
              <a:t>08.04.2026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222796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EB45A6A-705B-44EC-858A-AFF2DCDF3D20}" type="datetimeFigureOut">
              <a:rPr lang="ru-RU" smtClean="0"/>
              <a:t>08.04.2026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3844463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EB45A6A-705B-44EC-858A-AFF2DCDF3D20}" type="datetimeFigureOut">
              <a:rPr lang="ru-RU" smtClean="0"/>
              <a:t>08.04.2026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734322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EB45A6A-705B-44EC-858A-AFF2DCDF3D20}" type="datetimeFigureOut">
              <a:rPr lang="ru-RU" smtClean="0"/>
              <a:t>08.04.2026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903515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EB45A6A-705B-44EC-858A-AFF2DCDF3D20}" type="datetimeFigureOut">
              <a:rPr lang="ru-RU" smtClean="0"/>
              <a:t>08.04.2026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3568821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EB45A6A-705B-44EC-858A-AFF2DCDF3D20}" type="datetimeFigureOut">
              <a:rPr lang="ru-RU" smtClean="0"/>
              <a:t>08.04.2026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212622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08.04.2026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506457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EB45A6A-705B-44EC-858A-AFF2DCDF3D20}" type="datetimeFigureOut">
              <a:rPr lang="ru-RU" smtClean="0"/>
              <a:t>08.04.2026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9FA200-7661-4625-8ABC-F377DD5FE6CC}" type="slidenum">
              <a:rPr lang="ru-RU" smtClean="0"/>
              <a:t>‹#›</a:t>
            </a:fld>
            <a:endParaRPr lang="ru-RU"/>
          </a:p>
        </p:txBody>
      </p:sp>
    </p:spTree>
    <p:extLst>
      <p:ext uri="{BB962C8B-B14F-4D97-AF65-F5344CB8AC3E}">
        <p14:creationId xmlns:p14="http://schemas.microsoft.com/office/powerpoint/2010/main" val="1929636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B45A6A-705B-44EC-858A-AFF2DCDF3D20}" type="datetimeFigureOut">
              <a:rPr lang="ru-RU" smtClean="0"/>
              <a:t>08.04.2026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FA200-7661-4625-8ABC-F377DD5FE6CC}" type="slidenum">
              <a:rPr lang="ru-RU" smtClean="0"/>
              <a:t>‹#›</a:t>
            </a:fld>
            <a:endParaRPr lang="ru-RU"/>
          </a:p>
        </p:txBody>
      </p:sp>
    </p:spTree>
    <p:extLst>
      <p:ext uri="{BB962C8B-B14F-4D97-AF65-F5344CB8AC3E}">
        <p14:creationId xmlns:p14="http://schemas.microsoft.com/office/powerpoint/2010/main" val="28718625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reepik.com/vectors/international-trade" TargetMode="External"/><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hyperlink" Target="https://doi.org/10.5167/uzh-109327" TargetMode="External"/><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52176" y="1122363"/>
            <a:ext cx="11224009" cy="1580644"/>
          </a:xfrm>
        </p:spPr>
        <p:txBody>
          <a:bodyPr>
            <a:noAutofit/>
          </a:bodyPr>
          <a:lstStyle/>
          <a:p>
            <a:r>
              <a:rPr lang="en-US" b="1" dirty="0" smtClean="0">
                <a:latin typeface="Arial" panose="020B0604020202020204" pitchFamily="34" charset="0"/>
                <a:cs typeface="Arial" panose="020B0604020202020204" pitchFamily="34" charset="0"/>
              </a:rPr>
              <a:t>International Trade and Policy</a:t>
            </a:r>
            <a:endParaRPr lang="ru-RU" dirty="0">
              <a:latin typeface="+mn-lt"/>
            </a:endParaRPr>
          </a:p>
        </p:txBody>
      </p:sp>
      <p:sp>
        <p:nvSpPr>
          <p:cNvPr id="4" name="Прямоугольник 3"/>
          <p:cNvSpPr/>
          <p:nvPr/>
        </p:nvSpPr>
        <p:spPr>
          <a:xfrm>
            <a:off x="2073309" y="3024553"/>
            <a:ext cx="7981741" cy="1200329"/>
          </a:xfrm>
          <a:prstGeom prst="rect">
            <a:avLst/>
          </a:prstGeom>
        </p:spPr>
        <p:txBody>
          <a:bodyPr wrap="square">
            <a:spAutoFit/>
          </a:bodyPr>
          <a:lstStyle/>
          <a:p>
            <a:pPr algn="ctr">
              <a:lnSpc>
                <a:spcPct val="100000"/>
              </a:lnSpc>
            </a:pPr>
            <a:r>
              <a:rPr lang="en-US" altLang="ko-KR" sz="3600" dirty="0" smtClean="0">
                <a:latin typeface="Arial" panose="020B0604020202020204" pitchFamily="34" charset="0"/>
                <a:cs typeface="Arial" panose="020B0604020202020204" pitchFamily="34" charset="0"/>
              </a:rPr>
              <a:t>WEEK 4 – </a:t>
            </a:r>
            <a:r>
              <a:rPr lang="ru-RU" sz="3600" b="1" dirty="0" err="1" smtClean="0">
                <a:latin typeface="+mn-lt"/>
              </a:rPr>
              <a:t>Trade</a:t>
            </a:r>
            <a:r>
              <a:rPr lang="ru-RU" sz="3600" b="1" dirty="0" smtClean="0">
                <a:latin typeface="+mn-lt"/>
              </a:rPr>
              <a:t> </a:t>
            </a:r>
            <a:r>
              <a:rPr lang="ru-RU" sz="3600" b="1" dirty="0" err="1" smtClean="0">
                <a:latin typeface="+mn-lt"/>
              </a:rPr>
              <a:t>Theory</a:t>
            </a:r>
            <a:r>
              <a:rPr lang="ru-RU" sz="3600" b="1" dirty="0" smtClean="0">
                <a:latin typeface="+mn-lt"/>
              </a:rPr>
              <a:t> II – </a:t>
            </a:r>
            <a:r>
              <a:rPr lang="ru-RU" sz="3600" b="1" dirty="0" err="1" smtClean="0">
                <a:latin typeface="+mn-lt"/>
              </a:rPr>
              <a:t>Beyond</a:t>
            </a:r>
            <a:r>
              <a:rPr lang="ru-RU" sz="3600" b="1" dirty="0" smtClean="0">
                <a:latin typeface="+mn-lt"/>
              </a:rPr>
              <a:t> </a:t>
            </a:r>
            <a:r>
              <a:rPr lang="ru-RU" sz="3600" b="1" dirty="0" err="1" smtClean="0">
                <a:latin typeface="+mn-lt"/>
              </a:rPr>
              <a:t>Comparative</a:t>
            </a:r>
            <a:r>
              <a:rPr lang="ru-RU" sz="3600" b="1" dirty="0" smtClean="0">
                <a:latin typeface="+mn-lt"/>
              </a:rPr>
              <a:t> </a:t>
            </a:r>
            <a:r>
              <a:rPr lang="ru-RU" sz="3600" b="1" dirty="0" err="1" smtClean="0">
                <a:latin typeface="+mn-lt"/>
              </a:rPr>
              <a:t>Advantage</a:t>
            </a:r>
            <a:endParaRPr lang="ko-KR" altLang="en-US" sz="3600" b="1" dirty="0">
              <a:latin typeface="Arial" panose="020B0604020202020204" pitchFamily="34" charset="0"/>
              <a:cs typeface="Arial" panose="020B0604020202020204" pitchFamily="34" charset="0"/>
            </a:endParaRPr>
          </a:p>
        </p:txBody>
      </p:sp>
      <p:sp>
        <p:nvSpPr>
          <p:cNvPr id="5" name="Прямоугольник 4"/>
          <p:cNvSpPr/>
          <p:nvPr/>
        </p:nvSpPr>
        <p:spPr>
          <a:xfrm>
            <a:off x="3168581" y="4636865"/>
            <a:ext cx="6096000" cy="707886"/>
          </a:xfrm>
          <a:prstGeom prst="rect">
            <a:avLst/>
          </a:prstGeom>
        </p:spPr>
        <p:txBody>
          <a:bodyPr>
            <a:spAutoFit/>
          </a:bodyPr>
          <a:lstStyle/>
          <a:p>
            <a:r>
              <a:rPr lang="en-US" altLang="ko-KR" sz="2000" dirty="0">
                <a:latin typeface="Arial" panose="020B0604020202020204" pitchFamily="34" charset="0"/>
                <a:cs typeface="Arial" panose="020B0604020202020204" pitchFamily="34" charset="0"/>
              </a:rPr>
              <a:t>University: </a:t>
            </a:r>
            <a:r>
              <a:rPr lang="en-US" altLang="ko-KR" sz="2000" b="1" dirty="0">
                <a:latin typeface="Arial" panose="020B0604020202020204" pitchFamily="34" charset="0"/>
                <a:cs typeface="Arial" panose="020B0604020202020204" pitchFamily="34" charset="0"/>
              </a:rPr>
              <a:t>Tajik State University of Commerce</a:t>
            </a:r>
          </a:p>
          <a:p>
            <a:pPr algn="ctr"/>
            <a:r>
              <a:rPr lang="en-US" altLang="ko-KR" sz="2000" dirty="0">
                <a:latin typeface="Arial" panose="020B0604020202020204" pitchFamily="34" charset="0"/>
                <a:cs typeface="Arial" panose="020B0604020202020204" pitchFamily="34" charset="0"/>
              </a:rPr>
              <a:t>Lecturer: </a:t>
            </a:r>
            <a:r>
              <a:rPr lang="en-US" altLang="ko-KR" sz="2000" b="1" dirty="0">
                <a:latin typeface="Arial" panose="020B0604020202020204" pitchFamily="34" charset="0"/>
                <a:cs typeface="Arial" panose="020B0604020202020204" pitchFamily="34" charset="0"/>
              </a:rPr>
              <a:t>Abduvaliev </a:t>
            </a:r>
            <a:r>
              <a:rPr lang="en-US" altLang="ko-KR" sz="2000" b="1" dirty="0" err="1">
                <a:latin typeface="Arial" panose="020B0604020202020204" pitchFamily="34" charset="0"/>
                <a:cs typeface="Arial" panose="020B0604020202020204" pitchFamily="34" charset="0"/>
              </a:rPr>
              <a:t>Mubinzhon</a:t>
            </a:r>
            <a:r>
              <a:rPr lang="en-US" altLang="ko-KR" sz="2000" b="1" dirty="0">
                <a:latin typeface="Arial" panose="020B0604020202020204" pitchFamily="34" charset="0"/>
                <a:cs typeface="Arial" panose="020B0604020202020204" pitchFamily="34" charset="0"/>
              </a:rPr>
              <a:t>, PhD </a:t>
            </a:r>
            <a:endParaRPr lang="en-US" altLang="ko-KR"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7728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Объект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77963" y="599524"/>
            <a:ext cx="6885990" cy="4968247"/>
          </a:xfrm>
        </p:spPr>
      </p:pic>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Прямоугольник 2"/>
          <p:cNvSpPr/>
          <p:nvPr/>
        </p:nvSpPr>
        <p:spPr>
          <a:xfrm>
            <a:off x="358968" y="5567771"/>
            <a:ext cx="6096000" cy="584775"/>
          </a:xfrm>
          <a:prstGeom prst="rect">
            <a:avLst/>
          </a:prstGeom>
        </p:spPr>
        <p:txBody>
          <a:bodyPr>
            <a:spAutoFit/>
          </a:bodyPr>
          <a:lstStyle/>
          <a:p>
            <a:r>
              <a:rPr lang="en-US" sz="1600" b="0" i="0" dirty="0" err="1" smtClean="0">
                <a:solidFill>
                  <a:srgbClr val="0F1115"/>
                </a:solidFill>
                <a:effectLst/>
              </a:rPr>
              <a:t>Souce</a:t>
            </a:r>
            <a:r>
              <a:rPr lang="en-US" sz="1600" b="0" i="0" dirty="0" smtClean="0">
                <a:solidFill>
                  <a:srgbClr val="0F1115"/>
                </a:solidFill>
                <a:effectLst/>
              </a:rPr>
              <a:t>: </a:t>
            </a:r>
            <a:r>
              <a:rPr lang="en-US" sz="1600" b="0" i="0" dirty="0" err="1" smtClean="0">
                <a:solidFill>
                  <a:srgbClr val="0F1115"/>
                </a:solidFill>
                <a:effectLst/>
              </a:rPr>
              <a:t>Freepik</a:t>
            </a:r>
            <a:r>
              <a:rPr lang="en-US" sz="1600" b="0" i="0" dirty="0" smtClean="0">
                <a:solidFill>
                  <a:srgbClr val="0F1115"/>
                </a:solidFill>
                <a:effectLst/>
              </a:rPr>
              <a:t>. (</a:t>
            </a:r>
            <a:r>
              <a:rPr lang="en-US" sz="1600" b="0" i="0" dirty="0" err="1" smtClean="0">
                <a:solidFill>
                  <a:srgbClr val="0F1115"/>
                </a:solidFill>
                <a:effectLst/>
              </a:rPr>
              <a:t>n.d.</a:t>
            </a:r>
            <a:r>
              <a:rPr lang="en-US" sz="1600" b="0" i="0" dirty="0" smtClean="0">
                <a:solidFill>
                  <a:srgbClr val="0F1115"/>
                </a:solidFill>
                <a:effectLst/>
              </a:rPr>
              <a:t>). </a:t>
            </a:r>
            <a:r>
              <a:rPr lang="en-US" sz="1600" b="0" i="1" dirty="0" smtClean="0">
                <a:solidFill>
                  <a:srgbClr val="0F1115"/>
                </a:solidFill>
                <a:effectLst/>
              </a:rPr>
              <a:t>International trade vectors</a:t>
            </a:r>
            <a:r>
              <a:rPr lang="en-US" sz="1600" b="0" i="0" dirty="0" smtClean="0">
                <a:solidFill>
                  <a:srgbClr val="0F1115"/>
                </a:solidFill>
                <a:effectLst/>
              </a:rPr>
              <a:t>. Retrieved April 8, 2026, from </a:t>
            </a:r>
            <a:r>
              <a:rPr lang="en-US" sz="1600" b="0" i="0" u="none" strike="noStrike" dirty="0" smtClean="0">
                <a:solidFill>
                  <a:srgbClr val="3964FE"/>
                </a:solidFill>
                <a:effectLst/>
                <a:hlinkClick r:id="rId3"/>
              </a:rPr>
              <a:t>https://www.freepik.com/vectors/international-trade</a:t>
            </a:r>
            <a:endParaRPr lang="ru-RU" sz="1600" dirty="0"/>
          </a:p>
        </p:txBody>
      </p:sp>
      <p:sp>
        <p:nvSpPr>
          <p:cNvPr id="8" name="Прямоугольник 7"/>
          <p:cNvSpPr/>
          <p:nvPr/>
        </p:nvSpPr>
        <p:spPr>
          <a:xfrm>
            <a:off x="7482948" y="2063420"/>
            <a:ext cx="4278030" cy="1200329"/>
          </a:xfrm>
          <a:prstGeom prst="rect">
            <a:avLst/>
          </a:prstGeom>
        </p:spPr>
        <p:txBody>
          <a:bodyPr wrap="none">
            <a:spAutoFit/>
          </a:bodyPr>
          <a:lstStyle/>
          <a:p>
            <a:pPr algn="ctr">
              <a:lnSpc>
                <a:spcPct val="100000"/>
              </a:lnSpc>
            </a:pPr>
            <a:r>
              <a:rPr lang="ru-RU" sz="3600" b="1" dirty="0" err="1"/>
              <a:t>Beyond</a:t>
            </a:r>
            <a:r>
              <a:rPr lang="ru-RU" sz="3600" b="1" dirty="0"/>
              <a:t> </a:t>
            </a:r>
            <a:r>
              <a:rPr lang="ru-RU" sz="3600" b="1" dirty="0" err="1"/>
              <a:t>Comparative</a:t>
            </a:r>
            <a:r>
              <a:rPr lang="ru-RU" sz="3600" b="1" dirty="0"/>
              <a:t> </a:t>
            </a:r>
            <a:endParaRPr lang="en-US" sz="3600" b="1" dirty="0" smtClean="0"/>
          </a:p>
          <a:p>
            <a:pPr algn="ctr">
              <a:lnSpc>
                <a:spcPct val="100000"/>
              </a:lnSpc>
            </a:pPr>
            <a:r>
              <a:rPr lang="ru-RU" sz="3600" b="1" dirty="0" err="1" smtClean="0"/>
              <a:t>Advantage</a:t>
            </a:r>
            <a:endParaRPr lang="ko-KR" alt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9618147"/>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ru-RU" sz="3600" dirty="0" err="1">
                <a:latin typeface="+mn-lt"/>
              </a:rPr>
              <a:t>Table</a:t>
            </a:r>
            <a:r>
              <a:rPr lang="ru-RU" sz="3600" dirty="0">
                <a:latin typeface="+mn-lt"/>
              </a:rPr>
              <a:t> </a:t>
            </a:r>
            <a:r>
              <a:rPr lang="ru-RU" sz="3600" dirty="0" err="1">
                <a:latin typeface="+mn-lt"/>
              </a:rPr>
              <a:t>of</a:t>
            </a:r>
            <a:r>
              <a:rPr lang="ru-RU" sz="3600" dirty="0">
                <a:latin typeface="+mn-lt"/>
              </a:rPr>
              <a:t> </a:t>
            </a:r>
            <a:r>
              <a:rPr lang="ru-RU" sz="3600" dirty="0" err="1">
                <a:latin typeface="+mn-lt"/>
              </a:rPr>
              <a:t>Contents</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buClr>
                <a:srgbClr val="0070C0"/>
              </a:buClr>
              <a:buFont typeface="Wingdings" panose="05000000000000000000" pitchFamily="2" charset="2"/>
              <a:buChar char="§"/>
            </a:pPr>
            <a:r>
              <a:rPr lang="ru-RU" sz="2000" dirty="0" err="1"/>
              <a:t>Introduction</a:t>
            </a:r>
            <a:r>
              <a:rPr lang="ru-RU" sz="2000" dirty="0"/>
              <a:t>: </a:t>
            </a:r>
            <a:r>
              <a:rPr lang="ru-RU" sz="2000" dirty="0" err="1"/>
              <a:t>The</a:t>
            </a:r>
            <a:r>
              <a:rPr lang="ru-RU" sz="2000" dirty="0"/>
              <a:t> </a:t>
            </a:r>
            <a:r>
              <a:rPr lang="ru-RU" sz="2000" dirty="0" err="1"/>
              <a:t>Limits</a:t>
            </a:r>
            <a:r>
              <a:rPr lang="ru-RU" sz="2000" dirty="0"/>
              <a:t> </a:t>
            </a:r>
            <a:r>
              <a:rPr lang="ru-RU" sz="2000" dirty="0" err="1"/>
              <a:t>of</a:t>
            </a:r>
            <a:r>
              <a:rPr lang="ru-RU" sz="2000" dirty="0"/>
              <a:t> </a:t>
            </a:r>
            <a:r>
              <a:rPr lang="ru-RU" sz="2000" dirty="0" err="1"/>
              <a:t>Comparative</a:t>
            </a:r>
            <a:r>
              <a:rPr lang="ru-RU" sz="2000" dirty="0"/>
              <a:t> </a:t>
            </a:r>
            <a:r>
              <a:rPr lang="ru-RU" sz="2000" dirty="0" err="1"/>
              <a:t>Advantage</a:t>
            </a:r>
            <a:endParaRPr lang="ru-RU" sz="2000" dirty="0"/>
          </a:p>
          <a:p>
            <a:pPr lvl="0">
              <a:buClr>
                <a:srgbClr val="0070C0"/>
              </a:buClr>
              <a:buFont typeface="Wingdings" panose="05000000000000000000" pitchFamily="2" charset="2"/>
              <a:buChar char="§"/>
            </a:pPr>
            <a:r>
              <a:rPr lang="ru-RU" sz="2000" dirty="0" err="1"/>
              <a:t>Module</a:t>
            </a:r>
            <a:r>
              <a:rPr lang="ru-RU" sz="2000" dirty="0"/>
              <a:t> 1: </a:t>
            </a:r>
            <a:r>
              <a:rPr lang="ru-RU" sz="2000" dirty="0" err="1"/>
              <a:t>The</a:t>
            </a:r>
            <a:r>
              <a:rPr lang="ru-RU" sz="2000" dirty="0"/>
              <a:t> </a:t>
            </a:r>
            <a:r>
              <a:rPr lang="ru-RU" sz="2000" dirty="0" err="1"/>
              <a:t>Specific-Factors</a:t>
            </a:r>
            <a:r>
              <a:rPr lang="ru-RU" sz="2000" dirty="0"/>
              <a:t> </a:t>
            </a:r>
            <a:r>
              <a:rPr lang="ru-RU" sz="2000" dirty="0" err="1"/>
              <a:t>Model</a:t>
            </a:r>
            <a:r>
              <a:rPr lang="ru-RU" sz="2000" dirty="0"/>
              <a:t> (</a:t>
            </a:r>
            <a:r>
              <a:rPr lang="ru-RU" sz="2000" dirty="0" err="1"/>
              <a:t>Short-Run</a:t>
            </a:r>
            <a:r>
              <a:rPr lang="ru-RU" sz="2000" dirty="0"/>
              <a:t> </a:t>
            </a:r>
            <a:r>
              <a:rPr lang="ru-RU" sz="2000" dirty="0" err="1"/>
              <a:t>Trade</a:t>
            </a:r>
            <a:r>
              <a:rPr lang="ru-RU" sz="2000" dirty="0"/>
              <a:t> </a:t>
            </a:r>
            <a:r>
              <a:rPr lang="ru-RU" sz="2000" dirty="0" err="1"/>
              <a:t>Effects</a:t>
            </a:r>
            <a:r>
              <a:rPr lang="ru-RU" sz="2000" dirty="0"/>
              <a:t>)</a:t>
            </a:r>
          </a:p>
          <a:p>
            <a:pPr lvl="0">
              <a:buClr>
                <a:srgbClr val="0070C0"/>
              </a:buClr>
              <a:buFont typeface="Wingdings" panose="05000000000000000000" pitchFamily="2" charset="2"/>
              <a:buChar char="§"/>
            </a:pPr>
            <a:r>
              <a:rPr lang="ru-RU" sz="2000" dirty="0" err="1"/>
              <a:t>Module</a:t>
            </a:r>
            <a:r>
              <a:rPr lang="ru-RU" sz="2000" dirty="0"/>
              <a:t> 2: </a:t>
            </a:r>
            <a:r>
              <a:rPr lang="ru-RU" sz="2000" dirty="0" err="1"/>
              <a:t>Increasing</a:t>
            </a:r>
            <a:r>
              <a:rPr lang="ru-RU" sz="2000" dirty="0"/>
              <a:t> </a:t>
            </a:r>
            <a:r>
              <a:rPr lang="ru-RU" sz="2000" dirty="0" err="1"/>
              <a:t>Returns</a:t>
            </a:r>
            <a:r>
              <a:rPr lang="ru-RU" sz="2000" dirty="0"/>
              <a:t> </a:t>
            </a:r>
            <a:r>
              <a:rPr lang="ru-RU" sz="2000" dirty="0" err="1"/>
              <a:t>to</a:t>
            </a:r>
            <a:r>
              <a:rPr lang="ru-RU" sz="2000" dirty="0"/>
              <a:t> </a:t>
            </a:r>
            <a:r>
              <a:rPr lang="ru-RU" sz="2000" dirty="0" err="1"/>
              <a:t>Scale</a:t>
            </a:r>
            <a:r>
              <a:rPr lang="ru-RU" sz="2000" dirty="0"/>
              <a:t> (IRS) </a:t>
            </a:r>
            <a:r>
              <a:rPr lang="ru-RU" sz="2000" dirty="0" err="1"/>
              <a:t>and</a:t>
            </a:r>
            <a:r>
              <a:rPr lang="ru-RU" sz="2000" dirty="0"/>
              <a:t> </a:t>
            </a:r>
            <a:r>
              <a:rPr lang="ru-RU" sz="2000" dirty="0" err="1"/>
              <a:t>Trade</a:t>
            </a:r>
            <a:endParaRPr lang="ru-RU" sz="2000" dirty="0"/>
          </a:p>
          <a:p>
            <a:pPr lvl="0">
              <a:buClr>
                <a:srgbClr val="0070C0"/>
              </a:buClr>
              <a:buFont typeface="Wingdings" panose="05000000000000000000" pitchFamily="2" charset="2"/>
              <a:buChar char="§"/>
            </a:pPr>
            <a:r>
              <a:rPr lang="ru-RU" sz="2000" dirty="0" err="1"/>
              <a:t>Module</a:t>
            </a:r>
            <a:r>
              <a:rPr lang="ru-RU" sz="2000" dirty="0"/>
              <a:t> 3: </a:t>
            </a:r>
            <a:r>
              <a:rPr lang="ru-RU" sz="2000" dirty="0" err="1"/>
              <a:t>Monopolistic</a:t>
            </a:r>
            <a:r>
              <a:rPr lang="ru-RU" sz="2000" dirty="0"/>
              <a:t> </a:t>
            </a:r>
            <a:r>
              <a:rPr lang="ru-RU" sz="2000" dirty="0" err="1"/>
              <a:t>Competition</a:t>
            </a:r>
            <a:r>
              <a:rPr lang="ru-RU" sz="2000" dirty="0"/>
              <a:t> </a:t>
            </a:r>
            <a:r>
              <a:rPr lang="ru-RU" sz="2000" dirty="0" err="1"/>
              <a:t>and</a:t>
            </a:r>
            <a:r>
              <a:rPr lang="ru-RU" sz="2000" dirty="0"/>
              <a:t> </a:t>
            </a:r>
            <a:r>
              <a:rPr lang="ru-RU" sz="2000" dirty="0" err="1"/>
              <a:t>Intra-Industry</a:t>
            </a:r>
            <a:r>
              <a:rPr lang="ru-RU" sz="2000" dirty="0"/>
              <a:t> </a:t>
            </a:r>
            <a:r>
              <a:rPr lang="ru-RU" sz="2000" dirty="0" err="1"/>
              <a:t>Trade</a:t>
            </a:r>
            <a:endParaRPr lang="ru-RU" sz="2000" dirty="0"/>
          </a:p>
          <a:p>
            <a:pPr lvl="0">
              <a:buClr>
                <a:srgbClr val="0070C0"/>
              </a:buClr>
              <a:buFont typeface="Wingdings" panose="05000000000000000000" pitchFamily="2" charset="2"/>
              <a:buChar char="§"/>
            </a:pPr>
            <a:r>
              <a:rPr lang="ru-RU" sz="2000" dirty="0" err="1"/>
              <a:t>Module</a:t>
            </a:r>
            <a:r>
              <a:rPr lang="ru-RU" sz="2000" dirty="0"/>
              <a:t> 4: </a:t>
            </a:r>
            <a:r>
              <a:rPr lang="ru-RU" sz="2000" dirty="0" err="1"/>
              <a:t>The</a:t>
            </a:r>
            <a:r>
              <a:rPr lang="ru-RU" sz="2000" dirty="0"/>
              <a:t> </a:t>
            </a:r>
            <a:r>
              <a:rPr lang="ru-RU" sz="2000" dirty="0" err="1"/>
              <a:t>Gravity</a:t>
            </a:r>
            <a:r>
              <a:rPr lang="ru-RU" sz="2000" dirty="0"/>
              <a:t> </a:t>
            </a:r>
            <a:r>
              <a:rPr lang="ru-RU" sz="2000" dirty="0" err="1"/>
              <a:t>Model</a:t>
            </a:r>
            <a:r>
              <a:rPr lang="ru-RU" sz="2000" dirty="0"/>
              <a:t> </a:t>
            </a:r>
            <a:r>
              <a:rPr lang="ru-RU" sz="2000" dirty="0" err="1"/>
              <a:t>of</a:t>
            </a:r>
            <a:r>
              <a:rPr lang="ru-RU" sz="2000" dirty="0"/>
              <a:t> </a:t>
            </a:r>
            <a:r>
              <a:rPr lang="ru-RU" sz="2000" dirty="0" err="1"/>
              <a:t>Trade</a:t>
            </a:r>
            <a:endParaRPr lang="ru-RU" sz="2000" dirty="0"/>
          </a:p>
          <a:p>
            <a:pPr lvl="0">
              <a:buClr>
                <a:srgbClr val="0070C0"/>
              </a:buClr>
              <a:buFont typeface="Wingdings" panose="05000000000000000000" pitchFamily="2" charset="2"/>
              <a:buChar char="§"/>
            </a:pPr>
            <a:r>
              <a:rPr lang="ru-RU" sz="2000" dirty="0" err="1"/>
              <a:t>Synthesis</a:t>
            </a:r>
            <a:r>
              <a:rPr lang="ru-RU" sz="2000" dirty="0"/>
              <a:t>: </a:t>
            </a:r>
            <a:r>
              <a:rPr lang="ru-RU" sz="2000" dirty="0" err="1"/>
              <a:t>Putting</a:t>
            </a:r>
            <a:r>
              <a:rPr lang="ru-RU" sz="2000" dirty="0"/>
              <a:t> </a:t>
            </a:r>
            <a:r>
              <a:rPr lang="ru-RU" sz="2000" dirty="0" err="1"/>
              <a:t>It</a:t>
            </a:r>
            <a:r>
              <a:rPr lang="ru-RU" sz="2000" dirty="0"/>
              <a:t> </a:t>
            </a:r>
            <a:r>
              <a:rPr lang="ru-RU" sz="2000" dirty="0" err="1"/>
              <a:t>All</a:t>
            </a:r>
            <a:r>
              <a:rPr lang="ru-RU" sz="2000" dirty="0"/>
              <a:t> </a:t>
            </a:r>
            <a:r>
              <a:rPr lang="ru-RU" sz="2000" dirty="0" err="1"/>
              <a:t>Together</a:t>
            </a:r>
            <a:endParaRPr lang="ru-RU" sz="2000" dirty="0"/>
          </a:p>
          <a:p>
            <a:pPr lvl="0">
              <a:buClr>
                <a:srgbClr val="0070C0"/>
              </a:buClr>
              <a:buFont typeface="Wingdings" panose="05000000000000000000" pitchFamily="2" charset="2"/>
              <a:buChar char="§"/>
            </a:pPr>
            <a:r>
              <a:rPr lang="ru-RU" sz="2000" dirty="0" err="1"/>
              <a:t>Key</a:t>
            </a:r>
            <a:r>
              <a:rPr lang="ru-RU" sz="2000" dirty="0"/>
              <a:t> </a:t>
            </a:r>
            <a:r>
              <a:rPr lang="ru-RU" sz="2000" dirty="0" err="1"/>
              <a:t>Terms</a:t>
            </a:r>
            <a:r>
              <a:rPr lang="ru-RU" sz="2000" dirty="0"/>
              <a:t> </a:t>
            </a:r>
            <a:r>
              <a:rPr lang="en-US" sz="2000" dirty="0"/>
              <a:t>and</a:t>
            </a:r>
            <a:r>
              <a:rPr lang="ru-RU" sz="2000" dirty="0"/>
              <a:t> </a:t>
            </a:r>
            <a:r>
              <a:rPr lang="ru-RU" sz="2000" dirty="0" err="1"/>
              <a:t>Review</a:t>
            </a:r>
            <a:r>
              <a:rPr lang="ru-RU" sz="2000" dirty="0"/>
              <a:t> </a:t>
            </a:r>
            <a:r>
              <a:rPr lang="ru-RU" sz="2000" dirty="0" err="1"/>
              <a:t>Questions</a:t>
            </a:r>
            <a:endParaRPr lang="ru-RU" sz="2000" dirty="0"/>
          </a:p>
          <a:p>
            <a:pPr lvl="0">
              <a:buClr>
                <a:srgbClr val="0070C0"/>
              </a:buClr>
              <a:buFont typeface="Wingdings" panose="05000000000000000000" pitchFamily="2" charset="2"/>
              <a:buChar char="§"/>
            </a:pPr>
            <a:r>
              <a:rPr lang="ru-RU" sz="2000" dirty="0" err="1"/>
              <a:t>References</a:t>
            </a:r>
            <a:endParaRPr lang="ru-RU"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2264427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204326"/>
            <a:ext cx="11557687" cy="1292879"/>
          </a:xfrm>
        </p:spPr>
        <p:txBody>
          <a:bodyPr>
            <a:noAutofit/>
          </a:bodyPr>
          <a:lstStyle/>
          <a:p>
            <a:r>
              <a:rPr lang="en-US" sz="3300" b="1" dirty="0">
                <a:solidFill>
                  <a:srgbClr val="0070C0"/>
                </a:solidFill>
                <a:latin typeface="+mn-lt"/>
              </a:rPr>
              <a:t>SECTION 1: Introduction – The Limits of Comparative Advantage </a:t>
            </a:r>
            <a:r>
              <a:rPr lang="ru-RU" dirty="0">
                <a:solidFill>
                  <a:srgbClr val="0070C0"/>
                </a:solidFill>
                <a:latin typeface="+mn-lt"/>
              </a:rPr>
              <a:t/>
            </a:r>
            <a:br>
              <a:rPr lang="ru-RU" dirty="0">
                <a:solidFill>
                  <a:srgbClr val="0070C0"/>
                </a:solidFill>
                <a:latin typeface="+mn-lt"/>
              </a:rPr>
            </a:br>
            <a:r>
              <a:rPr lang="en-US" dirty="0" smtClean="0">
                <a:latin typeface="+mn-lt"/>
              </a:rPr>
              <a:t>1.1. </a:t>
            </a:r>
            <a:r>
              <a:rPr lang="en-US" b="1" dirty="0" smtClean="0">
                <a:latin typeface="+mn-lt"/>
              </a:rPr>
              <a:t>The </a:t>
            </a:r>
            <a:r>
              <a:rPr lang="en-US" b="1" dirty="0">
                <a:latin typeface="+mn-lt"/>
              </a:rPr>
              <a:t>Standard Model’s Successes and Failures</a:t>
            </a:r>
            <a:endParaRPr lang="ru-RU"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999622"/>
            <a:ext cx="8282879" cy="4285200"/>
          </a:xfrm>
        </p:spPr>
        <p:txBody>
          <a:bodyPr>
            <a:normAutofit/>
          </a:bodyPr>
          <a:lstStyle/>
          <a:p>
            <a:pPr marL="173038" indent="0">
              <a:lnSpc>
                <a:spcPct val="150000"/>
              </a:lnSpc>
              <a:buNone/>
            </a:pPr>
            <a:r>
              <a:rPr lang="en-US" sz="2000" dirty="0"/>
              <a:t>The standard model of comparative advantage successfully explains broad trade patterns, such as why </a:t>
            </a:r>
            <a:r>
              <a:rPr lang="en-US" sz="2000" dirty="0" err="1" smtClean="0"/>
              <a:t>labour</a:t>
            </a:r>
            <a:r>
              <a:rPr lang="en-US" sz="2000" dirty="0" smtClean="0"/>
              <a:t>-abundant </a:t>
            </a:r>
            <a:r>
              <a:rPr lang="en-US" sz="2000" dirty="0"/>
              <a:t>countries export </a:t>
            </a:r>
            <a:r>
              <a:rPr lang="en-US" sz="2000" dirty="0" err="1" smtClean="0"/>
              <a:t>labour-intensive</a:t>
            </a:r>
            <a:r>
              <a:rPr lang="en-US" sz="2000" dirty="0" smtClean="0"/>
              <a:t> </a:t>
            </a:r>
            <a:r>
              <a:rPr lang="en-US" sz="2000" dirty="0"/>
              <a:t>goods. However, it fails to account for persistent wage disparities, increasing returns to scale, intra-industry trade between similar economies, and the uneven distribution of trade gains. These shortcomings reveal that comparative advantage, while useful, provides an incomplete picture of how trade actually functions.</a:t>
            </a:r>
            <a:endParaRPr lang="en-US" sz="1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4359286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1061034"/>
          </a:xfrm>
        </p:spPr>
        <p:txBody>
          <a:bodyPr>
            <a:noAutofit/>
          </a:bodyPr>
          <a:lstStyle/>
          <a:p>
            <a:r>
              <a:rPr lang="en-US" sz="3600" b="1" dirty="0">
                <a:solidFill>
                  <a:srgbClr val="0070C0"/>
                </a:solidFill>
              </a:rPr>
              <a:t>SECTION 2: The Specific-Factors Model</a:t>
            </a:r>
            <a:r>
              <a:rPr lang="ru-RU" sz="3600" dirty="0"/>
              <a:t/>
            </a:r>
            <a:br>
              <a:rPr lang="ru-RU" sz="3600" dirty="0"/>
            </a:br>
            <a:r>
              <a:rPr lang="en-US" b="1" dirty="0"/>
              <a:t>2.1 Assumptions and Motivation</a:t>
            </a:r>
            <a:endParaRPr lang="ru-RU" dirty="0"/>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914858" cy="4681060"/>
          </a:xfrm>
        </p:spPr>
        <p:txBody>
          <a:bodyPr>
            <a:normAutofit/>
          </a:bodyPr>
          <a:lstStyle/>
          <a:p>
            <a:pPr marL="173038" indent="0">
              <a:lnSpc>
                <a:spcPct val="150000"/>
              </a:lnSpc>
              <a:buNone/>
            </a:pPr>
            <a:r>
              <a:rPr lang="en-US" sz="2000" dirty="0"/>
              <a:t>The specific-factors model (also known as the Ricardo-Viner model) relaxes the H-O assumption that factors are perfectly mobile between sectors. In the short run, some factors are </a:t>
            </a:r>
            <a:r>
              <a:rPr lang="en-US" sz="2000" b="1" dirty="0"/>
              <a:t>specific</a:t>
            </a:r>
            <a:r>
              <a:rPr lang="en-US" sz="2000" dirty="0"/>
              <a:t> to an industry</a:t>
            </a:r>
            <a:r>
              <a:rPr lang="en-US" sz="2000" dirty="0" smtClean="0"/>
              <a:t>.</a:t>
            </a:r>
          </a:p>
          <a:p>
            <a:pPr marL="173038" indent="0">
              <a:lnSpc>
                <a:spcPct val="150000"/>
              </a:lnSpc>
              <a:buNone/>
            </a:pPr>
            <a:r>
              <a:rPr lang="en-US" sz="2000" dirty="0" smtClean="0"/>
              <a:t>In this two-good economy (Manufacturing and Agriculture), labor is a mobile factor that can freely move between sectors, leading to a single equilibrium wage (w∗) across the entire economy. In contrast, capital is specific to Manufacturing and land to Agriculture, meaning these "trapped" resources cannot be used in the other sector.</a:t>
            </a:r>
            <a:endParaRPr lang="ru-RU" sz="2000" dirty="0"/>
          </a:p>
          <a:p>
            <a:pPr marL="173038" indent="0">
              <a:buNone/>
            </a:pPr>
            <a:endParaRPr lang="en-US"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1258841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mn-lt"/>
              </a:rPr>
              <a:t>Figure 1.  The Production Function and Diminishing Returns</a:t>
            </a:r>
            <a:endParaRPr lang="ru-RU" sz="3600"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34"/>
          <p:cNvPicPr>
            <a:picLocks noGrp="1"/>
          </p:cNvPicPr>
          <p:nvPr>
            <p:ph idx="1"/>
          </p:nvPr>
        </p:nvPicPr>
        <p:blipFill>
          <a:blip r:embed="rId2">
            <a:extLst>
              <a:ext uri="{BEBA8EAE-BF5A-486C-A8C5-ECC9F3942E4B}">
                <a14:imgProps xmlns:a14="http://schemas.microsoft.com/office/drawing/2010/main">
                  <a14:imgLayer r:embed="rId3">
                    <a14:imgEffect>
                      <a14:colorTemperature colorTemp="4700"/>
                    </a14:imgEffect>
                  </a14:imgLayer>
                </a14:imgProps>
              </a:ext>
            </a:extLst>
          </a:blip>
          <a:stretch>
            <a:fillRect/>
          </a:stretch>
        </p:blipFill>
        <p:spPr>
          <a:xfrm>
            <a:off x="594470" y="1303299"/>
            <a:ext cx="4713385" cy="4681538"/>
          </a:xfrm>
          <a:prstGeom prst="rect">
            <a:avLst/>
          </a:prstGeom>
          <a:ln>
            <a:solidFill>
              <a:srgbClr val="7030A0"/>
            </a:solidFill>
          </a:ln>
        </p:spPr>
      </p:pic>
      <p:sp>
        <p:nvSpPr>
          <p:cNvPr id="2" name="Прямоугольник 1"/>
          <p:cNvSpPr/>
          <p:nvPr/>
        </p:nvSpPr>
        <p:spPr>
          <a:xfrm>
            <a:off x="524292" y="5984837"/>
            <a:ext cx="3354508" cy="400110"/>
          </a:xfrm>
          <a:prstGeom prst="rect">
            <a:avLst/>
          </a:prstGeom>
        </p:spPr>
        <p:txBody>
          <a:bodyPr wrap="none">
            <a:spAutoFit/>
          </a:bodyPr>
          <a:lstStyle/>
          <a:p>
            <a:r>
              <a:rPr lang="en-BZ" sz="2000" b="0" i="0" dirty="0" smtClean="0">
                <a:solidFill>
                  <a:srgbClr val="0F1115"/>
                </a:solidFill>
                <a:effectLst/>
              </a:rPr>
              <a:t>Source: Created by the author.</a:t>
            </a:r>
            <a:endParaRPr lang="ru-RU" sz="2000" dirty="0"/>
          </a:p>
        </p:txBody>
      </p:sp>
    </p:spTree>
    <p:extLst>
      <p:ext uri="{BB962C8B-B14F-4D97-AF65-F5344CB8AC3E}">
        <p14:creationId xmlns:p14="http://schemas.microsoft.com/office/powerpoint/2010/main" val="346772978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smtClean="0">
                <a:latin typeface="+mn-lt"/>
                <a:cs typeface="Arial" panose="020B0604020202020204" pitchFamily="34" charset="0"/>
              </a:rPr>
              <a:t>Figure 2. </a:t>
            </a:r>
            <a:r>
              <a:rPr lang="en-US" sz="3600" dirty="0">
                <a:latin typeface="+mn-lt"/>
              </a:rPr>
              <a:t>The Concave </a:t>
            </a:r>
            <a:r>
              <a:rPr lang="en-US" sz="3600" dirty="0" smtClean="0">
                <a:latin typeface="+mn-lt"/>
              </a:rPr>
              <a:t>PPF</a:t>
            </a:r>
            <a:endParaRPr lang="ko-KR" altLang="en-US" sz="3600" dirty="0">
              <a:latin typeface="+mn-lt"/>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40"/>
          <p:cNvPicPr>
            <a:picLocks noGrp="1"/>
          </p:cNvPicPr>
          <p:nvPr>
            <p:ph idx="1"/>
          </p:nvPr>
        </p:nvPicPr>
        <p:blipFill>
          <a:blip r:embed="rId2">
            <a:extLst>
              <a:ext uri="{BEBA8EAE-BF5A-486C-A8C5-ECC9F3942E4B}">
                <a14:imgProps xmlns:a14="http://schemas.microsoft.com/office/drawing/2010/main">
                  <a14:imgLayer r:embed="rId3">
                    <a14:imgEffect>
                      <a14:colorTemperature colorTemp="5300"/>
                    </a14:imgEffect>
                  </a14:imgLayer>
                </a14:imgProps>
              </a:ext>
            </a:extLst>
          </a:blip>
          <a:stretch>
            <a:fillRect/>
          </a:stretch>
        </p:blipFill>
        <p:spPr>
          <a:xfrm>
            <a:off x="617771" y="1327150"/>
            <a:ext cx="5104932" cy="4681538"/>
          </a:xfrm>
          <a:prstGeom prst="rect">
            <a:avLst/>
          </a:prstGeom>
          <a:ln>
            <a:solidFill>
              <a:srgbClr val="7030A0"/>
            </a:solidFill>
          </a:ln>
        </p:spPr>
      </p:pic>
      <p:sp>
        <p:nvSpPr>
          <p:cNvPr id="2" name="Прямоугольник 1"/>
          <p:cNvSpPr/>
          <p:nvPr/>
        </p:nvSpPr>
        <p:spPr>
          <a:xfrm>
            <a:off x="517805" y="6008688"/>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668047209"/>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mn-lt"/>
              </a:rPr>
              <a:t>Why This Matters for Trade</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943433" cy="4681060"/>
          </a:xfrm>
        </p:spPr>
        <p:txBody>
          <a:bodyPr>
            <a:normAutofit/>
          </a:bodyPr>
          <a:lstStyle/>
          <a:p>
            <a:pPr marL="457200" lvl="0" indent="-457200">
              <a:lnSpc>
                <a:spcPct val="150000"/>
              </a:lnSpc>
              <a:buFont typeface="+mj-lt"/>
              <a:buAutoNum type="alphaLcPeriod"/>
            </a:pPr>
            <a:r>
              <a:rPr lang="en-US" sz="2000" b="1" dirty="0"/>
              <a:t>The Export Sector:</a:t>
            </a:r>
            <a:r>
              <a:rPr lang="en-US" sz="2000" dirty="0"/>
              <a:t> If the price of Manufacturing rises (due to exports), the specific factor in that sector (Capital owners) wins significantly.</a:t>
            </a:r>
            <a:endParaRPr lang="ru-RU" sz="2000" dirty="0"/>
          </a:p>
          <a:p>
            <a:pPr marL="457200" lvl="0" indent="-457200">
              <a:lnSpc>
                <a:spcPct val="150000"/>
              </a:lnSpc>
              <a:buFont typeface="+mj-lt"/>
              <a:buAutoNum type="alphaLcPeriod"/>
            </a:pPr>
            <a:r>
              <a:rPr lang="en-US" sz="2000" b="1" dirty="0"/>
              <a:t>The Import Sector:</a:t>
            </a:r>
            <a:r>
              <a:rPr lang="en-US" sz="2000" dirty="0"/>
              <a:t> The specific factor in the competing sector (Land owners) loses significantly because their resource is stuck in a shrinking industry.</a:t>
            </a:r>
            <a:endParaRPr lang="ru-RU" sz="2000" dirty="0"/>
          </a:p>
          <a:p>
            <a:pPr marL="457200" lvl="0" indent="-457200">
              <a:lnSpc>
                <a:spcPct val="150000"/>
              </a:lnSpc>
              <a:buFont typeface="+mj-lt"/>
              <a:buAutoNum type="alphaLcPeriod"/>
            </a:pPr>
            <a:r>
              <a:rPr lang="en-US" sz="2000" b="1" dirty="0"/>
              <a:t>Labor:</a:t>
            </a:r>
            <a:r>
              <a:rPr lang="en-US" sz="2000" dirty="0"/>
              <a:t> The effect on workers is ambiguous, as it depends on whether they spend more of their income on the good that became cheaper or the one that became more expensive.</a:t>
            </a:r>
            <a:endParaRPr lang="ru-RU" sz="2000" dirty="0"/>
          </a:p>
          <a:p>
            <a:pPr marL="173038" indent="0">
              <a:buNone/>
            </a:pPr>
            <a:endParaRPr lang="en-US"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7910896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smtClean="0">
                <a:latin typeface="+mn-lt"/>
              </a:rPr>
              <a:t>Labor </a:t>
            </a:r>
            <a:r>
              <a:rPr lang="en-US" sz="3600" dirty="0">
                <a:latin typeface="+mn-lt"/>
              </a:rPr>
              <a:t>Allocation and Wages</a:t>
            </a:r>
            <a:endParaRPr lang="ko-KR" altLang="en-US" sz="4400" dirty="0">
              <a:latin typeface="+mn-lt"/>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363960" y="1308487"/>
            <a:ext cx="3561933" cy="4225538"/>
          </a:xfrm>
        </p:spPr>
        <p:txBody>
          <a:bodyPr>
            <a:normAutofit/>
          </a:bodyPr>
          <a:lstStyle/>
          <a:p>
            <a:pPr marL="173038" indent="0">
              <a:lnSpc>
                <a:spcPct val="150000"/>
              </a:lnSpc>
              <a:buNone/>
            </a:pPr>
            <a:r>
              <a:rPr lang="en-US" sz="2000" dirty="0" smtClean="0"/>
              <a:t>Labor is mobile between sectors, so workers move to whichever pays a higher wage until wages equalize across Manufacturing and Agriculture at a single equilibrium . Each sector hires labor until the value of the marginal product of labor equals. </a:t>
            </a:r>
            <a:endParaRPr lang="en-US"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Рисунок 6"/>
          <p:cNvPicPr>
            <a:picLocks noChangeAspect="1"/>
          </p:cNvPicPr>
          <p:nvPr/>
        </p:nvPicPr>
        <p:blipFill>
          <a:blip r:embed="rId2"/>
          <a:stretch>
            <a:fillRect/>
          </a:stretch>
        </p:blipFill>
        <p:spPr>
          <a:xfrm>
            <a:off x="4400549" y="1430260"/>
            <a:ext cx="4311505" cy="3541247"/>
          </a:xfrm>
          <a:prstGeom prst="rect">
            <a:avLst/>
          </a:prstGeom>
          <a:ln>
            <a:solidFill>
              <a:schemeClr val="accent1"/>
            </a:solidFill>
          </a:ln>
        </p:spPr>
      </p:pic>
      <p:sp>
        <p:nvSpPr>
          <p:cNvPr id="8" name="Прямоугольник 7"/>
          <p:cNvSpPr/>
          <p:nvPr/>
        </p:nvSpPr>
        <p:spPr>
          <a:xfrm>
            <a:off x="4400549" y="4971507"/>
            <a:ext cx="4543425" cy="1200329"/>
          </a:xfrm>
          <a:prstGeom prst="rect">
            <a:avLst/>
          </a:prstGeom>
        </p:spPr>
        <p:txBody>
          <a:bodyPr wrap="square">
            <a:spAutoFit/>
          </a:bodyPr>
          <a:lstStyle/>
          <a:p>
            <a:r>
              <a:rPr lang="en-US" b="0" i="0" dirty="0" smtClean="0">
                <a:solidFill>
                  <a:srgbClr val="0F1115"/>
                </a:solidFill>
                <a:effectLst/>
              </a:rPr>
              <a:t>Source: Wang, Y. (2014). </a:t>
            </a:r>
            <a:r>
              <a:rPr lang="en-US" b="0" i="1" dirty="0" smtClean="0">
                <a:solidFill>
                  <a:srgbClr val="0F1115"/>
                </a:solidFill>
                <a:effectLst/>
              </a:rPr>
              <a:t>Essays in political economy and development</a:t>
            </a:r>
            <a:r>
              <a:rPr lang="en-US" b="0" i="0" dirty="0" smtClean="0">
                <a:solidFill>
                  <a:srgbClr val="0F1115"/>
                </a:solidFill>
                <a:effectLst/>
              </a:rPr>
              <a:t> [Doctoral dissertation, University of Zurich]. </a:t>
            </a:r>
            <a:r>
              <a:rPr lang="en-US" b="0" i="0" u="none" strike="noStrike" dirty="0" smtClean="0">
                <a:solidFill>
                  <a:srgbClr val="3964FE"/>
                </a:solidFill>
                <a:effectLst/>
                <a:hlinkClick r:id="rId3"/>
              </a:rPr>
              <a:t>https://doi.org/10.5167/uzh-109327</a:t>
            </a:r>
            <a:endParaRPr lang="ru-RU" dirty="0"/>
          </a:p>
        </p:txBody>
      </p:sp>
    </p:spTree>
    <p:extLst>
      <p:ext uri="{BB962C8B-B14F-4D97-AF65-F5344CB8AC3E}">
        <p14:creationId xmlns:p14="http://schemas.microsoft.com/office/powerpoint/2010/main" val="289170811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1"/>
            <a:ext cx="11557687" cy="1041983"/>
          </a:xfrm>
        </p:spPr>
        <p:txBody>
          <a:bodyPr>
            <a:noAutofit/>
          </a:bodyPr>
          <a:lstStyle/>
          <a:p>
            <a:r>
              <a:rPr lang="en-US" sz="3600" b="1" dirty="0"/>
              <a:t>Figure 3. Labor Allocation and Wage Determination in </a:t>
            </a:r>
            <a:r>
              <a:rPr lang="en-US" sz="3600" b="1" dirty="0" smtClean="0"/>
              <a:t>Equilibrium</a:t>
            </a:r>
            <a:endParaRPr lang="ru-RU" sz="36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10"/>
          <p:cNvPicPr>
            <a:picLocks noGrp="1"/>
          </p:cNvPicPr>
          <p:nvPr>
            <p:ph idx="1"/>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l="10149" t="9004" r="9643" b="2141"/>
          <a:stretch/>
        </p:blipFill>
        <p:spPr bwMode="auto">
          <a:xfrm>
            <a:off x="555984" y="1457324"/>
            <a:ext cx="7171606" cy="4333504"/>
          </a:xfrm>
          <a:prstGeom prst="rect">
            <a:avLst/>
          </a:prstGeom>
          <a:ln>
            <a:solidFill>
              <a:schemeClr val="bg2">
                <a:lumMod val="75000"/>
              </a:schemeClr>
            </a:solidFill>
          </a:ln>
          <a:extLst>
            <a:ext uri="{53640926-AAD7-44D8-BBD7-CCE9431645EC}">
              <a14:shadowObscured xmlns:a14="http://schemas.microsoft.com/office/drawing/2010/main"/>
            </a:ext>
          </a:extLst>
        </p:spPr>
      </p:pic>
      <p:sp>
        <p:nvSpPr>
          <p:cNvPr id="9" name="Прямоугольник 8"/>
          <p:cNvSpPr/>
          <p:nvPr/>
        </p:nvSpPr>
        <p:spPr>
          <a:xfrm>
            <a:off x="429042" y="5894388"/>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36923710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69201" y="386766"/>
            <a:ext cx="11557687" cy="1041983"/>
          </a:xfrm>
        </p:spPr>
        <p:txBody>
          <a:bodyPr>
            <a:noAutofit/>
          </a:bodyPr>
          <a:lstStyle/>
          <a:p>
            <a:r>
              <a:rPr lang="en-US" dirty="0">
                <a:latin typeface="+mn-lt"/>
              </a:rPr>
              <a:t>Figure 4. Effect of Trade (price change): Labor relocation and wage determination </a:t>
            </a:r>
            <a:endParaRPr lang="ru-RU"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7"/>
          <p:cNvPicPr>
            <a:picLocks noGrp="1"/>
          </p:cNvPicPr>
          <p:nvPr>
            <p:ph idx="1"/>
          </p:nvPr>
        </p:nvPicPr>
        <p:blipFill>
          <a:blip r:embed="rId2">
            <a:extLst>
              <a:ext uri="{BEBA8EAE-BF5A-486C-A8C5-ECC9F3942E4B}">
                <a14:imgProps xmlns:a14="http://schemas.microsoft.com/office/drawing/2010/main">
                  <a14:imgLayer r:embed="rId3">
                    <a14:imgEffect>
                      <a14:saturation sat="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676276" y="1428749"/>
            <a:ext cx="8048624" cy="3409951"/>
          </a:xfrm>
          <a:prstGeom prst="rect">
            <a:avLst/>
          </a:prstGeom>
          <a:ln>
            <a:solidFill>
              <a:srgbClr val="7030A0"/>
            </a:solidFill>
          </a:ln>
        </p:spPr>
      </p:pic>
      <p:sp>
        <p:nvSpPr>
          <p:cNvPr id="8" name="Прямоугольник 7"/>
          <p:cNvSpPr/>
          <p:nvPr/>
        </p:nvSpPr>
        <p:spPr>
          <a:xfrm>
            <a:off x="543342" y="4913313"/>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195186563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1"/>
            <a:ext cx="11557687" cy="1289633"/>
          </a:xfrm>
        </p:spPr>
        <p:txBody>
          <a:bodyPr>
            <a:noAutofit/>
          </a:bodyPr>
          <a:lstStyle/>
          <a:p>
            <a:r>
              <a:rPr lang="en-US" dirty="0">
                <a:solidFill>
                  <a:srgbClr val="0070C0"/>
                </a:solidFill>
                <a:latin typeface="+mn-lt"/>
              </a:rPr>
              <a:t>Comparison with H-O</a:t>
            </a:r>
            <a:r>
              <a:rPr lang="ru-RU" dirty="0">
                <a:latin typeface="+mn-lt"/>
              </a:rPr>
              <a:t/>
            </a:r>
            <a:br>
              <a:rPr lang="ru-RU" dirty="0">
                <a:latin typeface="+mn-lt"/>
              </a:rPr>
            </a:br>
            <a:r>
              <a:rPr lang="en-US" dirty="0">
                <a:latin typeface="+mn-lt"/>
              </a:rPr>
              <a:t>Table 1: Comparison of the </a:t>
            </a:r>
            <a:r>
              <a:rPr lang="en-US" dirty="0" err="1">
                <a:latin typeface="+mn-lt"/>
              </a:rPr>
              <a:t>Heckscher</a:t>
            </a:r>
            <a:r>
              <a:rPr lang="en-US" dirty="0">
                <a:latin typeface="+mn-lt"/>
              </a:rPr>
              <a:t>-Ohlin and Specific-Factors Models of International Trade</a:t>
            </a:r>
            <a:endParaRPr lang="ru-RU" dirty="0">
              <a:latin typeface="+mn-lt"/>
            </a:endParaRPr>
          </a:p>
        </p:txBody>
      </p:sp>
      <p:graphicFrame>
        <p:nvGraphicFramePr>
          <p:cNvPr id="2" name="Объект 1"/>
          <p:cNvGraphicFramePr>
            <a:graphicFrameLocks noGrp="1"/>
          </p:cNvGraphicFramePr>
          <p:nvPr>
            <p:ph idx="1"/>
            <p:extLst>
              <p:ext uri="{D42A27DB-BD31-4B8C-83A1-F6EECF244321}">
                <p14:modId xmlns:p14="http://schemas.microsoft.com/office/powerpoint/2010/main" val="431754196"/>
              </p:ext>
            </p:extLst>
          </p:nvPr>
        </p:nvGraphicFramePr>
        <p:xfrm>
          <a:off x="429042" y="1704974"/>
          <a:ext cx="6886158" cy="4433888"/>
        </p:xfrm>
        <a:graphic>
          <a:graphicData uri="http://schemas.openxmlformats.org/drawingml/2006/table">
            <a:tbl>
              <a:tblPr firstRow="1" firstCol="1" bandRow="1">
                <a:tableStyleId>{69012ECD-51FC-41F1-AA8D-1B2483CD663E}</a:tableStyleId>
              </a:tblPr>
              <a:tblGrid>
                <a:gridCol w="2295386">
                  <a:extLst>
                    <a:ext uri="{9D8B030D-6E8A-4147-A177-3AD203B41FA5}">
                      <a16:colId xmlns:a16="http://schemas.microsoft.com/office/drawing/2014/main" val="4000053024"/>
                    </a:ext>
                  </a:extLst>
                </a:gridCol>
                <a:gridCol w="2295386">
                  <a:extLst>
                    <a:ext uri="{9D8B030D-6E8A-4147-A177-3AD203B41FA5}">
                      <a16:colId xmlns:a16="http://schemas.microsoft.com/office/drawing/2014/main" val="2870187732"/>
                    </a:ext>
                  </a:extLst>
                </a:gridCol>
                <a:gridCol w="2295386">
                  <a:extLst>
                    <a:ext uri="{9D8B030D-6E8A-4147-A177-3AD203B41FA5}">
                      <a16:colId xmlns:a16="http://schemas.microsoft.com/office/drawing/2014/main" val="2897012316"/>
                    </a:ext>
                  </a:extLst>
                </a:gridCol>
              </a:tblGrid>
              <a:tr h="399098">
                <a:tc>
                  <a:txBody>
                    <a:bodyPr/>
                    <a:lstStyle/>
                    <a:p>
                      <a:pPr marL="0" marR="0">
                        <a:spcBef>
                          <a:spcPts val="0"/>
                        </a:spcBef>
                        <a:spcAft>
                          <a:spcPts val="0"/>
                        </a:spcAft>
                      </a:pPr>
                      <a:r>
                        <a:rPr lang="ru-RU" sz="2000">
                          <a:effectLst/>
                        </a:rPr>
                        <a:t>Feature</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rPr>
                        <a:t>H-O Model</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rPr>
                        <a:t>Specific-Factors Model</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6517248"/>
                  </a:ext>
                </a:extLst>
              </a:tr>
              <a:tr h="798195">
                <a:tc>
                  <a:txBody>
                    <a:bodyPr/>
                    <a:lstStyle/>
                    <a:p>
                      <a:pPr marL="0" marR="0">
                        <a:spcBef>
                          <a:spcPts val="0"/>
                        </a:spcBef>
                        <a:spcAft>
                          <a:spcPts val="0"/>
                        </a:spcAft>
                      </a:pPr>
                      <a:r>
                        <a:rPr lang="ru-RU" sz="2000">
                          <a:effectLst/>
                        </a:rPr>
                        <a:t>Time horizon</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2000">
                          <a:effectLst/>
                        </a:rPr>
                        <a:t>Long run (full adjustment)</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2000">
                          <a:effectLst/>
                        </a:rPr>
                        <a:t>Short/medium run (partial adjustment)</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52538435"/>
                  </a:ext>
                </a:extLst>
              </a:tr>
              <a:tr h="798195">
                <a:tc>
                  <a:txBody>
                    <a:bodyPr/>
                    <a:lstStyle/>
                    <a:p>
                      <a:pPr marL="0" marR="0">
                        <a:spcBef>
                          <a:spcPts val="0"/>
                        </a:spcBef>
                        <a:spcAft>
                          <a:spcPts val="0"/>
                        </a:spcAft>
                      </a:pPr>
                      <a:r>
                        <a:rPr lang="ru-RU" sz="2000">
                          <a:effectLst/>
                        </a:rPr>
                        <a:t>Factor mobility</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2000">
                          <a:effectLst/>
                        </a:rPr>
                        <a:t>Perfect across sectors</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2000">
                          <a:effectLst/>
                        </a:rPr>
                        <a:t>Some factors immobile (specific), others mobile</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89006160"/>
                  </a:ext>
                </a:extLst>
              </a:tr>
              <a:tr h="798195">
                <a:tc>
                  <a:txBody>
                    <a:bodyPr/>
                    <a:lstStyle/>
                    <a:p>
                      <a:pPr marL="0" marR="0">
                        <a:spcBef>
                          <a:spcPts val="0"/>
                        </a:spcBef>
                        <a:spcAft>
                          <a:spcPts val="0"/>
                        </a:spcAft>
                      </a:pPr>
                      <a:r>
                        <a:rPr lang="en-US" sz="2000">
                          <a:effectLst/>
                        </a:rPr>
                        <a:t>Trade effects on factor prices</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2000">
                          <a:effectLst/>
                        </a:rPr>
                        <a:t>Factor prices equalize across countries</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2000" dirty="0">
                          <a:effectLst/>
                        </a:rPr>
                        <a:t>Factor prices diverge across countries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14476573"/>
                  </a:ext>
                </a:extLst>
              </a:tr>
              <a:tr h="1197293">
                <a:tc>
                  <a:txBody>
                    <a:bodyPr/>
                    <a:lstStyle/>
                    <a:p>
                      <a:pPr marL="0" marR="0">
                        <a:spcBef>
                          <a:spcPts val="0"/>
                        </a:spcBef>
                        <a:spcAft>
                          <a:spcPts val="0"/>
                        </a:spcAft>
                      </a:pPr>
                      <a:r>
                        <a:rPr lang="ru-RU" sz="2000">
                          <a:effectLst/>
                        </a:rPr>
                        <a:t>Winners/losers</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2000">
                          <a:effectLst/>
                        </a:rPr>
                        <a:t>By factor ownership (abundant vs. scarce)</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000" dirty="0">
                          <a:effectLst/>
                        </a:rPr>
                        <a:t>By industry affiliation (export vs. import-competing)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55784663"/>
                  </a:ext>
                </a:extLst>
              </a:tr>
            </a:tbl>
          </a:graphicData>
        </a:graphic>
      </p:graphicFrame>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436740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1047698"/>
          </a:xfrm>
        </p:spPr>
        <p:txBody>
          <a:bodyPr>
            <a:noAutofit/>
          </a:bodyPr>
          <a:lstStyle/>
          <a:p>
            <a:r>
              <a:rPr lang="en-US" sz="3600" dirty="0">
                <a:latin typeface="+mn-lt"/>
              </a:rPr>
              <a:t>SECTION 3: Increasing Returns to Scale (IRS</a:t>
            </a:r>
            <a:r>
              <a:rPr lang="en-US" sz="3600" dirty="0" smtClean="0">
                <a:latin typeface="+mn-lt"/>
              </a:rPr>
              <a:t>)</a:t>
            </a:r>
            <a:br>
              <a:rPr lang="en-US" sz="3600" dirty="0" smtClean="0">
                <a:latin typeface="+mn-lt"/>
              </a:rPr>
            </a:br>
            <a:r>
              <a:rPr lang="en-US" sz="3600" dirty="0">
                <a:latin typeface="+mn-lt"/>
              </a:rPr>
              <a:t>Why IRS Matters for Trade</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211278" cy="4681060"/>
          </a:xfrm>
        </p:spPr>
        <p:txBody>
          <a:bodyPr>
            <a:normAutofit/>
          </a:bodyPr>
          <a:lstStyle/>
          <a:p>
            <a:pPr marL="173038" indent="0">
              <a:lnSpc>
                <a:spcPct val="150000"/>
              </a:lnSpc>
              <a:buNone/>
            </a:pPr>
            <a:r>
              <a:rPr lang="en-US" sz="2400" dirty="0" smtClean="0"/>
              <a:t>In the </a:t>
            </a:r>
            <a:r>
              <a:rPr lang="en-US" sz="2400" dirty="0"/>
              <a:t>context of international trade, Increasing Returns to Scale (</a:t>
            </a:r>
            <a:r>
              <a:rPr lang="en-US" sz="2400" b="1" dirty="0"/>
              <a:t>IRS</a:t>
            </a:r>
            <a:r>
              <a:rPr lang="en-US" sz="2400" dirty="0"/>
              <a:t>) explains why countries trade even when they have similar resources or technology. Unlike traditional theories that focus on natural advantages, IRS suggests that a country can create an advantage simply by specializing in a specific industry and producing at a massive volume. </a:t>
            </a:r>
            <a:endParaRPr lang="en-US" sz="16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0884594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mn-lt"/>
              </a:rPr>
              <a:t>Figure 5. Economic of Scale and Average Cost (AC)</a:t>
            </a:r>
            <a:endParaRPr lang="ru-RU" sz="3600"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1"/>
          <p:cNvPicPr>
            <a:picLocks noGrp="1"/>
          </p:cNvPicPr>
          <p:nvPr>
            <p:ph idx="1"/>
          </p:nvPr>
        </p:nvPicPr>
        <p:blipFill>
          <a:blip r:embed="rId2"/>
          <a:stretch>
            <a:fillRect/>
          </a:stretch>
        </p:blipFill>
        <p:spPr>
          <a:xfrm>
            <a:off x="429042" y="1179474"/>
            <a:ext cx="8797925" cy="4295567"/>
          </a:xfrm>
          <a:prstGeom prst="rect">
            <a:avLst/>
          </a:prstGeom>
          <a:ln>
            <a:solidFill>
              <a:srgbClr val="7030A0"/>
            </a:solidFill>
          </a:ln>
        </p:spPr>
      </p:pic>
      <p:sp>
        <p:nvSpPr>
          <p:cNvPr id="8" name="Прямоугольник 7"/>
          <p:cNvSpPr/>
          <p:nvPr/>
        </p:nvSpPr>
        <p:spPr>
          <a:xfrm>
            <a:off x="340142" y="5553393"/>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226966949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1027378"/>
          </a:xfrm>
        </p:spPr>
        <p:txBody>
          <a:bodyPr>
            <a:noAutofit/>
          </a:bodyPr>
          <a:lstStyle/>
          <a:p>
            <a:r>
              <a:rPr lang="en-US" sz="3600" dirty="0">
                <a:latin typeface="+mn-lt"/>
              </a:rPr>
              <a:t>Types of Economies of Scale</a:t>
            </a:r>
            <a:r>
              <a:rPr lang="ru-RU" sz="3600" dirty="0">
                <a:latin typeface="+mn-lt"/>
              </a:rPr>
              <a:t/>
            </a:r>
            <a:br>
              <a:rPr lang="ru-RU" sz="3600" dirty="0">
                <a:latin typeface="+mn-lt"/>
              </a:rPr>
            </a:br>
            <a:r>
              <a:rPr lang="en-US" sz="3600" dirty="0">
                <a:solidFill>
                  <a:srgbClr val="C00000"/>
                </a:solidFill>
                <a:latin typeface="+mn-lt"/>
              </a:rPr>
              <a:t>a. Internal Economies of Scale</a:t>
            </a:r>
            <a:endParaRPr lang="ru-RU" sz="3600" dirty="0">
              <a:solidFill>
                <a:srgbClr val="C00000"/>
              </a:solidFill>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058878" cy="4681060"/>
          </a:xfrm>
        </p:spPr>
        <p:txBody>
          <a:bodyPr>
            <a:normAutofit/>
          </a:bodyPr>
          <a:lstStyle/>
          <a:p>
            <a:pPr marL="173038" indent="0">
              <a:lnSpc>
                <a:spcPct val="150000"/>
              </a:lnSpc>
              <a:buNone/>
            </a:pPr>
            <a:r>
              <a:rPr lang="en-US" sz="2400" b="1" dirty="0"/>
              <a:t>Internal economies </a:t>
            </a:r>
            <a:r>
              <a:rPr lang="en-US" sz="2400" dirty="0"/>
              <a:t>of scale occur when a </a:t>
            </a:r>
            <a:r>
              <a:rPr lang="en-US" sz="2400" b="1" dirty="0"/>
              <a:t>single firm’s own increase in output</a:t>
            </a:r>
            <a:r>
              <a:rPr lang="en-US" sz="2400" dirty="0"/>
              <a:t> leads to a decrease in its average cost (cost per unit). Unlike external factors, this cost advantage is </a:t>
            </a:r>
            <a:r>
              <a:rPr lang="en-US" sz="2400" b="1" dirty="0"/>
              <a:t>firm-specific</a:t>
            </a:r>
            <a:r>
              <a:rPr lang="en-US" sz="2400" dirty="0"/>
              <a:t> </a:t>
            </a:r>
            <a:r>
              <a:rPr lang="en-US" sz="2400" dirty="0" smtClean="0"/>
              <a:t>and not automatically shared with </a:t>
            </a:r>
            <a:r>
              <a:rPr lang="en-US" sz="2400" dirty="0"/>
              <a:t>competitors.</a:t>
            </a:r>
            <a:endParaRPr lang="ru-RU" sz="2400" dirty="0"/>
          </a:p>
          <a:p>
            <a:pPr marL="173038" indent="0">
              <a:buNone/>
            </a:pPr>
            <a:endParaRPr lang="en-US"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0314339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smtClean="0">
                <a:latin typeface="+mn-lt"/>
                <a:cs typeface="Arial" panose="020B0604020202020204" pitchFamily="34" charset="0"/>
              </a:rPr>
              <a:t>Figure 7. IRS and AC</a:t>
            </a:r>
            <a:endParaRPr lang="ko-KR" altLang="en-US" sz="4000" dirty="0">
              <a:latin typeface="+mn-lt"/>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8"/>
          <p:cNvPicPr>
            <a:picLocks noGrp="1"/>
          </p:cNvPicPr>
          <p:nvPr>
            <p:ph idx="1"/>
          </p:nvPr>
        </p:nvPicPr>
        <p:blipFill>
          <a:blip r:embed="rId2" cstate="print">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550467" y="1179474"/>
            <a:ext cx="5079521" cy="4681538"/>
          </a:xfrm>
          <a:prstGeom prst="rect">
            <a:avLst/>
          </a:prstGeom>
        </p:spPr>
      </p:pic>
      <p:sp>
        <p:nvSpPr>
          <p:cNvPr id="8" name="Прямоугольник 7"/>
          <p:cNvSpPr/>
          <p:nvPr/>
        </p:nvSpPr>
        <p:spPr>
          <a:xfrm>
            <a:off x="550467" y="5949633"/>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90925985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mn-lt"/>
              </a:rPr>
              <a:t>Market Structure Consequences</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357922" y="1309907"/>
            <a:ext cx="8798010" cy="1412973"/>
          </a:xfrm>
        </p:spPr>
        <p:txBody>
          <a:bodyPr>
            <a:normAutofit/>
          </a:bodyPr>
          <a:lstStyle/>
          <a:p>
            <a:pPr marL="173038" indent="0">
              <a:buNone/>
            </a:pPr>
            <a:r>
              <a:rPr lang="en-US" sz="2400" dirty="0"/>
              <a:t>Internal economies of scale naturally lead to imperfect competition because they create significant barriers to entry. A new, small firm cannot compete on price because it lacks the volume to achieve the </a:t>
            </a:r>
            <a:r>
              <a:rPr lang="en-US" sz="2400" dirty="0" smtClean="0"/>
              <a:t>incumbent’s low average costs.</a:t>
            </a:r>
            <a:endParaRPr lang="ru-RU" sz="2400" dirty="0"/>
          </a:p>
          <a:p>
            <a:pPr marL="173038" indent="0">
              <a:buNone/>
            </a:pPr>
            <a:endParaRPr lang="en-US"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2143138097"/>
              </p:ext>
            </p:extLst>
          </p:nvPr>
        </p:nvGraphicFramePr>
        <p:xfrm>
          <a:off x="614680" y="2853313"/>
          <a:ext cx="7147560" cy="3389598"/>
        </p:xfrm>
        <a:graphic>
          <a:graphicData uri="http://schemas.openxmlformats.org/drawingml/2006/table">
            <a:tbl>
              <a:tblPr firstRow="1" firstCol="1" bandRow="1">
                <a:tableStyleId>{5C22544A-7EE6-4342-B048-85BDC9FD1C3A}</a:tableStyleId>
              </a:tblPr>
              <a:tblGrid>
                <a:gridCol w="1366520">
                  <a:extLst>
                    <a:ext uri="{9D8B030D-6E8A-4147-A177-3AD203B41FA5}">
                      <a16:colId xmlns:a16="http://schemas.microsoft.com/office/drawing/2014/main" val="3718572128"/>
                    </a:ext>
                  </a:extLst>
                </a:gridCol>
                <a:gridCol w="3398520">
                  <a:extLst>
                    <a:ext uri="{9D8B030D-6E8A-4147-A177-3AD203B41FA5}">
                      <a16:colId xmlns:a16="http://schemas.microsoft.com/office/drawing/2014/main" val="454282138"/>
                    </a:ext>
                  </a:extLst>
                </a:gridCol>
                <a:gridCol w="2382520">
                  <a:extLst>
                    <a:ext uri="{9D8B030D-6E8A-4147-A177-3AD203B41FA5}">
                      <a16:colId xmlns:a16="http://schemas.microsoft.com/office/drawing/2014/main" val="800348697"/>
                    </a:ext>
                  </a:extLst>
                </a:gridCol>
              </a:tblGrid>
              <a:tr h="547837">
                <a:tc>
                  <a:txBody>
                    <a:bodyPr/>
                    <a:lstStyle/>
                    <a:p>
                      <a:pPr marL="0" marR="0" algn="ctr">
                        <a:lnSpc>
                          <a:spcPct val="115000"/>
                        </a:lnSpc>
                        <a:spcBef>
                          <a:spcPts val="0"/>
                        </a:spcBef>
                        <a:spcAft>
                          <a:spcPts val="0"/>
                        </a:spcAft>
                      </a:pPr>
                      <a:r>
                        <a:rPr lang="ru-RU" sz="1800" dirty="0" err="1">
                          <a:effectLst/>
                        </a:rPr>
                        <a:t>Market</a:t>
                      </a:r>
                      <a:r>
                        <a:rPr lang="ru-RU" sz="1800" dirty="0">
                          <a:effectLst/>
                        </a:rPr>
                        <a:t> </a:t>
                      </a:r>
                      <a:r>
                        <a:rPr lang="ru-RU" sz="1800" dirty="0" err="1">
                          <a:effectLst/>
                        </a:rPr>
                        <a:t>Type</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ru-RU" sz="1800" dirty="0" err="1">
                          <a:effectLst/>
                        </a:rPr>
                        <a:t>Condition</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ru-RU" sz="1800">
                          <a:effectLst/>
                        </a:rPr>
                        <a:t>Examples</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4074518"/>
                  </a:ext>
                </a:extLst>
              </a:tr>
              <a:tr h="1711895">
                <a:tc>
                  <a:txBody>
                    <a:bodyPr/>
                    <a:lstStyle/>
                    <a:p>
                      <a:pPr marL="0" marR="0">
                        <a:lnSpc>
                          <a:spcPct val="115000"/>
                        </a:lnSpc>
                        <a:spcBef>
                          <a:spcPts val="0"/>
                        </a:spcBef>
                        <a:spcAft>
                          <a:spcPts val="0"/>
                        </a:spcAft>
                      </a:pPr>
                      <a:r>
                        <a:rPr lang="ru-RU" sz="1800" dirty="0" err="1">
                          <a:effectLst/>
                        </a:rPr>
                        <a:t>Monopoly</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15000"/>
                        </a:lnSpc>
                        <a:spcBef>
                          <a:spcPts val="0"/>
                        </a:spcBef>
                        <a:spcAft>
                          <a:spcPts val="0"/>
                        </a:spcAft>
                      </a:pPr>
                      <a:r>
                        <a:rPr lang="en-US" sz="1800" dirty="0">
                          <a:effectLst/>
                        </a:rPr>
                        <a:t>Scale economies are so vast that one firm can serve the entire market more efficiently than two or more.</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15000"/>
                        </a:lnSpc>
                        <a:spcBef>
                          <a:spcPts val="0"/>
                        </a:spcBef>
                        <a:spcAft>
                          <a:spcPts val="0"/>
                        </a:spcAft>
                      </a:pPr>
                      <a:r>
                        <a:rPr lang="ru-RU" sz="1800">
                          <a:effectLst/>
                        </a:rPr>
                        <a:t>Water utilities, electricity grids.</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50128623"/>
                  </a:ext>
                </a:extLst>
              </a:tr>
              <a:tr h="1129866">
                <a:tc>
                  <a:txBody>
                    <a:bodyPr/>
                    <a:lstStyle/>
                    <a:p>
                      <a:pPr marL="0" marR="0">
                        <a:lnSpc>
                          <a:spcPct val="115000"/>
                        </a:lnSpc>
                        <a:spcBef>
                          <a:spcPts val="0"/>
                        </a:spcBef>
                        <a:spcAft>
                          <a:spcPts val="0"/>
                        </a:spcAft>
                      </a:pPr>
                      <a:r>
                        <a:rPr lang="ru-RU" sz="1800">
                          <a:effectLst/>
                        </a:rPr>
                        <a:t>Oligopoly</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15000"/>
                        </a:lnSpc>
                        <a:spcBef>
                          <a:spcPts val="0"/>
                        </a:spcBef>
                        <a:spcAft>
                          <a:spcPts val="0"/>
                        </a:spcAft>
                      </a:pPr>
                      <a:r>
                        <a:rPr lang="en-US" sz="1800" dirty="0">
                          <a:effectLst/>
                        </a:rPr>
                        <a:t>A few large firms achieve scale and dominate the industry.</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nSpc>
                          <a:spcPct val="115000"/>
                        </a:lnSpc>
                        <a:spcBef>
                          <a:spcPts val="0"/>
                        </a:spcBef>
                        <a:spcAft>
                          <a:spcPts val="0"/>
                        </a:spcAft>
                      </a:pPr>
                      <a:r>
                        <a:rPr lang="en-US" sz="1800" dirty="0">
                          <a:effectLst/>
                        </a:rPr>
                        <a:t>Aircraft (Boeing vs. Airbus), CPUs (Intel vs. AMD).</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19007031"/>
                  </a:ext>
                </a:extLst>
              </a:tr>
            </a:tbl>
          </a:graphicData>
        </a:graphic>
      </p:graphicFrame>
    </p:spTree>
    <p:extLst>
      <p:ext uri="{BB962C8B-B14F-4D97-AF65-F5344CB8AC3E}">
        <p14:creationId xmlns:p14="http://schemas.microsoft.com/office/powerpoint/2010/main" val="367906785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509218"/>
          </a:xfrm>
        </p:spPr>
        <p:txBody>
          <a:bodyPr>
            <a:noAutofit/>
          </a:bodyPr>
          <a:lstStyle/>
          <a:p>
            <a:r>
              <a:rPr lang="en-US" sz="3300" dirty="0">
                <a:latin typeface="+mn-lt"/>
              </a:rPr>
              <a:t>Figure 8. External Economies of Scale and Trade Path Dependence </a:t>
            </a:r>
            <a:endParaRPr lang="ru-RU" sz="3300"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11"/>
          <p:cNvPicPr>
            <a:picLocks noGrp="1"/>
          </p:cNvPicPr>
          <p:nvPr>
            <p:ph idx="1"/>
          </p:nvPr>
        </p:nvPicPr>
        <p:blipFill>
          <a:blip r:embed="rId2"/>
          <a:stretch>
            <a:fillRect/>
          </a:stretch>
        </p:blipFill>
        <p:spPr>
          <a:xfrm>
            <a:off x="1430188" y="1181468"/>
            <a:ext cx="4584531" cy="2768742"/>
          </a:xfrm>
          <a:prstGeom prst="rect">
            <a:avLst/>
          </a:prstGeom>
          <a:ln>
            <a:solidFill>
              <a:srgbClr val="7030A0"/>
            </a:solidFill>
          </a:ln>
        </p:spPr>
      </p:pic>
      <p:pic>
        <p:nvPicPr>
          <p:cNvPr id="8" name="Picture 12"/>
          <p:cNvPicPr/>
          <p:nvPr/>
        </p:nvPicPr>
        <p:blipFill>
          <a:blip r:embed="rId3"/>
          <a:stretch>
            <a:fillRect/>
          </a:stretch>
        </p:blipFill>
        <p:spPr>
          <a:xfrm>
            <a:off x="6207885" y="1181468"/>
            <a:ext cx="4584531" cy="2768742"/>
          </a:xfrm>
          <a:prstGeom prst="rect">
            <a:avLst/>
          </a:prstGeom>
          <a:ln>
            <a:solidFill>
              <a:srgbClr val="7030A0"/>
            </a:solidFill>
          </a:ln>
        </p:spPr>
      </p:pic>
      <p:sp>
        <p:nvSpPr>
          <p:cNvPr id="9" name="Прямоугольник 8"/>
          <p:cNvSpPr/>
          <p:nvPr/>
        </p:nvSpPr>
        <p:spPr>
          <a:xfrm>
            <a:off x="4575455" y="4117126"/>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411633127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mn-lt"/>
              </a:rPr>
              <a:t>External vs. Internal Economies of Scale: A </a:t>
            </a:r>
            <a:r>
              <a:rPr lang="en-US" sz="3600" dirty="0" smtClean="0">
                <a:latin typeface="+mn-lt"/>
              </a:rPr>
              <a:t>Side-by-Side</a:t>
            </a:r>
            <a:endParaRPr lang="ru-RU" sz="3600"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3249330012"/>
              </p:ext>
            </p:extLst>
          </p:nvPr>
        </p:nvGraphicFramePr>
        <p:xfrm>
          <a:off x="561022" y="1300321"/>
          <a:ext cx="7648257" cy="4683891"/>
        </p:xfrm>
        <a:graphic>
          <a:graphicData uri="http://schemas.openxmlformats.org/drawingml/2006/table">
            <a:tbl>
              <a:tblPr firstRow="1" firstCol="1" bandRow="1">
                <a:tableStyleId>{5C22544A-7EE6-4342-B048-85BDC9FD1C3A}</a:tableStyleId>
              </a:tblPr>
              <a:tblGrid>
                <a:gridCol w="1664018">
                  <a:extLst>
                    <a:ext uri="{9D8B030D-6E8A-4147-A177-3AD203B41FA5}">
                      <a16:colId xmlns:a16="http://schemas.microsoft.com/office/drawing/2014/main" val="354609849"/>
                    </a:ext>
                  </a:extLst>
                </a:gridCol>
                <a:gridCol w="2702560">
                  <a:extLst>
                    <a:ext uri="{9D8B030D-6E8A-4147-A177-3AD203B41FA5}">
                      <a16:colId xmlns:a16="http://schemas.microsoft.com/office/drawing/2014/main" val="1764475140"/>
                    </a:ext>
                  </a:extLst>
                </a:gridCol>
                <a:gridCol w="3281679">
                  <a:extLst>
                    <a:ext uri="{9D8B030D-6E8A-4147-A177-3AD203B41FA5}">
                      <a16:colId xmlns:a16="http://schemas.microsoft.com/office/drawing/2014/main" val="3870344940"/>
                    </a:ext>
                  </a:extLst>
                </a:gridCol>
              </a:tblGrid>
              <a:tr h="545745">
                <a:tc>
                  <a:txBody>
                    <a:bodyPr/>
                    <a:lstStyle/>
                    <a:p>
                      <a:pPr marL="0" marR="0">
                        <a:spcBef>
                          <a:spcPts val="0"/>
                        </a:spcBef>
                        <a:spcAft>
                          <a:spcPts val="0"/>
                        </a:spcAft>
                      </a:pPr>
                      <a:r>
                        <a:rPr lang="ru-RU" sz="1800" dirty="0" err="1">
                          <a:effectLst/>
                        </a:rPr>
                        <a:t>Feature</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800">
                          <a:effectLst/>
                        </a:rPr>
                        <a:t>Internal Economies of Scale</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800">
                          <a:effectLst/>
                        </a:rPr>
                        <a:t>External Economies of Scale</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47781397"/>
                  </a:ext>
                </a:extLst>
              </a:tr>
              <a:tr h="686243">
                <a:tc>
                  <a:txBody>
                    <a:bodyPr/>
                    <a:lstStyle/>
                    <a:p>
                      <a:pPr marL="0" marR="0">
                        <a:spcBef>
                          <a:spcPts val="0"/>
                        </a:spcBef>
                        <a:spcAft>
                          <a:spcPts val="0"/>
                        </a:spcAft>
                      </a:pPr>
                      <a:r>
                        <a:rPr lang="ru-RU" sz="1800" dirty="0" err="1">
                          <a:effectLst/>
                        </a:rPr>
                        <a:t>Source</a:t>
                      </a:r>
                      <a:r>
                        <a:rPr lang="ru-RU" sz="1800" dirty="0">
                          <a:effectLst/>
                        </a:rPr>
                        <a:t> </a:t>
                      </a:r>
                      <a:r>
                        <a:rPr lang="ru-RU" sz="1800" dirty="0" err="1">
                          <a:effectLst/>
                        </a:rPr>
                        <a:t>of</a:t>
                      </a:r>
                      <a:r>
                        <a:rPr lang="ru-RU" sz="1800" dirty="0">
                          <a:effectLst/>
                        </a:rPr>
                        <a:t> </a:t>
                      </a:r>
                      <a:r>
                        <a:rPr lang="ru-RU" sz="1800" dirty="0" err="1">
                          <a:effectLst/>
                        </a:rPr>
                        <a:t>cost</a:t>
                      </a:r>
                      <a:r>
                        <a:rPr lang="ru-RU" sz="1800" dirty="0">
                          <a:effectLst/>
                        </a:rPr>
                        <a:t> </a:t>
                      </a:r>
                      <a:r>
                        <a:rPr lang="ru-RU" sz="1800" dirty="0" err="1">
                          <a:effectLst/>
                        </a:rPr>
                        <a:t>reduction</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800">
                          <a:effectLst/>
                        </a:rPr>
                        <a:t>Firm’s own output level</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800">
                          <a:effectLst/>
                        </a:rPr>
                        <a:t>Industry’s total output level</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72375253"/>
                  </a:ext>
                </a:extLst>
              </a:tr>
              <a:tr h="704922">
                <a:tc>
                  <a:txBody>
                    <a:bodyPr/>
                    <a:lstStyle/>
                    <a:p>
                      <a:pPr marL="0" marR="0">
                        <a:spcBef>
                          <a:spcPts val="0"/>
                        </a:spcBef>
                        <a:spcAft>
                          <a:spcPts val="0"/>
                        </a:spcAft>
                      </a:pPr>
                      <a:r>
                        <a:rPr lang="ru-RU" sz="1800" dirty="0" err="1">
                          <a:effectLst/>
                        </a:rPr>
                        <a:t>Control</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a:effectLst/>
                        </a:rPr>
                        <a:t>Within the firm’s direct control</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a:effectLst/>
                        </a:rPr>
                        <a:t>Outside the firm (a public good / cluster effect)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49645209"/>
                  </a:ext>
                </a:extLst>
              </a:tr>
              <a:tr h="545745">
                <a:tc>
                  <a:txBody>
                    <a:bodyPr/>
                    <a:lstStyle/>
                    <a:p>
                      <a:pPr marL="0" marR="0">
                        <a:spcBef>
                          <a:spcPts val="0"/>
                        </a:spcBef>
                        <a:spcAft>
                          <a:spcPts val="0"/>
                        </a:spcAft>
                      </a:pPr>
                      <a:r>
                        <a:rPr lang="ru-RU" sz="1800" dirty="0" err="1">
                          <a:effectLst/>
                        </a:rPr>
                        <a:t>Barriers</a:t>
                      </a:r>
                      <a:r>
                        <a:rPr lang="ru-RU" sz="1800" dirty="0">
                          <a:effectLst/>
                        </a:rPr>
                        <a:t> </a:t>
                      </a:r>
                      <a:r>
                        <a:rPr lang="ru-RU" sz="1800" dirty="0" err="1">
                          <a:effectLst/>
                        </a:rPr>
                        <a:t>to</a:t>
                      </a:r>
                      <a:r>
                        <a:rPr lang="ru-RU" sz="1800" dirty="0">
                          <a:effectLst/>
                        </a:rPr>
                        <a:t> </a:t>
                      </a:r>
                      <a:r>
                        <a:rPr lang="ru-RU" sz="1800" dirty="0" err="1">
                          <a:effectLst/>
                        </a:rPr>
                        <a:t>entry</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a:effectLst/>
                        </a:rPr>
                        <a:t>High – new small firms have higher costs</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a:effectLst/>
                        </a:rPr>
                        <a:t>Low – new small firms share the benefits</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89696349"/>
                  </a:ext>
                </a:extLst>
              </a:tr>
              <a:tr h="686243">
                <a:tc>
                  <a:txBody>
                    <a:bodyPr/>
                    <a:lstStyle/>
                    <a:p>
                      <a:pPr marL="0" marR="0">
                        <a:spcBef>
                          <a:spcPts val="0"/>
                        </a:spcBef>
                        <a:spcAft>
                          <a:spcPts val="0"/>
                        </a:spcAft>
                      </a:pPr>
                      <a:r>
                        <a:rPr lang="ru-RU" sz="1800" dirty="0" err="1">
                          <a:effectLst/>
                        </a:rPr>
                        <a:t>Typical</a:t>
                      </a:r>
                      <a:r>
                        <a:rPr lang="ru-RU" sz="1800" dirty="0">
                          <a:effectLst/>
                        </a:rPr>
                        <a:t> </a:t>
                      </a:r>
                      <a:r>
                        <a:rPr lang="ru-RU" sz="1800" dirty="0" err="1">
                          <a:effectLst/>
                        </a:rPr>
                        <a:t>market</a:t>
                      </a:r>
                      <a:r>
                        <a:rPr lang="ru-RU" sz="1800" dirty="0">
                          <a:effectLst/>
                        </a:rPr>
                        <a:t> </a:t>
                      </a:r>
                      <a:r>
                        <a:rPr lang="ru-RU" sz="1800" dirty="0" err="1">
                          <a:effectLst/>
                        </a:rPr>
                        <a:t>structure</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800" dirty="0" err="1">
                          <a:effectLst/>
                        </a:rPr>
                        <a:t>Imperfect</a:t>
                      </a:r>
                      <a:r>
                        <a:rPr lang="ru-RU" sz="1800" dirty="0">
                          <a:effectLst/>
                        </a:rPr>
                        <a:t> </a:t>
                      </a:r>
                      <a:r>
                        <a:rPr lang="ru-RU" sz="1800" dirty="0" err="1">
                          <a:effectLst/>
                        </a:rPr>
                        <a:t>competition</a:t>
                      </a:r>
                      <a:r>
                        <a:rPr lang="ru-RU" sz="1800" dirty="0">
                          <a:effectLst/>
                        </a:rPr>
                        <a:t> (</a:t>
                      </a:r>
                      <a:r>
                        <a:rPr lang="ru-RU" sz="1800" dirty="0" err="1">
                          <a:effectLst/>
                        </a:rPr>
                        <a:t>monopoly</a:t>
                      </a:r>
                      <a:r>
                        <a:rPr lang="ru-RU" sz="1800" dirty="0">
                          <a:effectLst/>
                        </a:rPr>
                        <a:t>, </a:t>
                      </a:r>
                      <a:r>
                        <a:rPr lang="ru-RU" sz="1800" dirty="0" err="1">
                          <a:effectLst/>
                        </a:rPr>
                        <a:t>oligopoly</a:t>
                      </a:r>
                      <a:r>
                        <a:rPr lang="ru-RU" sz="1800" dirty="0">
                          <a:effectLst/>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a:effectLst/>
                        </a:rPr>
                        <a:t>Perfect competition (many small firms)</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46085829"/>
                  </a:ext>
                </a:extLst>
              </a:tr>
              <a:tr h="818618">
                <a:tc>
                  <a:txBody>
                    <a:bodyPr/>
                    <a:lstStyle/>
                    <a:p>
                      <a:pPr marL="0" marR="0">
                        <a:spcBef>
                          <a:spcPts val="0"/>
                        </a:spcBef>
                        <a:spcAft>
                          <a:spcPts val="0"/>
                        </a:spcAft>
                      </a:pPr>
                      <a:r>
                        <a:rPr lang="ru-RU" sz="1800">
                          <a:effectLst/>
                        </a:rPr>
                        <a:t>Examples</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dirty="0">
                          <a:effectLst/>
                        </a:rPr>
                        <a:t>Auto plant, aircraft manufacturer, R&amp;D-heavy pharma</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a:effectLst/>
                        </a:rPr>
                        <a:t>Silicon Valley, Hollywood, financial district in NYC</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367574128"/>
                  </a:ext>
                </a:extLst>
              </a:tr>
              <a:tr h="686243">
                <a:tc>
                  <a:txBody>
                    <a:bodyPr/>
                    <a:lstStyle/>
                    <a:p>
                      <a:pPr marL="0" marR="0">
                        <a:spcBef>
                          <a:spcPts val="0"/>
                        </a:spcBef>
                        <a:spcAft>
                          <a:spcPts val="0"/>
                        </a:spcAft>
                      </a:pPr>
                      <a:r>
                        <a:rPr lang="en-US" sz="1800">
                          <a:effectLst/>
                        </a:rPr>
                        <a:t>Does a small firm benefit?</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dirty="0">
                          <a:effectLst/>
                        </a:rPr>
                        <a:t>No – it cannot spread fixed costs enough</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800" dirty="0">
                          <a:effectLst/>
                        </a:rPr>
                        <a:t>Yes – it benefits from the industry’s scale</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30038750"/>
                  </a:ext>
                </a:extLst>
              </a:tr>
            </a:tbl>
          </a:graphicData>
        </a:graphic>
      </p:graphicFrame>
    </p:spTree>
    <p:extLst>
      <p:ext uri="{BB962C8B-B14F-4D97-AF65-F5344CB8AC3E}">
        <p14:creationId xmlns:p14="http://schemas.microsoft.com/office/powerpoint/2010/main" val="260002093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dirty="0">
                <a:latin typeface="+mn-lt"/>
              </a:rPr>
              <a:t>Limitations &amp; When External Economies Can Fail</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719278" cy="4681060"/>
          </a:xfrm>
        </p:spPr>
        <p:txBody>
          <a:bodyPr>
            <a:normAutofit/>
          </a:bodyPr>
          <a:lstStyle/>
          <a:p>
            <a:pPr marL="687388" indent="-514350">
              <a:lnSpc>
                <a:spcPct val="100000"/>
              </a:lnSpc>
              <a:buAutoNum type="arabicPeriod"/>
            </a:pPr>
            <a:r>
              <a:rPr lang="en-US" sz="2400" b="1" dirty="0" smtClean="0">
                <a:solidFill>
                  <a:srgbClr val="C00000"/>
                </a:solidFill>
              </a:rPr>
              <a:t>Congestion </a:t>
            </a:r>
            <a:r>
              <a:rPr lang="en-US" sz="2400" b="1" dirty="0">
                <a:solidFill>
                  <a:srgbClr val="C00000"/>
                </a:solidFill>
              </a:rPr>
              <a:t>Diseconomies (The "Too Much Success" </a:t>
            </a:r>
            <a:r>
              <a:rPr lang="en-US" sz="2400" b="1" dirty="0" smtClean="0">
                <a:solidFill>
                  <a:srgbClr val="C00000"/>
                </a:solidFill>
              </a:rPr>
              <a:t>Problem</a:t>
            </a:r>
            <a:endParaRPr lang="en-US" sz="2400" dirty="0"/>
          </a:p>
          <a:p>
            <a:pPr marL="173038" indent="0">
              <a:lnSpc>
                <a:spcPct val="150000"/>
              </a:lnSpc>
              <a:buNone/>
            </a:pPr>
            <a:r>
              <a:rPr lang="en-US" sz="2400" dirty="0"/>
              <a:t>As an industry cluster grows beyond a certain point, the very factors that created low costs begin to reverse. The influx of firms and workers drives up prices for fixed local resources (especially land and housing) and degrades the local quality of life.</a:t>
            </a:r>
            <a:endParaRPr lang="ru-RU" sz="2400" b="1" dirty="0"/>
          </a:p>
          <a:p>
            <a:pPr marL="687388" indent="-514350">
              <a:buAutoNum type="arabicPeriod"/>
            </a:pPr>
            <a:endParaRPr lang="en-US" sz="2800" dirty="0" smtClean="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614900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640080"/>
            <a:ext cx="6865838" cy="5644742"/>
          </a:xfrm>
        </p:spPr>
        <p:txBody>
          <a:bodyPr>
            <a:normAutofit/>
          </a:bodyPr>
          <a:lstStyle/>
          <a:p>
            <a:pPr marL="0" indent="0">
              <a:buNone/>
            </a:pPr>
            <a:r>
              <a:rPr lang="en-US" sz="2400" dirty="0" smtClean="0">
                <a:solidFill>
                  <a:srgbClr val="C00000"/>
                </a:solidFill>
              </a:rPr>
              <a:t>2</a:t>
            </a:r>
            <a:r>
              <a:rPr lang="en-US" sz="2400" dirty="0">
                <a:solidFill>
                  <a:srgbClr val="C00000"/>
                </a:solidFill>
              </a:rPr>
              <a:t>. Knowledge Spillovers Can Be Hard to Appropriate (The Innovation Market Failure)</a:t>
            </a:r>
            <a:endParaRPr lang="ru-RU" sz="2400" b="1" dirty="0">
              <a:solidFill>
                <a:srgbClr val="C00000"/>
              </a:solidFill>
            </a:endParaRPr>
          </a:p>
          <a:p>
            <a:pPr marL="173038" indent="0">
              <a:lnSpc>
                <a:spcPct val="150000"/>
              </a:lnSpc>
              <a:buNone/>
            </a:pPr>
            <a:r>
              <a:rPr lang="en-US" sz="2400" dirty="0"/>
              <a:t>When knowledge flows too freely between firms, the firm that </a:t>
            </a:r>
            <a:r>
              <a:rPr lang="en-US" sz="2400" i="1" dirty="0"/>
              <a:t>paid for</a:t>
            </a:r>
            <a:r>
              <a:rPr lang="en-US" sz="2400" dirty="0"/>
              <a:t> research and development (R&amp;D) may not capture enough of the financial benefit. This discourages investment in innovation, leading to less overall progress than is socially optimal.</a:t>
            </a:r>
            <a:endParaRPr lang="en-US" sz="16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3560403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634313" y="435662"/>
            <a:ext cx="11557687" cy="764132"/>
          </a:xfrm>
        </p:spPr>
        <p:txBody>
          <a:bodyPr>
            <a:normAutofit/>
          </a:bodyPr>
          <a:lstStyle/>
          <a:p>
            <a:r>
              <a:rPr lang="ru-RU" sz="3600" dirty="0" err="1">
                <a:latin typeface="+mn-lt"/>
              </a:rPr>
              <a:t>Summary</a:t>
            </a:r>
            <a:r>
              <a:rPr lang="ru-RU" sz="3600" dirty="0">
                <a:latin typeface="+mn-lt"/>
              </a:rPr>
              <a:t> </a:t>
            </a:r>
            <a:r>
              <a:rPr lang="ru-RU" sz="3600" dirty="0" err="1">
                <a:latin typeface="+mn-lt"/>
              </a:rPr>
              <a:t>Table</a:t>
            </a:r>
            <a:r>
              <a:rPr lang="ru-RU" sz="3600" dirty="0">
                <a:latin typeface="+mn-lt"/>
              </a:rPr>
              <a:t> </a:t>
            </a:r>
            <a:r>
              <a:rPr lang="ru-RU" sz="3600" dirty="0" err="1">
                <a:latin typeface="+mn-lt"/>
              </a:rPr>
              <a:t>of</a:t>
            </a:r>
            <a:r>
              <a:rPr lang="ru-RU" sz="3600" dirty="0">
                <a:latin typeface="+mn-lt"/>
              </a:rPr>
              <a:t> </a:t>
            </a:r>
            <a:r>
              <a:rPr lang="ru-RU" sz="3600" dirty="0" err="1">
                <a:latin typeface="+mn-lt"/>
              </a:rPr>
              <a:t>Limitations</a:t>
            </a:r>
            <a:endParaRPr lang="ko-KR" altLang="en-US" sz="4400" dirty="0">
              <a:latin typeface="+mn-lt"/>
              <a:cs typeface="Arial" panose="020B0604020202020204" pitchFamily="34" charset="0"/>
            </a:endParaRPr>
          </a:p>
        </p:txBody>
      </p:sp>
      <p:graphicFrame>
        <p:nvGraphicFramePr>
          <p:cNvPr id="2" name="Объект 1"/>
          <p:cNvGraphicFramePr>
            <a:graphicFrameLocks noGrp="1"/>
          </p:cNvGraphicFramePr>
          <p:nvPr>
            <p:ph idx="1"/>
            <p:extLst>
              <p:ext uri="{D42A27DB-BD31-4B8C-83A1-F6EECF244321}">
                <p14:modId xmlns:p14="http://schemas.microsoft.com/office/powerpoint/2010/main" val="797610420"/>
              </p:ext>
            </p:extLst>
          </p:nvPr>
        </p:nvGraphicFramePr>
        <p:xfrm>
          <a:off x="674370" y="1272699"/>
          <a:ext cx="7230111" cy="4254340"/>
        </p:xfrm>
        <a:graphic>
          <a:graphicData uri="http://schemas.openxmlformats.org/drawingml/2006/table">
            <a:tbl>
              <a:tblPr firstRow="1" firstCol="1" bandRow="1">
                <a:tableStyleId>{5C22544A-7EE6-4342-B048-85BDC9FD1C3A}</a:tableStyleId>
              </a:tblPr>
              <a:tblGrid>
                <a:gridCol w="1499870">
                  <a:extLst>
                    <a:ext uri="{9D8B030D-6E8A-4147-A177-3AD203B41FA5}">
                      <a16:colId xmlns:a16="http://schemas.microsoft.com/office/drawing/2014/main" val="3033135788"/>
                    </a:ext>
                  </a:extLst>
                </a:gridCol>
                <a:gridCol w="1973869">
                  <a:extLst>
                    <a:ext uri="{9D8B030D-6E8A-4147-A177-3AD203B41FA5}">
                      <a16:colId xmlns:a16="http://schemas.microsoft.com/office/drawing/2014/main" val="2068616277"/>
                    </a:ext>
                  </a:extLst>
                </a:gridCol>
                <a:gridCol w="1878186">
                  <a:extLst>
                    <a:ext uri="{9D8B030D-6E8A-4147-A177-3AD203B41FA5}">
                      <a16:colId xmlns:a16="http://schemas.microsoft.com/office/drawing/2014/main" val="2454331941"/>
                    </a:ext>
                  </a:extLst>
                </a:gridCol>
                <a:gridCol w="1878186">
                  <a:extLst>
                    <a:ext uri="{9D8B030D-6E8A-4147-A177-3AD203B41FA5}">
                      <a16:colId xmlns:a16="http://schemas.microsoft.com/office/drawing/2014/main" val="4053560203"/>
                    </a:ext>
                  </a:extLst>
                </a:gridCol>
              </a:tblGrid>
              <a:tr h="282468">
                <a:tc>
                  <a:txBody>
                    <a:bodyPr/>
                    <a:lstStyle/>
                    <a:p>
                      <a:pPr marL="0" marR="0">
                        <a:spcBef>
                          <a:spcPts val="0"/>
                        </a:spcBef>
                        <a:spcAft>
                          <a:spcPts val="0"/>
                        </a:spcAft>
                      </a:pPr>
                      <a:r>
                        <a:rPr lang="ru-RU" sz="1600">
                          <a:effectLst/>
                        </a:rPr>
                        <a:t>Limitation</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600">
                          <a:effectLst/>
                        </a:rPr>
                        <a:t>Core Problem</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600">
                          <a:effectLst/>
                        </a:rPr>
                        <a:t>Example</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ru-RU" sz="1600">
                          <a:effectLst/>
                        </a:rPr>
                        <a:t>Consequence</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93509569"/>
                  </a:ext>
                </a:extLst>
              </a:tr>
              <a:tr h="1398638">
                <a:tc>
                  <a:txBody>
                    <a:bodyPr/>
                    <a:lstStyle/>
                    <a:p>
                      <a:pPr marL="0" marR="0">
                        <a:spcBef>
                          <a:spcPts val="0"/>
                        </a:spcBef>
                        <a:spcAft>
                          <a:spcPts val="0"/>
                        </a:spcAft>
                      </a:pPr>
                      <a:r>
                        <a:rPr lang="ru-RU" sz="1600">
                          <a:effectLst/>
                        </a:rPr>
                        <a:t>Congestion diseconomies</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dirty="0">
                          <a:effectLst/>
                        </a:rPr>
                        <a:t>Growth beyond optimal density raises costs (housing, traffic, pollution)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San Francisco Bay Area high housing costs</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Offsets external economy benefits; firms may leave</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57578439"/>
                  </a:ext>
                </a:extLst>
              </a:tr>
              <a:tr h="1129874">
                <a:tc>
                  <a:txBody>
                    <a:bodyPr/>
                    <a:lstStyle/>
                    <a:p>
                      <a:pPr marL="0" marR="0">
                        <a:spcBef>
                          <a:spcPts val="0"/>
                        </a:spcBef>
                        <a:spcAft>
                          <a:spcPts val="0"/>
                        </a:spcAft>
                      </a:pPr>
                      <a:r>
                        <a:rPr lang="ru-RU" sz="1600">
                          <a:effectLst/>
                        </a:rPr>
                        <a:t>Hard to appropriate knowledge</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R&amp;D investors cannot capture full returns; free-riding reduces innovation</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Semiconductor firms copying each other's chips</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Underinvestment in R&amp;D (market failure)</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05586756"/>
                  </a:ext>
                </a:extLst>
              </a:tr>
              <a:tr h="1443360">
                <a:tc>
                  <a:txBody>
                    <a:bodyPr/>
                    <a:lstStyle/>
                    <a:p>
                      <a:pPr marL="0" marR="0">
                        <a:spcBef>
                          <a:spcPts val="0"/>
                        </a:spcBef>
                        <a:spcAft>
                          <a:spcPts val="0"/>
                        </a:spcAft>
                      </a:pPr>
                      <a:r>
                        <a:rPr lang="ru-RU" sz="1600">
                          <a:effectLst/>
                        </a:rPr>
                        <a:t>Not all industries benefit</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External economies only matter for knowledge-intensive or complex-input industries</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a:effectLst/>
                        </a:rPr>
                        <a:t>Wheat farming vs. Hollywood films</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spcBef>
                          <a:spcPts val="0"/>
                        </a:spcBef>
                        <a:spcAft>
                          <a:spcPts val="0"/>
                        </a:spcAft>
                      </a:pPr>
                      <a:r>
                        <a:rPr lang="en-US" sz="1600" dirty="0">
                          <a:effectLst/>
                        </a:rPr>
                        <a:t>Policy misdirection if applied universally</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98151343"/>
                  </a:ext>
                </a:extLst>
              </a:tr>
            </a:tbl>
          </a:graphicData>
        </a:graphic>
      </p:graphicFrame>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8787173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22578"/>
          </a:xfrm>
        </p:spPr>
        <p:txBody>
          <a:bodyPr>
            <a:noAutofit/>
          </a:bodyPr>
          <a:lstStyle/>
          <a:p>
            <a:r>
              <a:rPr lang="en-US" sz="3600" dirty="0">
                <a:latin typeface="+mn-lt"/>
              </a:rPr>
              <a:t>Why It Matters: Key Implications</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8" name="Таблица 7"/>
          <p:cNvGraphicFramePr>
            <a:graphicFrameLocks noGrp="1"/>
          </p:cNvGraphicFramePr>
          <p:nvPr>
            <p:extLst>
              <p:ext uri="{D42A27DB-BD31-4B8C-83A1-F6EECF244321}">
                <p14:modId xmlns:p14="http://schemas.microsoft.com/office/powerpoint/2010/main" val="999019371"/>
              </p:ext>
            </p:extLst>
          </p:nvPr>
        </p:nvGraphicFramePr>
        <p:xfrm>
          <a:off x="630621" y="1794428"/>
          <a:ext cx="7500333" cy="4351336"/>
        </p:xfrm>
        <a:graphic>
          <a:graphicData uri="http://schemas.openxmlformats.org/drawingml/2006/table">
            <a:tbl>
              <a:tblPr>
                <a:tableStyleId>{BC89EF96-8CEA-46FF-86C4-4CE0E7609802}</a:tableStyleId>
              </a:tblPr>
              <a:tblGrid>
                <a:gridCol w="1545020">
                  <a:extLst>
                    <a:ext uri="{9D8B030D-6E8A-4147-A177-3AD203B41FA5}">
                      <a16:colId xmlns:a16="http://schemas.microsoft.com/office/drawing/2014/main" val="2697822730"/>
                    </a:ext>
                  </a:extLst>
                </a:gridCol>
                <a:gridCol w="2638097">
                  <a:extLst>
                    <a:ext uri="{9D8B030D-6E8A-4147-A177-3AD203B41FA5}">
                      <a16:colId xmlns:a16="http://schemas.microsoft.com/office/drawing/2014/main" val="2860305564"/>
                    </a:ext>
                  </a:extLst>
                </a:gridCol>
                <a:gridCol w="3317216">
                  <a:extLst>
                    <a:ext uri="{9D8B030D-6E8A-4147-A177-3AD203B41FA5}">
                      <a16:colId xmlns:a16="http://schemas.microsoft.com/office/drawing/2014/main" val="1756228923"/>
                    </a:ext>
                  </a:extLst>
                </a:gridCol>
              </a:tblGrid>
              <a:tr h="497914">
                <a:tc>
                  <a:txBody>
                    <a:bodyPr/>
                    <a:lstStyle/>
                    <a:p>
                      <a:pPr algn="l"/>
                      <a:r>
                        <a:rPr lang="en-BZ" sz="1800" b="1" dirty="0">
                          <a:effectLst/>
                          <a:latin typeface="+mn-lt"/>
                        </a:rPr>
                        <a:t>Feature</a:t>
                      </a:r>
                    </a:p>
                  </a:txBody>
                  <a:tcPr marL="64945" marR="86594" marT="54121" marB="54121" anchor="ctr"/>
                </a:tc>
                <a:tc>
                  <a:txBody>
                    <a:bodyPr/>
                    <a:lstStyle/>
                    <a:p>
                      <a:pPr algn="l"/>
                      <a:r>
                        <a:rPr lang="en-BZ" sz="1800" b="1" dirty="0">
                          <a:effectLst/>
                          <a:latin typeface="+mn-lt"/>
                        </a:rPr>
                        <a:t>Inter-Industry Trade (Old)</a:t>
                      </a:r>
                    </a:p>
                  </a:txBody>
                  <a:tcPr marL="86594" marR="86594" marT="54121" marB="54121" anchor="ctr"/>
                </a:tc>
                <a:tc>
                  <a:txBody>
                    <a:bodyPr/>
                    <a:lstStyle/>
                    <a:p>
                      <a:pPr algn="l"/>
                      <a:r>
                        <a:rPr lang="en-BZ" sz="1800" b="1" dirty="0">
                          <a:effectLst/>
                          <a:latin typeface="+mn-lt"/>
                        </a:rPr>
                        <a:t>Intra-Industry Trade (New)</a:t>
                      </a:r>
                    </a:p>
                  </a:txBody>
                  <a:tcPr marL="86594" marR="86594" marT="54121" marB="54121" anchor="ctr"/>
                </a:tc>
                <a:extLst>
                  <a:ext uri="{0D108BD9-81ED-4DB2-BD59-A6C34878D82A}">
                    <a16:rowId xmlns:a16="http://schemas.microsoft.com/office/drawing/2014/main" val="396397135"/>
                  </a:ext>
                </a:extLst>
              </a:tr>
              <a:tr h="887586">
                <a:tc>
                  <a:txBody>
                    <a:bodyPr/>
                    <a:lstStyle/>
                    <a:p>
                      <a:r>
                        <a:rPr lang="en-BZ" sz="1800" b="1" dirty="0">
                          <a:effectLst/>
                          <a:latin typeface="+mn-lt"/>
                        </a:rPr>
                        <a:t>Basis</a:t>
                      </a:r>
                    </a:p>
                  </a:txBody>
                  <a:tcPr marL="64945" marR="86594" marT="54121" marB="54121" anchor="ctr"/>
                </a:tc>
                <a:tc>
                  <a:txBody>
                    <a:bodyPr/>
                    <a:lstStyle/>
                    <a:p>
                      <a:r>
                        <a:rPr lang="en-BZ" sz="1800">
                          <a:effectLst/>
                          <a:latin typeface="+mn-lt"/>
                        </a:rPr>
                        <a:t>Comparative advantage (differences)</a:t>
                      </a:r>
                      <a:endParaRPr lang="en-BZ" sz="1800" b="0">
                        <a:effectLst/>
                        <a:latin typeface="+mn-lt"/>
                      </a:endParaRPr>
                    </a:p>
                  </a:txBody>
                  <a:tcPr marL="86594" marR="86594" marT="54121" marB="54121" anchor="ctr"/>
                </a:tc>
                <a:tc>
                  <a:txBody>
                    <a:bodyPr/>
                    <a:lstStyle/>
                    <a:p>
                      <a:r>
                        <a:rPr lang="en-US" sz="1800" dirty="0">
                          <a:effectLst/>
                          <a:latin typeface="+mn-lt"/>
                        </a:rPr>
                        <a:t>Economies of scale, product differentiation (similarities)</a:t>
                      </a:r>
                      <a:endParaRPr lang="en-US" sz="1800" b="0" dirty="0">
                        <a:effectLst/>
                        <a:latin typeface="+mn-lt"/>
                      </a:endParaRPr>
                    </a:p>
                  </a:txBody>
                  <a:tcPr marL="86594" marR="64945" marT="54121" marB="54121" anchor="ctr"/>
                </a:tc>
                <a:extLst>
                  <a:ext uri="{0D108BD9-81ED-4DB2-BD59-A6C34878D82A}">
                    <a16:rowId xmlns:a16="http://schemas.microsoft.com/office/drawing/2014/main" val="925159893"/>
                  </a:ext>
                </a:extLst>
              </a:tr>
              <a:tr h="692750">
                <a:tc>
                  <a:txBody>
                    <a:bodyPr/>
                    <a:lstStyle/>
                    <a:p>
                      <a:r>
                        <a:rPr lang="en-BZ" sz="1800" b="1" dirty="0">
                          <a:effectLst/>
                          <a:latin typeface="+mn-lt"/>
                        </a:rPr>
                        <a:t>Between</a:t>
                      </a:r>
                    </a:p>
                  </a:txBody>
                  <a:tcPr marL="64945" marR="86594" marT="54121" marB="54121" anchor="ctr"/>
                </a:tc>
                <a:tc>
                  <a:txBody>
                    <a:bodyPr/>
                    <a:lstStyle/>
                    <a:p>
                      <a:r>
                        <a:rPr lang="en-BZ" sz="1800">
                          <a:effectLst/>
                          <a:latin typeface="+mn-lt"/>
                        </a:rPr>
                        <a:t>Different countries (North-South)</a:t>
                      </a:r>
                      <a:endParaRPr lang="en-BZ" sz="1800" b="0">
                        <a:effectLst/>
                        <a:latin typeface="+mn-lt"/>
                      </a:endParaRPr>
                    </a:p>
                  </a:txBody>
                  <a:tcPr marL="86594" marR="86594" marT="54121" marB="54121" anchor="ctr"/>
                </a:tc>
                <a:tc>
                  <a:txBody>
                    <a:bodyPr/>
                    <a:lstStyle/>
                    <a:p>
                      <a:r>
                        <a:rPr lang="en-BZ" sz="1800" dirty="0">
                          <a:effectLst/>
                          <a:latin typeface="+mn-lt"/>
                        </a:rPr>
                        <a:t>Similar countries (North-North)</a:t>
                      </a:r>
                      <a:endParaRPr lang="en-BZ" sz="1800" b="0" dirty="0">
                        <a:effectLst/>
                        <a:latin typeface="+mn-lt"/>
                      </a:endParaRPr>
                    </a:p>
                  </a:txBody>
                  <a:tcPr marL="86594" marR="64945" marT="54121" marB="54121" anchor="ctr"/>
                </a:tc>
                <a:extLst>
                  <a:ext uri="{0D108BD9-81ED-4DB2-BD59-A6C34878D82A}">
                    <a16:rowId xmlns:a16="http://schemas.microsoft.com/office/drawing/2014/main" val="3649362692"/>
                  </a:ext>
                </a:extLst>
              </a:tr>
              <a:tr h="692750">
                <a:tc>
                  <a:txBody>
                    <a:bodyPr/>
                    <a:lstStyle/>
                    <a:p>
                      <a:r>
                        <a:rPr lang="en-BZ" sz="1800" b="1" dirty="0">
                          <a:effectLst/>
                          <a:latin typeface="+mn-lt"/>
                        </a:rPr>
                        <a:t>Adjustment costs</a:t>
                      </a:r>
                    </a:p>
                  </a:txBody>
                  <a:tcPr marL="64945" marR="86594" marT="54121" marB="54121" anchor="ctr"/>
                </a:tc>
                <a:tc>
                  <a:txBody>
                    <a:bodyPr/>
                    <a:lstStyle/>
                    <a:p>
                      <a:r>
                        <a:rPr lang="en-US" sz="1800" dirty="0">
                          <a:effectLst/>
                          <a:latin typeface="+mn-lt"/>
                        </a:rPr>
                        <a:t>High (workers must switch industries)</a:t>
                      </a:r>
                      <a:endParaRPr lang="en-US" sz="1800" b="0" dirty="0">
                        <a:effectLst/>
                        <a:latin typeface="+mn-lt"/>
                      </a:endParaRPr>
                    </a:p>
                  </a:txBody>
                  <a:tcPr marL="86594" marR="86594" marT="54121" marB="54121" anchor="ctr"/>
                </a:tc>
                <a:tc>
                  <a:txBody>
                    <a:bodyPr/>
                    <a:lstStyle/>
                    <a:p>
                      <a:r>
                        <a:rPr lang="en-US" sz="1800" dirty="0">
                          <a:effectLst/>
                          <a:latin typeface="+mn-lt"/>
                        </a:rPr>
                        <a:t>Low (workers switch within same industry)</a:t>
                      </a:r>
                      <a:endParaRPr lang="en-US" sz="1800" b="0" dirty="0">
                        <a:effectLst/>
                        <a:latin typeface="+mn-lt"/>
                      </a:endParaRPr>
                    </a:p>
                  </a:txBody>
                  <a:tcPr marL="86594" marR="64945" marT="54121" marB="54121" anchor="ctr"/>
                </a:tc>
                <a:extLst>
                  <a:ext uri="{0D108BD9-81ED-4DB2-BD59-A6C34878D82A}">
                    <a16:rowId xmlns:a16="http://schemas.microsoft.com/office/drawing/2014/main" val="2106093861"/>
                  </a:ext>
                </a:extLst>
              </a:tr>
              <a:tr h="692750">
                <a:tc>
                  <a:txBody>
                    <a:bodyPr/>
                    <a:lstStyle/>
                    <a:p>
                      <a:r>
                        <a:rPr lang="en-BZ" sz="1800" b="1" dirty="0">
                          <a:effectLst/>
                          <a:latin typeface="+mn-lt"/>
                        </a:rPr>
                        <a:t>Gains from trade</a:t>
                      </a:r>
                    </a:p>
                  </a:txBody>
                  <a:tcPr marL="64945" marR="86594" marT="54121" marB="54121" anchor="ctr"/>
                </a:tc>
                <a:tc>
                  <a:txBody>
                    <a:bodyPr/>
                    <a:lstStyle/>
                    <a:p>
                      <a:r>
                        <a:rPr lang="en-BZ" sz="1800">
                          <a:effectLst/>
                          <a:latin typeface="+mn-lt"/>
                        </a:rPr>
                        <a:t>Cheaper imports, efficiency</a:t>
                      </a:r>
                      <a:endParaRPr lang="en-BZ" sz="1800" b="0">
                        <a:effectLst/>
                        <a:latin typeface="+mn-lt"/>
                      </a:endParaRPr>
                    </a:p>
                  </a:txBody>
                  <a:tcPr marL="86594" marR="86594" marT="54121" marB="54121" anchor="ctr"/>
                </a:tc>
                <a:tc>
                  <a:txBody>
                    <a:bodyPr/>
                    <a:lstStyle/>
                    <a:p>
                      <a:r>
                        <a:rPr lang="en-US" sz="1800" dirty="0">
                          <a:effectLst/>
                          <a:latin typeface="+mn-lt"/>
                        </a:rPr>
                        <a:t>More variety, lower prices due to scale</a:t>
                      </a:r>
                      <a:endParaRPr lang="en-US" sz="1800" b="0" dirty="0">
                        <a:effectLst/>
                        <a:latin typeface="+mn-lt"/>
                      </a:endParaRPr>
                    </a:p>
                  </a:txBody>
                  <a:tcPr marL="86594" marR="64945" marT="54121" marB="54121" anchor="ctr"/>
                </a:tc>
                <a:extLst>
                  <a:ext uri="{0D108BD9-81ED-4DB2-BD59-A6C34878D82A}">
                    <a16:rowId xmlns:a16="http://schemas.microsoft.com/office/drawing/2014/main" val="1317950270"/>
                  </a:ext>
                </a:extLst>
              </a:tr>
              <a:tr h="887586">
                <a:tc>
                  <a:txBody>
                    <a:bodyPr/>
                    <a:lstStyle/>
                    <a:p>
                      <a:r>
                        <a:rPr lang="en-BZ" sz="1800" b="1" dirty="0">
                          <a:effectLst/>
                          <a:latin typeface="+mn-lt"/>
                        </a:rPr>
                        <a:t>Trade pattern</a:t>
                      </a:r>
                    </a:p>
                  </a:txBody>
                  <a:tcPr marL="64945" marR="86594" marT="54121" marB="54121" anchor="ctr"/>
                </a:tc>
                <a:tc>
                  <a:txBody>
                    <a:bodyPr/>
                    <a:lstStyle/>
                    <a:p>
                      <a:r>
                        <a:rPr lang="en-BZ" sz="1800">
                          <a:effectLst/>
                          <a:latin typeface="+mn-lt"/>
                        </a:rPr>
                        <a:t>Predictable by factor endowments</a:t>
                      </a:r>
                      <a:endParaRPr lang="en-BZ" sz="1800" b="0">
                        <a:effectLst/>
                        <a:latin typeface="+mn-lt"/>
                      </a:endParaRPr>
                    </a:p>
                  </a:txBody>
                  <a:tcPr marL="86594" marR="86594" marT="54121" marB="54121" anchor="ctr"/>
                </a:tc>
                <a:tc>
                  <a:txBody>
                    <a:bodyPr/>
                    <a:lstStyle/>
                    <a:p>
                      <a:r>
                        <a:rPr lang="en-US" sz="1800" dirty="0">
                          <a:effectLst/>
                          <a:latin typeface="+mn-lt"/>
                        </a:rPr>
                        <a:t>Less predictable (historical accident matters)</a:t>
                      </a:r>
                      <a:endParaRPr lang="en-US" sz="1800" b="0" dirty="0">
                        <a:effectLst/>
                        <a:latin typeface="+mn-lt"/>
                      </a:endParaRPr>
                    </a:p>
                  </a:txBody>
                  <a:tcPr marL="86594" marR="64945" marT="54121" marB="54121" anchor="ctr"/>
                </a:tc>
                <a:extLst>
                  <a:ext uri="{0D108BD9-81ED-4DB2-BD59-A6C34878D82A}">
                    <a16:rowId xmlns:a16="http://schemas.microsoft.com/office/drawing/2014/main" val="786509399"/>
                  </a:ext>
                </a:extLst>
              </a:tr>
            </a:tbl>
          </a:graphicData>
        </a:graphic>
      </p:graphicFrame>
      <p:sp>
        <p:nvSpPr>
          <p:cNvPr id="9" name="Rectangle 2"/>
          <p:cNvSpPr>
            <a:spLocks noChangeArrowheads="1"/>
          </p:cNvSpPr>
          <p:nvPr/>
        </p:nvSpPr>
        <p:spPr bwMode="auto">
          <a:xfrm>
            <a:off x="523635" y="1205860"/>
            <a:ext cx="9902627" cy="4001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rgbClr val="0F1115"/>
                </a:solidFill>
                <a:effectLst/>
              </a:rPr>
              <a:t>This</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explains</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why</a:t>
            </a:r>
            <a:r>
              <a:rPr kumimoji="0" lang="ru-RU" altLang="ru-RU" sz="2000" b="0" i="0" u="none" strike="noStrike" cap="none" normalizeH="0" baseline="0" dirty="0" smtClean="0">
                <a:ln>
                  <a:noFill/>
                </a:ln>
                <a:solidFill>
                  <a:srgbClr val="0F1115"/>
                </a:solidFill>
                <a:effectLst/>
              </a:rPr>
              <a:t> </a:t>
            </a:r>
            <a:r>
              <a:rPr kumimoji="0" lang="ru-RU" altLang="ru-RU" sz="2000" b="1" i="0" u="none" strike="noStrike" cap="none" normalizeH="0" baseline="0" dirty="0" err="1" smtClean="0">
                <a:ln>
                  <a:noFill/>
                </a:ln>
                <a:solidFill>
                  <a:srgbClr val="0F1115"/>
                </a:solidFill>
                <a:effectLst/>
              </a:rPr>
              <a:t>Germany</a:t>
            </a:r>
            <a:r>
              <a:rPr kumimoji="0" lang="ru-RU" altLang="ru-RU" sz="2000" b="1" i="0" u="none" strike="noStrike" cap="none" normalizeH="0" baseline="0" dirty="0" smtClean="0">
                <a:ln>
                  <a:noFill/>
                </a:ln>
                <a:solidFill>
                  <a:srgbClr val="0F1115"/>
                </a:solidFill>
                <a:effectLst/>
              </a:rPr>
              <a:t> </a:t>
            </a:r>
            <a:r>
              <a:rPr kumimoji="0" lang="ru-RU" altLang="ru-RU" sz="2000" b="1" i="0" u="none" strike="noStrike" cap="none" normalizeH="0" baseline="0" dirty="0" err="1" smtClean="0">
                <a:ln>
                  <a:noFill/>
                </a:ln>
                <a:solidFill>
                  <a:srgbClr val="0F1115"/>
                </a:solidFill>
                <a:effectLst/>
              </a:rPr>
              <a:t>and</a:t>
            </a:r>
            <a:r>
              <a:rPr kumimoji="0" lang="ru-RU" altLang="ru-RU" sz="2000" b="1" i="0" u="none" strike="noStrike" cap="none" normalizeH="0" baseline="0" dirty="0" smtClean="0">
                <a:ln>
                  <a:noFill/>
                </a:ln>
                <a:solidFill>
                  <a:srgbClr val="0F1115"/>
                </a:solidFill>
                <a:effectLst/>
              </a:rPr>
              <a:t> </a:t>
            </a:r>
            <a:r>
              <a:rPr kumimoji="0" lang="ru-RU" altLang="ru-RU" sz="2000" b="1" i="0" u="none" strike="noStrike" cap="none" normalizeH="0" baseline="0" dirty="0" err="1" smtClean="0">
                <a:ln>
                  <a:noFill/>
                </a:ln>
                <a:solidFill>
                  <a:srgbClr val="0F1115"/>
                </a:solidFill>
                <a:effectLst/>
              </a:rPr>
              <a:t>France</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trade</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cars</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but</a:t>
            </a:r>
            <a:r>
              <a:rPr kumimoji="0" lang="ru-RU" altLang="ru-RU" sz="2000" b="0" i="0" u="none" strike="noStrike" cap="none" normalizeH="0" baseline="0" dirty="0" smtClean="0">
                <a:ln>
                  <a:noFill/>
                </a:ln>
                <a:solidFill>
                  <a:srgbClr val="0F1115"/>
                </a:solidFill>
                <a:effectLst/>
              </a:rPr>
              <a:t> </a:t>
            </a:r>
            <a:r>
              <a:rPr kumimoji="0" lang="ru-RU" altLang="ru-RU" sz="2000" b="1" i="0" u="none" strike="noStrike" cap="none" normalizeH="0" baseline="0" dirty="0" err="1" smtClean="0">
                <a:ln>
                  <a:noFill/>
                </a:ln>
                <a:solidFill>
                  <a:srgbClr val="0F1115"/>
                </a:solidFill>
                <a:effectLst/>
              </a:rPr>
              <a:t>Germany</a:t>
            </a:r>
            <a:r>
              <a:rPr kumimoji="0" lang="ru-RU" altLang="ru-RU" sz="2000" b="1" i="0" u="none" strike="noStrike" cap="none" normalizeH="0" baseline="0" dirty="0" smtClean="0">
                <a:ln>
                  <a:noFill/>
                </a:ln>
                <a:solidFill>
                  <a:srgbClr val="0F1115"/>
                </a:solidFill>
                <a:effectLst/>
              </a:rPr>
              <a:t> </a:t>
            </a:r>
            <a:r>
              <a:rPr kumimoji="0" lang="ru-RU" altLang="ru-RU" sz="2000" b="1" i="0" u="none" strike="noStrike" cap="none" normalizeH="0" baseline="0" dirty="0" err="1" smtClean="0">
                <a:ln>
                  <a:noFill/>
                </a:ln>
                <a:solidFill>
                  <a:srgbClr val="0F1115"/>
                </a:solidFill>
                <a:effectLst/>
              </a:rPr>
              <a:t>and</a:t>
            </a:r>
            <a:r>
              <a:rPr kumimoji="0" lang="ru-RU" altLang="ru-RU" sz="2000" b="1" i="0" u="none" strike="noStrike" cap="none" normalizeH="0" baseline="0" dirty="0" smtClean="0">
                <a:ln>
                  <a:noFill/>
                </a:ln>
                <a:solidFill>
                  <a:srgbClr val="0F1115"/>
                </a:solidFill>
                <a:effectLst/>
              </a:rPr>
              <a:t> </a:t>
            </a:r>
            <a:r>
              <a:rPr kumimoji="0" lang="ru-RU" altLang="ru-RU" sz="2000" b="1" i="0" u="none" strike="noStrike" cap="none" normalizeH="0" baseline="0" dirty="0" err="1" smtClean="0">
                <a:ln>
                  <a:noFill/>
                </a:ln>
                <a:solidFill>
                  <a:srgbClr val="0F1115"/>
                </a:solidFill>
                <a:effectLst/>
              </a:rPr>
              <a:t>Nigeria</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trade</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cars</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for</a:t>
            </a:r>
            <a:r>
              <a:rPr kumimoji="0" lang="ru-RU" altLang="ru-RU" sz="2000" b="0" i="0" u="none" strike="noStrike" cap="none" normalizeH="0" baseline="0" dirty="0" smtClean="0">
                <a:ln>
                  <a:noFill/>
                </a:ln>
                <a:solidFill>
                  <a:srgbClr val="0F1115"/>
                </a:solidFill>
                <a:effectLst/>
              </a:rPr>
              <a:t> </a:t>
            </a:r>
            <a:r>
              <a:rPr kumimoji="0" lang="ru-RU" altLang="ru-RU" sz="2000" b="0" i="0" u="none" strike="noStrike" cap="none" normalizeH="0" baseline="0" dirty="0" err="1" smtClean="0">
                <a:ln>
                  <a:noFill/>
                </a:ln>
                <a:solidFill>
                  <a:srgbClr val="0F1115"/>
                </a:solidFill>
                <a:effectLst/>
              </a:rPr>
              <a:t>oil</a:t>
            </a:r>
            <a:r>
              <a:rPr kumimoji="0" lang="ru-RU" altLang="ru-RU" sz="2000" b="0" i="0" u="none" strike="noStrike" cap="none" normalizeH="0" baseline="0" dirty="0" smtClean="0">
                <a:ln>
                  <a:noFill/>
                </a:ln>
                <a:solidFill>
                  <a:srgbClr val="0F1115"/>
                </a:solidFill>
                <a:effectLst/>
              </a:rPr>
              <a:t>.</a:t>
            </a:r>
            <a:endParaRPr kumimoji="0" lang="ru-RU" altLang="ru-RU" sz="32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70116994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40796"/>
          </a:xfrm>
        </p:spPr>
        <p:txBody>
          <a:bodyPr>
            <a:noAutofit/>
          </a:bodyPr>
          <a:lstStyle/>
          <a:p>
            <a:r>
              <a:rPr lang="en-US" sz="3600" dirty="0">
                <a:latin typeface="+mn-lt"/>
              </a:rPr>
              <a:t>The Dixit-</a:t>
            </a:r>
            <a:r>
              <a:rPr lang="en-US" sz="3600" dirty="0" err="1">
                <a:latin typeface="+mn-lt"/>
              </a:rPr>
              <a:t>Stiglitz</a:t>
            </a:r>
            <a:r>
              <a:rPr lang="en-US" sz="3600" dirty="0">
                <a:latin typeface="+mn-lt"/>
              </a:rPr>
              <a:t>-Krugman Model (1977, 1979</a:t>
            </a:r>
            <a:r>
              <a:rPr lang="en-US" sz="3600" dirty="0" smtClean="0">
                <a:latin typeface="+mn-lt"/>
              </a:rPr>
              <a:t>)</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621882" cy="4681060"/>
          </a:xfrm>
        </p:spPr>
        <p:txBody>
          <a:bodyPr>
            <a:noAutofit/>
          </a:bodyPr>
          <a:lstStyle/>
          <a:p>
            <a:pPr marL="173038" indent="0">
              <a:lnSpc>
                <a:spcPct val="150000"/>
              </a:lnSpc>
              <a:buNone/>
            </a:pPr>
            <a:r>
              <a:rPr lang="en-US" sz="2400" dirty="0"/>
              <a:t>The </a:t>
            </a:r>
            <a:r>
              <a:rPr lang="en-US" sz="2400" b="1" dirty="0"/>
              <a:t>Dixit-</a:t>
            </a:r>
            <a:r>
              <a:rPr lang="en-US" sz="2400" b="1" dirty="0" err="1"/>
              <a:t>Stiglitz</a:t>
            </a:r>
            <a:r>
              <a:rPr lang="en-US" sz="2400" b="1" dirty="0"/>
              <a:t>-Krugman Model</a:t>
            </a:r>
            <a:r>
              <a:rPr lang="en-US" sz="2400" dirty="0"/>
              <a:t> is a groundbreaking theory that explains why countries trade even when they have similar resources (like Germany and France trading cars). Before this model, economists couldn't explain why similar countries traded similar goods; Krugman won the Nobel Prize for showing that </a:t>
            </a:r>
            <a:r>
              <a:rPr lang="en-US" sz="2400" b="1" dirty="0"/>
              <a:t>Variety</a:t>
            </a:r>
            <a:r>
              <a:rPr lang="en-US" sz="2400" dirty="0"/>
              <a:t> and </a:t>
            </a:r>
            <a:r>
              <a:rPr lang="en-US" sz="2400" b="1" dirty="0"/>
              <a:t>Efficiency</a:t>
            </a:r>
            <a:r>
              <a:rPr lang="en-US" sz="2400" dirty="0"/>
              <a:t> are the drivers.</a:t>
            </a:r>
            <a:endParaRPr lang="ru-RU" sz="2400" dirty="0"/>
          </a:p>
          <a:p>
            <a:pPr marL="173038" indent="0">
              <a:lnSpc>
                <a:spcPct val="150000"/>
              </a:lnSpc>
              <a:buNone/>
            </a:pPr>
            <a:endParaRPr lang="en-US" sz="1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0191438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dirty="0">
                <a:latin typeface="+mn-lt"/>
              </a:rPr>
              <a:t>Figure 7. Krugman Trade Model </a:t>
            </a:r>
            <a:endParaRPr lang="ru-RU" sz="3600"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Объект 6"/>
          <p:cNvPicPr>
            <a:picLocks noGrp="1"/>
          </p:cNvPicPr>
          <p:nvPr>
            <p:ph idx="1"/>
          </p:nvPr>
        </p:nvPicPr>
        <p:blipFill>
          <a:blip r:embed="rId2"/>
          <a:stretch>
            <a:fillRect/>
          </a:stretch>
        </p:blipFill>
        <p:spPr>
          <a:xfrm>
            <a:off x="429042" y="1306551"/>
            <a:ext cx="6172735" cy="4054191"/>
          </a:xfrm>
          <a:prstGeom prst="rect">
            <a:avLst/>
          </a:prstGeom>
          <a:ln>
            <a:solidFill>
              <a:srgbClr val="7030A0"/>
            </a:solidFill>
          </a:ln>
        </p:spPr>
      </p:pic>
      <p:sp>
        <p:nvSpPr>
          <p:cNvPr id="8" name="Прямоугольник 7"/>
          <p:cNvSpPr/>
          <p:nvPr/>
        </p:nvSpPr>
        <p:spPr>
          <a:xfrm>
            <a:off x="429042" y="5417389"/>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354478449"/>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dirty="0" err="1">
                <a:latin typeface="+mn-lt"/>
              </a:rPr>
              <a:t>Helpman</a:t>
            </a:r>
            <a:r>
              <a:rPr lang="en-US" sz="3600" dirty="0">
                <a:latin typeface="+mn-lt"/>
              </a:rPr>
              <a:t>-Krugman Extensions</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729438" cy="4681060"/>
          </a:xfrm>
        </p:spPr>
        <p:txBody>
          <a:bodyPr>
            <a:noAutofit/>
          </a:bodyPr>
          <a:lstStyle/>
          <a:p>
            <a:pPr marL="0" indent="0">
              <a:lnSpc>
                <a:spcPct val="150000"/>
              </a:lnSpc>
              <a:spcBef>
                <a:spcPts val="1200"/>
              </a:spcBef>
              <a:spcAft>
                <a:spcPts val="1200"/>
              </a:spcAft>
              <a:buNone/>
            </a:pPr>
            <a:r>
              <a:rPr lang="en-US" sz="2400" dirty="0" err="1" smtClean="0">
                <a:solidFill>
                  <a:srgbClr val="0F1115"/>
                </a:solidFill>
                <a:ea typeface="Times New Roman" panose="02020603050405020304" pitchFamily="18" charset="0"/>
                <a:cs typeface="Times New Roman" panose="02020603050405020304" pitchFamily="18" charset="0"/>
              </a:rPr>
              <a:t>Helpman</a:t>
            </a:r>
            <a:r>
              <a:rPr lang="en-US" sz="2400" dirty="0" smtClean="0">
                <a:solidFill>
                  <a:srgbClr val="0F1115"/>
                </a:solidFill>
                <a:ea typeface="Times New Roman" panose="02020603050405020304" pitchFamily="18" charset="0"/>
                <a:cs typeface="Times New Roman" panose="02020603050405020304" pitchFamily="18" charset="0"/>
              </a:rPr>
              <a:t> &amp; Krugman (1985) showed that with differences in factor endowments, both inter- and intra-industry trade coexist:</a:t>
            </a:r>
            <a:endParaRPr lang="ru-RU" sz="2400" dirty="0" smtClean="0">
              <a:effectLst/>
              <a:ea typeface="Calibri" panose="020F0502020204030204" pitchFamily="34" charset="0"/>
              <a:cs typeface="Times New Roman" panose="02020603050405020304" pitchFamily="18" charset="0"/>
            </a:endParaRPr>
          </a:p>
          <a:p>
            <a:pPr marL="0" marR="0" lvl="0" indent="0">
              <a:lnSpc>
                <a:spcPct val="150000"/>
              </a:lnSpc>
              <a:spcBef>
                <a:spcPts val="0"/>
              </a:spcBef>
              <a:spcAft>
                <a:spcPts val="0"/>
              </a:spcAft>
              <a:buSzPts val="1000"/>
              <a:buNone/>
              <a:tabLst>
                <a:tab pos="457200" algn="l"/>
              </a:tabLst>
            </a:pPr>
            <a:r>
              <a:rPr lang="en-US" sz="2400" b="1" dirty="0" smtClean="0">
                <a:solidFill>
                  <a:srgbClr val="0F1115"/>
                </a:solidFill>
                <a:ea typeface="Times New Roman" panose="02020603050405020304" pitchFamily="18" charset="0"/>
                <a:cs typeface="Times New Roman" panose="02020603050405020304" pitchFamily="18" charset="0"/>
              </a:rPr>
              <a:t>Inter-industry trade:</a:t>
            </a:r>
            <a:r>
              <a:rPr lang="en-US" sz="2400" dirty="0" smtClean="0">
                <a:solidFill>
                  <a:srgbClr val="0F1115"/>
                </a:solidFill>
                <a:ea typeface="Times New Roman" panose="02020603050405020304" pitchFamily="18" charset="0"/>
                <a:cs typeface="Times New Roman" panose="02020603050405020304" pitchFamily="18" charset="0"/>
              </a:rPr>
              <a:t> Capital-abundant country exports capital-intensive goods.</a:t>
            </a:r>
            <a:endParaRPr lang="ru-RU" sz="2400" dirty="0" smtClean="0">
              <a:solidFill>
                <a:srgbClr val="0F1115"/>
              </a:solidFill>
              <a:effectLst/>
              <a:ea typeface="Calibri" panose="020F0502020204030204" pitchFamily="34" charset="0"/>
              <a:cs typeface="Times New Roman" panose="02020603050405020304" pitchFamily="18" charset="0"/>
            </a:endParaRPr>
          </a:p>
          <a:p>
            <a:pPr marL="0" marR="0" lvl="0" indent="0">
              <a:lnSpc>
                <a:spcPct val="150000"/>
              </a:lnSpc>
              <a:spcBef>
                <a:spcPts val="0"/>
              </a:spcBef>
              <a:spcAft>
                <a:spcPts val="0"/>
              </a:spcAft>
              <a:buSzPts val="1000"/>
              <a:buNone/>
              <a:tabLst>
                <a:tab pos="457200" algn="l"/>
              </a:tabLst>
            </a:pPr>
            <a:r>
              <a:rPr lang="en-US" sz="2400" b="1" dirty="0" smtClean="0">
                <a:solidFill>
                  <a:srgbClr val="0F1115"/>
                </a:solidFill>
                <a:ea typeface="Times New Roman" panose="02020603050405020304" pitchFamily="18" charset="0"/>
                <a:cs typeface="Times New Roman" panose="02020603050405020304" pitchFamily="18" charset="0"/>
              </a:rPr>
              <a:t>Intra-industry trade:</a:t>
            </a:r>
            <a:r>
              <a:rPr lang="en-US" sz="2400" dirty="0" smtClean="0">
                <a:solidFill>
                  <a:srgbClr val="0F1115"/>
                </a:solidFill>
                <a:ea typeface="Times New Roman" panose="02020603050405020304" pitchFamily="18" charset="0"/>
                <a:cs typeface="Times New Roman" panose="02020603050405020304" pitchFamily="18" charset="0"/>
              </a:rPr>
              <a:t> Within each sector, countries exchange differentiated varieties.</a:t>
            </a: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1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7017332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b="1" dirty="0"/>
              <a:t>Figure 8. Trade Decomposition </a:t>
            </a:r>
            <a:endParaRPr lang="ru-RU"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Рисунок 6"/>
          <p:cNvPicPr/>
          <p:nvPr/>
        </p:nvPicPr>
        <p:blipFill>
          <a:blip r:embed="rId2"/>
          <a:stretch>
            <a:fillRect/>
          </a:stretch>
        </p:blipFill>
        <p:spPr>
          <a:xfrm>
            <a:off x="594360" y="1306550"/>
            <a:ext cx="7371080" cy="4576089"/>
          </a:xfrm>
          <a:prstGeom prst="rect">
            <a:avLst/>
          </a:prstGeom>
          <a:ln>
            <a:solidFill>
              <a:srgbClr val="7030A0"/>
            </a:solidFill>
          </a:ln>
        </p:spPr>
      </p:pic>
      <p:sp>
        <p:nvSpPr>
          <p:cNvPr id="8" name="Прямоугольник 7"/>
          <p:cNvSpPr/>
          <p:nvPr/>
        </p:nvSpPr>
        <p:spPr>
          <a:xfrm>
            <a:off x="594360" y="5882639"/>
            <a:ext cx="3041089" cy="369332"/>
          </a:xfrm>
          <a:prstGeom prst="rect">
            <a:avLst/>
          </a:prstGeom>
        </p:spPr>
        <p:txBody>
          <a:bodyPr wrap="none">
            <a:spAutoFit/>
          </a:bodyPr>
          <a:lstStyle/>
          <a:p>
            <a:r>
              <a:rPr lang="en-BZ" dirty="0">
                <a:solidFill>
                  <a:srgbClr val="0F1115"/>
                </a:solidFill>
              </a:rPr>
              <a:t>Source: Created by the author.</a:t>
            </a:r>
            <a:endParaRPr lang="ru-RU" dirty="0"/>
          </a:p>
        </p:txBody>
      </p:sp>
    </p:spTree>
    <p:extLst>
      <p:ext uri="{BB962C8B-B14F-4D97-AF65-F5344CB8AC3E}">
        <p14:creationId xmlns:p14="http://schemas.microsoft.com/office/powerpoint/2010/main" val="153669912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dirty="0">
                <a:latin typeface="+mn-lt"/>
              </a:rPr>
              <a:t>SECTION 5: The Gravity Model of Trade </a:t>
            </a:r>
            <a:endParaRPr lang="ru-RU" sz="40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1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Рисунок 6"/>
          <p:cNvPicPr/>
          <p:nvPr/>
        </p:nvPicPr>
        <p:blipFill>
          <a:blip r:embed="rId2"/>
          <a:stretch>
            <a:fillRect/>
          </a:stretch>
        </p:blipFill>
        <p:spPr>
          <a:xfrm>
            <a:off x="2428240" y="2130303"/>
            <a:ext cx="3108960" cy="834687"/>
          </a:xfrm>
          <a:prstGeom prst="rect">
            <a:avLst/>
          </a:prstGeom>
        </p:spPr>
      </p:pic>
      <p:sp>
        <p:nvSpPr>
          <p:cNvPr id="2" name="Прямоугольник 1"/>
          <p:cNvSpPr/>
          <p:nvPr/>
        </p:nvSpPr>
        <p:spPr>
          <a:xfrm>
            <a:off x="853440" y="3450293"/>
            <a:ext cx="6482080" cy="1938992"/>
          </a:xfrm>
          <a:prstGeom prst="rect">
            <a:avLst/>
          </a:prstGeom>
        </p:spPr>
        <p:txBody>
          <a:bodyPr wrap="square">
            <a:spAutoFit/>
          </a:bodyPr>
          <a:lstStyle/>
          <a:p>
            <a:pPr algn="just">
              <a:lnSpc>
                <a:spcPct val="150000"/>
              </a:lnSpc>
              <a:spcBef>
                <a:spcPts val="1200"/>
              </a:spcBef>
              <a:spcAft>
                <a:spcPts val="1200"/>
              </a:spcAft>
            </a:pPr>
            <a:r>
              <a:rPr lang="en-US" sz="2000" dirty="0">
                <a:ea typeface="Calibri" panose="020F0502020204030204" pitchFamily="34" charset="0"/>
                <a:cs typeface="Times New Roman" panose="02020603050405020304" pitchFamily="18" charset="0"/>
              </a:rPr>
              <a:t>While the "traditional" gravity model simply looked at GDP and distance, this derivation by </a:t>
            </a:r>
            <a:r>
              <a:rPr lang="en-US" sz="2000" b="1" dirty="0">
                <a:ea typeface="Calibri" panose="020F0502020204030204" pitchFamily="34" charset="0"/>
                <a:cs typeface="Times New Roman" panose="02020603050405020304" pitchFamily="18" charset="0"/>
              </a:rPr>
              <a:t>Anderson and van </a:t>
            </a:r>
            <a:r>
              <a:rPr lang="en-US" sz="2000" b="1" dirty="0" err="1">
                <a:ea typeface="Calibri" panose="020F0502020204030204" pitchFamily="34" charset="0"/>
                <a:cs typeface="Times New Roman" panose="02020603050405020304" pitchFamily="18" charset="0"/>
              </a:rPr>
              <a:t>Wincoop</a:t>
            </a:r>
            <a:r>
              <a:rPr lang="en-US" sz="2000" dirty="0">
                <a:ea typeface="Calibri" panose="020F0502020204030204" pitchFamily="34" charset="0"/>
                <a:cs typeface="Times New Roman" panose="02020603050405020304" pitchFamily="18" charset="0"/>
              </a:rPr>
              <a:t> solved the "Gold Medal Error" in trade economics by accounting for </a:t>
            </a:r>
            <a:r>
              <a:rPr lang="en-US" sz="2000" b="1" dirty="0">
                <a:ea typeface="Calibri" panose="020F0502020204030204" pitchFamily="34" charset="0"/>
                <a:cs typeface="Times New Roman" panose="02020603050405020304" pitchFamily="18" charset="0"/>
              </a:rPr>
              <a:t>Multilateral Resistance</a:t>
            </a:r>
            <a:r>
              <a:rPr lang="en-US" sz="2000" dirty="0">
                <a:ea typeface="Calibri" panose="020F0502020204030204" pitchFamily="34" charset="0"/>
                <a:cs typeface="Times New Roman" panose="02020603050405020304" pitchFamily="18" charset="0"/>
              </a:rPr>
              <a:t>.</a:t>
            </a:r>
            <a:endParaRPr lang="ru-RU"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542059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en-US" sz="3600" b="1" dirty="0">
                <a:solidFill>
                  <a:srgbClr val="0070C0"/>
                </a:solidFill>
                <a:latin typeface="+mn-lt"/>
              </a:rPr>
              <a:t>SECTION 6: </a:t>
            </a:r>
            <a:r>
              <a:rPr lang="en-US" sz="3600" b="1" dirty="0">
                <a:latin typeface="+mn-lt"/>
              </a:rPr>
              <a:t>Synthesis – Putting It All Together </a:t>
            </a:r>
            <a:endParaRPr lang="ru-RU" sz="44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753358"/>
          </a:xfrm>
        </p:spPr>
        <p:txBody>
          <a:bodyPr>
            <a:noAutofit/>
          </a:bodyPr>
          <a:lstStyle/>
          <a:p>
            <a:pPr marL="0" indent="0">
              <a:lnSpc>
                <a:spcPct val="150000"/>
              </a:lnSpc>
              <a:spcBef>
                <a:spcPts val="1200"/>
              </a:spcBef>
              <a:spcAft>
                <a:spcPts val="1200"/>
              </a:spcAft>
              <a:buNone/>
            </a:pPr>
            <a:r>
              <a:rPr lang="en-US" sz="2400" b="1" i="1" dirty="0"/>
              <a:t>When to Use Which Model?</a:t>
            </a:r>
            <a:endParaRPr lang="en-US" sz="1100" b="1" i="1"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3" name="Таблица 2"/>
          <p:cNvGraphicFramePr>
            <a:graphicFrameLocks noGrp="1"/>
          </p:cNvGraphicFramePr>
          <p:nvPr>
            <p:extLst>
              <p:ext uri="{D42A27DB-BD31-4B8C-83A1-F6EECF244321}">
                <p14:modId xmlns:p14="http://schemas.microsoft.com/office/powerpoint/2010/main" val="1554997914"/>
              </p:ext>
            </p:extLst>
          </p:nvPr>
        </p:nvGraphicFramePr>
        <p:xfrm>
          <a:off x="575627" y="2387600"/>
          <a:ext cx="7267892" cy="3657599"/>
        </p:xfrm>
        <a:graphic>
          <a:graphicData uri="http://schemas.openxmlformats.org/drawingml/2006/table">
            <a:tbl>
              <a:tblPr firstRow="1" firstCol="1" bandRow="1">
                <a:tableStyleId>{BC89EF96-8CEA-46FF-86C4-4CE0E7609802}</a:tableStyleId>
              </a:tblPr>
              <a:tblGrid>
                <a:gridCol w="3633946">
                  <a:extLst>
                    <a:ext uri="{9D8B030D-6E8A-4147-A177-3AD203B41FA5}">
                      <a16:colId xmlns:a16="http://schemas.microsoft.com/office/drawing/2014/main" val="324259239"/>
                    </a:ext>
                  </a:extLst>
                </a:gridCol>
                <a:gridCol w="3633946">
                  <a:extLst>
                    <a:ext uri="{9D8B030D-6E8A-4147-A177-3AD203B41FA5}">
                      <a16:colId xmlns:a16="http://schemas.microsoft.com/office/drawing/2014/main" val="2202084659"/>
                    </a:ext>
                  </a:extLst>
                </a:gridCol>
              </a:tblGrid>
              <a:tr h="332509">
                <a:tc>
                  <a:txBody>
                    <a:bodyPr/>
                    <a:lstStyle/>
                    <a:p>
                      <a:pPr marL="0" marR="0">
                        <a:spcBef>
                          <a:spcPts val="0"/>
                        </a:spcBef>
                        <a:spcAft>
                          <a:spcPts val="0"/>
                        </a:spcAft>
                      </a:pPr>
                      <a:r>
                        <a:rPr lang="ru-RU" sz="2000">
                          <a:effectLst/>
                          <a:latin typeface="+mn-lt"/>
                        </a:rPr>
                        <a:t>Research Question</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latin typeface="+mn-lt"/>
                        </a:rPr>
                        <a:t>Best Model</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556801"/>
                  </a:ext>
                </a:extLst>
              </a:tr>
              <a:tr h="665018">
                <a:tc>
                  <a:txBody>
                    <a:bodyPr/>
                    <a:lstStyle/>
                    <a:p>
                      <a:pPr marL="0" marR="0">
                        <a:spcBef>
                          <a:spcPts val="0"/>
                        </a:spcBef>
                        <a:spcAft>
                          <a:spcPts val="0"/>
                        </a:spcAft>
                      </a:pPr>
                      <a:r>
                        <a:rPr lang="en-US" sz="2000">
                          <a:effectLst/>
                          <a:latin typeface="+mn-lt"/>
                        </a:rPr>
                        <a:t>Who gains/loses from a tariff in the short run?</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latin typeface="+mn-lt"/>
                        </a:rPr>
                        <a:t>Specific-factors</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837425"/>
                  </a:ext>
                </a:extLst>
              </a:tr>
              <a:tr h="665018">
                <a:tc>
                  <a:txBody>
                    <a:bodyPr/>
                    <a:lstStyle/>
                    <a:p>
                      <a:pPr marL="0" marR="0">
                        <a:spcBef>
                          <a:spcPts val="0"/>
                        </a:spcBef>
                        <a:spcAft>
                          <a:spcPts val="0"/>
                        </a:spcAft>
                      </a:pPr>
                      <a:r>
                        <a:rPr lang="en-US" sz="2000">
                          <a:effectLst/>
                          <a:latin typeface="+mn-lt"/>
                        </a:rPr>
                        <a:t>Why do similar countries trade so much?</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latin typeface="+mn-lt"/>
                        </a:rPr>
                        <a:t>Monopolistic competition / IIT</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1123496"/>
                  </a:ext>
                </a:extLst>
              </a:tr>
              <a:tr h="665018">
                <a:tc>
                  <a:txBody>
                    <a:bodyPr/>
                    <a:lstStyle/>
                    <a:p>
                      <a:pPr marL="0" marR="0">
                        <a:spcBef>
                          <a:spcPts val="0"/>
                        </a:spcBef>
                        <a:spcAft>
                          <a:spcPts val="0"/>
                        </a:spcAft>
                      </a:pPr>
                      <a:r>
                        <a:rPr lang="en-US" sz="2000">
                          <a:effectLst/>
                          <a:latin typeface="+mn-lt"/>
                        </a:rPr>
                        <a:t>Why do large economies trade more with each other?</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latin typeface="+mn-lt"/>
                        </a:rPr>
                        <a:t>Gravity + IRS</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3273390"/>
                  </a:ext>
                </a:extLst>
              </a:tr>
              <a:tr h="665018">
                <a:tc>
                  <a:txBody>
                    <a:bodyPr/>
                    <a:lstStyle/>
                    <a:p>
                      <a:pPr marL="0" marR="0">
                        <a:spcBef>
                          <a:spcPts val="0"/>
                        </a:spcBef>
                        <a:spcAft>
                          <a:spcPts val="0"/>
                        </a:spcAft>
                      </a:pPr>
                      <a:r>
                        <a:rPr lang="en-US" sz="2000">
                          <a:effectLst/>
                          <a:latin typeface="+mn-lt"/>
                        </a:rPr>
                        <a:t>How does a new free trade agreement affect volumes?</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a:effectLst/>
                          <a:latin typeface="+mn-lt"/>
                        </a:rPr>
                        <a:t>Gravity model</a:t>
                      </a:r>
                      <a:endParaRPr lang="ru-RU" sz="180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23909709"/>
                  </a:ext>
                </a:extLst>
              </a:tr>
              <a:tr h="665018">
                <a:tc>
                  <a:txBody>
                    <a:bodyPr/>
                    <a:lstStyle/>
                    <a:p>
                      <a:pPr marL="0" marR="0">
                        <a:spcBef>
                          <a:spcPts val="0"/>
                        </a:spcBef>
                        <a:spcAft>
                          <a:spcPts val="0"/>
                        </a:spcAft>
                      </a:pPr>
                      <a:r>
                        <a:rPr lang="en-US" sz="2000">
                          <a:effectLst/>
                          <a:latin typeface="+mn-lt"/>
                        </a:rPr>
                        <a:t>Why do industries cluster in one location?</a:t>
                      </a:r>
                      <a:endParaRPr lang="ru-RU" sz="18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ru-RU" sz="2000" dirty="0" err="1">
                          <a:effectLst/>
                          <a:latin typeface="+mn-lt"/>
                        </a:rPr>
                        <a:t>External</a:t>
                      </a:r>
                      <a:r>
                        <a:rPr lang="ru-RU" sz="2000" dirty="0">
                          <a:effectLst/>
                          <a:latin typeface="+mn-lt"/>
                        </a:rPr>
                        <a:t> </a:t>
                      </a:r>
                      <a:r>
                        <a:rPr lang="ru-RU" sz="2000" dirty="0" err="1">
                          <a:effectLst/>
                          <a:latin typeface="+mn-lt"/>
                        </a:rPr>
                        <a:t>economies</a:t>
                      </a:r>
                      <a:r>
                        <a:rPr lang="ru-RU" sz="2000" dirty="0">
                          <a:effectLst/>
                          <a:latin typeface="+mn-lt"/>
                        </a:rPr>
                        <a:t> </a:t>
                      </a:r>
                      <a:r>
                        <a:rPr lang="ru-RU" sz="2000" dirty="0" err="1">
                          <a:effectLst/>
                          <a:latin typeface="+mn-lt"/>
                        </a:rPr>
                        <a:t>of</a:t>
                      </a:r>
                      <a:r>
                        <a:rPr lang="ru-RU" sz="2000" dirty="0">
                          <a:effectLst/>
                          <a:latin typeface="+mn-lt"/>
                        </a:rPr>
                        <a:t> </a:t>
                      </a:r>
                      <a:r>
                        <a:rPr lang="ru-RU" sz="2000" dirty="0" err="1">
                          <a:effectLst/>
                          <a:latin typeface="+mn-lt"/>
                        </a:rPr>
                        <a:t>scale</a:t>
                      </a:r>
                      <a:endParaRPr lang="ru-RU" sz="18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75124491"/>
                  </a:ext>
                </a:extLst>
              </a:tr>
            </a:tbl>
          </a:graphicData>
        </a:graphic>
      </p:graphicFrame>
    </p:spTree>
    <p:extLst>
      <p:ext uri="{BB962C8B-B14F-4D97-AF65-F5344CB8AC3E}">
        <p14:creationId xmlns:p14="http://schemas.microsoft.com/office/powerpoint/2010/main" val="187324455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891209"/>
          </a:xfrm>
        </p:spPr>
        <p:txBody>
          <a:bodyPr>
            <a:noAutofit/>
          </a:bodyPr>
          <a:lstStyle/>
          <a:p>
            <a:r>
              <a:rPr lang="ru-RU" sz="3600" dirty="0" err="1">
                <a:latin typeface="+mn-lt"/>
              </a:rPr>
              <a:t>Review</a:t>
            </a:r>
            <a:r>
              <a:rPr lang="ru-RU" sz="3600" dirty="0">
                <a:latin typeface="+mn-lt"/>
              </a:rPr>
              <a:t> </a:t>
            </a:r>
            <a:r>
              <a:rPr lang="ru-RU" sz="3600" dirty="0" err="1">
                <a:latin typeface="+mn-lt"/>
              </a:rPr>
              <a:t>Questions</a:t>
            </a:r>
            <a:endParaRPr lang="ru-RU" sz="3600" dirty="0">
              <a:latin typeface="+mn-lt"/>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34242"/>
            <a:ext cx="7729438" cy="4681060"/>
          </a:xfrm>
        </p:spPr>
        <p:txBody>
          <a:bodyPr>
            <a:noAutofit/>
          </a:bodyPr>
          <a:lstStyle/>
          <a:p>
            <a:pPr marL="0" indent="0">
              <a:lnSpc>
                <a:spcPct val="150000"/>
              </a:lnSpc>
              <a:spcBef>
                <a:spcPts val="1200"/>
              </a:spcBef>
              <a:spcAft>
                <a:spcPts val="1200"/>
              </a:spcAft>
              <a:buNone/>
            </a:pPr>
            <a:endParaRPr lang="ru-RU" sz="2400" dirty="0" smtClean="0">
              <a:solidFill>
                <a:srgbClr val="0F1115"/>
              </a:solidFill>
              <a:effectLst/>
              <a:ea typeface="Calibri" panose="020F0502020204030204" pitchFamily="34" charset="0"/>
              <a:cs typeface="Times New Roman" panose="02020603050405020304" pitchFamily="18" charset="0"/>
            </a:endParaRPr>
          </a:p>
          <a:p>
            <a:pPr marL="173038" indent="0">
              <a:lnSpc>
                <a:spcPct val="150000"/>
              </a:lnSpc>
              <a:buNone/>
            </a:pPr>
            <a:endParaRPr lang="en-US" sz="14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Прямоугольник 2"/>
          <p:cNvSpPr/>
          <p:nvPr/>
        </p:nvSpPr>
        <p:spPr>
          <a:xfrm>
            <a:off x="429042" y="1373582"/>
            <a:ext cx="7383998" cy="4401205"/>
          </a:xfrm>
          <a:prstGeom prst="rect">
            <a:avLst/>
          </a:prstGeom>
        </p:spPr>
        <p:txBody>
          <a:bodyPr wrap="square">
            <a:spAutoFit/>
          </a:bodyPr>
          <a:lstStyle/>
          <a:p>
            <a:pPr marL="342900" marR="0" lvl="0" indent="-342900">
              <a:spcBef>
                <a:spcPts val="0"/>
              </a:spcBef>
              <a:spcAft>
                <a:spcPts val="0"/>
              </a:spcAft>
              <a:tabLst>
                <a:tab pos="457200" algn="l"/>
              </a:tabLst>
            </a:pPr>
            <a:r>
              <a:rPr lang="en-US" sz="2000" b="1" dirty="0">
                <a:solidFill>
                  <a:srgbClr val="0F1115"/>
                </a:solidFill>
                <a:ea typeface="Times New Roman" panose="02020603050405020304" pitchFamily="18" charset="0"/>
                <a:cs typeface="Times New Roman" panose="02020603050405020304" pitchFamily="18" charset="0"/>
              </a:rPr>
              <a:t>Short answer:</a:t>
            </a:r>
            <a:r>
              <a:rPr lang="en-US" sz="2000" dirty="0">
                <a:solidFill>
                  <a:srgbClr val="0F1115"/>
                </a:solidFill>
                <a:ea typeface="Times New Roman" panose="02020603050405020304" pitchFamily="18" charset="0"/>
                <a:cs typeface="Times New Roman" panose="02020603050405020304" pitchFamily="18" charset="0"/>
              </a:rPr>
              <a:t> In the specific-factors model, why do landowners lose from a rise in manufactured goods prices? </a:t>
            </a:r>
            <a:r>
              <a:rPr lang="ru-RU" sz="2000" dirty="0" err="1">
                <a:solidFill>
                  <a:srgbClr val="0F1115"/>
                </a:solidFill>
                <a:ea typeface="Times New Roman" panose="02020603050405020304" pitchFamily="18" charset="0"/>
                <a:cs typeface="Times New Roman" panose="02020603050405020304" pitchFamily="18" charset="0"/>
              </a:rPr>
              <a:t>Be</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specific</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about</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real</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returns</a:t>
            </a:r>
            <a:r>
              <a:rPr lang="ru-RU" sz="2000" dirty="0">
                <a:solidFill>
                  <a:srgbClr val="0F1115"/>
                </a:solidFill>
                <a:ea typeface="Times New Roman" panose="02020603050405020304" pitchFamily="18" charset="0"/>
                <a:cs typeface="Times New Roman" panose="02020603050405020304" pitchFamily="18" charset="0"/>
              </a:rPr>
              <a:t>.</a:t>
            </a:r>
            <a:endParaRPr lang="ru-RU" sz="2000" dirty="0" smtClean="0">
              <a:effectLst/>
              <a:ea typeface="Calibri" panose="020F0502020204030204" pitchFamily="34" charset="0"/>
              <a:cs typeface="Times New Roman" panose="02020603050405020304" pitchFamily="18" charset="0"/>
            </a:endParaRPr>
          </a:p>
          <a:p>
            <a:pPr marL="342900" marR="0" lvl="0" indent="-342900">
              <a:spcBef>
                <a:spcPts val="0"/>
              </a:spcBef>
              <a:spcAft>
                <a:spcPts val="0"/>
              </a:spcAft>
              <a:tabLst>
                <a:tab pos="457200" algn="l"/>
              </a:tabLst>
            </a:pPr>
            <a:r>
              <a:rPr lang="en-US" sz="2000" b="1" dirty="0">
                <a:solidFill>
                  <a:srgbClr val="0F1115"/>
                </a:solidFill>
                <a:ea typeface="Times New Roman" panose="02020603050405020304" pitchFamily="18" charset="0"/>
                <a:cs typeface="Times New Roman" panose="02020603050405020304" pitchFamily="18" charset="0"/>
              </a:rPr>
              <a:t>Numerical:</a:t>
            </a:r>
            <a:r>
              <a:rPr lang="en-US" sz="2000" dirty="0">
                <a:solidFill>
                  <a:srgbClr val="0F1115"/>
                </a:solidFill>
                <a:ea typeface="Times New Roman" panose="02020603050405020304" pitchFamily="18" charset="0"/>
                <a:cs typeface="Times New Roman" panose="02020603050405020304" pitchFamily="18" charset="0"/>
              </a:rPr>
              <a:t> Two countries (Home, Foreign) have identical demand and cost conditions: F=100,c=10,</a:t>
            </a:r>
            <a:r>
              <a:rPr lang="ru-RU" sz="2000" dirty="0">
                <a:solidFill>
                  <a:srgbClr val="0F1115"/>
                </a:solidFill>
                <a:ea typeface="Times New Roman" panose="02020603050405020304" pitchFamily="18" charset="0"/>
                <a:cs typeface="Times New Roman" panose="02020603050405020304" pitchFamily="18" charset="0"/>
              </a:rPr>
              <a:t>σ</a:t>
            </a:r>
            <a:r>
              <a:rPr lang="en-US" sz="2000" dirty="0">
                <a:solidFill>
                  <a:srgbClr val="0F1115"/>
                </a:solidFill>
                <a:ea typeface="Times New Roman" panose="02020603050405020304" pitchFamily="18" charset="0"/>
                <a:cs typeface="Times New Roman" panose="02020603050405020304" pitchFamily="18" charset="0"/>
              </a:rPr>
              <a:t>=3</a:t>
            </a:r>
            <a:r>
              <a:rPr lang="en-US" sz="2000" i="1" dirty="0">
                <a:solidFill>
                  <a:srgbClr val="0F1115"/>
                </a:solidFill>
                <a:ea typeface="Times New Roman" panose="02020603050405020304" pitchFamily="18" charset="0"/>
                <a:cs typeface="Times New Roman" panose="02020603050405020304" pitchFamily="18" charset="0"/>
              </a:rPr>
              <a:t>F</a:t>
            </a:r>
            <a:r>
              <a:rPr lang="en-US" sz="2000" dirty="0">
                <a:solidFill>
                  <a:srgbClr val="0F1115"/>
                </a:solidFill>
                <a:ea typeface="Times New Roman" panose="02020603050405020304" pitchFamily="18" charset="0"/>
                <a:cs typeface="Times New Roman" panose="02020603050405020304" pitchFamily="18" charset="0"/>
              </a:rPr>
              <a:t>=100,</a:t>
            </a:r>
            <a:r>
              <a:rPr lang="en-US" sz="2000" i="1" dirty="0">
                <a:solidFill>
                  <a:srgbClr val="0F1115"/>
                </a:solidFill>
                <a:ea typeface="Times New Roman" panose="02020603050405020304" pitchFamily="18" charset="0"/>
                <a:cs typeface="Times New Roman" panose="02020603050405020304" pitchFamily="18" charset="0"/>
              </a:rPr>
              <a:t>c</a:t>
            </a:r>
            <a:r>
              <a:rPr lang="en-US" sz="2000" dirty="0">
                <a:solidFill>
                  <a:srgbClr val="0F1115"/>
                </a:solidFill>
                <a:ea typeface="Times New Roman" panose="02020603050405020304" pitchFamily="18" charset="0"/>
                <a:cs typeface="Times New Roman" panose="02020603050405020304" pitchFamily="18" charset="0"/>
              </a:rPr>
              <a:t>=10,</a:t>
            </a:r>
            <a:r>
              <a:rPr lang="ru-RU" sz="2000" i="1" dirty="0">
                <a:solidFill>
                  <a:srgbClr val="0F1115"/>
                </a:solidFill>
                <a:ea typeface="Times New Roman" panose="02020603050405020304" pitchFamily="18" charset="0"/>
                <a:cs typeface="Times New Roman" panose="02020603050405020304" pitchFamily="18" charset="0"/>
              </a:rPr>
              <a:t>σ</a:t>
            </a:r>
            <a:r>
              <a:rPr lang="en-US" sz="2000" dirty="0">
                <a:solidFill>
                  <a:srgbClr val="0F1115"/>
                </a:solidFill>
                <a:ea typeface="Times New Roman" panose="02020603050405020304" pitchFamily="18" charset="0"/>
                <a:cs typeface="Times New Roman" panose="02020603050405020304" pitchFamily="18" charset="0"/>
              </a:rPr>
              <a:t>=3. Market size in autarky = 1000. Calculate autarky price and number of firms. Then with trade (market size 2000), recalculate. Show gains from trade.</a:t>
            </a:r>
            <a:endParaRPr lang="ru-RU" sz="2000" dirty="0" smtClean="0">
              <a:effectLst/>
              <a:ea typeface="Calibri" panose="020F0502020204030204" pitchFamily="34" charset="0"/>
              <a:cs typeface="Times New Roman" panose="02020603050405020304" pitchFamily="18" charset="0"/>
            </a:endParaRPr>
          </a:p>
          <a:p>
            <a:pPr marL="342900" marR="0" lvl="0" indent="-342900">
              <a:spcBef>
                <a:spcPts val="0"/>
              </a:spcBef>
              <a:spcAft>
                <a:spcPts val="0"/>
              </a:spcAft>
              <a:tabLst>
                <a:tab pos="457200" algn="l"/>
              </a:tabLst>
            </a:pPr>
            <a:r>
              <a:rPr lang="en-US" sz="2000" b="1" dirty="0">
                <a:solidFill>
                  <a:srgbClr val="0F1115"/>
                </a:solidFill>
                <a:ea typeface="Times New Roman" panose="02020603050405020304" pitchFamily="18" charset="0"/>
                <a:cs typeface="Times New Roman" panose="02020603050405020304" pitchFamily="18" charset="0"/>
              </a:rPr>
              <a:t>Graphical:</a:t>
            </a:r>
            <a:r>
              <a:rPr lang="en-US" sz="2000" dirty="0">
                <a:solidFill>
                  <a:srgbClr val="0F1115"/>
                </a:solidFill>
                <a:ea typeface="Times New Roman" panose="02020603050405020304" pitchFamily="18" charset="0"/>
                <a:cs typeface="Times New Roman" panose="02020603050405020304" pitchFamily="18" charset="0"/>
              </a:rPr>
              <a:t> Draw a diagram showing how labor allocation changes when the price of the import-competing good falls in the specific-factors model. </a:t>
            </a:r>
            <a:r>
              <a:rPr lang="ru-RU" sz="2000" dirty="0" err="1">
                <a:solidFill>
                  <a:srgbClr val="0F1115"/>
                </a:solidFill>
                <a:ea typeface="Times New Roman" panose="02020603050405020304" pitchFamily="18" charset="0"/>
                <a:cs typeface="Times New Roman" panose="02020603050405020304" pitchFamily="18" charset="0"/>
              </a:rPr>
              <a:t>Identify</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winners</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and</a:t>
            </a:r>
            <a:r>
              <a:rPr lang="ru-RU" sz="2000" dirty="0">
                <a:solidFill>
                  <a:srgbClr val="0F1115"/>
                </a:solidFill>
                <a:ea typeface="Times New Roman" panose="02020603050405020304" pitchFamily="18" charset="0"/>
                <a:cs typeface="Times New Roman" panose="02020603050405020304" pitchFamily="18" charset="0"/>
              </a:rPr>
              <a:t> </a:t>
            </a:r>
            <a:r>
              <a:rPr lang="ru-RU" sz="2000" dirty="0" err="1">
                <a:solidFill>
                  <a:srgbClr val="0F1115"/>
                </a:solidFill>
                <a:ea typeface="Times New Roman" panose="02020603050405020304" pitchFamily="18" charset="0"/>
                <a:cs typeface="Times New Roman" panose="02020603050405020304" pitchFamily="18" charset="0"/>
              </a:rPr>
              <a:t>losers</a:t>
            </a:r>
            <a:r>
              <a:rPr lang="ru-RU" sz="2000" dirty="0">
                <a:solidFill>
                  <a:srgbClr val="0F1115"/>
                </a:solidFill>
                <a:ea typeface="Times New Roman" panose="02020603050405020304" pitchFamily="18" charset="0"/>
                <a:cs typeface="Times New Roman" panose="02020603050405020304" pitchFamily="18" charset="0"/>
              </a:rPr>
              <a:t>.</a:t>
            </a:r>
            <a:endParaRPr lang="ru-RU" sz="2000" dirty="0" smtClean="0">
              <a:effectLst/>
              <a:ea typeface="Calibri" panose="020F0502020204030204" pitchFamily="34" charset="0"/>
              <a:cs typeface="Times New Roman" panose="02020603050405020304" pitchFamily="18" charset="0"/>
            </a:endParaRPr>
          </a:p>
          <a:p>
            <a:pPr marL="342900" marR="0" lvl="0" indent="-342900">
              <a:spcBef>
                <a:spcPts val="0"/>
              </a:spcBef>
              <a:spcAft>
                <a:spcPts val="0"/>
              </a:spcAft>
              <a:tabLst>
                <a:tab pos="457200" algn="l"/>
              </a:tabLst>
            </a:pPr>
            <a:r>
              <a:rPr lang="en-US" sz="2000" b="1" dirty="0">
                <a:solidFill>
                  <a:srgbClr val="0F1115"/>
                </a:solidFill>
                <a:ea typeface="Times New Roman" panose="02020603050405020304" pitchFamily="18" charset="0"/>
                <a:cs typeface="Times New Roman" panose="02020603050405020304" pitchFamily="18" charset="0"/>
              </a:rPr>
              <a:t>Data interpretation:</a:t>
            </a:r>
            <a:r>
              <a:rPr lang="en-US" sz="2000" dirty="0">
                <a:solidFill>
                  <a:srgbClr val="0F1115"/>
                </a:solidFill>
                <a:ea typeface="Times New Roman" panose="02020603050405020304" pitchFamily="18" charset="0"/>
                <a:cs typeface="Times New Roman" panose="02020603050405020304" pitchFamily="18" charset="0"/>
              </a:rPr>
              <a:t> The Grubel-Lloyd index for US-Japan auto trade is 0.7. Explain what this means and why it is higher than US-Mexico auto trade (0.2).</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467987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907112" y="326331"/>
            <a:ext cx="11557687" cy="519378"/>
          </a:xfrm>
        </p:spPr>
        <p:txBody>
          <a:bodyPr>
            <a:noAutofit/>
          </a:bodyPr>
          <a:lstStyle/>
          <a:p>
            <a:r>
              <a:rPr lang="ru-RU" sz="3600" dirty="0" err="1" smtClean="0">
                <a:latin typeface="+mn-lt"/>
              </a:rPr>
              <a:t>References</a:t>
            </a:r>
            <a:r>
              <a:rPr lang="ru-RU" sz="3600" dirty="0" smtClean="0">
                <a:latin typeface="+mn-lt"/>
              </a:rPr>
              <a:t> </a:t>
            </a:r>
            <a:endParaRPr lang="ru-RU" sz="4000" dirty="0">
              <a:latin typeface="+mn-lt"/>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7" name="Прямоугольник 6"/>
          <p:cNvSpPr/>
          <p:nvPr/>
        </p:nvSpPr>
        <p:spPr>
          <a:xfrm>
            <a:off x="518160" y="1035318"/>
            <a:ext cx="6096000" cy="2308324"/>
          </a:xfrm>
          <a:prstGeom prst="rect">
            <a:avLst/>
          </a:prstGeom>
        </p:spPr>
        <p:txBody>
          <a:bodyPr>
            <a:spAutoFit/>
          </a:bodyPr>
          <a:lstStyle/>
          <a:p>
            <a:pPr marL="342900" marR="0" lvl="0" indent="-342900">
              <a:spcBef>
                <a:spcPts val="0"/>
              </a:spcBef>
              <a:spcAft>
                <a:spcPts val="0"/>
              </a:spcAft>
              <a:buSzPts val="1000"/>
              <a:buFont typeface="Symbol" panose="05050102010706020507" pitchFamily="18" charset="2"/>
              <a:buChar char=""/>
              <a:tabLst>
                <a:tab pos="457200" algn="l"/>
              </a:tabLst>
            </a:pPr>
            <a:r>
              <a:rPr lang="en-US" dirty="0">
                <a:solidFill>
                  <a:srgbClr val="0F1115"/>
                </a:solidFill>
                <a:ea typeface="Times New Roman" panose="02020603050405020304" pitchFamily="18" charset="0"/>
                <a:cs typeface="Times New Roman" panose="02020603050405020304" pitchFamily="18" charset="0"/>
              </a:rPr>
              <a:t>Ricardo, D. (1817). </a:t>
            </a:r>
            <a:r>
              <a:rPr lang="en-US" i="1" dirty="0">
                <a:solidFill>
                  <a:srgbClr val="0F1115"/>
                </a:solidFill>
                <a:ea typeface="Times New Roman" panose="02020603050405020304" pitchFamily="18" charset="0"/>
                <a:cs typeface="Times New Roman" panose="02020603050405020304" pitchFamily="18" charset="0"/>
              </a:rPr>
              <a:t>On the Principles of Political Economy and Taxation</a:t>
            </a:r>
            <a:r>
              <a:rPr lang="en-US" dirty="0">
                <a:solidFill>
                  <a:srgbClr val="0F1115"/>
                </a:solidFill>
                <a:ea typeface="Times New Roman" panose="02020603050405020304" pitchFamily="18" charset="0"/>
                <a:cs typeface="Times New Roman" panose="02020603050405020304" pitchFamily="18" charset="0"/>
              </a:rPr>
              <a:t>. </a:t>
            </a:r>
            <a:r>
              <a:rPr lang="ru-RU" dirty="0">
                <a:solidFill>
                  <a:srgbClr val="0F1115"/>
                </a:solidFill>
                <a:ea typeface="Times New Roman" panose="02020603050405020304" pitchFamily="18" charset="0"/>
                <a:cs typeface="Times New Roman" panose="02020603050405020304" pitchFamily="18" charset="0"/>
              </a:rPr>
              <a:t>(</a:t>
            </a:r>
            <a:r>
              <a:rPr lang="ru-RU" dirty="0" err="1">
                <a:solidFill>
                  <a:srgbClr val="0F1115"/>
                </a:solidFill>
                <a:ea typeface="Times New Roman" panose="02020603050405020304" pitchFamily="18" charset="0"/>
                <a:cs typeface="Times New Roman" panose="02020603050405020304" pitchFamily="18" charset="0"/>
              </a:rPr>
              <a:t>Ch</a:t>
            </a:r>
            <a:r>
              <a:rPr lang="ru-RU" dirty="0">
                <a:solidFill>
                  <a:srgbClr val="0F1115"/>
                </a:solidFill>
                <a:ea typeface="Times New Roman" panose="02020603050405020304" pitchFamily="18" charset="0"/>
                <a:cs typeface="Times New Roman" panose="02020603050405020304" pitchFamily="18" charset="0"/>
              </a:rPr>
              <a:t>. 7)</a:t>
            </a:r>
            <a:endParaRPr lang="ru-RU" sz="1600" dirty="0" smtClean="0">
              <a:solidFill>
                <a:srgbClr val="0F1115"/>
              </a:solidFill>
              <a:effectLst/>
              <a:ea typeface="Calibri" panose="020F0502020204030204" pitchFamily="34" charset="0"/>
              <a:cs typeface="Times New Roman" panose="02020603050405020304" pitchFamily="18"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err="1">
                <a:solidFill>
                  <a:srgbClr val="0F1115"/>
                </a:solidFill>
                <a:ea typeface="Times New Roman" panose="02020603050405020304" pitchFamily="18" charset="0"/>
                <a:cs typeface="Times New Roman" panose="02020603050405020304" pitchFamily="18" charset="0"/>
              </a:rPr>
              <a:t>Heckscher</a:t>
            </a:r>
            <a:r>
              <a:rPr lang="en-US" dirty="0">
                <a:solidFill>
                  <a:srgbClr val="0F1115"/>
                </a:solidFill>
                <a:ea typeface="Times New Roman" panose="02020603050405020304" pitchFamily="18" charset="0"/>
                <a:cs typeface="Times New Roman" panose="02020603050405020304" pitchFamily="18" charset="0"/>
              </a:rPr>
              <a:t>, E., &amp; Ohlin, B. (1933). </a:t>
            </a:r>
            <a:r>
              <a:rPr lang="en-US" i="1" dirty="0">
                <a:solidFill>
                  <a:srgbClr val="0F1115"/>
                </a:solidFill>
                <a:ea typeface="Times New Roman" panose="02020603050405020304" pitchFamily="18" charset="0"/>
                <a:cs typeface="Times New Roman" panose="02020603050405020304" pitchFamily="18" charset="0"/>
              </a:rPr>
              <a:t>Interregional and International Trade</a:t>
            </a:r>
            <a:r>
              <a:rPr lang="en-US" dirty="0">
                <a:solidFill>
                  <a:srgbClr val="0F1115"/>
                </a:solidFill>
                <a:ea typeface="Times New Roman" panose="02020603050405020304" pitchFamily="18" charset="0"/>
                <a:cs typeface="Times New Roman" panose="02020603050405020304" pitchFamily="18" charset="0"/>
              </a:rPr>
              <a:t>.</a:t>
            </a:r>
            <a:endParaRPr lang="ru-RU" sz="1600" dirty="0" smtClean="0">
              <a:solidFill>
                <a:srgbClr val="0F1115"/>
              </a:solidFill>
              <a:effectLst/>
              <a:ea typeface="Calibri" panose="020F0502020204030204" pitchFamily="34" charset="0"/>
              <a:cs typeface="Times New Roman" panose="02020603050405020304" pitchFamily="18"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solidFill>
                  <a:srgbClr val="0F1115"/>
                </a:solidFill>
                <a:ea typeface="Times New Roman" panose="02020603050405020304" pitchFamily="18" charset="0"/>
                <a:cs typeface="Times New Roman" panose="02020603050405020304" pitchFamily="18" charset="0"/>
              </a:rPr>
              <a:t>Leontief, W. (1953). Domestic Production and Foreign Trade. </a:t>
            </a:r>
            <a:r>
              <a:rPr lang="en-US" i="1" dirty="0">
                <a:solidFill>
                  <a:srgbClr val="0F1115"/>
                </a:solidFill>
                <a:ea typeface="Times New Roman" panose="02020603050405020304" pitchFamily="18" charset="0"/>
                <a:cs typeface="Times New Roman" panose="02020603050405020304" pitchFamily="18" charset="0"/>
              </a:rPr>
              <a:t>Proceedings of the American Philosophical Society</a:t>
            </a:r>
            <a:r>
              <a:rPr lang="en-US" dirty="0">
                <a:solidFill>
                  <a:srgbClr val="0F1115"/>
                </a:solidFill>
                <a:ea typeface="Times New Roman" panose="02020603050405020304" pitchFamily="18" charset="0"/>
                <a:cs typeface="Times New Roman" panose="02020603050405020304" pitchFamily="18" charset="0"/>
              </a:rPr>
              <a:t>.</a:t>
            </a:r>
            <a:endParaRPr lang="ru-RU" sz="1600" dirty="0" smtClean="0">
              <a:solidFill>
                <a:srgbClr val="0F1115"/>
              </a:solidFill>
              <a:effectLst/>
              <a:ea typeface="Calibri" panose="020F0502020204030204" pitchFamily="34" charset="0"/>
              <a:cs typeface="Times New Roman" panose="02020603050405020304" pitchFamily="18"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solidFill>
                  <a:srgbClr val="0F1115"/>
                </a:solidFill>
                <a:ea typeface="Times New Roman" panose="02020603050405020304" pitchFamily="18" charset="0"/>
                <a:cs typeface="Times New Roman" panose="02020603050405020304" pitchFamily="18" charset="0"/>
              </a:rPr>
              <a:t>Samuelson, P. (1948). International Trade and the </a:t>
            </a:r>
            <a:r>
              <a:rPr lang="en-US" dirty="0" err="1">
                <a:solidFill>
                  <a:srgbClr val="0F1115"/>
                </a:solidFill>
                <a:ea typeface="Times New Roman" panose="02020603050405020304" pitchFamily="18" charset="0"/>
                <a:cs typeface="Times New Roman" panose="02020603050405020304" pitchFamily="18" charset="0"/>
              </a:rPr>
              <a:t>Equalisation</a:t>
            </a:r>
            <a:r>
              <a:rPr lang="en-US" dirty="0">
                <a:solidFill>
                  <a:srgbClr val="0F1115"/>
                </a:solidFill>
                <a:ea typeface="Times New Roman" panose="02020603050405020304" pitchFamily="18" charset="0"/>
                <a:cs typeface="Times New Roman" panose="02020603050405020304" pitchFamily="18" charset="0"/>
              </a:rPr>
              <a:t> of Factor Prices. </a:t>
            </a:r>
            <a:r>
              <a:rPr lang="ru-RU" i="1" dirty="0" err="1">
                <a:solidFill>
                  <a:srgbClr val="0F1115"/>
                </a:solidFill>
                <a:ea typeface="Times New Roman" panose="02020603050405020304" pitchFamily="18" charset="0"/>
                <a:cs typeface="Times New Roman" panose="02020603050405020304" pitchFamily="18" charset="0"/>
              </a:rPr>
              <a:t>Economic</a:t>
            </a:r>
            <a:r>
              <a:rPr lang="ru-RU" i="1" dirty="0">
                <a:solidFill>
                  <a:srgbClr val="0F1115"/>
                </a:solidFill>
                <a:ea typeface="Times New Roman" panose="02020603050405020304" pitchFamily="18" charset="0"/>
                <a:cs typeface="Times New Roman" panose="02020603050405020304" pitchFamily="18" charset="0"/>
              </a:rPr>
              <a:t> </a:t>
            </a:r>
            <a:r>
              <a:rPr lang="ru-RU" i="1" dirty="0" err="1">
                <a:solidFill>
                  <a:srgbClr val="0F1115"/>
                </a:solidFill>
                <a:ea typeface="Times New Roman" panose="02020603050405020304" pitchFamily="18" charset="0"/>
                <a:cs typeface="Times New Roman" panose="02020603050405020304" pitchFamily="18" charset="0"/>
              </a:rPr>
              <a:t>Journal</a:t>
            </a:r>
            <a:r>
              <a:rPr lang="ru-RU" dirty="0">
                <a:solidFill>
                  <a:srgbClr val="0F1115"/>
                </a:solidFill>
                <a:ea typeface="Times New Roman" panose="02020603050405020304" pitchFamily="18" charset="0"/>
                <a:cs typeface="Times New Roman" panose="02020603050405020304" pitchFamily="18" charset="0"/>
              </a:rPr>
              <a:t>.</a:t>
            </a:r>
            <a:endParaRPr lang="ru-RU" sz="1600" dirty="0">
              <a:solidFill>
                <a:srgbClr val="0F1115"/>
              </a:solidFill>
              <a:effectLst/>
              <a:ea typeface="Calibri" panose="020F0502020204030204" pitchFamily="34" charset="0"/>
              <a:cs typeface="Times New Roman" panose="02020603050405020304" pitchFamily="18" charset="0"/>
            </a:endParaRPr>
          </a:p>
        </p:txBody>
      </p:sp>
      <p:sp>
        <p:nvSpPr>
          <p:cNvPr id="8" name="Прямоугольник 7"/>
          <p:cNvSpPr/>
          <p:nvPr/>
        </p:nvSpPr>
        <p:spPr>
          <a:xfrm>
            <a:off x="518160" y="3295949"/>
            <a:ext cx="6096000" cy="1754326"/>
          </a:xfrm>
          <a:prstGeom prst="rect">
            <a:avLst/>
          </a:prstGeom>
        </p:spPr>
        <p:txBody>
          <a:bodyPr>
            <a:spAutoFit/>
          </a:bodyPr>
          <a:lstStyle/>
          <a:p>
            <a:pPr marL="342900" marR="0" lvl="0" indent="-342900">
              <a:spcBef>
                <a:spcPts val="0"/>
              </a:spcBef>
              <a:spcAft>
                <a:spcPts val="0"/>
              </a:spcAft>
              <a:buSzPts val="1000"/>
              <a:buFont typeface="Symbol" panose="05050102010706020507" pitchFamily="18" charset="2"/>
              <a:buChar char=""/>
              <a:tabLst>
                <a:tab pos="457200" algn="l"/>
              </a:tabLst>
            </a:pPr>
            <a:r>
              <a:rPr lang="en-US" dirty="0">
                <a:solidFill>
                  <a:srgbClr val="0F1115"/>
                </a:solidFill>
                <a:ea typeface="Times New Roman" panose="02020603050405020304" pitchFamily="18" charset="0"/>
                <a:cs typeface="Times New Roman" panose="02020603050405020304" pitchFamily="18" charset="0"/>
              </a:rPr>
              <a:t>Jones, R. (1971). A Three-Factor Model in Theory, Trade, and History. </a:t>
            </a:r>
            <a:r>
              <a:rPr lang="ru-RU" i="1" dirty="0" err="1">
                <a:solidFill>
                  <a:srgbClr val="0F1115"/>
                </a:solidFill>
                <a:ea typeface="Times New Roman" panose="02020603050405020304" pitchFamily="18" charset="0"/>
                <a:cs typeface="Times New Roman" panose="02020603050405020304" pitchFamily="18" charset="0"/>
              </a:rPr>
              <a:t>Trade</a:t>
            </a:r>
            <a:r>
              <a:rPr lang="ru-RU" i="1" dirty="0">
                <a:solidFill>
                  <a:srgbClr val="0F1115"/>
                </a:solidFill>
                <a:ea typeface="Times New Roman" panose="02020603050405020304" pitchFamily="18" charset="0"/>
                <a:cs typeface="Times New Roman" panose="02020603050405020304" pitchFamily="18" charset="0"/>
              </a:rPr>
              <a:t>, </a:t>
            </a:r>
            <a:r>
              <a:rPr lang="ru-RU" i="1" dirty="0" err="1">
                <a:solidFill>
                  <a:srgbClr val="0F1115"/>
                </a:solidFill>
                <a:ea typeface="Times New Roman" panose="02020603050405020304" pitchFamily="18" charset="0"/>
                <a:cs typeface="Times New Roman" panose="02020603050405020304" pitchFamily="18" charset="0"/>
              </a:rPr>
              <a:t>Balance</a:t>
            </a:r>
            <a:r>
              <a:rPr lang="ru-RU" i="1" dirty="0">
                <a:solidFill>
                  <a:srgbClr val="0F1115"/>
                </a:solidFill>
                <a:ea typeface="Times New Roman" panose="02020603050405020304" pitchFamily="18" charset="0"/>
                <a:cs typeface="Times New Roman" panose="02020603050405020304" pitchFamily="18" charset="0"/>
              </a:rPr>
              <a:t> </a:t>
            </a:r>
            <a:r>
              <a:rPr lang="ru-RU" i="1" dirty="0" err="1">
                <a:solidFill>
                  <a:srgbClr val="0F1115"/>
                </a:solidFill>
                <a:ea typeface="Times New Roman" panose="02020603050405020304" pitchFamily="18" charset="0"/>
                <a:cs typeface="Times New Roman" panose="02020603050405020304" pitchFamily="18" charset="0"/>
              </a:rPr>
              <a:t>of</a:t>
            </a:r>
            <a:r>
              <a:rPr lang="ru-RU" i="1" dirty="0">
                <a:solidFill>
                  <a:srgbClr val="0F1115"/>
                </a:solidFill>
                <a:ea typeface="Times New Roman" panose="02020603050405020304" pitchFamily="18" charset="0"/>
                <a:cs typeface="Times New Roman" panose="02020603050405020304" pitchFamily="18" charset="0"/>
              </a:rPr>
              <a:t> </a:t>
            </a:r>
            <a:r>
              <a:rPr lang="ru-RU" i="1" dirty="0" err="1">
                <a:solidFill>
                  <a:srgbClr val="0F1115"/>
                </a:solidFill>
                <a:ea typeface="Times New Roman" panose="02020603050405020304" pitchFamily="18" charset="0"/>
                <a:cs typeface="Times New Roman" panose="02020603050405020304" pitchFamily="18" charset="0"/>
              </a:rPr>
              <a:t>Payments</a:t>
            </a:r>
            <a:r>
              <a:rPr lang="ru-RU" i="1" dirty="0">
                <a:solidFill>
                  <a:srgbClr val="0F1115"/>
                </a:solidFill>
                <a:ea typeface="Times New Roman" panose="02020603050405020304" pitchFamily="18" charset="0"/>
                <a:cs typeface="Times New Roman" panose="02020603050405020304" pitchFamily="18" charset="0"/>
              </a:rPr>
              <a:t>, </a:t>
            </a:r>
            <a:r>
              <a:rPr lang="ru-RU" i="1" dirty="0" err="1">
                <a:solidFill>
                  <a:srgbClr val="0F1115"/>
                </a:solidFill>
                <a:ea typeface="Times New Roman" panose="02020603050405020304" pitchFamily="18" charset="0"/>
                <a:cs typeface="Times New Roman" panose="02020603050405020304" pitchFamily="18" charset="0"/>
              </a:rPr>
              <a:t>and</a:t>
            </a:r>
            <a:r>
              <a:rPr lang="ru-RU" i="1" dirty="0">
                <a:solidFill>
                  <a:srgbClr val="0F1115"/>
                </a:solidFill>
                <a:ea typeface="Times New Roman" panose="02020603050405020304" pitchFamily="18" charset="0"/>
                <a:cs typeface="Times New Roman" panose="02020603050405020304" pitchFamily="18" charset="0"/>
              </a:rPr>
              <a:t> </a:t>
            </a:r>
            <a:r>
              <a:rPr lang="ru-RU" i="1" dirty="0" err="1">
                <a:solidFill>
                  <a:srgbClr val="0F1115"/>
                </a:solidFill>
                <a:ea typeface="Times New Roman" panose="02020603050405020304" pitchFamily="18" charset="0"/>
                <a:cs typeface="Times New Roman" panose="02020603050405020304" pitchFamily="18" charset="0"/>
              </a:rPr>
              <a:t>Growth</a:t>
            </a:r>
            <a:r>
              <a:rPr lang="ru-RU" dirty="0">
                <a:solidFill>
                  <a:srgbClr val="0F1115"/>
                </a:solidFill>
                <a:ea typeface="Times New Roman" panose="02020603050405020304" pitchFamily="18" charset="0"/>
                <a:cs typeface="Times New Roman" panose="02020603050405020304" pitchFamily="18" charset="0"/>
              </a:rPr>
              <a:t>.</a:t>
            </a:r>
            <a:endParaRPr lang="ru-RU" sz="1600" dirty="0" smtClean="0">
              <a:solidFill>
                <a:srgbClr val="0F1115"/>
              </a:solidFill>
              <a:effectLst/>
              <a:ea typeface="Calibri" panose="020F0502020204030204" pitchFamily="34" charset="0"/>
              <a:cs typeface="Times New Roman" panose="02020603050405020304" pitchFamily="18"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solidFill>
                  <a:srgbClr val="0F1115"/>
                </a:solidFill>
                <a:ea typeface="Times New Roman" panose="02020603050405020304" pitchFamily="18" charset="0"/>
                <a:cs typeface="Times New Roman" panose="02020603050405020304" pitchFamily="18" charset="0"/>
              </a:rPr>
              <a:t>Krugman, P. (1979). Increasing Returns, Monopolistic Competition, and </a:t>
            </a:r>
            <a:endParaRPr lang="ru-RU" sz="1600" dirty="0" smtClean="0">
              <a:solidFill>
                <a:srgbClr val="0F1115"/>
              </a:solidFill>
              <a:effectLst/>
              <a:ea typeface="Calibri" panose="020F0502020204030204" pitchFamily="34" charset="0"/>
              <a:cs typeface="Times New Roman" panose="02020603050405020304" pitchFamily="18"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err="1">
                <a:solidFill>
                  <a:srgbClr val="0F1115"/>
                </a:solidFill>
                <a:ea typeface="Times New Roman" panose="02020603050405020304" pitchFamily="18" charset="0"/>
                <a:cs typeface="Times New Roman" panose="02020603050405020304" pitchFamily="18" charset="0"/>
              </a:rPr>
              <a:t>Helpman</a:t>
            </a:r>
            <a:r>
              <a:rPr lang="en-US" dirty="0">
                <a:solidFill>
                  <a:srgbClr val="0F1115"/>
                </a:solidFill>
                <a:ea typeface="Times New Roman" panose="02020603050405020304" pitchFamily="18" charset="0"/>
                <a:cs typeface="Times New Roman" panose="02020603050405020304" pitchFamily="18" charset="0"/>
              </a:rPr>
              <a:t>, E., &amp; Krugman, P. (1985). </a:t>
            </a:r>
            <a:r>
              <a:rPr lang="en-US" i="1" dirty="0">
                <a:solidFill>
                  <a:srgbClr val="0F1115"/>
                </a:solidFill>
                <a:ea typeface="Times New Roman" panose="02020603050405020304" pitchFamily="18" charset="0"/>
                <a:cs typeface="Times New Roman" panose="02020603050405020304" pitchFamily="18" charset="0"/>
              </a:rPr>
              <a:t>Market Structure and Foreign Trade</a:t>
            </a:r>
            <a:r>
              <a:rPr lang="en-US" dirty="0">
                <a:solidFill>
                  <a:srgbClr val="0F1115"/>
                </a:solidFill>
                <a:ea typeface="Times New Roman" panose="02020603050405020304" pitchFamily="18" charset="0"/>
                <a:cs typeface="Times New Roman" panose="02020603050405020304" pitchFamily="18" charset="0"/>
              </a:rPr>
              <a:t>. </a:t>
            </a:r>
            <a:r>
              <a:rPr lang="ru-RU" dirty="0">
                <a:solidFill>
                  <a:srgbClr val="0F1115"/>
                </a:solidFill>
                <a:ea typeface="Times New Roman" panose="02020603050405020304" pitchFamily="18" charset="0"/>
                <a:cs typeface="Times New Roman" panose="02020603050405020304" pitchFamily="18" charset="0"/>
              </a:rPr>
              <a:t>MIT </a:t>
            </a:r>
            <a:r>
              <a:rPr lang="ru-RU" dirty="0" err="1">
                <a:solidFill>
                  <a:srgbClr val="0F1115"/>
                </a:solidFill>
                <a:ea typeface="Times New Roman" panose="02020603050405020304" pitchFamily="18" charset="0"/>
                <a:cs typeface="Times New Roman" panose="02020603050405020304" pitchFamily="18" charset="0"/>
              </a:rPr>
              <a:t>Press</a:t>
            </a:r>
            <a:r>
              <a:rPr lang="ru-RU" dirty="0">
                <a:solidFill>
                  <a:srgbClr val="0F1115"/>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solidFill>
                <a:srgbClr val="0F1115"/>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p:cNvSpPr/>
          <p:nvPr/>
        </p:nvSpPr>
        <p:spPr>
          <a:xfrm>
            <a:off x="7428312" y="2807832"/>
            <a:ext cx="3244671" cy="369332"/>
          </a:xfrm>
          <a:prstGeom prst="rect">
            <a:avLst/>
          </a:prstGeom>
        </p:spPr>
        <p:txBody>
          <a:bodyPr wrap="none">
            <a:spAutoFit/>
          </a:bodyPr>
          <a:lstStyle/>
          <a:p>
            <a:pPr>
              <a:spcBef>
                <a:spcPts val="2400"/>
              </a:spcBef>
              <a:spcAft>
                <a:spcPts val="1200"/>
              </a:spcAft>
            </a:pPr>
            <a:r>
              <a:rPr lang="ru-RU" b="1" dirty="0" err="1">
                <a:solidFill>
                  <a:srgbClr val="0F1115"/>
                </a:solidFill>
                <a:ea typeface="Times New Roman" panose="02020603050405020304" pitchFamily="18" charset="0"/>
                <a:cs typeface="Times New Roman" panose="02020603050405020304" pitchFamily="18" charset="0"/>
              </a:rPr>
              <a:t>Beyond</a:t>
            </a:r>
            <a:r>
              <a:rPr lang="ru-RU" b="1" dirty="0">
                <a:solidFill>
                  <a:srgbClr val="0F1115"/>
                </a:solidFill>
                <a:ea typeface="Times New Roman" panose="02020603050405020304" pitchFamily="18" charset="0"/>
                <a:cs typeface="Times New Roman" panose="02020603050405020304" pitchFamily="18" charset="0"/>
              </a:rPr>
              <a:t> </a:t>
            </a:r>
            <a:r>
              <a:rPr lang="ru-RU" b="1" dirty="0" err="1">
                <a:solidFill>
                  <a:srgbClr val="0F1115"/>
                </a:solidFill>
                <a:ea typeface="Times New Roman" panose="02020603050405020304" pitchFamily="18" charset="0"/>
                <a:cs typeface="Times New Roman" panose="02020603050405020304" pitchFamily="18" charset="0"/>
              </a:rPr>
              <a:t>Comparative</a:t>
            </a:r>
            <a:r>
              <a:rPr lang="ru-RU" b="1" dirty="0">
                <a:solidFill>
                  <a:srgbClr val="0F1115"/>
                </a:solidFill>
                <a:ea typeface="Times New Roman" panose="02020603050405020304" pitchFamily="18" charset="0"/>
                <a:cs typeface="Times New Roman" panose="02020603050405020304" pitchFamily="18" charset="0"/>
              </a:rPr>
              <a:t> </a:t>
            </a:r>
            <a:r>
              <a:rPr lang="ru-RU" b="1" dirty="0" err="1" smtClean="0">
                <a:solidFill>
                  <a:srgbClr val="0F1115"/>
                </a:solidFill>
                <a:ea typeface="Times New Roman" panose="02020603050405020304" pitchFamily="18" charset="0"/>
                <a:cs typeface="Times New Roman" panose="02020603050405020304" pitchFamily="18" charset="0"/>
              </a:rPr>
              <a:t>Advantage</a:t>
            </a:r>
            <a:endParaRPr lang="ru-RU" sz="1600" b="1" dirty="0">
              <a:effectLst/>
              <a:ea typeface="Calibri" panose="020F0502020204030204" pitchFamily="34" charset="0"/>
              <a:cs typeface="Times New Roman" panose="02020603050405020304" pitchFamily="18" charset="0"/>
            </a:endParaRPr>
          </a:p>
        </p:txBody>
      </p:sp>
      <p:sp>
        <p:nvSpPr>
          <p:cNvPr id="10" name="Правая фигурная скобка 9"/>
          <p:cNvSpPr/>
          <p:nvPr/>
        </p:nvSpPr>
        <p:spPr>
          <a:xfrm>
            <a:off x="6360160" y="934721"/>
            <a:ext cx="924560" cy="4115554"/>
          </a:xfrm>
          <a:prstGeom prst="rightBrace">
            <a:avLst>
              <a:gd name="adj1" fmla="val 8333"/>
              <a:gd name="adj2" fmla="val 50741"/>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ru-RU"/>
          </a:p>
        </p:txBody>
      </p:sp>
      <p:sp>
        <p:nvSpPr>
          <p:cNvPr id="11" name="Прямоугольник 10"/>
          <p:cNvSpPr/>
          <p:nvPr/>
        </p:nvSpPr>
        <p:spPr>
          <a:xfrm>
            <a:off x="589956" y="5053947"/>
            <a:ext cx="6096000" cy="1200329"/>
          </a:xfrm>
          <a:prstGeom prst="rect">
            <a:avLst/>
          </a:prstGeom>
        </p:spPr>
        <p:txBody>
          <a:bodyPr>
            <a:spAutoFit/>
          </a:bodyPr>
          <a:lstStyle/>
          <a:p>
            <a:pPr marL="285750" indent="-285750">
              <a:buFont typeface="Arial" panose="020B0604020202020204" pitchFamily="34" charset="0"/>
              <a:buChar char="•"/>
            </a:pPr>
            <a:r>
              <a:rPr lang="en-US" dirty="0">
                <a:solidFill>
                  <a:srgbClr val="0F1115"/>
                </a:solidFill>
                <a:ea typeface="Times New Roman" panose="02020603050405020304" pitchFamily="18" charset="0"/>
                <a:cs typeface="Times New Roman" panose="02020603050405020304" pitchFamily="18" charset="0"/>
              </a:rPr>
              <a:t>Tinbergen, J. (1962). </a:t>
            </a:r>
            <a:r>
              <a:rPr lang="en-US" i="1" dirty="0">
                <a:solidFill>
                  <a:srgbClr val="0F1115"/>
                </a:solidFill>
                <a:ea typeface="Times New Roman" panose="02020603050405020304" pitchFamily="18" charset="0"/>
                <a:cs typeface="Times New Roman" panose="02020603050405020304" pitchFamily="18" charset="0"/>
              </a:rPr>
              <a:t>Shaping the World Economy</a:t>
            </a:r>
            <a:r>
              <a:rPr lang="en-US" dirty="0">
                <a:solidFill>
                  <a:srgbClr val="0F1115"/>
                </a:solidFill>
                <a:ea typeface="Times New Roman" panose="02020603050405020304" pitchFamily="18" charset="0"/>
                <a:cs typeface="Times New Roman" panose="02020603050405020304" pitchFamily="18" charset="0"/>
              </a:rPr>
              <a:t>. </a:t>
            </a:r>
            <a:r>
              <a:rPr lang="ru-RU" dirty="0" err="1">
                <a:solidFill>
                  <a:srgbClr val="0F1115"/>
                </a:solidFill>
                <a:ea typeface="Times New Roman" panose="02020603050405020304" pitchFamily="18" charset="0"/>
                <a:cs typeface="Times New Roman" panose="02020603050405020304" pitchFamily="18" charset="0"/>
              </a:rPr>
              <a:t>Twentieth</a:t>
            </a:r>
            <a:r>
              <a:rPr lang="ru-RU" dirty="0">
                <a:solidFill>
                  <a:srgbClr val="0F1115"/>
                </a:solidFill>
                <a:ea typeface="Times New Roman" panose="02020603050405020304" pitchFamily="18" charset="0"/>
                <a:cs typeface="Times New Roman" panose="02020603050405020304" pitchFamily="18" charset="0"/>
              </a:rPr>
              <a:t> </a:t>
            </a:r>
            <a:r>
              <a:rPr lang="ru-RU" dirty="0" err="1">
                <a:solidFill>
                  <a:srgbClr val="0F1115"/>
                </a:solidFill>
                <a:ea typeface="Times New Roman" panose="02020603050405020304" pitchFamily="18" charset="0"/>
                <a:cs typeface="Times New Roman" panose="02020603050405020304" pitchFamily="18" charset="0"/>
              </a:rPr>
              <a:t>Century</a:t>
            </a:r>
            <a:r>
              <a:rPr lang="ru-RU" dirty="0">
                <a:solidFill>
                  <a:srgbClr val="0F1115"/>
                </a:solidFill>
                <a:ea typeface="Times New Roman" panose="02020603050405020304" pitchFamily="18" charset="0"/>
                <a:cs typeface="Times New Roman" panose="02020603050405020304" pitchFamily="18" charset="0"/>
              </a:rPr>
              <a:t> </a:t>
            </a:r>
            <a:r>
              <a:rPr lang="ru-RU" dirty="0" err="1" smtClean="0">
                <a:solidFill>
                  <a:srgbClr val="0F1115"/>
                </a:solidFill>
                <a:ea typeface="Times New Roman" panose="02020603050405020304" pitchFamily="18" charset="0"/>
                <a:cs typeface="Times New Roman" panose="02020603050405020304" pitchFamily="18" charset="0"/>
              </a:rPr>
              <a:t>Fund</a:t>
            </a:r>
            <a:r>
              <a:rPr lang="ru-RU" dirty="0" smtClean="0">
                <a:solidFill>
                  <a:srgbClr val="0F1115"/>
                </a:solidFill>
                <a:ea typeface="Times New Roman" panose="02020603050405020304" pitchFamily="18" charset="0"/>
                <a:cs typeface="Times New Roman" panose="02020603050405020304" pitchFamily="18" charset="0"/>
              </a:rPr>
              <a:t>.</a:t>
            </a:r>
            <a:endParaRPr lang="en-US" sz="1600" dirty="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smtClean="0">
                <a:solidFill>
                  <a:srgbClr val="0F1115"/>
                </a:solidFill>
                <a:ea typeface="Times New Roman" panose="02020603050405020304" pitchFamily="18" charset="0"/>
                <a:cs typeface="Times New Roman" panose="02020603050405020304" pitchFamily="18" charset="0"/>
              </a:rPr>
              <a:t>Anderson</a:t>
            </a:r>
            <a:r>
              <a:rPr lang="en-US" dirty="0">
                <a:solidFill>
                  <a:srgbClr val="0F1115"/>
                </a:solidFill>
                <a:ea typeface="Times New Roman" panose="02020603050405020304" pitchFamily="18" charset="0"/>
                <a:cs typeface="Times New Roman" panose="02020603050405020304" pitchFamily="18" charset="0"/>
              </a:rPr>
              <a:t>, J., &amp; van </a:t>
            </a:r>
            <a:r>
              <a:rPr lang="en-US" dirty="0" err="1">
                <a:solidFill>
                  <a:srgbClr val="0F1115"/>
                </a:solidFill>
                <a:ea typeface="Times New Roman" panose="02020603050405020304" pitchFamily="18" charset="0"/>
                <a:cs typeface="Times New Roman" panose="02020603050405020304" pitchFamily="18" charset="0"/>
              </a:rPr>
              <a:t>Wincoop</a:t>
            </a:r>
            <a:r>
              <a:rPr lang="en-US" dirty="0">
                <a:solidFill>
                  <a:srgbClr val="0F1115"/>
                </a:solidFill>
                <a:ea typeface="Times New Roman" panose="02020603050405020304" pitchFamily="18" charset="0"/>
                <a:cs typeface="Times New Roman" panose="02020603050405020304" pitchFamily="18" charset="0"/>
              </a:rPr>
              <a:t>, E. (2003). Gravity with Gravitas. </a:t>
            </a:r>
            <a:r>
              <a:rPr lang="en-US" i="1" dirty="0">
                <a:solidFill>
                  <a:srgbClr val="0F1115"/>
                </a:solidFill>
                <a:ea typeface="Times New Roman" panose="02020603050405020304" pitchFamily="18" charset="0"/>
                <a:cs typeface="Times New Roman" panose="02020603050405020304" pitchFamily="18" charset="0"/>
              </a:rPr>
              <a:t>American Economic Review</a:t>
            </a:r>
            <a:r>
              <a:rPr lang="en-US" dirty="0">
                <a:solidFill>
                  <a:srgbClr val="0F1115"/>
                </a:solidFill>
                <a:ea typeface="Times New Roman" panose="02020603050405020304" pitchFamily="18" charset="0"/>
                <a:cs typeface="Times New Roman" panose="02020603050405020304" pitchFamily="18" charset="0"/>
              </a:rPr>
              <a:t>, 93(1), 170-192.</a:t>
            </a:r>
            <a:endParaRPr lang="ru-RU" sz="1600" dirty="0">
              <a:solidFill>
                <a:srgbClr val="0F1115"/>
              </a:solidFill>
              <a:effectLst/>
              <a:ea typeface="Calibri" panose="020F0502020204030204" pitchFamily="34" charset="0"/>
              <a:cs typeface="Times New Roman" panose="02020603050405020304" pitchFamily="18" charset="0"/>
            </a:endParaRPr>
          </a:p>
        </p:txBody>
      </p:sp>
      <p:sp>
        <p:nvSpPr>
          <p:cNvPr id="12" name="Правая фигурная скобка 11"/>
          <p:cNvSpPr/>
          <p:nvPr/>
        </p:nvSpPr>
        <p:spPr>
          <a:xfrm>
            <a:off x="6368968" y="5114358"/>
            <a:ext cx="915752" cy="1012122"/>
          </a:xfrm>
          <a:prstGeom prst="rightBrace">
            <a:avLst>
              <a:gd name="adj1" fmla="val 8333"/>
              <a:gd name="adj2" fmla="val 50741"/>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ru-RU"/>
          </a:p>
        </p:txBody>
      </p:sp>
      <p:sp>
        <p:nvSpPr>
          <p:cNvPr id="13" name="Прямоугольник 12"/>
          <p:cNvSpPr/>
          <p:nvPr/>
        </p:nvSpPr>
        <p:spPr>
          <a:xfrm>
            <a:off x="7428312" y="5356061"/>
            <a:ext cx="1008931" cy="707886"/>
          </a:xfrm>
          <a:prstGeom prst="rect">
            <a:avLst/>
          </a:prstGeom>
        </p:spPr>
        <p:txBody>
          <a:bodyPr wrap="none">
            <a:spAutoFit/>
          </a:bodyPr>
          <a:lstStyle/>
          <a:p>
            <a:r>
              <a:rPr lang="ru-RU" sz="2000" b="1" dirty="0" err="1" smtClean="0"/>
              <a:t>Gravity</a:t>
            </a:r>
            <a:r>
              <a:rPr lang="ru-RU" sz="2000" b="1" dirty="0" smtClean="0"/>
              <a:t> </a:t>
            </a:r>
            <a:endParaRPr lang="en-US" sz="2000" b="1" dirty="0" smtClean="0"/>
          </a:p>
          <a:p>
            <a:r>
              <a:rPr lang="ru-RU" sz="2000" b="1" dirty="0" err="1" smtClean="0"/>
              <a:t>Mode</a:t>
            </a:r>
            <a:r>
              <a:rPr lang="ru-RU" sz="2000" dirty="0" err="1" smtClean="0"/>
              <a:t>l</a:t>
            </a:r>
            <a:endParaRPr lang="ru-RU" sz="2000" dirty="0"/>
          </a:p>
        </p:txBody>
      </p:sp>
    </p:spTree>
    <p:extLst>
      <p:ext uri="{BB962C8B-B14F-4D97-AF65-F5344CB8AC3E}">
        <p14:creationId xmlns:p14="http://schemas.microsoft.com/office/powerpoint/2010/main" val="294915581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840480" y="2753359"/>
            <a:ext cx="4094480" cy="909003"/>
          </a:xfrm>
        </p:spPr>
        <p:txBody>
          <a:bodyPr>
            <a:normAutofit fontScale="90000"/>
          </a:bodyPr>
          <a:lstStyle/>
          <a:p>
            <a:r>
              <a:rPr lang="en-US" b="1" dirty="0" smtClean="0">
                <a:latin typeface="+mn-lt"/>
              </a:rPr>
              <a:t>Thank you!</a:t>
            </a:r>
            <a:endParaRPr lang="ru-RU" b="1" dirty="0">
              <a:latin typeface="+mn-lt"/>
            </a:endParaRPr>
          </a:p>
        </p:txBody>
      </p:sp>
    </p:spTree>
    <p:extLst>
      <p:ext uri="{BB962C8B-B14F-4D97-AF65-F5344CB8AC3E}">
        <p14:creationId xmlns:p14="http://schemas.microsoft.com/office/powerpoint/2010/main" val="27032174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1296</Words>
  <Application>Microsoft Office PowerPoint</Application>
  <PresentationFormat>Широкоэкранный</PresentationFormat>
  <Paragraphs>183</Paragraphs>
  <Slides>32</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32</vt:i4>
      </vt:variant>
    </vt:vector>
  </HeadingPairs>
  <TitlesOfParts>
    <vt:vector size="40" baseType="lpstr">
      <vt:lpstr>Malgun Gothic</vt:lpstr>
      <vt:lpstr>Arial</vt:lpstr>
      <vt:lpstr>Calibri</vt:lpstr>
      <vt:lpstr>Calibri Light</vt:lpstr>
      <vt:lpstr>Symbol</vt:lpstr>
      <vt:lpstr>Times New Roman</vt:lpstr>
      <vt:lpstr>Wingdings</vt:lpstr>
      <vt:lpstr>Тема Office</vt:lpstr>
      <vt:lpstr>International Trade and Policy</vt:lpstr>
      <vt:lpstr>Презентация PowerPoint</vt:lpstr>
      <vt:lpstr>Table of Contents</vt:lpstr>
      <vt:lpstr>SECTION 1: Introduction – The Limits of Comparative Advantage  1.1. The Standard Model’s Successes and Failures</vt:lpstr>
      <vt:lpstr>SECTION 2: The Specific-Factors Model 2.1 Assumptions and Motivation</vt:lpstr>
      <vt:lpstr>Figure 1.  The Production Function and Diminishing Returns</vt:lpstr>
      <vt:lpstr>Figure 2. The Concave PPF</vt:lpstr>
      <vt:lpstr>Why This Matters for Trade</vt:lpstr>
      <vt:lpstr>Labor Allocation and Wages</vt:lpstr>
      <vt:lpstr>Figure 3. Labor Allocation and Wage Determination in Equilibrium</vt:lpstr>
      <vt:lpstr>Figure 4. Effect of Trade (price change): Labor relocation and wage determination </vt:lpstr>
      <vt:lpstr>Comparison with H-O Table 1: Comparison of the Heckscher-Ohlin and Specific-Factors Models of International Trade</vt:lpstr>
      <vt:lpstr>SECTION 3: Increasing Returns to Scale (IRS) Why IRS Matters for Trade</vt:lpstr>
      <vt:lpstr>Figure 5. Economic of Scale and Average Cost (AC)</vt:lpstr>
      <vt:lpstr>Types of Economies of Scale a. Internal Economies of Scale</vt:lpstr>
      <vt:lpstr>Figure 7. IRS and AC</vt:lpstr>
      <vt:lpstr>Market Structure Consequences</vt:lpstr>
      <vt:lpstr>Figure 8. External Economies of Scale and Trade Path Dependence </vt:lpstr>
      <vt:lpstr>External vs. Internal Economies of Scale: A Side-by-Side</vt:lpstr>
      <vt:lpstr>Limitations &amp; When External Economies Can Fail</vt:lpstr>
      <vt:lpstr>Презентация PowerPoint</vt:lpstr>
      <vt:lpstr>Summary Table of Limitations</vt:lpstr>
      <vt:lpstr>Why It Matters: Key Implications</vt:lpstr>
      <vt:lpstr>The Dixit-Stiglitz-Krugman Model (1977, 1979)</vt:lpstr>
      <vt:lpstr>Figure 7. Krugman Trade Model </vt:lpstr>
      <vt:lpstr>Helpman-Krugman Extensions</vt:lpstr>
      <vt:lpstr>Figure 8. Trade Decomposition </vt:lpstr>
      <vt:lpstr>SECTION 5: The Gravity Model of Trade </vt:lpstr>
      <vt:lpstr>SECTION 6: Synthesis – Putting It All Together </vt:lpstr>
      <vt:lpstr>Review Questions</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Trade and Policy</dc:title>
  <dc:creator>Mubin Abduvaliev</dc:creator>
  <cp:lastModifiedBy>Mubin Abduvaliev</cp:lastModifiedBy>
  <cp:revision>11</cp:revision>
  <dcterms:created xsi:type="dcterms:W3CDTF">2026-04-08T09:08:22Z</dcterms:created>
  <dcterms:modified xsi:type="dcterms:W3CDTF">2026-04-08T11:07:40Z</dcterms:modified>
</cp:coreProperties>
</file>