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Lst>
  <p:sldSz cy="6858000" cx="12192000"/>
  <p:notesSz cx="6858000" cy="9144000"/>
  <p:embeddedFontLst>
    <p:embeddedFont>
      <p:font typeface="Roboto"/>
      <p:regular r:id="rId39"/>
      <p:bold r:id="rId40"/>
      <p:italic r:id="rId41"/>
      <p:boldItalic r:id="rId4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3" roundtripDataSignature="AMtx7miSd6VvmCrBxZhbgtwwtbMjzL2rG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423E8A6A-184F-4F4F-A7F5-4D40FEF32279}">
  <a:tblStyle styleId="{423E8A6A-184F-4F4F-A7F5-4D40FEF32279}" styleName="Table_0">
    <a:wholeTbl>
      <a:tcTxStyle b="off" i="off">
        <a:font>
          <a:latin typeface="Calibri"/>
          <a:ea typeface="Calibri"/>
          <a:cs typeface="Calibri"/>
        </a:font>
        <a:schemeClr val="dk1"/>
      </a:tcTxStyle>
      <a:tcStyle>
        <a:tcBdr>
          <a:left>
            <a:ln cap="flat" cmpd="sng" w="12700">
              <a:solidFill>
                <a:schemeClr val="accent6"/>
              </a:solidFill>
              <a:prstDash val="solid"/>
              <a:round/>
              <a:headEnd len="sm" w="sm" type="none"/>
              <a:tailEnd len="sm" w="sm" type="none"/>
            </a:ln>
          </a:left>
          <a:right>
            <a:ln cap="flat" cmpd="sng" w="12700">
              <a:solidFill>
                <a:schemeClr val="accent6"/>
              </a:solidFill>
              <a:prstDash val="solid"/>
              <a:round/>
              <a:headEnd len="sm" w="sm" type="none"/>
              <a:tailEnd len="sm" w="sm" type="none"/>
            </a:ln>
          </a:right>
          <a:top>
            <a:ln cap="flat" cmpd="sng" w="12700">
              <a:solidFill>
                <a:schemeClr val="accent6"/>
              </a:solidFill>
              <a:prstDash val="solid"/>
              <a:round/>
              <a:headEnd len="sm" w="sm" type="none"/>
              <a:tailEnd len="sm" w="sm" type="none"/>
            </a:ln>
          </a:top>
          <a:bottom>
            <a:ln cap="flat" cmpd="sng" w="12700">
              <a:solidFill>
                <a:schemeClr val="accent6"/>
              </a:solidFill>
              <a:prstDash val="solid"/>
              <a:round/>
              <a:headEnd len="sm" w="sm" type="none"/>
              <a:tailEnd len="sm" w="sm" type="none"/>
            </a:ln>
          </a:bottom>
          <a:insideH>
            <a:ln cap="flat" cmpd="sng" w="12700">
              <a:solidFill>
                <a:schemeClr val="accent6"/>
              </a:solidFill>
              <a:prstDash val="solid"/>
              <a:round/>
              <a:headEnd len="sm" w="sm" type="none"/>
              <a:tailEnd len="sm" w="sm" type="none"/>
            </a:ln>
          </a:insideH>
          <a:insideV>
            <a:ln cap="flat" cmpd="sng" w="12700">
              <a:solidFill>
                <a:schemeClr val="accent6"/>
              </a:solidFill>
              <a:prstDash val="solid"/>
              <a:round/>
              <a:headEnd len="sm" w="sm" type="none"/>
              <a:tailEnd len="sm" w="sm" type="none"/>
            </a:ln>
          </a:insideV>
        </a:tcBdr>
        <a:fill>
          <a:solidFill>
            <a:srgbClr val="EBF1E8"/>
          </a:solidFill>
        </a:fill>
      </a:tcStyle>
    </a:wholeTbl>
    <a:band1H>
      <a:tcTxStyle/>
      <a:tcStyle>
        <a:fill>
          <a:solidFill>
            <a:srgbClr val="D4E2CE"/>
          </a:solidFill>
        </a:fill>
      </a:tcStyle>
    </a:band1H>
    <a:band2H>
      <a:tcTxStyle/>
    </a:band2H>
    <a:band1V>
      <a:tcTxStyle/>
      <a:tcStyle>
        <a:fill>
          <a:solidFill>
            <a:srgbClr val="D4E2CE"/>
          </a:solidFill>
        </a:fill>
      </a:tcStyle>
    </a:band1V>
    <a:band2V>
      <a:tcTxStyle/>
    </a:band2V>
    <a:lastCol>
      <a:tcTxStyle b="on" i="off"/>
    </a:lastCol>
    <a:firstCol>
      <a:tcTxStyle b="on" i="off"/>
    </a:firstCol>
    <a:lastRow>
      <a:tcTxStyle b="on" i="off"/>
      <a:tcStyle>
        <a:tcBdr>
          <a:top>
            <a:ln cap="flat" cmpd="sng" w="25400">
              <a:solidFill>
                <a:schemeClr val="accent6"/>
              </a:solidFill>
              <a:prstDash val="solid"/>
              <a:round/>
              <a:headEnd len="sm" w="sm" type="none"/>
              <a:tailEnd len="sm" w="sm" type="none"/>
            </a:ln>
          </a:top>
        </a:tcBdr>
        <a:fill>
          <a:solidFill>
            <a:srgbClr val="EBF1E8"/>
          </a:solidFill>
        </a:fill>
      </a:tcStyle>
    </a:lastRow>
    <a:seCell>
      <a:tcTxStyle/>
    </a:seCell>
    <a:swCell>
      <a:tcTxStyle/>
    </a:swCell>
    <a:firstRow>
      <a:tcTxStyle b="on" i="off"/>
      <a:tcStyle>
        <a:fill>
          <a:solidFill>
            <a:srgbClr val="EBF1E8"/>
          </a:solidFill>
        </a:fill>
      </a:tcStyle>
    </a:firstRow>
    <a:neCell>
      <a:tcTxStyle/>
    </a:neCell>
    <a:nwCell>
      <a:tcTxStyle/>
    </a:nwCell>
  </a:tblStyle>
  <a:tblStyle styleId="{32D0D097-9E39-4399-901C-94E774231ACF}" styleName="Table_1">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BF1E8"/>
          </a:solidFill>
        </a:fill>
      </a:tcStyle>
    </a:wholeTbl>
    <a:band1H>
      <a:tcTxStyle/>
      <a:tcStyle>
        <a:fill>
          <a:solidFill>
            <a:srgbClr val="D4E2CE"/>
          </a:solidFill>
        </a:fill>
      </a:tcStyle>
    </a:band1H>
    <a:band2H>
      <a:tcTxStyle/>
    </a:band2H>
    <a:band1V>
      <a:tcTxStyle/>
      <a:tcStyle>
        <a:fill>
          <a:solidFill>
            <a:srgbClr val="D4E2CE"/>
          </a:solidFill>
        </a:fill>
      </a:tcStyle>
    </a:band1V>
    <a:band2V>
      <a:tcTxStyle/>
    </a:band2V>
    <a:lastCol>
      <a:tcTxStyle b="on" i="off">
        <a:font>
          <a:latin typeface="Calibri"/>
          <a:ea typeface="Calibri"/>
          <a:cs typeface="Calibri"/>
        </a:font>
        <a:schemeClr val="lt1"/>
      </a:tcTxStyle>
      <a:tcStyle>
        <a:fill>
          <a:solidFill>
            <a:schemeClr val="accent6"/>
          </a:solidFill>
        </a:fill>
      </a:tcStyle>
    </a:lastCol>
    <a:firstCol>
      <a:tcTxStyle b="on" i="off">
        <a:font>
          <a:latin typeface="Calibri"/>
          <a:ea typeface="Calibri"/>
          <a:cs typeface="Calibri"/>
        </a:font>
        <a:schemeClr val="lt1"/>
      </a:tcTxStyle>
      <a:tcStyle>
        <a:fill>
          <a:solidFill>
            <a:schemeClr val="accent6"/>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6"/>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6"/>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font" Target="fonts/Roboto-bold.fntdata"/><Relationship Id="rId20" Type="http://schemas.openxmlformats.org/officeDocument/2006/relationships/slide" Target="slides/slide15.xml"/><Relationship Id="rId42" Type="http://schemas.openxmlformats.org/officeDocument/2006/relationships/font" Target="fonts/Roboto-boldItalic.fntdata"/><Relationship Id="rId41" Type="http://schemas.openxmlformats.org/officeDocument/2006/relationships/font" Target="fonts/Roboto-italic.fntdata"/><Relationship Id="rId22" Type="http://schemas.openxmlformats.org/officeDocument/2006/relationships/slide" Target="slides/slide17.xml"/><Relationship Id="rId21" Type="http://schemas.openxmlformats.org/officeDocument/2006/relationships/slide" Target="slides/slide16.xml"/><Relationship Id="rId43" Type="http://customschemas.google.com/relationships/presentationmetadata" Target="metadata"/><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font" Target="fonts/Roboto-regular.fntdata"/><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3" name="Google Shape;93;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0" name="Google Shape;10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7" name="Google Shape;107;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4" name="Google Shape;114;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1" name="Google Shape;121;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5" name="Google Shape;135;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2" name="Google Shape;142;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1" name="Google Shape;151;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g3979c621fd1_0_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60" name="Google Shape;160;g3979c621fd1_0_19: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 name="Google Shape;161;g3979c621fd1_0_19: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7" name="Google Shape;167;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3979c621fd1_0_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3979c621fd1_0_27: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7" name="Google Shape;177;g3979c621fd1_0_27: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3" name="Google Shape;183;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0" name="Google Shape;190;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9" name="Google Shape;199;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7" name="Google Shape;207;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4" name="Google Shape;224;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3979c621fd1_0_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31" name="Google Shape;231;g3979c621fd1_0_9: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2" name="Google Shape;232;g3979c621fd1_0_9: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7" name="Google Shape;247;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4" name="Google Shape;254;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1" name="Google Shape;261;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9" name="Google Shape;269;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g3979c621fd1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77" name="Google Shape;277;g3979c621fd1_0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8" name="Google Shape;278;g3979c621fd1_0_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4" name="Google Shape;284;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1" name="Google Shape;291;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8" name="Google Shape;298;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5" name="Google Shape;305;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2" name="Google Shape;312;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8" name="Google Shape;328;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5" name="Shape 15"/>
        <p:cNvGrpSpPr/>
        <p:nvPr/>
      </p:nvGrpSpPr>
      <p:grpSpPr>
        <a:xfrm>
          <a:off x="0" y="0"/>
          <a:ext cx="0" cy="0"/>
          <a:chOff x="0" y="0"/>
          <a:chExt cx="0" cy="0"/>
        </a:xfrm>
      </p:grpSpPr>
      <p:sp>
        <p:nvSpPr>
          <p:cNvPr id="16" name="Google Shape;16;p3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21" name="Shape 21"/>
        <p:cNvGrpSpPr/>
        <p:nvPr/>
      </p:nvGrpSpPr>
      <p:grpSpPr>
        <a:xfrm>
          <a:off x="0" y="0"/>
          <a:ext cx="0" cy="0"/>
          <a:chOff x="0" y="0"/>
          <a:chExt cx="0" cy="0"/>
        </a:xfrm>
      </p:grpSpPr>
      <p:sp>
        <p:nvSpPr>
          <p:cNvPr id="22" name="Google Shape;22;p3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24" name="Google Shape;24;p3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25" name="Google Shape;25;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8" name="Shape 28"/>
        <p:cNvGrpSpPr/>
        <p:nvPr/>
      </p:nvGrpSpPr>
      <p:grpSpPr>
        <a:xfrm>
          <a:off x="0" y="0"/>
          <a:ext cx="0" cy="0"/>
          <a:chOff x="0" y="0"/>
          <a:chExt cx="0" cy="0"/>
        </a:xfrm>
      </p:grpSpPr>
      <p:sp>
        <p:nvSpPr>
          <p:cNvPr id="29" name="Google Shape;29;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 name="Google Shape;31;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34" name="Shape 34"/>
        <p:cNvGrpSpPr/>
        <p:nvPr/>
      </p:nvGrpSpPr>
      <p:grpSpPr>
        <a:xfrm>
          <a:off x="0" y="0"/>
          <a:ext cx="0" cy="0"/>
          <a:chOff x="0" y="0"/>
          <a:chExt cx="0" cy="0"/>
        </a:xfrm>
      </p:grpSpPr>
      <p:sp>
        <p:nvSpPr>
          <p:cNvPr id="35" name="Google Shape;35;p3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3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7" name="Google Shape;37;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40" name="Shape 40"/>
        <p:cNvGrpSpPr/>
        <p:nvPr/>
      </p:nvGrpSpPr>
      <p:grpSpPr>
        <a:xfrm>
          <a:off x="0" y="0"/>
          <a:ext cx="0" cy="0"/>
          <a:chOff x="0" y="0"/>
          <a:chExt cx="0" cy="0"/>
        </a:xfrm>
      </p:grpSpPr>
      <p:sp>
        <p:nvSpPr>
          <p:cNvPr id="41" name="Google Shape;41;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3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7" name="Shape 47"/>
        <p:cNvGrpSpPr/>
        <p:nvPr/>
      </p:nvGrpSpPr>
      <p:grpSpPr>
        <a:xfrm>
          <a:off x="0" y="0"/>
          <a:ext cx="0" cy="0"/>
          <a:chOff x="0" y="0"/>
          <a:chExt cx="0" cy="0"/>
        </a:xfrm>
      </p:grpSpPr>
      <p:sp>
        <p:nvSpPr>
          <p:cNvPr id="48" name="Google Shape;48;p3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9" name="Google Shape;49;p3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0" name="Google Shape;50;p3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1" name="Google Shape;51;p3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2" name="Google Shape;52;p3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6" name="Shape 56"/>
        <p:cNvGrpSpPr/>
        <p:nvPr/>
      </p:nvGrpSpPr>
      <p:grpSpPr>
        <a:xfrm>
          <a:off x="0" y="0"/>
          <a:ext cx="0" cy="0"/>
          <a:chOff x="0" y="0"/>
          <a:chExt cx="0" cy="0"/>
        </a:xfrm>
      </p:grpSpPr>
      <p:sp>
        <p:nvSpPr>
          <p:cNvPr id="57" name="Google Shape;57;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8" name="Google Shape;58;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61" name="Shape 61"/>
        <p:cNvGrpSpPr/>
        <p:nvPr/>
      </p:nvGrpSpPr>
      <p:grpSpPr>
        <a:xfrm>
          <a:off x="0" y="0"/>
          <a:ext cx="0" cy="0"/>
          <a:chOff x="0" y="0"/>
          <a:chExt cx="0" cy="0"/>
        </a:xfrm>
      </p:grpSpPr>
      <p:sp>
        <p:nvSpPr>
          <p:cNvPr id="62" name="Google Shape;62;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5" name="Shape 65"/>
        <p:cNvGrpSpPr/>
        <p:nvPr/>
      </p:nvGrpSpPr>
      <p:grpSpPr>
        <a:xfrm>
          <a:off x="0" y="0"/>
          <a:ext cx="0" cy="0"/>
          <a:chOff x="0" y="0"/>
          <a:chExt cx="0" cy="0"/>
        </a:xfrm>
      </p:grpSpPr>
      <p:sp>
        <p:nvSpPr>
          <p:cNvPr id="66" name="Google Shape;66;p3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39"/>
          <p:cNvSpPr/>
          <p:nvPr>
            <p:ph idx="2" type="pic"/>
          </p:nvPr>
        </p:nvSpPr>
        <p:spPr>
          <a:xfrm>
            <a:off x="5183188" y="987425"/>
            <a:ext cx="6172200" cy="4873625"/>
          </a:xfrm>
          <a:prstGeom prst="rect">
            <a:avLst/>
          </a:prstGeom>
          <a:noFill/>
          <a:ln>
            <a:noFill/>
          </a:ln>
        </p:spPr>
      </p:sp>
      <p:sp>
        <p:nvSpPr>
          <p:cNvPr id="68" name="Google Shape;68;p3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2" name="Shape 72"/>
        <p:cNvGrpSpPr/>
        <p:nvPr/>
      </p:nvGrpSpPr>
      <p:grpSpPr>
        <a:xfrm>
          <a:off x="0" y="0"/>
          <a:ext cx="0" cy="0"/>
          <a:chOff x="0" y="0"/>
          <a:chExt cx="0" cy="0"/>
        </a:xfrm>
      </p:grpSpPr>
      <p:sp>
        <p:nvSpPr>
          <p:cNvPr id="73" name="Google Shape;73;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8" name="Shape 78"/>
        <p:cNvGrpSpPr/>
        <p:nvPr/>
      </p:nvGrpSpPr>
      <p:grpSpPr>
        <a:xfrm>
          <a:off x="0" y="0"/>
          <a:ext cx="0" cy="0"/>
          <a:chOff x="0" y="0"/>
          <a:chExt cx="0" cy="0"/>
        </a:xfrm>
      </p:grpSpPr>
      <p:sp>
        <p:nvSpPr>
          <p:cNvPr id="79" name="Google Shape;79;p4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ph type="ctrTitle"/>
          </p:nvPr>
        </p:nvSpPr>
        <p:spPr>
          <a:xfrm>
            <a:off x="452176" y="1183323"/>
            <a:ext cx="11224009" cy="990917"/>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5400"/>
              <a:buFont typeface="Arial"/>
              <a:buNone/>
            </a:pPr>
            <a:r>
              <a:rPr b="1" lang="en-US" sz="5400">
                <a:latin typeface="Arial"/>
                <a:ea typeface="Arial"/>
                <a:cs typeface="Arial"/>
                <a:sym typeface="Arial"/>
              </a:rPr>
              <a:t>International Trade and Policy</a:t>
            </a:r>
            <a:endParaRPr sz="5400">
              <a:latin typeface="Calibri"/>
              <a:ea typeface="Calibri"/>
              <a:cs typeface="Calibri"/>
              <a:sym typeface="Calibri"/>
            </a:endParaRPr>
          </a:p>
        </p:txBody>
      </p:sp>
      <p:sp>
        <p:nvSpPr>
          <p:cNvPr id="89" name="Google Shape;89;p1"/>
          <p:cNvSpPr/>
          <p:nvPr/>
        </p:nvSpPr>
        <p:spPr>
          <a:xfrm>
            <a:off x="1890429" y="2805388"/>
            <a:ext cx="7981741" cy="120032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lang="en-US" sz="3600" u="none" cap="none" strike="noStrike">
                <a:solidFill>
                  <a:schemeClr val="dk1"/>
                </a:solidFill>
                <a:latin typeface="Arial"/>
                <a:ea typeface="Arial"/>
                <a:cs typeface="Arial"/>
                <a:sym typeface="Arial"/>
              </a:rPr>
              <a:t>WEEK 5 – </a:t>
            </a:r>
            <a:r>
              <a:rPr b="1" i="0" lang="en-US" sz="3600" u="none" cap="none" strike="noStrike">
                <a:solidFill>
                  <a:schemeClr val="dk1"/>
                </a:solidFill>
                <a:latin typeface="Calibri"/>
                <a:ea typeface="Calibri"/>
                <a:cs typeface="Calibri"/>
                <a:sym typeface="Calibri"/>
              </a:rPr>
              <a:t>Trade Policy Instruments – Tariffs and Non-Tariff Barriers</a:t>
            </a:r>
            <a:endParaRPr b="1" i="0" sz="6000" u="none" cap="none" strike="noStrike">
              <a:solidFill>
                <a:schemeClr val="dk1"/>
              </a:solidFill>
              <a:latin typeface="Arial"/>
              <a:ea typeface="Arial"/>
              <a:cs typeface="Arial"/>
              <a:sym typeface="Arial"/>
            </a:endParaRPr>
          </a:p>
        </p:txBody>
      </p:sp>
      <p:sp>
        <p:nvSpPr>
          <p:cNvPr id="90" name="Google Shape;90;p1"/>
          <p:cNvSpPr/>
          <p:nvPr/>
        </p:nvSpPr>
        <p:spPr>
          <a:xfrm>
            <a:off x="2833299" y="4565745"/>
            <a:ext cx="6096000"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000" u="none" cap="none" strike="noStrike">
                <a:solidFill>
                  <a:schemeClr val="dk1"/>
                </a:solidFill>
                <a:latin typeface="Arial"/>
                <a:ea typeface="Arial"/>
                <a:cs typeface="Arial"/>
                <a:sym typeface="Arial"/>
              </a:rPr>
              <a:t>University: </a:t>
            </a:r>
            <a:r>
              <a:rPr b="1" i="0" lang="en-US" sz="2000" u="none" cap="none" strike="noStrike">
                <a:solidFill>
                  <a:schemeClr val="dk1"/>
                </a:solidFill>
                <a:latin typeface="Arial"/>
                <a:ea typeface="Arial"/>
                <a:cs typeface="Arial"/>
                <a:sym typeface="Arial"/>
              </a:rPr>
              <a:t>Tajik State University of Commerce</a:t>
            </a:r>
            <a:endParaRPr/>
          </a:p>
          <a:p>
            <a:pPr indent="0" lvl="0" marL="0" marR="0" rtl="0" algn="ctr">
              <a:spcBef>
                <a:spcPts val="0"/>
              </a:spcBef>
              <a:spcAft>
                <a:spcPts val="0"/>
              </a:spcAft>
              <a:buNone/>
            </a:pPr>
            <a:r>
              <a:rPr lang="en-US" sz="2000">
                <a:solidFill>
                  <a:schemeClr val="dk1"/>
                </a:solidFill>
                <a:latin typeface="Arial"/>
                <a:ea typeface="Arial"/>
                <a:cs typeface="Arial"/>
                <a:sym typeface="Arial"/>
              </a:rPr>
              <a:t>Lecturer: </a:t>
            </a:r>
            <a:r>
              <a:rPr b="1" lang="en-US" sz="2000">
                <a:solidFill>
                  <a:schemeClr val="dk1"/>
                </a:solidFill>
                <a:latin typeface="Arial"/>
                <a:ea typeface="Arial"/>
                <a:cs typeface="Arial"/>
                <a:sym typeface="Arial"/>
              </a:rPr>
              <a:t>Abduvaliev Mubinzhon, PhD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2"/>
          <p:cNvSpPr txBox="1"/>
          <p:nvPr>
            <p:ph type="title"/>
          </p:nvPr>
        </p:nvSpPr>
        <p:spPr>
          <a:xfrm>
            <a:off x="429042" y="415342"/>
            <a:ext cx="11557687" cy="89120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Learning Objectives</a:t>
            </a:r>
            <a:endParaRPr b="1" sz="3600">
              <a:latin typeface="Calibri"/>
              <a:ea typeface="Calibri"/>
              <a:cs typeface="Calibri"/>
              <a:sym typeface="Calibri"/>
            </a:endParaRPr>
          </a:p>
        </p:txBody>
      </p:sp>
      <p:sp>
        <p:nvSpPr>
          <p:cNvPr id="96" name="Google Shape;96;p2"/>
          <p:cNvSpPr txBox="1"/>
          <p:nvPr>
            <p:ph idx="1" type="body"/>
          </p:nvPr>
        </p:nvSpPr>
        <p:spPr>
          <a:xfrm>
            <a:off x="429042" y="1634242"/>
            <a:ext cx="7729438" cy="4681060"/>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rgbClr val="FF0000"/>
              </a:buClr>
              <a:buSzPts val="2400"/>
              <a:buFont typeface="Noto Sans Symbols"/>
              <a:buChar char="▪"/>
            </a:pPr>
            <a:r>
              <a:rPr lang="en-US" sz="2400"/>
              <a:t>Define tariffs and distinguish between specific, ad valorem, and compound tariffs.</a:t>
            </a:r>
            <a:endParaRPr sz="2400"/>
          </a:p>
          <a:p>
            <a:pPr indent="-228600" lvl="0" marL="228600" rtl="0" algn="l">
              <a:lnSpc>
                <a:spcPct val="90000"/>
              </a:lnSpc>
              <a:spcBef>
                <a:spcPts val="1000"/>
              </a:spcBef>
              <a:spcAft>
                <a:spcPts val="0"/>
              </a:spcAft>
              <a:buClr>
                <a:srgbClr val="FF0000"/>
              </a:buClr>
              <a:buSzPts val="2400"/>
              <a:buFont typeface="Noto Sans Symbols"/>
              <a:buChar char="▪"/>
            </a:pPr>
            <a:r>
              <a:rPr lang="en-US" sz="2400"/>
              <a:t>Analyze the welfare, revenue, and redistribution effects of a tariff in a small and large country setting.</a:t>
            </a:r>
            <a:endParaRPr sz="2400"/>
          </a:p>
          <a:p>
            <a:pPr indent="-228600" lvl="0" marL="228600" rtl="0" algn="l">
              <a:lnSpc>
                <a:spcPct val="90000"/>
              </a:lnSpc>
              <a:spcBef>
                <a:spcPts val="1000"/>
              </a:spcBef>
              <a:spcAft>
                <a:spcPts val="0"/>
              </a:spcAft>
              <a:buClr>
                <a:srgbClr val="FF0000"/>
              </a:buClr>
              <a:buSzPts val="2400"/>
              <a:buFont typeface="Noto Sans Symbols"/>
              <a:buChar char="▪"/>
            </a:pPr>
            <a:r>
              <a:rPr lang="en-US" sz="2400"/>
              <a:t>Explain the economic impact of quotas, VERs, and TRQs.</a:t>
            </a:r>
            <a:endParaRPr sz="2400"/>
          </a:p>
          <a:p>
            <a:pPr indent="-228600" lvl="0" marL="228600" rtl="0" algn="l">
              <a:lnSpc>
                <a:spcPct val="90000"/>
              </a:lnSpc>
              <a:spcBef>
                <a:spcPts val="1000"/>
              </a:spcBef>
              <a:spcAft>
                <a:spcPts val="0"/>
              </a:spcAft>
              <a:buClr>
                <a:srgbClr val="FF0000"/>
              </a:buClr>
              <a:buSzPts val="2400"/>
              <a:buFont typeface="Noto Sans Symbols"/>
              <a:buChar char="▪"/>
            </a:pPr>
            <a:r>
              <a:rPr lang="en-US" sz="2400"/>
              <a:t>Compare and contrast tariffs and non-tariff barriers (NTBs).</a:t>
            </a:r>
            <a:endParaRPr sz="2400"/>
          </a:p>
          <a:p>
            <a:pPr indent="-228600" lvl="0" marL="228600" rtl="0" algn="l">
              <a:lnSpc>
                <a:spcPct val="90000"/>
              </a:lnSpc>
              <a:spcBef>
                <a:spcPts val="1000"/>
              </a:spcBef>
              <a:spcAft>
                <a:spcPts val="0"/>
              </a:spcAft>
              <a:buClr>
                <a:srgbClr val="FF0000"/>
              </a:buClr>
              <a:buSzPts val="2400"/>
              <a:buFont typeface="Noto Sans Symbols"/>
              <a:buChar char="▪"/>
            </a:pPr>
            <a:r>
              <a:rPr lang="en-US" sz="2400"/>
              <a:t>Evaluate real-world cases of trade policy instruments.</a:t>
            </a:r>
            <a:endParaRPr sz="2400"/>
          </a:p>
          <a:p>
            <a:pPr indent="0" lvl="0" marL="0" rtl="0" algn="l">
              <a:lnSpc>
                <a:spcPct val="150000"/>
              </a:lnSpc>
              <a:spcBef>
                <a:spcPts val="1200"/>
              </a:spcBef>
              <a:spcAft>
                <a:spcPts val="0"/>
              </a:spcAft>
              <a:buClr>
                <a:schemeClr val="dk1"/>
              </a:buClr>
              <a:buSzPts val="2400"/>
              <a:buNone/>
            </a:pPr>
            <a:r>
              <a:t/>
            </a:r>
            <a:endParaRPr sz="2400">
              <a:solidFill>
                <a:srgbClr val="0F1115"/>
              </a:solidFill>
            </a:endParaRPr>
          </a:p>
          <a:p>
            <a:pPr indent="0" lvl="0" marL="173038" rtl="0" algn="l">
              <a:lnSpc>
                <a:spcPct val="150000"/>
              </a:lnSpc>
              <a:spcBef>
                <a:spcPts val="2200"/>
              </a:spcBef>
              <a:spcAft>
                <a:spcPts val="0"/>
              </a:spcAft>
              <a:buClr>
                <a:schemeClr val="dk1"/>
              </a:buClr>
              <a:buSzPts val="2400"/>
              <a:buNone/>
            </a:pPr>
            <a:r>
              <a:t/>
            </a:r>
            <a:endParaRPr sz="2400"/>
          </a:p>
        </p:txBody>
      </p:sp>
      <p:cxnSp>
        <p:nvCxnSpPr>
          <p:cNvPr id="97" name="Google Shape;97;p2"/>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3"/>
          <p:cNvSpPr txBox="1"/>
          <p:nvPr>
            <p:ph type="title"/>
          </p:nvPr>
        </p:nvSpPr>
        <p:spPr>
          <a:xfrm>
            <a:off x="429042" y="415342"/>
            <a:ext cx="11557687" cy="89120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Glossary of Key Terms</a:t>
            </a:r>
            <a:endParaRPr/>
          </a:p>
        </p:txBody>
      </p:sp>
      <p:sp>
        <p:nvSpPr>
          <p:cNvPr id="103" name="Google Shape;103;p3"/>
          <p:cNvSpPr txBox="1"/>
          <p:nvPr>
            <p:ph idx="1" type="body"/>
          </p:nvPr>
        </p:nvSpPr>
        <p:spPr>
          <a:xfrm>
            <a:off x="429042" y="1634242"/>
            <a:ext cx="7729438" cy="4681060"/>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rgbClr val="FF0000"/>
              </a:buClr>
              <a:buSzPts val="2200"/>
              <a:buFont typeface="Noto Sans Symbols"/>
              <a:buChar char="▪"/>
            </a:pPr>
            <a:r>
              <a:rPr b="1" lang="en-US" sz="2200">
                <a:solidFill>
                  <a:srgbClr val="FF0000"/>
                </a:solidFill>
              </a:rPr>
              <a:t>Ad valorem tariff</a:t>
            </a:r>
            <a:r>
              <a:rPr lang="en-US" sz="2200"/>
              <a:t> – Percentage of import value.</a:t>
            </a:r>
            <a:endParaRPr/>
          </a:p>
          <a:p>
            <a:pPr indent="-228600" lvl="0" marL="228600" rtl="0" algn="l">
              <a:lnSpc>
                <a:spcPct val="90000"/>
              </a:lnSpc>
              <a:spcBef>
                <a:spcPts val="1000"/>
              </a:spcBef>
              <a:spcAft>
                <a:spcPts val="0"/>
              </a:spcAft>
              <a:buClr>
                <a:srgbClr val="FF0000"/>
              </a:buClr>
              <a:buSzPts val="2200"/>
              <a:buFont typeface="Noto Sans Symbols"/>
              <a:buChar char="▪"/>
            </a:pPr>
            <a:r>
              <a:rPr b="1" lang="en-US" sz="2200">
                <a:solidFill>
                  <a:srgbClr val="FF0000"/>
                </a:solidFill>
              </a:rPr>
              <a:t>Compound tariff</a:t>
            </a:r>
            <a:r>
              <a:rPr lang="en-US" sz="2200">
                <a:solidFill>
                  <a:srgbClr val="FF0000"/>
                </a:solidFill>
              </a:rPr>
              <a:t> </a:t>
            </a:r>
            <a:r>
              <a:rPr lang="en-US" sz="2200"/>
              <a:t>– Mix of specific and ad valorem.</a:t>
            </a:r>
            <a:endParaRPr/>
          </a:p>
          <a:p>
            <a:pPr indent="-228600" lvl="0" marL="228600" rtl="0" algn="l">
              <a:lnSpc>
                <a:spcPct val="90000"/>
              </a:lnSpc>
              <a:spcBef>
                <a:spcPts val="1000"/>
              </a:spcBef>
              <a:spcAft>
                <a:spcPts val="0"/>
              </a:spcAft>
              <a:buClr>
                <a:srgbClr val="FF0000"/>
              </a:buClr>
              <a:buSzPts val="2200"/>
              <a:buFont typeface="Noto Sans Symbols"/>
              <a:buChar char="▪"/>
            </a:pPr>
            <a:r>
              <a:rPr b="1" lang="en-US" sz="2200">
                <a:solidFill>
                  <a:srgbClr val="FF0000"/>
                </a:solidFill>
              </a:rPr>
              <a:t>Deadweight loss</a:t>
            </a:r>
            <a:r>
              <a:rPr lang="en-US" sz="2200"/>
              <a:t> – Net welfare loss due to trade restriction.</a:t>
            </a:r>
            <a:endParaRPr/>
          </a:p>
          <a:p>
            <a:pPr indent="-228600" lvl="0" marL="228600" rtl="0" algn="l">
              <a:lnSpc>
                <a:spcPct val="90000"/>
              </a:lnSpc>
              <a:spcBef>
                <a:spcPts val="1000"/>
              </a:spcBef>
              <a:spcAft>
                <a:spcPts val="0"/>
              </a:spcAft>
              <a:buClr>
                <a:srgbClr val="FF0000"/>
              </a:buClr>
              <a:buSzPts val="2200"/>
              <a:buFont typeface="Noto Sans Symbols"/>
              <a:buChar char="▪"/>
            </a:pPr>
            <a:r>
              <a:rPr b="1" lang="en-US" sz="2200">
                <a:solidFill>
                  <a:srgbClr val="FF0000"/>
                </a:solidFill>
              </a:rPr>
              <a:t>Quota rent</a:t>
            </a:r>
            <a:r>
              <a:rPr lang="en-US" sz="2200"/>
              <a:t> – Extra profit from selling at higher domestic price.</a:t>
            </a:r>
            <a:endParaRPr/>
          </a:p>
          <a:p>
            <a:pPr indent="-228600" lvl="0" marL="228600" rtl="0" algn="l">
              <a:lnSpc>
                <a:spcPct val="90000"/>
              </a:lnSpc>
              <a:spcBef>
                <a:spcPts val="1000"/>
              </a:spcBef>
              <a:spcAft>
                <a:spcPts val="0"/>
              </a:spcAft>
              <a:buClr>
                <a:srgbClr val="FF0000"/>
              </a:buClr>
              <a:buSzPts val="2200"/>
              <a:buFont typeface="Noto Sans Symbols"/>
              <a:buChar char="▪"/>
            </a:pPr>
            <a:r>
              <a:rPr b="1" lang="en-US" sz="2200">
                <a:solidFill>
                  <a:srgbClr val="FF0000"/>
                </a:solidFill>
              </a:rPr>
              <a:t>Specific tariff</a:t>
            </a:r>
            <a:r>
              <a:rPr lang="en-US" sz="2200">
                <a:solidFill>
                  <a:srgbClr val="FF0000"/>
                </a:solidFill>
              </a:rPr>
              <a:t> </a:t>
            </a:r>
            <a:r>
              <a:rPr lang="en-US" sz="2200"/>
              <a:t>– Fixed $ per unit.</a:t>
            </a:r>
            <a:endParaRPr/>
          </a:p>
          <a:p>
            <a:pPr indent="-228600" lvl="0" marL="228600" rtl="0" algn="l">
              <a:lnSpc>
                <a:spcPct val="90000"/>
              </a:lnSpc>
              <a:spcBef>
                <a:spcPts val="1000"/>
              </a:spcBef>
              <a:spcAft>
                <a:spcPts val="0"/>
              </a:spcAft>
              <a:buClr>
                <a:srgbClr val="FF0000"/>
              </a:buClr>
              <a:buSzPts val="2200"/>
              <a:buFont typeface="Noto Sans Symbols"/>
              <a:buChar char="▪"/>
            </a:pPr>
            <a:r>
              <a:rPr b="1" lang="en-US" sz="2200">
                <a:solidFill>
                  <a:srgbClr val="FF0000"/>
                </a:solidFill>
              </a:rPr>
              <a:t>Tariff-rate quota (TRQ)</a:t>
            </a:r>
            <a:r>
              <a:rPr lang="en-US" sz="2200"/>
              <a:t> – Low tariff up to limit, higher tariff beyond.</a:t>
            </a:r>
            <a:endParaRPr/>
          </a:p>
          <a:p>
            <a:pPr indent="-228600" lvl="0" marL="228600" rtl="0" algn="l">
              <a:lnSpc>
                <a:spcPct val="90000"/>
              </a:lnSpc>
              <a:spcBef>
                <a:spcPts val="1000"/>
              </a:spcBef>
              <a:spcAft>
                <a:spcPts val="0"/>
              </a:spcAft>
              <a:buClr>
                <a:srgbClr val="FF0000"/>
              </a:buClr>
              <a:buSzPts val="2200"/>
              <a:buFont typeface="Noto Sans Symbols"/>
              <a:buChar char="▪"/>
            </a:pPr>
            <a:r>
              <a:rPr b="1" lang="en-US" sz="2200">
                <a:solidFill>
                  <a:srgbClr val="FF0000"/>
                </a:solidFill>
              </a:rPr>
              <a:t>Terms of trade</a:t>
            </a:r>
            <a:r>
              <a:rPr lang="en-US" sz="2200"/>
              <a:t> – Ratio of export prices to import prices.</a:t>
            </a:r>
            <a:endParaRPr/>
          </a:p>
          <a:p>
            <a:pPr indent="-228600" lvl="0" marL="228600" rtl="0" algn="l">
              <a:lnSpc>
                <a:spcPct val="90000"/>
              </a:lnSpc>
              <a:spcBef>
                <a:spcPts val="1000"/>
              </a:spcBef>
              <a:spcAft>
                <a:spcPts val="0"/>
              </a:spcAft>
              <a:buClr>
                <a:srgbClr val="FF0000"/>
              </a:buClr>
              <a:buSzPts val="2200"/>
              <a:buFont typeface="Noto Sans Symbols"/>
              <a:buChar char="▪"/>
            </a:pPr>
            <a:r>
              <a:rPr b="1" lang="en-US" sz="2200">
                <a:solidFill>
                  <a:srgbClr val="FF0000"/>
                </a:solidFill>
              </a:rPr>
              <a:t>Voluntary export restraint (VER)</a:t>
            </a:r>
            <a:r>
              <a:rPr lang="en-US" sz="2200"/>
              <a:t> – Export limit imposed by exporter at importer’s request.</a:t>
            </a:r>
            <a:endParaRPr/>
          </a:p>
          <a:p>
            <a:pPr indent="-228600" lvl="0" marL="228600" rtl="0" algn="l">
              <a:lnSpc>
                <a:spcPct val="90000"/>
              </a:lnSpc>
              <a:spcBef>
                <a:spcPts val="1000"/>
              </a:spcBef>
              <a:spcAft>
                <a:spcPts val="0"/>
              </a:spcAft>
              <a:buClr>
                <a:srgbClr val="FF0000"/>
              </a:buClr>
              <a:buSzPts val="2200"/>
              <a:buFont typeface="Noto Sans Symbols"/>
              <a:buChar char="▪"/>
            </a:pPr>
            <a:r>
              <a:rPr b="1" lang="en-US" sz="2200">
                <a:solidFill>
                  <a:srgbClr val="FF0000"/>
                </a:solidFill>
              </a:rPr>
              <a:t>WTO</a:t>
            </a:r>
            <a:r>
              <a:rPr lang="en-US" sz="2200"/>
              <a:t> – World Trade Organization, regulates trade policies.</a:t>
            </a:r>
            <a:endParaRPr/>
          </a:p>
          <a:p>
            <a:pPr indent="0" lvl="0" marL="0" rtl="0" algn="l">
              <a:lnSpc>
                <a:spcPct val="150000"/>
              </a:lnSpc>
              <a:spcBef>
                <a:spcPts val="1200"/>
              </a:spcBef>
              <a:spcAft>
                <a:spcPts val="0"/>
              </a:spcAft>
              <a:buClr>
                <a:schemeClr val="dk1"/>
              </a:buClr>
              <a:buSzPts val="2400"/>
              <a:buNone/>
            </a:pPr>
            <a:r>
              <a:t/>
            </a:r>
            <a:endParaRPr sz="2400">
              <a:solidFill>
                <a:srgbClr val="0F1115"/>
              </a:solidFill>
            </a:endParaRPr>
          </a:p>
          <a:p>
            <a:pPr indent="0" lvl="0" marL="173038" rtl="0" algn="l">
              <a:lnSpc>
                <a:spcPct val="150000"/>
              </a:lnSpc>
              <a:spcBef>
                <a:spcPts val="2200"/>
              </a:spcBef>
              <a:spcAft>
                <a:spcPts val="0"/>
              </a:spcAft>
              <a:buClr>
                <a:schemeClr val="dk1"/>
              </a:buClr>
              <a:buSzPts val="2400"/>
              <a:buNone/>
            </a:pPr>
            <a:r>
              <a:t/>
            </a:r>
            <a:endParaRPr sz="2400"/>
          </a:p>
        </p:txBody>
      </p:sp>
      <p:cxnSp>
        <p:nvCxnSpPr>
          <p:cNvPr id="104" name="Google Shape;104;p3"/>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4"/>
          <p:cNvSpPr txBox="1"/>
          <p:nvPr>
            <p:ph type="title"/>
          </p:nvPr>
        </p:nvSpPr>
        <p:spPr>
          <a:xfrm>
            <a:off x="429042" y="415342"/>
            <a:ext cx="11557687" cy="89120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Introduction to Trade Policy Instruments</a:t>
            </a:r>
            <a:endParaRPr/>
          </a:p>
        </p:txBody>
      </p:sp>
      <p:sp>
        <p:nvSpPr>
          <p:cNvPr id="110" name="Google Shape;110;p4"/>
          <p:cNvSpPr txBox="1"/>
          <p:nvPr>
            <p:ph idx="1" type="body"/>
          </p:nvPr>
        </p:nvSpPr>
        <p:spPr>
          <a:xfrm>
            <a:off x="429042" y="1634242"/>
            <a:ext cx="7729438" cy="468106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FF0000"/>
              </a:buClr>
              <a:buSzPts val="2400"/>
              <a:buNone/>
            </a:pPr>
            <a:r>
              <a:rPr lang="en-US" sz="2400"/>
              <a:t>Governments intervene in international trade for multiple reasons: protecting domestic industries, generating revenue, correcting the balance of payments, or responding to foreign trade practices. The two broad categories of trade policy instruments </a:t>
            </a:r>
            <a:r>
              <a:rPr lang="en-US" sz="2400"/>
              <a:t>are the following:</a:t>
            </a:r>
            <a:endParaRPr/>
          </a:p>
          <a:p>
            <a:pPr indent="-152400" lvl="0" marL="457200" rtl="0" algn="l">
              <a:lnSpc>
                <a:spcPct val="90000"/>
              </a:lnSpc>
              <a:spcBef>
                <a:spcPts val="1000"/>
              </a:spcBef>
              <a:spcAft>
                <a:spcPts val="0"/>
              </a:spcAft>
              <a:buClr>
                <a:srgbClr val="FF0000"/>
              </a:buClr>
              <a:buSzPts val="2400"/>
              <a:buFont typeface="Calibri"/>
              <a:buAutoNum type="arabicPeriod"/>
            </a:pPr>
            <a:r>
              <a:rPr lang="en-US" sz="2400"/>
              <a:t>Tariffs – taxes on imported goods.</a:t>
            </a:r>
            <a:endParaRPr/>
          </a:p>
          <a:p>
            <a:pPr indent="-152400" lvl="0" marL="457200" rtl="0" algn="l">
              <a:lnSpc>
                <a:spcPct val="90000"/>
              </a:lnSpc>
              <a:spcBef>
                <a:spcPts val="1000"/>
              </a:spcBef>
              <a:spcAft>
                <a:spcPts val="0"/>
              </a:spcAft>
              <a:buClr>
                <a:srgbClr val="FF0000"/>
              </a:buClr>
              <a:buSzPts val="2400"/>
              <a:buFont typeface="Calibri"/>
              <a:buAutoNum type="arabicPeriod"/>
            </a:pPr>
            <a:r>
              <a:rPr lang="en-US" sz="2400"/>
              <a:t>NTBs – regulations, quotas, or other restrictions not in the form of taxes.</a:t>
            </a:r>
            <a:endParaRPr/>
          </a:p>
          <a:p>
            <a:pPr indent="0" lvl="0" marL="0" rtl="0" algn="l">
              <a:lnSpc>
                <a:spcPct val="150000"/>
              </a:lnSpc>
              <a:spcBef>
                <a:spcPts val="1200"/>
              </a:spcBef>
              <a:spcAft>
                <a:spcPts val="0"/>
              </a:spcAft>
              <a:buClr>
                <a:schemeClr val="dk1"/>
              </a:buClr>
              <a:buSzPts val="2400"/>
              <a:buNone/>
            </a:pPr>
            <a:r>
              <a:t/>
            </a:r>
            <a:endParaRPr sz="2400">
              <a:solidFill>
                <a:srgbClr val="0F1115"/>
              </a:solidFill>
            </a:endParaRPr>
          </a:p>
          <a:p>
            <a:pPr indent="0" lvl="0" marL="173038" rtl="0" algn="l">
              <a:lnSpc>
                <a:spcPct val="150000"/>
              </a:lnSpc>
              <a:spcBef>
                <a:spcPts val="2200"/>
              </a:spcBef>
              <a:spcAft>
                <a:spcPts val="0"/>
              </a:spcAft>
              <a:buClr>
                <a:schemeClr val="dk1"/>
              </a:buClr>
              <a:buSzPts val="1400"/>
              <a:buNone/>
            </a:pPr>
            <a:r>
              <a:t/>
            </a:r>
            <a:endParaRPr sz="1400"/>
          </a:p>
        </p:txBody>
      </p:sp>
      <p:cxnSp>
        <p:nvCxnSpPr>
          <p:cNvPr id="111" name="Google Shape;111;p4"/>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5"/>
          <p:cNvSpPr txBox="1"/>
          <p:nvPr>
            <p:ph type="title"/>
          </p:nvPr>
        </p:nvSpPr>
        <p:spPr>
          <a:xfrm>
            <a:off x="429042" y="415342"/>
            <a:ext cx="11557687" cy="89120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Why study them?</a:t>
            </a:r>
            <a:endParaRPr/>
          </a:p>
        </p:txBody>
      </p:sp>
      <p:sp>
        <p:nvSpPr>
          <p:cNvPr id="117" name="Google Shape;117;p5"/>
          <p:cNvSpPr txBox="1"/>
          <p:nvPr>
            <p:ph idx="1" type="body"/>
          </p:nvPr>
        </p:nvSpPr>
        <p:spPr>
          <a:xfrm>
            <a:off x="429042" y="1634242"/>
            <a:ext cx="7729438"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400"/>
              <a:buNone/>
            </a:pPr>
            <a:r>
              <a:t/>
            </a:r>
            <a:endParaRPr sz="2400">
              <a:solidFill>
                <a:srgbClr val="0F1115"/>
              </a:solidFill>
            </a:endParaRPr>
          </a:p>
          <a:p>
            <a:pPr indent="-228600" lvl="0" marL="228600" rtl="0" algn="l">
              <a:lnSpc>
                <a:spcPct val="90000"/>
              </a:lnSpc>
              <a:spcBef>
                <a:spcPts val="2200"/>
              </a:spcBef>
              <a:spcAft>
                <a:spcPts val="0"/>
              </a:spcAft>
              <a:buClr>
                <a:srgbClr val="FF0000"/>
              </a:buClr>
              <a:buSzPts val="2400"/>
              <a:buFont typeface="Noto Sans Symbols"/>
              <a:buChar char="⮚"/>
            </a:pPr>
            <a:r>
              <a:rPr lang="en-US" sz="2400"/>
              <a:t>They affect consumer prices, producer profits, and government revenue.</a:t>
            </a:r>
            <a:endParaRPr sz="2400"/>
          </a:p>
          <a:p>
            <a:pPr indent="-228600" lvl="0" marL="228600" rtl="0" algn="l">
              <a:lnSpc>
                <a:spcPct val="90000"/>
              </a:lnSpc>
              <a:spcBef>
                <a:spcPts val="1000"/>
              </a:spcBef>
              <a:spcAft>
                <a:spcPts val="0"/>
              </a:spcAft>
              <a:buClr>
                <a:srgbClr val="FF0000"/>
              </a:buClr>
              <a:buSzPts val="2400"/>
              <a:buFont typeface="Noto Sans Symbols"/>
              <a:buChar char="⮚"/>
            </a:pPr>
            <a:r>
              <a:rPr lang="en-US" sz="2400"/>
              <a:t>They influence domestic employment, income distribution, and global welfare.</a:t>
            </a:r>
            <a:endParaRPr sz="2400"/>
          </a:p>
          <a:p>
            <a:pPr indent="-228600" lvl="0" marL="228600" rtl="0" algn="l">
              <a:lnSpc>
                <a:spcPct val="90000"/>
              </a:lnSpc>
              <a:spcBef>
                <a:spcPts val="1000"/>
              </a:spcBef>
              <a:spcAft>
                <a:spcPts val="0"/>
              </a:spcAft>
              <a:buClr>
                <a:srgbClr val="FF0000"/>
              </a:buClr>
              <a:buSzPts val="2400"/>
              <a:buFont typeface="Noto Sans Symbols"/>
              <a:buChar char="⮚"/>
            </a:pPr>
            <a:r>
              <a:rPr lang="en-US" sz="2400"/>
              <a:t>They are central to WTO negotiations and trade disputes.</a:t>
            </a:r>
            <a:endParaRPr sz="2400"/>
          </a:p>
          <a:p>
            <a:pPr indent="0" lvl="0" marL="173038" rtl="0" algn="l">
              <a:lnSpc>
                <a:spcPct val="150000"/>
              </a:lnSpc>
              <a:spcBef>
                <a:spcPts val="1000"/>
              </a:spcBef>
              <a:spcAft>
                <a:spcPts val="0"/>
              </a:spcAft>
              <a:buClr>
                <a:schemeClr val="dk1"/>
              </a:buClr>
              <a:buSzPts val="1400"/>
              <a:buNone/>
            </a:pPr>
            <a:r>
              <a:t/>
            </a:r>
            <a:endParaRPr sz="1400"/>
          </a:p>
        </p:txBody>
      </p:sp>
      <p:cxnSp>
        <p:nvCxnSpPr>
          <p:cNvPr id="118" name="Google Shape;118;p5"/>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6"/>
          <p:cNvSpPr txBox="1"/>
          <p:nvPr>
            <p:ph type="title"/>
          </p:nvPr>
        </p:nvSpPr>
        <p:spPr>
          <a:xfrm>
            <a:off x="429042" y="415342"/>
            <a:ext cx="11557687" cy="89120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Tariffs: Definition and Types</a:t>
            </a:r>
            <a:endParaRPr sz="4000">
              <a:latin typeface="Calibri"/>
              <a:ea typeface="Calibri"/>
              <a:cs typeface="Calibri"/>
              <a:sym typeface="Calibri"/>
            </a:endParaRPr>
          </a:p>
        </p:txBody>
      </p:sp>
      <p:sp>
        <p:nvSpPr>
          <p:cNvPr id="124" name="Google Shape;124;p6"/>
          <p:cNvSpPr txBox="1"/>
          <p:nvPr>
            <p:ph idx="1" type="body"/>
          </p:nvPr>
        </p:nvSpPr>
        <p:spPr>
          <a:xfrm>
            <a:off x="429042" y="1634242"/>
            <a:ext cx="7729438" cy="429919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b="1" lang="en-US" sz="2400"/>
              <a:t>2.1 Specific Tariff</a:t>
            </a:r>
            <a:endParaRPr sz="2400"/>
          </a:p>
          <a:p>
            <a:pPr indent="0" lvl="0" marL="0" rtl="0" algn="l">
              <a:lnSpc>
                <a:spcPct val="90000"/>
              </a:lnSpc>
              <a:spcBef>
                <a:spcPts val="1000"/>
              </a:spcBef>
              <a:spcAft>
                <a:spcPts val="0"/>
              </a:spcAft>
              <a:buClr>
                <a:schemeClr val="dk1"/>
              </a:buClr>
              <a:buSzPts val="2400"/>
              <a:buNone/>
            </a:pPr>
            <a:r>
              <a:rPr lang="en-US" sz="2400"/>
              <a:t>A fixed monetary amount per unit of import (e.g., $10 per ton of steel, €5 per pair of shoes).</a:t>
            </a:r>
            <a:endParaRPr sz="2400"/>
          </a:p>
          <a:p>
            <a:pPr indent="0" lvl="0" marL="346075" rtl="0" algn="l">
              <a:lnSpc>
                <a:spcPct val="90000"/>
              </a:lnSpc>
              <a:spcBef>
                <a:spcPts val="1000"/>
              </a:spcBef>
              <a:spcAft>
                <a:spcPts val="0"/>
              </a:spcAft>
              <a:buClr>
                <a:schemeClr val="dk1"/>
              </a:buClr>
              <a:buSzPts val="2400"/>
              <a:buNone/>
            </a:pPr>
            <a:r>
              <a:rPr b="1" lang="en-US" sz="2400"/>
              <a:t>Advantages:</a:t>
            </a:r>
            <a:r>
              <a:rPr lang="en-US" sz="2400"/>
              <a:t> Easy to administer, stable revenue regardless of price fluctuations.</a:t>
            </a:r>
            <a:endParaRPr sz="2400"/>
          </a:p>
          <a:p>
            <a:pPr indent="0" lvl="0" marL="346075" rtl="0" algn="l">
              <a:lnSpc>
                <a:spcPct val="90000"/>
              </a:lnSpc>
              <a:spcBef>
                <a:spcPts val="1000"/>
              </a:spcBef>
              <a:spcAft>
                <a:spcPts val="0"/>
              </a:spcAft>
              <a:buClr>
                <a:schemeClr val="dk1"/>
              </a:buClr>
              <a:buSzPts val="2400"/>
              <a:buNone/>
            </a:pPr>
            <a:r>
              <a:rPr b="1" lang="en-US" sz="2400"/>
              <a:t>Disadvantages:</a:t>
            </a:r>
            <a:r>
              <a:rPr lang="en-US" sz="2400"/>
              <a:t> Protection declines if import prices rise (tariff becomes smaller as % of the price).</a:t>
            </a:r>
            <a:endParaRPr sz="2400"/>
          </a:p>
          <a:p>
            <a:pPr indent="0" lvl="0" marL="346075" rtl="0" algn="l">
              <a:lnSpc>
                <a:spcPct val="90000"/>
              </a:lnSpc>
              <a:spcBef>
                <a:spcPts val="1000"/>
              </a:spcBef>
              <a:spcAft>
                <a:spcPts val="0"/>
              </a:spcAft>
              <a:buClr>
                <a:schemeClr val="dk1"/>
              </a:buClr>
              <a:buSzPts val="2400"/>
              <a:buNone/>
            </a:pPr>
            <a:r>
              <a:rPr b="1" lang="en-US" sz="2400"/>
              <a:t>Example:</a:t>
            </a:r>
            <a:r>
              <a:rPr lang="en-US" sz="2400"/>
              <a:t> U.S. tariff on imported tuna – $0.02 per kilogram.</a:t>
            </a:r>
            <a:endParaRPr sz="2400"/>
          </a:p>
          <a:p>
            <a:pPr indent="0" lvl="0" marL="173038" rtl="0" algn="l">
              <a:lnSpc>
                <a:spcPct val="150000"/>
              </a:lnSpc>
              <a:spcBef>
                <a:spcPts val="1000"/>
              </a:spcBef>
              <a:spcAft>
                <a:spcPts val="0"/>
              </a:spcAft>
              <a:buClr>
                <a:schemeClr val="dk1"/>
              </a:buClr>
              <a:buSzPts val="1400"/>
              <a:buNone/>
            </a:pPr>
            <a:r>
              <a:t/>
            </a:r>
            <a:endParaRPr sz="1400"/>
          </a:p>
        </p:txBody>
      </p:sp>
      <p:cxnSp>
        <p:nvCxnSpPr>
          <p:cNvPr id="125" name="Google Shape;125;p6"/>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7"/>
          <p:cNvSpPr txBox="1"/>
          <p:nvPr>
            <p:ph type="title"/>
          </p:nvPr>
        </p:nvSpPr>
        <p:spPr>
          <a:xfrm>
            <a:off x="429042" y="415342"/>
            <a:ext cx="11557687" cy="89120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Ad Valorem Tariff</a:t>
            </a:r>
            <a:endParaRPr sz="4000">
              <a:latin typeface="Calibri"/>
              <a:ea typeface="Calibri"/>
              <a:cs typeface="Calibri"/>
              <a:sym typeface="Calibri"/>
            </a:endParaRPr>
          </a:p>
        </p:txBody>
      </p:sp>
      <p:sp>
        <p:nvSpPr>
          <p:cNvPr id="131" name="Google Shape;131;p7"/>
          <p:cNvSpPr txBox="1"/>
          <p:nvPr>
            <p:ph idx="1" type="body"/>
          </p:nvPr>
        </p:nvSpPr>
        <p:spPr>
          <a:xfrm>
            <a:off x="429042" y="1634242"/>
            <a:ext cx="7729438" cy="380135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US" sz="2400"/>
              <a:t>A percentage of the import’s value (e.g., 15% of the customs value).</a:t>
            </a:r>
            <a:endParaRPr sz="2400"/>
          </a:p>
          <a:p>
            <a:pPr indent="233363" lvl="0" marL="0" rtl="0" algn="l">
              <a:lnSpc>
                <a:spcPct val="90000"/>
              </a:lnSpc>
              <a:spcBef>
                <a:spcPts val="1000"/>
              </a:spcBef>
              <a:spcAft>
                <a:spcPts val="0"/>
              </a:spcAft>
              <a:buClr>
                <a:schemeClr val="dk1"/>
              </a:buClr>
              <a:buSzPts val="2400"/>
              <a:buNone/>
            </a:pPr>
            <a:r>
              <a:rPr b="1" lang="en-US" sz="2400"/>
              <a:t>Advantages</a:t>
            </a:r>
            <a:r>
              <a:rPr lang="en-US" sz="2400"/>
              <a:t>: Protection rises automatically with price inflation.</a:t>
            </a:r>
            <a:endParaRPr sz="2400"/>
          </a:p>
          <a:p>
            <a:pPr indent="233363" lvl="0" marL="0" rtl="0" algn="l">
              <a:lnSpc>
                <a:spcPct val="90000"/>
              </a:lnSpc>
              <a:spcBef>
                <a:spcPts val="1000"/>
              </a:spcBef>
              <a:spcAft>
                <a:spcPts val="0"/>
              </a:spcAft>
              <a:buClr>
                <a:schemeClr val="dk1"/>
              </a:buClr>
              <a:buSzPts val="2400"/>
              <a:buNone/>
            </a:pPr>
            <a:r>
              <a:rPr b="1" lang="en-US" sz="2400"/>
              <a:t>Disadvantages</a:t>
            </a:r>
            <a:r>
              <a:rPr lang="en-US" sz="2400"/>
              <a:t>: Requires accurate valuation, prone to fraud (under-invoicing).</a:t>
            </a:r>
            <a:endParaRPr sz="2400"/>
          </a:p>
          <a:p>
            <a:pPr indent="0" lvl="0" marL="0" rtl="0" algn="l">
              <a:lnSpc>
                <a:spcPct val="90000"/>
              </a:lnSpc>
              <a:spcBef>
                <a:spcPts val="1000"/>
              </a:spcBef>
              <a:spcAft>
                <a:spcPts val="0"/>
              </a:spcAft>
              <a:buClr>
                <a:schemeClr val="dk1"/>
              </a:buClr>
              <a:buSzPts val="2400"/>
              <a:buNone/>
            </a:pPr>
            <a:r>
              <a:rPr lang="en-US" sz="2400"/>
              <a:t>   </a:t>
            </a:r>
            <a:r>
              <a:rPr b="1" lang="en-US" sz="2400"/>
              <a:t>Example</a:t>
            </a:r>
            <a:r>
              <a:rPr lang="en-US" sz="2400"/>
              <a:t>: EU tariff on cars – 10% of value.</a:t>
            </a:r>
            <a:endParaRPr sz="2400"/>
          </a:p>
          <a:p>
            <a:pPr indent="0" lvl="0" marL="173038" rtl="0" algn="l">
              <a:lnSpc>
                <a:spcPct val="150000"/>
              </a:lnSpc>
              <a:spcBef>
                <a:spcPts val="1000"/>
              </a:spcBef>
              <a:spcAft>
                <a:spcPts val="0"/>
              </a:spcAft>
              <a:buClr>
                <a:schemeClr val="dk1"/>
              </a:buClr>
              <a:buSzPts val="1400"/>
              <a:buNone/>
            </a:pPr>
            <a:r>
              <a:t/>
            </a:r>
            <a:endParaRPr sz="1400"/>
          </a:p>
        </p:txBody>
      </p:sp>
      <p:cxnSp>
        <p:nvCxnSpPr>
          <p:cNvPr id="132" name="Google Shape;132;p7"/>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8"/>
          <p:cNvSpPr txBox="1"/>
          <p:nvPr>
            <p:ph type="title"/>
          </p:nvPr>
        </p:nvSpPr>
        <p:spPr>
          <a:xfrm>
            <a:off x="429042" y="415342"/>
            <a:ext cx="11557687" cy="89120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Compound Tariff</a:t>
            </a:r>
            <a:endParaRPr sz="4000">
              <a:latin typeface="Calibri"/>
              <a:ea typeface="Calibri"/>
              <a:cs typeface="Calibri"/>
              <a:sym typeface="Calibri"/>
            </a:endParaRPr>
          </a:p>
        </p:txBody>
      </p:sp>
      <p:sp>
        <p:nvSpPr>
          <p:cNvPr id="138" name="Google Shape;138;p8"/>
          <p:cNvSpPr txBox="1"/>
          <p:nvPr>
            <p:ph idx="1" type="body"/>
          </p:nvPr>
        </p:nvSpPr>
        <p:spPr>
          <a:xfrm>
            <a:off x="429042" y="1634242"/>
            <a:ext cx="6825198" cy="2541518"/>
          </a:xfrm>
          <a:prstGeom prst="rect">
            <a:avLst/>
          </a:prstGeom>
          <a:noFill/>
          <a:ln>
            <a:noFill/>
          </a:ln>
        </p:spPr>
        <p:txBody>
          <a:bodyPr anchorCtr="0" anchor="t" bIns="45700" lIns="91425" spcFirstLastPara="1" rIns="91425" wrap="square" tIns="45700">
            <a:noAutofit/>
          </a:bodyPr>
          <a:lstStyle/>
          <a:p>
            <a:pPr indent="-228600" lvl="0" marL="228600" rtl="0" algn="l">
              <a:lnSpc>
                <a:spcPct val="150000"/>
              </a:lnSpc>
              <a:spcBef>
                <a:spcPts val="0"/>
              </a:spcBef>
              <a:spcAft>
                <a:spcPts val="0"/>
              </a:spcAft>
              <a:buClr>
                <a:schemeClr val="dk1"/>
              </a:buClr>
              <a:buSzPts val="2400"/>
              <a:buFont typeface="Noto Sans Symbols"/>
              <a:buChar char="▪"/>
            </a:pPr>
            <a:r>
              <a:rPr lang="en-US" sz="2400"/>
              <a:t>Combination of specific and ad valorem (e.g., $5 per kg + 10% ad valorem).</a:t>
            </a:r>
            <a:endParaRPr sz="2400"/>
          </a:p>
          <a:p>
            <a:pPr indent="-228600" lvl="0" marL="228600" rtl="0" algn="l">
              <a:lnSpc>
                <a:spcPct val="150000"/>
              </a:lnSpc>
              <a:spcBef>
                <a:spcPts val="1000"/>
              </a:spcBef>
              <a:spcAft>
                <a:spcPts val="0"/>
              </a:spcAft>
              <a:buClr>
                <a:schemeClr val="dk1"/>
              </a:buClr>
              <a:buSzPts val="2400"/>
              <a:buFont typeface="Noto Sans Symbols"/>
              <a:buChar char="▪"/>
            </a:pPr>
            <a:r>
              <a:rPr lang="en-US" sz="2400"/>
              <a:t>Used for products with wide quality/price variation (e.g., electronics, agricultural goods).</a:t>
            </a:r>
            <a:endParaRPr sz="2400"/>
          </a:p>
          <a:p>
            <a:pPr indent="0" lvl="0" marL="0" rtl="0" algn="l">
              <a:lnSpc>
                <a:spcPct val="150000"/>
              </a:lnSpc>
              <a:spcBef>
                <a:spcPts val="1200"/>
              </a:spcBef>
              <a:spcAft>
                <a:spcPts val="0"/>
              </a:spcAft>
              <a:buClr>
                <a:schemeClr val="dk1"/>
              </a:buClr>
              <a:buSzPts val="2400"/>
              <a:buNone/>
            </a:pPr>
            <a:r>
              <a:t/>
            </a:r>
            <a:endParaRPr sz="2400">
              <a:solidFill>
                <a:srgbClr val="0F1115"/>
              </a:solidFill>
            </a:endParaRPr>
          </a:p>
          <a:p>
            <a:pPr indent="0" lvl="0" marL="173038" rtl="0" algn="l">
              <a:lnSpc>
                <a:spcPct val="150000"/>
              </a:lnSpc>
              <a:spcBef>
                <a:spcPts val="2200"/>
              </a:spcBef>
              <a:spcAft>
                <a:spcPts val="0"/>
              </a:spcAft>
              <a:buClr>
                <a:schemeClr val="dk1"/>
              </a:buClr>
              <a:buSzPts val="1400"/>
              <a:buNone/>
            </a:pPr>
            <a:r>
              <a:t/>
            </a:r>
            <a:endParaRPr sz="1400"/>
          </a:p>
        </p:txBody>
      </p:sp>
      <p:cxnSp>
        <p:nvCxnSpPr>
          <p:cNvPr id="139" name="Google Shape;139;p8"/>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9"/>
          <p:cNvSpPr txBox="1"/>
          <p:nvPr>
            <p:ph type="title"/>
          </p:nvPr>
        </p:nvSpPr>
        <p:spPr>
          <a:xfrm>
            <a:off x="429042" y="415342"/>
            <a:ext cx="11557687" cy="89120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Economic Effects of a Tariff (Partial Equilibrium) (</a:t>
            </a:r>
            <a:r>
              <a:rPr b="1" lang="en-US" sz="3600">
                <a:solidFill>
                  <a:srgbClr val="FF0000"/>
                </a:solidFill>
                <a:latin typeface="Calibri"/>
                <a:ea typeface="Calibri"/>
                <a:cs typeface="Calibri"/>
                <a:sym typeface="Calibri"/>
              </a:rPr>
              <a:t>Fig. 1</a:t>
            </a:r>
            <a:r>
              <a:rPr b="1" lang="en-US" sz="3600">
                <a:latin typeface="Calibri"/>
                <a:ea typeface="Calibri"/>
                <a:cs typeface="Calibri"/>
                <a:sym typeface="Calibri"/>
              </a:rPr>
              <a:t>)</a:t>
            </a:r>
            <a:endParaRPr b="1" sz="3600">
              <a:latin typeface="Calibri"/>
              <a:ea typeface="Calibri"/>
              <a:cs typeface="Calibri"/>
              <a:sym typeface="Calibri"/>
            </a:endParaRPr>
          </a:p>
        </p:txBody>
      </p:sp>
      <p:sp>
        <p:nvSpPr>
          <p:cNvPr id="145" name="Google Shape;145;p9"/>
          <p:cNvSpPr txBox="1"/>
          <p:nvPr>
            <p:ph idx="1" type="body"/>
          </p:nvPr>
        </p:nvSpPr>
        <p:spPr>
          <a:xfrm>
            <a:off x="429042" y="1634242"/>
            <a:ext cx="7160478" cy="4278878"/>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400"/>
              <a:buNone/>
            </a:pPr>
            <a:r>
              <a:t/>
            </a:r>
            <a:endParaRPr sz="2400">
              <a:solidFill>
                <a:srgbClr val="0F1115"/>
              </a:solidFill>
            </a:endParaRPr>
          </a:p>
          <a:p>
            <a:pPr indent="0" lvl="0" marL="173038" rtl="0" algn="l">
              <a:lnSpc>
                <a:spcPct val="150000"/>
              </a:lnSpc>
              <a:spcBef>
                <a:spcPts val="2200"/>
              </a:spcBef>
              <a:spcAft>
                <a:spcPts val="0"/>
              </a:spcAft>
              <a:buClr>
                <a:schemeClr val="dk1"/>
              </a:buClr>
              <a:buSzPts val="1400"/>
              <a:buNone/>
            </a:pPr>
            <a:r>
              <a:t/>
            </a:r>
            <a:endParaRPr sz="1400"/>
          </a:p>
        </p:txBody>
      </p:sp>
      <p:cxnSp>
        <p:nvCxnSpPr>
          <p:cNvPr id="146" name="Google Shape;146;p9"/>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pic>
        <p:nvPicPr>
          <p:cNvPr id="147" name="Google Shape;147;p9"/>
          <p:cNvPicPr preferRelativeResize="0"/>
          <p:nvPr/>
        </p:nvPicPr>
        <p:blipFill rotWithShape="1">
          <a:blip r:embed="rId3">
            <a:alphaModFix/>
          </a:blip>
          <a:srcRect b="0" l="0" r="0" t="0"/>
          <a:stretch/>
        </p:blipFill>
        <p:spPr>
          <a:xfrm>
            <a:off x="291893" y="1471682"/>
            <a:ext cx="8142637" cy="4441438"/>
          </a:xfrm>
          <a:prstGeom prst="rect">
            <a:avLst/>
          </a:prstGeom>
          <a:noFill/>
          <a:ln cap="flat" cmpd="sng" w="9525">
            <a:solidFill>
              <a:srgbClr val="D8D8D8"/>
            </a:solidFill>
            <a:prstDash val="solid"/>
            <a:round/>
            <a:headEnd len="sm" w="sm" type="none"/>
            <a:tailEnd len="sm" w="sm" type="none"/>
          </a:ln>
        </p:spPr>
      </p:pic>
      <p:sp>
        <p:nvSpPr>
          <p:cNvPr id="148" name="Google Shape;148;p9"/>
          <p:cNvSpPr/>
          <p:nvPr/>
        </p:nvSpPr>
        <p:spPr>
          <a:xfrm>
            <a:off x="1348514" y="6075542"/>
            <a:ext cx="2735429" cy="344069"/>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i="1" lang="en-US" sz="1600">
                <a:solidFill>
                  <a:srgbClr val="0F1115"/>
                </a:solidFill>
                <a:latin typeface="Calibri"/>
                <a:ea typeface="Calibri"/>
                <a:cs typeface="Calibri"/>
                <a:sym typeface="Calibri"/>
              </a:rPr>
              <a:t>Source: Created by the author </a:t>
            </a:r>
            <a:endParaRPr i="1" sz="140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10"/>
          <p:cNvSpPr txBox="1"/>
          <p:nvPr>
            <p:ph type="title"/>
          </p:nvPr>
        </p:nvSpPr>
        <p:spPr>
          <a:xfrm>
            <a:off x="429042" y="415342"/>
            <a:ext cx="11557687" cy="89120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Welfare Effects (Small Country) </a:t>
            </a:r>
            <a:r>
              <a:rPr b="1" lang="en-US" sz="3600">
                <a:solidFill>
                  <a:srgbClr val="FF0000"/>
                </a:solidFill>
                <a:latin typeface="Calibri"/>
                <a:ea typeface="Calibri"/>
                <a:cs typeface="Calibri"/>
                <a:sym typeface="Calibri"/>
              </a:rPr>
              <a:t>(Figure. 2)</a:t>
            </a:r>
            <a:endParaRPr b="1" sz="3600">
              <a:solidFill>
                <a:srgbClr val="FF0000"/>
              </a:solidFill>
              <a:latin typeface="Calibri"/>
              <a:ea typeface="Calibri"/>
              <a:cs typeface="Calibri"/>
              <a:sym typeface="Calibri"/>
            </a:endParaRPr>
          </a:p>
        </p:txBody>
      </p:sp>
      <p:sp>
        <p:nvSpPr>
          <p:cNvPr id="154" name="Google Shape;154;p10"/>
          <p:cNvSpPr txBox="1"/>
          <p:nvPr>
            <p:ph idx="1" type="body"/>
          </p:nvPr>
        </p:nvSpPr>
        <p:spPr>
          <a:xfrm>
            <a:off x="429042" y="1634242"/>
            <a:ext cx="7729438"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400"/>
              <a:buNone/>
            </a:pPr>
            <a:r>
              <a:t/>
            </a:r>
            <a:endParaRPr sz="2400">
              <a:solidFill>
                <a:srgbClr val="0F1115"/>
              </a:solidFill>
            </a:endParaRPr>
          </a:p>
          <a:p>
            <a:pPr indent="0" lvl="0" marL="173038" rtl="0" algn="l">
              <a:lnSpc>
                <a:spcPct val="150000"/>
              </a:lnSpc>
              <a:spcBef>
                <a:spcPts val="2200"/>
              </a:spcBef>
              <a:spcAft>
                <a:spcPts val="0"/>
              </a:spcAft>
              <a:buClr>
                <a:schemeClr val="dk1"/>
              </a:buClr>
              <a:buSzPts val="1400"/>
              <a:buNone/>
            </a:pPr>
            <a:r>
              <a:t/>
            </a:r>
            <a:endParaRPr sz="1400"/>
          </a:p>
        </p:txBody>
      </p:sp>
      <p:cxnSp>
        <p:nvCxnSpPr>
          <p:cNvPr id="155" name="Google Shape;155;p10"/>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pic>
        <p:nvPicPr>
          <p:cNvPr id="156" name="Google Shape;156;p10"/>
          <p:cNvPicPr preferRelativeResize="0"/>
          <p:nvPr/>
        </p:nvPicPr>
        <p:blipFill rotWithShape="1">
          <a:blip r:embed="rId3">
            <a:alphaModFix/>
          </a:blip>
          <a:srcRect b="0" l="0" r="0" t="0"/>
          <a:stretch/>
        </p:blipFill>
        <p:spPr>
          <a:xfrm>
            <a:off x="429042" y="1463068"/>
            <a:ext cx="7810718" cy="4260392"/>
          </a:xfrm>
          <a:prstGeom prst="rect">
            <a:avLst/>
          </a:prstGeom>
          <a:noFill/>
          <a:ln cap="flat" cmpd="sng" w="9525">
            <a:solidFill>
              <a:srgbClr val="D8D8D8"/>
            </a:solidFill>
            <a:prstDash val="solid"/>
            <a:round/>
            <a:headEnd len="sm" w="sm" type="none"/>
            <a:tailEnd len="sm" w="sm" type="none"/>
          </a:ln>
        </p:spPr>
      </p:pic>
      <p:sp>
        <p:nvSpPr>
          <p:cNvPr id="157" name="Google Shape;157;p10"/>
          <p:cNvSpPr/>
          <p:nvPr/>
        </p:nvSpPr>
        <p:spPr>
          <a:xfrm>
            <a:off x="347762" y="5749126"/>
            <a:ext cx="2735429" cy="344069"/>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i="1" lang="en-US" sz="1600">
                <a:solidFill>
                  <a:srgbClr val="0F1115"/>
                </a:solidFill>
                <a:latin typeface="Calibri"/>
                <a:ea typeface="Calibri"/>
                <a:cs typeface="Calibri"/>
                <a:sym typeface="Calibri"/>
              </a:rPr>
              <a:t>Source: Created by the author </a:t>
            </a:r>
            <a:endParaRPr i="1" sz="14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g3979c621fd1_0_19"/>
          <p:cNvSpPr txBox="1"/>
          <p:nvPr>
            <p:ph type="title"/>
          </p:nvPr>
        </p:nvSpPr>
        <p:spPr>
          <a:xfrm>
            <a:off x="838200" y="365125"/>
            <a:ext cx="10515600" cy="1325700"/>
          </a:xfrm>
          <a:prstGeom prst="rect">
            <a:avLst/>
          </a:prstGeom>
        </p:spPr>
        <p:txBody>
          <a:bodyPr anchorCtr="0" anchor="ctr" bIns="45700" lIns="91425" spcFirstLastPara="1" rIns="91425" wrap="square" tIns="45700">
            <a:normAutofit/>
          </a:bodyPr>
          <a:lstStyle/>
          <a:p>
            <a:pPr indent="0" lvl="0" marL="0" rtl="0" algn="l">
              <a:lnSpc>
                <a:spcPct val="115000"/>
              </a:lnSpc>
              <a:spcBef>
                <a:spcPts val="1200"/>
              </a:spcBef>
              <a:spcAft>
                <a:spcPts val="0"/>
              </a:spcAft>
              <a:buNone/>
            </a:pPr>
            <a:r>
              <a:rPr b="1" lang="en-US" sz="3600">
                <a:solidFill>
                  <a:srgbClr val="0F1115"/>
                </a:solidFill>
                <a:highlight>
                  <a:srgbClr val="FFFFFF"/>
                </a:highlight>
                <a:latin typeface="Roboto"/>
                <a:ea typeface="Roboto"/>
                <a:cs typeface="Roboto"/>
                <a:sym typeface="Roboto"/>
              </a:rPr>
              <a:t>Welfare Effects of a Tariff in a Small Country</a:t>
            </a:r>
            <a:endParaRPr b="1" sz="3600"/>
          </a:p>
        </p:txBody>
      </p:sp>
      <p:sp>
        <p:nvSpPr>
          <p:cNvPr id="164" name="Google Shape;164;g3979c621fd1_0_19"/>
          <p:cNvSpPr txBox="1"/>
          <p:nvPr>
            <p:ph idx="1" type="body"/>
          </p:nvPr>
        </p:nvSpPr>
        <p:spPr>
          <a:xfrm>
            <a:off x="838200" y="1825625"/>
            <a:ext cx="5893800" cy="43512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rPr lang="en-US"/>
              <a:t>This figure shows that tariffs create producer gain (a) and government revenue (</a:t>
            </a:r>
            <a:r>
              <a:rPr lang="en-US">
                <a:solidFill>
                  <a:srgbClr val="FF0000"/>
                </a:solidFill>
              </a:rPr>
              <a:t>c</a:t>
            </a:r>
            <a:r>
              <a:rPr lang="en-US"/>
              <a:t>), but consumer loss (</a:t>
            </a:r>
            <a:r>
              <a:rPr lang="en-US">
                <a:solidFill>
                  <a:srgbClr val="FF0000"/>
                </a:solidFill>
              </a:rPr>
              <a:t>a+b+c+d</a:t>
            </a:r>
            <a:r>
              <a:rPr lang="en-US"/>
              <a:t>) exceeds these. Since deadweight losses (</a:t>
            </a:r>
            <a:r>
              <a:rPr lang="en-US">
                <a:solidFill>
                  <a:srgbClr val="FF0000"/>
                </a:solidFill>
              </a:rPr>
              <a:t>b</a:t>
            </a:r>
            <a:r>
              <a:rPr lang="en-US"/>
              <a:t> and </a:t>
            </a:r>
            <a:r>
              <a:rPr lang="en-US">
                <a:solidFill>
                  <a:srgbClr val="FF0000"/>
                </a:solidFill>
              </a:rPr>
              <a:t>d</a:t>
            </a:r>
            <a:r>
              <a:rPr lang="en-US"/>
              <a:t>) are not offset by trade gains, tariffs always reduce national welfare in a small country.</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11"/>
          <p:cNvSpPr txBox="1"/>
          <p:nvPr>
            <p:ph type="title"/>
          </p:nvPr>
        </p:nvSpPr>
        <p:spPr>
          <a:xfrm>
            <a:off x="429042" y="415342"/>
            <a:ext cx="11557687" cy="89120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Large Country Case (Optimal Tariff Argument) </a:t>
            </a:r>
            <a:r>
              <a:rPr b="1" lang="en-US" sz="4000">
                <a:solidFill>
                  <a:srgbClr val="FF0000"/>
                </a:solidFill>
                <a:latin typeface="Calibri"/>
                <a:ea typeface="Calibri"/>
                <a:cs typeface="Calibri"/>
                <a:sym typeface="Calibri"/>
              </a:rPr>
              <a:t>(Figure. 3)</a:t>
            </a:r>
            <a:endParaRPr b="1" sz="4000">
              <a:latin typeface="Calibri"/>
              <a:ea typeface="Calibri"/>
              <a:cs typeface="Calibri"/>
              <a:sym typeface="Calibri"/>
            </a:endParaRPr>
          </a:p>
        </p:txBody>
      </p:sp>
      <p:sp>
        <p:nvSpPr>
          <p:cNvPr id="170" name="Google Shape;170;p11"/>
          <p:cNvSpPr txBox="1"/>
          <p:nvPr>
            <p:ph idx="1" type="body"/>
          </p:nvPr>
        </p:nvSpPr>
        <p:spPr>
          <a:xfrm>
            <a:off x="429042" y="1634242"/>
            <a:ext cx="7729438"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400"/>
              <a:buNone/>
            </a:pPr>
            <a:r>
              <a:t/>
            </a:r>
            <a:endParaRPr sz="2400">
              <a:solidFill>
                <a:srgbClr val="0F1115"/>
              </a:solidFill>
            </a:endParaRPr>
          </a:p>
          <a:p>
            <a:pPr indent="0" lvl="0" marL="173038" rtl="0" algn="l">
              <a:lnSpc>
                <a:spcPct val="150000"/>
              </a:lnSpc>
              <a:spcBef>
                <a:spcPts val="2200"/>
              </a:spcBef>
              <a:spcAft>
                <a:spcPts val="0"/>
              </a:spcAft>
              <a:buClr>
                <a:schemeClr val="dk1"/>
              </a:buClr>
              <a:buSzPts val="1400"/>
              <a:buNone/>
            </a:pPr>
            <a:r>
              <a:t/>
            </a:r>
            <a:endParaRPr sz="1400"/>
          </a:p>
        </p:txBody>
      </p:sp>
      <p:cxnSp>
        <p:nvCxnSpPr>
          <p:cNvPr id="171" name="Google Shape;171;p11"/>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pic>
        <p:nvPicPr>
          <p:cNvPr id="172" name="Google Shape;172;p11"/>
          <p:cNvPicPr preferRelativeResize="0"/>
          <p:nvPr/>
        </p:nvPicPr>
        <p:blipFill rotWithShape="1">
          <a:blip r:embed="rId3">
            <a:alphaModFix/>
          </a:blip>
          <a:srcRect b="0" l="0" r="0" t="0"/>
          <a:stretch/>
        </p:blipFill>
        <p:spPr>
          <a:xfrm>
            <a:off x="566420" y="1367511"/>
            <a:ext cx="7967980" cy="4346171"/>
          </a:xfrm>
          <a:prstGeom prst="rect">
            <a:avLst/>
          </a:prstGeom>
          <a:noFill/>
          <a:ln cap="flat" cmpd="sng" w="9525">
            <a:solidFill>
              <a:srgbClr val="D8D8D8"/>
            </a:solidFill>
            <a:prstDash val="solid"/>
            <a:round/>
            <a:headEnd len="sm" w="sm" type="none"/>
            <a:tailEnd len="sm" w="sm" type="none"/>
          </a:ln>
        </p:spPr>
      </p:pic>
      <p:sp>
        <p:nvSpPr>
          <p:cNvPr id="173" name="Google Shape;173;p11"/>
          <p:cNvSpPr/>
          <p:nvPr/>
        </p:nvSpPr>
        <p:spPr>
          <a:xfrm>
            <a:off x="429042" y="5727604"/>
            <a:ext cx="2735429" cy="344069"/>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i="1" lang="en-US" sz="1600">
                <a:solidFill>
                  <a:srgbClr val="0F1115"/>
                </a:solidFill>
                <a:latin typeface="Calibri"/>
                <a:ea typeface="Calibri"/>
                <a:cs typeface="Calibri"/>
                <a:sym typeface="Calibri"/>
              </a:rPr>
              <a:t>Source: Created by the author </a:t>
            </a:r>
            <a:endParaRPr i="1" sz="14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g3979c621fd1_0_27"/>
          <p:cNvSpPr txBox="1"/>
          <p:nvPr>
            <p:ph type="title"/>
          </p:nvPr>
        </p:nvSpPr>
        <p:spPr>
          <a:xfrm>
            <a:off x="838200" y="365125"/>
            <a:ext cx="10515600" cy="1325700"/>
          </a:xfrm>
          <a:prstGeom prst="rect">
            <a:avLst/>
          </a:prstGeom>
        </p:spPr>
        <p:txBody>
          <a:bodyPr anchorCtr="0" anchor="ctr" bIns="45700" lIns="91425" spcFirstLastPara="1" rIns="91425" wrap="square" tIns="45700">
            <a:normAutofit/>
          </a:bodyPr>
          <a:lstStyle/>
          <a:p>
            <a:pPr indent="0" lvl="0" marL="0" rtl="0" algn="l">
              <a:lnSpc>
                <a:spcPct val="115000"/>
              </a:lnSpc>
              <a:spcBef>
                <a:spcPts val="1700"/>
              </a:spcBef>
              <a:spcAft>
                <a:spcPts val="0"/>
              </a:spcAft>
              <a:buNone/>
            </a:pPr>
            <a:r>
              <a:rPr b="1" lang="en-US" sz="3400">
                <a:solidFill>
                  <a:srgbClr val="0F1115"/>
                </a:solidFill>
                <a:highlight>
                  <a:srgbClr val="FFFFFF"/>
                </a:highlight>
                <a:latin typeface="Roboto"/>
                <a:ea typeface="Roboto"/>
                <a:cs typeface="Roboto"/>
                <a:sym typeface="Roboto"/>
              </a:rPr>
              <a:t>When Tariffs Can Improve Welfare (Large Country)</a:t>
            </a:r>
            <a:endParaRPr b="1" sz="3400"/>
          </a:p>
        </p:txBody>
      </p:sp>
      <p:sp>
        <p:nvSpPr>
          <p:cNvPr id="180" name="Google Shape;180;g3979c621fd1_0_27"/>
          <p:cNvSpPr txBox="1"/>
          <p:nvPr>
            <p:ph idx="1" type="body"/>
          </p:nvPr>
        </p:nvSpPr>
        <p:spPr>
          <a:xfrm>
            <a:off x="838200" y="1825625"/>
            <a:ext cx="5571300" cy="43512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rPr lang="en-US" sz="2400">
                <a:solidFill>
                  <a:srgbClr val="0F1115"/>
                </a:solidFill>
                <a:highlight>
                  <a:srgbClr val="FFFFFF"/>
                </a:highlight>
                <a:latin typeface="Roboto"/>
                <a:ea typeface="Roboto"/>
                <a:cs typeface="Roboto"/>
                <a:sym typeface="Roboto"/>
              </a:rPr>
              <a:t>This figure shows that for a large country, a tariff lowers world prices, creating a terms-of-trade gain. The optimal tariff balances this gain against deadweight loss; beyond that point, welfare falls.</a:t>
            </a:r>
            <a:endParaRPr sz="40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2"/>
          <p:cNvSpPr txBox="1"/>
          <p:nvPr>
            <p:ph type="title"/>
          </p:nvPr>
        </p:nvSpPr>
        <p:spPr>
          <a:xfrm>
            <a:off x="429042" y="415342"/>
            <a:ext cx="11557687" cy="89120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Tariff Redistribution Effects</a:t>
            </a:r>
            <a:endParaRPr sz="4000">
              <a:latin typeface="Calibri"/>
              <a:ea typeface="Calibri"/>
              <a:cs typeface="Calibri"/>
              <a:sym typeface="Calibri"/>
            </a:endParaRPr>
          </a:p>
        </p:txBody>
      </p:sp>
      <p:sp>
        <p:nvSpPr>
          <p:cNvPr id="186" name="Google Shape;186;p12"/>
          <p:cNvSpPr txBox="1"/>
          <p:nvPr>
            <p:ph idx="1" type="body"/>
          </p:nvPr>
        </p:nvSpPr>
        <p:spPr>
          <a:xfrm>
            <a:off x="429042" y="1634242"/>
            <a:ext cx="7729438" cy="4681060"/>
          </a:xfrm>
          <a:prstGeom prst="rect">
            <a:avLst/>
          </a:prstGeom>
          <a:noFill/>
          <a:ln>
            <a:noFill/>
          </a:ln>
        </p:spPr>
        <p:txBody>
          <a:bodyPr anchorCtr="0" anchor="t" bIns="45700" lIns="91425" spcFirstLastPara="1" rIns="91425" wrap="square" tIns="45700">
            <a:noAutofit/>
          </a:bodyPr>
          <a:lstStyle/>
          <a:p>
            <a:pPr indent="0" lvl="0" marL="0" rtl="0" algn="l">
              <a:lnSpc>
                <a:spcPct val="107000"/>
              </a:lnSpc>
              <a:spcBef>
                <a:spcPts val="0"/>
              </a:spcBef>
              <a:spcAft>
                <a:spcPts val="0"/>
              </a:spcAft>
              <a:buClr>
                <a:srgbClr val="0F1115"/>
              </a:buClr>
              <a:buSzPts val="2400"/>
              <a:buNone/>
            </a:pPr>
            <a:r>
              <a:rPr lang="en-US" sz="2400">
                <a:solidFill>
                  <a:srgbClr val="0F1115"/>
                </a:solidFill>
              </a:rPr>
              <a:t>Tariffs act as a </a:t>
            </a:r>
            <a:r>
              <a:rPr b="1" lang="en-US" sz="2400">
                <a:solidFill>
                  <a:srgbClr val="0F1115"/>
                </a:solidFill>
              </a:rPr>
              <a:t>regressive tax</a:t>
            </a:r>
            <a:r>
              <a:rPr lang="en-US" sz="2400">
                <a:solidFill>
                  <a:srgbClr val="0F1115"/>
                </a:solidFill>
              </a:rPr>
              <a:t> because lower-income households spend a larger share of their income on tradable goods. The redistribution flows:</a:t>
            </a:r>
            <a:endParaRPr sz="2400"/>
          </a:p>
          <a:p>
            <a:pPr indent="-228600" lvl="0" marL="228600" marR="0" rtl="0" algn="l">
              <a:lnSpc>
                <a:spcPct val="107000"/>
              </a:lnSpc>
              <a:spcBef>
                <a:spcPts val="1200"/>
              </a:spcBef>
              <a:spcAft>
                <a:spcPts val="0"/>
              </a:spcAft>
              <a:buClr>
                <a:srgbClr val="0F1115"/>
              </a:buClr>
              <a:buSzPts val="1272"/>
              <a:buFont typeface="Noto Sans Symbols"/>
              <a:buChar char="▪"/>
            </a:pPr>
            <a:r>
              <a:rPr b="1" lang="en-US" sz="2400">
                <a:solidFill>
                  <a:srgbClr val="0F1115"/>
                </a:solidFill>
              </a:rPr>
              <a:t>From consumers</a:t>
            </a:r>
            <a:r>
              <a:rPr lang="en-US" sz="2400">
                <a:solidFill>
                  <a:srgbClr val="0F1115"/>
                </a:solidFill>
              </a:rPr>
              <a:t> (higher prices)</a:t>
            </a:r>
            <a:endParaRPr sz="2400"/>
          </a:p>
          <a:p>
            <a:pPr indent="-228600" lvl="0" marL="228600" marR="0" rtl="0" algn="l">
              <a:lnSpc>
                <a:spcPct val="107000"/>
              </a:lnSpc>
              <a:spcBef>
                <a:spcPts val="0"/>
              </a:spcBef>
              <a:spcAft>
                <a:spcPts val="0"/>
              </a:spcAft>
              <a:buClr>
                <a:srgbClr val="0F1115"/>
              </a:buClr>
              <a:buSzPts val="1272"/>
              <a:buFont typeface="Noto Sans Symbols"/>
              <a:buChar char="▪"/>
            </a:pPr>
            <a:r>
              <a:rPr b="1" lang="en-US" sz="2400">
                <a:solidFill>
                  <a:srgbClr val="0F1115"/>
                </a:solidFill>
              </a:rPr>
              <a:t>To domestic producers</a:t>
            </a:r>
            <a:r>
              <a:rPr lang="en-US" sz="2400">
                <a:solidFill>
                  <a:srgbClr val="0F1115"/>
                </a:solidFill>
              </a:rPr>
              <a:t> (higher profits, possibly higher wages in protected sectors)</a:t>
            </a:r>
            <a:endParaRPr sz="2400"/>
          </a:p>
          <a:p>
            <a:pPr indent="-228600" lvl="0" marL="228600" marR="0" rtl="0" algn="l">
              <a:lnSpc>
                <a:spcPct val="107000"/>
              </a:lnSpc>
              <a:spcBef>
                <a:spcPts val="0"/>
              </a:spcBef>
              <a:spcAft>
                <a:spcPts val="0"/>
              </a:spcAft>
              <a:buClr>
                <a:srgbClr val="0F1115"/>
              </a:buClr>
              <a:buSzPts val="1272"/>
              <a:buFont typeface="Noto Sans Symbols"/>
              <a:buChar char="▪"/>
            </a:pPr>
            <a:r>
              <a:rPr b="1" lang="en-US" sz="2400">
                <a:solidFill>
                  <a:srgbClr val="0F1115"/>
                </a:solidFill>
              </a:rPr>
              <a:t>To the government</a:t>
            </a:r>
            <a:r>
              <a:rPr lang="en-US" sz="2400">
                <a:solidFill>
                  <a:srgbClr val="0F1115"/>
                </a:solidFill>
              </a:rPr>
              <a:t> (tariff revenue)</a:t>
            </a:r>
            <a:endParaRPr sz="2400"/>
          </a:p>
          <a:p>
            <a:pPr indent="-228600" lvl="0" marL="228600" marR="0" rtl="0" algn="l">
              <a:lnSpc>
                <a:spcPct val="107000"/>
              </a:lnSpc>
              <a:spcBef>
                <a:spcPts val="0"/>
              </a:spcBef>
              <a:spcAft>
                <a:spcPts val="0"/>
              </a:spcAft>
              <a:buClr>
                <a:srgbClr val="0F1115"/>
              </a:buClr>
              <a:buSzPts val="1272"/>
              <a:buFont typeface="Noto Sans Symbols"/>
              <a:buChar char="▪"/>
            </a:pPr>
            <a:r>
              <a:rPr b="1" lang="en-US" sz="2400">
                <a:solidFill>
                  <a:srgbClr val="0F1115"/>
                </a:solidFill>
              </a:rPr>
              <a:t>To inefficient firms</a:t>
            </a:r>
            <a:r>
              <a:rPr lang="en-US" sz="2400">
                <a:solidFill>
                  <a:srgbClr val="0F1115"/>
                </a:solidFill>
              </a:rPr>
              <a:t> (rent-seeking opportunities)</a:t>
            </a:r>
            <a:endParaRPr sz="2400"/>
          </a:p>
          <a:p>
            <a:pPr indent="0" lvl="0" marL="173038" rtl="0" algn="l">
              <a:lnSpc>
                <a:spcPct val="150000"/>
              </a:lnSpc>
              <a:spcBef>
                <a:spcPts val="1000"/>
              </a:spcBef>
              <a:spcAft>
                <a:spcPts val="0"/>
              </a:spcAft>
              <a:buClr>
                <a:schemeClr val="dk1"/>
              </a:buClr>
              <a:buSzPts val="1400"/>
              <a:buNone/>
            </a:pPr>
            <a:r>
              <a:t/>
            </a:r>
            <a:endParaRPr sz="1400"/>
          </a:p>
        </p:txBody>
      </p:sp>
      <p:cxnSp>
        <p:nvCxnSpPr>
          <p:cNvPr id="187" name="Google Shape;187;p12"/>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13"/>
          <p:cNvSpPr txBox="1"/>
          <p:nvPr>
            <p:ph type="title"/>
          </p:nvPr>
        </p:nvSpPr>
        <p:spPr>
          <a:xfrm>
            <a:off x="429042" y="415343"/>
            <a:ext cx="11557687" cy="529538"/>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Economic Effects of a Tariff (Partial Equilibrium) </a:t>
            </a:r>
            <a:r>
              <a:rPr b="1" lang="en-US" sz="3600">
                <a:solidFill>
                  <a:srgbClr val="FF0000"/>
                </a:solidFill>
                <a:latin typeface="Calibri"/>
                <a:ea typeface="Calibri"/>
                <a:cs typeface="Calibri"/>
                <a:sym typeface="Calibri"/>
              </a:rPr>
              <a:t>(Figure. 4)</a:t>
            </a:r>
            <a:endParaRPr b="1" sz="3600">
              <a:solidFill>
                <a:srgbClr val="FF0000"/>
              </a:solidFill>
              <a:latin typeface="Calibri"/>
              <a:ea typeface="Calibri"/>
              <a:cs typeface="Calibri"/>
              <a:sym typeface="Calibri"/>
            </a:endParaRPr>
          </a:p>
        </p:txBody>
      </p:sp>
      <p:sp>
        <p:nvSpPr>
          <p:cNvPr id="193" name="Google Shape;193;p13"/>
          <p:cNvSpPr txBox="1"/>
          <p:nvPr>
            <p:ph idx="1" type="body"/>
          </p:nvPr>
        </p:nvSpPr>
        <p:spPr>
          <a:xfrm>
            <a:off x="429042" y="1634242"/>
            <a:ext cx="7729438"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400"/>
              <a:buNone/>
            </a:pPr>
            <a:r>
              <a:t/>
            </a:r>
            <a:endParaRPr sz="2400">
              <a:solidFill>
                <a:srgbClr val="0F1115"/>
              </a:solidFill>
            </a:endParaRPr>
          </a:p>
          <a:p>
            <a:pPr indent="0" lvl="0" marL="173038" rtl="0" algn="l">
              <a:lnSpc>
                <a:spcPct val="150000"/>
              </a:lnSpc>
              <a:spcBef>
                <a:spcPts val="2200"/>
              </a:spcBef>
              <a:spcAft>
                <a:spcPts val="0"/>
              </a:spcAft>
              <a:buClr>
                <a:schemeClr val="dk1"/>
              </a:buClr>
              <a:buSzPts val="1400"/>
              <a:buNone/>
            </a:pPr>
            <a:r>
              <a:t/>
            </a:r>
            <a:endParaRPr sz="1400"/>
          </a:p>
        </p:txBody>
      </p:sp>
      <p:cxnSp>
        <p:nvCxnSpPr>
          <p:cNvPr id="194" name="Google Shape;194;p13"/>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pic>
        <p:nvPicPr>
          <p:cNvPr id="195" name="Google Shape;195;p13"/>
          <p:cNvPicPr preferRelativeResize="0"/>
          <p:nvPr/>
        </p:nvPicPr>
        <p:blipFill rotWithShape="1">
          <a:blip r:embed="rId3">
            <a:alphaModFix/>
          </a:blip>
          <a:srcRect b="0" l="0" r="0" t="0"/>
          <a:stretch/>
        </p:blipFill>
        <p:spPr>
          <a:xfrm>
            <a:off x="466513" y="1367511"/>
            <a:ext cx="7691967" cy="4195619"/>
          </a:xfrm>
          <a:prstGeom prst="rect">
            <a:avLst/>
          </a:prstGeom>
          <a:noFill/>
          <a:ln cap="flat" cmpd="sng" w="9525">
            <a:solidFill>
              <a:srgbClr val="D8D8D8"/>
            </a:solidFill>
            <a:prstDash val="solid"/>
            <a:round/>
            <a:headEnd len="sm" w="sm" type="none"/>
            <a:tailEnd len="sm" w="sm" type="none"/>
          </a:ln>
        </p:spPr>
      </p:pic>
      <p:sp>
        <p:nvSpPr>
          <p:cNvPr id="196" name="Google Shape;196;p13"/>
          <p:cNvSpPr/>
          <p:nvPr/>
        </p:nvSpPr>
        <p:spPr>
          <a:xfrm>
            <a:off x="429042" y="5596383"/>
            <a:ext cx="2735429" cy="344069"/>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i="1" lang="en-US" sz="1600">
                <a:solidFill>
                  <a:srgbClr val="0F1115"/>
                </a:solidFill>
                <a:latin typeface="Calibri"/>
                <a:ea typeface="Calibri"/>
                <a:cs typeface="Calibri"/>
                <a:sym typeface="Calibri"/>
              </a:rPr>
              <a:t>Source: Created by the author </a:t>
            </a:r>
            <a:endParaRPr i="1" sz="140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14"/>
          <p:cNvSpPr txBox="1"/>
          <p:nvPr>
            <p:ph type="title"/>
          </p:nvPr>
        </p:nvSpPr>
        <p:spPr>
          <a:xfrm>
            <a:off x="429042" y="415342"/>
            <a:ext cx="11557687" cy="89120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Welfare Effects (Small Country) </a:t>
            </a:r>
            <a:r>
              <a:rPr b="1" lang="en-US" sz="3600">
                <a:solidFill>
                  <a:srgbClr val="FF0000"/>
                </a:solidFill>
                <a:latin typeface="Calibri"/>
                <a:ea typeface="Calibri"/>
                <a:cs typeface="Calibri"/>
                <a:sym typeface="Calibri"/>
              </a:rPr>
              <a:t>(Figure. 5)</a:t>
            </a:r>
            <a:endParaRPr b="1" sz="3600">
              <a:solidFill>
                <a:srgbClr val="FF0000"/>
              </a:solidFill>
              <a:latin typeface="Calibri"/>
              <a:ea typeface="Calibri"/>
              <a:cs typeface="Calibri"/>
              <a:sym typeface="Calibri"/>
            </a:endParaRPr>
          </a:p>
        </p:txBody>
      </p:sp>
      <p:cxnSp>
        <p:nvCxnSpPr>
          <p:cNvPr id="202" name="Google Shape;202;p14"/>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pic>
        <p:nvPicPr>
          <p:cNvPr id="203" name="Google Shape;203;p14"/>
          <p:cNvPicPr preferRelativeResize="0"/>
          <p:nvPr/>
        </p:nvPicPr>
        <p:blipFill rotWithShape="1">
          <a:blip r:embed="rId3">
            <a:alphaModFix/>
          </a:blip>
          <a:srcRect b="0" l="0" r="0" t="0"/>
          <a:stretch/>
        </p:blipFill>
        <p:spPr>
          <a:xfrm>
            <a:off x="676486" y="1573282"/>
            <a:ext cx="7770102" cy="4238238"/>
          </a:xfrm>
          <a:prstGeom prst="rect">
            <a:avLst/>
          </a:prstGeom>
          <a:noFill/>
          <a:ln cap="flat" cmpd="sng" w="9525">
            <a:solidFill>
              <a:srgbClr val="D8D8D8"/>
            </a:solidFill>
            <a:prstDash val="solid"/>
            <a:round/>
            <a:headEnd len="sm" w="sm" type="none"/>
            <a:tailEnd len="sm" w="sm" type="none"/>
          </a:ln>
        </p:spPr>
      </p:pic>
      <p:sp>
        <p:nvSpPr>
          <p:cNvPr id="204" name="Google Shape;204;p14"/>
          <p:cNvSpPr/>
          <p:nvPr/>
        </p:nvSpPr>
        <p:spPr>
          <a:xfrm>
            <a:off x="540802" y="5811520"/>
            <a:ext cx="2735429" cy="344069"/>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i="1" lang="en-US" sz="1600">
                <a:solidFill>
                  <a:srgbClr val="0F1115"/>
                </a:solidFill>
                <a:latin typeface="Calibri"/>
                <a:ea typeface="Calibri"/>
                <a:cs typeface="Calibri"/>
                <a:sym typeface="Calibri"/>
              </a:rPr>
              <a:t>Source: Created by the author </a:t>
            </a:r>
            <a:endParaRPr i="1" sz="1400">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15"/>
          <p:cNvSpPr txBox="1"/>
          <p:nvPr>
            <p:ph type="title"/>
          </p:nvPr>
        </p:nvSpPr>
        <p:spPr>
          <a:xfrm>
            <a:off x="429042" y="415342"/>
            <a:ext cx="11557687" cy="89120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Large Country Case (Optimal Tariff Argument) </a:t>
            </a:r>
            <a:r>
              <a:rPr b="1" lang="en-US" sz="3600">
                <a:solidFill>
                  <a:srgbClr val="FF0000"/>
                </a:solidFill>
                <a:latin typeface="Calibri"/>
                <a:ea typeface="Calibri"/>
                <a:cs typeface="Calibri"/>
                <a:sym typeface="Calibri"/>
              </a:rPr>
              <a:t>(Figure. 6)</a:t>
            </a:r>
            <a:endParaRPr b="1" sz="3600">
              <a:latin typeface="Calibri"/>
              <a:ea typeface="Calibri"/>
              <a:cs typeface="Calibri"/>
              <a:sym typeface="Calibri"/>
            </a:endParaRPr>
          </a:p>
        </p:txBody>
      </p:sp>
      <p:sp>
        <p:nvSpPr>
          <p:cNvPr id="210" name="Google Shape;210;p15"/>
          <p:cNvSpPr txBox="1"/>
          <p:nvPr>
            <p:ph idx="1" type="body"/>
          </p:nvPr>
        </p:nvSpPr>
        <p:spPr>
          <a:xfrm>
            <a:off x="429042" y="1634242"/>
            <a:ext cx="7729438"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400"/>
              <a:buNone/>
            </a:pPr>
            <a:r>
              <a:t/>
            </a:r>
            <a:endParaRPr sz="2400">
              <a:solidFill>
                <a:srgbClr val="0F1115"/>
              </a:solidFill>
            </a:endParaRPr>
          </a:p>
          <a:p>
            <a:pPr indent="0" lvl="0" marL="173038" rtl="0" algn="l">
              <a:lnSpc>
                <a:spcPct val="150000"/>
              </a:lnSpc>
              <a:spcBef>
                <a:spcPts val="2200"/>
              </a:spcBef>
              <a:spcAft>
                <a:spcPts val="0"/>
              </a:spcAft>
              <a:buClr>
                <a:schemeClr val="dk1"/>
              </a:buClr>
              <a:buSzPts val="1400"/>
              <a:buNone/>
            </a:pPr>
            <a:r>
              <a:t/>
            </a:r>
            <a:endParaRPr sz="1400"/>
          </a:p>
        </p:txBody>
      </p:sp>
      <p:cxnSp>
        <p:nvCxnSpPr>
          <p:cNvPr id="211" name="Google Shape;211;p15"/>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pic>
        <p:nvPicPr>
          <p:cNvPr id="212" name="Google Shape;212;p15"/>
          <p:cNvPicPr preferRelativeResize="0"/>
          <p:nvPr/>
        </p:nvPicPr>
        <p:blipFill rotWithShape="1">
          <a:blip r:embed="rId3">
            <a:alphaModFix/>
          </a:blip>
          <a:srcRect b="0" l="0" r="0" t="0"/>
          <a:stretch/>
        </p:blipFill>
        <p:spPr>
          <a:xfrm>
            <a:off x="649393" y="1573282"/>
            <a:ext cx="7427807" cy="4051531"/>
          </a:xfrm>
          <a:prstGeom prst="rect">
            <a:avLst/>
          </a:prstGeom>
          <a:noFill/>
          <a:ln cap="flat" cmpd="sng" w="9525">
            <a:solidFill>
              <a:srgbClr val="D8D8D8"/>
            </a:solidFill>
            <a:prstDash val="solid"/>
            <a:round/>
            <a:headEnd len="sm" w="sm" type="none"/>
            <a:tailEnd len="sm" w="sm" type="none"/>
          </a:ln>
        </p:spPr>
      </p:pic>
      <p:sp>
        <p:nvSpPr>
          <p:cNvPr id="213" name="Google Shape;213;p15"/>
          <p:cNvSpPr/>
          <p:nvPr/>
        </p:nvSpPr>
        <p:spPr>
          <a:xfrm>
            <a:off x="537633" y="5719509"/>
            <a:ext cx="2735429" cy="344069"/>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i="1" lang="en-US" sz="1600">
                <a:solidFill>
                  <a:srgbClr val="0F1115"/>
                </a:solidFill>
                <a:latin typeface="Calibri"/>
                <a:ea typeface="Calibri"/>
                <a:cs typeface="Calibri"/>
                <a:sym typeface="Calibri"/>
              </a:rPr>
              <a:t>Source: Created by the author </a:t>
            </a:r>
            <a:endParaRPr i="1" sz="1400">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6"/>
          <p:cNvSpPr txBox="1"/>
          <p:nvPr>
            <p:ph type="title"/>
          </p:nvPr>
        </p:nvSpPr>
        <p:spPr>
          <a:xfrm>
            <a:off x="429042" y="415342"/>
            <a:ext cx="11557687" cy="89120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Tariff Redistribution Effects</a:t>
            </a:r>
            <a:endParaRPr/>
          </a:p>
        </p:txBody>
      </p:sp>
      <p:sp>
        <p:nvSpPr>
          <p:cNvPr id="219" name="Google Shape;219;p16"/>
          <p:cNvSpPr txBox="1"/>
          <p:nvPr>
            <p:ph idx="1" type="body"/>
          </p:nvPr>
        </p:nvSpPr>
        <p:spPr>
          <a:xfrm>
            <a:off x="429042" y="1634242"/>
            <a:ext cx="7729438"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400"/>
              <a:buNone/>
            </a:pPr>
            <a:r>
              <a:t/>
            </a:r>
            <a:endParaRPr sz="2400">
              <a:solidFill>
                <a:srgbClr val="0F1115"/>
              </a:solidFill>
            </a:endParaRPr>
          </a:p>
          <a:p>
            <a:pPr indent="0" lvl="0" marL="173038" rtl="0" algn="l">
              <a:lnSpc>
                <a:spcPct val="150000"/>
              </a:lnSpc>
              <a:spcBef>
                <a:spcPts val="2200"/>
              </a:spcBef>
              <a:spcAft>
                <a:spcPts val="0"/>
              </a:spcAft>
              <a:buClr>
                <a:schemeClr val="dk1"/>
              </a:buClr>
              <a:buSzPts val="1400"/>
              <a:buNone/>
            </a:pPr>
            <a:r>
              <a:t/>
            </a:r>
            <a:endParaRPr sz="1400"/>
          </a:p>
        </p:txBody>
      </p:sp>
      <p:cxnSp>
        <p:nvCxnSpPr>
          <p:cNvPr id="220" name="Google Shape;220;p16"/>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
        <p:nvSpPr>
          <p:cNvPr id="221" name="Google Shape;221;p16"/>
          <p:cNvSpPr/>
          <p:nvPr/>
        </p:nvSpPr>
        <p:spPr>
          <a:xfrm>
            <a:off x="528444" y="1325352"/>
            <a:ext cx="7630036" cy="504753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rgbClr val="0F1115"/>
                </a:solidFill>
                <a:latin typeface="Calibri"/>
                <a:ea typeface="Calibri"/>
                <a:cs typeface="Calibri"/>
                <a:sym typeface="Calibri"/>
              </a:rPr>
              <a:t>Tariffs act as a </a:t>
            </a:r>
            <a:r>
              <a:rPr b="1" lang="en-US" sz="2800">
                <a:solidFill>
                  <a:srgbClr val="0F1115"/>
                </a:solidFill>
                <a:latin typeface="Calibri"/>
                <a:ea typeface="Calibri"/>
                <a:cs typeface="Calibri"/>
                <a:sym typeface="Calibri"/>
              </a:rPr>
              <a:t>regressive tax</a:t>
            </a:r>
            <a:r>
              <a:rPr lang="en-US" sz="2800">
                <a:solidFill>
                  <a:srgbClr val="0F1115"/>
                </a:solidFill>
                <a:latin typeface="Calibri"/>
                <a:ea typeface="Calibri"/>
                <a:cs typeface="Calibri"/>
                <a:sym typeface="Calibri"/>
              </a:rPr>
              <a:t> because lower-income households spend a larger share of their income on tradable goods. The redistribution flows:</a:t>
            </a:r>
            <a:endParaRPr/>
          </a:p>
          <a:p>
            <a:pPr indent="-284163" lvl="0" marL="457200" marR="0" rtl="0" algn="l">
              <a:lnSpc>
                <a:spcPct val="150000"/>
              </a:lnSpc>
              <a:spcBef>
                <a:spcPts val="0"/>
              </a:spcBef>
              <a:spcAft>
                <a:spcPts val="0"/>
              </a:spcAft>
              <a:buClr>
                <a:srgbClr val="0F1115"/>
              </a:buClr>
              <a:buSzPts val="2800"/>
              <a:buFont typeface="Noto Sans Symbols"/>
              <a:buChar char="▪"/>
            </a:pPr>
            <a:r>
              <a:rPr b="1" lang="en-US" sz="2800">
                <a:solidFill>
                  <a:srgbClr val="0F1115"/>
                </a:solidFill>
                <a:latin typeface="Calibri"/>
                <a:ea typeface="Calibri"/>
                <a:cs typeface="Calibri"/>
                <a:sym typeface="Calibri"/>
              </a:rPr>
              <a:t>From consumers</a:t>
            </a:r>
            <a:r>
              <a:rPr lang="en-US" sz="2800">
                <a:solidFill>
                  <a:srgbClr val="0F1115"/>
                </a:solidFill>
                <a:latin typeface="Calibri"/>
                <a:ea typeface="Calibri"/>
                <a:cs typeface="Calibri"/>
                <a:sym typeface="Calibri"/>
              </a:rPr>
              <a:t> (higher prices)</a:t>
            </a:r>
            <a:endParaRPr/>
          </a:p>
          <a:p>
            <a:pPr indent="-284163" lvl="0" marL="457200" marR="0" rtl="0" algn="l">
              <a:lnSpc>
                <a:spcPct val="150000"/>
              </a:lnSpc>
              <a:spcBef>
                <a:spcPts val="0"/>
              </a:spcBef>
              <a:spcAft>
                <a:spcPts val="0"/>
              </a:spcAft>
              <a:buClr>
                <a:srgbClr val="0F1115"/>
              </a:buClr>
              <a:buSzPts val="2800"/>
              <a:buFont typeface="Noto Sans Symbols"/>
              <a:buChar char="▪"/>
            </a:pPr>
            <a:r>
              <a:rPr b="1" lang="en-US" sz="2800">
                <a:solidFill>
                  <a:srgbClr val="0F1115"/>
                </a:solidFill>
                <a:latin typeface="Calibri"/>
                <a:ea typeface="Calibri"/>
                <a:cs typeface="Calibri"/>
                <a:sym typeface="Calibri"/>
              </a:rPr>
              <a:t>To domestic producers</a:t>
            </a:r>
            <a:r>
              <a:rPr lang="en-US" sz="2800">
                <a:solidFill>
                  <a:srgbClr val="0F1115"/>
                </a:solidFill>
                <a:latin typeface="Calibri"/>
                <a:ea typeface="Calibri"/>
                <a:cs typeface="Calibri"/>
                <a:sym typeface="Calibri"/>
              </a:rPr>
              <a:t> (higher profits, possibly higher wages in protected sectors)</a:t>
            </a:r>
            <a:endParaRPr/>
          </a:p>
          <a:p>
            <a:pPr indent="-284163" lvl="0" marL="457200" marR="0" rtl="0" algn="l">
              <a:lnSpc>
                <a:spcPct val="150000"/>
              </a:lnSpc>
              <a:spcBef>
                <a:spcPts val="0"/>
              </a:spcBef>
              <a:spcAft>
                <a:spcPts val="0"/>
              </a:spcAft>
              <a:buClr>
                <a:srgbClr val="0F1115"/>
              </a:buClr>
              <a:buSzPts val="2800"/>
              <a:buFont typeface="Noto Sans Symbols"/>
              <a:buChar char="▪"/>
            </a:pPr>
            <a:r>
              <a:rPr b="1" lang="en-US" sz="2800">
                <a:solidFill>
                  <a:srgbClr val="0F1115"/>
                </a:solidFill>
                <a:latin typeface="Calibri"/>
                <a:ea typeface="Calibri"/>
                <a:cs typeface="Calibri"/>
                <a:sym typeface="Calibri"/>
              </a:rPr>
              <a:t>To the government</a:t>
            </a:r>
            <a:r>
              <a:rPr lang="en-US" sz="2800">
                <a:solidFill>
                  <a:srgbClr val="0F1115"/>
                </a:solidFill>
                <a:latin typeface="Calibri"/>
                <a:ea typeface="Calibri"/>
                <a:cs typeface="Calibri"/>
                <a:sym typeface="Calibri"/>
              </a:rPr>
              <a:t> (tariff revenue)</a:t>
            </a:r>
            <a:endParaRPr/>
          </a:p>
          <a:p>
            <a:pPr indent="-284163" lvl="0" marL="457200" marR="0" rtl="0" algn="l">
              <a:lnSpc>
                <a:spcPct val="150000"/>
              </a:lnSpc>
              <a:spcBef>
                <a:spcPts val="0"/>
              </a:spcBef>
              <a:spcAft>
                <a:spcPts val="0"/>
              </a:spcAft>
              <a:buClr>
                <a:srgbClr val="0F1115"/>
              </a:buClr>
              <a:buSzPts val="2800"/>
              <a:buFont typeface="Noto Sans Symbols"/>
              <a:buChar char="▪"/>
            </a:pPr>
            <a:r>
              <a:rPr b="1" lang="en-US" sz="2800">
                <a:solidFill>
                  <a:srgbClr val="0F1115"/>
                </a:solidFill>
                <a:latin typeface="Calibri"/>
                <a:ea typeface="Calibri"/>
                <a:cs typeface="Calibri"/>
                <a:sym typeface="Calibri"/>
              </a:rPr>
              <a:t>To inefficient firms</a:t>
            </a:r>
            <a:r>
              <a:rPr lang="en-US" sz="2800">
                <a:solidFill>
                  <a:srgbClr val="0F1115"/>
                </a:solidFill>
                <a:latin typeface="Calibri"/>
                <a:ea typeface="Calibri"/>
                <a:cs typeface="Calibri"/>
                <a:sym typeface="Calibri"/>
              </a:rPr>
              <a:t> (rent-seeking opportunities)</a:t>
            </a:r>
            <a:endParaRPr b="0" i="0" sz="2800">
              <a:solidFill>
                <a:srgbClr val="0F1115"/>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17"/>
          <p:cNvSpPr txBox="1"/>
          <p:nvPr>
            <p:ph type="title"/>
          </p:nvPr>
        </p:nvSpPr>
        <p:spPr>
          <a:xfrm>
            <a:off x="429042" y="415342"/>
            <a:ext cx="11557687" cy="89120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Non-Tariff Barriers (NTBs): Overview</a:t>
            </a:r>
            <a:endParaRPr/>
          </a:p>
        </p:txBody>
      </p:sp>
      <p:sp>
        <p:nvSpPr>
          <p:cNvPr id="227" name="Google Shape;227;p17"/>
          <p:cNvSpPr txBox="1"/>
          <p:nvPr>
            <p:ph idx="1" type="body"/>
          </p:nvPr>
        </p:nvSpPr>
        <p:spPr>
          <a:xfrm>
            <a:off x="429042" y="1634242"/>
            <a:ext cx="7729438" cy="468106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000"/>
              <a:buNone/>
            </a:pPr>
            <a:r>
              <a:rPr lang="en-US" sz="2000"/>
              <a:t>NTBs are trade restrictions that do not involve explicit taxes. Since the WTO tariff reductions, NTBs have proliferated. They include:</a:t>
            </a:r>
            <a:endParaRPr/>
          </a:p>
          <a:p>
            <a:pPr indent="-117475" lvl="0" marL="346075" rtl="0" algn="l">
              <a:lnSpc>
                <a:spcPct val="90000"/>
              </a:lnSpc>
              <a:spcBef>
                <a:spcPts val="1000"/>
              </a:spcBef>
              <a:spcAft>
                <a:spcPts val="0"/>
              </a:spcAft>
              <a:buClr>
                <a:schemeClr val="dk1"/>
              </a:buClr>
              <a:buSzPts val="2000"/>
              <a:buFont typeface="Noto Sans Symbols"/>
              <a:buChar char="▪"/>
            </a:pPr>
            <a:r>
              <a:rPr lang="en-US" sz="2000"/>
              <a:t>Quotas</a:t>
            </a:r>
            <a:endParaRPr/>
          </a:p>
          <a:p>
            <a:pPr indent="-117475" lvl="0" marL="346075" rtl="0" algn="l">
              <a:lnSpc>
                <a:spcPct val="90000"/>
              </a:lnSpc>
              <a:spcBef>
                <a:spcPts val="1000"/>
              </a:spcBef>
              <a:spcAft>
                <a:spcPts val="0"/>
              </a:spcAft>
              <a:buClr>
                <a:schemeClr val="dk1"/>
              </a:buClr>
              <a:buSzPts val="2000"/>
              <a:buFont typeface="Noto Sans Symbols"/>
              <a:buChar char="▪"/>
            </a:pPr>
            <a:r>
              <a:rPr lang="en-US" sz="2000"/>
              <a:t>Voluntary Export Restraints (VERs)</a:t>
            </a:r>
            <a:endParaRPr/>
          </a:p>
          <a:p>
            <a:pPr indent="-117475" lvl="0" marL="346075" rtl="0" algn="l">
              <a:lnSpc>
                <a:spcPct val="90000"/>
              </a:lnSpc>
              <a:spcBef>
                <a:spcPts val="1000"/>
              </a:spcBef>
              <a:spcAft>
                <a:spcPts val="0"/>
              </a:spcAft>
              <a:buClr>
                <a:schemeClr val="dk1"/>
              </a:buClr>
              <a:buSzPts val="2000"/>
              <a:buFont typeface="Noto Sans Symbols"/>
              <a:buChar char="▪"/>
            </a:pPr>
            <a:r>
              <a:rPr lang="en-US" sz="2000"/>
              <a:t>Tariff-Rate Quotas (TRQs)</a:t>
            </a:r>
            <a:endParaRPr/>
          </a:p>
          <a:p>
            <a:pPr indent="-117475" lvl="0" marL="346075" rtl="0" algn="l">
              <a:lnSpc>
                <a:spcPct val="90000"/>
              </a:lnSpc>
              <a:spcBef>
                <a:spcPts val="1000"/>
              </a:spcBef>
              <a:spcAft>
                <a:spcPts val="0"/>
              </a:spcAft>
              <a:buClr>
                <a:schemeClr val="dk1"/>
              </a:buClr>
              <a:buSzPts val="2000"/>
              <a:buFont typeface="Noto Sans Symbols"/>
              <a:buChar char="▪"/>
            </a:pPr>
            <a:r>
              <a:rPr lang="en-US" sz="2000"/>
              <a:t>Technical barriers to trade (TBT)</a:t>
            </a:r>
            <a:endParaRPr/>
          </a:p>
          <a:p>
            <a:pPr indent="-117475" lvl="0" marL="346075" rtl="0" algn="l">
              <a:lnSpc>
                <a:spcPct val="90000"/>
              </a:lnSpc>
              <a:spcBef>
                <a:spcPts val="1000"/>
              </a:spcBef>
              <a:spcAft>
                <a:spcPts val="0"/>
              </a:spcAft>
              <a:buClr>
                <a:schemeClr val="dk1"/>
              </a:buClr>
              <a:buSzPts val="2000"/>
              <a:buFont typeface="Noto Sans Symbols"/>
              <a:buChar char="▪"/>
            </a:pPr>
            <a:r>
              <a:rPr lang="en-US" sz="2000"/>
              <a:t>Sanitary and phytosanitary (SPS) measures</a:t>
            </a:r>
            <a:endParaRPr/>
          </a:p>
          <a:p>
            <a:pPr indent="-117475" lvl="0" marL="346075" rtl="0" algn="l">
              <a:lnSpc>
                <a:spcPct val="90000"/>
              </a:lnSpc>
              <a:spcBef>
                <a:spcPts val="1000"/>
              </a:spcBef>
              <a:spcAft>
                <a:spcPts val="0"/>
              </a:spcAft>
              <a:buClr>
                <a:schemeClr val="dk1"/>
              </a:buClr>
              <a:buSzPts val="2000"/>
              <a:buFont typeface="Noto Sans Symbols"/>
              <a:buChar char="▪"/>
            </a:pPr>
            <a:r>
              <a:rPr lang="en-US" sz="2000"/>
              <a:t>Subsidies and countervailing duties</a:t>
            </a:r>
            <a:endParaRPr/>
          </a:p>
          <a:p>
            <a:pPr indent="-117475" lvl="0" marL="346075" rtl="0" algn="l">
              <a:lnSpc>
                <a:spcPct val="90000"/>
              </a:lnSpc>
              <a:spcBef>
                <a:spcPts val="1000"/>
              </a:spcBef>
              <a:spcAft>
                <a:spcPts val="0"/>
              </a:spcAft>
              <a:buClr>
                <a:schemeClr val="dk1"/>
              </a:buClr>
              <a:buSzPts val="2000"/>
              <a:buFont typeface="Noto Sans Symbols"/>
              <a:buChar char="▪"/>
            </a:pPr>
            <a:r>
              <a:rPr lang="en-US" sz="2000"/>
              <a:t>Local content requirements</a:t>
            </a:r>
            <a:endParaRPr/>
          </a:p>
          <a:p>
            <a:pPr indent="-117475" lvl="0" marL="346075" rtl="0" algn="l">
              <a:lnSpc>
                <a:spcPct val="90000"/>
              </a:lnSpc>
              <a:spcBef>
                <a:spcPts val="1000"/>
              </a:spcBef>
              <a:spcAft>
                <a:spcPts val="0"/>
              </a:spcAft>
              <a:buClr>
                <a:schemeClr val="dk1"/>
              </a:buClr>
              <a:buSzPts val="2000"/>
              <a:buFont typeface="Noto Sans Symbols"/>
              <a:buChar char="▪"/>
            </a:pPr>
            <a:r>
              <a:rPr lang="en-US" sz="2000"/>
              <a:t>Customs delays and red tape</a:t>
            </a:r>
            <a:endParaRPr/>
          </a:p>
          <a:p>
            <a:pPr indent="0" lvl="0" marL="0" rtl="0" algn="l">
              <a:lnSpc>
                <a:spcPct val="90000"/>
              </a:lnSpc>
              <a:spcBef>
                <a:spcPts val="1000"/>
              </a:spcBef>
              <a:spcAft>
                <a:spcPts val="0"/>
              </a:spcAft>
              <a:buClr>
                <a:schemeClr val="dk1"/>
              </a:buClr>
              <a:buSzPts val="2000"/>
              <a:buNone/>
            </a:pPr>
            <a:r>
              <a:rPr lang="en-US" sz="2000"/>
              <a:t>We focus on quantitative restrictions: quotas, VERs, and TRQs.</a:t>
            </a:r>
            <a:endParaRPr/>
          </a:p>
          <a:p>
            <a:pPr indent="0" lvl="0" marL="0" rtl="0" algn="l">
              <a:lnSpc>
                <a:spcPct val="150000"/>
              </a:lnSpc>
              <a:spcBef>
                <a:spcPts val="1200"/>
              </a:spcBef>
              <a:spcAft>
                <a:spcPts val="0"/>
              </a:spcAft>
              <a:buClr>
                <a:schemeClr val="dk1"/>
              </a:buClr>
              <a:buSzPts val="2400"/>
              <a:buNone/>
            </a:pPr>
            <a:r>
              <a:t/>
            </a:r>
            <a:endParaRPr sz="2400">
              <a:solidFill>
                <a:srgbClr val="0F1115"/>
              </a:solidFill>
            </a:endParaRPr>
          </a:p>
          <a:p>
            <a:pPr indent="0" lvl="0" marL="173038" rtl="0" algn="l">
              <a:lnSpc>
                <a:spcPct val="150000"/>
              </a:lnSpc>
              <a:spcBef>
                <a:spcPts val="2200"/>
              </a:spcBef>
              <a:spcAft>
                <a:spcPts val="0"/>
              </a:spcAft>
              <a:buClr>
                <a:schemeClr val="dk1"/>
              </a:buClr>
              <a:buSzPts val="1400"/>
              <a:buNone/>
            </a:pPr>
            <a:r>
              <a:t/>
            </a:r>
            <a:endParaRPr sz="1400"/>
          </a:p>
        </p:txBody>
      </p:sp>
      <p:cxnSp>
        <p:nvCxnSpPr>
          <p:cNvPr id="228" name="Google Shape;228;p17"/>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g3979c621fd1_0_9"/>
          <p:cNvSpPr txBox="1"/>
          <p:nvPr>
            <p:ph type="title"/>
          </p:nvPr>
        </p:nvSpPr>
        <p:spPr>
          <a:xfrm>
            <a:off x="838200" y="365125"/>
            <a:ext cx="10515600" cy="1325700"/>
          </a:xfrm>
          <a:prstGeom prst="rect">
            <a:avLst/>
          </a:prstGeom>
        </p:spPr>
        <p:txBody>
          <a:bodyPr anchorCtr="0" anchor="ctr" bIns="45700" lIns="91425" spcFirstLastPara="1" rIns="91425" wrap="square" tIns="45700">
            <a:normAutofit/>
          </a:bodyPr>
          <a:lstStyle/>
          <a:p>
            <a:pPr indent="0" lvl="0" marL="0" rtl="0" algn="l">
              <a:lnSpc>
                <a:spcPct val="115000"/>
              </a:lnSpc>
              <a:spcBef>
                <a:spcPts val="1700"/>
              </a:spcBef>
              <a:spcAft>
                <a:spcPts val="0"/>
              </a:spcAft>
              <a:buNone/>
            </a:pPr>
            <a:r>
              <a:rPr b="1" lang="en-US" sz="3600"/>
              <a:t>NTBs at a Glance</a:t>
            </a:r>
            <a:endParaRPr/>
          </a:p>
        </p:txBody>
      </p:sp>
      <p:sp>
        <p:nvSpPr>
          <p:cNvPr id="235" name="Google Shape;235;g3979c621fd1_0_9"/>
          <p:cNvSpPr txBox="1"/>
          <p:nvPr>
            <p:ph idx="1" type="body"/>
          </p:nvPr>
        </p:nvSpPr>
        <p:spPr>
          <a:xfrm>
            <a:off x="838200" y="1777200"/>
            <a:ext cx="6765300" cy="43512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rPr lang="en-US"/>
              <a:t>NTBs are trade restrictions without explicit taxes that have grown in use since WTO tariff reductions, and they include measures such as quotas, VERs, TRQs, technical standards, subsidies, and customs red tape. This presentation focuses specifically on quantitative restrictions, namely quotas, VERs, and TRQs.</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18"/>
          <p:cNvSpPr txBox="1"/>
          <p:nvPr>
            <p:ph type="title"/>
          </p:nvPr>
        </p:nvSpPr>
        <p:spPr>
          <a:xfrm>
            <a:off x="429042" y="415342"/>
            <a:ext cx="11557687" cy="89120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Import Quotas </a:t>
            </a:r>
            <a:r>
              <a:rPr b="1" lang="en-US" sz="3600">
                <a:solidFill>
                  <a:srgbClr val="FF0000"/>
                </a:solidFill>
                <a:latin typeface="Calibri"/>
                <a:ea typeface="Calibri"/>
                <a:cs typeface="Calibri"/>
                <a:sym typeface="Calibri"/>
              </a:rPr>
              <a:t>(Figure 7)</a:t>
            </a:r>
            <a:endParaRPr b="1" sz="3600">
              <a:solidFill>
                <a:srgbClr val="FF0000"/>
              </a:solidFill>
              <a:latin typeface="Calibri"/>
              <a:ea typeface="Calibri"/>
              <a:cs typeface="Calibri"/>
              <a:sym typeface="Calibri"/>
            </a:endParaRPr>
          </a:p>
        </p:txBody>
      </p:sp>
      <p:sp>
        <p:nvSpPr>
          <p:cNvPr id="241" name="Google Shape;241;p18"/>
          <p:cNvSpPr txBox="1"/>
          <p:nvPr>
            <p:ph idx="1" type="body"/>
          </p:nvPr>
        </p:nvSpPr>
        <p:spPr>
          <a:xfrm>
            <a:off x="429042" y="1634242"/>
            <a:ext cx="7729438"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400"/>
              <a:buNone/>
            </a:pPr>
            <a:r>
              <a:t/>
            </a:r>
            <a:endParaRPr sz="2400">
              <a:solidFill>
                <a:srgbClr val="0F1115"/>
              </a:solidFill>
            </a:endParaRPr>
          </a:p>
          <a:p>
            <a:pPr indent="0" lvl="0" marL="173038" rtl="0" algn="l">
              <a:lnSpc>
                <a:spcPct val="150000"/>
              </a:lnSpc>
              <a:spcBef>
                <a:spcPts val="2200"/>
              </a:spcBef>
              <a:spcAft>
                <a:spcPts val="0"/>
              </a:spcAft>
              <a:buClr>
                <a:schemeClr val="dk1"/>
              </a:buClr>
              <a:buSzPts val="1400"/>
              <a:buNone/>
            </a:pPr>
            <a:r>
              <a:t/>
            </a:r>
            <a:endParaRPr sz="1400"/>
          </a:p>
        </p:txBody>
      </p:sp>
      <p:cxnSp>
        <p:nvCxnSpPr>
          <p:cNvPr id="242" name="Google Shape;242;p18"/>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pic>
        <p:nvPicPr>
          <p:cNvPr id="243" name="Google Shape;243;p18"/>
          <p:cNvPicPr preferRelativeResize="0"/>
          <p:nvPr/>
        </p:nvPicPr>
        <p:blipFill rotWithShape="1">
          <a:blip r:embed="rId3">
            <a:alphaModFix/>
          </a:blip>
          <a:srcRect b="0" l="0" r="0" t="0"/>
          <a:stretch/>
        </p:blipFill>
        <p:spPr>
          <a:xfrm>
            <a:off x="527256" y="1367511"/>
            <a:ext cx="7725833" cy="4214091"/>
          </a:xfrm>
          <a:prstGeom prst="rect">
            <a:avLst/>
          </a:prstGeom>
          <a:noFill/>
          <a:ln cap="flat" cmpd="sng" w="9525">
            <a:solidFill>
              <a:srgbClr val="D8D8D8"/>
            </a:solidFill>
            <a:prstDash val="solid"/>
            <a:round/>
            <a:headEnd len="sm" w="sm" type="none"/>
            <a:tailEnd len="sm" w="sm" type="none"/>
          </a:ln>
        </p:spPr>
      </p:pic>
      <p:sp>
        <p:nvSpPr>
          <p:cNvPr id="244" name="Google Shape;244;p18"/>
          <p:cNvSpPr/>
          <p:nvPr/>
        </p:nvSpPr>
        <p:spPr>
          <a:xfrm>
            <a:off x="429042" y="5636164"/>
            <a:ext cx="2735429" cy="344069"/>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i="1" lang="en-US" sz="1600">
                <a:solidFill>
                  <a:srgbClr val="0F1115"/>
                </a:solidFill>
                <a:latin typeface="Calibri"/>
                <a:ea typeface="Calibri"/>
                <a:cs typeface="Calibri"/>
                <a:sym typeface="Calibri"/>
              </a:rPr>
              <a:t>Source: Created by the author </a:t>
            </a:r>
            <a:endParaRPr i="1" sz="1400">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19"/>
          <p:cNvSpPr txBox="1"/>
          <p:nvPr>
            <p:ph type="title"/>
          </p:nvPr>
        </p:nvSpPr>
        <p:spPr>
          <a:xfrm>
            <a:off x="429042" y="415342"/>
            <a:ext cx="11557687" cy="891209"/>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 Quota vs. Tariff: Key Differences </a:t>
            </a:r>
            <a:r>
              <a:rPr b="1" lang="en-US" sz="3600">
                <a:solidFill>
                  <a:srgbClr val="FF0000"/>
                </a:solidFill>
                <a:latin typeface="Calibri"/>
                <a:ea typeface="Calibri"/>
                <a:cs typeface="Calibri"/>
                <a:sym typeface="Calibri"/>
              </a:rPr>
              <a:t>(Table 1)</a:t>
            </a:r>
            <a:endParaRPr b="1" sz="3600">
              <a:solidFill>
                <a:srgbClr val="FF0000"/>
              </a:solidFill>
              <a:latin typeface="Calibri"/>
              <a:ea typeface="Calibri"/>
              <a:cs typeface="Calibri"/>
              <a:sym typeface="Calibri"/>
            </a:endParaRPr>
          </a:p>
        </p:txBody>
      </p:sp>
      <p:cxnSp>
        <p:nvCxnSpPr>
          <p:cNvPr id="250" name="Google Shape;250;p19"/>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graphicFrame>
        <p:nvGraphicFramePr>
          <p:cNvPr id="251" name="Google Shape;251;p19"/>
          <p:cNvGraphicFramePr/>
          <p:nvPr/>
        </p:nvGraphicFramePr>
        <p:xfrm>
          <a:off x="731517" y="1439545"/>
          <a:ext cx="3000000" cy="3000000"/>
        </p:xfrm>
        <a:graphic>
          <a:graphicData uri="http://schemas.openxmlformats.org/drawingml/2006/table">
            <a:tbl>
              <a:tblPr>
                <a:noFill/>
                <a:tableStyleId>{423E8A6A-184F-4F4F-A7F5-4D40FEF32279}</a:tableStyleId>
              </a:tblPr>
              <a:tblGrid>
                <a:gridCol w="3613575"/>
                <a:gridCol w="3613575"/>
                <a:gridCol w="3613575"/>
              </a:tblGrid>
              <a:tr h="505775">
                <a:tc>
                  <a:txBody>
                    <a:bodyPr/>
                    <a:lstStyle/>
                    <a:p>
                      <a:pPr indent="0" lvl="0" marL="0" marR="0" rtl="0" algn="l">
                        <a:spcBef>
                          <a:spcPts val="0"/>
                        </a:spcBef>
                        <a:spcAft>
                          <a:spcPts val="0"/>
                        </a:spcAft>
                        <a:buNone/>
                      </a:pPr>
                      <a:r>
                        <a:rPr b="1" lang="en-US" sz="2400" u="none" cap="none" strike="noStrike"/>
                        <a:t>Feature</a:t>
                      </a:r>
                      <a:endParaRPr b="1" sz="2400" u="none" cap="none" strike="noStrike">
                        <a:latin typeface="Calibri"/>
                        <a:ea typeface="Calibri"/>
                        <a:cs typeface="Calibri"/>
                        <a:sym typeface="Calibri"/>
                      </a:endParaRPr>
                    </a:p>
                  </a:txBody>
                  <a:tcPr marT="74000" marB="74000" marR="118400" marL="88800" anchor="ctr"/>
                </a:tc>
                <a:tc>
                  <a:txBody>
                    <a:bodyPr/>
                    <a:lstStyle/>
                    <a:p>
                      <a:pPr indent="0" lvl="0" marL="0" marR="0" rtl="0" algn="l">
                        <a:spcBef>
                          <a:spcPts val="0"/>
                        </a:spcBef>
                        <a:spcAft>
                          <a:spcPts val="0"/>
                        </a:spcAft>
                        <a:buNone/>
                      </a:pPr>
                      <a:r>
                        <a:rPr b="1" lang="en-US" sz="2400" u="none" cap="none" strike="noStrike"/>
                        <a:t>Tariff</a:t>
                      </a:r>
                      <a:endParaRPr b="1" sz="2400" u="none" cap="none" strike="noStrike">
                        <a:latin typeface="Calibri"/>
                        <a:ea typeface="Calibri"/>
                        <a:cs typeface="Calibri"/>
                        <a:sym typeface="Calibri"/>
                      </a:endParaRPr>
                    </a:p>
                  </a:txBody>
                  <a:tcPr marT="74000" marB="74000" marR="118400" marL="118400" anchor="ctr"/>
                </a:tc>
                <a:tc>
                  <a:txBody>
                    <a:bodyPr/>
                    <a:lstStyle/>
                    <a:p>
                      <a:pPr indent="0" lvl="0" marL="0" marR="0" rtl="0" algn="l">
                        <a:spcBef>
                          <a:spcPts val="0"/>
                        </a:spcBef>
                        <a:spcAft>
                          <a:spcPts val="0"/>
                        </a:spcAft>
                        <a:buNone/>
                      </a:pPr>
                      <a:r>
                        <a:rPr b="1" lang="en-US" sz="2400" u="none" cap="none" strike="noStrike"/>
                        <a:t>Quota</a:t>
                      </a:r>
                      <a:endParaRPr b="1" sz="2400" u="none" cap="none" strike="noStrike">
                        <a:latin typeface="Calibri"/>
                        <a:ea typeface="Calibri"/>
                        <a:cs typeface="Calibri"/>
                        <a:sym typeface="Calibri"/>
                      </a:endParaRPr>
                    </a:p>
                  </a:txBody>
                  <a:tcPr marT="74000" marB="74000" marR="118400" marL="118400" anchor="ctr"/>
                </a:tc>
              </a:tr>
              <a:tr h="865825">
                <a:tc>
                  <a:txBody>
                    <a:bodyPr/>
                    <a:lstStyle/>
                    <a:p>
                      <a:pPr indent="0" lvl="0" marL="0" marR="0" rtl="0" algn="l">
                        <a:spcBef>
                          <a:spcPts val="0"/>
                        </a:spcBef>
                        <a:spcAft>
                          <a:spcPts val="0"/>
                        </a:spcAft>
                        <a:buNone/>
                      </a:pPr>
                      <a:r>
                        <a:rPr b="1" lang="en-US" sz="2400" u="none" cap="none" strike="noStrike"/>
                        <a:t>Price effect</a:t>
                      </a:r>
                      <a:endParaRPr b="1" sz="2400">
                        <a:latin typeface="Calibri"/>
                        <a:ea typeface="Calibri"/>
                        <a:cs typeface="Calibri"/>
                        <a:sym typeface="Calibri"/>
                      </a:endParaRPr>
                    </a:p>
                  </a:txBody>
                  <a:tcPr marT="74000" marB="74000" marR="118400" marL="88800" anchor="ctr"/>
                </a:tc>
                <a:tc>
                  <a:txBody>
                    <a:bodyPr/>
                    <a:lstStyle/>
                    <a:p>
                      <a:pPr indent="0" lvl="0" marL="0" marR="0" rtl="0" algn="l">
                        <a:spcBef>
                          <a:spcPts val="0"/>
                        </a:spcBef>
                        <a:spcAft>
                          <a:spcPts val="0"/>
                        </a:spcAft>
                        <a:buNone/>
                      </a:pPr>
                      <a:r>
                        <a:rPr lang="en-US" sz="2400"/>
                        <a:t>Determined by tariff rate</a:t>
                      </a:r>
                      <a:endParaRPr b="0" sz="2400">
                        <a:latin typeface="Calibri"/>
                        <a:ea typeface="Calibri"/>
                        <a:cs typeface="Calibri"/>
                        <a:sym typeface="Calibri"/>
                      </a:endParaRPr>
                    </a:p>
                  </a:txBody>
                  <a:tcPr marT="74000" marB="74000" marR="118400" marL="118400" anchor="ctr"/>
                </a:tc>
                <a:tc>
                  <a:txBody>
                    <a:bodyPr/>
                    <a:lstStyle/>
                    <a:p>
                      <a:pPr indent="0" lvl="0" marL="0" marR="0" rtl="0" algn="l">
                        <a:spcBef>
                          <a:spcPts val="0"/>
                        </a:spcBef>
                        <a:spcAft>
                          <a:spcPts val="0"/>
                        </a:spcAft>
                        <a:buNone/>
                      </a:pPr>
                      <a:r>
                        <a:rPr lang="en-US" sz="2400"/>
                        <a:t>Determined by supply/demand</a:t>
                      </a:r>
                      <a:endParaRPr b="0" sz="2400">
                        <a:latin typeface="Calibri"/>
                        <a:ea typeface="Calibri"/>
                        <a:cs typeface="Calibri"/>
                        <a:sym typeface="Calibri"/>
                      </a:endParaRPr>
                    </a:p>
                  </a:txBody>
                  <a:tcPr marT="74000" marB="74000" marR="88800" marL="118400" anchor="ctr"/>
                </a:tc>
              </a:tr>
              <a:tr h="781675">
                <a:tc>
                  <a:txBody>
                    <a:bodyPr/>
                    <a:lstStyle/>
                    <a:p>
                      <a:pPr indent="0" lvl="0" marL="0" marR="0" rtl="0" algn="l">
                        <a:spcBef>
                          <a:spcPts val="0"/>
                        </a:spcBef>
                        <a:spcAft>
                          <a:spcPts val="0"/>
                        </a:spcAft>
                        <a:buNone/>
                      </a:pPr>
                      <a:r>
                        <a:rPr b="1" lang="en-US" sz="2400"/>
                        <a:t>Government revenue</a:t>
                      </a:r>
                      <a:endParaRPr b="1" sz="2400">
                        <a:latin typeface="Calibri"/>
                        <a:ea typeface="Calibri"/>
                        <a:cs typeface="Calibri"/>
                        <a:sym typeface="Calibri"/>
                      </a:endParaRPr>
                    </a:p>
                  </a:txBody>
                  <a:tcPr marT="74000" marB="74000" marR="118400" marL="88800" anchor="ctr"/>
                </a:tc>
                <a:tc>
                  <a:txBody>
                    <a:bodyPr/>
                    <a:lstStyle/>
                    <a:p>
                      <a:pPr indent="0" lvl="0" marL="0" marR="0" rtl="0" algn="l">
                        <a:spcBef>
                          <a:spcPts val="0"/>
                        </a:spcBef>
                        <a:spcAft>
                          <a:spcPts val="0"/>
                        </a:spcAft>
                        <a:buNone/>
                      </a:pPr>
                      <a:r>
                        <a:rPr lang="en-US" sz="2400"/>
                        <a:t>Yes (tariff receipts)</a:t>
                      </a:r>
                      <a:endParaRPr b="0" sz="2400">
                        <a:latin typeface="Calibri"/>
                        <a:ea typeface="Calibri"/>
                        <a:cs typeface="Calibri"/>
                        <a:sym typeface="Calibri"/>
                      </a:endParaRPr>
                    </a:p>
                  </a:txBody>
                  <a:tcPr marT="74000" marB="74000" marR="118400" marL="118400" anchor="ctr"/>
                </a:tc>
                <a:tc>
                  <a:txBody>
                    <a:bodyPr/>
                    <a:lstStyle/>
                    <a:p>
                      <a:pPr indent="0" lvl="0" marL="0" marR="0" rtl="0" algn="l">
                        <a:spcBef>
                          <a:spcPts val="0"/>
                        </a:spcBef>
                        <a:spcAft>
                          <a:spcPts val="0"/>
                        </a:spcAft>
                        <a:buNone/>
                      </a:pPr>
                      <a:r>
                        <a:rPr lang="en-US" sz="2400"/>
                        <a:t>Only if licenses auctioned</a:t>
                      </a:r>
                      <a:endParaRPr b="0" sz="2400">
                        <a:latin typeface="Calibri"/>
                        <a:ea typeface="Calibri"/>
                        <a:cs typeface="Calibri"/>
                        <a:sym typeface="Calibri"/>
                      </a:endParaRPr>
                    </a:p>
                  </a:txBody>
                  <a:tcPr marT="74000" marB="74000" marR="88800" marL="118400" anchor="ctr"/>
                </a:tc>
              </a:tr>
              <a:tr h="865825">
                <a:tc>
                  <a:txBody>
                    <a:bodyPr/>
                    <a:lstStyle/>
                    <a:p>
                      <a:pPr indent="0" lvl="0" marL="0" marR="0" rtl="0" algn="l">
                        <a:spcBef>
                          <a:spcPts val="0"/>
                        </a:spcBef>
                        <a:spcAft>
                          <a:spcPts val="0"/>
                        </a:spcAft>
                        <a:buNone/>
                      </a:pPr>
                      <a:r>
                        <a:rPr b="1" lang="en-US" sz="2400"/>
                        <a:t>Certainty of import limit</a:t>
                      </a:r>
                      <a:endParaRPr b="1" sz="2400">
                        <a:latin typeface="Calibri"/>
                        <a:ea typeface="Calibri"/>
                        <a:cs typeface="Calibri"/>
                        <a:sym typeface="Calibri"/>
                      </a:endParaRPr>
                    </a:p>
                  </a:txBody>
                  <a:tcPr marT="74000" marB="74000" marR="118400" marL="88800" anchor="ctr"/>
                </a:tc>
                <a:tc>
                  <a:txBody>
                    <a:bodyPr/>
                    <a:lstStyle/>
                    <a:p>
                      <a:pPr indent="0" lvl="0" marL="0" marR="0" rtl="0" algn="l">
                        <a:spcBef>
                          <a:spcPts val="0"/>
                        </a:spcBef>
                        <a:spcAft>
                          <a:spcPts val="0"/>
                        </a:spcAft>
                        <a:buNone/>
                      </a:pPr>
                      <a:r>
                        <a:rPr lang="en-US" sz="2400"/>
                        <a:t>No (imports vary with demand)</a:t>
                      </a:r>
                      <a:endParaRPr b="0" sz="2400">
                        <a:latin typeface="Calibri"/>
                        <a:ea typeface="Calibri"/>
                        <a:cs typeface="Calibri"/>
                        <a:sym typeface="Calibri"/>
                      </a:endParaRPr>
                    </a:p>
                  </a:txBody>
                  <a:tcPr marT="74000" marB="74000" marR="118400" marL="118400" anchor="ctr"/>
                </a:tc>
                <a:tc>
                  <a:txBody>
                    <a:bodyPr/>
                    <a:lstStyle/>
                    <a:p>
                      <a:pPr indent="0" lvl="0" marL="0" marR="0" rtl="0" algn="l">
                        <a:spcBef>
                          <a:spcPts val="0"/>
                        </a:spcBef>
                        <a:spcAft>
                          <a:spcPts val="0"/>
                        </a:spcAft>
                        <a:buNone/>
                      </a:pPr>
                      <a:r>
                        <a:rPr lang="en-US" sz="2400"/>
                        <a:t>Yes (absolute limit)</a:t>
                      </a:r>
                      <a:endParaRPr b="0" sz="2400">
                        <a:latin typeface="Calibri"/>
                        <a:ea typeface="Calibri"/>
                        <a:cs typeface="Calibri"/>
                        <a:sym typeface="Calibri"/>
                      </a:endParaRPr>
                    </a:p>
                  </a:txBody>
                  <a:tcPr marT="74000" marB="74000" marR="88800" marL="118400" anchor="ctr"/>
                </a:tc>
              </a:tr>
              <a:tr h="781675">
                <a:tc>
                  <a:txBody>
                    <a:bodyPr/>
                    <a:lstStyle/>
                    <a:p>
                      <a:pPr indent="0" lvl="0" marL="0" marR="0" rtl="0" algn="l">
                        <a:spcBef>
                          <a:spcPts val="0"/>
                        </a:spcBef>
                        <a:spcAft>
                          <a:spcPts val="0"/>
                        </a:spcAft>
                        <a:buNone/>
                      </a:pPr>
                      <a:r>
                        <a:rPr b="1" lang="en-US" sz="2400"/>
                        <a:t>Corruption potential</a:t>
                      </a:r>
                      <a:endParaRPr b="1" sz="2400">
                        <a:latin typeface="Calibri"/>
                        <a:ea typeface="Calibri"/>
                        <a:cs typeface="Calibri"/>
                        <a:sym typeface="Calibri"/>
                      </a:endParaRPr>
                    </a:p>
                  </a:txBody>
                  <a:tcPr marT="74000" marB="74000" marR="118400" marL="88800" anchor="ctr"/>
                </a:tc>
                <a:tc>
                  <a:txBody>
                    <a:bodyPr/>
                    <a:lstStyle/>
                    <a:p>
                      <a:pPr indent="0" lvl="0" marL="0" marR="0" rtl="0" algn="l">
                        <a:spcBef>
                          <a:spcPts val="0"/>
                        </a:spcBef>
                        <a:spcAft>
                          <a:spcPts val="0"/>
                        </a:spcAft>
                        <a:buNone/>
                      </a:pPr>
                      <a:r>
                        <a:rPr lang="en-US" sz="2400"/>
                        <a:t>Lower</a:t>
                      </a:r>
                      <a:endParaRPr b="0" sz="2400">
                        <a:latin typeface="Calibri"/>
                        <a:ea typeface="Calibri"/>
                        <a:cs typeface="Calibri"/>
                        <a:sym typeface="Calibri"/>
                      </a:endParaRPr>
                    </a:p>
                  </a:txBody>
                  <a:tcPr marT="74000" marB="74000" marR="118400" marL="118400" anchor="ctr"/>
                </a:tc>
                <a:tc>
                  <a:txBody>
                    <a:bodyPr/>
                    <a:lstStyle/>
                    <a:p>
                      <a:pPr indent="0" lvl="0" marL="0" marR="0" rtl="0" algn="l">
                        <a:spcBef>
                          <a:spcPts val="0"/>
                        </a:spcBef>
                        <a:spcAft>
                          <a:spcPts val="0"/>
                        </a:spcAft>
                        <a:buNone/>
                      </a:pPr>
                      <a:r>
                        <a:rPr lang="en-US" sz="2400"/>
                        <a:t>Higher (license allocation)</a:t>
                      </a:r>
                      <a:endParaRPr b="0" sz="2400">
                        <a:latin typeface="Calibri"/>
                        <a:ea typeface="Calibri"/>
                        <a:cs typeface="Calibri"/>
                        <a:sym typeface="Calibri"/>
                      </a:endParaRPr>
                    </a:p>
                  </a:txBody>
                  <a:tcPr marT="74000" marB="74000" marR="88800" marL="118400" anchor="ctr"/>
                </a:tc>
              </a:tr>
              <a:tr h="865825">
                <a:tc>
                  <a:txBody>
                    <a:bodyPr/>
                    <a:lstStyle/>
                    <a:p>
                      <a:pPr indent="0" lvl="0" marL="0" marR="0" rtl="0" algn="l">
                        <a:spcBef>
                          <a:spcPts val="0"/>
                        </a:spcBef>
                        <a:spcAft>
                          <a:spcPts val="0"/>
                        </a:spcAft>
                        <a:buNone/>
                      </a:pPr>
                      <a:r>
                        <a:rPr b="1" lang="en-US" sz="2400"/>
                        <a:t>WTO legality</a:t>
                      </a:r>
                      <a:endParaRPr b="1" sz="2400">
                        <a:latin typeface="Calibri"/>
                        <a:ea typeface="Calibri"/>
                        <a:cs typeface="Calibri"/>
                        <a:sym typeface="Calibri"/>
                      </a:endParaRPr>
                    </a:p>
                  </a:txBody>
                  <a:tcPr marT="74000" marB="74000" marR="118400" marL="88800" anchor="ctr"/>
                </a:tc>
                <a:tc>
                  <a:txBody>
                    <a:bodyPr/>
                    <a:lstStyle/>
                    <a:p>
                      <a:pPr indent="0" lvl="0" marL="0" marR="0" rtl="0" algn="l">
                        <a:spcBef>
                          <a:spcPts val="0"/>
                        </a:spcBef>
                        <a:spcAft>
                          <a:spcPts val="0"/>
                        </a:spcAft>
                        <a:buNone/>
                      </a:pPr>
                      <a:r>
                        <a:rPr lang="en-US" sz="2400"/>
                        <a:t>Generally allowed</a:t>
                      </a:r>
                      <a:endParaRPr b="0" sz="2400">
                        <a:latin typeface="Calibri"/>
                        <a:ea typeface="Calibri"/>
                        <a:cs typeface="Calibri"/>
                        <a:sym typeface="Calibri"/>
                      </a:endParaRPr>
                    </a:p>
                  </a:txBody>
                  <a:tcPr marT="74000" marB="74000" marR="118400" marL="118400" anchor="ctr"/>
                </a:tc>
                <a:tc>
                  <a:txBody>
                    <a:bodyPr/>
                    <a:lstStyle/>
                    <a:p>
                      <a:pPr indent="0" lvl="0" marL="0" marR="0" rtl="0" algn="l">
                        <a:spcBef>
                          <a:spcPts val="0"/>
                        </a:spcBef>
                        <a:spcAft>
                          <a:spcPts val="0"/>
                        </a:spcAft>
                        <a:buNone/>
                      </a:pPr>
                      <a:r>
                        <a:rPr lang="en-US" sz="2400"/>
                        <a:t>Bound quotas illegal except for agriculture</a:t>
                      </a:r>
                      <a:endParaRPr b="0" sz="2400">
                        <a:latin typeface="Calibri"/>
                        <a:ea typeface="Calibri"/>
                        <a:cs typeface="Calibri"/>
                        <a:sym typeface="Calibri"/>
                      </a:endParaRPr>
                    </a:p>
                  </a:txBody>
                  <a:tcPr marT="74000" marB="74000" marR="88800" marL="118400" anchor="ctr"/>
                </a:tc>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20"/>
          <p:cNvSpPr txBox="1"/>
          <p:nvPr>
            <p:ph type="title"/>
          </p:nvPr>
        </p:nvSpPr>
        <p:spPr>
          <a:xfrm>
            <a:off x="429042" y="415342"/>
            <a:ext cx="11557687" cy="89120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Voluntary Export Restraints (VERs)</a:t>
            </a:r>
            <a:endParaRPr b="1" sz="3600">
              <a:latin typeface="Calibri"/>
              <a:ea typeface="Calibri"/>
              <a:cs typeface="Calibri"/>
              <a:sym typeface="Calibri"/>
            </a:endParaRPr>
          </a:p>
        </p:txBody>
      </p:sp>
      <p:sp>
        <p:nvSpPr>
          <p:cNvPr id="257" name="Google Shape;257;p20"/>
          <p:cNvSpPr txBox="1"/>
          <p:nvPr>
            <p:ph idx="1" type="body"/>
          </p:nvPr>
        </p:nvSpPr>
        <p:spPr>
          <a:xfrm>
            <a:off x="429042" y="1634242"/>
            <a:ext cx="7709118"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rgbClr val="FF0000"/>
              </a:buClr>
              <a:buSzPts val="2400"/>
              <a:buNone/>
            </a:pPr>
            <a:r>
              <a:rPr b="1" lang="en-US" sz="2400">
                <a:solidFill>
                  <a:srgbClr val="FF0000"/>
                </a:solidFill>
              </a:rPr>
              <a:t>Definition</a:t>
            </a:r>
            <a:r>
              <a:rPr b="1" lang="en-US" sz="2400"/>
              <a:t>:</a:t>
            </a:r>
            <a:r>
              <a:rPr lang="en-US" sz="2400"/>
              <a:t> A two-tier tariff system – imports within a specified quantity face a low tariff (in-quota rate), while imports above that quantity face a higher tariff (over-quota rate).</a:t>
            </a:r>
            <a:endParaRPr/>
          </a:p>
          <a:p>
            <a:pPr indent="0" lvl="0" marL="0" rtl="0" algn="l">
              <a:lnSpc>
                <a:spcPct val="150000"/>
              </a:lnSpc>
              <a:spcBef>
                <a:spcPts val="1000"/>
              </a:spcBef>
              <a:spcAft>
                <a:spcPts val="0"/>
              </a:spcAft>
              <a:buClr>
                <a:srgbClr val="FF0000"/>
              </a:buClr>
              <a:buSzPts val="2400"/>
              <a:buNone/>
            </a:pPr>
            <a:r>
              <a:rPr b="1" lang="en-US" sz="2400">
                <a:solidFill>
                  <a:srgbClr val="FF0000"/>
                </a:solidFill>
              </a:rPr>
              <a:t>Purpose</a:t>
            </a:r>
            <a:r>
              <a:rPr b="1" lang="en-US" sz="2400"/>
              <a:t>:</a:t>
            </a:r>
            <a:r>
              <a:rPr lang="en-US" sz="2400"/>
              <a:t> Allow a minimum market access while protecting domestic producers beyond that level. Common in agriculture (WTO Uruguay Round Agreement on Agriculture).</a:t>
            </a:r>
            <a:endParaRPr/>
          </a:p>
          <a:p>
            <a:pPr indent="0" lvl="0" marL="0" rtl="0" algn="l">
              <a:lnSpc>
                <a:spcPct val="150000"/>
              </a:lnSpc>
              <a:spcBef>
                <a:spcPts val="1200"/>
              </a:spcBef>
              <a:spcAft>
                <a:spcPts val="0"/>
              </a:spcAft>
              <a:buClr>
                <a:schemeClr val="dk1"/>
              </a:buClr>
              <a:buSzPts val="2400"/>
              <a:buNone/>
            </a:pPr>
            <a:r>
              <a:t/>
            </a:r>
            <a:endParaRPr sz="2400">
              <a:solidFill>
                <a:srgbClr val="0F1115"/>
              </a:solidFill>
            </a:endParaRPr>
          </a:p>
          <a:p>
            <a:pPr indent="0" lvl="0" marL="173038" rtl="0" algn="l">
              <a:lnSpc>
                <a:spcPct val="150000"/>
              </a:lnSpc>
              <a:spcBef>
                <a:spcPts val="2200"/>
              </a:spcBef>
              <a:spcAft>
                <a:spcPts val="0"/>
              </a:spcAft>
              <a:buClr>
                <a:schemeClr val="dk1"/>
              </a:buClr>
              <a:buSzPts val="1400"/>
              <a:buNone/>
            </a:pPr>
            <a:r>
              <a:t/>
            </a:r>
            <a:endParaRPr sz="1400"/>
          </a:p>
        </p:txBody>
      </p:sp>
      <p:cxnSp>
        <p:nvCxnSpPr>
          <p:cNvPr id="258" name="Google Shape;258;p20"/>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21"/>
          <p:cNvSpPr txBox="1"/>
          <p:nvPr>
            <p:ph type="title"/>
          </p:nvPr>
        </p:nvSpPr>
        <p:spPr>
          <a:xfrm>
            <a:off x="429042" y="415342"/>
            <a:ext cx="11557687" cy="89120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Economic Effects of TRQs </a:t>
            </a:r>
            <a:r>
              <a:rPr b="1" lang="en-US" sz="3600">
                <a:solidFill>
                  <a:srgbClr val="FF0000"/>
                </a:solidFill>
                <a:latin typeface="Calibri"/>
                <a:ea typeface="Calibri"/>
                <a:cs typeface="Calibri"/>
                <a:sym typeface="Calibri"/>
              </a:rPr>
              <a:t>(Figure 8)</a:t>
            </a:r>
            <a:endParaRPr b="1" sz="3600">
              <a:solidFill>
                <a:srgbClr val="FF0000"/>
              </a:solidFill>
              <a:latin typeface="Calibri"/>
              <a:ea typeface="Calibri"/>
              <a:cs typeface="Calibri"/>
              <a:sym typeface="Calibri"/>
            </a:endParaRPr>
          </a:p>
        </p:txBody>
      </p:sp>
      <p:cxnSp>
        <p:nvCxnSpPr>
          <p:cNvPr id="264" name="Google Shape;264;p21"/>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pic>
        <p:nvPicPr>
          <p:cNvPr id="265" name="Google Shape;265;p21"/>
          <p:cNvPicPr preferRelativeResize="0"/>
          <p:nvPr/>
        </p:nvPicPr>
        <p:blipFill rotWithShape="1">
          <a:blip r:embed="rId3">
            <a:alphaModFix/>
          </a:blip>
          <a:srcRect b="0" l="0" r="0" t="0"/>
          <a:stretch/>
        </p:blipFill>
        <p:spPr>
          <a:xfrm>
            <a:off x="595206" y="1367511"/>
            <a:ext cx="7725833" cy="4214091"/>
          </a:xfrm>
          <a:prstGeom prst="rect">
            <a:avLst/>
          </a:prstGeom>
          <a:noFill/>
          <a:ln cap="flat" cmpd="sng" w="9525">
            <a:solidFill>
              <a:srgbClr val="D8D8D8"/>
            </a:solidFill>
            <a:prstDash val="solid"/>
            <a:round/>
            <a:headEnd len="sm" w="sm" type="none"/>
            <a:tailEnd len="sm" w="sm" type="none"/>
          </a:ln>
        </p:spPr>
      </p:pic>
      <p:sp>
        <p:nvSpPr>
          <p:cNvPr id="266" name="Google Shape;266;p21"/>
          <p:cNvSpPr/>
          <p:nvPr/>
        </p:nvSpPr>
        <p:spPr>
          <a:xfrm>
            <a:off x="520482" y="5642562"/>
            <a:ext cx="2735429" cy="344069"/>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i="1" lang="en-US" sz="1600">
                <a:solidFill>
                  <a:srgbClr val="0F1115"/>
                </a:solidFill>
                <a:latin typeface="Calibri"/>
                <a:ea typeface="Calibri"/>
                <a:cs typeface="Calibri"/>
                <a:sym typeface="Calibri"/>
              </a:rPr>
              <a:t>Source: Created by the author </a:t>
            </a:r>
            <a:endParaRPr i="1" sz="1400">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22"/>
          <p:cNvSpPr txBox="1"/>
          <p:nvPr>
            <p:ph type="title"/>
          </p:nvPr>
        </p:nvSpPr>
        <p:spPr>
          <a:xfrm>
            <a:off x="429042" y="415342"/>
            <a:ext cx="11557687" cy="89120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Comparison of Tariffs and NTBs (</a:t>
            </a:r>
            <a:r>
              <a:rPr b="1" lang="en-US" sz="3600">
                <a:solidFill>
                  <a:srgbClr val="FF0000"/>
                </a:solidFill>
                <a:latin typeface="Calibri"/>
                <a:ea typeface="Calibri"/>
                <a:cs typeface="Calibri"/>
                <a:sym typeface="Calibri"/>
              </a:rPr>
              <a:t>Table 2)</a:t>
            </a:r>
            <a:endParaRPr sz="4000">
              <a:solidFill>
                <a:srgbClr val="FF0000"/>
              </a:solidFill>
              <a:latin typeface="Calibri"/>
              <a:ea typeface="Calibri"/>
              <a:cs typeface="Calibri"/>
              <a:sym typeface="Calibri"/>
            </a:endParaRPr>
          </a:p>
        </p:txBody>
      </p:sp>
      <p:sp>
        <p:nvSpPr>
          <p:cNvPr id="272" name="Google Shape;272;p22"/>
          <p:cNvSpPr txBox="1"/>
          <p:nvPr>
            <p:ph idx="1" type="body"/>
          </p:nvPr>
        </p:nvSpPr>
        <p:spPr>
          <a:xfrm>
            <a:off x="429042" y="1634242"/>
            <a:ext cx="7729438" cy="4681060"/>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400"/>
              <a:buNone/>
            </a:pPr>
            <a:r>
              <a:t/>
            </a:r>
            <a:endParaRPr sz="2400">
              <a:solidFill>
                <a:srgbClr val="0F1115"/>
              </a:solidFill>
            </a:endParaRPr>
          </a:p>
          <a:p>
            <a:pPr indent="0" lvl="0" marL="173038" rtl="0" algn="l">
              <a:lnSpc>
                <a:spcPct val="150000"/>
              </a:lnSpc>
              <a:spcBef>
                <a:spcPts val="2200"/>
              </a:spcBef>
              <a:spcAft>
                <a:spcPts val="0"/>
              </a:spcAft>
              <a:buClr>
                <a:schemeClr val="dk1"/>
              </a:buClr>
              <a:buSzPts val="1400"/>
              <a:buNone/>
            </a:pPr>
            <a:r>
              <a:t/>
            </a:r>
            <a:endParaRPr sz="1400"/>
          </a:p>
        </p:txBody>
      </p:sp>
      <p:cxnSp>
        <p:nvCxnSpPr>
          <p:cNvPr id="273" name="Google Shape;273;p22"/>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graphicFrame>
        <p:nvGraphicFramePr>
          <p:cNvPr id="274" name="Google Shape;274;p22"/>
          <p:cNvGraphicFramePr/>
          <p:nvPr/>
        </p:nvGraphicFramePr>
        <p:xfrm>
          <a:off x="429042" y="1367508"/>
          <a:ext cx="3000000" cy="3000000"/>
        </p:xfrm>
        <a:graphic>
          <a:graphicData uri="http://schemas.openxmlformats.org/drawingml/2006/table">
            <a:tbl>
              <a:tblPr>
                <a:noFill/>
                <a:tableStyleId>{32D0D097-9E39-4399-901C-94E774231ACF}</a:tableStyleId>
              </a:tblPr>
              <a:tblGrid>
                <a:gridCol w="1908225"/>
                <a:gridCol w="2151850"/>
                <a:gridCol w="2151850"/>
                <a:gridCol w="2151850"/>
                <a:gridCol w="2151850"/>
              </a:tblGrid>
              <a:tr h="429800">
                <a:tc>
                  <a:txBody>
                    <a:bodyPr/>
                    <a:lstStyle/>
                    <a:p>
                      <a:pPr indent="0" lvl="0" marL="0" marR="0" rtl="0" algn="l">
                        <a:spcBef>
                          <a:spcPts val="0"/>
                        </a:spcBef>
                        <a:spcAft>
                          <a:spcPts val="0"/>
                        </a:spcAft>
                        <a:buNone/>
                      </a:pPr>
                      <a:r>
                        <a:rPr b="1" lang="en-US" sz="2000"/>
                        <a:t>Instrument</a:t>
                      </a:r>
                      <a:endParaRPr b="1" sz="2000">
                        <a:latin typeface="Arial"/>
                        <a:ea typeface="Arial"/>
                        <a:cs typeface="Arial"/>
                        <a:sym typeface="Arial"/>
                      </a:endParaRPr>
                    </a:p>
                  </a:txBody>
                  <a:tcPr marT="76200" marB="76200" marR="121925" marL="91450" anchor="ctr"/>
                </a:tc>
                <a:tc>
                  <a:txBody>
                    <a:bodyPr/>
                    <a:lstStyle/>
                    <a:p>
                      <a:pPr indent="0" lvl="0" marL="0" marR="0" rtl="0" algn="l">
                        <a:spcBef>
                          <a:spcPts val="0"/>
                        </a:spcBef>
                        <a:spcAft>
                          <a:spcPts val="0"/>
                        </a:spcAft>
                        <a:buNone/>
                      </a:pPr>
                      <a:r>
                        <a:rPr b="1" lang="en-US" sz="2000"/>
                        <a:t>Price effect</a:t>
                      </a:r>
                      <a:endParaRPr b="1" sz="2000">
                        <a:latin typeface="Arial"/>
                        <a:ea typeface="Arial"/>
                        <a:cs typeface="Arial"/>
                        <a:sym typeface="Arial"/>
                      </a:endParaRPr>
                    </a:p>
                  </a:txBody>
                  <a:tcPr marT="76200" marB="76200" marR="121925" marL="121925" anchor="ctr"/>
                </a:tc>
                <a:tc>
                  <a:txBody>
                    <a:bodyPr/>
                    <a:lstStyle/>
                    <a:p>
                      <a:pPr indent="0" lvl="0" marL="0" marR="0" rtl="0" algn="l">
                        <a:spcBef>
                          <a:spcPts val="0"/>
                        </a:spcBef>
                        <a:spcAft>
                          <a:spcPts val="0"/>
                        </a:spcAft>
                        <a:buNone/>
                      </a:pPr>
                      <a:r>
                        <a:rPr b="1" lang="en-US" sz="2000"/>
                        <a:t>Rent recipient</a:t>
                      </a:r>
                      <a:endParaRPr b="1" sz="2000">
                        <a:latin typeface="Arial"/>
                        <a:ea typeface="Arial"/>
                        <a:cs typeface="Arial"/>
                        <a:sym typeface="Arial"/>
                      </a:endParaRPr>
                    </a:p>
                  </a:txBody>
                  <a:tcPr marT="76200" marB="76200" marR="121925" marL="121925" anchor="ctr"/>
                </a:tc>
                <a:tc>
                  <a:txBody>
                    <a:bodyPr/>
                    <a:lstStyle/>
                    <a:p>
                      <a:pPr indent="0" lvl="0" marL="0" marR="0" rtl="0" algn="l">
                        <a:spcBef>
                          <a:spcPts val="0"/>
                        </a:spcBef>
                        <a:spcAft>
                          <a:spcPts val="0"/>
                        </a:spcAft>
                        <a:buNone/>
                      </a:pPr>
                      <a:r>
                        <a:rPr b="1" lang="en-US" sz="2000"/>
                        <a:t>Welfare (importer)</a:t>
                      </a:r>
                      <a:endParaRPr b="1" sz="2000">
                        <a:latin typeface="Arial"/>
                        <a:ea typeface="Arial"/>
                        <a:cs typeface="Arial"/>
                        <a:sym typeface="Arial"/>
                      </a:endParaRPr>
                    </a:p>
                  </a:txBody>
                  <a:tcPr marT="76200" marB="76200" marR="121925" marL="121925" anchor="ctr"/>
                </a:tc>
                <a:tc>
                  <a:txBody>
                    <a:bodyPr/>
                    <a:lstStyle/>
                    <a:p>
                      <a:pPr indent="0" lvl="0" marL="0" marR="0" rtl="0" algn="l">
                        <a:spcBef>
                          <a:spcPts val="0"/>
                        </a:spcBef>
                        <a:spcAft>
                          <a:spcPts val="0"/>
                        </a:spcAft>
                        <a:buNone/>
                      </a:pPr>
                      <a:r>
                        <a:rPr b="1" lang="en-US" sz="2000"/>
                        <a:t>WTO status</a:t>
                      </a:r>
                      <a:endParaRPr b="1" sz="2000">
                        <a:latin typeface="Arial"/>
                        <a:ea typeface="Arial"/>
                        <a:cs typeface="Arial"/>
                        <a:sym typeface="Arial"/>
                      </a:endParaRPr>
                    </a:p>
                  </a:txBody>
                  <a:tcPr marT="76200" marB="76200" marR="121925" marL="121925" anchor="ctr"/>
                </a:tc>
              </a:tr>
              <a:tr h="706100">
                <a:tc>
                  <a:txBody>
                    <a:bodyPr/>
                    <a:lstStyle/>
                    <a:p>
                      <a:pPr indent="0" lvl="0" marL="0" marR="0" rtl="0" algn="l">
                        <a:spcBef>
                          <a:spcPts val="0"/>
                        </a:spcBef>
                        <a:spcAft>
                          <a:spcPts val="0"/>
                        </a:spcAft>
                        <a:buNone/>
                      </a:pPr>
                      <a:r>
                        <a:rPr b="1" lang="en-US" sz="2000"/>
                        <a:t>Tariff</a:t>
                      </a:r>
                      <a:endParaRPr b="1" sz="2000">
                        <a:latin typeface="Arial"/>
                        <a:ea typeface="Arial"/>
                        <a:cs typeface="Arial"/>
                        <a:sym typeface="Arial"/>
                      </a:endParaRPr>
                    </a:p>
                  </a:txBody>
                  <a:tcPr marT="76200" marB="76200" marR="121925" marL="91450" anchor="ctr"/>
                </a:tc>
                <a:tc>
                  <a:txBody>
                    <a:bodyPr/>
                    <a:lstStyle/>
                    <a:p>
                      <a:pPr indent="0" lvl="0" marL="0" marR="0" rtl="0" algn="l">
                        <a:spcBef>
                          <a:spcPts val="0"/>
                        </a:spcBef>
                        <a:spcAft>
                          <a:spcPts val="0"/>
                        </a:spcAft>
                        <a:buNone/>
                      </a:pPr>
                      <a:r>
                        <a:rPr lang="en-US" sz="2000"/>
                        <a:t>Increases</a:t>
                      </a:r>
                      <a:endParaRPr b="0" sz="2000">
                        <a:latin typeface="Arial"/>
                        <a:ea typeface="Arial"/>
                        <a:cs typeface="Arial"/>
                        <a:sym typeface="Arial"/>
                      </a:endParaRPr>
                    </a:p>
                  </a:txBody>
                  <a:tcPr marT="76200" marB="76200" marR="121925" marL="121925" anchor="ctr"/>
                </a:tc>
                <a:tc>
                  <a:txBody>
                    <a:bodyPr/>
                    <a:lstStyle/>
                    <a:p>
                      <a:pPr indent="0" lvl="0" marL="0" marR="0" rtl="0" algn="l">
                        <a:spcBef>
                          <a:spcPts val="0"/>
                        </a:spcBef>
                        <a:spcAft>
                          <a:spcPts val="0"/>
                        </a:spcAft>
                        <a:buNone/>
                      </a:pPr>
                      <a:r>
                        <a:rPr lang="en-US" sz="2000"/>
                        <a:t>Government</a:t>
                      </a:r>
                      <a:endParaRPr b="0" sz="2000">
                        <a:latin typeface="Arial"/>
                        <a:ea typeface="Arial"/>
                        <a:cs typeface="Arial"/>
                        <a:sym typeface="Arial"/>
                      </a:endParaRPr>
                    </a:p>
                  </a:txBody>
                  <a:tcPr marT="76200" marB="76200" marR="121925" marL="121925" anchor="ctr"/>
                </a:tc>
                <a:tc>
                  <a:txBody>
                    <a:bodyPr/>
                    <a:lstStyle/>
                    <a:p>
                      <a:pPr indent="0" lvl="0" marL="0" marR="0" rtl="0" algn="l">
                        <a:spcBef>
                          <a:spcPts val="0"/>
                        </a:spcBef>
                        <a:spcAft>
                          <a:spcPts val="0"/>
                        </a:spcAft>
                        <a:buNone/>
                      </a:pPr>
                      <a:r>
                        <a:rPr lang="en-US" sz="2000"/>
                        <a:t>Loss (small country)</a:t>
                      </a:r>
                      <a:endParaRPr b="0" sz="2000">
                        <a:latin typeface="Arial"/>
                        <a:ea typeface="Arial"/>
                        <a:cs typeface="Arial"/>
                        <a:sym typeface="Arial"/>
                      </a:endParaRPr>
                    </a:p>
                  </a:txBody>
                  <a:tcPr marT="76200" marB="76200" marR="121925" marL="121925" anchor="ctr"/>
                </a:tc>
                <a:tc>
                  <a:txBody>
                    <a:bodyPr/>
                    <a:lstStyle/>
                    <a:p>
                      <a:pPr indent="0" lvl="0" marL="0" marR="0" rtl="0" algn="l">
                        <a:spcBef>
                          <a:spcPts val="0"/>
                        </a:spcBef>
                        <a:spcAft>
                          <a:spcPts val="0"/>
                        </a:spcAft>
                        <a:buNone/>
                      </a:pPr>
                      <a:r>
                        <a:rPr lang="en-US" sz="2000"/>
                        <a:t>Bound tariffs allowed</a:t>
                      </a:r>
                      <a:endParaRPr b="0" sz="2000">
                        <a:latin typeface="Arial"/>
                        <a:ea typeface="Arial"/>
                        <a:cs typeface="Arial"/>
                        <a:sym typeface="Arial"/>
                      </a:endParaRPr>
                    </a:p>
                  </a:txBody>
                  <a:tcPr marT="76200" marB="76200" marR="91450" marL="121925" anchor="ctr"/>
                </a:tc>
              </a:tr>
              <a:tr h="706100">
                <a:tc>
                  <a:txBody>
                    <a:bodyPr/>
                    <a:lstStyle/>
                    <a:p>
                      <a:pPr indent="0" lvl="0" marL="0" marR="0" rtl="0" algn="l">
                        <a:spcBef>
                          <a:spcPts val="0"/>
                        </a:spcBef>
                        <a:spcAft>
                          <a:spcPts val="0"/>
                        </a:spcAft>
                        <a:buNone/>
                      </a:pPr>
                      <a:r>
                        <a:rPr b="1" lang="en-US" sz="2000"/>
                        <a:t>Quota (auctioned)</a:t>
                      </a:r>
                      <a:endParaRPr b="1" sz="2000">
                        <a:latin typeface="Arial"/>
                        <a:ea typeface="Arial"/>
                        <a:cs typeface="Arial"/>
                        <a:sym typeface="Arial"/>
                      </a:endParaRPr>
                    </a:p>
                  </a:txBody>
                  <a:tcPr marT="76200" marB="76200" marR="121925" marL="91450" anchor="ctr"/>
                </a:tc>
                <a:tc>
                  <a:txBody>
                    <a:bodyPr/>
                    <a:lstStyle/>
                    <a:p>
                      <a:pPr indent="0" lvl="0" marL="0" marR="0" rtl="0" algn="l">
                        <a:spcBef>
                          <a:spcPts val="0"/>
                        </a:spcBef>
                        <a:spcAft>
                          <a:spcPts val="0"/>
                        </a:spcAft>
                        <a:buNone/>
                      </a:pPr>
                      <a:r>
                        <a:rPr lang="en-US" sz="2000"/>
                        <a:t>Increases</a:t>
                      </a:r>
                      <a:endParaRPr b="0" sz="2000">
                        <a:latin typeface="Arial"/>
                        <a:ea typeface="Arial"/>
                        <a:cs typeface="Arial"/>
                        <a:sym typeface="Arial"/>
                      </a:endParaRPr>
                    </a:p>
                  </a:txBody>
                  <a:tcPr marT="76200" marB="76200" marR="121925" marL="121925" anchor="ctr"/>
                </a:tc>
                <a:tc>
                  <a:txBody>
                    <a:bodyPr/>
                    <a:lstStyle/>
                    <a:p>
                      <a:pPr indent="0" lvl="0" marL="0" marR="0" rtl="0" algn="l">
                        <a:spcBef>
                          <a:spcPts val="0"/>
                        </a:spcBef>
                        <a:spcAft>
                          <a:spcPts val="0"/>
                        </a:spcAft>
                        <a:buNone/>
                      </a:pPr>
                      <a:r>
                        <a:rPr lang="en-US" sz="2000"/>
                        <a:t>Government</a:t>
                      </a:r>
                      <a:endParaRPr b="0" sz="2000">
                        <a:latin typeface="Arial"/>
                        <a:ea typeface="Arial"/>
                        <a:cs typeface="Arial"/>
                        <a:sym typeface="Arial"/>
                      </a:endParaRPr>
                    </a:p>
                  </a:txBody>
                  <a:tcPr marT="76200" marB="76200" marR="121925" marL="121925" anchor="ctr"/>
                </a:tc>
                <a:tc>
                  <a:txBody>
                    <a:bodyPr/>
                    <a:lstStyle/>
                    <a:p>
                      <a:pPr indent="0" lvl="0" marL="0" marR="0" rtl="0" algn="l">
                        <a:spcBef>
                          <a:spcPts val="0"/>
                        </a:spcBef>
                        <a:spcAft>
                          <a:spcPts val="0"/>
                        </a:spcAft>
                        <a:buNone/>
                      </a:pPr>
                      <a:r>
                        <a:rPr lang="en-US" sz="2000"/>
                        <a:t>Loss</a:t>
                      </a:r>
                      <a:endParaRPr b="0" sz="2000">
                        <a:latin typeface="Arial"/>
                        <a:ea typeface="Arial"/>
                        <a:cs typeface="Arial"/>
                        <a:sym typeface="Arial"/>
                      </a:endParaRPr>
                    </a:p>
                  </a:txBody>
                  <a:tcPr marT="76200" marB="76200" marR="121925" marL="121925" anchor="ctr"/>
                </a:tc>
                <a:tc>
                  <a:txBody>
                    <a:bodyPr/>
                    <a:lstStyle/>
                    <a:p>
                      <a:pPr indent="0" lvl="0" marL="0" marR="0" rtl="0" algn="l">
                        <a:spcBef>
                          <a:spcPts val="0"/>
                        </a:spcBef>
                        <a:spcAft>
                          <a:spcPts val="0"/>
                        </a:spcAft>
                        <a:buNone/>
                      </a:pPr>
                      <a:r>
                        <a:rPr lang="en-US" sz="2000"/>
                        <a:t>Restricted</a:t>
                      </a:r>
                      <a:endParaRPr b="0" sz="2000">
                        <a:latin typeface="Arial"/>
                        <a:ea typeface="Arial"/>
                        <a:cs typeface="Arial"/>
                        <a:sym typeface="Arial"/>
                      </a:endParaRPr>
                    </a:p>
                  </a:txBody>
                  <a:tcPr marT="76200" marB="76200" marR="91450" marL="121925" anchor="ctr"/>
                </a:tc>
              </a:tr>
              <a:tr h="429800">
                <a:tc>
                  <a:txBody>
                    <a:bodyPr/>
                    <a:lstStyle/>
                    <a:p>
                      <a:pPr indent="0" lvl="0" marL="0" marR="0" rtl="0" algn="l">
                        <a:spcBef>
                          <a:spcPts val="0"/>
                        </a:spcBef>
                        <a:spcAft>
                          <a:spcPts val="0"/>
                        </a:spcAft>
                        <a:buNone/>
                      </a:pPr>
                      <a:r>
                        <a:rPr b="1" lang="en-US" sz="2000"/>
                        <a:t>Quota (assigned)</a:t>
                      </a:r>
                      <a:endParaRPr b="1" sz="2000">
                        <a:latin typeface="Arial"/>
                        <a:ea typeface="Arial"/>
                        <a:cs typeface="Arial"/>
                        <a:sym typeface="Arial"/>
                      </a:endParaRPr>
                    </a:p>
                  </a:txBody>
                  <a:tcPr marT="76200" marB="76200" marR="121925" marL="91450" anchor="ctr"/>
                </a:tc>
                <a:tc>
                  <a:txBody>
                    <a:bodyPr/>
                    <a:lstStyle/>
                    <a:p>
                      <a:pPr indent="0" lvl="0" marL="0" marR="0" rtl="0" algn="l">
                        <a:spcBef>
                          <a:spcPts val="0"/>
                        </a:spcBef>
                        <a:spcAft>
                          <a:spcPts val="0"/>
                        </a:spcAft>
                        <a:buNone/>
                      </a:pPr>
                      <a:r>
                        <a:rPr lang="en-US" sz="2000"/>
                        <a:t>Increases</a:t>
                      </a:r>
                      <a:endParaRPr b="0" sz="2000">
                        <a:latin typeface="Arial"/>
                        <a:ea typeface="Arial"/>
                        <a:cs typeface="Arial"/>
                        <a:sym typeface="Arial"/>
                      </a:endParaRPr>
                    </a:p>
                  </a:txBody>
                  <a:tcPr marT="76200" marB="76200" marR="121925" marL="121925" anchor="ctr"/>
                </a:tc>
                <a:tc>
                  <a:txBody>
                    <a:bodyPr/>
                    <a:lstStyle/>
                    <a:p>
                      <a:pPr indent="0" lvl="0" marL="0" marR="0" rtl="0" algn="l">
                        <a:spcBef>
                          <a:spcPts val="0"/>
                        </a:spcBef>
                        <a:spcAft>
                          <a:spcPts val="0"/>
                        </a:spcAft>
                        <a:buNone/>
                      </a:pPr>
                      <a:r>
                        <a:rPr lang="en-US" sz="2000"/>
                        <a:t>License holders</a:t>
                      </a:r>
                      <a:endParaRPr b="0" sz="2000">
                        <a:latin typeface="Arial"/>
                        <a:ea typeface="Arial"/>
                        <a:cs typeface="Arial"/>
                        <a:sym typeface="Arial"/>
                      </a:endParaRPr>
                    </a:p>
                  </a:txBody>
                  <a:tcPr marT="76200" marB="76200" marR="121925" marL="121925" anchor="ctr"/>
                </a:tc>
                <a:tc>
                  <a:txBody>
                    <a:bodyPr/>
                    <a:lstStyle/>
                    <a:p>
                      <a:pPr indent="0" lvl="0" marL="0" marR="0" rtl="0" algn="l">
                        <a:spcBef>
                          <a:spcPts val="0"/>
                        </a:spcBef>
                        <a:spcAft>
                          <a:spcPts val="0"/>
                        </a:spcAft>
                        <a:buNone/>
                      </a:pPr>
                      <a:r>
                        <a:rPr lang="en-US" sz="2000"/>
                        <a:t>Loss (larger)</a:t>
                      </a:r>
                      <a:endParaRPr b="0" sz="2000">
                        <a:latin typeface="Arial"/>
                        <a:ea typeface="Arial"/>
                        <a:cs typeface="Arial"/>
                        <a:sym typeface="Arial"/>
                      </a:endParaRPr>
                    </a:p>
                  </a:txBody>
                  <a:tcPr marT="76200" marB="76200" marR="121925" marL="121925" anchor="ctr"/>
                </a:tc>
                <a:tc>
                  <a:txBody>
                    <a:bodyPr/>
                    <a:lstStyle/>
                    <a:p>
                      <a:pPr indent="0" lvl="0" marL="0" marR="0" rtl="0" algn="l">
                        <a:spcBef>
                          <a:spcPts val="0"/>
                        </a:spcBef>
                        <a:spcAft>
                          <a:spcPts val="0"/>
                        </a:spcAft>
                        <a:buNone/>
                      </a:pPr>
                      <a:r>
                        <a:rPr lang="en-US" sz="2000"/>
                        <a:t>Restricted</a:t>
                      </a:r>
                      <a:endParaRPr b="0" sz="2000">
                        <a:latin typeface="Arial"/>
                        <a:ea typeface="Arial"/>
                        <a:cs typeface="Arial"/>
                        <a:sym typeface="Arial"/>
                      </a:endParaRPr>
                    </a:p>
                  </a:txBody>
                  <a:tcPr marT="76200" marB="76200" marR="91450" marL="121925" anchor="ctr"/>
                </a:tc>
              </a:tr>
              <a:tr h="429800">
                <a:tc>
                  <a:txBody>
                    <a:bodyPr/>
                    <a:lstStyle/>
                    <a:p>
                      <a:pPr indent="0" lvl="0" marL="0" marR="0" rtl="0" algn="l">
                        <a:spcBef>
                          <a:spcPts val="0"/>
                        </a:spcBef>
                        <a:spcAft>
                          <a:spcPts val="0"/>
                        </a:spcAft>
                        <a:buNone/>
                      </a:pPr>
                      <a:r>
                        <a:rPr b="1" lang="en-US" sz="2000"/>
                        <a:t>VER</a:t>
                      </a:r>
                      <a:endParaRPr b="1" sz="2000">
                        <a:latin typeface="Arial"/>
                        <a:ea typeface="Arial"/>
                        <a:cs typeface="Arial"/>
                        <a:sym typeface="Arial"/>
                      </a:endParaRPr>
                    </a:p>
                  </a:txBody>
                  <a:tcPr marT="76200" marB="76200" marR="121925" marL="91450" anchor="ctr"/>
                </a:tc>
                <a:tc>
                  <a:txBody>
                    <a:bodyPr/>
                    <a:lstStyle/>
                    <a:p>
                      <a:pPr indent="0" lvl="0" marL="0" marR="0" rtl="0" algn="l">
                        <a:spcBef>
                          <a:spcPts val="0"/>
                        </a:spcBef>
                        <a:spcAft>
                          <a:spcPts val="0"/>
                        </a:spcAft>
                        <a:buNone/>
                      </a:pPr>
                      <a:r>
                        <a:rPr lang="en-US" sz="2000"/>
                        <a:t>Increases</a:t>
                      </a:r>
                      <a:endParaRPr b="0" sz="2000">
                        <a:latin typeface="Arial"/>
                        <a:ea typeface="Arial"/>
                        <a:cs typeface="Arial"/>
                        <a:sym typeface="Arial"/>
                      </a:endParaRPr>
                    </a:p>
                  </a:txBody>
                  <a:tcPr marT="76200" marB="76200" marR="121925" marL="121925" anchor="ctr"/>
                </a:tc>
                <a:tc>
                  <a:txBody>
                    <a:bodyPr/>
                    <a:lstStyle/>
                    <a:p>
                      <a:pPr indent="0" lvl="0" marL="0" marR="0" rtl="0" algn="l">
                        <a:spcBef>
                          <a:spcPts val="0"/>
                        </a:spcBef>
                        <a:spcAft>
                          <a:spcPts val="0"/>
                        </a:spcAft>
                        <a:buNone/>
                      </a:pPr>
                      <a:r>
                        <a:rPr lang="en-US" sz="2000"/>
                        <a:t>Foreign exporters</a:t>
                      </a:r>
                      <a:endParaRPr b="0" sz="2000">
                        <a:latin typeface="Arial"/>
                        <a:ea typeface="Arial"/>
                        <a:cs typeface="Arial"/>
                        <a:sym typeface="Arial"/>
                      </a:endParaRPr>
                    </a:p>
                  </a:txBody>
                  <a:tcPr marT="76200" marB="76200" marR="121925" marL="121925" anchor="ctr"/>
                </a:tc>
                <a:tc>
                  <a:txBody>
                    <a:bodyPr/>
                    <a:lstStyle/>
                    <a:p>
                      <a:pPr indent="0" lvl="0" marL="0" marR="0" rtl="0" algn="l">
                        <a:spcBef>
                          <a:spcPts val="0"/>
                        </a:spcBef>
                        <a:spcAft>
                          <a:spcPts val="0"/>
                        </a:spcAft>
                        <a:buNone/>
                      </a:pPr>
                      <a:r>
                        <a:rPr lang="en-US" sz="2000"/>
                        <a:t>Severe loss</a:t>
                      </a:r>
                      <a:endParaRPr b="0" sz="2000">
                        <a:latin typeface="Arial"/>
                        <a:ea typeface="Arial"/>
                        <a:cs typeface="Arial"/>
                        <a:sym typeface="Arial"/>
                      </a:endParaRPr>
                    </a:p>
                  </a:txBody>
                  <a:tcPr marT="76200" marB="76200" marR="121925" marL="121925" anchor="ctr"/>
                </a:tc>
                <a:tc>
                  <a:txBody>
                    <a:bodyPr/>
                    <a:lstStyle/>
                    <a:p>
                      <a:pPr indent="0" lvl="0" marL="0" marR="0" rtl="0" algn="l">
                        <a:spcBef>
                          <a:spcPts val="0"/>
                        </a:spcBef>
                        <a:spcAft>
                          <a:spcPts val="0"/>
                        </a:spcAft>
                        <a:buNone/>
                      </a:pPr>
                      <a:r>
                        <a:rPr lang="en-US" sz="2000"/>
                        <a:t>Illegal (WTO)</a:t>
                      </a:r>
                      <a:endParaRPr b="0" sz="2000">
                        <a:latin typeface="Arial"/>
                        <a:ea typeface="Arial"/>
                        <a:cs typeface="Arial"/>
                        <a:sym typeface="Arial"/>
                      </a:endParaRPr>
                    </a:p>
                  </a:txBody>
                  <a:tcPr marT="76200" marB="76200" marR="91450" marL="121925" anchor="ctr"/>
                </a:tc>
              </a:tr>
              <a:tr h="706100">
                <a:tc>
                  <a:txBody>
                    <a:bodyPr/>
                    <a:lstStyle/>
                    <a:p>
                      <a:pPr indent="0" lvl="0" marL="0" marR="0" rtl="0" algn="l">
                        <a:spcBef>
                          <a:spcPts val="0"/>
                        </a:spcBef>
                        <a:spcAft>
                          <a:spcPts val="0"/>
                        </a:spcAft>
                        <a:buNone/>
                      </a:pPr>
                      <a:r>
                        <a:rPr b="1" lang="en-US" sz="2000"/>
                        <a:t>TRQ</a:t>
                      </a:r>
                      <a:endParaRPr b="1" sz="2000">
                        <a:latin typeface="Arial"/>
                        <a:ea typeface="Arial"/>
                        <a:cs typeface="Arial"/>
                        <a:sym typeface="Arial"/>
                      </a:endParaRPr>
                    </a:p>
                  </a:txBody>
                  <a:tcPr marT="76200" marB="76200" marR="121925" marL="91450" anchor="ctr"/>
                </a:tc>
                <a:tc>
                  <a:txBody>
                    <a:bodyPr/>
                    <a:lstStyle/>
                    <a:p>
                      <a:pPr indent="0" lvl="0" marL="0" marR="0" rtl="0" algn="l">
                        <a:spcBef>
                          <a:spcPts val="0"/>
                        </a:spcBef>
                        <a:spcAft>
                          <a:spcPts val="0"/>
                        </a:spcAft>
                        <a:buNone/>
                      </a:pPr>
                      <a:r>
                        <a:rPr lang="en-US" sz="2000"/>
                        <a:t>Increases stepwise</a:t>
                      </a:r>
                      <a:endParaRPr b="0" sz="2000">
                        <a:latin typeface="Arial"/>
                        <a:ea typeface="Arial"/>
                        <a:cs typeface="Arial"/>
                        <a:sym typeface="Arial"/>
                      </a:endParaRPr>
                    </a:p>
                  </a:txBody>
                  <a:tcPr marT="76200" marB="76200" marR="121925" marL="121925" anchor="ctr"/>
                </a:tc>
                <a:tc>
                  <a:txBody>
                    <a:bodyPr/>
                    <a:lstStyle/>
                    <a:p>
                      <a:pPr indent="0" lvl="0" marL="0" marR="0" rtl="0" algn="l">
                        <a:spcBef>
                          <a:spcPts val="0"/>
                        </a:spcBef>
                        <a:spcAft>
                          <a:spcPts val="0"/>
                        </a:spcAft>
                        <a:buNone/>
                      </a:pPr>
                      <a:r>
                        <a:rPr lang="en-US" sz="2000"/>
                        <a:t>Mixed</a:t>
                      </a:r>
                      <a:endParaRPr b="0" sz="2000">
                        <a:latin typeface="Arial"/>
                        <a:ea typeface="Arial"/>
                        <a:cs typeface="Arial"/>
                        <a:sym typeface="Arial"/>
                      </a:endParaRPr>
                    </a:p>
                  </a:txBody>
                  <a:tcPr marT="76200" marB="76200" marR="121925" marL="121925" anchor="ctr"/>
                </a:tc>
                <a:tc>
                  <a:txBody>
                    <a:bodyPr/>
                    <a:lstStyle/>
                    <a:p>
                      <a:pPr indent="0" lvl="0" marL="0" marR="0" rtl="0" algn="l">
                        <a:spcBef>
                          <a:spcPts val="0"/>
                        </a:spcBef>
                        <a:spcAft>
                          <a:spcPts val="0"/>
                        </a:spcAft>
                        <a:buNone/>
                      </a:pPr>
                      <a:r>
                        <a:rPr lang="en-US" sz="2000"/>
                        <a:t>Moderate loss</a:t>
                      </a:r>
                      <a:endParaRPr b="0" sz="2000">
                        <a:latin typeface="Arial"/>
                        <a:ea typeface="Arial"/>
                        <a:cs typeface="Arial"/>
                        <a:sym typeface="Arial"/>
                      </a:endParaRPr>
                    </a:p>
                  </a:txBody>
                  <a:tcPr marT="76200" marB="76200" marR="121925" marL="121925" anchor="ctr"/>
                </a:tc>
                <a:tc>
                  <a:txBody>
                    <a:bodyPr/>
                    <a:lstStyle/>
                    <a:p>
                      <a:pPr indent="0" lvl="0" marL="0" marR="0" rtl="0" algn="l">
                        <a:spcBef>
                          <a:spcPts val="0"/>
                        </a:spcBef>
                        <a:spcAft>
                          <a:spcPts val="0"/>
                        </a:spcAft>
                        <a:buNone/>
                      </a:pPr>
                      <a:r>
                        <a:rPr lang="en-US" sz="2000"/>
                        <a:t>Allowed (agriculture)</a:t>
                      </a:r>
                      <a:endParaRPr b="0" sz="2000">
                        <a:latin typeface="Arial"/>
                        <a:ea typeface="Arial"/>
                        <a:cs typeface="Arial"/>
                        <a:sym typeface="Arial"/>
                      </a:endParaRPr>
                    </a:p>
                  </a:txBody>
                  <a:tcPr marT="76200" marB="76200" marR="91450" marL="121925" anchor="ctr"/>
                </a:tc>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g3979c621fd1_0_0"/>
          <p:cNvSpPr txBox="1"/>
          <p:nvPr>
            <p:ph type="title"/>
          </p:nvPr>
        </p:nvSpPr>
        <p:spPr>
          <a:xfrm>
            <a:off x="838200" y="365125"/>
            <a:ext cx="10515600" cy="1325700"/>
          </a:xfrm>
          <a:prstGeom prst="rect">
            <a:avLst/>
          </a:prstGeom>
        </p:spPr>
        <p:txBody>
          <a:bodyPr anchorCtr="0" anchor="ctr" bIns="45700" lIns="91425" spcFirstLastPara="1" rIns="91425" wrap="square" tIns="45700">
            <a:normAutofit/>
          </a:bodyPr>
          <a:lstStyle/>
          <a:p>
            <a:pPr indent="0" lvl="0" marL="0" rtl="0" algn="l">
              <a:lnSpc>
                <a:spcPct val="115000"/>
              </a:lnSpc>
              <a:spcBef>
                <a:spcPts val="1700"/>
              </a:spcBef>
              <a:spcAft>
                <a:spcPts val="0"/>
              </a:spcAft>
              <a:buNone/>
            </a:pPr>
            <a:r>
              <a:rPr b="1" lang="en-US" sz="3600"/>
              <a:t>Impact of Trade Restrictions on Importers</a:t>
            </a:r>
            <a:endParaRPr/>
          </a:p>
        </p:txBody>
      </p:sp>
      <p:sp>
        <p:nvSpPr>
          <p:cNvPr id="281" name="Google Shape;281;g3979c621fd1_0_0"/>
          <p:cNvSpPr txBox="1"/>
          <p:nvPr>
            <p:ph idx="1" type="body"/>
          </p:nvPr>
        </p:nvSpPr>
        <p:spPr>
          <a:xfrm>
            <a:off x="838200" y="1825625"/>
            <a:ext cx="5781000" cy="43512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rPr lang="en-US" sz="2500"/>
              <a:t>The table shows how trade policies raise prices and affect rent recipients and importer welfare. Tariffs and auctioned quotas benefit the government but harm importers, with tariffs WTO-legal and auctioned quotas restricted. Assigned quotas and VERs shift rents elsewhere, causing even larger losses, and VERs are WTO-illegal.</a:t>
            </a:r>
            <a:endParaRPr sz="290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23"/>
          <p:cNvSpPr txBox="1"/>
          <p:nvPr>
            <p:ph type="title"/>
          </p:nvPr>
        </p:nvSpPr>
        <p:spPr>
          <a:xfrm>
            <a:off x="429042" y="415342"/>
            <a:ext cx="11557687" cy="89120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Real-World Cases and Data</a:t>
            </a:r>
            <a:endParaRPr/>
          </a:p>
        </p:txBody>
      </p:sp>
      <p:sp>
        <p:nvSpPr>
          <p:cNvPr id="287" name="Google Shape;287;p23"/>
          <p:cNvSpPr txBox="1"/>
          <p:nvPr>
            <p:ph idx="1" type="body"/>
          </p:nvPr>
        </p:nvSpPr>
        <p:spPr>
          <a:xfrm>
            <a:off x="429042" y="1634242"/>
            <a:ext cx="6723598" cy="468106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FF0000"/>
              </a:buClr>
              <a:buSzPts val="2400"/>
              <a:buNone/>
            </a:pPr>
            <a:r>
              <a:rPr b="1" lang="en-US" sz="2400">
                <a:solidFill>
                  <a:srgbClr val="FF0000"/>
                </a:solidFill>
              </a:rPr>
              <a:t>U.S. Steel Tariffs (2002, 2018)</a:t>
            </a:r>
            <a:endParaRPr sz="2400">
              <a:solidFill>
                <a:srgbClr val="FF0000"/>
              </a:solidFill>
            </a:endParaRPr>
          </a:p>
          <a:p>
            <a:pPr indent="517525" lvl="0" marL="0" rtl="0" algn="l">
              <a:lnSpc>
                <a:spcPct val="100000"/>
              </a:lnSpc>
              <a:spcBef>
                <a:spcPts val="1000"/>
              </a:spcBef>
              <a:spcAft>
                <a:spcPts val="0"/>
              </a:spcAft>
              <a:buClr>
                <a:srgbClr val="FF0000"/>
              </a:buClr>
              <a:buSzPts val="2400"/>
              <a:buNone/>
            </a:pPr>
            <a:r>
              <a:rPr b="1" lang="en-US" sz="2400">
                <a:solidFill>
                  <a:srgbClr val="FF0000"/>
                </a:solidFill>
              </a:rPr>
              <a:t>2002</a:t>
            </a:r>
            <a:r>
              <a:rPr lang="en-US" sz="2400"/>
              <a:t>: Bush imposed 30% tariff on steel. Result: Job losses in steel-using industries exceeded gains in steel production. WTO ruled illegal.</a:t>
            </a:r>
            <a:endParaRPr/>
          </a:p>
          <a:p>
            <a:pPr indent="517525" lvl="0" marL="0" rtl="0" algn="l">
              <a:lnSpc>
                <a:spcPct val="100000"/>
              </a:lnSpc>
              <a:spcBef>
                <a:spcPts val="1000"/>
              </a:spcBef>
              <a:spcAft>
                <a:spcPts val="0"/>
              </a:spcAft>
              <a:buClr>
                <a:srgbClr val="FF0000"/>
              </a:buClr>
              <a:buSzPts val="2400"/>
              <a:buNone/>
            </a:pPr>
            <a:r>
              <a:rPr b="1" lang="en-US" sz="2400">
                <a:solidFill>
                  <a:srgbClr val="FF0000"/>
                </a:solidFill>
              </a:rPr>
              <a:t>2018</a:t>
            </a:r>
            <a:r>
              <a:rPr lang="en-US" sz="2400"/>
              <a:t>: Trump 25% tariff on steel (Section 232). EU and China retaliated. Net welfare loss for U.S.</a:t>
            </a:r>
            <a:endParaRPr/>
          </a:p>
          <a:p>
            <a:pPr indent="0" lvl="0" marL="0" rtl="0" algn="l">
              <a:lnSpc>
                <a:spcPct val="150000"/>
              </a:lnSpc>
              <a:spcBef>
                <a:spcPts val="1200"/>
              </a:spcBef>
              <a:spcAft>
                <a:spcPts val="0"/>
              </a:spcAft>
              <a:buClr>
                <a:schemeClr val="dk1"/>
              </a:buClr>
              <a:buSzPts val="2400"/>
              <a:buNone/>
            </a:pPr>
            <a:r>
              <a:t/>
            </a:r>
            <a:endParaRPr sz="2400">
              <a:solidFill>
                <a:srgbClr val="0F1115"/>
              </a:solidFill>
            </a:endParaRPr>
          </a:p>
          <a:p>
            <a:pPr indent="0" lvl="0" marL="173038" rtl="0" algn="l">
              <a:lnSpc>
                <a:spcPct val="150000"/>
              </a:lnSpc>
              <a:spcBef>
                <a:spcPts val="2200"/>
              </a:spcBef>
              <a:spcAft>
                <a:spcPts val="0"/>
              </a:spcAft>
              <a:buClr>
                <a:schemeClr val="dk1"/>
              </a:buClr>
              <a:buSzPts val="1400"/>
              <a:buNone/>
            </a:pPr>
            <a:r>
              <a:t/>
            </a:r>
            <a:endParaRPr sz="1400"/>
          </a:p>
        </p:txBody>
      </p:sp>
      <p:cxnSp>
        <p:nvCxnSpPr>
          <p:cNvPr id="288" name="Google Shape;288;p23"/>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24"/>
          <p:cNvSpPr txBox="1"/>
          <p:nvPr>
            <p:ph type="title"/>
          </p:nvPr>
        </p:nvSpPr>
        <p:spPr>
          <a:xfrm>
            <a:off x="429042" y="415342"/>
            <a:ext cx="11557687" cy="89120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Policy Implications and WTO Rules</a:t>
            </a:r>
            <a:endParaRPr/>
          </a:p>
        </p:txBody>
      </p:sp>
      <p:sp>
        <p:nvSpPr>
          <p:cNvPr id="294" name="Google Shape;294;p24"/>
          <p:cNvSpPr txBox="1"/>
          <p:nvPr>
            <p:ph idx="1" type="body"/>
          </p:nvPr>
        </p:nvSpPr>
        <p:spPr>
          <a:xfrm>
            <a:off x="429042" y="1634242"/>
            <a:ext cx="7729438" cy="468106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b="1" lang="en-US" sz="2400"/>
              <a:t>WTO principles relevant to tariffs &amp; NTBs:</a:t>
            </a:r>
            <a:endParaRPr sz="2400"/>
          </a:p>
          <a:p>
            <a:pPr indent="0" lvl="0" marL="0" rtl="0" algn="l">
              <a:lnSpc>
                <a:spcPct val="90000"/>
              </a:lnSpc>
              <a:spcBef>
                <a:spcPts val="1000"/>
              </a:spcBef>
              <a:spcAft>
                <a:spcPts val="0"/>
              </a:spcAft>
              <a:buClr>
                <a:schemeClr val="dk1"/>
              </a:buClr>
              <a:buSzPts val="2400"/>
              <a:buNone/>
            </a:pPr>
            <a:r>
              <a:rPr b="1" lang="en-US" sz="2400"/>
              <a:t>Binding commitments:</a:t>
            </a:r>
            <a:r>
              <a:rPr lang="en-US" sz="2400"/>
              <a:t> Tariffs cannot exceed bound rates.</a:t>
            </a:r>
            <a:endParaRPr/>
          </a:p>
          <a:p>
            <a:pPr indent="0" lvl="0" marL="0" rtl="0" algn="l">
              <a:lnSpc>
                <a:spcPct val="90000"/>
              </a:lnSpc>
              <a:spcBef>
                <a:spcPts val="1000"/>
              </a:spcBef>
              <a:spcAft>
                <a:spcPts val="0"/>
              </a:spcAft>
              <a:buClr>
                <a:schemeClr val="dk1"/>
              </a:buClr>
              <a:buSzPts val="2400"/>
              <a:buNone/>
            </a:pPr>
            <a:r>
              <a:rPr b="1" lang="en-US" sz="2400"/>
              <a:t>Most-Favored Nation (MFN):</a:t>
            </a:r>
            <a:r>
              <a:rPr lang="en-US" sz="2400"/>
              <a:t> Tariff applied equally to all WTO members (except FTAs).</a:t>
            </a:r>
            <a:endParaRPr/>
          </a:p>
          <a:p>
            <a:pPr indent="0" lvl="0" marL="0" rtl="0" algn="l">
              <a:lnSpc>
                <a:spcPct val="90000"/>
              </a:lnSpc>
              <a:spcBef>
                <a:spcPts val="1000"/>
              </a:spcBef>
              <a:spcAft>
                <a:spcPts val="0"/>
              </a:spcAft>
              <a:buClr>
                <a:schemeClr val="dk1"/>
              </a:buClr>
              <a:buSzPts val="2400"/>
              <a:buNone/>
            </a:pPr>
            <a:r>
              <a:rPr b="1" lang="en-US" sz="2400"/>
              <a:t>National treatment:</a:t>
            </a:r>
            <a:r>
              <a:rPr lang="en-US" sz="2400"/>
              <a:t> Internal taxes/regulations cannot discriminate against imports.</a:t>
            </a:r>
            <a:endParaRPr/>
          </a:p>
          <a:p>
            <a:pPr indent="0" lvl="0" marL="0" rtl="0" algn="l">
              <a:lnSpc>
                <a:spcPct val="90000"/>
              </a:lnSpc>
              <a:spcBef>
                <a:spcPts val="1000"/>
              </a:spcBef>
              <a:spcAft>
                <a:spcPts val="0"/>
              </a:spcAft>
              <a:buClr>
                <a:schemeClr val="dk1"/>
              </a:buClr>
              <a:buSzPts val="2400"/>
              <a:buNone/>
            </a:pPr>
            <a:r>
              <a:rPr b="1" lang="en-US" sz="2400"/>
              <a:t>Prohibition of VERs</a:t>
            </a:r>
            <a:r>
              <a:rPr lang="en-US" sz="2400"/>
              <a:t> – illegal under WTO (Agreement on Safeguards).</a:t>
            </a:r>
            <a:endParaRPr/>
          </a:p>
          <a:p>
            <a:pPr indent="0" lvl="0" marL="0" rtl="0" algn="l">
              <a:lnSpc>
                <a:spcPct val="90000"/>
              </a:lnSpc>
              <a:spcBef>
                <a:spcPts val="1000"/>
              </a:spcBef>
              <a:spcAft>
                <a:spcPts val="0"/>
              </a:spcAft>
              <a:buClr>
                <a:schemeClr val="dk1"/>
              </a:buClr>
              <a:buSzPts val="2400"/>
              <a:buNone/>
            </a:pPr>
            <a:r>
              <a:rPr b="1" lang="en-US" sz="2400"/>
              <a:t>Tariffication</a:t>
            </a:r>
            <a:r>
              <a:rPr lang="en-US" sz="2400"/>
              <a:t> – quotas converted to tariffs (agriculture).</a:t>
            </a:r>
            <a:endParaRPr/>
          </a:p>
          <a:p>
            <a:pPr indent="0" lvl="0" marL="0" rtl="0" algn="l">
              <a:lnSpc>
                <a:spcPct val="90000"/>
              </a:lnSpc>
              <a:spcBef>
                <a:spcPts val="1000"/>
              </a:spcBef>
              <a:spcAft>
                <a:spcPts val="0"/>
              </a:spcAft>
              <a:buClr>
                <a:schemeClr val="dk1"/>
              </a:buClr>
              <a:buSzPts val="2400"/>
              <a:buNone/>
            </a:pPr>
            <a:r>
              <a:rPr b="1" lang="en-US" sz="2400"/>
              <a:t>TRQs</a:t>
            </a:r>
            <a:r>
              <a:rPr lang="en-US" sz="2400"/>
              <a:t> – permitted for agriculture under market access commitments.</a:t>
            </a:r>
            <a:endParaRPr/>
          </a:p>
          <a:p>
            <a:pPr indent="0" lvl="0" marL="173038" rtl="0" algn="l">
              <a:lnSpc>
                <a:spcPct val="150000"/>
              </a:lnSpc>
              <a:spcBef>
                <a:spcPts val="1000"/>
              </a:spcBef>
              <a:spcAft>
                <a:spcPts val="0"/>
              </a:spcAft>
              <a:buClr>
                <a:schemeClr val="dk1"/>
              </a:buClr>
              <a:buSzPts val="1400"/>
              <a:buNone/>
            </a:pPr>
            <a:r>
              <a:t/>
            </a:r>
            <a:endParaRPr sz="1400"/>
          </a:p>
        </p:txBody>
      </p:sp>
      <p:cxnSp>
        <p:nvCxnSpPr>
          <p:cNvPr id="295" name="Google Shape;295;p24"/>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25"/>
          <p:cNvSpPr txBox="1"/>
          <p:nvPr>
            <p:ph type="title"/>
          </p:nvPr>
        </p:nvSpPr>
        <p:spPr>
          <a:xfrm>
            <a:off x="429042" y="415343"/>
            <a:ext cx="11557687" cy="529538"/>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Conclusion</a:t>
            </a:r>
            <a:endParaRPr/>
          </a:p>
        </p:txBody>
      </p:sp>
      <p:sp>
        <p:nvSpPr>
          <p:cNvPr id="301" name="Google Shape;301;p25"/>
          <p:cNvSpPr txBox="1"/>
          <p:nvPr>
            <p:ph idx="1" type="body"/>
          </p:nvPr>
        </p:nvSpPr>
        <p:spPr>
          <a:xfrm>
            <a:off x="429042" y="1046480"/>
            <a:ext cx="8024078" cy="5268822"/>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rgbClr val="0F1115"/>
              </a:buClr>
              <a:buSzPts val="2400"/>
              <a:buFont typeface="Calibri"/>
              <a:buAutoNum type="arabicPeriod"/>
            </a:pPr>
            <a:r>
              <a:rPr b="1" lang="en-US" sz="2400">
                <a:solidFill>
                  <a:srgbClr val="0F1115"/>
                </a:solidFill>
              </a:rPr>
              <a:t>Tariffs</a:t>
            </a:r>
            <a:r>
              <a:rPr lang="en-US" sz="2400">
                <a:solidFill>
                  <a:srgbClr val="0F1115"/>
                </a:solidFill>
              </a:rPr>
              <a:t> – simple but harmful for small economies; can improve terms of trade for large economies but risk retaliation.</a:t>
            </a:r>
            <a:endParaRPr/>
          </a:p>
          <a:p>
            <a:pPr indent="-228600" lvl="0" marL="228600" rtl="0" algn="l">
              <a:lnSpc>
                <a:spcPct val="90000"/>
              </a:lnSpc>
              <a:spcBef>
                <a:spcPts val="1000"/>
              </a:spcBef>
              <a:spcAft>
                <a:spcPts val="0"/>
              </a:spcAft>
              <a:buClr>
                <a:srgbClr val="0F1115"/>
              </a:buClr>
              <a:buSzPts val="2400"/>
              <a:buFont typeface="Calibri"/>
              <a:buAutoNum type="arabicPeriod"/>
            </a:pPr>
            <a:r>
              <a:rPr b="1" lang="en-US" sz="2400">
                <a:solidFill>
                  <a:srgbClr val="0F1115"/>
                </a:solidFill>
              </a:rPr>
              <a:t>Specific vs. ad valorem</a:t>
            </a:r>
            <a:r>
              <a:rPr lang="en-US" sz="2400">
                <a:solidFill>
                  <a:srgbClr val="0F1115"/>
                </a:solidFill>
              </a:rPr>
              <a:t> – each has administrative and protective differences.</a:t>
            </a:r>
            <a:endParaRPr/>
          </a:p>
          <a:p>
            <a:pPr indent="-228600" lvl="0" marL="228600" rtl="0" algn="l">
              <a:lnSpc>
                <a:spcPct val="90000"/>
              </a:lnSpc>
              <a:spcBef>
                <a:spcPts val="1000"/>
              </a:spcBef>
              <a:spcAft>
                <a:spcPts val="0"/>
              </a:spcAft>
              <a:buClr>
                <a:srgbClr val="0F1115"/>
              </a:buClr>
              <a:buSzPts val="2400"/>
              <a:buFont typeface="Calibri"/>
              <a:buAutoNum type="arabicPeriod"/>
            </a:pPr>
            <a:r>
              <a:rPr b="1" lang="en-US" sz="2400">
                <a:solidFill>
                  <a:srgbClr val="0F1115"/>
                </a:solidFill>
              </a:rPr>
              <a:t>Welfare effects</a:t>
            </a:r>
            <a:r>
              <a:rPr lang="en-US" sz="2400">
                <a:solidFill>
                  <a:srgbClr val="0F1115"/>
                </a:solidFill>
              </a:rPr>
              <a:t> – always deadweight loss for small country; redistribution from consumers to producers and government.</a:t>
            </a:r>
            <a:endParaRPr/>
          </a:p>
          <a:p>
            <a:pPr indent="-228600" lvl="0" marL="228600" rtl="0" algn="l">
              <a:lnSpc>
                <a:spcPct val="90000"/>
              </a:lnSpc>
              <a:spcBef>
                <a:spcPts val="1000"/>
              </a:spcBef>
              <a:spcAft>
                <a:spcPts val="0"/>
              </a:spcAft>
              <a:buClr>
                <a:srgbClr val="0F1115"/>
              </a:buClr>
              <a:buSzPts val="2400"/>
              <a:buFont typeface="Calibri"/>
              <a:buAutoNum type="arabicPeriod"/>
            </a:pPr>
            <a:r>
              <a:rPr b="1" lang="en-US" sz="2400">
                <a:solidFill>
                  <a:srgbClr val="0F1115"/>
                </a:solidFill>
              </a:rPr>
              <a:t>Quotas</a:t>
            </a:r>
            <a:r>
              <a:rPr lang="en-US" sz="2400">
                <a:solidFill>
                  <a:srgbClr val="0F1115"/>
                </a:solidFill>
              </a:rPr>
              <a:t> – limit quantity; create rents; more distortionary than equivalent tariff if rents go abroad.</a:t>
            </a:r>
            <a:endParaRPr/>
          </a:p>
          <a:p>
            <a:pPr indent="-228600" lvl="0" marL="228600" rtl="0" algn="l">
              <a:lnSpc>
                <a:spcPct val="90000"/>
              </a:lnSpc>
              <a:spcBef>
                <a:spcPts val="1000"/>
              </a:spcBef>
              <a:spcAft>
                <a:spcPts val="0"/>
              </a:spcAft>
              <a:buClr>
                <a:srgbClr val="0F1115"/>
              </a:buClr>
              <a:buSzPts val="2400"/>
              <a:buFont typeface="Calibri"/>
              <a:buAutoNum type="arabicPeriod"/>
            </a:pPr>
            <a:r>
              <a:rPr b="1" lang="en-US" sz="2400">
                <a:solidFill>
                  <a:srgbClr val="0F1115"/>
                </a:solidFill>
              </a:rPr>
              <a:t>VERs</a:t>
            </a:r>
            <a:r>
              <a:rPr lang="en-US" sz="2400">
                <a:solidFill>
                  <a:srgbClr val="0F1115"/>
                </a:solidFill>
              </a:rPr>
              <a:t> – worst for importing country; rents to foreigners; now illegal under WTO.</a:t>
            </a:r>
            <a:endParaRPr/>
          </a:p>
          <a:p>
            <a:pPr indent="-228600" lvl="0" marL="228600" rtl="0" algn="l">
              <a:lnSpc>
                <a:spcPct val="90000"/>
              </a:lnSpc>
              <a:spcBef>
                <a:spcPts val="1000"/>
              </a:spcBef>
              <a:spcAft>
                <a:spcPts val="0"/>
              </a:spcAft>
              <a:buClr>
                <a:srgbClr val="0F1115"/>
              </a:buClr>
              <a:buSzPts val="2400"/>
              <a:buFont typeface="Calibri"/>
              <a:buAutoNum type="arabicPeriod"/>
            </a:pPr>
            <a:r>
              <a:rPr b="1" lang="en-US" sz="2400">
                <a:solidFill>
                  <a:srgbClr val="0F1115"/>
                </a:solidFill>
              </a:rPr>
              <a:t>TRQs</a:t>
            </a:r>
            <a:r>
              <a:rPr lang="en-US" sz="2400">
                <a:solidFill>
                  <a:srgbClr val="0F1115"/>
                </a:solidFill>
              </a:rPr>
              <a:t> – compromise between protection and market access; common in agriculture.</a:t>
            </a:r>
            <a:endParaRPr/>
          </a:p>
          <a:p>
            <a:pPr indent="0" lvl="0" marL="173038" rtl="0" algn="l">
              <a:lnSpc>
                <a:spcPct val="150000"/>
              </a:lnSpc>
              <a:spcBef>
                <a:spcPts val="1000"/>
              </a:spcBef>
              <a:spcAft>
                <a:spcPts val="0"/>
              </a:spcAft>
              <a:buClr>
                <a:schemeClr val="dk1"/>
              </a:buClr>
              <a:buSzPts val="1400"/>
              <a:buNone/>
            </a:pPr>
            <a:r>
              <a:t/>
            </a:r>
            <a:endParaRPr sz="1400"/>
          </a:p>
        </p:txBody>
      </p:sp>
      <p:cxnSp>
        <p:nvCxnSpPr>
          <p:cNvPr id="302" name="Google Shape;302;p25"/>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26"/>
          <p:cNvSpPr txBox="1"/>
          <p:nvPr>
            <p:ph type="title"/>
          </p:nvPr>
        </p:nvSpPr>
        <p:spPr>
          <a:xfrm>
            <a:off x="429042" y="415342"/>
            <a:ext cx="11557687" cy="89120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2800"/>
              <a:buFont typeface="Calibri"/>
              <a:buNone/>
            </a:pPr>
            <a:r>
              <a:rPr b="1" lang="en-US" sz="2800">
                <a:latin typeface="Calibri"/>
                <a:ea typeface="Calibri"/>
                <a:cs typeface="Calibri"/>
                <a:sym typeface="Calibri"/>
              </a:rPr>
              <a:t>Discussion Questions &amp; Problem Set</a:t>
            </a:r>
            <a:endParaRPr/>
          </a:p>
        </p:txBody>
      </p:sp>
      <p:sp>
        <p:nvSpPr>
          <p:cNvPr id="308" name="Google Shape;308;p26"/>
          <p:cNvSpPr txBox="1"/>
          <p:nvPr>
            <p:ph idx="1" type="body"/>
          </p:nvPr>
        </p:nvSpPr>
        <p:spPr>
          <a:xfrm>
            <a:off x="429042" y="1634242"/>
            <a:ext cx="7729438" cy="4681060"/>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rgbClr val="FF0000"/>
              </a:buClr>
              <a:buSzPts val="2400"/>
              <a:buFont typeface="Noto Sans Symbols"/>
              <a:buChar char="⮚"/>
            </a:pPr>
            <a:r>
              <a:rPr lang="en-US" sz="2400"/>
              <a:t>Why would a government use a VER instead of a tariff, even though VERs are worse for national welfare?</a:t>
            </a:r>
            <a:endParaRPr/>
          </a:p>
          <a:p>
            <a:pPr indent="-228600" lvl="0" marL="228600" rtl="0" algn="l">
              <a:lnSpc>
                <a:spcPct val="90000"/>
              </a:lnSpc>
              <a:spcBef>
                <a:spcPts val="1000"/>
              </a:spcBef>
              <a:spcAft>
                <a:spcPts val="0"/>
              </a:spcAft>
              <a:buClr>
                <a:srgbClr val="FF0000"/>
              </a:buClr>
              <a:buSzPts val="2400"/>
              <a:buFont typeface="Noto Sans Symbols"/>
              <a:buChar char="⮚"/>
            </a:pPr>
            <a:r>
              <a:rPr lang="en-US" sz="2400"/>
              <a:t>Compare the distributional effects of an ad valorem tariff vs. a specific tariff during inflation.</a:t>
            </a:r>
            <a:endParaRPr/>
          </a:p>
          <a:p>
            <a:pPr indent="-228600" lvl="0" marL="228600" rtl="0" algn="l">
              <a:lnSpc>
                <a:spcPct val="90000"/>
              </a:lnSpc>
              <a:spcBef>
                <a:spcPts val="1000"/>
              </a:spcBef>
              <a:spcAft>
                <a:spcPts val="0"/>
              </a:spcAft>
              <a:buClr>
                <a:srgbClr val="FF0000"/>
              </a:buClr>
              <a:buSzPts val="2400"/>
              <a:buFont typeface="Noto Sans Symbols"/>
              <a:buChar char="⮚"/>
            </a:pPr>
            <a:r>
              <a:rPr lang="en-US" sz="2400"/>
              <a:t>If a large country imposes an optimal tariff, why might its trading partners retaliate? What is the final equilibrium likely to be?</a:t>
            </a:r>
            <a:endParaRPr/>
          </a:p>
          <a:p>
            <a:pPr indent="-228600" lvl="0" marL="228600" rtl="0" algn="l">
              <a:lnSpc>
                <a:spcPct val="90000"/>
              </a:lnSpc>
              <a:spcBef>
                <a:spcPts val="1000"/>
              </a:spcBef>
              <a:spcAft>
                <a:spcPts val="0"/>
              </a:spcAft>
              <a:buClr>
                <a:srgbClr val="FF0000"/>
              </a:buClr>
              <a:buSzPts val="2400"/>
              <a:buFont typeface="Noto Sans Symbols"/>
              <a:buChar char="⮚"/>
            </a:pPr>
            <a:r>
              <a:rPr lang="en-US" sz="2400"/>
              <a:t>How does a TRQ differ from a simple quota? Give an example where a TRQ might be preferred politically.</a:t>
            </a:r>
            <a:endParaRPr/>
          </a:p>
          <a:p>
            <a:pPr indent="0" lvl="0" marL="0" rtl="0" algn="l">
              <a:lnSpc>
                <a:spcPct val="150000"/>
              </a:lnSpc>
              <a:spcBef>
                <a:spcPts val="1200"/>
              </a:spcBef>
              <a:spcAft>
                <a:spcPts val="0"/>
              </a:spcAft>
              <a:buClr>
                <a:schemeClr val="dk1"/>
              </a:buClr>
              <a:buSzPts val="3200"/>
              <a:buNone/>
            </a:pPr>
            <a:r>
              <a:rPr lang="en-US"/>
              <a:t> </a:t>
            </a:r>
            <a:endParaRPr sz="2400">
              <a:solidFill>
                <a:srgbClr val="0F1115"/>
              </a:solidFill>
            </a:endParaRPr>
          </a:p>
          <a:p>
            <a:pPr indent="0" lvl="0" marL="173038" rtl="0" algn="l">
              <a:lnSpc>
                <a:spcPct val="150000"/>
              </a:lnSpc>
              <a:spcBef>
                <a:spcPts val="2200"/>
              </a:spcBef>
              <a:spcAft>
                <a:spcPts val="0"/>
              </a:spcAft>
              <a:buClr>
                <a:schemeClr val="dk1"/>
              </a:buClr>
              <a:buSzPts val="1400"/>
              <a:buNone/>
            </a:pPr>
            <a:r>
              <a:t/>
            </a:r>
            <a:endParaRPr sz="1400"/>
          </a:p>
        </p:txBody>
      </p:sp>
      <p:cxnSp>
        <p:nvCxnSpPr>
          <p:cNvPr id="309" name="Google Shape;309;p26"/>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27"/>
          <p:cNvSpPr txBox="1"/>
          <p:nvPr>
            <p:ph type="title"/>
          </p:nvPr>
        </p:nvSpPr>
        <p:spPr>
          <a:xfrm>
            <a:off x="429043" y="640081"/>
            <a:ext cx="6886158" cy="5080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Problem Set:</a:t>
            </a:r>
            <a:endParaRPr sz="4000">
              <a:latin typeface="Calibri"/>
              <a:ea typeface="Calibri"/>
              <a:cs typeface="Calibri"/>
              <a:sym typeface="Calibri"/>
            </a:endParaRPr>
          </a:p>
        </p:txBody>
      </p:sp>
      <p:sp>
        <p:nvSpPr>
          <p:cNvPr id="315" name="Google Shape;315;p27"/>
          <p:cNvSpPr txBox="1"/>
          <p:nvPr>
            <p:ph idx="1" type="body"/>
          </p:nvPr>
        </p:nvSpPr>
        <p:spPr>
          <a:xfrm>
            <a:off x="429042" y="1248162"/>
            <a:ext cx="3553678" cy="4681060"/>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noAutofit/>
          </a:bodyPr>
          <a:lstStyle/>
          <a:p>
            <a:pPr indent="-225425" lvl="0" marL="225425" rtl="0" algn="l">
              <a:lnSpc>
                <a:spcPct val="100000"/>
              </a:lnSpc>
              <a:spcBef>
                <a:spcPts val="0"/>
              </a:spcBef>
              <a:spcAft>
                <a:spcPts val="0"/>
              </a:spcAft>
              <a:buClr>
                <a:schemeClr val="dk1"/>
              </a:buClr>
              <a:buSzPts val="2400"/>
              <a:buNone/>
            </a:pPr>
            <a:r>
              <a:rPr b="1" lang="en-US" sz="2400">
                <a:solidFill>
                  <a:schemeClr val="dk1"/>
                </a:solidFill>
                <a:latin typeface="Calibri"/>
                <a:ea typeface="Calibri"/>
                <a:cs typeface="Calibri"/>
                <a:sym typeface="Calibri"/>
              </a:rPr>
              <a:t>     </a:t>
            </a:r>
            <a:r>
              <a:rPr b="1" lang="en-US" sz="2400">
                <a:solidFill>
                  <a:srgbClr val="FF0000"/>
                </a:solidFill>
                <a:latin typeface="Calibri"/>
                <a:ea typeface="Calibri"/>
                <a:cs typeface="Calibri"/>
                <a:sym typeface="Calibri"/>
              </a:rPr>
              <a:t>Small country tariff:</a:t>
            </a:r>
            <a:br>
              <a:rPr lang="en-US" sz="2400">
                <a:solidFill>
                  <a:schemeClr val="dk1"/>
                </a:solidFill>
                <a:latin typeface="Calibri"/>
                <a:ea typeface="Calibri"/>
                <a:cs typeface="Calibri"/>
                <a:sym typeface="Calibri"/>
              </a:rPr>
            </a:br>
            <a:r>
              <a:rPr lang="en-US" sz="2400">
                <a:solidFill>
                  <a:schemeClr val="dk1"/>
                </a:solidFill>
                <a:latin typeface="Calibri"/>
                <a:ea typeface="Calibri"/>
                <a:cs typeface="Calibri"/>
                <a:sym typeface="Calibri"/>
              </a:rPr>
              <a:t>Demand: Q_d = 100 – P, Supply: Q_s = 20 + P, World price = $20.</a:t>
            </a:r>
            <a:br>
              <a:rPr lang="en-US" sz="2400">
                <a:solidFill>
                  <a:schemeClr val="dk1"/>
                </a:solidFill>
                <a:latin typeface="Calibri"/>
                <a:ea typeface="Calibri"/>
                <a:cs typeface="Calibri"/>
                <a:sym typeface="Calibri"/>
              </a:rPr>
            </a:br>
            <a:r>
              <a:rPr lang="en-US" sz="2400">
                <a:solidFill>
                  <a:srgbClr val="FF0000"/>
                </a:solidFill>
                <a:latin typeface="Calibri"/>
                <a:ea typeface="Calibri"/>
                <a:cs typeface="Calibri"/>
                <a:sym typeface="Calibri"/>
              </a:rPr>
              <a:t>(a)</a:t>
            </a:r>
            <a:r>
              <a:rPr lang="en-US" sz="2400">
                <a:solidFill>
                  <a:schemeClr val="dk1"/>
                </a:solidFill>
                <a:latin typeface="Calibri"/>
                <a:ea typeface="Calibri"/>
                <a:cs typeface="Calibri"/>
                <a:sym typeface="Calibri"/>
              </a:rPr>
              <a:t> Find free trade imports.</a:t>
            </a:r>
            <a:br>
              <a:rPr lang="en-US" sz="2400">
                <a:solidFill>
                  <a:schemeClr val="dk1"/>
                </a:solidFill>
                <a:latin typeface="Calibri"/>
                <a:ea typeface="Calibri"/>
                <a:cs typeface="Calibri"/>
                <a:sym typeface="Calibri"/>
              </a:rPr>
            </a:br>
            <a:r>
              <a:rPr lang="en-US" sz="2400">
                <a:solidFill>
                  <a:srgbClr val="FF0000"/>
                </a:solidFill>
                <a:latin typeface="Calibri"/>
                <a:ea typeface="Calibri"/>
                <a:cs typeface="Calibri"/>
                <a:sym typeface="Calibri"/>
              </a:rPr>
              <a:t>(b)</a:t>
            </a:r>
            <a:r>
              <a:rPr lang="en-US" sz="2400">
                <a:solidFill>
                  <a:schemeClr val="dk1"/>
                </a:solidFill>
                <a:latin typeface="Calibri"/>
                <a:ea typeface="Calibri"/>
                <a:cs typeface="Calibri"/>
                <a:sym typeface="Calibri"/>
              </a:rPr>
              <a:t> Impose $10 specific tariff. Find new price, imports, consumer surplus loss, producer surplus gain, revenue, deadweight loss.</a:t>
            </a:r>
            <a:endParaRPr/>
          </a:p>
          <a:p>
            <a:pPr indent="0" lvl="0" marL="0" rtl="0" algn="l">
              <a:lnSpc>
                <a:spcPct val="150000"/>
              </a:lnSpc>
              <a:spcBef>
                <a:spcPts val="2400"/>
              </a:spcBef>
              <a:spcAft>
                <a:spcPts val="0"/>
              </a:spcAft>
              <a:buClr>
                <a:schemeClr val="dk1"/>
              </a:buClr>
              <a:buSzPts val="2400"/>
              <a:buNone/>
            </a:pPr>
            <a:r>
              <a:t/>
            </a:r>
            <a:endParaRPr sz="2400">
              <a:solidFill>
                <a:srgbClr val="0F1115"/>
              </a:solidFill>
            </a:endParaRPr>
          </a:p>
          <a:p>
            <a:pPr indent="0" lvl="0" marL="173038" rtl="0" algn="l">
              <a:lnSpc>
                <a:spcPct val="150000"/>
              </a:lnSpc>
              <a:spcBef>
                <a:spcPts val="2200"/>
              </a:spcBef>
              <a:spcAft>
                <a:spcPts val="0"/>
              </a:spcAft>
              <a:buClr>
                <a:schemeClr val="dk1"/>
              </a:buClr>
              <a:buSzPts val="1400"/>
              <a:buNone/>
            </a:pPr>
            <a:r>
              <a:t/>
            </a:r>
            <a:endParaRPr sz="1400"/>
          </a:p>
        </p:txBody>
      </p:sp>
      <p:cxnSp>
        <p:nvCxnSpPr>
          <p:cNvPr id="316" name="Google Shape;316;p27"/>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
        <p:nvSpPr>
          <p:cNvPr id="317" name="Google Shape;317;p27"/>
          <p:cNvSpPr/>
          <p:nvPr/>
        </p:nvSpPr>
        <p:spPr>
          <a:xfrm>
            <a:off x="4185920" y="1248162"/>
            <a:ext cx="3048000" cy="4681060"/>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0000"/>
                </a:solidFill>
                <a:latin typeface="Calibri"/>
                <a:ea typeface="Calibri"/>
                <a:cs typeface="Calibri"/>
                <a:sym typeface="Calibri"/>
              </a:rPr>
              <a:t>Quota vs. tariff:</a:t>
            </a:r>
            <a:br>
              <a:rPr lang="en-US" sz="2400">
                <a:solidFill>
                  <a:srgbClr val="0F1115"/>
                </a:solidFill>
                <a:latin typeface="Calibri"/>
                <a:ea typeface="Calibri"/>
                <a:cs typeface="Calibri"/>
                <a:sym typeface="Calibri"/>
              </a:rPr>
            </a:br>
            <a:r>
              <a:rPr lang="en-US" sz="2400">
                <a:solidFill>
                  <a:srgbClr val="0F1115"/>
                </a:solidFill>
                <a:latin typeface="Calibri"/>
                <a:ea typeface="Calibri"/>
                <a:cs typeface="Calibri"/>
                <a:sym typeface="Calibri"/>
              </a:rPr>
              <a:t>Same demand/supply as above. Instead of tariff, impose quota of 20 units.</a:t>
            </a:r>
            <a:br>
              <a:rPr lang="en-US" sz="2400">
                <a:solidFill>
                  <a:srgbClr val="0F1115"/>
                </a:solidFill>
                <a:latin typeface="Calibri"/>
                <a:ea typeface="Calibri"/>
                <a:cs typeface="Calibri"/>
                <a:sym typeface="Calibri"/>
              </a:rPr>
            </a:br>
            <a:r>
              <a:rPr lang="en-US" sz="2400">
                <a:solidFill>
                  <a:srgbClr val="FF0000"/>
                </a:solidFill>
                <a:latin typeface="Calibri"/>
                <a:ea typeface="Calibri"/>
                <a:cs typeface="Calibri"/>
                <a:sym typeface="Calibri"/>
              </a:rPr>
              <a:t>(a)</a:t>
            </a:r>
            <a:r>
              <a:rPr lang="en-US" sz="2400">
                <a:solidFill>
                  <a:srgbClr val="0F1115"/>
                </a:solidFill>
                <a:latin typeface="Calibri"/>
                <a:ea typeface="Calibri"/>
                <a:cs typeface="Calibri"/>
                <a:sym typeface="Calibri"/>
              </a:rPr>
              <a:t> Find domestic price.</a:t>
            </a:r>
            <a:br>
              <a:rPr lang="en-US" sz="2400">
                <a:solidFill>
                  <a:srgbClr val="0F1115"/>
                </a:solidFill>
                <a:latin typeface="Calibri"/>
                <a:ea typeface="Calibri"/>
                <a:cs typeface="Calibri"/>
                <a:sym typeface="Calibri"/>
              </a:rPr>
            </a:br>
            <a:r>
              <a:rPr lang="en-US" sz="2400">
                <a:solidFill>
                  <a:srgbClr val="FF0000"/>
                </a:solidFill>
                <a:latin typeface="Calibri"/>
                <a:ea typeface="Calibri"/>
                <a:cs typeface="Calibri"/>
                <a:sym typeface="Calibri"/>
              </a:rPr>
              <a:t>(b) </a:t>
            </a:r>
            <a:r>
              <a:rPr lang="en-US" sz="2400">
                <a:solidFill>
                  <a:srgbClr val="0F1115"/>
                </a:solidFill>
                <a:latin typeface="Calibri"/>
                <a:ea typeface="Calibri"/>
                <a:cs typeface="Calibri"/>
                <a:sym typeface="Calibri"/>
              </a:rPr>
              <a:t>Calculate quota rent if licenses given to domestic firms.</a:t>
            </a:r>
            <a:br>
              <a:rPr lang="en-US" sz="2400">
                <a:solidFill>
                  <a:srgbClr val="0F1115"/>
                </a:solidFill>
                <a:latin typeface="Calibri"/>
                <a:ea typeface="Calibri"/>
                <a:cs typeface="Calibri"/>
                <a:sym typeface="Calibri"/>
              </a:rPr>
            </a:br>
            <a:r>
              <a:rPr lang="en-US" sz="2400">
                <a:solidFill>
                  <a:srgbClr val="FF0000"/>
                </a:solidFill>
                <a:latin typeface="Calibri"/>
                <a:ea typeface="Calibri"/>
                <a:cs typeface="Calibri"/>
                <a:sym typeface="Calibri"/>
              </a:rPr>
              <a:t>(c) </a:t>
            </a:r>
            <a:r>
              <a:rPr lang="en-US" sz="2400">
                <a:solidFill>
                  <a:srgbClr val="0F1115"/>
                </a:solidFill>
                <a:latin typeface="Calibri"/>
                <a:ea typeface="Calibri"/>
                <a:cs typeface="Calibri"/>
                <a:sym typeface="Calibri"/>
              </a:rPr>
              <a:t>Compare welfare with tariff case.</a:t>
            </a:r>
            <a:endParaRPr b="0" i="0" sz="2400">
              <a:solidFill>
                <a:srgbClr val="0F1115"/>
              </a:solidFill>
              <a:latin typeface="Calibri"/>
              <a:ea typeface="Calibri"/>
              <a:cs typeface="Calibri"/>
              <a:sym typeface="Calibri"/>
            </a:endParaRPr>
          </a:p>
        </p:txBody>
      </p:sp>
      <p:sp>
        <p:nvSpPr>
          <p:cNvPr id="318" name="Google Shape;318;p27"/>
          <p:cNvSpPr/>
          <p:nvPr/>
        </p:nvSpPr>
        <p:spPr>
          <a:xfrm>
            <a:off x="7437120" y="1248162"/>
            <a:ext cx="4531360" cy="2677656"/>
          </a:xfrm>
          <a:prstGeom prst="rect">
            <a:avLst/>
          </a:prstGeom>
          <a:solidFill>
            <a:schemeClr val="lt1"/>
          </a:solidFill>
          <a:ln cap="flat" cmpd="sng" w="12700">
            <a:solidFill>
              <a:schemeClr val="accent4"/>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FF0000"/>
                </a:solidFill>
                <a:latin typeface="Calibri"/>
                <a:ea typeface="Calibri"/>
                <a:cs typeface="Calibri"/>
                <a:sym typeface="Calibri"/>
              </a:rPr>
              <a:t>VER analysis:</a:t>
            </a:r>
            <a:br>
              <a:rPr lang="en-US" sz="2000">
                <a:solidFill>
                  <a:srgbClr val="0F1115"/>
                </a:solidFill>
                <a:latin typeface="Calibri"/>
                <a:ea typeface="Calibri"/>
                <a:cs typeface="Calibri"/>
                <a:sym typeface="Calibri"/>
              </a:rPr>
            </a:br>
            <a:r>
              <a:rPr lang="en-US" sz="2400">
                <a:solidFill>
                  <a:srgbClr val="0F1115"/>
                </a:solidFill>
                <a:latin typeface="Calibri"/>
                <a:ea typeface="Calibri"/>
                <a:cs typeface="Calibri"/>
                <a:sym typeface="Calibri"/>
              </a:rPr>
              <a:t>Using the same data, assume that the exporting country imposes a VER of 20 units. Calculate the welfare loss for the importing country compared to an equivalent tariff. </a:t>
            </a:r>
            <a:r>
              <a:rPr b="1" i="1" lang="en-US" sz="2400">
                <a:solidFill>
                  <a:srgbClr val="0F1115"/>
                </a:solidFill>
                <a:latin typeface="Calibri"/>
                <a:ea typeface="Calibri"/>
                <a:cs typeface="Calibri"/>
                <a:sym typeface="Calibri"/>
              </a:rPr>
              <a:t>Who gets the quota rents?</a:t>
            </a:r>
            <a:endParaRPr b="1" i="1" sz="2400">
              <a:solidFill>
                <a:srgbClr val="0F1115"/>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28"/>
          <p:cNvSpPr txBox="1"/>
          <p:nvPr>
            <p:ph type="title"/>
          </p:nvPr>
        </p:nvSpPr>
        <p:spPr>
          <a:xfrm>
            <a:off x="429042" y="415343"/>
            <a:ext cx="11557687" cy="590498"/>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libri"/>
              <a:buNone/>
            </a:pPr>
            <a:r>
              <a:rPr b="1" lang="en-US" sz="3600">
                <a:latin typeface="Calibri"/>
                <a:ea typeface="Calibri"/>
                <a:cs typeface="Calibri"/>
                <a:sym typeface="Calibri"/>
              </a:rPr>
              <a:t>References</a:t>
            </a:r>
            <a:r>
              <a:rPr lang="en-US" sz="3600">
                <a:latin typeface="Calibri"/>
                <a:ea typeface="Calibri"/>
                <a:cs typeface="Calibri"/>
                <a:sym typeface="Calibri"/>
              </a:rPr>
              <a:t> </a:t>
            </a:r>
            <a:endParaRPr sz="3600">
              <a:latin typeface="Calibri"/>
              <a:ea typeface="Calibri"/>
              <a:cs typeface="Calibri"/>
              <a:sym typeface="Calibri"/>
            </a:endParaRPr>
          </a:p>
        </p:txBody>
      </p:sp>
      <p:sp>
        <p:nvSpPr>
          <p:cNvPr id="324" name="Google Shape;324;p28"/>
          <p:cNvSpPr txBox="1"/>
          <p:nvPr>
            <p:ph idx="1" type="body"/>
          </p:nvPr>
        </p:nvSpPr>
        <p:spPr>
          <a:xfrm>
            <a:off x="429042" y="1005840"/>
            <a:ext cx="8267918" cy="5191759"/>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000"/>
              <a:buChar char="•"/>
            </a:pPr>
            <a:r>
              <a:rPr lang="en-US" sz="2000"/>
              <a:t>Krugman, P. R., Obstfeld, M., &amp; Melitz, M. J. (2023). </a:t>
            </a:r>
            <a:r>
              <a:rPr i="1" lang="en-US" sz="2000"/>
              <a:t>International Trade: Theory and Policy</a:t>
            </a:r>
            <a:r>
              <a:rPr lang="en-US" sz="2000"/>
              <a:t> (12th ed.). Pearson. (Chapter 9: "The Instruments of Trade Policy")</a:t>
            </a:r>
            <a:endParaRPr/>
          </a:p>
          <a:p>
            <a:pPr indent="-228600" lvl="0" marL="228600" rtl="0" algn="l">
              <a:lnSpc>
                <a:spcPct val="90000"/>
              </a:lnSpc>
              <a:spcBef>
                <a:spcPts val="1000"/>
              </a:spcBef>
              <a:spcAft>
                <a:spcPts val="0"/>
              </a:spcAft>
              <a:buClr>
                <a:schemeClr val="dk1"/>
              </a:buClr>
              <a:buSzPts val="2000"/>
              <a:buChar char="•"/>
            </a:pPr>
            <a:r>
              <a:rPr lang="en-US" sz="2000"/>
              <a:t>Feenstra, R. C., &amp; Taylor, A. M. (2021). </a:t>
            </a:r>
            <a:r>
              <a:rPr i="1" lang="en-US" sz="2000"/>
              <a:t>International Trade</a:t>
            </a:r>
            <a:r>
              <a:rPr lang="en-US" sz="2000"/>
              <a:t> (5th ed.). Macmillan International Higher Education. (Chapter 8: "Import Tariffs and Quotas Under Perfect Competition")</a:t>
            </a:r>
            <a:endParaRPr/>
          </a:p>
          <a:p>
            <a:pPr indent="-228600" lvl="0" marL="228600" rtl="0" algn="l">
              <a:lnSpc>
                <a:spcPct val="90000"/>
              </a:lnSpc>
              <a:spcBef>
                <a:spcPts val="1000"/>
              </a:spcBef>
              <a:spcAft>
                <a:spcPts val="0"/>
              </a:spcAft>
              <a:buClr>
                <a:schemeClr val="dk1"/>
              </a:buClr>
              <a:buSzPts val="2000"/>
              <a:buChar char="•"/>
            </a:pPr>
            <a:r>
              <a:rPr lang="en-US" sz="2000"/>
              <a:t>Davies, W., &amp; Chen, C. G. (2023). </a:t>
            </a:r>
            <a:r>
              <a:rPr i="1" lang="en-US" sz="2000"/>
              <a:t>International Trade and FDI: An Advanced Introduction to Regulation and Facilitation</a:t>
            </a:r>
            <a:r>
              <a:rPr lang="en-US" sz="2000"/>
              <a:t>. Business Expert Press. (Chapters 2: "Tariff Barriers" and 3: "Non-Tariff Barriers")</a:t>
            </a:r>
            <a:endParaRPr/>
          </a:p>
          <a:p>
            <a:pPr indent="-228600" lvl="0" marL="228600" rtl="0" algn="l">
              <a:lnSpc>
                <a:spcPct val="90000"/>
              </a:lnSpc>
              <a:spcBef>
                <a:spcPts val="1000"/>
              </a:spcBef>
              <a:spcAft>
                <a:spcPts val="0"/>
              </a:spcAft>
              <a:buClr>
                <a:schemeClr val="dk1"/>
              </a:buClr>
              <a:buSzPts val="2000"/>
              <a:buChar char="•"/>
            </a:pPr>
            <a:r>
              <a:rPr lang="en-US" sz="2000"/>
              <a:t>Appleyard, D. R., Field, A. J., &amp; Cobb, S. L. (2016). </a:t>
            </a:r>
            <a:r>
              <a:rPr i="1" lang="en-US" sz="2000"/>
              <a:t>International Economics</a:t>
            </a:r>
            <a:r>
              <a:rPr lang="en-US" sz="2000"/>
              <a:t> (9th ed.). McGraw-Hill Education.</a:t>
            </a:r>
            <a:endParaRPr/>
          </a:p>
          <a:p>
            <a:pPr indent="-228600" lvl="0" marL="228600" rtl="0" algn="l">
              <a:lnSpc>
                <a:spcPct val="90000"/>
              </a:lnSpc>
              <a:spcBef>
                <a:spcPts val="1000"/>
              </a:spcBef>
              <a:spcAft>
                <a:spcPts val="0"/>
              </a:spcAft>
              <a:buClr>
                <a:schemeClr val="dk1"/>
              </a:buClr>
              <a:buSzPts val="2000"/>
              <a:buChar char="•"/>
            </a:pPr>
            <a:r>
              <a:rPr i="1" lang="en-US" sz="2000"/>
              <a:t>World Trade Organisation (WTO). Integrated Trade Intelligence Portal (I-TIP) (Online database for WTO members' trade policies, non-tariff measures, and trade concerns)</a:t>
            </a:r>
            <a:endParaRPr/>
          </a:p>
          <a:p>
            <a:pPr indent="-228600" lvl="0" marL="228600" rtl="0" algn="l">
              <a:lnSpc>
                <a:spcPct val="90000"/>
              </a:lnSpc>
              <a:spcBef>
                <a:spcPts val="1000"/>
              </a:spcBef>
              <a:spcAft>
                <a:spcPts val="0"/>
              </a:spcAft>
              <a:buClr>
                <a:schemeClr val="dk1"/>
              </a:buClr>
              <a:buSzPts val="2000"/>
              <a:buChar char="•"/>
            </a:pPr>
            <a:r>
              <a:rPr lang="en-US" sz="2000"/>
              <a:t>Laird, S., &amp; Francois, J. F. (2012). "Quantifying Commercial Policies." In J. F. Francois &amp; K. A. Reinert (Eds.), </a:t>
            </a:r>
            <a:r>
              <a:rPr i="1" lang="en-US" sz="2000"/>
              <a:t>Applied Methods for Trade Policy Analysis</a:t>
            </a:r>
            <a:r>
              <a:rPr lang="en-US" sz="2000"/>
              <a:t>. Cambridge University Press.</a:t>
            </a:r>
            <a:endParaRPr/>
          </a:p>
          <a:p>
            <a:pPr indent="-101600" lvl="0" marL="228600" rtl="0" algn="l">
              <a:lnSpc>
                <a:spcPct val="90000"/>
              </a:lnSpc>
              <a:spcBef>
                <a:spcPts val="1000"/>
              </a:spcBef>
              <a:spcAft>
                <a:spcPts val="0"/>
              </a:spcAft>
              <a:buClr>
                <a:schemeClr val="dk1"/>
              </a:buClr>
              <a:buSzPts val="2000"/>
              <a:buNone/>
            </a:pPr>
            <a:r>
              <a:t/>
            </a:r>
            <a:endParaRPr i="1" sz="2000"/>
          </a:p>
          <a:p>
            <a:pPr indent="-101600" lvl="0" marL="228600" rtl="0" algn="l">
              <a:lnSpc>
                <a:spcPct val="90000"/>
              </a:lnSpc>
              <a:spcBef>
                <a:spcPts val="1000"/>
              </a:spcBef>
              <a:spcAft>
                <a:spcPts val="0"/>
              </a:spcAft>
              <a:buClr>
                <a:schemeClr val="dk1"/>
              </a:buClr>
              <a:buSzPts val="2000"/>
              <a:buNone/>
            </a:pPr>
            <a:r>
              <a:t/>
            </a:r>
            <a:endParaRPr sz="2000"/>
          </a:p>
          <a:p>
            <a:pPr indent="0" lvl="0" marL="0" rtl="0" algn="l">
              <a:lnSpc>
                <a:spcPct val="150000"/>
              </a:lnSpc>
              <a:spcBef>
                <a:spcPts val="1200"/>
              </a:spcBef>
              <a:spcAft>
                <a:spcPts val="0"/>
              </a:spcAft>
              <a:buClr>
                <a:schemeClr val="dk1"/>
              </a:buClr>
              <a:buSzPts val="2400"/>
              <a:buNone/>
            </a:pPr>
            <a:r>
              <a:t/>
            </a:r>
            <a:endParaRPr sz="2400">
              <a:solidFill>
                <a:srgbClr val="0F1115"/>
              </a:solidFill>
            </a:endParaRPr>
          </a:p>
          <a:p>
            <a:pPr indent="0" lvl="0" marL="173038" rtl="0" algn="l">
              <a:lnSpc>
                <a:spcPct val="150000"/>
              </a:lnSpc>
              <a:spcBef>
                <a:spcPts val="2200"/>
              </a:spcBef>
              <a:spcAft>
                <a:spcPts val="0"/>
              </a:spcAft>
              <a:buClr>
                <a:schemeClr val="dk1"/>
              </a:buClr>
              <a:buSzPts val="1400"/>
              <a:buNone/>
            </a:pPr>
            <a:r>
              <a:t/>
            </a:r>
            <a:endParaRPr sz="1400"/>
          </a:p>
        </p:txBody>
      </p:sp>
      <p:cxnSp>
        <p:nvCxnSpPr>
          <p:cNvPr id="325" name="Google Shape;325;p28"/>
          <p:cNvCxnSpPr/>
          <p:nvPr/>
        </p:nvCxnSpPr>
        <p:spPr>
          <a:xfrm>
            <a:off x="98854" y="6582033"/>
            <a:ext cx="11994292" cy="0"/>
          </a:xfrm>
          <a:prstGeom prst="straightConnector1">
            <a:avLst/>
          </a:prstGeom>
          <a:noFill/>
          <a:ln cap="flat" cmpd="sng" w="19050">
            <a:solidFill>
              <a:schemeClr val="accent5"/>
            </a:solidFill>
            <a:prstDash val="solid"/>
            <a:miter lim="800000"/>
            <a:headEnd len="sm" w="sm" type="none"/>
            <a:tailEnd len="sm" w="sm" type="none"/>
          </a:ln>
        </p:spPr>
      </p:cxn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29"/>
          <p:cNvSpPr txBox="1"/>
          <p:nvPr>
            <p:ph type="ctrTitle"/>
          </p:nvPr>
        </p:nvSpPr>
        <p:spPr>
          <a:xfrm>
            <a:off x="3840480" y="2753359"/>
            <a:ext cx="4094480" cy="909003"/>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b="1" lang="en-US">
                <a:latin typeface="Calibri"/>
                <a:ea typeface="Calibri"/>
                <a:cs typeface="Calibri"/>
                <a:sym typeface="Calibri"/>
              </a:rPr>
              <a:t>Thank you!</a:t>
            </a:r>
            <a:endParaRPr b="1">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2026-04-08T09:08:22Z</dcterms:created>
  <dc:creator>Mubin Abduvaliev</dc:creator>
</cp:coreProperties>
</file>