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313" r:id="rId3"/>
    <p:sldId id="286" r:id="rId4"/>
    <p:sldId id="312" r:id="rId5"/>
    <p:sldId id="289" r:id="rId6"/>
    <p:sldId id="290" r:id="rId7"/>
    <p:sldId id="291" r:id="rId8"/>
    <p:sldId id="292" r:id="rId9"/>
    <p:sldId id="294" r:id="rId10"/>
    <p:sldId id="295" r:id="rId11"/>
    <p:sldId id="296" r:id="rId12"/>
    <p:sldId id="297" r:id="rId13"/>
    <p:sldId id="298" r:id="rId14"/>
    <p:sldId id="299" r:id="rId15"/>
    <p:sldId id="327" r:id="rId16"/>
    <p:sldId id="300" r:id="rId17"/>
    <p:sldId id="301" r:id="rId18"/>
    <p:sldId id="302" r:id="rId19"/>
    <p:sldId id="303" r:id="rId20"/>
    <p:sldId id="304" r:id="rId21"/>
    <p:sldId id="305" r:id="rId22"/>
    <p:sldId id="306" r:id="rId23"/>
    <p:sldId id="307" r:id="rId24"/>
    <p:sldId id="308" r:id="rId25"/>
    <p:sldId id="309" r:id="rId26"/>
    <p:sldId id="310" r:id="rId27"/>
    <p:sldId id="311" r:id="rId28"/>
    <p:sldId id="317" r:id="rId29"/>
    <p:sldId id="314" r:id="rId30"/>
    <p:sldId id="315" r:id="rId31"/>
    <p:sldId id="316" r:id="rId32"/>
    <p:sldId id="318" r:id="rId33"/>
    <p:sldId id="319" r:id="rId34"/>
    <p:sldId id="320" r:id="rId35"/>
    <p:sldId id="321" r:id="rId36"/>
    <p:sldId id="325" r:id="rId37"/>
    <p:sldId id="322" r:id="rId38"/>
    <p:sldId id="323" r:id="rId39"/>
    <p:sldId id="326" r:id="rId40"/>
    <p:sldId id="288" r:id="rId4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C4B1156A-380E-4F78-BDF5-A606A8083BF9}" styleName="Средний стиль 4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79" autoAdjust="0"/>
    <p:restoredTop sz="95103" autoAdjust="0"/>
  </p:normalViewPr>
  <p:slideViewPr>
    <p:cSldViewPr snapToGrid="0">
      <p:cViewPr varScale="1">
        <p:scale>
          <a:sx n="75" d="100"/>
          <a:sy n="75" d="100"/>
        </p:scale>
        <p:origin x="87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C5339A-C2CE-4B1E-A724-D0C47B19682C}"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ru-RU"/>
        </a:p>
      </dgm:t>
    </dgm:pt>
    <dgm:pt modelId="{319D358C-3C12-4C84-9053-DF62AF70F2FC}">
      <dgm:prSet phldrT="[Текст]"/>
      <dgm:spPr/>
      <dgm:t>
        <a:bodyPr/>
        <a:lstStyle/>
        <a:p>
          <a:r>
            <a:rPr lang="en-BZ" b="1" i="0" dirty="0" smtClean="0"/>
            <a:t>Week 1 (Foundations):</a:t>
          </a:r>
          <a:endParaRPr lang="ru-RU" dirty="0"/>
        </a:p>
      </dgm:t>
    </dgm:pt>
    <dgm:pt modelId="{2FF4F5B5-C4AB-4400-92D5-893D673F1C38}" type="parTrans" cxnId="{02A9E7C1-6F3D-4755-8FE4-74D11812156C}">
      <dgm:prSet/>
      <dgm:spPr/>
      <dgm:t>
        <a:bodyPr/>
        <a:lstStyle/>
        <a:p>
          <a:endParaRPr lang="ru-RU"/>
        </a:p>
      </dgm:t>
    </dgm:pt>
    <dgm:pt modelId="{3B6E7721-174C-4468-A4AF-AD510A9A9C84}" type="sibTrans" cxnId="{02A9E7C1-6F3D-4755-8FE4-74D11812156C}">
      <dgm:prSet/>
      <dgm:spPr/>
      <dgm:t>
        <a:bodyPr/>
        <a:lstStyle/>
        <a:p>
          <a:endParaRPr lang="ru-RU"/>
        </a:p>
      </dgm:t>
    </dgm:pt>
    <dgm:pt modelId="{99B98086-1DC5-4F2C-BADE-FD888EC152D2}">
      <dgm:prSet phldrT="[Текст]"/>
      <dgm:spPr/>
      <dgm:t>
        <a:bodyPr/>
        <a:lstStyle/>
        <a:p>
          <a:r>
            <a:rPr lang="en-US" b="1" i="0" dirty="0" smtClean="0"/>
            <a:t>Week 2 </a:t>
          </a:r>
        </a:p>
        <a:p>
          <a:r>
            <a:rPr lang="en-US" b="1" i="0" dirty="0" smtClean="0"/>
            <a:t>(Supply and Demand in Global Markets)</a:t>
          </a:r>
          <a:endParaRPr lang="ru-RU" dirty="0"/>
        </a:p>
      </dgm:t>
    </dgm:pt>
    <dgm:pt modelId="{F3665306-276D-4ECB-A332-3AEFFDAD4755}" type="parTrans" cxnId="{30113377-9061-4C1D-A22A-561732B9EA66}">
      <dgm:prSet/>
      <dgm:spPr/>
      <dgm:t>
        <a:bodyPr/>
        <a:lstStyle/>
        <a:p>
          <a:endParaRPr lang="ru-RU"/>
        </a:p>
      </dgm:t>
    </dgm:pt>
    <dgm:pt modelId="{0830D270-06BD-4C90-A151-7DF516E2D069}" type="sibTrans" cxnId="{30113377-9061-4C1D-A22A-561732B9EA66}">
      <dgm:prSet/>
      <dgm:spPr/>
      <dgm:t>
        <a:bodyPr/>
        <a:lstStyle/>
        <a:p>
          <a:endParaRPr lang="ru-RU"/>
        </a:p>
      </dgm:t>
    </dgm:pt>
    <dgm:pt modelId="{3C597B28-2B1B-4DCB-A5ED-DDA9D9B06C73}">
      <dgm:prSet phldrT="[Текст]"/>
      <dgm:spPr/>
      <dgm:t>
        <a:bodyPr/>
        <a:lstStyle/>
        <a:p>
          <a:r>
            <a:rPr lang="en-US" b="1" i="0" dirty="0" smtClean="0">
              <a:solidFill>
                <a:schemeClr val="tx1"/>
              </a:solidFill>
            </a:rPr>
            <a:t>Week 3</a:t>
          </a:r>
        </a:p>
        <a:p>
          <a:r>
            <a:rPr lang="en-US" b="1" i="0" dirty="0" smtClean="0">
              <a:solidFill>
                <a:schemeClr val="tx1"/>
              </a:solidFill>
            </a:rPr>
            <a:t>(Comparative Advantage and Factor Endowments)</a:t>
          </a:r>
          <a:endParaRPr lang="ru-RU" dirty="0">
            <a:solidFill>
              <a:schemeClr val="tx1"/>
            </a:solidFill>
          </a:endParaRPr>
        </a:p>
      </dgm:t>
    </dgm:pt>
    <dgm:pt modelId="{05A96E14-BCED-4C99-85C9-E9DA7CC321D8}" type="parTrans" cxnId="{94F9D8A6-5A3A-4D9C-99E7-2120579733FE}">
      <dgm:prSet/>
      <dgm:spPr/>
      <dgm:t>
        <a:bodyPr/>
        <a:lstStyle/>
        <a:p>
          <a:endParaRPr lang="ru-RU"/>
        </a:p>
      </dgm:t>
    </dgm:pt>
    <dgm:pt modelId="{F5C40D91-0A74-4BAC-8683-99E84DABF34C}" type="sibTrans" cxnId="{94F9D8A6-5A3A-4D9C-99E7-2120579733FE}">
      <dgm:prSet/>
      <dgm:spPr/>
      <dgm:t>
        <a:bodyPr/>
        <a:lstStyle/>
        <a:p>
          <a:endParaRPr lang="ru-RU"/>
        </a:p>
      </dgm:t>
    </dgm:pt>
    <dgm:pt modelId="{206825E4-310B-4535-B31A-AD872A99CF6A}">
      <dgm:prSet phldrT="[Текст]"/>
      <dgm:spPr/>
      <dgm:t>
        <a:bodyPr/>
        <a:lstStyle/>
        <a:p>
          <a:r>
            <a:rPr lang="en-US" b="1" i="0" dirty="0" smtClean="0"/>
            <a:t>Week 4 </a:t>
          </a:r>
        </a:p>
        <a:p>
          <a:r>
            <a:rPr lang="en-US" b="1" i="0" dirty="0" smtClean="0"/>
            <a:t>(Beyond Comparative Advantage)</a:t>
          </a:r>
          <a:endParaRPr lang="ru-RU" dirty="0"/>
        </a:p>
      </dgm:t>
    </dgm:pt>
    <dgm:pt modelId="{B06A1BB7-F4A6-4D2E-8DDB-CDB19E6B6989}" type="parTrans" cxnId="{46173CAF-D448-4E60-9AFA-7E9EB3A526FF}">
      <dgm:prSet/>
      <dgm:spPr/>
      <dgm:t>
        <a:bodyPr/>
        <a:lstStyle/>
        <a:p>
          <a:endParaRPr lang="ru-RU"/>
        </a:p>
      </dgm:t>
    </dgm:pt>
    <dgm:pt modelId="{6E60991E-813F-4CA3-94C4-F9F278A96BDE}" type="sibTrans" cxnId="{46173CAF-D448-4E60-9AFA-7E9EB3A526FF}">
      <dgm:prSet/>
      <dgm:spPr/>
      <dgm:t>
        <a:bodyPr/>
        <a:lstStyle/>
        <a:p>
          <a:endParaRPr lang="ru-RU"/>
        </a:p>
      </dgm:t>
    </dgm:pt>
    <dgm:pt modelId="{2317024F-BD5C-41BD-ACD7-B5AC59C01560}">
      <dgm:prSet phldrT="[Текст]"/>
      <dgm:spPr/>
      <dgm:t>
        <a:bodyPr/>
        <a:lstStyle/>
        <a:p>
          <a:r>
            <a:rPr lang="en-US" b="1" i="0" dirty="0" smtClean="0"/>
            <a:t>Week 5 </a:t>
          </a:r>
        </a:p>
        <a:p>
          <a:r>
            <a:rPr lang="en-US" b="1" i="0" dirty="0" smtClean="0"/>
            <a:t>(Trade Policy Instruments)</a:t>
          </a:r>
          <a:endParaRPr lang="ru-RU" dirty="0"/>
        </a:p>
      </dgm:t>
    </dgm:pt>
    <dgm:pt modelId="{28FFF521-D900-4B0F-A71C-607F6C9ECC50}" type="parTrans" cxnId="{A2DC4514-AEF1-4C48-9658-2DB120603165}">
      <dgm:prSet/>
      <dgm:spPr/>
      <dgm:t>
        <a:bodyPr/>
        <a:lstStyle/>
        <a:p>
          <a:endParaRPr lang="ru-RU"/>
        </a:p>
      </dgm:t>
    </dgm:pt>
    <dgm:pt modelId="{086D163C-CE6D-40FC-83BF-24DCD50E22C5}" type="sibTrans" cxnId="{A2DC4514-AEF1-4C48-9658-2DB120603165}">
      <dgm:prSet/>
      <dgm:spPr/>
      <dgm:t>
        <a:bodyPr/>
        <a:lstStyle/>
        <a:p>
          <a:endParaRPr lang="ru-RU"/>
        </a:p>
      </dgm:t>
    </dgm:pt>
    <dgm:pt modelId="{F28F0317-C5A8-4D4C-A272-01CF23FE5D68}" type="pres">
      <dgm:prSet presAssocID="{BDC5339A-C2CE-4B1E-A724-D0C47B19682C}" presName="diagram" presStyleCnt="0">
        <dgm:presLayoutVars>
          <dgm:dir/>
          <dgm:resizeHandles val="exact"/>
        </dgm:presLayoutVars>
      </dgm:prSet>
      <dgm:spPr/>
      <dgm:t>
        <a:bodyPr/>
        <a:lstStyle/>
        <a:p>
          <a:endParaRPr lang="ru-RU"/>
        </a:p>
      </dgm:t>
    </dgm:pt>
    <dgm:pt modelId="{016D623C-1E8B-44B6-88D7-7EB286717E74}" type="pres">
      <dgm:prSet presAssocID="{319D358C-3C12-4C84-9053-DF62AF70F2FC}" presName="node" presStyleLbl="node1" presStyleIdx="0" presStyleCnt="5">
        <dgm:presLayoutVars>
          <dgm:bulletEnabled val="1"/>
        </dgm:presLayoutVars>
      </dgm:prSet>
      <dgm:spPr/>
      <dgm:t>
        <a:bodyPr/>
        <a:lstStyle/>
        <a:p>
          <a:endParaRPr lang="ru-RU"/>
        </a:p>
      </dgm:t>
    </dgm:pt>
    <dgm:pt modelId="{5A83093B-9BF2-4FFD-B681-DDC0CF63B6B5}" type="pres">
      <dgm:prSet presAssocID="{3B6E7721-174C-4468-A4AF-AD510A9A9C84}" presName="sibTrans" presStyleCnt="0"/>
      <dgm:spPr/>
    </dgm:pt>
    <dgm:pt modelId="{03B109AF-68E5-4401-8B6F-D4B832EA0CF6}" type="pres">
      <dgm:prSet presAssocID="{99B98086-1DC5-4F2C-BADE-FD888EC152D2}" presName="node" presStyleLbl="node1" presStyleIdx="1" presStyleCnt="5">
        <dgm:presLayoutVars>
          <dgm:bulletEnabled val="1"/>
        </dgm:presLayoutVars>
      </dgm:prSet>
      <dgm:spPr/>
      <dgm:t>
        <a:bodyPr/>
        <a:lstStyle/>
        <a:p>
          <a:endParaRPr lang="ru-RU"/>
        </a:p>
      </dgm:t>
    </dgm:pt>
    <dgm:pt modelId="{1B7DC5C5-89D9-4E18-92E2-B0949339FB10}" type="pres">
      <dgm:prSet presAssocID="{0830D270-06BD-4C90-A151-7DF516E2D069}" presName="sibTrans" presStyleCnt="0"/>
      <dgm:spPr/>
    </dgm:pt>
    <dgm:pt modelId="{08652D7F-B808-407F-BE9A-67EB4DA117B4}" type="pres">
      <dgm:prSet presAssocID="{3C597B28-2B1B-4DCB-A5ED-DDA9D9B06C73}" presName="node" presStyleLbl="node1" presStyleIdx="2" presStyleCnt="5">
        <dgm:presLayoutVars>
          <dgm:bulletEnabled val="1"/>
        </dgm:presLayoutVars>
      </dgm:prSet>
      <dgm:spPr/>
      <dgm:t>
        <a:bodyPr/>
        <a:lstStyle/>
        <a:p>
          <a:endParaRPr lang="ru-RU"/>
        </a:p>
      </dgm:t>
    </dgm:pt>
    <dgm:pt modelId="{74127CB1-3520-43B2-94D4-66911209C516}" type="pres">
      <dgm:prSet presAssocID="{F5C40D91-0A74-4BAC-8683-99E84DABF34C}" presName="sibTrans" presStyleCnt="0"/>
      <dgm:spPr/>
    </dgm:pt>
    <dgm:pt modelId="{9FEFB1C9-BD7B-4B00-97F5-8B1AF9B113A0}" type="pres">
      <dgm:prSet presAssocID="{206825E4-310B-4535-B31A-AD872A99CF6A}" presName="node" presStyleLbl="node1" presStyleIdx="3" presStyleCnt="5">
        <dgm:presLayoutVars>
          <dgm:bulletEnabled val="1"/>
        </dgm:presLayoutVars>
      </dgm:prSet>
      <dgm:spPr/>
      <dgm:t>
        <a:bodyPr/>
        <a:lstStyle/>
        <a:p>
          <a:endParaRPr lang="ru-RU"/>
        </a:p>
      </dgm:t>
    </dgm:pt>
    <dgm:pt modelId="{36C5D1D2-6979-416D-B6E7-34EA63374867}" type="pres">
      <dgm:prSet presAssocID="{6E60991E-813F-4CA3-94C4-F9F278A96BDE}" presName="sibTrans" presStyleCnt="0"/>
      <dgm:spPr/>
    </dgm:pt>
    <dgm:pt modelId="{874DB7D4-B71D-4BBE-8087-2448150657AA}" type="pres">
      <dgm:prSet presAssocID="{2317024F-BD5C-41BD-ACD7-B5AC59C01560}" presName="node" presStyleLbl="node1" presStyleIdx="4" presStyleCnt="5">
        <dgm:presLayoutVars>
          <dgm:bulletEnabled val="1"/>
        </dgm:presLayoutVars>
      </dgm:prSet>
      <dgm:spPr/>
      <dgm:t>
        <a:bodyPr/>
        <a:lstStyle/>
        <a:p>
          <a:endParaRPr lang="ru-RU"/>
        </a:p>
      </dgm:t>
    </dgm:pt>
  </dgm:ptLst>
  <dgm:cxnLst>
    <dgm:cxn modelId="{30113377-9061-4C1D-A22A-561732B9EA66}" srcId="{BDC5339A-C2CE-4B1E-A724-D0C47B19682C}" destId="{99B98086-1DC5-4F2C-BADE-FD888EC152D2}" srcOrd="1" destOrd="0" parTransId="{F3665306-276D-4ECB-A332-3AEFFDAD4755}" sibTransId="{0830D270-06BD-4C90-A151-7DF516E2D069}"/>
    <dgm:cxn modelId="{A2DC4514-AEF1-4C48-9658-2DB120603165}" srcId="{BDC5339A-C2CE-4B1E-A724-D0C47B19682C}" destId="{2317024F-BD5C-41BD-ACD7-B5AC59C01560}" srcOrd="4" destOrd="0" parTransId="{28FFF521-D900-4B0F-A71C-607F6C9ECC50}" sibTransId="{086D163C-CE6D-40FC-83BF-24DCD50E22C5}"/>
    <dgm:cxn modelId="{94F9D8A6-5A3A-4D9C-99E7-2120579733FE}" srcId="{BDC5339A-C2CE-4B1E-A724-D0C47B19682C}" destId="{3C597B28-2B1B-4DCB-A5ED-DDA9D9B06C73}" srcOrd="2" destOrd="0" parTransId="{05A96E14-BCED-4C99-85C9-E9DA7CC321D8}" sibTransId="{F5C40D91-0A74-4BAC-8683-99E84DABF34C}"/>
    <dgm:cxn modelId="{93C26A19-E411-4CC4-A375-2BDE4B2ED4F6}" type="presOf" srcId="{2317024F-BD5C-41BD-ACD7-B5AC59C01560}" destId="{874DB7D4-B71D-4BBE-8087-2448150657AA}" srcOrd="0" destOrd="0" presId="urn:microsoft.com/office/officeart/2005/8/layout/default"/>
    <dgm:cxn modelId="{7F39B105-C5B4-4D46-BB1E-99C41661C4AA}" type="presOf" srcId="{319D358C-3C12-4C84-9053-DF62AF70F2FC}" destId="{016D623C-1E8B-44B6-88D7-7EB286717E74}" srcOrd="0" destOrd="0" presId="urn:microsoft.com/office/officeart/2005/8/layout/default"/>
    <dgm:cxn modelId="{5625CD34-CC83-48AD-8501-FCF65F24E4AB}" type="presOf" srcId="{3C597B28-2B1B-4DCB-A5ED-DDA9D9B06C73}" destId="{08652D7F-B808-407F-BE9A-67EB4DA117B4}" srcOrd="0" destOrd="0" presId="urn:microsoft.com/office/officeart/2005/8/layout/default"/>
    <dgm:cxn modelId="{A8317674-E6BF-4758-AB3A-232D554DDBC7}" type="presOf" srcId="{BDC5339A-C2CE-4B1E-A724-D0C47B19682C}" destId="{F28F0317-C5A8-4D4C-A272-01CF23FE5D68}" srcOrd="0" destOrd="0" presId="urn:microsoft.com/office/officeart/2005/8/layout/default"/>
    <dgm:cxn modelId="{4594CB4C-02FC-4EAA-8B2D-FD4B92447327}" type="presOf" srcId="{206825E4-310B-4535-B31A-AD872A99CF6A}" destId="{9FEFB1C9-BD7B-4B00-97F5-8B1AF9B113A0}" srcOrd="0" destOrd="0" presId="urn:microsoft.com/office/officeart/2005/8/layout/default"/>
    <dgm:cxn modelId="{46173CAF-D448-4E60-9AFA-7E9EB3A526FF}" srcId="{BDC5339A-C2CE-4B1E-A724-D0C47B19682C}" destId="{206825E4-310B-4535-B31A-AD872A99CF6A}" srcOrd="3" destOrd="0" parTransId="{B06A1BB7-F4A6-4D2E-8DDB-CDB19E6B6989}" sibTransId="{6E60991E-813F-4CA3-94C4-F9F278A96BDE}"/>
    <dgm:cxn modelId="{CDC07607-F4A7-417E-A850-A1382FD8A09E}" type="presOf" srcId="{99B98086-1DC5-4F2C-BADE-FD888EC152D2}" destId="{03B109AF-68E5-4401-8B6F-D4B832EA0CF6}" srcOrd="0" destOrd="0" presId="urn:microsoft.com/office/officeart/2005/8/layout/default"/>
    <dgm:cxn modelId="{02A9E7C1-6F3D-4755-8FE4-74D11812156C}" srcId="{BDC5339A-C2CE-4B1E-A724-D0C47B19682C}" destId="{319D358C-3C12-4C84-9053-DF62AF70F2FC}" srcOrd="0" destOrd="0" parTransId="{2FF4F5B5-C4AB-4400-92D5-893D673F1C38}" sibTransId="{3B6E7721-174C-4468-A4AF-AD510A9A9C84}"/>
    <dgm:cxn modelId="{7822A3F0-4C87-4A67-9C7C-1B7C9424EE9D}" type="presParOf" srcId="{F28F0317-C5A8-4D4C-A272-01CF23FE5D68}" destId="{016D623C-1E8B-44B6-88D7-7EB286717E74}" srcOrd="0" destOrd="0" presId="urn:microsoft.com/office/officeart/2005/8/layout/default"/>
    <dgm:cxn modelId="{FBF2AE5D-E4FF-4300-9450-380F1EC345A6}" type="presParOf" srcId="{F28F0317-C5A8-4D4C-A272-01CF23FE5D68}" destId="{5A83093B-9BF2-4FFD-B681-DDC0CF63B6B5}" srcOrd="1" destOrd="0" presId="urn:microsoft.com/office/officeart/2005/8/layout/default"/>
    <dgm:cxn modelId="{CE67134D-3DEC-4D3B-841A-2C27173F5478}" type="presParOf" srcId="{F28F0317-C5A8-4D4C-A272-01CF23FE5D68}" destId="{03B109AF-68E5-4401-8B6F-D4B832EA0CF6}" srcOrd="2" destOrd="0" presId="urn:microsoft.com/office/officeart/2005/8/layout/default"/>
    <dgm:cxn modelId="{8ABB1120-14A9-487B-B49F-22ABD8241EDC}" type="presParOf" srcId="{F28F0317-C5A8-4D4C-A272-01CF23FE5D68}" destId="{1B7DC5C5-89D9-4E18-92E2-B0949339FB10}" srcOrd="3" destOrd="0" presId="urn:microsoft.com/office/officeart/2005/8/layout/default"/>
    <dgm:cxn modelId="{88FBC99B-FEC6-454D-A7C2-AF733B2F25EF}" type="presParOf" srcId="{F28F0317-C5A8-4D4C-A272-01CF23FE5D68}" destId="{08652D7F-B808-407F-BE9A-67EB4DA117B4}" srcOrd="4" destOrd="0" presId="urn:microsoft.com/office/officeart/2005/8/layout/default"/>
    <dgm:cxn modelId="{1EB11E06-1D6D-4314-9E0C-781D2534C07B}" type="presParOf" srcId="{F28F0317-C5A8-4D4C-A272-01CF23FE5D68}" destId="{74127CB1-3520-43B2-94D4-66911209C516}" srcOrd="5" destOrd="0" presId="urn:microsoft.com/office/officeart/2005/8/layout/default"/>
    <dgm:cxn modelId="{067DAA6E-F28E-4214-BCFD-6559B9A9B960}" type="presParOf" srcId="{F28F0317-C5A8-4D4C-A272-01CF23FE5D68}" destId="{9FEFB1C9-BD7B-4B00-97F5-8B1AF9B113A0}" srcOrd="6" destOrd="0" presId="urn:microsoft.com/office/officeart/2005/8/layout/default"/>
    <dgm:cxn modelId="{F8513D10-1E7A-406A-8557-9E24E5151BC4}" type="presParOf" srcId="{F28F0317-C5A8-4D4C-A272-01CF23FE5D68}" destId="{36C5D1D2-6979-416D-B6E7-34EA63374867}" srcOrd="7" destOrd="0" presId="urn:microsoft.com/office/officeart/2005/8/layout/default"/>
    <dgm:cxn modelId="{ED53B79C-0732-47B2-B594-06658B411C05}" type="presParOf" srcId="{F28F0317-C5A8-4D4C-A272-01CF23FE5D68}" destId="{874DB7D4-B71D-4BBE-8087-2448150657AA}"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6D623C-1E8B-44B6-88D7-7EB286717E74}">
      <dsp:nvSpPr>
        <dsp:cNvPr id="0" name=""/>
        <dsp:cNvSpPr/>
      </dsp:nvSpPr>
      <dsp:spPr>
        <a:xfrm>
          <a:off x="539600" y="1445"/>
          <a:ext cx="2673492" cy="160409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BZ" sz="2300" b="1" i="0" kern="1200" dirty="0" smtClean="0"/>
            <a:t>Week 1 (Foundations):</a:t>
          </a:r>
          <a:endParaRPr lang="ru-RU" sz="2300" kern="1200" dirty="0"/>
        </a:p>
      </dsp:txBody>
      <dsp:txXfrm>
        <a:off x="539600" y="1445"/>
        <a:ext cx="2673492" cy="1604095"/>
      </dsp:txXfrm>
    </dsp:sp>
    <dsp:sp modelId="{03B109AF-68E5-4401-8B6F-D4B832EA0CF6}">
      <dsp:nvSpPr>
        <dsp:cNvPr id="0" name=""/>
        <dsp:cNvSpPr/>
      </dsp:nvSpPr>
      <dsp:spPr>
        <a:xfrm>
          <a:off x="3480442" y="1445"/>
          <a:ext cx="2673492" cy="160409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b="1" i="0" kern="1200" dirty="0" smtClean="0"/>
            <a:t>Week 2 </a:t>
          </a:r>
        </a:p>
        <a:p>
          <a:pPr lvl="0" algn="ctr" defTabSz="1022350">
            <a:lnSpc>
              <a:spcPct val="90000"/>
            </a:lnSpc>
            <a:spcBef>
              <a:spcPct val="0"/>
            </a:spcBef>
            <a:spcAft>
              <a:spcPct val="35000"/>
            </a:spcAft>
          </a:pPr>
          <a:r>
            <a:rPr lang="en-US" sz="2300" b="1" i="0" kern="1200" dirty="0" smtClean="0"/>
            <a:t>(Supply and Demand in Global Markets)</a:t>
          </a:r>
          <a:endParaRPr lang="ru-RU" sz="2300" kern="1200" dirty="0"/>
        </a:p>
      </dsp:txBody>
      <dsp:txXfrm>
        <a:off x="3480442" y="1445"/>
        <a:ext cx="2673492" cy="1604095"/>
      </dsp:txXfrm>
    </dsp:sp>
    <dsp:sp modelId="{08652D7F-B808-407F-BE9A-67EB4DA117B4}">
      <dsp:nvSpPr>
        <dsp:cNvPr id="0" name=""/>
        <dsp:cNvSpPr/>
      </dsp:nvSpPr>
      <dsp:spPr>
        <a:xfrm>
          <a:off x="539600" y="1872889"/>
          <a:ext cx="2673492" cy="160409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b="1" i="0" kern="1200" dirty="0" smtClean="0">
              <a:solidFill>
                <a:schemeClr val="tx1"/>
              </a:solidFill>
            </a:rPr>
            <a:t>Week 3</a:t>
          </a:r>
        </a:p>
        <a:p>
          <a:pPr lvl="0" algn="ctr" defTabSz="1022350">
            <a:lnSpc>
              <a:spcPct val="90000"/>
            </a:lnSpc>
            <a:spcBef>
              <a:spcPct val="0"/>
            </a:spcBef>
            <a:spcAft>
              <a:spcPct val="35000"/>
            </a:spcAft>
          </a:pPr>
          <a:r>
            <a:rPr lang="en-US" sz="2300" b="1" i="0" kern="1200" dirty="0" smtClean="0">
              <a:solidFill>
                <a:schemeClr val="tx1"/>
              </a:solidFill>
            </a:rPr>
            <a:t>(Comparative Advantage and Factor Endowments)</a:t>
          </a:r>
          <a:endParaRPr lang="ru-RU" sz="2300" kern="1200" dirty="0">
            <a:solidFill>
              <a:schemeClr val="tx1"/>
            </a:solidFill>
          </a:endParaRPr>
        </a:p>
      </dsp:txBody>
      <dsp:txXfrm>
        <a:off x="539600" y="1872889"/>
        <a:ext cx="2673492" cy="1604095"/>
      </dsp:txXfrm>
    </dsp:sp>
    <dsp:sp modelId="{9FEFB1C9-BD7B-4B00-97F5-8B1AF9B113A0}">
      <dsp:nvSpPr>
        <dsp:cNvPr id="0" name=""/>
        <dsp:cNvSpPr/>
      </dsp:nvSpPr>
      <dsp:spPr>
        <a:xfrm>
          <a:off x="3480442" y="1872889"/>
          <a:ext cx="2673492" cy="160409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b="1" i="0" kern="1200" dirty="0" smtClean="0"/>
            <a:t>Week 4 </a:t>
          </a:r>
        </a:p>
        <a:p>
          <a:pPr lvl="0" algn="ctr" defTabSz="1022350">
            <a:lnSpc>
              <a:spcPct val="90000"/>
            </a:lnSpc>
            <a:spcBef>
              <a:spcPct val="0"/>
            </a:spcBef>
            <a:spcAft>
              <a:spcPct val="35000"/>
            </a:spcAft>
          </a:pPr>
          <a:r>
            <a:rPr lang="en-US" sz="2300" b="1" i="0" kern="1200" dirty="0" smtClean="0"/>
            <a:t>(Beyond Comparative Advantage)</a:t>
          </a:r>
          <a:endParaRPr lang="ru-RU" sz="2300" kern="1200" dirty="0"/>
        </a:p>
      </dsp:txBody>
      <dsp:txXfrm>
        <a:off x="3480442" y="1872889"/>
        <a:ext cx="2673492" cy="1604095"/>
      </dsp:txXfrm>
    </dsp:sp>
    <dsp:sp modelId="{874DB7D4-B71D-4BBE-8087-2448150657AA}">
      <dsp:nvSpPr>
        <dsp:cNvPr id="0" name=""/>
        <dsp:cNvSpPr/>
      </dsp:nvSpPr>
      <dsp:spPr>
        <a:xfrm>
          <a:off x="2010021" y="3744334"/>
          <a:ext cx="2673492" cy="160409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b="1" i="0" kern="1200" dirty="0" smtClean="0"/>
            <a:t>Week 5 </a:t>
          </a:r>
        </a:p>
        <a:p>
          <a:pPr lvl="0" algn="ctr" defTabSz="1022350">
            <a:lnSpc>
              <a:spcPct val="90000"/>
            </a:lnSpc>
            <a:spcBef>
              <a:spcPct val="0"/>
            </a:spcBef>
            <a:spcAft>
              <a:spcPct val="35000"/>
            </a:spcAft>
          </a:pPr>
          <a:r>
            <a:rPr lang="en-US" sz="2300" b="1" i="0" kern="1200" dirty="0" smtClean="0"/>
            <a:t>(Trade Policy Instruments)</a:t>
          </a:r>
          <a:endParaRPr lang="ru-RU" sz="2300" kern="1200" dirty="0"/>
        </a:p>
      </dsp:txBody>
      <dsp:txXfrm>
        <a:off x="2010021" y="3744334"/>
        <a:ext cx="2673492" cy="160409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1FE8DA-0018-4E74-AB22-56E0220E7ED5}" type="datetimeFigureOut">
              <a:rPr lang="ru-RU" smtClean="0"/>
              <a:t>16.04.2026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A6FE74-217E-4111-98C5-79974013B164}" type="slidenum">
              <a:rPr lang="ru-RU" smtClean="0"/>
              <a:t>‹#›</a:t>
            </a:fld>
            <a:endParaRPr lang="ru-RU"/>
          </a:p>
        </p:txBody>
      </p:sp>
    </p:spTree>
    <p:extLst>
      <p:ext uri="{BB962C8B-B14F-4D97-AF65-F5344CB8AC3E}">
        <p14:creationId xmlns:p14="http://schemas.microsoft.com/office/powerpoint/2010/main" val="2661597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EB45A6A-705B-44EC-858A-AFF2DCDF3D20}" type="datetimeFigureOut">
              <a:rPr lang="ru-RU" smtClean="0"/>
              <a:t>16.04.2026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2215694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EB45A6A-705B-44EC-858A-AFF2DCDF3D20}" type="datetimeFigureOut">
              <a:rPr lang="ru-RU" smtClean="0"/>
              <a:t>16.04.2026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40249109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EB45A6A-705B-44EC-858A-AFF2DCDF3D20}" type="datetimeFigureOut">
              <a:rPr lang="ru-RU" smtClean="0"/>
              <a:t>16.04.2026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3325963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EB45A6A-705B-44EC-858A-AFF2DCDF3D20}" type="datetimeFigureOut">
              <a:rPr lang="ru-RU" smtClean="0"/>
              <a:t>16.04.2026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1222796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EB45A6A-705B-44EC-858A-AFF2DCDF3D20}" type="datetimeFigureOut">
              <a:rPr lang="ru-RU" smtClean="0"/>
              <a:t>16.04.2026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3844463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EB45A6A-705B-44EC-858A-AFF2DCDF3D20}" type="datetimeFigureOut">
              <a:rPr lang="ru-RU" smtClean="0"/>
              <a:t>16.04.2026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734322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EB45A6A-705B-44EC-858A-AFF2DCDF3D20}" type="datetimeFigureOut">
              <a:rPr lang="ru-RU" smtClean="0"/>
              <a:t>16.04.2026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1903515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EB45A6A-705B-44EC-858A-AFF2DCDF3D20}" type="datetimeFigureOut">
              <a:rPr lang="ru-RU" smtClean="0"/>
              <a:t>16.04.2026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3568821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EB45A6A-705B-44EC-858A-AFF2DCDF3D20}" type="datetimeFigureOut">
              <a:rPr lang="ru-RU" smtClean="0"/>
              <a:t>16.04.2026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212622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EB45A6A-705B-44EC-858A-AFF2DCDF3D20}" type="datetimeFigureOut">
              <a:rPr lang="ru-RU" smtClean="0"/>
              <a:t>16.04.2026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1506457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EB45A6A-705B-44EC-858A-AFF2DCDF3D20}" type="datetimeFigureOut">
              <a:rPr lang="ru-RU" smtClean="0"/>
              <a:t>16.04.2026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1929636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B45A6A-705B-44EC-858A-AFF2DCDF3D20}" type="datetimeFigureOut">
              <a:rPr lang="ru-RU" smtClean="0"/>
              <a:t>16.04.2026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9FA200-7661-4625-8ABC-F377DD5FE6CC}" type="slidenum">
              <a:rPr lang="ru-RU" smtClean="0"/>
              <a:t>‹#›</a:t>
            </a:fld>
            <a:endParaRPr lang="ru-RU"/>
          </a:p>
        </p:txBody>
      </p:sp>
    </p:spTree>
    <p:extLst>
      <p:ext uri="{BB962C8B-B14F-4D97-AF65-F5344CB8AC3E}">
        <p14:creationId xmlns:p14="http://schemas.microsoft.com/office/powerpoint/2010/main" val="28718625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52176" y="1183323"/>
            <a:ext cx="11224009" cy="990917"/>
          </a:xfrm>
        </p:spPr>
        <p:txBody>
          <a:bodyPr>
            <a:noAutofit/>
          </a:bodyPr>
          <a:lstStyle/>
          <a:p>
            <a:r>
              <a:rPr lang="en-US" sz="5400" b="1" dirty="0" smtClean="0">
                <a:latin typeface="Arial" panose="020B0604020202020204" pitchFamily="34" charset="0"/>
                <a:cs typeface="Arial" panose="020B0604020202020204" pitchFamily="34" charset="0"/>
              </a:rPr>
              <a:t>International Trade and Policy</a:t>
            </a:r>
            <a:endParaRPr lang="ru-RU" sz="5400" dirty="0">
              <a:latin typeface="+mn-lt"/>
            </a:endParaRPr>
          </a:p>
        </p:txBody>
      </p:sp>
      <p:sp>
        <p:nvSpPr>
          <p:cNvPr id="4" name="Прямоугольник 3"/>
          <p:cNvSpPr/>
          <p:nvPr/>
        </p:nvSpPr>
        <p:spPr>
          <a:xfrm>
            <a:off x="1890429" y="2805388"/>
            <a:ext cx="7981741" cy="1200329"/>
          </a:xfrm>
          <a:prstGeom prst="rect">
            <a:avLst/>
          </a:prstGeom>
        </p:spPr>
        <p:txBody>
          <a:bodyPr wrap="square">
            <a:spAutoFit/>
          </a:bodyPr>
          <a:lstStyle/>
          <a:p>
            <a:pPr algn="ctr">
              <a:lnSpc>
                <a:spcPct val="100000"/>
              </a:lnSpc>
            </a:pPr>
            <a:r>
              <a:rPr lang="en-US" altLang="ko-KR" sz="3600" dirty="0" smtClean="0">
                <a:latin typeface="Arial" panose="020B0604020202020204" pitchFamily="34" charset="0"/>
                <a:cs typeface="Arial" panose="020B0604020202020204" pitchFamily="34" charset="0"/>
              </a:rPr>
              <a:t>WEEK 6 – </a:t>
            </a:r>
            <a:r>
              <a:rPr lang="en-US" sz="3600" b="1" dirty="0"/>
              <a:t>Analysis of Trade Policy &amp; Midterm Exam I Review</a:t>
            </a:r>
            <a:endParaRPr lang="ko-KR" altLang="en-US" sz="9600" b="1" dirty="0">
              <a:latin typeface="Arial" panose="020B0604020202020204" pitchFamily="34" charset="0"/>
              <a:cs typeface="Arial" panose="020B0604020202020204" pitchFamily="34" charset="0"/>
            </a:endParaRPr>
          </a:p>
        </p:txBody>
      </p:sp>
      <p:sp>
        <p:nvSpPr>
          <p:cNvPr id="5" name="Прямоугольник 4"/>
          <p:cNvSpPr/>
          <p:nvPr/>
        </p:nvSpPr>
        <p:spPr>
          <a:xfrm>
            <a:off x="2833299" y="4565745"/>
            <a:ext cx="6096000" cy="707886"/>
          </a:xfrm>
          <a:prstGeom prst="rect">
            <a:avLst/>
          </a:prstGeom>
        </p:spPr>
        <p:txBody>
          <a:bodyPr>
            <a:spAutoFit/>
          </a:bodyPr>
          <a:lstStyle/>
          <a:p>
            <a:r>
              <a:rPr lang="en-US" altLang="ko-KR" sz="2000" dirty="0">
                <a:latin typeface="Arial" panose="020B0604020202020204" pitchFamily="34" charset="0"/>
                <a:cs typeface="Arial" panose="020B0604020202020204" pitchFamily="34" charset="0"/>
              </a:rPr>
              <a:t>University: </a:t>
            </a:r>
            <a:r>
              <a:rPr lang="en-US" altLang="ko-KR" sz="2000" b="1" dirty="0">
                <a:latin typeface="Arial" panose="020B0604020202020204" pitchFamily="34" charset="0"/>
                <a:cs typeface="Arial" panose="020B0604020202020204" pitchFamily="34" charset="0"/>
              </a:rPr>
              <a:t>Tajik State University of Commerce</a:t>
            </a:r>
          </a:p>
          <a:p>
            <a:pPr algn="ctr"/>
            <a:r>
              <a:rPr lang="en-US" altLang="ko-KR" sz="2000" dirty="0">
                <a:latin typeface="Arial" panose="020B0604020202020204" pitchFamily="34" charset="0"/>
                <a:cs typeface="Arial" panose="020B0604020202020204" pitchFamily="34" charset="0"/>
              </a:rPr>
              <a:t>Lecturer: </a:t>
            </a:r>
            <a:r>
              <a:rPr lang="en-US" altLang="ko-KR" sz="2000" b="1" dirty="0">
                <a:latin typeface="Arial" panose="020B0604020202020204" pitchFamily="34" charset="0"/>
                <a:cs typeface="Arial" panose="020B0604020202020204" pitchFamily="34" charset="0"/>
              </a:rPr>
              <a:t>Abduvaliev </a:t>
            </a:r>
            <a:r>
              <a:rPr lang="en-US" altLang="ko-KR" sz="2000" b="1" dirty="0" err="1">
                <a:latin typeface="Arial" panose="020B0604020202020204" pitchFamily="34" charset="0"/>
                <a:cs typeface="Arial" panose="020B0604020202020204" pitchFamily="34" charset="0"/>
              </a:rPr>
              <a:t>Mubinzhon</a:t>
            </a:r>
            <a:r>
              <a:rPr lang="en-US" altLang="ko-KR" sz="2000" b="1" dirty="0">
                <a:latin typeface="Arial" panose="020B0604020202020204" pitchFamily="34" charset="0"/>
                <a:cs typeface="Arial" panose="020B0604020202020204" pitchFamily="34" charset="0"/>
              </a:rPr>
              <a:t>, PhD </a:t>
            </a:r>
          </a:p>
        </p:txBody>
      </p:sp>
    </p:spTree>
    <p:extLst>
      <p:ext uri="{BB962C8B-B14F-4D97-AF65-F5344CB8AC3E}">
        <p14:creationId xmlns:p14="http://schemas.microsoft.com/office/powerpoint/2010/main" val="13177280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2574925"/>
            <a:ext cx="10515600" cy="1325563"/>
          </a:xfrm>
        </p:spPr>
        <p:txBody>
          <a:bodyPr>
            <a:normAutofit/>
          </a:bodyPr>
          <a:lstStyle/>
          <a:p>
            <a:pPr algn="ctr"/>
            <a:r>
              <a:rPr lang="en-US" sz="4000" b="1" dirty="0" smtClean="0">
                <a:latin typeface="+mn-lt"/>
              </a:rPr>
              <a:t>Part 1. </a:t>
            </a:r>
            <a:r>
              <a:rPr lang="en-US" sz="4000" b="1" dirty="0">
                <a:latin typeface="+mn-lt"/>
              </a:rPr>
              <a:t>COSTS AND BENEFITS OF PROTECTION</a:t>
            </a:r>
            <a:endParaRPr lang="ru-RU" sz="4000" b="1" dirty="0">
              <a:latin typeface="+mn-lt"/>
            </a:endParaRPr>
          </a:p>
        </p:txBody>
      </p:sp>
    </p:spTree>
    <p:extLst>
      <p:ext uri="{BB962C8B-B14F-4D97-AF65-F5344CB8AC3E}">
        <p14:creationId xmlns:p14="http://schemas.microsoft.com/office/powerpoint/2010/main" val="258182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575258"/>
          </a:xfrm>
        </p:spPr>
        <p:txBody>
          <a:bodyPr>
            <a:noAutofit/>
          </a:bodyPr>
          <a:lstStyle/>
          <a:p>
            <a:r>
              <a:rPr lang="en-US" sz="3600" b="1" dirty="0">
                <a:latin typeface="+mn-lt"/>
              </a:rPr>
              <a:t/>
            </a:r>
            <a:br>
              <a:rPr lang="en-US" sz="3600" b="1" dirty="0">
                <a:latin typeface="+mn-lt"/>
              </a:rPr>
            </a:br>
            <a:r>
              <a:rPr lang="en-US" sz="3600" b="1" dirty="0">
                <a:latin typeface="+mn-lt"/>
              </a:rPr>
              <a:t>Why Protection? The Core </a:t>
            </a:r>
            <a:r>
              <a:rPr lang="en-US" sz="3600" b="1" dirty="0" smtClean="0">
                <a:latin typeface="+mn-lt"/>
              </a:rPr>
              <a:t>Tension</a:t>
            </a:r>
            <a:endParaRPr lang="ru-RU" sz="40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0" indent="0">
              <a:lnSpc>
                <a:spcPct val="100000"/>
              </a:lnSpc>
              <a:spcBef>
                <a:spcPts val="1200"/>
              </a:spcBef>
              <a:spcAft>
                <a:spcPts val="1200"/>
              </a:spcAft>
              <a:buNone/>
            </a:pPr>
            <a:r>
              <a:rPr lang="en-US" sz="2400" dirty="0"/>
              <a:t>We learned </a:t>
            </a:r>
            <a:r>
              <a:rPr lang="en-US" sz="2400" dirty="0" smtClean="0"/>
              <a:t> (from the previous lecture, </a:t>
            </a:r>
            <a:r>
              <a:rPr lang="en-US" sz="2400" b="1" dirty="0" smtClean="0"/>
              <a:t>Week</a:t>
            </a:r>
            <a:r>
              <a:rPr lang="en-US" sz="2400" dirty="0" smtClean="0"/>
              <a:t> </a:t>
            </a:r>
            <a:r>
              <a:rPr lang="en-US" sz="2400" b="1" dirty="0" smtClean="0"/>
              <a:t>2</a:t>
            </a:r>
            <a:r>
              <a:rPr lang="en-US" sz="2400" dirty="0" smtClean="0"/>
              <a:t>) that </a:t>
            </a:r>
            <a:r>
              <a:rPr lang="en-US" sz="2400" dirty="0"/>
              <a:t>a small country always loses from a tariff </a:t>
            </a:r>
            <a:r>
              <a:rPr lang="en-US" sz="2400" dirty="0" smtClean="0"/>
              <a:t>(DWL). </a:t>
            </a:r>
            <a:r>
              <a:rPr lang="en-US" sz="2400" dirty="0"/>
              <a:t>A large country </a:t>
            </a:r>
            <a:r>
              <a:rPr lang="en-US" sz="2400" i="1" dirty="0"/>
              <a:t>might</a:t>
            </a:r>
            <a:r>
              <a:rPr lang="en-US" sz="2400" dirty="0"/>
              <a:t> gain from an optimal tariff via terms of trade improvement, but risks </a:t>
            </a:r>
            <a:r>
              <a:rPr lang="en-US" sz="2400" dirty="0" smtClean="0"/>
              <a:t>retaliation.</a:t>
            </a:r>
            <a:endParaRPr lang="en-US" sz="2400" dirty="0">
              <a:solidFill>
                <a:srgbClr val="0F1115"/>
              </a:solidFill>
              <a:ea typeface="Calibri" panose="020F0502020204030204" pitchFamily="34" charset="0"/>
              <a:cs typeface="Times New Roman" panose="02020603050405020304" pitchFamily="18" charset="0"/>
            </a:endParaRPr>
          </a:p>
          <a:p>
            <a:pPr marL="0" indent="0" algn="ctr">
              <a:lnSpc>
                <a:spcPct val="100000"/>
              </a:lnSpc>
              <a:spcBef>
                <a:spcPts val="1200"/>
              </a:spcBef>
              <a:spcAft>
                <a:spcPts val="1200"/>
              </a:spcAft>
              <a:buNone/>
            </a:pPr>
            <a:r>
              <a:rPr lang="en-US" sz="2400" b="1" i="1" dirty="0" smtClean="0"/>
              <a:t>If </a:t>
            </a:r>
            <a:r>
              <a:rPr lang="en-US" sz="2400" b="1" i="1" dirty="0"/>
              <a:t>free trade maximizes global welfare, why do all countries restrict trade</a:t>
            </a:r>
            <a:r>
              <a:rPr lang="en-US" sz="2400" b="1" i="1" dirty="0" smtClean="0"/>
              <a:t>? </a:t>
            </a:r>
          </a:p>
          <a:p>
            <a:pPr marL="0" indent="0">
              <a:lnSpc>
                <a:spcPct val="100000"/>
              </a:lnSpc>
              <a:spcBef>
                <a:spcPts val="1200"/>
              </a:spcBef>
              <a:spcAft>
                <a:spcPts val="1200"/>
              </a:spcAft>
              <a:buNone/>
            </a:pPr>
            <a:r>
              <a:rPr lang="en-US" sz="2400" dirty="0" smtClean="0"/>
              <a:t>Because </a:t>
            </a:r>
            <a:r>
              <a:rPr lang="en-US" sz="2400" dirty="0"/>
              <a:t>trade creates </a:t>
            </a:r>
            <a:r>
              <a:rPr lang="en-US" sz="2400" b="1" dirty="0"/>
              <a:t>winners and losers</a:t>
            </a:r>
            <a:r>
              <a:rPr lang="en-US" sz="2400" dirty="0"/>
              <a:t> within a </a:t>
            </a:r>
            <a:r>
              <a:rPr lang="en-US" sz="2400" dirty="0" smtClean="0"/>
              <a:t>country. </a:t>
            </a:r>
            <a:r>
              <a:rPr lang="en-US" sz="2400" dirty="0"/>
              <a:t>Losers from trade (e.g., workers in import-competing sectors) are often better organized politically than winners (consumers or exporters</a:t>
            </a:r>
            <a:r>
              <a:rPr lang="en-US" sz="2400" dirty="0" smtClean="0"/>
              <a:t>). </a:t>
            </a:r>
            <a:endParaRPr lang="en-US" sz="18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1467987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b="1" dirty="0">
                <a:latin typeface="+mn-lt"/>
              </a:rPr>
              <a:t>Review of Consumer and Producer </a:t>
            </a:r>
            <a:r>
              <a:rPr lang="en-US" sz="3600" b="1" dirty="0" smtClean="0">
                <a:latin typeface="+mn-lt"/>
              </a:rPr>
              <a:t>Surplus</a:t>
            </a:r>
            <a:endParaRPr lang="ru-RU" sz="40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7092"/>
            <a:ext cx="7729438" cy="4681060"/>
          </a:xfrm>
        </p:spPr>
        <p:txBody>
          <a:bodyPr>
            <a:noAutofit/>
          </a:bodyPr>
          <a:lstStyle/>
          <a:p>
            <a:pPr marL="0" indent="0">
              <a:lnSpc>
                <a:spcPct val="150000"/>
              </a:lnSpc>
              <a:spcBef>
                <a:spcPts val="1200"/>
              </a:spcBef>
              <a:spcAft>
                <a:spcPts val="1200"/>
              </a:spcAft>
              <a:buNone/>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2" name="Рисунок 1"/>
          <p:cNvPicPr>
            <a:picLocks noChangeAspect="1"/>
          </p:cNvPicPr>
          <p:nvPr/>
        </p:nvPicPr>
        <p:blipFill>
          <a:blip r:embed="rId2"/>
          <a:stretch>
            <a:fillRect/>
          </a:stretch>
        </p:blipFill>
        <p:spPr>
          <a:xfrm>
            <a:off x="555525" y="2234611"/>
            <a:ext cx="6375400" cy="3480321"/>
          </a:xfrm>
          <a:prstGeom prst="rect">
            <a:avLst/>
          </a:prstGeom>
          <a:ln>
            <a:solidFill>
              <a:schemeClr val="accent3">
                <a:lumMod val="20000"/>
                <a:lumOff val="80000"/>
              </a:schemeClr>
            </a:solidFill>
          </a:ln>
        </p:spPr>
        <p:style>
          <a:lnRef idx="2">
            <a:schemeClr val="accent3"/>
          </a:lnRef>
          <a:fillRef idx="1">
            <a:schemeClr val="lt1"/>
          </a:fillRef>
          <a:effectRef idx="0">
            <a:schemeClr val="accent3"/>
          </a:effectRef>
          <a:fontRef idx="minor">
            <a:schemeClr val="dk1"/>
          </a:fontRef>
        </p:style>
      </p:pic>
      <p:sp>
        <p:nvSpPr>
          <p:cNvPr id="3" name="Прямоугольник 2"/>
          <p:cNvSpPr/>
          <p:nvPr/>
        </p:nvSpPr>
        <p:spPr>
          <a:xfrm>
            <a:off x="429042" y="5948820"/>
            <a:ext cx="3006592" cy="369332"/>
          </a:xfrm>
          <a:prstGeom prst="rect">
            <a:avLst/>
          </a:prstGeom>
        </p:spPr>
        <p:txBody>
          <a:bodyPr wrap="none">
            <a:spAutoFit/>
          </a:bodyPr>
          <a:lstStyle/>
          <a:p>
            <a:pPr>
              <a:spcBef>
                <a:spcPts val="1200"/>
              </a:spcBef>
              <a:spcAft>
                <a:spcPts val="1200"/>
              </a:spcAft>
            </a:pPr>
            <a:r>
              <a:rPr lang="en-US" dirty="0"/>
              <a:t>Source: Created by the author</a:t>
            </a:r>
            <a:endParaRPr lang="en-US" sz="1400" dirty="0"/>
          </a:p>
        </p:txBody>
      </p:sp>
      <p:sp>
        <p:nvSpPr>
          <p:cNvPr id="7" name="Прямоугольник 6"/>
          <p:cNvSpPr/>
          <p:nvPr/>
        </p:nvSpPr>
        <p:spPr>
          <a:xfrm>
            <a:off x="8862529" y="1306551"/>
            <a:ext cx="3124200" cy="1754326"/>
          </a:xfrm>
          <a:prstGeom prst="rect">
            <a:avLst/>
          </a:prstGeom>
        </p:spPr>
        <p:txBody>
          <a:bodyPr wrap="square">
            <a:spAutoFit/>
          </a:bodyPr>
          <a:lstStyle/>
          <a:p>
            <a:r>
              <a:rPr lang="en-US" b="1" dirty="0">
                <a:solidFill>
                  <a:srgbClr val="FF0000"/>
                </a:solidFill>
                <a:latin typeface="quote-cjk-patch"/>
              </a:rPr>
              <a:t>Key insight:</a:t>
            </a:r>
            <a:r>
              <a:rPr lang="en-US" dirty="0">
                <a:solidFill>
                  <a:srgbClr val="0F1115"/>
                </a:solidFill>
                <a:latin typeface="quote-cjk-patch"/>
              </a:rPr>
              <a:t> The DWL triangles represent </a:t>
            </a:r>
            <a:r>
              <a:rPr lang="en-US" b="1" dirty="0">
                <a:solidFill>
                  <a:srgbClr val="0F1115"/>
                </a:solidFill>
                <a:latin typeface="quote-cjk-patch"/>
              </a:rPr>
              <a:t>pure economic waste</a:t>
            </a:r>
            <a:r>
              <a:rPr lang="en-US" dirty="0">
                <a:solidFill>
                  <a:srgbClr val="0F1115"/>
                </a:solidFill>
                <a:latin typeface="quote-cjk-patch"/>
              </a:rPr>
              <a:t> – no one gets that surplus</a:t>
            </a:r>
            <a:r>
              <a:rPr lang="en-US" dirty="0" smtClean="0">
                <a:solidFill>
                  <a:srgbClr val="0F1115"/>
                </a:solidFill>
                <a:latin typeface="quote-cjk-patch"/>
              </a:rPr>
              <a:t>.</a:t>
            </a:r>
          </a:p>
          <a:p>
            <a:endParaRPr lang="en-US" dirty="0">
              <a:solidFill>
                <a:srgbClr val="0F1115"/>
              </a:solidFill>
              <a:latin typeface="quote-cjk-patch"/>
            </a:endParaRPr>
          </a:p>
          <a:p>
            <a:r>
              <a:rPr lang="en-US" i="1" dirty="0" smtClean="0">
                <a:solidFill>
                  <a:srgbClr val="0F1115"/>
                </a:solidFill>
                <a:latin typeface="quote-cjk-patch"/>
              </a:rPr>
              <a:t>Recall from Week 2</a:t>
            </a:r>
            <a:endParaRPr lang="ru-RU" i="1" dirty="0"/>
          </a:p>
        </p:txBody>
      </p:sp>
      <p:sp>
        <p:nvSpPr>
          <p:cNvPr id="8" name="Прямоугольник 7"/>
          <p:cNvSpPr/>
          <p:nvPr/>
        </p:nvSpPr>
        <p:spPr>
          <a:xfrm>
            <a:off x="429042" y="1598548"/>
            <a:ext cx="7966604" cy="461665"/>
          </a:xfrm>
          <a:prstGeom prst="rect">
            <a:avLst/>
          </a:prstGeom>
        </p:spPr>
        <p:txBody>
          <a:bodyPr wrap="none">
            <a:spAutoFit/>
          </a:bodyPr>
          <a:lstStyle/>
          <a:p>
            <a:r>
              <a:rPr lang="en-US" sz="2400" b="1" dirty="0" smtClean="0"/>
              <a:t>Figure 1. Partial </a:t>
            </a:r>
            <a:r>
              <a:rPr lang="en-US" sz="2400" b="1" dirty="0"/>
              <a:t>Equilibrium Analysis of a Small Country Tariff</a:t>
            </a:r>
            <a:endParaRPr lang="ru-RU" sz="2400" b="1" dirty="0"/>
          </a:p>
        </p:txBody>
      </p:sp>
    </p:spTree>
    <p:extLst>
      <p:ext uri="{BB962C8B-B14F-4D97-AF65-F5344CB8AC3E}">
        <p14:creationId xmlns:p14="http://schemas.microsoft.com/office/powerpoint/2010/main" val="632266241"/>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624478"/>
          </a:xfrm>
        </p:spPr>
        <p:txBody>
          <a:bodyPr>
            <a:noAutofit/>
          </a:bodyPr>
          <a:lstStyle/>
          <a:p>
            <a:r>
              <a:rPr lang="en-BZ" sz="3600" b="1" dirty="0">
                <a:latin typeface="+mn-lt"/>
              </a:rPr>
              <a:t>Static Costs of </a:t>
            </a:r>
            <a:r>
              <a:rPr lang="en-BZ" sz="3600" b="1" dirty="0" smtClean="0">
                <a:latin typeface="+mn-lt"/>
              </a:rPr>
              <a:t>Protection</a:t>
            </a:r>
            <a:endParaRPr lang="ru-RU" sz="4000" b="1" dirty="0">
              <a:latin typeface="+mn-lt"/>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2" name="Рисунок 1"/>
          <p:cNvPicPr>
            <a:picLocks noChangeAspect="1"/>
          </p:cNvPicPr>
          <p:nvPr/>
        </p:nvPicPr>
        <p:blipFill>
          <a:blip r:embed="rId2"/>
          <a:stretch>
            <a:fillRect/>
          </a:stretch>
        </p:blipFill>
        <p:spPr>
          <a:xfrm>
            <a:off x="429042" y="1715245"/>
            <a:ext cx="5410669" cy="4191363"/>
          </a:xfrm>
          <a:prstGeom prst="rect">
            <a:avLst/>
          </a:prstGeom>
          <a:ln/>
        </p:spPr>
        <p:style>
          <a:lnRef idx="2">
            <a:schemeClr val="accent3"/>
          </a:lnRef>
          <a:fillRef idx="1">
            <a:schemeClr val="lt1"/>
          </a:fillRef>
          <a:effectRef idx="0">
            <a:schemeClr val="accent3"/>
          </a:effectRef>
          <a:fontRef idx="minor">
            <a:schemeClr val="dk1"/>
          </a:fontRef>
        </p:style>
      </p:pic>
      <p:sp>
        <p:nvSpPr>
          <p:cNvPr id="7" name="Прямоугольник 6"/>
          <p:cNvSpPr/>
          <p:nvPr/>
        </p:nvSpPr>
        <p:spPr>
          <a:xfrm>
            <a:off x="327442" y="1146700"/>
            <a:ext cx="7981096" cy="461665"/>
          </a:xfrm>
          <a:prstGeom prst="rect">
            <a:avLst/>
          </a:prstGeom>
        </p:spPr>
        <p:txBody>
          <a:bodyPr wrap="none">
            <a:spAutoFit/>
          </a:bodyPr>
          <a:lstStyle/>
          <a:p>
            <a:r>
              <a:rPr lang="en-US" sz="2400" b="1" dirty="0" smtClean="0"/>
              <a:t>Figure 2. Optimal </a:t>
            </a:r>
            <a:r>
              <a:rPr lang="en-US" sz="2400" b="1" dirty="0"/>
              <a:t>Tariff and Terms of Trade in a Large Country</a:t>
            </a:r>
            <a:endParaRPr lang="ru-RU" sz="2400" b="1" dirty="0"/>
          </a:p>
        </p:txBody>
      </p:sp>
      <p:sp>
        <p:nvSpPr>
          <p:cNvPr id="8" name="Прямоугольник 7"/>
          <p:cNvSpPr/>
          <p:nvPr/>
        </p:nvSpPr>
        <p:spPr>
          <a:xfrm>
            <a:off x="429042" y="5948820"/>
            <a:ext cx="3006592" cy="369332"/>
          </a:xfrm>
          <a:prstGeom prst="rect">
            <a:avLst/>
          </a:prstGeom>
        </p:spPr>
        <p:txBody>
          <a:bodyPr wrap="none">
            <a:spAutoFit/>
          </a:bodyPr>
          <a:lstStyle/>
          <a:p>
            <a:pPr>
              <a:spcBef>
                <a:spcPts val="1200"/>
              </a:spcBef>
              <a:spcAft>
                <a:spcPts val="1200"/>
              </a:spcAft>
            </a:pPr>
            <a:r>
              <a:rPr lang="en-US" dirty="0"/>
              <a:t>Source: Created by the author</a:t>
            </a:r>
            <a:endParaRPr lang="en-US" sz="1400" dirty="0"/>
          </a:p>
        </p:txBody>
      </p:sp>
    </p:spTree>
    <p:extLst>
      <p:ext uri="{BB962C8B-B14F-4D97-AF65-F5344CB8AC3E}">
        <p14:creationId xmlns:p14="http://schemas.microsoft.com/office/powerpoint/2010/main" val="2060649542"/>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651458"/>
          </a:xfrm>
        </p:spPr>
        <p:txBody>
          <a:bodyPr>
            <a:noAutofit/>
          </a:bodyPr>
          <a:lstStyle/>
          <a:p>
            <a:r>
              <a:rPr lang="en-US" b="1" dirty="0">
                <a:latin typeface="+mn-lt"/>
              </a:rPr>
              <a:t>Large </a:t>
            </a:r>
            <a:r>
              <a:rPr lang="en-US" b="1" dirty="0" smtClean="0">
                <a:latin typeface="+mn-lt"/>
              </a:rPr>
              <a:t>and Small Country </a:t>
            </a:r>
            <a:r>
              <a:rPr lang="en-US" b="1" dirty="0">
                <a:latin typeface="+mn-lt"/>
              </a:rPr>
              <a:t>Tariff – Terms of Trade </a:t>
            </a:r>
            <a:r>
              <a:rPr lang="en-US" b="1" dirty="0" smtClean="0">
                <a:latin typeface="+mn-lt"/>
              </a:rPr>
              <a:t>Gain (Fig. 3)</a:t>
            </a:r>
            <a:endParaRPr lang="ru-RU" sz="36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0" indent="0">
              <a:lnSpc>
                <a:spcPct val="150000"/>
              </a:lnSpc>
              <a:spcBef>
                <a:spcPts val="1200"/>
              </a:spcBef>
              <a:spcAft>
                <a:spcPts val="1200"/>
              </a:spcAft>
              <a:buNone/>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2" name="Прямоугольник 1"/>
          <p:cNvSpPr/>
          <p:nvPr/>
        </p:nvSpPr>
        <p:spPr>
          <a:xfrm>
            <a:off x="8806657" y="1333532"/>
            <a:ext cx="2193870" cy="369332"/>
          </a:xfrm>
          <a:prstGeom prst="rect">
            <a:avLst/>
          </a:prstGeom>
        </p:spPr>
        <p:txBody>
          <a:bodyPr wrap="none">
            <a:spAutoFit/>
          </a:bodyPr>
          <a:lstStyle/>
          <a:p>
            <a:r>
              <a:rPr lang="en-US" i="1" dirty="0">
                <a:solidFill>
                  <a:srgbClr val="0F1115"/>
                </a:solidFill>
                <a:latin typeface="quote-cjk-patch"/>
              </a:rPr>
              <a:t>Recall from Week 2</a:t>
            </a:r>
            <a:endParaRPr lang="ru-RU" i="1" dirty="0"/>
          </a:p>
        </p:txBody>
      </p:sp>
      <p:pic>
        <p:nvPicPr>
          <p:cNvPr id="7" name="Рисунок 6"/>
          <p:cNvPicPr>
            <a:picLocks noChangeAspect="1"/>
          </p:cNvPicPr>
          <p:nvPr/>
        </p:nvPicPr>
        <p:blipFill>
          <a:blip r:embed="rId2"/>
          <a:stretch>
            <a:fillRect/>
          </a:stretch>
        </p:blipFill>
        <p:spPr>
          <a:xfrm>
            <a:off x="429042" y="1376153"/>
            <a:ext cx="8377615" cy="4573327"/>
          </a:xfrm>
          <a:prstGeom prst="rect">
            <a:avLst/>
          </a:prstGeom>
        </p:spPr>
        <p:style>
          <a:lnRef idx="2">
            <a:schemeClr val="accent3"/>
          </a:lnRef>
          <a:fillRef idx="1">
            <a:schemeClr val="lt1"/>
          </a:fillRef>
          <a:effectRef idx="0">
            <a:schemeClr val="accent3"/>
          </a:effectRef>
          <a:fontRef idx="minor">
            <a:schemeClr val="dk1"/>
          </a:fontRef>
        </p:style>
      </p:pic>
      <p:sp>
        <p:nvSpPr>
          <p:cNvPr id="8" name="Прямоугольник 7"/>
          <p:cNvSpPr/>
          <p:nvPr/>
        </p:nvSpPr>
        <p:spPr>
          <a:xfrm>
            <a:off x="429042" y="5945970"/>
            <a:ext cx="3006592" cy="369332"/>
          </a:xfrm>
          <a:prstGeom prst="rect">
            <a:avLst/>
          </a:prstGeom>
        </p:spPr>
        <p:txBody>
          <a:bodyPr wrap="none">
            <a:spAutoFit/>
          </a:bodyPr>
          <a:lstStyle/>
          <a:p>
            <a:pPr>
              <a:spcBef>
                <a:spcPts val="1200"/>
              </a:spcBef>
              <a:spcAft>
                <a:spcPts val="1200"/>
              </a:spcAft>
            </a:pPr>
            <a:r>
              <a:rPr lang="en-US" dirty="0"/>
              <a:t>Source: Created by the author</a:t>
            </a:r>
            <a:endParaRPr lang="en-US" sz="1400" dirty="0"/>
          </a:p>
        </p:txBody>
      </p:sp>
    </p:spTree>
    <p:extLst>
      <p:ext uri="{BB962C8B-B14F-4D97-AF65-F5344CB8AC3E}">
        <p14:creationId xmlns:p14="http://schemas.microsoft.com/office/powerpoint/2010/main" val="3142477727"/>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b="1" dirty="0">
                <a:latin typeface="+mn-lt"/>
              </a:rPr>
              <a:t>Quotas vs. Tariffs </a:t>
            </a:r>
            <a:r>
              <a:rPr lang="en-US" sz="3600" dirty="0">
                <a:latin typeface="+mn-lt"/>
              </a:rPr>
              <a:t>(from Week 2</a:t>
            </a:r>
            <a:r>
              <a:rPr lang="en-US" sz="3600" dirty="0" smtClean="0">
                <a:latin typeface="+mn-lt"/>
              </a:rPr>
              <a:t>)</a:t>
            </a:r>
            <a:endParaRPr lang="ru-RU" sz="4000"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8524458" cy="4681060"/>
          </a:xfrm>
        </p:spPr>
        <p:txBody>
          <a:bodyPr>
            <a:noAutofit/>
          </a:bodyPr>
          <a:lstStyle/>
          <a:p>
            <a:pPr marL="0" indent="0">
              <a:lnSpc>
                <a:spcPct val="100000"/>
              </a:lnSpc>
              <a:buNone/>
            </a:pPr>
            <a:r>
              <a:rPr lang="en-US" sz="2500" dirty="0"/>
              <a:t>A </a:t>
            </a:r>
            <a:r>
              <a:rPr lang="en-US" sz="2500" b="1" dirty="0"/>
              <a:t>quota</a:t>
            </a:r>
            <a:r>
              <a:rPr lang="en-US" sz="2500" dirty="0"/>
              <a:t> is a physical limit on import quantity, which generates quota rents (extra profit for license holders) rather than government </a:t>
            </a:r>
            <a:r>
              <a:rPr lang="en-US" sz="2500" dirty="0" smtClean="0"/>
              <a:t>revenue unlike </a:t>
            </a:r>
            <a:r>
              <a:rPr lang="en-US" sz="2500" dirty="0"/>
              <a:t>a tariff. If import licenses are given to foreign exporters, quota rents flow abroad, resulting in greater welfare loss than a tariff. </a:t>
            </a:r>
            <a:endParaRPr lang="en-US" sz="2500" dirty="0" smtClean="0"/>
          </a:p>
          <a:p>
            <a:pPr marL="0" indent="0">
              <a:lnSpc>
                <a:spcPct val="100000"/>
              </a:lnSpc>
              <a:buNone/>
            </a:pPr>
            <a:r>
              <a:rPr lang="en-US" sz="2500" dirty="0" smtClean="0"/>
              <a:t>A </a:t>
            </a:r>
            <a:r>
              <a:rPr lang="en-US" sz="2500" b="1" dirty="0"/>
              <a:t>Voluntary Export Restraint </a:t>
            </a:r>
            <a:r>
              <a:rPr lang="en-US" sz="2500" dirty="0"/>
              <a:t>(VER) is an even worse instrument, as the exporter “voluntarily” limits exports, rents go entirely to foreign firms, and it produces the same deadweight loss as a quota plus lost rents, as illustrated by the 1980s US VER on Japanese autos, where Japanese firms raised prices, kept the rents, and US consumers bore the loss.</a:t>
            </a:r>
            <a:endParaRPr lang="ru-RU" sz="25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77954202"/>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66143"/>
            <a:ext cx="11557687" cy="549858"/>
          </a:xfrm>
        </p:spPr>
        <p:txBody>
          <a:bodyPr>
            <a:noAutofit/>
          </a:bodyPr>
          <a:lstStyle/>
          <a:p>
            <a:r>
              <a:rPr lang="en-US" b="1" smtClean="0">
                <a:latin typeface="+mn-lt"/>
              </a:rPr>
              <a:t>Dynamic Costs of Protection (Beyond Static DWL)</a:t>
            </a:r>
            <a:endParaRPr lang="ru-RU" sz="36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0" indent="0">
              <a:lnSpc>
                <a:spcPct val="150000"/>
              </a:lnSpc>
              <a:spcBef>
                <a:spcPts val="1200"/>
              </a:spcBef>
              <a:spcAft>
                <a:spcPts val="1200"/>
              </a:spcAft>
              <a:buNone/>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2" name="Прямоугольник 1"/>
          <p:cNvSpPr/>
          <p:nvPr/>
        </p:nvSpPr>
        <p:spPr>
          <a:xfrm>
            <a:off x="429042" y="1098066"/>
            <a:ext cx="11293058" cy="523220"/>
          </a:xfrm>
          <a:prstGeom prst="rect">
            <a:avLst/>
          </a:prstGeom>
        </p:spPr>
        <p:txBody>
          <a:bodyPr wrap="square">
            <a:spAutoFit/>
          </a:bodyPr>
          <a:lstStyle/>
          <a:p>
            <a:r>
              <a:rPr lang="en-US" sz="2800" dirty="0">
                <a:solidFill>
                  <a:srgbClr val="0F1115"/>
                </a:solidFill>
              </a:rPr>
              <a:t>Static DWL (triangles B and D) often </a:t>
            </a:r>
            <a:r>
              <a:rPr lang="en-US" sz="2800" b="1" dirty="0">
                <a:solidFill>
                  <a:srgbClr val="0F1115"/>
                </a:solidFill>
              </a:rPr>
              <a:t>underestimates</a:t>
            </a:r>
            <a:r>
              <a:rPr lang="en-US" sz="2800" dirty="0">
                <a:solidFill>
                  <a:srgbClr val="0F1115"/>
                </a:solidFill>
              </a:rPr>
              <a:t> true costs of protection.</a:t>
            </a:r>
            <a:endParaRPr lang="ru-RU" sz="2800" dirty="0"/>
          </a:p>
        </p:txBody>
      </p:sp>
      <p:graphicFrame>
        <p:nvGraphicFramePr>
          <p:cNvPr id="3" name="Таблица 2"/>
          <p:cNvGraphicFramePr>
            <a:graphicFrameLocks noGrp="1"/>
          </p:cNvGraphicFramePr>
          <p:nvPr>
            <p:extLst>
              <p:ext uri="{D42A27DB-BD31-4B8C-83A1-F6EECF244321}">
                <p14:modId xmlns:p14="http://schemas.microsoft.com/office/powerpoint/2010/main" val="970337933"/>
              </p:ext>
            </p:extLst>
          </p:nvPr>
        </p:nvGraphicFramePr>
        <p:xfrm>
          <a:off x="659602" y="1878746"/>
          <a:ext cx="8344698" cy="4061556"/>
        </p:xfrm>
        <a:graphic>
          <a:graphicData uri="http://schemas.openxmlformats.org/drawingml/2006/table">
            <a:tbl>
              <a:tblPr>
                <a:tableStyleId>{93296810-A885-4BE3-A3E7-6D5BEEA58F35}</a:tableStyleId>
              </a:tblPr>
              <a:tblGrid>
                <a:gridCol w="1943898">
                  <a:extLst>
                    <a:ext uri="{9D8B030D-6E8A-4147-A177-3AD203B41FA5}">
                      <a16:colId xmlns:a16="http://schemas.microsoft.com/office/drawing/2014/main" val="3020554461"/>
                    </a:ext>
                  </a:extLst>
                </a:gridCol>
                <a:gridCol w="2070100">
                  <a:extLst>
                    <a:ext uri="{9D8B030D-6E8A-4147-A177-3AD203B41FA5}">
                      <a16:colId xmlns:a16="http://schemas.microsoft.com/office/drawing/2014/main" val="1712126514"/>
                    </a:ext>
                  </a:extLst>
                </a:gridCol>
                <a:gridCol w="4330700">
                  <a:extLst>
                    <a:ext uri="{9D8B030D-6E8A-4147-A177-3AD203B41FA5}">
                      <a16:colId xmlns:a16="http://schemas.microsoft.com/office/drawing/2014/main" val="2904437603"/>
                    </a:ext>
                  </a:extLst>
                </a:gridCol>
              </a:tblGrid>
              <a:tr h="287546">
                <a:tc>
                  <a:txBody>
                    <a:bodyPr/>
                    <a:lstStyle/>
                    <a:p>
                      <a:pPr algn="l"/>
                      <a:r>
                        <a:rPr lang="en-BZ" sz="2000" b="1" dirty="0">
                          <a:effectLst/>
                        </a:rPr>
                        <a:t>Static Cost</a:t>
                      </a:r>
                      <a:endParaRPr lang="en-BZ" sz="2000" b="1" dirty="0">
                        <a:effectLst/>
                        <a:latin typeface="+mn-lt"/>
                      </a:endParaRPr>
                    </a:p>
                  </a:txBody>
                  <a:tcPr marL="59607" marR="79476" marT="49673" marB="49673" anchor="ctr"/>
                </a:tc>
                <a:tc>
                  <a:txBody>
                    <a:bodyPr/>
                    <a:lstStyle/>
                    <a:p>
                      <a:pPr algn="l"/>
                      <a:r>
                        <a:rPr lang="en-BZ" sz="2000" b="1" dirty="0">
                          <a:effectLst/>
                        </a:rPr>
                        <a:t>Dynamic Cost</a:t>
                      </a:r>
                      <a:endParaRPr lang="en-BZ" sz="2000" b="1" dirty="0">
                        <a:effectLst/>
                        <a:latin typeface="+mn-lt"/>
                      </a:endParaRPr>
                    </a:p>
                  </a:txBody>
                  <a:tcPr marL="79476" marR="79476" marT="49673" marB="49673" anchor="ctr"/>
                </a:tc>
                <a:tc>
                  <a:txBody>
                    <a:bodyPr/>
                    <a:lstStyle/>
                    <a:p>
                      <a:pPr algn="l"/>
                      <a:r>
                        <a:rPr lang="en-BZ" sz="2000" b="1" dirty="0">
                          <a:effectLst/>
                        </a:rPr>
                        <a:t>Explanation</a:t>
                      </a:r>
                      <a:endParaRPr lang="en-BZ" sz="2000" b="1" dirty="0">
                        <a:effectLst/>
                        <a:latin typeface="+mn-lt"/>
                      </a:endParaRPr>
                    </a:p>
                  </a:txBody>
                  <a:tcPr marL="79476" marR="79476" marT="49673" marB="49673" anchor="ctr"/>
                </a:tc>
                <a:extLst>
                  <a:ext uri="{0D108BD9-81ED-4DB2-BD59-A6C34878D82A}">
                    <a16:rowId xmlns:a16="http://schemas.microsoft.com/office/drawing/2014/main" val="3649208325"/>
                  </a:ext>
                </a:extLst>
              </a:tr>
              <a:tr h="764492">
                <a:tc>
                  <a:txBody>
                    <a:bodyPr/>
                    <a:lstStyle/>
                    <a:p>
                      <a:r>
                        <a:rPr lang="en-BZ" sz="2000" b="1" dirty="0">
                          <a:effectLst/>
                        </a:rPr>
                        <a:t>Production DWL</a:t>
                      </a:r>
                      <a:endParaRPr lang="en-BZ" sz="2000" b="1" dirty="0">
                        <a:effectLst/>
                        <a:latin typeface="+mn-lt"/>
                      </a:endParaRPr>
                    </a:p>
                  </a:txBody>
                  <a:tcPr marL="59607" marR="79476" marT="49673" marB="49673" anchor="ctr"/>
                </a:tc>
                <a:tc>
                  <a:txBody>
                    <a:bodyPr/>
                    <a:lstStyle/>
                    <a:p>
                      <a:r>
                        <a:rPr lang="en-BZ" sz="2000">
                          <a:effectLst/>
                        </a:rPr>
                        <a:t>X-inefficiency</a:t>
                      </a:r>
                      <a:endParaRPr lang="en-BZ" sz="2000" b="0">
                        <a:effectLst/>
                        <a:latin typeface="+mn-lt"/>
                      </a:endParaRPr>
                    </a:p>
                  </a:txBody>
                  <a:tcPr marL="79476" marR="79476" marT="49673" marB="49673" anchor="ctr"/>
                </a:tc>
                <a:tc>
                  <a:txBody>
                    <a:bodyPr/>
                    <a:lstStyle/>
                    <a:p>
                      <a:r>
                        <a:rPr lang="en-US" sz="2000">
                          <a:effectLst/>
                        </a:rPr>
                        <a:t>Protected firms have no incentive to minimize costs → waste</a:t>
                      </a:r>
                      <a:endParaRPr lang="en-US" sz="2000" b="0">
                        <a:effectLst/>
                        <a:latin typeface="+mn-lt"/>
                      </a:endParaRPr>
                    </a:p>
                  </a:txBody>
                  <a:tcPr marL="79476" marR="59607" marT="49673" marB="49673" anchor="ctr"/>
                </a:tc>
                <a:extLst>
                  <a:ext uri="{0D108BD9-81ED-4DB2-BD59-A6C34878D82A}">
                    <a16:rowId xmlns:a16="http://schemas.microsoft.com/office/drawing/2014/main" val="3729002257"/>
                  </a:ext>
                </a:extLst>
              </a:tr>
              <a:tr h="498643">
                <a:tc>
                  <a:txBody>
                    <a:bodyPr/>
                    <a:lstStyle/>
                    <a:p>
                      <a:r>
                        <a:rPr lang="en-BZ" sz="2000" b="1" dirty="0">
                          <a:effectLst/>
                        </a:rPr>
                        <a:t>Consumption DWL</a:t>
                      </a:r>
                      <a:endParaRPr lang="en-BZ" sz="2000" b="1" dirty="0">
                        <a:effectLst/>
                        <a:latin typeface="+mn-lt"/>
                      </a:endParaRPr>
                    </a:p>
                  </a:txBody>
                  <a:tcPr marL="59607" marR="79476" marT="49673" marB="49673" anchor="ctr"/>
                </a:tc>
                <a:tc>
                  <a:txBody>
                    <a:bodyPr/>
                    <a:lstStyle/>
                    <a:p>
                      <a:r>
                        <a:rPr lang="en-BZ" sz="2000">
                          <a:effectLst/>
                        </a:rPr>
                        <a:t>Reduced product variety</a:t>
                      </a:r>
                      <a:endParaRPr lang="en-BZ" sz="2000" b="0">
                        <a:effectLst/>
                        <a:latin typeface="+mn-lt"/>
                      </a:endParaRPr>
                    </a:p>
                  </a:txBody>
                  <a:tcPr marL="79476" marR="79476" marT="49673" marB="49673" anchor="ctr"/>
                </a:tc>
                <a:tc>
                  <a:txBody>
                    <a:bodyPr/>
                    <a:lstStyle/>
                    <a:p>
                      <a:r>
                        <a:rPr lang="en-BZ" sz="2000">
                          <a:effectLst/>
                        </a:rPr>
                        <a:t>Consumers get fewer choices</a:t>
                      </a:r>
                      <a:endParaRPr lang="en-BZ" sz="2000" b="0">
                        <a:effectLst/>
                        <a:latin typeface="+mn-lt"/>
                      </a:endParaRPr>
                    </a:p>
                  </a:txBody>
                  <a:tcPr marL="79476" marR="59607" marT="49673" marB="49673" anchor="ctr"/>
                </a:tc>
                <a:extLst>
                  <a:ext uri="{0D108BD9-81ED-4DB2-BD59-A6C34878D82A}">
                    <a16:rowId xmlns:a16="http://schemas.microsoft.com/office/drawing/2014/main" val="4278856524"/>
                  </a:ext>
                </a:extLst>
              </a:tr>
              <a:tr h="709740">
                <a:tc>
                  <a:txBody>
                    <a:bodyPr/>
                    <a:lstStyle/>
                    <a:p>
                      <a:r>
                        <a:rPr lang="en-BZ" sz="2000" b="1" dirty="0">
                          <a:effectLst/>
                        </a:rPr>
                        <a:t>(not in static)</a:t>
                      </a:r>
                      <a:endParaRPr lang="en-BZ" sz="2000" b="1" dirty="0">
                        <a:effectLst/>
                        <a:latin typeface="+mn-lt"/>
                      </a:endParaRPr>
                    </a:p>
                  </a:txBody>
                  <a:tcPr marL="59607" marR="79476" marT="49673" marB="49673" anchor="ctr"/>
                </a:tc>
                <a:tc>
                  <a:txBody>
                    <a:bodyPr/>
                    <a:lstStyle/>
                    <a:p>
                      <a:r>
                        <a:rPr lang="en-BZ" sz="2000">
                          <a:effectLst/>
                        </a:rPr>
                        <a:t>Rent-seeking</a:t>
                      </a:r>
                      <a:endParaRPr lang="en-BZ" sz="2000" b="0">
                        <a:effectLst/>
                        <a:latin typeface="+mn-lt"/>
                      </a:endParaRPr>
                    </a:p>
                  </a:txBody>
                  <a:tcPr marL="79476" marR="79476" marT="49673" marB="49673" anchor="ctr"/>
                </a:tc>
                <a:tc>
                  <a:txBody>
                    <a:bodyPr/>
                    <a:lstStyle/>
                    <a:p>
                      <a:r>
                        <a:rPr lang="en-US" sz="2000">
                          <a:effectLst/>
                        </a:rPr>
                        <a:t>Resources spent lobbying for protection, not producing</a:t>
                      </a:r>
                      <a:endParaRPr lang="en-US" sz="2000" b="0">
                        <a:effectLst/>
                        <a:latin typeface="+mn-lt"/>
                      </a:endParaRPr>
                    </a:p>
                  </a:txBody>
                  <a:tcPr marL="79476" marR="59607" marT="49673" marB="49673" anchor="ctr"/>
                </a:tc>
                <a:extLst>
                  <a:ext uri="{0D108BD9-81ED-4DB2-BD59-A6C34878D82A}">
                    <a16:rowId xmlns:a16="http://schemas.microsoft.com/office/drawing/2014/main" val="2018792449"/>
                  </a:ext>
                </a:extLst>
              </a:tr>
              <a:tr h="764492">
                <a:tc>
                  <a:txBody>
                    <a:bodyPr/>
                    <a:lstStyle/>
                    <a:p>
                      <a:r>
                        <a:rPr lang="en-BZ" sz="2000" b="1" dirty="0">
                          <a:effectLst/>
                        </a:rPr>
                        <a:t>(not in static)</a:t>
                      </a:r>
                      <a:endParaRPr lang="en-BZ" sz="2000" b="1" dirty="0">
                        <a:effectLst/>
                        <a:latin typeface="+mn-lt"/>
                      </a:endParaRPr>
                    </a:p>
                  </a:txBody>
                  <a:tcPr marL="59607" marR="79476" marT="49673" marB="49673" anchor="ctr"/>
                </a:tc>
                <a:tc>
                  <a:txBody>
                    <a:bodyPr/>
                    <a:lstStyle/>
                    <a:p>
                      <a:r>
                        <a:rPr lang="en-BZ" sz="2000">
                          <a:effectLst/>
                        </a:rPr>
                        <a:t>Reduced innovation</a:t>
                      </a:r>
                      <a:endParaRPr lang="en-BZ" sz="2000" b="0">
                        <a:effectLst/>
                        <a:latin typeface="+mn-lt"/>
                      </a:endParaRPr>
                    </a:p>
                  </a:txBody>
                  <a:tcPr marL="79476" marR="79476" marT="49673" marB="49673" anchor="ctr"/>
                </a:tc>
                <a:tc>
                  <a:txBody>
                    <a:bodyPr/>
                    <a:lstStyle/>
                    <a:p>
                      <a:r>
                        <a:rPr lang="en-US" sz="2000">
                          <a:effectLst/>
                        </a:rPr>
                        <a:t>Lack of competition slows technological progress</a:t>
                      </a:r>
                      <a:endParaRPr lang="en-US" sz="2000" b="0">
                        <a:effectLst/>
                        <a:latin typeface="+mn-lt"/>
                      </a:endParaRPr>
                    </a:p>
                  </a:txBody>
                  <a:tcPr marL="79476" marR="59607" marT="49673" marB="49673" anchor="ctr"/>
                </a:tc>
                <a:extLst>
                  <a:ext uri="{0D108BD9-81ED-4DB2-BD59-A6C34878D82A}">
                    <a16:rowId xmlns:a16="http://schemas.microsoft.com/office/drawing/2014/main" val="813691344"/>
                  </a:ext>
                </a:extLst>
              </a:tr>
              <a:tr h="709740">
                <a:tc>
                  <a:txBody>
                    <a:bodyPr/>
                    <a:lstStyle/>
                    <a:p>
                      <a:r>
                        <a:rPr lang="en-BZ" sz="2000" b="1" dirty="0">
                          <a:effectLst/>
                        </a:rPr>
                        <a:t>(not in static)</a:t>
                      </a:r>
                      <a:endParaRPr lang="en-BZ" sz="2000" b="1" dirty="0">
                        <a:effectLst/>
                        <a:latin typeface="+mn-lt"/>
                      </a:endParaRPr>
                    </a:p>
                  </a:txBody>
                  <a:tcPr marL="59607" marR="79476" marT="49673" marB="49673" anchor="ctr"/>
                </a:tc>
                <a:tc>
                  <a:txBody>
                    <a:bodyPr/>
                    <a:lstStyle/>
                    <a:p>
                      <a:r>
                        <a:rPr lang="en-BZ" sz="2000">
                          <a:effectLst/>
                        </a:rPr>
                        <a:t>Retaliation risk</a:t>
                      </a:r>
                      <a:endParaRPr lang="en-BZ" sz="2000" b="0">
                        <a:effectLst/>
                        <a:latin typeface="+mn-lt"/>
                      </a:endParaRPr>
                    </a:p>
                  </a:txBody>
                  <a:tcPr marL="79476" marR="79476" marT="49673" marB="49673" anchor="ctr"/>
                </a:tc>
                <a:tc>
                  <a:txBody>
                    <a:bodyPr/>
                    <a:lstStyle/>
                    <a:p>
                      <a:r>
                        <a:rPr lang="en-US" sz="2000" dirty="0">
                          <a:effectLst/>
                        </a:rPr>
                        <a:t>Trade wars reduce export opportunities for domestic firms</a:t>
                      </a:r>
                      <a:endParaRPr lang="en-US" sz="2000" b="0" dirty="0">
                        <a:effectLst/>
                        <a:latin typeface="+mn-lt"/>
                      </a:endParaRPr>
                    </a:p>
                  </a:txBody>
                  <a:tcPr marL="79476" marR="59607" marT="49673" marB="49673" anchor="ctr"/>
                </a:tc>
                <a:extLst>
                  <a:ext uri="{0D108BD9-81ED-4DB2-BD59-A6C34878D82A}">
                    <a16:rowId xmlns:a16="http://schemas.microsoft.com/office/drawing/2014/main" val="1686954925"/>
                  </a:ext>
                </a:extLst>
              </a:tr>
            </a:tbl>
          </a:graphicData>
        </a:graphic>
      </p:graphicFrame>
    </p:spTree>
    <p:extLst>
      <p:ext uri="{BB962C8B-B14F-4D97-AF65-F5344CB8AC3E}">
        <p14:creationId xmlns:p14="http://schemas.microsoft.com/office/powerpoint/2010/main" val="2922985665"/>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67142" y="852676"/>
            <a:ext cx="3330158" cy="4681060"/>
          </a:xfrm>
        </p:spPr>
        <p:style>
          <a:lnRef idx="1">
            <a:schemeClr val="accent4"/>
          </a:lnRef>
          <a:fillRef idx="2">
            <a:schemeClr val="accent4"/>
          </a:fillRef>
          <a:effectRef idx="1">
            <a:schemeClr val="accent4"/>
          </a:effectRef>
          <a:fontRef idx="minor">
            <a:schemeClr val="dk1"/>
          </a:fontRef>
        </p:style>
        <p:txBody>
          <a:bodyPr>
            <a:noAutofit/>
          </a:bodyPr>
          <a:lstStyle/>
          <a:p>
            <a:pPr marL="0" indent="0" algn="ctr">
              <a:buNone/>
            </a:pPr>
            <a:r>
              <a:rPr lang="en-BZ" sz="2800" b="1" dirty="0"/>
              <a:t>Example: Rent-seeking </a:t>
            </a:r>
            <a:r>
              <a:rPr lang="en-BZ" sz="2800" b="1" dirty="0" smtClean="0"/>
              <a:t>costs</a:t>
            </a:r>
          </a:p>
          <a:p>
            <a:pPr marL="0" indent="0">
              <a:buNone/>
            </a:pPr>
            <a:endParaRPr lang="en-US" sz="2800" dirty="0" smtClean="0"/>
          </a:p>
          <a:p>
            <a:pPr>
              <a:buFont typeface="Wingdings" panose="05000000000000000000" pitchFamily="2" charset="2"/>
              <a:buChar char="§"/>
            </a:pPr>
            <a:r>
              <a:rPr lang="en-US" sz="2400" dirty="0" smtClean="0"/>
              <a:t>Estimated </a:t>
            </a:r>
            <a:r>
              <a:rPr lang="en-US" sz="2400" dirty="0"/>
              <a:t>at up to 3–5% of GDP in highly protected sectors (Krueger, 1974).</a:t>
            </a:r>
          </a:p>
          <a:p>
            <a:pPr>
              <a:buFont typeface="Wingdings" panose="05000000000000000000" pitchFamily="2" charset="2"/>
              <a:buChar char="§"/>
            </a:pPr>
            <a:r>
              <a:rPr lang="en-US" sz="2400" dirty="0"/>
              <a:t>Firms spend money on lawyers, lobbyists, and campaign contributions instead of R&amp;D or expansion.</a:t>
            </a:r>
          </a:p>
          <a:p>
            <a:pPr marL="457200" indent="-457200">
              <a:lnSpc>
                <a:spcPct val="150000"/>
              </a:lnSpc>
              <a:spcBef>
                <a:spcPts val="1200"/>
              </a:spcBef>
              <a:spcAft>
                <a:spcPts val="1200"/>
              </a:spcAft>
              <a:buFont typeface="+mj-lt"/>
              <a:buAutoNum type="alphaLcPeriod"/>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2" name="Прямоугольник 1"/>
          <p:cNvSpPr/>
          <p:nvPr/>
        </p:nvSpPr>
        <p:spPr>
          <a:xfrm>
            <a:off x="4252401" y="591066"/>
            <a:ext cx="3481899" cy="523220"/>
          </a:xfrm>
          <a:prstGeom prst="rect">
            <a:avLst/>
          </a:prstGeom>
        </p:spPr>
        <p:txBody>
          <a:bodyPr wrap="square">
            <a:spAutoFit/>
          </a:bodyPr>
          <a:lstStyle/>
          <a:p>
            <a:endParaRPr lang="ru-RU" sz="2800" b="1" dirty="0"/>
          </a:p>
        </p:txBody>
      </p:sp>
      <p:sp>
        <p:nvSpPr>
          <p:cNvPr id="3" name="Прямоугольник 2"/>
          <p:cNvSpPr/>
          <p:nvPr/>
        </p:nvSpPr>
        <p:spPr>
          <a:xfrm>
            <a:off x="4252401" y="852676"/>
            <a:ext cx="3291399" cy="4647426"/>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800" b="1" dirty="0"/>
              <a:t>Example: US steel tariffs (2002, 2018)</a:t>
            </a:r>
            <a:endParaRPr lang="ru-RU" sz="2800" b="1" dirty="0"/>
          </a:p>
          <a:p>
            <a:endParaRPr lang="en-US" sz="2400" dirty="0" smtClean="0"/>
          </a:p>
          <a:p>
            <a:endParaRPr lang="en-US" sz="2400" dirty="0" smtClean="0"/>
          </a:p>
          <a:p>
            <a:pPr marL="342900" indent="-342900">
              <a:buFont typeface="Wingdings" panose="05000000000000000000" pitchFamily="2" charset="2"/>
              <a:buChar char="§"/>
            </a:pPr>
            <a:r>
              <a:rPr lang="en-US" sz="2400" dirty="0" smtClean="0"/>
              <a:t>Saved </a:t>
            </a:r>
            <a:r>
              <a:rPr lang="en-US" sz="2400" dirty="0"/>
              <a:t>~10,000 steel jobs.</a:t>
            </a:r>
          </a:p>
          <a:p>
            <a:pPr marL="342900" indent="-342900">
              <a:buFont typeface="Wingdings" panose="05000000000000000000" pitchFamily="2" charset="2"/>
              <a:buChar char="§"/>
            </a:pPr>
            <a:r>
              <a:rPr lang="en-US" sz="2400" dirty="0"/>
              <a:t>Cost downstream industries (auto parts, machinery, construction) ~200,000 jobs.</a:t>
            </a:r>
          </a:p>
          <a:p>
            <a:pPr marL="342900" indent="-342900">
              <a:buFont typeface="Wingdings" panose="05000000000000000000" pitchFamily="2" charset="2"/>
              <a:buChar char="§"/>
            </a:pPr>
            <a:r>
              <a:rPr lang="en-US" sz="2400" dirty="0"/>
              <a:t>Net job loss, not gain.</a:t>
            </a:r>
          </a:p>
        </p:txBody>
      </p:sp>
    </p:spTree>
    <p:extLst>
      <p:ext uri="{BB962C8B-B14F-4D97-AF65-F5344CB8AC3E}">
        <p14:creationId xmlns:p14="http://schemas.microsoft.com/office/powerpoint/2010/main" val="2115175783"/>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317156" y="267575"/>
            <a:ext cx="11557687" cy="743442"/>
          </a:xfrm>
        </p:spPr>
        <p:txBody>
          <a:bodyPr>
            <a:noAutofit/>
          </a:bodyPr>
          <a:lstStyle/>
          <a:p>
            <a:r>
              <a:rPr lang="en-US" sz="3600" b="1" dirty="0">
                <a:latin typeface="+mn-lt"/>
              </a:rPr>
              <a:t>Benefits of Protection – The Standard </a:t>
            </a:r>
            <a:r>
              <a:rPr lang="en-US" sz="3600" b="1" dirty="0" smtClean="0">
                <a:latin typeface="+mn-lt"/>
              </a:rPr>
              <a:t>Arguments</a:t>
            </a:r>
            <a:endParaRPr lang="ru-RU" sz="40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150717"/>
            <a:ext cx="7825958" cy="4979949"/>
          </a:xfrm>
        </p:spPr>
        <p:txBody>
          <a:bodyPr>
            <a:noAutofit/>
          </a:bodyPr>
          <a:lstStyle/>
          <a:p>
            <a:pPr marL="0" indent="0">
              <a:lnSpc>
                <a:spcPct val="150000"/>
              </a:lnSpc>
              <a:spcBef>
                <a:spcPts val="1200"/>
              </a:spcBef>
              <a:spcAft>
                <a:spcPts val="1200"/>
              </a:spcAft>
              <a:buNone/>
            </a:pPr>
            <a:r>
              <a:rPr lang="en-US" sz="2400" dirty="0"/>
              <a:t>While mainstream economics favors free trade, protectionist arguments exist but are mostly flawed. The </a:t>
            </a:r>
            <a:r>
              <a:rPr lang="en-US" sz="2400" b="1" dirty="0"/>
              <a:t>infant industry</a:t>
            </a:r>
            <a:r>
              <a:rPr lang="en-US" sz="2400" dirty="0"/>
              <a:t> argument is weak because protection is hard to remove and subsidies are superior (though South Korea succeeded). </a:t>
            </a:r>
            <a:r>
              <a:rPr lang="en-US" sz="2400" b="1" dirty="0"/>
              <a:t>National security</a:t>
            </a:r>
            <a:r>
              <a:rPr lang="en-US" sz="2400" dirty="0"/>
              <a:t> is often overused for non-strategic goods. A </a:t>
            </a:r>
            <a:r>
              <a:rPr lang="en-US" sz="2400" b="1" dirty="0"/>
              <a:t>terms of trade</a:t>
            </a:r>
            <a:r>
              <a:rPr lang="en-US" sz="2400" dirty="0"/>
              <a:t> argument works only for large countries but invites retaliation. </a:t>
            </a:r>
            <a:r>
              <a:rPr lang="en-US" sz="2400" b="1" dirty="0"/>
              <a:t>Second-best protection</a:t>
            </a:r>
            <a:r>
              <a:rPr lang="en-US" sz="2400" dirty="0"/>
              <a:t> is always inferior to direct subsidies. And </a:t>
            </a:r>
            <a:r>
              <a:rPr lang="en-US" sz="2400" b="1" dirty="0"/>
              <a:t>anti-dumping</a:t>
            </a:r>
            <a:r>
              <a:rPr lang="en-US" sz="2400" dirty="0"/>
              <a:t> frequently disguises protectionism.</a:t>
            </a: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49517248"/>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626058"/>
          </a:xfrm>
        </p:spPr>
        <p:txBody>
          <a:bodyPr>
            <a:noAutofit/>
          </a:bodyPr>
          <a:lstStyle/>
          <a:p>
            <a:r>
              <a:rPr lang="en-US" sz="3600" b="1" dirty="0">
                <a:latin typeface="+mn-lt"/>
              </a:rPr>
              <a:t>Empirical Evidence on Costs of </a:t>
            </a:r>
            <a:r>
              <a:rPr lang="en-US" sz="3600" b="1" dirty="0" smtClean="0">
                <a:latin typeface="+mn-lt"/>
              </a:rPr>
              <a:t>Protection</a:t>
            </a:r>
            <a:endParaRPr lang="ru-RU" sz="40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206500"/>
            <a:ext cx="5679658" cy="5108802"/>
          </a:xfrm>
        </p:spPr>
        <p:txBody>
          <a:bodyPr>
            <a:noAutofit/>
          </a:bodyPr>
          <a:lstStyle/>
          <a:p>
            <a:pPr marL="0" indent="0" algn="ctr">
              <a:buNone/>
            </a:pPr>
            <a:r>
              <a:rPr lang="en-US" sz="2800" b="1" dirty="0">
                <a:solidFill>
                  <a:srgbClr val="FF0000"/>
                </a:solidFill>
                <a:ea typeface="Calibri" panose="020F0502020204030204" pitchFamily="34" charset="0"/>
                <a:cs typeface="Times New Roman" panose="02020603050405020304" pitchFamily="18" charset="0"/>
              </a:rPr>
              <a:t>U</a:t>
            </a:r>
            <a:r>
              <a:rPr lang="en-US" sz="2800" b="1" dirty="0" smtClean="0">
                <a:solidFill>
                  <a:srgbClr val="FF0000"/>
                </a:solidFill>
              </a:rPr>
              <a:t>S </a:t>
            </a:r>
            <a:r>
              <a:rPr lang="en-US" sz="2800" b="1" dirty="0">
                <a:solidFill>
                  <a:srgbClr val="FF0000"/>
                </a:solidFill>
              </a:rPr>
              <a:t>Sugar Quotas</a:t>
            </a:r>
          </a:p>
          <a:p>
            <a:pPr>
              <a:buFont typeface="Wingdings" panose="05000000000000000000" pitchFamily="2" charset="2"/>
              <a:buChar char="§"/>
            </a:pPr>
            <a:r>
              <a:rPr lang="en-US" sz="2400" dirty="0">
                <a:solidFill>
                  <a:srgbClr val="0F1115"/>
                </a:solidFill>
              </a:rPr>
              <a:t>Policy: Restrictive import quotas since 1982.</a:t>
            </a:r>
          </a:p>
          <a:p>
            <a:pPr>
              <a:buFont typeface="Wingdings" panose="05000000000000000000" pitchFamily="2" charset="2"/>
              <a:buChar char="§"/>
            </a:pPr>
            <a:r>
              <a:rPr lang="en-US" sz="2400" b="1" dirty="0">
                <a:solidFill>
                  <a:srgbClr val="0F1115"/>
                </a:solidFill>
              </a:rPr>
              <a:t>US sugar price </a:t>
            </a:r>
            <a:r>
              <a:rPr lang="en-US" sz="2400" dirty="0">
                <a:solidFill>
                  <a:srgbClr val="0F1115"/>
                </a:solidFill>
              </a:rPr>
              <a:t>= 2–3× world price.</a:t>
            </a:r>
          </a:p>
          <a:p>
            <a:pPr>
              <a:buFont typeface="Wingdings" panose="05000000000000000000" pitchFamily="2" charset="2"/>
              <a:buChar char="§"/>
            </a:pPr>
            <a:r>
              <a:rPr lang="en-US" sz="2400" b="1" dirty="0">
                <a:solidFill>
                  <a:srgbClr val="0F1115"/>
                </a:solidFill>
              </a:rPr>
              <a:t>Consumer cos</a:t>
            </a:r>
            <a:r>
              <a:rPr lang="en-US" sz="2400" dirty="0">
                <a:solidFill>
                  <a:srgbClr val="0F1115"/>
                </a:solidFill>
              </a:rPr>
              <a:t>t: ~$3 billion per year.</a:t>
            </a:r>
          </a:p>
          <a:p>
            <a:pPr>
              <a:buFont typeface="Wingdings" panose="05000000000000000000" pitchFamily="2" charset="2"/>
              <a:buChar char="§"/>
            </a:pPr>
            <a:r>
              <a:rPr lang="en-US" sz="2400" b="1" dirty="0">
                <a:solidFill>
                  <a:srgbClr val="0F1115"/>
                </a:solidFill>
              </a:rPr>
              <a:t>Jobs saved</a:t>
            </a:r>
            <a:r>
              <a:rPr lang="en-US" sz="2400" dirty="0">
                <a:solidFill>
                  <a:srgbClr val="0F1115"/>
                </a:solidFill>
              </a:rPr>
              <a:t>: ~4,000 sugar farms.</a:t>
            </a:r>
          </a:p>
          <a:p>
            <a:pPr>
              <a:buFont typeface="Wingdings" panose="05000000000000000000" pitchFamily="2" charset="2"/>
              <a:buChar char="§"/>
            </a:pPr>
            <a:r>
              <a:rPr lang="en-US" sz="2400" b="1" dirty="0">
                <a:solidFill>
                  <a:srgbClr val="0F1115"/>
                </a:solidFill>
              </a:rPr>
              <a:t>Cost per job saved:</a:t>
            </a:r>
            <a:r>
              <a:rPr lang="en-US" sz="2400" dirty="0">
                <a:solidFill>
                  <a:srgbClr val="0F1115"/>
                </a:solidFill>
              </a:rPr>
              <a:t> ~$750,000/year (far above the farmer's average wage).</a:t>
            </a:r>
          </a:p>
          <a:p>
            <a:pPr>
              <a:buFont typeface="Wingdings" panose="05000000000000000000" pitchFamily="2" charset="2"/>
              <a:buChar char="§"/>
            </a:pPr>
            <a:r>
              <a:rPr lang="en-US" sz="2400" b="1" dirty="0">
                <a:solidFill>
                  <a:srgbClr val="0F1115"/>
                </a:solidFill>
              </a:rPr>
              <a:t>Downstream jobs lost: </a:t>
            </a:r>
            <a:r>
              <a:rPr lang="en-US" sz="2400" dirty="0">
                <a:solidFill>
                  <a:srgbClr val="0F1115"/>
                </a:solidFill>
              </a:rPr>
              <a:t>Candy makers and food processors relocate overseas.</a:t>
            </a: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47186195"/>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537158"/>
          </a:xfrm>
        </p:spPr>
        <p:txBody>
          <a:bodyPr>
            <a:noAutofit/>
          </a:bodyPr>
          <a:lstStyle/>
          <a:p>
            <a:r>
              <a:rPr lang="en-US" sz="3600" b="1" dirty="0">
                <a:latin typeface="+mn-lt"/>
              </a:rPr>
              <a:t> Summary Table – Costs vs. Benefits of </a:t>
            </a:r>
            <a:r>
              <a:rPr lang="en-US" sz="3600" b="1" dirty="0" smtClean="0">
                <a:latin typeface="+mn-lt"/>
              </a:rPr>
              <a:t>Protection</a:t>
            </a:r>
            <a:endParaRPr lang="ru-RU" sz="36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0" indent="0">
              <a:lnSpc>
                <a:spcPct val="150000"/>
              </a:lnSpc>
              <a:spcBef>
                <a:spcPts val="1200"/>
              </a:spcBef>
              <a:spcAft>
                <a:spcPts val="1200"/>
              </a:spcAft>
              <a:buNone/>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graphicFrame>
        <p:nvGraphicFramePr>
          <p:cNvPr id="2" name="Таблица 1"/>
          <p:cNvGraphicFramePr>
            <a:graphicFrameLocks noGrp="1"/>
          </p:cNvGraphicFramePr>
          <p:nvPr>
            <p:extLst>
              <p:ext uri="{D42A27DB-BD31-4B8C-83A1-F6EECF244321}">
                <p14:modId xmlns:p14="http://schemas.microsoft.com/office/powerpoint/2010/main" val="599881866"/>
              </p:ext>
            </p:extLst>
          </p:nvPr>
        </p:nvGraphicFramePr>
        <p:xfrm>
          <a:off x="572609" y="928900"/>
          <a:ext cx="7585871" cy="5397336"/>
        </p:xfrm>
        <a:graphic>
          <a:graphicData uri="http://schemas.openxmlformats.org/drawingml/2006/table">
            <a:tbl>
              <a:tblPr>
                <a:tableStyleId>{BDBED569-4797-4DF1-A0F4-6AAB3CD982D8}</a:tableStyleId>
              </a:tblPr>
              <a:tblGrid>
                <a:gridCol w="3267871">
                  <a:extLst>
                    <a:ext uri="{9D8B030D-6E8A-4147-A177-3AD203B41FA5}">
                      <a16:colId xmlns:a16="http://schemas.microsoft.com/office/drawing/2014/main" val="2675439891"/>
                    </a:ext>
                  </a:extLst>
                </a:gridCol>
                <a:gridCol w="4318000">
                  <a:extLst>
                    <a:ext uri="{9D8B030D-6E8A-4147-A177-3AD203B41FA5}">
                      <a16:colId xmlns:a16="http://schemas.microsoft.com/office/drawing/2014/main" val="219700180"/>
                    </a:ext>
                  </a:extLst>
                </a:gridCol>
              </a:tblGrid>
              <a:tr h="324036">
                <a:tc>
                  <a:txBody>
                    <a:bodyPr/>
                    <a:lstStyle/>
                    <a:p>
                      <a:pPr algn="l"/>
                      <a:r>
                        <a:rPr lang="en-BZ" sz="2800" b="1" dirty="0">
                          <a:effectLst/>
                        </a:rPr>
                        <a:t>Costs</a:t>
                      </a:r>
                      <a:endParaRPr lang="en-BZ" sz="2800" b="1" dirty="0">
                        <a:solidFill>
                          <a:srgbClr val="FF0000"/>
                        </a:solidFill>
                        <a:effectLst/>
                        <a:latin typeface="+mn-lt"/>
                      </a:endParaRPr>
                    </a:p>
                  </a:txBody>
                  <a:tcPr marL="69436" marR="92582" marT="57864" marB="57864" anchor="ctr">
                    <a:solidFill>
                      <a:srgbClr val="FFFF00"/>
                    </a:solidFill>
                  </a:tcPr>
                </a:tc>
                <a:tc>
                  <a:txBody>
                    <a:bodyPr/>
                    <a:lstStyle/>
                    <a:p>
                      <a:pPr algn="l"/>
                      <a:r>
                        <a:rPr lang="en-BZ" sz="2800" b="1" dirty="0">
                          <a:effectLst/>
                        </a:rPr>
                        <a:t>Benefits</a:t>
                      </a:r>
                      <a:endParaRPr lang="en-BZ" sz="2800" b="1" dirty="0">
                        <a:solidFill>
                          <a:srgbClr val="FF0000"/>
                        </a:solidFill>
                        <a:effectLst/>
                        <a:latin typeface="+mn-lt"/>
                      </a:endParaRPr>
                    </a:p>
                  </a:txBody>
                  <a:tcPr marL="92582" marR="92582" marT="57864" marB="57864" anchor="ctr">
                    <a:solidFill>
                      <a:srgbClr val="FFFF00"/>
                    </a:solidFill>
                  </a:tcPr>
                </a:tc>
                <a:extLst>
                  <a:ext uri="{0D108BD9-81ED-4DB2-BD59-A6C34878D82A}">
                    <a16:rowId xmlns:a16="http://schemas.microsoft.com/office/drawing/2014/main" val="3004503718"/>
                  </a:ext>
                </a:extLst>
              </a:tr>
              <a:tr h="740653">
                <a:tc>
                  <a:txBody>
                    <a:bodyPr/>
                    <a:lstStyle/>
                    <a:p>
                      <a:r>
                        <a:rPr lang="en-US" sz="2100" dirty="0">
                          <a:effectLst/>
                        </a:rPr>
                        <a:t>Deadweight loss (production &amp; consumption triangles)</a:t>
                      </a:r>
                      <a:endParaRPr lang="en-US" sz="2100" b="0" dirty="0">
                        <a:effectLst/>
                        <a:latin typeface="+mn-lt"/>
                      </a:endParaRPr>
                    </a:p>
                  </a:txBody>
                  <a:tcPr marL="69436" marR="92582" marT="57864" marB="57864" anchor="ctr"/>
                </a:tc>
                <a:tc>
                  <a:txBody>
                    <a:bodyPr/>
                    <a:lstStyle/>
                    <a:p>
                      <a:r>
                        <a:rPr lang="en-US" sz="2100" dirty="0">
                          <a:effectLst/>
                        </a:rPr>
                        <a:t>Potential terms of trade gain (large country only)</a:t>
                      </a:r>
                      <a:endParaRPr lang="en-US" sz="2100" b="0" dirty="0">
                        <a:effectLst/>
                        <a:latin typeface="+mn-lt"/>
                      </a:endParaRPr>
                    </a:p>
                  </a:txBody>
                  <a:tcPr marL="92582" marR="69436" marT="57864" marB="57864" anchor="ctr"/>
                </a:tc>
                <a:extLst>
                  <a:ext uri="{0D108BD9-81ED-4DB2-BD59-A6C34878D82A}">
                    <a16:rowId xmlns:a16="http://schemas.microsoft.com/office/drawing/2014/main" val="1979602558"/>
                  </a:ext>
                </a:extLst>
              </a:tr>
              <a:tr h="740653">
                <a:tc>
                  <a:txBody>
                    <a:bodyPr/>
                    <a:lstStyle/>
                    <a:p>
                      <a:r>
                        <a:rPr lang="en-BZ" sz="2100">
                          <a:effectLst/>
                        </a:rPr>
                        <a:t>Rent-seeking &amp; lobbying waste</a:t>
                      </a:r>
                      <a:endParaRPr lang="en-BZ" sz="2100" b="0">
                        <a:effectLst/>
                        <a:latin typeface="+mn-lt"/>
                      </a:endParaRPr>
                    </a:p>
                  </a:txBody>
                  <a:tcPr marL="69436" marR="92582" marT="57864" marB="57864" anchor="ctr"/>
                </a:tc>
                <a:tc>
                  <a:txBody>
                    <a:bodyPr/>
                    <a:lstStyle/>
                    <a:p>
                      <a:r>
                        <a:rPr lang="en-US" sz="2100" dirty="0">
                          <a:effectLst/>
                        </a:rPr>
                        <a:t>Infant industry maturation (rare, requires good governance)</a:t>
                      </a:r>
                      <a:endParaRPr lang="en-US" sz="2100" b="0" dirty="0">
                        <a:effectLst/>
                        <a:latin typeface="+mn-lt"/>
                      </a:endParaRPr>
                    </a:p>
                  </a:txBody>
                  <a:tcPr marL="92582" marR="69436" marT="57864" marB="57864" anchor="ctr"/>
                </a:tc>
                <a:extLst>
                  <a:ext uri="{0D108BD9-81ED-4DB2-BD59-A6C34878D82A}">
                    <a16:rowId xmlns:a16="http://schemas.microsoft.com/office/drawing/2014/main" val="973819944"/>
                  </a:ext>
                </a:extLst>
              </a:tr>
              <a:tr h="740653">
                <a:tc>
                  <a:txBody>
                    <a:bodyPr/>
                    <a:lstStyle/>
                    <a:p>
                      <a:r>
                        <a:rPr lang="en-US" sz="2100">
                          <a:effectLst/>
                        </a:rPr>
                        <a:t>Higher prices for consumers &amp; downstream firms</a:t>
                      </a:r>
                      <a:endParaRPr lang="en-US" sz="2100" b="0">
                        <a:effectLst/>
                        <a:latin typeface="+mn-lt"/>
                      </a:endParaRPr>
                    </a:p>
                  </a:txBody>
                  <a:tcPr marL="69436" marR="92582" marT="57864" marB="57864" anchor="ctr"/>
                </a:tc>
                <a:tc>
                  <a:txBody>
                    <a:bodyPr/>
                    <a:lstStyle/>
                    <a:p>
                      <a:r>
                        <a:rPr lang="en-US" sz="2100" dirty="0">
                          <a:effectLst/>
                        </a:rPr>
                        <a:t>National security (narrowly defined – e.g., defense only)</a:t>
                      </a:r>
                      <a:endParaRPr lang="en-US" sz="2100" b="0" dirty="0">
                        <a:effectLst/>
                        <a:latin typeface="+mn-lt"/>
                      </a:endParaRPr>
                    </a:p>
                  </a:txBody>
                  <a:tcPr marL="92582" marR="69436" marT="57864" marB="57864" anchor="ctr"/>
                </a:tc>
                <a:extLst>
                  <a:ext uri="{0D108BD9-81ED-4DB2-BD59-A6C34878D82A}">
                    <a16:rowId xmlns:a16="http://schemas.microsoft.com/office/drawing/2014/main" val="2264543821"/>
                  </a:ext>
                </a:extLst>
              </a:tr>
              <a:tr h="532345">
                <a:tc>
                  <a:txBody>
                    <a:bodyPr/>
                    <a:lstStyle/>
                    <a:p>
                      <a:r>
                        <a:rPr lang="en-BZ" sz="2100">
                          <a:effectLst/>
                        </a:rPr>
                        <a:t>Retaliation &amp; trade wars</a:t>
                      </a:r>
                      <a:endParaRPr lang="en-BZ" sz="2100" b="0">
                        <a:effectLst/>
                        <a:latin typeface="+mn-lt"/>
                      </a:endParaRPr>
                    </a:p>
                  </a:txBody>
                  <a:tcPr marL="69436" marR="92582" marT="57864" marB="57864" anchor="ctr"/>
                </a:tc>
                <a:tc>
                  <a:txBody>
                    <a:bodyPr/>
                    <a:lstStyle/>
                    <a:p>
                      <a:r>
                        <a:rPr lang="en-US" sz="2100" dirty="0">
                          <a:effectLst/>
                        </a:rPr>
                        <a:t>Political expediency (saving visible jobs)</a:t>
                      </a:r>
                      <a:endParaRPr lang="en-US" sz="2100" b="0" dirty="0">
                        <a:effectLst/>
                        <a:latin typeface="+mn-lt"/>
                      </a:endParaRPr>
                    </a:p>
                  </a:txBody>
                  <a:tcPr marL="92582" marR="69436" marT="57864" marB="57864" anchor="ctr"/>
                </a:tc>
                <a:extLst>
                  <a:ext uri="{0D108BD9-81ED-4DB2-BD59-A6C34878D82A}">
                    <a16:rowId xmlns:a16="http://schemas.microsoft.com/office/drawing/2014/main" val="3897642822"/>
                  </a:ext>
                </a:extLst>
              </a:tr>
              <a:tr h="740653">
                <a:tc>
                  <a:txBody>
                    <a:bodyPr/>
                    <a:lstStyle/>
                    <a:p>
                      <a:r>
                        <a:rPr lang="en-BZ" sz="2100">
                          <a:effectLst/>
                        </a:rPr>
                        <a:t>Reduced innovation &amp; X-inefficiency</a:t>
                      </a:r>
                      <a:endParaRPr lang="en-BZ" sz="2100" b="0">
                        <a:effectLst/>
                        <a:latin typeface="+mn-lt"/>
                      </a:endParaRPr>
                    </a:p>
                  </a:txBody>
                  <a:tcPr marL="69436" marR="92582" marT="57864" marB="57864" anchor="ctr"/>
                </a:tc>
                <a:tc>
                  <a:txBody>
                    <a:bodyPr/>
                    <a:lstStyle/>
                    <a:p>
                      <a:r>
                        <a:rPr lang="en-US" sz="2100" dirty="0">
                          <a:effectLst/>
                        </a:rPr>
                        <a:t>Income transfer to specific groups (e.g., steel workers)</a:t>
                      </a:r>
                      <a:endParaRPr lang="en-US" sz="2100" b="0" dirty="0">
                        <a:effectLst/>
                        <a:latin typeface="+mn-lt"/>
                      </a:endParaRPr>
                    </a:p>
                  </a:txBody>
                  <a:tcPr marL="92582" marR="69436" marT="57864" marB="57864" anchor="ctr"/>
                </a:tc>
                <a:extLst>
                  <a:ext uri="{0D108BD9-81ED-4DB2-BD59-A6C34878D82A}">
                    <a16:rowId xmlns:a16="http://schemas.microsoft.com/office/drawing/2014/main" val="2558863331"/>
                  </a:ext>
                </a:extLst>
              </a:tr>
              <a:tr h="532345">
                <a:tc>
                  <a:txBody>
                    <a:bodyPr/>
                    <a:lstStyle/>
                    <a:p>
                      <a:r>
                        <a:rPr lang="en-US" sz="2100">
                          <a:effectLst/>
                        </a:rPr>
                        <a:t>Net job loss in downstream sectors</a:t>
                      </a:r>
                      <a:endParaRPr lang="en-US" sz="2100" b="0">
                        <a:effectLst/>
                        <a:latin typeface="+mn-lt"/>
                      </a:endParaRPr>
                    </a:p>
                  </a:txBody>
                  <a:tcPr marL="69436" marR="92582" marT="57864" marB="57864" anchor="ctr"/>
                </a:tc>
                <a:tc>
                  <a:txBody>
                    <a:bodyPr/>
                    <a:lstStyle/>
                    <a:p>
                      <a:r>
                        <a:rPr lang="en-US" sz="2100" dirty="0">
                          <a:effectLst/>
                        </a:rPr>
                        <a:t>Anti-dumping against genuine predation (rare)</a:t>
                      </a:r>
                      <a:endParaRPr lang="en-US" sz="2100" b="0" dirty="0">
                        <a:effectLst/>
                        <a:latin typeface="+mn-lt"/>
                      </a:endParaRPr>
                    </a:p>
                  </a:txBody>
                  <a:tcPr marL="92582" marR="69436" marT="57864" marB="57864" anchor="ctr"/>
                </a:tc>
                <a:extLst>
                  <a:ext uri="{0D108BD9-81ED-4DB2-BD59-A6C34878D82A}">
                    <a16:rowId xmlns:a16="http://schemas.microsoft.com/office/drawing/2014/main" val="3580455507"/>
                  </a:ext>
                </a:extLst>
              </a:tr>
            </a:tbl>
          </a:graphicData>
        </a:graphic>
      </p:graphicFrame>
      <p:sp>
        <p:nvSpPr>
          <p:cNvPr id="3" name="Прямоугольник 2"/>
          <p:cNvSpPr/>
          <p:nvPr/>
        </p:nvSpPr>
        <p:spPr>
          <a:xfrm>
            <a:off x="8661400" y="952501"/>
            <a:ext cx="3035300" cy="3416320"/>
          </a:xfrm>
          <a:prstGeom prst="rect">
            <a:avLst/>
          </a:prstGeom>
        </p:spPr>
        <p:txBody>
          <a:bodyPr wrap="square">
            <a:spAutoFit/>
          </a:bodyPr>
          <a:lstStyle/>
          <a:p>
            <a:pPr algn="ctr"/>
            <a:r>
              <a:rPr lang="en-US" sz="2400" dirty="0">
                <a:solidFill>
                  <a:srgbClr val="0F1115"/>
                </a:solidFill>
              </a:rPr>
              <a:t>Most protectionist arguments fail cost-benefit analysis except in narrow, temporary, or large-country cases. Even then, a direct subsidy or adjustment assistance is usually superior.</a:t>
            </a:r>
            <a:endParaRPr lang="ru-RU" sz="2400" dirty="0"/>
          </a:p>
        </p:txBody>
      </p:sp>
    </p:spTree>
    <p:extLst>
      <p:ext uri="{BB962C8B-B14F-4D97-AF65-F5344CB8AC3E}">
        <p14:creationId xmlns:p14="http://schemas.microsoft.com/office/powerpoint/2010/main" val="2040564883"/>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1155013" y="2590800"/>
            <a:ext cx="10147987" cy="671551"/>
          </a:xfrm>
        </p:spPr>
        <p:txBody>
          <a:bodyPr>
            <a:noAutofit/>
          </a:bodyPr>
          <a:lstStyle/>
          <a:p>
            <a:r>
              <a:rPr lang="en-US" sz="4000" b="1" dirty="0" smtClean="0">
                <a:latin typeface="+mn-lt"/>
              </a:rPr>
              <a:t>Part 2. EFFECTIVE </a:t>
            </a:r>
            <a:r>
              <a:rPr lang="en-US" sz="4000" b="1" dirty="0">
                <a:latin typeface="+mn-lt"/>
              </a:rPr>
              <a:t>RATE OF PROTECTION (ERP</a:t>
            </a:r>
            <a:r>
              <a:rPr lang="en-US" sz="4000" b="1" dirty="0" smtClean="0">
                <a:latin typeface="+mn-lt"/>
              </a:rPr>
              <a:t>)</a:t>
            </a:r>
            <a:endParaRPr lang="ru-RU" sz="44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0" indent="0">
              <a:lnSpc>
                <a:spcPct val="150000"/>
              </a:lnSpc>
              <a:spcBef>
                <a:spcPts val="1200"/>
              </a:spcBef>
              <a:spcAft>
                <a:spcPts val="1200"/>
              </a:spcAft>
              <a:buNone/>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71639265"/>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b="1" dirty="0">
                <a:latin typeface="+mn-lt"/>
              </a:rPr>
              <a:t>Why Nominal Tariffs Are Misleading</a:t>
            </a:r>
            <a:endParaRPr lang="ru-RU" sz="36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6721058" cy="4681060"/>
          </a:xfrm>
        </p:spPr>
        <p:txBody>
          <a:bodyPr>
            <a:noAutofit/>
          </a:bodyPr>
          <a:lstStyle/>
          <a:p>
            <a:pPr marL="0" indent="0">
              <a:lnSpc>
                <a:spcPct val="150000"/>
              </a:lnSpc>
              <a:spcBef>
                <a:spcPts val="1200"/>
              </a:spcBef>
              <a:spcAft>
                <a:spcPts val="1200"/>
              </a:spcAft>
              <a:buNone/>
            </a:pPr>
            <a:r>
              <a:rPr lang="en-US" sz="2400" b="1" dirty="0"/>
              <a:t>Nominal tariffs on final goods underestimate true protection</a:t>
            </a:r>
            <a:r>
              <a:rPr lang="en-US" sz="2400" dirty="0"/>
              <a:t> when imported intermediates face low or zero tariffs. In global supply chains, a high final-good tariff combined with low input tariffs </a:t>
            </a:r>
            <a:r>
              <a:rPr lang="en-US" sz="2400" b="1" dirty="0"/>
              <a:t>magnifies protection for domestic value </a:t>
            </a:r>
            <a:r>
              <a:rPr lang="en-US" sz="2400" b="1" dirty="0" smtClean="0"/>
              <a:t>added,</a:t>
            </a:r>
            <a:r>
              <a:rPr lang="en-US" sz="2400" dirty="0" smtClean="0"/>
              <a:t> a </a:t>
            </a:r>
            <a:r>
              <a:rPr lang="en-US" sz="2400" dirty="0"/>
              <a:t>key insight from Week 2.</a:t>
            </a: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5857727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Lenovo\Downloads\Gemini_Generated_Image_cw7ydvcw7ydvcw7y.png"/>
          <p:cNvPicPr/>
          <p:nvPr/>
        </p:nvPicPr>
        <p:blipFill rotWithShape="1">
          <a:blip r:embed="rId2">
            <a:extLst>
              <a:ext uri="{28A0092B-C50C-407E-A947-70E740481C1C}">
                <a14:useLocalDpi xmlns:a14="http://schemas.microsoft.com/office/drawing/2010/main" val="0"/>
              </a:ext>
            </a:extLst>
          </a:blip>
          <a:srcRect t="11403" r="34024"/>
          <a:stretch/>
        </p:blipFill>
        <p:spPr bwMode="auto">
          <a:xfrm>
            <a:off x="873760" y="1747520"/>
            <a:ext cx="6207760" cy="4226560"/>
          </a:xfrm>
          <a:prstGeom prst="rect">
            <a:avLst/>
          </a:prstGeom>
          <a:noFill/>
          <a:ln>
            <a:solidFill>
              <a:schemeClr val="bg1">
                <a:lumMod val="95000"/>
              </a:schemeClr>
            </a:solidFill>
          </a:ln>
          <a:extLst>
            <a:ext uri="{53640926-AAD7-44D8-BBD7-CCE9431645EC}">
              <a14:shadowObscured xmlns:a14="http://schemas.microsoft.com/office/drawing/2010/main"/>
            </a:ext>
          </a:extLst>
        </p:spPr>
      </p:pic>
      <p:sp>
        <p:nvSpPr>
          <p:cNvPr id="3" name="Прямоугольник 2"/>
          <p:cNvSpPr/>
          <p:nvPr/>
        </p:nvSpPr>
        <p:spPr>
          <a:xfrm>
            <a:off x="985520" y="769035"/>
            <a:ext cx="6096000" cy="830997"/>
          </a:xfrm>
          <a:prstGeom prst="rect">
            <a:avLst/>
          </a:prstGeom>
        </p:spPr>
        <p:txBody>
          <a:bodyPr>
            <a:spAutoFit/>
          </a:bodyPr>
          <a:lstStyle/>
          <a:p>
            <a:r>
              <a:rPr lang="en-US" sz="2400" b="1" dirty="0" smtClean="0"/>
              <a:t>Figure 4. </a:t>
            </a:r>
            <a:r>
              <a:rPr lang="ru-RU" sz="2400" b="1" dirty="0" err="1" smtClean="0"/>
              <a:t>The</a:t>
            </a:r>
            <a:r>
              <a:rPr lang="ru-RU" sz="2400" b="1" dirty="0" smtClean="0"/>
              <a:t> </a:t>
            </a:r>
            <a:r>
              <a:rPr lang="ru-RU" sz="2400" b="1" dirty="0" err="1"/>
              <a:t>Effective</a:t>
            </a:r>
            <a:r>
              <a:rPr lang="ru-RU" sz="2400" b="1" dirty="0"/>
              <a:t> </a:t>
            </a:r>
            <a:r>
              <a:rPr lang="ru-RU" sz="2400" b="1" dirty="0" err="1"/>
              <a:t>Rate</a:t>
            </a:r>
            <a:r>
              <a:rPr lang="ru-RU" sz="2400" b="1" dirty="0"/>
              <a:t> </a:t>
            </a:r>
            <a:r>
              <a:rPr lang="ru-RU" sz="2400" b="1" dirty="0" err="1"/>
              <a:t>of</a:t>
            </a:r>
            <a:r>
              <a:rPr lang="ru-RU" sz="2400" b="1" dirty="0"/>
              <a:t> </a:t>
            </a:r>
            <a:r>
              <a:rPr lang="ru-RU" sz="2400" b="1" dirty="0" err="1"/>
              <a:t>Protection</a:t>
            </a:r>
            <a:r>
              <a:rPr lang="ru-RU" sz="2400" b="1" dirty="0"/>
              <a:t> </a:t>
            </a:r>
            <a:r>
              <a:rPr lang="ru-RU" sz="2400" b="1" dirty="0" err="1" smtClean="0"/>
              <a:t>on</a:t>
            </a:r>
            <a:r>
              <a:rPr lang="ru-RU" sz="2400" b="1" dirty="0" smtClean="0"/>
              <a:t> </a:t>
            </a:r>
            <a:r>
              <a:rPr lang="ru-RU" sz="2400" b="1" dirty="0" err="1"/>
              <a:t>Domestic</a:t>
            </a:r>
            <a:r>
              <a:rPr lang="ru-RU" sz="2400" b="1" dirty="0"/>
              <a:t> </a:t>
            </a:r>
            <a:r>
              <a:rPr lang="ru-RU" sz="2400" b="1" dirty="0" err="1"/>
              <a:t>Value</a:t>
            </a:r>
            <a:r>
              <a:rPr lang="ru-RU" sz="2400" b="1" dirty="0"/>
              <a:t> </a:t>
            </a:r>
            <a:r>
              <a:rPr lang="ru-RU" sz="2400" b="1" dirty="0" err="1"/>
              <a:t>Added</a:t>
            </a:r>
            <a:endParaRPr lang="ru-RU" sz="2400" b="1" dirty="0"/>
          </a:p>
        </p:txBody>
      </p:sp>
      <p:sp>
        <p:nvSpPr>
          <p:cNvPr id="4" name="Прямоугольник 3"/>
          <p:cNvSpPr/>
          <p:nvPr/>
        </p:nvSpPr>
        <p:spPr>
          <a:xfrm>
            <a:off x="873760" y="6019968"/>
            <a:ext cx="3006592" cy="369332"/>
          </a:xfrm>
          <a:prstGeom prst="rect">
            <a:avLst/>
          </a:prstGeom>
        </p:spPr>
        <p:txBody>
          <a:bodyPr wrap="none">
            <a:spAutoFit/>
          </a:bodyPr>
          <a:lstStyle/>
          <a:p>
            <a:pPr>
              <a:spcBef>
                <a:spcPts val="1200"/>
              </a:spcBef>
              <a:spcAft>
                <a:spcPts val="1200"/>
              </a:spcAft>
            </a:pPr>
            <a:r>
              <a:rPr lang="en-US" dirty="0"/>
              <a:t>Source: Created by the author</a:t>
            </a:r>
            <a:endParaRPr lang="en-US" sz="1400" dirty="0"/>
          </a:p>
        </p:txBody>
      </p:sp>
    </p:spTree>
    <p:extLst>
      <p:ext uri="{BB962C8B-B14F-4D97-AF65-F5344CB8AC3E}">
        <p14:creationId xmlns:p14="http://schemas.microsoft.com/office/powerpoint/2010/main" val="18634280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b="1" dirty="0">
                <a:latin typeface="+mn-lt"/>
              </a:rPr>
              <a:t>Example:</a:t>
            </a:r>
            <a:r>
              <a:rPr lang="en-US" dirty="0">
                <a:latin typeface="+mn-lt"/>
              </a:rPr>
              <a:t> A car has 70% imported parts.</a:t>
            </a:r>
            <a:endParaRPr lang="ru-RU" sz="36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514350" indent="-514350">
              <a:lnSpc>
                <a:spcPct val="100000"/>
              </a:lnSpc>
              <a:buFont typeface="+mj-lt"/>
              <a:buAutoNum type="arabicPeriod"/>
            </a:pPr>
            <a:r>
              <a:rPr lang="en-US" sz="2400" dirty="0" smtClean="0"/>
              <a:t>Nominal </a:t>
            </a:r>
            <a:r>
              <a:rPr lang="en-US" sz="2400" dirty="0"/>
              <a:t>tariff on cars = 10%.</a:t>
            </a:r>
          </a:p>
          <a:p>
            <a:pPr marL="514350" indent="-514350">
              <a:lnSpc>
                <a:spcPct val="100000"/>
              </a:lnSpc>
              <a:buFont typeface="+mj-lt"/>
              <a:buAutoNum type="arabicPeriod"/>
            </a:pPr>
            <a:r>
              <a:rPr lang="en-US" sz="2400" dirty="0"/>
              <a:t>Tariff on parts = 0%.</a:t>
            </a:r>
          </a:p>
          <a:p>
            <a:pPr>
              <a:lnSpc>
                <a:spcPct val="100000"/>
              </a:lnSpc>
            </a:pPr>
            <a:r>
              <a:rPr lang="en-US" sz="2400" dirty="0"/>
              <a:t>A 10% nominal tariff sounds low, but domestic value added gets much higher protection because the cost of imported inputs is unchanged while final price rises.</a:t>
            </a:r>
          </a:p>
          <a:p>
            <a:pPr>
              <a:lnSpc>
                <a:spcPct val="100000"/>
              </a:lnSpc>
            </a:pPr>
            <a:r>
              <a:rPr lang="en-US" sz="2400" b="1" dirty="0"/>
              <a:t>Effective rate of </a:t>
            </a:r>
            <a:r>
              <a:rPr lang="en-US" sz="2400" b="1" dirty="0" smtClean="0"/>
              <a:t>protection</a:t>
            </a:r>
            <a:r>
              <a:rPr lang="en-US" sz="2400" dirty="0" smtClean="0"/>
              <a:t> measures </a:t>
            </a:r>
            <a:r>
              <a:rPr lang="en-US" sz="2400" dirty="0"/>
              <a:t>protection on </a:t>
            </a:r>
            <a:r>
              <a:rPr lang="en-US" sz="2400" b="1" dirty="0"/>
              <a:t>value added</a:t>
            </a:r>
            <a:r>
              <a:rPr lang="en-US" sz="2400" dirty="0"/>
              <a:t>, not final price.</a:t>
            </a: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15985276"/>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990600" y="415342"/>
            <a:ext cx="10996129" cy="891209"/>
          </a:xfrm>
        </p:spPr>
        <p:txBody>
          <a:bodyPr>
            <a:noAutofit/>
          </a:bodyPr>
          <a:lstStyle/>
          <a:p>
            <a:r>
              <a:rPr lang="en-BZ" sz="3600" b="1" dirty="0">
                <a:latin typeface="+mn-lt"/>
              </a:rPr>
              <a:t>ERP </a:t>
            </a:r>
            <a:r>
              <a:rPr lang="en-BZ" sz="3600" b="1" dirty="0" smtClean="0">
                <a:latin typeface="+mn-lt"/>
              </a:rPr>
              <a:t>Formula</a:t>
            </a:r>
            <a:endParaRPr lang="ru-RU" sz="40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0" indent="0">
              <a:lnSpc>
                <a:spcPct val="150000"/>
              </a:lnSpc>
              <a:spcBef>
                <a:spcPts val="1200"/>
              </a:spcBef>
              <a:spcAft>
                <a:spcPts val="1200"/>
              </a:spcAft>
              <a:buNone/>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Рисунок 6"/>
          <p:cNvPicPr>
            <a:picLocks noChangeAspect="1"/>
          </p:cNvPicPr>
          <p:nvPr/>
        </p:nvPicPr>
        <p:blipFill>
          <a:blip r:embed="rId2"/>
          <a:stretch>
            <a:fillRect/>
          </a:stretch>
        </p:blipFill>
        <p:spPr>
          <a:xfrm>
            <a:off x="674053" y="1666613"/>
            <a:ext cx="4575676" cy="1394491"/>
          </a:xfrm>
          <a:prstGeom prst="rect">
            <a:avLst/>
          </a:prstGeom>
        </p:spPr>
      </p:pic>
      <p:sp>
        <p:nvSpPr>
          <p:cNvPr id="8" name="Прямоугольник 7"/>
          <p:cNvSpPr/>
          <p:nvPr/>
        </p:nvSpPr>
        <p:spPr>
          <a:xfrm>
            <a:off x="674053" y="3093475"/>
            <a:ext cx="6096000" cy="2251065"/>
          </a:xfrm>
          <a:prstGeom prst="rect">
            <a:avLst/>
          </a:prstGeom>
        </p:spPr>
        <p:txBody>
          <a:bodyPr>
            <a:spAutoFit/>
          </a:bodyPr>
          <a:lstStyle/>
          <a:p>
            <a:pPr>
              <a:lnSpc>
                <a:spcPct val="150000"/>
              </a:lnSpc>
            </a:pPr>
            <a:r>
              <a:rPr lang="en-US" sz="2400" dirty="0">
                <a:solidFill>
                  <a:srgbClr val="0F1115"/>
                </a:solidFill>
              </a:rPr>
              <a:t>ERP measures net tariff protection on domestic value added, rising when final-good tariffs exceed input tariffs and falling when input tariffs are higher.</a:t>
            </a:r>
            <a:endParaRPr lang="ru-RU" sz="2400" dirty="0"/>
          </a:p>
        </p:txBody>
      </p:sp>
    </p:spTree>
    <p:extLst>
      <p:ext uri="{BB962C8B-B14F-4D97-AF65-F5344CB8AC3E}">
        <p14:creationId xmlns:p14="http://schemas.microsoft.com/office/powerpoint/2010/main" val="2811385669"/>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BZ" sz="3600" b="1" dirty="0">
                <a:latin typeface="+mn-lt"/>
              </a:rPr>
              <a:t>Numerical Example 1 – ERP &gt; </a:t>
            </a:r>
            <a:r>
              <a:rPr lang="en-BZ" sz="3600" b="1" dirty="0" smtClean="0">
                <a:latin typeface="+mn-lt"/>
              </a:rPr>
              <a:t>Nominal</a:t>
            </a:r>
            <a:endParaRPr lang="ru-RU" sz="40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06551"/>
            <a:ext cx="8092658" cy="5008751"/>
          </a:xfrm>
        </p:spPr>
        <p:txBody>
          <a:bodyPr>
            <a:noAutofit/>
          </a:bodyPr>
          <a:lstStyle/>
          <a:p>
            <a:pPr>
              <a:lnSpc>
                <a:spcPct val="100000"/>
              </a:lnSpc>
              <a:buFont typeface="Wingdings" panose="05000000000000000000" pitchFamily="2" charset="2"/>
              <a:buChar char="§"/>
            </a:pPr>
            <a:r>
              <a:rPr lang="en-BZ" sz="2400" b="1" dirty="0"/>
              <a:t>Product:</a:t>
            </a:r>
            <a:r>
              <a:rPr lang="en-BZ" sz="2400" dirty="0"/>
              <a:t> Shirt</a:t>
            </a:r>
          </a:p>
          <a:p>
            <a:pPr>
              <a:lnSpc>
                <a:spcPct val="100000"/>
              </a:lnSpc>
              <a:buFont typeface="Wingdings" panose="05000000000000000000" pitchFamily="2" charset="2"/>
              <a:buChar char="§"/>
            </a:pPr>
            <a:r>
              <a:rPr lang="en-BZ" sz="2400" dirty="0"/>
              <a:t>World price = $100</a:t>
            </a:r>
          </a:p>
          <a:p>
            <a:pPr>
              <a:lnSpc>
                <a:spcPct val="100000"/>
              </a:lnSpc>
              <a:buFont typeface="Wingdings" panose="05000000000000000000" pitchFamily="2" charset="2"/>
              <a:buChar char="§"/>
            </a:pPr>
            <a:r>
              <a:rPr lang="en-BZ" sz="2400" dirty="0"/>
              <a:t>Inputs: Fabric (50% of cost, </a:t>
            </a:r>
            <a:r>
              <a:rPr lang="en-BZ" sz="2400" dirty="0" err="1"/>
              <a:t>af</a:t>
            </a:r>
            <a:r>
              <a:rPr lang="en-BZ" sz="2400" dirty="0"/>
              <a:t>=0.5</a:t>
            </a:r>
            <a:r>
              <a:rPr lang="en-BZ" sz="2400" i="1" dirty="0"/>
              <a:t>af</a:t>
            </a:r>
            <a:r>
              <a:rPr lang="en-BZ" sz="2400" dirty="0"/>
              <a:t>​=0.5), Buttons (10% of cost, ab=0.1</a:t>
            </a:r>
            <a:r>
              <a:rPr lang="en-BZ" sz="2400" i="1" dirty="0"/>
              <a:t>ab</a:t>
            </a:r>
            <a:r>
              <a:rPr lang="en-BZ" sz="2400" dirty="0"/>
              <a:t>​=0.1)</a:t>
            </a:r>
          </a:p>
          <a:p>
            <a:pPr>
              <a:lnSpc>
                <a:spcPct val="100000"/>
              </a:lnSpc>
              <a:buFont typeface="Wingdings" panose="05000000000000000000" pitchFamily="2" charset="2"/>
              <a:buChar char="§"/>
            </a:pPr>
            <a:r>
              <a:rPr lang="en-BZ" sz="2400" dirty="0"/>
              <a:t>Tariffs: Shirt = 20%, Fabric = 0%, Buttons = 0%</a:t>
            </a:r>
          </a:p>
          <a:p>
            <a:pPr>
              <a:lnSpc>
                <a:spcPct val="100000"/>
              </a:lnSpc>
              <a:buFont typeface="Wingdings" panose="05000000000000000000" pitchFamily="2" charset="2"/>
              <a:buChar char="§"/>
            </a:pPr>
            <a:r>
              <a:rPr lang="en-BZ" sz="2400" b="1" dirty="0"/>
              <a:t>Free trade VA</a:t>
            </a:r>
            <a:r>
              <a:rPr lang="en-BZ" sz="2400" dirty="0"/>
              <a:t> = 100−(50+10)=40100−(50+10)=40</a:t>
            </a:r>
            <a:br>
              <a:rPr lang="en-BZ" sz="2400" dirty="0"/>
            </a:br>
            <a:r>
              <a:rPr lang="en-BZ" sz="2400" b="1" dirty="0"/>
              <a:t>Protected VA</a:t>
            </a:r>
            <a:r>
              <a:rPr lang="en-BZ" sz="2400" dirty="0"/>
              <a:t> = 120−(50+10)=60120−(50+10)=60</a:t>
            </a:r>
            <a:br>
              <a:rPr lang="en-BZ" sz="2400" dirty="0"/>
            </a:br>
            <a:r>
              <a:rPr lang="en-BZ" sz="2400" b="1" dirty="0"/>
              <a:t>ERP</a:t>
            </a:r>
            <a:r>
              <a:rPr lang="en-BZ" sz="2400" dirty="0"/>
              <a:t> = (60−40)/40=0.50=50%(60−40)/40=0.50=50% (vs. nominal 20%)</a:t>
            </a:r>
          </a:p>
          <a:p>
            <a:pPr marL="0" indent="0">
              <a:lnSpc>
                <a:spcPct val="100000"/>
              </a:lnSpc>
              <a:buNone/>
            </a:pPr>
            <a:r>
              <a:rPr lang="en-BZ" sz="2400" dirty="0" smtClean="0"/>
              <a:t>Low </a:t>
            </a:r>
            <a:r>
              <a:rPr lang="en-BZ" sz="2400" dirty="0"/>
              <a:t>tariffs on inputs magnify protection on domestic value added. Domestic shirt producers benefit enormously.</a:t>
            </a:r>
          </a:p>
          <a:p>
            <a:pPr marL="0" indent="0">
              <a:lnSpc>
                <a:spcPct val="150000"/>
              </a:lnSpc>
              <a:spcBef>
                <a:spcPts val="1200"/>
              </a:spcBef>
              <a:spcAft>
                <a:spcPts val="1200"/>
              </a:spcAft>
              <a:buNone/>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81184963"/>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664158"/>
          </a:xfrm>
        </p:spPr>
        <p:txBody>
          <a:bodyPr>
            <a:noAutofit/>
          </a:bodyPr>
          <a:lstStyle/>
          <a:p>
            <a:r>
              <a:rPr lang="en-US" sz="3600" b="1" dirty="0">
                <a:latin typeface="+mn-lt"/>
              </a:rPr>
              <a:t>Numerical Example 2 – Negative ERP (</a:t>
            </a:r>
            <a:r>
              <a:rPr lang="en-US" sz="3600" b="1" dirty="0" err="1">
                <a:latin typeface="+mn-lt"/>
              </a:rPr>
              <a:t>Disprotection</a:t>
            </a:r>
            <a:r>
              <a:rPr lang="en-US" sz="3600" b="1" dirty="0" smtClean="0">
                <a:latin typeface="+mn-lt"/>
              </a:rPr>
              <a:t>)</a:t>
            </a:r>
            <a:endParaRPr lang="ru-RU" sz="40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282700"/>
            <a:ext cx="8816558" cy="5032602"/>
          </a:xfrm>
        </p:spPr>
        <p:txBody>
          <a:bodyPr>
            <a:noAutofit/>
          </a:bodyPr>
          <a:lstStyle/>
          <a:p>
            <a:pPr marL="0" indent="0">
              <a:lnSpc>
                <a:spcPct val="100000"/>
              </a:lnSpc>
              <a:buNone/>
            </a:pPr>
            <a:r>
              <a:rPr lang="en-US" sz="2400" b="1" dirty="0"/>
              <a:t>Product:</a:t>
            </a:r>
            <a:r>
              <a:rPr lang="en-US" sz="2400" dirty="0"/>
              <a:t> Computer</a:t>
            </a:r>
          </a:p>
          <a:p>
            <a:pPr marL="0" indent="0">
              <a:lnSpc>
                <a:spcPct val="100000"/>
              </a:lnSpc>
              <a:buNone/>
            </a:pPr>
            <a:r>
              <a:rPr lang="en-US" sz="2400" dirty="0"/>
              <a:t>World price = $1000</a:t>
            </a:r>
          </a:p>
          <a:p>
            <a:pPr marL="0" indent="0">
              <a:lnSpc>
                <a:spcPct val="100000"/>
              </a:lnSpc>
              <a:buNone/>
            </a:pPr>
            <a:r>
              <a:rPr lang="en-US" sz="2400" dirty="0"/>
              <a:t>Inputs: Chips (60% of cost, ac=0.6</a:t>
            </a:r>
            <a:r>
              <a:rPr lang="en-US" sz="2400" i="1" dirty="0"/>
              <a:t>ac</a:t>
            </a:r>
            <a:r>
              <a:rPr lang="en-US" sz="2400" dirty="0"/>
              <a:t>​=0.6)</a:t>
            </a:r>
          </a:p>
          <a:p>
            <a:pPr marL="0" indent="0">
              <a:lnSpc>
                <a:spcPct val="100000"/>
              </a:lnSpc>
              <a:buNone/>
            </a:pPr>
            <a:r>
              <a:rPr lang="en-US" sz="2400" dirty="0"/>
              <a:t>Tariffs: Computer = 5%, Chips = 20%</a:t>
            </a:r>
          </a:p>
          <a:p>
            <a:pPr marL="0" indent="0">
              <a:lnSpc>
                <a:spcPct val="100000"/>
              </a:lnSpc>
              <a:buNone/>
            </a:pPr>
            <a:r>
              <a:rPr lang="en-US" sz="2400" b="1" dirty="0"/>
              <a:t>Free trade VA</a:t>
            </a:r>
            <a:r>
              <a:rPr lang="en-US" sz="2400" dirty="0"/>
              <a:t> = 1000−600=4001000−600=400</a:t>
            </a:r>
            <a:br>
              <a:rPr lang="en-US" sz="2400" dirty="0"/>
            </a:br>
            <a:r>
              <a:rPr lang="en-US" sz="2400" b="1" dirty="0"/>
              <a:t>Protected VA</a:t>
            </a:r>
            <a:r>
              <a:rPr lang="en-US" sz="2400" dirty="0"/>
              <a:t> = 1050−720=3301050−720=330</a:t>
            </a:r>
            <a:br>
              <a:rPr lang="en-US" sz="2400" dirty="0"/>
            </a:br>
            <a:r>
              <a:rPr lang="en-US" sz="2400" b="1" dirty="0"/>
              <a:t>ERP</a:t>
            </a:r>
            <a:r>
              <a:rPr lang="en-US" sz="2400" dirty="0"/>
              <a:t> = (330−400)/400=−17.5%(330−400)/400=−17.5%</a:t>
            </a:r>
          </a:p>
          <a:p>
            <a:pPr marL="0" indent="0">
              <a:lnSpc>
                <a:spcPct val="100000"/>
              </a:lnSpc>
              <a:buNone/>
            </a:pPr>
            <a:endParaRPr lang="en-US" sz="1400" dirty="0" smtClean="0"/>
          </a:p>
          <a:p>
            <a:pPr marL="0" indent="0">
              <a:lnSpc>
                <a:spcPct val="100000"/>
              </a:lnSpc>
              <a:buNone/>
            </a:pPr>
            <a:r>
              <a:rPr lang="en-US" sz="2400" dirty="0" smtClean="0"/>
              <a:t>High </a:t>
            </a:r>
            <a:r>
              <a:rPr lang="en-US" sz="2400" dirty="0"/>
              <a:t>tariff on inputs destroys domestic value added. This is called </a:t>
            </a:r>
            <a:r>
              <a:rPr lang="en-US" sz="2400" b="1" dirty="0"/>
              <a:t>tariff escalation in reverse</a:t>
            </a:r>
            <a:r>
              <a:rPr lang="en-US" sz="2400" dirty="0"/>
              <a:t> – discourages domestic assembly. Common in developing countries that tax imported machinery</a:t>
            </a:r>
            <a:r>
              <a:rPr lang="en-US" sz="2400" dirty="0" smtClean="0"/>
              <a:t>.</a:t>
            </a: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4615624"/>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b="1" dirty="0">
                <a:latin typeface="+mn-lt"/>
              </a:rPr>
              <a:t>Tariff Escalation and Policy </a:t>
            </a:r>
            <a:r>
              <a:rPr lang="en-US" sz="3600" b="1" dirty="0" smtClean="0">
                <a:latin typeface="+mn-lt"/>
              </a:rPr>
              <a:t>Implications</a:t>
            </a:r>
            <a:endParaRPr lang="ru-RU" sz="40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173038" indent="0">
              <a:lnSpc>
                <a:spcPct val="150000"/>
              </a:lnSpc>
              <a:buNone/>
            </a:pPr>
            <a:r>
              <a:rPr lang="en-US" b="1" dirty="0" smtClean="0"/>
              <a:t>Tariff escalation</a:t>
            </a:r>
            <a:r>
              <a:rPr lang="en-US" dirty="0"/>
              <a:t> </a:t>
            </a:r>
            <a:r>
              <a:rPr lang="en-US" dirty="0" smtClean="0"/>
              <a:t>higher </a:t>
            </a:r>
            <a:r>
              <a:rPr lang="en-US" dirty="0"/>
              <a:t>tariffs on final goods than on </a:t>
            </a:r>
            <a:r>
              <a:rPr lang="en-US" dirty="0" smtClean="0"/>
              <a:t>inputs boosts </a:t>
            </a:r>
            <a:r>
              <a:rPr lang="en-US" dirty="0"/>
              <a:t>domestic final production in developed countries but harms developing nations, whose processed exports face high tariffs on their value added.</a:t>
            </a: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51272467"/>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b="1" dirty="0" smtClean="0">
                <a:latin typeface="+mn-lt"/>
              </a:rPr>
              <a:t>Example </a:t>
            </a:r>
            <a:endParaRPr lang="ru-RU" sz="36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173038" indent="0">
              <a:lnSpc>
                <a:spcPct val="150000"/>
              </a:lnSpc>
              <a:buNone/>
            </a:pPr>
            <a:r>
              <a:rPr lang="en-US" sz="2400" dirty="0" smtClean="0"/>
              <a:t>Tariffs </a:t>
            </a:r>
            <a:r>
              <a:rPr lang="en-US" sz="2400" dirty="0"/>
              <a:t>rise from 0% on raw cocoa to 20% on chocolate bars, trapping developing countries as raw material exporters. The Doha Round tried but failed to reduce this escalation. </a:t>
            </a:r>
            <a:endParaRPr lang="en-US" sz="2400" dirty="0" smtClean="0"/>
          </a:p>
          <a:p>
            <a:pPr marL="173038" indent="0">
              <a:lnSpc>
                <a:spcPct val="150000"/>
              </a:lnSpc>
              <a:buNone/>
            </a:pPr>
            <a:r>
              <a:rPr lang="en-US" sz="2400" b="1" dirty="0" smtClean="0"/>
              <a:t>For </a:t>
            </a:r>
            <a:r>
              <a:rPr lang="en-US" sz="2400" b="1" dirty="0"/>
              <a:t>policymakers:</a:t>
            </a:r>
            <a:r>
              <a:rPr lang="en-US" sz="2400" dirty="0"/>
              <a:t> High ERP (&gt;50%) signals heavy, likely inefficient protection.</a:t>
            </a:r>
            <a:endParaRPr lang="en-US" sz="18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5483583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b="1" dirty="0">
                <a:latin typeface="+mn-lt"/>
              </a:rPr>
              <a:t>ERP – Summary Table for </a:t>
            </a:r>
            <a:r>
              <a:rPr lang="en-US" sz="3600" b="1" dirty="0" smtClean="0">
                <a:latin typeface="+mn-lt"/>
              </a:rPr>
              <a:t>Exam</a:t>
            </a:r>
            <a:endParaRPr lang="ru-RU" sz="4000" b="1" dirty="0">
              <a:latin typeface="+mn-lt"/>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graphicFrame>
        <p:nvGraphicFramePr>
          <p:cNvPr id="2" name="Таблица 1"/>
          <p:cNvGraphicFramePr>
            <a:graphicFrameLocks noGrp="1"/>
          </p:cNvGraphicFramePr>
          <p:nvPr>
            <p:extLst>
              <p:ext uri="{D42A27DB-BD31-4B8C-83A1-F6EECF244321}">
                <p14:modId xmlns:p14="http://schemas.microsoft.com/office/powerpoint/2010/main" val="372914444"/>
              </p:ext>
            </p:extLst>
          </p:nvPr>
        </p:nvGraphicFramePr>
        <p:xfrm>
          <a:off x="528759" y="1340593"/>
          <a:ext cx="8056440" cy="4726761"/>
        </p:xfrm>
        <a:graphic>
          <a:graphicData uri="http://schemas.openxmlformats.org/drawingml/2006/table">
            <a:tbl>
              <a:tblPr>
                <a:tableStyleId>{C4B1156A-380E-4F78-BDF5-A606A8083BF9}</a:tableStyleId>
              </a:tblPr>
              <a:tblGrid>
                <a:gridCol w="2685480">
                  <a:extLst>
                    <a:ext uri="{9D8B030D-6E8A-4147-A177-3AD203B41FA5}">
                      <a16:colId xmlns:a16="http://schemas.microsoft.com/office/drawing/2014/main" val="1942691036"/>
                    </a:ext>
                  </a:extLst>
                </a:gridCol>
                <a:gridCol w="1929261">
                  <a:extLst>
                    <a:ext uri="{9D8B030D-6E8A-4147-A177-3AD203B41FA5}">
                      <a16:colId xmlns:a16="http://schemas.microsoft.com/office/drawing/2014/main" val="3309881886"/>
                    </a:ext>
                  </a:extLst>
                </a:gridCol>
                <a:gridCol w="3441699">
                  <a:extLst>
                    <a:ext uri="{9D8B030D-6E8A-4147-A177-3AD203B41FA5}">
                      <a16:colId xmlns:a16="http://schemas.microsoft.com/office/drawing/2014/main" val="2347520866"/>
                    </a:ext>
                  </a:extLst>
                </a:gridCol>
              </a:tblGrid>
              <a:tr h="476575">
                <a:tc>
                  <a:txBody>
                    <a:bodyPr/>
                    <a:lstStyle/>
                    <a:p>
                      <a:pPr algn="l"/>
                      <a:r>
                        <a:rPr lang="en-BZ" sz="2100" b="1" dirty="0">
                          <a:effectLst/>
                        </a:rPr>
                        <a:t>Condition</a:t>
                      </a:r>
                      <a:endParaRPr lang="en-BZ" sz="2100" b="1" dirty="0">
                        <a:effectLst/>
                        <a:latin typeface="+mn-lt"/>
                      </a:endParaRPr>
                    </a:p>
                  </a:txBody>
                  <a:tcPr marL="62162" marR="82883" marT="51802" marB="51802" anchor="ctr"/>
                </a:tc>
                <a:tc>
                  <a:txBody>
                    <a:bodyPr/>
                    <a:lstStyle/>
                    <a:p>
                      <a:pPr algn="l"/>
                      <a:r>
                        <a:rPr lang="en-BZ" sz="2100" b="1" dirty="0">
                          <a:effectLst/>
                        </a:rPr>
                        <a:t>ERP relative to nominal</a:t>
                      </a:r>
                      <a:endParaRPr lang="en-BZ" sz="2100" b="1" dirty="0">
                        <a:effectLst/>
                        <a:latin typeface="+mn-lt"/>
                      </a:endParaRPr>
                    </a:p>
                  </a:txBody>
                  <a:tcPr marL="82883" marR="82883" marT="51802" marB="51802" anchor="ctr"/>
                </a:tc>
                <a:tc>
                  <a:txBody>
                    <a:bodyPr/>
                    <a:lstStyle/>
                    <a:p>
                      <a:pPr algn="l"/>
                      <a:r>
                        <a:rPr lang="en-BZ" sz="2100" b="1" dirty="0">
                          <a:effectLst/>
                        </a:rPr>
                        <a:t>Interpretation</a:t>
                      </a:r>
                      <a:endParaRPr lang="en-BZ" sz="2100" b="1" dirty="0">
                        <a:effectLst/>
                        <a:latin typeface="+mn-lt"/>
                      </a:endParaRPr>
                    </a:p>
                  </a:txBody>
                  <a:tcPr marL="82883" marR="82883" marT="51802" marB="51802" anchor="ctr"/>
                </a:tc>
                <a:extLst>
                  <a:ext uri="{0D108BD9-81ED-4DB2-BD59-A6C34878D82A}">
                    <a16:rowId xmlns:a16="http://schemas.microsoft.com/office/drawing/2014/main" val="3645077642"/>
                  </a:ext>
                </a:extLst>
              </a:tr>
              <a:tr h="663061">
                <a:tc>
                  <a:txBody>
                    <a:bodyPr/>
                    <a:lstStyle/>
                    <a:p>
                      <a:r>
                        <a:rPr lang="en-BZ" sz="2100">
                          <a:effectLst/>
                        </a:rPr>
                        <a:t>No imported inputs (∑ai=0∑ai​=0)</a:t>
                      </a:r>
                      <a:endParaRPr lang="en-BZ" sz="2100" b="0">
                        <a:effectLst/>
                        <a:latin typeface="+mn-lt"/>
                      </a:endParaRPr>
                    </a:p>
                  </a:txBody>
                  <a:tcPr marL="62162" marR="82883" marT="51802" marB="51802" anchor="ctr"/>
                </a:tc>
                <a:tc>
                  <a:txBody>
                    <a:bodyPr/>
                    <a:lstStyle/>
                    <a:p>
                      <a:r>
                        <a:rPr lang="en-BZ" sz="2100" dirty="0">
                          <a:effectLst/>
                        </a:rPr>
                        <a:t>ERP = </a:t>
                      </a:r>
                      <a:r>
                        <a:rPr lang="en-BZ" sz="2100" dirty="0" err="1" smtClean="0">
                          <a:effectLst/>
                        </a:rPr>
                        <a:t>tf</a:t>
                      </a:r>
                      <a:r>
                        <a:rPr lang="en-BZ" sz="2100" dirty="0">
                          <a:effectLst/>
                        </a:rPr>
                        <a:t>​</a:t>
                      </a:r>
                      <a:endParaRPr lang="en-BZ" sz="2100" b="0" dirty="0">
                        <a:effectLst/>
                        <a:latin typeface="+mn-lt"/>
                      </a:endParaRPr>
                    </a:p>
                  </a:txBody>
                  <a:tcPr marL="82883" marR="82883" marT="51802" marB="51802" anchor="ctr"/>
                </a:tc>
                <a:tc>
                  <a:txBody>
                    <a:bodyPr/>
                    <a:lstStyle/>
                    <a:p>
                      <a:r>
                        <a:rPr lang="en-BZ" sz="2100">
                          <a:effectLst/>
                        </a:rPr>
                        <a:t>Simple case – nominal = effective</a:t>
                      </a:r>
                      <a:endParaRPr lang="en-BZ" sz="2100" b="0">
                        <a:effectLst/>
                        <a:latin typeface="+mn-lt"/>
                      </a:endParaRPr>
                    </a:p>
                  </a:txBody>
                  <a:tcPr marL="82883" marR="62162" marT="51802" marB="51802" anchor="ctr"/>
                </a:tc>
                <a:extLst>
                  <a:ext uri="{0D108BD9-81ED-4DB2-BD59-A6C34878D82A}">
                    <a16:rowId xmlns:a16="http://schemas.microsoft.com/office/drawing/2014/main" val="4254992002"/>
                  </a:ext>
                </a:extLst>
              </a:tr>
              <a:tr h="1036033">
                <a:tc>
                  <a:txBody>
                    <a:bodyPr/>
                    <a:lstStyle/>
                    <a:p>
                      <a:r>
                        <a:rPr lang="en-US" sz="2100">
                          <a:effectLst/>
                        </a:rPr>
                        <a:t>Low input tariffs, high final tariff</a:t>
                      </a:r>
                      <a:endParaRPr lang="en-US" sz="2100" b="0">
                        <a:effectLst/>
                        <a:latin typeface="+mn-lt"/>
                      </a:endParaRPr>
                    </a:p>
                  </a:txBody>
                  <a:tcPr marL="62162" marR="82883" marT="51802" marB="51802" anchor="ctr"/>
                </a:tc>
                <a:tc>
                  <a:txBody>
                    <a:bodyPr/>
                    <a:lstStyle/>
                    <a:p>
                      <a:r>
                        <a:rPr lang="en-BZ" sz="2100" dirty="0">
                          <a:effectLst/>
                        </a:rPr>
                        <a:t>ERP &gt; </a:t>
                      </a:r>
                      <a:r>
                        <a:rPr lang="en-BZ" sz="2100" dirty="0" err="1" smtClean="0">
                          <a:effectLst/>
                        </a:rPr>
                        <a:t>tf</a:t>
                      </a:r>
                      <a:r>
                        <a:rPr lang="en-BZ" sz="2100" dirty="0">
                          <a:effectLst/>
                        </a:rPr>
                        <a:t>​</a:t>
                      </a:r>
                      <a:endParaRPr lang="en-BZ" sz="2100" b="0" dirty="0">
                        <a:effectLst/>
                        <a:latin typeface="+mn-lt"/>
                      </a:endParaRPr>
                    </a:p>
                  </a:txBody>
                  <a:tcPr marL="82883" marR="82883" marT="51802" marB="51802" anchor="ctr"/>
                </a:tc>
                <a:tc>
                  <a:txBody>
                    <a:bodyPr/>
                    <a:lstStyle/>
                    <a:p>
                      <a:r>
                        <a:rPr lang="en-US" sz="2100">
                          <a:effectLst/>
                        </a:rPr>
                        <a:t>High effective protection (common in developed countries)</a:t>
                      </a:r>
                      <a:endParaRPr lang="en-US" sz="2100" b="0">
                        <a:effectLst/>
                        <a:latin typeface="+mn-lt"/>
                      </a:endParaRPr>
                    </a:p>
                  </a:txBody>
                  <a:tcPr marL="82883" marR="62162" marT="51802" marB="51802" anchor="ctr"/>
                </a:tc>
                <a:extLst>
                  <a:ext uri="{0D108BD9-81ED-4DB2-BD59-A6C34878D82A}">
                    <a16:rowId xmlns:a16="http://schemas.microsoft.com/office/drawing/2014/main" val="4233079531"/>
                  </a:ext>
                </a:extLst>
              </a:tr>
              <a:tr h="849547">
                <a:tc>
                  <a:txBody>
                    <a:bodyPr/>
                    <a:lstStyle/>
                    <a:p>
                      <a:r>
                        <a:rPr lang="en-US" sz="2100">
                          <a:effectLst/>
                        </a:rPr>
                        <a:t>High input tariffs, low final tariff</a:t>
                      </a:r>
                      <a:endParaRPr lang="en-US" sz="2100" b="0">
                        <a:effectLst/>
                        <a:latin typeface="+mn-lt"/>
                      </a:endParaRPr>
                    </a:p>
                  </a:txBody>
                  <a:tcPr marL="62162" marR="82883" marT="51802" marB="51802" anchor="ctr"/>
                </a:tc>
                <a:tc>
                  <a:txBody>
                    <a:bodyPr/>
                    <a:lstStyle/>
                    <a:p>
                      <a:r>
                        <a:rPr lang="en-BZ" sz="2100" dirty="0">
                          <a:effectLst/>
                        </a:rPr>
                        <a:t>ERP &lt; </a:t>
                      </a:r>
                      <a:r>
                        <a:rPr lang="en-BZ" sz="2100" dirty="0" err="1" smtClean="0">
                          <a:effectLst/>
                        </a:rPr>
                        <a:t>tf</a:t>
                      </a:r>
                      <a:r>
                        <a:rPr lang="en-BZ" sz="2100" dirty="0">
                          <a:effectLst/>
                        </a:rPr>
                        <a:t>​ (even negative)</a:t>
                      </a:r>
                      <a:endParaRPr lang="en-BZ" sz="2100" b="0" dirty="0">
                        <a:effectLst/>
                        <a:latin typeface="+mn-lt"/>
                      </a:endParaRPr>
                    </a:p>
                  </a:txBody>
                  <a:tcPr marL="82883" marR="82883" marT="51802" marB="51802" anchor="ctr"/>
                </a:tc>
                <a:tc>
                  <a:txBody>
                    <a:bodyPr/>
                    <a:lstStyle/>
                    <a:p>
                      <a:r>
                        <a:rPr lang="en-US" sz="2100">
                          <a:effectLst/>
                        </a:rPr>
                        <a:t>Disprotection (common in developing countries)</a:t>
                      </a:r>
                      <a:endParaRPr lang="en-US" sz="2100" b="0">
                        <a:effectLst/>
                        <a:latin typeface="+mn-lt"/>
                      </a:endParaRPr>
                    </a:p>
                  </a:txBody>
                  <a:tcPr marL="82883" marR="62162" marT="51802" marB="51802" anchor="ctr"/>
                </a:tc>
                <a:extLst>
                  <a:ext uri="{0D108BD9-81ED-4DB2-BD59-A6C34878D82A}">
                    <a16:rowId xmlns:a16="http://schemas.microsoft.com/office/drawing/2014/main" val="154696426"/>
                  </a:ext>
                </a:extLst>
              </a:tr>
              <a:tr h="476575">
                <a:tc>
                  <a:txBody>
                    <a:bodyPr/>
                    <a:lstStyle/>
                    <a:p>
                      <a:r>
                        <a:rPr lang="en-BZ" sz="2100" dirty="0" err="1">
                          <a:effectLst/>
                        </a:rPr>
                        <a:t>tf</a:t>
                      </a:r>
                      <a:r>
                        <a:rPr lang="en-BZ" sz="2100" dirty="0">
                          <a:effectLst/>
                        </a:rPr>
                        <a:t>=∑</a:t>
                      </a:r>
                      <a:r>
                        <a:rPr lang="en-BZ" sz="2100" dirty="0" err="1" smtClean="0">
                          <a:effectLst/>
                        </a:rPr>
                        <a:t>ait∑</a:t>
                      </a:r>
                      <a:r>
                        <a:rPr lang="en-BZ" sz="2100" dirty="0" err="1">
                          <a:effectLst/>
                        </a:rPr>
                        <a:t>ai</a:t>
                      </a:r>
                      <a:r>
                        <a:rPr lang="en-BZ" sz="2100" dirty="0">
                          <a:effectLst/>
                        </a:rPr>
                        <a:t>​</a:t>
                      </a:r>
                      <a:r>
                        <a:rPr lang="en-BZ" sz="2100" dirty="0" err="1">
                          <a:effectLst/>
                        </a:rPr>
                        <a:t>ti</a:t>
                      </a:r>
                      <a:r>
                        <a:rPr lang="en-BZ" sz="2100" dirty="0">
                          <a:effectLst/>
                        </a:rPr>
                        <a:t>​</a:t>
                      </a:r>
                      <a:endParaRPr lang="en-BZ" sz="2100" b="0" dirty="0">
                        <a:effectLst/>
                        <a:latin typeface="+mn-lt"/>
                      </a:endParaRPr>
                    </a:p>
                  </a:txBody>
                  <a:tcPr marL="62162" marR="82883" marT="51802" marB="51802" anchor="ctr"/>
                </a:tc>
                <a:tc>
                  <a:txBody>
                    <a:bodyPr/>
                    <a:lstStyle/>
                    <a:p>
                      <a:r>
                        <a:rPr lang="en-BZ" sz="2100">
                          <a:effectLst/>
                        </a:rPr>
                        <a:t>ERP = 0</a:t>
                      </a:r>
                      <a:endParaRPr lang="en-BZ" sz="2100" b="0">
                        <a:effectLst/>
                        <a:latin typeface="+mn-lt"/>
                      </a:endParaRPr>
                    </a:p>
                  </a:txBody>
                  <a:tcPr marL="82883" marR="82883" marT="51802" marB="51802" anchor="ctr"/>
                </a:tc>
                <a:tc>
                  <a:txBody>
                    <a:bodyPr/>
                    <a:lstStyle/>
                    <a:p>
                      <a:r>
                        <a:rPr lang="en-US" sz="2100">
                          <a:effectLst/>
                        </a:rPr>
                        <a:t>No protection of value added</a:t>
                      </a:r>
                      <a:endParaRPr lang="en-US" sz="2100" b="0">
                        <a:effectLst/>
                        <a:latin typeface="+mn-lt"/>
                      </a:endParaRPr>
                    </a:p>
                  </a:txBody>
                  <a:tcPr marL="82883" marR="62162" marT="51802" marB="51802" anchor="ctr"/>
                </a:tc>
                <a:extLst>
                  <a:ext uri="{0D108BD9-81ED-4DB2-BD59-A6C34878D82A}">
                    <a16:rowId xmlns:a16="http://schemas.microsoft.com/office/drawing/2014/main" val="776131339"/>
                  </a:ext>
                </a:extLst>
              </a:tr>
              <a:tr h="849547">
                <a:tc>
                  <a:txBody>
                    <a:bodyPr/>
                    <a:lstStyle/>
                    <a:p>
                      <a:r>
                        <a:rPr lang="en-BZ" sz="2100">
                          <a:effectLst/>
                        </a:rPr>
                        <a:t>ERP &gt; 100%</a:t>
                      </a:r>
                      <a:endParaRPr lang="en-BZ" sz="2100" b="0">
                        <a:effectLst/>
                        <a:latin typeface="+mn-lt"/>
                      </a:endParaRPr>
                    </a:p>
                  </a:txBody>
                  <a:tcPr marL="62162" marR="82883" marT="51802" marB="51802" anchor="ctr"/>
                </a:tc>
                <a:tc>
                  <a:txBody>
                    <a:bodyPr/>
                    <a:lstStyle/>
                    <a:p>
                      <a:r>
                        <a:rPr lang="en-BZ" sz="2100">
                          <a:effectLst/>
                        </a:rPr>
                        <a:t>Extremely high</a:t>
                      </a:r>
                      <a:endParaRPr lang="en-BZ" sz="2100" b="0">
                        <a:effectLst/>
                        <a:latin typeface="+mn-lt"/>
                      </a:endParaRPr>
                    </a:p>
                  </a:txBody>
                  <a:tcPr marL="82883" marR="82883" marT="51802" marB="51802" anchor="ctr"/>
                </a:tc>
                <a:tc>
                  <a:txBody>
                    <a:bodyPr/>
                    <a:lstStyle/>
                    <a:p>
                      <a:r>
                        <a:rPr lang="en-BZ" sz="2100" dirty="0">
                          <a:effectLst/>
                        </a:rPr>
                        <a:t>Severe inefficiency; likely rent-seeking</a:t>
                      </a:r>
                      <a:endParaRPr lang="en-BZ" sz="2100" b="0" dirty="0">
                        <a:effectLst/>
                        <a:latin typeface="+mn-lt"/>
                      </a:endParaRPr>
                    </a:p>
                  </a:txBody>
                  <a:tcPr marL="82883" marR="62162" marT="51802" marB="51802" anchor="ctr"/>
                </a:tc>
                <a:extLst>
                  <a:ext uri="{0D108BD9-81ED-4DB2-BD59-A6C34878D82A}">
                    <a16:rowId xmlns:a16="http://schemas.microsoft.com/office/drawing/2014/main" val="3436804414"/>
                  </a:ext>
                </a:extLst>
              </a:tr>
            </a:tbl>
          </a:graphicData>
        </a:graphic>
      </p:graphicFrame>
    </p:spTree>
    <p:extLst>
      <p:ext uri="{BB962C8B-B14F-4D97-AF65-F5344CB8AC3E}">
        <p14:creationId xmlns:p14="http://schemas.microsoft.com/office/powerpoint/2010/main" val="2733831085"/>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2269543"/>
            <a:ext cx="11557687" cy="676858"/>
          </a:xfrm>
        </p:spPr>
        <p:txBody>
          <a:bodyPr>
            <a:noAutofit/>
          </a:bodyPr>
          <a:lstStyle/>
          <a:p>
            <a:r>
              <a:rPr lang="en-US" sz="3600" b="1" dirty="0">
                <a:latin typeface="+mn-lt"/>
              </a:rPr>
              <a:t>PART III: POLITICAL ECONOMY OF TRADE AND </a:t>
            </a:r>
            <a:r>
              <a:rPr lang="en-US" sz="3600" b="1" dirty="0" smtClean="0">
                <a:latin typeface="+mn-lt"/>
              </a:rPr>
              <a:t>LOBBYING</a:t>
            </a:r>
            <a:endParaRPr lang="ru-RU" sz="4000" b="1" dirty="0">
              <a:latin typeface="+mn-lt"/>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63474199"/>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b="1" dirty="0">
                <a:latin typeface="+mn-lt"/>
              </a:rPr>
              <a:t>The Puzzle of Persistent </a:t>
            </a:r>
            <a:r>
              <a:rPr lang="en-US" sz="3600" b="1" dirty="0" smtClean="0">
                <a:latin typeface="+mn-lt"/>
              </a:rPr>
              <a:t>Protection</a:t>
            </a:r>
            <a:endParaRPr lang="ru-RU" sz="40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773942"/>
            <a:ext cx="3952458" cy="3797300"/>
          </a:xfrm>
        </p:spPr>
        <p:style>
          <a:lnRef idx="2">
            <a:schemeClr val="accent1"/>
          </a:lnRef>
          <a:fillRef idx="1">
            <a:schemeClr val="lt1"/>
          </a:fillRef>
          <a:effectRef idx="0">
            <a:schemeClr val="accent1"/>
          </a:effectRef>
          <a:fontRef idx="minor">
            <a:schemeClr val="dk1"/>
          </a:fontRef>
        </p:style>
        <p:txBody>
          <a:bodyPr>
            <a:noAutofit/>
          </a:bodyPr>
          <a:lstStyle/>
          <a:p>
            <a:pPr marL="0" indent="0">
              <a:lnSpc>
                <a:spcPct val="150000"/>
              </a:lnSpc>
              <a:spcBef>
                <a:spcPts val="1200"/>
              </a:spcBef>
              <a:spcAft>
                <a:spcPts val="1200"/>
              </a:spcAft>
              <a:buNone/>
            </a:pPr>
            <a:r>
              <a:rPr lang="en-US" sz="2400" b="1" dirty="0">
                <a:solidFill>
                  <a:srgbClr val="FF0000"/>
                </a:solidFill>
              </a:rPr>
              <a:t>The puzzle:</a:t>
            </a:r>
            <a:r>
              <a:rPr lang="en-US" sz="2400" dirty="0">
                <a:solidFill>
                  <a:srgbClr val="FF0000"/>
                </a:solidFill>
              </a:rPr>
              <a:t> </a:t>
            </a:r>
            <a:r>
              <a:rPr lang="en-US" sz="2400" dirty="0"/>
              <a:t>If protection reduces national welfare (for a small country) and often even for a large country (after retaliation), why does protectionism persist?</a:t>
            </a: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5122" name="Picture 2" descr="Credit: Illustration from William M. Park/vectorstock.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4700" y="1773942"/>
            <a:ext cx="3797300" cy="3797300"/>
          </a:xfrm>
          <a:prstGeom prst="rect">
            <a:avLst/>
          </a:prstGeom>
        </p:spPr>
        <p:style>
          <a:lnRef idx="2">
            <a:schemeClr val="accent1"/>
          </a:lnRef>
          <a:fillRef idx="1">
            <a:schemeClr val="lt1"/>
          </a:fillRef>
          <a:effectRef idx="0">
            <a:schemeClr val="accent1"/>
          </a:effectRef>
          <a:fontRef idx="minor">
            <a:schemeClr val="dk1"/>
          </a:fontRef>
        </p:style>
      </p:pic>
      <p:sp>
        <p:nvSpPr>
          <p:cNvPr id="2" name="Прямоугольник 1"/>
          <p:cNvSpPr/>
          <p:nvPr/>
        </p:nvSpPr>
        <p:spPr>
          <a:xfrm>
            <a:off x="4584700" y="5753472"/>
            <a:ext cx="4051300" cy="646331"/>
          </a:xfrm>
          <a:prstGeom prst="rect">
            <a:avLst/>
          </a:prstGeom>
        </p:spPr>
        <p:txBody>
          <a:bodyPr wrap="square">
            <a:spAutoFit/>
          </a:bodyPr>
          <a:lstStyle/>
          <a:p>
            <a:r>
              <a:rPr lang="en-US" dirty="0" smtClean="0"/>
              <a:t>Source: </a:t>
            </a:r>
            <a:r>
              <a:rPr lang="ru-RU" dirty="0" err="1" smtClean="0"/>
              <a:t>The</a:t>
            </a:r>
            <a:r>
              <a:rPr lang="ru-RU" dirty="0" smtClean="0"/>
              <a:t> </a:t>
            </a:r>
            <a:r>
              <a:rPr lang="ru-RU" dirty="0" err="1"/>
              <a:t>Global</a:t>
            </a:r>
            <a:r>
              <a:rPr lang="ru-RU" dirty="0"/>
              <a:t> </a:t>
            </a:r>
            <a:r>
              <a:rPr lang="ru-RU" dirty="0" err="1"/>
              <a:t>Trade</a:t>
            </a:r>
            <a:r>
              <a:rPr lang="ru-RU" dirty="0"/>
              <a:t> </a:t>
            </a:r>
            <a:r>
              <a:rPr lang="ru-RU" dirty="0" err="1"/>
              <a:t>Puzzle</a:t>
            </a:r>
            <a:r>
              <a:rPr lang="ru-RU" dirty="0"/>
              <a:t>,” </a:t>
            </a:r>
            <a:r>
              <a:rPr lang="ru-RU" dirty="0" err="1"/>
              <a:t>Georgia</a:t>
            </a:r>
            <a:r>
              <a:rPr lang="ru-RU" dirty="0"/>
              <a:t> </a:t>
            </a:r>
            <a:r>
              <a:rPr lang="ru-RU" dirty="0" err="1"/>
              <a:t>Trend</a:t>
            </a:r>
            <a:r>
              <a:rPr lang="ru-RU" dirty="0"/>
              <a:t> </a:t>
            </a:r>
            <a:r>
              <a:rPr lang="ru-RU" dirty="0" err="1"/>
              <a:t>Magazine</a:t>
            </a:r>
            <a:r>
              <a:rPr lang="ru-RU" dirty="0"/>
              <a:t> (</a:t>
            </a:r>
            <a:r>
              <a:rPr lang="ru-RU" dirty="0" err="1"/>
              <a:t>March</a:t>
            </a:r>
            <a:r>
              <a:rPr lang="ru-RU" dirty="0"/>
              <a:t> 1, 2019)</a:t>
            </a:r>
          </a:p>
        </p:txBody>
      </p:sp>
    </p:spTree>
    <p:extLst>
      <p:ext uri="{BB962C8B-B14F-4D97-AF65-F5344CB8AC3E}">
        <p14:creationId xmlns:p14="http://schemas.microsoft.com/office/powerpoint/2010/main" val="3010218771"/>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b="1" dirty="0">
                <a:latin typeface="+mn-lt"/>
              </a:rPr>
              <a:t>Answer from political economy:</a:t>
            </a:r>
            <a:r>
              <a:rPr lang="en-US" dirty="0">
                <a:latin typeface="+mn-lt"/>
              </a:rPr>
              <a:t> </a:t>
            </a:r>
            <a:r>
              <a:rPr lang="en-US" b="1" dirty="0">
                <a:latin typeface="+mn-lt"/>
              </a:rPr>
              <a:t>Concentrated benefits vs. diffuse costs</a:t>
            </a:r>
            <a:r>
              <a:rPr lang="en-US" dirty="0">
                <a:latin typeface="+mn-lt"/>
              </a:rPr>
              <a:t> (</a:t>
            </a:r>
            <a:r>
              <a:rPr lang="en-US" dirty="0" err="1">
                <a:latin typeface="+mn-lt"/>
              </a:rPr>
              <a:t>Mancur</a:t>
            </a:r>
            <a:r>
              <a:rPr lang="en-US" dirty="0">
                <a:latin typeface="+mn-lt"/>
              </a:rPr>
              <a:t> Olson, 1965).</a:t>
            </a:r>
            <a:endParaRPr lang="ru-RU" sz="3600" b="1" dirty="0">
              <a:latin typeface="+mn-lt"/>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graphicFrame>
        <p:nvGraphicFramePr>
          <p:cNvPr id="3" name="Таблица 2"/>
          <p:cNvGraphicFramePr>
            <a:graphicFrameLocks noGrp="1"/>
          </p:cNvGraphicFramePr>
          <p:nvPr>
            <p:extLst>
              <p:ext uri="{D42A27DB-BD31-4B8C-83A1-F6EECF244321}">
                <p14:modId xmlns:p14="http://schemas.microsoft.com/office/powerpoint/2010/main" val="3744433730"/>
              </p:ext>
            </p:extLst>
          </p:nvPr>
        </p:nvGraphicFramePr>
        <p:xfrm>
          <a:off x="690881" y="1529874"/>
          <a:ext cx="6179820" cy="4121625"/>
        </p:xfrm>
        <a:graphic>
          <a:graphicData uri="http://schemas.openxmlformats.org/drawingml/2006/table">
            <a:tbl>
              <a:tblPr>
                <a:tableStyleId>{C4B1156A-380E-4F78-BDF5-A606A8083BF9}</a:tableStyleId>
              </a:tblPr>
              <a:tblGrid>
                <a:gridCol w="1641368">
                  <a:extLst>
                    <a:ext uri="{9D8B030D-6E8A-4147-A177-3AD203B41FA5}">
                      <a16:colId xmlns:a16="http://schemas.microsoft.com/office/drawing/2014/main" val="2299429268"/>
                    </a:ext>
                  </a:extLst>
                </a:gridCol>
                <a:gridCol w="2478512">
                  <a:extLst>
                    <a:ext uri="{9D8B030D-6E8A-4147-A177-3AD203B41FA5}">
                      <a16:colId xmlns:a16="http://schemas.microsoft.com/office/drawing/2014/main" val="1275014635"/>
                    </a:ext>
                  </a:extLst>
                </a:gridCol>
                <a:gridCol w="2059940">
                  <a:extLst>
                    <a:ext uri="{9D8B030D-6E8A-4147-A177-3AD203B41FA5}">
                      <a16:colId xmlns:a16="http://schemas.microsoft.com/office/drawing/2014/main" val="753198057"/>
                    </a:ext>
                  </a:extLst>
                </a:gridCol>
              </a:tblGrid>
              <a:tr h="971766">
                <a:tc>
                  <a:txBody>
                    <a:bodyPr/>
                    <a:lstStyle/>
                    <a:p>
                      <a:pPr algn="l"/>
                      <a:r>
                        <a:rPr lang="en-BZ" sz="2200" b="1" dirty="0">
                          <a:effectLst/>
                        </a:rPr>
                        <a:t>Group</a:t>
                      </a:r>
                      <a:endParaRPr lang="en-BZ" sz="2200" b="1" dirty="0">
                        <a:effectLst/>
                        <a:latin typeface="+mn-lt"/>
                      </a:endParaRPr>
                    </a:p>
                  </a:txBody>
                  <a:tcPr marR="121920" marT="76200" marB="76200" anchor="ctr"/>
                </a:tc>
                <a:tc>
                  <a:txBody>
                    <a:bodyPr/>
                    <a:lstStyle/>
                    <a:p>
                      <a:pPr algn="l"/>
                      <a:r>
                        <a:rPr lang="en-US" sz="2200" b="1" dirty="0">
                          <a:effectLst/>
                        </a:rPr>
                        <a:t>Benefit per person from protection</a:t>
                      </a:r>
                      <a:endParaRPr lang="en-US" sz="2200" b="1" dirty="0">
                        <a:effectLst/>
                        <a:latin typeface="+mn-lt"/>
                      </a:endParaRPr>
                    </a:p>
                  </a:txBody>
                  <a:tcPr marL="121920" marR="121920" marT="76200" marB="76200" anchor="ctr"/>
                </a:tc>
                <a:tc>
                  <a:txBody>
                    <a:bodyPr/>
                    <a:lstStyle/>
                    <a:p>
                      <a:pPr algn="l"/>
                      <a:r>
                        <a:rPr lang="en-BZ" sz="2200" b="1" dirty="0">
                          <a:effectLst/>
                        </a:rPr>
                        <a:t>Incentive to organize</a:t>
                      </a:r>
                      <a:endParaRPr lang="en-BZ" sz="2200" b="1" dirty="0">
                        <a:effectLst/>
                        <a:latin typeface="+mn-lt"/>
                      </a:endParaRPr>
                    </a:p>
                  </a:txBody>
                  <a:tcPr marL="121920" marR="121920" marT="76200" marB="76200" anchor="ctr"/>
                </a:tc>
                <a:extLst>
                  <a:ext uri="{0D108BD9-81ED-4DB2-BD59-A6C34878D82A}">
                    <a16:rowId xmlns:a16="http://schemas.microsoft.com/office/drawing/2014/main" val="1005057574"/>
                  </a:ext>
                </a:extLst>
              </a:tr>
              <a:tr h="1775984">
                <a:tc>
                  <a:txBody>
                    <a:bodyPr/>
                    <a:lstStyle/>
                    <a:p>
                      <a:r>
                        <a:rPr lang="en-US" sz="2200" dirty="0">
                          <a:effectLst/>
                        </a:rPr>
                        <a:t>Steel workers (winners from tariff)</a:t>
                      </a:r>
                      <a:endParaRPr lang="en-US" sz="2200" b="0" dirty="0">
                        <a:effectLst/>
                        <a:latin typeface="+mn-lt"/>
                      </a:endParaRPr>
                    </a:p>
                  </a:txBody>
                  <a:tcPr marR="121920" marT="76200" marB="76200" anchor="ctr"/>
                </a:tc>
                <a:tc>
                  <a:txBody>
                    <a:bodyPr/>
                    <a:lstStyle/>
                    <a:p>
                      <a:r>
                        <a:rPr lang="en-US" sz="2200" dirty="0">
                          <a:effectLst/>
                        </a:rPr>
                        <a:t>High (jobs, wages – thousands of dollars per worker)</a:t>
                      </a:r>
                      <a:endParaRPr lang="en-US" sz="2200" b="0" dirty="0">
                        <a:effectLst/>
                        <a:latin typeface="+mn-lt"/>
                      </a:endParaRPr>
                    </a:p>
                  </a:txBody>
                  <a:tcPr marL="121920" marR="121920" marT="76200" marB="76200" anchor="ctr"/>
                </a:tc>
                <a:tc>
                  <a:txBody>
                    <a:bodyPr/>
                    <a:lstStyle/>
                    <a:p>
                      <a:r>
                        <a:rPr lang="en-BZ" sz="2200" dirty="0">
                          <a:effectLst/>
                        </a:rPr>
                        <a:t>Strong – they lobby actively</a:t>
                      </a:r>
                      <a:endParaRPr lang="en-BZ" sz="2200" b="0" dirty="0">
                        <a:effectLst/>
                        <a:latin typeface="+mn-lt"/>
                      </a:endParaRPr>
                    </a:p>
                  </a:txBody>
                  <a:tcPr marL="121920" marT="76200" marB="76200" anchor="ctr"/>
                </a:tc>
                <a:extLst>
                  <a:ext uri="{0D108BD9-81ED-4DB2-BD59-A6C34878D82A}">
                    <a16:rowId xmlns:a16="http://schemas.microsoft.com/office/drawing/2014/main" val="3900266174"/>
                  </a:ext>
                </a:extLst>
              </a:tr>
              <a:tr h="1373875">
                <a:tc>
                  <a:txBody>
                    <a:bodyPr/>
                    <a:lstStyle/>
                    <a:p>
                      <a:r>
                        <a:rPr lang="en-BZ" sz="2200" dirty="0">
                          <a:effectLst/>
                        </a:rPr>
                        <a:t>Consumers (losers from tariff)</a:t>
                      </a:r>
                      <a:endParaRPr lang="en-BZ" sz="2200" b="0" dirty="0">
                        <a:effectLst/>
                        <a:latin typeface="+mn-lt"/>
                      </a:endParaRPr>
                    </a:p>
                  </a:txBody>
                  <a:tcPr marR="121920" marT="76200" marB="76200" anchor="ctr"/>
                </a:tc>
                <a:tc>
                  <a:txBody>
                    <a:bodyPr/>
                    <a:lstStyle/>
                    <a:p>
                      <a:r>
                        <a:rPr lang="en-US" sz="2200" dirty="0">
                          <a:effectLst/>
                        </a:rPr>
                        <a:t>Very low (pennies per year per person)</a:t>
                      </a:r>
                      <a:endParaRPr lang="en-US" sz="2200" b="0" dirty="0">
                        <a:effectLst/>
                        <a:latin typeface="+mn-lt"/>
                      </a:endParaRPr>
                    </a:p>
                  </a:txBody>
                  <a:tcPr marL="121920" marR="121920" marT="76200" marB="76200" anchor="ctr"/>
                </a:tc>
                <a:tc>
                  <a:txBody>
                    <a:bodyPr/>
                    <a:lstStyle/>
                    <a:p>
                      <a:r>
                        <a:rPr lang="en-BZ" sz="2200" dirty="0">
                          <a:effectLst/>
                        </a:rPr>
                        <a:t>Weak – rational ignorance</a:t>
                      </a:r>
                      <a:endParaRPr lang="en-BZ" sz="2200" b="0" dirty="0">
                        <a:effectLst/>
                        <a:latin typeface="+mn-lt"/>
                      </a:endParaRPr>
                    </a:p>
                  </a:txBody>
                  <a:tcPr marL="121920" marT="76200" marB="76200" anchor="ctr"/>
                </a:tc>
                <a:extLst>
                  <a:ext uri="{0D108BD9-81ED-4DB2-BD59-A6C34878D82A}">
                    <a16:rowId xmlns:a16="http://schemas.microsoft.com/office/drawing/2014/main" val="1880486860"/>
                  </a:ext>
                </a:extLst>
              </a:tr>
            </a:tbl>
          </a:graphicData>
        </a:graphic>
      </p:graphicFrame>
      <p:sp>
        <p:nvSpPr>
          <p:cNvPr id="7" name="Прямоугольник 6"/>
          <p:cNvSpPr/>
          <p:nvPr/>
        </p:nvSpPr>
        <p:spPr>
          <a:xfrm>
            <a:off x="7175500" y="1529874"/>
            <a:ext cx="4521200" cy="1938992"/>
          </a:xfrm>
          <a:prstGeom prst="rect">
            <a:avLst/>
          </a:prstGeom>
        </p:spPr>
        <p:txBody>
          <a:bodyPr wrap="square">
            <a:spAutoFit/>
          </a:bodyPr>
          <a:lstStyle/>
          <a:p>
            <a:pPr algn="ctr"/>
            <a:r>
              <a:rPr lang="en-US" sz="2400" dirty="0">
                <a:solidFill>
                  <a:srgbClr val="0F1115"/>
                </a:solidFill>
              </a:rPr>
              <a:t>Consumers don't bother to learn about or fight trade barriers because the cost to each individual is tiny. Producers have large stakes and organize.</a:t>
            </a:r>
            <a:endParaRPr lang="ru-RU" sz="2400" dirty="0"/>
          </a:p>
        </p:txBody>
      </p:sp>
    </p:spTree>
    <p:extLst>
      <p:ext uri="{BB962C8B-B14F-4D97-AF65-F5344CB8AC3E}">
        <p14:creationId xmlns:p14="http://schemas.microsoft.com/office/powerpoint/2010/main" val="1158406478"/>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b="1" dirty="0">
                <a:latin typeface="+mn-lt"/>
              </a:rPr>
              <a:t>Collective Action and Trade </a:t>
            </a:r>
            <a:r>
              <a:rPr lang="en-US" sz="3600" b="1" dirty="0" smtClean="0">
                <a:latin typeface="+mn-lt"/>
              </a:rPr>
              <a:t>Policy</a:t>
            </a:r>
            <a:endParaRPr lang="ru-RU" sz="40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0" indent="0">
              <a:buNone/>
            </a:pPr>
            <a:r>
              <a:rPr lang="en-US" sz="2400" b="1" dirty="0"/>
              <a:t>Collective action problem:</a:t>
            </a:r>
            <a:r>
              <a:rPr lang="en-US" sz="2400" dirty="0"/>
              <a:t> Large groups with small individual stakes do not organize. Small groups with large stakes do</a:t>
            </a:r>
            <a:r>
              <a:rPr lang="en-US" sz="2400" dirty="0" smtClean="0"/>
              <a:t>.</a:t>
            </a:r>
          </a:p>
          <a:p>
            <a:pPr marL="0" indent="0">
              <a:buNone/>
            </a:pPr>
            <a:endParaRPr lang="en-US" sz="2400" dirty="0"/>
          </a:p>
          <a:p>
            <a:pPr>
              <a:buFont typeface="Wingdings" panose="05000000000000000000" pitchFamily="2" charset="2"/>
              <a:buChar char="§"/>
            </a:pPr>
            <a:r>
              <a:rPr lang="en-US" sz="2400" b="1" dirty="0"/>
              <a:t>Implications for trade:</a:t>
            </a:r>
            <a:endParaRPr lang="en-US" sz="2400" dirty="0"/>
          </a:p>
          <a:p>
            <a:pPr>
              <a:buFont typeface="Wingdings" panose="05000000000000000000" pitchFamily="2" charset="2"/>
              <a:buChar char="§"/>
            </a:pPr>
            <a:r>
              <a:rPr lang="en-US" sz="2400" b="1" dirty="0"/>
              <a:t>Import-competing sectors</a:t>
            </a:r>
            <a:r>
              <a:rPr lang="en-US" sz="2400" dirty="0"/>
              <a:t> (steel, sugar, textiles, autos) lobby hard for protection.</a:t>
            </a:r>
          </a:p>
          <a:p>
            <a:pPr>
              <a:buFont typeface="Wingdings" panose="05000000000000000000" pitchFamily="2" charset="2"/>
              <a:buChar char="§"/>
            </a:pPr>
            <a:r>
              <a:rPr lang="en-US" sz="2400" b="1" dirty="0"/>
              <a:t>Export sectors</a:t>
            </a:r>
            <a:r>
              <a:rPr lang="en-US" sz="2400" dirty="0"/>
              <a:t> also lobby (for open markets abroad), but less intensely because their gains are more diffuse.</a:t>
            </a:r>
          </a:p>
          <a:p>
            <a:pPr>
              <a:buFont typeface="Wingdings" panose="05000000000000000000" pitchFamily="2" charset="2"/>
              <a:buChar char="§"/>
            </a:pPr>
            <a:r>
              <a:rPr lang="en-US" sz="2400" b="1" dirty="0"/>
              <a:t>Consumer groups</a:t>
            </a:r>
            <a:r>
              <a:rPr lang="en-US" sz="2400" dirty="0"/>
              <a:t> are almost absent from trade debates.</a:t>
            </a:r>
          </a:p>
          <a:p>
            <a:pPr marL="0" indent="0">
              <a:lnSpc>
                <a:spcPct val="150000"/>
              </a:lnSpc>
              <a:spcBef>
                <a:spcPts val="1200"/>
              </a:spcBef>
              <a:spcAft>
                <a:spcPts val="1200"/>
              </a:spcAft>
              <a:buNone/>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91401264"/>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822743" y="783341"/>
            <a:ext cx="3873500" cy="602021"/>
          </a:xfrm>
        </p:spPr>
        <p:txBody>
          <a:bodyPr>
            <a:noAutofit/>
          </a:bodyPr>
          <a:lstStyle/>
          <a:p>
            <a:r>
              <a:rPr lang="en-BZ" sz="3600" b="1" dirty="0">
                <a:latin typeface="+mn-lt"/>
              </a:rPr>
              <a:t>Example</a:t>
            </a:r>
            <a:endParaRPr lang="ru-RU" sz="36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822743" y="1385362"/>
            <a:ext cx="3965158" cy="5061030"/>
          </a:xfrm>
        </p:spPr>
        <p:style>
          <a:lnRef idx="2">
            <a:schemeClr val="accent4"/>
          </a:lnRef>
          <a:fillRef idx="1">
            <a:schemeClr val="lt1"/>
          </a:fillRef>
          <a:effectRef idx="0">
            <a:schemeClr val="accent4"/>
          </a:effectRef>
          <a:fontRef idx="minor">
            <a:schemeClr val="dk1"/>
          </a:fontRef>
        </p:style>
        <p:txBody>
          <a:bodyPr>
            <a:noAutofit/>
          </a:bodyPr>
          <a:lstStyle/>
          <a:p>
            <a:pPr marL="173038" indent="0">
              <a:lnSpc>
                <a:spcPct val="150000"/>
              </a:lnSpc>
              <a:buNone/>
            </a:pPr>
            <a:r>
              <a:rPr lang="en-US" sz="2400" dirty="0" smtClean="0"/>
              <a:t>US </a:t>
            </a:r>
            <a:r>
              <a:rPr lang="en-US" sz="2400" dirty="0"/>
              <a:t>sugar program. Sugar farmers are ~4,000. Each gains hundreds of thousands of dollars per year. They organize tightly. Consumers are 330 million. Each loses only ~$9 per year. No consumer lobby fights sugar quotas.</a:t>
            </a:r>
            <a:endParaRPr lang="en-US" sz="18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2" name="Прямоугольник 1"/>
          <p:cNvSpPr/>
          <p:nvPr/>
        </p:nvSpPr>
        <p:spPr>
          <a:xfrm>
            <a:off x="4953000" y="1385362"/>
            <a:ext cx="3810000" cy="507831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pPr>
            <a:r>
              <a:rPr lang="en-US" sz="2400" b="1" dirty="0">
                <a:solidFill>
                  <a:srgbClr val="0F1115"/>
                </a:solidFill>
              </a:rPr>
              <a:t>Recalling Week 3 (</a:t>
            </a:r>
            <a:r>
              <a:rPr lang="en-US" sz="2400" b="1" dirty="0" err="1">
                <a:solidFill>
                  <a:srgbClr val="0F1115"/>
                </a:solidFill>
              </a:rPr>
              <a:t>Stolper</a:t>
            </a:r>
            <a:r>
              <a:rPr lang="en-US" sz="2400" b="1" dirty="0">
                <a:solidFill>
                  <a:srgbClr val="0F1115"/>
                </a:solidFill>
              </a:rPr>
              <a:t>-Samuelson):</a:t>
            </a:r>
            <a:r>
              <a:rPr lang="en-US" sz="2400" dirty="0">
                <a:solidFill>
                  <a:srgbClr val="0F1115"/>
                </a:solidFill>
              </a:rPr>
              <a:t> Trade hurts the scarce factor. In developed countries, labor (especially low-skilled) is the scarce factor. Workers in import-competing industries have strong incentives to lobby for protection.</a:t>
            </a:r>
            <a:endParaRPr lang="ru-RU" sz="2400" dirty="0"/>
          </a:p>
        </p:txBody>
      </p:sp>
    </p:spTree>
    <p:extLst>
      <p:ext uri="{BB962C8B-B14F-4D97-AF65-F5344CB8AC3E}">
        <p14:creationId xmlns:p14="http://schemas.microsoft.com/office/powerpoint/2010/main" val="2558678231"/>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b="1" dirty="0">
                <a:latin typeface="+mn-lt"/>
              </a:rPr>
              <a:t> Models of Trade Policy </a:t>
            </a:r>
            <a:r>
              <a:rPr lang="en-US" sz="3600" b="1" dirty="0" smtClean="0">
                <a:latin typeface="+mn-lt"/>
              </a:rPr>
              <a:t>Determination</a:t>
            </a:r>
            <a:endParaRPr lang="ru-RU" sz="44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8384758" cy="4681060"/>
          </a:xfrm>
        </p:spPr>
        <p:txBody>
          <a:bodyPr>
            <a:noAutofit/>
          </a:bodyPr>
          <a:lstStyle/>
          <a:p>
            <a:pPr>
              <a:lnSpc>
                <a:spcPct val="100000"/>
              </a:lnSpc>
            </a:pPr>
            <a:r>
              <a:rPr lang="en-US" sz="2400" b="1" dirty="0"/>
              <a:t>Stigler's Capture Theory (1971)</a:t>
            </a:r>
            <a:r>
              <a:rPr lang="en-US" sz="2400" dirty="0"/>
              <a:t> argues that regulation, including trade policy, is effectively "sold" to the highest-bidding interest group. Government officials prioritize political support over social welfare, so protection consistently goes to well-organized industries that lobby effectively.</a:t>
            </a:r>
          </a:p>
          <a:p>
            <a:pPr>
              <a:lnSpc>
                <a:spcPct val="100000"/>
              </a:lnSpc>
            </a:pPr>
            <a:r>
              <a:rPr lang="en-US" sz="2400" b="1" dirty="0"/>
              <a:t>The Grossman-</a:t>
            </a:r>
            <a:r>
              <a:rPr lang="en-US" sz="2400" b="1" dirty="0" err="1"/>
              <a:t>Helpman</a:t>
            </a:r>
            <a:r>
              <a:rPr lang="en-US" sz="2400" b="1" dirty="0"/>
              <a:t> "Protection for Sale" model (1994)</a:t>
            </a:r>
            <a:r>
              <a:rPr lang="en-US" sz="2400" dirty="0"/>
              <a:t> formalizes this: government maximizes a weighted sum of social welfare and campaign contributions. Organized sectors receive higher protection, especially those with high import penetration, low elasticity of import demand (consumers can't easily switch away), and few downstream users to oppose protection.</a:t>
            </a:r>
          </a:p>
          <a:p>
            <a:pPr marL="0" indent="0">
              <a:lnSpc>
                <a:spcPct val="150000"/>
              </a:lnSpc>
              <a:spcBef>
                <a:spcPts val="1200"/>
              </a:spcBef>
              <a:spcAft>
                <a:spcPts val="1200"/>
              </a:spcAft>
              <a:buNone/>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93237876"/>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BZ" sz="3600" b="1" dirty="0">
                <a:latin typeface="+mn-lt"/>
              </a:rPr>
              <a:t> Who Lobbies for Protection</a:t>
            </a:r>
            <a:r>
              <a:rPr lang="en-BZ" sz="3600" b="1" dirty="0" smtClean="0">
                <a:latin typeface="+mn-lt"/>
              </a:rPr>
              <a:t>?</a:t>
            </a:r>
            <a:endParaRPr lang="ru-RU" sz="4400" b="1" dirty="0">
              <a:latin typeface="+mn-lt"/>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Прямоугольник 2"/>
          <p:cNvSpPr/>
          <p:nvPr/>
        </p:nvSpPr>
        <p:spPr>
          <a:xfrm>
            <a:off x="429042" y="1523137"/>
            <a:ext cx="3749258" cy="452431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BZ" sz="2400" b="1" dirty="0">
                <a:solidFill>
                  <a:srgbClr val="FF0000"/>
                </a:solidFill>
              </a:rPr>
              <a:t>Pro-protection lobbies (the "demand side"):</a:t>
            </a:r>
            <a:endParaRPr lang="en-BZ" sz="2400" dirty="0">
              <a:solidFill>
                <a:srgbClr val="FF0000"/>
              </a:solidFill>
            </a:endParaRPr>
          </a:p>
          <a:p>
            <a:pPr>
              <a:buFont typeface="Arial" panose="020B0604020202020204" pitchFamily="34" charset="0"/>
              <a:buChar char="•"/>
            </a:pPr>
            <a:r>
              <a:rPr lang="en-BZ" sz="2400" dirty="0">
                <a:solidFill>
                  <a:srgbClr val="0F1115"/>
                </a:solidFill>
              </a:rPr>
              <a:t>Domestic firms in import-competing industries (e.g., US Steel, Nucor)</a:t>
            </a:r>
          </a:p>
          <a:p>
            <a:pPr>
              <a:buFont typeface="Arial" panose="020B0604020202020204" pitchFamily="34" charset="0"/>
              <a:buChar char="•"/>
            </a:pPr>
            <a:r>
              <a:rPr lang="en-BZ" sz="2400" dirty="0" smtClean="0">
                <a:solidFill>
                  <a:srgbClr val="0F1115"/>
                </a:solidFill>
              </a:rPr>
              <a:t>Labour </a:t>
            </a:r>
            <a:r>
              <a:rPr lang="en-BZ" sz="2400" dirty="0">
                <a:solidFill>
                  <a:srgbClr val="0F1115"/>
                </a:solidFill>
              </a:rPr>
              <a:t>unions (United Steelworkers, UAW, textile unions)</a:t>
            </a:r>
          </a:p>
          <a:p>
            <a:pPr>
              <a:buFont typeface="Arial" panose="020B0604020202020204" pitchFamily="34" charset="0"/>
              <a:buChar char="•"/>
            </a:pPr>
            <a:r>
              <a:rPr lang="en-BZ" sz="2400" dirty="0">
                <a:solidFill>
                  <a:srgbClr val="0F1115"/>
                </a:solidFill>
              </a:rPr>
              <a:t>Specific industries: sugar, dairy, peanuts, steel, semiconductors, solar panels</a:t>
            </a:r>
            <a:endParaRPr lang="en-BZ" sz="2400" b="0" i="0" dirty="0">
              <a:solidFill>
                <a:srgbClr val="0F1115"/>
              </a:solidFill>
              <a:effectLst/>
            </a:endParaRPr>
          </a:p>
        </p:txBody>
      </p:sp>
      <p:sp>
        <p:nvSpPr>
          <p:cNvPr id="7" name="Прямоугольник 6"/>
          <p:cNvSpPr/>
          <p:nvPr/>
        </p:nvSpPr>
        <p:spPr>
          <a:xfrm>
            <a:off x="4521200" y="1523136"/>
            <a:ext cx="4076700" cy="452431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US" sz="2400" b="1" dirty="0">
                <a:solidFill>
                  <a:srgbClr val="FF0000"/>
                </a:solidFill>
              </a:rPr>
              <a:t>Pro-free trade lobbies:</a:t>
            </a:r>
            <a:endParaRPr lang="en-US" sz="2400" dirty="0">
              <a:solidFill>
                <a:srgbClr val="FF0000"/>
              </a:solidFill>
            </a:endParaRPr>
          </a:p>
          <a:p>
            <a:pPr>
              <a:buFont typeface="Arial" panose="020B0604020202020204" pitchFamily="34" charset="0"/>
              <a:buChar char="•"/>
            </a:pPr>
            <a:r>
              <a:rPr lang="en-US" sz="2400" dirty="0">
                <a:solidFill>
                  <a:srgbClr val="0F1115"/>
                </a:solidFill>
              </a:rPr>
              <a:t>Export-oriented firms (need access to foreign markets – Boeing, Caterpillar)</a:t>
            </a:r>
          </a:p>
          <a:p>
            <a:pPr>
              <a:buFont typeface="Arial" panose="020B0604020202020204" pitchFamily="34" charset="0"/>
              <a:buChar char="•"/>
            </a:pPr>
            <a:r>
              <a:rPr lang="en-US" sz="2400" dirty="0">
                <a:solidFill>
                  <a:srgbClr val="0F1115"/>
                </a:solidFill>
              </a:rPr>
              <a:t>Multinational corporations (global supply chains – Apple, GM)</a:t>
            </a:r>
          </a:p>
          <a:p>
            <a:pPr>
              <a:buFont typeface="Arial" panose="020B0604020202020204" pitchFamily="34" charset="0"/>
              <a:buChar char="•"/>
            </a:pPr>
            <a:r>
              <a:rPr lang="en-US" sz="2400" dirty="0">
                <a:solidFill>
                  <a:srgbClr val="0F1115"/>
                </a:solidFill>
              </a:rPr>
              <a:t>Retailers (Walmart, Target – want low prices for consumers)</a:t>
            </a:r>
          </a:p>
          <a:p>
            <a:pPr>
              <a:buFont typeface="Arial" panose="020B0604020202020204" pitchFamily="34" charset="0"/>
              <a:buChar char="•"/>
            </a:pPr>
            <a:r>
              <a:rPr lang="en-US" sz="2400" dirty="0">
                <a:solidFill>
                  <a:srgbClr val="0F1115"/>
                </a:solidFill>
              </a:rPr>
              <a:t>Consumer groups (rarely effective due to diffuse interests)</a:t>
            </a:r>
            <a:endParaRPr lang="en-US" sz="2400" b="0" i="0" dirty="0">
              <a:solidFill>
                <a:srgbClr val="0F1115"/>
              </a:solidFill>
              <a:effectLst/>
            </a:endParaRPr>
          </a:p>
        </p:txBody>
      </p:sp>
    </p:spTree>
    <p:extLst>
      <p:ext uri="{BB962C8B-B14F-4D97-AF65-F5344CB8AC3E}">
        <p14:creationId xmlns:p14="http://schemas.microsoft.com/office/powerpoint/2010/main" val="971512685"/>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511758"/>
          </a:xfrm>
        </p:spPr>
        <p:txBody>
          <a:bodyPr>
            <a:noAutofit/>
          </a:bodyPr>
          <a:lstStyle/>
          <a:p>
            <a:r>
              <a:rPr lang="en-BZ" sz="3600" b="1" dirty="0">
                <a:latin typeface="+mn-lt"/>
              </a:rPr>
              <a:t>How Lobbying Works (Instruments</a:t>
            </a:r>
            <a:r>
              <a:rPr lang="en-BZ" sz="3600" b="1" dirty="0" smtClean="0">
                <a:latin typeface="+mn-lt"/>
              </a:rPr>
              <a:t>)</a:t>
            </a:r>
            <a:endParaRPr lang="ru-RU" sz="4400" b="1"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0" indent="0">
              <a:lnSpc>
                <a:spcPct val="150000"/>
              </a:lnSpc>
              <a:spcBef>
                <a:spcPts val="1200"/>
              </a:spcBef>
              <a:spcAft>
                <a:spcPts val="1200"/>
              </a:spcAft>
              <a:buNone/>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2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graphicFrame>
        <p:nvGraphicFramePr>
          <p:cNvPr id="2" name="Таблица 1"/>
          <p:cNvGraphicFramePr>
            <a:graphicFrameLocks noGrp="1"/>
          </p:cNvGraphicFramePr>
          <p:nvPr>
            <p:extLst>
              <p:ext uri="{D42A27DB-BD31-4B8C-83A1-F6EECF244321}">
                <p14:modId xmlns:p14="http://schemas.microsoft.com/office/powerpoint/2010/main" val="176117465"/>
              </p:ext>
            </p:extLst>
          </p:nvPr>
        </p:nvGraphicFramePr>
        <p:xfrm>
          <a:off x="567529" y="1058786"/>
          <a:ext cx="7590950" cy="5362948"/>
        </p:xfrm>
        <a:graphic>
          <a:graphicData uri="http://schemas.openxmlformats.org/drawingml/2006/table">
            <a:tbl>
              <a:tblPr>
                <a:tableStyleId>{93296810-A885-4BE3-A3E7-6D5BEEA58F35}</a:tableStyleId>
              </a:tblPr>
              <a:tblGrid>
                <a:gridCol w="1870871">
                  <a:extLst>
                    <a:ext uri="{9D8B030D-6E8A-4147-A177-3AD203B41FA5}">
                      <a16:colId xmlns:a16="http://schemas.microsoft.com/office/drawing/2014/main" val="2329207017"/>
                    </a:ext>
                  </a:extLst>
                </a:gridCol>
                <a:gridCol w="5720079">
                  <a:extLst>
                    <a:ext uri="{9D8B030D-6E8A-4147-A177-3AD203B41FA5}">
                      <a16:colId xmlns:a16="http://schemas.microsoft.com/office/drawing/2014/main" val="1497510975"/>
                    </a:ext>
                  </a:extLst>
                </a:gridCol>
              </a:tblGrid>
              <a:tr h="397085">
                <a:tc>
                  <a:txBody>
                    <a:bodyPr/>
                    <a:lstStyle/>
                    <a:p>
                      <a:pPr algn="l"/>
                      <a:r>
                        <a:rPr lang="en-BZ" sz="2000" b="1" dirty="0">
                          <a:solidFill>
                            <a:srgbClr val="FF0000"/>
                          </a:solidFill>
                          <a:effectLst/>
                        </a:rPr>
                        <a:t>Method</a:t>
                      </a:r>
                      <a:endParaRPr lang="en-BZ" sz="2000" b="1" dirty="0">
                        <a:solidFill>
                          <a:srgbClr val="FF0000"/>
                        </a:solidFill>
                        <a:effectLst/>
                        <a:latin typeface="+mn-lt"/>
                      </a:endParaRPr>
                    </a:p>
                  </a:txBody>
                  <a:tcPr marL="69436" marR="92582" marT="57864" marB="57864" anchor="ctr"/>
                </a:tc>
                <a:tc>
                  <a:txBody>
                    <a:bodyPr/>
                    <a:lstStyle/>
                    <a:p>
                      <a:pPr algn="l"/>
                      <a:r>
                        <a:rPr lang="en-BZ" sz="2000" b="1" dirty="0">
                          <a:solidFill>
                            <a:srgbClr val="FF0000"/>
                          </a:solidFill>
                          <a:effectLst/>
                        </a:rPr>
                        <a:t>Example</a:t>
                      </a:r>
                      <a:endParaRPr lang="en-BZ" sz="2000" b="1" dirty="0">
                        <a:solidFill>
                          <a:srgbClr val="FF0000"/>
                        </a:solidFill>
                        <a:effectLst/>
                        <a:latin typeface="+mn-lt"/>
                      </a:endParaRPr>
                    </a:p>
                  </a:txBody>
                  <a:tcPr marL="92582" marR="92582" marT="57864" marB="57864" anchor="ctr"/>
                </a:tc>
                <a:extLst>
                  <a:ext uri="{0D108BD9-81ED-4DB2-BD59-A6C34878D82A}">
                    <a16:rowId xmlns:a16="http://schemas.microsoft.com/office/drawing/2014/main" val="3546800779"/>
                  </a:ext>
                </a:extLst>
              </a:tr>
              <a:tr h="893688">
                <a:tc>
                  <a:txBody>
                    <a:bodyPr/>
                    <a:lstStyle/>
                    <a:p>
                      <a:r>
                        <a:rPr lang="en-BZ" sz="2000" b="1" dirty="0">
                          <a:effectLst/>
                        </a:rPr>
                        <a:t>Campaign contributions</a:t>
                      </a:r>
                      <a:endParaRPr lang="en-BZ" sz="2000" b="1" dirty="0">
                        <a:effectLst/>
                        <a:latin typeface="+mn-lt"/>
                      </a:endParaRPr>
                    </a:p>
                  </a:txBody>
                  <a:tcPr marL="69436" marR="92582" marT="57864" marB="57864" anchor="ctr"/>
                </a:tc>
                <a:tc>
                  <a:txBody>
                    <a:bodyPr/>
                    <a:lstStyle/>
                    <a:p>
                      <a:r>
                        <a:rPr lang="en-US" sz="2000" dirty="0">
                          <a:effectLst/>
                        </a:rPr>
                        <a:t>PACs, Super PACs to congressional candidates (US)</a:t>
                      </a:r>
                      <a:endParaRPr lang="en-US" sz="2000" b="0" dirty="0">
                        <a:effectLst/>
                        <a:latin typeface="+mn-lt"/>
                      </a:endParaRPr>
                    </a:p>
                  </a:txBody>
                  <a:tcPr marL="92582" marR="69436" marT="57864" marB="57864" anchor="ctr"/>
                </a:tc>
                <a:extLst>
                  <a:ext uri="{0D108BD9-81ED-4DB2-BD59-A6C34878D82A}">
                    <a16:rowId xmlns:a16="http://schemas.microsoft.com/office/drawing/2014/main" val="749241892"/>
                  </a:ext>
                </a:extLst>
              </a:tr>
              <a:tr h="642339">
                <a:tc>
                  <a:txBody>
                    <a:bodyPr/>
                    <a:lstStyle/>
                    <a:p>
                      <a:r>
                        <a:rPr lang="en-BZ" sz="2000" b="1" dirty="0">
                          <a:effectLst/>
                        </a:rPr>
                        <a:t>Grassroots mobilization</a:t>
                      </a:r>
                      <a:endParaRPr lang="en-BZ" sz="2000" b="1" dirty="0">
                        <a:effectLst/>
                        <a:latin typeface="+mn-lt"/>
                      </a:endParaRPr>
                    </a:p>
                  </a:txBody>
                  <a:tcPr marL="69436" marR="92582" marT="57864" marB="57864" anchor="ctr"/>
                </a:tc>
                <a:tc>
                  <a:txBody>
                    <a:bodyPr/>
                    <a:lstStyle/>
                    <a:p>
                      <a:r>
                        <a:rPr lang="en-US" sz="2000" dirty="0">
                          <a:effectLst/>
                        </a:rPr>
                        <a:t>"Save our jobs" advertisements, rallies</a:t>
                      </a:r>
                      <a:endParaRPr lang="en-US" sz="2000" b="0" dirty="0">
                        <a:effectLst/>
                        <a:latin typeface="+mn-lt"/>
                      </a:endParaRPr>
                    </a:p>
                  </a:txBody>
                  <a:tcPr marL="92582" marR="69436" marT="57864" marB="57864" anchor="ctr"/>
                </a:tc>
                <a:extLst>
                  <a:ext uri="{0D108BD9-81ED-4DB2-BD59-A6C34878D82A}">
                    <a16:rowId xmlns:a16="http://schemas.microsoft.com/office/drawing/2014/main" val="233557202"/>
                  </a:ext>
                </a:extLst>
              </a:tr>
              <a:tr h="893688">
                <a:tc>
                  <a:txBody>
                    <a:bodyPr/>
                    <a:lstStyle/>
                    <a:p>
                      <a:r>
                        <a:rPr lang="en-BZ" sz="2000" b="1" dirty="0">
                          <a:effectLst/>
                        </a:rPr>
                        <a:t>Administrative filings</a:t>
                      </a:r>
                      <a:endParaRPr lang="en-BZ" sz="2000" b="1" dirty="0">
                        <a:effectLst/>
                        <a:latin typeface="+mn-lt"/>
                      </a:endParaRPr>
                    </a:p>
                  </a:txBody>
                  <a:tcPr marL="69436" marR="92582" marT="57864" marB="57864" anchor="ctr"/>
                </a:tc>
                <a:tc>
                  <a:txBody>
                    <a:bodyPr/>
                    <a:lstStyle/>
                    <a:p>
                      <a:r>
                        <a:rPr lang="en-US" sz="2000">
                          <a:effectLst/>
                        </a:rPr>
                        <a:t>Anti-dumping and countervailing duty petitions</a:t>
                      </a:r>
                      <a:endParaRPr lang="en-US" sz="2000" b="0">
                        <a:effectLst/>
                        <a:latin typeface="+mn-lt"/>
                      </a:endParaRPr>
                    </a:p>
                  </a:txBody>
                  <a:tcPr marL="92582" marR="69436" marT="57864" marB="57864" anchor="ctr"/>
                </a:tc>
                <a:extLst>
                  <a:ext uri="{0D108BD9-81ED-4DB2-BD59-A6C34878D82A}">
                    <a16:rowId xmlns:a16="http://schemas.microsoft.com/office/drawing/2014/main" val="3443417958"/>
                  </a:ext>
                </a:extLst>
              </a:tr>
              <a:tr h="642339">
                <a:tc>
                  <a:txBody>
                    <a:bodyPr/>
                    <a:lstStyle/>
                    <a:p>
                      <a:r>
                        <a:rPr lang="en-BZ" sz="2000" b="1" dirty="0">
                          <a:effectLst/>
                        </a:rPr>
                        <a:t>Revolving door</a:t>
                      </a:r>
                      <a:endParaRPr lang="en-BZ" sz="2000" b="1" dirty="0">
                        <a:effectLst/>
                        <a:latin typeface="+mn-lt"/>
                      </a:endParaRPr>
                    </a:p>
                  </a:txBody>
                  <a:tcPr marL="69436" marR="92582" marT="57864" marB="57864" anchor="ctr"/>
                </a:tc>
                <a:tc>
                  <a:txBody>
                    <a:bodyPr/>
                    <a:lstStyle/>
                    <a:p>
                      <a:r>
                        <a:rPr lang="en-US" sz="2000">
                          <a:effectLst/>
                        </a:rPr>
                        <a:t>Former government officials become lobbyists</a:t>
                      </a:r>
                      <a:endParaRPr lang="en-US" sz="2000" b="0">
                        <a:effectLst/>
                        <a:latin typeface="+mn-lt"/>
                      </a:endParaRPr>
                    </a:p>
                  </a:txBody>
                  <a:tcPr marL="92582" marR="69436" marT="57864" marB="57864" anchor="ctr"/>
                </a:tc>
                <a:extLst>
                  <a:ext uri="{0D108BD9-81ED-4DB2-BD59-A6C34878D82A}">
                    <a16:rowId xmlns:a16="http://schemas.microsoft.com/office/drawing/2014/main" val="72105900"/>
                  </a:ext>
                </a:extLst>
              </a:tr>
              <a:tr h="1145038">
                <a:tc>
                  <a:txBody>
                    <a:bodyPr/>
                    <a:lstStyle/>
                    <a:p>
                      <a:r>
                        <a:rPr lang="en-BZ" sz="2000" b="1" dirty="0">
                          <a:effectLst/>
                        </a:rPr>
                        <a:t>Testimony at ITC</a:t>
                      </a:r>
                      <a:endParaRPr lang="en-BZ" sz="2000" b="1" dirty="0">
                        <a:effectLst/>
                        <a:latin typeface="+mn-lt"/>
                      </a:endParaRPr>
                    </a:p>
                  </a:txBody>
                  <a:tcPr marL="69436" marR="92582" marT="57864" marB="57864" anchor="ctr"/>
                </a:tc>
                <a:tc>
                  <a:txBody>
                    <a:bodyPr/>
                    <a:lstStyle/>
                    <a:p>
                      <a:r>
                        <a:rPr lang="en-US" sz="2000">
                          <a:effectLst/>
                        </a:rPr>
                        <a:t>Presenting injury claims from imports (US International Trade Commission)</a:t>
                      </a:r>
                      <a:endParaRPr lang="en-US" sz="2000" b="0">
                        <a:effectLst/>
                        <a:latin typeface="+mn-lt"/>
                      </a:endParaRPr>
                    </a:p>
                  </a:txBody>
                  <a:tcPr marL="92582" marR="69436" marT="57864" marB="57864" anchor="ctr"/>
                </a:tc>
                <a:extLst>
                  <a:ext uri="{0D108BD9-81ED-4DB2-BD59-A6C34878D82A}">
                    <a16:rowId xmlns:a16="http://schemas.microsoft.com/office/drawing/2014/main" val="762547991"/>
                  </a:ext>
                </a:extLst>
              </a:tr>
              <a:tr h="642339">
                <a:tc>
                  <a:txBody>
                    <a:bodyPr/>
                    <a:lstStyle/>
                    <a:p>
                      <a:r>
                        <a:rPr lang="en-BZ" sz="2000" b="1" dirty="0">
                          <a:effectLst/>
                        </a:rPr>
                        <a:t>Direct meetings</a:t>
                      </a:r>
                      <a:endParaRPr lang="en-BZ" sz="2000" b="1" dirty="0">
                        <a:effectLst/>
                        <a:latin typeface="+mn-lt"/>
                      </a:endParaRPr>
                    </a:p>
                  </a:txBody>
                  <a:tcPr marL="69436" marR="92582" marT="57864" marB="57864" anchor="ctr"/>
                </a:tc>
                <a:tc>
                  <a:txBody>
                    <a:bodyPr/>
                    <a:lstStyle/>
                    <a:p>
                      <a:r>
                        <a:rPr lang="en-US" sz="2000" dirty="0">
                          <a:effectLst/>
                        </a:rPr>
                        <a:t>Lobbying visits to trade ministry or parliament</a:t>
                      </a:r>
                      <a:endParaRPr lang="en-US" sz="2000" b="0" dirty="0">
                        <a:effectLst/>
                        <a:latin typeface="+mn-lt"/>
                      </a:endParaRPr>
                    </a:p>
                  </a:txBody>
                  <a:tcPr marL="92582" marR="69436" marT="57864" marB="57864" anchor="ctr"/>
                </a:tc>
                <a:extLst>
                  <a:ext uri="{0D108BD9-81ED-4DB2-BD59-A6C34878D82A}">
                    <a16:rowId xmlns:a16="http://schemas.microsoft.com/office/drawing/2014/main" val="1358896083"/>
                  </a:ext>
                </a:extLst>
              </a:tr>
            </a:tbl>
          </a:graphicData>
        </a:graphic>
      </p:graphicFrame>
    </p:spTree>
    <p:extLst>
      <p:ext uri="{BB962C8B-B14F-4D97-AF65-F5344CB8AC3E}">
        <p14:creationId xmlns:p14="http://schemas.microsoft.com/office/powerpoint/2010/main" val="2589093174"/>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549858"/>
          </a:xfrm>
        </p:spPr>
        <p:txBody>
          <a:bodyPr>
            <a:noAutofit/>
          </a:bodyPr>
          <a:lstStyle/>
          <a:p>
            <a:r>
              <a:rPr lang="en-BZ" sz="3600" b="1" dirty="0">
                <a:latin typeface="+mn-lt"/>
              </a:rPr>
              <a:t>Anti-Dumping as Disguised Protection</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965202"/>
            <a:ext cx="8168858" cy="5483466"/>
          </a:xfrm>
        </p:spPr>
        <p:txBody>
          <a:bodyPr>
            <a:noAutofit/>
          </a:bodyPr>
          <a:lstStyle/>
          <a:p>
            <a:pPr marL="0" indent="0">
              <a:lnSpc>
                <a:spcPct val="150000"/>
              </a:lnSpc>
              <a:spcBef>
                <a:spcPts val="1200"/>
              </a:spcBef>
              <a:spcAft>
                <a:spcPts val="1200"/>
              </a:spcAft>
              <a:buNone/>
            </a:pPr>
            <a:r>
              <a:rPr lang="en-US" sz="2400" b="1" dirty="0"/>
              <a:t>Dumping</a:t>
            </a:r>
            <a:r>
              <a:rPr lang="en-US" sz="2400" dirty="0"/>
              <a:t> (selling below cost or home market price) triggers anti-dumping (AD) duties equal to the dumping margin, but AD is widely abused as a legal protectionist tool: domestic firms file petitions to harass foreign competitors, duties often last for decades, and "zeroing" artificially inflates margins. The WTO allows AD with an injury test, yet abuse </a:t>
            </a:r>
            <a:r>
              <a:rPr lang="en-US" sz="2400" dirty="0" smtClean="0"/>
              <a:t>persists e.g</a:t>
            </a:r>
            <a:r>
              <a:rPr lang="en-US" sz="2400" dirty="0"/>
              <a:t>., US AD on Chinese steel since the 1990s, with each new Chinese firm facing separate investigations. Politically, AD petitions are a form of lobbying, allowing firms to secure protection without new legislation.</a:t>
            </a:r>
            <a:endParaRPr lang="en-US" sz="1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67471782"/>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549858"/>
          </a:xfrm>
        </p:spPr>
        <p:txBody>
          <a:bodyPr>
            <a:noAutofit/>
          </a:bodyPr>
          <a:lstStyle/>
          <a:p>
            <a:r>
              <a:rPr lang="en-US" sz="3600" b="1" dirty="0">
                <a:latin typeface="+mn-lt"/>
              </a:rPr>
              <a:t>Institutions and Trade Policy (US Context – for reference)</a:t>
            </a:r>
          </a:p>
        </p:txBody>
      </p:sp>
      <p:graphicFrame>
        <p:nvGraphicFramePr>
          <p:cNvPr id="2" name="Объект 1"/>
          <p:cNvGraphicFramePr>
            <a:graphicFrameLocks noGrp="1"/>
          </p:cNvGraphicFramePr>
          <p:nvPr>
            <p:ph idx="1"/>
            <p:extLst>
              <p:ext uri="{D42A27DB-BD31-4B8C-83A1-F6EECF244321}">
                <p14:modId xmlns:p14="http://schemas.microsoft.com/office/powerpoint/2010/main" val="3249487101"/>
              </p:ext>
            </p:extLst>
          </p:nvPr>
        </p:nvGraphicFramePr>
        <p:xfrm>
          <a:off x="581442" y="1010694"/>
          <a:ext cx="8460958" cy="5500447"/>
        </p:xfrm>
        <a:graphic>
          <a:graphicData uri="http://schemas.openxmlformats.org/drawingml/2006/table">
            <a:tbl>
              <a:tblPr>
                <a:tableStyleId>{21E4AEA4-8DFA-4A89-87EB-49C32662AFE0}</a:tableStyleId>
              </a:tblPr>
              <a:tblGrid>
                <a:gridCol w="2949158">
                  <a:extLst>
                    <a:ext uri="{9D8B030D-6E8A-4147-A177-3AD203B41FA5}">
                      <a16:colId xmlns:a16="http://schemas.microsoft.com/office/drawing/2014/main" val="3583599922"/>
                    </a:ext>
                  </a:extLst>
                </a:gridCol>
                <a:gridCol w="5511800">
                  <a:extLst>
                    <a:ext uri="{9D8B030D-6E8A-4147-A177-3AD203B41FA5}">
                      <a16:colId xmlns:a16="http://schemas.microsoft.com/office/drawing/2014/main" val="3398159144"/>
                    </a:ext>
                  </a:extLst>
                </a:gridCol>
              </a:tblGrid>
              <a:tr h="458409">
                <a:tc>
                  <a:txBody>
                    <a:bodyPr/>
                    <a:lstStyle/>
                    <a:p>
                      <a:pPr algn="l"/>
                      <a:r>
                        <a:rPr lang="en-BZ" sz="2400" b="1" dirty="0">
                          <a:effectLst/>
                        </a:rPr>
                        <a:t>Institution</a:t>
                      </a:r>
                      <a:endParaRPr lang="en-BZ" sz="2400" b="1" dirty="0">
                        <a:effectLst/>
                        <a:latin typeface="+mn-lt"/>
                      </a:endParaRPr>
                    </a:p>
                  </a:txBody>
                  <a:tcPr marR="121920" marT="76200" marB="76200" anchor="ctr"/>
                </a:tc>
                <a:tc>
                  <a:txBody>
                    <a:bodyPr/>
                    <a:lstStyle/>
                    <a:p>
                      <a:pPr algn="l"/>
                      <a:r>
                        <a:rPr lang="en-BZ" sz="2400" b="1" dirty="0">
                          <a:effectLst/>
                        </a:rPr>
                        <a:t>Role</a:t>
                      </a:r>
                      <a:endParaRPr lang="en-BZ" sz="2400" b="1" dirty="0">
                        <a:effectLst/>
                        <a:latin typeface="+mn-lt"/>
                      </a:endParaRPr>
                    </a:p>
                  </a:txBody>
                  <a:tcPr marL="121920" marR="121920" marT="76200" marB="76200" anchor="ctr"/>
                </a:tc>
                <a:extLst>
                  <a:ext uri="{0D108BD9-81ED-4DB2-BD59-A6C34878D82A}">
                    <a16:rowId xmlns:a16="http://schemas.microsoft.com/office/drawing/2014/main" val="491873194"/>
                  </a:ext>
                </a:extLst>
              </a:tr>
              <a:tr h="753101">
                <a:tc>
                  <a:txBody>
                    <a:bodyPr/>
                    <a:lstStyle/>
                    <a:p>
                      <a:r>
                        <a:rPr lang="en-BZ" sz="2400" b="1" dirty="0">
                          <a:effectLst/>
                        </a:rPr>
                        <a:t>Congress</a:t>
                      </a:r>
                      <a:endParaRPr lang="en-BZ" sz="2400" b="1" dirty="0">
                        <a:effectLst/>
                        <a:latin typeface="+mn-lt"/>
                      </a:endParaRPr>
                    </a:p>
                  </a:txBody>
                  <a:tcPr marR="121920" marT="76200" marB="76200" anchor="ctr"/>
                </a:tc>
                <a:tc>
                  <a:txBody>
                    <a:bodyPr/>
                    <a:lstStyle/>
                    <a:p>
                      <a:r>
                        <a:rPr lang="en-US" sz="2400" dirty="0">
                          <a:effectLst/>
                        </a:rPr>
                        <a:t>Writes trade laws (e.g., Trade Act of 1974)</a:t>
                      </a:r>
                      <a:endParaRPr lang="en-US" sz="2400" b="0" dirty="0">
                        <a:effectLst/>
                        <a:latin typeface="+mn-lt"/>
                      </a:endParaRPr>
                    </a:p>
                  </a:txBody>
                  <a:tcPr marL="121920" marT="76200" marB="76200" anchor="ctr"/>
                </a:tc>
                <a:extLst>
                  <a:ext uri="{0D108BD9-81ED-4DB2-BD59-A6C34878D82A}">
                    <a16:rowId xmlns:a16="http://schemas.microsoft.com/office/drawing/2014/main" val="4135646762"/>
                  </a:ext>
                </a:extLst>
              </a:tr>
              <a:tr h="753101">
                <a:tc>
                  <a:txBody>
                    <a:bodyPr/>
                    <a:lstStyle/>
                    <a:p>
                      <a:r>
                        <a:rPr lang="en-US" sz="2400" b="1" dirty="0">
                          <a:effectLst/>
                        </a:rPr>
                        <a:t>USTR (Office of US Trade Representative)</a:t>
                      </a:r>
                      <a:endParaRPr lang="en-US" sz="2400" b="1" dirty="0">
                        <a:effectLst/>
                        <a:latin typeface="+mn-lt"/>
                      </a:endParaRPr>
                    </a:p>
                  </a:txBody>
                  <a:tcPr marR="121920" marT="76200" marB="76200" anchor="ctr"/>
                </a:tc>
                <a:tc>
                  <a:txBody>
                    <a:bodyPr/>
                    <a:lstStyle/>
                    <a:p>
                      <a:r>
                        <a:rPr lang="en-BZ" sz="2400" dirty="0">
                          <a:effectLst/>
                        </a:rPr>
                        <a:t>Negotiates trade agreements</a:t>
                      </a:r>
                      <a:endParaRPr lang="en-BZ" sz="2400" b="0" dirty="0">
                        <a:effectLst/>
                        <a:latin typeface="+mn-lt"/>
                      </a:endParaRPr>
                    </a:p>
                  </a:txBody>
                  <a:tcPr marL="121920" marT="76200" marB="76200" anchor="ctr"/>
                </a:tc>
                <a:extLst>
                  <a:ext uri="{0D108BD9-81ED-4DB2-BD59-A6C34878D82A}">
                    <a16:rowId xmlns:a16="http://schemas.microsoft.com/office/drawing/2014/main" val="1921133785"/>
                  </a:ext>
                </a:extLst>
              </a:tr>
              <a:tr h="1047793">
                <a:tc>
                  <a:txBody>
                    <a:bodyPr/>
                    <a:lstStyle/>
                    <a:p>
                      <a:r>
                        <a:rPr lang="en-BZ" sz="2400" b="1" dirty="0">
                          <a:effectLst/>
                        </a:rPr>
                        <a:t>ITC (International Trade Commission)</a:t>
                      </a:r>
                      <a:endParaRPr lang="en-BZ" sz="2400" b="1" dirty="0">
                        <a:effectLst/>
                        <a:latin typeface="+mn-lt"/>
                      </a:endParaRPr>
                    </a:p>
                  </a:txBody>
                  <a:tcPr marR="121920" marT="76200" marB="76200" anchor="ctr"/>
                </a:tc>
                <a:tc>
                  <a:txBody>
                    <a:bodyPr/>
                    <a:lstStyle/>
                    <a:p>
                      <a:r>
                        <a:rPr lang="en-US" sz="2400" dirty="0">
                          <a:effectLst/>
                        </a:rPr>
                        <a:t>Investigates injury from imports (safeguards, AD injury)</a:t>
                      </a:r>
                      <a:endParaRPr lang="en-US" sz="2400" b="0" dirty="0">
                        <a:effectLst/>
                        <a:latin typeface="+mn-lt"/>
                      </a:endParaRPr>
                    </a:p>
                  </a:txBody>
                  <a:tcPr marL="121920" marT="76200" marB="76200" anchor="ctr"/>
                </a:tc>
                <a:extLst>
                  <a:ext uri="{0D108BD9-81ED-4DB2-BD59-A6C34878D82A}">
                    <a16:rowId xmlns:a16="http://schemas.microsoft.com/office/drawing/2014/main" val="1454790491"/>
                  </a:ext>
                </a:extLst>
              </a:tr>
              <a:tr h="1047793">
                <a:tc>
                  <a:txBody>
                    <a:bodyPr/>
                    <a:lstStyle/>
                    <a:p>
                      <a:r>
                        <a:rPr lang="en-BZ" sz="2400" b="1" dirty="0">
                          <a:effectLst/>
                        </a:rPr>
                        <a:t>Commerce Department</a:t>
                      </a:r>
                      <a:endParaRPr lang="en-BZ" sz="2400" b="1" dirty="0">
                        <a:effectLst/>
                        <a:latin typeface="+mn-lt"/>
                      </a:endParaRPr>
                    </a:p>
                  </a:txBody>
                  <a:tcPr marR="121920" marT="76200" marB="76200" anchor="ctr"/>
                </a:tc>
                <a:tc>
                  <a:txBody>
                    <a:bodyPr/>
                    <a:lstStyle/>
                    <a:p>
                      <a:r>
                        <a:rPr lang="en-US" sz="2400" dirty="0">
                          <a:effectLst/>
                        </a:rPr>
                        <a:t>Conducts anti-dumping and countervailing duty investigations</a:t>
                      </a:r>
                      <a:endParaRPr lang="en-US" sz="2400" b="0" dirty="0">
                        <a:effectLst/>
                        <a:latin typeface="+mn-lt"/>
                      </a:endParaRPr>
                    </a:p>
                  </a:txBody>
                  <a:tcPr marL="121920" marT="76200" marB="76200" anchor="ctr"/>
                </a:tc>
                <a:extLst>
                  <a:ext uri="{0D108BD9-81ED-4DB2-BD59-A6C34878D82A}">
                    <a16:rowId xmlns:a16="http://schemas.microsoft.com/office/drawing/2014/main" val="1098875471"/>
                  </a:ext>
                </a:extLst>
              </a:tr>
              <a:tr h="753101">
                <a:tc>
                  <a:txBody>
                    <a:bodyPr/>
                    <a:lstStyle/>
                    <a:p>
                      <a:r>
                        <a:rPr lang="en-BZ" sz="2400" b="1" dirty="0">
                          <a:effectLst/>
                        </a:rPr>
                        <a:t>WTO</a:t>
                      </a:r>
                      <a:endParaRPr lang="en-BZ" sz="2400" b="1" dirty="0">
                        <a:effectLst/>
                        <a:latin typeface="+mn-lt"/>
                      </a:endParaRPr>
                    </a:p>
                  </a:txBody>
                  <a:tcPr marR="121920" marT="76200" marB="76200" anchor="ctr"/>
                </a:tc>
                <a:tc>
                  <a:txBody>
                    <a:bodyPr/>
                    <a:lstStyle/>
                    <a:p>
                      <a:r>
                        <a:rPr lang="en-US" sz="2400" dirty="0">
                          <a:effectLst/>
                        </a:rPr>
                        <a:t>Dispute settlement, but slow and under threat</a:t>
                      </a:r>
                      <a:endParaRPr lang="en-US" sz="2400" b="0" dirty="0">
                        <a:effectLst/>
                        <a:latin typeface="+mn-lt"/>
                      </a:endParaRPr>
                    </a:p>
                  </a:txBody>
                  <a:tcPr marL="121920" marT="76200" marB="76200" anchor="ctr"/>
                </a:tc>
                <a:extLst>
                  <a:ext uri="{0D108BD9-81ED-4DB2-BD59-A6C34878D82A}">
                    <a16:rowId xmlns:a16="http://schemas.microsoft.com/office/drawing/2014/main" val="1038991237"/>
                  </a:ext>
                </a:extLst>
              </a:tr>
            </a:tbl>
          </a:graphicData>
        </a:graphic>
      </p:graphicFrame>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26373814"/>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2171701" y="2548943"/>
            <a:ext cx="7937500" cy="549858"/>
          </a:xfrm>
        </p:spPr>
        <p:txBody>
          <a:bodyPr>
            <a:noAutofit/>
          </a:bodyPr>
          <a:lstStyle/>
          <a:p>
            <a:r>
              <a:rPr lang="en-US" sz="4000" b="1" dirty="0">
                <a:latin typeface="+mn-lt"/>
              </a:rPr>
              <a:t>PART 4</a:t>
            </a:r>
            <a:r>
              <a:rPr lang="en-US" sz="4000" b="1" dirty="0" smtClean="0">
                <a:latin typeface="+mn-lt"/>
              </a:rPr>
              <a:t>: </a:t>
            </a:r>
            <a:r>
              <a:rPr lang="en-US" sz="4000" b="1" dirty="0">
                <a:latin typeface="+mn-lt"/>
              </a:rPr>
              <a:t>MIDTERM EXAM I REVIEW</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12292271"/>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549858"/>
          </a:xfrm>
        </p:spPr>
        <p:txBody>
          <a:bodyPr>
            <a:noAutofit/>
          </a:bodyPr>
          <a:lstStyle/>
          <a:p>
            <a:r>
              <a:rPr lang="en-BZ" sz="4000" b="1" dirty="0">
                <a:latin typeface="+mn-lt"/>
              </a:rPr>
              <a:t>Exam Structure</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098566"/>
            <a:ext cx="7991058" cy="5350101"/>
          </a:xfrm>
        </p:spPr>
        <p:txBody>
          <a:bodyPr>
            <a:noAutofit/>
          </a:bodyPr>
          <a:lstStyle/>
          <a:p>
            <a:r>
              <a:rPr lang="en-US" sz="2800" dirty="0"/>
              <a:t>Multiple choice (20%) – definitions, small calculations</a:t>
            </a:r>
          </a:p>
          <a:p>
            <a:r>
              <a:rPr lang="en-US" sz="2800" dirty="0"/>
              <a:t>Short answer (30%) – explain concepts, draw diagrams</a:t>
            </a:r>
          </a:p>
          <a:p>
            <a:r>
              <a:rPr lang="en-US" sz="2800" dirty="0"/>
              <a:t>Problems (30%) – tariff welfare, ERP, comparative advantage, H-O</a:t>
            </a:r>
          </a:p>
          <a:p>
            <a:r>
              <a:rPr lang="en-US" sz="2800" dirty="0"/>
              <a:t>Essay (20%) – political economy or protection argument </a:t>
            </a:r>
            <a:r>
              <a:rPr lang="en-US" sz="2800" dirty="0" smtClean="0"/>
              <a:t>evaluation</a:t>
            </a:r>
          </a:p>
          <a:p>
            <a:r>
              <a:rPr lang="en-US" sz="2800" dirty="0"/>
              <a:t>Exam time allocation (90 minutes): 20 min for multiple choice, 25 min for short answer, 30 min for problems, and 15 min for the essay.</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4688619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549858"/>
          </a:xfrm>
        </p:spPr>
        <p:txBody>
          <a:bodyPr>
            <a:noAutofit/>
          </a:bodyPr>
          <a:lstStyle/>
          <a:p>
            <a:r>
              <a:rPr lang="en-US" b="1" dirty="0">
                <a:latin typeface="+mn-lt"/>
              </a:rPr>
              <a:t>Key Concepts Checklist (Weeks </a:t>
            </a:r>
            <a:r>
              <a:rPr lang="en-US" b="1" dirty="0" smtClean="0">
                <a:latin typeface="+mn-lt"/>
              </a:rPr>
              <a:t>1–5)</a:t>
            </a:r>
            <a:endParaRPr lang="en-BZ" sz="3600" b="1" dirty="0">
              <a:latin typeface="+mn-lt"/>
            </a:endParaRPr>
          </a:p>
        </p:txBody>
      </p:sp>
      <p:graphicFrame>
        <p:nvGraphicFramePr>
          <p:cNvPr id="2" name="Объект 1"/>
          <p:cNvGraphicFramePr>
            <a:graphicFrameLocks noGrp="1"/>
          </p:cNvGraphicFramePr>
          <p:nvPr>
            <p:ph idx="1"/>
            <p:extLst>
              <p:ext uri="{D42A27DB-BD31-4B8C-83A1-F6EECF244321}">
                <p14:modId xmlns:p14="http://schemas.microsoft.com/office/powerpoint/2010/main" val="1737487487"/>
              </p:ext>
            </p:extLst>
          </p:nvPr>
        </p:nvGraphicFramePr>
        <p:xfrm>
          <a:off x="194945" y="1098679"/>
          <a:ext cx="6693535" cy="5349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13329598"/>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549858"/>
          </a:xfrm>
        </p:spPr>
        <p:txBody>
          <a:bodyPr>
            <a:noAutofit/>
          </a:bodyPr>
          <a:lstStyle/>
          <a:p>
            <a:r>
              <a:rPr lang="en-BZ" sz="3600" b="1" dirty="0">
                <a:latin typeface="+mn-lt"/>
              </a:rPr>
              <a:t>Practice Problems for Midterm I</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098568"/>
            <a:ext cx="3919438" cy="4276072"/>
          </a:xfrm>
        </p:spPr>
        <p:style>
          <a:lnRef idx="2">
            <a:schemeClr val="accent1"/>
          </a:lnRef>
          <a:fillRef idx="1">
            <a:schemeClr val="lt1"/>
          </a:fillRef>
          <a:effectRef idx="0">
            <a:schemeClr val="accent1"/>
          </a:effectRef>
          <a:fontRef idx="minor">
            <a:schemeClr val="dk1"/>
          </a:fontRef>
        </p:style>
        <p:txBody>
          <a:bodyPr>
            <a:noAutofit/>
          </a:bodyPr>
          <a:lstStyle/>
          <a:p>
            <a:pPr marL="0" indent="0">
              <a:lnSpc>
                <a:spcPct val="100000"/>
              </a:lnSpc>
              <a:spcBef>
                <a:spcPts val="1200"/>
              </a:spcBef>
              <a:spcAft>
                <a:spcPts val="1200"/>
              </a:spcAft>
              <a:buNone/>
            </a:pPr>
            <a:r>
              <a:rPr lang="en-US" sz="2400" b="1" dirty="0"/>
              <a:t>Problem 1 (Small Country </a:t>
            </a:r>
            <a:r>
              <a:rPr lang="en-US" sz="2400" b="1" dirty="0" smtClean="0"/>
              <a:t>Tariff):</a:t>
            </a:r>
          </a:p>
          <a:p>
            <a:pPr marL="0" indent="0">
              <a:lnSpc>
                <a:spcPct val="100000"/>
              </a:lnSpc>
              <a:spcBef>
                <a:spcPts val="1200"/>
              </a:spcBef>
              <a:spcAft>
                <a:spcPts val="1200"/>
              </a:spcAft>
              <a:buNone/>
            </a:pPr>
            <a:r>
              <a:rPr lang="en-US" sz="2400" dirty="0" smtClean="0"/>
              <a:t>Demand</a:t>
            </a:r>
            <a:r>
              <a:rPr lang="en-US" sz="2400" dirty="0"/>
              <a:t>: </a:t>
            </a:r>
            <a:r>
              <a:rPr lang="en-US" sz="2400" dirty="0" err="1"/>
              <a:t>Q</a:t>
            </a:r>
            <a:r>
              <a:rPr lang="en-US" sz="2400" i="1" dirty="0" err="1"/>
              <a:t>d</a:t>
            </a:r>
            <a:r>
              <a:rPr lang="en-US" sz="2400" dirty="0"/>
              <a:t>=100−P</a:t>
            </a:r>
            <a:r>
              <a:rPr lang="en-US" sz="2400" i="1" dirty="0"/>
              <a:t>Qd</a:t>
            </a:r>
            <a:r>
              <a:rPr lang="en-US" sz="2400" dirty="0"/>
              <a:t>​=100−</a:t>
            </a:r>
            <a:r>
              <a:rPr lang="en-US" sz="2400" i="1" dirty="0"/>
              <a:t>P</a:t>
            </a:r>
            <a:r>
              <a:rPr lang="en-US" sz="2400" dirty="0"/>
              <a:t>, </a:t>
            </a:r>
            <a:endParaRPr lang="en-US" sz="2400" dirty="0" smtClean="0"/>
          </a:p>
          <a:p>
            <a:pPr marL="0" indent="0">
              <a:lnSpc>
                <a:spcPct val="100000"/>
              </a:lnSpc>
              <a:spcBef>
                <a:spcPts val="1200"/>
              </a:spcBef>
              <a:spcAft>
                <a:spcPts val="1200"/>
              </a:spcAft>
              <a:buNone/>
            </a:pPr>
            <a:r>
              <a:rPr lang="en-US" sz="2400" dirty="0" smtClean="0"/>
              <a:t>Supply</a:t>
            </a:r>
            <a:r>
              <a:rPr lang="en-US" sz="2400" dirty="0"/>
              <a:t>: Qs=20+P</a:t>
            </a:r>
            <a:r>
              <a:rPr lang="en-US" sz="2400" i="1" dirty="0"/>
              <a:t>Qs</a:t>
            </a:r>
            <a:r>
              <a:rPr lang="en-US" sz="2400" dirty="0"/>
              <a:t>​=20+</a:t>
            </a:r>
            <a:r>
              <a:rPr lang="en-US" sz="2400" i="1" dirty="0"/>
              <a:t>P</a:t>
            </a:r>
            <a:r>
              <a:rPr lang="en-US" sz="2400" dirty="0"/>
              <a:t>, World price = $20. Impose </a:t>
            </a:r>
            <a:r>
              <a:rPr lang="en-US" sz="2400" dirty="0" smtClean="0"/>
              <a:t>a $10 </a:t>
            </a:r>
            <a:r>
              <a:rPr lang="en-US" sz="2400" dirty="0"/>
              <a:t>specific tariff. </a:t>
            </a:r>
            <a:endParaRPr lang="en-US" sz="2400" dirty="0" smtClean="0"/>
          </a:p>
          <a:p>
            <a:pPr marL="0" indent="0">
              <a:lnSpc>
                <a:spcPct val="100000"/>
              </a:lnSpc>
              <a:spcBef>
                <a:spcPts val="1200"/>
              </a:spcBef>
              <a:spcAft>
                <a:spcPts val="1200"/>
              </a:spcAft>
              <a:buNone/>
            </a:pPr>
            <a:r>
              <a:rPr lang="en-US" sz="2400" b="1" dirty="0" smtClean="0">
                <a:solidFill>
                  <a:srgbClr val="FF0000"/>
                </a:solidFill>
              </a:rPr>
              <a:t>Find </a:t>
            </a:r>
            <a:r>
              <a:rPr lang="en-US" sz="2400" b="1" dirty="0">
                <a:solidFill>
                  <a:srgbClr val="FF0000"/>
                </a:solidFill>
              </a:rPr>
              <a:t>imports before/after, </a:t>
            </a:r>
            <a:r>
              <a:rPr lang="en-US" sz="2400" b="1" dirty="0" smtClean="0">
                <a:solidFill>
                  <a:srgbClr val="FF0000"/>
                </a:solidFill>
              </a:rPr>
              <a:t>DWL !!!</a:t>
            </a:r>
            <a:endParaRPr lang="en-US" sz="2400" b="1" dirty="0">
              <a:solidFill>
                <a:srgbClr val="FF0000"/>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2" name="Прямоугольник 1"/>
          <p:cNvSpPr/>
          <p:nvPr/>
        </p:nvSpPr>
        <p:spPr>
          <a:xfrm>
            <a:off x="4500880" y="1098567"/>
            <a:ext cx="3992880" cy="4154984"/>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nSpc>
                <a:spcPct val="150000"/>
              </a:lnSpc>
            </a:pPr>
            <a:r>
              <a:rPr lang="en-BZ" sz="2200" b="1" dirty="0">
                <a:solidFill>
                  <a:srgbClr val="0F1115"/>
                </a:solidFill>
              </a:rPr>
              <a:t>Solution:</a:t>
            </a:r>
            <a:endParaRPr lang="en-BZ" sz="2200" dirty="0">
              <a:solidFill>
                <a:srgbClr val="0F1115"/>
              </a:solidFill>
            </a:endParaRPr>
          </a:p>
          <a:p>
            <a:pPr marL="285750" indent="-285750">
              <a:lnSpc>
                <a:spcPct val="150000"/>
              </a:lnSpc>
              <a:buFont typeface="Arial" panose="020B0604020202020204" pitchFamily="34" charset="0"/>
              <a:buChar char="•"/>
            </a:pPr>
            <a:r>
              <a:rPr lang="en-BZ" sz="2200" dirty="0" err="1" smtClean="0">
                <a:solidFill>
                  <a:srgbClr val="0F1115"/>
                </a:solidFill>
              </a:rPr>
              <a:t>Freetrade</a:t>
            </a:r>
            <a:r>
              <a:rPr lang="en-BZ" sz="2200" dirty="0">
                <a:solidFill>
                  <a:srgbClr val="0F1115"/>
                </a:solidFill>
              </a:rPr>
              <a:t>: </a:t>
            </a:r>
            <a:r>
              <a:rPr lang="en-BZ" sz="2200" dirty="0" smtClean="0">
                <a:solidFill>
                  <a:srgbClr val="0F1115"/>
                </a:solidFill>
              </a:rPr>
              <a:t>P=20</a:t>
            </a:r>
            <a:r>
              <a:rPr lang="en-BZ" sz="2200" i="1" dirty="0" smtClean="0">
                <a:solidFill>
                  <a:srgbClr val="0F1115"/>
                </a:solidFill>
              </a:rPr>
              <a:t>P</a:t>
            </a:r>
            <a:r>
              <a:rPr lang="en-BZ" sz="2200" dirty="0" smtClean="0">
                <a:solidFill>
                  <a:srgbClr val="0F1115"/>
                </a:solidFill>
              </a:rPr>
              <a:t>=20,Qd=80</a:t>
            </a:r>
            <a:r>
              <a:rPr lang="en-BZ" sz="2200" i="1" dirty="0" smtClean="0">
                <a:solidFill>
                  <a:srgbClr val="0F1115"/>
                </a:solidFill>
              </a:rPr>
              <a:t>Qd</a:t>
            </a:r>
            <a:r>
              <a:rPr lang="en-BZ" sz="2200" dirty="0">
                <a:solidFill>
                  <a:srgbClr val="0F1115"/>
                </a:solidFill>
              </a:rPr>
              <a:t>​=80, Qs=40</a:t>
            </a:r>
            <a:r>
              <a:rPr lang="en-BZ" sz="2200" i="1" dirty="0">
                <a:solidFill>
                  <a:srgbClr val="0F1115"/>
                </a:solidFill>
              </a:rPr>
              <a:t>Qs</a:t>
            </a:r>
            <a:r>
              <a:rPr lang="en-BZ" sz="2200" dirty="0">
                <a:solidFill>
                  <a:srgbClr val="0F1115"/>
                </a:solidFill>
              </a:rPr>
              <a:t>​=40, imports = 40.</a:t>
            </a:r>
          </a:p>
          <a:p>
            <a:pPr marL="285750" indent="-285750">
              <a:lnSpc>
                <a:spcPct val="150000"/>
              </a:lnSpc>
              <a:buFont typeface="Arial" panose="020B0604020202020204" pitchFamily="34" charset="0"/>
              <a:buChar char="•"/>
            </a:pPr>
            <a:r>
              <a:rPr lang="en-BZ" sz="2200" dirty="0">
                <a:solidFill>
                  <a:srgbClr val="0F1115"/>
                </a:solidFill>
              </a:rPr>
              <a:t>Tariff: P=30</a:t>
            </a:r>
            <a:r>
              <a:rPr lang="en-BZ" sz="2200" i="1" dirty="0">
                <a:solidFill>
                  <a:srgbClr val="0F1115"/>
                </a:solidFill>
              </a:rPr>
              <a:t>P</a:t>
            </a:r>
            <a:r>
              <a:rPr lang="en-BZ" sz="2200" dirty="0">
                <a:solidFill>
                  <a:srgbClr val="0F1115"/>
                </a:solidFill>
              </a:rPr>
              <a:t>=30, </a:t>
            </a:r>
            <a:r>
              <a:rPr lang="en-BZ" sz="2200" dirty="0" err="1">
                <a:solidFill>
                  <a:srgbClr val="0F1115"/>
                </a:solidFill>
              </a:rPr>
              <a:t>Qd</a:t>
            </a:r>
            <a:r>
              <a:rPr lang="en-BZ" sz="2200" dirty="0">
                <a:solidFill>
                  <a:srgbClr val="0F1115"/>
                </a:solidFill>
              </a:rPr>
              <a:t>=70</a:t>
            </a:r>
            <a:r>
              <a:rPr lang="en-BZ" sz="2200" i="1" dirty="0">
                <a:solidFill>
                  <a:srgbClr val="0F1115"/>
                </a:solidFill>
              </a:rPr>
              <a:t>Qd</a:t>
            </a:r>
            <a:r>
              <a:rPr lang="en-BZ" sz="2200" dirty="0">
                <a:solidFill>
                  <a:srgbClr val="0F1115"/>
                </a:solidFill>
              </a:rPr>
              <a:t>​=70, Qs=50</a:t>
            </a:r>
            <a:r>
              <a:rPr lang="en-BZ" sz="2200" i="1" dirty="0">
                <a:solidFill>
                  <a:srgbClr val="0F1115"/>
                </a:solidFill>
              </a:rPr>
              <a:t>Qs</a:t>
            </a:r>
            <a:r>
              <a:rPr lang="en-BZ" sz="2200" dirty="0">
                <a:solidFill>
                  <a:srgbClr val="0F1115"/>
                </a:solidFill>
              </a:rPr>
              <a:t>​=50, imports = 20.</a:t>
            </a:r>
          </a:p>
          <a:p>
            <a:pPr marL="285750" indent="-285750">
              <a:lnSpc>
                <a:spcPct val="150000"/>
              </a:lnSpc>
              <a:buFont typeface="Arial" panose="020B0604020202020204" pitchFamily="34" charset="0"/>
              <a:buChar char="•"/>
            </a:pPr>
            <a:r>
              <a:rPr lang="en-BZ" sz="2200" dirty="0" smtClean="0">
                <a:solidFill>
                  <a:srgbClr val="0F1115"/>
                </a:solidFill>
              </a:rPr>
              <a:t>DWL=</a:t>
            </a:r>
            <a:r>
              <a:rPr lang="en-BZ" sz="2200" dirty="0">
                <a:solidFill>
                  <a:srgbClr val="0F1115"/>
                </a:solidFill>
              </a:rPr>
              <a:t> </a:t>
            </a:r>
            <a:r>
              <a:rPr lang="en-BZ" sz="2200" dirty="0" smtClean="0">
                <a:solidFill>
                  <a:srgbClr val="0F1115"/>
                </a:solidFill>
              </a:rPr>
              <a:t>0.5×10×10+0.5×10×10=1000.5×10×10+0.5×10×10=100</a:t>
            </a:r>
          </a:p>
        </p:txBody>
      </p:sp>
    </p:spTree>
    <p:extLst>
      <p:ext uri="{BB962C8B-B14F-4D97-AF65-F5344CB8AC3E}">
        <p14:creationId xmlns:p14="http://schemas.microsoft.com/office/powerpoint/2010/main" val="2871024182"/>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549858"/>
          </a:xfrm>
        </p:spPr>
        <p:txBody>
          <a:bodyPr>
            <a:noAutofit/>
          </a:bodyPr>
          <a:lstStyle/>
          <a:p>
            <a:r>
              <a:rPr lang="en-BZ" sz="3600" b="1" dirty="0">
                <a:latin typeface="+mn-lt"/>
              </a:rPr>
              <a:t>Practice Problems for Midterm I</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098566"/>
            <a:ext cx="3513038" cy="4893647"/>
          </a:xfrm>
        </p:spPr>
        <p:style>
          <a:lnRef idx="2">
            <a:schemeClr val="accent1"/>
          </a:lnRef>
          <a:fillRef idx="1">
            <a:schemeClr val="lt1"/>
          </a:fillRef>
          <a:effectRef idx="0">
            <a:schemeClr val="accent1"/>
          </a:effectRef>
          <a:fontRef idx="minor">
            <a:schemeClr val="dk1"/>
          </a:fontRef>
        </p:style>
        <p:txBody>
          <a:bodyPr>
            <a:noAutofit/>
          </a:bodyPr>
          <a:lstStyle/>
          <a:p>
            <a:pPr marL="0" indent="0">
              <a:lnSpc>
                <a:spcPct val="150000"/>
              </a:lnSpc>
              <a:spcBef>
                <a:spcPts val="1200"/>
              </a:spcBef>
              <a:spcAft>
                <a:spcPts val="1200"/>
              </a:spcAft>
              <a:buNone/>
            </a:pPr>
            <a:r>
              <a:rPr lang="en-US" sz="2400" b="1" dirty="0"/>
              <a:t>Problem 2 (ERP Calculation):</a:t>
            </a:r>
            <a:r>
              <a:rPr lang="en-US" sz="2400" dirty="0"/>
              <a:t/>
            </a:r>
            <a:br>
              <a:rPr lang="en-US" sz="2400" dirty="0"/>
            </a:br>
            <a:r>
              <a:rPr lang="en-US" sz="2400" dirty="0"/>
              <a:t>Final good price = $200. Inputs: </a:t>
            </a:r>
            <a:r>
              <a:rPr lang="en-US" sz="2400" dirty="0" smtClean="0"/>
              <a:t>A </a:t>
            </a:r>
            <a:r>
              <a:rPr lang="en-US" sz="2400" dirty="0"/>
              <a:t>(40% of cost, tariff 5%), B (30% of cost, tariff 15%). Final good tariff = 25%. </a:t>
            </a:r>
            <a:endParaRPr lang="en-US" sz="2400" dirty="0" smtClean="0"/>
          </a:p>
          <a:p>
            <a:pPr marL="0" indent="0">
              <a:lnSpc>
                <a:spcPct val="150000"/>
              </a:lnSpc>
              <a:spcBef>
                <a:spcPts val="1200"/>
              </a:spcBef>
              <a:spcAft>
                <a:spcPts val="1200"/>
              </a:spcAft>
              <a:buNone/>
            </a:pPr>
            <a:r>
              <a:rPr lang="en-US" sz="2400" b="1" dirty="0" smtClean="0">
                <a:solidFill>
                  <a:srgbClr val="FF0000"/>
                </a:solidFill>
              </a:rPr>
              <a:t>Find </a:t>
            </a:r>
            <a:r>
              <a:rPr lang="en-US" sz="2400" b="1" dirty="0">
                <a:solidFill>
                  <a:srgbClr val="FF0000"/>
                </a:solidFill>
              </a:rPr>
              <a:t>ERP.</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2" name="Прямоугольник 1"/>
          <p:cNvSpPr/>
          <p:nvPr/>
        </p:nvSpPr>
        <p:spPr>
          <a:xfrm>
            <a:off x="4323205" y="1098566"/>
            <a:ext cx="3769360" cy="4893647"/>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BZ" sz="2400" b="1" dirty="0">
                <a:solidFill>
                  <a:srgbClr val="0F1115"/>
                </a:solidFill>
              </a:rPr>
              <a:t>Solution:</a:t>
            </a:r>
            <a:r>
              <a:rPr lang="en-BZ" sz="2400" dirty="0"/>
              <a:t/>
            </a:r>
            <a:br>
              <a:rPr lang="en-BZ" sz="2400" dirty="0"/>
            </a:br>
            <a:r>
              <a:rPr lang="en-BZ" sz="2400" dirty="0" err="1">
                <a:solidFill>
                  <a:srgbClr val="0F1115"/>
                </a:solidFill>
              </a:rPr>
              <a:t>aA</a:t>
            </a:r>
            <a:r>
              <a:rPr lang="en-BZ" sz="2400" dirty="0">
                <a:solidFill>
                  <a:srgbClr val="0F1115"/>
                </a:solidFill>
              </a:rPr>
              <a:t>=0.4,aB=0.3,∑ai=0.7</a:t>
            </a:r>
            <a:r>
              <a:rPr lang="en-BZ" sz="2400" i="1" dirty="0">
                <a:solidFill>
                  <a:srgbClr val="0F1115"/>
                </a:solidFill>
              </a:rPr>
              <a:t>aA</a:t>
            </a:r>
            <a:r>
              <a:rPr lang="en-BZ" sz="2400" dirty="0">
                <a:solidFill>
                  <a:srgbClr val="0F1115"/>
                </a:solidFill>
              </a:rPr>
              <a:t>​=0.4,</a:t>
            </a:r>
            <a:r>
              <a:rPr lang="en-BZ" sz="2400" i="1" dirty="0">
                <a:solidFill>
                  <a:srgbClr val="0F1115"/>
                </a:solidFill>
              </a:rPr>
              <a:t>aB</a:t>
            </a:r>
            <a:r>
              <a:rPr lang="en-BZ" sz="2400" dirty="0">
                <a:solidFill>
                  <a:srgbClr val="0F1115"/>
                </a:solidFill>
              </a:rPr>
              <a:t>​=0.3,∑</a:t>
            </a:r>
            <a:r>
              <a:rPr lang="en-BZ" sz="2400" i="1" dirty="0">
                <a:solidFill>
                  <a:srgbClr val="0F1115"/>
                </a:solidFill>
              </a:rPr>
              <a:t>ai</a:t>
            </a:r>
            <a:r>
              <a:rPr lang="en-BZ" sz="2400" dirty="0">
                <a:solidFill>
                  <a:srgbClr val="0F1115"/>
                </a:solidFill>
              </a:rPr>
              <a:t>​=0.7</a:t>
            </a:r>
            <a:r>
              <a:rPr lang="en-BZ" sz="2400" dirty="0"/>
              <a:t/>
            </a:r>
            <a:br>
              <a:rPr lang="en-BZ" sz="2400" dirty="0"/>
            </a:br>
            <a:r>
              <a:rPr lang="en-BZ" sz="2400" b="1" i="1" dirty="0">
                <a:solidFill>
                  <a:srgbClr val="0F1115"/>
                </a:solidFill>
              </a:rPr>
              <a:t>Numerator </a:t>
            </a:r>
            <a:r>
              <a:rPr lang="en-BZ" sz="2400" dirty="0">
                <a:solidFill>
                  <a:srgbClr val="0F1115"/>
                </a:solidFill>
              </a:rPr>
              <a:t>= 0.25−(0.4×0.05+0.3×0.15)=0.25−0.065=0.1850.25−(0.4×0.05+0.3×0.15)=0.25−0.065=0.185</a:t>
            </a:r>
            <a:r>
              <a:rPr lang="en-BZ" sz="2400" dirty="0"/>
              <a:t/>
            </a:r>
            <a:br>
              <a:rPr lang="en-BZ" sz="2400" dirty="0"/>
            </a:br>
            <a:r>
              <a:rPr lang="en-BZ" sz="2400" b="1" i="1" dirty="0">
                <a:solidFill>
                  <a:srgbClr val="0F1115"/>
                </a:solidFill>
              </a:rPr>
              <a:t>Denominator</a:t>
            </a:r>
            <a:r>
              <a:rPr lang="en-BZ" sz="2400" b="1" dirty="0">
                <a:solidFill>
                  <a:srgbClr val="0F1115"/>
                </a:solidFill>
              </a:rPr>
              <a:t> </a:t>
            </a:r>
            <a:r>
              <a:rPr lang="en-BZ" sz="2400" dirty="0">
                <a:solidFill>
                  <a:srgbClr val="0F1115"/>
                </a:solidFill>
              </a:rPr>
              <a:t>= 1−0.7=0.31−0.7=0.3</a:t>
            </a:r>
            <a:r>
              <a:rPr lang="en-BZ" sz="2400" dirty="0"/>
              <a:t/>
            </a:r>
            <a:br>
              <a:rPr lang="en-BZ" sz="2400" dirty="0"/>
            </a:br>
            <a:r>
              <a:rPr lang="en-BZ" sz="2400" b="1" dirty="0">
                <a:solidFill>
                  <a:srgbClr val="0F1115"/>
                </a:solidFill>
              </a:rPr>
              <a:t>ERP </a:t>
            </a:r>
            <a:r>
              <a:rPr lang="en-BZ" sz="2400" dirty="0">
                <a:solidFill>
                  <a:srgbClr val="0F1115"/>
                </a:solidFill>
              </a:rPr>
              <a:t>= 0.185/0.3=0.6167=61.7%0.185/0.3=0.6167=61.7%</a:t>
            </a:r>
            <a:endParaRPr lang="ru-RU" sz="2400" dirty="0"/>
          </a:p>
        </p:txBody>
      </p:sp>
    </p:spTree>
    <p:extLst>
      <p:ext uri="{BB962C8B-B14F-4D97-AF65-F5344CB8AC3E}">
        <p14:creationId xmlns:p14="http://schemas.microsoft.com/office/powerpoint/2010/main" val="1460706155"/>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3"/>
            <a:ext cx="11557687" cy="549858"/>
          </a:xfrm>
        </p:spPr>
        <p:txBody>
          <a:bodyPr>
            <a:noAutofit/>
          </a:bodyPr>
          <a:lstStyle/>
          <a:p>
            <a:r>
              <a:rPr lang="en-BZ" sz="3600" b="1" dirty="0">
                <a:latin typeface="+mn-lt"/>
              </a:rPr>
              <a:t>Practice Problems for Midterm I</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098566"/>
            <a:ext cx="4285198" cy="5262979"/>
          </a:xfrm>
        </p:spPr>
        <p:style>
          <a:lnRef idx="2">
            <a:schemeClr val="accent1"/>
          </a:lnRef>
          <a:fillRef idx="1">
            <a:schemeClr val="lt1"/>
          </a:fillRef>
          <a:effectRef idx="0">
            <a:schemeClr val="accent1"/>
          </a:effectRef>
          <a:fontRef idx="minor">
            <a:schemeClr val="dk1"/>
          </a:fontRef>
        </p:style>
        <p:txBody>
          <a:bodyPr>
            <a:noAutofit/>
          </a:bodyPr>
          <a:lstStyle/>
          <a:p>
            <a:pPr marL="0" indent="0">
              <a:lnSpc>
                <a:spcPct val="150000"/>
              </a:lnSpc>
              <a:spcBef>
                <a:spcPts val="1200"/>
              </a:spcBef>
              <a:spcAft>
                <a:spcPts val="1200"/>
              </a:spcAft>
              <a:buNone/>
            </a:pPr>
            <a:r>
              <a:rPr lang="en-US" sz="2400" b="1" dirty="0"/>
              <a:t>Problem 3 (</a:t>
            </a:r>
            <a:r>
              <a:rPr lang="en-US" sz="2400" b="1" dirty="0" err="1" smtClean="0"/>
              <a:t>Stolper</a:t>
            </a:r>
            <a:r>
              <a:rPr lang="en-US" sz="2400" b="1" dirty="0" smtClean="0"/>
              <a:t>-Samuelson):</a:t>
            </a:r>
            <a:r>
              <a:rPr lang="en-US" sz="2400" dirty="0"/>
              <a:t/>
            </a:r>
            <a:br>
              <a:rPr lang="en-US" sz="2400" dirty="0"/>
            </a:br>
            <a:r>
              <a:rPr lang="en-US" sz="2400" dirty="0"/>
              <a:t>Country X is capital-abundant, </a:t>
            </a:r>
            <a:r>
              <a:rPr lang="en-US" sz="2400" dirty="0" err="1" smtClean="0"/>
              <a:t>labour</a:t>
            </a:r>
            <a:r>
              <a:rPr lang="en-US" sz="2400" dirty="0" smtClean="0"/>
              <a:t>-scarce. </a:t>
            </a:r>
            <a:r>
              <a:rPr lang="en-US" sz="2400" dirty="0"/>
              <a:t>It opens to trade. </a:t>
            </a:r>
            <a:r>
              <a:rPr lang="en-US" sz="2400" b="1" dirty="0"/>
              <a:t>Which factor gains? Which loses? Why?</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2" name="Прямоугольник 1"/>
          <p:cNvSpPr/>
          <p:nvPr/>
        </p:nvSpPr>
        <p:spPr>
          <a:xfrm>
            <a:off x="4947920" y="1098566"/>
            <a:ext cx="3647440" cy="526297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b="1" dirty="0">
                <a:solidFill>
                  <a:srgbClr val="0F1115"/>
                </a:solidFill>
              </a:rPr>
              <a:t>Solution</a:t>
            </a:r>
            <a:r>
              <a:rPr lang="en-US" sz="2400" b="1" dirty="0" smtClean="0">
                <a:solidFill>
                  <a:srgbClr val="0F1115"/>
                </a:solidFill>
              </a:rPr>
              <a:t>:</a:t>
            </a:r>
          </a:p>
          <a:p>
            <a:endParaRPr lang="en-US" sz="2400" dirty="0">
              <a:solidFill>
                <a:srgbClr val="0F1115"/>
              </a:solidFill>
            </a:endParaRPr>
          </a:p>
          <a:p>
            <a:pPr>
              <a:buFont typeface="Arial" panose="020B0604020202020204" pitchFamily="34" charset="0"/>
              <a:buChar char="•"/>
            </a:pPr>
            <a:r>
              <a:rPr lang="en-US" sz="2400" dirty="0">
                <a:solidFill>
                  <a:srgbClr val="0F1115"/>
                </a:solidFill>
              </a:rPr>
              <a:t>Country X exports capital-intensive goods (H-O theorem).</a:t>
            </a:r>
          </a:p>
          <a:p>
            <a:pPr>
              <a:buFont typeface="Arial" panose="020B0604020202020204" pitchFamily="34" charset="0"/>
              <a:buChar char="•"/>
            </a:pPr>
            <a:r>
              <a:rPr lang="en-US" sz="2400" dirty="0">
                <a:solidFill>
                  <a:srgbClr val="0F1115"/>
                </a:solidFill>
              </a:rPr>
              <a:t>Capital is abundant → gains (↑ real return).</a:t>
            </a:r>
          </a:p>
          <a:p>
            <a:pPr>
              <a:buFont typeface="Arial" panose="020B0604020202020204" pitchFamily="34" charset="0"/>
              <a:buChar char="•"/>
            </a:pPr>
            <a:r>
              <a:rPr lang="en-US" sz="2400" dirty="0">
                <a:solidFill>
                  <a:srgbClr val="0F1115"/>
                </a:solidFill>
              </a:rPr>
              <a:t>Labor is scarce → loses (↓ real wage</a:t>
            </a:r>
            <a:r>
              <a:rPr lang="en-US" sz="2400" dirty="0" smtClean="0">
                <a:solidFill>
                  <a:srgbClr val="0F1115"/>
                </a:solidFill>
              </a:rPr>
              <a:t>).</a:t>
            </a:r>
          </a:p>
          <a:p>
            <a:r>
              <a:rPr lang="en-US" sz="2400" dirty="0">
                <a:solidFill>
                  <a:srgbClr val="0F1115"/>
                </a:solidFill>
              </a:rPr>
              <a:t/>
            </a:r>
            <a:br>
              <a:rPr lang="en-US" sz="2400" dirty="0">
                <a:solidFill>
                  <a:srgbClr val="0F1115"/>
                </a:solidFill>
              </a:rPr>
            </a:br>
            <a:r>
              <a:rPr lang="en-US" sz="2400" dirty="0">
                <a:solidFill>
                  <a:srgbClr val="0F1115"/>
                </a:solidFill>
              </a:rPr>
              <a:t>This explains why workers in developed countries often oppose trade liberalization.</a:t>
            </a:r>
            <a:endParaRPr lang="en-US" sz="2400" b="0" i="0" dirty="0">
              <a:solidFill>
                <a:srgbClr val="0F1115"/>
              </a:solidFill>
              <a:effectLst/>
            </a:endParaRPr>
          </a:p>
        </p:txBody>
      </p:sp>
    </p:spTree>
    <p:extLst>
      <p:ext uri="{BB962C8B-B14F-4D97-AF65-F5344CB8AC3E}">
        <p14:creationId xmlns:p14="http://schemas.microsoft.com/office/powerpoint/2010/main" val="1473500433"/>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Объект 2"/>
          <p:cNvSpPr>
            <a:spLocks noGrp="1"/>
          </p:cNvSpPr>
          <p:nvPr>
            <p:ph idx="1"/>
          </p:nvPr>
        </p:nvSpPr>
        <p:spPr>
          <a:xfrm>
            <a:off x="2550160" y="1911985"/>
            <a:ext cx="4438750" cy="1857375"/>
          </a:xfrm>
        </p:spPr>
        <p:txBody>
          <a:bodyPr>
            <a:normAutofit/>
          </a:bodyPr>
          <a:lstStyle/>
          <a:p>
            <a:pPr marL="0" indent="0" algn="ctr">
              <a:lnSpc>
                <a:spcPct val="150000"/>
              </a:lnSpc>
              <a:buNone/>
            </a:pPr>
            <a:r>
              <a:rPr lang="en-US" sz="2800" b="1" dirty="0"/>
              <a:t>MIDTERM EXAM </a:t>
            </a:r>
            <a:r>
              <a:rPr lang="en-US" sz="2800" b="1" dirty="0" smtClean="0"/>
              <a:t>I Question are attached in Google Drive </a:t>
            </a:r>
            <a:endParaRPr lang="ru-RU" sz="2800" dirty="0"/>
          </a:p>
        </p:txBody>
      </p:sp>
    </p:spTree>
    <p:extLst>
      <p:ext uri="{BB962C8B-B14F-4D97-AF65-F5344CB8AC3E}">
        <p14:creationId xmlns:p14="http://schemas.microsoft.com/office/powerpoint/2010/main" val="2706519099"/>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840480" y="2753359"/>
            <a:ext cx="4094480" cy="909003"/>
          </a:xfrm>
        </p:spPr>
        <p:txBody>
          <a:bodyPr>
            <a:normAutofit fontScale="90000"/>
          </a:bodyPr>
          <a:lstStyle/>
          <a:p>
            <a:r>
              <a:rPr lang="en-US" b="1" dirty="0" smtClean="0">
                <a:latin typeface="+mn-lt"/>
              </a:rPr>
              <a:t>Thank you!</a:t>
            </a:r>
            <a:endParaRPr lang="ru-RU" b="1" dirty="0">
              <a:latin typeface="+mn-lt"/>
            </a:endParaRPr>
          </a:p>
        </p:txBody>
      </p:sp>
    </p:spTree>
    <p:extLst>
      <p:ext uri="{BB962C8B-B14F-4D97-AF65-F5344CB8AC3E}">
        <p14:creationId xmlns:p14="http://schemas.microsoft.com/office/powerpoint/2010/main" val="27032174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684</TotalTime>
  <Words>1540</Words>
  <Application>Microsoft Office PowerPoint</Application>
  <PresentationFormat>Широкоэкранный</PresentationFormat>
  <Paragraphs>239</Paragraphs>
  <Slides>40</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40</vt:i4>
      </vt:variant>
    </vt:vector>
  </HeadingPairs>
  <TitlesOfParts>
    <vt:vector size="48" baseType="lpstr">
      <vt:lpstr>맑은 고딕</vt:lpstr>
      <vt:lpstr>Arial</vt:lpstr>
      <vt:lpstr>Calibri</vt:lpstr>
      <vt:lpstr>Calibri Light</vt:lpstr>
      <vt:lpstr>quote-cjk-patch</vt:lpstr>
      <vt:lpstr>Times New Roman</vt:lpstr>
      <vt:lpstr>Wingdings</vt:lpstr>
      <vt:lpstr>Тема Office</vt:lpstr>
      <vt:lpstr>International Trade and Policy</vt:lpstr>
      <vt:lpstr>Part 1. COSTS AND BENEFITS OF PROTECTION</vt:lpstr>
      <vt:lpstr> Why Protection? The Core Tension</vt:lpstr>
      <vt:lpstr>Review of Consumer and Producer Surplus</vt:lpstr>
      <vt:lpstr>Static Costs of Protection</vt:lpstr>
      <vt:lpstr>Large and Small Country Tariff – Terms of Trade Gain (Fig. 3)</vt:lpstr>
      <vt:lpstr>Quotas vs. Tariffs (from Week 2)</vt:lpstr>
      <vt:lpstr>Dynamic Costs of Protection (Beyond Static DWL)</vt:lpstr>
      <vt:lpstr>Презентация PowerPoint</vt:lpstr>
      <vt:lpstr>Benefits of Protection – The Standard Arguments</vt:lpstr>
      <vt:lpstr>Empirical Evidence on Costs of Protection</vt:lpstr>
      <vt:lpstr> Summary Table – Costs vs. Benefits of Protection</vt:lpstr>
      <vt:lpstr>Part 2. EFFECTIVE RATE OF PROTECTION (ERP)</vt:lpstr>
      <vt:lpstr>Why Nominal Tariffs Are Misleading</vt:lpstr>
      <vt:lpstr>Презентация PowerPoint</vt:lpstr>
      <vt:lpstr>Example: A car has 70% imported parts.</vt:lpstr>
      <vt:lpstr>ERP Formula</vt:lpstr>
      <vt:lpstr>Numerical Example 1 – ERP &gt; Nominal</vt:lpstr>
      <vt:lpstr>Numerical Example 2 – Negative ERP (Disprotection)</vt:lpstr>
      <vt:lpstr>Tariff Escalation and Policy Implications</vt:lpstr>
      <vt:lpstr>Example </vt:lpstr>
      <vt:lpstr>ERP – Summary Table for Exam</vt:lpstr>
      <vt:lpstr>PART III: POLITICAL ECONOMY OF TRADE AND LOBBYING</vt:lpstr>
      <vt:lpstr>The Puzzle of Persistent Protection</vt:lpstr>
      <vt:lpstr>Answer from political economy: Concentrated benefits vs. diffuse costs (Mancur Olson, 1965).</vt:lpstr>
      <vt:lpstr>Collective Action and Trade Policy</vt:lpstr>
      <vt:lpstr>Example</vt:lpstr>
      <vt:lpstr> Models of Trade Policy Determination</vt:lpstr>
      <vt:lpstr> Who Lobbies for Protection?</vt:lpstr>
      <vt:lpstr>How Lobbying Works (Instruments)</vt:lpstr>
      <vt:lpstr>Anti-Dumping as Disguised Protection</vt:lpstr>
      <vt:lpstr>Institutions and Trade Policy (US Context – for reference)</vt:lpstr>
      <vt:lpstr>PART 4: MIDTERM EXAM I REVIEW</vt:lpstr>
      <vt:lpstr>Exam Structure</vt:lpstr>
      <vt:lpstr>Key Concepts Checklist (Weeks 1–5)</vt:lpstr>
      <vt:lpstr>Practice Problems for Midterm I</vt:lpstr>
      <vt:lpstr>Practice Problems for Midterm I</vt:lpstr>
      <vt:lpstr>Practice Problems for Midterm I</vt:lpstr>
      <vt:lpstr>Презентация PowerPoint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Trade and Policy</dc:title>
  <dc:creator>Mubin Abduvaliev</dc:creator>
  <cp:lastModifiedBy>Mubin Abduvaliev</cp:lastModifiedBy>
  <cp:revision>42</cp:revision>
  <dcterms:created xsi:type="dcterms:W3CDTF">2026-04-08T09:08:22Z</dcterms:created>
  <dcterms:modified xsi:type="dcterms:W3CDTF">2026-04-16T07:37:25Z</dcterms:modified>
</cp:coreProperties>
</file>