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26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288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2" autoAdjust="0"/>
    <p:restoredTop sz="95103" autoAdjust="0"/>
  </p:normalViewPr>
  <p:slideViewPr>
    <p:cSldViewPr snapToGrid="0">
      <p:cViewPr varScale="1">
        <p:scale>
          <a:sx n="114" d="100"/>
          <a:sy n="114" d="100"/>
        </p:scale>
        <p:origin x="4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B0734A-3614-429B-8061-3D51CA07349A}" type="doc">
      <dgm:prSet loTypeId="urn:microsoft.com/office/officeart/2008/layout/Lin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6F2C0F3-547A-42FB-988B-8A0482BF2B56}">
      <dgm:prSet custT="1"/>
      <dgm:spPr/>
      <dgm:t>
        <a:bodyPr/>
        <a:lstStyle/>
        <a:p>
          <a:r>
            <a:rPr lang="en-US" sz="2400" b="1" i="0" dirty="0">
              <a:latin typeface="+mn-lt"/>
            </a:rPr>
            <a:t>Income effect:</a:t>
          </a:r>
          <a:r>
            <a:rPr lang="en-US" sz="2400" b="0" i="0" dirty="0">
              <a:latin typeface="+mn-lt"/>
            </a:rPr>
            <a:t> Higher GDP </a:t>
          </a:r>
          <a:r>
            <a:rPr lang="en-US" sz="2400" b="0" i="0" dirty="0">
              <a:solidFill>
                <a:srgbClr val="FF0000"/>
              </a:solidFill>
              <a:latin typeface="+mn-lt"/>
            </a:rPr>
            <a:t>→</a:t>
          </a:r>
          <a:r>
            <a:rPr lang="en-US" sz="2400" b="0" i="0" dirty="0">
              <a:latin typeface="+mn-lt"/>
            </a:rPr>
            <a:t> more resources for health &amp; education.</a:t>
          </a:r>
        </a:p>
      </dgm:t>
    </dgm:pt>
    <dgm:pt modelId="{89C5B1DF-0C78-445A-BE2E-33C9B7104619}" type="parTrans" cxnId="{3310EA2E-FB3E-4F11-B719-3B6616D957A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ACBA368-4996-4002-BC8C-97206DA3613E}" type="sibTrans" cxnId="{3310EA2E-FB3E-4F11-B719-3B6616D957A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C9B03A2A-C7B9-4C89-B865-807EA72532F8}">
      <dgm:prSet custT="1"/>
      <dgm:spPr/>
      <dgm:t>
        <a:bodyPr/>
        <a:lstStyle/>
        <a:p>
          <a:r>
            <a:rPr lang="en-US" sz="2400" b="1" i="0" dirty="0">
              <a:latin typeface="+mn-lt"/>
            </a:rPr>
            <a:t>Poverty reduction:</a:t>
          </a:r>
          <a:r>
            <a:rPr lang="en-US" sz="2400" b="0" i="0" dirty="0">
              <a:latin typeface="+mn-lt"/>
            </a:rPr>
            <a:t> Export jobs for low-skill workers (e.g., Bangladesh garments).</a:t>
          </a:r>
        </a:p>
      </dgm:t>
    </dgm:pt>
    <dgm:pt modelId="{32BEDDBA-67DA-40EB-A274-7B982A3A94D4}" type="parTrans" cxnId="{6FC87474-91CD-44A8-9548-37EF1E89B40E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C411D6C-FF70-4F21-A4D5-DDFA39F7BC99}" type="sibTrans" cxnId="{6FC87474-91CD-44A8-9548-37EF1E89B40E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77DB26F4-856E-4E73-840B-EC48FD592008}">
      <dgm:prSet custT="1"/>
      <dgm:spPr/>
      <dgm:t>
        <a:bodyPr/>
        <a:lstStyle/>
        <a:p>
          <a:r>
            <a:rPr lang="en-US" sz="2400" b="1" i="0" dirty="0">
              <a:latin typeface="+mn-lt"/>
            </a:rPr>
            <a:t>Access to medicines &amp; technology</a:t>
          </a:r>
          <a:r>
            <a:rPr lang="en-US" sz="2400" b="0" i="0" dirty="0">
              <a:latin typeface="+mn-lt"/>
            </a:rPr>
            <a:t> through imports.</a:t>
          </a:r>
        </a:p>
      </dgm:t>
    </dgm:pt>
    <dgm:pt modelId="{D720913A-46B7-4855-99B6-7045FD9E98FA}" type="parTrans" cxnId="{877B251E-E0C7-4722-870C-B76EDD5F41CD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32524BB-0814-46CB-9B39-E4A563A63202}" type="sibTrans" cxnId="{877B251E-E0C7-4722-870C-B76EDD5F41CD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315D16BC-5C60-4A64-9462-12200A40FFC3}">
      <dgm:prSet custT="1"/>
      <dgm:spPr/>
      <dgm:t>
        <a:bodyPr/>
        <a:lstStyle/>
        <a:p>
          <a:r>
            <a:rPr lang="en-US" sz="2400" b="1" i="0" dirty="0">
              <a:latin typeface="+mn-lt"/>
            </a:rPr>
            <a:t>Women’s employment</a:t>
          </a:r>
          <a:r>
            <a:rPr lang="en-US" sz="2400" b="0" i="0" dirty="0">
              <a:latin typeface="+mn-lt"/>
            </a:rPr>
            <a:t> in export manufacturing.</a:t>
          </a:r>
        </a:p>
      </dgm:t>
    </dgm:pt>
    <dgm:pt modelId="{5AB48C86-1006-4F82-909D-959D0174AB5F}" type="parTrans" cxnId="{C8A8EFA2-5F8A-4A22-90BC-0FAE81ABBE03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407A72D8-6099-4EBF-A9AF-338A8B467FD9}" type="sibTrans" cxnId="{C8A8EFA2-5F8A-4A22-90BC-0FAE81ABBE03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B0DB84F-1AF2-498D-8282-8787ED026B80}" type="pres">
      <dgm:prSet presAssocID="{30B0734A-3614-429B-8061-3D51CA07349A}" presName="vert0" presStyleCnt="0">
        <dgm:presLayoutVars>
          <dgm:dir/>
          <dgm:animOne val="branch"/>
          <dgm:animLvl val="lvl"/>
        </dgm:presLayoutVars>
      </dgm:prSet>
      <dgm:spPr/>
    </dgm:pt>
    <dgm:pt modelId="{7F16A6E1-7F94-4B06-9926-B9B106BF557B}" type="pres">
      <dgm:prSet presAssocID="{96F2C0F3-547A-42FB-988B-8A0482BF2B56}" presName="thickLine" presStyleLbl="alignNode1" presStyleIdx="0" presStyleCnt="4"/>
      <dgm:spPr/>
    </dgm:pt>
    <dgm:pt modelId="{D57EF6B6-D96F-4654-9E71-F870687304F1}" type="pres">
      <dgm:prSet presAssocID="{96F2C0F3-547A-42FB-988B-8A0482BF2B56}" presName="horz1" presStyleCnt="0"/>
      <dgm:spPr/>
    </dgm:pt>
    <dgm:pt modelId="{6C220B45-CFD7-4511-86F5-EF9C32F666AD}" type="pres">
      <dgm:prSet presAssocID="{96F2C0F3-547A-42FB-988B-8A0482BF2B56}" presName="tx1" presStyleLbl="revTx" presStyleIdx="0" presStyleCnt="4"/>
      <dgm:spPr/>
    </dgm:pt>
    <dgm:pt modelId="{084A7905-AFFA-4F10-8116-9B0FC5AEFB6A}" type="pres">
      <dgm:prSet presAssocID="{96F2C0F3-547A-42FB-988B-8A0482BF2B56}" presName="vert1" presStyleCnt="0"/>
      <dgm:spPr/>
    </dgm:pt>
    <dgm:pt modelId="{6D9D8DC5-2235-4344-86A2-31F0725EE34B}" type="pres">
      <dgm:prSet presAssocID="{C9B03A2A-C7B9-4C89-B865-807EA72532F8}" presName="thickLine" presStyleLbl="alignNode1" presStyleIdx="1" presStyleCnt="4"/>
      <dgm:spPr/>
    </dgm:pt>
    <dgm:pt modelId="{2E194A79-3201-4065-835F-256A22AEED7B}" type="pres">
      <dgm:prSet presAssocID="{C9B03A2A-C7B9-4C89-B865-807EA72532F8}" presName="horz1" presStyleCnt="0"/>
      <dgm:spPr/>
    </dgm:pt>
    <dgm:pt modelId="{87F9A6F5-0A92-46FA-9672-47F60F07CB68}" type="pres">
      <dgm:prSet presAssocID="{C9B03A2A-C7B9-4C89-B865-807EA72532F8}" presName="tx1" presStyleLbl="revTx" presStyleIdx="1" presStyleCnt="4"/>
      <dgm:spPr/>
    </dgm:pt>
    <dgm:pt modelId="{923CAF41-874A-4DA9-BD4B-C996E09D0DD3}" type="pres">
      <dgm:prSet presAssocID="{C9B03A2A-C7B9-4C89-B865-807EA72532F8}" presName="vert1" presStyleCnt="0"/>
      <dgm:spPr/>
    </dgm:pt>
    <dgm:pt modelId="{E77D8096-BF22-4454-9190-224FF9075529}" type="pres">
      <dgm:prSet presAssocID="{77DB26F4-856E-4E73-840B-EC48FD592008}" presName="thickLine" presStyleLbl="alignNode1" presStyleIdx="2" presStyleCnt="4"/>
      <dgm:spPr/>
    </dgm:pt>
    <dgm:pt modelId="{87F7F39E-B9F9-4D76-839D-8A8AEE803ADC}" type="pres">
      <dgm:prSet presAssocID="{77DB26F4-856E-4E73-840B-EC48FD592008}" presName="horz1" presStyleCnt="0"/>
      <dgm:spPr/>
    </dgm:pt>
    <dgm:pt modelId="{164081F0-6B91-4395-9916-AB212A8CC514}" type="pres">
      <dgm:prSet presAssocID="{77DB26F4-856E-4E73-840B-EC48FD592008}" presName="tx1" presStyleLbl="revTx" presStyleIdx="2" presStyleCnt="4"/>
      <dgm:spPr/>
    </dgm:pt>
    <dgm:pt modelId="{A6C0E69D-3419-4E19-9E0D-3D955FA94E81}" type="pres">
      <dgm:prSet presAssocID="{77DB26F4-856E-4E73-840B-EC48FD592008}" presName="vert1" presStyleCnt="0"/>
      <dgm:spPr/>
    </dgm:pt>
    <dgm:pt modelId="{F9F76E99-513D-4AD0-9A7E-EC6C99D0CFEE}" type="pres">
      <dgm:prSet presAssocID="{315D16BC-5C60-4A64-9462-12200A40FFC3}" presName="thickLine" presStyleLbl="alignNode1" presStyleIdx="3" presStyleCnt="4"/>
      <dgm:spPr/>
    </dgm:pt>
    <dgm:pt modelId="{9C0A53F8-E786-4733-91E7-00794F4FA082}" type="pres">
      <dgm:prSet presAssocID="{315D16BC-5C60-4A64-9462-12200A40FFC3}" presName="horz1" presStyleCnt="0"/>
      <dgm:spPr/>
    </dgm:pt>
    <dgm:pt modelId="{4924A4C1-F594-4C3E-8110-AD7B09A4D62E}" type="pres">
      <dgm:prSet presAssocID="{315D16BC-5C60-4A64-9462-12200A40FFC3}" presName="tx1" presStyleLbl="revTx" presStyleIdx="3" presStyleCnt="4"/>
      <dgm:spPr/>
    </dgm:pt>
    <dgm:pt modelId="{F472E259-CD86-4290-A67D-1B32BD194201}" type="pres">
      <dgm:prSet presAssocID="{315D16BC-5C60-4A64-9462-12200A40FFC3}" presName="vert1" presStyleCnt="0"/>
      <dgm:spPr/>
    </dgm:pt>
  </dgm:ptLst>
  <dgm:cxnLst>
    <dgm:cxn modelId="{877B251E-E0C7-4722-870C-B76EDD5F41CD}" srcId="{30B0734A-3614-429B-8061-3D51CA07349A}" destId="{77DB26F4-856E-4E73-840B-EC48FD592008}" srcOrd="2" destOrd="0" parTransId="{D720913A-46B7-4855-99B6-7045FD9E98FA}" sibTransId="{632524BB-0814-46CB-9B39-E4A563A63202}"/>
    <dgm:cxn modelId="{3310EA2E-FB3E-4F11-B719-3B6616D957A2}" srcId="{30B0734A-3614-429B-8061-3D51CA07349A}" destId="{96F2C0F3-547A-42FB-988B-8A0482BF2B56}" srcOrd="0" destOrd="0" parTransId="{89C5B1DF-0C78-445A-BE2E-33C9B7104619}" sibTransId="{9ACBA368-4996-4002-BC8C-97206DA3613E}"/>
    <dgm:cxn modelId="{B8DA2834-119F-4752-8D90-88A869B3F803}" type="presOf" srcId="{96F2C0F3-547A-42FB-988B-8A0482BF2B56}" destId="{6C220B45-CFD7-4511-86F5-EF9C32F666AD}" srcOrd="0" destOrd="0" presId="urn:microsoft.com/office/officeart/2008/layout/LinedList"/>
    <dgm:cxn modelId="{52A91052-207C-4AE3-9222-47D3105E16BB}" type="presOf" srcId="{315D16BC-5C60-4A64-9462-12200A40FFC3}" destId="{4924A4C1-F594-4C3E-8110-AD7B09A4D62E}" srcOrd="0" destOrd="0" presId="urn:microsoft.com/office/officeart/2008/layout/LinedList"/>
    <dgm:cxn modelId="{20D3D56E-B94C-47EE-8677-759B0FAEFD45}" type="presOf" srcId="{C9B03A2A-C7B9-4C89-B865-807EA72532F8}" destId="{87F9A6F5-0A92-46FA-9672-47F60F07CB68}" srcOrd="0" destOrd="0" presId="urn:microsoft.com/office/officeart/2008/layout/LinedList"/>
    <dgm:cxn modelId="{6FC87474-91CD-44A8-9548-37EF1E89B40E}" srcId="{30B0734A-3614-429B-8061-3D51CA07349A}" destId="{C9B03A2A-C7B9-4C89-B865-807EA72532F8}" srcOrd="1" destOrd="0" parTransId="{32BEDDBA-67DA-40EB-A274-7B982A3A94D4}" sibTransId="{9C411D6C-FF70-4F21-A4D5-DDFA39F7BC99}"/>
    <dgm:cxn modelId="{6F93C98A-1758-4B48-AA1F-AC9BE013DC8F}" type="presOf" srcId="{77DB26F4-856E-4E73-840B-EC48FD592008}" destId="{164081F0-6B91-4395-9916-AB212A8CC514}" srcOrd="0" destOrd="0" presId="urn:microsoft.com/office/officeart/2008/layout/LinedList"/>
    <dgm:cxn modelId="{C8A8EFA2-5F8A-4A22-90BC-0FAE81ABBE03}" srcId="{30B0734A-3614-429B-8061-3D51CA07349A}" destId="{315D16BC-5C60-4A64-9462-12200A40FFC3}" srcOrd="3" destOrd="0" parTransId="{5AB48C86-1006-4F82-909D-959D0174AB5F}" sibTransId="{407A72D8-6099-4EBF-A9AF-338A8B467FD9}"/>
    <dgm:cxn modelId="{020271C9-9987-414C-A779-28E08ABC53F1}" type="presOf" srcId="{30B0734A-3614-429B-8061-3D51CA07349A}" destId="{6B0DB84F-1AF2-498D-8282-8787ED026B80}" srcOrd="0" destOrd="0" presId="urn:microsoft.com/office/officeart/2008/layout/LinedList"/>
    <dgm:cxn modelId="{BD164574-8DA0-43FF-BC15-0CE43280C09B}" type="presParOf" srcId="{6B0DB84F-1AF2-498D-8282-8787ED026B80}" destId="{7F16A6E1-7F94-4B06-9926-B9B106BF557B}" srcOrd="0" destOrd="0" presId="urn:microsoft.com/office/officeart/2008/layout/LinedList"/>
    <dgm:cxn modelId="{0168B9C9-6AC1-4960-AE32-02607128A43F}" type="presParOf" srcId="{6B0DB84F-1AF2-498D-8282-8787ED026B80}" destId="{D57EF6B6-D96F-4654-9E71-F870687304F1}" srcOrd="1" destOrd="0" presId="urn:microsoft.com/office/officeart/2008/layout/LinedList"/>
    <dgm:cxn modelId="{955367CE-0356-4141-A62D-D91B496B38BA}" type="presParOf" srcId="{D57EF6B6-D96F-4654-9E71-F870687304F1}" destId="{6C220B45-CFD7-4511-86F5-EF9C32F666AD}" srcOrd="0" destOrd="0" presId="urn:microsoft.com/office/officeart/2008/layout/LinedList"/>
    <dgm:cxn modelId="{E97F2001-A3C2-4A19-A247-9E3C525AC11A}" type="presParOf" srcId="{D57EF6B6-D96F-4654-9E71-F870687304F1}" destId="{084A7905-AFFA-4F10-8116-9B0FC5AEFB6A}" srcOrd="1" destOrd="0" presId="urn:microsoft.com/office/officeart/2008/layout/LinedList"/>
    <dgm:cxn modelId="{19C09924-E2D9-4617-A640-7533D4FA8136}" type="presParOf" srcId="{6B0DB84F-1AF2-498D-8282-8787ED026B80}" destId="{6D9D8DC5-2235-4344-86A2-31F0725EE34B}" srcOrd="2" destOrd="0" presId="urn:microsoft.com/office/officeart/2008/layout/LinedList"/>
    <dgm:cxn modelId="{A1E6BFCB-2104-41D7-85B9-12547ADA72F0}" type="presParOf" srcId="{6B0DB84F-1AF2-498D-8282-8787ED026B80}" destId="{2E194A79-3201-4065-835F-256A22AEED7B}" srcOrd="3" destOrd="0" presId="urn:microsoft.com/office/officeart/2008/layout/LinedList"/>
    <dgm:cxn modelId="{2F1BDF58-DC8D-4B03-809B-702948BF91F4}" type="presParOf" srcId="{2E194A79-3201-4065-835F-256A22AEED7B}" destId="{87F9A6F5-0A92-46FA-9672-47F60F07CB68}" srcOrd="0" destOrd="0" presId="urn:microsoft.com/office/officeart/2008/layout/LinedList"/>
    <dgm:cxn modelId="{4F058B7D-57E6-4D93-BC54-CBD67C75F984}" type="presParOf" srcId="{2E194A79-3201-4065-835F-256A22AEED7B}" destId="{923CAF41-874A-4DA9-BD4B-C996E09D0DD3}" srcOrd="1" destOrd="0" presId="urn:microsoft.com/office/officeart/2008/layout/LinedList"/>
    <dgm:cxn modelId="{E3AEDE4C-482E-482C-AF09-6D354302ED09}" type="presParOf" srcId="{6B0DB84F-1AF2-498D-8282-8787ED026B80}" destId="{E77D8096-BF22-4454-9190-224FF9075529}" srcOrd="4" destOrd="0" presId="urn:microsoft.com/office/officeart/2008/layout/LinedList"/>
    <dgm:cxn modelId="{03914E7C-1D10-4979-A45B-F36B2B41D708}" type="presParOf" srcId="{6B0DB84F-1AF2-498D-8282-8787ED026B80}" destId="{87F7F39E-B9F9-4D76-839D-8A8AEE803ADC}" srcOrd="5" destOrd="0" presId="urn:microsoft.com/office/officeart/2008/layout/LinedList"/>
    <dgm:cxn modelId="{540D12F1-0944-4ABC-BD11-021BAAD3D1A9}" type="presParOf" srcId="{87F7F39E-B9F9-4D76-839D-8A8AEE803ADC}" destId="{164081F0-6B91-4395-9916-AB212A8CC514}" srcOrd="0" destOrd="0" presId="urn:microsoft.com/office/officeart/2008/layout/LinedList"/>
    <dgm:cxn modelId="{7A92AE03-3D76-4B05-985A-CD250CB6F4A3}" type="presParOf" srcId="{87F7F39E-B9F9-4D76-839D-8A8AEE803ADC}" destId="{A6C0E69D-3419-4E19-9E0D-3D955FA94E81}" srcOrd="1" destOrd="0" presId="urn:microsoft.com/office/officeart/2008/layout/LinedList"/>
    <dgm:cxn modelId="{0895BF19-0822-49C4-8750-EA281217BB42}" type="presParOf" srcId="{6B0DB84F-1AF2-498D-8282-8787ED026B80}" destId="{F9F76E99-513D-4AD0-9A7E-EC6C99D0CFEE}" srcOrd="6" destOrd="0" presId="urn:microsoft.com/office/officeart/2008/layout/LinedList"/>
    <dgm:cxn modelId="{3C88B74D-3231-469E-8220-D2B18E359ADC}" type="presParOf" srcId="{6B0DB84F-1AF2-498D-8282-8787ED026B80}" destId="{9C0A53F8-E786-4733-91E7-00794F4FA082}" srcOrd="7" destOrd="0" presId="urn:microsoft.com/office/officeart/2008/layout/LinedList"/>
    <dgm:cxn modelId="{EF160CA5-E665-4800-B607-F463157D9C18}" type="presParOf" srcId="{9C0A53F8-E786-4733-91E7-00794F4FA082}" destId="{4924A4C1-F594-4C3E-8110-AD7B09A4D62E}" srcOrd="0" destOrd="0" presId="urn:microsoft.com/office/officeart/2008/layout/LinedList"/>
    <dgm:cxn modelId="{2915CB0E-0966-4E57-8D50-91D16C729F5B}" type="presParOf" srcId="{9C0A53F8-E786-4733-91E7-00794F4FA082}" destId="{F472E259-CD86-4290-A67D-1B32BD19420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16A6E1-7F94-4B06-9926-B9B106BF557B}">
      <dsp:nvSpPr>
        <dsp:cNvPr id="0" name=""/>
        <dsp:cNvSpPr/>
      </dsp:nvSpPr>
      <dsp:spPr>
        <a:xfrm>
          <a:off x="0" y="0"/>
          <a:ext cx="7653338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220B45-CFD7-4511-86F5-EF9C32F666AD}">
      <dsp:nvSpPr>
        <dsp:cNvPr id="0" name=""/>
        <dsp:cNvSpPr/>
      </dsp:nvSpPr>
      <dsp:spPr>
        <a:xfrm>
          <a:off x="0" y="0"/>
          <a:ext cx="7653338" cy="829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+mn-lt"/>
            </a:rPr>
            <a:t>Income effect:</a:t>
          </a:r>
          <a:r>
            <a:rPr lang="en-US" sz="2400" b="0" i="0" kern="1200" dirty="0">
              <a:latin typeface="+mn-lt"/>
            </a:rPr>
            <a:t> Higher GDP </a:t>
          </a:r>
          <a:r>
            <a:rPr lang="en-US" sz="2400" b="0" i="0" kern="1200" dirty="0">
              <a:solidFill>
                <a:srgbClr val="FF0000"/>
              </a:solidFill>
              <a:latin typeface="+mn-lt"/>
            </a:rPr>
            <a:t>→</a:t>
          </a:r>
          <a:r>
            <a:rPr lang="en-US" sz="2400" b="0" i="0" kern="1200" dirty="0">
              <a:latin typeface="+mn-lt"/>
            </a:rPr>
            <a:t> more resources for health &amp; education.</a:t>
          </a:r>
        </a:p>
      </dsp:txBody>
      <dsp:txXfrm>
        <a:off x="0" y="0"/>
        <a:ext cx="7653338" cy="829288"/>
      </dsp:txXfrm>
    </dsp:sp>
    <dsp:sp modelId="{6D9D8DC5-2235-4344-86A2-31F0725EE34B}">
      <dsp:nvSpPr>
        <dsp:cNvPr id="0" name=""/>
        <dsp:cNvSpPr/>
      </dsp:nvSpPr>
      <dsp:spPr>
        <a:xfrm>
          <a:off x="0" y="829288"/>
          <a:ext cx="7653338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F9A6F5-0A92-46FA-9672-47F60F07CB68}">
      <dsp:nvSpPr>
        <dsp:cNvPr id="0" name=""/>
        <dsp:cNvSpPr/>
      </dsp:nvSpPr>
      <dsp:spPr>
        <a:xfrm>
          <a:off x="0" y="829288"/>
          <a:ext cx="7653338" cy="829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+mn-lt"/>
            </a:rPr>
            <a:t>Poverty reduction:</a:t>
          </a:r>
          <a:r>
            <a:rPr lang="en-US" sz="2400" b="0" i="0" kern="1200" dirty="0">
              <a:latin typeface="+mn-lt"/>
            </a:rPr>
            <a:t> Export jobs for low-skill workers (e.g., Bangladesh garments).</a:t>
          </a:r>
        </a:p>
      </dsp:txBody>
      <dsp:txXfrm>
        <a:off x="0" y="829288"/>
        <a:ext cx="7653338" cy="829288"/>
      </dsp:txXfrm>
    </dsp:sp>
    <dsp:sp modelId="{E77D8096-BF22-4454-9190-224FF9075529}">
      <dsp:nvSpPr>
        <dsp:cNvPr id="0" name=""/>
        <dsp:cNvSpPr/>
      </dsp:nvSpPr>
      <dsp:spPr>
        <a:xfrm>
          <a:off x="0" y="1658576"/>
          <a:ext cx="7653338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4081F0-6B91-4395-9916-AB212A8CC514}">
      <dsp:nvSpPr>
        <dsp:cNvPr id="0" name=""/>
        <dsp:cNvSpPr/>
      </dsp:nvSpPr>
      <dsp:spPr>
        <a:xfrm>
          <a:off x="0" y="1658576"/>
          <a:ext cx="7653338" cy="829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+mn-lt"/>
            </a:rPr>
            <a:t>Access to medicines &amp; technology</a:t>
          </a:r>
          <a:r>
            <a:rPr lang="en-US" sz="2400" b="0" i="0" kern="1200" dirty="0">
              <a:latin typeface="+mn-lt"/>
            </a:rPr>
            <a:t> through imports.</a:t>
          </a:r>
        </a:p>
      </dsp:txBody>
      <dsp:txXfrm>
        <a:off x="0" y="1658576"/>
        <a:ext cx="7653338" cy="829288"/>
      </dsp:txXfrm>
    </dsp:sp>
    <dsp:sp modelId="{F9F76E99-513D-4AD0-9A7E-EC6C99D0CFEE}">
      <dsp:nvSpPr>
        <dsp:cNvPr id="0" name=""/>
        <dsp:cNvSpPr/>
      </dsp:nvSpPr>
      <dsp:spPr>
        <a:xfrm>
          <a:off x="0" y="2487864"/>
          <a:ext cx="7653338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24A4C1-F594-4C3E-8110-AD7B09A4D62E}">
      <dsp:nvSpPr>
        <dsp:cNvPr id="0" name=""/>
        <dsp:cNvSpPr/>
      </dsp:nvSpPr>
      <dsp:spPr>
        <a:xfrm>
          <a:off x="0" y="2487864"/>
          <a:ext cx="7653338" cy="829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+mn-lt"/>
            </a:rPr>
            <a:t>Women’s employment</a:t>
          </a:r>
          <a:r>
            <a:rPr lang="en-US" sz="2400" b="0" i="0" kern="1200" dirty="0">
              <a:latin typeface="+mn-lt"/>
            </a:rPr>
            <a:t> in export manufacturing.</a:t>
          </a:r>
        </a:p>
      </dsp:txBody>
      <dsp:txXfrm>
        <a:off x="0" y="2487864"/>
        <a:ext cx="7653338" cy="829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to.org/english/tratop_e/devel_e/devel_e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83323"/>
            <a:ext cx="11224009" cy="990917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9634" y="2528297"/>
            <a:ext cx="99290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7 </a:t>
            </a:r>
            <a:r>
              <a:rPr lang="en-US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4000" b="1" dirty="0" err="1"/>
              <a:t>Trade</a:t>
            </a:r>
            <a:r>
              <a:rPr lang="ru-RU" sz="4000" b="1" dirty="0"/>
              <a:t>, </a:t>
            </a:r>
            <a:r>
              <a:rPr lang="ru-RU" sz="4000" b="1" dirty="0" err="1"/>
              <a:t>Growth</a:t>
            </a:r>
            <a:r>
              <a:rPr lang="ru-RU" sz="4000" b="1" dirty="0"/>
              <a:t> </a:t>
            </a:r>
            <a:r>
              <a:rPr lang="en-US" sz="4000" b="1" dirty="0"/>
              <a:t>and </a:t>
            </a:r>
            <a:r>
              <a:rPr lang="ru-RU" sz="4000" b="1" dirty="0" err="1"/>
              <a:t>Development</a:t>
            </a:r>
            <a:endParaRPr lang="ko-KR" altLang="en-US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22462" y="4187054"/>
            <a:ext cx="6096000" cy="958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>
              <a:lnSpc>
                <a:spcPct val="150000"/>
              </a:lnSpc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26"/>
    </mc:Choice>
    <mc:Fallback xmlns="">
      <p:transition spd="slow" advTm="27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Lecture Structure</a:t>
            </a:r>
            <a:endParaRPr lang="ru-RU" sz="36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1661"/>
            <a:ext cx="7502236" cy="4351338"/>
          </a:xfrm>
        </p:spPr>
        <p:txBody>
          <a:bodyPr/>
          <a:lstStyle/>
          <a:p>
            <a:r>
              <a:rPr lang="en-US" sz="2400" dirty="0"/>
              <a:t>Introduction &amp; Core Concepts</a:t>
            </a:r>
          </a:p>
          <a:p>
            <a:r>
              <a:rPr lang="en-US" sz="2400" dirty="0"/>
              <a:t>Trade as an Engine of Growth (Theory &amp; Evidence)</a:t>
            </a:r>
          </a:p>
          <a:p>
            <a:r>
              <a:rPr lang="en-US" sz="2400" dirty="0"/>
              <a:t>Import Substitution vs. Export Promotion</a:t>
            </a:r>
          </a:p>
          <a:p>
            <a:r>
              <a:rPr lang="en-US" sz="2400" dirty="0"/>
              <a:t>The Infant Industry Argument (Pro &amp; Contra)</a:t>
            </a:r>
          </a:p>
          <a:p>
            <a:r>
              <a:rPr lang="en-US" sz="2400" dirty="0"/>
              <a:t>Trade and Economic Development (Empirical Links)</a:t>
            </a:r>
          </a:p>
          <a:p>
            <a:r>
              <a:rPr lang="en-US" sz="2400" dirty="0"/>
              <a:t>Role of the WTO in Development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2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8"/>
    </mc:Choice>
    <mc:Fallback xmlns="">
      <p:transition spd="slow" advTm="4560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1151149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/>
              <a:t> </a:t>
            </a:r>
            <a:r>
              <a:rPr lang="en-BZ" sz="3600" b="1" dirty="0">
                <a:latin typeface="+mn-lt"/>
              </a:rPr>
              <a:t>Why This Topic Matters</a:t>
            </a:r>
            <a:endParaRPr lang="ru-RU" sz="3600" b="1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2309090"/>
            <a:ext cx="6655249" cy="400621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sz="2400" dirty="0"/>
              <a:t>Global trade has grown 50x since 1950.</a:t>
            </a:r>
          </a:p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sz="2400" dirty="0"/>
              <a:t>Yet, some countries remain poor.</a:t>
            </a:r>
          </a:p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sz="2400" dirty="0"/>
              <a:t>Trade policy choices have deep consequences for jobs, </a:t>
            </a:r>
            <a:r>
              <a:rPr lang="en-US" sz="2400" dirty="0" err="1"/>
              <a:t>industrialisation</a:t>
            </a:r>
            <a:r>
              <a:rPr lang="en-US" sz="2400" dirty="0"/>
              <a:t>, and inequality.</a:t>
            </a:r>
          </a:p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sz="2400" b="1" dirty="0"/>
              <a:t>Core tension:</a:t>
            </a:r>
            <a:r>
              <a:rPr lang="en-US" sz="2400" dirty="0"/>
              <a:t> Open markets vs. strategic protection.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429042" y="694618"/>
            <a:ext cx="71581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i="1" dirty="0">
                <a:solidFill>
                  <a:srgbClr val="0070C0"/>
                </a:solidFill>
              </a:rPr>
              <a:t>Part 1: Introduction &amp; Core Concepts</a:t>
            </a:r>
            <a:endParaRPr lang="fr-FR" sz="3600" b="1" i="1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7795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245"/>
    </mc:Choice>
    <mc:Fallback xmlns="">
      <p:transition spd="slow" advTm="1542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Key Definitions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Economic Growth:</a:t>
            </a:r>
            <a:r>
              <a:rPr lang="en-US" sz="2400" dirty="0"/>
              <a:t> Increase in GDP/capita (quantity).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Economic Development:</a:t>
            </a:r>
            <a:r>
              <a:rPr lang="en-US" sz="2400" dirty="0"/>
              <a:t> Broader improvement in health, education, living standards, and freedom (quality).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Trade-led growth:</a:t>
            </a:r>
            <a:r>
              <a:rPr lang="en-US" sz="2400" dirty="0"/>
              <a:t> Using exports as a driver of productivity and income.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13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86"/>
    </mc:Choice>
    <mc:Fallback xmlns="">
      <p:transition spd="slow" advTm="12588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Historical Backdrop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Pre-industrial era: Trade for luxury goods (spices, silk).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Colonial trade: Extraction and plantation economies.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Post-WWII: Rise of development economics.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1990s–present: Globalization &amp; Washington Consensus.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29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126"/>
    </mc:Choice>
    <mc:Fallback xmlns="">
      <p:transition spd="slow" advTm="15212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156" y="1485787"/>
            <a:ext cx="11557687" cy="576878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Structure of the Lecture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2196030"/>
            <a:ext cx="7652776" cy="41192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Engine of Growth Hypothesis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Import substitution vs. export promotion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Infant industry argument (classic &amp; modern)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Trade’s impact on development outcomes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WTO’s role in development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299733" y="738334"/>
            <a:ext cx="72110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dirty="0">
                <a:solidFill>
                  <a:srgbClr val="0070C0"/>
                </a:solidFill>
              </a:rPr>
              <a:t>Part 2: Trade as an Engine of Growth</a:t>
            </a:r>
            <a:endParaRPr lang="en-US" sz="3600" b="1" i="1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989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46"/>
    </mc:Choice>
    <mc:Fallback xmlns="">
      <p:transition spd="slow" advTm="8274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The “Engine of Growth” Hypothesis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8668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Coined by Dennis Robertson and Ragnar </a:t>
            </a:r>
            <a:r>
              <a:rPr lang="en-US" sz="2800" dirty="0" err="1"/>
              <a:t>Nurkse</a:t>
            </a:r>
            <a:r>
              <a:rPr lang="en-US" sz="2800" dirty="0"/>
              <a:t> (1950s).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Idea: Trade stimulates growth through: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err="1"/>
              <a:t>Specialisation</a:t>
            </a:r>
            <a:r>
              <a:rPr lang="en-US" dirty="0"/>
              <a:t> (comparative advantage)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Economies of scale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Technology transfer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Competition &amp; innovation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637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21"/>
    </mc:Choice>
    <mc:Fallback xmlns="">
      <p:transition spd="slow" advTm="14162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How Trade Drives Growth – The Classical View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Adam Smith:</a:t>
            </a:r>
            <a:r>
              <a:rPr lang="en-US" sz="2400" dirty="0"/>
              <a:t> Extent of the market limits division of labor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trade expands markets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productivity rises.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David Ricardo:</a:t>
            </a:r>
            <a:r>
              <a:rPr lang="en-US" sz="2400" dirty="0"/>
              <a:t> Comparative advantage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countries gain even if weak in everything.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Result:</a:t>
            </a:r>
            <a:r>
              <a:rPr lang="en-US" sz="2400" dirty="0"/>
              <a:t> Higher global output &amp; cheaper goods for consumers.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50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29"/>
    </mc:Choice>
    <mc:Fallback xmlns="">
      <p:transition spd="slow" advTm="11092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Dynamic Gains from Trade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2692737"/>
              </p:ext>
            </p:extLst>
          </p:nvPr>
        </p:nvGraphicFramePr>
        <p:xfrm>
          <a:off x="558900" y="1536372"/>
          <a:ext cx="6636226" cy="4005447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3318113">
                  <a:extLst>
                    <a:ext uri="{9D8B030D-6E8A-4147-A177-3AD203B41FA5}">
                      <a16:colId xmlns:a16="http://schemas.microsoft.com/office/drawing/2014/main" val="3982825310"/>
                    </a:ext>
                  </a:extLst>
                </a:gridCol>
                <a:gridCol w="3318113">
                  <a:extLst>
                    <a:ext uri="{9D8B030D-6E8A-4147-A177-3AD203B41FA5}">
                      <a16:colId xmlns:a16="http://schemas.microsoft.com/office/drawing/2014/main" val="2473551249"/>
                    </a:ext>
                  </a:extLst>
                </a:gridCol>
              </a:tblGrid>
              <a:tr h="709826"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Static Gains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Dynamic Gains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extLst>
                  <a:ext uri="{0D108BD9-81ED-4DB2-BD59-A6C34878D82A}">
                    <a16:rowId xmlns:a16="http://schemas.microsoft.com/office/drawing/2014/main" val="1436680143"/>
                  </a:ext>
                </a:extLst>
              </a:tr>
              <a:tr h="1166143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Once-off production efficiency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Long-run growth rate increases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464075045"/>
                  </a:ext>
                </a:extLst>
              </a:tr>
              <a:tr h="709826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Lower prices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Capital accumulation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569854571"/>
                  </a:ext>
                </a:extLst>
              </a:tr>
              <a:tr h="709826">
                <a:tc>
                  <a:txBody>
                    <a:bodyPr/>
                    <a:lstStyle/>
                    <a:p>
                      <a:endParaRPr lang="ru-RU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Learning-by-doing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4040687811"/>
                  </a:ext>
                </a:extLst>
              </a:tr>
              <a:tr h="709826">
                <a:tc>
                  <a:txBody>
                    <a:bodyPr/>
                    <a:lstStyle/>
                    <a:p>
                      <a:endParaRPr lang="ru-RU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Technology </a:t>
                      </a:r>
                      <a:r>
                        <a:rPr lang="en-BZ" sz="2400" dirty="0" err="1">
                          <a:effectLst/>
                        </a:rPr>
                        <a:t>spillovers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988773848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117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43"/>
    </mc:Choice>
    <mc:Fallback xmlns="">
      <p:transition spd="slow" advTm="1507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Evidence from East Asia (1960-1990)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Four Tigers:</a:t>
            </a:r>
            <a:r>
              <a:rPr lang="en-US" sz="2400" dirty="0"/>
              <a:t> S. Korea, Taiwan, Singapore, Hong Kong.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Rapid export growth → high investment → productivity convergence.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Real GDP per capita growth: 6-8% annually for 30 years.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Trade-to-GDP ratio doubled.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89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98"/>
    </mc:Choice>
    <mc:Fallback xmlns="">
      <p:transition spd="slow" advTm="13569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When the Engine Sputters – Sub-Saharan Africa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Many countries remained commodity-dependent.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Terms of trade shocks (e.g., oil, copper, cocoa).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Poor infrastructure &amp; trade logistics.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Conclusion: Trade alone is insufficient; complementary policies matter.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5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035"/>
    </mc:Choice>
    <mc:Fallback xmlns="">
      <p:transition spd="slow" advTm="15303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 De-industrialisation Risk</a:t>
            </a:r>
            <a:endParaRPr lang="ru-RU" sz="40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Openness can lead to premature de-industrialization.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Developing nations import manufactures → destroy local industry → stuck in raw materials.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F0000"/>
                </a:solidFill>
              </a:rPr>
              <a:t>Example</a:t>
            </a:r>
            <a:r>
              <a:rPr lang="en-US" sz="2400" b="1" dirty="0"/>
              <a:t>:</a:t>
            </a:r>
            <a:r>
              <a:rPr lang="en-US" sz="2400" dirty="0"/>
              <a:t> Latin America in 1990s under Washington Consensus.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14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408"/>
    </mc:Choice>
    <mc:Fallback xmlns="">
      <p:transition spd="slow" advTm="14840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Engine Metaphor – Reassessment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 marL="341313" indent="-341313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400" b="1" dirty="0"/>
              <a:t>Yes:</a:t>
            </a:r>
            <a:r>
              <a:rPr lang="en-US" sz="2400" dirty="0"/>
              <a:t> Trade can be an engine, but it needs fuel (investment, education, institutions).</a:t>
            </a:r>
          </a:p>
          <a:p>
            <a:pPr marL="341313" indent="-341313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400" b="1" dirty="0">
                <a:solidFill>
                  <a:srgbClr val="FF0000"/>
                </a:solidFill>
              </a:rPr>
              <a:t>No:</a:t>
            </a:r>
            <a:r>
              <a:rPr lang="en-US" sz="2400" dirty="0"/>
              <a:t> Automatic benefits – gains depend on initial conditions.</a:t>
            </a:r>
          </a:p>
          <a:p>
            <a:pPr marL="341313" indent="-341313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70C0"/>
                </a:solidFill>
              </a:rPr>
              <a:t>Modern view: </a:t>
            </a:r>
            <a:r>
              <a:rPr lang="en-US" sz="2400" dirty="0"/>
              <a:t>Trade as a </a:t>
            </a:r>
            <a:r>
              <a:rPr lang="en-US" sz="2400" i="1" dirty="0"/>
              <a:t>potential</a:t>
            </a:r>
            <a:r>
              <a:rPr lang="en-US" sz="2400" dirty="0"/>
              <a:t> catalyst, not a guarantee.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83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371"/>
    </mc:Choice>
    <mc:Fallback xmlns="">
      <p:transition spd="slow" advTm="14737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278" y="433815"/>
            <a:ext cx="11557687" cy="1108658"/>
          </a:xfrm>
        </p:spPr>
        <p:txBody>
          <a:bodyPr>
            <a:noAutofit/>
          </a:bodyPr>
          <a:lstStyle/>
          <a:p>
            <a:r>
              <a:rPr lang="fr-FR" b="1" dirty="0">
                <a:solidFill>
                  <a:srgbClr val="0070C0"/>
                </a:solidFill>
                <a:latin typeface="+mn-lt"/>
              </a:rPr>
              <a:t> Part 3. Import Substitution vs. Export Promotion</a:t>
            </a:r>
            <a:br>
              <a:rPr lang="fr-FR" b="1" dirty="0"/>
            </a:br>
            <a:r>
              <a:rPr lang="en-BZ" b="1" dirty="0"/>
              <a:t> </a:t>
            </a:r>
            <a:r>
              <a:rPr lang="en-BZ" sz="3600" b="1" dirty="0">
                <a:latin typeface="+mn-lt"/>
              </a:rPr>
              <a:t>Two Competing Strategies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4618924"/>
              </p:ext>
            </p:extLst>
          </p:nvPr>
        </p:nvGraphicFramePr>
        <p:xfrm>
          <a:off x="595845" y="1685535"/>
          <a:ext cx="6977972" cy="388675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488986">
                  <a:extLst>
                    <a:ext uri="{9D8B030D-6E8A-4147-A177-3AD203B41FA5}">
                      <a16:colId xmlns:a16="http://schemas.microsoft.com/office/drawing/2014/main" val="2488251153"/>
                    </a:ext>
                  </a:extLst>
                </a:gridCol>
                <a:gridCol w="3488986">
                  <a:extLst>
                    <a:ext uri="{9D8B030D-6E8A-4147-A177-3AD203B41FA5}">
                      <a16:colId xmlns:a16="http://schemas.microsoft.com/office/drawing/2014/main" val="906479123"/>
                    </a:ext>
                  </a:extLst>
                </a:gridCol>
              </a:tblGrid>
              <a:tr h="779558">
                <a:tc>
                  <a:txBody>
                    <a:bodyPr/>
                    <a:lstStyle/>
                    <a:p>
                      <a:pPr algn="l"/>
                      <a:r>
                        <a:rPr lang="en-BZ" sz="2400" b="1">
                          <a:effectLst/>
                        </a:rPr>
                        <a:t>Import Substitution Industrialization (ISI)</a:t>
                      </a:r>
                      <a:endParaRPr lang="en-BZ" sz="2400" b="1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Export Promotion (EP)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extLst>
                  <a:ext uri="{0D108BD9-81ED-4DB2-BD59-A6C34878D82A}">
                    <a16:rowId xmlns:a16="http://schemas.microsoft.com/office/drawing/2014/main" val="1019986991"/>
                  </a:ext>
                </a:extLst>
              </a:tr>
              <a:tr h="1000945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Protect domestic manufacturing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effectLst/>
                        </a:rPr>
                        <a:t>Encourage production for world markets</a:t>
                      </a:r>
                      <a:endParaRPr lang="en-US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240935677"/>
                  </a:ext>
                </a:extLst>
              </a:tr>
              <a:tr h="1000945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High tariffs, quotas, subsidies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Low trade barriers, currency undervaluation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750465434"/>
                  </a:ext>
                </a:extLst>
              </a:tr>
              <a:tr h="1000945"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Focus on internal market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Focus on external demand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4204713260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245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753"/>
    </mc:Choice>
    <mc:Fallback xmlns="">
      <p:transition spd="slow" advTm="13375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ISI – Logic &amp; Instruments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Infant industry</a:t>
            </a:r>
            <a:r>
              <a:rPr lang="en-US" sz="2400" dirty="0"/>
              <a:t> justification.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Replace imported manufactures (textiles, cars, electronics).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Tools: Tariffs, import licenses, overvalued exchange rates.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Famous example:</a:t>
            </a:r>
            <a:r>
              <a:rPr lang="en-US" sz="2400" dirty="0"/>
              <a:t> Pre-1991 India, 1950s-70s Latin America (Brazil, Argentina).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3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005"/>
    </mc:Choice>
    <mc:Fallback xmlns="">
      <p:transition spd="slow" advTm="1430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ISI – Why It Often Failed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High-cost, inefficient industries.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No export discipline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low quality.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Overvalued currency hurt non-traditional exports.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Rent-seeking &amp; corruption.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Balance of payments crises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debt.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04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11"/>
    </mc:Choice>
    <mc:Fallback xmlns="">
      <p:transition spd="slow" advTm="14711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EP – Logic &amp; Instruments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Exploit comparative advantage (initially labor-intensive goods).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Export subsidies, special economic zones.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Often combined with undervalued currency.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F0000"/>
                </a:solidFill>
              </a:rPr>
              <a:t>Examples</a:t>
            </a:r>
            <a:r>
              <a:rPr lang="en-US" sz="2400" b="1" dirty="0"/>
              <a:t>:</a:t>
            </a:r>
            <a:r>
              <a:rPr lang="en-US" sz="2400" dirty="0"/>
              <a:t> S. Korea (1960s-80s), China (1980s-2000s), Vietnam.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62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601"/>
    </mc:Choice>
    <mc:Fallback xmlns="">
      <p:transition spd="slow" advTm="13760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Core Empirical Finding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Systematic reviews (e.g., Krueger, 1978; World Bank, 1993):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Export-promoting countries grew faster than ISI countries.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EP countries had higher productivity growth &amp; lower poverty.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Exception</a:t>
            </a:r>
            <a:r>
              <a:rPr lang="en-US" sz="2400" dirty="0"/>
              <a:t>: Large economies (India, Brazil) could not rely on exports alone initially.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528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040"/>
    </mc:Choice>
    <mc:Fallback xmlns="">
      <p:transition spd="slow" advTm="13704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Modern Synthesis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No pure ISI today.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Many successful countries used </a:t>
            </a:r>
            <a:r>
              <a:rPr lang="en-US" sz="2400" i="1" dirty="0"/>
              <a:t>strategic</a:t>
            </a:r>
            <a:r>
              <a:rPr lang="en-US" sz="2400" dirty="0"/>
              <a:t> protection + export push.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New consensus:</a:t>
            </a:r>
            <a:r>
              <a:rPr lang="en-US" sz="2400" dirty="0"/>
              <a:t> Neutrality + export dynamism + selective infant industry support.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Example</a:t>
            </a:r>
            <a:r>
              <a:rPr lang="en-US" sz="2400" dirty="0"/>
              <a:t>: China’s “dual track” – protect some, </a:t>
            </a:r>
            <a:r>
              <a:rPr lang="en-US" sz="2400" dirty="0" err="1"/>
              <a:t>liberalise</a:t>
            </a:r>
            <a:r>
              <a:rPr lang="en-US" sz="2400" dirty="0"/>
              <a:t> others.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47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46"/>
    </mc:Choice>
    <mc:Fallback xmlns="">
      <p:transition spd="slow" advTm="9324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34767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rgbClr val="0070C0"/>
                </a:solidFill>
                <a:latin typeface="+mn-lt"/>
              </a:rPr>
              <a:t>Part 4: The Infant Industry Argument</a:t>
            </a:r>
            <a:br>
              <a:rPr lang="en-BZ" b="1" dirty="0">
                <a:latin typeface="+mn-lt"/>
              </a:rPr>
            </a:br>
            <a:r>
              <a:rPr lang="en-BZ" b="1" dirty="0">
                <a:latin typeface="+mn-lt"/>
              </a:rPr>
              <a:t>Classic Infant Industry Argument</a:t>
            </a:r>
            <a:endParaRPr lang="ru-RU" sz="40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Alexander Hamilton (1791) &amp; Friedrich List (1841).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Argument: Temporary protection allows new industries to learn, scale up, and become competitive.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Once mature, protection is removed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net gain for society.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238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490"/>
    </mc:Choice>
    <mc:Fallback xmlns="">
      <p:transition spd="slow" advTm="11149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Logical Conditions for Success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Learning curve</a:t>
            </a:r>
            <a:r>
              <a:rPr lang="en-US" sz="2400" dirty="0"/>
              <a:t> is steep (costs fall with cumulative output).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Positive externalities</a:t>
            </a:r>
            <a:r>
              <a:rPr lang="en-US" sz="2400" dirty="0"/>
              <a:t> (knowledge spillovers to other sectors).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Capital market imperfection</a:t>
            </a:r>
            <a:r>
              <a:rPr lang="en-US" sz="2400" dirty="0"/>
              <a:t> (bank won’t lend long-term to new industry).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Time-bound &amp; conditional</a:t>
            </a:r>
            <a:r>
              <a:rPr lang="en-US" sz="2400" dirty="0"/>
              <a:t> protection.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93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06"/>
    </mc:Choice>
    <mc:Fallback xmlns="">
      <p:transition spd="slow" advTm="12990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Classic Success Stories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USA (19th c.):</a:t>
            </a:r>
            <a:r>
              <a:rPr lang="en-US" sz="2400" dirty="0"/>
              <a:t> High tariffs on textiles and steel </a:t>
            </a:r>
            <a:r>
              <a:rPr lang="en-US" sz="2400" dirty="0">
                <a:solidFill>
                  <a:srgbClr val="FF0000"/>
                </a:solidFill>
              </a:rPr>
              <a:t>→</a:t>
            </a:r>
            <a:r>
              <a:rPr lang="en-US" sz="2400" dirty="0"/>
              <a:t> Industrial Revolution.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Japan (1950s-70s):</a:t>
            </a:r>
            <a:r>
              <a:rPr lang="en-US" sz="2400" dirty="0"/>
              <a:t> Protected auto &amp; electronics behind tariffs</a:t>
            </a:r>
            <a:r>
              <a:rPr lang="en-US" sz="2400" dirty="0">
                <a:solidFill>
                  <a:srgbClr val="FF0000"/>
                </a:solidFill>
              </a:rPr>
              <a:t> → </a:t>
            </a:r>
            <a:r>
              <a:rPr lang="en-US" sz="2400" dirty="0"/>
              <a:t>later global leaders.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S. Korea (1970s):</a:t>
            </a:r>
            <a:r>
              <a:rPr lang="en-US" sz="2400" dirty="0"/>
              <a:t> Heavy &amp; chemical industry push with protection.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31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113"/>
    </mc:Choice>
    <mc:Fallback xmlns="">
      <p:transition spd="slow" advTm="12411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Why Infant Industry Often Fails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218535"/>
              </p:ext>
            </p:extLst>
          </p:nvPr>
        </p:nvGraphicFramePr>
        <p:xfrm>
          <a:off x="477643" y="1480026"/>
          <a:ext cx="7096176" cy="4385066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3548088">
                  <a:extLst>
                    <a:ext uri="{9D8B030D-6E8A-4147-A177-3AD203B41FA5}">
                      <a16:colId xmlns:a16="http://schemas.microsoft.com/office/drawing/2014/main" val="1820917922"/>
                    </a:ext>
                  </a:extLst>
                </a:gridCol>
                <a:gridCol w="3548088">
                  <a:extLst>
                    <a:ext uri="{9D8B030D-6E8A-4147-A177-3AD203B41FA5}">
                      <a16:colId xmlns:a16="http://schemas.microsoft.com/office/drawing/2014/main" val="631584034"/>
                    </a:ext>
                  </a:extLst>
                </a:gridCol>
              </a:tblGrid>
              <a:tr h="632896"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Problem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Result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111670"/>
                  </a:ext>
                </a:extLst>
              </a:tr>
              <a:tr h="1039758"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Protection becomes permanent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Never faces competition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608847482"/>
                  </a:ext>
                </a:extLst>
              </a:tr>
              <a:tr h="1039758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Choose “national champions” politically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Inefficient subsidized firms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527917992"/>
                  </a:ext>
                </a:extLst>
              </a:tr>
              <a:tr h="632896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Lack of export discipline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No pressure to improve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55980251"/>
                  </a:ext>
                </a:extLst>
              </a:tr>
              <a:tr h="1039758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Overvaluation due to protection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Exports uncompetitive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131208096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50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05"/>
    </mc:Choice>
    <mc:Fallback xmlns="">
      <p:transition spd="slow" advTm="16120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Modern Version – Strategic Trade Policy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Industries with scale economies &amp; first-mover advantages.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Examples</a:t>
            </a:r>
            <a:r>
              <a:rPr lang="en-US" sz="2400" dirty="0"/>
              <a:t>: Airbus (</a:t>
            </a:r>
            <a:r>
              <a:rPr lang="en-US" sz="2400" dirty="0" err="1"/>
              <a:t>subsidised</a:t>
            </a:r>
            <a:r>
              <a:rPr lang="en-US" sz="2400" dirty="0"/>
              <a:t> vs Boeing) and semiconductors.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For developing countries: Green technology, </a:t>
            </a:r>
            <a:r>
              <a:rPr lang="en-US" sz="2400" dirty="0" err="1"/>
              <a:t>agri</a:t>
            </a:r>
            <a:r>
              <a:rPr lang="en-US" sz="2400" dirty="0"/>
              <a:t>-processing.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Risk</a:t>
            </a:r>
            <a:r>
              <a:rPr lang="en-US" sz="2400" dirty="0"/>
              <a:t>: Retaliation &amp; WTO constraints.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858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535"/>
    </mc:Choice>
    <mc:Fallback xmlns="">
      <p:transition spd="slow" advTm="14153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Policy Conclusion – How to Do It Right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Sunset clause</a:t>
            </a:r>
            <a:r>
              <a:rPr lang="en-US" sz="2400" dirty="0"/>
              <a:t> (e.g., 5-7 years).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Performance requirements</a:t>
            </a:r>
            <a:r>
              <a:rPr lang="en-US" sz="2400" dirty="0"/>
              <a:t> (e.g., export targets).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Clear exit strategy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Competition in domestic market</a:t>
            </a:r>
            <a:r>
              <a:rPr lang="en-US" sz="2400" dirty="0"/>
              <a:t> (not monopoly).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9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528"/>
    </mc:Choice>
    <mc:Fallback xmlns="">
      <p:transition spd="slow" advTm="16552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Part 5: Trade and Economic Development</a:t>
            </a:r>
            <a:br>
              <a:rPr lang="en-US" b="1" dirty="0">
                <a:latin typeface="+mn-lt"/>
              </a:rPr>
            </a:br>
            <a:r>
              <a:rPr lang="en-US" b="1" dirty="0">
                <a:latin typeface="+mn-lt"/>
              </a:rPr>
              <a:t>Trade – Direct Channels to Development</a:t>
            </a:r>
            <a:endParaRPr lang="ru-RU" sz="4000" dirty="0">
              <a:latin typeface="+mn-lt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5047367"/>
              </p:ext>
            </p:extLst>
          </p:nvPr>
        </p:nvGraphicFramePr>
        <p:xfrm>
          <a:off x="428625" y="1633538"/>
          <a:ext cx="7653338" cy="3317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313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155"/>
    </mc:Choice>
    <mc:Fallback xmlns="">
      <p:transition spd="slow" advTm="13915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Trade and Inequality – Kuznets </a:t>
            </a:r>
            <a:r>
              <a:rPr lang="en-US" sz="3600" b="1" dirty="0" err="1">
                <a:latin typeface="+mn-lt"/>
              </a:rPr>
              <a:t>Redux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1" y="1634242"/>
            <a:ext cx="7929867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Short-term: Increased inequality? (</a:t>
            </a:r>
            <a:r>
              <a:rPr lang="en-US" sz="2400" dirty="0" err="1"/>
              <a:t>Stolper</a:t>
            </a:r>
            <a:r>
              <a:rPr lang="en-US" sz="2400" dirty="0"/>
              <a:t>-Samuelson theorem)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In skill-scarce countries, trade may hurt unskilled if imports are labor-intensive.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Long-term: Rising education &amp; mobility may reduce inequality.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Evidence is mixed – it depends on complementary policies.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890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23"/>
    </mc:Choice>
    <mc:Fallback xmlns="">
      <p:transition spd="slow" advTm="13752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Environmental &amp; Social Concerns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Race to the bottom?</a:t>
            </a:r>
            <a:r>
              <a:rPr lang="en-US" sz="2400" dirty="0"/>
              <a:t> Weak labor/environmental standards to attract FDI.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Resource curse:</a:t>
            </a:r>
            <a:r>
              <a:rPr lang="en-US" sz="2400" dirty="0"/>
              <a:t> Commodity export dependence </a:t>
            </a:r>
            <a:r>
              <a:rPr lang="en-US" sz="2400" dirty="0">
                <a:solidFill>
                  <a:srgbClr val="FF0000"/>
                </a:solidFill>
              </a:rPr>
              <a:t>→ </a:t>
            </a:r>
            <a:r>
              <a:rPr lang="en-US" sz="2400" dirty="0"/>
              <a:t>volatility &amp; weak institutions.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Solution:</a:t>
            </a:r>
            <a:r>
              <a:rPr lang="en-US" sz="2400" dirty="0"/>
              <a:t> Trade agreements with sustainable development clauses.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31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93"/>
    </mc:Choice>
    <mc:Fallback xmlns="">
      <p:transition spd="slow" advTm="4889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Role of Complementary Policies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2587690"/>
              </p:ext>
            </p:extLst>
          </p:nvPr>
        </p:nvGraphicFramePr>
        <p:xfrm>
          <a:off x="586608" y="1563153"/>
          <a:ext cx="7051864" cy="4403538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3525932">
                  <a:extLst>
                    <a:ext uri="{9D8B030D-6E8A-4147-A177-3AD203B41FA5}">
                      <a16:colId xmlns:a16="http://schemas.microsoft.com/office/drawing/2014/main" val="3136556357"/>
                    </a:ext>
                  </a:extLst>
                </a:gridCol>
                <a:gridCol w="3525932">
                  <a:extLst>
                    <a:ext uri="{9D8B030D-6E8A-4147-A177-3AD203B41FA5}">
                      <a16:colId xmlns:a16="http://schemas.microsoft.com/office/drawing/2014/main" val="1338940707"/>
                    </a:ext>
                  </a:extLst>
                </a:gridCol>
              </a:tblGrid>
              <a:tr h="1044138"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If trade openness without...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Result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796876"/>
                  </a:ext>
                </a:extLst>
              </a:tr>
              <a:tr h="635562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...investment in education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Persistent low-skill trap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918101051"/>
                  </a:ext>
                </a:extLst>
              </a:tr>
              <a:tr h="635562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...credit for small firms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Uneven benefits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793628619"/>
                  </a:ext>
                </a:extLst>
              </a:tr>
              <a:tr h="1044138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...social safety nets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Adjustment costs concentrated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168861533"/>
                  </a:ext>
                </a:extLst>
              </a:tr>
              <a:tr h="1044138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...infrastructure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Cannot access global markets</a:t>
                      </a:r>
                      <a:endParaRPr lang="en-BZ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219432396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304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691"/>
    </mc:Choice>
    <mc:Fallback xmlns="">
      <p:transition spd="slow" advTm="5369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Bottom Line on Trade &amp; Development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Trade is not a panacea.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Developmental impact depends on: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Initial inequality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Industrial structure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State capacity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International market access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07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60"/>
    </mc:Choice>
    <mc:Fallback xmlns="">
      <p:transition spd="slow" advTm="3346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99422"/>
          </a:xfrm>
        </p:spPr>
        <p:txBody>
          <a:bodyPr>
            <a:noAutofit/>
          </a:bodyPr>
          <a:lstStyle/>
          <a:p>
            <a:r>
              <a:rPr lang="en-US" sz="3600" b="1" i="1" dirty="0">
                <a:solidFill>
                  <a:srgbClr val="0070C0"/>
                </a:solidFill>
                <a:latin typeface="+mn-lt"/>
              </a:rPr>
              <a:t>Part 6: Role of the WTO in Development</a:t>
            </a:r>
            <a:br>
              <a:rPr lang="en-US" sz="3600" b="1" dirty="0">
                <a:latin typeface="+mn-lt"/>
              </a:rPr>
            </a:br>
            <a:r>
              <a:rPr lang="en-US" sz="3600" b="1" dirty="0">
                <a:latin typeface="+mn-lt"/>
              </a:rPr>
              <a:t>WTO – What It Is &amp; What It Does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World Trade </a:t>
            </a:r>
            <a:r>
              <a:rPr lang="en-US" sz="2400" b="1" dirty="0" err="1"/>
              <a:t>Organisation</a:t>
            </a:r>
            <a:r>
              <a:rPr lang="en-US" sz="2400" dirty="0"/>
              <a:t> (1995, replacing GATT).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164 members (2024).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Functions: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Negotiate trade rules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Dispute settlement mechanism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Trade policy reviews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Technical assistance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9903" y="2247872"/>
            <a:ext cx="5854613" cy="17269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26546" y="385346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/>
              <a:t>Source</a:t>
            </a:r>
            <a:r>
              <a:rPr lang="ru-RU" sz="1400" dirty="0"/>
              <a:t> </a:t>
            </a:r>
            <a:r>
              <a:rPr lang="ru-RU" sz="1400" dirty="0" err="1"/>
              <a:t>World</a:t>
            </a:r>
            <a:r>
              <a:rPr lang="ru-RU" sz="1400" dirty="0"/>
              <a:t> </a:t>
            </a:r>
            <a:r>
              <a:rPr lang="ru-RU" sz="1400" dirty="0" err="1"/>
              <a:t>Trade</a:t>
            </a:r>
            <a:r>
              <a:rPr lang="ru-RU" sz="1400" dirty="0"/>
              <a:t> </a:t>
            </a:r>
            <a:r>
              <a:rPr lang="en-US" sz="1400" dirty="0" err="1"/>
              <a:t>Organisation</a:t>
            </a:r>
            <a:r>
              <a:rPr lang="ru-RU" sz="1400" dirty="0"/>
              <a:t>. (</a:t>
            </a:r>
            <a:r>
              <a:rPr lang="ru-RU" sz="1400" dirty="0" err="1"/>
              <a:t>n.d</a:t>
            </a:r>
            <a:r>
              <a:rPr lang="ru-RU" sz="1400" dirty="0"/>
              <a:t>.). </a:t>
            </a:r>
            <a:r>
              <a:rPr lang="ru-RU" sz="1400" dirty="0" err="1"/>
              <a:t>Development</a:t>
            </a:r>
            <a:r>
              <a:rPr lang="ru-RU" sz="1400" dirty="0"/>
              <a:t>. </a:t>
            </a:r>
            <a:r>
              <a:rPr lang="ru-RU" sz="1400" dirty="0" err="1"/>
              <a:t>Retrieved</a:t>
            </a:r>
            <a:r>
              <a:rPr lang="ru-RU" sz="1400" dirty="0"/>
              <a:t> [</a:t>
            </a:r>
            <a:r>
              <a:rPr lang="ru-RU" sz="1400" dirty="0" err="1"/>
              <a:t>April</a:t>
            </a:r>
            <a:r>
              <a:rPr lang="ru-RU" sz="1400" dirty="0"/>
              <a:t> 24, 2026]; </a:t>
            </a:r>
            <a:r>
              <a:rPr lang="en-US" sz="1400" dirty="0"/>
              <a:t>Retrieved from</a:t>
            </a:r>
            <a:r>
              <a:rPr lang="ru-RU" sz="1400" dirty="0"/>
              <a:t> </a:t>
            </a:r>
            <a:r>
              <a:rPr lang="ru-RU" sz="1400" dirty="0">
                <a:hlinkClick r:id="rId3"/>
              </a:rPr>
              <a:t>https://www.wto.org/english/tratop_e/devel_e/devel_e.htm</a:t>
            </a:r>
            <a:r>
              <a:rPr lang="en-US" sz="1400" dirty="0"/>
              <a:t>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6825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18"/>
    </mc:Choice>
    <mc:Fallback xmlns="">
      <p:transition spd="slow" advTm="6501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 Special &amp; Differential Treatment (S&amp;DT)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500" dirty="0"/>
              <a:t>Core principle for developing countries: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500" dirty="0"/>
              <a:t>Longer time to implement agreements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500" dirty="0"/>
              <a:t>Preferential market access (e.g., Everything But Arms for LDCs)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500" dirty="0"/>
              <a:t>Technical assistance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500" b="1" dirty="0"/>
              <a:t>But:</a:t>
            </a:r>
            <a:r>
              <a:rPr lang="en-US" sz="2500" dirty="0"/>
              <a:t> Many S&amp;DT provisions are “best endeavor” (non-binding).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362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81"/>
    </mc:Choice>
    <mc:Fallback xmlns="">
      <p:transition spd="slow" advTm="3268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Criticisms of WTO from Development Perspective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886881"/>
              </p:ext>
            </p:extLst>
          </p:nvPr>
        </p:nvGraphicFramePr>
        <p:xfrm>
          <a:off x="586608" y="1558073"/>
          <a:ext cx="7218118" cy="478536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3609059">
                  <a:extLst>
                    <a:ext uri="{9D8B030D-6E8A-4147-A177-3AD203B41FA5}">
                      <a16:colId xmlns:a16="http://schemas.microsoft.com/office/drawing/2014/main" val="549029761"/>
                    </a:ext>
                  </a:extLst>
                </a:gridCol>
                <a:gridCol w="3609059">
                  <a:extLst>
                    <a:ext uri="{9D8B030D-6E8A-4147-A177-3AD203B41FA5}">
                      <a16:colId xmlns:a16="http://schemas.microsoft.com/office/drawing/2014/main" val="3196647564"/>
                    </a:ext>
                  </a:extLst>
                </a:gridCol>
              </a:tblGrid>
              <a:tr h="515475">
                <a:tc>
                  <a:txBody>
                    <a:bodyPr/>
                    <a:lstStyle/>
                    <a:p>
                      <a:pPr algn="l"/>
                      <a:r>
                        <a:rPr lang="en-BZ" sz="2400" b="1">
                          <a:effectLst/>
                        </a:rPr>
                        <a:t>Criticism</a:t>
                      </a:r>
                      <a:endParaRPr lang="en-BZ" sz="2400" b="1">
                        <a:effectLst/>
                        <a:latin typeface="+mn-lt"/>
                      </a:endParaRPr>
                    </a:p>
                  </a:txBody>
                  <a:tcPr marR="121920" marT="76200" marB="762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Counter-argument</a:t>
                      </a:r>
                      <a:endParaRPr lang="en-BZ" sz="2400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7344994"/>
                  </a:ext>
                </a:extLst>
              </a:tr>
              <a:tr h="846852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TRIPS limits access to medicines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Doha Declaration on Public Health (2001)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068949273"/>
                  </a:ext>
                </a:extLst>
              </a:tr>
              <a:tr h="1178229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Rich countries’ agricultural subsidies hurt poor farmers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WTO dispute settlement has partially reduced subsidies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728415453"/>
                  </a:ext>
                </a:extLst>
              </a:tr>
              <a:tr h="846852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Enforcement too harsh on poor nations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LDCs rarely taken to dispute settlement</a:t>
                      </a:r>
                      <a:endParaRPr lang="en-US" sz="2400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116748350"/>
                  </a:ext>
                </a:extLst>
              </a:tr>
              <a:tr h="1178229"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Development round stalled (Doha)</a:t>
                      </a:r>
                      <a:endParaRPr lang="en-BZ" sz="2400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effectLst/>
                        </a:rPr>
                        <a:t>Indeed – Doha Development Agenda dead since 2015</a:t>
                      </a:r>
                      <a:endParaRPr lang="en-US" sz="2400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168378267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607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15"/>
    </mc:Choice>
    <mc:Fallback xmlns="">
      <p:transition spd="slow" advTm="9951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Conclusion – Trade Governance for Development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WTO provides </a:t>
            </a:r>
            <a:r>
              <a:rPr lang="en-US" sz="2400" b="1" dirty="0"/>
              <a:t>rules-based</a:t>
            </a:r>
            <a:r>
              <a:rPr lang="en-US" sz="2400" dirty="0"/>
              <a:t> system (less power-based).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But development requires: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Policy space for industrial policy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Flexibility in intellectual property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/>
              <a:t>Lower rich-country barriers in agriculture &amp; textiles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70C0"/>
                </a:solidFill>
              </a:rPr>
              <a:t>Future</a:t>
            </a:r>
            <a:r>
              <a:rPr lang="en-US" sz="2400" dirty="0"/>
              <a:t>: Reform S&amp;DT, finish e-commerce/services negotiations, aid for trade.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71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83"/>
    </mc:Choice>
    <mc:Fallback xmlns="">
      <p:transition spd="slow" advTm="5278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891209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Key Takeaways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34242"/>
            <a:ext cx="7652776" cy="46810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Trade </a:t>
            </a:r>
            <a:r>
              <a:rPr lang="en-US" sz="2400" i="1" dirty="0"/>
              <a:t>can</a:t>
            </a:r>
            <a:r>
              <a:rPr lang="en-US" sz="2400" dirty="0"/>
              <a:t> be an engine of growth, but needs favorable conditions.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Import substitution largely failed; export promotion succeeded in East Asia.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Infant industry protection works only if temporary &amp; performance-based.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Trade helps poverty reduction but may worsen inequality without safeguards.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WTO offers rules but must evolve to give true policy space for development.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305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5"/>
    </mc:Choice>
    <mc:Fallback xmlns="">
      <p:transition spd="slow" advTm="1210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sz="3600" b="1" dirty="0">
                <a:latin typeface="+mn-lt"/>
              </a:rPr>
              <a:t>References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016000"/>
            <a:ext cx="8049940" cy="504305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Chang, H. J. (2002).</a:t>
            </a:r>
            <a:r>
              <a:rPr lang="en-US" sz="2000" dirty="0"/>
              <a:t> </a:t>
            </a:r>
            <a:r>
              <a:rPr lang="en-US" sz="2000" i="1" dirty="0"/>
              <a:t>Kicking Away the Ladder: Development Strategy in Historical Perspective</a:t>
            </a:r>
            <a:r>
              <a:rPr lang="en-US" sz="2000" dirty="0"/>
              <a:t>. Anthem Press.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1" dirty="0" err="1"/>
              <a:t>Bruton</a:t>
            </a:r>
            <a:r>
              <a:rPr lang="en-US" sz="2000" b="1" dirty="0"/>
              <a:t>, H. J. (1998).</a:t>
            </a:r>
            <a:r>
              <a:rPr lang="en-US" sz="2000" dirty="0"/>
              <a:t> "A Reconsideration of Import Substitution," </a:t>
            </a:r>
            <a:r>
              <a:rPr lang="en-US" sz="2000" i="1" dirty="0"/>
              <a:t>Journal of Economic Literature</a:t>
            </a:r>
            <a:r>
              <a:rPr lang="en-US" sz="2000" dirty="0"/>
              <a:t>, 36(2), 903-936.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de </a:t>
            </a:r>
            <a:r>
              <a:rPr lang="en-US" sz="2000" b="1" dirty="0" err="1"/>
              <a:t>Vries</a:t>
            </a:r>
            <a:r>
              <a:rPr lang="en-US" sz="2000" b="1" dirty="0"/>
              <a:t>, G., &amp; </a:t>
            </a:r>
            <a:r>
              <a:rPr lang="en-US" sz="2000" b="1" dirty="0" err="1"/>
              <a:t>Timmer</a:t>
            </a:r>
            <a:r>
              <a:rPr lang="en-US" sz="2000" b="1" dirty="0"/>
              <a:t>, M. (2025).</a:t>
            </a:r>
            <a:r>
              <a:rPr lang="en-US" sz="2000" dirty="0"/>
              <a:t> </a:t>
            </a:r>
            <a:r>
              <a:rPr lang="en-US" sz="2000" i="1" dirty="0"/>
              <a:t>Trade in Tasks: A New Perspective on International Trade, Structural Change and Economic Development</a:t>
            </a:r>
            <a:r>
              <a:rPr lang="en-US" sz="2000" dirty="0"/>
              <a:t>. Cambridge University Press.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1" dirty="0" err="1"/>
              <a:t>Eicher</a:t>
            </a:r>
            <a:r>
              <a:rPr lang="en-US" sz="2000" b="1" dirty="0"/>
              <a:t>, T. S. (1999).</a:t>
            </a:r>
            <a:r>
              <a:rPr lang="en-US" sz="2000" dirty="0"/>
              <a:t> "Trade, development and converging growth rates: dynamic gains from trade reconsidered," </a:t>
            </a:r>
            <a:r>
              <a:rPr lang="en-US" sz="2000" i="1" dirty="0"/>
              <a:t>Journal of International Economics</a:t>
            </a:r>
            <a:r>
              <a:rPr lang="en-US" sz="2000" dirty="0"/>
              <a:t>, 48(1), 179-198.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Rolland, S. E. (2012).</a:t>
            </a:r>
            <a:r>
              <a:rPr lang="en-US" sz="2000" dirty="0"/>
              <a:t> </a:t>
            </a:r>
            <a:r>
              <a:rPr lang="en-US" sz="2000" i="1" dirty="0"/>
              <a:t>Development at the World Trade Organization</a:t>
            </a:r>
            <a:r>
              <a:rPr lang="en-US" sz="2000" dirty="0"/>
              <a:t>. Oxford University Press.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Krueger, A. O. (1978).</a:t>
            </a:r>
            <a:r>
              <a:rPr lang="en-US" sz="2000" dirty="0"/>
              <a:t> </a:t>
            </a:r>
            <a:r>
              <a:rPr lang="en-US" sz="2000" i="1" dirty="0"/>
              <a:t>Foreign Trade Regimes and Economic Development: Liberalization Attempts and Consequences</a:t>
            </a:r>
            <a:r>
              <a:rPr lang="en-US" sz="2000" dirty="0"/>
              <a:t>. Ballinger (for NBER).</a:t>
            </a:r>
            <a:endParaRPr lang="en-US" sz="2000" b="1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47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96"/>
    </mc:Choice>
    <mc:Fallback xmlns="">
      <p:transition spd="slow" advTm="2269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0" y="2753359"/>
            <a:ext cx="4094480" cy="90900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Thank you!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1745</Words>
  <Application>Microsoft Macintosh PowerPoint</Application>
  <PresentationFormat>Widescreen</PresentationFormat>
  <Paragraphs>219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Wingdings</vt:lpstr>
      <vt:lpstr>Тема Office</vt:lpstr>
      <vt:lpstr>International Trade and Policy</vt:lpstr>
      <vt:lpstr>Lecture Structure</vt:lpstr>
      <vt:lpstr> Why This Topic Matters</vt:lpstr>
      <vt:lpstr>Key Definitions</vt:lpstr>
      <vt:lpstr>Historical Backdrop</vt:lpstr>
      <vt:lpstr>Structure of the Lecture</vt:lpstr>
      <vt:lpstr>The “Engine of Growth” Hypothesis</vt:lpstr>
      <vt:lpstr>How Trade Drives Growth – The Classical View</vt:lpstr>
      <vt:lpstr>Dynamic Gains from Trade</vt:lpstr>
      <vt:lpstr>Evidence from East Asia (1960-1990)</vt:lpstr>
      <vt:lpstr>When the Engine Sputters – Sub-Saharan Africa</vt:lpstr>
      <vt:lpstr> De-industrialisation Risk</vt:lpstr>
      <vt:lpstr>Engine Metaphor – Reassessment</vt:lpstr>
      <vt:lpstr> Part 3. Import Substitution vs. Export Promotion  Two Competing Strategies</vt:lpstr>
      <vt:lpstr>ISI – Logic &amp; Instruments</vt:lpstr>
      <vt:lpstr>ISI – Why It Often Failed</vt:lpstr>
      <vt:lpstr>EP – Logic &amp; Instruments</vt:lpstr>
      <vt:lpstr>Core Empirical Finding</vt:lpstr>
      <vt:lpstr>Modern Synthesis</vt:lpstr>
      <vt:lpstr>Part 4: The Infant Industry Argument Classic Infant Industry Argument</vt:lpstr>
      <vt:lpstr>Logical Conditions for Success</vt:lpstr>
      <vt:lpstr>Classic Success Stories</vt:lpstr>
      <vt:lpstr>Why Infant Industry Often Fails</vt:lpstr>
      <vt:lpstr>Modern Version – Strategic Trade Policy</vt:lpstr>
      <vt:lpstr>Policy Conclusion – How to Do It Right</vt:lpstr>
      <vt:lpstr>Part 5: Trade and Economic Development Trade – Direct Channels to Development</vt:lpstr>
      <vt:lpstr>Trade and Inequality – Kuznets Redux</vt:lpstr>
      <vt:lpstr>Environmental &amp; Social Concerns</vt:lpstr>
      <vt:lpstr>Role of Complementary Policies</vt:lpstr>
      <vt:lpstr>Bottom Line on Trade &amp; Development</vt:lpstr>
      <vt:lpstr>Part 6: Role of the WTO in Development WTO – What It Is &amp; What It Does</vt:lpstr>
      <vt:lpstr> Special &amp; Differential Treatment (S&amp;DT)</vt:lpstr>
      <vt:lpstr>Criticisms of WTO from Development Perspective</vt:lpstr>
      <vt:lpstr>Conclusion – Trade Governance for Development</vt:lpstr>
      <vt:lpstr>Key Takeaways</vt:lpstr>
      <vt:lpstr>References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Mubinzhon Abduvaliev</cp:lastModifiedBy>
  <cp:revision>52</cp:revision>
  <dcterms:created xsi:type="dcterms:W3CDTF">2026-04-08T09:08:22Z</dcterms:created>
  <dcterms:modified xsi:type="dcterms:W3CDTF">2026-05-08T18:24:28Z</dcterms:modified>
</cp:coreProperties>
</file>