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326" r:id="rId3"/>
    <p:sldId id="324" r:id="rId4"/>
    <p:sldId id="327" r:id="rId5"/>
    <p:sldId id="328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346" r:id="rId24"/>
    <p:sldId id="347" r:id="rId25"/>
    <p:sldId id="348" r:id="rId26"/>
    <p:sldId id="349" r:id="rId27"/>
    <p:sldId id="350" r:id="rId28"/>
    <p:sldId id="351" r:id="rId29"/>
    <p:sldId id="352" r:id="rId30"/>
    <p:sldId id="353" r:id="rId31"/>
    <p:sldId id="354" r:id="rId32"/>
    <p:sldId id="355" r:id="rId33"/>
    <p:sldId id="356" r:id="rId34"/>
    <p:sldId id="357" r:id="rId35"/>
    <p:sldId id="358" r:id="rId36"/>
    <p:sldId id="359" r:id="rId37"/>
    <p:sldId id="360" r:id="rId38"/>
    <p:sldId id="361" r:id="rId39"/>
    <p:sldId id="362" r:id="rId40"/>
    <p:sldId id="363" r:id="rId41"/>
    <p:sldId id="364" r:id="rId42"/>
    <p:sldId id="288" r:id="rId4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72" autoAdjust="0"/>
    <p:restoredTop sz="95103" autoAdjust="0"/>
  </p:normalViewPr>
  <p:slideViewPr>
    <p:cSldViewPr snapToGrid="0">
      <p:cViewPr varScale="1">
        <p:scale>
          <a:sx n="114" d="100"/>
          <a:sy n="114" d="100"/>
        </p:scale>
        <p:origin x="4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FE8DA-0018-4E74-AB22-56E0220E7ED5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A6FE74-217E-4111-98C5-79974013B1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597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694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910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963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796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463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322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515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821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22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457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636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45A6A-705B-44EC-858A-AFF2DCDF3D20}" type="datetimeFigureOut">
              <a:rPr lang="ru-RU" smtClean="0"/>
              <a:t>08.05.2026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86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dia-briefing.com/news/india-expands-industrial-cooperation-with-the-eurasian-economic-union-29472.html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dia-briefing.com/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2176" y="1183323"/>
            <a:ext cx="11224009" cy="990917"/>
          </a:xfrm>
        </p:spPr>
        <p:txBody>
          <a:bodyPr>
            <a:noAutofit/>
          </a:bodyPr>
          <a:lstStyle/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International Trade and Policy</a:t>
            </a:r>
            <a:endParaRPr lang="ru-RU" sz="5400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9634" y="2528297"/>
            <a:ext cx="99290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8</a:t>
            </a:r>
            <a:r>
              <a:rPr lang="en-US" altLang="ko-KR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4000" b="1" dirty="0"/>
              <a:t>Trade Agreements and Regional Integration</a:t>
            </a:r>
            <a:endParaRPr lang="ko-KR" altLang="en-US" sz="4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722462" y="4187054"/>
            <a:ext cx="6096000" cy="958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University: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Tajik State University of Commerce</a:t>
            </a:r>
          </a:p>
          <a:p>
            <a:pPr algn="ctr">
              <a:lnSpc>
                <a:spcPct val="150000"/>
              </a:lnSpc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Abduvaliev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Mubinzhon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, PhD </a:t>
            </a:r>
          </a:p>
        </p:txBody>
      </p:sp>
    </p:spTree>
    <p:extLst>
      <p:ext uri="{BB962C8B-B14F-4D97-AF65-F5344CB8AC3E}">
        <p14:creationId xmlns:p14="http://schemas.microsoft.com/office/powerpoint/2010/main" val="131772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13"/>
    </mc:Choice>
    <mc:Fallback xmlns="">
      <p:transition spd="slow" advTm="5431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54653"/>
            <a:ext cx="10515600" cy="650875"/>
          </a:xfrm>
        </p:spPr>
        <p:txBody>
          <a:bodyPr>
            <a:normAutofit fontScale="90000"/>
          </a:bodyPr>
          <a:lstStyle/>
          <a:p>
            <a:r>
              <a:rPr lang="en-BZ" b="1" dirty="0">
                <a:latin typeface="+mn-lt"/>
              </a:rPr>
              <a:t>Agenda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8035"/>
            <a:ext cx="7502236" cy="4144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What is Regional Integration?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Types of Economic Integration (FTA to Political Union)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Key Concepts: Trade Creation vs. Trade Diversion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Rules of Origin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Deep vs. Shallow Agreements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Case Study 1: European Union (EU)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Case Study 2: Eurasian Economic Union (EAEU)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Conclusions &amp; Q&amp;A</a:t>
            </a:r>
          </a:p>
        </p:txBody>
      </p:sp>
    </p:spTree>
    <p:extLst>
      <p:ext uri="{BB962C8B-B14F-4D97-AF65-F5344CB8AC3E}">
        <p14:creationId xmlns:p14="http://schemas.microsoft.com/office/powerpoint/2010/main" val="259928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8"/>
    </mc:Choice>
    <mc:Fallback xmlns="">
      <p:transition spd="slow" advTm="4759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952" y="649745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Why Do Countries Integrate?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952" y="2152072"/>
            <a:ext cx="7819030" cy="3906981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Economic Benefits:</a:t>
            </a:r>
            <a:r>
              <a:rPr lang="en-US" sz="2400" dirty="0"/>
              <a:t> Larger markets, economies of scale, increased FDI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Political Benefits:</a:t>
            </a:r>
            <a:r>
              <a:rPr lang="en-US" sz="2400" dirty="0"/>
              <a:t> Peace, stability, collective bargaining power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Strategic Benefits:</a:t>
            </a:r>
            <a:r>
              <a:rPr lang="en-US" sz="2400" dirty="0"/>
              <a:t> Reduce dependency on non-member states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Challenge:</a:t>
            </a:r>
            <a:r>
              <a:rPr lang="en-US" sz="2400" dirty="0"/>
              <a:t> Loss of some policy sovereignty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659952" y="1193390"/>
            <a:ext cx="35524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BZ" sz="2800" b="1" i="1" dirty="0">
                <a:solidFill>
                  <a:srgbClr val="0070C0"/>
                </a:solidFill>
              </a:rPr>
              <a:t>Section 1: Introduction</a:t>
            </a:r>
            <a:endParaRPr lang="en-BZ" sz="2800" b="1" i="1" dirty="0"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4647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71"/>
    </mc:Choice>
    <mc:Fallback xmlns="">
      <p:transition spd="slow" advTm="1010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The Spectrum of Integration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372" y="1886288"/>
            <a:ext cx="4771031" cy="302029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/>
              <a:t>Low integration:</a:t>
            </a:r>
            <a:r>
              <a:rPr lang="en-US" sz="2400" dirty="0"/>
              <a:t> Preferential Access</a:t>
            </a:r>
          </a:p>
          <a:p>
            <a:pPr marL="0" indent="0">
              <a:buNone/>
            </a:pPr>
            <a:r>
              <a:rPr lang="en-US" sz="2400" dirty="0"/>
              <a:t>→ Free Trade Area</a:t>
            </a:r>
          </a:p>
          <a:p>
            <a:pPr marL="0" indent="0">
              <a:buNone/>
            </a:pPr>
            <a:r>
              <a:rPr lang="en-US" sz="2400" dirty="0"/>
              <a:t>→ Customs Union</a:t>
            </a:r>
          </a:p>
          <a:p>
            <a:pPr marL="0" indent="0">
              <a:buNone/>
            </a:pPr>
            <a:r>
              <a:rPr lang="en-US" sz="2400" dirty="0"/>
              <a:t>→ Common Market</a:t>
            </a:r>
          </a:p>
          <a:p>
            <a:pPr marL="0" indent="0">
              <a:buNone/>
            </a:pPr>
            <a:r>
              <a:rPr lang="en-US" sz="2400" dirty="0"/>
              <a:t>→ Economic Union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456751" y="4424217"/>
            <a:ext cx="42986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BZ" sz="2400" b="1" dirty="0">
                <a:solidFill>
                  <a:srgbClr val="0F1115"/>
                </a:solidFill>
              </a:rPr>
              <a:t>High integration: </a:t>
            </a:r>
            <a:r>
              <a:rPr lang="en-BZ" sz="2400" dirty="0">
                <a:solidFill>
                  <a:srgbClr val="0F1115"/>
                </a:solidFill>
              </a:rPr>
              <a:t>Political Union</a:t>
            </a:r>
          </a:p>
        </p:txBody>
      </p:sp>
      <p:pic>
        <p:nvPicPr>
          <p:cNvPr id="1026" name="Picture 2" descr="Levels of economic integration  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00B0F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442" y="1976581"/>
            <a:ext cx="4413263" cy="3168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291781" y="3396434"/>
            <a:ext cx="217978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Source: </a:t>
            </a:r>
            <a:r>
              <a:rPr lang="en-US" sz="1400" dirty="0" err="1"/>
              <a:t>Ionescu</a:t>
            </a:r>
            <a:r>
              <a:rPr lang="en-US" sz="1400" dirty="0"/>
              <a:t>, V. R. (2020). </a:t>
            </a:r>
            <a:r>
              <a:rPr lang="en-US" sz="1400" dirty="0" err="1"/>
              <a:t>Globalisation</a:t>
            </a:r>
            <a:r>
              <a:rPr lang="en-US" sz="1400" dirty="0"/>
              <a:t>, Global Challenges and Global Chaos. The Need of a New Approach. </a:t>
            </a:r>
            <a:r>
              <a:rPr lang="en-US" sz="1400" i="1" dirty="0"/>
              <a:t>Public Administration &amp; Regional Studies</a:t>
            </a:r>
            <a:r>
              <a:rPr lang="en-US" sz="1400" dirty="0"/>
              <a:t>, </a:t>
            </a:r>
            <a:r>
              <a:rPr lang="en-US" sz="1400" i="1" dirty="0"/>
              <a:t>13</a:t>
            </a:r>
            <a:r>
              <a:rPr lang="en-US" sz="1400" dirty="0"/>
              <a:t>(1), 4-17.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6675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418"/>
    </mc:Choice>
    <mc:Fallback xmlns="">
      <p:transition spd="slow" advTm="6341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734" y="627780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Key Terminology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642326"/>
            <a:ext cx="7172484" cy="2938911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Trade Agreement:</a:t>
            </a:r>
            <a:r>
              <a:rPr lang="en-US" sz="2400" dirty="0"/>
              <a:t> A pact between countries on trade terms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Regional Integration:</a:t>
            </a:r>
            <a:r>
              <a:rPr lang="en-US" sz="2400" dirty="0"/>
              <a:t> Process where neighboring states cooperate via common institutions/rules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WTO+:</a:t>
            </a:r>
            <a:r>
              <a:rPr lang="en-US" sz="2400" dirty="0"/>
              <a:t> Provisions going beyond WTO commitments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WTO-X:</a:t>
            </a:r>
            <a:r>
              <a:rPr lang="en-US" sz="2400" dirty="0"/>
              <a:t> Issues not covered by WTO (e.g., investment, competition policy)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333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721"/>
    </mc:Choice>
    <mc:Fallback xmlns="">
      <p:transition spd="slow" advTm="6372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483" y="456197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Type 1 – Preferential Trade Agreement (PTA)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483" y="2124364"/>
            <a:ext cx="8049940" cy="3777879"/>
          </a:xfrm>
        </p:spPr>
        <p:txBody>
          <a:bodyPr>
            <a:noAutofit/>
          </a:bodyPr>
          <a:lstStyle/>
          <a:p>
            <a:r>
              <a:rPr lang="en-US" sz="2400" b="1" dirty="0"/>
              <a:t>Definition:</a:t>
            </a:r>
            <a:r>
              <a:rPr lang="en-US" sz="2400" dirty="0"/>
              <a:t> Lower tariffs on certain products from certain countries</a:t>
            </a:r>
          </a:p>
          <a:p>
            <a:r>
              <a:rPr lang="en-US" sz="2400" b="1" dirty="0"/>
              <a:t>Not full free trade</a:t>
            </a:r>
            <a:r>
              <a:rPr lang="en-US" sz="2400" dirty="0"/>
              <a:t> – selective reductions</a:t>
            </a:r>
          </a:p>
          <a:p>
            <a:r>
              <a:rPr lang="en-US" sz="2400" b="1" dirty="0"/>
              <a:t>Example:</a:t>
            </a:r>
            <a:r>
              <a:rPr lang="en-US" sz="2400" dirty="0"/>
              <a:t> Global System of Trade Preferences (GSTP) among developing countries</a:t>
            </a:r>
          </a:p>
          <a:p>
            <a:r>
              <a:rPr lang="en-US" sz="2400" b="1" dirty="0"/>
              <a:t>Limitation:</a:t>
            </a:r>
            <a:r>
              <a:rPr lang="en-US" sz="2400" dirty="0"/>
              <a:t> Complex and often limited impact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620483" y="1082762"/>
            <a:ext cx="5344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Section 2: Types of Economic Integration</a:t>
            </a:r>
            <a:endParaRPr lang="en-US" sz="2400" b="1" dirty="0"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3624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926"/>
    </mc:Choice>
    <mc:Fallback xmlns="">
      <p:transition spd="slow" advTm="6592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Type 2 – Free Trade Area (FTA)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570182"/>
            <a:ext cx="8049940" cy="4488872"/>
          </a:xfrm>
        </p:spPr>
        <p:txBody>
          <a:bodyPr>
            <a:noAutofit/>
          </a:bodyPr>
          <a:lstStyle/>
          <a:p>
            <a:r>
              <a:rPr lang="en-BZ" sz="2400" b="1" dirty="0"/>
              <a:t>Definition:</a:t>
            </a:r>
            <a:r>
              <a:rPr lang="en-BZ" sz="2400" dirty="0"/>
              <a:t> Eliminate internal tariffs/quota; each country keeps its own external tariff</a:t>
            </a:r>
          </a:p>
          <a:p>
            <a:r>
              <a:rPr lang="en-BZ" sz="2400" b="1" dirty="0"/>
              <a:t>Key feature:</a:t>
            </a:r>
            <a:r>
              <a:rPr lang="en-BZ" sz="2400" dirty="0"/>
              <a:t> Rules of Origin (</a:t>
            </a:r>
            <a:r>
              <a:rPr lang="en-BZ" sz="2400" dirty="0" err="1"/>
              <a:t>RoO</a:t>
            </a:r>
            <a:r>
              <a:rPr lang="en-BZ" sz="2400" dirty="0"/>
              <a:t>) to prevent trade deflection</a:t>
            </a:r>
          </a:p>
          <a:p>
            <a:r>
              <a:rPr lang="en-BZ" sz="2400" b="1" dirty="0"/>
              <a:t>Examples:</a:t>
            </a:r>
            <a:r>
              <a:rPr lang="en-BZ" sz="2400" dirty="0"/>
              <a:t> USMCA (NAFTA successor), AFTA (ASEAN)</a:t>
            </a:r>
          </a:p>
          <a:p>
            <a:r>
              <a:rPr lang="en-BZ" sz="2400" b="1" dirty="0"/>
              <a:t>Challenge:</a:t>
            </a:r>
            <a:r>
              <a:rPr lang="en-BZ" sz="2400" dirty="0"/>
              <a:t> “Trade deflection” – goods enter via lowest external tariff country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969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281"/>
    </mc:Choice>
    <mc:Fallback xmlns="">
      <p:transition spd="slow" advTm="8728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Type 3 – Customs Union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560944"/>
            <a:ext cx="8049940" cy="4498109"/>
          </a:xfrm>
        </p:spPr>
        <p:txBody>
          <a:bodyPr>
            <a:noAutofit/>
          </a:bodyPr>
          <a:lstStyle/>
          <a:p>
            <a:r>
              <a:rPr lang="en-US" sz="2400" b="1" dirty="0"/>
              <a:t>Definition:</a:t>
            </a:r>
            <a:r>
              <a:rPr lang="en-US" sz="2400" dirty="0"/>
              <a:t> FTA + Common External Tariff (CET) on non-members</a:t>
            </a:r>
          </a:p>
          <a:p>
            <a:r>
              <a:rPr lang="en-US" sz="2400" b="1" dirty="0"/>
              <a:t>Eliminates need for Rules of Origin internally</a:t>
            </a:r>
            <a:endParaRPr lang="en-US" sz="2400" dirty="0"/>
          </a:p>
          <a:p>
            <a:r>
              <a:rPr lang="en-US" sz="2400" b="1" dirty="0"/>
              <a:t>Examples:</a:t>
            </a:r>
            <a:r>
              <a:rPr lang="en-US" sz="2400" dirty="0"/>
              <a:t> Mercosur (partial), EU’s original form (1968-1992)</a:t>
            </a:r>
          </a:p>
          <a:p>
            <a:r>
              <a:rPr lang="en-US" sz="2400" b="1" dirty="0"/>
              <a:t>Benefit:</a:t>
            </a:r>
            <a:r>
              <a:rPr lang="en-US" sz="2400" dirty="0"/>
              <a:t> Simpler customs administration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78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940"/>
    </mc:Choice>
    <mc:Fallback xmlns="">
      <p:transition spd="slow" advTm="5594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0025" y="563125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Type 4 – Common Market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308" y="1431636"/>
            <a:ext cx="7841673" cy="462741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/>
              <a:t>Definition:</a:t>
            </a:r>
            <a:r>
              <a:rPr lang="en-US" sz="2400" dirty="0"/>
              <a:t> Customs Union + Free movement of factors of production (labor, capital)</a:t>
            </a:r>
          </a:p>
          <a:p>
            <a:pPr>
              <a:lnSpc>
                <a:spcPct val="100000"/>
              </a:lnSpc>
            </a:pPr>
            <a:r>
              <a:rPr lang="en-US" sz="2400" b="1" dirty="0"/>
              <a:t>Additional elements:</a:t>
            </a:r>
            <a:r>
              <a:rPr lang="en-US" sz="2400" dirty="0"/>
              <a:t> Mutual recognition of qualifications, capital market integration</a:t>
            </a:r>
          </a:p>
          <a:p>
            <a:pPr>
              <a:lnSpc>
                <a:spcPct val="100000"/>
              </a:lnSpc>
            </a:pPr>
            <a:r>
              <a:rPr lang="en-US" sz="2400" b="1" dirty="0"/>
              <a:t>Examples:</a:t>
            </a:r>
            <a:r>
              <a:rPr lang="en-US" sz="2400" dirty="0"/>
              <a:t> European Economic Area (EEA), early EU (1993 – Maastricht)</a:t>
            </a:r>
          </a:p>
          <a:p>
            <a:pPr>
              <a:lnSpc>
                <a:spcPct val="100000"/>
              </a:lnSpc>
            </a:pPr>
            <a:r>
              <a:rPr lang="en-US" sz="2400" b="1" dirty="0"/>
              <a:t>Challenge:</a:t>
            </a:r>
            <a:r>
              <a:rPr lang="en-US" sz="2400" dirty="0"/>
              <a:t> Requires harmonized labor and business laws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222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813"/>
    </mc:Choice>
    <mc:Fallback xmlns="">
      <p:transition spd="slow" advTm="6281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Type 5 – Economic Union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006" y="1505526"/>
            <a:ext cx="6682958" cy="4590473"/>
          </a:xfrm>
        </p:spPr>
        <p:txBody>
          <a:bodyPr>
            <a:noAutofit/>
          </a:bodyPr>
          <a:lstStyle/>
          <a:p>
            <a:r>
              <a:rPr lang="en-US" sz="2800" b="1" dirty="0"/>
              <a:t>Definition:</a:t>
            </a:r>
            <a:r>
              <a:rPr lang="en-US" sz="2800" dirty="0"/>
              <a:t> Common Market + Harmonized economic policies (fiscal, monetary)</a:t>
            </a:r>
          </a:p>
          <a:p>
            <a:r>
              <a:rPr lang="en-US" sz="2800" b="1" dirty="0"/>
              <a:t>Shared currency possible (monetary union)</a:t>
            </a:r>
            <a:endParaRPr lang="en-US" sz="2800" dirty="0"/>
          </a:p>
          <a:p>
            <a:r>
              <a:rPr lang="en-US" sz="2800" b="1" dirty="0"/>
              <a:t>Examples:</a:t>
            </a:r>
            <a:r>
              <a:rPr lang="en-US" sz="2800" dirty="0"/>
              <a:t> EU (Eurozone countries)</a:t>
            </a:r>
          </a:p>
          <a:p>
            <a:r>
              <a:rPr lang="en-US" sz="2800" b="1" dirty="0"/>
              <a:t>Requires:</a:t>
            </a:r>
            <a:r>
              <a:rPr lang="en-US" sz="2800" dirty="0"/>
              <a:t> Central bank, budget coordination, transfer payments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512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560"/>
    </mc:Choice>
    <mc:Fallback xmlns="">
      <p:transition spd="slow" advTm="6156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352" y="505453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Type 6 – Political Union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3636" y="1496290"/>
            <a:ext cx="7555346" cy="4562763"/>
          </a:xfrm>
        </p:spPr>
        <p:txBody>
          <a:bodyPr>
            <a:noAutofit/>
          </a:bodyPr>
          <a:lstStyle/>
          <a:p>
            <a:r>
              <a:rPr lang="en-US" sz="2400" b="1" dirty="0"/>
              <a:t>Definition:</a:t>
            </a:r>
            <a:r>
              <a:rPr lang="en-US" sz="2400" dirty="0"/>
              <a:t> Complete integration – common government, parliament, military, foreign policy</a:t>
            </a:r>
          </a:p>
          <a:p>
            <a:r>
              <a:rPr lang="en-US" sz="2400" b="1" dirty="0"/>
              <a:t>Not yet fully achieved anywhere</a:t>
            </a:r>
            <a:r>
              <a:rPr lang="en-US" sz="2400" dirty="0"/>
              <a:t> (EU is closest but still intergovernmental on key issues)</a:t>
            </a:r>
          </a:p>
          <a:p>
            <a:r>
              <a:rPr lang="en-US" sz="2400" b="1" dirty="0"/>
              <a:t>Example in progress:</a:t>
            </a:r>
            <a:r>
              <a:rPr lang="en-US" sz="2400" dirty="0"/>
              <a:t> EU federalist aspirations</a:t>
            </a:r>
          </a:p>
          <a:p>
            <a:r>
              <a:rPr lang="en-US" sz="2400" b="1" dirty="0"/>
              <a:t>Historical example:</a:t>
            </a:r>
            <a:r>
              <a:rPr lang="en-US" sz="2400" dirty="0"/>
              <a:t> United States after 1789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537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871"/>
    </mc:Choice>
    <mc:Fallback xmlns="">
      <p:transition spd="slow" advTm="8287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516621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Visual Summary – Depth of Integration</a:t>
            </a:r>
            <a:endParaRPr lang="ru-RU" sz="4400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452317"/>
              </p:ext>
            </p:extLst>
          </p:nvPr>
        </p:nvGraphicFramePr>
        <p:xfrm>
          <a:off x="706134" y="1228145"/>
          <a:ext cx="7347975" cy="4439134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755793">
                  <a:extLst>
                    <a:ext uri="{9D8B030D-6E8A-4147-A177-3AD203B41FA5}">
                      <a16:colId xmlns:a16="http://schemas.microsoft.com/office/drawing/2014/main" val="711977889"/>
                    </a:ext>
                  </a:extLst>
                </a:gridCol>
                <a:gridCol w="1223382">
                  <a:extLst>
                    <a:ext uri="{9D8B030D-6E8A-4147-A177-3AD203B41FA5}">
                      <a16:colId xmlns:a16="http://schemas.microsoft.com/office/drawing/2014/main" val="1973410253"/>
                    </a:ext>
                  </a:extLst>
                </a:gridCol>
                <a:gridCol w="1440872">
                  <a:extLst>
                    <a:ext uri="{9D8B030D-6E8A-4147-A177-3AD203B41FA5}">
                      <a16:colId xmlns:a16="http://schemas.microsoft.com/office/drawing/2014/main" val="2009838397"/>
                    </a:ext>
                  </a:extLst>
                </a:gridCol>
                <a:gridCol w="1570182">
                  <a:extLst>
                    <a:ext uri="{9D8B030D-6E8A-4147-A177-3AD203B41FA5}">
                      <a16:colId xmlns:a16="http://schemas.microsoft.com/office/drawing/2014/main" val="1398980394"/>
                    </a:ext>
                  </a:extLst>
                </a:gridCol>
                <a:gridCol w="1357746">
                  <a:extLst>
                    <a:ext uri="{9D8B030D-6E8A-4147-A177-3AD203B41FA5}">
                      <a16:colId xmlns:a16="http://schemas.microsoft.com/office/drawing/2014/main" val="28276081"/>
                    </a:ext>
                  </a:extLst>
                </a:gridCol>
              </a:tblGrid>
              <a:tr h="702774">
                <a:tc>
                  <a:txBody>
                    <a:bodyPr/>
                    <a:lstStyle/>
                    <a:p>
                      <a:pPr algn="ctr"/>
                      <a:r>
                        <a:rPr lang="en-BZ" b="1" dirty="0">
                          <a:effectLst/>
                        </a:rPr>
                        <a:t>Type</a:t>
                      </a:r>
                      <a:endParaRPr lang="en-BZ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b="1" dirty="0">
                          <a:effectLst/>
                        </a:rPr>
                        <a:t>Internal Tariffs</a:t>
                      </a:r>
                      <a:endParaRPr lang="en-BZ" b="1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b="1" dirty="0">
                          <a:effectLst/>
                        </a:rPr>
                        <a:t>Common External Tariff</a:t>
                      </a:r>
                      <a:endParaRPr lang="en-BZ" b="1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b="1" dirty="0">
                          <a:effectLst/>
                        </a:rPr>
                        <a:t>Factor Mobility</a:t>
                      </a:r>
                      <a:endParaRPr lang="en-BZ" b="1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b="1" dirty="0">
                          <a:effectLst/>
                        </a:rPr>
                        <a:t>Unified Policies</a:t>
                      </a:r>
                      <a:endParaRPr lang="en-BZ" b="1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1589280"/>
                  </a:ext>
                </a:extLst>
              </a:tr>
              <a:tr h="427775">
                <a:tc>
                  <a:txBody>
                    <a:bodyPr/>
                    <a:lstStyle/>
                    <a:p>
                      <a:pPr algn="l"/>
                      <a:r>
                        <a:rPr lang="en-BZ" b="1" dirty="0">
                          <a:effectLst/>
                        </a:rPr>
                        <a:t>PTA</a:t>
                      </a:r>
                      <a:endParaRPr lang="en-BZ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Partial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dirty="0">
                          <a:effectLst/>
                        </a:rPr>
                        <a:t>No</a:t>
                      </a:r>
                      <a:endParaRPr lang="en-BZ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No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No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371174522"/>
                  </a:ext>
                </a:extLst>
              </a:tr>
              <a:tr h="427775">
                <a:tc>
                  <a:txBody>
                    <a:bodyPr/>
                    <a:lstStyle/>
                    <a:p>
                      <a:pPr algn="l"/>
                      <a:r>
                        <a:rPr lang="en-BZ" b="1" dirty="0">
                          <a:effectLst/>
                        </a:rPr>
                        <a:t>FTA</a:t>
                      </a:r>
                      <a:endParaRPr lang="en-BZ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Yes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dirty="0">
                          <a:effectLst/>
                        </a:rPr>
                        <a:t>No</a:t>
                      </a:r>
                      <a:endParaRPr lang="en-BZ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dirty="0">
                          <a:effectLst/>
                        </a:rPr>
                        <a:t>No</a:t>
                      </a:r>
                      <a:endParaRPr lang="en-BZ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No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3826110144"/>
                  </a:ext>
                </a:extLst>
              </a:tr>
              <a:tr h="635728">
                <a:tc>
                  <a:txBody>
                    <a:bodyPr/>
                    <a:lstStyle/>
                    <a:p>
                      <a:pPr algn="l"/>
                      <a:r>
                        <a:rPr lang="en-BZ" b="1" dirty="0">
                          <a:effectLst/>
                        </a:rPr>
                        <a:t>Customs Union</a:t>
                      </a:r>
                      <a:endParaRPr lang="en-BZ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Yes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dirty="0">
                          <a:effectLst/>
                        </a:rPr>
                        <a:t>Yes</a:t>
                      </a:r>
                      <a:endParaRPr lang="en-BZ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dirty="0">
                          <a:effectLst/>
                        </a:rPr>
                        <a:t>No</a:t>
                      </a:r>
                      <a:endParaRPr lang="en-BZ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No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3755959115"/>
                  </a:ext>
                </a:extLst>
              </a:tr>
              <a:tr h="635728">
                <a:tc>
                  <a:txBody>
                    <a:bodyPr/>
                    <a:lstStyle/>
                    <a:p>
                      <a:pPr algn="l"/>
                      <a:r>
                        <a:rPr lang="en-BZ" b="1" dirty="0">
                          <a:effectLst/>
                        </a:rPr>
                        <a:t>Common Market</a:t>
                      </a:r>
                      <a:endParaRPr lang="en-BZ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Yes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Yes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dirty="0">
                          <a:effectLst/>
                        </a:rPr>
                        <a:t>Yes</a:t>
                      </a:r>
                      <a:endParaRPr lang="en-BZ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dirty="0">
                          <a:effectLst/>
                        </a:rPr>
                        <a:t>No</a:t>
                      </a:r>
                      <a:endParaRPr lang="en-BZ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2671383261"/>
                  </a:ext>
                </a:extLst>
              </a:tr>
              <a:tr h="635728">
                <a:tc>
                  <a:txBody>
                    <a:bodyPr/>
                    <a:lstStyle/>
                    <a:p>
                      <a:pPr algn="l"/>
                      <a:r>
                        <a:rPr lang="en-BZ" b="1" dirty="0">
                          <a:effectLst/>
                        </a:rPr>
                        <a:t>Economic Union</a:t>
                      </a:r>
                      <a:endParaRPr lang="en-BZ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Yes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Yes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Yes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dirty="0">
                          <a:effectLst/>
                        </a:rPr>
                        <a:t>Partial</a:t>
                      </a:r>
                      <a:endParaRPr lang="en-BZ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752419494"/>
                  </a:ext>
                </a:extLst>
              </a:tr>
              <a:tr h="635728">
                <a:tc>
                  <a:txBody>
                    <a:bodyPr/>
                    <a:lstStyle/>
                    <a:p>
                      <a:pPr algn="l"/>
                      <a:r>
                        <a:rPr lang="en-BZ" b="1" dirty="0">
                          <a:effectLst/>
                        </a:rPr>
                        <a:t>Political Union</a:t>
                      </a:r>
                      <a:endParaRPr lang="en-BZ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Yes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Yes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>
                          <a:effectLst/>
                        </a:rPr>
                        <a:t>Yes</a:t>
                      </a:r>
                      <a:endParaRPr lang="en-BZ" b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BZ" dirty="0">
                          <a:effectLst/>
                        </a:rPr>
                        <a:t>Full</a:t>
                      </a:r>
                      <a:endParaRPr lang="en-BZ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17610018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506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321"/>
    </mc:Choice>
    <mc:Fallback xmlns="">
      <p:transition spd="slow" advTm="8032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Why Not Just Jump to Political Union?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145308"/>
            <a:ext cx="7772848" cy="491374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Loss of national sovereignty is politically difficult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Requires similar income levels and business cycles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Need for fiscal transfers (rich to poor regions)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Cultural and language barriers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Democratic accountability concerns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621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22"/>
    </mc:Choice>
    <mc:Fallback xmlns="">
      <p:transition spd="slow" advTm="3972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546252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Regional Integration in the World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431637"/>
            <a:ext cx="7772848" cy="448887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BZ" sz="2400" dirty="0"/>
              <a:t>European Union (EU),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BZ" sz="2400" dirty="0" err="1"/>
              <a:t>EurAsian</a:t>
            </a:r>
            <a:r>
              <a:rPr lang="en-BZ" sz="2400" dirty="0"/>
              <a:t> Economic Union (EAEU),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BZ" sz="2400" dirty="0"/>
              <a:t>United States-Mexico-Canada Agreement (</a:t>
            </a:r>
            <a:r>
              <a:rPr lang="en-BZ" sz="2400" b="1" dirty="0"/>
              <a:t>USMCA</a:t>
            </a:r>
            <a:r>
              <a:rPr lang="en-BZ" sz="2400" dirty="0"/>
              <a:t>)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Association of Southeast Asian Nations (</a:t>
            </a:r>
            <a:r>
              <a:rPr lang="en-BZ" sz="2400" b="1" dirty="0"/>
              <a:t>ASEAN</a:t>
            </a:r>
            <a:r>
              <a:rPr lang="en-BZ" sz="2400" dirty="0"/>
              <a:t>),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BZ" sz="2400" dirty="0"/>
              <a:t> Southern Common Market (</a:t>
            </a:r>
            <a:r>
              <a:rPr lang="en-BZ" sz="2400" b="1" dirty="0"/>
              <a:t>MERCOSUR</a:t>
            </a:r>
            <a:r>
              <a:rPr lang="en-BZ" sz="2400" dirty="0"/>
              <a:t>),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African Continental Free Trade Area (</a:t>
            </a:r>
            <a:r>
              <a:rPr lang="en-BZ" sz="2400" b="1" dirty="0" err="1"/>
              <a:t>AfCFTA</a:t>
            </a:r>
            <a:r>
              <a:rPr lang="en-BZ" sz="2400" dirty="0"/>
              <a:t>),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BZ" sz="2400" dirty="0"/>
              <a:t>Gulf Cooperation Council (</a:t>
            </a:r>
            <a:r>
              <a:rPr lang="en-BZ" sz="2400" b="1" dirty="0"/>
              <a:t>GCC</a:t>
            </a:r>
            <a:r>
              <a:rPr lang="en-BZ" sz="2400" dirty="0"/>
              <a:t>),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South Asian Association for Regional Cooperation (</a:t>
            </a:r>
            <a:r>
              <a:rPr lang="en-BZ" sz="2400" b="1" dirty="0"/>
              <a:t>SAARC</a:t>
            </a:r>
            <a:r>
              <a:rPr lang="en-US" sz="2400" dirty="0"/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BZ" sz="24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678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00"/>
    </mc:Choice>
    <mc:Fallback xmlns="">
      <p:transition spd="slow" advTm="281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Checkpoint – Activity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126836"/>
            <a:ext cx="3505648" cy="504305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Question:</a:t>
            </a:r>
            <a:r>
              <a:rPr lang="en-US" sz="2400" dirty="0"/>
              <a:t> Which type of integration is the Eurasian Economic Union (EAEU) officially?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Answer</a:t>
            </a:r>
            <a:r>
              <a:rPr lang="en-US" sz="2400" dirty="0"/>
              <a:t>: Customs Union + some common market elements – officially an Economic Union, </a:t>
            </a:r>
            <a:r>
              <a:rPr lang="en-US" sz="2400" dirty="0">
                <a:solidFill>
                  <a:srgbClr val="C00000"/>
                </a:solidFill>
              </a:rPr>
              <a:t>but incomplete</a:t>
            </a:r>
            <a:r>
              <a:rPr lang="en-US" sz="2400" dirty="0"/>
              <a:t>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25818" y="966556"/>
            <a:ext cx="5394037" cy="387029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826493" y="4913717"/>
            <a:ext cx="735169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/>
              <a:t>Source: India Briefing from </a:t>
            </a:r>
            <a:r>
              <a:rPr lang="en-US" sz="1100" dirty="0" err="1"/>
              <a:t>Dezan</a:t>
            </a:r>
            <a:r>
              <a:rPr lang="en-US" sz="1100" dirty="0"/>
              <a:t> </a:t>
            </a:r>
            <a:r>
              <a:rPr lang="en-US" sz="1100" dirty="0" err="1"/>
              <a:t>Shira</a:t>
            </a:r>
            <a:r>
              <a:rPr lang="en-US" sz="1100" dirty="0"/>
              <a:t> Associates</a:t>
            </a:r>
          </a:p>
          <a:p>
            <a:r>
              <a:rPr lang="en-BZ" sz="1100" dirty="0">
                <a:hlinkClick r:id="rId3"/>
              </a:rPr>
              <a:t>https://www.india-briefing.com/news/india-expands-industrial-cooperation-with-the-eurasian-economic-union-29472.html/</a:t>
            </a:r>
            <a:r>
              <a:rPr lang="en-BZ" sz="1100" dirty="0"/>
              <a:t>  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42049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71"/>
    </mc:Choice>
    <mc:Fallback xmlns="">
      <p:transition spd="slow" advTm="6467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3" y="387634"/>
            <a:ext cx="10248193" cy="1127130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Section 3: Trade Creation vs. Trade Diversion</a:t>
            </a:r>
            <a:br>
              <a:rPr lang="en-US" b="1" dirty="0">
                <a:latin typeface="+mn-lt"/>
              </a:rPr>
            </a:br>
            <a:r>
              <a:rPr lang="en-US" sz="2800" b="1" i="1" dirty="0">
                <a:solidFill>
                  <a:srgbClr val="0070C0"/>
                </a:solidFill>
                <a:latin typeface="+mn-lt"/>
              </a:rPr>
              <a:t>The Core Welfare Question</a:t>
            </a:r>
            <a:endParaRPr lang="ru-RU" sz="4000" i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3" y="1681018"/>
            <a:ext cx="6812267" cy="437803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en-US" sz="2800" b="1" dirty="0"/>
              <a:t>Integration is not automatically good</a:t>
            </a:r>
            <a:r>
              <a:rPr lang="en-US" sz="2800" dirty="0"/>
              <a:t> – depends on whether it creates or diverts trade</a:t>
            </a:r>
          </a:p>
          <a:p>
            <a:pPr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en-US" sz="2800" dirty="0"/>
              <a:t>Introduced by Jacob Viner (1950)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719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86"/>
    </mc:Choice>
    <mc:Fallback xmlns="">
      <p:transition spd="slow" advTm="2498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443" y="474549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Trade Creation (Good)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237672"/>
            <a:ext cx="8049940" cy="481214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Definition:</a:t>
            </a:r>
            <a:r>
              <a:rPr lang="en-US" sz="2400" dirty="0"/>
              <a:t> High-cost domestic production replaced by lower-cost partner production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Result:</a:t>
            </a:r>
            <a:r>
              <a:rPr lang="en-US" sz="2400" dirty="0"/>
              <a:t> More efficient resource allocation → world welfare ↑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/>
              <a:t>Example:</a:t>
            </a:r>
            <a:r>
              <a:rPr lang="en-US" sz="2400" dirty="0"/>
              <a:t> Germany buys wine from France (low cost) instead of making poor wine in greenhouses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403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53"/>
    </mc:Choice>
    <mc:Fallback xmlns="">
      <p:transition spd="slow" advTm="54253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/>
              <a:t>Trade Diversion (Potentially Bad)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016000"/>
            <a:ext cx="8049940" cy="5043054"/>
          </a:xfrm>
        </p:spPr>
        <p:txBody>
          <a:bodyPr>
            <a:noAutofit/>
          </a:bodyPr>
          <a:lstStyle/>
          <a:p>
            <a:r>
              <a:rPr lang="en-US" sz="2800" b="1" dirty="0"/>
              <a:t>Definition:</a:t>
            </a:r>
            <a:r>
              <a:rPr lang="en-US" sz="2800" dirty="0"/>
              <a:t> Low-cost world producer replaced by higher-cost partner producer due to tariff preferences</a:t>
            </a:r>
          </a:p>
          <a:p>
            <a:r>
              <a:rPr lang="en-US" sz="2800" b="1" dirty="0"/>
              <a:t>Result:</a:t>
            </a:r>
            <a:r>
              <a:rPr lang="en-US" sz="2800" dirty="0"/>
              <a:t> Less efficient allocation → world welfare ↓ (though member gains)</a:t>
            </a:r>
          </a:p>
          <a:p>
            <a:r>
              <a:rPr lang="en-US" sz="2800" b="1" dirty="0"/>
              <a:t>Example:</a:t>
            </a:r>
            <a:r>
              <a:rPr lang="en-US" sz="2800" dirty="0"/>
              <a:t> UK joins EU – stops buying cheap bananas from Central America, buys more expensive Greek bananas (tariff-free inside EU)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148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421"/>
    </mc:Choice>
    <mc:Fallback xmlns="">
      <p:transition spd="slow" advTm="7042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Visual Comparison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5" y="1778721"/>
            <a:ext cx="4815225" cy="37133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408" y="1801752"/>
            <a:ext cx="4951138" cy="371335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50986" y="1275158"/>
            <a:ext cx="32156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BZ" sz="2400" b="1" dirty="0"/>
              <a:t>Figure 1</a:t>
            </a:r>
            <a:r>
              <a:rPr lang="en-BZ" sz="2400" dirty="0"/>
              <a:t>: </a:t>
            </a:r>
            <a:r>
              <a:rPr lang="en-BZ" sz="2400" b="1" dirty="0"/>
              <a:t>Trade Creation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663032" y="1275158"/>
            <a:ext cx="33307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BZ" sz="2400" b="1" dirty="0"/>
              <a:t>Figure 2</a:t>
            </a:r>
            <a:r>
              <a:rPr lang="en-BZ" sz="2400" dirty="0"/>
              <a:t>: </a:t>
            </a:r>
            <a:r>
              <a:rPr lang="en-BZ" sz="2400" b="1" dirty="0"/>
              <a:t>Trade Diversion</a:t>
            </a:r>
            <a:endParaRPr lang="en-BZ" sz="2400" dirty="0">
              <a:effectLst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6134" y="5515106"/>
            <a:ext cx="3006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dirty="0"/>
              <a:t>Source: Created by the author</a:t>
            </a:r>
            <a:endParaRPr lang="en-US" sz="1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663032" y="5477507"/>
            <a:ext cx="3006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dirty="0"/>
              <a:t>Source: Created by the author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290371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6690" y="432838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Net Effect on a Country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6690" y="1209964"/>
            <a:ext cx="7592291" cy="4849090"/>
          </a:xfrm>
        </p:spPr>
        <p:txBody>
          <a:bodyPr>
            <a:noAutofit/>
          </a:bodyPr>
          <a:lstStyle/>
          <a:p>
            <a:r>
              <a:rPr lang="en-US" sz="2800" b="1" dirty="0"/>
              <a:t>Determinants of net gain:</a:t>
            </a:r>
            <a:endParaRPr lang="en-US" sz="2800" dirty="0"/>
          </a:p>
          <a:p>
            <a:pPr lvl="1"/>
            <a:r>
              <a:rPr lang="en-US" sz="2400" dirty="0"/>
              <a:t>High pre-integration external tariffs (more to gain)</a:t>
            </a:r>
          </a:p>
          <a:p>
            <a:pPr lvl="1"/>
            <a:r>
              <a:rPr lang="en-US" sz="2400" dirty="0"/>
              <a:t>Similar cost structures among partners (less diversion risk)</a:t>
            </a:r>
          </a:p>
          <a:p>
            <a:pPr lvl="1"/>
            <a:r>
              <a:rPr lang="en-US" sz="2400" dirty="0"/>
              <a:t>Geographic proximity (lower transport costs)</a:t>
            </a:r>
          </a:p>
          <a:p>
            <a:r>
              <a:rPr lang="en-US" sz="2800" b="1" dirty="0"/>
              <a:t>Empirical finding:</a:t>
            </a:r>
            <a:r>
              <a:rPr lang="en-US" sz="2800" dirty="0"/>
              <a:t> Most FTAs are net trade-creating, but some sectors lose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429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30"/>
    </mc:Choice>
    <mc:Fallback xmlns="">
      <p:transition spd="slow" advTm="7133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643" y="488253"/>
            <a:ext cx="9592412" cy="896221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Section 4: Rules of Origin (</a:t>
            </a:r>
            <a:r>
              <a:rPr lang="en-US" b="1" dirty="0" err="1">
                <a:latin typeface="+mn-lt"/>
              </a:rPr>
              <a:t>RoO</a:t>
            </a:r>
            <a:r>
              <a:rPr lang="en-US" b="1" dirty="0">
                <a:latin typeface="+mn-lt"/>
              </a:rPr>
              <a:t>)</a:t>
            </a:r>
            <a:br>
              <a:rPr lang="en-US" b="1" dirty="0">
                <a:latin typeface="+mn-lt"/>
              </a:rPr>
            </a:br>
            <a:r>
              <a:rPr lang="en-US" sz="2800" b="1" dirty="0">
                <a:solidFill>
                  <a:srgbClr val="0070C0"/>
                </a:solidFill>
                <a:latin typeface="+mn-lt"/>
              </a:rPr>
              <a:t>What Are Rules of Origin?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5856" y="1459344"/>
            <a:ext cx="6927272" cy="459970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Definition:</a:t>
            </a:r>
            <a:r>
              <a:rPr lang="en-US" sz="2400" dirty="0"/>
              <a:t> Criteria to determine the “nationality” of a product in an FTA</a:t>
            </a:r>
          </a:p>
          <a:p>
            <a:pPr>
              <a:lnSpc>
                <a:spcPct val="150000"/>
              </a:lnSpc>
            </a:pPr>
            <a:r>
              <a:rPr lang="en-US" sz="2400" b="1" dirty="0"/>
              <a:t>Why needed?</a:t>
            </a:r>
            <a:r>
              <a:rPr lang="en-US" sz="2400" dirty="0"/>
              <a:t> Without </a:t>
            </a:r>
            <a:r>
              <a:rPr lang="en-US" sz="2400" dirty="0" err="1"/>
              <a:t>RoO</a:t>
            </a:r>
            <a:r>
              <a:rPr lang="en-US" sz="2400" dirty="0"/>
              <a:t>, non-members could ship goods via the lowest-tariff member country (trade deflection)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51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18"/>
    </mc:Choice>
    <mc:Fallback xmlns="">
      <p:transition spd="slow" advTm="6181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34" y="563125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Types of Rules of Origin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4326" y="1690254"/>
            <a:ext cx="6954983" cy="4368799"/>
          </a:xfrm>
        </p:spPr>
        <p:txBody>
          <a:bodyPr>
            <a:noAutofit/>
          </a:bodyPr>
          <a:lstStyle/>
          <a:p>
            <a:r>
              <a:rPr lang="en-US" sz="2400" b="1" dirty="0"/>
              <a:t>Wholly obtained:</a:t>
            </a:r>
            <a:r>
              <a:rPr lang="en-US" sz="2400" dirty="0"/>
              <a:t> Agricultural products, minerals (100% from within FTA)</a:t>
            </a:r>
          </a:p>
          <a:p>
            <a:r>
              <a:rPr lang="en-US" sz="2400" b="1" dirty="0"/>
              <a:t>Substantial transformation:</a:t>
            </a:r>
            <a:r>
              <a:rPr lang="en-US" sz="2400" dirty="0"/>
              <a:t> Change in tariff classification (CTH – Change in Tariff Heading)</a:t>
            </a:r>
          </a:p>
          <a:p>
            <a:r>
              <a:rPr lang="en-US" sz="2400" b="1" dirty="0"/>
              <a:t>Value-added rule:</a:t>
            </a:r>
            <a:r>
              <a:rPr lang="en-US" sz="2400" dirty="0"/>
              <a:t> Minimum % of regional value content (e.g., 40% from FTA)</a:t>
            </a:r>
          </a:p>
          <a:p>
            <a:r>
              <a:rPr lang="en-US" sz="2400" b="1" dirty="0"/>
              <a:t>Specific processes:</a:t>
            </a:r>
            <a:r>
              <a:rPr lang="en-US" sz="2400" dirty="0"/>
              <a:t> “Yarn forward” rule in textiles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943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965"/>
    </mc:Choice>
    <mc:Fallback xmlns="">
      <p:transition spd="slow" advTm="88965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The “Spaghetti Bowl” Effect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800" y="1524000"/>
            <a:ext cx="6465455" cy="4535054"/>
          </a:xfrm>
        </p:spPr>
        <p:txBody>
          <a:bodyPr>
            <a:noAutofit/>
          </a:bodyPr>
          <a:lstStyle/>
          <a:p>
            <a:r>
              <a:rPr lang="en-US" sz="2400" b="1" dirty="0"/>
              <a:t>Problem:</a:t>
            </a:r>
            <a:r>
              <a:rPr lang="en-US" sz="2400" dirty="0"/>
              <a:t> Multiple overlapping FTAs with different </a:t>
            </a:r>
            <a:r>
              <a:rPr lang="en-US" sz="2400" dirty="0" err="1"/>
              <a:t>RoO</a:t>
            </a:r>
            <a:r>
              <a:rPr lang="en-US" sz="2400" dirty="0"/>
              <a:t> → high compliance cost</a:t>
            </a:r>
          </a:p>
          <a:p>
            <a:r>
              <a:rPr lang="en-US" sz="2400" b="1" dirty="0"/>
              <a:t>Example:</a:t>
            </a:r>
            <a:r>
              <a:rPr lang="en-US" sz="2400" dirty="0"/>
              <a:t> A car part may need different </a:t>
            </a:r>
            <a:r>
              <a:rPr lang="en-US" sz="2400" dirty="0" err="1"/>
              <a:t>RoO</a:t>
            </a:r>
            <a:r>
              <a:rPr lang="en-US" sz="2400" dirty="0"/>
              <a:t> for USMCA vs. EU-Japan FTA</a:t>
            </a:r>
          </a:p>
          <a:p>
            <a:r>
              <a:rPr lang="en-US" sz="2400" b="1" dirty="0"/>
              <a:t>Solution:</a:t>
            </a:r>
            <a:r>
              <a:rPr lang="en-US" sz="2400" dirty="0"/>
              <a:t> </a:t>
            </a:r>
            <a:r>
              <a:rPr lang="en-US" sz="2400" dirty="0" err="1"/>
              <a:t>Cumulation</a:t>
            </a:r>
            <a:r>
              <a:rPr lang="en-US" sz="2400" dirty="0"/>
              <a:t> (diagonal or full </a:t>
            </a:r>
            <a:r>
              <a:rPr lang="en-US" sz="2400" dirty="0" err="1"/>
              <a:t>cumulation</a:t>
            </a:r>
            <a:r>
              <a:rPr lang="en-US" sz="2400" dirty="0"/>
              <a:t> across agreements)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396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033"/>
    </mc:Choice>
    <mc:Fallback xmlns="">
      <p:transition spd="slow" advTm="12303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Costs and Benefits of </a:t>
            </a:r>
            <a:r>
              <a:rPr lang="en-US" b="1" dirty="0" err="1">
                <a:latin typeface="+mn-lt"/>
              </a:rPr>
              <a:t>RoO</a:t>
            </a:r>
            <a:endParaRPr lang="ru-RU" sz="4400" dirty="0">
              <a:latin typeface="+mn-lt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8179109"/>
              </p:ext>
            </p:extLst>
          </p:nvPr>
        </p:nvGraphicFramePr>
        <p:xfrm>
          <a:off x="706134" y="1209257"/>
          <a:ext cx="6618302" cy="2993288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3309151">
                  <a:extLst>
                    <a:ext uri="{9D8B030D-6E8A-4147-A177-3AD203B41FA5}">
                      <a16:colId xmlns:a16="http://schemas.microsoft.com/office/drawing/2014/main" val="454042526"/>
                    </a:ext>
                  </a:extLst>
                </a:gridCol>
                <a:gridCol w="3309151">
                  <a:extLst>
                    <a:ext uri="{9D8B030D-6E8A-4147-A177-3AD203B41FA5}">
                      <a16:colId xmlns:a16="http://schemas.microsoft.com/office/drawing/2014/main" val="3329728282"/>
                    </a:ext>
                  </a:extLst>
                </a:gridCol>
              </a:tblGrid>
              <a:tr h="566298">
                <a:tc>
                  <a:txBody>
                    <a:bodyPr/>
                    <a:lstStyle/>
                    <a:p>
                      <a:pPr algn="l"/>
                      <a:r>
                        <a:rPr lang="en-BZ" b="1">
                          <a:effectLst/>
                        </a:rPr>
                        <a:t>Benefits</a:t>
                      </a:r>
                      <a:endParaRPr lang="en-BZ" b="1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BZ" b="1" dirty="0">
                          <a:effectLst/>
                        </a:rPr>
                        <a:t>Costs</a:t>
                      </a:r>
                      <a:endParaRPr lang="en-BZ" b="1" dirty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/>
                </a:tc>
                <a:extLst>
                  <a:ext uri="{0D108BD9-81ED-4DB2-BD59-A6C34878D82A}">
                    <a16:rowId xmlns:a16="http://schemas.microsoft.com/office/drawing/2014/main" val="3220838926"/>
                  </a:ext>
                </a:extLst>
              </a:tr>
              <a:tr h="566298">
                <a:tc>
                  <a:txBody>
                    <a:bodyPr/>
                    <a:lstStyle/>
                    <a:p>
                      <a:r>
                        <a:rPr lang="en-BZ">
                          <a:effectLst/>
                        </a:rPr>
                        <a:t>Prevents trade deflection</a:t>
                      </a:r>
                      <a:endParaRPr lang="en-BZ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>
                          <a:effectLst/>
                        </a:rPr>
                        <a:t>Administrative burden</a:t>
                      </a:r>
                      <a:endParaRPr lang="en-BZ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3293903831"/>
                  </a:ext>
                </a:extLst>
              </a:tr>
              <a:tr h="930346">
                <a:tc>
                  <a:txBody>
                    <a:bodyPr/>
                    <a:lstStyle/>
                    <a:p>
                      <a:r>
                        <a:rPr lang="en-BZ" dirty="0">
                          <a:effectLst/>
                        </a:rPr>
                        <a:t>Protects sensitive domestic industries</a:t>
                      </a:r>
                      <a:endParaRPr lang="en-BZ" b="0" dirty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Discourages use of FTA preferences</a:t>
                      </a:r>
                      <a:endParaRPr lang="en-US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1655002426"/>
                  </a:ext>
                </a:extLst>
              </a:tr>
              <a:tr h="930346">
                <a:tc>
                  <a:txBody>
                    <a:bodyPr/>
                    <a:lstStyle/>
                    <a:p>
                      <a:r>
                        <a:rPr lang="en-BZ">
                          <a:effectLst/>
                        </a:rPr>
                        <a:t>Encourages local supply chains</a:t>
                      </a:r>
                      <a:endParaRPr lang="en-BZ" b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Creates compliance costs for SMEs</a:t>
                      </a:r>
                      <a:endParaRPr lang="en-US" b="0" dirty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2682532693"/>
                  </a:ext>
                </a:extLst>
              </a:tr>
            </a:tbl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26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1"/>
    </mc:Choice>
    <mc:Fallback xmlns="">
      <p:transition spd="slow" advTm="644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Real-World Example – USMCA Auto </a:t>
            </a:r>
            <a:r>
              <a:rPr lang="en-US" b="1" dirty="0" err="1">
                <a:latin typeface="+mn-lt"/>
              </a:rPr>
              <a:t>RoO</a:t>
            </a:r>
            <a:endParaRPr lang="en-US" b="1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043709"/>
            <a:ext cx="8049940" cy="504305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USMCA</a:t>
            </a:r>
            <a:r>
              <a:rPr lang="en-US" sz="2400" dirty="0"/>
              <a:t> (2020) increased Regional Value Content (RVC) for autos: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75% (up from 62.5% in NAFTA)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70% steel/aluminum must be North American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40-45% of auto content from high-wage ($16/</a:t>
            </a:r>
            <a:r>
              <a:rPr lang="en-US" sz="2400" dirty="0" err="1"/>
              <a:t>hr</a:t>
            </a:r>
            <a:r>
              <a:rPr lang="en-US" sz="2400" dirty="0"/>
              <a:t>) labor</a:t>
            </a:r>
          </a:p>
          <a:p>
            <a:pPr>
              <a:lnSpc>
                <a:spcPct val="150000"/>
              </a:lnSpc>
            </a:pPr>
            <a:r>
              <a:rPr lang="en-US" sz="2400" b="1" dirty="0"/>
              <a:t>Purpose:</a:t>
            </a:r>
            <a:r>
              <a:rPr lang="en-US" sz="2400" dirty="0"/>
              <a:t> Force auto production back to North America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415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561"/>
    </mc:Choice>
    <mc:Fallback xmlns="">
      <p:transition spd="slow" advTm="5356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3"/>
            <a:ext cx="9592412" cy="1090185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Deep vs. Shallow Agreements</a:t>
            </a:r>
            <a:br>
              <a:rPr lang="en-BZ" b="1" dirty="0">
                <a:latin typeface="+mn-lt"/>
              </a:rPr>
            </a:br>
            <a:r>
              <a:rPr lang="en-BZ" b="1" i="1" dirty="0">
                <a:solidFill>
                  <a:srgbClr val="0070C0"/>
                </a:solidFill>
                <a:latin typeface="+mn-lt"/>
              </a:rPr>
              <a:t>Definition</a:t>
            </a:r>
            <a:r>
              <a:rPr lang="en-BZ" b="1" i="1" dirty="0">
                <a:latin typeface="+mn-lt"/>
              </a:rPr>
              <a:t> 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736436"/>
            <a:ext cx="7772848" cy="432261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/>
              <a:t>Shallow agreements:</a:t>
            </a:r>
            <a:r>
              <a:rPr lang="en-US" sz="2600" dirty="0"/>
              <a:t> Only tariffs and quotas</a:t>
            </a:r>
          </a:p>
          <a:p>
            <a:pPr>
              <a:lnSpc>
                <a:spcPct val="150000"/>
              </a:lnSpc>
            </a:pPr>
            <a:r>
              <a:rPr lang="en-US" sz="2600" b="1" dirty="0"/>
              <a:t>Deep agreements:</a:t>
            </a:r>
            <a:r>
              <a:rPr lang="en-US" sz="2600" dirty="0"/>
              <a:t> Tariffs + behind-the-border policies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Investment, competition policy, labor standards, environmental rules, IPR, digital trade, regulatory coherence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287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788"/>
    </mc:Choice>
    <mc:Fallback xmlns="">
      <p:transition spd="slow" advTm="7478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34" y="414363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The Deepening Trend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564" y="1191490"/>
            <a:ext cx="7675418" cy="4867563"/>
          </a:xfrm>
        </p:spPr>
        <p:txBody>
          <a:bodyPr>
            <a:noAutofit/>
          </a:bodyPr>
          <a:lstStyle/>
          <a:p>
            <a:r>
              <a:rPr lang="en-US" sz="2800" dirty="0"/>
              <a:t>1950s-80s: Shallow FTAs (goods only)</a:t>
            </a:r>
          </a:p>
          <a:p>
            <a:r>
              <a:rPr lang="en-US" sz="2800" dirty="0"/>
              <a:t>1990s-2000s: Added services, investment, IP (WTO+)</a:t>
            </a:r>
          </a:p>
          <a:p>
            <a:r>
              <a:rPr lang="en-US" sz="2800" dirty="0"/>
              <a:t>2010s+: Deep integration (regulatory alignment, e-commerce, state-owned enterprises)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850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366"/>
    </mc:Choice>
    <mc:Fallback xmlns="">
      <p:transition spd="slow" advTm="7236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Examples of Deep Provisions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016000"/>
            <a:ext cx="6535175" cy="5043054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BZ" sz="2400" b="1" dirty="0"/>
              <a:t>Regulatory coherence:</a:t>
            </a:r>
            <a:r>
              <a:rPr lang="en-BZ" sz="2400" dirty="0"/>
              <a:t> Mutual recognition of standards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BZ" sz="2400" b="1" dirty="0" err="1"/>
              <a:t>Labor</a:t>
            </a:r>
            <a:r>
              <a:rPr lang="en-BZ" sz="2400" b="1" dirty="0"/>
              <a:t> &amp; environment:</a:t>
            </a:r>
            <a:r>
              <a:rPr lang="en-BZ" sz="2400" dirty="0"/>
              <a:t> Enforceable chapters (e.g., USMCA)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BZ" sz="2400" b="1" dirty="0"/>
              <a:t>E-commerce &amp; data flows:</a:t>
            </a:r>
            <a:r>
              <a:rPr lang="en-BZ" sz="2400" dirty="0"/>
              <a:t> No data localization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BZ" sz="2400" b="1" dirty="0"/>
              <a:t>Competition policy:</a:t>
            </a:r>
            <a:r>
              <a:rPr lang="en-BZ" sz="2400" dirty="0"/>
              <a:t> Anti-trust cooperation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BZ" sz="2400" b="1" dirty="0"/>
              <a:t>State-owned enterprises (SOEs):</a:t>
            </a:r>
            <a:r>
              <a:rPr lang="en-BZ" sz="2400" dirty="0"/>
              <a:t> Disciplines on subsidies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262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560"/>
    </mc:Choice>
    <mc:Fallback xmlns="">
      <p:transition spd="slow" advTm="7656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Why Deep Integration Matters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564" y="1016000"/>
            <a:ext cx="7675418" cy="5043054"/>
          </a:xfrm>
        </p:spPr>
        <p:txBody>
          <a:bodyPr>
            <a:noAutofit/>
          </a:bodyPr>
          <a:lstStyle/>
          <a:p>
            <a:r>
              <a:rPr lang="en-US" sz="2400" b="1" dirty="0"/>
              <a:t>Modern trade is in tasks, not just goods</a:t>
            </a:r>
            <a:r>
              <a:rPr lang="en-US" sz="2400" dirty="0"/>
              <a:t> (global value chains)</a:t>
            </a:r>
          </a:p>
          <a:p>
            <a:r>
              <a:rPr lang="en-US" sz="2400" dirty="0"/>
              <a:t>Non-tariff measures (NTMs) are now bigger barriers than tariffs</a:t>
            </a:r>
          </a:p>
          <a:p>
            <a:r>
              <a:rPr lang="en-US" sz="2400" dirty="0"/>
              <a:t>Deep agreements raise FDI by 20-40% (World Bank study)</a:t>
            </a:r>
          </a:p>
          <a:p>
            <a:r>
              <a:rPr lang="en-US" sz="2400" b="1" dirty="0"/>
              <a:t>Downside:</a:t>
            </a:r>
            <a:r>
              <a:rPr lang="en-US" sz="2400" dirty="0"/>
              <a:t> Greater sovereignty loss → political backlash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011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961"/>
    </mc:Choice>
    <mc:Fallback xmlns="">
      <p:transition spd="slow" advTm="7496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355" y="461525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Shallow vs. Deep – Comparison</a:t>
            </a:r>
            <a:endParaRPr lang="ru-RU" sz="4400" dirty="0">
              <a:latin typeface="+mn-lt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769151"/>
              </p:ext>
            </p:extLst>
          </p:nvPr>
        </p:nvGraphicFramePr>
        <p:xfrm>
          <a:off x="822355" y="1433236"/>
          <a:ext cx="7555026" cy="3268072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518342">
                  <a:extLst>
                    <a:ext uri="{9D8B030D-6E8A-4147-A177-3AD203B41FA5}">
                      <a16:colId xmlns:a16="http://schemas.microsoft.com/office/drawing/2014/main" val="2752783070"/>
                    </a:ext>
                  </a:extLst>
                </a:gridCol>
                <a:gridCol w="2518342">
                  <a:extLst>
                    <a:ext uri="{9D8B030D-6E8A-4147-A177-3AD203B41FA5}">
                      <a16:colId xmlns:a16="http://schemas.microsoft.com/office/drawing/2014/main" val="203151565"/>
                    </a:ext>
                  </a:extLst>
                </a:gridCol>
                <a:gridCol w="2518342">
                  <a:extLst>
                    <a:ext uri="{9D8B030D-6E8A-4147-A177-3AD203B41FA5}">
                      <a16:colId xmlns:a16="http://schemas.microsoft.com/office/drawing/2014/main" val="2090584963"/>
                    </a:ext>
                  </a:extLst>
                </a:gridCol>
              </a:tblGrid>
              <a:tr h="448559">
                <a:tc>
                  <a:txBody>
                    <a:bodyPr/>
                    <a:lstStyle/>
                    <a:p>
                      <a:pPr algn="l"/>
                      <a:r>
                        <a:rPr lang="en-BZ" b="1">
                          <a:effectLst/>
                        </a:rPr>
                        <a:t>Aspect</a:t>
                      </a:r>
                      <a:endParaRPr lang="en-BZ" b="1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BZ" b="1">
                          <a:effectLst/>
                        </a:rPr>
                        <a:t>Shallow</a:t>
                      </a:r>
                      <a:endParaRPr lang="en-BZ" b="1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BZ" b="1" dirty="0">
                          <a:effectLst/>
                        </a:rPr>
                        <a:t>Deep</a:t>
                      </a:r>
                      <a:endParaRPr lang="en-BZ" b="1" dirty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/>
                </a:tc>
                <a:extLst>
                  <a:ext uri="{0D108BD9-81ED-4DB2-BD59-A6C34878D82A}">
                    <a16:rowId xmlns:a16="http://schemas.microsoft.com/office/drawing/2014/main" val="4244597133"/>
                  </a:ext>
                </a:extLst>
              </a:tr>
              <a:tr h="448559">
                <a:tc>
                  <a:txBody>
                    <a:bodyPr/>
                    <a:lstStyle/>
                    <a:p>
                      <a:r>
                        <a:rPr lang="en-BZ" b="1" dirty="0">
                          <a:effectLst/>
                        </a:rPr>
                        <a:t>Focus</a:t>
                      </a:r>
                      <a:endParaRPr lang="en-BZ" b="1" dirty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>
                          <a:effectLst/>
                        </a:rPr>
                        <a:t>Border measures</a:t>
                      </a:r>
                      <a:endParaRPr lang="en-BZ" b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>
                          <a:effectLst/>
                        </a:rPr>
                        <a:t>Behind-the-border</a:t>
                      </a:r>
                      <a:endParaRPr lang="en-BZ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2571376340"/>
                  </a:ext>
                </a:extLst>
              </a:tr>
              <a:tr h="448559">
                <a:tc>
                  <a:txBody>
                    <a:bodyPr/>
                    <a:lstStyle/>
                    <a:p>
                      <a:r>
                        <a:rPr lang="en-BZ" b="1" dirty="0">
                          <a:effectLst/>
                        </a:rPr>
                        <a:t>Sovereignty loss</a:t>
                      </a:r>
                      <a:endParaRPr lang="en-BZ" b="1" dirty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>
                          <a:effectLst/>
                        </a:rPr>
                        <a:t>Low</a:t>
                      </a:r>
                      <a:endParaRPr lang="en-BZ" b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>
                          <a:effectLst/>
                        </a:rPr>
                        <a:t>High</a:t>
                      </a:r>
                      <a:endParaRPr lang="en-BZ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1230828709"/>
                  </a:ext>
                </a:extLst>
              </a:tr>
              <a:tr h="736918">
                <a:tc>
                  <a:txBody>
                    <a:bodyPr/>
                    <a:lstStyle/>
                    <a:p>
                      <a:r>
                        <a:rPr lang="en-BZ" b="1" dirty="0">
                          <a:effectLst/>
                        </a:rPr>
                        <a:t>Enforcement</a:t>
                      </a:r>
                      <a:endParaRPr lang="en-BZ" b="1" dirty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>
                          <a:effectLst/>
                        </a:rPr>
                        <a:t>Tariff reduction only</a:t>
                      </a:r>
                      <a:endParaRPr lang="en-BZ" b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dirty="0">
                          <a:effectLst/>
                        </a:rPr>
                        <a:t>Strong dispute settlement</a:t>
                      </a:r>
                      <a:endParaRPr lang="en-BZ" b="0" dirty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445153894"/>
                  </a:ext>
                </a:extLst>
              </a:tr>
              <a:tr h="736918">
                <a:tc>
                  <a:txBody>
                    <a:bodyPr/>
                    <a:lstStyle/>
                    <a:p>
                      <a:r>
                        <a:rPr lang="en-BZ" b="1" dirty="0">
                          <a:effectLst/>
                        </a:rPr>
                        <a:t>Impact on trade</a:t>
                      </a:r>
                      <a:endParaRPr lang="en-BZ" b="1" dirty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>
                          <a:effectLst/>
                        </a:rPr>
                        <a:t>Moderate</a:t>
                      </a:r>
                      <a:endParaRPr lang="en-BZ" b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>
                          <a:effectLst/>
                        </a:rPr>
                        <a:t>Large (especially services)</a:t>
                      </a:r>
                      <a:endParaRPr lang="en-BZ" b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507074310"/>
                  </a:ext>
                </a:extLst>
              </a:tr>
              <a:tr h="448559">
                <a:tc>
                  <a:txBody>
                    <a:bodyPr/>
                    <a:lstStyle/>
                    <a:p>
                      <a:r>
                        <a:rPr lang="en-BZ" b="1" dirty="0">
                          <a:effectLst/>
                        </a:rPr>
                        <a:t>Example</a:t>
                      </a:r>
                      <a:endParaRPr lang="en-BZ" b="1" dirty="0">
                        <a:effectLst/>
                        <a:latin typeface="+mn-lt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>
                          <a:effectLst/>
                        </a:rPr>
                        <a:t>GATT-era, early FTAs</a:t>
                      </a:r>
                      <a:endParaRPr lang="en-BZ" b="0">
                        <a:effectLst/>
                        <a:latin typeface="+mn-lt"/>
                      </a:endParaRPr>
                    </a:p>
                  </a:txBody>
                  <a:tcPr marL="121920"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dirty="0">
                          <a:effectLst/>
                        </a:rPr>
                        <a:t>CPTPP, EU Single Market</a:t>
                      </a:r>
                      <a:endParaRPr lang="en-BZ" b="0" dirty="0">
                        <a:effectLst/>
                        <a:latin typeface="+mn-lt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466089598"/>
                  </a:ext>
                </a:extLst>
              </a:tr>
            </a:tbl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718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5"/>
    </mc:Choice>
    <mc:Fallback xmlns="">
      <p:transition spd="slow" advTm="10505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680" y="424578"/>
            <a:ext cx="9592412" cy="1065968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Section 6: Case Study 1 – European Union</a:t>
            </a:r>
            <a:br>
              <a:rPr lang="en-US" b="1" dirty="0">
                <a:latin typeface="+mn-lt"/>
              </a:rPr>
            </a:br>
            <a:r>
              <a:rPr lang="en-US" b="1" dirty="0">
                <a:solidFill>
                  <a:srgbClr val="0070C0"/>
                </a:solidFill>
                <a:latin typeface="+mn-lt"/>
              </a:rPr>
              <a:t>EU – The Most Integrated Bloc</a:t>
            </a:r>
            <a:endParaRPr lang="ru-RU" sz="44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4680" y="1874981"/>
            <a:ext cx="7772848" cy="4322617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Started 1951: ECSC (coal &amp; steel)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1957: Treaty of Rome (Common Market)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1993: Single Market (4 freedoms)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1999: Euro (monetary union)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Current:</a:t>
            </a:r>
            <a:r>
              <a:rPr lang="en-US" sz="2800" dirty="0"/>
              <a:t> Economic union + political integration elements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34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605"/>
    </mc:Choice>
    <mc:Fallback xmlns="">
      <p:transition spd="slow" advTm="14460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EU’s Deep Integration Features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564" y="1016000"/>
            <a:ext cx="7675418" cy="5043054"/>
          </a:xfrm>
        </p:spPr>
        <p:txBody>
          <a:bodyPr>
            <a:noAutofit/>
          </a:bodyPr>
          <a:lstStyle/>
          <a:p>
            <a:r>
              <a:rPr lang="en-US" sz="2800" dirty="0"/>
              <a:t>Customs Union + Common Market + Monetary Union (Eurozone)</a:t>
            </a:r>
          </a:p>
          <a:p>
            <a:r>
              <a:rPr lang="en-US" sz="2800" dirty="0"/>
              <a:t>Supranational institutions: Commission, Parliament, Court of Justice</a:t>
            </a:r>
          </a:p>
          <a:p>
            <a:r>
              <a:rPr lang="en-US" sz="2800" dirty="0"/>
              <a:t>Harmonized regulations (CE marking, food safety)</a:t>
            </a:r>
          </a:p>
          <a:p>
            <a:r>
              <a:rPr lang="en-US" sz="2800" dirty="0"/>
              <a:t>Schengen area (no internal border controls)</a:t>
            </a:r>
          </a:p>
          <a:p>
            <a:r>
              <a:rPr lang="en-US" sz="2800" dirty="0"/>
              <a:t>Common agricultural and trade policy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00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21"/>
    </mc:Choice>
    <mc:Fallback xmlns="">
      <p:transition spd="slow" advTm="7202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Trade Creation vs. Diversion in EU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4326" y="1145308"/>
            <a:ext cx="7684655" cy="4913745"/>
          </a:xfrm>
        </p:spPr>
        <p:txBody>
          <a:bodyPr>
            <a:noAutofit/>
          </a:bodyPr>
          <a:lstStyle/>
          <a:p>
            <a:r>
              <a:rPr lang="en-US" sz="2800" b="1" dirty="0"/>
              <a:t>Trade creation:</a:t>
            </a:r>
            <a:r>
              <a:rPr lang="en-US" sz="2800" dirty="0"/>
              <a:t> Massive intra-EU trade ↑ from 40% to 60%+ of total</a:t>
            </a:r>
          </a:p>
          <a:p>
            <a:r>
              <a:rPr lang="en-US" sz="2800" b="1" dirty="0"/>
              <a:t>Trade diversion:</a:t>
            </a:r>
            <a:r>
              <a:rPr lang="en-US" sz="2800" dirty="0"/>
              <a:t> Common External Tariff hurt some non-members (e.g., Turkey, Morocco)</a:t>
            </a:r>
          </a:p>
          <a:p>
            <a:r>
              <a:rPr lang="en-US" sz="2800" b="1" dirty="0"/>
              <a:t>Net effect:</a:t>
            </a:r>
            <a:r>
              <a:rPr lang="en-US" sz="2800" dirty="0"/>
              <a:t> Strongly positive for members, mixed for outsiders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161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88"/>
    </mc:Choice>
    <mc:Fallback xmlns="">
      <p:transition spd="slow" advTm="7638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Rules of Origin in EU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034473"/>
            <a:ext cx="8049940" cy="5043054"/>
          </a:xfrm>
        </p:spPr>
        <p:txBody>
          <a:bodyPr>
            <a:noAutofit/>
          </a:bodyPr>
          <a:lstStyle/>
          <a:p>
            <a:r>
              <a:rPr lang="en-BZ" sz="2400" b="1" dirty="0"/>
              <a:t>Preferential </a:t>
            </a:r>
            <a:r>
              <a:rPr lang="en-BZ" sz="2400" b="1" dirty="0" err="1"/>
              <a:t>RoO</a:t>
            </a:r>
            <a:r>
              <a:rPr lang="en-BZ" sz="2400" dirty="0"/>
              <a:t> for FTAs with non-EU countries</a:t>
            </a:r>
          </a:p>
          <a:p>
            <a:r>
              <a:rPr lang="en-BZ" sz="2400" b="1" dirty="0"/>
              <a:t>Pan-Euro-Med </a:t>
            </a:r>
            <a:r>
              <a:rPr lang="en-BZ" sz="2400" b="1" dirty="0" err="1"/>
              <a:t>cumulation</a:t>
            </a:r>
            <a:r>
              <a:rPr lang="en-BZ" sz="2400" b="1" dirty="0"/>
              <a:t> zone</a:t>
            </a:r>
            <a:r>
              <a:rPr lang="en-BZ" sz="2400" dirty="0"/>
              <a:t> – diagonal </a:t>
            </a:r>
            <a:r>
              <a:rPr lang="en-BZ" sz="2400" dirty="0" err="1"/>
              <a:t>cumulation</a:t>
            </a:r>
            <a:r>
              <a:rPr lang="en-BZ" sz="2400" dirty="0"/>
              <a:t> with Morocco, Tunisia, etc.</a:t>
            </a:r>
          </a:p>
          <a:p>
            <a:r>
              <a:rPr lang="en-BZ" sz="2400" b="1" dirty="0"/>
              <a:t>New 2021 </a:t>
            </a:r>
            <a:r>
              <a:rPr lang="en-BZ" sz="2400" b="1" dirty="0" err="1"/>
              <a:t>RoO</a:t>
            </a:r>
            <a:r>
              <a:rPr lang="en-BZ" sz="2400" b="1" dirty="0"/>
              <a:t>:</a:t>
            </a:r>
            <a:r>
              <a:rPr lang="en-BZ" sz="2400" dirty="0"/>
              <a:t> More flexible, allows value-added from </a:t>
            </a:r>
            <a:r>
              <a:rPr lang="en-BZ" sz="2400" dirty="0" err="1"/>
              <a:t>cumulation</a:t>
            </a:r>
            <a:endParaRPr lang="en-BZ" sz="2400" dirty="0"/>
          </a:p>
          <a:p>
            <a:r>
              <a:rPr lang="en-BZ" sz="2400" b="1" dirty="0"/>
              <a:t>Internal EU:</a:t>
            </a:r>
            <a:r>
              <a:rPr lang="en-BZ" sz="2400" dirty="0"/>
              <a:t> No </a:t>
            </a:r>
            <a:r>
              <a:rPr lang="en-BZ" sz="2400" dirty="0" err="1"/>
              <a:t>RoO</a:t>
            </a:r>
            <a:r>
              <a:rPr lang="en-BZ" sz="2400" dirty="0"/>
              <a:t> within Single Market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02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81"/>
    </mc:Choice>
    <mc:Fallback xmlns="">
      <p:transition spd="slow" advTm="8888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Challenges to EU Model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000" y="1016000"/>
            <a:ext cx="7462982" cy="504305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BZ" sz="2400" dirty="0" err="1"/>
              <a:t>Brexit</a:t>
            </a:r>
            <a:r>
              <a:rPr lang="en-BZ" sz="2400" dirty="0"/>
              <a:t> (2016-2020) – sovereignty concerns</a:t>
            </a:r>
          </a:p>
          <a:p>
            <a:pPr>
              <a:lnSpc>
                <a:spcPct val="150000"/>
              </a:lnSpc>
            </a:pPr>
            <a:r>
              <a:rPr lang="en-BZ" sz="2400" dirty="0"/>
              <a:t>Asymmetric shocks (Eurozone debt crisis)</a:t>
            </a:r>
          </a:p>
          <a:p>
            <a:pPr>
              <a:lnSpc>
                <a:spcPct val="150000"/>
              </a:lnSpc>
            </a:pPr>
            <a:r>
              <a:rPr lang="en-BZ" sz="2400" dirty="0"/>
              <a:t>Migration disputes (common market vs. national control)</a:t>
            </a:r>
          </a:p>
          <a:p>
            <a:pPr>
              <a:lnSpc>
                <a:spcPct val="150000"/>
              </a:lnSpc>
            </a:pPr>
            <a:r>
              <a:rPr lang="en-BZ" sz="2400" dirty="0"/>
              <a:t>Regional disparities (North vs. South)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137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548"/>
    </mc:Choice>
    <mc:Fallback xmlns="">
      <p:transition spd="slow" advTm="16954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3"/>
            <a:ext cx="9592412" cy="942403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Section 7: Case Study 2 – Eurasian Economic Union</a:t>
            </a:r>
            <a:br>
              <a:rPr lang="en-US" b="1" dirty="0">
                <a:latin typeface="+mn-lt"/>
              </a:rPr>
            </a:br>
            <a:r>
              <a:rPr lang="en-US" b="1" dirty="0">
                <a:latin typeface="+mn-lt"/>
              </a:rPr>
              <a:t>EAEU – Overview</a:t>
            </a:r>
            <a:endParaRPr lang="ru-RU" sz="4400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5854" y="1487054"/>
            <a:ext cx="7980219" cy="453505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BZ" sz="2400" b="1" dirty="0"/>
              <a:t>Founded:</a:t>
            </a:r>
            <a:r>
              <a:rPr lang="en-BZ" sz="2400" dirty="0"/>
              <a:t> 2015 (Belarus, Kazakhstan, Russia, Armenia, Kyrgyzstan)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BZ" sz="2400" b="1" dirty="0"/>
              <a:t>Predecessor:</a:t>
            </a:r>
            <a:r>
              <a:rPr lang="en-BZ" sz="2400" dirty="0"/>
              <a:t> Customs Union (2010)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BZ" sz="2400" b="1" dirty="0"/>
              <a:t>Population:</a:t>
            </a:r>
            <a:r>
              <a:rPr lang="en-BZ" sz="2400" dirty="0"/>
              <a:t> ~183 million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BZ" sz="2400" b="1" dirty="0"/>
              <a:t>GDP:</a:t>
            </a:r>
            <a:r>
              <a:rPr lang="en-BZ" sz="2400" dirty="0"/>
              <a:t> ~$2.5 trillion (PPP)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BZ" sz="2400" b="1" dirty="0"/>
              <a:t>Goal:</a:t>
            </a:r>
            <a:r>
              <a:rPr lang="en-BZ" sz="2400" dirty="0"/>
              <a:t> Deep integration but less supranational than EU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466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281"/>
    </mc:Choice>
    <mc:Fallback xmlns="">
      <p:transition spd="slow" advTm="10228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BZ" b="1" dirty="0">
                <a:latin typeface="+mn-lt"/>
              </a:rPr>
              <a:t>Level of Integration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016000"/>
            <a:ext cx="7772848" cy="5043054"/>
          </a:xfrm>
        </p:spPr>
        <p:txBody>
          <a:bodyPr>
            <a:noAutofit/>
          </a:bodyPr>
          <a:lstStyle/>
          <a:p>
            <a:r>
              <a:rPr lang="en-US" sz="2400" b="1" dirty="0"/>
              <a:t>Officially:</a:t>
            </a:r>
            <a:r>
              <a:rPr lang="en-US" sz="2400" dirty="0"/>
              <a:t> Economic Union (beyond Customs Union but short of Common Market)</a:t>
            </a:r>
          </a:p>
          <a:p>
            <a:r>
              <a:rPr lang="en-US" sz="2400" b="1" dirty="0"/>
              <a:t>Achieved:</a:t>
            </a:r>
            <a:r>
              <a:rPr lang="en-US" sz="2400" dirty="0"/>
              <a:t> FTA + CET + common competition rules + labor mobility (common market for workers)</a:t>
            </a:r>
          </a:p>
          <a:p>
            <a:r>
              <a:rPr lang="en-US" sz="2400" b="1" dirty="0"/>
              <a:t>Not fully achieved:</a:t>
            </a:r>
            <a:r>
              <a:rPr lang="en-US" sz="2400" dirty="0"/>
              <a:t> Single energy market (target 2025), common financial market</a:t>
            </a:r>
          </a:p>
          <a:p>
            <a:r>
              <a:rPr lang="en-US" sz="2400" b="1" dirty="0"/>
              <a:t>Institutions:</a:t>
            </a:r>
            <a:r>
              <a:rPr lang="en-US" sz="2400" dirty="0"/>
              <a:t> Eurasian Economic Commission (supranational, but weak)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299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189"/>
    </mc:Choice>
    <mc:Fallback xmlns="">
      <p:transition spd="slow" advTm="12618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Trade Creation and </a:t>
            </a:r>
            <a:r>
              <a:rPr lang="en-US" b="1" dirty="0" err="1">
                <a:latin typeface="+mn-lt"/>
              </a:rPr>
              <a:t>RoO</a:t>
            </a:r>
            <a:r>
              <a:rPr lang="en-US" b="1" dirty="0">
                <a:latin typeface="+mn-lt"/>
              </a:rPr>
              <a:t> in EAEU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016000"/>
            <a:ext cx="7772848" cy="504305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Trade creation:</a:t>
            </a:r>
            <a:r>
              <a:rPr lang="en-US" sz="2400" dirty="0"/>
              <a:t> Intra-EAEU trade grew post-2015, but heavily oil-dependent</a:t>
            </a:r>
          </a:p>
          <a:p>
            <a:pPr>
              <a:lnSpc>
                <a:spcPct val="150000"/>
              </a:lnSpc>
            </a:pPr>
            <a:r>
              <a:rPr lang="en-US" sz="2400" b="1" dirty="0"/>
              <a:t>Trade diversion:</a:t>
            </a:r>
            <a:r>
              <a:rPr lang="en-US" sz="2400" dirty="0"/>
              <a:t> Western sanctions on Russia → diverted trade to China, but EAEU preferences limited effect</a:t>
            </a:r>
          </a:p>
          <a:p>
            <a:pPr>
              <a:lnSpc>
                <a:spcPct val="150000"/>
              </a:lnSpc>
            </a:pPr>
            <a:r>
              <a:rPr lang="en-US" sz="2400" b="1" dirty="0" err="1"/>
              <a:t>RoO</a:t>
            </a:r>
            <a:r>
              <a:rPr lang="en-US" sz="2400" b="1" dirty="0"/>
              <a:t>:</a:t>
            </a:r>
            <a:r>
              <a:rPr lang="en-US" sz="2400" dirty="0"/>
              <a:t> Common rules (non-preferential for third countries); preferential </a:t>
            </a:r>
            <a:r>
              <a:rPr lang="en-US" sz="2400" dirty="0" err="1"/>
              <a:t>RoO</a:t>
            </a:r>
            <a:r>
              <a:rPr lang="en-US" sz="2400" dirty="0"/>
              <a:t> for FTAs (Vietnam, Iran, etc.)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89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286"/>
    </mc:Choice>
    <mc:Fallback xmlns="">
      <p:transition spd="slow" advTm="124286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EAEU vs. EU – Key Differences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002517"/>
              </p:ext>
            </p:extLst>
          </p:nvPr>
        </p:nvGraphicFramePr>
        <p:xfrm>
          <a:off x="820189" y="1064131"/>
          <a:ext cx="8637846" cy="3474720"/>
        </p:xfrm>
        <a:graphic>
          <a:graphicData uri="http://schemas.openxmlformats.org/drawingml/2006/table">
            <a:tbl>
              <a:tblPr>
                <a:tableStyleId>{10A1B5D5-9B99-4C35-A422-299274C87663}</a:tableStyleId>
              </a:tblPr>
              <a:tblGrid>
                <a:gridCol w="2879282">
                  <a:extLst>
                    <a:ext uri="{9D8B030D-6E8A-4147-A177-3AD203B41FA5}">
                      <a16:colId xmlns:a16="http://schemas.microsoft.com/office/drawing/2014/main" val="2613103183"/>
                    </a:ext>
                  </a:extLst>
                </a:gridCol>
                <a:gridCol w="2879282">
                  <a:extLst>
                    <a:ext uri="{9D8B030D-6E8A-4147-A177-3AD203B41FA5}">
                      <a16:colId xmlns:a16="http://schemas.microsoft.com/office/drawing/2014/main" val="1574829645"/>
                    </a:ext>
                  </a:extLst>
                </a:gridCol>
                <a:gridCol w="2879282">
                  <a:extLst>
                    <a:ext uri="{9D8B030D-6E8A-4147-A177-3AD203B41FA5}">
                      <a16:colId xmlns:a16="http://schemas.microsoft.com/office/drawing/2014/main" val="1348588191"/>
                    </a:ext>
                  </a:extLst>
                </a:gridCol>
              </a:tblGrid>
              <a:tr h="435324">
                <a:tc>
                  <a:txBody>
                    <a:bodyPr/>
                    <a:lstStyle/>
                    <a:p>
                      <a:pPr algn="l"/>
                      <a:r>
                        <a:rPr lang="en-BZ" sz="2400" b="1">
                          <a:effectLst/>
                        </a:rPr>
                        <a:t>Feature</a:t>
                      </a:r>
                      <a:endParaRPr lang="en-BZ" sz="2400" b="1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EU</a:t>
                      </a:r>
                      <a:endParaRPr lang="en-BZ" sz="2400" b="1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EAEU</a:t>
                      </a:r>
                      <a:endParaRPr lang="en-BZ" sz="2400" b="1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5196894"/>
                  </a:ext>
                </a:extLst>
              </a:tr>
              <a:tr h="435324">
                <a:tc>
                  <a:txBody>
                    <a:bodyPr/>
                    <a:lstStyle/>
                    <a:p>
                      <a:r>
                        <a:rPr lang="en-BZ" sz="2400" b="1" dirty="0">
                          <a:effectLst/>
                        </a:rPr>
                        <a:t>Supranational power</a:t>
                      </a:r>
                      <a:endParaRPr lang="en-BZ" sz="2400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High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Low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1670609"/>
                  </a:ext>
                </a:extLst>
              </a:tr>
              <a:tr h="435324">
                <a:tc>
                  <a:txBody>
                    <a:bodyPr/>
                    <a:lstStyle/>
                    <a:p>
                      <a:r>
                        <a:rPr lang="en-BZ" sz="2400" b="1" dirty="0">
                          <a:effectLst/>
                        </a:rPr>
                        <a:t>Common currency</a:t>
                      </a:r>
                      <a:endParaRPr lang="en-BZ" sz="2400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Yes (Eurozone)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No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1131641"/>
                  </a:ext>
                </a:extLst>
              </a:tr>
              <a:tr h="435324">
                <a:tc>
                  <a:txBody>
                    <a:bodyPr/>
                    <a:lstStyle/>
                    <a:p>
                      <a:r>
                        <a:rPr lang="en-BZ" sz="2400" b="1" dirty="0" err="1">
                          <a:effectLst/>
                        </a:rPr>
                        <a:t>Labor</a:t>
                      </a:r>
                      <a:r>
                        <a:rPr lang="en-BZ" sz="2400" b="1" dirty="0">
                          <a:effectLst/>
                        </a:rPr>
                        <a:t> mobility</a:t>
                      </a:r>
                      <a:endParaRPr lang="en-BZ" sz="2400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Full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Yes (workers)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1478632"/>
                  </a:ext>
                </a:extLst>
              </a:tr>
              <a:tr h="435324">
                <a:tc>
                  <a:txBody>
                    <a:bodyPr/>
                    <a:lstStyle/>
                    <a:p>
                      <a:r>
                        <a:rPr lang="en-BZ" sz="2400" b="1" dirty="0">
                          <a:effectLst/>
                        </a:rPr>
                        <a:t>Political integration</a:t>
                      </a:r>
                      <a:endParaRPr lang="en-BZ" sz="2400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Aspirational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Minimal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1714157"/>
                  </a:ext>
                </a:extLst>
              </a:tr>
              <a:tr h="435324">
                <a:tc>
                  <a:txBody>
                    <a:bodyPr/>
                    <a:lstStyle/>
                    <a:p>
                      <a:r>
                        <a:rPr lang="en-BZ" sz="2400" b="1" dirty="0">
                          <a:effectLst/>
                        </a:rPr>
                        <a:t>External influence</a:t>
                      </a:r>
                      <a:endParaRPr lang="en-BZ" sz="2400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Democratic institutions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Russia-led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542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126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2021"/>
    </mc:Choice>
    <mc:Fallback xmlns="">
      <p:transition spd="slow" advTm="35202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4" y="387634"/>
            <a:ext cx="9592412" cy="508294"/>
          </a:xfrm>
        </p:spPr>
        <p:txBody>
          <a:bodyPr>
            <a:noAutofit/>
          </a:bodyPr>
          <a:lstStyle/>
          <a:p>
            <a:r>
              <a:rPr lang="en-US" b="1" dirty="0">
                <a:latin typeface="+mn-lt"/>
              </a:rPr>
              <a:t>Conclusion and </a:t>
            </a:r>
            <a:r>
              <a:rPr lang="en-BZ" b="1" dirty="0">
                <a:latin typeface="+mn-lt"/>
              </a:rPr>
              <a:t>Key Takeaways</a:t>
            </a:r>
            <a:endParaRPr lang="en-US" b="1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134" y="1016000"/>
            <a:ext cx="7772848" cy="5043054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Spectrum matters:</a:t>
            </a:r>
            <a:r>
              <a:rPr lang="en-US" sz="2400" dirty="0"/>
              <a:t> FTA to Political Union – each has trade-offs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Not all integration is welfare-improving:</a:t>
            </a:r>
            <a:r>
              <a:rPr lang="en-US" sz="2400" dirty="0"/>
              <a:t> Watch for trade diversion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 err="1"/>
              <a:t>RoO</a:t>
            </a:r>
            <a:r>
              <a:rPr lang="en-US" sz="2400" b="1" dirty="0"/>
              <a:t> are necessary but costly</a:t>
            </a:r>
            <a:r>
              <a:rPr lang="en-US" sz="2400" dirty="0"/>
              <a:t> – they shape supply chains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Deep agreements</a:t>
            </a:r>
            <a:r>
              <a:rPr lang="en-US" sz="2400" dirty="0"/>
              <a:t> drive modern trade but require regulatory sacrifice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EU</a:t>
            </a:r>
            <a:r>
              <a:rPr lang="en-US" sz="2400" dirty="0"/>
              <a:t> remains the gold standard for deep integration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EAEU</a:t>
            </a:r>
            <a:r>
              <a:rPr lang="en-US" sz="2400" dirty="0"/>
              <a:t> is a newer, less integrated model with political constraints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/>
              <a:t>Future trend:</a:t>
            </a:r>
            <a:r>
              <a:rPr lang="en-US" sz="2400" dirty="0"/>
              <a:t> More mega-regionals (</a:t>
            </a:r>
            <a:r>
              <a:rPr lang="en-US" sz="2400" dirty="0" err="1"/>
              <a:t>AfCFTA</a:t>
            </a:r>
            <a:r>
              <a:rPr lang="en-US" sz="2400" dirty="0"/>
              <a:t>, RCEP), digital trade, climate provisions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221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487"/>
    </mc:Choice>
    <mc:Fallback xmlns="">
      <p:transition spd="slow" advTm="233487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0AF13-29B4-E2C9-0622-F4D7029D6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072" y="339960"/>
            <a:ext cx="10283283" cy="515820"/>
          </a:xfrm>
        </p:spPr>
        <p:txBody>
          <a:bodyPr>
            <a:normAutofit fontScale="90000"/>
          </a:bodyPr>
          <a:lstStyle/>
          <a:p>
            <a:r>
              <a:rPr lang="en-TJ" sz="3600" b="1" dirty="0">
                <a:latin typeface="+mn-lt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472D4-9EBA-3D18-7093-7594F6AA9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805" y="880946"/>
            <a:ext cx="9110546" cy="5611927"/>
          </a:xfrm>
        </p:spPr>
        <p:txBody>
          <a:bodyPr>
            <a:normAutofit fontScale="25000" lnSpcReduction="20000"/>
          </a:bodyPr>
          <a:lstStyle/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Ionescu, V. R. (2020). </a:t>
            </a:r>
            <a:r>
              <a:rPr lang="en-US" sz="8800" b="0" i="0" u="none" strike="noStrike" dirty="0" err="1">
                <a:solidFill>
                  <a:srgbClr val="0F1115"/>
                </a:solidFill>
                <a:effectLst/>
              </a:rPr>
              <a:t>Globalisation</a:t>
            </a: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, Global Challenges and Global Chaos. The Need of a New Approach. </a:t>
            </a:r>
            <a:r>
              <a:rPr lang="en-US" sz="8800" b="0" i="1" u="none" strike="noStrike" dirty="0">
                <a:solidFill>
                  <a:srgbClr val="0F1115"/>
                </a:solidFill>
                <a:effectLst/>
              </a:rPr>
              <a:t>Public Administration &amp; Regional Studies</a:t>
            </a: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, 13(1),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Viner, J. (1950). </a:t>
            </a:r>
            <a:r>
              <a:rPr lang="en-US" sz="8800" b="0" i="1" u="none" strike="noStrike" dirty="0">
                <a:solidFill>
                  <a:srgbClr val="0F1115"/>
                </a:solidFill>
                <a:effectLst/>
              </a:rPr>
              <a:t>The Customs Union Issue</a:t>
            </a: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. Carnegie Endowment for International Peace.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World Bank. (2021). </a:t>
            </a:r>
            <a:r>
              <a:rPr lang="en-US" sz="8800" b="0" i="1" u="none" strike="noStrike" dirty="0">
                <a:solidFill>
                  <a:srgbClr val="0F1115"/>
                </a:solidFill>
                <a:effectLst/>
              </a:rPr>
              <a:t>Deep Trade Agreements and Foreign Direct Investment</a:t>
            </a: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. World Bank Publications.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Baldwin, R. (2016). </a:t>
            </a:r>
            <a:r>
              <a:rPr lang="en-US" sz="8800" b="0" i="1" u="none" strike="noStrike" dirty="0">
                <a:solidFill>
                  <a:srgbClr val="0F1115"/>
                </a:solidFill>
                <a:effectLst/>
              </a:rPr>
              <a:t>The Great Convergence: Information Technology and the New Globalization</a:t>
            </a: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. Harvard University Press.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8800" b="0" i="0" u="none" strike="noStrike" dirty="0" err="1">
                <a:solidFill>
                  <a:srgbClr val="0F1115"/>
                </a:solidFill>
                <a:effectLst/>
              </a:rPr>
              <a:t>Dezan</a:t>
            </a: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 Shira &amp; Associates. (2023). India Expands Industrial Cooperation with the Eurasian Economic Union. </a:t>
            </a:r>
            <a:r>
              <a:rPr lang="en-US" sz="8800" b="0" i="1" u="none" strike="noStrike" dirty="0">
                <a:solidFill>
                  <a:srgbClr val="0F1115"/>
                </a:solidFill>
                <a:effectLst/>
              </a:rPr>
              <a:t>India Briefing</a:t>
            </a: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. Retrieved from </a:t>
            </a:r>
            <a:r>
              <a:rPr lang="en-US" sz="8800" b="0" i="0" u="none" strike="noStrike" dirty="0">
                <a:solidFill>
                  <a:srgbClr val="0F1115"/>
                </a:solidFill>
                <a:effectLst/>
                <a:hlinkClick r:id="rId2"/>
              </a:rPr>
              <a:t>https://www.india-briefing.com</a:t>
            </a:r>
            <a:endParaRPr lang="en-US" sz="8800" b="0" i="0" u="none" strike="noStrike" dirty="0">
              <a:solidFill>
                <a:srgbClr val="0F1115"/>
              </a:solidFill>
              <a:effectLst/>
            </a:endParaRP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European Commission. (2021). </a:t>
            </a:r>
            <a:r>
              <a:rPr lang="en-US" sz="8800" b="0" i="1" u="none" strike="noStrike" dirty="0">
                <a:solidFill>
                  <a:srgbClr val="0F1115"/>
                </a:solidFill>
                <a:effectLst/>
              </a:rPr>
              <a:t>Rules of Origin for Preferential Trade Agreements: Pan-Euro-Mediterranean Cumulation Zone</a:t>
            </a:r>
            <a:r>
              <a:rPr lang="en-US" sz="8800" b="0" i="0" u="none" strike="noStrike" dirty="0">
                <a:solidFill>
                  <a:srgbClr val="0F1115"/>
                </a:solidFill>
                <a:effectLst/>
              </a:rPr>
              <a:t>. Directorate-General for Trade.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9692358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40480" y="2753359"/>
            <a:ext cx="4094480" cy="90900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+mn-lt"/>
              </a:rPr>
              <a:t>Thank you!</a:t>
            </a: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321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2181"/>
    </mc:Choice>
    <mc:Fallback xmlns="">
      <p:transition spd="slow" advTm="362181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896</TotalTime>
  <Words>2087</Words>
  <Application>Microsoft Macintosh PowerPoint</Application>
  <PresentationFormat>Widescreen</PresentationFormat>
  <Paragraphs>282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quote-cjk-patch</vt:lpstr>
      <vt:lpstr>Wingdings</vt:lpstr>
      <vt:lpstr>Тема Office</vt:lpstr>
      <vt:lpstr>International Trade and Policy</vt:lpstr>
      <vt:lpstr>Agenda</vt:lpstr>
      <vt:lpstr>Why Do Countries Integrate?</vt:lpstr>
      <vt:lpstr>The Spectrum of Integration</vt:lpstr>
      <vt:lpstr>Key Terminology</vt:lpstr>
      <vt:lpstr>Type 1 – Preferential Trade Agreement (PTA)</vt:lpstr>
      <vt:lpstr>Type 2 – Free Trade Area (FTA)</vt:lpstr>
      <vt:lpstr>Type 3 – Customs Union</vt:lpstr>
      <vt:lpstr>Type 4 – Common Market</vt:lpstr>
      <vt:lpstr>Type 5 – Economic Union</vt:lpstr>
      <vt:lpstr>Type 6 – Political Union</vt:lpstr>
      <vt:lpstr>Visual Summary – Depth of Integration</vt:lpstr>
      <vt:lpstr>Why Not Just Jump to Political Union?</vt:lpstr>
      <vt:lpstr>Regional Integration in the World</vt:lpstr>
      <vt:lpstr>Checkpoint – Activity</vt:lpstr>
      <vt:lpstr>Section 3: Trade Creation vs. Trade Diversion The Core Welfare Question</vt:lpstr>
      <vt:lpstr>Trade Creation (Good)</vt:lpstr>
      <vt:lpstr>Trade Diversion (Potentially Bad)</vt:lpstr>
      <vt:lpstr>Visual Comparison</vt:lpstr>
      <vt:lpstr>Net Effect on a Country</vt:lpstr>
      <vt:lpstr>Section 4: Rules of Origin (RoO) What Are Rules of Origin?</vt:lpstr>
      <vt:lpstr>Types of Rules of Origin</vt:lpstr>
      <vt:lpstr>The “Spaghetti Bowl” Effect</vt:lpstr>
      <vt:lpstr>Costs and Benefits of RoO</vt:lpstr>
      <vt:lpstr>Real-World Example – USMCA Auto RoO</vt:lpstr>
      <vt:lpstr>Deep vs. Shallow Agreements Definition </vt:lpstr>
      <vt:lpstr>The Deepening Trend</vt:lpstr>
      <vt:lpstr>Examples of Deep Provisions</vt:lpstr>
      <vt:lpstr>Why Deep Integration Matters</vt:lpstr>
      <vt:lpstr>Shallow vs. Deep – Comparison</vt:lpstr>
      <vt:lpstr>Section 6: Case Study 1 – European Union EU – The Most Integrated Bloc</vt:lpstr>
      <vt:lpstr>EU’s Deep Integration Features</vt:lpstr>
      <vt:lpstr>Trade Creation vs. Diversion in EU</vt:lpstr>
      <vt:lpstr>Rules of Origin in EU</vt:lpstr>
      <vt:lpstr>Challenges to EU Model</vt:lpstr>
      <vt:lpstr>Section 7: Case Study 2 – Eurasian Economic Union EAEU – Overview</vt:lpstr>
      <vt:lpstr>Level of Integration</vt:lpstr>
      <vt:lpstr>Trade Creation and RoO in EAEU</vt:lpstr>
      <vt:lpstr>EAEU vs. EU – Key Differences</vt:lpstr>
      <vt:lpstr>Conclusion and Key Takeaways</vt:lpstr>
      <vt:lpstr>References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Trade and Policy</dc:title>
  <dc:creator>Mubin Abduvaliev</dc:creator>
  <cp:lastModifiedBy>Mubinzhon Abduvaliev</cp:lastModifiedBy>
  <cp:revision>63</cp:revision>
  <dcterms:created xsi:type="dcterms:W3CDTF">2026-04-08T09:08:22Z</dcterms:created>
  <dcterms:modified xsi:type="dcterms:W3CDTF">2026-05-08T18:54:24Z</dcterms:modified>
</cp:coreProperties>
</file>