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5"/>
  </p:notesMasterIdLst>
  <p:sldIdLst>
    <p:sldId id="256" r:id="rId2"/>
    <p:sldId id="326" r:id="rId3"/>
    <p:sldId id="327" r:id="rId4"/>
    <p:sldId id="328" r:id="rId5"/>
    <p:sldId id="329" r:id="rId6"/>
    <p:sldId id="330" r:id="rId7"/>
    <p:sldId id="331" r:id="rId8"/>
    <p:sldId id="332" r:id="rId9"/>
    <p:sldId id="333" r:id="rId10"/>
    <p:sldId id="334" r:id="rId11"/>
    <p:sldId id="335" r:id="rId12"/>
    <p:sldId id="336" r:id="rId13"/>
    <p:sldId id="337" r:id="rId14"/>
    <p:sldId id="338" r:id="rId15"/>
    <p:sldId id="339" r:id="rId16"/>
    <p:sldId id="340" r:id="rId17"/>
    <p:sldId id="341" r:id="rId18"/>
    <p:sldId id="342" r:id="rId19"/>
    <p:sldId id="343" r:id="rId20"/>
    <p:sldId id="358" r:id="rId21"/>
    <p:sldId id="344" r:id="rId22"/>
    <p:sldId id="345" r:id="rId23"/>
    <p:sldId id="346" r:id="rId24"/>
    <p:sldId id="347" r:id="rId25"/>
    <p:sldId id="348" r:id="rId26"/>
    <p:sldId id="349" r:id="rId27"/>
    <p:sldId id="350" r:id="rId28"/>
    <p:sldId id="351" r:id="rId29"/>
    <p:sldId id="352" r:id="rId30"/>
    <p:sldId id="353" r:id="rId31"/>
    <p:sldId id="354" r:id="rId32"/>
    <p:sldId id="355" r:id="rId33"/>
    <p:sldId id="356" r:id="rId34"/>
    <p:sldId id="357" r:id="rId35"/>
    <p:sldId id="360" r:id="rId36"/>
    <p:sldId id="361" r:id="rId37"/>
    <p:sldId id="362" r:id="rId38"/>
    <p:sldId id="363" r:id="rId39"/>
    <p:sldId id="369" r:id="rId40"/>
    <p:sldId id="359" r:id="rId41"/>
    <p:sldId id="364" r:id="rId42"/>
    <p:sldId id="367" r:id="rId43"/>
    <p:sldId id="288" r:id="rId44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A111915-BE36-4E01-A7E5-04B1672EAD32}" styleName="Светлый стиль 2 — акцент 5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</a:tcStyle>
    </a:band1H>
    <a:band1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1V>
    <a:band2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5"/>
        </a:fillRef>
      </a:tcStyle>
    </a:firstRow>
  </a:tblStyle>
  <a:tblStyle styleId="{69012ECD-51FC-41F1-AA8D-1B2483CD663E}" styleName="Светлый стиль 2 — акцент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B301B821-A1FF-4177-AEE7-76D212191A09}" styleName="Средний стиль 1 — акцент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  <a:tblStyle styleId="{BC89EF96-8CEA-46FF-86C4-4CE0E7609802}" styleName="Светлый стиль 3 — акцент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16D9F66E-5EB9-4882-86FB-DCBF35E3C3E4}" styleName="Средний стиль 4 — акцент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6"/>
              </a:solidFill>
            </a:ln>
          </a:top>
        </a:tcBdr>
        <a:fill>
          <a:solidFill>
            <a:schemeClr val="accent6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6">
              <a:tint val="20000"/>
            </a:schemeClr>
          </a:solidFill>
        </a:fill>
      </a:tcStyle>
    </a:firstRow>
  </a:tblStyle>
  <a:tblStyle styleId="{93296810-A885-4BE3-A3E7-6D5BEEA58F35}" styleName="Средний стиль 2 — акцент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00A15C55-8517-42AA-B614-E9B94910E393}" styleName="Средний стиль 2 — акцент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22838BEF-8BB2-4498-84A7-C5851F593DF1}" styleName="Средний стиль 4 — акцент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  <a:tblStyle styleId="{BDBED569-4797-4DF1-A0F4-6AAB3CD982D8}" styleName="Светлый стиль 3 — акцент 5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775DCB02-9BB8-47FD-8907-85C794F793BA}" styleName="Стиль из темы 1 - акцент 4">
    <a:tblBg>
      <a:fillRef idx="2">
        <a:schemeClr val="accent4"/>
      </a:fillRef>
      <a:effectRef idx="1">
        <a:schemeClr val="accent4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Ref idx="1">
              <a:schemeClr val="accent4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  <a:fill>
          <a:solidFill>
            <a:schemeClr val="accent4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4"/>
            </a:lnRef>
          </a:left>
          <a:right>
            <a:lnRef idx="2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2">
              <a:schemeClr val="accent4"/>
            </a:lnRef>
          </a:top>
          <a:bottom>
            <a:lnRef idx="2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firstRow>
  </a:tblStyle>
  <a:tblStyle styleId="{C4B1156A-380E-4F78-BDF5-A606A8083BF9}" styleName="Средний стиль 4 — акцент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4"/>
              </a:solidFill>
            </a:ln>
          </a:top>
        </a:tcBdr>
        <a:fill>
          <a:solidFill>
            <a:schemeClr val="accent4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4">
              <a:tint val="20000"/>
            </a:schemeClr>
          </a:solidFill>
        </a:fill>
      </a:tcStyle>
    </a:firstRow>
  </a:tblStyle>
  <a:tblStyle styleId="{21E4AEA4-8DFA-4A89-87EB-49C32662AFE0}" styleName="Средний стиль 2 — акцент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69CF1AB2-1976-4502-BF36-3FF5EA218861}" styleName="Средний стиль 4 — акцент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  <a:tblStyle styleId="{ED083AE6-46FA-4A59-8FB0-9F97EB10719F}" styleName="Светлый стиль 3 — акцент 4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  <a:tblStyle styleId="{FABFCF23-3B69-468F-B69F-88F6DE6A72F2}" styleName="Средний стиль 1 — акцент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5">
              <a:tint val="20000"/>
            </a:schemeClr>
          </a:solidFill>
        </a:fill>
      </a:tcStyle>
    </a:band1H>
    <a:band1V>
      <a:tcStyle>
        <a:tcBdr/>
        <a:fill>
          <a:solidFill>
            <a:schemeClr val="accent5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Row>
  </a:tblStyle>
  <a:tblStyle styleId="{9DCAF9ED-07DC-4A11-8D7F-57B35C25682E}" styleName="Средний стиль 1 — акцент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2">
              <a:tint val="20000"/>
            </a:schemeClr>
          </a:solidFill>
        </a:fill>
      </a:tcStyle>
    </a:band1H>
    <a:band1V>
      <a:tcStyle>
        <a:tcBdr/>
        <a:fill>
          <a:solidFill>
            <a:schemeClr val="accent2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E8B1032C-EA38-4F05-BA0D-38AFFFC7BED3}" styleName="Светлый стиль 3 — акцент 6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1E171933-4619-4E11-9A3F-F7608DF75F80}" styleName="Средний стиль 1 — акцент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4">
              <a:tint val="20000"/>
            </a:schemeClr>
          </a:solidFill>
        </a:fill>
      </a:tcStyle>
    </a:band1H>
    <a:band1V>
      <a:tcStyle>
        <a:tcBdr/>
        <a:fill>
          <a:solidFill>
            <a:schemeClr val="accent4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Row>
  </a:tblStyle>
  <a:tblStyle styleId="{1FECB4D8-DB02-4DC6-A0A2-4F2EBAE1DC90}" styleName="Средний стиль 1 — акцент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3">
              <a:tint val="20000"/>
            </a:schemeClr>
          </a:solidFill>
        </a:fill>
      </a:tcStyle>
    </a:band1H>
    <a:band1V>
      <a:tcStyle>
        <a:tcBdr/>
        <a:fill>
          <a:solidFill>
            <a:schemeClr val="accent3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Row>
  </a:tblStyle>
  <a:tblStyle styleId="{10A1B5D5-9B99-4C35-A422-299274C87663}" styleName="Средний стиль 1 — акцент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6">
              <a:tint val="20000"/>
            </a:schemeClr>
          </a:solidFill>
        </a:fill>
      </a:tcStyle>
    </a:band1H>
    <a:band1V>
      <a:tcStyle>
        <a:tcBdr/>
        <a:fill>
          <a:solidFill>
            <a:schemeClr val="accent6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616DA210-FB5B-4158-B5E0-FEB733F419BA}" styleName="Light Style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5DA37D80-6434-44D0-A028-1B22A696006F}" styleName="Light Style 3 - Accent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8799B23B-EC83-4686-B30A-512413B5E67A}" styleName="Light Style 3 - Accent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115" autoAdjust="0"/>
    <p:restoredTop sz="95103" autoAdjust="0"/>
  </p:normalViewPr>
  <p:slideViewPr>
    <p:cSldViewPr snapToGrid="0">
      <p:cViewPr varScale="1">
        <p:scale>
          <a:sx n="92" d="100"/>
          <a:sy n="92" d="100"/>
        </p:scale>
        <p:origin x="72" y="16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theme" Target="theme/theme1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C1FE8DA-0018-4E74-AB22-56E0220E7ED5}" type="datetimeFigureOut">
              <a:rPr lang="ru-RU" smtClean="0"/>
              <a:t>18.05.2026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AA6FE74-217E-4111-98C5-79974013B16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6159749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B45A6A-705B-44EC-858A-AFF2DCDF3D20}" type="datetimeFigureOut">
              <a:rPr lang="ru-RU" smtClean="0"/>
              <a:t>18.05.2026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9FA200-7661-4625-8ABC-F377DD5FE6C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1569466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B45A6A-705B-44EC-858A-AFF2DCDF3D20}" type="datetimeFigureOut">
              <a:rPr lang="ru-RU" smtClean="0"/>
              <a:t>18.05.2026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9FA200-7661-4625-8ABC-F377DD5FE6C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2491096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B45A6A-705B-44EC-858A-AFF2DCDF3D20}" type="datetimeFigureOut">
              <a:rPr lang="ru-RU" smtClean="0"/>
              <a:t>18.05.2026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9FA200-7661-4625-8ABC-F377DD5FE6C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2596388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B45A6A-705B-44EC-858A-AFF2DCDF3D20}" type="datetimeFigureOut">
              <a:rPr lang="ru-RU" smtClean="0"/>
              <a:t>18.05.2026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9FA200-7661-4625-8ABC-F377DD5FE6C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2279699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B45A6A-705B-44EC-858A-AFF2DCDF3D20}" type="datetimeFigureOut">
              <a:rPr lang="ru-RU" smtClean="0"/>
              <a:t>18.05.2026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9FA200-7661-4625-8ABC-F377DD5FE6C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4446375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B45A6A-705B-44EC-858A-AFF2DCDF3D20}" type="datetimeFigureOut">
              <a:rPr lang="ru-RU" smtClean="0"/>
              <a:t>18.05.2026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9FA200-7661-4625-8ABC-F377DD5FE6C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3432202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B45A6A-705B-44EC-858A-AFF2DCDF3D20}" type="datetimeFigureOut">
              <a:rPr lang="ru-RU" smtClean="0"/>
              <a:t>18.05.2026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9FA200-7661-4625-8ABC-F377DD5FE6C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0351591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B45A6A-705B-44EC-858A-AFF2DCDF3D20}" type="datetimeFigureOut">
              <a:rPr lang="ru-RU" smtClean="0"/>
              <a:t>18.05.2026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9FA200-7661-4625-8ABC-F377DD5FE6C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6882119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B45A6A-705B-44EC-858A-AFF2DCDF3D20}" type="datetimeFigureOut">
              <a:rPr lang="ru-RU" smtClean="0"/>
              <a:t>18.05.2026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9FA200-7661-4625-8ABC-F377DD5FE6C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26225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B45A6A-705B-44EC-858A-AFF2DCDF3D20}" type="datetimeFigureOut">
              <a:rPr lang="ru-RU" smtClean="0"/>
              <a:t>18.05.2026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9FA200-7661-4625-8ABC-F377DD5FE6C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0645724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B45A6A-705B-44EC-858A-AFF2DCDF3D20}" type="datetimeFigureOut">
              <a:rPr lang="ru-RU" smtClean="0"/>
              <a:t>18.05.2026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9FA200-7661-4625-8ABC-F377DD5FE6C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2963642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EB45A6A-705B-44EC-858A-AFF2DCDF3D20}" type="datetimeFigureOut">
              <a:rPr lang="ru-RU" smtClean="0"/>
              <a:t>18.05.2026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09FA200-7661-4625-8ABC-F377DD5FE6C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7186251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hyperlink" Target="http://oe.cd/rdtax" TargetMode="External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pv-magazine.com/2025/01/17/global-solar-module-prices-mixed-on-varying-demand-expectations/" TargetMode="External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hyperlink" Target="https://finance.yahoo.com/quote/TSM/" TargetMode="External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452174" y="1042006"/>
            <a:ext cx="11224009" cy="990917"/>
          </a:xfrm>
        </p:spPr>
        <p:txBody>
          <a:bodyPr>
            <a:noAutofit/>
          </a:bodyPr>
          <a:lstStyle/>
          <a:p>
            <a:r>
              <a:rPr lang="en-US" sz="5400" b="1" dirty="0">
                <a:latin typeface="+mn-lt"/>
                <a:cs typeface="Arial" panose="020B0604020202020204" pitchFamily="34" charset="0"/>
              </a:rPr>
              <a:t>International Trade and Policy</a:t>
            </a:r>
            <a:endParaRPr lang="ru-RU" sz="5400" dirty="0">
              <a:latin typeface="+mn-lt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099632" y="2337104"/>
            <a:ext cx="9929091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0000"/>
              </a:lnSpc>
            </a:pPr>
            <a:r>
              <a:rPr lang="en-US" altLang="ko-KR" sz="3200" b="1" dirty="0">
                <a:solidFill>
                  <a:srgbClr val="0070C0"/>
                </a:solidFill>
                <a:cs typeface="Arial" panose="020B0604020202020204" pitchFamily="34" charset="0"/>
              </a:rPr>
              <a:t>WEEK 9</a:t>
            </a:r>
            <a:r>
              <a:rPr lang="en-US" altLang="ko-KR" sz="3200" dirty="0">
                <a:solidFill>
                  <a:srgbClr val="0070C0"/>
                </a:solidFill>
                <a:cs typeface="Arial" panose="020B0604020202020204" pitchFamily="34" charset="0"/>
              </a:rPr>
              <a:t> </a:t>
            </a:r>
            <a:r>
              <a:rPr lang="en-US" altLang="ko-KR" sz="3200" dirty="0">
                <a:cs typeface="Arial" panose="020B0604020202020204" pitchFamily="34" charset="0"/>
              </a:rPr>
              <a:t>– </a:t>
            </a:r>
            <a:r>
              <a:rPr lang="en-US" sz="3200" b="1" i="0" u="none" strike="noStrike" dirty="0">
                <a:solidFill>
                  <a:srgbClr val="0F1115"/>
                </a:solidFill>
                <a:effectLst/>
                <a:cs typeface="Times New Roman" panose="02020603050405020304" pitchFamily="18" charset="0"/>
              </a:rPr>
              <a:t>Strategic Trade Policy and Global Oligopolies</a:t>
            </a:r>
            <a:endParaRPr lang="ko-KR" altLang="en-US" sz="3200" b="1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2787748" y="3359065"/>
            <a:ext cx="6096000" cy="1015663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University: </a:t>
            </a:r>
            <a:r>
              <a:rPr lang="en-US" altLang="ko-KR" sz="2000" b="1" dirty="0">
                <a:latin typeface="Arial" panose="020B0604020202020204" pitchFamily="34" charset="0"/>
                <a:cs typeface="Arial" panose="020B0604020202020204" pitchFamily="34" charset="0"/>
              </a:rPr>
              <a:t>Tajik State University of Commerce</a:t>
            </a:r>
          </a:p>
          <a:p>
            <a:pPr algn="ctr">
              <a:lnSpc>
                <a:spcPct val="150000"/>
              </a:lnSpc>
            </a:pP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Lecturer: </a:t>
            </a:r>
            <a:r>
              <a:rPr lang="en-US" altLang="ko-KR" sz="2000" b="1" dirty="0">
                <a:latin typeface="Arial" panose="020B0604020202020204" pitchFamily="34" charset="0"/>
                <a:cs typeface="Arial" panose="020B0604020202020204" pitchFamily="34" charset="0"/>
              </a:rPr>
              <a:t>Abduvaliev </a:t>
            </a:r>
            <a:r>
              <a:rPr lang="en-US" altLang="ko-KR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Mubinzhon</a:t>
            </a:r>
            <a:r>
              <a:rPr lang="en-US" altLang="ko-KR" sz="2000" b="1" dirty="0">
                <a:latin typeface="Arial" panose="020B0604020202020204" pitchFamily="34" charset="0"/>
                <a:cs typeface="Arial" panose="020B0604020202020204" pitchFamily="34" charset="0"/>
              </a:rPr>
              <a:t>, PhD </a:t>
            </a:r>
          </a:p>
        </p:txBody>
      </p:sp>
    </p:spTree>
    <p:extLst>
      <p:ext uri="{BB962C8B-B14F-4D97-AF65-F5344CB8AC3E}">
        <p14:creationId xmlns:p14="http://schemas.microsoft.com/office/powerpoint/2010/main" val="13177280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4313"/>
    </mc:Choice>
    <mc:Fallback xmlns="">
      <p:transition spd="slow" advTm="54313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854653"/>
            <a:ext cx="10515600" cy="650875"/>
          </a:xfrm>
        </p:spPr>
        <p:txBody>
          <a:bodyPr>
            <a:normAutofit/>
          </a:bodyPr>
          <a:lstStyle/>
          <a:p>
            <a:r>
              <a:rPr lang="en-BZ" sz="3600" b="1" dirty="0">
                <a:latin typeface="+mn-lt"/>
              </a:rPr>
              <a:t>Agenda</a:t>
            </a:r>
            <a:endParaRPr lang="en-BZ" b="1" dirty="0">
              <a:latin typeface="+mn-lt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1838035"/>
            <a:ext cx="7502236" cy="4144963"/>
          </a:xfrm>
        </p:spPr>
        <p:txBody>
          <a:bodyPr>
            <a:normAutofit/>
          </a:bodyPr>
          <a:lstStyle/>
          <a:p>
            <a:pPr algn="l">
              <a:buFont typeface="Arial" panose="020B0604020202020204" pitchFamily="34" charset="0"/>
              <a:buChar char="•"/>
            </a:pPr>
            <a:r>
              <a:rPr lang="en-US" b="0" i="0" u="none" strike="noStrike" dirty="0">
                <a:solidFill>
                  <a:srgbClr val="0F1115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Part 1: Foundations of Strategic Trade Policy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US" b="0" i="0" u="none" strike="noStrike" dirty="0">
                <a:solidFill>
                  <a:srgbClr val="0F1115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Part 2: Global Oligopolies &amp; Game Theory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US" b="0" i="0" u="none" strike="noStrike" dirty="0">
                <a:solidFill>
                  <a:srgbClr val="0F1115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Part 3: The Boeing-Airbus Case Study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US" b="0" i="0" u="none" strike="noStrike" dirty="0">
                <a:solidFill>
                  <a:srgbClr val="0F1115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Part 4: Subsidies, R&amp;D, and Open Economy Implications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US" b="0" i="0" u="none" strike="noStrike" dirty="0">
                <a:solidFill>
                  <a:srgbClr val="0F1115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Part 5: WTO Rules and Subsidy Disputes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US" b="0" i="0" u="none" strike="noStrike" dirty="0">
                <a:solidFill>
                  <a:srgbClr val="0F1115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Part 6: Conclusions &amp; Policy Debates</a:t>
            </a:r>
          </a:p>
        </p:txBody>
      </p:sp>
    </p:spTree>
    <p:extLst>
      <p:ext uri="{BB962C8B-B14F-4D97-AF65-F5344CB8AC3E}">
        <p14:creationId xmlns:p14="http://schemas.microsoft.com/office/powerpoint/2010/main" val="25992803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7598"/>
    </mc:Choice>
    <mc:Fallback xmlns="">
      <p:transition spd="slow" advTm="47598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854653"/>
            <a:ext cx="10515600" cy="650875"/>
          </a:xfrm>
        </p:spPr>
        <p:txBody>
          <a:bodyPr>
            <a:normAutofit/>
          </a:bodyPr>
          <a:lstStyle/>
          <a:p>
            <a:r>
              <a:rPr lang="en-US" sz="3600" b="1" i="0" u="none" strike="noStrike" dirty="0">
                <a:solidFill>
                  <a:srgbClr val="0F1115"/>
                </a:solidFill>
                <a:effectLst/>
                <a:latin typeface="+mn-lt"/>
              </a:rPr>
              <a:t>What is Strategic Trade Policy?</a:t>
            </a:r>
            <a:endParaRPr lang="en-BZ" sz="3600" b="1" dirty="0">
              <a:latin typeface="+mn-lt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1838035"/>
            <a:ext cx="7502236" cy="4144963"/>
          </a:xfrm>
        </p:spPr>
        <p:txBody>
          <a:bodyPr>
            <a:normAutofit/>
          </a:bodyPr>
          <a:lstStyle/>
          <a:p>
            <a:pPr algn="l">
              <a:buFont typeface="Arial" panose="020B0604020202020204" pitchFamily="34" charset="0"/>
              <a:buChar char="•"/>
            </a:pPr>
            <a:r>
              <a:rPr lang="en-US" b="1" i="0" u="none" strike="noStrike" dirty="0">
                <a:solidFill>
                  <a:srgbClr val="FF0000"/>
                </a:solidFill>
                <a:effectLst/>
                <a:latin typeface="quote-cjk-patch"/>
              </a:rPr>
              <a:t>Definition</a:t>
            </a:r>
            <a:r>
              <a:rPr lang="en-US" b="0" i="0" u="none" strike="noStrike" dirty="0">
                <a:solidFill>
                  <a:srgbClr val="0F1115"/>
                </a:solidFill>
                <a:effectLst/>
                <a:latin typeface="quote-cjk-patch"/>
              </a:rPr>
              <a:t>: Government policies designed to shift economic rents from foreign to domestic firms in imperfectly competitive global markets.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US" b="0" i="0" u="none" strike="noStrike" dirty="0">
                <a:solidFill>
                  <a:srgbClr val="0F1115"/>
                </a:solidFill>
                <a:effectLst/>
                <a:latin typeface="quote-cjk-patch"/>
              </a:rPr>
              <a:t>Key departure from traditional trade theory (comparative advantage).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US" b="0" i="0" u="none" strike="noStrike" dirty="0">
                <a:solidFill>
                  <a:srgbClr val="0F1115"/>
                </a:solidFill>
                <a:effectLst/>
                <a:latin typeface="quote-cjk-patch"/>
              </a:rPr>
              <a:t>Focus on </a:t>
            </a:r>
            <a:r>
              <a:rPr lang="en-US" b="1" i="0" u="none" strike="noStrike" dirty="0">
                <a:solidFill>
                  <a:srgbClr val="0F1115"/>
                </a:solidFill>
                <a:effectLst/>
                <a:latin typeface="quote-cjk-patch"/>
              </a:rPr>
              <a:t>oligopolistic</a:t>
            </a:r>
            <a:r>
              <a:rPr lang="en-US" b="0" i="0" u="none" strike="noStrike" dirty="0">
                <a:solidFill>
                  <a:srgbClr val="0F1115"/>
                </a:solidFill>
                <a:effectLst/>
                <a:latin typeface="quote-cjk-patch"/>
              </a:rPr>
              <a:t> industries (high barriers, few firms, supernormal profits).</a:t>
            </a:r>
          </a:p>
          <a:p>
            <a:pPr marL="0" indent="0" algn="l">
              <a:buNone/>
            </a:pPr>
            <a:endParaRPr lang="en-US" b="0" i="0" u="none" strike="noStrike" dirty="0">
              <a:solidFill>
                <a:srgbClr val="0F1115"/>
              </a:solidFill>
              <a:effectLst/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801575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7598"/>
    </mc:Choice>
    <mc:Fallback xmlns="">
      <p:transition spd="slow" advTm="47598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662567"/>
            <a:ext cx="10515600" cy="650875"/>
          </a:xfrm>
        </p:spPr>
        <p:txBody>
          <a:bodyPr>
            <a:normAutofit/>
          </a:bodyPr>
          <a:lstStyle/>
          <a:p>
            <a:r>
              <a:rPr lang="en-US" sz="3600" b="1" i="0" u="none" strike="noStrike" dirty="0">
                <a:solidFill>
                  <a:srgbClr val="0F1115"/>
                </a:solidFill>
                <a:effectLst/>
                <a:latin typeface="+mn-lt"/>
              </a:rPr>
              <a:t>The Traditional View vs. Strategic View</a:t>
            </a:r>
            <a:endParaRPr lang="en-BZ" sz="3600" b="1" dirty="0">
              <a:latin typeface="+mn-lt"/>
            </a:endParaRP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79816199-222A-9A8D-95C7-192222E7047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74381825"/>
              </p:ext>
            </p:extLst>
          </p:nvPr>
        </p:nvGraphicFramePr>
        <p:xfrm>
          <a:off x="838200" y="1360449"/>
          <a:ext cx="9197898" cy="3711126"/>
        </p:xfrm>
        <a:graphic>
          <a:graphicData uri="http://schemas.openxmlformats.org/drawingml/2006/table">
            <a:tbl>
              <a:tblPr>
                <a:tableStyleId>{BDBED569-4797-4DF1-A0F4-6AAB3CD982D8}</a:tableStyleId>
              </a:tblPr>
              <a:tblGrid>
                <a:gridCol w="1763824">
                  <a:extLst>
                    <a:ext uri="{9D8B030D-6E8A-4147-A177-3AD203B41FA5}">
                      <a16:colId xmlns:a16="http://schemas.microsoft.com/office/drawing/2014/main" val="2942747389"/>
                    </a:ext>
                  </a:extLst>
                </a:gridCol>
                <a:gridCol w="2848130">
                  <a:extLst>
                    <a:ext uri="{9D8B030D-6E8A-4147-A177-3AD203B41FA5}">
                      <a16:colId xmlns:a16="http://schemas.microsoft.com/office/drawing/2014/main" val="1270044769"/>
                    </a:ext>
                  </a:extLst>
                </a:gridCol>
                <a:gridCol w="4585944">
                  <a:extLst>
                    <a:ext uri="{9D8B030D-6E8A-4147-A177-3AD203B41FA5}">
                      <a16:colId xmlns:a16="http://schemas.microsoft.com/office/drawing/2014/main" val="4074571932"/>
                    </a:ext>
                  </a:extLst>
                </a:gridCol>
              </a:tblGrid>
              <a:tr h="602166">
                <a:tc>
                  <a:txBody>
                    <a:bodyPr/>
                    <a:lstStyle/>
                    <a:p>
                      <a:r>
                        <a:rPr lang="en-US" b="1" dirty="0">
                          <a:effectLst/>
                        </a:rPr>
                        <a:t>Feature</a:t>
                      </a:r>
                      <a:endParaRPr lang="en-US" dirty="0">
                        <a:effectLst/>
                        <a:latin typeface="Google Sans Text"/>
                      </a:endParaRPr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b="1" dirty="0">
                          <a:effectLst/>
                        </a:rPr>
                        <a:t>Traditional (Smith/Ricardo)</a:t>
                      </a:r>
                      <a:endParaRPr lang="en-US" dirty="0">
                        <a:effectLst/>
                        <a:latin typeface="Google Sans Text"/>
                      </a:endParaRPr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b="1" dirty="0">
                          <a:effectLst/>
                        </a:rPr>
                        <a:t>Strategic (Brander &amp; Spencer)</a:t>
                      </a:r>
                      <a:endParaRPr lang="en-US" dirty="0">
                        <a:effectLst/>
                        <a:latin typeface="Google Sans Text"/>
                      </a:endParaRPr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68636167"/>
                  </a:ext>
                </a:extLst>
              </a:tr>
              <a:tr h="837245">
                <a:tc>
                  <a:txBody>
                    <a:bodyPr/>
                    <a:lstStyle/>
                    <a:p>
                      <a:r>
                        <a:rPr lang="en-US" b="1">
                          <a:effectLst/>
                        </a:rPr>
                        <a:t>Market Structure</a:t>
                      </a:r>
                      <a:endParaRPr lang="en-US">
                        <a:effectLst/>
                        <a:latin typeface="Google Sans Tex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b="1">
                          <a:effectLst/>
                        </a:rPr>
                        <a:t>Perfect Competition</a:t>
                      </a:r>
                      <a:r>
                        <a:rPr lang="en-US">
                          <a:effectLst/>
                        </a:rPr>
                        <a:t>: Many small firms, no one controls the price.</a:t>
                      </a:r>
                      <a:endParaRPr lang="en-US">
                        <a:effectLst/>
                        <a:latin typeface="Google Sans Tex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b="1">
                          <a:effectLst/>
                        </a:rPr>
                        <a:t>Oligopoly</a:t>
                      </a:r>
                      <a:r>
                        <a:rPr lang="en-US">
                          <a:effectLst/>
                        </a:rPr>
                        <a:t>: A few giant firms dominate (e.g., Boeing vs. Airbus).</a:t>
                      </a:r>
                      <a:endParaRPr lang="en-US">
                        <a:effectLst/>
                        <a:latin typeface="Google Sans Text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824197487"/>
                  </a:ext>
                </a:extLst>
              </a:tr>
              <a:tr h="586071">
                <a:tc>
                  <a:txBody>
                    <a:bodyPr/>
                    <a:lstStyle/>
                    <a:p>
                      <a:r>
                        <a:rPr lang="en-US" b="1" dirty="0">
                          <a:effectLst/>
                        </a:rPr>
                        <a:t>Core Assumption</a:t>
                      </a:r>
                      <a:endParaRPr lang="en-US" dirty="0">
                        <a:effectLst/>
                        <a:latin typeface="Google Sans Tex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>
                          <a:effectLst/>
                        </a:rPr>
                        <a:t>Markets are self-correcting and inherently efficient.</a:t>
                      </a:r>
                      <a:endParaRPr lang="en-US">
                        <a:effectLst/>
                        <a:latin typeface="Google Sans Tex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>
                          <a:effectLst/>
                        </a:rPr>
                        <a:t>Markets are imperfect; firms have "market power" and earn excess profits (rents).</a:t>
                      </a:r>
                      <a:endParaRPr lang="en-US">
                        <a:effectLst/>
                        <a:latin typeface="Google Sans Text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231430205"/>
                  </a:ext>
                </a:extLst>
              </a:tr>
              <a:tr h="837245">
                <a:tc>
                  <a:txBody>
                    <a:bodyPr/>
                    <a:lstStyle/>
                    <a:p>
                      <a:r>
                        <a:rPr lang="en-US" b="1">
                          <a:effectLst/>
                        </a:rPr>
                        <a:t>Government Role</a:t>
                      </a:r>
                      <a:endParaRPr lang="en-US">
                        <a:effectLst/>
                        <a:latin typeface="Google Sans Tex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b="1">
                          <a:effectLst/>
                        </a:rPr>
                        <a:t>Laissez-faire</a:t>
                      </a:r>
                      <a:r>
                        <a:rPr lang="en-US">
                          <a:effectLst/>
                        </a:rPr>
                        <a:t>: Hands-off approach; intervention causes "deadweight loss."</a:t>
                      </a:r>
                      <a:endParaRPr lang="en-US">
                        <a:effectLst/>
                        <a:latin typeface="Google Sans Tex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b="1">
                          <a:effectLst/>
                        </a:rPr>
                        <a:t>Active Partner</a:t>
                      </a:r>
                      <a:r>
                        <a:rPr lang="en-US">
                          <a:effectLst/>
                        </a:rPr>
                        <a:t>: Intervention (subsidies) can shift profits from foreign firms to domestic ones.</a:t>
                      </a:r>
                      <a:endParaRPr lang="en-US">
                        <a:effectLst/>
                        <a:latin typeface="Google Sans Text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932868567"/>
                  </a:ext>
                </a:extLst>
              </a:tr>
              <a:tr h="586071">
                <a:tc>
                  <a:txBody>
                    <a:bodyPr/>
                    <a:lstStyle/>
                    <a:p>
                      <a:r>
                        <a:rPr lang="en-US" b="1">
                          <a:effectLst/>
                        </a:rPr>
                        <a:t>Policy Goal</a:t>
                      </a:r>
                      <a:endParaRPr lang="en-US">
                        <a:effectLst/>
                        <a:latin typeface="Google Sans Tex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>
                          <a:effectLst/>
                        </a:rPr>
                        <a:t>Maximize global efficiency and consumer surplus.</a:t>
                      </a:r>
                      <a:endParaRPr lang="en-US">
                        <a:effectLst/>
                        <a:latin typeface="Google Sans Tex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b="1" dirty="0">
                          <a:effectLst/>
                        </a:rPr>
                        <a:t>Profit Shifting</a:t>
                      </a:r>
                      <a:r>
                        <a:rPr lang="en-US" dirty="0">
                          <a:effectLst/>
                        </a:rPr>
                        <a:t>: Capturing a larger slice of the global "profit pie."</a:t>
                      </a:r>
                      <a:endParaRPr lang="en-US" dirty="0">
                        <a:effectLst/>
                        <a:latin typeface="Google Sans Text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51434615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8788069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7598"/>
    </mc:Choice>
    <mc:Fallback xmlns="">
      <p:transition spd="slow" advTm="47598"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549564"/>
            <a:ext cx="10515600" cy="650875"/>
          </a:xfrm>
        </p:spPr>
        <p:txBody>
          <a:bodyPr>
            <a:normAutofit/>
          </a:bodyPr>
          <a:lstStyle/>
          <a:p>
            <a:r>
              <a:rPr lang="en-US" sz="3600" b="1" i="0" u="none" strike="noStrike" smtClean="0">
                <a:solidFill>
                  <a:srgbClr val="0F1115"/>
                </a:solidFill>
                <a:effectLst/>
                <a:latin typeface="quote-cjk-patch"/>
              </a:rPr>
              <a:t>Why Global Oligopolies Matter</a:t>
            </a:r>
            <a:endParaRPr lang="en-BZ" sz="3600" b="1" dirty="0">
              <a:latin typeface="+mn-lt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1384364"/>
            <a:ext cx="4770863" cy="4144963"/>
          </a:xfrm>
        </p:spPr>
        <p:txBody>
          <a:bodyPr>
            <a:normAutofit/>
          </a:bodyPr>
          <a:lstStyle/>
          <a:p>
            <a:pPr algn="l">
              <a:buFont typeface="Arial" panose="020B0604020202020204" pitchFamily="34" charset="0"/>
              <a:buChar char="•"/>
            </a:pPr>
            <a:r>
              <a:rPr lang="en-US" sz="2400" b="0" i="0" u="none" strike="noStrike" dirty="0">
                <a:solidFill>
                  <a:srgbClr val="0F1115"/>
                </a:solidFill>
                <a:effectLst/>
                <a:latin typeface="quote-cjk-patch"/>
              </a:rPr>
              <a:t>Industries: Aerospace, semiconductors, automobiles, pharmaceuticals.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US" sz="2400" b="0" i="0" u="none" strike="noStrike" dirty="0">
                <a:solidFill>
                  <a:srgbClr val="0F1115"/>
                </a:solidFill>
                <a:effectLst/>
                <a:latin typeface="quote-cjk-patch"/>
              </a:rPr>
              <a:t>Characteristics:</a:t>
            </a:r>
          </a:p>
          <a:p>
            <a:pPr lvl="1" algn="l">
              <a:buFont typeface="Wingdings" pitchFamily="2" charset="2"/>
              <a:buChar char="Ø"/>
            </a:pPr>
            <a:r>
              <a:rPr lang="en-US" b="0" i="0" u="none" strike="noStrike" dirty="0">
                <a:solidFill>
                  <a:srgbClr val="0F1115"/>
                </a:solidFill>
                <a:effectLst/>
                <a:latin typeface="quote-cjk-patch"/>
              </a:rPr>
              <a:t>High fixed costs &amp; economies of scale.</a:t>
            </a:r>
          </a:p>
          <a:p>
            <a:pPr lvl="1" algn="l">
              <a:buFont typeface="Wingdings" pitchFamily="2" charset="2"/>
              <a:buChar char="Ø"/>
            </a:pPr>
            <a:r>
              <a:rPr lang="en-US" b="0" i="0" u="none" strike="noStrike" dirty="0">
                <a:solidFill>
                  <a:srgbClr val="0F1115"/>
                </a:solidFill>
                <a:effectLst/>
                <a:latin typeface="quote-cjk-patch"/>
              </a:rPr>
              <a:t>Significant R&amp;D intensity.</a:t>
            </a:r>
          </a:p>
          <a:p>
            <a:pPr lvl="1" algn="l">
              <a:buFont typeface="Wingdings" pitchFamily="2" charset="2"/>
              <a:buChar char="Ø"/>
            </a:pPr>
            <a:r>
              <a:rPr lang="en-US" b="0" i="0" u="none" strike="noStrike" dirty="0">
                <a:solidFill>
                  <a:srgbClr val="0F1115"/>
                </a:solidFill>
                <a:effectLst/>
                <a:latin typeface="quote-cjk-patch"/>
              </a:rPr>
              <a:t>Strategic interdependence (firms react to rivals).</a:t>
            </a:r>
          </a:p>
          <a:p>
            <a:pPr marL="0" indent="0" algn="l">
              <a:buNone/>
            </a:pPr>
            <a:endParaRPr lang="en-US" b="0" i="0" u="none" strike="noStrike" dirty="0">
              <a:solidFill>
                <a:srgbClr val="0F1115"/>
              </a:solidFill>
              <a:effectLst/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B160E13-032E-BD21-7DC7-56C25BEA5DE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77054" y="1575023"/>
            <a:ext cx="5153720" cy="3388093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668B97AE-EAFE-799E-3302-572889E7DF40}"/>
              </a:ext>
            </a:extLst>
          </p:cNvPr>
          <p:cNvSpPr txBox="1"/>
          <p:nvPr/>
        </p:nvSpPr>
        <p:spPr>
          <a:xfrm>
            <a:off x="5893927" y="4963116"/>
            <a:ext cx="6098344" cy="37555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Bef>
                <a:spcPts val="1200"/>
              </a:spcBef>
              <a:spcAft>
                <a:spcPts val="1200"/>
              </a:spcAft>
            </a:pPr>
            <a:r>
              <a:rPr lang="en-US" sz="1800" i="1" dirty="0">
                <a:solidFill>
                  <a:srgbClr val="0F1115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Source: Created by the author </a:t>
            </a:r>
            <a:endParaRPr lang="ru-RU" sz="1600" i="1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5977054" y="1199471"/>
            <a:ext cx="460895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smtClean="0">
                <a:solidFill>
                  <a:srgbClr val="0F1115"/>
                </a:solidFill>
                <a:latin typeface="quote-cjk-patch"/>
              </a:rPr>
              <a:t>Figure 1. Global commercial aircraft market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5021044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7598"/>
    </mc:Choice>
    <mc:Fallback xmlns="">
      <p:transition spd="slow" advTm="47598"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854653"/>
            <a:ext cx="10515600" cy="650875"/>
          </a:xfrm>
        </p:spPr>
        <p:txBody>
          <a:bodyPr>
            <a:normAutofit/>
          </a:bodyPr>
          <a:lstStyle/>
          <a:p>
            <a:r>
              <a:rPr lang="en-US" sz="3600" b="1" i="0" u="none" strike="noStrike" dirty="0">
                <a:solidFill>
                  <a:srgbClr val="0F1115"/>
                </a:solidFill>
                <a:effectLst/>
                <a:latin typeface="+mn-lt"/>
              </a:rPr>
              <a:t>Key Economic Rents</a:t>
            </a:r>
            <a:endParaRPr lang="en-BZ" sz="3600" b="1" dirty="0">
              <a:latin typeface="+mn-lt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1838035"/>
            <a:ext cx="7502236" cy="4144963"/>
          </a:xfrm>
        </p:spPr>
        <p:txBody>
          <a:bodyPr>
            <a:normAutofit/>
          </a:bodyPr>
          <a:lstStyle/>
          <a:p>
            <a:pPr algn="l">
              <a:lnSpc>
                <a:spcPct val="150000"/>
              </a:lnSpc>
              <a:buFont typeface="Wingdings" pitchFamily="2" charset="2"/>
              <a:buChar char="ü"/>
            </a:pPr>
            <a:r>
              <a:rPr lang="en-US" sz="2600" b="1" i="0" u="none" strike="noStrike" dirty="0">
                <a:solidFill>
                  <a:srgbClr val="FF0000"/>
                </a:solidFill>
                <a:effectLst/>
              </a:rPr>
              <a:t>Definition</a:t>
            </a:r>
            <a:r>
              <a:rPr lang="en-US" sz="2600" b="0" i="0" u="none" strike="noStrike" dirty="0">
                <a:solidFill>
                  <a:srgbClr val="0F1115"/>
                </a:solidFill>
                <a:effectLst/>
              </a:rPr>
              <a:t>: Profits exceeding normal returns (above competitive level).</a:t>
            </a:r>
          </a:p>
          <a:p>
            <a:pPr algn="l">
              <a:lnSpc>
                <a:spcPct val="150000"/>
              </a:lnSpc>
              <a:buFont typeface="Wingdings" pitchFamily="2" charset="2"/>
              <a:buChar char="ü"/>
            </a:pPr>
            <a:r>
              <a:rPr lang="en-US" sz="2600" b="0" i="0" u="none" strike="noStrike" dirty="0">
                <a:solidFill>
                  <a:srgbClr val="0F1115"/>
                </a:solidFill>
                <a:effectLst/>
              </a:rPr>
              <a:t>In oligopolies, rents exist due to barriers to entry.</a:t>
            </a:r>
          </a:p>
          <a:p>
            <a:pPr algn="l">
              <a:lnSpc>
                <a:spcPct val="150000"/>
              </a:lnSpc>
              <a:buFont typeface="Wingdings" pitchFamily="2" charset="2"/>
              <a:buChar char="ü"/>
            </a:pPr>
            <a:r>
              <a:rPr lang="en-US" sz="2600" b="0" i="0" u="none" strike="noStrike" dirty="0">
                <a:solidFill>
                  <a:srgbClr val="0F1115"/>
                </a:solidFill>
                <a:effectLst/>
              </a:rPr>
              <a:t>Strategic trade policy aims to shift rents </a:t>
            </a:r>
            <a:r>
              <a:rPr lang="en-US" sz="2600" b="1" i="0" u="none" strike="noStrike" dirty="0">
                <a:solidFill>
                  <a:srgbClr val="0F1115"/>
                </a:solidFill>
                <a:effectLst/>
              </a:rPr>
              <a:t>from</a:t>
            </a:r>
            <a:r>
              <a:rPr lang="en-US" sz="2600" b="0" i="0" u="none" strike="noStrike" dirty="0">
                <a:solidFill>
                  <a:srgbClr val="0F1115"/>
                </a:solidFill>
                <a:effectLst/>
              </a:rPr>
              <a:t> foreign firms </a:t>
            </a:r>
            <a:r>
              <a:rPr lang="en-US" sz="2600" b="1" i="0" u="none" strike="noStrike" dirty="0">
                <a:solidFill>
                  <a:srgbClr val="0F1115"/>
                </a:solidFill>
                <a:effectLst/>
              </a:rPr>
              <a:t>to</a:t>
            </a:r>
            <a:r>
              <a:rPr lang="en-US" sz="2600" b="0" i="0" u="none" strike="noStrike" dirty="0">
                <a:solidFill>
                  <a:srgbClr val="0F1115"/>
                </a:solidFill>
                <a:effectLst/>
              </a:rPr>
              <a:t> domestic firms (and domestic taxpayers/workers).</a:t>
            </a:r>
          </a:p>
          <a:p>
            <a:pPr marL="0" indent="0" algn="l">
              <a:buNone/>
            </a:pPr>
            <a:endParaRPr lang="en-US" b="0" i="0" u="none" strike="noStrike" dirty="0">
              <a:solidFill>
                <a:srgbClr val="0F1115"/>
              </a:solidFill>
              <a:effectLst/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243951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7598"/>
    </mc:Choice>
    <mc:Fallback xmlns="">
      <p:transition spd="slow" advTm="47598"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474826"/>
            <a:ext cx="10515600" cy="983382"/>
          </a:xfrm>
        </p:spPr>
        <p:txBody>
          <a:bodyPr>
            <a:normAutofit fontScale="90000"/>
          </a:bodyPr>
          <a:lstStyle/>
          <a:p>
            <a:pPr algn="l"/>
            <a:r>
              <a:rPr lang="en-US" sz="3600" b="1" i="0" u="none" strike="noStrike" dirty="0">
                <a:solidFill>
                  <a:srgbClr val="0F1115"/>
                </a:solidFill>
                <a:effectLst/>
                <a:latin typeface="+mn-lt"/>
              </a:rPr>
              <a:t>Section 2: Game Theory Foundations</a:t>
            </a:r>
            <a:br>
              <a:rPr lang="en-US" sz="3600" b="1" i="0" u="none" strike="noStrike" dirty="0">
                <a:solidFill>
                  <a:srgbClr val="0F1115"/>
                </a:solidFill>
                <a:effectLst/>
                <a:latin typeface="+mn-lt"/>
              </a:rPr>
            </a:br>
            <a:r>
              <a:rPr lang="en-US" sz="3100" b="1" i="1" u="none" strike="noStrike" dirty="0">
                <a:solidFill>
                  <a:srgbClr val="0F1115"/>
                </a:solidFill>
                <a:effectLst/>
                <a:latin typeface="+mn-lt"/>
              </a:rPr>
              <a:t>Strategic Interactions as a Game</a:t>
            </a:r>
            <a:endParaRPr lang="en-BZ" b="1" i="1" dirty="0">
              <a:latin typeface="+mn-lt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1716259"/>
            <a:ext cx="4380914" cy="4534026"/>
          </a:xfrm>
        </p:spPr>
        <p:txBody>
          <a:bodyPr>
            <a:normAutofit/>
          </a:bodyPr>
          <a:lstStyle/>
          <a:p>
            <a:pPr algn="l">
              <a:buFont typeface="Arial" panose="020B0604020202020204" pitchFamily="34" charset="0"/>
              <a:buChar char="•"/>
            </a:pPr>
            <a:r>
              <a:rPr lang="en-US" b="0" i="0" u="none" strike="noStrike" dirty="0">
                <a:solidFill>
                  <a:srgbClr val="0F1115"/>
                </a:solidFill>
                <a:effectLst/>
              </a:rPr>
              <a:t>Players: Two firms (e.g., Boeing &amp; Airbus) or two governments.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US" b="0" i="0" u="none" strike="noStrike" dirty="0">
                <a:solidFill>
                  <a:srgbClr val="0F1115"/>
                </a:solidFill>
                <a:effectLst/>
              </a:rPr>
              <a:t>Strategies: Produce high output, invest in R&amp;D, set prices.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US" b="0" i="0" u="none" strike="noStrike" dirty="0">
                <a:solidFill>
                  <a:srgbClr val="0F1115"/>
                </a:solidFill>
                <a:effectLst/>
              </a:rPr>
              <a:t>Payoffs: Profits (rents).</a:t>
            </a:r>
          </a:p>
          <a:p>
            <a:pPr marL="0" indent="0" algn="l">
              <a:buNone/>
            </a:pPr>
            <a:endParaRPr lang="en-US" b="0" i="0" u="none" strike="noStrike" dirty="0">
              <a:solidFill>
                <a:srgbClr val="0F1115"/>
              </a:solidFill>
              <a:effectLst/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C1C2935-3729-4865-A291-BB02C3CF509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53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5219114" y="1726867"/>
            <a:ext cx="5345097" cy="3112419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C7B2E97B-D72B-1F63-4E24-47EECCE115EF}"/>
              </a:ext>
            </a:extLst>
          </p:cNvPr>
          <p:cNvSpPr txBox="1"/>
          <p:nvPr/>
        </p:nvSpPr>
        <p:spPr>
          <a:xfrm>
            <a:off x="5090790" y="4909561"/>
            <a:ext cx="6098344" cy="37555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Bef>
                <a:spcPts val="1200"/>
              </a:spcBef>
              <a:spcAft>
                <a:spcPts val="1200"/>
              </a:spcAft>
            </a:pPr>
            <a:r>
              <a:rPr lang="en-US" sz="1800" i="1" dirty="0">
                <a:solidFill>
                  <a:srgbClr val="0F1115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Source: Created by the author </a:t>
            </a:r>
            <a:endParaRPr lang="ru-RU" sz="1600" i="1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244480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7598"/>
    </mc:Choice>
    <mc:Fallback xmlns="">
      <p:transition spd="slow" advTm="47598"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410678"/>
            <a:ext cx="10515600" cy="650875"/>
          </a:xfrm>
        </p:spPr>
        <p:txBody>
          <a:bodyPr>
            <a:noAutofit/>
          </a:bodyPr>
          <a:lstStyle/>
          <a:p>
            <a:r>
              <a:rPr lang="en-US" sz="3200" b="1" i="0" u="none" strike="noStrike" dirty="0">
                <a:solidFill>
                  <a:srgbClr val="0F1115"/>
                </a:solidFill>
                <a:effectLst/>
                <a:latin typeface="+mn-lt"/>
              </a:rPr>
              <a:t>The Brander-Spencer Model (1985) – Third-Country Market</a:t>
            </a:r>
            <a:endParaRPr lang="en-BZ" sz="3200" b="1" dirty="0">
              <a:latin typeface="+mn-lt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25247F67-1DA8-40F6-44A3-1550667E6C8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18478" y="1350499"/>
            <a:ext cx="7662115" cy="437505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D59C80CA-DDDC-4B4D-8CBF-ACCB631A9304}"/>
              </a:ext>
            </a:extLst>
          </p:cNvPr>
          <p:cNvSpPr txBox="1"/>
          <p:nvPr/>
        </p:nvSpPr>
        <p:spPr>
          <a:xfrm>
            <a:off x="838200" y="5725551"/>
            <a:ext cx="6098344" cy="37555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Bef>
                <a:spcPts val="1200"/>
              </a:spcBef>
              <a:spcAft>
                <a:spcPts val="1200"/>
              </a:spcAft>
            </a:pPr>
            <a:r>
              <a:rPr lang="en-US" sz="1800" i="1" dirty="0">
                <a:solidFill>
                  <a:srgbClr val="0F1115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Source: Created by the author </a:t>
            </a:r>
            <a:endParaRPr lang="ru-RU" sz="1600" i="1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07340A8B-EA01-5EED-E5E7-17075C68730B}"/>
              </a:ext>
            </a:extLst>
          </p:cNvPr>
          <p:cNvSpPr txBox="1"/>
          <p:nvPr/>
        </p:nvSpPr>
        <p:spPr>
          <a:xfrm>
            <a:off x="8860871" y="1350499"/>
            <a:ext cx="2553630" cy="267765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TJ" sz="2400" b="1" i="1" dirty="0"/>
              <a:t>Figure </a:t>
            </a:r>
            <a:r>
              <a:rPr lang="en-US" sz="2400" b="1" i="1" dirty="0" smtClean="0"/>
              <a:t>2</a:t>
            </a:r>
            <a:r>
              <a:rPr lang="en-TJ" sz="2400" b="1" i="1" dirty="0" smtClean="0"/>
              <a:t>: </a:t>
            </a:r>
            <a:r>
              <a:rPr lang="en-TJ" sz="2400" i="1" dirty="0"/>
              <a:t>Strategic Trade Subsidy and the Outward Shift of the Domestic Reaction Function in Cournot Duopoly</a:t>
            </a:r>
          </a:p>
        </p:txBody>
      </p:sp>
    </p:spTree>
    <p:extLst>
      <p:ext uri="{BB962C8B-B14F-4D97-AF65-F5344CB8AC3E}">
        <p14:creationId xmlns:p14="http://schemas.microsoft.com/office/powerpoint/2010/main" val="33870457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7598"/>
    </mc:Choice>
    <mc:Fallback xmlns="">
      <p:transition spd="slow" advTm="47598"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49036" y="921724"/>
            <a:ext cx="10515600" cy="650875"/>
          </a:xfrm>
        </p:spPr>
        <p:txBody>
          <a:bodyPr>
            <a:normAutofit/>
          </a:bodyPr>
          <a:lstStyle/>
          <a:p>
            <a:r>
              <a:rPr lang="en-US" sz="3200" b="1" i="0" u="none" strike="noStrike" dirty="0">
                <a:solidFill>
                  <a:srgbClr val="0F1115"/>
                </a:solidFill>
                <a:effectLst/>
                <a:latin typeface="+mn-lt"/>
              </a:rPr>
              <a:t>First-Mover Advantage &amp; Credible Commitments</a:t>
            </a:r>
            <a:endParaRPr lang="en-BZ" sz="3200" b="1" dirty="0">
              <a:latin typeface="+mn-lt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2059709"/>
            <a:ext cx="7502236" cy="3248040"/>
          </a:xfrm>
        </p:spPr>
        <p:txBody>
          <a:bodyPr>
            <a:normAutofit/>
          </a:bodyPr>
          <a:lstStyle/>
          <a:p>
            <a:pPr algn="l">
              <a:buFont typeface="Wingdings" pitchFamily="2" charset="2"/>
              <a:buChar char="§"/>
            </a:pPr>
            <a:r>
              <a:rPr lang="en-US" b="0" i="0" u="none" strike="noStrike" dirty="0">
                <a:solidFill>
                  <a:srgbClr val="0F1115"/>
                </a:solidFill>
                <a:effectLst/>
              </a:rPr>
              <a:t>Government acts as a strategic leader.</a:t>
            </a:r>
          </a:p>
          <a:p>
            <a:pPr algn="l">
              <a:buFont typeface="Wingdings" pitchFamily="2" charset="2"/>
              <a:buChar char="§"/>
            </a:pPr>
            <a:r>
              <a:rPr lang="en-US" b="0" i="0" u="none" strike="noStrike" dirty="0">
                <a:solidFill>
                  <a:srgbClr val="0F1115"/>
                </a:solidFill>
                <a:effectLst/>
              </a:rPr>
              <a:t>Subsidy makes domestic firm’s aggressive output strategy credible.</a:t>
            </a:r>
          </a:p>
          <a:p>
            <a:pPr algn="l">
              <a:buFont typeface="Wingdings" pitchFamily="2" charset="2"/>
              <a:buChar char="§"/>
            </a:pPr>
            <a:r>
              <a:rPr lang="en-US" b="0" i="0" u="none" strike="noStrike" dirty="0">
                <a:solidFill>
                  <a:srgbClr val="0F1115"/>
                </a:solidFill>
                <a:effectLst/>
              </a:rPr>
              <a:t>Analogous to “puppy dog” (strategic retreat) vs. “top dog” (strategic aggression) – </a:t>
            </a:r>
            <a:r>
              <a:rPr lang="en-US" b="0" i="0" u="none" strike="noStrike" dirty="0" err="1">
                <a:solidFill>
                  <a:srgbClr val="0F1115"/>
                </a:solidFill>
                <a:effectLst/>
              </a:rPr>
              <a:t>Fudenberg</a:t>
            </a:r>
            <a:r>
              <a:rPr lang="en-US" b="0" i="0" u="none" strike="noStrike" dirty="0">
                <a:solidFill>
                  <a:srgbClr val="0F1115"/>
                </a:solidFill>
                <a:effectLst/>
              </a:rPr>
              <a:t> &amp; </a:t>
            </a:r>
            <a:r>
              <a:rPr lang="en-US" b="0" i="0" u="none" strike="noStrike" dirty="0" err="1">
                <a:solidFill>
                  <a:srgbClr val="0F1115"/>
                </a:solidFill>
                <a:effectLst/>
              </a:rPr>
              <a:t>Tirole</a:t>
            </a:r>
            <a:r>
              <a:rPr lang="en-US" b="0" i="0" u="none" strike="noStrike" dirty="0">
                <a:solidFill>
                  <a:srgbClr val="0F1115"/>
                </a:solidFill>
                <a:effectLst/>
              </a:rPr>
              <a:t>.</a:t>
            </a:r>
          </a:p>
          <a:p>
            <a:pPr marL="0" indent="0" algn="l">
              <a:buNone/>
            </a:pPr>
            <a:endParaRPr lang="en-US" b="0" i="0" u="none" strike="noStrike" dirty="0">
              <a:solidFill>
                <a:srgbClr val="0F1115"/>
              </a:solidFill>
              <a:effectLst/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741860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7598"/>
    </mc:Choice>
    <mc:Fallback xmlns="">
      <p:transition spd="slow" advTm="47598"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854653"/>
            <a:ext cx="10515600" cy="650875"/>
          </a:xfrm>
        </p:spPr>
        <p:txBody>
          <a:bodyPr>
            <a:normAutofit fontScale="90000"/>
          </a:bodyPr>
          <a:lstStyle/>
          <a:p>
            <a:r>
              <a:rPr lang="en-US" b="1" i="0" u="none" strike="noStrike" dirty="0">
                <a:solidFill>
                  <a:srgbClr val="0F1115"/>
                </a:solidFill>
                <a:effectLst/>
                <a:latin typeface="+mn-lt"/>
              </a:rPr>
              <a:t>Limitations of the Simple Model</a:t>
            </a:r>
            <a:endParaRPr lang="en-BZ" b="1" dirty="0">
              <a:latin typeface="+mn-lt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1838035"/>
            <a:ext cx="7502236" cy="4144963"/>
          </a:xfrm>
        </p:spPr>
        <p:txBody>
          <a:bodyPr>
            <a:normAutofit/>
          </a:bodyPr>
          <a:lstStyle/>
          <a:p>
            <a:pPr algn="l">
              <a:buFont typeface="Arial" panose="020B0604020202020204" pitchFamily="34" charset="0"/>
              <a:buChar char="•"/>
            </a:pPr>
            <a:r>
              <a:rPr lang="en-US" b="0" i="0" u="none" strike="noStrike" dirty="0">
                <a:solidFill>
                  <a:srgbClr val="0F1115"/>
                </a:solidFill>
                <a:effectLst/>
              </a:rPr>
              <a:t>Requires government to commit before firms choose output.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US" b="0" i="0" u="none" strike="noStrike" dirty="0">
                <a:solidFill>
                  <a:srgbClr val="0F1115"/>
                </a:solidFill>
                <a:effectLst/>
              </a:rPr>
              <a:t>Assumes perfect information about demand and costs.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US" b="0" i="0" u="none" strike="noStrike" dirty="0">
                <a:solidFill>
                  <a:srgbClr val="0F1115"/>
                </a:solidFill>
                <a:effectLst/>
              </a:rPr>
              <a:t>Risk of retaliation (trade wars).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US" b="0" i="0" u="none" strike="noStrike" dirty="0">
                <a:solidFill>
                  <a:srgbClr val="0F1115"/>
                </a:solidFill>
                <a:effectLst/>
              </a:rPr>
              <a:t>Rent-seeking: Firms may lobby for subsidies without delivering rents.</a:t>
            </a:r>
          </a:p>
          <a:p>
            <a:pPr marL="0" indent="0" algn="l">
              <a:buNone/>
            </a:pPr>
            <a:endParaRPr lang="en-US" b="0" i="0" u="none" strike="noStrike" dirty="0">
              <a:solidFill>
                <a:srgbClr val="0F1115"/>
              </a:solidFill>
              <a:effectLst/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973023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7598"/>
    </mc:Choice>
    <mc:Fallback xmlns="">
      <p:transition spd="slow" advTm="47598"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854653"/>
            <a:ext cx="10515600" cy="650875"/>
          </a:xfrm>
        </p:spPr>
        <p:txBody>
          <a:bodyPr>
            <a:normAutofit/>
          </a:bodyPr>
          <a:lstStyle/>
          <a:p>
            <a:r>
              <a:rPr lang="en-US" sz="3600" b="1" i="0" u="none" strike="noStrike" dirty="0">
                <a:solidFill>
                  <a:srgbClr val="0F1115"/>
                </a:solidFill>
                <a:effectLst/>
                <a:latin typeface="+mn-lt"/>
              </a:rPr>
              <a:t>Summary of Theoretical Insights</a:t>
            </a:r>
            <a:endParaRPr lang="en-BZ" sz="3600" b="1" dirty="0">
              <a:latin typeface="+mn-lt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1838035"/>
            <a:ext cx="7502236" cy="4144963"/>
          </a:xfrm>
        </p:spPr>
        <p:txBody>
          <a:bodyPr>
            <a:normAutofit/>
          </a:bodyPr>
          <a:lstStyle/>
          <a:p>
            <a:pPr algn="l">
              <a:buFont typeface="Arial" panose="020B0604020202020204" pitchFamily="34" charset="0"/>
              <a:buChar char="•"/>
            </a:pPr>
            <a:r>
              <a:rPr lang="en-US" b="0" i="0" u="none" strike="noStrike" dirty="0">
                <a:solidFill>
                  <a:srgbClr val="0F1115"/>
                </a:solidFill>
                <a:effectLst/>
              </a:rPr>
              <a:t>Subsidies can raise national welfare if:</a:t>
            </a:r>
          </a:p>
          <a:p>
            <a:pPr marL="742950" lvl="1" indent="-285750" algn="l">
              <a:buFont typeface="Arial" panose="020B0604020202020204" pitchFamily="34" charset="0"/>
              <a:buChar char="•"/>
            </a:pPr>
            <a:r>
              <a:rPr lang="en-US" sz="2800" b="0" i="0" u="none" strike="noStrike" dirty="0">
                <a:solidFill>
                  <a:srgbClr val="0F1115"/>
                </a:solidFill>
                <a:effectLst/>
              </a:rPr>
              <a:t>Rents are large.</a:t>
            </a:r>
          </a:p>
          <a:p>
            <a:pPr marL="742950" lvl="1" indent="-285750" algn="l">
              <a:buFont typeface="Arial" panose="020B0604020202020204" pitchFamily="34" charset="0"/>
              <a:buChar char="•"/>
            </a:pPr>
            <a:r>
              <a:rPr lang="en-US" sz="2800" b="0" i="0" u="none" strike="noStrike" dirty="0">
                <a:solidFill>
                  <a:srgbClr val="0F1115"/>
                </a:solidFill>
                <a:effectLst/>
              </a:rPr>
              <a:t>Rival does not retaliate effectively.</a:t>
            </a:r>
          </a:p>
          <a:p>
            <a:pPr marL="742950" lvl="1" indent="-285750" algn="l">
              <a:buFont typeface="Arial" panose="020B0604020202020204" pitchFamily="34" charset="0"/>
              <a:buChar char="•"/>
            </a:pPr>
            <a:r>
              <a:rPr lang="en-US" sz="2800" b="0" i="0" u="none" strike="noStrike" dirty="0">
                <a:solidFill>
                  <a:srgbClr val="0F1115"/>
                </a:solidFill>
                <a:effectLst/>
              </a:rPr>
              <a:t>Domestic firm’s gains exceed subsidy cost.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US" b="0" i="0" u="none" strike="noStrike" dirty="0">
                <a:solidFill>
                  <a:srgbClr val="FF0000"/>
                </a:solidFill>
                <a:effectLst/>
              </a:rPr>
              <a:t>But: </a:t>
            </a:r>
            <a:r>
              <a:rPr lang="en-US" b="0" i="0" u="none" strike="noStrike" dirty="0">
                <a:solidFill>
                  <a:srgbClr val="0F1115"/>
                </a:solidFill>
                <a:effectLst/>
              </a:rPr>
              <a:t>Globally, subsidies are beggar-thy-</a:t>
            </a:r>
            <a:r>
              <a:rPr lang="en-US" b="0" i="0" u="none" strike="noStrike" dirty="0" err="1">
                <a:solidFill>
                  <a:srgbClr val="0F1115"/>
                </a:solidFill>
                <a:effectLst/>
              </a:rPr>
              <a:t>neighbour</a:t>
            </a:r>
            <a:r>
              <a:rPr lang="en-US" b="0" i="0" u="none" strike="noStrike" dirty="0">
                <a:solidFill>
                  <a:srgbClr val="0F1115"/>
                </a:solidFill>
                <a:effectLst/>
              </a:rPr>
              <a:t>.</a:t>
            </a:r>
          </a:p>
          <a:p>
            <a:pPr marL="0" indent="0" algn="l">
              <a:buNone/>
            </a:pPr>
            <a:endParaRPr lang="en-US" b="0" i="0" u="none" strike="noStrike" dirty="0">
              <a:solidFill>
                <a:srgbClr val="0F1115"/>
              </a:solidFill>
              <a:effectLst/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379646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7598"/>
    </mc:Choice>
    <mc:Fallback xmlns="">
      <p:transition spd="slow" advTm="47598"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457489"/>
            <a:ext cx="7991764" cy="805335"/>
          </a:xfrm>
        </p:spPr>
        <p:txBody>
          <a:bodyPr>
            <a:normAutofit fontScale="90000"/>
          </a:bodyPr>
          <a:lstStyle/>
          <a:p>
            <a:pPr algn="l"/>
            <a:r>
              <a:rPr lang="en-US" sz="3600" b="1" i="0" u="none" strike="noStrike" dirty="0">
                <a:solidFill>
                  <a:srgbClr val="0F1115"/>
                </a:solidFill>
                <a:effectLst/>
                <a:latin typeface="+mn-lt"/>
              </a:rPr>
              <a:t>Section 3: The Boeing-Airbus Case Study </a:t>
            </a:r>
            <a:r>
              <a:rPr lang="en-US" sz="3600" b="1" i="0" u="none" strike="noStrike" dirty="0" smtClean="0">
                <a:solidFill>
                  <a:srgbClr val="0F1115"/>
                </a:solidFill>
                <a:effectLst/>
                <a:latin typeface="+mn-lt"/>
              </a:rPr>
              <a:t/>
            </a:r>
            <a:br>
              <a:rPr lang="en-US" sz="3600" b="1" i="0" u="none" strike="noStrike" dirty="0" smtClean="0">
                <a:solidFill>
                  <a:srgbClr val="0F1115"/>
                </a:solidFill>
                <a:effectLst/>
                <a:latin typeface="+mn-lt"/>
              </a:rPr>
            </a:br>
            <a:r>
              <a:rPr lang="en-US" sz="3100" b="1" i="1" u="none" strike="noStrike" dirty="0" smtClean="0">
                <a:solidFill>
                  <a:srgbClr val="0F1115"/>
                </a:solidFill>
                <a:effectLst/>
                <a:latin typeface="+mn-lt"/>
              </a:rPr>
              <a:t>Introduction </a:t>
            </a:r>
            <a:r>
              <a:rPr lang="en-US" sz="3100" b="1" i="1" u="none" strike="noStrike" dirty="0">
                <a:solidFill>
                  <a:srgbClr val="0F1115"/>
                </a:solidFill>
                <a:effectLst/>
                <a:latin typeface="+mn-lt"/>
              </a:rPr>
              <a:t>to the Duopoly</a:t>
            </a:r>
            <a:endParaRPr lang="en-BZ" b="1" i="1" dirty="0">
              <a:latin typeface="+mn-lt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928244" y="1736435"/>
            <a:ext cx="3761935" cy="4144963"/>
          </a:xfrm>
        </p:spPr>
        <p:txBody>
          <a:bodyPr>
            <a:normAutofit/>
          </a:bodyPr>
          <a:lstStyle/>
          <a:p>
            <a:pPr algn="l">
              <a:lnSpc>
                <a:spcPct val="100000"/>
              </a:lnSpc>
              <a:buFont typeface="Arial" panose="020B0604020202020204" pitchFamily="34" charset="0"/>
              <a:buChar char="•"/>
            </a:pPr>
            <a:r>
              <a:rPr lang="en-US" sz="2400" b="0" i="0" u="none" strike="noStrike" dirty="0">
                <a:solidFill>
                  <a:srgbClr val="0F1115"/>
                </a:solidFill>
                <a:effectLst/>
              </a:rPr>
              <a:t>Commercial aircraft: High fixed costs (~</a:t>
            </a:r>
            <a:r>
              <a:rPr lang="en-US" sz="2400" b="1" i="0" u="none" strike="noStrike" dirty="0">
                <a:solidFill>
                  <a:srgbClr val="0F1115"/>
                </a:solidFill>
                <a:effectLst/>
              </a:rPr>
              <a:t>$15B </a:t>
            </a:r>
            <a:r>
              <a:rPr lang="en-US" sz="2400" b="0" i="0" u="none" strike="noStrike" dirty="0">
                <a:solidFill>
                  <a:srgbClr val="0F1115"/>
                </a:solidFill>
                <a:effectLst/>
              </a:rPr>
              <a:t>for new airframe).</a:t>
            </a:r>
          </a:p>
          <a:p>
            <a:pPr algn="l">
              <a:lnSpc>
                <a:spcPct val="100000"/>
              </a:lnSpc>
              <a:buFont typeface="Arial" panose="020B0604020202020204" pitchFamily="34" charset="0"/>
              <a:buChar char="•"/>
            </a:pPr>
            <a:r>
              <a:rPr lang="en-US" sz="2400" b="0" i="0" u="none" strike="noStrike" dirty="0">
                <a:solidFill>
                  <a:srgbClr val="0F1115"/>
                </a:solidFill>
                <a:effectLst/>
              </a:rPr>
              <a:t>High barriers to entry.</a:t>
            </a:r>
          </a:p>
          <a:p>
            <a:pPr algn="l">
              <a:lnSpc>
                <a:spcPct val="100000"/>
              </a:lnSpc>
              <a:buFont typeface="Arial" panose="020B0604020202020204" pitchFamily="34" charset="0"/>
              <a:buChar char="•"/>
            </a:pPr>
            <a:r>
              <a:rPr lang="en-US" sz="2400" b="0" i="0" u="none" strike="noStrike" dirty="0">
                <a:solidFill>
                  <a:srgbClr val="0F1115"/>
                </a:solidFill>
                <a:effectLst/>
              </a:rPr>
              <a:t>Since </a:t>
            </a:r>
            <a:r>
              <a:rPr lang="en-US" sz="2400" b="1" i="0" u="none" strike="noStrike" dirty="0">
                <a:solidFill>
                  <a:srgbClr val="0F1115"/>
                </a:solidFill>
                <a:effectLst/>
              </a:rPr>
              <a:t>1990s</a:t>
            </a:r>
            <a:r>
              <a:rPr lang="en-US" sz="2400" b="0" i="0" u="none" strike="noStrike" dirty="0">
                <a:solidFill>
                  <a:srgbClr val="0F1115"/>
                </a:solidFill>
                <a:effectLst/>
              </a:rPr>
              <a:t>: A near-perfect duopoly (</a:t>
            </a:r>
            <a:r>
              <a:rPr lang="en-US" sz="2400" b="0" i="0" u="none" strike="noStrike" dirty="0">
                <a:solidFill>
                  <a:srgbClr val="FF0000"/>
                </a:solidFill>
                <a:effectLst/>
              </a:rPr>
              <a:t>Boeing vs. Airbus</a:t>
            </a:r>
            <a:r>
              <a:rPr lang="en-US" sz="2400" b="0" i="0" u="none" strike="noStrike" dirty="0">
                <a:solidFill>
                  <a:srgbClr val="0F1115"/>
                </a:solidFill>
                <a:effectLst/>
              </a:rPr>
              <a:t>).</a:t>
            </a:r>
          </a:p>
          <a:p>
            <a:pPr marL="0" indent="0" algn="l">
              <a:buNone/>
            </a:pPr>
            <a:endParaRPr lang="en-US" b="0" i="0" u="none" strike="noStrike" dirty="0">
              <a:solidFill>
                <a:srgbClr val="0F1115"/>
              </a:solidFill>
              <a:effectLst/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2050" name="Picture 2">
            <a:extLst>
              <a:ext uri="{FF2B5EF4-FFF2-40B4-BE49-F238E27FC236}">
                <a16:creationId xmlns:a16="http://schemas.microsoft.com/office/drawing/2014/main" id="{89EDFB6F-BF0D-9A17-FB28-514D4D22FF51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5005"/>
          <a:stretch/>
        </p:blipFill>
        <p:spPr bwMode="auto">
          <a:xfrm>
            <a:off x="4834082" y="1960366"/>
            <a:ext cx="5372285" cy="3424640"/>
          </a:xfrm>
          <a:prstGeom prst="rect">
            <a:avLst/>
          </a:prstGeom>
          <a:noFill/>
          <a:ln>
            <a:solidFill>
              <a:schemeClr val="accent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252B0E47-FB60-5298-A52D-DF7783D604EB}"/>
              </a:ext>
            </a:extLst>
          </p:cNvPr>
          <p:cNvSpPr txBox="1"/>
          <p:nvPr/>
        </p:nvSpPr>
        <p:spPr>
          <a:xfrm>
            <a:off x="4738147" y="5385006"/>
            <a:ext cx="6098344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800" b="0" i="0" u="none" strike="noStrike" dirty="0">
                <a:solidFill>
                  <a:srgbClr val="0F1115"/>
                </a:solidFill>
                <a:effectLst/>
              </a:rPr>
              <a:t>Source: Hobert Haupt, 2012</a:t>
            </a:r>
            <a:endParaRPr lang="en-TJ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4834082" y="1551769"/>
            <a:ext cx="585756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TJ" b="1" i="1" dirty="0"/>
              <a:t>Figure </a:t>
            </a:r>
            <a:r>
              <a:rPr lang="en-US" b="1" i="1" dirty="0" smtClean="0"/>
              <a:t>3. Airbus and Boeing: Deliverables and market share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6526367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7598"/>
    </mc:Choice>
    <mc:Fallback xmlns="">
      <p:transition spd="slow" advTm="47598"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3455" y="713976"/>
            <a:ext cx="10515600" cy="650875"/>
          </a:xfrm>
        </p:spPr>
        <p:txBody>
          <a:bodyPr>
            <a:normAutofit/>
          </a:bodyPr>
          <a:lstStyle/>
          <a:p>
            <a:r>
              <a:rPr lang="en-US" sz="3600" b="1" i="0" u="none" strike="noStrike" dirty="0">
                <a:solidFill>
                  <a:srgbClr val="0F1115"/>
                </a:solidFill>
                <a:effectLst/>
                <a:latin typeface="+mn-lt"/>
              </a:rPr>
              <a:t>Early Years – Boeing Dominance</a:t>
            </a:r>
            <a:endParaRPr lang="en-BZ" sz="3600" b="1" dirty="0">
              <a:latin typeface="+mn-lt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83455" y="1866170"/>
            <a:ext cx="7502236" cy="4144963"/>
          </a:xfrm>
        </p:spPr>
        <p:txBody>
          <a:bodyPr>
            <a:normAutofit/>
          </a:bodyPr>
          <a:lstStyle/>
          <a:p>
            <a:pPr algn="l">
              <a:buFont typeface="Arial" panose="020B0604020202020204" pitchFamily="34" charset="0"/>
              <a:buChar char="•"/>
            </a:pPr>
            <a:r>
              <a:rPr lang="en-US" b="0" i="0" u="none" strike="noStrike" dirty="0">
                <a:solidFill>
                  <a:srgbClr val="0F1115"/>
                </a:solidFill>
                <a:effectLst/>
              </a:rPr>
              <a:t>1950s-1970s: Boeing (US) dominant, with McDonnell Douglas.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US" b="0" i="0" u="none" strike="noStrike" dirty="0">
                <a:solidFill>
                  <a:srgbClr val="0F1115"/>
                </a:solidFill>
                <a:effectLst/>
              </a:rPr>
              <a:t>European governments wanted a challenger.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US" b="0" i="0" u="none" strike="noStrike" dirty="0">
                <a:solidFill>
                  <a:srgbClr val="0F1115"/>
                </a:solidFill>
                <a:effectLst/>
              </a:rPr>
              <a:t>1970: Airbus </a:t>
            </a:r>
            <a:r>
              <a:rPr lang="en-US" b="0" i="0" u="none" strike="noStrike" dirty="0" err="1">
                <a:solidFill>
                  <a:srgbClr val="0F1115"/>
                </a:solidFill>
                <a:effectLst/>
              </a:rPr>
              <a:t>Industrie</a:t>
            </a:r>
            <a:r>
              <a:rPr lang="en-US" b="0" i="0" u="none" strike="noStrike" dirty="0">
                <a:solidFill>
                  <a:srgbClr val="0F1115"/>
                </a:solidFill>
                <a:effectLst/>
              </a:rPr>
              <a:t> founded as a consortium (France, Germany, Spain, UK).</a:t>
            </a:r>
          </a:p>
          <a:p>
            <a:pPr marL="0" indent="0">
              <a:buNone/>
            </a:pPr>
            <a:r>
              <a:rPr lang="en-US" dirty="0"/>
              <a:t/>
            </a:r>
            <a:br>
              <a:rPr lang="en-US" dirty="0"/>
            </a:br>
            <a:endParaRPr lang="en-US" b="0" i="0" u="none" strike="noStrike" dirty="0">
              <a:solidFill>
                <a:srgbClr val="0F1115"/>
              </a:solidFill>
              <a:effectLst/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426597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7598"/>
    </mc:Choice>
    <mc:Fallback xmlns="">
      <p:transition spd="slow" advTm="47598"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854653"/>
            <a:ext cx="10515600" cy="650875"/>
          </a:xfrm>
        </p:spPr>
        <p:txBody>
          <a:bodyPr>
            <a:normAutofit/>
          </a:bodyPr>
          <a:lstStyle/>
          <a:p>
            <a:r>
              <a:rPr lang="en-US" sz="3600" b="1" i="0" u="none" strike="noStrike" dirty="0">
                <a:solidFill>
                  <a:srgbClr val="0F1115"/>
                </a:solidFill>
                <a:effectLst/>
                <a:latin typeface="+mn-lt"/>
              </a:rPr>
              <a:t>Launch Aid – The First Major Subsidies</a:t>
            </a:r>
            <a:endParaRPr lang="en-BZ" sz="3600" b="1" dirty="0">
              <a:latin typeface="+mn-lt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1838035"/>
            <a:ext cx="7502236" cy="4144963"/>
          </a:xfrm>
        </p:spPr>
        <p:txBody>
          <a:bodyPr>
            <a:normAutofit/>
          </a:bodyPr>
          <a:lstStyle/>
          <a:p>
            <a:pPr algn="l">
              <a:buFont typeface="Arial" panose="020B0604020202020204" pitchFamily="34" charset="0"/>
              <a:buChar char="•"/>
            </a:pPr>
            <a:r>
              <a:rPr lang="en-US" b="0" i="0" u="none" strike="noStrike" dirty="0">
                <a:solidFill>
                  <a:srgbClr val="0F1115"/>
                </a:solidFill>
                <a:effectLst/>
              </a:rPr>
              <a:t>European governments provided “launch aid” (repayable loans with low interest, long maturity).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US" b="0" i="0" u="none" strike="noStrike" dirty="0">
                <a:solidFill>
                  <a:srgbClr val="0F1115"/>
                </a:solidFill>
                <a:effectLst/>
              </a:rPr>
              <a:t>Total to Airbus (1970-2000): ~$15 billion (estimated subsidy element ~30-40%).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US" b="0" i="0" u="none" strike="noStrike" dirty="0">
                <a:solidFill>
                  <a:srgbClr val="0F1115"/>
                </a:solidFill>
                <a:effectLst/>
              </a:rPr>
              <a:t>Effect: Allowed Airbus to develop A300, A320, A330/340 families.</a:t>
            </a:r>
          </a:p>
          <a:p>
            <a:pPr marL="0" indent="0" algn="l">
              <a:buNone/>
            </a:pPr>
            <a:endParaRPr lang="en-US" b="0" i="0" u="none" strike="noStrike" dirty="0">
              <a:solidFill>
                <a:srgbClr val="0F1115"/>
              </a:solidFill>
              <a:effectLst/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662903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7598"/>
    </mc:Choice>
    <mc:Fallback xmlns="">
      <p:transition spd="slow" advTm="47598"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549564"/>
            <a:ext cx="10515600" cy="650875"/>
          </a:xfrm>
        </p:spPr>
        <p:txBody>
          <a:bodyPr>
            <a:normAutofit/>
          </a:bodyPr>
          <a:lstStyle/>
          <a:p>
            <a:r>
              <a:rPr lang="en-US" sz="3600" b="1" i="0" u="none" strike="noStrike" dirty="0">
                <a:solidFill>
                  <a:srgbClr val="0F1115"/>
                </a:solidFill>
                <a:effectLst/>
                <a:latin typeface="+mn-lt"/>
              </a:rPr>
              <a:t>US Response – Indirect Subsidies</a:t>
            </a:r>
            <a:endParaRPr lang="en-BZ" sz="3600" b="1" dirty="0">
              <a:latin typeface="+mn-lt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1356518"/>
            <a:ext cx="8193258" cy="4453439"/>
          </a:xfrm>
        </p:spPr>
        <p:txBody>
          <a:bodyPr>
            <a:normAutofit fontScale="92500" lnSpcReduction="10000"/>
          </a:bodyPr>
          <a:lstStyle/>
          <a:p>
            <a:pPr algn="l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b="0" i="0" u="none" strike="noStrike" dirty="0">
                <a:solidFill>
                  <a:srgbClr val="0F1115"/>
                </a:solidFill>
                <a:effectLst/>
              </a:rPr>
              <a:t>Boeing benefits from:</a:t>
            </a:r>
          </a:p>
          <a:p>
            <a:pPr lvl="1" algn="l">
              <a:lnSpc>
                <a:spcPct val="150000"/>
              </a:lnSpc>
              <a:buFont typeface="Wingdings" pitchFamily="2" charset="2"/>
              <a:buChar char="Ø"/>
            </a:pPr>
            <a:r>
              <a:rPr lang="en-US" sz="2800" b="0" i="0" u="none" strike="noStrike" dirty="0">
                <a:solidFill>
                  <a:srgbClr val="0F1115"/>
                </a:solidFill>
                <a:effectLst/>
              </a:rPr>
              <a:t>NASA and Pentagon R&amp;D spillovers (e.g., composite materials, aerodynamics).</a:t>
            </a:r>
          </a:p>
          <a:p>
            <a:pPr lvl="1" algn="l">
              <a:lnSpc>
                <a:spcPct val="150000"/>
              </a:lnSpc>
              <a:buFont typeface="Wingdings" pitchFamily="2" charset="2"/>
              <a:buChar char="Ø"/>
            </a:pPr>
            <a:r>
              <a:rPr lang="en-US" sz="2800" b="0" i="0" u="none" strike="noStrike" dirty="0">
                <a:solidFill>
                  <a:srgbClr val="0F1115"/>
                </a:solidFill>
                <a:effectLst/>
              </a:rPr>
              <a:t>Federal tax breaks (Foreign Sales Corporation, later various manufacturing deductions).</a:t>
            </a:r>
          </a:p>
          <a:p>
            <a:pPr lvl="1" algn="l">
              <a:lnSpc>
                <a:spcPct val="150000"/>
              </a:lnSpc>
              <a:buFont typeface="Wingdings" pitchFamily="2" charset="2"/>
              <a:buChar char="Ø"/>
            </a:pPr>
            <a:r>
              <a:rPr lang="en-US" sz="2800" b="0" i="0" u="none" strike="noStrike" dirty="0">
                <a:solidFill>
                  <a:srgbClr val="0F1115"/>
                </a:solidFill>
                <a:effectLst/>
              </a:rPr>
              <a:t>State-level incentives (Washington, South Carolina).</a:t>
            </a:r>
          </a:p>
          <a:p>
            <a:pPr algn="l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b="0" i="0" u="none" strike="noStrike" dirty="0">
                <a:solidFill>
                  <a:srgbClr val="0F1115"/>
                </a:solidFill>
                <a:effectLst/>
              </a:rPr>
              <a:t>US estimated value: ~$23 billion (1992-2000).</a:t>
            </a:r>
          </a:p>
          <a:p>
            <a:pPr marL="0" indent="0">
              <a:buNone/>
            </a:pPr>
            <a:endParaRPr lang="en-US" b="0" i="0" u="none" strike="noStrike" dirty="0">
              <a:solidFill>
                <a:srgbClr val="0F1115"/>
              </a:solidFill>
              <a:effectLst/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071328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7598"/>
    </mc:Choice>
    <mc:Fallback xmlns="">
      <p:transition spd="slow" advTm="47598"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756179"/>
            <a:ext cx="10515600" cy="650875"/>
          </a:xfrm>
        </p:spPr>
        <p:txBody>
          <a:bodyPr>
            <a:normAutofit/>
          </a:bodyPr>
          <a:lstStyle/>
          <a:p>
            <a:r>
              <a:rPr lang="en-US" sz="3600" b="1" i="0" u="none" strike="noStrike" dirty="0">
                <a:solidFill>
                  <a:srgbClr val="0F1115"/>
                </a:solidFill>
                <a:effectLst/>
                <a:latin typeface="+mn-lt"/>
              </a:rPr>
              <a:t>The 1992 Bilateral Agreement</a:t>
            </a:r>
            <a:endParaRPr lang="en-BZ" sz="3600" b="1" dirty="0">
              <a:latin typeface="+mn-lt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1838035"/>
            <a:ext cx="7502236" cy="4144963"/>
          </a:xfrm>
        </p:spPr>
        <p:txBody>
          <a:bodyPr>
            <a:normAutofit/>
          </a:bodyPr>
          <a:lstStyle/>
          <a:p>
            <a:pPr algn="l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b="0" i="0" u="none" strike="noStrike" dirty="0">
                <a:solidFill>
                  <a:srgbClr val="0F1115"/>
                </a:solidFill>
                <a:effectLst/>
              </a:rPr>
              <a:t>US-EU agreement to limit subsidies:</a:t>
            </a:r>
          </a:p>
          <a:p>
            <a:pPr marL="742950" lvl="1" indent="-285750" algn="l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b="0" i="0" u="none" strike="noStrike" dirty="0">
                <a:solidFill>
                  <a:srgbClr val="0F1115"/>
                </a:solidFill>
                <a:effectLst/>
              </a:rPr>
              <a:t>Launch aid capped at 33% of development cost.</a:t>
            </a:r>
          </a:p>
          <a:p>
            <a:pPr marL="742950" lvl="1" indent="-285750" algn="l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b="0" i="0" u="none" strike="noStrike" dirty="0">
                <a:solidFill>
                  <a:srgbClr val="0F1115"/>
                </a:solidFill>
                <a:effectLst/>
              </a:rPr>
              <a:t>Repayable with interest; maximum production-linked subsidies.</a:t>
            </a:r>
          </a:p>
          <a:p>
            <a:pPr marL="742950" lvl="1" indent="-285750" algn="l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b="0" i="0" u="none" strike="noStrike" dirty="0">
                <a:solidFill>
                  <a:srgbClr val="0F1115"/>
                </a:solidFill>
                <a:effectLst/>
              </a:rPr>
              <a:t>Limited indirect support (e.g., NASA).</a:t>
            </a:r>
          </a:p>
          <a:p>
            <a:pPr marL="0" indent="0" algn="l">
              <a:buNone/>
            </a:pPr>
            <a:endParaRPr lang="en-US" b="0" i="0" u="none" strike="noStrike" dirty="0">
              <a:solidFill>
                <a:srgbClr val="0F1115"/>
              </a:solidFill>
              <a:effectLst/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210383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7598"/>
    </mc:Choice>
    <mc:Fallback xmlns="">
      <p:transition spd="slow" advTm="47598"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457200"/>
            <a:ext cx="10515600" cy="650875"/>
          </a:xfrm>
        </p:spPr>
        <p:txBody>
          <a:bodyPr>
            <a:normAutofit/>
          </a:bodyPr>
          <a:lstStyle/>
          <a:p>
            <a:r>
              <a:rPr lang="en-US" sz="3200" b="1" i="0" u="none" strike="noStrike" dirty="0" smtClean="0">
                <a:solidFill>
                  <a:srgbClr val="0F1115"/>
                </a:solidFill>
                <a:effectLst/>
                <a:latin typeface="+mn-lt"/>
              </a:rPr>
              <a:t>Escalation – The Superjumbos (2000s)</a:t>
            </a:r>
            <a:endParaRPr lang="en-BZ" sz="3200" b="1" dirty="0">
              <a:latin typeface="+mn-lt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1547281"/>
            <a:ext cx="3958883" cy="4674703"/>
          </a:xfrm>
        </p:spPr>
        <p:txBody>
          <a:bodyPr>
            <a:normAutofit/>
          </a:bodyPr>
          <a:lstStyle/>
          <a:p>
            <a:pPr algn="l">
              <a:buFont typeface="Arial" panose="020B0604020202020204" pitchFamily="34" charset="0"/>
              <a:buChar char="•"/>
            </a:pPr>
            <a:r>
              <a:rPr lang="en-US" sz="2400" b="0" i="0" u="none" strike="noStrike" dirty="0">
                <a:solidFill>
                  <a:srgbClr val="0F1115"/>
                </a:solidFill>
                <a:effectLst/>
              </a:rPr>
              <a:t>Airbus launches A380 (2000): $12B development, heavy launch aid.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US" sz="2400" b="0" i="0" u="none" strike="noStrike" dirty="0">
                <a:solidFill>
                  <a:srgbClr val="0F1115"/>
                </a:solidFill>
                <a:effectLst/>
              </a:rPr>
              <a:t>Boeing launches B787 Dreamliner (2004): tax breaks, state subsidies, R&amp;D support.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US" sz="2400" b="0" i="0" u="none" strike="noStrike" dirty="0">
                <a:solidFill>
                  <a:srgbClr val="0F1115"/>
                </a:solidFill>
                <a:effectLst/>
              </a:rPr>
              <a:t>Each accuses the other of violating 1992 agreement.</a:t>
            </a:r>
          </a:p>
          <a:p>
            <a:pPr marL="0" indent="0" algn="l">
              <a:buNone/>
            </a:pPr>
            <a:endParaRPr lang="en-US" b="0" i="0" u="none" strike="noStrike" dirty="0">
              <a:solidFill>
                <a:srgbClr val="0F1115"/>
              </a:solidFill>
              <a:effectLst/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567B833-FFB3-C0B5-1CC5-78E2CFD50A6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35812" y="1547281"/>
            <a:ext cx="6128824" cy="3394105"/>
          </a:xfrm>
          <a:prstGeom prst="rect">
            <a:avLst/>
          </a:prstGeom>
          <a:ln>
            <a:solidFill>
              <a:schemeClr val="accent1"/>
            </a:solidFill>
          </a:ln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48BA60FA-849B-D020-7455-586EE7D5F67E}"/>
              </a:ext>
            </a:extLst>
          </p:cNvPr>
          <p:cNvSpPr txBox="1"/>
          <p:nvPr/>
        </p:nvSpPr>
        <p:spPr>
          <a:xfrm>
            <a:off x="5224976" y="4941988"/>
            <a:ext cx="6098344" cy="37555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Bef>
                <a:spcPts val="1200"/>
              </a:spcBef>
              <a:spcAft>
                <a:spcPts val="1200"/>
              </a:spcAft>
            </a:pPr>
            <a:r>
              <a:rPr lang="en-US" sz="1800" i="1" dirty="0">
                <a:solidFill>
                  <a:srgbClr val="0F1115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Source: Created by the author </a:t>
            </a:r>
            <a:endParaRPr lang="ru-RU" sz="1600" i="1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6200311" y="1127623"/>
            <a:ext cx="4147674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000" b="1" dirty="0" smtClean="0">
                <a:solidFill>
                  <a:srgbClr val="0F1115"/>
                </a:solidFill>
              </a:rPr>
              <a:t>Figure 4. Global Aerospace Financing </a:t>
            </a:r>
            <a:endParaRPr lang="ru-RU" sz="2000" b="1" dirty="0"/>
          </a:p>
        </p:txBody>
      </p:sp>
    </p:spTree>
    <p:extLst>
      <p:ext uri="{BB962C8B-B14F-4D97-AF65-F5344CB8AC3E}">
        <p14:creationId xmlns:p14="http://schemas.microsoft.com/office/powerpoint/2010/main" val="1348904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7598"/>
    </mc:Choice>
    <mc:Fallback xmlns="">
      <p:transition spd="slow" advTm="47598"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743175"/>
            <a:ext cx="10515600" cy="650875"/>
          </a:xfrm>
        </p:spPr>
        <p:txBody>
          <a:bodyPr>
            <a:normAutofit/>
          </a:bodyPr>
          <a:lstStyle/>
          <a:p>
            <a:r>
              <a:rPr lang="en-US" sz="3200" b="1" i="0" u="none" strike="noStrike" dirty="0">
                <a:solidFill>
                  <a:srgbClr val="0F1115"/>
                </a:solidFill>
                <a:effectLst/>
                <a:latin typeface="+mn-lt"/>
              </a:rPr>
              <a:t>WTO Litigation (2004-2019)</a:t>
            </a:r>
            <a:endParaRPr lang="en-BZ" sz="3200" b="1" dirty="0">
              <a:latin typeface="+mn-lt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1838035"/>
            <a:ext cx="3790071" cy="4144963"/>
          </a:xfrm>
        </p:spPr>
        <p:txBody>
          <a:bodyPr>
            <a:normAutofit/>
          </a:bodyPr>
          <a:lstStyle/>
          <a:p>
            <a:pPr algn="l">
              <a:buFont typeface="Arial" panose="020B0604020202020204" pitchFamily="34" charset="0"/>
              <a:buChar char="•"/>
            </a:pPr>
            <a:r>
              <a:rPr lang="en-US" sz="2400" b="0" i="0" u="none" strike="noStrike" dirty="0">
                <a:solidFill>
                  <a:srgbClr val="0F1115"/>
                </a:solidFill>
                <a:effectLst/>
              </a:rPr>
              <a:t>US files WTO complaint (2004): EU launches aid illegal.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US" sz="2400" b="0" i="0" u="none" strike="noStrike" dirty="0">
                <a:solidFill>
                  <a:srgbClr val="0F1115"/>
                </a:solidFill>
                <a:effectLst/>
              </a:rPr>
              <a:t>EU files counter-complaint: US tax breaks and NASA subsidies illegal.</a:t>
            </a:r>
          </a:p>
          <a:p>
            <a:pPr marL="0" indent="0" algn="l">
              <a:buNone/>
            </a:pPr>
            <a:endParaRPr lang="en-US" b="0" i="0" u="none" strike="noStrike" dirty="0">
              <a:solidFill>
                <a:srgbClr val="0F1115"/>
              </a:solidFill>
              <a:effectLst/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4098" name="Picture 2">
            <a:extLst>
              <a:ext uri="{FF2B5EF4-FFF2-40B4-BE49-F238E27FC236}">
                <a16:creationId xmlns:a16="http://schemas.microsoft.com/office/drawing/2014/main" id="{14E7FEE2-CA50-A8E7-1C63-AE4B7D82484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41454" y="2036070"/>
            <a:ext cx="5461675" cy="2981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48BA60FA-849B-D020-7455-586EE7D5F67E}"/>
              </a:ext>
            </a:extLst>
          </p:cNvPr>
          <p:cNvSpPr txBox="1"/>
          <p:nvPr/>
        </p:nvSpPr>
        <p:spPr>
          <a:xfrm>
            <a:off x="4887776" y="5111712"/>
            <a:ext cx="6098344" cy="37555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Bef>
                <a:spcPts val="1200"/>
              </a:spcBef>
              <a:spcAft>
                <a:spcPts val="1200"/>
              </a:spcAft>
            </a:pPr>
            <a:r>
              <a:rPr lang="en-US" sz="1800" i="1" dirty="0">
                <a:solidFill>
                  <a:srgbClr val="0F1115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Source: Created by the author </a:t>
            </a:r>
            <a:endParaRPr lang="ru-RU" sz="1600" i="1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4887776" y="1480638"/>
            <a:ext cx="435837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b="1" dirty="0" smtClean="0">
                <a:solidFill>
                  <a:srgbClr val="0F1115"/>
                </a:solidFill>
              </a:rPr>
              <a:t>Figure 5. Timeline of WTO ruling </a:t>
            </a:r>
            <a:endParaRPr lang="ru-RU" sz="2400" b="1" dirty="0"/>
          </a:p>
        </p:txBody>
      </p:sp>
    </p:spTree>
    <p:extLst>
      <p:ext uri="{BB962C8B-B14F-4D97-AF65-F5344CB8AC3E}">
        <p14:creationId xmlns:p14="http://schemas.microsoft.com/office/powerpoint/2010/main" val="15869432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7598"/>
    </mc:Choice>
    <mc:Fallback xmlns="">
      <p:transition spd="slow" advTm="47598"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30564" y="660400"/>
            <a:ext cx="10515600" cy="650875"/>
          </a:xfrm>
        </p:spPr>
        <p:txBody>
          <a:bodyPr>
            <a:normAutofit/>
          </a:bodyPr>
          <a:lstStyle/>
          <a:p>
            <a:r>
              <a:rPr lang="en-US" sz="3600" b="1" i="0" u="none" strike="noStrike" dirty="0">
                <a:solidFill>
                  <a:srgbClr val="0F1115"/>
                </a:solidFill>
                <a:effectLst/>
                <a:latin typeface="+mn-lt"/>
              </a:rPr>
              <a:t> Key WTO Findings</a:t>
            </a:r>
            <a:endParaRPr lang="en-BZ" sz="3600" b="1" dirty="0">
              <a:latin typeface="+mn-lt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1514764"/>
            <a:ext cx="7502236" cy="3986717"/>
          </a:xfrm>
        </p:spPr>
        <p:txBody>
          <a:bodyPr>
            <a:normAutofit/>
          </a:bodyPr>
          <a:lstStyle/>
          <a:p>
            <a:pPr algn="l">
              <a:buFont typeface="Arial" panose="020B0604020202020204" pitchFamily="34" charset="0"/>
              <a:buChar char="•"/>
            </a:pPr>
            <a:r>
              <a:rPr lang="en-US" sz="2400" b="1" i="0" u="none" strike="noStrike" dirty="0">
                <a:solidFill>
                  <a:srgbClr val="0F1115"/>
                </a:solidFill>
                <a:effectLst/>
              </a:rPr>
              <a:t>Against EU:</a:t>
            </a:r>
            <a:r>
              <a:rPr lang="en-US" sz="2400" b="0" i="0" u="none" strike="noStrike" dirty="0">
                <a:solidFill>
                  <a:srgbClr val="0F1115"/>
                </a:solidFill>
                <a:effectLst/>
              </a:rPr>
              <a:t> Launch aid for A350 and A380 were prohibited subsidies ($18B+).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US" sz="2400" b="1" i="0" u="none" strike="noStrike" dirty="0">
                <a:solidFill>
                  <a:srgbClr val="0F1115"/>
                </a:solidFill>
                <a:effectLst/>
              </a:rPr>
              <a:t>Against US:</a:t>
            </a:r>
            <a:r>
              <a:rPr lang="en-US" sz="2400" b="0" i="0" u="none" strike="noStrike" dirty="0">
                <a:solidFill>
                  <a:srgbClr val="0F1115"/>
                </a:solidFill>
                <a:effectLst/>
              </a:rPr>
              <a:t> Washington State tax incentives ($5.7B), R&amp;D spillovers, and defense contracts were illegal subsidies.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US" sz="2400" b="0" i="0" u="none" strike="noStrike" dirty="0">
                <a:solidFill>
                  <a:srgbClr val="0F1115"/>
                </a:solidFill>
                <a:effectLst/>
              </a:rPr>
              <a:t>Both authorized retaliatory tariffs (but settled in 2021).</a:t>
            </a:r>
          </a:p>
        </p:txBody>
      </p:sp>
    </p:spTree>
    <p:extLst>
      <p:ext uri="{BB962C8B-B14F-4D97-AF65-F5344CB8AC3E}">
        <p14:creationId xmlns:p14="http://schemas.microsoft.com/office/powerpoint/2010/main" val="17289264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7598"/>
    </mc:Choice>
    <mc:Fallback xmlns="">
      <p:transition spd="slow" advTm="47598"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6168" y="1406067"/>
            <a:ext cx="7006935" cy="4204161"/>
          </a:xfrm>
          <a:prstGeom prst="rect">
            <a:avLst/>
          </a:prstGeom>
          <a:ln>
            <a:solidFill>
              <a:schemeClr val="accent1"/>
            </a:solidFill>
          </a:ln>
        </p:spPr>
      </p:pic>
      <p:sp>
        <p:nvSpPr>
          <p:cNvPr id="3" name="Прямоугольник 2"/>
          <p:cNvSpPr/>
          <p:nvPr/>
        </p:nvSpPr>
        <p:spPr>
          <a:xfrm>
            <a:off x="831273" y="5610228"/>
            <a:ext cx="7721601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dirty="0" err="1"/>
              <a:t>Data</a:t>
            </a:r>
            <a:r>
              <a:rPr lang="ru-RU" sz="1600" dirty="0"/>
              <a:t> </a:t>
            </a:r>
            <a:r>
              <a:rPr lang="ru-RU" sz="1600" dirty="0" err="1"/>
              <a:t>Basis</a:t>
            </a:r>
            <a:r>
              <a:rPr lang="ru-RU" sz="1600" dirty="0"/>
              <a:t>: </a:t>
            </a:r>
            <a:r>
              <a:rPr lang="ru-RU" sz="1600" dirty="0" err="1"/>
              <a:t>Simulated</a:t>
            </a:r>
            <a:r>
              <a:rPr lang="ru-RU" sz="1600" dirty="0"/>
              <a:t> </a:t>
            </a:r>
            <a:r>
              <a:rPr lang="ru-RU" sz="1600" dirty="0" err="1"/>
              <a:t>trends</a:t>
            </a:r>
            <a:r>
              <a:rPr lang="ru-RU" sz="1600" dirty="0"/>
              <a:t> </a:t>
            </a:r>
            <a:r>
              <a:rPr lang="ru-RU" sz="1600" dirty="0" err="1"/>
              <a:t>based</a:t>
            </a:r>
            <a:r>
              <a:rPr lang="ru-RU" sz="1600" dirty="0"/>
              <a:t> </a:t>
            </a:r>
            <a:r>
              <a:rPr lang="ru-RU" sz="1600" dirty="0" err="1"/>
              <a:t>on</a:t>
            </a:r>
            <a:r>
              <a:rPr lang="ru-RU" sz="1600" dirty="0"/>
              <a:t> WTO </a:t>
            </a:r>
            <a:r>
              <a:rPr lang="ru-RU" sz="1600" dirty="0" err="1"/>
              <a:t>Dispute</a:t>
            </a:r>
            <a:r>
              <a:rPr lang="ru-RU" sz="1600" dirty="0"/>
              <a:t> </a:t>
            </a:r>
            <a:r>
              <a:rPr lang="ru-RU" sz="1600" dirty="0" err="1"/>
              <a:t>Settlement</a:t>
            </a:r>
            <a:r>
              <a:rPr lang="ru-RU" sz="1600" dirty="0"/>
              <a:t> </a:t>
            </a:r>
            <a:r>
              <a:rPr lang="ru-RU" sz="1600" dirty="0" err="1"/>
              <a:t>findings</a:t>
            </a:r>
            <a:r>
              <a:rPr lang="ru-RU" sz="1600" dirty="0"/>
              <a:t> (</a:t>
            </a:r>
            <a:r>
              <a:rPr lang="ru-RU" sz="1600" dirty="0" err="1"/>
              <a:t>Cases</a:t>
            </a:r>
            <a:r>
              <a:rPr lang="ru-RU" sz="1600" dirty="0"/>
              <a:t> DS316 </a:t>
            </a:r>
            <a:r>
              <a:rPr lang="ru-RU" sz="1600" dirty="0" err="1"/>
              <a:t>and</a:t>
            </a:r>
            <a:r>
              <a:rPr lang="ru-RU" sz="1600" dirty="0"/>
              <a:t> DS353) </a:t>
            </a:r>
            <a:r>
              <a:rPr lang="ru-RU" sz="1600" dirty="0" err="1"/>
              <a:t>regarding</a:t>
            </a:r>
            <a:r>
              <a:rPr lang="ru-RU" sz="1600" dirty="0"/>
              <a:t> </a:t>
            </a:r>
            <a:r>
              <a:rPr lang="ru-RU" sz="1600" dirty="0" err="1"/>
              <a:t>the</a:t>
            </a:r>
            <a:r>
              <a:rPr lang="ru-RU" sz="1600" dirty="0"/>
              <a:t> </a:t>
            </a:r>
            <a:r>
              <a:rPr lang="ru-RU" sz="1600" dirty="0" err="1"/>
              <a:t>Boeing-Airbus</a:t>
            </a:r>
            <a:r>
              <a:rPr lang="ru-RU" sz="1600" dirty="0"/>
              <a:t> </a:t>
            </a:r>
            <a:r>
              <a:rPr lang="ru-RU" sz="1600" dirty="0" err="1"/>
              <a:t>subsidy</a:t>
            </a:r>
            <a:r>
              <a:rPr lang="ru-RU" sz="1600" dirty="0"/>
              <a:t> </a:t>
            </a:r>
            <a:r>
              <a:rPr lang="ru-RU" sz="1600" dirty="0" err="1"/>
              <a:t>conflict</a:t>
            </a:r>
            <a:r>
              <a:rPr lang="ru-RU" sz="1600" dirty="0"/>
              <a:t>.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976168" y="451960"/>
            <a:ext cx="966123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 smtClean="0"/>
              <a:t>Figure 6. </a:t>
            </a:r>
            <a:r>
              <a:rPr lang="ru-RU" sz="2800" b="1" dirty="0" err="1" smtClean="0"/>
              <a:t>Comparative</a:t>
            </a:r>
            <a:r>
              <a:rPr lang="ru-RU" sz="2800" b="1" dirty="0" smtClean="0"/>
              <a:t> </a:t>
            </a:r>
            <a:r>
              <a:rPr lang="ru-RU" sz="2800" b="1" dirty="0" err="1"/>
              <a:t>Analysis</a:t>
            </a:r>
            <a:r>
              <a:rPr lang="ru-RU" sz="2800" b="1" dirty="0"/>
              <a:t> </a:t>
            </a:r>
            <a:r>
              <a:rPr lang="ru-RU" sz="2800" b="1" dirty="0" err="1"/>
              <a:t>of</a:t>
            </a:r>
            <a:r>
              <a:rPr lang="ru-RU" sz="2800" b="1" dirty="0"/>
              <a:t> </a:t>
            </a:r>
            <a:r>
              <a:rPr lang="en-US" sz="2800" b="1" dirty="0" err="1" smtClean="0"/>
              <a:t>Subsidised</a:t>
            </a:r>
            <a:r>
              <a:rPr lang="en-US" sz="2800" b="1" dirty="0" smtClean="0"/>
              <a:t> vs</a:t>
            </a:r>
            <a:r>
              <a:rPr lang="ru-RU" sz="2800" b="1" dirty="0" smtClean="0"/>
              <a:t> </a:t>
            </a:r>
            <a:r>
              <a:rPr lang="ru-RU" sz="2800" b="1" dirty="0" err="1"/>
              <a:t>Competitive</a:t>
            </a:r>
            <a:r>
              <a:rPr lang="ru-RU" sz="2800" b="1" dirty="0"/>
              <a:t> </a:t>
            </a:r>
            <a:r>
              <a:rPr lang="ru-RU" sz="2800" b="1" dirty="0" err="1"/>
              <a:t>Aircraft</a:t>
            </a:r>
            <a:r>
              <a:rPr lang="ru-RU" sz="2800" b="1" dirty="0"/>
              <a:t> </a:t>
            </a:r>
            <a:r>
              <a:rPr lang="ru-RU" sz="2800" b="1" dirty="0" err="1"/>
              <a:t>Pricing</a:t>
            </a:r>
            <a:r>
              <a:rPr lang="ru-RU" sz="2800" b="1" dirty="0"/>
              <a:t> (2005–2025)</a:t>
            </a:r>
          </a:p>
        </p:txBody>
      </p:sp>
    </p:spTree>
    <p:extLst>
      <p:ext uri="{BB962C8B-B14F-4D97-AF65-F5344CB8AC3E}">
        <p14:creationId xmlns:p14="http://schemas.microsoft.com/office/powerpoint/2010/main" val="836404274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854653"/>
            <a:ext cx="10515600" cy="650875"/>
          </a:xfrm>
        </p:spPr>
        <p:txBody>
          <a:bodyPr>
            <a:normAutofit/>
          </a:bodyPr>
          <a:lstStyle/>
          <a:p>
            <a:r>
              <a:rPr lang="en-US" sz="3200" b="1" dirty="0" smtClean="0">
                <a:latin typeface="+mn-lt"/>
              </a:rPr>
              <a:t>Figure 7. </a:t>
            </a:r>
            <a:r>
              <a:rPr lang="ru-RU" sz="3200" b="1" dirty="0" err="1" smtClean="0">
                <a:latin typeface="+mn-lt"/>
              </a:rPr>
              <a:t>Economic</a:t>
            </a:r>
            <a:r>
              <a:rPr lang="ru-RU" sz="3200" b="1" dirty="0" smtClean="0">
                <a:latin typeface="+mn-lt"/>
              </a:rPr>
              <a:t> </a:t>
            </a:r>
            <a:r>
              <a:rPr lang="ru-RU" sz="3200" b="1" dirty="0" err="1">
                <a:latin typeface="+mn-lt"/>
              </a:rPr>
              <a:t>Impact</a:t>
            </a:r>
            <a:r>
              <a:rPr lang="ru-RU" sz="3200" b="1" dirty="0">
                <a:latin typeface="+mn-lt"/>
              </a:rPr>
              <a:t> </a:t>
            </a:r>
            <a:r>
              <a:rPr lang="ru-RU" sz="3200" b="1" dirty="0" err="1">
                <a:latin typeface="+mn-lt"/>
              </a:rPr>
              <a:t>of</a:t>
            </a:r>
            <a:r>
              <a:rPr lang="ru-RU" sz="3200" b="1" dirty="0">
                <a:latin typeface="+mn-lt"/>
              </a:rPr>
              <a:t> </a:t>
            </a:r>
            <a:r>
              <a:rPr lang="ru-RU" sz="3200" b="1" dirty="0" err="1">
                <a:latin typeface="+mn-lt"/>
              </a:rPr>
              <a:t>the</a:t>
            </a:r>
            <a:r>
              <a:rPr lang="ru-RU" sz="3200" b="1" dirty="0">
                <a:latin typeface="+mn-lt"/>
              </a:rPr>
              <a:t> </a:t>
            </a:r>
            <a:r>
              <a:rPr lang="ru-RU" sz="3200" b="1" dirty="0" err="1">
                <a:latin typeface="+mn-lt"/>
              </a:rPr>
              <a:t>Subsidy</a:t>
            </a:r>
            <a:r>
              <a:rPr lang="ru-RU" sz="3200" b="1" dirty="0">
                <a:latin typeface="+mn-lt"/>
              </a:rPr>
              <a:t> </a:t>
            </a:r>
            <a:r>
              <a:rPr lang="ru-RU" sz="3200" b="1" dirty="0" err="1">
                <a:latin typeface="+mn-lt"/>
              </a:rPr>
              <a:t>War</a:t>
            </a:r>
            <a:endParaRPr lang="en-BZ" sz="3200" b="1" dirty="0">
              <a:latin typeface="+mn-lt"/>
            </a:endParaRP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8200" y="1505528"/>
            <a:ext cx="6899563" cy="3766461"/>
          </a:xfrm>
          <a:prstGeom prst="rect">
            <a:avLst/>
          </a:prstGeom>
          <a:ln>
            <a:solidFill>
              <a:schemeClr val="accent1"/>
            </a:solidFill>
          </a:ln>
        </p:spPr>
      </p:pic>
      <p:sp>
        <p:nvSpPr>
          <p:cNvPr id="9" name="Прямоугольник 8"/>
          <p:cNvSpPr/>
          <p:nvPr/>
        </p:nvSpPr>
        <p:spPr>
          <a:xfrm>
            <a:off x="838200" y="5297361"/>
            <a:ext cx="6899563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200" dirty="0" err="1"/>
              <a:t>Source</a:t>
            </a:r>
            <a:r>
              <a:rPr lang="ru-RU" sz="1200" dirty="0"/>
              <a:t>: </a:t>
            </a:r>
            <a:r>
              <a:rPr lang="ru-RU" sz="1200" dirty="0" err="1"/>
              <a:t>Compiled</a:t>
            </a:r>
            <a:r>
              <a:rPr lang="ru-RU" sz="1200" dirty="0"/>
              <a:t> </a:t>
            </a:r>
            <a:r>
              <a:rPr lang="ru-RU" sz="1200" dirty="0" err="1"/>
              <a:t>by</a:t>
            </a:r>
            <a:r>
              <a:rPr lang="ru-RU" sz="1200" dirty="0"/>
              <a:t> </a:t>
            </a:r>
            <a:r>
              <a:rPr lang="ru-RU" sz="1200" dirty="0" err="1"/>
              <a:t>the</a:t>
            </a:r>
            <a:r>
              <a:rPr lang="ru-RU" sz="1200" dirty="0"/>
              <a:t> </a:t>
            </a:r>
            <a:r>
              <a:rPr lang="ru-RU" sz="1200" dirty="0" err="1"/>
              <a:t>author</a:t>
            </a:r>
            <a:r>
              <a:rPr lang="ru-RU" sz="1200" dirty="0"/>
              <a:t> </a:t>
            </a:r>
            <a:r>
              <a:rPr lang="ru-RU" sz="1200" dirty="0" err="1"/>
              <a:t>based</a:t>
            </a:r>
            <a:r>
              <a:rPr lang="ru-RU" sz="1200" dirty="0"/>
              <a:t> </a:t>
            </a:r>
            <a:r>
              <a:rPr lang="ru-RU" sz="1200" dirty="0" err="1"/>
              <a:t>on</a:t>
            </a:r>
            <a:r>
              <a:rPr lang="ru-RU" sz="1200" dirty="0"/>
              <a:t> </a:t>
            </a:r>
            <a:r>
              <a:rPr lang="ru-RU" sz="1200" dirty="0" err="1"/>
              <a:t>price</a:t>
            </a:r>
            <a:r>
              <a:rPr lang="ru-RU" sz="1200" dirty="0"/>
              <a:t> </a:t>
            </a:r>
            <a:r>
              <a:rPr lang="ru-RU" sz="1200" dirty="0" err="1"/>
              <a:t>suppression</a:t>
            </a:r>
            <a:r>
              <a:rPr lang="ru-RU" sz="1200" dirty="0"/>
              <a:t> </a:t>
            </a:r>
            <a:r>
              <a:rPr lang="ru-RU" sz="1200" dirty="0" err="1"/>
              <a:t>data</a:t>
            </a:r>
            <a:r>
              <a:rPr lang="ru-RU" sz="1200" dirty="0"/>
              <a:t> </a:t>
            </a:r>
            <a:r>
              <a:rPr lang="ru-RU" sz="1200" dirty="0" err="1"/>
              <a:t>from</a:t>
            </a:r>
            <a:r>
              <a:rPr lang="ru-RU" sz="1200" dirty="0"/>
              <a:t> </a:t>
            </a:r>
            <a:r>
              <a:rPr lang="ru-RU" sz="1200" dirty="0" err="1"/>
              <a:t>Irwin</a:t>
            </a:r>
            <a:r>
              <a:rPr lang="ru-RU" sz="1200" dirty="0"/>
              <a:t> </a:t>
            </a:r>
            <a:r>
              <a:rPr lang="en-US" sz="1200" dirty="0" smtClean="0"/>
              <a:t>and</a:t>
            </a:r>
            <a:r>
              <a:rPr lang="ru-RU" sz="1200" dirty="0" smtClean="0"/>
              <a:t> </a:t>
            </a:r>
            <a:r>
              <a:rPr lang="ru-RU" sz="1200" dirty="0" err="1"/>
              <a:t>Pavcnik</a:t>
            </a:r>
            <a:r>
              <a:rPr lang="ru-RU" sz="1200" dirty="0"/>
              <a:t> (</a:t>
            </a:r>
            <a:r>
              <a:rPr lang="ru-RU" sz="1200" dirty="0" smtClean="0"/>
              <a:t>20</a:t>
            </a:r>
            <a:r>
              <a:rPr lang="en-US" sz="1200" dirty="0" smtClean="0"/>
              <a:t>21</a:t>
            </a:r>
            <a:r>
              <a:rPr lang="ru-RU" sz="1200" dirty="0" smtClean="0"/>
              <a:t>) </a:t>
            </a:r>
            <a:r>
              <a:rPr lang="ru-RU" sz="1200" dirty="0" err="1"/>
              <a:t>and</a:t>
            </a:r>
            <a:r>
              <a:rPr lang="ru-RU" sz="1200" dirty="0"/>
              <a:t> </a:t>
            </a:r>
            <a:r>
              <a:rPr lang="ru-RU" sz="1200" dirty="0" err="1"/>
              <a:t>findings</a:t>
            </a:r>
            <a:r>
              <a:rPr lang="ru-RU" sz="1200" dirty="0"/>
              <a:t> </a:t>
            </a:r>
            <a:r>
              <a:rPr lang="ru-RU" sz="1200" dirty="0" err="1"/>
              <a:t>of</a:t>
            </a:r>
            <a:r>
              <a:rPr lang="ru-RU" sz="1200" dirty="0"/>
              <a:t> "</a:t>
            </a:r>
            <a:r>
              <a:rPr lang="ru-RU" sz="1200" dirty="0" err="1"/>
              <a:t>serious</a:t>
            </a:r>
            <a:r>
              <a:rPr lang="ru-RU" sz="1200" dirty="0"/>
              <a:t> </a:t>
            </a:r>
            <a:r>
              <a:rPr lang="ru-RU" sz="1200" dirty="0" err="1"/>
              <a:t>prejudice</a:t>
            </a:r>
            <a:r>
              <a:rPr lang="ru-RU" sz="1200" dirty="0"/>
              <a:t>" </a:t>
            </a:r>
            <a:r>
              <a:rPr lang="ru-RU" sz="1200" dirty="0" err="1"/>
              <a:t>in</a:t>
            </a:r>
            <a:r>
              <a:rPr lang="ru-RU" sz="1200" dirty="0"/>
              <a:t> WTO </a:t>
            </a:r>
            <a:r>
              <a:rPr lang="ru-RU" sz="1200" dirty="0" err="1"/>
              <a:t>Disputes</a:t>
            </a:r>
            <a:r>
              <a:rPr lang="ru-RU" sz="1200" dirty="0"/>
              <a:t> DS316 (</a:t>
            </a:r>
            <a:r>
              <a:rPr lang="ru-RU" sz="1200" dirty="0" err="1"/>
              <a:t>Airbus</a:t>
            </a:r>
            <a:r>
              <a:rPr lang="ru-RU" sz="1200" dirty="0"/>
              <a:t>) </a:t>
            </a:r>
            <a:r>
              <a:rPr lang="ru-RU" sz="1200" dirty="0" err="1"/>
              <a:t>and</a:t>
            </a:r>
            <a:r>
              <a:rPr lang="ru-RU" sz="1200" dirty="0"/>
              <a:t> DS353 (</a:t>
            </a:r>
            <a:r>
              <a:rPr lang="ru-RU" sz="1200" dirty="0" err="1"/>
              <a:t>Boeing</a:t>
            </a:r>
            <a:r>
              <a:rPr lang="ru-RU" sz="1200" dirty="0"/>
              <a:t>). </a:t>
            </a:r>
            <a:r>
              <a:rPr lang="ru-RU" sz="1200" dirty="0" err="1"/>
              <a:t>Simulated</a:t>
            </a:r>
            <a:r>
              <a:rPr lang="ru-RU" sz="1200" dirty="0"/>
              <a:t> </a:t>
            </a:r>
            <a:r>
              <a:rPr lang="ru-RU" sz="1200" dirty="0" err="1"/>
              <a:t>trends</a:t>
            </a:r>
            <a:r>
              <a:rPr lang="ru-RU" sz="1200" dirty="0"/>
              <a:t> </a:t>
            </a:r>
            <a:r>
              <a:rPr lang="ru-RU" sz="1200" dirty="0" err="1"/>
              <a:t>assume</a:t>
            </a:r>
            <a:r>
              <a:rPr lang="ru-RU" sz="1200" dirty="0"/>
              <a:t> a 10–20% </a:t>
            </a:r>
            <a:r>
              <a:rPr lang="ru-RU" sz="1200" dirty="0" err="1"/>
              <a:t>deviation</a:t>
            </a:r>
            <a:r>
              <a:rPr lang="ru-RU" sz="1200" dirty="0"/>
              <a:t> </a:t>
            </a:r>
            <a:r>
              <a:rPr lang="ru-RU" sz="1200" dirty="0" err="1"/>
              <a:t>from</a:t>
            </a:r>
            <a:r>
              <a:rPr lang="ru-RU" sz="1200" dirty="0"/>
              <a:t> </a:t>
            </a:r>
            <a:r>
              <a:rPr lang="ru-RU" sz="1200" dirty="0" err="1"/>
              <a:t>competitive</a:t>
            </a:r>
            <a:r>
              <a:rPr lang="ru-RU" sz="1200" dirty="0"/>
              <a:t> </a:t>
            </a:r>
            <a:r>
              <a:rPr lang="ru-RU" sz="1200" dirty="0" err="1"/>
              <a:t>equilibrium</a:t>
            </a:r>
            <a:r>
              <a:rPr lang="ru-RU" sz="1200" dirty="0"/>
              <a:t> </a:t>
            </a:r>
            <a:r>
              <a:rPr lang="ru-RU" sz="1200" dirty="0" err="1"/>
              <a:t>consistent</a:t>
            </a:r>
            <a:r>
              <a:rPr lang="ru-RU" sz="1200" dirty="0"/>
              <a:t> </a:t>
            </a:r>
            <a:r>
              <a:rPr lang="ru-RU" sz="1200" dirty="0" err="1"/>
              <a:t>with</a:t>
            </a:r>
            <a:r>
              <a:rPr lang="ru-RU" sz="1200" dirty="0"/>
              <a:t> WTO </a:t>
            </a:r>
            <a:r>
              <a:rPr lang="ru-RU" sz="1200" dirty="0" err="1"/>
              <a:t>estimates</a:t>
            </a:r>
            <a:r>
              <a:rPr lang="ru-RU" sz="1200" dirty="0"/>
              <a:t> </a:t>
            </a:r>
            <a:r>
              <a:rPr lang="ru-RU" sz="1200" dirty="0" err="1"/>
              <a:t>of</a:t>
            </a:r>
            <a:r>
              <a:rPr lang="ru-RU" sz="1200" dirty="0"/>
              <a:t> </a:t>
            </a:r>
            <a:r>
              <a:rPr lang="ru-RU" sz="1200" dirty="0" err="1"/>
              <a:t>launch</a:t>
            </a:r>
            <a:r>
              <a:rPr lang="ru-RU" sz="1200" dirty="0"/>
              <a:t> </a:t>
            </a:r>
            <a:r>
              <a:rPr lang="ru-RU" sz="1200" dirty="0" err="1"/>
              <a:t>aid</a:t>
            </a:r>
            <a:r>
              <a:rPr lang="ru-RU" sz="1200" dirty="0"/>
              <a:t> </a:t>
            </a:r>
            <a:r>
              <a:rPr lang="ru-RU" sz="1200" dirty="0" err="1"/>
              <a:t>impact</a:t>
            </a:r>
            <a:r>
              <a:rPr lang="ru-RU" sz="1200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41911230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7598"/>
    </mc:Choice>
    <mc:Fallback xmlns="">
      <p:transition spd="slow" advTm="47598"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95218" y="956253"/>
            <a:ext cx="10515600" cy="650875"/>
          </a:xfrm>
        </p:spPr>
        <p:txBody>
          <a:bodyPr>
            <a:normAutofit/>
          </a:bodyPr>
          <a:lstStyle/>
          <a:p>
            <a:r>
              <a:rPr lang="ru-RU" sz="3600" b="1" dirty="0" err="1">
                <a:latin typeface="+mn-lt"/>
              </a:rPr>
              <a:t>Lessons</a:t>
            </a:r>
            <a:r>
              <a:rPr lang="ru-RU" sz="3600" b="1" dirty="0">
                <a:latin typeface="+mn-lt"/>
              </a:rPr>
              <a:t> </a:t>
            </a:r>
            <a:r>
              <a:rPr lang="ru-RU" sz="3600" b="1" dirty="0" err="1">
                <a:latin typeface="+mn-lt"/>
              </a:rPr>
              <a:t>from</a:t>
            </a:r>
            <a:r>
              <a:rPr lang="ru-RU" sz="3600" b="1" dirty="0">
                <a:latin typeface="+mn-lt"/>
              </a:rPr>
              <a:t> </a:t>
            </a:r>
            <a:r>
              <a:rPr lang="ru-RU" sz="3600" b="1" dirty="0" err="1">
                <a:latin typeface="+mn-lt"/>
              </a:rPr>
              <a:t>Boeing-Airbus</a:t>
            </a:r>
            <a:endParaRPr lang="en-BZ" sz="3600" b="1" dirty="0">
              <a:latin typeface="+mn-lt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1838035"/>
            <a:ext cx="7502236" cy="4144963"/>
          </a:xfrm>
        </p:spPr>
        <p:txBody>
          <a:bodyPr>
            <a:normAutofit/>
          </a:bodyPr>
          <a:lstStyle/>
          <a:p>
            <a:r>
              <a:rPr lang="ru-RU" sz="2400" dirty="0" err="1"/>
              <a:t>Strategic</a:t>
            </a:r>
            <a:r>
              <a:rPr lang="ru-RU" sz="2400" dirty="0"/>
              <a:t> </a:t>
            </a:r>
            <a:r>
              <a:rPr lang="ru-RU" sz="2400" dirty="0" err="1"/>
              <a:t>trade</a:t>
            </a:r>
            <a:r>
              <a:rPr lang="ru-RU" sz="2400" dirty="0"/>
              <a:t> </a:t>
            </a:r>
            <a:r>
              <a:rPr lang="ru-RU" sz="2400" dirty="0" err="1"/>
              <a:t>policy</a:t>
            </a:r>
            <a:r>
              <a:rPr lang="ru-RU" sz="2400" dirty="0"/>
              <a:t> </a:t>
            </a:r>
            <a:r>
              <a:rPr lang="ru-RU" sz="2400" dirty="0" err="1"/>
              <a:t>works</a:t>
            </a:r>
            <a:r>
              <a:rPr lang="ru-RU" sz="2400" dirty="0"/>
              <a:t> </a:t>
            </a:r>
            <a:r>
              <a:rPr lang="ru-RU" sz="2400" dirty="0" err="1"/>
              <a:t>in</a:t>
            </a:r>
            <a:r>
              <a:rPr lang="ru-RU" sz="2400" dirty="0"/>
              <a:t> </a:t>
            </a:r>
            <a:r>
              <a:rPr lang="ru-RU" sz="2400" dirty="0" err="1"/>
              <a:t>shifting</a:t>
            </a:r>
            <a:r>
              <a:rPr lang="ru-RU" sz="2400" dirty="0"/>
              <a:t> </a:t>
            </a:r>
            <a:r>
              <a:rPr lang="ru-RU" sz="2400" dirty="0" err="1"/>
              <a:t>rents</a:t>
            </a:r>
            <a:r>
              <a:rPr lang="ru-RU" sz="2400" dirty="0"/>
              <a:t> </a:t>
            </a:r>
            <a:r>
              <a:rPr lang="ru-RU" sz="2400" dirty="0" err="1"/>
              <a:t>but</a:t>
            </a:r>
            <a:r>
              <a:rPr lang="ru-RU" sz="2400" dirty="0"/>
              <a:t> </a:t>
            </a:r>
            <a:r>
              <a:rPr lang="ru-RU" sz="2400" dirty="0" err="1"/>
              <a:t>triggers</a:t>
            </a:r>
            <a:r>
              <a:rPr lang="ru-RU" sz="2400" dirty="0"/>
              <a:t> </a:t>
            </a:r>
            <a:r>
              <a:rPr lang="ru-RU" sz="2400" dirty="0" err="1"/>
              <a:t>retaliation</a:t>
            </a:r>
            <a:r>
              <a:rPr lang="ru-RU" sz="2400" dirty="0"/>
              <a:t>.</a:t>
            </a:r>
          </a:p>
          <a:p>
            <a:r>
              <a:rPr lang="ru-RU" sz="2400" dirty="0" smtClean="0"/>
              <a:t>WTO </a:t>
            </a:r>
            <a:r>
              <a:rPr lang="ru-RU" sz="2400" dirty="0" err="1"/>
              <a:t>system</a:t>
            </a:r>
            <a:r>
              <a:rPr lang="ru-RU" sz="2400" dirty="0"/>
              <a:t> </a:t>
            </a:r>
            <a:r>
              <a:rPr lang="ru-RU" sz="2400" dirty="0" err="1"/>
              <a:t>can</a:t>
            </a:r>
            <a:r>
              <a:rPr lang="ru-RU" sz="2400" dirty="0"/>
              <a:t> </a:t>
            </a:r>
            <a:r>
              <a:rPr lang="ru-RU" sz="2400" dirty="0" err="1"/>
              <a:t>manage</a:t>
            </a:r>
            <a:r>
              <a:rPr lang="ru-RU" sz="2400" dirty="0"/>
              <a:t> </a:t>
            </a:r>
            <a:r>
              <a:rPr lang="ru-RU" sz="2400" dirty="0" err="1"/>
              <a:t>but</a:t>
            </a:r>
            <a:r>
              <a:rPr lang="ru-RU" sz="2400" dirty="0"/>
              <a:t> </a:t>
            </a:r>
            <a:r>
              <a:rPr lang="ru-RU" sz="2400" dirty="0" err="1"/>
              <a:t>not</a:t>
            </a:r>
            <a:r>
              <a:rPr lang="ru-RU" sz="2400" dirty="0"/>
              <a:t> </a:t>
            </a:r>
            <a:r>
              <a:rPr lang="ru-RU" sz="2400" dirty="0" err="1"/>
              <a:t>eliminate</a:t>
            </a:r>
            <a:r>
              <a:rPr lang="ru-RU" sz="2400" dirty="0"/>
              <a:t> </a:t>
            </a:r>
            <a:r>
              <a:rPr lang="ru-RU" sz="2400" dirty="0" err="1"/>
              <a:t>subsidy</a:t>
            </a:r>
            <a:r>
              <a:rPr lang="ru-RU" sz="2400" dirty="0"/>
              <a:t> </a:t>
            </a:r>
            <a:r>
              <a:rPr lang="ru-RU" sz="2400" dirty="0" err="1"/>
              <a:t>competition</a:t>
            </a:r>
            <a:r>
              <a:rPr lang="ru-RU" sz="2400" dirty="0"/>
              <a:t>.</a:t>
            </a:r>
          </a:p>
          <a:p>
            <a:r>
              <a:rPr lang="ru-RU" sz="2400" dirty="0" err="1" smtClean="0"/>
              <a:t>Multiple</a:t>
            </a:r>
            <a:r>
              <a:rPr lang="ru-RU" sz="2400" dirty="0" smtClean="0"/>
              <a:t> </a:t>
            </a:r>
            <a:r>
              <a:rPr lang="ru-RU" sz="2400" dirty="0" err="1"/>
              <a:t>instruments</a:t>
            </a:r>
            <a:r>
              <a:rPr lang="ru-RU" sz="2400" dirty="0"/>
              <a:t>: R&amp;D </a:t>
            </a:r>
            <a:r>
              <a:rPr lang="ru-RU" sz="2400" dirty="0" err="1"/>
              <a:t>subsidies</a:t>
            </a:r>
            <a:r>
              <a:rPr lang="ru-RU" sz="2400" dirty="0"/>
              <a:t>, </a:t>
            </a:r>
            <a:r>
              <a:rPr lang="ru-RU" sz="2400" dirty="0" err="1"/>
              <a:t>production</a:t>
            </a:r>
            <a:r>
              <a:rPr lang="ru-RU" sz="2400" dirty="0"/>
              <a:t> </a:t>
            </a:r>
            <a:r>
              <a:rPr lang="ru-RU" sz="2400" dirty="0" err="1"/>
              <a:t>subsidies</a:t>
            </a:r>
            <a:r>
              <a:rPr lang="ru-RU" sz="2400" dirty="0"/>
              <a:t>, </a:t>
            </a:r>
            <a:r>
              <a:rPr lang="ru-RU" sz="2400" dirty="0" err="1"/>
              <a:t>tax</a:t>
            </a:r>
            <a:r>
              <a:rPr lang="ru-RU" sz="2400" dirty="0"/>
              <a:t> </a:t>
            </a:r>
            <a:r>
              <a:rPr lang="ru-RU" sz="2400" dirty="0" err="1"/>
              <a:t>breaks</a:t>
            </a:r>
            <a:r>
              <a:rPr lang="ru-RU" sz="2400" dirty="0"/>
              <a:t>, </a:t>
            </a:r>
            <a:r>
              <a:rPr lang="ru-RU" sz="2400" dirty="0" err="1"/>
              <a:t>procurement</a:t>
            </a:r>
            <a:r>
              <a:rPr lang="ru-RU" sz="2400" dirty="0"/>
              <a:t> </a:t>
            </a:r>
            <a:r>
              <a:rPr lang="ru-RU" sz="2400" dirty="0" err="1"/>
              <a:t>policies</a:t>
            </a:r>
            <a:r>
              <a:rPr lang="ru-RU" sz="2400" dirty="0"/>
              <a:t>.</a:t>
            </a:r>
          </a:p>
          <a:p>
            <a:pPr marL="0" indent="0" algn="l">
              <a:buNone/>
            </a:pPr>
            <a:endParaRPr lang="en-US" b="0" i="0" u="none" strike="noStrike" dirty="0">
              <a:solidFill>
                <a:srgbClr val="0F1115"/>
              </a:solidFill>
              <a:effectLst/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327176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7598"/>
    </mc:Choice>
    <mc:Fallback xmlns="">
      <p:transition spd="slow" advTm="47598"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854653"/>
            <a:ext cx="10515600" cy="807892"/>
          </a:xfrm>
        </p:spPr>
        <p:txBody>
          <a:bodyPr>
            <a:noAutofit/>
          </a:bodyPr>
          <a:lstStyle/>
          <a:p>
            <a:r>
              <a:rPr lang="ru-RU" sz="3200" b="1" dirty="0" err="1">
                <a:latin typeface="+mn-lt"/>
              </a:rPr>
              <a:t>Subsidies</a:t>
            </a:r>
            <a:r>
              <a:rPr lang="ru-RU" sz="3200" b="1" dirty="0">
                <a:latin typeface="+mn-lt"/>
              </a:rPr>
              <a:t> </a:t>
            </a:r>
            <a:r>
              <a:rPr lang="ru-RU" sz="3200" b="1" dirty="0" err="1">
                <a:latin typeface="+mn-lt"/>
              </a:rPr>
              <a:t>and</a:t>
            </a:r>
            <a:r>
              <a:rPr lang="ru-RU" sz="3200" b="1" dirty="0">
                <a:latin typeface="+mn-lt"/>
              </a:rPr>
              <a:t> R&amp;D </a:t>
            </a:r>
            <a:r>
              <a:rPr lang="ru-RU" sz="3200" b="1" dirty="0" err="1">
                <a:latin typeface="+mn-lt"/>
              </a:rPr>
              <a:t>Policy</a:t>
            </a:r>
            <a:r>
              <a:rPr lang="ru-RU" sz="3200" b="1" dirty="0">
                <a:latin typeface="+mn-lt"/>
              </a:rPr>
              <a:t> </a:t>
            </a:r>
            <a:r>
              <a:rPr lang="ru-RU" sz="3200" b="1" dirty="0" err="1">
                <a:latin typeface="+mn-lt"/>
              </a:rPr>
              <a:t>in</a:t>
            </a:r>
            <a:r>
              <a:rPr lang="ru-RU" sz="3200" b="1" dirty="0">
                <a:latin typeface="+mn-lt"/>
              </a:rPr>
              <a:t> </a:t>
            </a:r>
            <a:r>
              <a:rPr lang="ru-RU" sz="3200" b="1" dirty="0" err="1">
                <a:latin typeface="+mn-lt"/>
              </a:rPr>
              <a:t>Open</a:t>
            </a:r>
            <a:r>
              <a:rPr lang="ru-RU" sz="3200" b="1" dirty="0">
                <a:latin typeface="+mn-lt"/>
              </a:rPr>
              <a:t> </a:t>
            </a:r>
            <a:r>
              <a:rPr lang="ru-RU" sz="3200" b="1" dirty="0" err="1">
                <a:latin typeface="+mn-lt"/>
              </a:rPr>
              <a:t>Economies</a:t>
            </a:r>
            <a:r>
              <a:rPr lang="ru-RU" sz="3200" b="1" dirty="0">
                <a:latin typeface="+mn-lt"/>
              </a:rPr>
              <a:t> </a:t>
            </a:r>
            <a:r>
              <a:rPr lang="ru-RU" sz="3200" b="1" dirty="0" err="1" smtClean="0">
                <a:latin typeface="+mn-lt"/>
              </a:rPr>
              <a:t>Beyond</a:t>
            </a:r>
            <a:r>
              <a:rPr lang="ru-RU" sz="3200" b="1" dirty="0" smtClean="0">
                <a:latin typeface="+mn-lt"/>
              </a:rPr>
              <a:t> </a:t>
            </a:r>
            <a:r>
              <a:rPr lang="ru-RU" sz="3200" b="1" dirty="0" err="1">
                <a:latin typeface="+mn-lt"/>
              </a:rPr>
              <a:t>Production</a:t>
            </a:r>
            <a:r>
              <a:rPr lang="ru-RU" sz="3200" b="1" dirty="0">
                <a:latin typeface="+mn-lt"/>
              </a:rPr>
              <a:t> </a:t>
            </a:r>
            <a:r>
              <a:rPr lang="ru-RU" sz="3200" b="1" dirty="0" err="1">
                <a:latin typeface="+mn-lt"/>
              </a:rPr>
              <a:t>Subsidies</a:t>
            </a:r>
            <a:r>
              <a:rPr lang="ru-RU" sz="3200" b="1" dirty="0">
                <a:latin typeface="+mn-lt"/>
              </a:rPr>
              <a:t> – R&amp;D </a:t>
            </a:r>
            <a:r>
              <a:rPr lang="ru-RU" sz="3200" b="1" dirty="0" err="1">
                <a:latin typeface="+mn-lt"/>
              </a:rPr>
              <a:t>Subsidies</a:t>
            </a:r>
            <a:endParaRPr lang="en-BZ" sz="3200" b="1" dirty="0">
              <a:latin typeface="+mn-lt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2068945"/>
            <a:ext cx="7502236" cy="3914053"/>
          </a:xfrm>
        </p:spPr>
        <p:txBody>
          <a:bodyPr>
            <a:normAutofit/>
          </a:bodyPr>
          <a:lstStyle/>
          <a:p>
            <a:r>
              <a:rPr lang="ru-RU" sz="2400" dirty="0"/>
              <a:t>R&amp;D </a:t>
            </a:r>
            <a:r>
              <a:rPr lang="ru-RU" sz="2400" dirty="0" err="1"/>
              <a:t>has</a:t>
            </a:r>
            <a:r>
              <a:rPr lang="ru-RU" sz="2400" dirty="0"/>
              <a:t> </a:t>
            </a:r>
            <a:r>
              <a:rPr lang="ru-RU" sz="2400" dirty="0" err="1"/>
              <a:t>positive</a:t>
            </a:r>
            <a:r>
              <a:rPr lang="ru-RU" sz="2400" dirty="0"/>
              <a:t> </a:t>
            </a:r>
            <a:r>
              <a:rPr lang="ru-RU" sz="2400" dirty="0" err="1"/>
              <a:t>spillovers</a:t>
            </a:r>
            <a:r>
              <a:rPr lang="ru-RU" sz="2400" dirty="0"/>
              <a:t> (</a:t>
            </a:r>
            <a:r>
              <a:rPr lang="ru-RU" sz="2400" dirty="0" err="1"/>
              <a:t>knowledge</a:t>
            </a:r>
            <a:r>
              <a:rPr lang="ru-RU" sz="2400" dirty="0"/>
              <a:t> </a:t>
            </a:r>
            <a:r>
              <a:rPr lang="ru-RU" sz="2400" dirty="0" err="1"/>
              <a:t>externalities</a:t>
            </a:r>
            <a:r>
              <a:rPr lang="ru-RU" sz="2400" dirty="0"/>
              <a:t>).</a:t>
            </a:r>
          </a:p>
          <a:p>
            <a:r>
              <a:rPr lang="ru-RU" sz="2400" dirty="0"/>
              <a:t>- </a:t>
            </a:r>
            <a:r>
              <a:rPr lang="ru-RU" sz="2400" dirty="0" err="1"/>
              <a:t>In</a:t>
            </a:r>
            <a:r>
              <a:rPr lang="ru-RU" sz="2400" dirty="0"/>
              <a:t> </a:t>
            </a:r>
            <a:r>
              <a:rPr lang="ru-RU" sz="2400" dirty="0" err="1"/>
              <a:t>closed</a:t>
            </a:r>
            <a:r>
              <a:rPr lang="ru-RU" sz="2400" dirty="0"/>
              <a:t> </a:t>
            </a:r>
            <a:r>
              <a:rPr lang="ru-RU" sz="2400" dirty="0" err="1"/>
              <a:t>economy</a:t>
            </a:r>
            <a:r>
              <a:rPr lang="ru-RU" sz="2400" dirty="0"/>
              <a:t>: </a:t>
            </a:r>
            <a:r>
              <a:rPr lang="ru-RU" sz="2400" dirty="0" err="1"/>
              <a:t>Underinvestment</a:t>
            </a:r>
            <a:r>
              <a:rPr lang="ru-RU" sz="2400" dirty="0"/>
              <a:t> </a:t>
            </a:r>
            <a:r>
              <a:rPr lang="ru-RU" sz="2400" dirty="0" err="1"/>
              <a:t>in</a:t>
            </a:r>
            <a:r>
              <a:rPr lang="ru-RU" sz="2400" dirty="0"/>
              <a:t> R&amp;D → </a:t>
            </a:r>
            <a:r>
              <a:rPr lang="ru-RU" sz="2400" dirty="0" err="1"/>
              <a:t>case</a:t>
            </a:r>
            <a:r>
              <a:rPr lang="ru-RU" sz="2400" dirty="0"/>
              <a:t> </a:t>
            </a:r>
            <a:r>
              <a:rPr lang="ru-RU" sz="2400" dirty="0" err="1"/>
              <a:t>for</a:t>
            </a:r>
            <a:r>
              <a:rPr lang="ru-RU" sz="2400" dirty="0"/>
              <a:t> </a:t>
            </a:r>
            <a:r>
              <a:rPr lang="ru-RU" sz="2400" dirty="0" err="1"/>
              <a:t>subsidy</a:t>
            </a:r>
            <a:r>
              <a:rPr lang="ru-RU" sz="2400" dirty="0"/>
              <a:t>.</a:t>
            </a:r>
          </a:p>
          <a:p>
            <a:r>
              <a:rPr lang="ru-RU" sz="2400" dirty="0"/>
              <a:t>- </a:t>
            </a:r>
            <a:r>
              <a:rPr lang="ru-RU" sz="2400" dirty="0" err="1"/>
              <a:t>In</a:t>
            </a:r>
            <a:r>
              <a:rPr lang="ru-RU" sz="2400" dirty="0"/>
              <a:t> </a:t>
            </a:r>
            <a:r>
              <a:rPr lang="ru-RU" sz="2400" dirty="0" err="1"/>
              <a:t>open</a:t>
            </a:r>
            <a:r>
              <a:rPr lang="ru-RU" sz="2400" dirty="0"/>
              <a:t> </a:t>
            </a:r>
            <a:r>
              <a:rPr lang="ru-RU" sz="2400" dirty="0" err="1"/>
              <a:t>economy</a:t>
            </a:r>
            <a:r>
              <a:rPr lang="ru-RU" sz="2400" dirty="0"/>
              <a:t>: R&amp;D </a:t>
            </a:r>
            <a:r>
              <a:rPr lang="ru-RU" sz="2400" dirty="0" err="1"/>
              <a:t>subsidy</a:t>
            </a:r>
            <a:r>
              <a:rPr lang="ru-RU" sz="2400" dirty="0"/>
              <a:t> </a:t>
            </a:r>
            <a:r>
              <a:rPr lang="ru-RU" sz="2400" dirty="0" err="1"/>
              <a:t>can</a:t>
            </a:r>
            <a:r>
              <a:rPr lang="ru-RU" sz="2400" dirty="0"/>
              <a:t> </a:t>
            </a:r>
            <a:r>
              <a:rPr lang="ru-RU" sz="2400" dirty="0" err="1"/>
              <a:t>also</a:t>
            </a:r>
            <a:r>
              <a:rPr lang="ru-RU" sz="2400" dirty="0"/>
              <a:t> </a:t>
            </a:r>
            <a:r>
              <a:rPr lang="ru-RU" sz="2400" dirty="0" err="1"/>
              <a:t>shift</a:t>
            </a:r>
            <a:r>
              <a:rPr lang="ru-RU" sz="2400" dirty="0"/>
              <a:t> </a:t>
            </a:r>
            <a:r>
              <a:rPr lang="ru-RU" sz="2400" dirty="0" err="1"/>
              <a:t>profits</a:t>
            </a:r>
            <a:r>
              <a:rPr lang="ru-RU" sz="2400" dirty="0"/>
              <a:t> </a:t>
            </a:r>
            <a:r>
              <a:rPr lang="ru-RU" sz="2400" dirty="0" err="1"/>
              <a:t>from</a:t>
            </a:r>
            <a:r>
              <a:rPr lang="ru-RU" sz="2400" dirty="0"/>
              <a:t> </a:t>
            </a:r>
            <a:r>
              <a:rPr lang="ru-RU" sz="2400" dirty="0" err="1"/>
              <a:t>foreign</a:t>
            </a:r>
            <a:r>
              <a:rPr lang="ru-RU" sz="2400" dirty="0"/>
              <a:t> </a:t>
            </a:r>
            <a:r>
              <a:rPr lang="ru-RU" sz="2400" dirty="0" err="1"/>
              <a:t>rivals</a:t>
            </a:r>
            <a:r>
              <a:rPr lang="ru-RU" sz="2400" dirty="0"/>
              <a:t> (</a:t>
            </a:r>
            <a:r>
              <a:rPr lang="ru-RU" sz="2400" dirty="0" err="1"/>
              <a:t>strategic</a:t>
            </a:r>
            <a:r>
              <a:rPr lang="ru-RU" sz="2400" dirty="0"/>
              <a:t> </a:t>
            </a:r>
            <a:r>
              <a:rPr lang="ru-RU" sz="2400" dirty="0" err="1"/>
              <a:t>effect</a:t>
            </a:r>
            <a:r>
              <a:rPr lang="ru-RU" sz="2400" dirty="0"/>
              <a:t>).</a:t>
            </a:r>
          </a:p>
          <a:p>
            <a:pPr marL="0" indent="0" algn="l">
              <a:buNone/>
            </a:pPr>
            <a:endParaRPr lang="en-US" b="0" i="0" u="none" strike="noStrike" dirty="0">
              <a:solidFill>
                <a:srgbClr val="0F1115"/>
              </a:solidFill>
              <a:effectLst/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383664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7598"/>
    </mc:Choice>
    <mc:Fallback xmlns="">
      <p:transition spd="slow" advTm="47598"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854653"/>
            <a:ext cx="10515600" cy="650875"/>
          </a:xfrm>
        </p:spPr>
        <p:txBody>
          <a:bodyPr>
            <a:normAutofit/>
          </a:bodyPr>
          <a:lstStyle/>
          <a:p>
            <a:r>
              <a:rPr lang="ru-RU" sz="3600" b="1" dirty="0" err="1">
                <a:latin typeface="+mn-lt"/>
              </a:rPr>
              <a:t>Strategic</a:t>
            </a:r>
            <a:r>
              <a:rPr lang="ru-RU" sz="3600" b="1" dirty="0">
                <a:latin typeface="+mn-lt"/>
              </a:rPr>
              <a:t> R&amp;D </a:t>
            </a:r>
            <a:r>
              <a:rPr lang="ru-RU" sz="3600" b="1" dirty="0" err="1">
                <a:latin typeface="+mn-lt"/>
              </a:rPr>
              <a:t>Policy</a:t>
            </a:r>
            <a:r>
              <a:rPr lang="ru-RU" sz="3600" b="1" dirty="0">
                <a:latin typeface="+mn-lt"/>
              </a:rPr>
              <a:t> (</a:t>
            </a:r>
            <a:r>
              <a:rPr lang="ru-RU" sz="3600" b="1" dirty="0" err="1">
                <a:latin typeface="+mn-lt"/>
              </a:rPr>
              <a:t>Spencer</a:t>
            </a:r>
            <a:r>
              <a:rPr lang="ru-RU" sz="3600" b="1" dirty="0">
                <a:latin typeface="+mn-lt"/>
              </a:rPr>
              <a:t> &amp; </a:t>
            </a:r>
            <a:r>
              <a:rPr lang="ru-RU" sz="3600" b="1" dirty="0" err="1">
                <a:latin typeface="+mn-lt"/>
              </a:rPr>
              <a:t>Brander</a:t>
            </a:r>
            <a:r>
              <a:rPr lang="ru-RU" sz="3600" b="1" dirty="0">
                <a:latin typeface="+mn-lt"/>
              </a:rPr>
              <a:t>, 1983)</a:t>
            </a:r>
            <a:endParaRPr lang="en-BZ" sz="3600" b="1" dirty="0">
              <a:latin typeface="+mn-lt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199" y="1838035"/>
            <a:ext cx="7723909" cy="414496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2400" b="1" dirty="0" err="1"/>
              <a:t>Two-stage</a:t>
            </a:r>
            <a:r>
              <a:rPr lang="ru-RU" sz="2400" b="1" dirty="0"/>
              <a:t> </a:t>
            </a:r>
            <a:r>
              <a:rPr lang="ru-RU" sz="2400" b="1" dirty="0" err="1"/>
              <a:t>game</a:t>
            </a:r>
            <a:r>
              <a:rPr lang="ru-RU" sz="2400" b="1" dirty="0"/>
              <a:t>:</a:t>
            </a:r>
          </a:p>
          <a:p>
            <a:pPr marL="0" indent="0">
              <a:buNone/>
            </a:pPr>
            <a:r>
              <a:rPr lang="ru-RU" sz="2400" dirty="0" smtClean="0"/>
              <a:t>1</a:t>
            </a:r>
            <a:r>
              <a:rPr lang="ru-RU" sz="2400" dirty="0"/>
              <a:t>. </a:t>
            </a:r>
            <a:r>
              <a:rPr lang="ru-RU" sz="2400" dirty="0" err="1"/>
              <a:t>Governments</a:t>
            </a:r>
            <a:r>
              <a:rPr lang="ru-RU" sz="2400" dirty="0"/>
              <a:t> </a:t>
            </a:r>
            <a:r>
              <a:rPr lang="ru-RU" sz="2400" dirty="0" err="1"/>
              <a:t>choose</a:t>
            </a:r>
            <a:r>
              <a:rPr lang="ru-RU" sz="2400" dirty="0"/>
              <a:t> R&amp;D </a:t>
            </a:r>
            <a:r>
              <a:rPr lang="ru-RU" sz="2400" dirty="0" err="1"/>
              <a:t>subsidies</a:t>
            </a:r>
            <a:r>
              <a:rPr lang="ru-RU" sz="2400" dirty="0"/>
              <a:t>.</a:t>
            </a:r>
          </a:p>
          <a:p>
            <a:pPr marL="0" indent="0">
              <a:buNone/>
            </a:pPr>
            <a:r>
              <a:rPr lang="ru-RU" sz="2400" dirty="0" smtClean="0"/>
              <a:t>2</a:t>
            </a:r>
            <a:r>
              <a:rPr lang="ru-RU" sz="2400" dirty="0"/>
              <a:t>. </a:t>
            </a:r>
            <a:r>
              <a:rPr lang="ru-RU" sz="2400" dirty="0" err="1"/>
              <a:t>Firms</a:t>
            </a:r>
            <a:r>
              <a:rPr lang="ru-RU" sz="2400" dirty="0"/>
              <a:t> </a:t>
            </a:r>
            <a:r>
              <a:rPr lang="ru-RU" sz="2400" dirty="0" err="1"/>
              <a:t>choose</a:t>
            </a:r>
            <a:r>
              <a:rPr lang="ru-RU" sz="2400" dirty="0"/>
              <a:t> R&amp;D </a:t>
            </a:r>
            <a:r>
              <a:rPr lang="ru-RU" sz="2400" dirty="0" err="1"/>
              <a:t>investment</a:t>
            </a:r>
            <a:r>
              <a:rPr lang="ru-RU" sz="2400" dirty="0"/>
              <a:t> (</a:t>
            </a:r>
            <a:r>
              <a:rPr lang="ru-RU" sz="2400" dirty="0" err="1"/>
              <a:t>cost</a:t>
            </a:r>
            <a:r>
              <a:rPr lang="ru-RU" sz="2400" dirty="0"/>
              <a:t> </a:t>
            </a:r>
            <a:r>
              <a:rPr lang="ru-RU" sz="2400" dirty="0" err="1"/>
              <a:t>reduction</a:t>
            </a:r>
            <a:r>
              <a:rPr lang="ru-RU" sz="2400" dirty="0"/>
              <a:t>).</a:t>
            </a:r>
          </a:p>
          <a:p>
            <a:pPr marL="0" indent="0">
              <a:buNone/>
            </a:pPr>
            <a:r>
              <a:rPr lang="ru-RU" sz="2400" dirty="0" smtClean="0"/>
              <a:t>3</a:t>
            </a:r>
            <a:r>
              <a:rPr lang="ru-RU" sz="2400" dirty="0"/>
              <a:t>. </a:t>
            </a:r>
            <a:r>
              <a:rPr lang="ru-RU" sz="2400" dirty="0" err="1"/>
              <a:t>Firms</a:t>
            </a:r>
            <a:r>
              <a:rPr lang="ru-RU" sz="2400" dirty="0"/>
              <a:t> </a:t>
            </a:r>
            <a:r>
              <a:rPr lang="ru-RU" sz="2400" dirty="0" err="1"/>
              <a:t>compete</a:t>
            </a:r>
            <a:r>
              <a:rPr lang="ru-RU" sz="2400" dirty="0"/>
              <a:t> </a:t>
            </a:r>
            <a:r>
              <a:rPr lang="ru-RU" sz="2400" dirty="0" err="1"/>
              <a:t>in</a:t>
            </a:r>
            <a:r>
              <a:rPr lang="ru-RU" sz="2400" dirty="0"/>
              <a:t> </a:t>
            </a:r>
            <a:r>
              <a:rPr lang="ru-RU" sz="2400" dirty="0" err="1"/>
              <a:t>output</a:t>
            </a:r>
            <a:r>
              <a:rPr lang="ru-RU" sz="2400" dirty="0"/>
              <a:t> </a:t>
            </a:r>
            <a:r>
              <a:rPr lang="ru-RU" sz="2400" dirty="0" err="1"/>
              <a:t>market</a:t>
            </a:r>
            <a:r>
              <a:rPr lang="ru-RU" sz="2400" dirty="0" smtClean="0"/>
              <a:t>.</a:t>
            </a:r>
            <a:endParaRPr lang="en-US" sz="2400" dirty="0" smtClean="0"/>
          </a:p>
          <a:p>
            <a:pPr marL="0" indent="0">
              <a:buNone/>
            </a:pPr>
            <a:endParaRPr lang="ru-RU" sz="1200" dirty="0"/>
          </a:p>
          <a:p>
            <a:r>
              <a:rPr lang="ru-RU" sz="2400" dirty="0" smtClean="0"/>
              <a:t>R&amp;D </a:t>
            </a:r>
            <a:r>
              <a:rPr lang="ru-RU" sz="2400" dirty="0" err="1"/>
              <a:t>subsidy</a:t>
            </a:r>
            <a:r>
              <a:rPr lang="ru-RU" sz="2400" dirty="0"/>
              <a:t> </a:t>
            </a:r>
            <a:r>
              <a:rPr lang="ru-RU" sz="2400" dirty="0" err="1"/>
              <a:t>commitment</a:t>
            </a:r>
            <a:r>
              <a:rPr lang="ru-RU" sz="2400" dirty="0"/>
              <a:t> </a:t>
            </a:r>
            <a:r>
              <a:rPr lang="ru-RU" sz="2400" dirty="0" err="1"/>
              <a:t>makes</a:t>
            </a:r>
            <a:r>
              <a:rPr lang="ru-RU" sz="2400" dirty="0"/>
              <a:t> </a:t>
            </a:r>
            <a:r>
              <a:rPr lang="ru-RU" sz="2400" dirty="0" err="1"/>
              <a:t>domestic</a:t>
            </a:r>
            <a:r>
              <a:rPr lang="ru-RU" sz="2400" dirty="0"/>
              <a:t> </a:t>
            </a:r>
            <a:r>
              <a:rPr lang="ru-RU" sz="2400" dirty="0" err="1"/>
              <a:t>firm</a:t>
            </a:r>
            <a:r>
              <a:rPr lang="ru-RU" sz="2400" dirty="0"/>
              <a:t> </a:t>
            </a:r>
            <a:r>
              <a:rPr lang="ru-RU" sz="2400" dirty="0" err="1"/>
              <a:t>more</a:t>
            </a:r>
            <a:r>
              <a:rPr lang="ru-RU" sz="2400" dirty="0"/>
              <a:t> </a:t>
            </a:r>
            <a:r>
              <a:rPr lang="ru-RU" sz="2400" dirty="0" err="1"/>
              <a:t>efficient</a:t>
            </a:r>
            <a:r>
              <a:rPr lang="ru-RU" sz="2400" dirty="0"/>
              <a:t>, </a:t>
            </a:r>
            <a:r>
              <a:rPr lang="ru-RU" sz="2400" dirty="0" err="1"/>
              <a:t>commits</a:t>
            </a:r>
            <a:r>
              <a:rPr lang="ru-RU" sz="2400" dirty="0"/>
              <a:t> </a:t>
            </a:r>
            <a:r>
              <a:rPr lang="ru-RU" sz="2400" dirty="0" err="1"/>
              <a:t>to</a:t>
            </a:r>
            <a:r>
              <a:rPr lang="ru-RU" sz="2400" dirty="0"/>
              <a:t> </a:t>
            </a:r>
            <a:r>
              <a:rPr lang="ru-RU" sz="2400" dirty="0" err="1"/>
              <a:t>aggressive</a:t>
            </a:r>
            <a:r>
              <a:rPr lang="ru-RU" sz="2400" dirty="0"/>
              <a:t> </a:t>
            </a:r>
            <a:r>
              <a:rPr lang="ru-RU" sz="2400" dirty="0" err="1"/>
              <a:t>output</a:t>
            </a:r>
            <a:r>
              <a:rPr lang="ru-RU" sz="2400" dirty="0"/>
              <a:t>.</a:t>
            </a:r>
          </a:p>
          <a:p>
            <a:pPr marL="0" indent="0" algn="l">
              <a:buNone/>
            </a:pPr>
            <a:endParaRPr lang="en-US" b="0" i="0" u="none" strike="noStrike" dirty="0">
              <a:solidFill>
                <a:srgbClr val="0F1115"/>
              </a:solidFill>
              <a:effectLst/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804684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7598"/>
    </mc:Choice>
    <mc:Fallback xmlns="">
      <p:transition spd="slow" advTm="47598"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854653"/>
            <a:ext cx="10515600" cy="650875"/>
          </a:xfrm>
        </p:spPr>
        <p:txBody>
          <a:bodyPr>
            <a:normAutofit fontScale="90000"/>
          </a:bodyPr>
          <a:lstStyle/>
          <a:p>
            <a:r>
              <a:rPr lang="ru-RU" b="1" dirty="0">
                <a:latin typeface="+mn-lt"/>
              </a:rPr>
              <a:t>R&amp;D </a:t>
            </a:r>
            <a:r>
              <a:rPr lang="ru-RU" b="1" dirty="0" err="1">
                <a:latin typeface="+mn-lt"/>
              </a:rPr>
              <a:t>Spillovers</a:t>
            </a:r>
            <a:r>
              <a:rPr lang="ru-RU" b="1" dirty="0">
                <a:latin typeface="+mn-lt"/>
              </a:rPr>
              <a:t> </a:t>
            </a:r>
            <a:r>
              <a:rPr lang="ru-RU" b="1" dirty="0" err="1">
                <a:latin typeface="+mn-lt"/>
              </a:rPr>
              <a:t>and</a:t>
            </a:r>
            <a:r>
              <a:rPr lang="ru-RU" b="1" dirty="0">
                <a:latin typeface="+mn-lt"/>
              </a:rPr>
              <a:t> </a:t>
            </a:r>
            <a:r>
              <a:rPr lang="ru-RU" b="1" dirty="0" err="1">
                <a:latin typeface="+mn-lt"/>
              </a:rPr>
              <a:t>Policy</a:t>
            </a:r>
            <a:endParaRPr lang="en-BZ" b="1" dirty="0">
              <a:latin typeface="+mn-lt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1838035"/>
            <a:ext cx="4454236" cy="4144963"/>
          </a:xfrm>
        </p:spPr>
        <p:txBody>
          <a:bodyPr>
            <a:normAutofit/>
          </a:bodyPr>
          <a:lstStyle/>
          <a:p>
            <a:r>
              <a:rPr lang="ru-RU" sz="2400" dirty="0" err="1"/>
              <a:t>If</a:t>
            </a:r>
            <a:r>
              <a:rPr lang="ru-RU" sz="2400" dirty="0"/>
              <a:t> R&amp;D </a:t>
            </a:r>
            <a:r>
              <a:rPr lang="ru-RU" sz="2400" dirty="0" err="1"/>
              <a:t>spills</a:t>
            </a:r>
            <a:r>
              <a:rPr lang="ru-RU" sz="2400" dirty="0"/>
              <a:t> </a:t>
            </a:r>
            <a:r>
              <a:rPr lang="ru-RU" sz="2400" dirty="0" err="1"/>
              <a:t>over</a:t>
            </a:r>
            <a:r>
              <a:rPr lang="ru-RU" sz="2400" dirty="0"/>
              <a:t> </a:t>
            </a:r>
            <a:r>
              <a:rPr lang="ru-RU" sz="2400" dirty="0" err="1"/>
              <a:t>to</a:t>
            </a:r>
            <a:r>
              <a:rPr lang="ru-RU" sz="2400" dirty="0"/>
              <a:t> </a:t>
            </a:r>
            <a:r>
              <a:rPr lang="ru-RU" sz="2400" dirty="0" err="1"/>
              <a:t>foreign</a:t>
            </a:r>
            <a:r>
              <a:rPr lang="ru-RU" sz="2400" dirty="0"/>
              <a:t> </a:t>
            </a:r>
            <a:r>
              <a:rPr lang="ru-RU" sz="2400" dirty="0" err="1"/>
              <a:t>rival</a:t>
            </a:r>
            <a:r>
              <a:rPr lang="ru-RU" sz="2400" dirty="0"/>
              <a:t> (</a:t>
            </a:r>
            <a:r>
              <a:rPr lang="ru-RU" sz="2400" dirty="0" err="1"/>
              <a:t>knowledge</a:t>
            </a:r>
            <a:r>
              <a:rPr lang="ru-RU" sz="2400" dirty="0"/>
              <a:t> </a:t>
            </a:r>
            <a:r>
              <a:rPr lang="ru-RU" sz="2400" dirty="0" err="1"/>
              <a:t>leakage</a:t>
            </a:r>
            <a:r>
              <a:rPr lang="ru-RU" sz="2400" dirty="0"/>
              <a:t>), </a:t>
            </a:r>
            <a:r>
              <a:rPr lang="ru-RU" sz="2400" dirty="0" err="1"/>
              <a:t>domestic</a:t>
            </a:r>
            <a:r>
              <a:rPr lang="ru-RU" sz="2400" dirty="0"/>
              <a:t> </a:t>
            </a:r>
            <a:r>
              <a:rPr lang="ru-RU" sz="2400" dirty="0" err="1"/>
              <a:t>subsidy</a:t>
            </a:r>
            <a:r>
              <a:rPr lang="ru-RU" sz="2400" dirty="0"/>
              <a:t> </a:t>
            </a:r>
            <a:r>
              <a:rPr lang="ru-RU" sz="2400" dirty="0" err="1"/>
              <a:t>benefits</a:t>
            </a:r>
            <a:r>
              <a:rPr lang="ru-RU" sz="2400" dirty="0"/>
              <a:t> </a:t>
            </a:r>
            <a:r>
              <a:rPr lang="ru-RU" sz="2400" dirty="0" err="1"/>
              <a:t>foreign</a:t>
            </a:r>
            <a:r>
              <a:rPr lang="ru-RU" sz="2400" dirty="0"/>
              <a:t> </a:t>
            </a:r>
            <a:r>
              <a:rPr lang="ru-RU" sz="2400" dirty="0" err="1"/>
              <a:t>firm</a:t>
            </a:r>
            <a:r>
              <a:rPr lang="ru-RU" sz="2400" dirty="0"/>
              <a:t> </a:t>
            </a:r>
            <a:r>
              <a:rPr lang="ru-RU" sz="2400" dirty="0" err="1"/>
              <a:t>too</a:t>
            </a:r>
            <a:r>
              <a:rPr lang="ru-RU" sz="2400" dirty="0"/>
              <a:t>.</a:t>
            </a:r>
          </a:p>
          <a:p>
            <a:r>
              <a:rPr lang="ru-RU" sz="2400" dirty="0"/>
              <a:t>- </a:t>
            </a:r>
            <a:r>
              <a:rPr lang="ru-RU" sz="2400" dirty="0" err="1"/>
              <a:t>Policy</a:t>
            </a:r>
            <a:r>
              <a:rPr lang="ru-RU" sz="2400" dirty="0"/>
              <a:t> </a:t>
            </a:r>
            <a:r>
              <a:rPr lang="ru-RU" sz="2400" dirty="0" err="1"/>
              <a:t>implication</a:t>
            </a:r>
            <a:r>
              <a:rPr lang="ru-RU" sz="2400" dirty="0"/>
              <a:t>: </a:t>
            </a:r>
            <a:r>
              <a:rPr lang="ru-RU" sz="2400" dirty="0" err="1"/>
              <a:t>Need</a:t>
            </a:r>
            <a:r>
              <a:rPr lang="ru-RU" sz="2400" dirty="0"/>
              <a:t> </a:t>
            </a:r>
            <a:r>
              <a:rPr lang="ru-RU" sz="2400" dirty="0" err="1"/>
              <a:t>intellectual</a:t>
            </a:r>
            <a:r>
              <a:rPr lang="ru-RU" sz="2400" dirty="0"/>
              <a:t> </a:t>
            </a:r>
            <a:r>
              <a:rPr lang="ru-RU" sz="2400" dirty="0" err="1"/>
              <a:t>property</a:t>
            </a:r>
            <a:r>
              <a:rPr lang="ru-RU" sz="2400" dirty="0"/>
              <a:t> </a:t>
            </a:r>
            <a:r>
              <a:rPr lang="ru-RU" sz="2400" dirty="0" err="1"/>
              <a:t>protection</a:t>
            </a:r>
            <a:r>
              <a:rPr lang="ru-RU" sz="2400" dirty="0"/>
              <a:t> (IPR) </a:t>
            </a:r>
            <a:r>
              <a:rPr lang="ru-RU" sz="2400" dirty="0" err="1"/>
              <a:t>or</a:t>
            </a:r>
            <a:r>
              <a:rPr lang="ru-RU" sz="2400" dirty="0"/>
              <a:t> </a:t>
            </a:r>
            <a:r>
              <a:rPr lang="ru-RU" sz="2400" dirty="0" err="1"/>
              <a:t>targeted</a:t>
            </a:r>
            <a:r>
              <a:rPr lang="ru-RU" sz="2400" dirty="0"/>
              <a:t> </a:t>
            </a:r>
            <a:r>
              <a:rPr lang="ru-RU" sz="2400" dirty="0" err="1"/>
              <a:t>subsidies</a:t>
            </a:r>
            <a:r>
              <a:rPr lang="ru-RU" sz="2400" dirty="0"/>
              <a:t> </a:t>
            </a:r>
            <a:r>
              <a:rPr lang="ru-RU" sz="2400" dirty="0" err="1"/>
              <a:t>to</a:t>
            </a:r>
            <a:r>
              <a:rPr lang="ru-RU" sz="2400" dirty="0"/>
              <a:t> </a:t>
            </a:r>
            <a:r>
              <a:rPr lang="ru-RU" sz="2400" dirty="0" err="1"/>
              <a:t>prevent</a:t>
            </a:r>
            <a:r>
              <a:rPr lang="ru-RU" sz="2400" dirty="0"/>
              <a:t> </a:t>
            </a:r>
            <a:r>
              <a:rPr lang="ru-RU" sz="2400" dirty="0" err="1"/>
              <a:t>leakage</a:t>
            </a:r>
            <a:r>
              <a:rPr lang="ru-RU" sz="2400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2113742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7598"/>
    </mc:Choice>
    <mc:Fallback xmlns="">
      <p:transition spd="slow" advTm="47598"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854653"/>
            <a:ext cx="10515600" cy="650875"/>
          </a:xfrm>
        </p:spPr>
        <p:txBody>
          <a:bodyPr>
            <a:normAutofit/>
          </a:bodyPr>
          <a:lstStyle/>
          <a:p>
            <a:r>
              <a:rPr lang="ru-RU" sz="3600" b="1" dirty="0" err="1">
                <a:latin typeface="+mn-lt"/>
              </a:rPr>
              <a:t>Examples</a:t>
            </a:r>
            <a:r>
              <a:rPr lang="ru-RU" sz="3600" b="1" dirty="0">
                <a:latin typeface="+mn-lt"/>
              </a:rPr>
              <a:t> </a:t>
            </a:r>
            <a:r>
              <a:rPr lang="ru-RU" sz="3600" b="1" dirty="0" err="1">
                <a:latin typeface="+mn-lt"/>
              </a:rPr>
              <a:t>of</a:t>
            </a:r>
            <a:r>
              <a:rPr lang="ru-RU" sz="3600" b="1" dirty="0">
                <a:latin typeface="+mn-lt"/>
              </a:rPr>
              <a:t> </a:t>
            </a:r>
            <a:r>
              <a:rPr lang="ru-RU" sz="3600" b="1" dirty="0" err="1">
                <a:latin typeface="+mn-lt"/>
              </a:rPr>
              <a:t>Strategic</a:t>
            </a:r>
            <a:r>
              <a:rPr lang="ru-RU" sz="3600" b="1" dirty="0">
                <a:latin typeface="+mn-lt"/>
              </a:rPr>
              <a:t> R&amp;D </a:t>
            </a:r>
            <a:r>
              <a:rPr lang="ru-RU" sz="3600" b="1" dirty="0" err="1">
                <a:latin typeface="+mn-lt"/>
              </a:rPr>
              <a:t>Policy</a:t>
            </a:r>
            <a:endParaRPr lang="en-BZ" sz="3600" b="1" dirty="0">
              <a:latin typeface="+mn-lt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1838035"/>
            <a:ext cx="7502236" cy="4144963"/>
          </a:xfrm>
        </p:spPr>
        <p:txBody>
          <a:bodyPr>
            <a:normAutofit/>
          </a:bodyPr>
          <a:lstStyle/>
          <a:p>
            <a:r>
              <a:rPr lang="ru-RU" b="1" dirty="0" err="1">
                <a:solidFill>
                  <a:srgbClr val="FF0000"/>
                </a:solidFill>
              </a:rPr>
              <a:t>Semiconductors</a:t>
            </a:r>
            <a:r>
              <a:rPr lang="ru-RU" dirty="0" smtClean="0"/>
              <a:t>: </a:t>
            </a:r>
            <a:r>
              <a:rPr lang="ru-RU" dirty="0"/>
              <a:t>EU </a:t>
            </a:r>
            <a:r>
              <a:rPr lang="ru-RU" dirty="0" err="1"/>
              <a:t>Chips</a:t>
            </a:r>
            <a:r>
              <a:rPr lang="ru-RU" dirty="0"/>
              <a:t> </a:t>
            </a:r>
            <a:r>
              <a:rPr lang="ru-RU" dirty="0" err="1"/>
              <a:t>Act</a:t>
            </a:r>
            <a:r>
              <a:rPr lang="ru-RU" dirty="0"/>
              <a:t> ($45B), US CHIPS </a:t>
            </a:r>
            <a:r>
              <a:rPr lang="ru-RU" dirty="0" err="1"/>
              <a:t>Act</a:t>
            </a:r>
            <a:r>
              <a:rPr lang="ru-RU" dirty="0"/>
              <a:t> ($52B) </a:t>
            </a:r>
            <a:r>
              <a:rPr lang="ru-RU" dirty="0" err="1"/>
              <a:t>to</a:t>
            </a:r>
            <a:r>
              <a:rPr lang="ru-RU" dirty="0"/>
              <a:t> </a:t>
            </a:r>
            <a:r>
              <a:rPr lang="ru-RU" dirty="0" err="1"/>
              <a:t>compete</a:t>
            </a:r>
            <a:r>
              <a:rPr lang="ru-RU" dirty="0"/>
              <a:t> </a:t>
            </a:r>
            <a:r>
              <a:rPr lang="ru-RU" dirty="0" err="1"/>
              <a:t>with</a:t>
            </a:r>
            <a:r>
              <a:rPr lang="ru-RU" dirty="0"/>
              <a:t> TSMC (</a:t>
            </a:r>
            <a:r>
              <a:rPr lang="ru-RU" dirty="0" err="1"/>
              <a:t>Taiwan</a:t>
            </a:r>
            <a:r>
              <a:rPr lang="ru-RU" dirty="0"/>
              <a:t>), </a:t>
            </a:r>
            <a:r>
              <a:rPr lang="ru-RU" dirty="0" err="1"/>
              <a:t>Samsung</a:t>
            </a:r>
            <a:r>
              <a:rPr lang="ru-RU" dirty="0"/>
              <a:t> (</a:t>
            </a:r>
            <a:r>
              <a:rPr lang="ru-RU" dirty="0" err="1"/>
              <a:t>Korea</a:t>
            </a:r>
            <a:r>
              <a:rPr lang="ru-RU" dirty="0"/>
              <a:t>).</a:t>
            </a:r>
          </a:p>
          <a:p>
            <a:r>
              <a:rPr lang="ru-RU" b="1" dirty="0" err="1" smtClean="0">
                <a:solidFill>
                  <a:srgbClr val="FF0000"/>
                </a:solidFill>
              </a:rPr>
              <a:t>Electric</a:t>
            </a:r>
            <a:r>
              <a:rPr lang="ru-RU" b="1" dirty="0" smtClean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vehicles</a:t>
            </a:r>
            <a:r>
              <a:rPr lang="ru-RU" dirty="0" smtClean="0"/>
              <a:t>: </a:t>
            </a:r>
            <a:r>
              <a:rPr lang="ru-RU" dirty="0"/>
              <a:t>US </a:t>
            </a:r>
            <a:r>
              <a:rPr lang="ru-RU" dirty="0" err="1"/>
              <a:t>Inflation</a:t>
            </a:r>
            <a:r>
              <a:rPr lang="ru-RU" dirty="0"/>
              <a:t> </a:t>
            </a:r>
            <a:r>
              <a:rPr lang="ru-RU" dirty="0" err="1"/>
              <a:t>Reduction</a:t>
            </a:r>
            <a:r>
              <a:rPr lang="ru-RU" dirty="0"/>
              <a:t> </a:t>
            </a:r>
            <a:r>
              <a:rPr lang="ru-RU" dirty="0" err="1"/>
              <a:t>Act</a:t>
            </a:r>
            <a:r>
              <a:rPr lang="ru-RU" dirty="0"/>
              <a:t> (</a:t>
            </a:r>
            <a:r>
              <a:rPr lang="ru-RU" dirty="0" err="1"/>
              <a:t>domestic</a:t>
            </a:r>
            <a:r>
              <a:rPr lang="ru-RU" dirty="0"/>
              <a:t> </a:t>
            </a:r>
            <a:r>
              <a:rPr lang="ru-RU" dirty="0" err="1"/>
              <a:t>content</a:t>
            </a:r>
            <a:r>
              <a:rPr lang="ru-RU" dirty="0"/>
              <a:t> </a:t>
            </a:r>
            <a:r>
              <a:rPr lang="ru-RU" dirty="0" err="1"/>
              <a:t>requirements</a:t>
            </a:r>
            <a:r>
              <a:rPr lang="ru-RU" dirty="0"/>
              <a:t>), </a:t>
            </a:r>
            <a:r>
              <a:rPr lang="ru-RU" dirty="0" err="1"/>
              <a:t>China’s</a:t>
            </a:r>
            <a:r>
              <a:rPr lang="ru-RU" dirty="0"/>
              <a:t> EV </a:t>
            </a:r>
            <a:r>
              <a:rPr lang="ru-RU" dirty="0" err="1"/>
              <a:t>subsidies</a:t>
            </a:r>
            <a:r>
              <a:rPr lang="ru-RU" dirty="0"/>
              <a:t>.</a:t>
            </a:r>
          </a:p>
          <a:p>
            <a:r>
              <a:rPr lang="ru-RU" b="1" dirty="0" err="1" smtClean="0">
                <a:solidFill>
                  <a:srgbClr val="FF0000"/>
                </a:solidFill>
              </a:rPr>
              <a:t>Pharmaceuticals</a:t>
            </a:r>
            <a:r>
              <a:rPr lang="ru-RU" dirty="0" smtClean="0"/>
              <a:t>: </a:t>
            </a:r>
            <a:r>
              <a:rPr lang="ru-RU" dirty="0" err="1"/>
              <a:t>Orphan</a:t>
            </a:r>
            <a:r>
              <a:rPr lang="ru-RU" dirty="0"/>
              <a:t> </a:t>
            </a:r>
            <a:r>
              <a:rPr lang="ru-RU" dirty="0" err="1"/>
              <a:t>drug</a:t>
            </a:r>
            <a:r>
              <a:rPr lang="ru-RU" dirty="0"/>
              <a:t> </a:t>
            </a:r>
            <a:r>
              <a:rPr lang="ru-RU" dirty="0" err="1"/>
              <a:t>credits</a:t>
            </a:r>
            <a:r>
              <a:rPr lang="ru-RU" dirty="0"/>
              <a:t>, R&amp;D </a:t>
            </a:r>
            <a:r>
              <a:rPr lang="ru-RU" dirty="0" err="1"/>
              <a:t>tax</a:t>
            </a:r>
            <a:r>
              <a:rPr lang="ru-RU" dirty="0"/>
              <a:t> </a:t>
            </a:r>
            <a:r>
              <a:rPr lang="ru-RU" dirty="0" err="1"/>
              <a:t>credits</a:t>
            </a:r>
            <a:endParaRPr lang="en-US" b="0" i="0" u="none" strike="noStrike" dirty="0">
              <a:solidFill>
                <a:srgbClr val="0F1115"/>
              </a:solidFill>
              <a:effectLst/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9851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7598"/>
    </mc:Choice>
    <mc:Fallback xmlns="">
      <p:transition spd="slow" advTm="47598"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438920"/>
            <a:ext cx="10515600" cy="650875"/>
          </a:xfrm>
        </p:spPr>
        <p:txBody>
          <a:bodyPr>
            <a:normAutofit/>
          </a:bodyPr>
          <a:lstStyle/>
          <a:p>
            <a:r>
              <a:rPr lang="ru-RU" sz="3200" b="1" dirty="0" err="1">
                <a:latin typeface="+mn-lt"/>
              </a:rPr>
              <a:t>Open</a:t>
            </a:r>
            <a:r>
              <a:rPr lang="ru-RU" sz="3200" b="1" dirty="0">
                <a:latin typeface="+mn-lt"/>
              </a:rPr>
              <a:t> </a:t>
            </a:r>
            <a:r>
              <a:rPr lang="ru-RU" sz="3200" b="1" dirty="0" err="1">
                <a:latin typeface="+mn-lt"/>
              </a:rPr>
              <a:t>Economy</a:t>
            </a:r>
            <a:r>
              <a:rPr lang="ru-RU" sz="3200" b="1" dirty="0">
                <a:latin typeface="+mn-lt"/>
              </a:rPr>
              <a:t> </a:t>
            </a:r>
            <a:r>
              <a:rPr lang="ru-RU" sz="3200" b="1" dirty="0" err="1">
                <a:latin typeface="+mn-lt"/>
              </a:rPr>
              <a:t>Complications</a:t>
            </a:r>
            <a:r>
              <a:rPr lang="ru-RU" sz="3200" b="1" dirty="0">
                <a:latin typeface="+mn-lt"/>
              </a:rPr>
              <a:t> – </a:t>
            </a:r>
            <a:r>
              <a:rPr lang="ru-RU" sz="3200" b="1" dirty="0" err="1">
                <a:latin typeface="+mn-lt"/>
              </a:rPr>
              <a:t>Capital</a:t>
            </a:r>
            <a:r>
              <a:rPr lang="ru-RU" sz="3200" b="1" dirty="0">
                <a:latin typeface="+mn-lt"/>
              </a:rPr>
              <a:t> </a:t>
            </a:r>
            <a:r>
              <a:rPr lang="ru-RU" sz="3200" b="1" dirty="0" err="1">
                <a:latin typeface="+mn-lt"/>
              </a:rPr>
              <a:t>Mobility</a:t>
            </a:r>
            <a:endParaRPr lang="en-BZ" sz="3200" b="1" dirty="0">
              <a:latin typeface="+mn-lt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1958110"/>
            <a:ext cx="3022600" cy="4108016"/>
          </a:xfrm>
        </p:spPr>
        <p:txBody>
          <a:bodyPr>
            <a:normAutofit/>
          </a:bodyPr>
          <a:lstStyle/>
          <a:p>
            <a:pPr>
              <a:lnSpc>
                <a:spcPct val="100000"/>
              </a:lnSpc>
            </a:pPr>
            <a:r>
              <a:rPr lang="ru-RU" sz="2400" dirty="0" err="1"/>
              <a:t>Multinational</a:t>
            </a:r>
            <a:r>
              <a:rPr lang="ru-RU" sz="2400" dirty="0"/>
              <a:t> </a:t>
            </a:r>
            <a:r>
              <a:rPr lang="ru-RU" sz="2400" dirty="0" err="1"/>
              <a:t>firms</a:t>
            </a:r>
            <a:r>
              <a:rPr lang="ru-RU" sz="2400" dirty="0"/>
              <a:t> </a:t>
            </a:r>
            <a:r>
              <a:rPr lang="ru-RU" sz="2400" dirty="0" err="1"/>
              <a:t>can</a:t>
            </a:r>
            <a:r>
              <a:rPr lang="ru-RU" sz="2400" dirty="0"/>
              <a:t> </a:t>
            </a:r>
            <a:r>
              <a:rPr lang="ru-RU" sz="2400" dirty="0" err="1"/>
              <a:t>shift</a:t>
            </a:r>
            <a:r>
              <a:rPr lang="ru-RU" sz="2400" dirty="0"/>
              <a:t> </a:t>
            </a:r>
            <a:r>
              <a:rPr lang="ru-RU" sz="2400" dirty="0" err="1"/>
              <a:t>production</a:t>
            </a:r>
            <a:r>
              <a:rPr lang="ru-RU" sz="2400" dirty="0"/>
              <a:t> </a:t>
            </a:r>
            <a:r>
              <a:rPr lang="ru-RU" sz="2400" dirty="0" err="1"/>
              <a:t>to</a:t>
            </a:r>
            <a:r>
              <a:rPr lang="ru-RU" sz="2400" dirty="0"/>
              <a:t> </a:t>
            </a:r>
            <a:r>
              <a:rPr lang="en-US" sz="2400" dirty="0"/>
              <a:t>the location with the lowest subsidies/taxes</a:t>
            </a:r>
            <a:r>
              <a:rPr lang="ru-RU" sz="2400" dirty="0" smtClean="0"/>
              <a:t>.</a:t>
            </a:r>
            <a:endParaRPr lang="ru-RU" sz="2400" dirty="0"/>
          </a:p>
          <a:p>
            <a:pPr>
              <a:lnSpc>
                <a:spcPct val="100000"/>
              </a:lnSpc>
            </a:pPr>
            <a:r>
              <a:rPr lang="ru-RU" sz="2400" dirty="0" err="1" smtClean="0"/>
              <a:t>Governments</a:t>
            </a:r>
            <a:r>
              <a:rPr lang="ru-RU" sz="2400" dirty="0" smtClean="0"/>
              <a:t> </a:t>
            </a:r>
            <a:r>
              <a:rPr lang="ru-RU" sz="2400" dirty="0" err="1"/>
              <a:t>may</a:t>
            </a:r>
            <a:r>
              <a:rPr lang="ru-RU" sz="2400" dirty="0"/>
              <a:t> </a:t>
            </a:r>
            <a:r>
              <a:rPr lang="ru-RU" sz="2400" dirty="0" err="1"/>
              <a:t>engage</a:t>
            </a:r>
            <a:r>
              <a:rPr lang="ru-RU" sz="2400" dirty="0"/>
              <a:t> </a:t>
            </a:r>
            <a:r>
              <a:rPr lang="ru-RU" sz="2400" dirty="0" err="1"/>
              <a:t>in</a:t>
            </a:r>
            <a:r>
              <a:rPr lang="ru-RU" sz="2400" dirty="0"/>
              <a:t> “</a:t>
            </a:r>
            <a:r>
              <a:rPr lang="ru-RU" sz="2400" dirty="0" err="1"/>
              <a:t>subsidy</a:t>
            </a:r>
            <a:r>
              <a:rPr lang="ru-RU" sz="2400" dirty="0"/>
              <a:t> </a:t>
            </a:r>
            <a:r>
              <a:rPr lang="ru-RU" sz="2400" dirty="0" err="1"/>
              <a:t>competition</a:t>
            </a:r>
            <a:r>
              <a:rPr lang="ru-RU" sz="2400" dirty="0"/>
              <a:t>” </a:t>
            </a:r>
            <a:r>
              <a:rPr lang="ru-RU" sz="2400" dirty="0" err="1"/>
              <a:t>for</a:t>
            </a:r>
            <a:r>
              <a:rPr lang="ru-RU" sz="2400" dirty="0"/>
              <a:t> FDI</a:t>
            </a:r>
            <a:endParaRPr lang="en-US" sz="2400" b="0" i="0" u="none" strike="noStrike" dirty="0">
              <a:solidFill>
                <a:srgbClr val="0F1115"/>
              </a:solidFill>
              <a:effectLst/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3074" name="Picture 2" descr="https://www.oecd.org/adobe/dynamicmedia/deliver/dm-aid--9201490c-e704-4cec-b7b4-2f90c04cca36/fig5-1.png?preferwebp=true&amp;quality=80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507"/>
          <a:stretch/>
        </p:blipFill>
        <p:spPr bwMode="auto">
          <a:xfrm>
            <a:off x="4073236" y="2059292"/>
            <a:ext cx="7038975" cy="3233144"/>
          </a:xfrm>
          <a:prstGeom prst="rect">
            <a:avLst/>
          </a:prstGeom>
          <a:noFill/>
          <a:ln>
            <a:solidFill>
              <a:schemeClr val="accent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3980873" y="1412961"/>
            <a:ext cx="6096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base"/>
            <a:r>
              <a:rPr lang="en-US" b="1" dirty="0" smtClean="0">
                <a:solidFill>
                  <a:srgbClr val="101D40"/>
                </a:solidFill>
                <a:latin typeface="Noto Sans"/>
              </a:rPr>
              <a:t>Figure 8. Direct </a:t>
            </a:r>
            <a:r>
              <a:rPr lang="en-US" b="1" dirty="0">
                <a:solidFill>
                  <a:srgbClr val="101D40"/>
                </a:solidFill>
                <a:latin typeface="Noto Sans"/>
              </a:rPr>
              <a:t>government funding and expenditure-based tax support for business R&amp;D (BERD), 2023</a:t>
            </a:r>
            <a:endParaRPr lang="en-US" b="1" i="0" dirty="0">
              <a:solidFill>
                <a:srgbClr val="101D40"/>
              </a:solidFill>
              <a:effectLst/>
              <a:latin typeface="Noto Sans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3980873" y="5292436"/>
            <a:ext cx="6096000" cy="461665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1200" dirty="0" err="1"/>
              <a:t>Source</a:t>
            </a:r>
            <a:r>
              <a:rPr lang="ru-RU" sz="1200" dirty="0"/>
              <a:t>: OECD (2025), R&amp;D </a:t>
            </a:r>
            <a:r>
              <a:rPr lang="ru-RU" sz="1200" dirty="0" err="1"/>
              <a:t>Tax</a:t>
            </a:r>
            <a:r>
              <a:rPr lang="ru-RU" sz="1200" dirty="0"/>
              <a:t> </a:t>
            </a:r>
            <a:r>
              <a:rPr lang="ru-RU" sz="1200" dirty="0" err="1"/>
              <a:t>Incentive</a:t>
            </a:r>
            <a:r>
              <a:rPr lang="ru-RU" sz="1200" dirty="0"/>
              <a:t> </a:t>
            </a:r>
            <a:r>
              <a:rPr lang="ru-RU" sz="1200" dirty="0" err="1"/>
              <a:t>Database</a:t>
            </a:r>
            <a:r>
              <a:rPr lang="ru-RU" sz="1200" dirty="0"/>
              <a:t>, </a:t>
            </a:r>
            <a:r>
              <a:rPr lang="ru-RU" sz="1200" dirty="0">
                <a:hlinkClick r:id="rId3"/>
              </a:rPr>
              <a:t>http://</a:t>
            </a:r>
            <a:r>
              <a:rPr lang="ru-RU" sz="1200" dirty="0" smtClean="0">
                <a:hlinkClick r:id="rId3"/>
              </a:rPr>
              <a:t>oe.cd/rdtax</a:t>
            </a:r>
            <a:r>
              <a:rPr lang="en-US" sz="1200" dirty="0" smtClean="0"/>
              <a:t> </a:t>
            </a:r>
            <a:r>
              <a:rPr lang="ru-RU" sz="1200" dirty="0" err="1" smtClean="0"/>
              <a:t>October</a:t>
            </a:r>
            <a:r>
              <a:rPr lang="ru-RU" sz="1200" dirty="0" smtClean="0"/>
              <a:t> </a:t>
            </a:r>
            <a:r>
              <a:rPr lang="ru-RU" sz="1200" dirty="0"/>
              <a:t>2025, (</a:t>
            </a:r>
            <a:r>
              <a:rPr lang="ru-RU" sz="1200" dirty="0" err="1"/>
              <a:t>accessed</a:t>
            </a:r>
            <a:r>
              <a:rPr lang="ru-RU" sz="1200" dirty="0"/>
              <a:t> </a:t>
            </a:r>
            <a:r>
              <a:rPr lang="ru-RU" sz="1200" dirty="0" err="1"/>
              <a:t>in</a:t>
            </a:r>
            <a:r>
              <a:rPr lang="ru-RU" sz="1200" dirty="0"/>
              <a:t> </a:t>
            </a:r>
            <a:r>
              <a:rPr lang="ru-RU" sz="1200" dirty="0" err="1"/>
              <a:t>October</a:t>
            </a:r>
            <a:r>
              <a:rPr lang="ru-RU" sz="1200" dirty="0"/>
              <a:t> 2025).</a:t>
            </a:r>
          </a:p>
        </p:txBody>
      </p:sp>
    </p:spTree>
    <p:extLst>
      <p:ext uri="{BB962C8B-B14F-4D97-AF65-F5344CB8AC3E}">
        <p14:creationId xmlns:p14="http://schemas.microsoft.com/office/powerpoint/2010/main" val="13963340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7598"/>
    </mc:Choice>
    <mc:Fallback xmlns="">
      <p:transition spd="slow" advTm="47598"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854653"/>
            <a:ext cx="10515600" cy="650875"/>
          </a:xfrm>
        </p:spPr>
        <p:txBody>
          <a:bodyPr>
            <a:normAutofit/>
          </a:bodyPr>
          <a:lstStyle/>
          <a:p>
            <a:r>
              <a:rPr lang="ru-RU" sz="3600" b="1" dirty="0" err="1">
                <a:latin typeface="+mn-lt"/>
              </a:rPr>
              <a:t>The</a:t>
            </a:r>
            <a:r>
              <a:rPr lang="ru-RU" sz="3600" b="1" dirty="0">
                <a:latin typeface="+mn-lt"/>
              </a:rPr>
              <a:t> </a:t>
            </a:r>
            <a:r>
              <a:rPr lang="ru-RU" sz="3600" b="1" dirty="0" err="1">
                <a:latin typeface="+mn-lt"/>
              </a:rPr>
              <a:t>Race</a:t>
            </a:r>
            <a:r>
              <a:rPr lang="ru-RU" sz="3600" b="1" dirty="0">
                <a:latin typeface="+mn-lt"/>
              </a:rPr>
              <a:t> </a:t>
            </a:r>
            <a:r>
              <a:rPr lang="ru-RU" sz="3600" b="1" dirty="0" err="1">
                <a:latin typeface="+mn-lt"/>
              </a:rPr>
              <a:t>to</a:t>
            </a:r>
            <a:r>
              <a:rPr lang="ru-RU" sz="3600" b="1" dirty="0">
                <a:latin typeface="+mn-lt"/>
              </a:rPr>
              <a:t> </a:t>
            </a:r>
            <a:r>
              <a:rPr lang="ru-RU" sz="3600" b="1" dirty="0" err="1">
                <a:latin typeface="+mn-lt"/>
              </a:rPr>
              <a:t>the</a:t>
            </a:r>
            <a:r>
              <a:rPr lang="ru-RU" sz="3600" b="1" dirty="0">
                <a:latin typeface="+mn-lt"/>
              </a:rPr>
              <a:t> </a:t>
            </a:r>
            <a:r>
              <a:rPr lang="ru-RU" sz="3600" b="1" dirty="0" err="1">
                <a:latin typeface="+mn-lt"/>
              </a:rPr>
              <a:t>Bottom</a:t>
            </a:r>
            <a:r>
              <a:rPr lang="ru-RU" sz="3600" b="1" dirty="0">
                <a:latin typeface="+mn-lt"/>
              </a:rPr>
              <a:t> </a:t>
            </a:r>
            <a:r>
              <a:rPr lang="ru-RU" sz="3600" b="1" dirty="0" err="1">
                <a:latin typeface="+mn-lt"/>
              </a:rPr>
              <a:t>vs</a:t>
            </a:r>
            <a:r>
              <a:rPr lang="ru-RU" sz="3600" b="1" dirty="0">
                <a:latin typeface="+mn-lt"/>
              </a:rPr>
              <a:t>. </a:t>
            </a:r>
            <a:r>
              <a:rPr lang="ru-RU" sz="3600" b="1" dirty="0" err="1">
                <a:latin typeface="+mn-lt"/>
              </a:rPr>
              <a:t>Strategic</a:t>
            </a:r>
            <a:r>
              <a:rPr lang="ru-RU" sz="3600" b="1" dirty="0">
                <a:latin typeface="+mn-lt"/>
              </a:rPr>
              <a:t> </a:t>
            </a:r>
            <a:r>
              <a:rPr lang="ru-RU" sz="3600" b="1" dirty="0" err="1">
                <a:latin typeface="+mn-lt"/>
              </a:rPr>
              <a:t>Targeting</a:t>
            </a:r>
            <a:endParaRPr lang="en-BZ" sz="3600" b="1" dirty="0">
              <a:latin typeface="+mn-lt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1838035"/>
            <a:ext cx="7502236" cy="4144963"/>
          </a:xfrm>
        </p:spPr>
        <p:txBody>
          <a:bodyPr>
            <a:normAutofit/>
          </a:bodyPr>
          <a:lstStyle/>
          <a:p>
            <a:r>
              <a:rPr lang="ru-RU" sz="2400" dirty="0" err="1"/>
              <a:t>General</a:t>
            </a:r>
            <a:r>
              <a:rPr lang="ru-RU" sz="2400" dirty="0"/>
              <a:t> </a:t>
            </a:r>
            <a:r>
              <a:rPr lang="ru-RU" sz="2400" dirty="0" err="1"/>
              <a:t>subsidies</a:t>
            </a:r>
            <a:r>
              <a:rPr lang="ru-RU" sz="2400" dirty="0"/>
              <a:t> </a:t>
            </a:r>
            <a:r>
              <a:rPr lang="ru-RU" sz="2400" dirty="0" err="1"/>
              <a:t>to</a:t>
            </a:r>
            <a:r>
              <a:rPr lang="ru-RU" sz="2400" dirty="0"/>
              <a:t> </a:t>
            </a:r>
            <a:r>
              <a:rPr lang="ru-RU" sz="2400" dirty="0" err="1"/>
              <a:t>all</a:t>
            </a:r>
            <a:r>
              <a:rPr lang="ru-RU" sz="2400" dirty="0"/>
              <a:t> </a:t>
            </a:r>
            <a:r>
              <a:rPr lang="ru-RU" sz="2400" dirty="0" err="1"/>
              <a:t>industries</a:t>
            </a:r>
            <a:r>
              <a:rPr lang="ru-RU" sz="2400" dirty="0"/>
              <a:t> </a:t>
            </a:r>
            <a:r>
              <a:rPr lang="ru-RU" sz="2400" b="1" dirty="0">
                <a:solidFill>
                  <a:srgbClr val="FF0000"/>
                </a:solidFill>
              </a:rPr>
              <a:t>→</a:t>
            </a:r>
            <a:r>
              <a:rPr lang="ru-RU" sz="2400" dirty="0"/>
              <a:t> </a:t>
            </a:r>
            <a:r>
              <a:rPr lang="ru-RU" sz="2400" dirty="0" err="1"/>
              <a:t>wasteful</a:t>
            </a:r>
            <a:r>
              <a:rPr lang="ru-RU" sz="2400" dirty="0"/>
              <a:t> </a:t>
            </a:r>
            <a:r>
              <a:rPr lang="ru-RU" sz="2400" dirty="0" err="1"/>
              <a:t>competition</a:t>
            </a:r>
            <a:r>
              <a:rPr lang="ru-RU" sz="2400" dirty="0"/>
              <a:t>.</a:t>
            </a:r>
          </a:p>
          <a:p>
            <a:r>
              <a:rPr lang="ru-RU" sz="2400" dirty="0"/>
              <a:t>- </a:t>
            </a:r>
            <a:r>
              <a:rPr lang="ru-RU" sz="2400" dirty="0" err="1"/>
              <a:t>Strategic</a:t>
            </a:r>
            <a:r>
              <a:rPr lang="ru-RU" sz="2400" dirty="0"/>
              <a:t> </a:t>
            </a:r>
            <a:r>
              <a:rPr lang="ru-RU" sz="2400" dirty="0" err="1"/>
              <a:t>targeting</a:t>
            </a:r>
            <a:r>
              <a:rPr lang="ru-RU" sz="2400" dirty="0"/>
              <a:t>: </a:t>
            </a:r>
            <a:r>
              <a:rPr lang="ru-RU" sz="2400" dirty="0" err="1"/>
              <a:t>Only</a:t>
            </a:r>
            <a:r>
              <a:rPr lang="ru-RU" sz="2400" dirty="0"/>
              <a:t> </a:t>
            </a:r>
            <a:r>
              <a:rPr lang="ru-RU" sz="2400" dirty="0" err="1"/>
              <a:t>high-rent</a:t>
            </a:r>
            <a:r>
              <a:rPr lang="ru-RU" sz="2400" dirty="0"/>
              <a:t>, </a:t>
            </a:r>
            <a:r>
              <a:rPr lang="ru-RU" sz="2400" dirty="0" err="1"/>
              <a:t>oligopolistic</a:t>
            </a:r>
            <a:r>
              <a:rPr lang="ru-RU" sz="2400" dirty="0"/>
              <a:t> </a:t>
            </a:r>
            <a:r>
              <a:rPr lang="ru-RU" sz="2400" dirty="0" err="1"/>
              <a:t>industries</a:t>
            </a:r>
            <a:r>
              <a:rPr lang="ru-RU" sz="2400" dirty="0"/>
              <a:t> (</a:t>
            </a:r>
            <a:r>
              <a:rPr lang="ru-RU" sz="2400" dirty="0" err="1"/>
              <a:t>aircraft</a:t>
            </a:r>
            <a:r>
              <a:rPr lang="ru-RU" sz="2400" dirty="0"/>
              <a:t>, </a:t>
            </a:r>
            <a:r>
              <a:rPr lang="ru-RU" sz="2400" dirty="0" err="1"/>
              <a:t>chips</a:t>
            </a:r>
            <a:r>
              <a:rPr lang="ru-RU" sz="2400" dirty="0"/>
              <a:t>, AI).</a:t>
            </a:r>
          </a:p>
          <a:p>
            <a:r>
              <a:rPr lang="ru-RU" sz="2400" dirty="0"/>
              <a:t>- </a:t>
            </a:r>
            <a:r>
              <a:rPr lang="ru-RU" sz="2400" dirty="0" err="1"/>
              <a:t>But</a:t>
            </a:r>
            <a:r>
              <a:rPr lang="ru-RU" sz="2400" dirty="0"/>
              <a:t>: </a:t>
            </a:r>
            <a:r>
              <a:rPr lang="ru-RU" sz="2400" dirty="0" err="1"/>
              <a:t>Political</a:t>
            </a:r>
            <a:r>
              <a:rPr lang="ru-RU" sz="2400" dirty="0"/>
              <a:t> </a:t>
            </a:r>
            <a:r>
              <a:rPr lang="ru-RU" sz="2400" dirty="0" err="1"/>
              <a:t>economy</a:t>
            </a:r>
            <a:r>
              <a:rPr lang="ru-RU" sz="2400" dirty="0"/>
              <a:t> </a:t>
            </a:r>
            <a:r>
              <a:rPr lang="ru-RU" sz="2400" dirty="0" err="1"/>
              <a:t>leads</a:t>
            </a:r>
            <a:r>
              <a:rPr lang="ru-RU" sz="2400" dirty="0"/>
              <a:t> </a:t>
            </a:r>
            <a:r>
              <a:rPr lang="ru-RU" sz="2400" dirty="0" err="1"/>
              <a:t>to</a:t>
            </a:r>
            <a:r>
              <a:rPr lang="ru-RU" sz="2400" dirty="0"/>
              <a:t> “</a:t>
            </a:r>
            <a:r>
              <a:rPr lang="ru-RU" sz="2400" dirty="0" err="1"/>
              <a:t>strategic</a:t>
            </a:r>
            <a:r>
              <a:rPr lang="ru-RU" sz="2400" dirty="0"/>
              <a:t>” </a:t>
            </a:r>
            <a:r>
              <a:rPr lang="ru-RU" sz="2400" dirty="0" err="1"/>
              <a:t>subsidies</a:t>
            </a:r>
            <a:r>
              <a:rPr lang="ru-RU" sz="2400" dirty="0"/>
              <a:t> </a:t>
            </a:r>
            <a:r>
              <a:rPr lang="ru-RU" sz="2400" dirty="0" err="1"/>
              <a:t>for</a:t>
            </a:r>
            <a:r>
              <a:rPr lang="ru-RU" sz="2400" dirty="0"/>
              <a:t> </a:t>
            </a:r>
            <a:r>
              <a:rPr lang="ru-RU" sz="2400" dirty="0" err="1"/>
              <a:t>agriculture</a:t>
            </a:r>
            <a:r>
              <a:rPr lang="ru-RU" sz="2400" dirty="0"/>
              <a:t>, </a:t>
            </a:r>
            <a:r>
              <a:rPr lang="ru-RU" sz="2400" dirty="0" err="1"/>
              <a:t>steel</a:t>
            </a:r>
            <a:r>
              <a:rPr lang="ru-RU" sz="2400" dirty="0"/>
              <a:t> (</a:t>
            </a:r>
            <a:r>
              <a:rPr lang="ru-RU" sz="2400" dirty="0" err="1"/>
              <a:t>low</a:t>
            </a:r>
            <a:r>
              <a:rPr lang="ru-RU" sz="2400" dirty="0"/>
              <a:t> </a:t>
            </a:r>
            <a:r>
              <a:rPr lang="ru-RU" sz="2400" dirty="0" err="1"/>
              <a:t>rents</a:t>
            </a:r>
            <a:r>
              <a:rPr lang="ru-RU" sz="2400" dirty="0"/>
              <a:t>) </a:t>
            </a:r>
            <a:r>
              <a:rPr lang="ru-RU" sz="2400" b="1" dirty="0">
                <a:solidFill>
                  <a:srgbClr val="FF0000"/>
                </a:solidFill>
              </a:rPr>
              <a:t>→</a:t>
            </a:r>
            <a:r>
              <a:rPr lang="ru-RU" sz="2400" dirty="0"/>
              <a:t> </a:t>
            </a:r>
            <a:r>
              <a:rPr lang="ru-RU" sz="2400" dirty="0" err="1"/>
              <a:t>inefficiency</a:t>
            </a:r>
            <a:endParaRPr lang="en-US" sz="2400" b="0" i="0" u="none" strike="noStrike" dirty="0">
              <a:solidFill>
                <a:srgbClr val="0F1115"/>
              </a:solidFill>
              <a:effectLst/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44587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7598"/>
    </mc:Choice>
    <mc:Fallback xmlns="">
      <p:transition spd="slow" advTm="47598"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540791"/>
            <a:ext cx="10515600" cy="650875"/>
          </a:xfrm>
        </p:spPr>
        <p:txBody>
          <a:bodyPr>
            <a:normAutofit/>
          </a:bodyPr>
          <a:lstStyle/>
          <a:p>
            <a:r>
              <a:rPr lang="ru-RU" sz="3200" b="1" dirty="0" err="1">
                <a:latin typeface="+mn-lt"/>
              </a:rPr>
              <a:t>Case</a:t>
            </a:r>
            <a:r>
              <a:rPr lang="ru-RU" sz="3200" b="1" dirty="0">
                <a:latin typeface="+mn-lt"/>
              </a:rPr>
              <a:t> – </a:t>
            </a:r>
            <a:r>
              <a:rPr lang="ru-RU" sz="3200" b="1" dirty="0" err="1">
                <a:latin typeface="+mn-lt"/>
              </a:rPr>
              <a:t>Solar</a:t>
            </a:r>
            <a:r>
              <a:rPr lang="ru-RU" sz="3200" b="1" dirty="0">
                <a:latin typeface="+mn-lt"/>
              </a:rPr>
              <a:t> </a:t>
            </a:r>
            <a:r>
              <a:rPr lang="ru-RU" sz="3200" b="1" dirty="0" err="1">
                <a:latin typeface="+mn-lt"/>
              </a:rPr>
              <a:t>Panels</a:t>
            </a:r>
            <a:r>
              <a:rPr lang="ru-RU" sz="3200" b="1" dirty="0">
                <a:latin typeface="+mn-lt"/>
              </a:rPr>
              <a:t> (</a:t>
            </a:r>
            <a:r>
              <a:rPr lang="ru-RU" sz="3200" b="1" dirty="0" err="1">
                <a:latin typeface="+mn-lt"/>
              </a:rPr>
              <a:t>China</a:t>
            </a:r>
            <a:r>
              <a:rPr lang="ru-RU" sz="3200" b="1" dirty="0">
                <a:latin typeface="+mn-lt"/>
              </a:rPr>
              <a:t> </a:t>
            </a:r>
            <a:r>
              <a:rPr lang="ru-RU" sz="3200" b="1" dirty="0" err="1">
                <a:latin typeface="+mn-lt"/>
              </a:rPr>
              <a:t>vs</a:t>
            </a:r>
            <a:r>
              <a:rPr lang="ru-RU" sz="3200" b="1" dirty="0">
                <a:latin typeface="+mn-lt"/>
              </a:rPr>
              <a:t>. EU/US)</a:t>
            </a:r>
            <a:endParaRPr lang="en-BZ" sz="3200" b="1" dirty="0">
              <a:latin typeface="+mn-lt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1810326"/>
            <a:ext cx="3475182" cy="4144963"/>
          </a:xfrm>
        </p:spPr>
        <p:txBody>
          <a:bodyPr>
            <a:normAutofit lnSpcReduction="10000"/>
          </a:bodyPr>
          <a:lstStyle/>
          <a:p>
            <a:r>
              <a:rPr lang="ru-RU" sz="2400" dirty="0" err="1"/>
              <a:t>China’s</a:t>
            </a:r>
            <a:r>
              <a:rPr lang="ru-RU" sz="2400" dirty="0"/>
              <a:t> </a:t>
            </a:r>
            <a:r>
              <a:rPr lang="ru-RU" sz="2400" dirty="0" err="1"/>
              <a:t>massive</a:t>
            </a:r>
            <a:r>
              <a:rPr lang="ru-RU" sz="2400" dirty="0"/>
              <a:t> </a:t>
            </a:r>
            <a:r>
              <a:rPr lang="ru-RU" sz="2400" dirty="0" err="1"/>
              <a:t>production</a:t>
            </a:r>
            <a:r>
              <a:rPr lang="ru-RU" sz="2400" dirty="0"/>
              <a:t> </a:t>
            </a:r>
            <a:r>
              <a:rPr lang="ru-RU" sz="2400" dirty="0" err="1"/>
              <a:t>subsidies</a:t>
            </a:r>
            <a:r>
              <a:rPr lang="ru-RU" sz="2400" dirty="0"/>
              <a:t> (</a:t>
            </a:r>
            <a:r>
              <a:rPr lang="ru-RU" sz="2400" dirty="0" err="1"/>
              <a:t>loans</a:t>
            </a:r>
            <a:r>
              <a:rPr lang="ru-RU" sz="2400" dirty="0"/>
              <a:t>, </a:t>
            </a:r>
            <a:r>
              <a:rPr lang="ru-RU" sz="2400" dirty="0" err="1"/>
              <a:t>land</a:t>
            </a:r>
            <a:r>
              <a:rPr lang="ru-RU" sz="2400" dirty="0"/>
              <a:t>, </a:t>
            </a:r>
            <a:r>
              <a:rPr lang="ru-RU" sz="2400" dirty="0" err="1"/>
              <a:t>electricity</a:t>
            </a:r>
            <a:r>
              <a:rPr lang="ru-RU" sz="2400" dirty="0"/>
              <a:t>) </a:t>
            </a:r>
            <a:r>
              <a:rPr lang="ru-RU" sz="2400" b="1" dirty="0">
                <a:solidFill>
                  <a:srgbClr val="FF0000"/>
                </a:solidFill>
              </a:rPr>
              <a:t>→</a:t>
            </a:r>
            <a:r>
              <a:rPr lang="ru-RU" sz="2400" dirty="0"/>
              <a:t> </a:t>
            </a:r>
            <a:r>
              <a:rPr lang="ru-RU" sz="2400" dirty="0" err="1"/>
              <a:t>global</a:t>
            </a:r>
            <a:r>
              <a:rPr lang="ru-RU" sz="2400" dirty="0"/>
              <a:t> </a:t>
            </a:r>
            <a:r>
              <a:rPr lang="ru-RU" sz="2400" dirty="0" err="1"/>
              <a:t>oversupply</a:t>
            </a:r>
            <a:r>
              <a:rPr lang="ru-RU" sz="2400" dirty="0"/>
              <a:t> </a:t>
            </a:r>
            <a:r>
              <a:rPr lang="ru-RU" sz="2400" b="1" dirty="0">
                <a:solidFill>
                  <a:srgbClr val="FF0000"/>
                </a:solidFill>
              </a:rPr>
              <a:t>→</a:t>
            </a:r>
            <a:r>
              <a:rPr lang="ru-RU" sz="2400" dirty="0"/>
              <a:t> </a:t>
            </a:r>
            <a:r>
              <a:rPr lang="ru-RU" sz="2400" dirty="0" err="1"/>
              <a:t>price</a:t>
            </a:r>
            <a:r>
              <a:rPr lang="ru-RU" sz="2400" dirty="0"/>
              <a:t> </a:t>
            </a:r>
            <a:r>
              <a:rPr lang="ru-RU" sz="2400" dirty="0" err="1"/>
              <a:t>collapse</a:t>
            </a:r>
            <a:r>
              <a:rPr lang="ru-RU" sz="2400" dirty="0"/>
              <a:t>.</a:t>
            </a:r>
          </a:p>
          <a:p>
            <a:r>
              <a:rPr lang="ru-RU" sz="2400" dirty="0" smtClean="0"/>
              <a:t>EU/US </a:t>
            </a:r>
            <a:r>
              <a:rPr lang="ru-RU" sz="2400" dirty="0" err="1"/>
              <a:t>countervailing</a:t>
            </a:r>
            <a:r>
              <a:rPr lang="ru-RU" sz="2400" dirty="0"/>
              <a:t> </a:t>
            </a:r>
            <a:r>
              <a:rPr lang="ru-RU" sz="2400" dirty="0" err="1"/>
              <a:t>duties</a:t>
            </a:r>
            <a:r>
              <a:rPr lang="ru-RU" sz="2400" dirty="0"/>
              <a:t>.</a:t>
            </a:r>
          </a:p>
          <a:p>
            <a:r>
              <a:rPr lang="ru-RU" sz="2400" dirty="0" err="1" smtClean="0"/>
              <a:t>Result</a:t>
            </a:r>
            <a:r>
              <a:rPr lang="ru-RU" sz="2400" dirty="0"/>
              <a:t>: </a:t>
            </a:r>
            <a:r>
              <a:rPr lang="ru-RU" sz="2400" dirty="0" err="1"/>
              <a:t>Rent-shifting</a:t>
            </a:r>
            <a:r>
              <a:rPr lang="ru-RU" sz="2400" dirty="0"/>
              <a:t> </a:t>
            </a:r>
            <a:r>
              <a:rPr lang="ru-RU" sz="2400" dirty="0" err="1"/>
              <a:t>succeeded</a:t>
            </a:r>
            <a:r>
              <a:rPr lang="ru-RU" sz="2400" dirty="0"/>
              <a:t> (</a:t>
            </a:r>
            <a:r>
              <a:rPr lang="ru-RU" sz="2400" dirty="0" err="1"/>
              <a:t>China</a:t>
            </a:r>
            <a:r>
              <a:rPr lang="ru-RU" sz="2400" dirty="0"/>
              <a:t> </a:t>
            </a:r>
            <a:r>
              <a:rPr lang="ru-RU" sz="2400" dirty="0">
                <a:solidFill>
                  <a:srgbClr val="FF0000"/>
                </a:solidFill>
              </a:rPr>
              <a:t>&gt;</a:t>
            </a:r>
            <a:r>
              <a:rPr lang="ru-RU" sz="2400" dirty="0"/>
              <a:t>80% </a:t>
            </a:r>
            <a:r>
              <a:rPr lang="ru-RU" sz="2400" dirty="0" err="1"/>
              <a:t>global</a:t>
            </a:r>
            <a:r>
              <a:rPr lang="ru-RU" sz="2400" dirty="0"/>
              <a:t> </a:t>
            </a:r>
            <a:r>
              <a:rPr lang="ru-RU" sz="2400" dirty="0" err="1"/>
              <a:t>market</a:t>
            </a:r>
            <a:r>
              <a:rPr lang="ru-RU" sz="2400" dirty="0"/>
              <a:t>), </a:t>
            </a:r>
            <a:r>
              <a:rPr lang="ru-RU" sz="2400" dirty="0" err="1"/>
              <a:t>but</a:t>
            </a:r>
            <a:r>
              <a:rPr lang="ru-RU" sz="2400" dirty="0"/>
              <a:t> </a:t>
            </a:r>
            <a:r>
              <a:rPr lang="ru-RU" sz="2400" dirty="0" err="1"/>
              <a:t>global</a:t>
            </a:r>
            <a:r>
              <a:rPr lang="ru-RU" sz="2400" dirty="0"/>
              <a:t> </a:t>
            </a:r>
            <a:r>
              <a:rPr lang="ru-RU" sz="2400" dirty="0" err="1"/>
              <a:t>welfare</a:t>
            </a:r>
            <a:r>
              <a:rPr lang="ru-RU" sz="2400" dirty="0"/>
              <a:t> </a:t>
            </a:r>
            <a:r>
              <a:rPr lang="ru-RU" sz="2400" dirty="0" err="1"/>
              <a:t>loss</a:t>
            </a:r>
            <a:r>
              <a:rPr lang="ru-RU" sz="2400" dirty="0"/>
              <a:t> </a:t>
            </a:r>
            <a:r>
              <a:rPr lang="ru-RU" sz="2400" dirty="0" err="1"/>
              <a:t>due</a:t>
            </a:r>
            <a:r>
              <a:rPr lang="ru-RU" sz="2400" dirty="0"/>
              <a:t> </a:t>
            </a:r>
            <a:r>
              <a:rPr lang="ru-RU" sz="2400" dirty="0" err="1"/>
              <a:t>to</a:t>
            </a:r>
            <a:r>
              <a:rPr lang="ru-RU" sz="2400" dirty="0"/>
              <a:t> </a:t>
            </a:r>
            <a:r>
              <a:rPr lang="ru-RU" sz="2400" dirty="0" err="1"/>
              <a:t>overcapacity</a:t>
            </a:r>
            <a:r>
              <a:rPr lang="ru-RU" sz="2400" dirty="0"/>
              <a:t>.</a:t>
            </a:r>
          </a:p>
          <a:p>
            <a:pPr marL="0" indent="0" algn="l">
              <a:buNone/>
            </a:pPr>
            <a:endParaRPr lang="en-US" b="0" i="0" u="none" strike="noStrike" dirty="0">
              <a:solidFill>
                <a:srgbClr val="0F1115"/>
              </a:solidFill>
              <a:effectLst/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4098" name="Picture 2" descr="https://www.pv-magazine.com/wp-content/uploads/2025/01/20250117-Global-Module-Prices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1999" y="1921162"/>
            <a:ext cx="6781801" cy="3413267"/>
          </a:xfrm>
          <a:prstGeom prst="rect">
            <a:avLst/>
          </a:prstGeom>
          <a:noFill/>
          <a:ln>
            <a:solidFill>
              <a:schemeClr val="accent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4571999" y="5382834"/>
            <a:ext cx="6096000" cy="754053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sz="1600" dirty="0" smtClean="0">
                <a:solidFill>
                  <a:srgbClr val="0F1115"/>
                </a:solidFill>
              </a:rPr>
              <a:t>Source: </a:t>
            </a:r>
            <a:r>
              <a:rPr lang="en-US" sz="1600" dirty="0" err="1" smtClean="0">
                <a:solidFill>
                  <a:srgbClr val="0F1115"/>
                </a:solidFill>
              </a:rPr>
              <a:t>pv</a:t>
            </a:r>
            <a:r>
              <a:rPr lang="en-US" sz="1600" dirty="0" smtClean="0">
                <a:solidFill>
                  <a:srgbClr val="0F1115"/>
                </a:solidFill>
              </a:rPr>
              <a:t>-magazine</a:t>
            </a:r>
            <a:r>
              <a:rPr lang="en-US" sz="1600" dirty="0">
                <a:solidFill>
                  <a:srgbClr val="0F1115"/>
                </a:solidFill>
              </a:rPr>
              <a:t>. (2025, January 17). </a:t>
            </a:r>
            <a:r>
              <a:rPr lang="en-US" sz="1600" i="1" dirty="0">
                <a:solidFill>
                  <a:srgbClr val="0F1115"/>
                </a:solidFill>
              </a:rPr>
              <a:t>Global solar module prices mixed on varying demand expectations</a:t>
            </a:r>
            <a:r>
              <a:rPr lang="en-US" sz="1600" dirty="0">
                <a:solidFill>
                  <a:srgbClr val="0F1115"/>
                </a:solidFill>
              </a:rPr>
              <a:t>.</a:t>
            </a:r>
            <a:r>
              <a:rPr lang="en-US" sz="1100" dirty="0">
                <a:solidFill>
                  <a:srgbClr val="0F1115"/>
                </a:solidFill>
              </a:rPr>
              <a:t> </a:t>
            </a:r>
            <a:r>
              <a:rPr lang="en-US" sz="1100" dirty="0">
                <a:solidFill>
                  <a:srgbClr val="3964FE"/>
                </a:solidFill>
                <a:hlinkClick r:id="rId3"/>
              </a:rPr>
              <a:t>https://www.pv-magazine.com/2025/01/17/global-solar-module-prices-mixed-on-varying-demand-expectations/</a:t>
            </a:r>
            <a:endParaRPr lang="ru-RU" sz="1100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4498635" y="1459497"/>
            <a:ext cx="571797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b="1" dirty="0" smtClean="0"/>
              <a:t>Figure 9. Global Modules Priced, 2024-2025</a:t>
            </a:r>
            <a:endParaRPr lang="ru-RU" sz="2400" b="1" dirty="0"/>
          </a:p>
        </p:txBody>
      </p:sp>
    </p:spTree>
    <p:extLst>
      <p:ext uri="{BB962C8B-B14F-4D97-AF65-F5344CB8AC3E}">
        <p14:creationId xmlns:p14="http://schemas.microsoft.com/office/powerpoint/2010/main" val="12373657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7598"/>
    </mc:Choice>
    <mc:Fallback xmlns="">
      <p:transition spd="slow" advTm="47598"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854653"/>
            <a:ext cx="10515600" cy="650875"/>
          </a:xfrm>
        </p:spPr>
        <p:txBody>
          <a:bodyPr>
            <a:normAutofit/>
          </a:bodyPr>
          <a:lstStyle/>
          <a:p>
            <a:r>
              <a:rPr lang="ru-RU" sz="3600" b="1" dirty="0" err="1">
                <a:latin typeface="+mn-lt"/>
              </a:rPr>
              <a:t>Optimal</a:t>
            </a:r>
            <a:r>
              <a:rPr lang="ru-RU" sz="3600" b="1" dirty="0">
                <a:latin typeface="+mn-lt"/>
              </a:rPr>
              <a:t> </a:t>
            </a:r>
            <a:r>
              <a:rPr lang="ru-RU" sz="3600" b="1" dirty="0" err="1">
                <a:latin typeface="+mn-lt"/>
              </a:rPr>
              <a:t>Policy</a:t>
            </a:r>
            <a:r>
              <a:rPr lang="ru-RU" sz="3600" b="1" dirty="0">
                <a:latin typeface="+mn-lt"/>
              </a:rPr>
              <a:t> </a:t>
            </a:r>
            <a:r>
              <a:rPr lang="ru-RU" sz="3600" b="1" dirty="0" err="1">
                <a:latin typeface="+mn-lt"/>
              </a:rPr>
              <a:t>in</a:t>
            </a:r>
            <a:r>
              <a:rPr lang="ru-RU" sz="3600" b="1" dirty="0">
                <a:latin typeface="+mn-lt"/>
              </a:rPr>
              <a:t> </a:t>
            </a:r>
            <a:r>
              <a:rPr lang="ru-RU" sz="3600" b="1" dirty="0" err="1">
                <a:latin typeface="+mn-lt"/>
              </a:rPr>
              <a:t>Open</a:t>
            </a:r>
            <a:r>
              <a:rPr lang="ru-RU" sz="3600" b="1" dirty="0">
                <a:latin typeface="+mn-lt"/>
              </a:rPr>
              <a:t> </a:t>
            </a:r>
            <a:r>
              <a:rPr lang="ru-RU" sz="3600" b="1" dirty="0" err="1">
                <a:latin typeface="+mn-lt"/>
              </a:rPr>
              <a:t>Oligopolies</a:t>
            </a:r>
            <a:endParaRPr lang="en-BZ" sz="3600" b="1" dirty="0">
              <a:latin typeface="+mn-lt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1838035"/>
            <a:ext cx="7502236" cy="4144963"/>
          </a:xfrm>
        </p:spPr>
        <p:txBody>
          <a:bodyPr>
            <a:normAutofit/>
          </a:bodyPr>
          <a:lstStyle/>
          <a:p>
            <a:r>
              <a:rPr lang="ru-RU" sz="2400" dirty="0" err="1"/>
              <a:t>No</a:t>
            </a:r>
            <a:r>
              <a:rPr lang="ru-RU" sz="2400" dirty="0"/>
              <a:t> </a:t>
            </a:r>
            <a:r>
              <a:rPr lang="ru-RU" sz="2400" dirty="0" err="1"/>
              <a:t>single</a:t>
            </a:r>
            <a:r>
              <a:rPr lang="ru-RU" sz="2400" dirty="0"/>
              <a:t> </a:t>
            </a:r>
            <a:r>
              <a:rPr lang="ru-RU" sz="2400" dirty="0" err="1"/>
              <a:t>best</a:t>
            </a:r>
            <a:r>
              <a:rPr lang="ru-RU" sz="2400" dirty="0"/>
              <a:t> </a:t>
            </a:r>
            <a:r>
              <a:rPr lang="ru-RU" sz="2400" dirty="0" err="1"/>
              <a:t>policy</a:t>
            </a:r>
            <a:r>
              <a:rPr lang="ru-RU" sz="2400" dirty="0"/>
              <a:t>. </a:t>
            </a:r>
            <a:r>
              <a:rPr lang="ru-RU" sz="2400" dirty="0" err="1"/>
              <a:t>Depends</a:t>
            </a:r>
            <a:r>
              <a:rPr lang="ru-RU" sz="2400" dirty="0"/>
              <a:t> </a:t>
            </a:r>
            <a:r>
              <a:rPr lang="ru-RU" sz="2400" dirty="0" err="1"/>
              <a:t>on</a:t>
            </a:r>
            <a:r>
              <a:rPr lang="ru-RU" sz="2400" dirty="0"/>
              <a:t>:</a:t>
            </a:r>
          </a:p>
          <a:p>
            <a:pPr marL="0" indent="0">
              <a:buNone/>
            </a:pPr>
            <a:r>
              <a:rPr lang="ru-RU" sz="2400" dirty="0"/>
              <a:t>  - </a:t>
            </a:r>
            <a:r>
              <a:rPr lang="ru-RU" sz="2400" dirty="0" err="1"/>
              <a:t>Degree</a:t>
            </a:r>
            <a:r>
              <a:rPr lang="ru-RU" sz="2400" dirty="0"/>
              <a:t> </a:t>
            </a:r>
            <a:r>
              <a:rPr lang="ru-RU" sz="2400" dirty="0" err="1"/>
              <a:t>of</a:t>
            </a:r>
            <a:r>
              <a:rPr lang="ru-RU" sz="2400" dirty="0"/>
              <a:t> </a:t>
            </a:r>
            <a:r>
              <a:rPr lang="ru-RU" sz="2400" dirty="0" err="1"/>
              <a:t>competition</a:t>
            </a:r>
            <a:r>
              <a:rPr lang="ru-RU" sz="2400" dirty="0"/>
              <a:t>.</a:t>
            </a:r>
          </a:p>
          <a:p>
            <a:pPr marL="0" indent="0">
              <a:buNone/>
            </a:pPr>
            <a:r>
              <a:rPr lang="ru-RU" sz="2400" dirty="0"/>
              <a:t>  - </a:t>
            </a:r>
            <a:r>
              <a:rPr lang="ru-RU" sz="2400" dirty="0" err="1"/>
              <a:t>Cross-country</a:t>
            </a:r>
            <a:r>
              <a:rPr lang="ru-RU" sz="2400" dirty="0"/>
              <a:t> </a:t>
            </a:r>
            <a:r>
              <a:rPr lang="ru-RU" sz="2400" dirty="0" err="1"/>
              <a:t>spillovers</a:t>
            </a:r>
            <a:r>
              <a:rPr lang="ru-RU" sz="2400" dirty="0"/>
              <a:t>.</a:t>
            </a:r>
          </a:p>
          <a:p>
            <a:pPr marL="0" indent="0">
              <a:buNone/>
            </a:pPr>
            <a:r>
              <a:rPr lang="ru-RU" sz="2400" dirty="0"/>
              <a:t>  - </a:t>
            </a:r>
            <a:r>
              <a:rPr lang="ru-RU" sz="2400" dirty="0" err="1"/>
              <a:t>Ability</a:t>
            </a:r>
            <a:r>
              <a:rPr lang="ru-RU" sz="2400" dirty="0"/>
              <a:t> </a:t>
            </a:r>
            <a:r>
              <a:rPr lang="ru-RU" sz="2400" dirty="0" err="1"/>
              <a:t>to</a:t>
            </a:r>
            <a:r>
              <a:rPr lang="ru-RU" sz="2400" dirty="0"/>
              <a:t> </a:t>
            </a:r>
            <a:r>
              <a:rPr lang="ru-RU" sz="2400" dirty="0" err="1"/>
              <a:t>tax</a:t>
            </a:r>
            <a:r>
              <a:rPr lang="ru-RU" sz="2400" dirty="0"/>
              <a:t> </a:t>
            </a:r>
            <a:r>
              <a:rPr lang="ru-RU" sz="2400" dirty="0" err="1"/>
              <a:t>foreign</a:t>
            </a:r>
            <a:r>
              <a:rPr lang="ru-RU" sz="2400" dirty="0"/>
              <a:t> </a:t>
            </a:r>
            <a:r>
              <a:rPr lang="ru-RU" sz="2400" dirty="0" err="1"/>
              <a:t>profits</a:t>
            </a:r>
            <a:r>
              <a:rPr lang="ru-RU" sz="2400" dirty="0"/>
              <a:t>.</a:t>
            </a:r>
          </a:p>
          <a:p>
            <a:r>
              <a:rPr lang="ru-RU" sz="2400" dirty="0"/>
              <a:t>- </a:t>
            </a:r>
            <a:r>
              <a:rPr lang="ru-RU" sz="2400" dirty="0" err="1"/>
              <a:t>General</a:t>
            </a:r>
            <a:r>
              <a:rPr lang="ru-RU" sz="2400" dirty="0"/>
              <a:t> </a:t>
            </a:r>
            <a:r>
              <a:rPr lang="ru-RU" sz="2400" dirty="0" err="1"/>
              <a:t>principle</a:t>
            </a:r>
            <a:r>
              <a:rPr lang="ru-RU" sz="2400" dirty="0"/>
              <a:t>: </a:t>
            </a:r>
            <a:r>
              <a:rPr lang="ru-RU" sz="2400" dirty="0" err="1"/>
              <a:t>Production</a:t>
            </a:r>
            <a:r>
              <a:rPr lang="ru-RU" sz="2400" dirty="0"/>
              <a:t> </a:t>
            </a:r>
            <a:r>
              <a:rPr lang="ru-RU" sz="2400" dirty="0" err="1"/>
              <a:t>subsidies</a:t>
            </a:r>
            <a:r>
              <a:rPr lang="ru-RU" sz="2400" dirty="0"/>
              <a:t> &gt; R&amp;D </a:t>
            </a:r>
            <a:r>
              <a:rPr lang="ru-RU" sz="2400" dirty="0" err="1"/>
              <a:t>subsidies</a:t>
            </a:r>
            <a:r>
              <a:rPr lang="ru-RU" sz="2400" dirty="0"/>
              <a:t> &gt; </a:t>
            </a:r>
            <a:r>
              <a:rPr lang="ru-RU" sz="2400" dirty="0" err="1"/>
              <a:t>Investment</a:t>
            </a:r>
            <a:r>
              <a:rPr lang="ru-RU" sz="2400" dirty="0"/>
              <a:t> </a:t>
            </a:r>
            <a:r>
              <a:rPr lang="ru-RU" sz="2400" dirty="0" err="1"/>
              <a:t>subsidies</a:t>
            </a:r>
            <a:r>
              <a:rPr lang="ru-RU" sz="2400" dirty="0"/>
              <a:t> (</a:t>
            </a:r>
            <a:r>
              <a:rPr lang="ru-RU" sz="2400" dirty="0" err="1"/>
              <a:t>depending</a:t>
            </a:r>
            <a:r>
              <a:rPr lang="ru-RU" sz="2400" dirty="0"/>
              <a:t> </a:t>
            </a:r>
            <a:r>
              <a:rPr lang="ru-RU" sz="2400" dirty="0" err="1"/>
              <a:t>on</a:t>
            </a:r>
            <a:r>
              <a:rPr lang="ru-RU" sz="2400" dirty="0"/>
              <a:t> </a:t>
            </a:r>
            <a:r>
              <a:rPr lang="ru-RU" sz="2400" dirty="0" err="1"/>
              <a:t>spillovers</a:t>
            </a:r>
            <a:r>
              <a:rPr lang="ru-RU" sz="2400" dirty="0"/>
              <a:t>).</a:t>
            </a:r>
          </a:p>
          <a:p>
            <a:pPr marL="0" indent="0" algn="l">
              <a:buNone/>
            </a:pPr>
            <a:endParaRPr lang="en-US" b="0" i="0" u="none" strike="noStrike" dirty="0">
              <a:solidFill>
                <a:srgbClr val="0F1115"/>
              </a:solidFill>
              <a:effectLst/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943150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7598"/>
    </mc:Choice>
    <mc:Fallback xmlns="">
      <p:transition spd="slow" advTm="47598"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766619"/>
            <a:ext cx="10515600" cy="738910"/>
          </a:xfrm>
        </p:spPr>
        <p:txBody>
          <a:bodyPr>
            <a:noAutofit/>
          </a:bodyPr>
          <a:lstStyle/>
          <a:p>
            <a:r>
              <a:rPr lang="ru-RU" sz="3000" b="1" dirty="0" err="1">
                <a:latin typeface="+mn-lt"/>
              </a:rPr>
              <a:t>Section</a:t>
            </a:r>
            <a:r>
              <a:rPr lang="ru-RU" sz="3000" b="1" dirty="0">
                <a:latin typeface="+mn-lt"/>
              </a:rPr>
              <a:t> 5: WTO </a:t>
            </a:r>
            <a:r>
              <a:rPr lang="ru-RU" sz="3000" b="1" dirty="0" err="1">
                <a:latin typeface="+mn-lt"/>
              </a:rPr>
              <a:t>and</a:t>
            </a:r>
            <a:r>
              <a:rPr lang="ru-RU" sz="3000" b="1" dirty="0">
                <a:latin typeface="+mn-lt"/>
              </a:rPr>
              <a:t> </a:t>
            </a:r>
            <a:r>
              <a:rPr lang="ru-RU" sz="3000" b="1" dirty="0" err="1">
                <a:latin typeface="+mn-lt"/>
              </a:rPr>
              <a:t>Subsidy</a:t>
            </a:r>
            <a:r>
              <a:rPr lang="ru-RU" sz="3000" b="1" dirty="0">
                <a:latin typeface="+mn-lt"/>
              </a:rPr>
              <a:t> </a:t>
            </a:r>
            <a:r>
              <a:rPr lang="ru-RU" sz="3000" b="1" dirty="0" err="1" smtClean="0">
                <a:latin typeface="+mn-lt"/>
              </a:rPr>
              <a:t>Disputes</a:t>
            </a:r>
            <a:r>
              <a:rPr lang="ru-RU" sz="3000" b="1" dirty="0">
                <a:latin typeface="+mn-lt"/>
              </a:rPr>
              <a:t/>
            </a:r>
            <a:br>
              <a:rPr lang="ru-RU" sz="3000" b="1" dirty="0">
                <a:latin typeface="+mn-lt"/>
              </a:rPr>
            </a:br>
            <a:r>
              <a:rPr lang="ru-RU" sz="2800" b="1" i="1" dirty="0" smtClean="0">
                <a:latin typeface="+mn-lt"/>
              </a:rPr>
              <a:t>WTO </a:t>
            </a:r>
            <a:r>
              <a:rPr lang="ru-RU" sz="2800" b="1" i="1" dirty="0" err="1">
                <a:latin typeface="+mn-lt"/>
              </a:rPr>
              <a:t>Subsidies</a:t>
            </a:r>
            <a:r>
              <a:rPr lang="ru-RU" sz="2800" b="1" i="1" dirty="0">
                <a:latin typeface="+mn-lt"/>
              </a:rPr>
              <a:t> </a:t>
            </a:r>
            <a:r>
              <a:rPr lang="ru-RU" sz="2800" b="1" i="1" dirty="0" err="1">
                <a:latin typeface="+mn-lt"/>
              </a:rPr>
              <a:t>and</a:t>
            </a:r>
            <a:r>
              <a:rPr lang="ru-RU" sz="2800" b="1" i="1" dirty="0">
                <a:latin typeface="+mn-lt"/>
              </a:rPr>
              <a:t> </a:t>
            </a:r>
            <a:r>
              <a:rPr lang="ru-RU" sz="2800" b="1" i="1" dirty="0" err="1">
                <a:latin typeface="+mn-lt"/>
              </a:rPr>
              <a:t>Countervailing</a:t>
            </a:r>
            <a:r>
              <a:rPr lang="ru-RU" sz="2800" b="1" i="1" dirty="0">
                <a:latin typeface="+mn-lt"/>
              </a:rPr>
              <a:t> </a:t>
            </a:r>
            <a:r>
              <a:rPr lang="ru-RU" sz="2800" b="1" i="1" dirty="0" err="1" smtClean="0">
                <a:latin typeface="+mn-lt"/>
              </a:rPr>
              <a:t>Measures</a:t>
            </a:r>
            <a:r>
              <a:rPr lang="ru-RU" sz="2800" b="1" i="1" dirty="0" smtClean="0">
                <a:latin typeface="+mn-lt"/>
              </a:rPr>
              <a:t> </a:t>
            </a:r>
            <a:r>
              <a:rPr lang="ru-RU" sz="2800" b="1" i="1" dirty="0" err="1">
                <a:latin typeface="+mn-lt"/>
              </a:rPr>
              <a:t>Agreement</a:t>
            </a:r>
            <a:endParaRPr lang="en-BZ" sz="3000" b="1" i="1" dirty="0">
              <a:latin typeface="+mn-lt"/>
            </a:endParaRPr>
          </a:p>
        </p:txBody>
      </p:sp>
      <p:pic>
        <p:nvPicPr>
          <p:cNvPr id="5" name="Объект 4"/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6369"/>
          <a:stretch/>
        </p:blipFill>
        <p:spPr>
          <a:xfrm>
            <a:off x="958272" y="1708726"/>
            <a:ext cx="9386733" cy="3583709"/>
          </a:xfrm>
          <a:solidFill>
            <a:schemeClr val="bg2">
              <a:lumMod val="90000"/>
            </a:schemeClr>
          </a:solidFill>
          <a:ln>
            <a:solidFill>
              <a:schemeClr val="bg2"/>
            </a:solidFill>
          </a:ln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48BA60FA-849B-D020-7455-586EE7D5F67E}"/>
              </a:ext>
            </a:extLst>
          </p:cNvPr>
          <p:cNvSpPr txBox="1"/>
          <p:nvPr/>
        </p:nvSpPr>
        <p:spPr>
          <a:xfrm>
            <a:off x="838200" y="5495632"/>
            <a:ext cx="6098344" cy="37555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Bef>
                <a:spcPts val="1200"/>
              </a:spcBef>
              <a:spcAft>
                <a:spcPts val="1200"/>
              </a:spcAft>
            </a:pPr>
            <a:r>
              <a:rPr lang="en-US" sz="1800" i="1" dirty="0">
                <a:solidFill>
                  <a:srgbClr val="0F1115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Source: Created by the author </a:t>
            </a:r>
            <a:endParaRPr lang="ru-RU" sz="1600" i="1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138301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7598"/>
    </mc:Choice>
    <mc:Fallback xmlns="">
      <p:transition spd="slow" advTm="47598"/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854653"/>
            <a:ext cx="10515600" cy="650875"/>
          </a:xfrm>
        </p:spPr>
        <p:txBody>
          <a:bodyPr>
            <a:normAutofit/>
          </a:bodyPr>
          <a:lstStyle/>
          <a:p>
            <a:r>
              <a:rPr lang="ru-RU" sz="3600" b="1" dirty="0" err="1">
                <a:latin typeface="+mn-lt"/>
              </a:rPr>
              <a:t>How</a:t>
            </a:r>
            <a:r>
              <a:rPr lang="ru-RU" sz="3600" b="1" dirty="0">
                <a:latin typeface="+mn-lt"/>
              </a:rPr>
              <a:t> </a:t>
            </a:r>
            <a:r>
              <a:rPr lang="ru-RU" sz="3600" b="1" dirty="0" err="1">
                <a:latin typeface="+mn-lt"/>
              </a:rPr>
              <a:t>to</a:t>
            </a:r>
            <a:r>
              <a:rPr lang="ru-RU" sz="3600" b="1" dirty="0">
                <a:latin typeface="+mn-lt"/>
              </a:rPr>
              <a:t> </a:t>
            </a:r>
            <a:r>
              <a:rPr lang="ru-RU" sz="3600" b="1" dirty="0" err="1">
                <a:latin typeface="+mn-lt"/>
              </a:rPr>
              <a:t>Challenge</a:t>
            </a:r>
            <a:r>
              <a:rPr lang="ru-RU" sz="3600" b="1" dirty="0">
                <a:latin typeface="+mn-lt"/>
              </a:rPr>
              <a:t> a </a:t>
            </a:r>
            <a:r>
              <a:rPr lang="ru-RU" sz="3600" b="1" dirty="0" err="1">
                <a:latin typeface="+mn-lt"/>
              </a:rPr>
              <a:t>Subsidy</a:t>
            </a:r>
            <a:r>
              <a:rPr lang="ru-RU" sz="3600" b="1" dirty="0">
                <a:latin typeface="+mn-lt"/>
              </a:rPr>
              <a:t> </a:t>
            </a:r>
            <a:r>
              <a:rPr lang="ru-RU" sz="3600" b="1" dirty="0" err="1">
                <a:latin typeface="+mn-lt"/>
              </a:rPr>
              <a:t>at</a:t>
            </a:r>
            <a:r>
              <a:rPr lang="ru-RU" sz="3600" b="1" dirty="0">
                <a:latin typeface="+mn-lt"/>
              </a:rPr>
              <a:t> WTO</a:t>
            </a:r>
            <a:endParaRPr lang="en-BZ" sz="3600" b="1" dirty="0">
              <a:latin typeface="+mn-lt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1838035"/>
            <a:ext cx="6467764" cy="4144963"/>
          </a:xfrm>
        </p:spPr>
        <p:txBody>
          <a:bodyPr>
            <a:normAutofit/>
          </a:bodyPr>
          <a:lstStyle/>
          <a:p>
            <a:r>
              <a:rPr lang="ru-RU" sz="2400" b="1" dirty="0" err="1"/>
              <a:t>Routes</a:t>
            </a:r>
            <a:r>
              <a:rPr lang="ru-RU" sz="2400" dirty="0"/>
              <a:t>:</a:t>
            </a:r>
          </a:p>
          <a:p>
            <a:pPr marL="0" indent="0">
              <a:buNone/>
            </a:pPr>
            <a:r>
              <a:rPr lang="ru-RU" sz="2400" dirty="0"/>
              <a:t>  1. </a:t>
            </a:r>
            <a:r>
              <a:rPr lang="ru-RU" sz="2400" dirty="0" err="1"/>
              <a:t>Multilateral</a:t>
            </a:r>
            <a:r>
              <a:rPr lang="ru-RU" sz="2400" dirty="0"/>
              <a:t> </a:t>
            </a:r>
            <a:r>
              <a:rPr lang="ru-RU" sz="2400" dirty="0" err="1"/>
              <a:t>dispute</a:t>
            </a:r>
            <a:r>
              <a:rPr lang="ru-RU" sz="2400" dirty="0"/>
              <a:t> </a:t>
            </a:r>
            <a:r>
              <a:rPr lang="ru-RU" sz="2400" dirty="0" err="1"/>
              <a:t>settlement</a:t>
            </a:r>
            <a:r>
              <a:rPr lang="ru-RU" sz="2400" dirty="0"/>
              <a:t> (</a:t>
            </a:r>
            <a:r>
              <a:rPr lang="ru-RU" sz="2400" dirty="0" err="1"/>
              <a:t>state-to-state</a:t>
            </a:r>
            <a:r>
              <a:rPr lang="ru-RU" sz="2400" dirty="0"/>
              <a:t>).</a:t>
            </a:r>
          </a:p>
          <a:p>
            <a:pPr marL="0" indent="0">
              <a:buNone/>
            </a:pPr>
            <a:r>
              <a:rPr lang="ru-RU" sz="2400" dirty="0"/>
              <a:t>  2. </a:t>
            </a:r>
            <a:r>
              <a:rPr lang="ru-RU" sz="2400" dirty="0" err="1"/>
              <a:t>Unilateral</a:t>
            </a:r>
            <a:r>
              <a:rPr lang="ru-RU" sz="2400" dirty="0"/>
              <a:t> </a:t>
            </a:r>
            <a:r>
              <a:rPr lang="ru-RU" sz="2400" dirty="0" err="1"/>
              <a:t>countervailing</a:t>
            </a:r>
            <a:r>
              <a:rPr lang="ru-RU" sz="2400" dirty="0"/>
              <a:t> </a:t>
            </a:r>
            <a:r>
              <a:rPr lang="ru-RU" sz="2400" dirty="0" err="1"/>
              <a:t>duty</a:t>
            </a:r>
            <a:r>
              <a:rPr lang="ru-RU" sz="2400" dirty="0"/>
              <a:t> (CVD) </a:t>
            </a:r>
            <a:r>
              <a:rPr lang="ru-RU" sz="2400" dirty="0" err="1"/>
              <a:t>investigation</a:t>
            </a:r>
            <a:r>
              <a:rPr lang="ru-RU" sz="2400" dirty="0"/>
              <a:t> (</a:t>
            </a:r>
            <a:r>
              <a:rPr lang="ru-RU" sz="2400" dirty="0" err="1"/>
              <a:t>must</a:t>
            </a:r>
            <a:r>
              <a:rPr lang="ru-RU" sz="2400" dirty="0"/>
              <a:t> </a:t>
            </a:r>
            <a:r>
              <a:rPr lang="ru-RU" sz="2400" dirty="0" err="1"/>
              <a:t>show</a:t>
            </a:r>
            <a:r>
              <a:rPr lang="ru-RU" sz="2400" dirty="0"/>
              <a:t> </a:t>
            </a:r>
            <a:r>
              <a:rPr lang="ru-RU" sz="2400" dirty="0" err="1"/>
              <a:t>injury</a:t>
            </a:r>
            <a:r>
              <a:rPr lang="ru-RU" sz="2400" dirty="0"/>
              <a:t>).</a:t>
            </a:r>
          </a:p>
          <a:p>
            <a:pPr marL="0" indent="0" algn="l">
              <a:buNone/>
            </a:pPr>
            <a:endParaRPr lang="en-US" b="0" i="0" u="none" strike="noStrike" dirty="0">
              <a:solidFill>
                <a:srgbClr val="0F1115"/>
              </a:solidFill>
              <a:effectLst/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623878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7598"/>
    </mc:Choice>
    <mc:Fallback xmlns="">
      <p:transition spd="slow" advTm="47598"/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854653"/>
            <a:ext cx="10515600" cy="650875"/>
          </a:xfrm>
        </p:spPr>
        <p:txBody>
          <a:bodyPr>
            <a:normAutofit/>
          </a:bodyPr>
          <a:lstStyle/>
          <a:p>
            <a:r>
              <a:rPr lang="ru-RU" sz="3600" dirty="0" err="1">
                <a:latin typeface="+mn-lt"/>
              </a:rPr>
              <a:t>Major</a:t>
            </a:r>
            <a:r>
              <a:rPr lang="ru-RU" sz="3600" dirty="0">
                <a:latin typeface="+mn-lt"/>
              </a:rPr>
              <a:t> </a:t>
            </a:r>
            <a:r>
              <a:rPr lang="ru-RU" sz="3600" dirty="0" err="1">
                <a:latin typeface="+mn-lt"/>
              </a:rPr>
              <a:t>Subsidy</a:t>
            </a:r>
            <a:r>
              <a:rPr lang="ru-RU" sz="3600" dirty="0">
                <a:latin typeface="+mn-lt"/>
              </a:rPr>
              <a:t> </a:t>
            </a:r>
            <a:r>
              <a:rPr lang="ru-RU" sz="3600" dirty="0" err="1">
                <a:latin typeface="+mn-lt"/>
              </a:rPr>
              <a:t>Disputes</a:t>
            </a:r>
            <a:r>
              <a:rPr lang="ru-RU" sz="3600" dirty="0">
                <a:latin typeface="+mn-lt"/>
              </a:rPr>
              <a:t> (post-2000)</a:t>
            </a:r>
            <a:endParaRPr lang="en-BZ" sz="3600" b="1" dirty="0">
              <a:latin typeface="+mn-lt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1838035"/>
            <a:ext cx="7502236" cy="414496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b="1" dirty="0" err="1"/>
              <a:t>Boeing-Airbus</a:t>
            </a:r>
            <a:r>
              <a:rPr lang="ru-RU" b="1" dirty="0"/>
              <a:t> (DS316, DS353)</a:t>
            </a:r>
          </a:p>
          <a:p>
            <a:pPr marL="0" indent="0">
              <a:buNone/>
            </a:pPr>
            <a:r>
              <a:rPr lang="ru-RU" dirty="0"/>
              <a:t>- </a:t>
            </a:r>
            <a:r>
              <a:rPr lang="ru-RU" dirty="0" err="1"/>
              <a:t>Civil</a:t>
            </a:r>
            <a:r>
              <a:rPr lang="ru-RU" dirty="0"/>
              <a:t> </a:t>
            </a:r>
            <a:r>
              <a:rPr lang="ru-RU" dirty="0" err="1"/>
              <a:t>aircraft</a:t>
            </a:r>
            <a:r>
              <a:rPr lang="ru-RU" dirty="0"/>
              <a:t> (</a:t>
            </a:r>
            <a:r>
              <a:rPr lang="ru-RU" dirty="0" err="1"/>
              <a:t>Bombardier</a:t>
            </a:r>
            <a:r>
              <a:rPr lang="ru-RU" dirty="0"/>
              <a:t> </a:t>
            </a:r>
            <a:r>
              <a:rPr lang="ru-RU" dirty="0" err="1"/>
              <a:t>vs</a:t>
            </a:r>
            <a:r>
              <a:rPr lang="ru-RU" dirty="0"/>
              <a:t>. </a:t>
            </a:r>
            <a:r>
              <a:rPr lang="ru-RU" dirty="0" err="1"/>
              <a:t>Boeing</a:t>
            </a:r>
            <a:r>
              <a:rPr lang="ru-RU" dirty="0"/>
              <a:t> – </a:t>
            </a:r>
            <a:r>
              <a:rPr lang="ru-RU" dirty="0" err="1"/>
              <a:t>CSeries</a:t>
            </a:r>
            <a:r>
              <a:rPr lang="ru-RU" dirty="0"/>
              <a:t>)</a:t>
            </a:r>
          </a:p>
          <a:p>
            <a:pPr marL="0" indent="0">
              <a:buNone/>
            </a:pPr>
            <a:r>
              <a:rPr lang="ru-RU" dirty="0"/>
              <a:t>- </a:t>
            </a:r>
            <a:r>
              <a:rPr lang="ru-RU" dirty="0" err="1"/>
              <a:t>Large</a:t>
            </a:r>
            <a:r>
              <a:rPr lang="ru-RU" dirty="0"/>
              <a:t> </a:t>
            </a:r>
            <a:r>
              <a:rPr lang="ru-RU" dirty="0" err="1"/>
              <a:t>civil</a:t>
            </a:r>
            <a:r>
              <a:rPr lang="ru-RU" dirty="0"/>
              <a:t> </a:t>
            </a:r>
            <a:r>
              <a:rPr lang="ru-RU" dirty="0" err="1"/>
              <a:t>aircraft</a:t>
            </a:r>
            <a:r>
              <a:rPr lang="ru-RU" dirty="0"/>
              <a:t> (A380)</a:t>
            </a:r>
          </a:p>
          <a:p>
            <a:pPr marL="0" indent="0">
              <a:buNone/>
            </a:pPr>
            <a:r>
              <a:rPr lang="ru-RU" dirty="0"/>
              <a:t>- </a:t>
            </a:r>
            <a:r>
              <a:rPr lang="ru-RU" dirty="0" err="1"/>
              <a:t>Renewable</a:t>
            </a:r>
            <a:r>
              <a:rPr lang="ru-RU" dirty="0"/>
              <a:t> </a:t>
            </a:r>
            <a:r>
              <a:rPr lang="ru-RU" dirty="0" err="1"/>
              <a:t>energy</a:t>
            </a:r>
            <a:r>
              <a:rPr lang="ru-RU" dirty="0"/>
              <a:t> (</a:t>
            </a:r>
            <a:r>
              <a:rPr lang="ru-RU" dirty="0" err="1"/>
              <a:t>China</a:t>
            </a:r>
            <a:r>
              <a:rPr lang="ru-RU" dirty="0"/>
              <a:t> – </a:t>
            </a:r>
            <a:r>
              <a:rPr lang="ru-RU" dirty="0" err="1"/>
              <a:t>wind</a:t>
            </a:r>
            <a:r>
              <a:rPr lang="ru-RU" dirty="0"/>
              <a:t>/</a:t>
            </a:r>
            <a:r>
              <a:rPr lang="ru-RU" dirty="0" err="1"/>
              <a:t>solar</a:t>
            </a:r>
            <a:r>
              <a:rPr lang="ru-RU" dirty="0"/>
              <a:t> </a:t>
            </a:r>
            <a:r>
              <a:rPr lang="ru-RU" dirty="0" err="1"/>
              <a:t>equipment</a:t>
            </a:r>
            <a:r>
              <a:rPr lang="ru-RU" dirty="0"/>
              <a:t>)</a:t>
            </a:r>
          </a:p>
          <a:p>
            <a:pPr marL="0" indent="0">
              <a:buNone/>
            </a:pPr>
            <a:r>
              <a:rPr lang="ru-RU" dirty="0"/>
              <a:t>- </a:t>
            </a:r>
            <a:r>
              <a:rPr lang="ru-RU" dirty="0" err="1"/>
              <a:t>Digital</a:t>
            </a:r>
            <a:r>
              <a:rPr lang="ru-RU" dirty="0"/>
              <a:t> </a:t>
            </a:r>
            <a:r>
              <a:rPr lang="ru-RU" dirty="0" err="1"/>
              <a:t>services</a:t>
            </a:r>
            <a:r>
              <a:rPr lang="ru-RU" dirty="0"/>
              <a:t> </a:t>
            </a:r>
            <a:r>
              <a:rPr lang="ru-RU" dirty="0" err="1"/>
              <a:t>taxes</a:t>
            </a:r>
            <a:r>
              <a:rPr lang="ru-RU" dirty="0"/>
              <a:t> (</a:t>
            </a:r>
            <a:r>
              <a:rPr lang="ru-RU" dirty="0" err="1"/>
              <a:t>not</a:t>
            </a:r>
            <a:r>
              <a:rPr lang="ru-RU" dirty="0"/>
              <a:t> </a:t>
            </a:r>
            <a:r>
              <a:rPr lang="ru-RU" dirty="0" err="1"/>
              <a:t>subsidies</a:t>
            </a:r>
            <a:r>
              <a:rPr lang="ru-RU" dirty="0"/>
              <a:t> </a:t>
            </a:r>
            <a:r>
              <a:rPr lang="ru-RU" dirty="0" err="1"/>
              <a:t>but</a:t>
            </a:r>
            <a:r>
              <a:rPr lang="ru-RU" dirty="0"/>
              <a:t> </a:t>
            </a:r>
            <a:r>
              <a:rPr lang="ru-RU" dirty="0" err="1"/>
              <a:t>related</a:t>
            </a:r>
            <a:r>
              <a:rPr lang="ru-RU" dirty="0"/>
              <a:t>)</a:t>
            </a:r>
          </a:p>
          <a:p>
            <a:pPr marL="0" indent="0" algn="l">
              <a:buNone/>
            </a:pPr>
            <a:endParaRPr lang="en-US" b="0" i="0" u="none" strike="noStrike" dirty="0">
              <a:solidFill>
                <a:srgbClr val="0F1115"/>
              </a:solidFill>
              <a:effectLst/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392067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7598"/>
    </mc:Choice>
    <mc:Fallback xmlns="">
      <p:transition spd="slow" advTm="47598"/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854653"/>
            <a:ext cx="10515600" cy="650875"/>
          </a:xfrm>
        </p:spPr>
        <p:txBody>
          <a:bodyPr>
            <a:normAutofit/>
          </a:bodyPr>
          <a:lstStyle/>
          <a:p>
            <a:r>
              <a:rPr lang="ru-RU" sz="3600" b="1" dirty="0" err="1">
                <a:latin typeface="+mn-lt"/>
              </a:rPr>
              <a:t>The</a:t>
            </a:r>
            <a:r>
              <a:rPr lang="ru-RU" sz="3600" b="1" dirty="0">
                <a:latin typeface="+mn-lt"/>
              </a:rPr>
              <a:t> </a:t>
            </a:r>
            <a:r>
              <a:rPr lang="ru-RU" sz="3600" b="1" dirty="0" err="1">
                <a:latin typeface="+mn-lt"/>
              </a:rPr>
              <a:t>Problem</a:t>
            </a:r>
            <a:r>
              <a:rPr lang="ru-RU" sz="3600" b="1" dirty="0">
                <a:latin typeface="+mn-lt"/>
              </a:rPr>
              <a:t> </a:t>
            </a:r>
            <a:r>
              <a:rPr lang="ru-RU" sz="3600" b="1" dirty="0" err="1">
                <a:latin typeface="+mn-lt"/>
              </a:rPr>
              <a:t>of</a:t>
            </a:r>
            <a:r>
              <a:rPr lang="ru-RU" sz="3600" b="1" dirty="0">
                <a:latin typeface="+mn-lt"/>
              </a:rPr>
              <a:t> “</a:t>
            </a:r>
            <a:r>
              <a:rPr lang="ru-RU" sz="3600" b="1" dirty="0" err="1">
                <a:latin typeface="+mn-lt"/>
              </a:rPr>
              <a:t>Informal</a:t>
            </a:r>
            <a:r>
              <a:rPr lang="ru-RU" sz="3600" b="1" dirty="0">
                <a:latin typeface="+mn-lt"/>
              </a:rPr>
              <a:t>” </a:t>
            </a:r>
            <a:r>
              <a:rPr lang="ru-RU" sz="3600" b="1" dirty="0" err="1">
                <a:latin typeface="+mn-lt"/>
              </a:rPr>
              <a:t>Subsidies</a:t>
            </a:r>
            <a:endParaRPr lang="en-BZ" sz="3600" b="1" dirty="0">
              <a:latin typeface="+mn-lt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1838035"/>
            <a:ext cx="7502236" cy="414496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b="1" i="1" dirty="0" err="1"/>
              <a:t>Not</a:t>
            </a:r>
            <a:r>
              <a:rPr lang="ru-RU" b="1" i="1" dirty="0"/>
              <a:t> </a:t>
            </a:r>
            <a:r>
              <a:rPr lang="ru-RU" b="1" i="1" dirty="0" err="1"/>
              <a:t>all</a:t>
            </a:r>
            <a:r>
              <a:rPr lang="ru-RU" b="1" i="1" dirty="0"/>
              <a:t> </a:t>
            </a:r>
            <a:r>
              <a:rPr lang="ru-RU" b="1" i="1" dirty="0" err="1"/>
              <a:t>subsidies</a:t>
            </a:r>
            <a:r>
              <a:rPr lang="ru-RU" b="1" i="1" dirty="0"/>
              <a:t> </a:t>
            </a:r>
            <a:r>
              <a:rPr lang="ru-RU" b="1" i="1" dirty="0" err="1"/>
              <a:t>are</a:t>
            </a:r>
            <a:r>
              <a:rPr lang="ru-RU" b="1" i="1" dirty="0"/>
              <a:t> </a:t>
            </a:r>
            <a:r>
              <a:rPr lang="ru-RU" b="1" i="1" dirty="0" err="1"/>
              <a:t>direct</a:t>
            </a:r>
            <a:r>
              <a:rPr lang="ru-RU" b="1" i="1" dirty="0"/>
              <a:t> </a:t>
            </a:r>
            <a:r>
              <a:rPr lang="ru-RU" b="1" i="1" dirty="0" err="1"/>
              <a:t>cash</a:t>
            </a:r>
            <a:r>
              <a:rPr lang="ru-RU" b="1" i="1" dirty="0"/>
              <a:t> </a:t>
            </a:r>
            <a:r>
              <a:rPr lang="ru-RU" b="1" i="1" dirty="0" err="1"/>
              <a:t>grants</a:t>
            </a:r>
            <a:r>
              <a:rPr lang="ru-RU" b="1" i="1" dirty="0"/>
              <a:t>.</a:t>
            </a:r>
          </a:p>
          <a:p>
            <a:pPr marL="0" indent="0">
              <a:buNone/>
            </a:pPr>
            <a:r>
              <a:rPr lang="ru-RU" dirty="0"/>
              <a:t>- </a:t>
            </a:r>
            <a:r>
              <a:rPr lang="ru-RU" dirty="0" err="1"/>
              <a:t>Examples</a:t>
            </a:r>
            <a:r>
              <a:rPr lang="ru-RU" dirty="0"/>
              <a:t> </a:t>
            </a:r>
            <a:r>
              <a:rPr lang="ru-RU" dirty="0" err="1"/>
              <a:t>found</a:t>
            </a:r>
            <a:r>
              <a:rPr lang="ru-RU" dirty="0"/>
              <a:t> </a:t>
            </a:r>
            <a:r>
              <a:rPr lang="ru-RU" dirty="0" err="1"/>
              <a:t>illegal</a:t>
            </a:r>
            <a:r>
              <a:rPr lang="ru-RU" dirty="0"/>
              <a:t>:</a:t>
            </a:r>
          </a:p>
          <a:p>
            <a:pPr marL="0" indent="0">
              <a:buNone/>
            </a:pPr>
            <a:r>
              <a:rPr lang="ru-RU" dirty="0"/>
              <a:t>  - </a:t>
            </a:r>
            <a:r>
              <a:rPr lang="ru-RU" dirty="0" err="1"/>
              <a:t>Below-market</a:t>
            </a:r>
            <a:r>
              <a:rPr lang="ru-RU" dirty="0"/>
              <a:t> </a:t>
            </a:r>
            <a:r>
              <a:rPr lang="ru-RU" dirty="0" err="1"/>
              <a:t>loans</a:t>
            </a:r>
            <a:r>
              <a:rPr lang="ru-RU" dirty="0"/>
              <a:t> (</a:t>
            </a:r>
            <a:r>
              <a:rPr lang="ru-RU" dirty="0" err="1"/>
              <a:t>Airbus</a:t>
            </a:r>
            <a:r>
              <a:rPr lang="ru-RU" dirty="0"/>
              <a:t>).</a:t>
            </a:r>
          </a:p>
          <a:p>
            <a:pPr marL="0" indent="0">
              <a:buNone/>
            </a:pPr>
            <a:r>
              <a:rPr lang="ru-RU" dirty="0"/>
              <a:t>  - </a:t>
            </a:r>
            <a:r>
              <a:rPr lang="ru-RU" dirty="0" err="1"/>
              <a:t>Tax</a:t>
            </a:r>
            <a:r>
              <a:rPr lang="ru-RU" dirty="0"/>
              <a:t> </a:t>
            </a:r>
            <a:r>
              <a:rPr lang="ru-RU" dirty="0" err="1"/>
              <a:t>exemptions</a:t>
            </a:r>
            <a:r>
              <a:rPr lang="ru-RU" dirty="0"/>
              <a:t> </a:t>
            </a:r>
            <a:r>
              <a:rPr lang="ru-RU" dirty="0" err="1"/>
              <a:t>contingent</a:t>
            </a:r>
            <a:r>
              <a:rPr lang="ru-RU" dirty="0"/>
              <a:t> </a:t>
            </a:r>
            <a:r>
              <a:rPr lang="ru-RU" dirty="0" err="1"/>
              <a:t>on</a:t>
            </a:r>
            <a:r>
              <a:rPr lang="ru-RU" dirty="0"/>
              <a:t> </a:t>
            </a:r>
            <a:r>
              <a:rPr lang="ru-RU" dirty="0" err="1"/>
              <a:t>exports</a:t>
            </a:r>
            <a:r>
              <a:rPr lang="ru-RU" dirty="0"/>
              <a:t> (FSC).</a:t>
            </a:r>
          </a:p>
          <a:p>
            <a:pPr marL="0" indent="0">
              <a:buNone/>
            </a:pPr>
            <a:r>
              <a:rPr lang="ru-RU" dirty="0"/>
              <a:t>  - </a:t>
            </a:r>
            <a:r>
              <a:rPr lang="ru-RU" dirty="0" err="1"/>
              <a:t>State-owned</a:t>
            </a:r>
            <a:r>
              <a:rPr lang="ru-RU" dirty="0"/>
              <a:t> </a:t>
            </a:r>
            <a:r>
              <a:rPr lang="ru-RU" dirty="0" err="1"/>
              <a:t>bank</a:t>
            </a:r>
            <a:r>
              <a:rPr lang="ru-RU" dirty="0"/>
              <a:t> </a:t>
            </a:r>
            <a:r>
              <a:rPr lang="ru-RU" dirty="0" err="1"/>
              <a:t>lending</a:t>
            </a:r>
            <a:r>
              <a:rPr lang="ru-RU" dirty="0"/>
              <a:t> </a:t>
            </a:r>
            <a:r>
              <a:rPr lang="ru-RU" dirty="0" err="1"/>
              <a:t>at</a:t>
            </a:r>
            <a:r>
              <a:rPr lang="ru-RU" dirty="0"/>
              <a:t> </a:t>
            </a:r>
            <a:r>
              <a:rPr lang="ru-RU" dirty="0" err="1"/>
              <a:t>non-commercial</a:t>
            </a:r>
            <a:r>
              <a:rPr lang="ru-RU" dirty="0"/>
              <a:t> </a:t>
            </a:r>
            <a:r>
              <a:rPr lang="ru-RU" dirty="0" err="1"/>
              <a:t>rates</a:t>
            </a:r>
            <a:r>
              <a:rPr lang="ru-RU" dirty="0"/>
              <a:t> (</a:t>
            </a:r>
            <a:r>
              <a:rPr lang="ru-RU" dirty="0" err="1"/>
              <a:t>China</a:t>
            </a:r>
            <a:r>
              <a:rPr lang="ru-RU" dirty="0"/>
              <a:t>).</a:t>
            </a:r>
          </a:p>
          <a:p>
            <a:pPr marL="0" indent="0">
              <a:buNone/>
            </a:pPr>
            <a:r>
              <a:rPr lang="ru-RU" dirty="0"/>
              <a:t>- </a:t>
            </a:r>
            <a:r>
              <a:rPr lang="ru-RU" dirty="0" err="1"/>
              <a:t>Difficult</a:t>
            </a:r>
            <a:r>
              <a:rPr lang="ru-RU" dirty="0"/>
              <a:t> </a:t>
            </a:r>
            <a:r>
              <a:rPr lang="ru-RU" dirty="0" err="1"/>
              <a:t>to</a:t>
            </a:r>
            <a:r>
              <a:rPr lang="ru-RU" dirty="0"/>
              <a:t> </a:t>
            </a:r>
            <a:r>
              <a:rPr lang="ru-RU" dirty="0" err="1"/>
              <a:t>prove</a:t>
            </a:r>
            <a:r>
              <a:rPr lang="ru-RU" dirty="0"/>
              <a:t> “</a:t>
            </a:r>
            <a:r>
              <a:rPr lang="ru-RU" dirty="0" err="1"/>
              <a:t>specificity</a:t>
            </a:r>
            <a:r>
              <a:rPr lang="ru-RU" dirty="0"/>
              <a:t>” (</a:t>
            </a:r>
            <a:r>
              <a:rPr lang="ru-RU" dirty="0" err="1"/>
              <a:t>i.e</a:t>
            </a:r>
            <a:r>
              <a:rPr lang="ru-RU" dirty="0"/>
              <a:t>., </a:t>
            </a:r>
            <a:r>
              <a:rPr lang="ru-RU" dirty="0" err="1"/>
              <a:t>subsidy</a:t>
            </a:r>
            <a:r>
              <a:rPr lang="ru-RU" dirty="0"/>
              <a:t> </a:t>
            </a:r>
            <a:r>
              <a:rPr lang="ru-RU" dirty="0" err="1"/>
              <a:t>targeted</a:t>
            </a:r>
            <a:r>
              <a:rPr lang="ru-RU" dirty="0"/>
              <a:t> </a:t>
            </a:r>
            <a:r>
              <a:rPr lang="ru-RU" dirty="0" err="1"/>
              <a:t>to</a:t>
            </a:r>
            <a:r>
              <a:rPr lang="ru-RU" dirty="0"/>
              <a:t> a </a:t>
            </a:r>
            <a:r>
              <a:rPr lang="ru-RU" dirty="0" err="1"/>
              <a:t>firm</a:t>
            </a:r>
            <a:r>
              <a:rPr lang="ru-RU" dirty="0"/>
              <a:t>/</a:t>
            </a:r>
            <a:r>
              <a:rPr lang="ru-RU" dirty="0" err="1"/>
              <a:t>industry</a:t>
            </a:r>
            <a:r>
              <a:rPr lang="ru-RU" dirty="0"/>
              <a:t>).</a:t>
            </a:r>
          </a:p>
          <a:p>
            <a:pPr marL="0" indent="0" algn="l">
              <a:buNone/>
            </a:pPr>
            <a:endParaRPr lang="en-US" b="0" i="0" u="none" strike="noStrike" dirty="0">
              <a:solidFill>
                <a:srgbClr val="0F1115"/>
              </a:solidFill>
              <a:effectLst/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91352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7598"/>
    </mc:Choice>
    <mc:Fallback xmlns="">
      <p:transition spd="slow" advTm="47598"/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854653"/>
            <a:ext cx="10515600" cy="650875"/>
          </a:xfrm>
        </p:spPr>
        <p:txBody>
          <a:bodyPr>
            <a:normAutofit/>
          </a:bodyPr>
          <a:lstStyle/>
          <a:p>
            <a:r>
              <a:rPr lang="ru-RU" sz="3600" b="1" dirty="0">
                <a:latin typeface="+mn-lt"/>
              </a:rPr>
              <a:t>WTO </a:t>
            </a:r>
            <a:r>
              <a:rPr lang="ru-RU" sz="3600" b="1" dirty="0" err="1">
                <a:latin typeface="+mn-lt"/>
              </a:rPr>
              <a:t>Reform</a:t>
            </a:r>
            <a:r>
              <a:rPr lang="ru-RU" sz="3600" b="1" dirty="0">
                <a:latin typeface="+mn-lt"/>
              </a:rPr>
              <a:t> </a:t>
            </a:r>
            <a:r>
              <a:rPr lang="ru-RU" sz="3600" b="1" dirty="0" err="1">
                <a:latin typeface="+mn-lt"/>
              </a:rPr>
              <a:t>and</a:t>
            </a:r>
            <a:r>
              <a:rPr lang="ru-RU" sz="3600" b="1" dirty="0">
                <a:latin typeface="+mn-lt"/>
              </a:rPr>
              <a:t> </a:t>
            </a:r>
            <a:r>
              <a:rPr lang="ru-RU" sz="3600" b="1" dirty="0" err="1">
                <a:latin typeface="+mn-lt"/>
              </a:rPr>
              <a:t>Subsidies</a:t>
            </a:r>
            <a:endParaRPr lang="en-BZ" sz="2800" b="1" dirty="0">
              <a:latin typeface="+mn-lt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1838035"/>
            <a:ext cx="7502236" cy="414496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b="1" dirty="0" err="1" smtClean="0">
                <a:solidFill>
                  <a:srgbClr val="FF0000"/>
                </a:solidFill>
              </a:rPr>
              <a:t>Current</a:t>
            </a:r>
            <a:r>
              <a:rPr lang="ru-RU" b="1" dirty="0" smtClean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challenges</a:t>
            </a:r>
            <a:r>
              <a:rPr lang="ru-RU" b="1" dirty="0">
                <a:solidFill>
                  <a:srgbClr val="FF0000"/>
                </a:solidFill>
              </a:rPr>
              <a:t>:</a:t>
            </a:r>
          </a:p>
          <a:p>
            <a:pPr marL="0" indent="0">
              <a:buNone/>
            </a:pPr>
            <a:r>
              <a:rPr lang="ru-RU" dirty="0"/>
              <a:t>  - </a:t>
            </a:r>
            <a:r>
              <a:rPr lang="ru-RU" dirty="0" err="1"/>
              <a:t>Industrial</a:t>
            </a:r>
            <a:r>
              <a:rPr lang="ru-RU" dirty="0"/>
              <a:t> </a:t>
            </a:r>
            <a:r>
              <a:rPr lang="ru-RU" dirty="0" err="1"/>
              <a:t>policy</a:t>
            </a:r>
            <a:r>
              <a:rPr lang="ru-RU" dirty="0"/>
              <a:t> </a:t>
            </a:r>
            <a:r>
              <a:rPr lang="ru-RU" dirty="0" err="1"/>
              <a:t>resurgence</a:t>
            </a:r>
            <a:r>
              <a:rPr lang="ru-RU" dirty="0"/>
              <a:t> (US CHIPS, EU </a:t>
            </a:r>
            <a:r>
              <a:rPr lang="ru-RU" dirty="0" err="1"/>
              <a:t>Green</a:t>
            </a:r>
            <a:r>
              <a:rPr lang="ru-RU" dirty="0"/>
              <a:t> </a:t>
            </a:r>
            <a:r>
              <a:rPr lang="ru-RU" dirty="0" err="1"/>
              <a:t>Deal</a:t>
            </a:r>
            <a:r>
              <a:rPr lang="ru-RU" dirty="0"/>
              <a:t>, </a:t>
            </a:r>
            <a:r>
              <a:rPr lang="ru-RU" dirty="0" err="1"/>
              <a:t>China</a:t>
            </a:r>
            <a:r>
              <a:rPr lang="ru-RU" dirty="0"/>
              <a:t> </a:t>
            </a:r>
            <a:r>
              <a:rPr lang="ru-RU" dirty="0" err="1"/>
              <a:t>Made</a:t>
            </a:r>
            <a:r>
              <a:rPr lang="ru-RU" dirty="0"/>
              <a:t> 2025).</a:t>
            </a:r>
          </a:p>
          <a:p>
            <a:pPr marL="0" indent="0">
              <a:buNone/>
            </a:pPr>
            <a:r>
              <a:rPr lang="ru-RU" dirty="0"/>
              <a:t>  - </a:t>
            </a:r>
            <a:r>
              <a:rPr lang="ru-RU" dirty="0" err="1"/>
              <a:t>Appellate</a:t>
            </a:r>
            <a:r>
              <a:rPr lang="ru-RU" dirty="0"/>
              <a:t> </a:t>
            </a:r>
            <a:r>
              <a:rPr lang="ru-RU" dirty="0" err="1"/>
              <a:t>Body</a:t>
            </a:r>
            <a:r>
              <a:rPr lang="ru-RU" dirty="0"/>
              <a:t> </a:t>
            </a:r>
            <a:r>
              <a:rPr lang="ru-RU" dirty="0" err="1"/>
              <a:t>non-functional</a:t>
            </a:r>
            <a:r>
              <a:rPr lang="ru-RU" dirty="0"/>
              <a:t> (</a:t>
            </a:r>
            <a:r>
              <a:rPr lang="ru-RU" dirty="0" err="1"/>
              <a:t>since</a:t>
            </a:r>
            <a:r>
              <a:rPr lang="ru-RU" dirty="0"/>
              <a:t> 2019).</a:t>
            </a:r>
          </a:p>
          <a:p>
            <a:pPr marL="0" indent="0">
              <a:buNone/>
            </a:pPr>
            <a:r>
              <a:rPr lang="ru-RU" dirty="0"/>
              <a:t>  - </a:t>
            </a:r>
            <a:r>
              <a:rPr lang="ru-RU" dirty="0" err="1"/>
              <a:t>Proposals</a:t>
            </a:r>
            <a:r>
              <a:rPr lang="ru-RU" dirty="0"/>
              <a:t>: </a:t>
            </a:r>
            <a:r>
              <a:rPr lang="ru-RU" dirty="0" err="1"/>
              <a:t>Expand</a:t>
            </a:r>
            <a:r>
              <a:rPr lang="ru-RU" dirty="0"/>
              <a:t> </a:t>
            </a:r>
            <a:r>
              <a:rPr lang="ru-RU" dirty="0" err="1"/>
              <a:t>prohibited</a:t>
            </a:r>
            <a:r>
              <a:rPr lang="ru-RU" dirty="0"/>
              <a:t> </a:t>
            </a:r>
            <a:r>
              <a:rPr lang="ru-RU" dirty="0" err="1"/>
              <a:t>list</a:t>
            </a:r>
            <a:r>
              <a:rPr lang="ru-RU" dirty="0"/>
              <a:t> (</a:t>
            </a:r>
            <a:r>
              <a:rPr lang="ru-RU" dirty="0" err="1"/>
              <a:t>subsidies</a:t>
            </a:r>
            <a:r>
              <a:rPr lang="ru-RU" dirty="0"/>
              <a:t> </a:t>
            </a:r>
            <a:r>
              <a:rPr lang="ru-RU" dirty="0" err="1"/>
              <a:t>to</a:t>
            </a:r>
            <a:r>
              <a:rPr lang="ru-RU" dirty="0"/>
              <a:t> </a:t>
            </a:r>
            <a:r>
              <a:rPr lang="ru-RU" dirty="0" err="1"/>
              <a:t>overcapacity</a:t>
            </a:r>
            <a:r>
              <a:rPr lang="ru-RU" dirty="0"/>
              <a:t>), </a:t>
            </a:r>
            <a:r>
              <a:rPr lang="ru-RU" dirty="0" err="1"/>
              <a:t>new</a:t>
            </a:r>
            <a:r>
              <a:rPr lang="ru-RU" dirty="0"/>
              <a:t> </a:t>
            </a:r>
            <a:r>
              <a:rPr lang="ru-RU" dirty="0" err="1"/>
              <a:t>rules</a:t>
            </a:r>
            <a:r>
              <a:rPr lang="ru-RU" dirty="0"/>
              <a:t> </a:t>
            </a:r>
            <a:r>
              <a:rPr lang="ru-RU" dirty="0" err="1"/>
              <a:t>for</a:t>
            </a:r>
            <a:r>
              <a:rPr lang="ru-RU" dirty="0"/>
              <a:t> </a:t>
            </a:r>
            <a:r>
              <a:rPr lang="ru-RU" dirty="0" err="1"/>
              <a:t>state-owned</a:t>
            </a:r>
            <a:r>
              <a:rPr lang="ru-RU" dirty="0"/>
              <a:t> </a:t>
            </a:r>
            <a:r>
              <a:rPr lang="ru-RU" dirty="0" err="1"/>
              <a:t>enterprises</a:t>
            </a:r>
            <a:r>
              <a:rPr lang="ru-RU" dirty="0"/>
              <a:t>.</a:t>
            </a:r>
          </a:p>
          <a:p>
            <a:pPr marL="0" indent="0" algn="l">
              <a:buNone/>
            </a:pPr>
            <a:endParaRPr lang="en-US" b="0" i="0" u="none" strike="noStrike" dirty="0">
              <a:solidFill>
                <a:srgbClr val="0F1115"/>
              </a:solidFill>
              <a:effectLst/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549654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7598"/>
    </mc:Choice>
    <mc:Fallback xmlns="">
      <p:transition spd="slow" advTm="47598"/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854653"/>
            <a:ext cx="10515600" cy="650875"/>
          </a:xfrm>
        </p:spPr>
        <p:txBody>
          <a:bodyPr>
            <a:normAutofit/>
          </a:bodyPr>
          <a:lstStyle/>
          <a:p>
            <a:r>
              <a:rPr lang="ru-RU" sz="3600" b="1" dirty="0" err="1">
                <a:latin typeface="+mn-lt"/>
              </a:rPr>
              <a:t>Effectiveness</a:t>
            </a:r>
            <a:r>
              <a:rPr lang="ru-RU" sz="3600" b="1" dirty="0">
                <a:latin typeface="+mn-lt"/>
              </a:rPr>
              <a:t> </a:t>
            </a:r>
            <a:r>
              <a:rPr lang="ru-RU" sz="3600" b="1" dirty="0" err="1">
                <a:latin typeface="+mn-lt"/>
              </a:rPr>
              <a:t>of</a:t>
            </a:r>
            <a:r>
              <a:rPr lang="ru-RU" sz="3600" b="1" dirty="0">
                <a:latin typeface="+mn-lt"/>
              </a:rPr>
              <a:t> WTO </a:t>
            </a:r>
            <a:r>
              <a:rPr lang="ru-RU" sz="3600" b="1" dirty="0" err="1">
                <a:latin typeface="+mn-lt"/>
              </a:rPr>
              <a:t>in</a:t>
            </a:r>
            <a:r>
              <a:rPr lang="ru-RU" sz="3600" b="1" dirty="0">
                <a:latin typeface="+mn-lt"/>
              </a:rPr>
              <a:t> </a:t>
            </a:r>
            <a:r>
              <a:rPr lang="ru-RU" sz="3600" b="1" dirty="0" err="1">
                <a:latin typeface="+mn-lt"/>
              </a:rPr>
              <a:t>Managing</a:t>
            </a:r>
            <a:r>
              <a:rPr lang="ru-RU" sz="3600" b="1" dirty="0">
                <a:latin typeface="+mn-lt"/>
              </a:rPr>
              <a:t> </a:t>
            </a:r>
            <a:r>
              <a:rPr lang="ru-RU" sz="3600" b="1" dirty="0" err="1">
                <a:latin typeface="+mn-lt"/>
              </a:rPr>
              <a:t>Subsidy</a:t>
            </a:r>
            <a:r>
              <a:rPr lang="ru-RU" sz="3600" b="1" dirty="0">
                <a:latin typeface="+mn-lt"/>
              </a:rPr>
              <a:t> </a:t>
            </a:r>
            <a:r>
              <a:rPr lang="ru-RU" sz="3600" b="1" dirty="0" err="1">
                <a:latin typeface="+mn-lt"/>
              </a:rPr>
              <a:t>Wars</a:t>
            </a:r>
            <a:endParaRPr lang="en-BZ" sz="3600" b="1" dirty="0">
              <a:latin typeface="+mn-lt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1838035"/>
            <a:ext cx="2274455" cy="4144963"/>
          </a:xfrm>
          <a:solidFill>
            <a:schemeClr val="accent4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pPr marL="0" indent="0">
              <a:buNone/>
            </a:pPr>
            <a:r>
              <a:rPr lang="ru-RU" sz="2400" b="1" dirty="0" err="1">
                <a:solidFill>
                  <a:schemeClr val="tx1"/>
                </a:solidFill>
              </a:rPr>
              <a:t>Pros</a:t>
            </a:r>
            <a:r>
              <a:rPr lang="ru-RU" sz="2400" b="1" dirty="0" smtClean="0">
                <a:solidFill>
                  <a:schemeClr val="tx1"/>
                </a:solidFill>
              </a:rPr>
              <a:t>: </a:t>
            </a:r>
            <a:endParaRPr lang="en-US" sz="2400" b="1" dirty="0" smtClean="0">
              <a:solidFill>
                <a:schemeClr val="tx1"/>
              </a:solidFill>
            </a:endParaRPr>
          </a:p>
          <a:p>
            <a:pPr marL="0" indent="0">
              <a:buNone/>
            </a:pPr>
            <a:r>
              <a:rPr lang="en-US" sz="2400" dirty="0">
                <a:solidFill>
                  <a:schemeClr val="tx1"/>
                </a:solidFill>
              </a:rPr>
              <a:t>Provides a legal framework, transparency, and limits on retaliation</a:t>
            </a:r>
            <a:r>
              <a:rPr lang="ru-RU" sz="2400" dirty="0" smtClean="0">
                <a:solidFill>
                  <a:schemeClr val="tx1"/>
                </a:solidFill>
              </a:rPr>
              <a:t>.</a:t>
            </a:r>
            <a:endParaRPr lang="en-US" sz="2400" b="0" i="0" u="none" strike="noStrike" dirty="0">
              <a:solidFill>
                <a:schemeClr val="tx1"/>
              </a:solidFill>
              <a:effectLst/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4" name="Объект 2"/>
          <p:cNvSpPr txBox="1">
            <a:spLocks/>
          </p:cNvSpPr>
          <p:nvPr/>
        </p:nvSpPr>
        <p:spPr>
          <a:xfrm>
            <a:off x="3592945" y="1838034"/>
            <a:ext cx="2530764" cy="4144963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ru-RU" sz="2400" b="1" dirty="0" err="1" smtClean="0"/>
              <a:t>Cons</a:t>
            </a:r>
            <a:r>
              <a:rPr lang="ru-RU" sz="2400" b="1" dirty="0" smtClean="0"/>
              <a:t>: </a:t>
            </a:r>
            <a:endParaRPr lang="en-US" sz="2400" b="1" dirty="0" smtClean="0"/>
          </a:p>
          <a:p>
            <a:pPr marL="0" indent="0">
              <a:buNone/>
            </a:pPr>
            <a:r>
              <a:rPr lang="ru-RU" sz="2400" dirty="0" err="1" smtClean="0"/>
              <a:t>Slow</a:t>
            </a:r>
            <a:r>
              <a:rPr lang="ru-RU" sz="2400" dirty="0" smtClean="0"/>
              <a:t> (5-10 </a:t>
            </a:r>
            <a:r>
              <a:rPr lang="ru-RU" sz="2400" dirty="0" err="1" smtClean="0"/>
              <a:t>years</a:t>
            </a:r>
            <a:r>
              <a:rPr lang="ru-RU" sz="2400" dirty="0" smtClean="0"/>
              <a:t>), </a:t>
            </a:r>
            <a:r>
              <a:rPr lang="ru-RU" sz="2400" dirty="0" err="1" smtClean="0"/>
              <a:t>weak</a:t>
            </a:r>
            <a:r>
              <a:rPr lang="ru-RU" sz="2400" dirty="0" smtClean="0"/>
              <a:t> </a:t>
            </a:r>
            <a:r>
              <a:rPr lang="ru-RU" sz="2400" dirty="0" err="1" smtClean="0"/>
              <a:t>remedies</a:t>
            </a:r>
            <a:r>
              <a:rPr lang="ru-RU" sz="2400" dirty="0" smtClean="0"/>
              <a:t> (</a:t>
            </a:r>
            <a:r>
              <a:rPr lang="ru-RU" sz="2400" dirty="0" err="1" smtClean="0"/>
              <a:t>retaliation</a:t>
            </a:r>
            <a:r>
              <a:rPr lang="ru-RU" sz="2400" dirty="0" smtClean="0"/>
              <a:t> </a:t>
            </a:r>
            <a:r>
              <a:rPr lang="ru-RU" sz="2400" dirty="0" err="1" smtClean="0"/>
              <a:t>harms</a:t>
            </a:r>
            <a:r>
              <a:rPr lang="ru-RU" sz="2400" dirty="0" smtClean="0"/>
              <a:t> </a:t>
            </a:r>
            <a:r>
              <a:rPr lang="ru-RU" sz="2400" dirty="0" err="1" smtClean="0"/>
              <a:t>both</a:t>
            </a:r>
            <a:r>
              <a:rPr lang="ru-RU" sz="2400" dirty="0" smtClean="0"/>
              <a:t> </a:t>
            </a:r>
            <a:r>
              <a:rPr lang="ru-RU" sz="2400" dirty="0" err="1" smtClean="0"/>
              <a:t>sides</a:t>
            </a:r>
            <a:r>
              <a:rPr lang="ru-RU" sz="2400" dirty="0" smtClean="0"/>
              <a:t>), </a:t>
            </a:r>
            <a:r>
              <a:rPr lang="ru-RU" sz="2400" dirty="0" err="1" smtClean="0"/>
              <a:t>cannot</a:t>
            </a:r>
            <a:r>
              <a:rPr lang="ru-RU" sz="2400" dirty="0" smtClean="0"/>
              <a:t> </a:t>
            </a:r>
            <a:r>
              <a:rPr lang="ru-RU" sz="2400" dirty="0" err="1" smtClean="0"/>
              <a:t>stop</a:t>
            </a:r>
            <a:r>
              <a:rPr lang="ru-RU" sz="2400" dirty="0" smtClean="0"/>
              <a:t> </a:t>
            </a:r>
            <a:r>
              <a:rPr lang="ru-RU" sz="2400" dirty="0" err="1" smtClean="0"/>
              <a:t>domestic</a:t>
            </a:r>
            <a:r>
              <a:rPr lang="ru-RU" sz="2400" dirty="0" smtClean="0"/>
              <a:t> </a:t>
            </a:r>
            <a:r>
              <a:rPr lang="ru-RU" sz="2400" dirty="0" err="1" smtClean="0"/>
              <a:t>political</a:t>
            </a:r>
            <a:r>
              <a:rPr lang="ru-RU" sz="2400" dirty="0" smtClean="0"/>
              <a:t> </a:t>
            </a:r>
            <a:r>
              <a:rPr lang="ru-RU" sz="2400" dirty="0" err="1" smtClean="0"/>
              <a:t>pressures</a:t>
            </a:r>
            <a:r>
              <a:rPr lang="ru-RU" sz="2400" dirty="0" smtClean="0"/>
              <a:t> </a:t>
            </a:r>
            <a:r>
              <a:rPr lang="ru-RU" sz="2400" dirty="0" err="1" smtClean="0"/>
              <a:t>for</a:t>
            </a:r>
            <a:r>
              <a:rPr lang="ru-RU" sz="2400" dirty="0" smtClean="0"/>
              <a:t> </a:t>
            </a:r>
            <a:r>
              <a:rPr lang="ru-RU" sz="2400" dirty="0" err="1" smtClean="0"/>
              <a:t>subsidies</a:t>
            </a:r>
            <a:r>
              <a:rPr lang="ru-RU" sz="2400" dirty="0" smtClean="0"/>
              <a:t>.</a:t>
            </a:r>
            <a:endParaRPr lang="en-US" sz="2400" dirty="0">
              <a:solidFill>
                <a:srgbClr val="0F1115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6" name="Объект 2"/>
          <p:cNvSpPr txBox="1">
            <a:spLocks/>
          </p:cNvSpPr>
          <p:nvPr/>
        </p:nvSpPr>
        <p:spPr>
          <a:xfrm>
            <a:off x="6603999" y="1838034"/>
            <a:ext cx="2530764" cy="4144963"/>
          </a:xfrm>
          <a:prstGeom prst="rect">
            <a:avLst/>
          </a:prstGeom>
          <a:solidFill>
            <a:schemeClr val="accent2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ru-RU" sz="2400" b="1" dirty="0" err="1">
                <a:ea typeface="Calibri" panose="020F0502020204030204" pitchFamily="34" charset="0"/>
              </a:rPr>
              <a:t>Verdict</a:t>
            </a:r>
            <a:r>
              <a:rPr lang="ru-RU" sz="2400" dirty="0">
                <a:ea typeface="Calibri" panose="020F0502020204030204" pitchFamily="34" charset="0"/>
              </a:rPr>
              <a:t>: </a:t>
            </a:r>
            <a:endParaRPr lang="en-US" sz="2400" dirty="0" smtClean="0">
              <a:ea typeface="Calibri" panose="020F0502020204030204" pitchFamily="34" charset="0"/>
            </a:endParaRPr>
          </a:p>
          <a:p>
            <a:pPr marL="0" indent="0">
              <a:buNone/>
            </a:pPr>
            <a:r>
              <a:rPr lang="ru-RU" sz="2400" dirty="0" smtClean="0">
                <a:ea typeface="Calibri" panose="020F0502020204030204" pitchFamily="34" charset="0"/>
              </a:rPr>
              <a:t>WTO </a:t>
            </a:r>
            <a:r>
              <a:rPr lang="ru-RU" sz="2400" dirty="0" err="1">
                <a:ea typeface="Calibri" panose="020F0502020204030204" pitchFamily="34" charset="0"/>
              </a:rPr>
              <a:t>reduces</a:t>
            </a:r>
            <a:r>
              <a:rPr lang="ru-RU" sz="2400" dirty="0">
                <a:ea typeface="Calibri" panose="020F0502020204030204" pitchFamily="34" charset="0"/>
              </a:rPr>
              <a:t> </a:t>
            </a:r>
            <a:r>
              <a:rPr lang="ru-RU" sz="2400" dirty="0" err="1">
                <a:ea typeface="Calibri" panose="020F0502020204030204" pitchFamily="34" charset="0"/>
              </a:rPr>
              <a:t>but</a:t>
            </a:r>
            <a:r>
              <a:rPr lang="ru-RU" sz="2400" dirty="0">
                <a:ea typeface="Calibri" panose="020F0502020204030204" pitchFamily="34" charset="0"/>
              </a:rPr>
              <a:t> </a:t>
            </a:r>
            <a:r>
              <a:rPr lang="ru-RU" sz="2400" dirty="0" err="1">
                <a:ea typeface="Calibri" panose="020F0502020204030204" pitchFamily="34" charset="0"/>
              </a:rPr>
              <a:t>does</a:t>
            </a:r>
            <a:r>
              <a:rPr lang="ru-RU" sz="2400" dirty="0">
                <a:ea typeface="Calibri" panose="020F0502020204030204" pitchFamily="34" charset="0"/>
              </a:rPr>
              <a:t> </a:t>
            </a:r>
            <a:r>
              <a:rPr lang="ru-RU" sz="2400" dirty="0" err="1">
                <a:ea typeface="Calibri" panose="020F0502020204030204" pitchFamily="34" charset="0"/>
              </a:rPr>
              <a:t>not</a:t>
            </a:r>
            <a:r>
              <a:rPr lang="ru-RU" sz="2400" dirty="0">
                <a:ea typeface="Calibri" panose="020F0502020204030204" pitchFamily="34" charset="0"/>
              </a:rPr>
              <a:t> </a:t>
            </a:r>
            <a:r>
              <a:rPr lang="ru-RU" sz="2400" dirty="0" err="1">
                <a:ea typeface="Calibri" panose="020F0502020204030204" pitchFamily="34" charset="0"/>
              </a:rPr>
              <a:t>eliminate</a:t>
            </a:r>
            <a:r>
              <a:rPr lang="ru-RU" sz="2400" dirty="0">
                <a:ea typeface="Calibri" panose="020F0502020204030204" pitchFamily="34" charset="0"/>
              </a:rPr>
              <a:t> </a:t>
            </a:r>
            <a:r>
              <a:rPr lang="ru-RU" sz="2400" dirty="0" err="1">
                <a:ea typeface="Calibri" panose="020F0502020204030204" pitchFamily="34" charset="0"/>
              </a:rPr>
              <a:t>strategic</a:t>
            </a:r>
            <a:r>
              <a:rPr lang="ru-RU" sz="2400" dirty="0">
                <a:ea typeface="Calibri" panose="020F0502020204030204" pitchFamily="34" charset="0"/>
              </a:rPr>
              <a:t> </a:t>
            </a:r>
            <a:r>
              <a:rPr lang="ru-RU" sz="2400" dirty="0" err="1">
                <a:ea typeface="Calibri" panose="020F0502020204030204" pitchFamily="34" charset="0"/>
              </a:rPr>
              <a:t>trade</a:t>
            </a:r>
            <a:r>
              <a:rPr lang="ru-RU" sz="2400" dirty="0">
                <a:ea typeface="Calibri" panose="020F0502020204030204" pitchFamily="34" charset="0"/>
              </a:rPr>
              <a:t> </a:t>
            </a:r>
            <a:r>
              <a:rPr lang="ru-RU" sz="2400" dirty="0" err="1">
                <a:ea typeface="Calibri" panose="020F0502020204030204" pitchFamily="34" charset="0"/>
              </a:rPr>
              <a:t>policy</a:t>
            </a:r>
            <a:r>
              <a:rPr lang="ru-RU" sz="2400" dirty="0">
                <a:ea typeface="Calibri" panose="020F0502020204030204" pitchFamily="34" charset="0"/>
              </a:rPr>
              <a:t>.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1226923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7598"/>
    </mc:Choice>
    <mc:Fallback xmlns="">
      <p:transition spd="slow" advTm="47598"/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854653"/>
            <a:ext cx="10515600" cy="650875"/>
          </a:xfrm>
        </p:spPr>
        <p:txBody>
          <a:bodyPr>
            <a:normAutofit/>
          </a:bodyPr>
          <a:lstStyle/>
          <a:p>
            <a:r>
              <a:rPr lang="ru-RU" sz="3600" b="1" dirty="0" err="1">
                <a:latin typeface="+mn-lt"/>
              </a:rPr>
              <a:t>Section</a:t>
            </a:r>
            <a:r>
              <a:rPr lang="ru-RU" sz="3600" b="1" dirty="0">
                <a:latin typeface="+mn-lt"/>
              </a:rPr>
              <a:t> 6: </a:t>
            </a:r>
            <a:r>
              <a:rPr lang="ru-RU" sz="3600" b="1" dirty="0" err="1">
                <a:latin typeface="+mn-lt"/>
              </a:rPr>
              <a:t>Conclusions</a:t>
            </a:r>
            <a:r>
              <a:rPr lang="ru-RU" sz="3600" b="1" dirty="0">
                <a:latin typeface="+mn-lt"/>
              </a:rPr>
              <a:t> &amp; </a:t>
            </a:r>
            <a:r>
              <a:rPr lang="ru-RU" sz="3600" b="1" dirty="0" err="1">
                <a:latin typeface="+mn-lt"/>
              </a:rPr>
              <a:t>Policy</a:t>
            </a:r>
            <a:r>
              <a:rPr lang="ru-RU" sz="3600" b="1" dirty="0">
                <a:latin typeface="+mn-lt"/>
              </a:rPr>
              <a:t> </a:t>
            </a:r>
            <a:r>
              <a:rPr lang="ru-RU" sz="3600" b="1" dirty="0" err="1" smtClean="0">
                <a:latin typeface="+mn-lt"/>
              </a:rPr>
              <a:t>Debates</a:t>
            </a:r>
            <a:endParaRPr lang="en-BZ" sz="2800" b="1" dirty="0">
              <a:latin typeface="+mn-lt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1838035"/>
            <a:ext cx="7502236" cy="414496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b="1" dirty="0" err="1">
                <a:solidFill>
                  <a:srgbClr val="FF0000"/>
                </a:solidFill>
              </a:rPr>
              <a:t>Conditions</a:t>
            </a:r>
            <a:r>
              <a:rPr lang="ru-RU" b="1" dirty="0"/>
              <a:t>:</a:t>
            </a:r>
          </a:p>
          <a:p>
            <a:pPr marL="0" indent="0">
              <a:buNone/>
            </a:pPr>
            <a:r>
              <a:rPr lang="ru-RU" dirty="0"/>
              <a:t>  - </a:t>
            </a:r>
            <a:r>
              <a:rPr lang="ru-RU" dirty="0" err="1"/>
              <a:t>High</a:t>
            </a:r>
            <a:r>
              <a:rPr lang="ru-RU" dirty="0"/>
              <a:t> </a:t>
            </a:r>
            <a:r>
              <a:rPr lang="ru-RU" dirty="0" err="1"/>
              <a:t>concentration</a:t>
            </a:r>
            <a:r>
              <a:rPr lang="ru-RU" dirty="0"/>
              <a:t> (</a:t>
            </a:r>
            <a:r>
              <a:rPr lang="ru-RU" dirty="0" err="1"/>
              <a:t>duopoly</a:t>
            </a:r>
            <a:r>
              <a:rPr lang="ru-RU" dirty="0"/>
              <a:t>/</a:t>
            </a:r>
            <a:r>
              <a:rPr lang="ru-RU" dirty="0" err="1"/>
              <a:t>oligopoly</a:t>
            </a:r>
            <a:r>
              <a:rPr lang="ru-RU" dirty="0"/>
              <a:t>).</a:t>
            </a:r>
          </a:p>
          <a:p>
            <a:pPr marL="0" indent="0">
              <a:buNone/>
            </a:pPr>
            <a:r>
              <a:rPr lang="ru-RU" dirty="0"/>
              <a:t>  - </a:t>
            </a:r>
            <a:r>
              <a:rPr lang="ru-RU" dirty="0" err="1"/>
              <a:t>Significant</a:t>
            </a:r>
            <a:r>
              <a:rPr lang="ru-RU" dirty="0"/>
              <a:t> </a:t>
            </a:r>
            <a:r>
              <a:rPr lang="ru-RU" dirty="0" err="1"/>
              <a:t>scale</a:t>
            </a:r>
            <a:r>
              <a:rPr lang="ru-RU" dirty="0"/>
              <a:t> </a:t>
            </a:r>
            <a:r>
              <a:rPr lang="ru-RU" dirty="0" err="1"/>
              <a:t>economies</a:t>
            </a:r>
            <a:r>
              <a:rPr lang="ru-RU" dirty="0"/>
              <a:t>.</a:t>
            </a:r>
          </a:p>
          <a:p>
            <a:pPr marL="0" indent="0">
              <a:buNone/>
            </a:pPr>
            <a:r>
              <a:rPr lang="ru-RU" dirty="0"/>
              <a:t>  - </a:t>
            </a:r>
            <a:r>
              <a:rPr lang="ru-RU" dirty="0" err="1"/>
              <a:t>Large</a:t>
            </a:r>
            <a:r>
              <a:rPr lang="ru-RU" dirty="0"/>
              <a:t> </a:t>
            </a:r>
            <a:r>
              <a:rPr lang="ru-RU" dirty="0" err="1"/>
              <a:t>initial</a:t>
            </a:r>
            <a:r>
              <a:rPr lang="ru-RU" dirty="0"/>
              <a:t> </a:t>
            </a:r>
            <a:r>
              <a:rPr lang="ru-RU" dirty="0" err="1"/>
              <a:t>rents</a:t>
            </a:r>
            <a:r>
              <a:rPr lang="ru-RU" dirty="0"/>
              <a:t>.</a:t>
            </a:r>
          </a:p>
          <a:p>
            <a:pPr marL="0" indent="0">
              <a:buNone/>
            </a:pPr>
            <a:r>
              <a:rPr lang="ru-RU" dirty="0"/>
              <a:t>  - </a:t>
            </a:r>
            <a:r>
              <a:rPr lang="ru-RU" dirty="0" err="1"/>
              <a:t>Low</a:t>
            </a:r>
            <a:r>
              <a:rPr lang="ru-RU" dirty="0"/>
              <a:t> </a:t>
            </a:r>
            <a:r>
              <a:rPr lang="ru-RU" dirty="0" err="1"/>
              <a:t>risk</a:t>
            </a:r>
            <a:r>
              <a:rPr lang="ru-RU" dirty="0"/>
              <a:t> </a:t>
            </a:r>
            <a:r>
              <a:rPr lang="ru-RU" dirty="0" err="1"/>
              <a:t>of</a:t>
            </a:r>
            <a:r>
              <a:rPr lang="ru-RU" dirty="0"/>
              <a:t> </a:t>
            </a:r>
            <a:r>
              <a:rPr lang="ru-RU" dirty="0" err="1"/>
              <a:t>retaliation</a:t>
            </a:r>
            <a:r>
              <a:rPr lang="ru-RU" dirty="0"/>
              <a:t> </a:t>
            </a:r>
            <a:r>
              <a:rPr lang="ru-RU" dirty="0" err="1"/>
              <a:t>or</a:t>
            </a:r>
            <a:r>
              <a:rPr lang="ru-RU" dirty="0"/>
              <a:t> </a:t>
            </a:r>
            <a:r>
              <a:rPr lang="ru-RU" dirty="0" err="1"/>
              <a:t>retaliation</a:t>
            </a:r>
            <a:r>
              <a:rPr lang="ru-RU" dirty="0"/>
              <a:t> </a:t>
            </a:r>
            <a:r>
              <a:rPr lang="ru-RU" dirty="0" err="1"/>
              <a:t>is</a:t>
            </a:r>
            <a:r>
              <a:rPr lang="ru-RU" dirty="0"/>
              <a:t> </a:t>
            </a:r>
            <a:r>
              <a:rPr lang="ru-RU" dirty="0" err="1"/>
              <a:t>ineffective</a:t>
            </a:r>
            <a:r>
              <a:rPr lang="ru-RU" dirty="0"/>
              <a:t>.</a:t>
            </a:r>
          </a:p>
          <a:p>
            <a:pPr marL="0" indent="0">
              <a:buNone/>
            </a:pPr>
            <a:r>
              <a:rPr lang="ru-RU" dirty="0"/>
              <a:t>  - </a:t>
            </a:r>
            <a:r>
              <a:rPr lang="ru-RU" dirty="0" err="1"/>
              <a:t>Credible</a:t>
            </a:r>
            <a:r>
              <a:rPr lang="ru-RU" dirty="0"/>
              <a:t> </a:t>
            </a:r>
            <a:r>
              <a:rPr lang="ru-RU" dirty="0" err="1"/>
              <a:t>government</a:t>
            </a:r>
            <a:r>
              <a:rPr lang="ru-RU" dirty="0"/>
              <a:t> </a:t>
            </a:r>
            <a:r>
              <a:rPr lang="ru-RU" dirty="0" err="1"/>
              <a:t>commitment</a:t>
            </a:r>
            <a:r>
              <a:rPr lang="ru-RU" dirty="0"/>
              <a:t> (</a:t>
            </a:r>
            <a:r>
              <a:rPr lang="ru-RU" dirty="0" err="1"/>
              <a:t>no</a:t>
            </a:r>
            <a:r>
              <a:rPr lang="ru-RU" dirty="0"/>
              <a:t> </a:t>
            </a:r>
            <a:r>
              <a:rPr lang="ru-RU" dirty="0" err="1"/>
              <a:t>rent</a:t>
            </a:r>
            <a:r>
              <a:rPr lang="ru-RU" dirty="0"/>
              <a:t> </a:t>
            </a:r>
            <a:r>
              <a:rPr lang="ru-RU" dirty="0" err="1"/>
              <a:t>capture</a:t>
            </a:r>
            <a:r>
              <a:rPr lang="ru-RU" dirty="0"/>
              <a:t>).</a:t>
            </a:r>
            <a:endParaRPr lang="en-US" b="0" i="0" u="none" strike="noStrike" dirty="0">
              <a:solidFill>
                <a:srgbClr val="0F1115"/>
              </a:solidFill>
              <a:effectLst/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030433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7598"/>
    </mc:Choice>
    <mc:Fallback xmlns="">
      <p:transition spd="slow" advTm="47598"/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854653"/>
            <a:ext cx="10515600" cy="650875"/>
          </a:xfrm>
        </p:spPr>
        <p:txBody>
          <a:bodyPr>
            <a:normAutofit/>
          </a:bodyPr>
          <a:lstStyle/>
          <a:p>
            <a:r>
              <a:rPr lang="ru-RU" sz="3600" b="1" dirty="0" err="1">
                <a:latin typeface="+mn-lt"/>
              </a:rPr>
              <a:t>The</a:t>
            </a:r>
            <a:r>
              <a:rPr lang="ru-RU" sz="3600" b="1" dirty="0">
                <a:latin typeface="+mn-lt"/>
              </a:rPr>
              <a:t> </a:t>
            </a:r>
            <a:r>
              <a:rPr lang="ru-RU" sz="3600" b="1" dirty="0" err="1">
                <a:latin typeface="+mn-lt"/>
              </a:rPr>
              <a:t>Case</a:t>
            </a:r>
            <a:r>
              <a:rPr lang="ru-RU" sz="3600" b="1" dirty="0">
                <a:latin typeface="+mn-lt"/>
              </a:rPr>
              <a:t> </a:t>
            </a:r>
            <a:r>
              <a:rPr lang="ru-RU" sz="3600" b="1" dirty="0" err="1">
                <a:latin typeface="+mn-lt"/>
              </a:rPr>
              <a:t>Against</a:t>
            </a:r>
            <a:r>
              <a:rPr lang="ru-RU" sz="3600" b="1" dirty="0">
                <a:latin typeface="+mn-lt"/>
              </a:rPr>
              <a:t> </a:t>
            </a:r>
            <a:r>
              <a:rPr lang="ru-RU" sz="3600" b="1" dirty="0" err="1">
                <a:latin typeface="+mn-lt"/>
              </a:rPr>
              <a:t>Strategic</a:t>
            </a:r>
            <a:r>
              <a:rPr lang="ru-RU" sz="3600" b="1" dirty="0">
                <a:latin typeface="+mn-lt"/>
              </a:rPr>
              <a:t> </a:t>
            </a:r>
            <a:r>
              <a:rPr lang="ru-RU" sz="3600" b="1" dirty="0" err="1">
                <a:latin typeface="+mn-lt"/>
              </a:rPr>
              <a:t>Trade</a:t>
            </a:r>
            <a:r>
              <a:rPr lang="ru-RU" sz="3600" b="1" dirty="0">
                <a:latin typeface="+mn-lt"/>
              </a:rPr>
              <a:t> </a:t>
            </a:r>
            <a:r>
              <a:rPr lang="ru-RU" sz="3600" b="1" dirty="0" err="1">
                <a:latin typeface="+mn-lt"/>
              </a:rPr>
              <a:t>Policy</a:t>
            </a:r>
            <a:endParaRPr lang="en-BZ" sz="2800" b="1" dirty="0">
              <a:latin typeface="+mn-lt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1838035"/>
            <a:ext cx="7502236" cy="414496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b="1" i="1" dirty="0" err="1"/>
              <a:t>Information</a:t>
            </a:r>
            <a:r>
              <a:rPr lang="ru-RU" b="1" i="1" dirty="0"/>
              <a:t> </a:t>
            </a:r>
            <a:r>
              <a:rPr lang="ru-RU" b="1" i="1" dirty="0" err="1"/>
              <a:t>requirements</a:t>
            </a:r>
            <a:r>
              <a:rPr lang="ru-RU" b="1" i="1" dirty="0"/>
              <a:t> (</a:t>
            </a:r>
            <a:r>
              <a:rPr lang="ru-RU" b="1" i="1" dirty="0" err="1"/>
              <a:t>governments</a:t>
            </a:r>
            <a:r>
              <a:rPr lang="ru-RU" b="1" i="1" dirty="0"/>
              <a:t> </a:t>
            </a:r>
            <a:r>
              <a:rPr lang="ru-RU" b="1" i="1" dirty="0" err="1"/>
              <a:t>seldom</a:t>
            </a:r>
            <a:r>
              <a:rPr lang="ru-RU" b="1" i="1" dirty="0"/>
              <a:t> </a:t>
            </a:r>
            <a:r>
              <a:rPr lang="ru-RU" b="1" i="1" dirty="0" err="1"/>
              <a:t>know</a:t>
            </a:r>
            <a:r>
              <a:rPr lang="ru-RU" b="1" i="1" dirty="0"/>
              <a:t> </a:t>
            </a:r>
            <a:r>
              <a:rPr lang="ru-RU" b="1" i="1" dirty="0" err="1"/>
              <a:t>true</a:t>
            </a:r>
            <a:r>
              <a:rPr lang="ru-RU" b="1" i="1" dirty="0"/>
              <a:t> </a:t>
            </a:r>
            <a:r>
              <a:rPr lang="ru-RU" b="1" i="1" dirty="0" err="1"/>
              <a:t>rent</a:t>
            </a:r>
            <a:r>
              <a:rPr lang="ru-RU" b="1" i="1" dirty="0"/>
              <a:t>/</a:t>
            </a:r>
            <a:r>
              <a:rPr lang="ru-RU" b="1" i="1" dirty="0" err="1"/>
              <a:t>payoff</a:t>
            </a:r>
            <a:r>
              <a:rPr lang="ru-RU" b="1" i="1" dirty="0"/>
              <a:t> </a:t>
            </a:r>
            <a:r>
              <a:rPr lang="ru-RU" b="1" i="1" dirty="0" err="1"/>
              <a:t>matrix</a:t>
            </a:r>
            <a:r>
              <a:rPr lang="ru-RU" b="1" i="1" dirty="0"/>
              <a:t>).</a:t>
            </a:r>
          </a:p>
          <a:p>
            <a:pPr marL="0" indent="0">
              <a:buNone/>
            </a:pPr>
            <a:r>
              <a:rPr lang="ru-RU" dirty="0"/>
              <a:t>- </a:t>
            </a:r>
            <a:r>
              <a:rPr lang="ru-RU" dirty="0" err="1"/>
              <a:t>Retaliation</a:t>
            </a:r>
            <a:r>
              <a:rPr lang="ru-RU" dirty="0"/>
              <a:t> </a:t>
            </a:r>
            <a:r>
              <a:rPr lang="ru-RU" dirty="0" err="1"/>
              <a:t>leads</a:t>
            </a:r>
            <a:r>
              <a:rPr lang="ru-RU" dirty="0"/>
              <a:t> </a:t>
            </a:r>
            <a:r>
              <a:rPr lang="ru-RU" dirty="0" err="1"/>
              <a:t>to</a:t>
            </a:r>
            <a:r>
              <a:rPr lang="ru-RU" dirty="0"/>
              <a:t> </a:t>
            </a:r>
            <a:r>
              <a:rPr lang="ru-RU" dirty="0" err="1"/>
              <a:t>trade</a:t>
            </a:r>
            <a:r>
              <a:rPr lang="ru-RU" dirty="0"/>
              <a:t> </a:t>
            </a:r>
            <a:r>
              <a:rPr lang="ru-RU" dirty="0" err="1"/>
              <a:t>wars</a:t>
            </a:r>
            <a:r>
              <a:rPr lang="ru-RU" dirty="0"/>
              <a:t> (</a:t>
            </a:r>
            <a:r>
              <a:rPr lang="ru-RU" dirty="0" err="1"/>
              <a:t>negative</a:t>
            </a:r>
            <a:r>
              <a:rPr lang="ru-RU" dirty="0"/>
              <a:t> </a:t>
            </a:r>
            <a:r>
              <a:rPr lang="ru-RU" dirty="0" err="1"/>
              <a:t>sum</a:t>
            </a:r>
            <a:r>
              <a:rPr lang="ru-RU" dirty="0"/>
              <a:t>).</a:t>
            </a:r>
          </a:p>
          <a:p>
            <a:pPr marL="0" indent="0">
              <a:buNone/>
            </a:pPr>
            <a:r>
              <a:rPr lang="ru-RU" dirty="0"/>
              <a:t>- </a:t>
            </a:r>
            <a:r>
              <a:rPr lang="ru-RU" dirty="0" err="1"/>
              <a:t>Domestic</a:t>
            </a:r>
            <a:r>
              <a:rPr lang="ru-RU" dirty="0"/>
              <a:t> </a:t>
            </a:r>
            <a:r>
              <a:rPr lang="ru-RU" dirty="0" err="1"/>
              <a:t>political</a:t>
            </a:r>
            <a:r>
              <a:rPr lang="ru-RU" dirty="0"/>
              <a:t> </a:t>
            </a:r>
            <a:r>
              <a:rPr lang="ru-RU" dirty="0" err="1"/>
              <a:t>capture</a:t>
            </a:r>
            <a:r>
              <a:rPr lang="ru-RU" dirty="0"/>
              <a:t> (</a:t>
            </a:r>
            <a:r>
              <a:rPr lang="ru-RU" dirty="0" err="1"/>
              <a:t>lobbying</a:t>
            </a:r>
            <a:r>
              <a:rPr lang="ru-RU" dirty="0"/>
              <a:t> </a:t>
            </a:r>
            <a:r>
              <a:rPr lang="ru-RU" dirty="0" err="1"/>
              <a:t>for</a:t>
            </a:r>
            <a:r>
              <a:rPr lang="ru-RU" dirty="0"/>
              <a:t> </a:t>
            </a:r>
            <a:r>
              <a:rPr lang="ru-RU" dirty="0" err="1"/>
              <a:t>subsidies</a:t>
            </a:r>
            <a:r>
              <a:rPr lang="ru-RU" dirty="0"/>
              <a:t> </a:t>
            </a:r>
            <a:r>
              <a:rPr lang="ru-RU" dirty="0" err="1"/>
              <a:t>in</a:t>
            </a:r>
            <a:r>
              <a:rPr lang="ru-RU" dirty="0"/>
              <a:t> </a:t>
            </a:r>
            <a:r>
              <a:rPr lang="ru-RU" dirty="0" err="1"/>
              <a:t>non-strategic</a:t>
            </a:r>
            <a:r>
              <a:rPr lang="ru-RU" dirty="0"/>
              <a:t> </a:t>
            </a:r>
            <a:r>
              <a:rPr lang="ru-RU" dirty="0" err="1"/>
              <a:t>industries</a:t>
            </a:r>
            <a:r>
              <a:rPr lang="ru-RU" dirty="0"/>
              <a:t>).</a:t>
            </a:r>
          </a:p>
          <a:p>
            <a:pPr marL="0" indent="0">
              <a:buNone/>
            </a:pPr>
            <a:r>
              <a:rPr lang="ru-RU" dirty="0"/>
              <a:t>- </a:t>
            </a:r>
            <a:r>
              <a:rPr lang="ru-RU" dirty="0" err="1"/>
              <a:t>Global</a:t>
            </a:r>
            <a:r>
              <a:rPr lang="ru-RU" dirty="0"/>
              <a:t> </a:t>
            </a:r>
            <a:r>
              <a:rPr lang="ru-RU" dirty="0" err="1"/>
              <a:t>welfare</a:t>
            </a:r>
            <a:r>
              <a:rPr lang="ru-RU" dirty="0"/>
              <a:t> </a:t>
            </a:r>
            <a:r>
              <a:rPr lang="ru-RU" dirty="0" err="1"/>
              <a:t>loss</a:t>
            </a:r>
            <a:r>
              <a:rPr lang="ru-RU" dirty="0"/>
              <a:t> </a:t>
            </a:r>
            <a:r>
              <a:rPr lang="ru-RU" dirty="0" err="1"/>
              <a:t>due</a:t>
            </a:r>
            <a:r>
              <a:rPr lang="ru-RU" dirty="0"/>
              <a:t> </a:t>
            </a:r>
            <a:r>
              <a:rPr lang="ru-RU" dirty="0" err="1"/>
              <a:t>to</a:t>
            </a:r>
            <a:r>
              <a:rPr lang="ru-RU" dirty="0"/>
              <a:t> </a:t>
            </a:r>
            <a:r>
              <a:rPr lang="ru-RU" dirty="0" err="1"/>
              <a:t>resource</a:t>
            </a:r>
            <a:r>
              <a:rPr lang="ru-RU" dirty="0"/>
              <a:t> </a:t>
            </a:r>
            <a:r>
              <a:rPr lang="ru-RU" dirty="0" err="1"/>
              <a:t>misallocation</a:t>
            </a:r>
            <a:r>
              <a:rPr lang="ru-RU" dirty="0"/>
              <a:t>.</a:t>
            </a:r>
          </a:p>
          <a:p>
            <a:pPr marL="0" indent="0" algn="l">
              <a:buNone/>
            </a:pPr>
            <a:endParaRPr lang="en-US" b="0" i="0" u="none" strike="noStrike" dirty="0">
              <a:solidFill>
                <a:srgbClr val="0F1115"/>
              </a:solidFill>
              <a:effectLst/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823526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7598"/>
    </mc:Choice>
    <mc:Fallback xmlns="">
      <p:transition spd="slow" advTm="47598"/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854653"/>
            <a:ext cx="10515600" cy="650875"/>
          </a:xfrm>
        </p:spPr>
        <p:txBody>
          <a:bodyPr>
            <a:noAutofit/>
          </a:bodyPr>
          <a:lstStyle/>
          <a:p>
            <a:r>
              <a:rPr lang="ru-RU" sz="3200" b="1" dirty="0" err="1">
                <a:latin typeface="+mn-lt"/>
              </a:rPr>
              <a:t>The</a:t>
            </a:r>
            <a:r>
              <a:rPr lang="ru-RU" sz="3200" b="1" dirty="0">
                <a:latin typeface="+mn-lt"/>
              </a:rPr>
              <a:t> </a:t>
            </a:r>
            <a:r>
              <a:rPr lang="ru-RU" sz="3200" b="1" dirty="0" err="1">
                <a:latin typeface="+mn-lt"/>
              </a:rPr>
              <a:t>Future</a:t>
            </a:r>
            <a:r>
              <a:rPr lang="ru-RU" sz="3200" b="1" dirty="0">
                <a:latin typeface="+mn-lt"/>
              </a:rPr>
              <a:t> – </a:t>
            </a:r>
            <a:r>
              <a:rPr lang="ru-RU" sz="3200" b="1" dirty="0" err="1">
                <a:latin typeface="+mn-lt"/>
              </a:rPr>
              <a:t>Strategic</a:t>
            </a:r>
            <a:r>
              <a:rPr lang="ru-RU" sz="3200" b="1" dirty="0">
                <a:latin typeface="+mn-lt"/>
              </a:rPr>
              <a:t> </a:t>
            </a:r>
            <a:r>
              <a:rPr lang="ru-RU" sz="3200" b="1" dirty="0" err="1">
                <a:latin typeface="+mn-lt"/>
              </a:rPr>
              <a:t>Competition</a:t>
            </a:r>
            <a:r>
              <a:rPr lang="ru-RU" sz="3200" b="1" dirty="0">
                <a:latin typeface="+mn-lt"/>
              </a:rPr>
              <a:t> </a:t>
            </a:r>
            <a:r>
              <a:rPr lang="ru-RU" sz="3200" b="1" dirty="0" err="1">
                <a:latin typeface="+mn-lt"/>
              </a:rPr>
              <a:t>vs</a:t>
            </a:r>
            <a:r>
              <a:rPr lang="ru-RU" sz="3200" b="1" dirty="0">
                <a:latin typeface="+mn-lt"/>
              </a:rPr>
              <a:t>. </a:t>
            </a:r>
            <a:r>
              <a:rPr lang="ru-RU" sz="3200" b="1" dirty="0" err="1">
                <a:latin typeface="+mn-lt"/>
              </a:rPr>
              <a:t>Rules-Based</a:t>
            </a:r>
            <a:r>
              <a:rPr lang="ru-RU" sz="3200" b="1" dirty="0">
                <a:latin typeface="+mn-lt"/>
              </a:rPr>
              <a:t> </a:t>
            </a:r>
            <a:r>
              <a:rPr lang="ru-RU" sz="3200" b="1" dirty="0" err="1">
                <a:latin typeface="+mn-lt"/>
              </a:rPr>
              <a:t>System</a:t>
            </a:r>
            <a:endParaRPr lang="en-BZ" sz="2400" b="1" dirty="0">
              <a:latin typeface="+mn-lt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1838035"/>
            <a:ext cx="7502236" cy="414496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dirty="0" err="1"/>
              <a:t>Rise</a:t>
            </a:r>
            <a:r>
              <a:rPr lang="ru-RU" dirty="0"/>
              <a:t> </a:t>
            </a:r>
            <a:r>
              <a:rPr lang="ru-RU" dirty="0" err="1"/>
              <a:t>of</a:t>
            </a:r>
            <a:r>
              <a:rPr lang="ru-RU" dirty="0"/>
              <a:t> “</a:t>
            </a:r>
            <a:r>
              <a:rPr lang="ru-RU" b="1" i="1" dirty="0" err="1"/>
              <a:t>geoeconomics</a:t>
            </a:r>
            <a:r>
              <a:rPr lang="ru-RU" dirty="0"/>
              <a:t>”: </a:t>
            </a:r>
            <a:r>
              <a:rPr lang="ru-RU" dirty="0" err="1"/>
              <a:t>Subsidies</a:t>
            </a:r>
            <a:r>
              <a:rPr lang="ru-RU" dirty="0"/>
              <a:t> </a:t>
            </a:r>
            <a:r>
              <a:rPr lang="ru-RU" dirty="0" err="1"/>
              <a:t>as</a:t>
            </a:r>
            <a:r>
              <a:rPr lang="ru-RU" dirty="0"/>
              <a:t> </a:t>
            </a:r>
            <a:r>
              <a:rPr lang="ru-RU" dirty="0" err="1"/>
              <a:t>tools</a:t>
            </a:r>
            <a:r>
              <a:rPr lang="ru-RU" dirty="0"/>
              <a:t> </a:t>
            </a:r>
            <a:r>
              <a:rPr lang="ru-RU" dirty="0" err="1"/>
              <a:t>of</a:t>
            </a:r>
            <a:r>
              <a:rPr lang="ru-RU" dirty="0"/>
              <a:t> </a:t>
            </a:r>
            <a:r>
              <a:rPr lang="ru-RU" dirty="0" err="1"/>
              <a:t>great</a:t>
            </a:r>
            <a:r>
              <a:rPr lang="ru-RU" dirty="0"/>
              <a:t> </a:t>
            </a:r>
            <a:r>
              <a:rPr lang="ru-RU" dirty="0" err="1"/>
              <a:t>power</a:t>
            </a:r>
            <a:r>
              <a:rPr lang="ru-RU" dirty="0"/>
              <a:t> </a:t>
            </a:r>
            <a:r>
              <a:rPr lang="ru-RU" dirty="0" err="1"/>
              <a:t>competition</a:t>
            </a:r>
            <a:r>
              <a:rPr lang="ru-RU" dirty="0"/>
              <a:t> (US-</a:t>
            </a:r>
            <a:r>
              <a:rPr lang="ru-RU" dirty="0" err="1"/>
              <a:t>China</a:t>
            </a:r>
            <a:r>
              <a:rPr lang="ru-RU" dirty="0"/>
              <a:t>, US-EU).</a:t>
            </a:r>
          </a:p>
          <a:p>
            <a:pPr marL="0" indent="0">
              <a:buNone/>
            </a:pPr>
            <a:r>
              <a:rPr lang="ru-RU" dirty="0"/>
              <a:t>- </a:t>
            </a:r>
            <a:r>
              <a:rPr lang="ru-RU" dirty="0" err="1"/>
              <a:t>Will</a:t>
            </a:r>
            <a:r>
              <a:rPr lang="ru-RU" dirty="0"/>
              <a:t> WTO </a:t>
            </a:r>
            <a:r>
              <a:rPr lang="ru-RU" dirty="0" err="1"/>
              <a:t>rules</a:t>
            </a:r>
            <a:r>
              <a:rPr lang="ru-RU" dirty="0"/>
              <a:t> </a:t>
            </a:r>
            <a:r>
              <a:rPr lang="ru-RU" dirty="0" err="1"/>
              <a:t>survive</a:t>
            </a:r>
            <a:r>
              <a:rPr lang="ru-RU" dirty="0"/>
              <a:t>?</a:t>
            </a:r>
          </a:p>
          <a:p>
            <a:pPr marL="0" indent="0">
              <a:buNone/>
            </a:pPr>
            <a:r>
              <a:rPr lang="ru-RU" dirty="0"/>
              <a:t>- </a:t>
            </a:r>
            <a:r>
              <a:rPr lang="ru-RU" dirty="0" err="1"/>
              <a:t>Possible</a:t>
            </a:r>
            <a:r>
              <a:rPr lang="ru-RU" dirty="0"/>
              <a:t> </a:t>
            </a:r>
            <a:r>
              <a:rPr lang="ru-RU" dirty="0" err="1"/>
              <a:t>equilibrium</a:t>
            </a:r>
            <a:r>
              <a:rPr lang="ru-RU" dirty="0"/>
              <a:t>: </a:t>
            </a:r>
            <a:r>
              <a:rPr lang="ru-RU" dirty="0" err="1"/>
              <a:t>Subsidies</a:t>
            </a:r>
            <a:r>
              <a:rPr lang="ru-RU" dirty="0"/>
              <a:t> </a:t>
            </a:r>
            <a:r>
              <a:rPr lang="ru-RU" dirty="0" err="1"/>
              <a:t>for</a:t>
            </a:r>
            <a:r>
              <a:rPr lang="ru-RU" dirty="0"/>
              <a:t> </a:t>
            </a:r>
            <a:r>
              <a:rPr lang="ru-RU" dirty="0" err="1"/>
              <a:t>green</a:t>
            </a:r>
            <a:r>
              <a:rPr lang="ru-RU" dirty="0"/>
              <a:t> </a:t>
            </a:r>
            <a:r>
              <a:rPr lang="ru-RU" dirty="0" err="1"/>
              <a:t>tech</a:t>
            </a:r>
            <a:r>
              <a:rPr lang="ru-RU" dirty="0"/>
              <a:t>, AI, </a:t>
            </a:r>
            <a:r>
              <a:rPr lang="ru-RU" dirty="0" err="1"/>
              <a:t>semiconductors</a:t>
            </a:r>
            <a:r>
              <a:rPr lang="ru-RU" dirty="0"/>
              <a:t> – </a:t>
            </a:r>
            <a:r>
              <a:rPr lang="ru-RU" dirty="0" err="1"/>
              <a:t>but</a:t>
            </a:r>
            <a:r>
              <a:rPr lang="ru-RU" dirty="0"/>
              <a:t> </a:t>
            </a:r>
            <a:r>
              <a:rPr lang="ru-RU" dirty="0" err="1"/>
              <a:t>constrained</a:t>
            </a:r>
            <a:r>
              <a:rPr lang="ru-RU" dirty="0"/>
              <a:t> </a:t>
            </a:r>
            <a:r>
              <a:rPr lang="ru-RU" dirty="0" err="1"/>
              <a:t>by</a:t>
            </a:r>
            <a:r>
              <a:rPr lang="ru-RU" dirty="0"/>
              <a:t> </a:t>
            </a:r>
            <a:r>
              <a:rPr lang="ru-RU" dirty="0" err="1"/>
              <a:t>fear</a:t>
            </a:r>
            <a:r>
              <a:rPr lang="ru-RU" dirty="0"/>
              <a:t> </a:t>
            </a:r>
            <a:r>
              <a:rPr lang="ru-RU" dirty="0" err="1"/>
              <a:t>of</a:t>
            </a:r>
            <a:r>
              <a:rPr lang="ru-RU" dirty="0"/>
              <a:t> </a:t>
            </a:r>
            <a:r>
              <a:rPr lang="ru-RU" dirty="0" err="1"/>
              <a:t>retaliation</a:t>
            </a:r>
            <a:r>
              <a:rPr lang="ru-RU" dirty="0"/>
              <a:t>.</a:t>
            </a:r>
          </a:p>
          <a:p>
            <a:pPr marL="0" indent="0" algn="l">
              <a:buNone/>
            </a:pPr>
            <a:endParaRPr lang="en-US" b="0" i="0" u="none" strike="noStrike" dirty="0">
              <a:solidFill>
                <a:srgbClr val="0F1115"/>
              </a:solidFill>
              <a:effectLst/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802351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7598"/>
    </mc:Choice>
    <mc:Fallback xmlns="">
      <p:transition spd="slow" advTm="47598"/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854653"/>
            <a:ext cx="10515600" cy="650875"/>
          </a:xfrm>
        </p:spPr>
        <p:txBody>
          <a:bodyPr>
            <a:normAutofit/>
          </a:bodyPr>
          <a:lstStyle/>
          <a:p>
            <a:r>
              <a:rPr lang="ru-RU" sz="3600" b="1" dirty="0" err="1">
                <a:latin typeface="+mn-lt"/>
              </a:rPr>
              <a:t>Key</a:t>
            </a:r>
            <a:r>
              <a:rPr lang="ru-RU" sz="3600" b="1" dirty="0">
                <a:latin typeface="+mn-lt"/>
              </a:rPr>
              <a:t> </a:t>
            </a:r>
            <a:r>
              <a:rPr lang="ru-RU" sz="3600" b="1" dirty="0" err="1">
                <a:latin typeface="+mn-lt"/>
              </a:rPr>
              <a:t>Takeaways</a:t>
            </a:r>
            <a:endParaRPr lang="en-BZ" sz="2800" b="1" dirty="0">
              <a:latin typeface="+mn-lt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1838035"/>
            <a:ext cx="7502236" cy="4144963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ru-RU" b="1" dirty="0" err="1"/>
              <a:t>Strategic</a:t>
            </a:r>
            <a:r>
              <a:rPr lang="ru-RU" b="1" dirty="0"/>
              <a:t> </a:t>
            </a:r>
            <a:r>
              <a:rPr lang="ru-RU" b="1" dirty="0" err="1"/>
              <a:t>trade</a:t>
            </a:r>
            <a:r>
              <a:rPr lang="ru-RU" b="1" dirty="0"/>
              <a:t> </a:t>
            </a:r>
            <a:r>
              <a:rPr lang="ru-RU" b="1" dirty="0" err="1"/>
              <a:t>policy</a:t>
            </a:r>
            <a:r>
              <a:rPr lang="ru-RU" b="1" dirty="0"/>
              <a:t> </a:t>
            </a:r>
            <a:r>
              <a:rPr lang="ru-RU" b="1" dirty="0" err="1"/>
              <a:t>can</a:t>
            </a:r>
            <a:r>
              <a:rPr lang="ru-RU" b="1" dirty="0"/>
              <a:t> </a:t>
            </a:r>
            <a:r>
              <a:rPr lang="ru-RU" b="1" dirty="0" err="1"/>
              <a:t>shift</a:t>
            </a:r>
            <a:r>
              <a:rPr lang="ru-RU" b="1" dirty="0"/>
              <a:t> </a:t>
            </a:r>
            <a:r>
              <a:rPr lang="ru-RU" b="1" dirty="0" err="1"/>
              <a:t>rents</a:t>
            </a:r>
            <a:r>
              <a:rPr lang="ru-RU" b="1" dirty="0"/>
              <a:t> </a:t>
            </a:r>
            <a:r>
              <a:rPr lang="ru-RU" b="1" dirty="0" err="1"/>
              <a:t>in</a:t>
            </a:r>
            <a:r>
              <a:rPr lang="ru-RU" b="1" dirty="0"/>
              <a:t> </a:t>
            </a:r>
            <a:r>
              <a:rPr lang="ru-RU" b="1" dirty="0" err="1"/>
              <a:t>global</a:t>
            </a:r>
            <a:r>
              <a:rPr lang="ru-RU" b="1" dirty="0"/>
              <a:t> </a:t>
            </a:r>
            <a:r>
              <a:rPr lang="ru-RU" b="1" dirty="0" err="1"/>
              <a:t>oligopolies</a:t>
            </a:r>
            <a:r>
              <a:rPr lang="ru-RU" b="1" dirty="0"/>
              <a:t>.</a:t>
            </a:r>
          </a:p>
          <a:p>
            <a:pPr marL="0" indent="0">
              <a:buNone/>
            </a:pPr>
            <a:r>
              <a:rPr lang="ru-RU" dirty="0"/>
              <a:t>- </a:t>
            </a:r>
            <a:r>
              <a:rPr lang="ru-RU" dirty="0" err="1"/>
              <a:t>Boeing-Airbus</a:t>
            </a:r>
            <a:r>
              <a:rPr lang="ru-RU" dirty="0"/>
              <a:t>: </a:t>
            </a:r>
            <a:r>
              <a:rPr lang="ru-RU" dirty="0" err="1"/>
              <a:t>Classic</a:t>
            </a:r>
            <a:r>
              <a:rPr lang="ru-RU" dirty="0"/>
              <a:t> </a:t>
            </a:r>
            <a:r>
              <a:rPr lang="ru-RU" dirty="0" err="1"/>
              <a:t>case</a:t>
            </a:r>
            <a:r>
              <a:rPr lang="ru-RU" dirty="0"/>
              <a:t> </a:t>
            </a:r>
            <a:r>
              <a:rPr lang="ru-RU" dirty="0" err="1"/>
              <a:t>of</a:t>
            </a:r>
            <a:r>
              <a:rPr lang="ru-RU" dirty="0"/>
              <a:t> </a:t>
            </a:r>
            <a:r>
              <a:rPr lang="ru-RU" dirty="0" err="1"/>
              <a:t>subsidy</a:t>
            </a:r>
            <a:r>
              <a:rPr lang="ru-RU" dirty="0"/>
              <a:t> </a:t>
            </a:r>
            <a:r>
              <a:rPr lang="ru-RU" dirty="0" err="1"/>
              <a:t>war</a:t>
            </a:r>
            <a:r>
              <a:rPr lang="ru-RU" dirty="0"/>
              <a:t> </a:t>
            </a:r>
            <a:r>
              <a:rPr lang="ru-RU" dirty="0" err="1"/>
              <a:t>that</a:t>
            </a:r>
            <a:r>
              <a:rPr lang="ru-RU" dirty="0"/>
              <a:t> </a:t>
            </a:r>
            <a:r>
              <a:rPr lang="ru-RU" dirty="0" err="1"/>
              <a:t>yielded</a:t>
            </a:r>
            <a:r>
              <a:rPr lang="ru-RU" dirty="0"/>
              <a:t> </a:t>
            </a:r>
            <a:r>
              <a:rPr lang="ru-RU" dirty="0" err="1"/>
              <a:t>mixed</a:t>
            </a:r>
            <a:r>
              <a:rPr lang="ru-RU" dirty="0"/>
              <a:t> </a:t>
            </a:r>
            <a:r>
              <a:rPr lang="ru-RU" dirty="0" err="1"/>
              <a:t>results</a:t>
            </a:r>
            <a:r>
              <a:rPr lang="ru-RU" dirty="0"/>
              <a:t>.</a:t>
            </a:r>
          </a:p>
          <a:p>
            <a:pPr marL="0" indent="0">
              <a:buNone/>
            </a:pPr>
            <a:r>
              <a:rPr lang="ru-RU" dirty="0"/>
              <a:t>- R&amp;D </a:t>
            </a:r>
            <a:r>
              <a:rPr lang="ru-RU" dirty="0" err="1"/>
              <a:t>subsidies</a:t>
            </a:r>
            <a:r>
              <a:rPr lang="ru-RU" dirty="0"/>
              <a:t> </a:t>
            </a:r>
            <a:r>
              <a:rPr lang="ru-RU" dirty="0" err="1"/>
              <a:t>are</a:t>
            </a:r>
            <a:r>
              <a:rPr lang="ru-RU" dirty="0"/>
              <a:t> </a:t>
            </a:r>
            <a:r>
              <a:rPr lang="ru-RU" dirty="0" err="1"/>
              <a:t>powerful</a:t>
            </a:r>
            <a:r>
              <a:rPr lang="ru-RU" dirty="0"/>
              <a:t> </a:t>
            </a:r>
            <a:r>
              <a:rPr lang="ru-RU" dirty="0" err="1"/>
              <a:t>but</a:t>
            </a:r>
            <a:r>
              <a:rPr lang="ru-RU" dirty="0"/>
              <a:t> </a:t>
            </a:r>
            <a:r>
              <a:rPr lang="ru-RU" dirty="0" err="1"/>
              <a:t>spillovers</a:t>
            </a:r>
            <a:r>
              <a:rPr lang="ru-RU" dirty="0"/>
              <a:t> </a:t>
            </a:r>
            <a:r>
              <a:rPr lang="ru-RU" dirty="0" err="1"/>
              <a:t>complicate</a:t>
            </a:r>
            <a:r>
              <a:rPr lang="ru-RU" dirty="0"/>
              <a:t> </a:t>
            </a:r>
            <a:r>
              <a:rPr lang="ru-RU" dirty="0" err="1"/>
              <a:t>policy</a:t>
            </a:r>
            <a:r>
              <a:rPr lang="ru-RU" dirty="0"/>
              <a:t>.</a:t>
            </a:r>
          </a:p>
          <a:p>
            <a:pPr marL="0" indent="0">
              <a:buNone/>
            </a:pPr>
            <a:r>
              <a:rPr lang="ru-RU" dirty="0"/>
              <a:t>- WTO </a:t>
            </a:r>
            <a:r>
              <a:rPr lang="ru-RU" dirty="0" err="1"/>
              <a:t>provides</a:t>
            </a:r>
            <a:r>
              <a:rPr lang="ru-RU" dirty="0"/>
              <a:t> a </a:t>
            </a:r>
            <a:r>
              <a:rPr lang="ru-RU" dirty="0" err="1"/>
              <a:t>weak</a:t>
            </a:r>
            <a:r>
              <a:rPr lang="ru-RU" dirty="0"/>
              <a:t> </a:t>
            </a:r>
            <a:r>
              <a:rPr lang="ru-RU" dirty="0" err="1"/>
              <a:t>but</a:t>
            </a:r>
            <a:r>
              <a:rPr lang="ru-RU" dirty="0"/>
              <a:t> </a:t>
            </a:r>
            <a:r>
              <a:rPr lang="ru-RU" dirty="0" err="1"/>
              <a:t>useful</a:t>
            </a:r>
            <a:r>
              <a:rPr lang="ru-RU" dirty="0"/>
              <a:t> </a:t>
            </a:r>
            <a:r>
              <a:rPr lang="ru-RU" dirty="0" err="1"/>
              <a:t>disciplining</a:t>
            </a:r>
            <a:r>
              <a:rPr lang="ru-RU" dirty="0"/>
              <a:t> </a:t>
            </a:r>
            <a:r>
              <a:rPr lang="ru-RU" dirty="0" err="1"/>
              <a:t>mechanism</a:t>
            </a:r>
            <a:r>
              <a:rPr lang="ru-RU" dirty="0"/>
              <a:t>.</a:t>
            </a:r>
          </a:p>
          <a:p>
            <a:pPr marL="0" indent="0">
              <a:buNone/>
            </a:pPr>
            <a:r>
              <a:rPr lang="ru-RU" dirty="0"/>
              <a:t>- </a:t>
            </a:r>
            <a:r>
              <a:rPr lang="ru-RU" dirty="0" err="1"/>
              <a:t>Policy</a:t>
            </a:r>
            <a:r>
              <a:rPr lang="ru-RU" dirty="0"/>
              <a:t> </a:t>
            </a:r>
            <a:r>
              <a:rPr lang="ru-RU" dirty="0" err="1"/>
              <a:t>debate</a:t>
            </a:r>
            <a:r>
              <a:rPr lang="ru-RU" dirty="0"/>
              <a:t> </a:t>
            </a:r>
            <a:r>
              <a:rPr lang="ru-RU" dirty="0" err="1"/>
              <a:t>remains</a:t>
            </a:r>
            <a:r>
              <a:rPr lang="ru-RU" dirty="0"/>
              <a:t> </a:t>
            </a:r>
            <a:r>
              <a:rPr lang="ru-RU" dirty="0" err="1"/>
              <a:t>unresolved</a:t>
            </a:r>
            <a:r>
              <a:rPr lang="ru-RU" dirty="0"/>
              <a:t>: </a:t>
            </a:r>
            <a:r>
              <a:rPr lang="ru-RU" dirty="0" err="1"/>
              <a:t>efficiency</a:t>
            </a:r>
            <a:r>
              <a:rPr lang="ru-RU" dirty="0"/>
              <a:t> </a:t>
            </a:r>
            <a:r>
              <a:rPr lang="ru-RU" dirty="0" err="1"/>
              <a:t>vs</a:t>
            </a:r>
            <a:r>
              <a:rPr lang="ru-RU" dirty="0"/>
              <a:t>. </a:t>
            </a:r>
            <a:r>
              <a:rPr lang="ru-RU" dirty="0" err="1"/>
              <a:t>strategic</a:t>
            </a:r>
            <a:r>
              <a:rPr lang="ru-RU" dirty="0"/>
              <a:t> </a:t>
            </a:r>
            <a:r>
              <a:rPr lang="ru-RU" dirty="0" err="1"/>
              <a:t>advantage</a:t>
            </a:r>
            <a:r>
              <a:rPr lang="ru-RU" dirty="0"/>
              <a:t>.</a:t>
            </a:r>
          </a:p>
          <a:p>
            <a:pPr marL="0" indent="0" algn="l">
              <a:buNone/>
            </a:pPr>
            <a:endParaRPr lang="en-US" b="0" i="0" u="none" strike="noStrike" dirty="0">
              <a:solidFill>
                <a:srgbClr val="0F1115"/>
              </a:solidFill>
              <a:effectLst/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860407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7598"/>
    </mc:Choice>
    <mc:Fallback xmlns="">
      <p:transition spd="slow" advTm="47598"/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854653"/>
            <a:ext cx="10515600" cy="650875"/>
          </a:xfrm>
        </p:spPr>
        <p:txBody>
          <a:bodyPr>
            <a:normAutofit fontScale="90000"/>
          </a:bodyPr>
          <a:lstStyle/>
          <a:p>
            <a:r>
              <a:rPr lang="ru-RU" b="1" dirty="0" err="1">
                <a:latin typeface="+mn-lt"/>
              </a:rPr>
              <a:t>Discussion</a:t>
            </a:r>
            <a:r>
              <a:rPr lang="ru-RU" b="1" dirty="0">
                <a:latin typeface="+mn-lt"/>
              </a:rPr>
              <a:t> </a:t>
            </a:r>
            <a:r>
              <a:rPr lang="ru-RU" b="1" dirty="0" err="1">
                <a:latin typeface="+mn-lt"/>
              </a:rPr>
              <a:t>Questions</a:t>
            </a:r>
            <a:endParaRPr lang="en-BZ" sz="3600" b="1" dirty="0">
              <a:latin typeface="+mn-lt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1838035"/>
            <a:ext cx="7502236" cy="414496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dirty="0"/>
              <a:t>1. </a:t>
            </a:r>
            <a:r>
              <a:rPr lang="ru-RU" dirty="0" err="1"/>
              <a:t>Should</a:t>
            </a:r>
            <a:r>
              <a:rPr lang="ru-RU" dirty="0"/>
              <a:t> </a:t>
            </a:r>
            <a:r>
              <a:rPr lang="ru-RU" dirty="0" err="1"/>
              <a:t>the</a:t>
            </a:r>
            <a:r>
              <a:rPr lang="ru-RU" dirty="0"/>
              <a:t> US </a:t>
            </a:r>
            <a:r>
              <a:rPr lang="ru-RU" dirty="0" err="1"/>
              <a:t>subsidize</a:t>
            </a:r>
            <a:r>
              <a:rPr lang="ru-RU" dirty="0"/>
              <a:t> </a:t>
            </a:r>
            <a:r>
              <a:rPr lang="ru-RU" dirty="0" err="1"/>
              <a:t>Intel</a:t>
            </a:r>
            <a:r>
              <a:rPr lang="ru-RU" dirty="0"/>
              <a:t> </a:t>
            </a:r>
            <a:r>
              <a:rPr lang="ru-RU" dirty="0" err="1"/>
              <a:t>to</a:t>
            </a:r>
            <a:r>
              <a:rPr lang="ru-RU" dirty="0"/>
              <a:t> </a:t>
            </a:r>
            <a:r>
              <a:rPr lang="ru-RU" dirty="0" err="1"/>
              <a:t>compete</a:t>
            </a:r>
            <a:r>
              <a:rPr lang="ru-RU" dirty="0"/>
              <a:t> </a:t>
            </a:r>
            <a:r>
              <a:rPr lang="ru-RU" dirty="0" err="1"/>
              <a:t>with</a:t>
            </a:r>
            <a:r>
              <a:rPr lang="ru-RU" dirty="0"/>
              <a:t> </a:t>
            </a:r>
            <a:r>
              <a:rPr lang="ru-RU" dirty="0" smtClean="0"/>
              <a:t>TSMC</a:t>
            </a:r>
            <a:r>
              <a:rPr lang="en-US" dirty="0"/>
              <a:t> (</a:t>
            </a:r>
            <a:r>
              <a:rPr lang="en-US" i="1" dirty="0"/>
              <a:t>Taiwan Semiconductor Manufacturing Company </a:t>
            </a:r>
            <a:r>
              <a:rPr lang="en-US" i="1" dirty="0" smtClean="0"/>
              <a:t>Limited</a:t>
            </a:r>
            <a:r>
              <a:rPr lang="en-US" dirty="0" smtClean="0"/>
              <a:t>)</a:t>
            </a:r>
            <a:r>
              <a:rPr lang="ru-RU" dirty="0" smtClean="0"/>
              <a:t>? </a:t>
            </a:r>
            <a:r>
              <a:rPr lang="ru-RU" dirty="0" err="1"/>
              <a:t>Why</a:t>
            </a:r>
            <a:r>
              <a:rPr lang="ru-RU" dirty="0"/>
              <a:t> </a:t>
            </a:r>
            <a:r>
              <a:rPr lang="ru-RU" dirty="0" err="1"/>
              <a:t>or</a:t>
            </a:r>
            <a:r>
              <a:rPr lang="ru-RU" dirty="0"/>
              <a:t> </a:t>
            </a:r>
            <a:r>
              <a:rPr lang="ru-RU" dirty="0" err="1"/>
              <a:t>why</a:t>
            </a:r>
            <a:r>
              <a:rPr lang="ru-RU" dirty="0"/>
              <a:t> </a:t>
            </a:r>
            <a:r>
              <a:rPr lang="ru-RU" dirty="0" err="1"/>
              <a:t>not</a:t>
            </a:r>
            <a:r>
              <a:rPr lang="ru-RU" dirty="0"/>
              <a:t>?</a:t>
            </a:r>
          </a:p>
          <a:p>
            <a:pPr marL="0" indent="0">
              <a:buNone/>
            </a:pPr>
            <a:r>
              <a:rPr lang="ru-RU" dirty="0"/>
              <a:t>2. </a:t>
            </a:r>
            <a:r>
              <a:rPr lang="ru-RU" dirty="0" err="1"/>
              <a:t>Was</a:t>
            </a:r>
            <a:r>
              <a:rPr lang="ru-RU" dirty="0"/>
              <a:t> </a:t>
            </a:r>
            <a:r>
              <a:rPr lang="ru-RU" dirty="0" err="1"/>
              <a:t>the</a:t>
            </a:r>
            <a:r>
              <a:rPr lang="ru-RU" dirty="0"/>
              <a:t> </a:t>
            </a:r>
            <a:r>
              <a:rPr lang="ru-RU" dirty="0" err="1"/>
              <a:t>EU’s</a:t>
            </a:r>
            <a:r>
              <a:rPr lang="ru-RU" dirty="0"/>
              <a:t> </a:t>
            </a:r>
            <a:r>
              <a:rPr lang="ru-RU" dirty="0" err="1"/>
              <a:t>launch</a:t>
            </a:r>
            <a:r>
              <a:rPr lang="ru-RU" dirty="0"/>
              <a:t> </a:t>
            </a:r>
            <a:r>
              <a:rPr lang="ru-RU" dirty="0" err="1"/>
              <a:t>aid</a:t>
            </a:r>
            <a:r>
              <a:rPr lang="ru-RU" dirty="0"/>
              <a:t> </a:t>
            </a:r>
            <a:r>
              <a:rPr lang="ru-RU" dirty="0" err="1"/>
              <a:t>for</a:t>
            </a:r>
            <a:r>
              <a:rPr lang="ru-RU" dirty="0"/>
              <a:t> </a:t>
            </a:r>
            <a:r>
              <a:rPr lang="ru-RU" dirty="0" err="1"/>
              <a:t>Airbus</a:t>
            </a:r>
            <a:r>
              <a:rPr lang="ru-RU" dirty="0"/>
              <a:t> a </a:t>
            </a:r>
            <a:r>
              <a:rPr lang="ru-RU" dirty="0" err="1"/>
              <a:t>success</a:t>
            </a:r>
            <a:r>
              <a:rPr lang="ru-RU" dirty="0"/>
              <a:t> </a:t>
            </a:r>
            <a:r>
              <a:rPr lang="ru-RU" dirty="0" err="1"/>
              <a:t>despite</a:t>
            </a:r>
            <a:r>
              <a:rPr lang="ru-RU" dirty="0"/>
              <a:t> WTO </a:t>
            </a:r>
            <a:r>
              <a:rPr lang="ru-RU" dirty="0" err="1"/>
              <a:t>losses</a:t>
            </a:r>
            <a:r>
              <a:rPr lang="ru-RU" dirty="0"/>
              <a:t>?</a:t>
            </a:r>
          </a:p>
          <a:p>
            <a:pPr marL="0" indent="0">
              <a:buNone/>
            </a:pPr>
            <a:r>
              <a:rPr lang="ru-RU" dirty="0"/>
              <a:t>3. </a:t>
            </a:r>
            <a:r>
              <a:rPr lang="ru-RU" dirty="0" err="1"/>
              <a:t>Can</a:t>
            </a:r>
            <a:r>
              <a:rPr lang="ru-RU" dirty="0"/>
              <a:t> </a:t>
            </a:r>
            <a:r>
              <a:rPr lang="ru-RU" dirty="0" err="1"/>
              <a:t>the</a:t>
            </a:r>
            <a:r>
              <a:rPr lang="ru-RU" dirty="0"/>
              <a:t> WTO </a:t>
            </a:r>
            <a:r>
              <a:rPr lang="ru-RU" dirty="0" err="1"/>
              <a:t>survive</a:t>
            </a:r>
            <a:r>
              <a:rPr lang="ru-RU" dirty="0"/>
              <a:t> </a:t>
            </a:r>
            <a:r>
              <a:rPr lang="ru-RU" dirty="0" err="1"/>
              <a:t>the</a:t>
            </a:r>
            <a:r>
              <a:rPr lang="ru-RU" dirty="0"/>
              <a:t> </a:t>
            </a:r>
            <a:r>
              <a:rPr lang="ru-RU" dirty="0" err="1"/>
              <a:t>new</a:t>
            </a:r>
            <a:r>
              <a:rPr lang="ru-RU" dirty="0"/>
              <a:t> </a:t>
            </a:r>
            <a:r>
              <a:rPr lang="ru-RU" dirty="0" err="1"/>
              <a:t>era</a:t>
            </a:r>
            <a:r>
              <a:rPr lang="ru-RU" dirty="0"/>
              <a:t> </a:t>
            </a:r>
            <a:r>
              <a:rPr lang="ru-RU" dirty="0" err="1"/>
              <a:t>of</a:t>
            </a:r>
            <a:r>
              <a:rPr lang="ru-RU" dirty="0"/>
              <a:t> </a:t>
            </a:r>
            <a:r>
              <a:rPr lang="ru-RU" dirty="0" err="1"/>
              <a:t>industrial</a:t>
            </a:r>
            <a:r>
              <a:rPr lang="ru-RU" dirty="0"/>
              <a:t> </a:t>
            </a:r>
            <a:r>
              <a:rPr lang="ru-RU" dirty="0" err="1"/>
              <a:t>policy</a:t>
            </a:r>
            <a:r>
              <a:rPr lang="ru-RU" dirty="0"/>
              <a:t>?</a:t>
            </a:r>
          </a:p>
          <a:p>
            <a:pPr marL="0" indent="0" algn="l">
              <a:buNone/>
            </a:pPr>
            <a:endParaRPr lang="en-US" b="0" i="0" u="none" strike="noStrike" dirty="0">
              <a:solidFill>
                <a:srgbClr val="0F1115"/>
              </a:solidFill>
              <a:effectLst/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4" name="Rectangle 1"/>
          <p:cNvSpPr>
            <a:spLocks noChangeArrowheads="1"/>
          </p:cNvSpPr>
          <p:nvPr/>
        </p:nvSpPr>
        <p:spPr bwMode="auto">
          <a:xfrm>
            <a:off x="0" y="-417419"/>
            <a:ext cx="12192000" cy="834838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19044" rIns="0" bIns="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800" b="0" i="0" u="none" strike="noStrike" cap="none" normalizeH="0" baseline="0" dirty="0" smtClean="0">
                <a:ln>
                  <a:noFill/>
                </a:ln>
                <a:solidFill>
                  <a:srgbClr val="1A0DAB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kumimoji="0" lang="ru-RU" altLang="ru-RU" sz="800" b="0" i="0" u="none" strike="noStrike" cap="none" normalizeH="0" baseline="0" dirty="0" smtClean="0">
                <a:ln>
                  <a:noFill/>
                </a:ln>
                <a:solidFill>
                  <a:srgbClr val="1A0DAB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</a:br>
            <a:endParaRPr kumimoji="0" lang="ru-RU" altLang="ru-RU" sz="1500" b="0" i="0" u="none" strike="noStrike" cap="none" normalizeH="0" baseline="0" dirty="0" smtClean="0">
              <a:ln>
                <a:noFill/>
              </a:ln>
              <a:solidFill>
                <a:srgbClr val="1A0DAB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5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</a:rPr>
              <a:t/>
            </a:r>
            <a:br>
              <a:rPr kumimoji="0" lang="ru-RU" altLang="ru-RU" sz="15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</a:rPr>
            </a:br>
            <a:endParaRPr kumimoji="0" lang="ru-RU" altLang="ru-RU" sz="1500" b="0" i="0" u="sng" strike="noStrike" cap="none" normalizeH="0" baseline="0" dirty="0" smtClean="0">
              <a:ln>
                <a:noFill/>
              </a:ln>
              <a:solidFill>
                <a:srgbClr val="1A0DAB"/>
              </a:solidFill>
              <a:effectLst/>
              <a:latin typeface="Google Sans"/>
              <a:cs typeface="Arial" panose="020B0604020202020204" pitchFamily="34" charset="0"/>
            </a:endParaRPr>
          </a:p>
        </p:txBody>
      </p:sp>
      <p:sp>
        <p:nvSpPr>
          <p:cNvPr id="5" name="AutoShape 2" descr="data:image/png;base64,iVBORw0KGgoAAAANSUhEUgAAABAAAAAQCAYAAAAf8/9hAAAACXBIWXMAAAsTAAALEwEAmpwYAAAAAXNSR0IArs4c6QAAAARnQU1BAACxjwv8YQUAAAKfSURBVHgBjVNLTBNRFL13PrYlUMpHmKYfKrb+2KAx0bihJrpSDIkbw0YiLogbxLhyx9ZoXBnjSo0bFkRi3LAyGBMTiCJx1UCIkk5lJCLMTFtoOzPX915LQSOJdzKf9+5555533xkZ9ol4PDraGm2Z7jzSPtIADaZl2Qv/wsl/T0SjWrot3j7VdSN2vffBscDhYS2EQAO+Ld9QAPwrlpXP7MXjzoemaQlVlZ+FB7vTiZFu8DUjSFKFFMkFGR0sfS/S0mMds1PrzysVd9wwjG91BVxu8LQ2nXx4rqujP47olwhBXEhULaI2yRi+0AyJq629pdXyqPzrAJim/U7mkkOXUhOJ+32gtgWwKgvxw6k32HElDkqTyka4o5fURhmjl1twK1fq83R6LfF5RQuCSyo5pBB7g+spAu+ATC4oVNArsD5ng+ep6AHLkwz+iJ/x+kKCgEgCx1OQL3Q9uU7gsblCtoKfhz+CmSkSw3Acy6tijSgugGzgkQKMHl2J5WrN5USLd2ehNR2G8GASPXIYmCUYhq0RmF0FbAs1+cgr8MhnLCgubkLHYIrlFKpWFzdSzQFSTQF5u0mhhocvdRDarx2FpTuzWDYJGQnwm/fKI9wlIH7SXjXh7GkiJ+q8eZIpRMg+zYi8KOAqbLcSiR4QyZuOYQpZtU1xbky9v8WM5LCBA8mX/cTN5LkO6xGK49zWSwIu27ZtBNa20VleS6vHo4CNfqz7k/mo5lZuDfEqLm3A8r05/PnWGMvlchOiE5ZlzQTzWy/yk59aHMPqVZNhkht9WLc6e7p2GX48mYeV8dkZd80+n82uTv/xL+xELBYbUCLBRw0XexKhoTOAhQLYk/Ngvvqy4GyWx3Rdn4H/iVgsMnTobM/XrhPdG5FI5PZ+uN9/hz4cOxubdAAAAABJRU5ErkJggg==">
            <a:hlinkClick r:id="rId2"/>
          </p:cNvPr>
          <p:cNvSpPr>
            <a:spLocks noChangeAspect="1" noChangeArrowheads="1"/>
          </p:cNvSpPr>
          <p:nvPr/>
        </p:nvSpPr>
        <p:spPr bwMode="auto">
          <a:xfrm>
            <a:off x="5003800" y="-508000"/>
            <a:ext cx="152400" cy="152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741176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7598"/>
    </mc:Choice>
    <mc:Fallback xmlns="">
      <p:transition spd="slow" advTm="47598"/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199" y="531380"/>
            <a:ext cx="10515600" cy="650875"/>
          </a:xfrm>
        </p:spPr>
        <p:txBody>
          <a:bodyPr>
            <a:normAutofit/>
          </a:bodyPr>
          <a:lstStyle/>
          <a:p>
            <a:r>
              <a:rPr lang="en-BZ" sz="3600" b="1" dirty="0" smtClean="0">
                <a:latin typeface="+mn-lt"/>
              </a:rPr>
              <a:t>References </a:t>
            </a:r>
            <a:endParaRPr lang="en-BZ" sz="3600" b="1" dirty="0">
              <a:latin typeface="+mn-lt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199" y="1283853"/>
            <a:ext cx="8693727" cy="4692074"/>
          </a:xfrm>
        </p:spPr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en-BZ" b="1" dirty="0"/>
              <a:t>1.</a:t>
            </a:r>
            <a:r>
              <a:rPr lang="en-BZ" dirty="0"/>
              <a:t> Brander, J. A., </a:t>
            </a:r>
            <a:r>
              <a:rPr lang="en-BZ" dirty="0" smtClean="0"/>
              <a:t>and </a:t>
            </a:r>
            <a:r>
              <a:rPr lang="en-BZ" dirty="0"/>
              <a:t>Spencer, B. J. (1985). Export subsidies and international market share rivalry. </a:t>
            </a:r>
            <a:r>
              <a:rPr lang="en-BZ" i="1" dirty="0"/>
              <a:t>Journal of International Economics</a:t>
            </a:r>
            <a:r>
              <a:rPr lang="en-BZ" dirty="0"/>
              <a:t>, 18(1–2), 83–100.</a:t>
            </a:r>
          </a:p>
          <a:p>
            <a:pPr marL="0" indent="0">
              <a:buNone/>
            </a:pPr>
            <a:r>
              <a:rPr lang="en-BZ" b="1" dirty="0"/>
              <a:t>2.</a:t>
            </a:r>
            <a:r>
              <a:rPr lang="en-BZ" dirty="0"/>
              <a:t> Spencer, B. J., </a:t>
            </a:r>
            <a:r>
              <a:rPr lang="en-BZ" dirty="0" smtClean="0"/>
              <a:t>and </a:t>
            </a:r>
            <a:r>
              <a:rPr lang="en-BZ" dirty="0"/>
              <a:t>Brander, J. A. (1983). International R&amp;D rivalry and industrial strategy. </a:t>
            </a:r>
            <a:r>
              <a:rPr lang="en-BZ" i="1" dirty="0"/>
              <a:t>Review of Economic Studies</a:t>
            </a:r>
            <a:r>
              <a:rPr lang="en-BZ" dirty="0"/>
              <a:t>, 50(4), 707–722.</a:t>
            </a:r>
          </a:p>
          <a:p>
            <a:pPr marL="0" indent="0">
              <a:buNone/>
            </a:pPr>
            <a:r>
              <a:rPr lang="en-BZ" b="1" dirty="0"/>
              <a:t>3.</a:t>
            </a:r>
            <a:r>
              <a:rPr lang="en-BZ" dirty="0"/>
              <a:t> Krugman, P. R. (1987). Is free trade passé? </a:t>
            </a:r>
            <a:r>
              <a:rPr lang="en-BZ" i="1" dirty="0"/>
              <a:t>Journal of Economic Perspectives</a:t>
            </a:r>
            <a:r>
              <a:rPr lang="en-BZ" dirty="0"/>
              <a:t>, 1(2), 131–144.</a:t>
            </a:r>
          </a:p>
          <a:p>
            <a:pPr marL="0" indent="0">
              <a:buNone/>
            </a:pPr>
            <a:r>
              <a:rPr lang="en-BZ" b="1" dirty="0"/>
              <a:t>4.</a:t>
            </a:r>
            <a:r>
              <a:rPr lang="en-BZ" dirty="0"/>
              <a:t> Eaton, J., </a:t>
            </a:r>
            <a:r>
              <a:rPr lang="en-BZ" dirty="0" smtClean="0"/>
              <a:t>and </a:t>
            </a:r>
            <a:r>
              <a:rPr lang="en-BZ" dirty="0"/>
              <a:t>Grossman, G. M. (1986). Optimal trade and industrial policy under oligopoly. </a:t>
            </a:r>
            <a:r>
              <a:rPr lang="en-BZ" i="1" dirty="0"/>
              <a:t>Quarterly Journal of Economics</a:t>
            </a:r>
            <a:r>
              <a:rPr lang="en-BZ" dirty="0"/>
              <a:t>, 101(2), 383–406.</a:t>
            </a:r>
          </a:p>
          <a:p>
            <a:pPr marL="0" indent="0">
              <a:buNone/>
            </a:pPr>
            <a:r>
              <a:rPr lang="en-BZ" b="1" dirty="0"/>
              <a:t>5.</a:t>
            </a:r>
            <a:r>
              <a:rPr lang="en-BZ" dirty="0"/>
              <a:t> </a:t>
            </a:r>
            <a:r>
              <a:rPr lang="en-BZ" dirty="0" err="1"/>
              <a:t>Helpman</a:t>
            </a:r>
            <a:r>
              <a:rPr lang="en-BZ" dirty="0"/>
              <a:t>, E., </a:t>
            </a:r>
            <a:r>
              <a:rPr lang="en-BZ" dirty="0" smtClean="0"/>
              <a:t>and </a:t>
            </a:r>
            <a:r>
              <a:rPr lang="en-BZ" dirty="0"/>
              <a:t>Krugman, P. R. (1989). </a:t>
            </a:r>
            <a:r>
              <a:rPr lang="en-BZ" i="1" dirty="0"/>
              <a:t>Trade policy and market structure</a:t>
            </a:r>
            <a:r>
              <a:rPr lang="en-BZ" dirty="0"/>
              <a:t>. MIT Press.</a:t>
            </a:r>
          </a:p>
          <a:p>
            <a:pPr marL="0" indent="0">
              <a:buNone/>
            </a:pPr>
            <a:r>
              <a:rPr lang="en-BZ" b="1" dirty="0"/>
              <a:t>6.</a:t>
            </a:r>
            <a:r>
              <a:rPr lang="en-BZ" dirty="0"/>
              <a:t> World Trade Organization. (2022). </a:t>
            </a:r>
            <a:r>
              <a:rPr lang="en-BZ" i="1" dirty="0"/>
              <a:t>World Trade Report 2022: Climate change and international trade</a:t>
            </a:r>
            <a:r>
              <a:rPr lang="en-BZ" dirty="0"/>
              <a:t>. WTO Publications</a:t>
            </a:r>
            <a:r>
              <a:rPr lang="en-BZ" dirty="0" smtClean="0"/>
              <a:t>.</a:t>
            </a:r>
            <a:endParaRPr lang="en-BZ" dirty="0"/>
          </a:p>
        </p:txBody>
      </p:sp>
    </p:spTree>
    <p:extLst>
      <p:ext uri="{BB962C8B-B14F-4D97-AF65-F5344CB8AC3E}">
        <p14:creationId xmlns:p14="http://schemas.microsoft.com/office/powerpoint/2010/main" val="3600822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7598"/>
    </mc:Choice>
    <mc:Fallback xmlns="">
      <p:transition spd="slow" advTm="47598"/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840480" y="2753359"/>
            <a:ext cx="4094480" cy="909003"/>
          </a:xfrm>
        </p:spPr>
        <p:txBody>
          <a:bodyPr>
            <a:normAutofit fontScale="90000"/>
          </a:bodyPr>
          <a:lstStyle/>
          <a:p>
            <a:r>
              <a:rPr lang="en-US" b="1" dirty="0">
                <a:latin typeface="+mn-lt"/>
              </a:rPr>
              <a:t>Thank you!</a:t>
            </a:r>
            <a:endParaRPr lang="ru-RU" b="1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7032174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62181"/>
    </mc:Choice>
    <mc:Fallback xmlns="">
      <p:transition spd="slow" advTm="362181"/>
    </mc:Fallback>
  </mc:AlternateContent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1130</TotalTime>
  <Words>1976</Words>
  <Application>Microsoft Office PowerPoint</Application>
  <PresentationFormat>Широкоэкранный</PresentationFormat>
  <Paragraphs>221</Paragraphs>
  <Slides>43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10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43</vt:i4>
      </vt:variant>
    </vt:vector>
  </HeadingPairs>
  <TitlesOfParts>
    <vt:vector size="54" baseType="lpstr">
      <vt:lpstr>맑은 고딕</vt:lpstr>
      <vt:lpstr>Arial</vt:lpstr>
      <vt:lpstr>Calibri</vt:lpstr>
      <vt:lpstr>Calibri Light</vt:lpstr>
      <vt:lpstr>Google Sans</vt:lpstr>
      <vt:lpstr>Google Sans Text</vt:lpstr>
      <vt:lpstr>Noto Sans</vt:lpstr>
      <vt:lpstr>quote-cjk-patch</vt:lpstr>
      <vt:lpstr>Times New Roman</vt:lpstr>
      <vt:lpstr>Wingdings</vt:lpstr>
      <vt:lpstr>Тема Office</vt:lpstr>
      <vt:lpstr>International Trade and Policy</vt:lpstr>
      <vt:lpstr>Agenda</vt:lpstr>
      <vt:lpstr>What is Strategic Trade Policy?</vt:lpstr>
      <vt:lpstr>The Traditional View vs. Strategic View</vt:lpstr>
      <vt:lpstr>Why Global Oligopolies Matter</vt:lpstr>
      <vt:lpstr>Key Economic Rents</vt:lpstr>
      <vt:lpstr>Section 2: Game Theory Foundations Strategic Interactions as a Game</vt:lpstr>
      <vt:lpstr>The Brander-Spencer Model (1985) – Third-Country Market</vt:lpstr>
      <vt:lpstr>First-Mover Advantage &amp; Credible Commitments</vt:lpstr>
      <vt:lpstr>Limitations of the Simple Model</vt:lpstr>
      <vt:lpstr>Summary of Theoretical Insights</vt:lpstr>
      <vt:lpstr>Section 3: The Boeing-Airbus Case Study  Introduction to the Duopoly</vt:lpstr>
      <vt:lpstr>Early Years – Boeing Dominance</vt:lpstr>
      <vt:lpstr>Launch Aid – The First Major Subsidies</vt:lpstr>
      <vt:lpstr>US Response – Indirect Subsidies</vt:lpstr>
      <vt:lpstr>The 1992 Bilateral Agreement</vt:lpstr>
      <vt:lpstr>Escalation – The Superjumbos (2000s)</vt:lpstr>
      <vt:lpstr>WTO Litigation (2004-2019)</vt:lpstr>
      <vt:lpstr> Key WTO Findings</vt:lpstr>
      <vt:lpstr>Презентация PowerPoint</vt:lpstr>
      <vt:lpstr>Figure 7. Economic Impact of the Subsidy War</vt:lpstr>
      <vt:lpstr>Lessons from Boeing-Airbus</vt:lpstr>
      <vt:lpstr>Subsidies and R&amp;D Policy in Open Economies Beyond Production Subsidies – R&amp;D Subsidies</vt:lpstr>
      <vt:lpstr>Strategic R&amp;D Policy (Spencer &amp; Brander, 1983)</vt:lpstr>
      <vt:lpstr>R&amp;D Spillovers and Policy</vt:lpstr>
      <vt:lpstr>Examples of Strategic R&amp;D Policy</vt:lpstr>
      <vt:lpstr>Open Economy Complications – Capital Mobility</vt:lpstr>
      <vt:lpstr>The Race to the Bottom vs. Strategic Targeting</vt:lpstr>
      <vt:lpstr>Case – Solar Panels (China vs. EU/US)</vt:lpstr>
      <vt:lpstr>Optimal Policy in Open Oligopolies</vt:lpstr>
      <vt:lpstr>Section 5: WTO and Subsidy Disputes WTO Subsidies and Countervailing Measures Agreement</vt:lpstr>
      <vt:lpstr>How to Challenge a Subsidy at WTO</vt:lpstr>
      <vt:lpstr>Major Subsidy Disputes (post-2000)</vt:lpstr>
      <vt:lpstr>The Problem of “Informal” Subsidies</vt:lpstr>
      <vt:lpstr>WTO Reform and Subsidies</vt:lpstr>
      <vt:lpstr>Effectiveness of WTO in Managing Subsidy Wars</vt:lpstr>
      <vt:lpstr>Section 6: Conclusions &amp; Policy Debates</vt:lpstr>
      <vt:lpstr>The Case Against Strategic Trade Policy</vt:lpstr>
      <vt:lpstr>The Future – Strategic Competition vs. Rules-Based System</vt:lpstr>
      <vt:lpstr>Key Takeaways</vt:lpstr>
      <vt:lpstr>Discussion Questions</vt:lpstr>
      <vt:lpstr>References </vt:lpstr>
      <vt:lpstr>Thank you!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International Trade and Policy</dc:title>
  <dc:creator>Mubin Abduvaliev</dc:creator>
  <cp:lastModifiedBy>Mubin Abduvaliev</cp:lastModifiedBy>
  <cp:revision>75</cp:revision>
  <dcterms:created xsi:type="dcterms:W3CDTF">2026-04-08T09:08:22Z</dcterms:created>
  <dcterms:modified xsi:type="dcterms:W3CDTF">2026-05-18T08:44:02Z</dcterms:modified>
</cp:coreProperties>
</file>