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326" r:id="rId3"/>
    <p:sldId id="328" r:id="rId4"/>
    <p:sldId id="350" r:id="rId5"/>
    <p:sldId id="351" r:id="rId6"/>
    <p:sldId id="382" r:id="rId7"/>
    <p:sldId id="383" r:id="rId8"/>
    <p:sldId id="384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8" r:id="rId26"/>
    <p:sldId id="369" r:id="rId27"/>
    <p:sldId id="370" r:id="rId28"/>
    <p:sldId id="371" r:id="rId29"/>
    <p:sldId id="372" r:id="rId30"/>
    <p:sldId id="374" r:id="rId31"/>
    <p:sldId id="373" r:id="rId32"/>
    <p:sldId id="375" r:id="rId33"/>
    <p:sldId id="376" r:id="rId34"/>
    <p:sldId id="380" r:id="rId35"/>
    <p:sldId id="377" r:id="rId36"/>
    <p:sldId id="378" r:id="rId37"/>
    <p:sldId id="379" r:id="rId38"/>
    <p:sldId id="381" r:id="rId39"/>
    <p:sldId id="288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30" autoAdjust="0"/>
    <p:restoredTop sz="95103" autoAdjust="0"/>
  </p:normalViewPr>
  <p:slideViewPr>
    <p:cSldViewPr snapToGrid="0">
      <p:cViewPr varScale="1">
        <p:scale>
          <a:sx n="95" d="100"/>
          <a:sy n="95" d="100"/>
        </p:scale>
        <p:origin x="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mubinzhonabduvaliev\Downloads\API_BX.TRF.PWKR.DT.GD.ZS_DS2_en_excel_v2_5607279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909786871092896E-2"/>
          <c:y val="3.9561732635769516E-2"/>
          <c:w val="0.89574825458233143"/>
          <c:h val="0.6552794659056879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Sheet1!$B$6</c:f>
              <c:strCache>
                <c:ptCount val="1"/>
                <c:pt idx="0">
                  <c:v>Kyrgyzstan</c:v>
                </c:pt>
              </c:strCache>
            </c:strRef>
          </c:tx>
          <c:spPr>
            <a:ln w="539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Sheet1!$C$5:$T$5</c:f>
              <c:numCache>
                <c:formatCode>General</c:formatCode>
                <c:ptCount val="18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</c:numCache>
            </c:numRef>
          </c:xVal>
          <c:yVal>
            <c:numRef>
              <c:f>Sheet1!$C$6:$T$6</c:f>
              <c:numCache>
                <c:formatCode>General</c:formatCode>
                <c:ptCount val="18"/>
                <c:pt idx="0">
                  <c:v>12.732472970351377</c:v>
                </c:pt>
                <c:pt idx="1">
                  <c:v>16.691733398221636</c:v>
                </c:pt>
                <c:pt idx="2">
                  <c:v>18.513914585208209</c:v>
                </c:pt>
                <c:pt idx="3">
                  <c:v>23.799269284033091</c:v>
                </c:pt>
                <c:pt idx="4">
                  <c:v>20.937124920034297</c:v>
                </c:pt>
                <c:pt idx="5">
                  <c:v>26.410094106190435</c:v>
                </c:pt>
                <c:pt idx="6">
                  <c:v>27.569515270684818</c:v>
                </c:pt>
                <c:pt idx="7">
                  <c:v>30.754432645797706</c:v>
                </c:pt>
                <c:pt idx="8">
                  <c:v>31.056409234690364</c:v>
                </c:pt>
                <c:pt idx="9">
                  <c:v>30.032090902289216</c:v>
                </c:pt>
                <c:pt idx="10">
                  <c:v>25.271894710914477</c:v>
                </c:pt>
                <c:pt idx="11">
                  <c:v>29.276090260268901</c:v>
                </c:pt>
                <c:pt idx="12">
                  <c:v>32.270517203224188</c:v>
                </c:pt>
                <c:pt idx="13">
                  <c:v>32.505568888426303</c:v>
                </c:pt>
                <c:pt idx="14">
                  <c:v>27.172830550565973</c:v>
                </c:pt>
                <c:pt idx="15">
                  <c:v>31.138209826426213</c:v>
                </c:pt>
                <c:pt idx="16">
                  <c:v>31.948288297350384</c:v>
                </c:pt>
                <c:pt idx="17">
                  <c:v>27.903202634892306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85F-744B-B865-506A54248C4B}"/>
            </c:ext>
          </c:extLst>
        </c:ser>
        <c:ser>
          <c:idx val="1"/>
          <c:order val="1"/>
          <c:tx>
            <c:strRef>
              <c:f>Sheet1!$B$7</c:f>
              <c:strCache>
                <c:ptCount val="1"/>
                <c:pt idx="0">
                  <c:v>Tajikistan</c:v>
                </c:pt>
              </c:strCache>
            </c:strRef>
          </c:tx>
          <c:spPr>
            <a:ln w="508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Sheet1!$C$5:$T$5</c:f>
              <c:numCache>
                <c:formatCode>General</c:formatCode>
                <c:ptCount val="18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</c:numCache>
            </c:numRef>
          </c:xVal>
          <c:yVal>
            <c:numRef>
              <c:f>Sheet1!$C$7:$T$7</c:f>
              <c:numCache>
                <c:formatCode>General</c:formatCode>
                <c:ptCount val="18"/>
                <c:pt idx="0">
                  <c:v>24.407031427407183</c:v>
                </c:pt>
                <c:pt idx="1">
                  <c:v>34.480374273514649</c:v>
                </c:pt>
                <c:pt idx="2">
                  <c:v>40.696010794288014</c:v>
                </c:pt>
                <c:pt idx="3">
                  <c:v>44.126538263632611</c:v>
                </c:pt>
                <c:pt idx="4">
                  <c:v>31.443833881287897</c:v>
                </c:pt>
                <c:pt idx="5">
                  <c:v>35.810433785039088</c:v>
                </c:pt>
                <c:pt idx="6">
                  <c:v>41.737955664867954</c:v>
                </c:pt>
                <c:pt idx="7">
                  <c:v>42.215842425743503</c:v>
                </c:pt>
                <c:pt idx="8">
                  <c:v>43.768360553067723</c:v>
                </c:pt>
                <c:pt idx="9">
                  <c:v>37.135975895450066</c:v>
                </c:pt>
                <c:pt idx="10">
                  <c:v>27.306556332315729</c:v>
                </c:pt>
                <c:pt idx="11">
                  <c:v>26.70605713952019</c:v>
                </c:pt>
                <c:pt idx="12">
                  <c:v>29.68497099889651</c:v>
                </c:pt>
                <c:pt idx="13">
                  <c:v>28.117713473681771</c:v>
                </c:pt>
                <c:pt idx="14">
                  <c:v>27.971770915629364</c:v>
                </c:pt>
                <c:pt idx="15">
                  <c:v>26.884893448031626</c:v>
                </c:pt>
                <c:pt idx="16">
                  <c:v>32.68937947850965</c:v>
                </c:pt>
                <c:pt idx="17">
                  <c:v>47.9481891889031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A85F-744B-B865-506A54248C4B}"/>
            </c:ext>
          </c:extLst>
        </c:ser>
        <c:ser>
          <c:idx val="2"/>
          <c:order val="2"/>
          <c:tx>
            <c:strRef>
              <c:f>Sheet1!$B$8</c:f>
              <c:strCache>
                <c:ptCount val="1"/>
                <c:pt idx="0">
                  <c:v>Uzbekistan</c:v>
                </c:pt>
              </c:strCache>
            </c:strRef>
          </c:tx>
          <c:spPr>
            <a:ln w="539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xVal>
            <c:numRef>
              <c:f>Sheet1!$C$5:$T$5</c:f>
              <c:numCache>
                <c:formatCode>General</c:formatCode>
                <c:ptCount val="18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</c:numCache>
            </c:numRef>
          </c:xVal>
          <c:yVal>
            <c:numRef>
              <c:f>Sheet1!$C$8:$T$8</c:f>
              <c:numCache>
                <c:formatCode>General</c:formatCode>
                <c:ptCount val="18"/>
                <c:pt idx="0">
                  <c:v>7.1949678326908382</c:v>
                </c:pt>
                <c:pt idx="1">
                  <c:v>8.1969439517219378</c:v>
                </c:pt>
                <c:pt idx="2">
                  <c:v>7.6592983983560776</c:v>
                </c:pt>
                <c:pt idx="3">
                  <c:v>12.290787190812765</c:v>
                </c:pt>
                <c:pt idx="4">
                  <c:v>6.4705482476053344</c:v>
                </c:pt>
                <c:pt idx="5">
                  <c:v>6.9074096978693653</c:v>
                </c:pt>
                <c:pt idx="6">
                  <c:v>8.1590936599110506</c:v>
                </c:pt>
                <c:pt idx="7">
                  <c:v>9.0193759574416337</c:v>
                </c:pt>
                <c:pt idx="8">
                  <c:v>8.8049950067888467</c:v>
                </c:pt>
                <c:pt idx="9">
                  <c:v>8.4299276207698046</c:v>
                </c:pt>
                <c:pt idx="10">
                  <c:v>5.6187814363195514</c:v>
                </c:pt>
                <c:pt idx="11">
                  <c:v>6.7276254186184143</c:v>
                </c:pt>
                <c:pt idx="12">
                  <c:v>11.485180122840701</c:v>
                </c:pt>
                <c:pt idx="13">
                  <c:v>14.39303596761666</c:v>
                </c:pt>
                <c:pt idx="14">
                  <c:v>14.176604291233552</c:v>
                </c:pt>
                <c:pt idx="15">
                  <c:v>11.762160133685873</c:v>
                </c:pt>
                <c:pt idx="16">
                  <c:v>13.3286827747533</c:v>
                </c:pt>
                <c:pt idx="17">
                  <c:v>20.817603330166978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A85F-744B-B865-506A54248C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7458944"/>
        <c:axId val="1854191184"/>
      </c:scatterChart>
      <c:valAx>
        <c:axId val="53745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54191184"/>
        <c:crosses val="autoZero"/>
        <c:crossBetween val="midCat"/>
      </c:valAx>
      <c:valAx>
        <c:axId val="1854191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374589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23644306416839664"/>
          <c:y val="0.888803268809229"/>
          <c:w val="0.58070177018168367"/>
          <c:h val="9.62118103358646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28575">
      <a:solidFill>
        <a:schemeClr val="bg2">
          <a:lumMod val="90000"/>
        </a:schemeClr>
      </a:solidFill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E20BC0-59E5-3E49-AE0E-ABACAF51502C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660AEFF-C5DA-0342-852A-BF7B20AD56D8}">
      <dgm:prSet/>
      <dgm:spPr/>
      <dgm:t>
        <a:bodyPr/>
        <a:lstStyle/>
        <a:p>
          <a:r>
            <a:rPr lang="en-US" b="1" i="0" dirty="0">
              <a:solidFill>
                <a:srgbClr val="92D050"/>
              </a:solidFill>
            </a:rPr>
            <a:t>Market-seeking</a:t>
          </a:r>
          <a:r>
            <a:rPr lang="en-US" b="0" i="0" dirty="0"/>
            <a:t> – access large consumer markets (avoid tariffs)</a:t>
          </a:r>
          <a:endParaRPr lang="en-TJ" dirty="0"/>
        </a:p>
      </dgm:t>
    </dgm:pt>
    <dgm:pt modelId="{CC2752CC-7FFB-C843-81CC-3F2FD5C0DC48}" type="parTrans" cxnId="{BA30ED7A-AD7C-E04C-8520-E42805A61FD2}">
      <dgm:prSet/>
      <dgm:spPr/>
      <dgm:t>
        <a:bodyPr/>
        <a:lstStyle/>
        <a:p>
          <a:endParaRPr lang="en-US"/>
        </a:p>
      </dgm:t>
    </dgm:pt>
    <dgm:pt modelId="{5A8C6D2A-A1B8-F64C-9584-606E052E78EC}" type="sibTrans" cxnId="{BA30ED7A-AD7C-E04C-8520-E42805A61FD2}">
      <dgm:prSet/>
      <dgm:spPr/>
      <dgm:t>
        <a:bodyPr/>
        <a:lstStyle/>
        <a:p>
          <a:endParaRPr lang="en-US"/>
        </a:p>
      </dgm:t>
    </dgm:pt>
    <dgm:pt modelId="{6386C191-1869-264A-9374-5AAAB165379D}">
      <dgm:prSet/>
      <dgm:spPr/>
      <dgm:t>
        <a:bodyPr/>
        <a:lstStyle/>
        <a:p>
          <a:r>
            <a:rPr lang="en-US" b="1" i="0" dirty="0">
              <a:solidFill>
                <a:srgbClr val="FF0000"/>
              </a:solidFill>
            </a:rPr>
            <a:t>Resource-seeking</a:t>
          </a:r>
          <a:r>
            <a:rPr lang="en-US" b="0" i="0" dirty="0">
              <a:solidFill>
                <a:srgbClr val="FF0000"/>
              </a:solidFill>
            </a:rPr>
            <a:t> </a:t>
          </a:r>
          <a:r>
            <a:rPr lang="en-US" b="0" i="0" dirty="0"/>
            <a:t>– natural resources, cheap labor</a:t>
          </a:r>
          <a:endParaRPr lang="en-TJ" dirty="0"/>
        </a:p>
      </dgm:t>
    </dgm:pt>
    <dgm:pt modelId="{9F357227-36FD-0946-AB06-4C0B8E1619D7}" type="parTrans" cxnId="{5E4BA06E-6158-284A-A8CC-6545F0111EB9}">
      <dgm:prSet/>
      <dgm:spPr/>
      <dgm:t>
        <a:bodyPr/>
        <a:lstStyle/>
        <a:p>
          <a:endParaRPr lang="en-US"/>
        </a:p>
      </dgm:t>
    </dgm:pt>
    <dgm:pt modelId="{C8DE25A5-EA42-4F4A-AF10-409E561DB921}" type="sibTrans" cxnId="{5E4BA06E-6158-284A-A8CC-6545F0111EB9}">
      <dgm:prSet/>
      <dgm:spPr/>
      <dgm:t>
        <a:bodyPr/>
        <a:lstStyle/>
        <a:p>
          <a:endParaRPr lang="en-US"/>
        </a:p>
      </dgm:t>
    </dgm:pt>
    <dgm:pt modelId="{48746451-BEFD-2E4A-BB63-223298F5A56C}">
      <dgm:prSet/>
      <dgm:spPr/>
      <dgm:t>
        <a:bodyPr/>
        <a:lstStyle/>
        <a:p>
          <a:r>
            <a:rPr lang="en-US" b="1" i="0" dirty="0">
              <a:solidFill>
                <a:srgbClr val="0070C0"/>
              </a:solidFill>
            </a:rPr>
            <a:t>Efficiency-seeking</a:t>
          </a:r>
          <a:r>
            <a:rPr lang="en-US" b="0" i="0" dirty="0"/>
            <a:t> – reduce costs by locating production optimally</a:t>
          </a:r>
          <a:endParaRPr lang="en-TJ" dirty="0"/>
        </a:p>
      </dgm:t>
    </dgm:pt>
    <dgm:pt modelId="{BC5FD536-C91F-1645-8E46-A570472B080F}" type="parTrans" cxnId="{1317C5F6-7EDB-594A-A505-976A0C811B07}">
      <dgm:prSet/>
      <dgm:spPr/>
      <dgm:t>
        <a:bodyPr/>
        <a:lstStyle/>
        <a:p>
          <a:endParaRPr lang="en-US"/>
        </a:p>
      </dgm:t>
    </dgm:pt>
    <dgm:pt modelId="{2536AF29-AF04-5C4F-8E61-5E1632A2FA01}" type="sibTrans" cxnId="{1317C5F6-7EDB-594A-A505-976A0C811B07}">
      <dgm:prSet/>
      <dgm:spPr/>
      <dgm:t>
        <a:bodyPr/>
        <a:lstStyle/>
        <a:p>
          <a:endParaRPr lang="en-US"/>
        </a:p>
      </dgm:t>
    </dgm:pt>
    <dgm:pt modelId="{45A463DE-7DA0-6147-9004-410B5492F838}">
      <dgm:prSet/>
      <dgm:spPr/>
      <dgm:t>
        <a:bodyPr/>
        <a:lstStyle/>
        <a:p>
          <a:r>
            <a:rPr lang="en-US" b="1" i="0" dirty="0"/>
            <a:t>Strategic asset-seeking</a:t>
          </a:r>
          <a:r>
            <a:rPr lang="en-US" b="0" i="0" dirty="0"/>
            <a:t> – technology, brands, R&amp;D</a:t>
          </a:r>
          <a:endParaRPr lang="en-TJ" dirty="0"/>
        </a:p>
      </dgm:t>
    </dgm:pt>
    <dgm:pt modelId="{2E4D8EFB-7BA4-1B4B-8F42-810D4973AA24}" type="parTrans" cxnId="{42B16231-E8A4-CE46-BAF2-4A4FFA72E3AD}">
      <dgm:prSet/>
      <dgm:spPr/>
      <dgm:t>
        <a:bodyPr/>
        <a:lstStyle/>
        <a:p>
          <a:endParaRPr lang="en-US"/>
        </a:p>
      </dgm:t>
    </dgm:pt>
    <dgm:pt modelId="{BF8F767E-FAE8-FB49-BC41-EB56EBA063DF}" type="sibTrans" cxnId="{42B16231-E8A4-CE46-BAF2-4A4FFA72E3AD}">
      <dgm:prSet/>
      <dgm:spPr/>
      <dgm:t>
        <a:bodyPr/>
        <a:lstStyle/>
        <a:p>
          <a:endParaRPr lang="en-US"/>
        </a:p>
      </dgm:t>
    </dgm:pt>
    <dgm:pt modelId="{C41D2ACF-A628-2D49-A7BE-C0DCA90FFFA4}" type="pres">
      <dgm:prSet presAssocID="{EEE20BC0-59E5-3E49-AE0E-ABACAF51502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54FA640-2E56-0247-994C-B840D7D78D69}" type="pres">
      <dgm:prSet presAssocID="{D660AEFF-C5DA-0342-852A-BF7B20AD56D8}" presName="thickLine" presStyleLbl="alignNode1" presStyleIdx="0" presStyleCnt="4"/>
      <dgm:spPr/>
    </dgm:pt>
    <dgm:pt modelId="{835F6F20-B589-1F43-8D8F-B49DA759D21E}" type="pres">
      <dgm:prSet presAssocID="{D660AEFF-C5DA-0342-852A-BF7B20AD56D8}" presName="horz1" presStyleCnt="0"/>
      <dgm:spPr/>
    </dgm:pt>
    <dgm:pt modelId="{E51E00E5-7FDC-C14F-B372-0CA9DF7A1D39}" type="pres">
      <dgm:prSet presAssocID="{D660AEFF-C5DA-0342-852A-BF7B20AD56D8}" presName="tx1" presStyleLbl="revTx" presStyleIdx="0" presStyleCnt="4"/>
      <dgm:spPr/>
      <dgm:t>
        <a:bodyPr/>
        <a:lstStyle/>
        <a:p>
          <a:endParaRPr lang="ru-RU"/>
        </a:p>
      </dgm:t>
    </dgm:pt>
    <dgm:pt modelId="{6013C8B2-B85A-EA40-A5E9-6D77967C319F}" type="pres">
      <dgm:prSet presAssocID="{D660AEFF-C5DA-0342-852A-BF7B20AD56D8}" presName="vert1" presStyleCnt="0"/>
      <dgm:spPr/>
    </dgm:pt>
    <dgm:pt modelId="{DE660CFE-320E-0F47-A93E-DF9371D2CFCA}" type="pres">
      <dgm:prSet presAssocID="{6386C191-1869-264A-9374-5AAAB165379D}" presName="thickLine" presStyleLbl="alignNode1" presStyleIdx="1" presStyleCnt="4"/>
      <dgm:spPr/>
    </dgm:pt>
    <dgm:pt modelId="{C120B0CB-F4A4-D048-ACEB-94C39966E7D4}" type="pres">
      <dgm:prSet presAssocID="{6386C191-1869-264A-9374-5AAAB165379D}" presName="horz1" presStyleCnt="0"/>
      <dgm:spPr/>
    </dgm:pt>
    <dgm:pt modelId="{D88BBCE3-FEB1-374C-8E7B-880A79B510C8}" type="pres">
      <dgm:prSet presAssocID="{6386C191-1869-264A-9374-5AAAB165379D}" presName="tx1" presStyleLbl="revTx" presStyleIdx="1" presStyleCnt="4"/>
      <dgm:spPr/>
      <dgm:t>
        <a:bodyPr/>
        <a:lstStyle/>
        <a:p>
          <a:endParaRPr lang="ru-RU"/>
        </a:p>
      </dgm:t>
    </dgm:pt>
    <dgm:pt modelId="{2EBBCABE-2EC2-E34B-8EBC-05FB2C8FE898}" type="pres">
      <dgm:prSet presAssocID="{6386C191-1869-264A-9374-5AAAB165379D}" presName="vert1" presStyleCnt="0"/>
      <dgm:spPr/>
    </dgm:pt>
    <dgm:pt modelId="{159F14D7-AC21-1242-877F-3344421B5547}" type="pres">
      <dgm:prSet presAssocID="{48746451-BEFD-2E4A-BB63-223298F5A56C}" presName="thickLine" presStyleLbl="alignNode1" presStyleIdx="2" presStyleCnt="4"/>
      <dgm:spPr/>
    </dgm:pt>
    <dgm:pt modelId="{D5E1E3A6-A98E-4545-A1AC-620B7967F454}" type="pres">
      <dgm:prSet presAssocID="{48746451-BEFD-2E4A-BB63-223298F5A56C}" presName="horz1" presStyleCnt="0"/>
      <dgm:spPr/>
    </dgm:pt>
    <dgm:pt modelId="{C757E8DD-4ED6-AF47-8229-CB250C4C5C0E}" type="pres">
      <dgm:prSet presAssocID="{48746451-BEFD-2E4A-BB63-223298F5A56C}" presName="tx1" presStyleLbl="revTx" presStyleIdx="2" presStyleCnt="4"/>
      <dgm:spPr/>
      <dgm:t>
        <a:bodyPr/>
        <a:lstStyle/>
        <a:p>
          <a:endParaRPr lang="ru-RU"/>
        </a:p>
      </dgm:t>
    </dgm:pt>
    <dgm:pt modelId="{03ADA7CF-FD04-7444-89F7-3F9DAE1021A9}" type="pres">
      <dgm:prSet presAssocID="{48746451-BEFD-2E4A-BB63-223298F5A56C}" presName="vert1" presStyleCnt="0"/>
      <dgm:spPr/>
    </dgm:pt>
    <dgm:pt modelId="{782B33EA-5998-DE4C-BC3B-FFF5B111285D}" type="pres">
      <dgm:prSet presAssocID="{45A463DE-7DA0-6147-9004-410B5492F838}" presName="thickLine" presStyleLbl="alignNode1" presStyleIdx="3" presStyleCnt="4"/>
      <dgm:spPr/>
    </dgm:pt>
    <dgm:pt modelId="{EB24BECE-9A82-3C40-AD21-A2830B92F359}" type="pres">
      <dgm:prSet presAssocID="{45A463DE-7DA0-6147-9004-410B5492F838}" presName="horz1" presStyleCnt="0"/>
      <dgm:spPr/>
    </dgm:pt>
    <dgm:pt modelId="{DC22FB4F-C030-DC4E-8BA4-2B0496F5B5DF}" type="pres">
      <dgm:prSet presAssocID="{45A463DE-7DA0-6147-9004-410B5492F838}" presName="tx1" presStyleLbl="revTx" presStyleIdx="3" presStyleCnt="4"/>
      <dgm:spPr/>
      <dgm:t>
        <a:bodyPr/>
        <a:lstStyle/>
        <a:p>
          <a:endParaRPr lang="ru-RU"/>
        </a:p>
      </dgm:t>
    </dgm:pt>
    <dgm:pt modelId="{1940BF15-43D0-0545-BF19-E8A4609BFBF4}" type="pres">
      <dgm:prSet presAssocID="{45A463DE-7DA0-6147-9004-410B5492F838}" presName="vert1" presStyleCnt="0"/>
      <dgm:spPr/>
    </dgm:pt>
  </dgm:ptLst>
  <dgm:cxnLst>
    <dgm:cxn modelId="{1317C5F6-7EDB-594A-A505-976A0C811B07}" srcId="{EEE20BC0-59E5-3E49-AE0E-ABACAF51502C}" destId="{48746451-BEFD-2E4A-BB63-223298F5A56C}" srcOrd="2" destOrd="0" parTransId="{BC5FD536-C91F-1645-8E46-A570472B080F}" sibTransId="{2536AF29-AF04-5C4F-8E61-5E1632A2FA01}"/>
    <dgm:cxn modelId="{685962A4-16D8-0B47-AB13-D3BDC300B2E4}" type="presOf" srcId="{45A463DE-7DA0-6147-9004-410B5492F838}" destId="{DC22FB4F-C030-DC4E-8BA4-2B0496F5B5DF}" srcOrd="0" destOrd="0" presId="urn:microsoft.com/office/officeart/2008/layout/LinedList"/>
    <dgm:cxn modelId="{F1082D13-C2A2-C64E-A35B-E34E0671AAA9}" type="presOf" srcId="{6386C191-1869-264A-9374-5AAAB165379D}" destId="{D88BBCE3-FEB1-374C-8E7B-880A79B510C8}" srcOrd="0" destOrd="0" presId="urn:microsoft.com/office/officeart/2008/layout/LinedList"/>
    <dgm:cxn modelId="{879DA29A-A74A-F042-9BD3-BE9FD0D886FB}" type="presOf" srcId="{D660AEFF-C5DA-0342-852A-BF7B20AD56D8}" destId="{E51E00E5-7FDC-C14F-B372-0CA9DF7A1D39}" srcOrd="0" destOrd="0" presId="urn:microsoft.com/office/officeart/2008/layout/LinedList"/>
    <dgm:cxn modelId="{5E4BA06E-6158-284A-A8CC-6545F0111EB9}" srcId="{EEE20BC0-59E5-3E49-AE0E-ABACAF51502C}" destId="{6386C191-1869-264A-9374-5AAAB165379D}" srcOrd="1" destOrd="0" parTransId="{9F357227-36FD-0946-AB06-4C0B8E1619D7}" sibTransId="{C8DE25A5-EA42-4F4A-AF10-409E561DB921}"/>
    <dgm:cxn modelId="{BA30ED7A-AD7C-E04C-8520-E42805A61FD2}" srcId="{EEE20BC0-59E5-3E49-AE0E-ABACAF51502C}" destId="{D660AEFF-C5DA-0342-852A-BF7B20AD56D8}" srcOrd="0" destOrd="0" parTransId="{CC2752CC-7FFB-C843-81CC-3F2FD5C0DC48}" sibTransId="{5A8C6D2A-A1B8-F64C-9584-606E052E78EC}"/>
    <dgm:cxn modelId="{ABDA4E51-9352-8D41-9264-0CCA30855C42}" type="presOf" srcId="{48746451-BEFD-2E4A-BB63-223298F5A56C}" destId="{C757E8DD-4ED6-AF47-8229-CB250C4C5C0E}" srcOrd="0" destOrd="0" presId="urn:microsoft.com/office/officeart/2008/layout/LinedList"/>
    <dgm:cxn modelId="{42B16231-E8A4-CE46-BAF2-4A4FFA72E3AD}" srcId="{EEE20BC0-59E5-3E49-AE0E-ABACAF51502C}" destId="{45A463DE-7DA0-6147-9004-410B5492F838}" srcOrd="3" destOrd="0" parTransId="{2E4D8EFB-7BA4-1B4B-8F42-810D4973AA24}" sibTransId="{BF8F767E-FAE8-FB49-BC41-EB56EBA063DF}"/>
    <dgm:cxn modelId="{2E6D77D4-A8FB-BF48-B5EA-0C2859538925}" type="presOf" srcId="{EEE20BC0-59E5-3E49-AE0E-ABACAF51502C}" destId="{C41D2ACF-A628-2D49-A7BE-C0DCA90FFFA4}" srcOrd="0" destOrd="0" presId="urn:microsoft.com/office/officeart/2008/layout/LinedList"/>
    <dgm:cxn modelId="{447CDB3C-FA12-D343-AA39-5BA0E8A8479A}" type="presParOf" srcId="{C41D2ACF-A628-2D49-A7BE-C0DCA90FFFA4}" destId="{954FA640-2E56-0247-994C-B840D7D78D69}" srcOrd="0" destOrd="0" presId="urn:microsoft.com/office/officeart/2008/layout/LinedList"/>
    <dgm:cxn modelId="{FF6ADE60-DA0F-0C4E-8AF6-287A366F5AB3}" type="presParOf" srcId="{C41D2ACF-A628-2D49-A7BE-C0DCA90FFFA4}" destId="{835F6F20-B589-1F43-8D8F-B49DA759D21E}" srcOrd="1" destOrd="0" presId="urn:microsoft.com/office/officeart/2008/layout/LinedList"/>
    <dgm:cxn modelId="{BFEABBD1-F555-6A44-86DE-CA15EC9734B4}" type="presParOf" srcId="{835F6F20-B589-1F43-8D8F-B49DA759D21E}" destId="{E51E00E5-7FDC-C14F-B372-0CA9DF7A1D39}" srcOrd="0" destOrd="0" presId="urn:microsoft.com/office/officeart/2008/layout/LinedList"/>
    <dgm:cxn modelId="{D4C6E3F1-AEA5-2444-AA41-D3E0CC9B8423}" type="presParOf" srcId="{835F6F20-B589-1F43-8D8F-B49DA759D21E}" destId="{6013C8B2-B85A-EA40-A5E9-6D77967C319F}" srcOrd="1" destOrd="0" presId="urn:microsoft.com/office/officeart/2008/layout/LinedList"/>
    <dgm:cxn modelId="{140CFC8E-AE21-8F47-B5E7-A56EC3E42312}" type="presParOf" srcId="{C41D2ACF-A628-2D49-A7BE-C0DCA90FFFA4}" destId="{DE660CFE-320E-0F47-A93E-DF9371D2CFCA}" srcOrd="2" destOrd="0" presId="urn:microsoft.com/office/officeart/2008/layout/LinedList"/>
    <dgm:cxn modelId="{CCFA48A0-B7E3-7842-BB04-05532244B306}" type="presParOf" srcId="{C41D2ACF-A628-2D49-A7BE-C0DCA90FFFA4}" destId="{C120B0CB-F4A4-D048-ACEB-94C39966E7D4}" srcOrd="3" destOrd="0" presId="urn:microsoft.com/office/officeart/2008/layout/LinedList"/>
    <dgm:cxn modelId="{69F52FB7-597C-614B-B91C-37E7F31B99A5}" type="presParOf" srcId="{C120B0CB-F4A4-D048-ACEB-94C39966E7D4}" destId="{D88BBCE3-FEB1-374C-8E7B-880A79B510C8}" srcOrd="0" destOrd="0" presId="urn:microsoft.com/office/officeart/2008/layout/LinedList"/>
    <dgm:cxn modelId="{129C66A3-DA6F-BF47-9033-6B22F901BEF3}" type="presParOf" srcId="{C120B0CB-F4A4-D048-ACEB-94C39966E7D4}" destId="{2EBBCABE-2EC2-E34B-8EBC-05FB2C8FE898}" srcOrd="1" destOrd="0" presId="urn:microsoft.com/office/officeart/2008/layout/LinedList"/>
    <dgm:cxn modelId="{C3DEF141-D5E5-C747-A1AA-9D737311A107}" type="presParOf" srcId="{C41D2ACF-A628-2D49-A7BE-C0DCA90FFFA4}" destId="{159F14D7-AC21-1242-877F-3344421B5547}" srcOrd="4" destOrd="0" presId="urn:microsoft.com/office/officeart/2008/layout/LinedList"/>
    <dgm:cxn modelId="{541613CB-E0AB-A64B-BB1A-01664ECAD0EF}" type="presParOf" srcId="{C41D2ACF-A628-2D49-A7BE-C0DCA90FFFA4}" destId="{D5E1E3A6-A98E-4545-A1AC-620B7967F454}" srcOrd="5" destOrd="0" presId="urn:microsoft.com/office/officeart/2008/layout/LinedList"/>
    <dgm:cxn modelId="{3591570C-55C6-2044-AD3D-9F91EAD94EC7}" type="presParOf" srcId="{D5E1E3A6-A98E-4545-A1AC-620B7967F454}" destId="{C757E8DD-4ED6-AF47-8229-CB250C4C5C0E}" srcOrd="0" destOrd="0" presId="urn:microsoft.com/office/officeart/2008/layout/LinedList"/>
    <dgm:cxn modelId="{66D56B92-8974-F84C-B965-DC7640BBBEED}" type="presParOf" srcId="{D5E1E3A6-A98E-4545-A1AC-620B7967F454}" destId="{03ADA7CF-FD04-7444-89F7-3F9DAE1021A9}" srcOrd="1" destOrd="0" presId="urn:microsoft.com/office/officeart/2008/layout/LinedList"/>
    <dgm:cxn modelId="{26881B22-5F52-9744-A067-030223877307}" type="presParOf" srcId="{C41D2ACF-A628-2D49-A7BE-C0DCA90FFFA4}" destId="{782B33EA-5998-DE4C-BC3B-FFF5B111285D}" srcOrd="6" destOrd="0" presId="urn:microsoft.com/office/officeart/2008/layout/LinedList"/>
    <dgm:cxn modelId="{CCC0957E-A6F6-684D-9897-3DE1167FE45D}" type="presParOf" srcId="{C41D2ACF-A628-2D49-A7BE-C0DCA90FFFA4}" destId="{EB24BECE-9A82-3C40-AD21-A2830B92F359}" srcOrd="7" destOrd="0" presId="urn:microsoft.com/office/officeart/2008/layout/LinedList"/>
    <dgm:cxn modelId="{CAFDD6D7-2E62-5F49-87E4-00E037F26646}" type="presParOf" srcId="{EB24BECE-9A82-3C40-AD21-A2830B92F359}" destId="{DC22FB4F-C030-DC4E-8BA4-2B0496F5B5DF}" srcOrd="0" destOrd="0" presId="urn:microsoft.com/office/officeart/2008/layout/LinedList"/>
    <dgm:cxn modelId="{933A8D01-6201-F849-8B45-BA4F2E541EB6}" type="presParOf" srcId="{EB24BECE-9A82-3C40-AD21-A2830B92F359}" destId="{1940BF15-43D0-0545-BF19-E8A4609BFBF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FA640-2E56-0247-994C-B840D7D78D69}">
      <dsp:nvSpPr>
        <dsp:cNvPr id="0" name=""/>
        <dsp:cNvSpPr/>
      </dsp:nvSpPr>
      <dsp:spPr>
        <a:xfrm>
          <a:off x="0" y="0"/>
          <a:ext cx="782629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1E00E5-7FDC-C14F-B372-0CA9DF7A1D39}">
      <dsp:nvSpPr>
        <dsp:cNvPr id="0" name=""/>
        <dsp:cNvSpPr/>
      </dsp:nvSpPr>
      <dsp:spPr>
        <a:xfrm>
          <a:off x="0" y="0"/>
          <a:ext cx="7826297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>
              <a:solidFill>
                <a:srgbClr val="92D050"/>
              </a:solidFill>
            </a:rPr>
            <a:t>Market-seeking</a:t>
          </a:r>
          <a:r>
            <a:rPr lang="en-US" sz="3000" b="0" i="0" kern="1200" dirty="0"/>
            <a:t> – access large consumer markets (avoid tariffs)</a:t>
          </a:r>
          <a:endParaRPr lang="en-TJ" sz="3000" kern="1200" dirty="0"/>
        </a:p>
      </dsp:txBody>
      <dsp:txXfrm>
        <a:off x="0" y="0"/>
        <a:ext cx="7826297" cy="1087834"/>
      </dsp:txXfrm>
    </dsp:sp>
    <dsp:sp modelId="{DE660CFE-320E-0F47-A93E-DF9371D2CFCA}">
      <dsp:nvSpPr>
        <dsp:cNvPr id="0" name=""/>
        <dsp:cNvSpPr/>
      </dsp:nvSpPr>
      <dsp:spPr>
        <a:xfrm>
          <a:off x="0" y="1087834"/>
          <a:ext cx="782629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8BBCE3-FEB1-374C-8E7B-880A79B510C8}">
      <dsp:nvSpPr>
        <dsp:cNvPr id="0" name=""/>
        <dsp:cNvSpPr/>
      </dsp:nvSpPr>
      <dsp:spPr>
        <a:xfrm>
          <a:off x="0" y="1087834"/>
          <a:ext cx="7826297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>
              <a:solidFill>
                <a:srgbClr val="FF0000"/>
              </a:solidFill>
            </a:rPr>
            <a:t>Resource-seeking</a:t>
          </a:r>
          <a:r>
            <a:rPr lang="en-US" sz="3000" b="0" i="0" kern="1200" dirty="0">
              <a:solidFill>
                <a:srgbClr val="FF0000"/>
              </a:solidFill>
            </a:rPr>
            <a:t> </a:t>
          </a:r>
          <a:r>
            <a:rPr lang="en-US" sz="3000" b="0" i="0" kern="1200" dirty="0"/>
            <a:t>– natural resources, cheap labor</a:t>
          </a:r>
          <a:endParaRPr lang="en-TJ" sz="3000" kern="1200" dirty="0"/>
        </a:p>
      </dsp:txBody>
      <dsp:txXfrm>
        <a:off x="0" y="1087834"/>
        <a:ext cx="7826297" cy="1087834"/>
      </dsp:txXfrm>
    </dsp:sp>
    <dsp:sp modelId="{159F14D7-AC21-1242-877F-3344421B5547}">
      <dsp:nvSpPr>
        <dsp:cNvPr id="0" name=""/>
        <dsp:cNvSpPr/>
      </dsp:nvSpPr>
      <dsp:spPr>
        <a:xfrm>
          <a:off x="0" y="2175669"/>
          <a:ext cx="782629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57E8DD-4ED6-AF47-8229-CB250C4C5C0E}">
      <dsp:nvSpPr>
        <dsp:cNvPr id="0" name=""/>
        <dsp:cNvSpPr/>
      </dsp:nvSpPr>
      <dsp:spPr>
        <a:xfrm>
          <a:off x="0" y="2175669"/>
          <a:ext cx="7826297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>
              <a:solidFill>
                <a:srgbClr val="0070C0"/>
              </a:solidFill>
            </a:rPr>
            <a:t>Efficiency-seeking</a:t>
          </a:r>
          <a:r>
            <a:rPr lang="en-US" sz="3000" b="0" i="0" kern="1200" dirty="0"/>
            <a:t> – reduce costs by locating production optimally</a:t>
          </a:r>
          <a:endParaRPr lang="en-TJ" sz="3000" kern="1200" dirty="0"/>
        </a:p>
      </dsp:txBody>
      <dsp:txXfrm>
        <a:off x="0" y="2175669"/>
        <a:ext cx="7826297" cy="1087834"/>
      </dsp:txXfrm>
    </dsp:sp>
    <dsp:sp modelId="{782B33EA-5998-DE4C-BC3B-FFF5B111285D}">
      <dsp:nvSpPr>
        <dsp:cNvPr id="0" name=""/>
        <dsp:cNvSpPr/>
      </dsp:nvSpPr>
      <dsp:spPr>
        <a:xfrm>
          <a:off x="0" y="3263503"/>
          <a:ext cx="7826297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22FB4F-C030-DC4E-8BA4-2B0496F5B5DF}">
      <dsp:nvSpPr>
        <dsp:cNvPr id="0" name=""/>
        <dsp:cNvSpPr/>
      </dsp:nvSpPr>
      <dsp:spPr>
        <a:xfrm>
          <a:off x="0" y="3263503"/>
          <a:ext cx="7826297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/>
            <a:t>Strategic asset-seeking</a:t>
          </a:r>
          <a:r>
            <a:rPr lang="en-US" sz="3000" b="0" i="0" kern="1200" dirty="0"/>
            <a:t> – technology, brands, R&amp;D</a:t>
          </a:r>
          <a:endParaRPr lang="en-TJ" sz="3000" kern="1200" dirty="0"/>
        </a:p>
      </dsp:txBody>
      <dsp:txXfrm>
        <a:off x="0" y="3263503"/>
        <a:ext cx="7826297" cy="10878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83323"/>
            <a:ext cx="11224009" cy="990917"/>
          </a:xfrm>
        </p:spPr>
        <p:txBody>
          <a:bodyPr>
            <a:noAutofit/>
          </a:bodyPr>
          <a:lstStyle/>
          <a:p>
            <a:r>
              <a:rPr lang="en-US" sz="6600" b="1" dirty="0">
                <a:latin typeface="+mn-lt"/>
                <a:cs typeface="Arial" panose="020B0604020202020204" pitchFamily="34" charset="0"/>
              </a:rPr>
              <a:t>International Trade and Policy</a:t>
            </a:r>
            <a:endParaRPr lang="ru-RU" sz="66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9634" y="2528297"/>
            <a:ext cx="99290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4400" b="1" dirty="0">
                <a:solidFill>
                  <a:srgbClr val="0070C0"/>
                </a:solidFill>
                <a:cs typeface="Arial" panose="020B0604020202020204" pitchFamily="34" charset="0"/>
              </a:rPr>
              <a:t>WEEK 10 </a:t>
            </a:r>
            <a:r>
              <a:rPr lang="en-US" altLang="ko-KR" sz="4400" dirty="0">
                <a:cs typeface="Arial" panose="020B0604020202020204" pitchFamily="34" charset="0"/>
              </a:rPr>
              <a:t>– </a:t>
            </a:r>
            <a:r>
              <a:rPr lang="en-US" sz="4000" b="1" dirty="0">
                <a:solidFill>
                  <a:srgbClr val="0D0E11"/>
                </a:solidFill>
                <a:effectLst/>
                <a:cs typeface="Arial" panose="020B0604020202020204" pitchFamily="34" charset="0"/>
              </a:rPr>
              <a:t>Factor Mobility and Global Value Chains / Midterm Exam II</a:t>
            </a:r>
            <a:endParaRPr lang="en-US" sz="4400" b="1" dirty="0">
              <a:solidFill>
                <a:srgbClr val="0D0E11"/>
              </a:solidFill>
              <a:effectLst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22462" y="4187054"/>
            <a:ext cx="6096000" cy="958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cs typeface="Arial" panose="020B0604020202020204" pitchFamily="34" charset="0"/>
              </a:rPr>
              <a:t>Tajik State University of Commerce</a:t>
            </a:r>
          </a:p>
          <a:p>
            <a:pPr algn="ctr">
              <a:lnSpc>
                <a:spcPct val="150000"/>
              </a:lnSpc>
            </a:pPr>
            <a:r>
              <a:rPr lang="en-US" altLang="ko-KR" sz="2000" dirty="0"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26"/>
    </mc:Choice>
    <mc:Fallback xmlns="">
      <p:transition spd="slow" advTm="27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Midterm Exam II – What to Expect</a:t>
            </a:r>
            <a:endParaRPr lang="ru-RU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</a:rPr>
              <a:t>Topics Covered:</a:t>
            </a:r>
            <a:endParaRPr lang="en-US" b="0" i="0" u="none" strike="noStrike" dirty="0">
              <a:solidFill>
                <a:srgbClr val="0F1115"/>
              </a:solidFill>
              <a:effectLst/>
            </a:endParaRPr>
          </a:p>
          <a:p>
            <a:pPr lvl="1"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International labor mobility &amp; migration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Foreign Direct Investment (FDI)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Outsourcing vs. Offshoring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Fragmentation of production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Trade in tasks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2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Key Concept – Global Value Chains (GVCs)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</a:rPr>
              <a:t>Definition: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 Movement of factors of production (labor, capital) across international borders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</a:rPr>
              <a:t>Two types:</a:t>
            </a:r>
            <a:endParaRPr lang="en-US" b="0" i="0" u="none" strike="noStrike" dirty="0">
              <a:solidFill>
                <a:srgbClr val="0F1115"/>
              </a:solidFill>
              <a:effectLst/>
            </a:endParaRPr>
          </a:p>
          <a:p>
            <a:pPr marL="914400" lvl="1" indent="-457200" algn="l">
              <a:buFont typeface="+mj-lt"/>
              <a:buAutoNum type="alphaLcParenR"/>
            </a:pPr>
            <a:r>
              <a:rPr lang="en-US" b="0" i="1" u="none" strike="noStrike" dirty="0">
                <a:solidFill>
                  <a:srgbClr val="0F1115"/>
                </a:solidFill>
                <a:effectLst/>
              </a:rPr>
              <a:t>Labor mobility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 – people moving (migration)</a:t>
            </a:r>
          </a:p>
          <a:p>
            <a:pPr marL="914400" lvl="1" indent="-457200" algn="l">
              <a:buFont typeface="+mj-lt"/>
              <a:buAutoNum type="alphaLcParenR"/>
            </a:pPr>
            <a:r>
              <a:rPr lang="en-US" b="0" i="1" u="none" strike="noStrike" dirty="0">
                <a:solidFill>
                  <a:srgbClr val="0F1115"/>
                </a:solidFill>
                <a:effectLst/>
              </a:rPr>
              <a:t>Capital mobility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 – FDI (physical capital &amp; technology)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Why does it matter? → Affects wages, returns to capital, income distribution, and global production efficiency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07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Concept – Global Value Chains (GVCs)</a:t>
            </a:r>
            <a:endParaRPr lang="ru-RU" sz="72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FF0000"/>
                </a:solidFill>
                <a:effectLst/>
              </a:rPr>
              <a:t>Definition</a:t>
            </a:r>
            <a:r>
              <a:rPr lang="en-US" b="1" i="0" u="none" strike="noStrike" dirty="0">
                <a:solidFill>
                  <a:srgbClr val="0F1115"/>
                </a:solidFill>
                <a:effectLst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 Full range of activities (design, production, marketing, distribution) across multiple countries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GVCs rely on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</a:rPr>
              <a:t>fragmentation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 and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</a:rPr>
              <a:t>trade in tasks</a:t>
            </a:r>
            <a:endParaRPr lang="en-US" b="0" i="0" u="none" strike="noStrike" dirty="0">
              <a:solidFill>
                <a:srgbClr val="0F1115"/>
              </a:solidFill>
              <a:effectLst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FF0000"/>
                </a:solidFill>
                <a:effectLst/>
              </a:rPr>
              <a:t>Examples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: </a:t>
            </a:r>
            <a:r>
              <a:rPr lang="en-US" b="1" i="0" u="none" strike="noStrike" dirty="0">
                <a:solidFill>
                  <a:srgbClr val="0F1115"/>
                </a:solidFill>
                <a:effectLst/>
              </a:rPr>
              <a:t>iPhone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 (designed in US, components from Korea/Japan, assembled in China)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341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Exam Tip – Connecting Factor Mobility to GVCs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904356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3200" b="1" i="0" u="none" strike="noStrike" dirty="0">
                <a:solidFill>
                  <a:srgbClr val="0F1115"/>
                </a:solidFill>
                <a:effectLst/>
              </a:rPr>
              <a:t>Simple logic:</a:t>
            </a:r>
            <a:r>
              <a:rPr lang="en-US" sz="3200" b="0" i="0" u="none" strike="noStrike" dirty="0">
                <a:solidFill>
                  <a:srgbClr val="0F1115"/>
                </a:solidFill>
                <a:effectLst/>
              </a:rPr>
              <a:t> Factor mobility enables GVCs.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</a:endParaRPr>
          </a:p>
          <a:p>
            <a:pPr lvl="1" algn="l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Labor moves 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</a:rPr>
              <a:t>→</a:t>
            </a: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 fills skill gaps abroad</a:t>
            </a:r>
          </a:p>
          <a:p>
            <a:pPr lvl="1" algn="l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Capital (FDI) moves 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</a:rPr>
              <a:t>→</a:t>
            </a: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 builds factories near low-cost labor</a:t>
            </a:r>
          </a:p>
          <a:p>
            <a:pPr lvl="1" algn="l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Fragmentation 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</a:rPr>
              <a:t>→</a:t>
            </a: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 splits production across borders</a:t>
            </a:r>
          </a:p>
          <a:p>
            <a:pPr lvl="1" algn="l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Trade in tasks 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</a:rPr>
              <a:t>→</a:t>
            </a: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 you don’t trade goods, you trade value-added activities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90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85763"/>
            <a:ext cx="10515600" cy="1643062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rgbClr val="FF0000"/>
                </a:solidFill>
                <a:latin typeface="quote-cjk-patch"/>
              </a:rPr>
              <a:t>PART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 II: </a:t>
            </a:r>
            <a: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INTERNATIONAL LABOR MOBILITY &amp; MIGRATION</a:t>
            </a:r>
            <a:b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International Labor Mobility – Basics</a:t>
            </a:r>
            <a:b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800" b="1" i="1" u="none" strike="noStrike" dirty="0">
                <a:solidFill>
                  <a:srgbClr val="0070C0"/>
                </a:solidFill>
                <a:effectLst/>
                <a:latin typeface="quote-cjk-patch"/>
              </a:rPr>
              <a:t>Case Study 1</a:t>
            </a:r>
            <a:r>
              <a:rPr lang="en-US" sz="2800" b="1" i="1" u="none" strike="noStrike" dirty="0">
                <a:solidFill>
                  <a:srgbClr val="0F1115"/>
                </a:solidFill>
                <a:effectLst/>
                <a:latin typeface="quote-cjk-patch"/>
              </a:rPr>
              <a:t> – FDI in Tajikistan: The Rise of China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6DD0E6-443D-805C-1C5A-C73A7ED1A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85962"/>
            <a:ext cx="5148263" cy="357294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693D83-A4A7-F453-991B-30FE98D67CFA}"/>
              </a:ext>
            </a:extLst>
          </p:cNvPr>
          <p:cNvSpPr txBox="1"/>
          <p:nvPr/>
        </p:nvSpPr>
        <p:spPr>
          <a:xfrm>
            <a:off x="6205538" y="2008375"/>
            <a:ext cx="56388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Driven by a cumulative foreign direct investment stock of nearly </a:t>
            </a:r>
            <a:r>
              <a:rPr lang="en-US" sz="2400" b="1" i="0" u="none" strike="noStrike" dirty="0">
                <a:solidFill>
                  <a:srgbClr val="0070C0"/>
                </a:solidFill>
                <a:effectLst/>
                <a:latin typeface="-webkit-standard"/>
              </a:rPr>
              <a:t>$6 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billion since </a:t>
            </a:r>
            <a:r>
              <a:rPr lang="en-US" sz="2400" b="1" i="0" u="none" strike="noStrike" dirty="0">
                <a:solidFill>
                  <a:srgbClr val="FF0000"/>
                </a:solidFill>
                <a:effectLst/>
                <a:latin typeface="-webkit-standard"/>
              </a:rPr>
              <a:t>2017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that heavily eclipses Russia's </a:t>
            </a:r>
            <a:r>
              <a:rPr lang="en-US" sz="2400" b="1" i="0" u="none" strike="noStrike" dirty="0">
                <a:solidFill>
                  <a:srgbClr val="0070C0"/>
                </a:solidFill>
                <a:effectLst/>
                <a:latin typeface="-webkit-standard"/>
              </a:rPr>
              <a:t>$2 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billion footprint, China surpassed Russia as Tajikistan's primary trading partner in </a:t>
            </a:r>
            <a:r>
              <a:rPr lang="en-US" sz="2400" b="1" i="0" u="none" strike="noStrike" dirty="0">
                <a:solidFill>
                  <a:srgbClr val="FF0000"/>
                </a:solidFill>
                <a:effectLst/>
                <a:latin typeface="-webkit-standard"/>
              </a:rPr>
              <a:t>2025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for the first time in over two decades, with bilateral trade reaching </a:t>
            </a:r>
            <a:r>
              <a:rPr lang="en-US" sz="2400" b="1" i="0" u="none" strike="noStrike" dirty="0">
                <a:solidFill>
                  <a:srgbClr val="0070C0"/>
                </a:solidFill>
                <a:effectLst/>
                <a:latin typeface="-webkit-standard"/>
              </a:rPr>
              <a:t>$4.3 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billion and expanding by 50% year-on-year in the first quarter of </a:t>
            </a:r>
            <a:r>
              <a:rPr lang="en-US" sz="2400" b="1" i="0" u="none" strike="noStrike" dirty="0">
                <a:solidFill>
                  <a:srgbClr val="FF0000"/>
                </a:solidFill>
                <a:effectLst/>
                <a:latin typeface="-webkit-standard"/>
              </a:rPr>
              <a:t>2026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.</a:t>
            </a:r>
            <a:endParaRPr lang="en-TJ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11E9C6-5A6C-1146-B674-370D8E38A2B4}"/>
              </a:ext>
            </a:extLst>
          </p:cNvPr>
          <p:cNvSpPr txBox="1"/>
          <p:nvPr/>
        </p:nvSpPr>
        <p:spPr>
          <a:xfrm>
            <a:off x="721520" y="5558909"/>
            <a:ext cx="6100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TJ" dirty="0"/>
              <a:t>Source: China and Central Asia Studies </a:t>
            </a:r>
            <a:r>
              <a:rPr lang="en-US" dirty="0"/>
              <a:t>Centre,</a:t>
            </a:r>
            <a:r>
              <a:rPr lang="en-TJ" dirty="0"/>
              <a:t> 2025 </a:t>
            </a:r>
          </a:p>
        </p:txBody>
      </p:sp>
    </p:spTree>
    <p:extLst>
      <p:ext uri="{BB962C8B-B14F-4D97-AF65-F5344CB8AC3E}">
        <p14:creationId xmlns:p14="http://schemas.microsoft.com/office/powerpoint/2010/main" val="195304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40658"/>
            <a:ext cx="10515600" cy="545522"/>
          </a:xfrm>
        </p:spPr>
        <p:txBody>
          <a:bodyPr>
            <a:no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 1 – FDI in Tajikistan: Sectors &amp; Mechanisms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CEB8955-5724-5D9B-3BFC-4C85104DB6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449924"/>
              </p:ext>
            </p:extLst>
          </p:nvPr>
        </p:nvGraphicFramePr>
        <p:xfrm>
          <a:off x="1122362" y="1976120"/>
          <a:ext cx="7162800" cy="369570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3581400">
                  <a:extLst>
                    <a:ext uri="{9D8B030D-6E8A-4147-A177-3AD203B41FA5}">
                      <a16:colId xmlns:a16="http://schemas.microsoft.com/office/drawing/2014/main" val="4204084875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13414564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effectLst/>
                        </a:rPr>
                        <a:t>Sector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>
                          <a:effectLst/>
                        </a:rPr>
                        <a:t>Key Features</a:t>
                      </a:r>
                    </a:p>
                  </a:txBody>
                  <a:tcPr marL="152400" marR="152400" marT="95250" marB="9525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0006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</a:rPr>
                        <a:t>Critical Minerals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Antimony, gold, lithium, tungsten – clean energy supply chains </a:t>
                      </a:r>
                    </a:p>
                  </a:txBody>
                  <a:tcPr marL="152400" marT="95250" marB="9525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30032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</a:rPr>
                        <a:t>Infrastructure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Dushanbe-China highway, border posts, energy projects</a:t>
                      </a:r>
                    </a:p>
                  </a:txBody>
                  <a:tcPr marL="152400" marT="95250" marB="9525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865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</a:rPr>
                        <a:t>Digital/AI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Tajik-China Digital Business Connect – $647 million in deals </a:t>
                      </a:r>
                    </a:p>
                  </a:txBody>
                  <a:tcPr marL="152400" marT="95250" marB="9525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30896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</a:rPr>
                        <a:t>Agriculture &amp; Processing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Import substitution, new jobs</a:t>
                      </a:r>
                    </a:p>
                  </a:txBody>
                  <a:tcPr marL="152400" marT="95250" marB="9525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371407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95CCDA42-616E-C26D-5AA3-8B2BB7641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2362" y="1514455"/>
            <a:ext cx="573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TJ" altLang="en-TJ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Top FDI Sectors (2024 data):</a:t>
            </a:r>
            <a:endParaRPr kumimoji="0" lang="en-TJ" altLang="en-TJ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4733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990" y="476721"/>
            <a:ext cx="10515600" cy="661913"/>
          </a:xfrm>
        </p:spPr>
        <p:txBody>
          <a:bodyPr>
            <a:noAutofit/>
          </a:bodyPr>
          <a:lstStyle/>
          <a:p>
            <a:pPr algn="l" rtl="0"/>
            <a:r>
              <a:rPr lang="en-US" sz="3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 2 – Migration from Tajikistan: Scale &amp; Dependency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1F7072-2DD6-16CC-376B-94D181C439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3459387"/>
              </p:ext>
            </p:extLst>
          </p:nvPr>
        </p:nvGraphicFramePr>
        <p:xfrm>
          <a:off x="1049027" y="1737464"/>
          <a:ext cx="8552173" cy="3981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1663657-32C4-AE22-2FCA-90BE57D809F4}"/>
              </a:ext>
            </a:extLst>
          </p:cNvPr>
          <p:cNvSpPr txBox="1"/>
          <p:nvPr/>
        </p:nvSpPr>
        <p:spPr>
          <a:xfrm>
            <a:off x="748990" y="1138634"/>
            <a:ext cx="10866748" cy="492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975" algn="just">
              <a:lnSpc>
                <a:spcPct val="115000"/>
              </a:lnSpc>
            </a:pPr>
            <a:r>
              <a:rPr lang="en-US" sz="2400" b="1" kern="100" dirty="0">
                <a:solidFill>
                  <a:srgbClr val="000000"/>
                </a:solidFill>
                <a:effectLst/>
                <a:ea typeface="SimSun" panose="02010600030101010101" pitchFamily="2" charset="-122"/>
              </a:rPr>
              <a:t>Central Asian Countries personal remittances, received (% of GDP), 2005-2022</a:t>
            </a:r>
            <a:endParaRPr lang="en-TJ" sz="1600" kern="100" dirty="0">
              <a:effectLst/>
              <a:ea typeface="SimSun" panose="02010600030101010101" pitchFamily="2" charset="-12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6753D7-4C3E-9E4C-670D-B0CC585E559F}"/>
              </a:ext>
            </a:extLst>
          </p:cNvPr>
          <p:cNvSpPr txBox="1"/>
          <p:nvPr/>
        </p:nvSpPr>
        <p:spPr>
          <a:xfrm>
            <a:off x="1049027" y="5774584"/>
            <a:ext cx="60997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kern="100" dirty="0">
                <a:solidFill>
                  <a:srgbClr val="000000"/>
                </a:solidFill>
                <a:effectLst/>
                <a:ea typeface="SimSun" panose="02010600030101010101" pitchFamily="2" charset="-122"/>
              </a:rPr>
              <a:t>Source: Author calculation based on the World Development Indicator, 2023 data</a:t>
            </a:r>
            <a:r>
              <a:rPr lang="en-TJ" dirty="0">
                <a:effectLst/>
              </a:rPr>
              <a:t> </a:t>
            </a:r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954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123062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FF0000"/>
                </a:solidFill>
                <a:latin typeface="quote-cjk-patch"/>
              </a:rPr>
              <a:t>PART</a:t>
            </a:r>
            <a:r>
              <a:rPr lang="en-US" sz="32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 IV: 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INTERNATIONAL LABOR MOBILITY &amp; MIGRATION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International Labor Mobility – Basics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07941"/>
            <a:ext cx="7502236" cy="3775057"/>
          </a:xfrm>
        </p:spPr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Movement of workers from home country (source) to host country (destination)</a:t>
            </a:r>
          </a:p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Push factors: low wages, unemployment, political instability</a:t>
            </a:r>
          </a:p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Pull factors: higher wages, better opportunities, family networks</a:t>
            </a:r>
          </a:p>
        </p:txBody>
      </p:sp>
    </p:spTree>
    <p:extLst>
      <p:ext uri="{BB962C8B-B14F-4D97-AF65-F5344CB8AC3E}">
        <p14:creationId xmlns:p14="http://schemas.microsoft.com/office/powerpoint/2010/main" val="210235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FF0000"/>
                </a:solidFill>
                <a:effectLst/>
                <a:latin typeface="+mn-lt"/>
              </a:rPr>
              <a:t>Figure. 1: 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Economic Effects – A Simple Model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293A8D-718D-5764-1404-D1352DCAF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9881"/>
            <a:ext cx="7777163" cy="424029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944C98-190E-24D1-1153-78D53435A385}"/>
              </a:ext>
            </a:extLst>
          </p:cNvPr>
          <p:cNvSpPr txBox="1"/>
          <p:nvPr/>
        </p:nvSpPr>
        <p:spPr>
          <a:xfrm>
            <a:off x="838200" y="5954530"/>
            <a:ext cx="60997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1" u="none" strike="noStrike" dirty="0">
                <a:solidFill>
                  <a:srgbClr val="0F1115"/>
                </a:solidFill>
                <a:effectLst/>
              </a:rPr>
              <a:t>Source: Created by the author</a:t>
            </a:r>
            <a:endParaRPr lang="en-TJ" i="1" dirty="0"/>
          </a:p>
        </p:txBody>
      </p:sp>
    </p:spTree>
    <p:extLst>
      <p:ext uri="{BB962C8B-B14F-4D97-AF65-F5344CB8AC3E}">
        <p14:creationId xmlns:p14="http://schemas.microsoft.com/office/powerpoint/2010/main" val="140797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Winners and Losers from Migration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Host country: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lvl="1" algn="l"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Winners: Firms (lower labor costs), complementary workers</a:t>
            </a:r>
          </a:p>
          <a:p>
            <a:pPr lvl="1" algn="l"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Losers: Competing domestic workers (wage ↓)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Source country: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lvl="1" algn="l"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Winners: Remittances, returning migrants with skills</a:t>
            </a:r>
          </a:p>
          <a:p>
            <a:pPr lvl="1" algn="l">
              <a:buFont typeface="Wingdings" pitchFamily="2" charset="2"/>
              <a:buChar char="ü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Losers: Labor shortage, brain drain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1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Brain-drain vs. Brain-gain</a:t>
            </a:r>
            <a:endParaRPr lang="ru-RU" sz="72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Brain drain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Loss of skilled workers (doctors, engineers) from poor countries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Brain gain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Diaspora networks send back knowledge, investment, and trade links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effectLst/>
                <a:latin typeface="quote-cjk-patch"/>
              </a:rPr>
              <a:t>Exam focus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The “new economics of migration” – remittances reduce poverty more than aid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20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1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+mn-lt"/>
              </a:rPr>
              <a:t>Policy &amp; Restrictions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Immigration quotas, skill-based points systems (Canada, Australia)</a:t>
            </a:r>
          </a:p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Guest worker programs (Gulf States, EU Blue Card)</a:t>
            </a:r>
          </a:p>
          <a:p>
            <a:pPr algn="l"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C00000"/>
                </a:solidFill>
                <a:effectLst/>
                <a:latin typeface="quote-cjk-patch"/>
              </a:rPr>
              <a:t>Economic impact of restrictions:</a:t>
            </a:r>
            <a:r>
              <a:rPr lang="en-US" b="0" i="0" u="none" strike="noStrike" dirty="0">
                <a:solidFill>
                  <a:srgbClr val="C00000"/>
                </a:solidFill>
                <a:effectLst/>
                <a:latin typeface="quote-cjk-patch"/>
              </a:rPr>
              <a:t> 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Creates inefficiency, underground labor markets, misallocation of talent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116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400" b="1" i="0" u="none" strike="noStrike" dirty="0">
                <a:solidFill>
                  <a:srgbClr val="0F1115"/>
                </a:solidFill>
                <a:effectLst/>
                <a:latin typeface="+mn-lt"/>
              </a:rPr>
              <a:t>Exam Questions – Labor Mobility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marL="533400" indent="-444500" algn="l">
              <a:lnSpc>
                <a:spcPct val="150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Show wage convergence using supply-demand graphs.</a:t>
            </a:r>
          </a:p>
          <a:p>
            <a:pPr marL="533400" indent="-444500" algn="l">
              <a:lnSpc>
                <a:spcPct val="150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Explain why migration benefits global GDP but creates winners/losers.</a:t>
            </a:r>
          </a:p>
          <a:p>
            <a:pPr marL="533400" indent="-444500" algn="l">
              <a:lnSpc>
                <a:spcPct val="150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Define brain drain and give one real-world example.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20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873786"/>
          </a:xfrm>
        </p:spPr>
        <p:txBody>
          <a:bodyPr>
            <a:noAutofit/>
          </a:bodyPr>
          <a:lstStyle/>
          <a:p>
            <a:pPr algn="l"/>
            <a:r>
              <a:rPr lang="en-US" sz="32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PART III: 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FOREIGN DIRECT INVESTMENT (FDI) 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200" b="1" i="1" u="none" strike="noStrike" dirty="0">
                <a:solidFill>
                  <a:srgbClr val="0F1115"/>
                </a:solidFill>
                <a:effectLst/>
                <a:latin typeface="quote-cjk-patch"/>
              </a:rPr>
              <a:t>FDI vs. Portfolio Investment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51463"/>
            <a:ext cx="7502236" cy="4031536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FDI: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Investment to acquire lasting interest (≥10% ownership) and control in a foreign firm</a:t>
            </a:r>
          </a:p>
          <a:p>
            <a:pPr marL="914400" lvl="1" indent="-457200" algn="l">
              <a:lnSpc>
                <a:spcPct val="150000"/>
              </a:lnSpc>
              <a:buFont typeface="+mj-lt"/>
              <a:buAutoNum type="alphaLcParenR"/>
            </a:pP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Greenfield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build new factory</a:t>
            </a:r>
          </a:p>
          <a:p>
            <a:pPr marL="914400" lvl="1" indent="-457200" algn="l">
              <a:lnSpc>
                <a:spcPct val="150000"/>
              </a:lnSpc>
              <a:buFont typeface="+mj-lt"/>
              <a:buAutoNum type="alphaLcParenR"/>
            </a:pP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Brownfield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acquire or merge with existing firm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Portfolio investment: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Purchase of stocks/bonds without control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649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863" y="629576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Motivations for FDI</a:t>
            </a:r>
            <a:endParaRPr lang="ru-RU" sz="7200" dirty="0">
              <a:latin typeface="+mn-l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D7EEC29-EC88-274D-7AA0-3EFC66C01C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7455236"/>
              </p:ext>
            </p:extLst>
          </p:nvPr>
        </p:nvGraphicFramePr>
        <p:xfrm>
          <a:off x="960864" y="1451287"/>
          <a:ext cx="782629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73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5761" y="875001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Horizontal vs. Vertical FDI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29161"/>
            <a:ext cx="7502236" cy="4053838"/>
          </a:xfrm>
        </p:spPr>
        <p:txBody>
          <a:bodyPr/>
          <a:lstStyle/>
          <a:p>
            <a:pPr marL="533400" indent="-48895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Horizontal FDI: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Same production activities in multiple countries (e.g., Toyota makes cars in US &amp; Japan) –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market seeking</a:t>
            </a:r>
          </a:p>
          <a:p>
            <a:pPr marL="533400" indent="-488950" algn="l">
              <a:buClr>
                <a:srgbClr val="FF0000"/>
              </a:buClr>
              <a:buFont typeface="Wingdings" pitchFamily="2" charset="2"/>
              <a:buChar char="Ø"/>
            </a:pP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marL="533400" indent="-48895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Vertical FDI:</a:t>
            </a:r>
            <a:r>
              <a:rPr lang="en-US" b="0" i="0" u="none" strike="noStrike" dirty="0">
                <a:solidFill>
                  <a:srgbClr val="0070C0"/>
                </a:solidFill>
                <a:effectLst/>
                <a:latin typeface="quote-cjk-patch"/>
              </a:rPr>
              <a:t> 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Different stages of production across countries (e.g., US designs chips, Taiwan fabricates) –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efficiency seeking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48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OLI Eclectic Paradigm (Dunning) – Exam Favorite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marL="444500" indent="-40005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wnership advantage (firm-specific asset: tech, brand)</a:t>
            </a:r>
          </a:p>
          <a:p>
            <a:pPr marL="444500" indent="-40005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L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ocation advantage (host country: labor, infrastructure, policy)</a:t>
            </a:r>
          </a:p>
          <a:p>
            <a:pPr marL="444500" indent="-40005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Internalisation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advantage (keep within the firm rather than license)</a:t>
            </a:r>
          </a:p>
          <a:p>
            <a:pPr marL="444500" indent="-40005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FDI occurs only when </a:t>
            </a: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O + L + I </a:t>
            </a: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are present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.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396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Effects of FDI on Host &amp; Home Countries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DAB63B7-9CFC-C9B8-0B90-47D878B78C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3569443"/>
              </p:ext>
            </p:extLst>
          </p:nvPr>
        </p:nvGraphicFramePr>
        <p:xfrm>
          <a:off x="838200" y="1686990"/>
          <a:ext cx="7844219" cy="458484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27663">
                  <a:extLst>
                    <a:ext uri="{9D8B030D-6E8A-4147-A177-3AD203B41FA5}">
                      <a16:colId xmlns:a16="http://schemas.microsoft.com/office/drawing/2014/main" val="665640003"/>
                    </a:ext>
                  </a:extLst>
                </a:gridCol>
                <a:gridCol w="3137166">
                  <a:extLst>
                    <a:ext uri="{9D8B030D-6E8A-4147-A177-3AD203B41FA5}">
                      <a16:colId xmlns:a16="http://schemas.microsoft.com/office/drawing/2014/main" val="1286491547"/>
                    </a:ext>
                  </a:extLst>
                </a:gridCol>
                <a:gridCol w="2679390">
                  <a:extLst>
                    <a:ext uri="{9D8B030D-6E8A-4147-A177-3AD203B41FA5}">
                      <a16:colId xmlns:a16="http://schemas.microsoft.com/office/drawing/2014/main" val="336902665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800" b="1" dirty="0"/>
                        <a:t>Country Type</a:t>
                      </a:r>
                    </a:p>
                  </a:txBody>
                  <a:tcPr marL="65239" marR="65239" marT="32620" marB="32620" anchor="ctr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Core Benefits (Pros)</a:t>
                      </a:r>
                    </a:p>
                  </a:txBody>
                  <a:tcPr marL="65239" marR="65239" marT="32620" marB="3262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Core Costs (Cons)</a:t>
                      </a:r>
                    </a:p>
                  </a:txBody>
                  <a:tcPr marL="65239" marR="65239" marT="32620" marB="3262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051467"/>
                  </a:ext>
                </a:extLst>
              </a:tr>
              <a:tr h="1043830">
                <a:tc>
                  <a:txBody>
                    <a:bodyPr/>
                    <a:lstStyle/>
                    <a:p>
                      <a:r>
                        <a:rPr lang="en-US" sz="1800" b="1" dirty="0"/>
                        <a:t>Host Country</a:t>
                      </a:r>
                      <a:r>
                        <a:rPr lang="en-US" sz="1800" dirty="0"/>
                        <a:t> (Recipient)</a:t>
                      </a:r>
                    </a:p>
                  </a:txBody>
                  <a:tcPr marL="65239" marR="65239" marT="32620" marB="32620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• Technology &amp; Capital Inflow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Job Creation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Spillover Efficiency</a:t>
                      </a:r>
                    </a:p>
                  </a:txBody>
                  <a:tcPr marL="65239" marR="65239" marT="32620" marB="3262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• Crowding out local firms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Profit repatriation outflow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Potential loss of sovereignty</a:t>
                      </a:r>
                    </a:p>
                  </a:txBody>
                  <a:tcPr marL="65239" marR="65239" marT="32620" marB="3262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533591"/>
                  </a:ext>
                </a:extLst>
              </a:tr>
              <a:tr h="1043830">
                <a:tc>
                  <a:txBody>
                    <a:bodyPr/>
                    <a:lstStyle/>
                    <a:p>
                      <a:r>
                        <a:rPr lang="en-US" sz="1800" b="1" dirty="0"/>
                        <a:t>Home Country</a:t>
                      </a:r>
                      <a:r>
                        <a:rPr lang="en-US" sz="1800" dirty="0"/>
                        <a:t> (Investor)</a:t>
                      </a:r>
                    </a:p>
                  </a:txBody>
                  <a:tcPr marL="65239" marR="65239" marT="32620" marB="32620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• Profit &amp; Dividend Repatriation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Lower-cost inputs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Reverse technology learning</a:t>
                      </a:r>
                    </a:p>
                  </a:txBody>
                  <a:tcPr marL="65239" marR="65239" marT="32620" marB="3262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• Short-term capital outflow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Domestic job displacement</a:t>
                      </a:r>
                    </a:p>
                    <a:p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• Forgone domestic investment</a:t>
                      </a:r>
                    </a:p>
                  </a:txBody>
                  <a:tcPr marL="65239" marR="65239" marT="32620" marB="3262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1416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689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Exam Questions – FDI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Distinguish horizontal vs. vertical FDI with an example.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Apply OLI framework to explain why </a:t>
            </a: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Tesla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builds a factory in Germany.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Discuss one positive and one negative effect of FDI for a developing country.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305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777008"/>
          </a:xfrm>
        </p:spPr>
        <p:txBody>
          <a:bodyPr>
            <a:normAutofit fontScale="90000"/>
          </a:bodyPr>
          <a:lstStyle/>
          <a:p>
            <a:r>
              <a:rPr lang="en-US" sz="32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PART IV: 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OUTSOURCING, OFFSHORING &amp; FRAGMENTATION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1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Definitions – Don’t Confuse!</a:t>
            </a:r>
            <a:endParaRPr lang="en-US" sz="3200" b="1" i="0" u="none" strike="noStrike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85951"/>
            <a:ext cx="7662864" cy="4225636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Outsourcing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Contracting tasks to an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external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firm (domestic or foreign)</a:t>
            </a:r>
          </a:p>
          <a:p>
            <a:pPr algn="l">
              <a:lnSpc>
                <a:spcPct val="150000"/>
              </a:lnSpc>
            </a:pP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Offshoring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Moving activities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abroad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(can be in-house subsidiary or outsourced)</a:t>
            </a:r>
          </a:p>
          <a:p>
            <a:pPr algn="l">
              <a:lnSpc>
                <a:spcPct val="150000"/>
              </a:lnSpc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point: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Outsourcing = make-or-buy decision; Offshoring = location decision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279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The Offshoring Decision – Cost vs. Risk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070C0"/>
                </a:solidFill>
                <a:effectLst/>
                <a:latin typeface="quote-cjk-patch"/>
              </a:rPr>
              <a:t>Benefits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Lower wages, taxes, regulations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070C0"/>
                </a:solidFill>
                <a:effectLst/>
                <a:latin typeface="quote-cjk-patch"/>
              </a:rPr>
              <a:t>Costs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Coordination, transport, intellectual property risk, political risk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Trade-off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Cheaper labor vs. longer supply chains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776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9344" y="981075"/>
            <a:ext cx="10515600" cy="650875"/>
          </a:xfrm>
        </p:spPr>
        <p:txBody>
          <a:bodyPr>
            <a:normAutofit fontScale="90000"/>
          </a:bodyPr>
          <a:lstStyle/>
          <a:p>
            <a:r>
              <a:rPr lang="en-US" sz="3200" b="1" i="0" u="none" strike="noStrike" dirty="0">
                <a:solidFill>
                  <a:srgbClr val="FF0000"/>
                </a:solidFill>
                <a:effectLst/>
                <a:latin typeface="+mn-lt"/>
              </a:rPr>
              <a:t>Figure 2. 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Global value chains: Deconstructed production process  </a:t>
            </a:r>
            <a:endParaRPr lang="ru-RU" sz="6600" dirty="0">
              <a:latin typeface="+mn-lt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14DB104-AC13-4204-6B8D-F196C13E1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9344" y="1631950"/>
            <a:ext cx="7100237" cy="435133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B8B0F6-EE0E-EA50-1FDA-42BFA7978D41}"/>
              </a:ext>
            </a:extLst>
          </p:cNvPr>
          <p:cNvSpPr txBox="1"/>
          <p:nvPr/>
        </p:nvSpPr>
        <p:spPr>
          <a:xfrm>
            <a:off x="1039344" y="5983288"/>
            <a:ext cx="6100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1" u="none" strike="noStrike" dirty="0">
                <a:solidFill>
                  <a:srgbClr val="0F1115"/>
                </a:solidFill>
                <a:effectLst/>
              </a:rPr>
              <a:t>Source: Created by the author</a:t>
            </a:r>
            <a:endParaRPr lang="en-TJ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FFAA78-1C48-B31A-EA51-64442634E2EE}"/>
              </a:ext>
            </a:extLst>
          </p:cNvPr>
          <p:cNvSpPr txBox="1"/>
          <p:nvPr/>
        </p:nvSpPr>
        <p:spPr>
          <a:xfrm>
            <a:off x="1039344" y="445183"/>
            <a:ext cx="610076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Fragmentation of Production</a:t>
            </a:r>
          </a:p>
        </p:txBody>
      </p:sp>
    </p:spTree>
    <p:extLst>
      <p:ext uri="{BB962C8B-B14F-4D97-AF65-F5344CB8AC3E}">
        <p14:creationId xmlns:p14="http://schemas.microsoft.com/office/powerpoint/2010/main" val="253386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Why Fragmentation Happens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Technological progress (ICT, container shipping)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Liberal trade &amp; investment policies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Wage differentials across countries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Modular design (products easily split into tasks)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17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 fontScale="90000"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in Tasks (Richard Baldwin, Grossman &amp; Rossi-</a:t>
            </a:r>
            <a:r>
              <a:rPr lang="en-US" sz="3200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Hansberg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905750" cy="4351338"/>
          </a:xfrm>
        </p:spPr>
        <p:txBody>
          <a:bodyPr>
            <a:norm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Old view: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Countries trade goods.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New view: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Countries trade tasks (value chain stages).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Example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Call centers, software coding, design, assembly – each "task" is traded globally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Implication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Tasks, not industries, define competitiveness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375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Real-World Examples of Fragmentation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1693" y="1674522"/>
            <a:ext cx="7948613" cy="4497677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Electronics: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Apple – design CA, chips Taiwan, assembly China, final sales global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0B0F0"/>
                </a:solidFill>
                <a:effectLst/>
                <a:latin typeface="quote-cjk-patch"/>
              </a:rPr>
              <a:t>Automotive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BMW – engines Germany, wiring Poland, assembly US &amp; China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Clothing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Design Italy, fabric China, sewing Bangladesh, labels Portugal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pic>
        <p:nvPicPr>
          <p:cNvPr id="5" name="Graphic 4" descr="Computer with solid fill">
            <a:extLst>
              <a:ext uri="{FF2B5EF4-FFF2-40B4-BE49-F238E27FC236}">
                <a16:creationId xmlns:a16="http://schemas.microsoft.com/office/drawing/2014/main" id="{08A104B2-EA46-14DF-A14C-3E092E4741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2987" y="1757360"/>
            <a:ext cx="914400" cy="914400"/>
          </a:xfrm>
          <a:prstGeom prst="rect">
            <a:avLst/>
          </a:prstGeom>
        </p:spPr>
      </p:pic>
      <p:pic>
        <p:nvPicPr>
          <p:cNvPr id="7" name="Graphic 6" descr="Car with solid fill">
            <a:extLst>
              <a:ext uri="{FF2B5EF4-FFF2-40B4-BE49-F238E27FC236}">
                <a16:creationId xmlns:a16="http://schemas.microsoft.com/office/drawing/2014/main" id="{F38D4E29-30B1-E5E9-F3BB-32E765C235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42987" y="2914648"/>
            <a:ext cx="914400" cy="914400"/>
          </a:xfrm>
          <a:prstGeom prst="rect">
            <a:avLst/>
          </a:prstGeom>
        </p:spPr>
      </p:pic>
      <p:pic>
        <p:nvPicPr>
          <p:cNvPr id="9" name="Graphic 8" descr="Shirt with solid fill">
            <a:extLst>
              <a:ext uri="{FF2B5EF4-FFF2-40B4-BE49-F238E27FC236}">
                <a16:creationId xmlns:a16="http://schemas.microsoft.com/office/drawing/2014/main" id="{9F56CAAC-764E-5935-EF39-87B017B36C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42987" y="431482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2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Risks of Fragmented GVCs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631661"/>
            <a:ext cx="7720013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Supply chain disruptions (</a:t>
            </a:r>
            <a:r>
              <a:rPr lang="en-US" b="1" i="0" u="none" strike="noStrike" dirty="0">
                <a:solidFill>
                  <a:srgbClr val="C00000"/>
                </a:solidFill>
                <a:effectLst/>
                <a:latin typeface="quote-cjk-patch"/>
              </a:rPr>
              <a:t>COVID-19, Suez Canal blockage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Geopolitical tensions (</a:t>
            </a:r>
            <a:r>
              <a:rPr lang="en-US" b="1" i="0" u="none" strike="noStrike" dirty="0">
                <a:solidFill>
                  <a:srgbClr val="0070C0"/>
                </a:solidFill>
                <a:effectLst/>
                <a:latin typeface="quote-cjk-patch"/>
              </a:rPr>
              <a:t>US-China decoupling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Loss of domestic industrial base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Response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Reshoring, nearshoring, friend-shoring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639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Exam Questions – Outsourcing &amp; Fragmentation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marL="514350" indent="-514350" algn="l">
              <a:lnSpc>
                <a:spcPct val="150000"/>
              </a:lnSpc>
              <a:buSzPct val="103000"/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Differentiate offshoring from outsourcing using real firms.</a:t>
            </a:r>
          </a:p>
          <a:p>
            <a:pPr marL="514350" indent="-514350" algn="l">
              <a:lnSpc>
                <a:spcPct val="150000"/>
              </a:lnSpc>
              <a:buSzPct val="103000"/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Explain how fragmentation changes the pattern of trade.</a:t>
            </a:r>
          </a:p>
          <a:p>
            <a:pPr marL="514350" indent="-514350" algn="l">
              <a:lnSpc>
                <a:spcPct val="150000"/>
              </a:lnSpc>
              <a:buSzPct val="103000"/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Draw a fragmented production chain and label each country’s task.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025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3"/>
            <a:ext cx="10515600" cy="1005465"/>
          </a:xfrm>
        </p:spPr>
        <p:txBody>
          <a:bodyPr>
            <a:noAutofit/>
          </a:bodyPr>
          <a:lstStyle/>
          <a:p>
            <a:pPr algn="l"/>
            <a:r>
              <a:rPr lang="en-US" sz="33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PART V: </a:t>
            </a: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SYNTHESIS &amp; EXAM PREPARATION</a:t>
            </a:r>
            <a:b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Connecting All Concepts – The Big Picture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31674"/>
            <a:ext cx="7502236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Labor mobility supplies workers to GVC nodes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FDI provides capital &amp; control to build offshore facilities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Outsourcing/offshoring operationalize fragmentation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in tasks is the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unit of analysis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for GVCs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554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Review Table – Key Terms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FE934B4-635C-803B-3863-6B4F8C6874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989286"/>
              </p:ext>
            </p:extLst>
          </p:nvPr>
        </p:nvGraphicFramePr>
        <p:xfrm>
          <a:off x="965200" y="1650207"/>
          <a:ext cx="7162800" cy="388620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387600">
                  <a:extLst>
                    <a:ext uri="{9D8B030D-6E8A-4147-A177-3AD203B41FA5}">
                      <a16:colId xmlns:a16="http://schemas.microsoft.com/office/drawing/2014/main" val="1214318291"/>
                    </a:ext>
                  </a:extLst>
                </a:gridCol>
                <a:gridCol w="2387600">
                  <a:extLst>
                    <a:ext uri="{9D8B030D-6E8A-4147-A177-3AD203B41FA5}">
                      <a16:colId xmlns:a16="http://schemas.microsoft.com/office/drawing/2014/main" val="1044113225"/>
                    </a:ext>
                  </a:extLst>
                </a:gridCol>
                <a:gridCol w="2387600">
                  <a:extLst>
                    <a:ext uri="{9D8B030D-6E8A-4147-A177-3AD203B41FA5}">
                      <a16:colId xmlns:a16="http://schemas.microsoft.com/office/drawing/2014/main" val="1929432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effectLst/>
                        </a:rPr>
                        <a:t>Term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effectLst/>
                        </a:rPr>
                        <a:t>Definition</a:t>
                      </a: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effectLst/>
                        </a:rPr>
                        <a:t>Example</a:t>
                      </a:r>
                    </a:p>
                  </a:txBody>
                  <a:tcPr marL="152400" marR="152400" marT="95250" marB="95250" anchor="ctr"/>
                </a:tc>
                <a:extLst>
                  <a:ext uri="{0D108BD9-81ED-4DB2-BD59-A6C34878D82A}">
                    <a16:rowId xmlns:a16="http://schemas.microsoft.com/office/drawing/2014/main" val="41867127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Labor mobility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Workers cross borders</a:t>
                      </a: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Mexican farmworkers in US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1547369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FDI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Control investment abroad</a:t>
                      </a: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Toyota plant in Kentucky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146379039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Offshoring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Move activity abroad</a:t>
                      </a: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Call center to India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3801199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Fragmentation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Split production stages</a:t>
                      </a: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iPhone supply chain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2913046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Trade in tasks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Buy/sell value chain steps</a:t>
                      </a: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US design, China assembly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364221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035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Possible Diagrams for Exam (Draw These!)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799" y="1652009"/>
            <a:ext cx="7834313" cy="4351338"/>
          </a:xfrm>
        </p:spPr>
        <p:txBody>
          <a:bodyPr>
            <a:normAutofit fontScale="77500" lnSpcReduction="20000"/>
          </a:bodyPr>
          <a:lstStyle/>
          <a:p>
            <a:pPr marL="541338" indent="-442913" algn="l">
              <a:lnSpc>
                <a:spcPct val="150000"/>
              </a:lnSpc>
              <a:buFont typeface="+mj-lt"/>
              <a:buAutoNum type="arabicPeriod"/>
            </a:pP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Labor migration:</a:t>
            </a:r>
            <a:r>
              <a:rPr lang="en-US" sz="33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Two-country wage convergence graph</a:t>
            </a:r>
          </a:p>
          <a:p>
            <a:pPr marL="541338" indent="-442913" algn="l">
              <a:lnSpc>
                <a:spcPct val="150000"/>
              </a:lnSpc>
              <a:buFont typeface="+mj-lt"/>
              <a:buAutoNum type="arabicPeriod"/>
            </a:pP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FDI:</a:t>
            </a:r>
            <a:r>
              <a:rPr lang="en-US" sz="33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OLI triangle (Ownership, Location, Internalization)</a:t>
            </a:r>
          </a:p>
          <a:p>
            <a:pPr marL="541338" indent="-442913" algn="l">
              <a:lnSpc>
                <a:spcPct val="150000"/>
              </a:lnSpc>
              <a:buFont typeface="+mj-lt"/>
              <a:buAutoNum type="arabicPeriod"/>
            </a:pP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Fragmentation:</a:t>
            </a:r>
            <a:r>
              <a:rPr lang="en-US" sz="33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Smiley curve (value added per stage)</a:t>
            </a:r>
          </a:p>
          <a:p>
            <a:pPr marL="541338" indent="-442913" algn="l">
              <a:lnSpc>
                <a:spcPct val="150000"/>
              </a:lnSpc>
              <a:buFont typeface="+mj-lt"/>
              <a:buAutoNum type="arabicPeriod"/>
            </a:pPr>
            <a:r>
              <a:rPr lang="en-US" sz="33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in tasks:</a:t>
            </a:r>
            <a:r>
              <a:rPr lang="en-US" sz="33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Task trade vs. goods trade comparison table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472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Sample Short Answer Question 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631661"/>
            <a:ext cx="8005763" cy="4351338"/>
          </a:xfrm>
        </p:spPr>
        <p:txBody>
          <a:bodyPr>
            <a:normAutofit fontScale="925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Question: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“Using the OLI paradigm, explain why a pharmaceutical company from Switzerland opens an R&amp;D center in the US and a manufacturing plant in Vietnam.”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/>
            </a:r>
            <a:b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 answer structure: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marL="227013" indent="0" algn="l">
              <a:lnSpc>
                <a:spcPct val="100000"/>
              </a:lnSpc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O: proprietary drug patents</a:t>
            </a:r>
          </a:p>
          <a:p>
            <a:pPr marL="227013" indent="0" algn="l">
              <a:lnSpc>
                <a:spcPct val="100000"/>
              </a:lnSpc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 (US): skilled scientists, IP protection</a:t>
            </a:r>
          </a:p>
          <a:p>
            <a:pPr marL="227013" indent="0" algn="l">
              <a:lnSpc>
                <a:spcPct val="100000"/>
              </a:lnSpc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 (Vietnam): low-cost labor, less regulation</a:t>
            </a:r>
          </a:p>
          <a:p>
            <a:pPr marL="227013" indent="0" algn="l">
              <a:lnSpc>
                <a:spcPct val="100000"/>
              </a:lnSpc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I: internalize to protect formula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630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Sample Short Answer Question 2</a:t>
            </a:r>
            <a:endParaRPr lang="ru-RU" sz="166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/>
            <a:r>
              <a:rPr lang="en-US" sz="2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Question:</a:t>
            </a:r>
            <a:r>
              <a:rPr lang="en-US" sz="26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“How does fragmentation of production affect the demand for high-skilled vs. low-skilled labor in developed countries?”</a:t>
            </a:r>
            <a:br>
              <a:rPr lang="en-US" sz="26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US" sz="2600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/>
            <a:r>
              <a:rPr lang="en-US" sz="2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 answer:</a:t>
            </a:r>
            <a:endParaRPr lang="en-US" sz="2600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Wingdings" pitchFamily="2" charset="2"/>
              <a:buChar char="Ø"/>
            </a:pPr>
            <a:r>
              <a:rPr lang="en-US" sz="26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High-skilled: gains (design, marketing, logistics stay home)</a:t>
            </a:r>
          </a:p>
          <a:p>
            <a:pPr algn="l">
              <a:buFont typeface="Wingdings" pitchFamily="2" charset="2"/>
              <a:buChar char="Ø"/>
            </a:pPr>
            <a:r>
              <a:rPr lang="en-US" sz="26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Low-skilled: losses (assembly tasks move abroad)</a:t>
            </a:r>
          </a:p>
          <a:p>
            <a:pPr algn="l">
              <a:buFont typeface="Wingdings" pitchFamily="2" charset="2"/>
              <a:buChar char="Ø"/>
            </a:pPr>
            <a:r>
              <a:rPr lang="en-US" sz="26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Implication: Wage inequality rises unless retraining occurs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63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Sample Essay Outline (Exam)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Topic: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“Global value chains have made factor mobility more important than ever.” </a:t>
            </a: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Agree or disagree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?</a:t>
            </a:r>
          </a:p>
          <a:p>
            <a:pPr marL="498475" indent="-357188"/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Intro – define GVCs &amp; factor mobility</a:t>
            </a:r>
          </a:p>
          <a:p>
            <a:pPr marL="498475" indent="-357188"/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Body para 1 – Labor mobility supplies workers to GVC hubs</a:t>
            </a:r>
          </a:p>
          <a:p>
            <a:pPr marL="498475" indent="-357188"/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Body para 2 – FDI funds fragmentation</a:t>
            </a:r>
          </a:p>
          <a:p>
            <a:pPr marL="498475" indent="-357188"/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Body para 3 – Offshoring depends on capital/labor movement</a:t>
            </a:r>
          </a:p>
          <a:p>
            <a:pPr marL="498475" indent="-357188"/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Counterargument – Digital tasks need less physical mobility</a:t>
            </a:r>
          </a:p>
          <a:p>
            <a:pPr marL="498475" indent="-357188"/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Conclusion – Agree, but digital GVCs reduce labor mobility need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611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Common Mistakes to Avoid (Exam)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631661"/>
            <a:ext cx="7777163" cy="4351338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Confusing outsourcing (external) with offshoring (abroad)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Forgetting that FDI implies control (≠ portfolio investment)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Thinking migration only harms host countries (ignores complementarity)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Treating trade in tasks as same as trade in goods – different value drivers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Study Tips for Midterm II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Draw diagrams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for labor mobility &amp; FDI at least 3 times each</a:t>
            </a:r>
          </a:p>
          <a:p>
            <a:pPr algn="l"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Memorize OLI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+ one example per letter</a:t>
            </a:r>
          </a:p>
          <a:p>
            <a:pPr algn="l"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Learn one real GVC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(Apple, Toyota, Zara) inside out</a:t>
            </a:r>
          </a:p>
          <a:p>
            <a:pPr algn="l">
              <a:buFont typeface="Wingdings" pitchFamily="2" charset="2"/>
              <a:buChar char="§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Practice defining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key terms in one sentence each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577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pPr algn="l" rtl="0"/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Practice Multiple-Choice Questions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4533900" cy="3381993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Which is an example of horizontal FDI?</a:t>
            </a:r>
          </a:p>
          <a:p>
            <a:pPr marL="55563" indent="400050">
              <a:buNone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/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a) US firm mines copper in Chile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b) German carmaker builds same model in China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c) UK bank hires Indian call center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d) France buys bonds in Japan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1" i="1" u="none" strike="noStrike" dirty="0">
                <a:solidFill>
                  <a:srgbClr val="0F1115"/>
                </a:solidFill>
                <a:effectLst/>
                <a:latin typeface="quote-cjk-patch"/>
              </a:rPr>
              <a:t>Answer: B</a:t>
            </a:r>
            <a:endParaRPr lang="en-US" sz="2400" b="1" i="0" u="none" strike="noStrike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D5825C-89C7-49EA-AB0E-E48335CC7943}"/>
              </a:ext>
            </a:extLst>
          </p:cNvPr>
          <p:cNvSpPr txBox="1"/>
          <p:nvPr/>
        </p:nvSpPr>
        <p:spPr>
          <a:xfrm>
            <a:off x="5729287" y="1597335"/>
            <a:ext cx="3943351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Fragmentation of production is most directly enabled by:</a:t>
            </a:r>
          </a:p>
          <a:p>
            <a:pPr algn="l"/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/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a) High trade tariffs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b) Falling communication costs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c) Labor unions</a:t>
            </a:r>
            <a:b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d) Currency controls</a:t>
            </a:r>
          </a:p>
          <a:p>
            <a:pPr algn="l"/>
            <a:r>
              <a:rPr lang="en-US" sz="2400" b="1" i="1" u="none" strike="noStrike" dirty="0">
                <a:solidFill>
                  <a:srgbClr val="0F1115"/>
                </a:solidFill>
                <a:effectLst/>
                <a:latin typeface="quote-cjk-patch"/>
              </a:rPr>
              <a:t>Answer: B</a:t>
            </a:r>
            <a:endParaRPr lang="en-US" sz="2400" b="1" i="0" u="none" strike="noStrike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45443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40315"/>
            <a:ext cx="10515600" cy="650875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References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91190"/>
            <a:ext cx="8605838" cy="532649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Bhagwati, J. N. (1984). Splintering and disembodiment of services and developing nations.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The World Economy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7(2), 133–144.</a:t>
            </a:r>
          </a:p>
          <a:p>
            <a:pPr>
              <a:lnSpc>
                <a:spcPct val="120000"/>
              </a:lnSpc>
            </a:pPr>
            <a:r>
              <a:rPr lang="en-US" sz="2400" i="0" u="none" strike="noStrike" dirty="0" err="1">
                <a:solidFill>
                  <a:srgbClr val="0F1115"/>
                </a:solidFill>
                <a:effectLst/>
              </a:rPr>
              <a:t>Blomström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M., &amp; </a:t>
            </a:r>
            <a:r>
              <a:rPr lang="en-US" sz="2400" i="0" u="none" strike="noStrike" dirty="0" err="1">
                <a:solidFill>
                  <a:srgbClr val="0F1115"/>
                </a:solidFill>
                <a:effectLst/>
              </a:rPr>
              <a:t>Kokko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A. (1998). Multinational corporations and spillovers.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Journal of Economic Surveys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12(3), 247–277.</a:t>
            </a:r>
            <a:endParaRPr lang="en-US" sz="2400" dirty="0">
              <a:solidFill>
                <a:srgbClr val="0F1115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400" i="0" u="none" strike="noStrike" dirty="0" err="1">
                <a:solidFill>
                  <a:srgbClr val="0F1115"/>
                </a:solidFill>
                <a:effectLst/>
              </a:rPr>
              <a:t>Borjas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G. J. (2014).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Immigration Economics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. Harvard University Press.</a:t>
            </a:r>
          </a:p>
          <a:p>
            <a:pPr>
              <a:lnSpc>
                <a:spcPct val="120000"/>
              </a:lnSpc>
            </a:pP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Dunning, J. H. (2000). The eclectic paradigm as an envelope for economic and business theories of MNE activity.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International Business Review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9(2), 163–190.</a:t>
            </a:r>
          </a:p>
          <a:p>
            <a:pPr>
              <a:lnSpc>
                <a:spcPct val="120000"/>
              </a:lnSpc>
            </a:pPr>
            <a:r>
              <a:rPr lang="en-US" sz="2400" i="0" u="none" strike="noStrike" dirty="0" err="1">
                <a:solidFill>
                  <a:srgbClr val="0F1115"/>
                </a:solidFill>
                <a:effectLst/>
              </a:rPr>
              <a:t>Feenstra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R. C. (1998). Integration of trade and disintegration of production in the global economy.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Journal of Economic Perspectives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12(4), 31–50.</a:t>
            </a:r>
          </a:p>
          <a:p>
            <a:pPr>
              <a:lnSpc>
                <a:spcPct val="120000"/>
              </a:lnSpc>
            </a:pP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Grossman, G. M., &amp; Rossi-</a:t>
            </a:r>
            <a:r>
              <a:rPr lang="en-US" sz="2400" i="0" u="none" strike="noStrike" dirty="0" err="1">
                <a:solidFill>
                  <a:srgbClr val="0F1115"/>
                </a:solidFill>
                <a:effectLst/>
              </a:rPr>
              <a:t>Hansberg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E. (2008). Trading tasks: A simple theory of offshoring.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American Economic Review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, 98(5), 1978–1997.</a:t>
            </a:r>
          </a:p>
          <a:p>
            <a:pPr>
              <a:lnSpc>
                <a:spcPct val="120000"/>
              </a:lnSpc>
            </a:pP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World Bank. (2020). </a:t>
            </a:r>
            <a:r>
              <a:rPr lang="en-US" sz="2400" i="1" u="none" strike="noStrike" dirty="0">
                <a:solidFill>
                  <a:srgbClr val="0F1115"/>
                </a:solidFill>
                <a:effectLst/>
              </a:rPr>
              <a:t>World Development Report 2020: Trading for Development in the Age of Global Value Chains</a:t>
            </a:r>
            <a:r>
              <a:rPr lang="en-US" sz="2400" i="0" u="none" strike="noStrike" dirty="0">
                <a:solidFill>
                  <a:srgbClr val="0F1115"/>
                </a:solidFill>
                <a:effectLst/>
              </a:rPr>
              <a:t>. World Bank Group.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50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0175" y="2753359"/>
            <a:ext cx="9486899" cy="909003"/>
          </a:xfrm>
        </p:spPr>
        <p:txBody>
          <a:bodyPr>
            <a:normAutofit fontScale="90000"/>
          </a:bodyPr>
          <a:lstStyle/>
          <a:p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Good luck on Midterm Exam II!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1207</TotalTime>
  <Words>989</Words>
  <Application>Microsoft Office PowerPoint</Application>
  <PresentationFormat>Широкоэкранный</PresentationFormat>
  <Paragraphs>222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9" baseType="lpstr">
      <vt:lpstr>맑은 고딕</vt:lpstr>
      <vt:lpstr>SimSun</vt:lpstr>
      <vt:lpstr>Arial</vt:lpstr>
      <vt:lpstr>Calibri</vt:lpstr>
      <vt:lpstr>Calibri Light</vt:lpstr>
      <vt:lpstr>Courier New</vt:lpstr>
      <vt:lpstr>quote-cjk-patch</vt:lpstr>
      <vt:lpstr>-webkit-standard</vt:lpstr>
      <vt:lpstr>Wingdings</vt:lpstr>
      <vt:lpstr>Тема Office</vt:lpstr>
      <vt:lpstr>International Trade and Policy</vt:lpstr>
      <vt:lpstr>Midterm Exam II – What to Expect</vt:lpstr>
      <vt:lpstr>Key Concept – Global Value Chains (GVCs)</vt:lpstr>
      <vt:lpstr>Key Concept – Global Value Chains (GVCs)</vt:lpstr>
      <vt:lpstr>Exam Tip – Connecting Factor Mobility to GVCs</vt:lpstr>
      <vt:lpstr>PART II: INTERNATIONAL LABOR MOBILITY &amp; MIGRATION International Labor Mobility – Basics Case Study 1 – FDI in Tajikistan: The Rise of China</vt:lpstr>
      <vt:lpstr>Case Study 1 – FDI in Tajikistan: Sectors &amp; Mechanisms</vt:lpstr>
      <vt:lpstr>Case Study 2 – Migration from Tajikistan: Scale &amp; Dependency</vt:lpstr>
      <vt:lpstr>PART IV: INTERNATIONAL LABOR MOBILITY &amp; MIGRATION International Labor Mobility – Basics</vt:lpstr>
      <vt:lpstr>Figure. 1: Economic Effects – A Simple Model</vt:lpstr>
      <vt:lpstr>Winners and Losers from Migration</vt:lpstr>
      <vt:lpstr>Brain-drain vs. Brain-gain</vt:lpstr>
      <vt:lpstr> Policy &amp; Restrictions</vt:lpstr>
      <vt:lpstr>Exam Questions – Labor Mobility</vt:lpstr>
      <vt:lpstr>PART III: FOREIGN DIRECT INVESTMENT (FDI)  FDI vs. Portfolio Investment</vt:lpstr>
      <vt:lpstr>Motivations for FDI</vt:lpstr>
      <vt:lpstr>Horizontal vs. Vertical FDI</vt:lpstr>
      <vt:lpstr>OLI Eclectic Paradigm (Dunning) – Exam Favorite</vt:lpstr>
      <vt:lpstr>Effects of FDI on Host &amp; Home Countries</vt:lpstr>
      <vt:lpstr>Exam Questions – FDI</vt:lpstr>
      <vt:lpstr>PART IV: OUTSOURCING, OFFSHORING &amp; FRAGMENTATION Key Definitions – Don’t Confuse!</vt:lpstr>
      <vt:lpstr>The Offshoring Decision – Cost vs. Risk</vt:lpstr>
      <vt:lpstr>Figure 2. Global value chains: Deconstructed production process  </vt:lpstr>
      <vt:lpstr>Why Fragmentation Happens</vt:lpstr>
      <vt:lpstr>Trade in Tasks (Richard Baldwin, Grossman &amp; Rossi-Hansberg)</vt:lpstr>
      <vt:lpstr>Real-World Examples of Fragmentation</vt:lpstr>
      <vt:lpstr>Risks of Fragmented GVCs</vt:lpstr>
      <vt:lpstr>Exam Questions – Outsourcing &amp; Fragmentation</vt:lpstr>
      <vt:lpstr>PART V: SYNTHESIS &amp; EXAM PREPARATION Connecting All Concepts – The Big Picture</vt:lpstr>
      <vt:lpstr>Review Table – Key Terms</vt:lpstr>
      <vt:lpstr>Possible Diagrams for Exam (Draw These!)</vt:lpstr>
      <vt:lpstr>Sample Short Answer Question 1</vt:lpstr>
      <vt:lpstr>Sample Short Answer Question 2</vt:lpstr>
      <vt:lpstr>Sample Essay Outline (Exam)</vt:lpstr>
      <vt:lpstr>Common Mistakes to Avoid (Exam)</vt:lpstr>
      <vt:lpstr>Study Tips for Midterm II</vt:lpstr>
      <vt:lpstr>Practice Multiple-Choice Questions</vt:lpstr>
      <vt:lpstr>References </vt:lpstr>
      <vt:lpstr>Good luck on Midterm Exam II!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 Abduvaliev</cp:lastModifiedBy>
  <cp:revision>55</cp:revision>
  <dcterms:created xsi:type="dcterms:W3CDTF">2026-04-08T09:08:22Z</dcterms:created>
  <dcterms:modified xsi:type="dcterms:W3CDTF">2026-05-18T08:58:22Z</dcterms:modified>
</cp:coreProperties>
</file>