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6" r:id="rId2"/>
    <p:sldId id="258" r:id="rId3"/>
    <p:sldId id="291" r:id="rId4"/>
    <p:sldId id="290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310" r:id="rId24"/>
    <p:sldId id="311" r:id="rId25"/>
    <p:sldId id="312" r:id="rId26"/>
    <p:sldId id="313" r:id="rId27"/>
    <p:sldId id="314" r:id="rId28"/>
    <p:sldId id="315" r:id="rId29"/>
    <p:sldId id="316" r:id="rId30"/>
    <p:sldId id="317" r:id="rId31"/>
    <p:sldId id="318" r:id="rId32"/>
    <p:sldId id="319" r:id="rId33"/>
    <p:sldId id="289" r:id="rId34"/>
    <p:sldId id="320" r:id="rId35"/>
    <p:sldId id="321" r:id="rId36"/>
    <p:sldId id="322" r:id="rId37"/>
    <p:sldId id="323" r:id="rId38"/>
    <p:sldId id="324" r:id="rId39"/>
    <p:sldId id="325" r:id="rId40"/>
    <p:sldId id="326" r:id="rId41"/>
    <p:sldId id="288" r:id="rId4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10" autoAdjust="0"/>
    <p:restoredTop sz="95103" autoAdjust="0"/>
  </p:normalViewPr>
  <p:slideViewPr>
    <p:cSldViewPr snapToGrid="0">
      <p:cViewPr varScale="1">
        <p:scale>
          <a:sx n="83" d="100"/>
          <a:sy n="83" d="100"/>
        </p:scale>
        <p:origin x="5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1FE8DA-0018-4E74-AB22-56E0220E7ED5}" type="datetimeFigureOut">
              <a:rPr lang="ru-RU" smtClean="0"/>
              <a:t>22.05.2026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A6FE74-217E-4111-98C5-79974013B1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597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22.05.2026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694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22.05.2026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910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22.05.2026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963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22.05.2026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796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22.05.2026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463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22.05.2026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322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22.05.2026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3515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22.05.2026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821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22.05.2026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622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22.05.2026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457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45A6A-705B-44EC-858A-AFF2DCDF3D20}" type="datetimeFigureOut">
              <a:rPr lang="ru-RU" smtClean="0"/>
              <a:t>22.05.2026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636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45A6A-705B-44EC-858A-AFF2DCDF3D20}" type="datetimeFigureOut">
              <a:rPr lang="ru-RU" smtClean="0"/>
              <a:t>22.05.2026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FA200-7661-4625-8ABC-F377DD5FE6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862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2176" y="1122363"/>
            <a:ext cx="11224009" cy="1580644"/>
          </a:xfrm>
        </p:spPr>
        <p:txBody>
          <a:bodyPr>
            <a:noAutofit/>
          </a:bodyPr>
          <a:lstStyle/>
          <a:p>
            <a:r>
              <a:rPr lang="en-US" sz="5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 Trade and Policy</a:t>
            </a:r>
            <a:endParaRPr lang="ru-RU" sz="54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73309" y="3024553"/>
            <a:ext cx="79817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altLang="ko-KR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WEEK 11 – </a:t>
            </a:r>
            <a:r>
              <a:rPr lang="en-US" sz="3600" b="1" dirty="0">
                <a:solidFill>
                  <a:srgbClr val="0070C0"/>
                </a:solidFill>
              </a:rPr>
              <a:t>International Institutions and Trade Governance</a:t>
            </a:r>
            <a:endParaRPr lang="ko-KR" altLang="en-US" sz="3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68581" y="4636865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University: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Tajik State University of Commerce</a:t>
            </a:r>
          </a:p>
          <a:p>
            <a:pPr algn="ctr"/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Lecturer: 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Abduvaliev </a:t>
            </a:r>
            <a:r>
              <a:rPr lang="en-US" altLang="ko-KR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Mubinzhon</a:t>
            </a:r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, PhD </a:t>
            </a:r>
          </a:p>
        </p:txBody>
      </p:sp>
    </p:spTree>
    <p:extLst>
      <p:ext uri="{BB962C8B-B14F-4D97-AF65-F5344CB8AC3E}">
        <p14:creationId xmlns:p14="http://schemas.microsoft.com/office/powerpoint/2010/main" val="1317728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13" y="542419"/>
            <a:ext cx="11557687" cy="76413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  <a:latin typeface="+mn-lt"/>
              </a:rPr>
              <a:t>Agenda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315" y="1603762"/>
            <a:ext cx="8798010" cy="4681060"/>
          </a:xfrm>
        </p:spPr>
        <p:txBody>
          <a:bodyPr>
            <a:noAutofit/>
          </a:bodyPr>
          <a:lstStyle/>
          <a:p>
            <a:r>
              <a:rPr lang="en-US" sz="2400" dirty="0"/>
              <a:t>Overview of Global Trade Governance</a:t>
            </a:r>
          </a:p>
          <a:p>
            <a:r>
              <a:rPr lang="en-US" sz="2400" dirty="0"/>
              <a:t>The WTO: Principles &amp; Functions</a:t>
            </a:r>
          </a:p>
          <a:p>
            <a:r>
              <a:rPr lang="en-US" sz="2400" dirty="0"/>
              <a:t>Dispute Settlement Mechanism</a:t>
            </a:r>
          </a:p>
          <a:p>
            <a:r>
              <a:rPr lang="en-US" sz="2400" dirty="0"/>
              <a:t>Rounds of Negotiation (GATT to WTO)</a:t>
            </a:r>
          </a:p>
          <a:p>
            <a:r>
              <a:rPr lang="en-US" sz="2400" dirty="0"/>
              <a:t>IMF &amp; World Bank: Roles in Trade</a:t>
            </a:r>
          </a:p>
          <a:p>
            <a:r>
              <a:rPr lang="en-US" sz="2400" dirty="0"/>
              <a:t>Critiques and Contemporary Challenges</a:t>
            </a:r>
          </a:p>
          <a:p>
            <a:r>
              <a:rPr lang="en-US" sz="2400" dirty="0"/>
              <a:t>Conclusion &amp; Q&amp;A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264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+mn-lt"/>
              </a:rPr>
              <a:t>Why International Institutions for Trade?</a:t>
            </a:r>
            <a:endParaRPr lang="ru-RU" sz="36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r>
              <a:rPr lang="en-US" sz="2800" dirty="0"/>
              <a:t>Prevent trade wars and protectionism</a:t>
            </a:r>
          </a:p>
          <a:p>
            <a:r>
              <a:rPr lang="en-US" sz="2800" dirty="0"/>
              <a:t>Create predictable rules for global commerce</a:t>
            </a:r>
          </a:p>
          <a:p>
            <a:r>
              <a:rPr lang="en-US" sz="2800" dirty="0"/>
              <a:t>Resolve cross-border disputes peacefully</a:t>
            </a:r>
          </a:p>
          <a:p>
            <a:r>
              <a:rPr lang="en-US" sz="2800" dirty="0"/>
              <a:t>Assist developing countries’ integration</a:t>
            </a:r>
          </a:p>
          <a:p>
            <a:r>
              <a:rPr lang="en-US" sz="2800" dirty="0"/>
              <a:t>Coordinate monetary, fiscal, and trade policies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317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rgbClr val="002060"/>
                </a:solidFill>
                <a:latin typeface="+mn-lt"/>
              </a:rPr>
              <a:t>The Institutional Architecture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0070C0"/>
                </a:solidFill>
              </a:rPr>
              <a:t>Three Pillars:</a:t>
            </a:r>
            <a:endParaRPr lang="en-US" sz="2800" dirty="0">
              <a:solidFill>
                <a:srgbClr val="0070C0"/>
              </a:solidFill>
            </a:endParaRP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/>
              <a:t>WTO (trade rules)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/>
              <a:t>IMF (exchange rate stability &amp; balance of payments)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/>
              <a:t>World Bank (development finance &amp; infrastructure)</a:t>
            </a:r>
          </a:p>
          <a:p>
            <a:r>
              <a:rPr lang="en-US" sz="2800" b="1" dirty="0">
                <a:solidFill>
                  <a:srgbClr val="0070C0"/>
                </a:solidFill>
              </a:rPr>
              <a:t>Shared goal:</a:t>
            </a:r>
            <a:r>
              <a:rPr lang="en-US" sz="2800" dirty="0"/>
              <a:t> Stable, open global economy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564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0796" y="434900"/>
            <a:ext cx="11557687" cy="515567"/>
          </a:xfrm>
        </p:spPr>
        <p:txBody>
          <a:bodyPr>
            <a:noAutofit/>
          </a:bodyPr>
          <a:lstStyle/>
          <a:p>
            <a:r>
              <a:rPr lang="en-BZ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Historical Context – Post-WWII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5" t="3958" r="2459" b="5242"/>
          <a:stretch/>
        </p:blipFill>
        <p:spPr>
          <a:xfrm>
            <a:off x="360217" y="1042515"/>
            <a:ext cx="9337964" cy="483985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86325" y="5882370"/>
            <a:ext cx="268894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/>
              <a:t>Source: Created by the author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6091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  <a:latin typeface="+mn-lt"/>
              </a:rPr>
              <a:t>Overview of WTO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734" r="25196"/>
          <a:stretch/>
        </p:blipFill>
        <p:spPr>
          <a:xfrm>
            <a:off x="572653" y="1095022"/>
            <a:ext cx="7606594" cy="4955201"/>
          </a:xfrm>
          <a:prstGeom prst="rect">
            <a:avLst/>
          </a:prstGeom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572653" y="5965771"/>
            <a:ext cx="268894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/>
              <a:t>Source: Created by the author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56535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1053240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0070C0"/>
                </a:solidFill>
                <a:latin typeface="+mn-lt"/>
              </a:rPr>
              <a:t>Section 2: WTO Principles</a:t>
            </a:r>
            <a:r>
              <a:rPr lang="en-US" b="1" dirty="0">
                <a:solidFill>
                  <a:srgbClr val="0070C0"/>
                </a:solidFill>
                <a:latin typeface="+mn-lt"/>
              </a:rPr>
              <a:t/>
            </a:r>
            <a:br>
              <a:rPr lang="en-US" b="1" dirty="0">
                <a:solidFill>
                  <a:srgbClr val="0070C0"/>
                </a:solidFill>
                <a:latin typeface="+mn-lt"/>
              </a:rPr>
            </a:br>
            <a:r>
              <a:rPr lang="en-US" b="1" dirty="0" smtClean="0">
                <a:solidFill>
                  <a:srgbClr val="0070C0"/>
                </a:solidFill>
                <a:latin typeface="+mn-lt"/>
              </a:rPr>
              <a:t>Core </a:t>
            </a:r>
            <a:r>
              <a:rPr lang="en-US" b="1" dirty="0">
                <a:solidFill>
                  <a:srgbClr val="0070C0"/>
                </a:solidFill>
                <a:latin typeface="+mn-lt"/>
              </a:rPr>
              <a:t>Principles of the WTO</a:t>
            </a:r>
            <a:endParaRPr lang="en-US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948872"/>
            <a:ext cx="8798010" cy="4335949"/>
          </a:xfrm>
        </p:spPr>
        <p:txBody>
          <a:bodyPr>
            <a:noAutofit/>
          </a:bodyPr>
          <a:lstStyle/>
          <a:p>
            <a:r>
              <a:rPr lang="en-US" sz="2800" dirty="0"/>
              <a:t>Non-discrimination</a:t>
            </a:r>
          </a:p>
          <a:p>
            <a:r>
              <a:rPr lang="en-US" sz="2800" dirty="0"/>
              <a:t>Reciprocity</a:t>
            </a:r>
          </a:p>
          <a:p>
            <a:r>
              <a:rPr lang="en-US" sz="2800" dirty="0"/>
              <a:t>Transparency</a:t>
            </a:r>
          </a:p>
          <a:p>
            <a:r>
              <a:rPr lang="en-US" sz="2800" dirty="0"/>
              <a:t>Binding commitments</a:t>
            </a:r>
          </a:p>
          <a:p>
            <a:r>
              <a:rPr lang="en-US" sz="2800" dirty="0"/>
              <a:t>Special and Differential Treatment (SDT)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18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rgbClr val="002060"/>
                </a:solidFill>
                <a:latin typeface="+mn-lt"/>
              </a:rPr>
              <a:t>Most-Favoured-Nation (MFN)</a:t>
            </a:r>
            <a:endParaRPr lang="ru-RU" sz="36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r>
              <a:rPr lang="en-US" dirty="0"/>
              <a:t>Any trade advantage given to one member must be given to all</a:t>
            </a:r>
          </a:p>
          <a:p>
            <a:r>
              <a:rPr lang="en-US" dirty="0"/>
              <a:t>Exceptions: FTAs, preferences for developing countries</a:t>
            </a:r>
          </a:p>
          <a:p>
            <a:r>
              <a:rPr lang="en-US" dirty="0"/>
              <a:t>Article I of GATT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0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rgbClr val="002060"/>
                </a:solidFill>
                <a:latin typeface="+mn-lt"/>
              </a:rPr>
              <a:t>National Treatment</a:t>
            </a:r>
            <a:endParaRPr lang="ru-RU" sz="36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Foreign goods, services, IP, once inside the market, treated no less favorably than domestic products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Applies to internal taxes, regulations, standards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Article III of GATT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805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Reciprocity &amp; Binding Commitments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2800" b="1" dirty="0"/>
              <a:t>Reciprocity:</a:t>
            </a:r>
            <a:r>
              <a:rPr lang="en-US" sz="2800" dirty="0"/>
              <a:t> Mutual opening of markets (especially tariff reductions)</a:t>
            </a:r>
          </a:p>
          <a:p>
            <a:pPr>
              <a:lnSpc>
                <a:spcPct val="100000"/>
              </a:lnSpc>
            </a:pPr>
            <a:r>
              <a:rPr lang="en-US" sz="2800" b="1" dirty="0"/>
              <a:t>Binding:</a:t>
            </a:r>
            <a:r>
              <a:rPr lang="en-US" sz="2800" dirty="0"/>
              <a:t> Tariff ceilings (“bound tariffs”) cannot be raised without compensation</a:t>
            </a:r>
          </a:p>
          <a:p>
            <a:pPr>
              <a:lnSpc>
                <a:spcPct val="100000"/>
              </a:lnSpc>
            </a:pPr>
            <a:r>
              <a:rPr lang="en-US" sz="2800" dirty="0"/>
              <a:t>Creates predictability for exporters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840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Transparency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Members must publish trade regulations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Notify WTO of changes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Trade Policy Review Mechanism (TPRM) – regular reviews of members’ policies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833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Special and Differential Treatment (SDT)</a:t>
            </a:r>
            <a:endParaRPr lang="ru-RU" sz="3600" b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1" y="1603762"/>
            <a:ext cx="9546231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Longer transition periods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Technical assistance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Preferential market access (e.g., Everything But Arms for LDCs)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Less stringent dispute compliance rules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387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1016294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+mn-lt"/>
              </a:rPr>
              <a:t>Section 3: Dispute </a:t>
            </a:r>
            <a:r>
              <a:rPr lang="en-US" b="1" dirty="0" smtClean="0">
                <a:solidFill>
                  <a:srgbClr val="0070C0"/>
                </a:solidFill>
                <a:latin typeface="+mn-lt"/>
              </a:rPr>
              <a:t>Settlement</a:t>
            </a:r>
            <a:r>
              <a:rPr lang="en-US" b="1" dirty="0">
                <a:solidFill>
                  <a:srgbClr val="0070C0"/>
                </a:solidFill>
                <a:latin typeface="+mn-lt"/>
              </a:rPr>
              <a:t/>
            </a:r>
            <a:br>
              <a:rPr lang="en-US" b="1" dirty="0">
                <a:solidFill>
                  <a:srgbClr val="0070C0"/>
                </a:solidFill>
                <a:latin typeface="+mn-lt"/>
              </a:rPr>
            </a:br>
            <a:r>
              <a:rPr lang="en-US" b="1" dirty="0" smtClean="0">
                <a:solidFill>
                  <a:srgbClr val="0070C0"/>
                </a:solidFill>
                <a:latin typeface="+mn-lt"/>
              </a:rPr>
              <a:t>WTO </a:t>
            </a:r>
            <a:r>
              <a:rPr lang="en-US" b="1" dirty="0">
                <a:solidFill>
                  <a:srgbClr val="0070C0"/>
                </a:solidFill>
                <a:latin typeface="+mn-lt"/>
              </a:rPr>
              <a:t>Dispute Settlement – Why Important?</a:t>
            </a:r>
            <a:endParaRPr lang="en-US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865744"/>
            <a:ext cx="8798010" cy="4419077"/>
          </a:xfrm>
        </p:spPr>
        <p:txBody>
          <a:bodyPr>
            <a:noAutofit/>
          </a:bodyPr>
          <a:lstStyle/>
          <a:p>
            <a:r>
              <a:rPr lang="en-US" dirty="0"/>
              <a:t>“Crown jewel” of the WTO</a:t>
            </a:r>
          </a:p>
          <a:p>
            <a:r>
              <a:rPr lang="en-US" dirty="0"/>
              <a:t>Binding, rules-based system (unlike GATT’s consensus-based model)</a:t>
            </a:r>
          </a:p>
          <a:p>
            <a:r>
              <a:rPr lang="en-US" dirty="0"/>
              <a:t>Prevents unilateral retaliation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684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rgbClr val="002060"/>
                </a:solidFill>
                <a:latin typeface="+mn-lt"/>
              </a:rPr>
              <a:t>Key Bodies</a:t>
            </a:r>
            <a:endParaRPr lang="ru-RU" sz="36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Dispute Settlement Body (DSB) – all members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Panels (ad hoc)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Appellate Body (currently non-functional – crisis)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Arbitrators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971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rgbClr val="002060"/>
                </a:solidFill>
                <a:latin typeface="+mn-lt"/>
              </a:rPr>
              <a:t>Stages of Dispute Settlement</a:t>
            </a:r>
            <a:endParaRPr lang="ru-RU" sz="36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r>
              <a:rPr lang="en-US" sz="2800" dirty="0"/>
              <a:t>Consultation (60 days)</a:t>
            </a:r>
          </a:p>
          <a:p>
            <a:r>
              <a:rPr lang="en-US" sz="2800" dirty="0"/>
              <a:t>Panel establishment &amp; proceedings</a:t>
            </a:r>
          </a:p>
          <a:p>
            <a:r>
              <a:rPr lang="en-US" sz="2800" dirty="0"/>
              <a:t>Panel report (6–9 months)</a:t>
            </a:r>
          </a:p>
          <a:p>
            <a:r>
              <a:rPr lang="en-US" sz="2800" dirty="0"/>
              <a:t>Appellate review (if not blocked)</a:t>
            </a:r>
          </a:p>
          <a:p>
            <a:r>
              <a:rPr lang="en-US" sz="2800" dirty="0"/>
              <a:t>Adoption by DSB</a:t>
            </a:r>
          </a:p>
          <a:p>
            <a:r>
              <a:rPr lang="en-US" sz="2800" dirty="0"/>
              <a:t>Implementation &amp; retaliation if non-compliance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882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Timeline Graphic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pSp>
        <p:nvGrpSpPr>
          <p:cNvPr id="9" name="Группа 8"/>
          <p:cNvGrpSpPr/>
          <p:nvPr/>
        </p:nvGrpSpPr>
        <p:grpSpPr>
          <a:xfrm>
            <a:off x="429042" y="1179474"/>
            <a:ext cx="10286842" cy="4777981"/>
            <a:chOff x="429042" y="1179474"/>
            <a:chExt cx="10286842" cy="4777981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9042" y="1179474"/>
              <a:ext cx="10286842" cy="4777981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389609" y="5593880"/>
              <a:ext cx="317039" cy="298923"/>
            </a:xfrm>
            <a:prstGeom prst="rect">
              <a:avLst/>
            </a:prstGeom>
          </p:spPr>
        </p:pic>
      </p:grpSp>
      <p:sp>
        <p:nvSpPr>
          <p:cNvPr id="10" name="Прямоугольник 9"/>
          <p:cNvSpPr/>
          <p:nvPr/>
        </p:nvSpPr>
        <p:spPr>
          <a:xfrm>
            <a:off x="572653" y="5965771"/>
            <a:ext cx="268894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/>
              <a:t>Source: Created by the author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97729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rgbClr val="002060"/>
                </a:solidFill>
                <a:latin typeface="+mn-lt"/>
              </a:rPr>
              <a:t>Notable Cases</a:t>
            </a:r>
            <a:endParaRPr lang="ru-RU" sz="36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US – Steel Safeguards (2003)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EU – Hormones (beef dispute)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China – Rare earths (2014)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Airbus / Boeing subsidy disputes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975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The Appellate Body Crisis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r>
              <a:rPr lang="en-US" sz="2800" dirty="0" smtClean="0"/>
              <a:t>The US has blocked </a:t>
            </a:r>
            <a:r>
              <a:rPr lang="en-US" sz="2800" dirty="0"/>
              <a:t>appointments since 2019</a:t>
            </a:r>
          </a:p>
          <a:p>
            <a:r>
              <a:rPr lang="en-US" sz="2800" dirty="0"/>
              <a:t>Remaining judges → no quorum</a:t>
            </a:r>
          </a:p>
          <a:p>
            <a:r>
              <a:rPr lang="en-US" sz="2800" dirty="0"/>
              <a:t>Alternative mechanisms: Multi-Party Interim Appeal Arbitration Arrangement (MPIA)</a:t>
            </a:r>
          </a:p>
          <a:p>
            <a:r>
              <a:rPr lang="en-US" sz="2800" dirty="0"/>
              <a:t>Calls for reform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178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1"/>
            <a:ext cx="11557687" cy="891209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+mn-lt"/>
              </a:rPr>
              <a:t>Section 4: Rounds of </a:t>
            </a:r>
            <a:r>
              <a:rPr lang="en-US" b="1" dirty="0" smtClean="0">
                <a:solidFill>
                  <a:srgbClr val="0070C0"/>
                </a:solidFill>
                <a:latin typeface="+mn-lt"/>
              </a:rPr>
              <a:t>Negotiation</a:t>
            </a:r>
            <a:r>
              <a:rPr lang="en-US" b="1" dirty="0">
                <a:solidFill>
                  <a:srgbClr val="0070C0"/>
                </a:solidFill>
                <a:latin typeface="+mn-lt"/>
              </a:rPr>
              <a:t/>
            </a:r>
            <a:br>
              <a:rPr lang="en-US" b="1" dirty="0">
                <a:solidFill>
                  <a:srgbClr val="0070C0"/>
                </a:solidFill>
                <a:latin typeface="+mn-lt"/>
              </a:rPr>
            </a:br>
            <a:r>
              <a:rPr lang="en-US" b="1" dirty="0" smtClean="0">
                <a:solidFill>
                  <a:srgbClr val="0070C0"/>
                </a:solidFill>
                <a:latin typeface="+mn-lt"/>
              </a:rPr>
              <a:t>GATT </a:t>
            </a:r>
            <a:r>
              <a:rPr lang="en-US" b="1" dirty="0">
                <a:solidFill>
                  <a:srgbClr val="0070C0"/>
                </a:solidFill>
                <a:latin typeface="+mn-lt"/>
              </a:rPr>
              <a:t>Rounds (1947–1994)</a:t>
            </a:r>
            <a:endParaRPr lang="en-US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BZ" sz="2400" b="1" dirty="0"/>
              <a:t>Geneva (1947)</a:t>
            </a:r>
            <a:r>
              <a:rPr lang="en-BZ" sz="2400" dirty="0"/>
              <a:t> – 45,000 tariff lines</a:t>
            </a:r>
          </a:p>
          <a:p>
            <a:pPr>
              <a:lnSpc>
                <a:spcPct val="150000"/>
              </a:lnSpc>
            </a:pPr>
            <a:r>
              <a:rPr lang="en-BZ" sz="2400" b="1" dirty="0"/>
              <a:t>Annecy (1949), Torquay (1950), Geneva (1956)</a:t>
            </a:r>
            <a:r>
              <a:rPr lang="en-BZ" sz="2400" dirty="0"/>
              <a:t> – incremental cuts</a:t>
            </a:r>
          </a:p>
          <a:p>
            <a:pPr>
              <a:lnSpc>
                <a:spcPct val="150000"/>
              </a:lnSpc>
            </a:pPr>
            <a:r>
              <a:rPr lang="en-BZ" sz="2400" b="1" dirty="0"/>
              <a:t>Dillon (1960–61)</a:t>
            </a:r>
            <a:r>
              <a:rPr lang="en-BZ" sz="2400" dirty="0"/>
              <a:t> – EEC negotiations</a:t>
            </a:r>
          </a:p>
          <a:p>
            <a:pPr>
              <a:lnSpc>
                <a:spcPct val="150000"/>
              </a:lnSpc>
            </a:pPr>
            <a:r>
              <a:rPr lang="en-BZ" sz="2400" b="1" dirty="0"/>
              <a:t>Kennedy (1964–67)</a:t>
            </a:r>
            <a:r>
              <a:rPr lang="en-BZ" sz="2400" dirty="0"/>
              <a:t> – Anti-dumping code</a:t>
            </a:r>
          </a:p>
          <a:p>
            <a:pPr>
              <a:lnSpc>
                <a:spcPct val="150000"/>
              </a:lnSpc>
            </a:pPr>
            <a:r>
              <a:rPr lang="en-BZ" sz="2400" b="1" dirty="0"/>
              <a:t>Tokyo (1973–79)</a:t>
            </a:r>
            <a:r>
              <a:rPr lang="en-BZ" sz="2400" dirty="0"/>
              <a:t> – Non-tariff barriers, codes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103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The Uruguay Round (1986–1994)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Most ambitious round</a:t>
            </a:r>
          </a:p>
          <a:p>
            <a:pPr>
              <a:lnSpc>
                <a:spcPct val="150000"/>
              </a:lnSpc>
            </a:pPr>
            <a:r>
              <a:rPr lang="en-US" dirty="0"/>
              <a:t>Established WTO</a:t>
            </a:r>
          </a:p>
          <a:p>
            <a:pPr>
              <a:lnSpc>
                <a:spcPct val="150000"/>
              </a:lnSpc>
            </a:pPr>
            <a:r>
              <a:rPr lang="en-US" dirty="0"/>
              <a:t>Expanded scope: Services (GATS), IP (TRIPS), agriculture (</a:t>
            </a:r>
            <a:r>
              <a:rPr lang="en-US" dirty="0" err="1"/>
              <a:t>AoA</a:t>
            </a:r>
            <a:r>
              <a:rPr lang="en-US" dirty="0"/>
              <a:t>), textiles (ATC)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261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Key Outcomes of Uruguay Round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r>
              <a:rPr lang="en-US" sz="2800" dirty="0"/>
              <a:t>Tariff reductions by 40%</a:t>
            </a:r>
          </a:p>
          <a:p>
            <a:r>
              <a:rPr lang="en-US" sz="2800" dirty="0"/>
              <a:t>Creation of Dispute Settlement Understanding (DSU)</a:t>
            </a:r>
          </a:p>
          <a:p>
            <a:r>
              <a:rPr lang="en-US" sz="2800" dirty="0"/>
              <a:t>Trade Policy Review Mechanism</a:t>
            </a:r>
          </a:p>
          <a:p>
            <a:r>
              <a:rPr lang="en-US" sz="2800" dirty="0"/>
              <a:t>TRIPS minimum standards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430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The Doha Development Round (2001–present, stalled)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Mandate: Development focus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Issues: Agriculture (domestic subsidies), NAMA, services, TRIPS &amp; public health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Deadlocked over differences between developed &amp; developing countries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351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sz="2800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Why Doha Failed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US-EU agricultural subsidies vs. G20 (Brazil, India, China)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Special Safeguard Mechanism for developing countries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Lack of political will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Rise of mega-regionals (TPP, TTIP) – now mostly superseded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6835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MC13 (Abu Dhabi, 2024) &amp; Future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Partial agreement on e-commerce moratorium, fisheries subsidies (Phase 2)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No agreement on agriculture, dispute reform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Shift toward </a:t>
            </a:r>
            <a:r>
              <a:rPr lang="en-US" sz="2800" dirty="0" err="1"/>
              <a:t>plurilateral</a:t>
            </a:r>
            <a:r>
              <a:rPr lang="en-US" sz="2800" dirty="0"/>
              <a:t> agreements (Joint Statement Initiatives – e-commerce, investment facilitation)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901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1016294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+mn-lt"/>
              </a:rPr>
              <a:t>Section 5: IMF &amp; World Bank Roles in </a:t>
            </a:r>
            <a:r>
              <a:rPr lang="en-US" b="1" dirty="0" smtClean="0">
                <a:solidFill>
                  <a:srgbClr val="0070C0"/>
                </a:solidFill>
                <a:latin typeface="+mn-lt"/>
              </a:rPr>
              <a:t>Trade</a:t>
            </a:r>
            <a:r>
              <a:rPr lang="en-US" b="1" dirty="0">
                <a:solidFill>
                  <a:srgbClr val="0070C0"/>
                </a:solidFill>
                <a:latin typeface="+mn-lt"/>
              </a:rPr>
              <a:t/>
            </a:r>
            <a:br>
              <a:rPr lang="en-US" b="1" dirty="0">
                <a:solidFill>
                  <a:srgbClr val="0070C0"/>
                </a:solidFill>
                <a:latin typeface="+mn-lt"/>
              </a:rPr>
            </a:br>
            <a:r>
              <a:rPr lang="en-US" b="1" dirty="0" smtClean="0">
                <a:solidFill>
                  <a:srgbClr val="0070C0"/>
                </a:solidFill>
                <a:latin typeface="+mn-lt"/>
              </a:rPr>
              <a:t>IMF </a:t>
            </a:r>
            <a:r>
              <a:rPr lang="en-US" b="1" dirty="0">
                <a:solidFill>
                  <a:srgbClr val="0070C0"/>
                </a:solidFill>
                <a:latin typeface="+mn-lt"/>
              </a:rPr>
              <a:t>– Mandate &amp; Trade Linkages</a:t>
            </a:r>
            <a:endParaRPr lang="en-US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1" y="1603762"/>
            <a:ext cx="9186013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Surveillance of </a:t>
            </a:r>
            <a:r>
              <a:rPr lang="en-US" dirty="0" smtClean="0"/>
              <a:t>the global </a:t>
            </a:r>
            <a:r>
              <a:rPr lang="en-US" dirty="0"/>
              <a:t>economy &amp; exchange rates</a:t>
            </a:r>
          </a:p>
          <a:p>
            <a:pPr>
              <a:lnSpc>
                <a:spcPct val="150000"/>
              </a:lnSpc>
            </a:pPr>
            <a:r>
              <a:rPr lang="en-US" dirty="0"/>
              <a:t>Balance of payments financing</a:t>
            </a:r>
          </a:p>
          <a:p>
            <a:pPr>
              <a:lnSpc>
                <a:spcPct val="150000"/>
              </a:lnSpc>
            </a:pPr>
            <a:r>
              <a:rPr lang="en-US" dirty="0"/>
              <a:t>Conditionality influences trade policies (tariffs, quotas, subsidies)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809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IMF’s Specific Trade Roles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r>
              <a:rPr lang="en-US" sz="2800" dirty="0"/>
              <a:t>Assessing exchange rate misalignment (affects competitiveness)</a:t>
            </a:r>
          </a:p>
          <a:p>
            <a:r>
              <a:rPr lang="en-US" sz="2800" dirty="0"/>
              <a:t>Trade policy reviews as part of Article IV consultations</a:t>
            </a:r>
          </a:p>
          <a:p>
            <a:r>
              <a:rPr lang="en-US" sz="2800" dirty="0"/>
              <a:t>Technical assistance on customs, tariff systems</a:t>
            </a:r>
          </a:p>
          <a:p>
            <a:r>
              <a:rPr lang="en-US" sz="2800" dirty="0"/>
              <a:t>Financing to prevent import compression during crises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6325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Example – IMF &amp; Trade During COVID-19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Emergency financing ($100+ billion)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Advice against export restrictions on medical goods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Support for vaccine supply chains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942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World Bank – Group Structure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rgbClr val="0070C0"/>
                </a:solidFill>
              </a:rPr>
              <a:t>IBRD</a:t>
            </a:r>
            <a:r>
              <a:rPr lang="en-US" dirty="0"/>
              <a:t> (middle-income countries)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70C0"/>
                </a:solidFill>
              </a:rPr>
              <a:t>IDA</a:t>
            </a:r>
            <a:r>
              <a:rPr lang="en-US" dirty="0"/>
              <a:t> (low-income countries)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70C0"/>
                </a:solidFill>
              </a:rPr>
              <a:t>IFC</a:t>
            </a:r>
            <a:r>
              <a:rPr lang="en-US" dirty="0"/>
              <a:t> (private sector)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70C0"/>
                </a:solidFill>
              </a:rPr>
              <a:t>MIGA</a:t>
            </a:r>
            <a:r>
              <a:rPr lang="en-US" dirty="0"/>
              <a:t> (political risk insurance)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121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rgbClr val="002060"/>
                </a:solidFill>
                <a:latin typeface="+mn-lt"/>
              </a:rPr>
              <a:t>World Bank’s Trade-Related Activities</a:t>
            </a:r>
            <a:endParaRPr lang="ru-RU" sz="36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Trade facilitation projects (ports, borders, logistics)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Aid for Trade (co-financed with WTO)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Support for regional integration (e.g., </a:t>
            </a:r>
            <a:r>
              <a:rPr lang="en-US" sz="2800" dirty="0" err="1"/>
              <a:t>AfCFTA</a:t>
            </a:r>
            <a:r>
              <a:rPr lang="en-US" sz="2800" dirty="0"/>
              <a:t>, ASEAN)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Analysis of non-tariff measures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232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2873" y="479996"/>
            <a:ext cx="8273711" cy="764132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+mn-lt"/>
              </a:rPr>
              <a:t>IMF vs. World Bank – Division of Labor</a:t>
            </a:r>
            <a:endParaRPr lang="ru-RU" sz="3600" b="1" dirty="0">
              <a:solidFill>
                <a:srgbClr val="002060"/>
              </a:solidFill>
              <a:latin typeface="+mn-lt"/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6585879"/>
              </p:ext>
            </p:extLst>
          </p:nvPr>
        </p:nvGraphicFramePr>
        <p:xfrm>
          <a:off x="1282759" y="1403221"/>
          <a:ext cx="8988076" cy="2806819"/>
        </p:xfrm>
        <a:graphic>
          <a:graphicData uri="http://schemas.openxmlformats.org/drawingml/2006/table">
            <a:tbl>
              <a:tblPr>
                <a:tableStyleId>{93296810-A885-4BE3-A3E7-6D5BEEA58F35}</a:tableStyleId>
              </a:tblPr>
              <a:tblGrid>
                <a:gridCol w="4494038">
                  <a:extLst>
                    <a:ext uri="{9D8B030D-6E8A-4147-A177-3AD203B41FA5}">
                      <a16:colId xmlns:a16="http://schemas.microsoft.com/office/drawing/2014/main" val="1998401888"/>
                    </a:ext>
                  </a:extLst>
                </a:gridCol>
                <a:gridCol w="4494038">
                  <a:extLst>
                    <a:ext uri="{9D8B030D-6E8A-4147-A177-3AD203B41FA5}">
                      <a16:colId xmlns:a16="http://schemas.microsoft.com/office/drawing/2014/main" val="3542018338"/>
                    </a:ext>
                  </a:extLst>
                </a:gridCol>
              </a:tblGrid>
              <a:tr h="527855">
                <a:tc>
                  <a:txBody>
                    <a:bodyPr/>
                    <a:lstStyle/>
                    <a:p>
                      <a:pPr algn="l"/>
                      <a:r>
                        <a:rPr lang="en-BZ" sz="2400" b="1" dirty="0">
                          <a:effectLst/>
                        </a:rPr>
                        <a:t>IMF</a:t>
                      </a:r>
                      <a:endParaRPr lang="en-BZ" sz="2400" b="1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BZ" sz="2400" b="1" dirty="0">
                          <a:effectLst/>
                        </a:rPr>
                        <a:t>World Bank</a:t>
                      </a:r>
                      <a:endParaRPr lang="en-BZ" sz="2400" b="1" dirty="0">
                        <a:effectLst/>
                        <a:latin typeface="quote-cjk-patch"/>
                      </a:endParaRPr>
                    </a:p>
                  </a:txBody>
                  <a:tcPr marL="121920" marR="121920" marT="76200" marB="76200" anchor="ctr"/>
                </a:tc>
                <a:extLst>
                  <a:ext uri="{0D108BD9-81ED-4DB2-BD59-A6C34878D82A}">
                    <a16:rowId xmlns:a16="http://schemas.microsoft.com/office/drawing/2014/main" val="1470139578"/>
                  </a:ext>
                </a:extLst>
              </a:tr>
              <a:tr h="867189"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Short-term balance of payments</a:t>
                      </a:r>
                      <a:endParaRPr lang="en-BZ" sz="2400" b="0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Long-term development</a:t>
                      </a:r>
                      <a:endParaRPr lang="en-BZ" sz="2400" b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1589060710"/>
                  </a:ext>
                </a:extLst>
              </a:tr>
              <a:tr h="867189"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Macroeconomic stability</a:t>
                      </a:r>
                      <a:endParaRPr lang="en-BZ" sz="2400" b="0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BZ" sz="2400">
                          <a:effectLst/>
                        </a:rPr>
                        <a:t>Structural &amp; infrastructure projects</a:t>
                      </a:r>
                      <a:endParaRPr lang="en-BZ" sz="2400" b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3199675359"/>
                  </a:ext>
                </a:extLst>
              </a:tr>
              <a:tr h="527855"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Exchange rates</a:t>
                      </a:r>
                      <a:endParaRPr lang="en-BZ" sz="2400" b="0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BZ" sz="2400" dirty="0">
                          <a:effectLst/>
                        </a:rPr>
                        <a:t>Trade corridors</a:t>
                      </a:r>
                      <a:endParaRPr lang="en-BZ" sz="2400" b="0" dirty="0">
                        <a:effectLst/>
                        <a:latin typeface="quote-cjk-patch"/>
                      </a:endParaRPr>
                    </a:p>
                  </a:txBody>
                  <a:tcPr marL="121920" marT="76200" marB="76200" anchor="ctr"/>
                </a:tc>
                <a:extLst>
                  <a:ext uri="{0D108BD9-81ED-4DB2-BD59-A6C34878D82A}">
                    <a16:rowId xmlns:a16="http://schemas.microsoft.com/office/drawing/2014/main" val="2917146909"/>
                  </a:ext>
                </a:extLst>
              </a:tr>
            </a:tbl>
          </a:graphicData>
        </a:graphic>
      </p:graphicFrame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412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rgbClr val="002060"/>
                </a:solidFill>
                <a:latin typeface="+mn-lt"/>
              </a:rPr>
              <a:t>Cooperation with WTO</a:t>
            </a:r>
            <a:endParaRPr lang="ru-RU" sz="36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Joint publications (e.g., “Global Trade &amp; Trade Policy” reports)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Technical assistance for developing countries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Aid for Trade initiative (WTO, WB, regional banks)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178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64132"/>
          </a:xfrm>
        </p:spPr>
        <p:txBody>
          <a:bodyPr>
            <a:normAutofit/>
          </a:bodyPr>
          <a:lstStyle/>
          <a:p>
            <a:r>
              <a:rPr lang="en-BZ" b="1" dirty="0">
                <a:solidFill>
                  <a:srgbClr val="002060"/>
                </a:solidFill>
                <a:latin typeface="+mn-lt"/>
              </a:rPr>
              <a:t>Case Study – Vietnam’s Integration</a:t>
            </a:r>
            <a:endParaRPr lang="ru-RU" sz="36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WTO accession (2007)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IMF-supported reforms (liberalization, FX policy)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World Bank infrastructure &amp; trade facilitation loans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Result: Export-led growth, poverty reduction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608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1007058"/>
          </a:xfrm>
        </p:spPr>
        <p:txBody>
          <a:bodyPr>
            <a:noAutofit/>
          </a:bodyPr>
          <a:lstStyle/>
          <a:p>
            <a:r>
              <a:rPr lang="en-BZ" b="1" dirty="0">
                <a:solidFill>
                  <a:srgbClr val="002060"/>
                </a:solidFill>
                <a:latin typeface="+mn-lt"/>
              </a:rPr>
              <a:t>Section 6: Critiques &amp; </a:t>
            </a:r>
            <a:r>
              <a:rPr lang="en-BZ" b="1" dirty="0" smtClean="0">
                <a:solidFill>
                  <a:srgbClr val="002060"/>
                </a:solidFill>
                <a:latin typeface="+mn-lt"/>
              </a:rPr>
              <a:t>Challenges</a:t>
            </a:r>
            <a:r>
              <a:rPr lang="en-BZ" b="1" dirty="0">
                <a:solidFill>
                  <a:srgbClr val="002060"/>
                </a:solidFill>
                <a:latin typeface="+mn-lt"/>
              </a:rPr>
              <a:t/>
            </a:r>
            <a:br>
              <a:rPr lang="en-BZ" b="1" dirty="0">
                <a:solidFill>
                  <a:srgbClr val="002060"/>
                </a:solidFill>
                <a:latin typeface="+mn-lt"/>
              </a:rPr>
            </a:br>
            <a:r>
              <a:rPr lang="en-BZ" b="1" dirty="0" smtClean="0">
                <a:solidFill>
                  <a:srgbClr val="002060"/>
                </a:solidFill>
                <a:latin typeface="+mn-lt"/>
              </a:rPr>
              <a:t>Critiques </a:t>
            </a:r>
            <a:r>
              <a:rPr lang="en-BZ" b="1" dirty="0">
                <a:solidFill>
                  <a:srgbClr val="002060"/>
                </a:solidFill>
                <a:latin typeface="+mn-lt"/>
              </a:rPr>
              <a:t>of the </a:t>
            </a:r>
            <a:r>
              <a:rPr lang="en-BZ" b="1" dirty="0" smtClean="0">
                <a:solidFill>
                  <a:srgbClr val="002060"/>
                </a:solidFill>
                <a:latin typeface="+mn-lt"/>
              </a:rPr>
              <a:t>WTO</a:t>
            </a:r>
            <a:endParaRPr lang="ru-RU" sz="36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r>
              <a:rPr lang="en-US" sz="2800" dirty="0"/>
              <a:t>Power imbalances (developed countries dominate)</a:t>
            </a:r>
          </a:p>
          <a:p>
            <a:r>
              <a:rPr lang="en-US" sz="2800" dirty="0"/>
              <a:t>Slow decision-making (consensus, single undertaking)</a:t>
            </a:r>
          </a:p>
          <a:p>
            <a:r>
              <a:rPr lang="en-US" sz="2800" dirty="0"/>
              <a:t>Appellate Body paralysis</a:t>
            </a:r>
          </a:p>
          <a:p>
            <a:r>
              <a:rPr lang="en-US" sz="2800" dirty="0"/>
              <a:t>Neglect of labor &amp; environmental standards (though some progress)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713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369161"/>
            <a:ext cx="11557687" cy="1007058"/>
          </a:xfrm>
        </p:spPr>
        <p:txBody>
          <a:bodyPr>
            <a:noAutofit/>
          </a:bodyPr>
          <a:lstStyle/>
          <a:p>
            <a:r>
              <a:rPr lang="en-BZ" b="1" dirty="0">
                <a:solidFill>
                  <a:srgbClr val="0070C0"/>
                </a:solidFill>
                <a:latin typeface="+mn-lt"/>
              </a:rPr>
              <a:t>Section 6: Critiques &amp; </a:t>
            </a:r>
            <a:r>
              <a:rPr lang="en-BZ" b="1" dirty="0" smtClean="0">
                <a:solidFill>
                  <a:srgbClr val="0070C0"/>
                </a:solidFill>
                <a:latin typeface="+mn-lt"/>
              </a:rPr>
              <a:t>Challenges</a:t>
            </a:r>
            <a:r>
              <a:rPr lang="en-BZ" b="1" dirty="0">
                <a:solidFill>
                  <a:srgbClr val="0070C0"/>
                </a:solidFill>
                <a:latin typeface="+mn-lt"/>
              </a:rPr>
              <a:t/>
            </a:r>
            <a:br>
              <a:rPr lang="en-BZ" b="1" dirty="0">
                <a:solidFill>
                  <a:srgbClr val="0070C0"/>
                </a:solidFill>
                <a:latin typeface="+mn-lt"/>
              </a:rPr>
            </a:br>
            <a:r>
              <a:rPr lang="en-BZ" b="1" dirty="0" smtClean="0">
                <a:solidFill>
                  <a:srgbClr val="0070C0"/>
                </a:solidFill>
                <a:latin typeface="+mn-lt"/>
              </a:rPr>
              <a:t>Critiques </a:t>
            </a:r>
            <a:r>
              <a:rPr lang="en-BZ" b="1" dirty="0">
                <a:solidFill>
                  <a:srgbClr val="0070C0"/>
                </a:solidFill>
                <a:latin typeface="+mn-lt"/>
              </a:rPr>
              <a:t>of the </a:t>
            </a:r>
            <a:r>
              <a:rPr lang="en-BZ" b="1" dirty="0" smtClean="0">
                <a:solidFill>
                  <a:srgbClr val="0070C0"/>
                </a:solidFill>
                <a:latin typeface="+mn-lt"/>
              </a:rPr>
              <a:t>WTO</a:t>
            </a:r>
            <a:endParaRPr lang="ru-RU" sz="36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“Washington Consensus” – one-size-fits-all policies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Conditionality can worsen inequality, cut social spending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Voting shares favor rich countries (US has veto at IMF)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Environmental &amp; social harms of large infrastructure loans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857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656076"/>
          </a:xfrm>
        </p:spPr>
        <p:txBody>
          <a:bodyPr>
            <a:noAutofit/>
          </a:bodyPr>
          <a:lstStyle/>
          <a:p>
            <a:r>
              <a:rPr lang="en-BZ" b="1" dirty="0">
                <a:solidFill>
                  <a:srgbClr val="002060"/>
                </a:solidFill>
                <a:latin typeface="+mn-lt"/>
              </a:rPr>
              <a:t>Contemporary Challenges</a:t>
            </a:r>
            <a:endParaRPr lang="ru-RU" sz="36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Rise of industrial policy &amp; subsidies (US CHIPS Act, EU Green Deal)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Climate change &amp; trade (carbon border adjustments)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Digital trade &amp; data governance (no WTO rules)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Geopolitical tensions (US-China trade war, sanctions)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740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1007058"/>
          </a:xfrm>
        </p:spPr>
        <p:txBody>
          <a:bodyPr>
            <a:noAutofit/>
          </a:bodyPr>
          <a:lstStyle/>
          <a:p>
            <a:r>
              <a:rPr lang="en-BZ" b="1" dirty="0">
                <a:solidFill>
                  <a:srgbClr val="002060"/>
                </a:solidFill>
                <a:latin typeface="+mn-lt"/>
              </a:rPr>
              <a:t>Reform Proposals</a:t>
            </a:r>
            <a:endParaRPr lang="ru-RU" sz="36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BZ" sz="2800" dirty="0"/>
              <a:t>WTO: Revive Appellate Body, update rulebook for digital trade, SDT graduation</a:t>
            </a:r>
          </a:p>
          <a:p>
            <a:pPr>
              <a:lnSpc>
                <a:spcPct val="150000"/>
              </a:lnSpc>
            </a:pPr>
            <a:r>
              <a:rPr lang="en-BZ" sz="2800" dirty="0"/>
              <a:t>IMF: Increase SDR allocation for climate, reform quota formula</a:t>
            </a:r>
          </a:p>
          <a:p>
            <a:pPr>
              <a:lnSpc>
                <a:spcPct val="150000"/>
              </a:lnSpc>
            </a:pPr>
            <a:r>
              <a:rPr lang="en-BZ" sz="2800" dirty="0"/>
              <a:t>World Bank: Evolve mission for global public goods (climate, pandemic preparedness)</a:t>
            </a:r>
          </a:p>
          <a:p>
            <a:pPr lvl="0">
              <a:buClr>
                <a:srgbClr val="0070C0"/>
              </a:buClr>
              <a:buFont typeface="Wingdings" panose="05000000000000000000" pitchFamily="2" charset="2"/>
              <a:buChar char="§"/>
            </a:pPr>
            <a:endParaRPr lang="ru-RU" sz="20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781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1007058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+mn-lt"/>
              </a:rPr>
              <a:t>The Future of Trade Governance</a:t>
            </a:r>
            <a:endParaRPr lang="ru-RU" sz="36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603762"/>
            <a:ext cx="8798010" cy="468106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err="1"/>
              <a:t>Plurilateral</a:t>
            </a:r>
            <a:r>
              <a:rPr lang="en-US" sz="2800" dirty="0"/>
              <a:t> agreements within WTO framework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Role of regional trade agreements (RCEP, CPTPP, USMCA)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Greater inclusion of civil society &amp; labor voices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Adaptation to a multipolar world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7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42" y="415342"/>
            <a:ext cx="11557687" cy="720731"/>
          </a:xfrm>
        </p:spPr>
        <p:txBody>
          <a:bodyPr>
            <a:noAutofit/>
          </a:bodyPr>
          <a:lstStyle/>
          <a:p>
            <a:r>
              <a:rPr lang="en-BZ" b="1" dirty="0">
                <a:solidFill>
                  <a:srgbClr val="002060"/>
                </a:solidFill>
                <a:latin typeface="+mn-lt"/>
              </a:rPr>
              <a:t>Section 7: Conclusion &amp; Q&amp;A</a:t>
            </a: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320800"/>
            <a:ext cx="8798010" cy="496402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2800" dirty="0"/>
              <a:t>WTO remains central but must reform dispute &amp; negotiation functions.</a:t>
            </a:r>
          </a:p>
          <a:p>
            <a:pPr>
              <a:lnSpc>
                <a:spcPct val="100000"/>
              </a:lnSpc>
            </a:pPr>
            <a:r>
              <a:rPr lang="en-US" sz="2800" dirty="0"/>
              <a:t>IMF &amp; World Bank shape the monetary &amp; development context for trade.</a:t>
            </a:r>
          </a:p>
          <a:p>
            <a:pPr>
              <a:lnSpc>
                <a:spcPct val="100000"/>
              </a:lnSpc>
            </a:pPr>
            <a:r>
              <a:rPr lang="en-US" sz="2800" dirty="0"/>
              <a:t>All face legitimacy, relevance, and geopolitical pressures.</a:t>
            </a:r>
          </a:p>
          <a:p>
            <a:pPr>
              <a:lnSpc>
                <a:spcPct val="100000"/>
              </a:lnSpc>
            </a:pPr>
            <a:r>
              <a:rPr lang="en-US" sz="2800" b="1" dirty="0"/>
              <a:t>Key takeaway:</a:t>
            </a:r>
            <a:r>
              <a:rPr lang="en-US" sz="2800" dirty="0"/>
              <a:t> No single institution can govern global trade alone – coordination is essential.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398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3" y="452289"/>
            <a:ext cx="11557687" cy="600658"/>
          </a:xfrm>
        </p:spPr>
        <p:txBody>
          <a:bodyPr>
            <a:noAutofit/>
          </a:bodyPr>
          <a:lstStyle/>
          <a:p>
            <a:r>
              <a:rPr lang="en-BZ" b="1" dirty="0" smtClean="0">
                <a:solidFill>
                  <a:srgbClr val="002060"/>
                </a:solidFill>
                <a:latin typeface="+mn-lt"/>
              </a:rPr>
              <a:t>References</a:t>
            </a:r>
            <a:endParaRPr lang="en-BZ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136073"/>
            <a:ext cx="9213722" cy="496402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2000" dirty="0"/>
              <a:t>John H. Jackson (1997). The World Trading System: Law and Policy of International Economic Relations. MIT Press.</a:t>
            </a:r>
          </a:p>
          <a:p>
            <a:pPr>
              <a:lnSpc>
                <a:spcPct val="100000"/>
              </a:lnSpc>
            </a:pPr>
            <a:r>
              <a:rPr lang="en-US" sz="2000" dirty="0"/>
              <a:t>Anne O. Krueger (Ed.) (1998). The WTO as an International </a:t>
            </a:r>
            <a:r>
              <a:rPr lang="en-US" sz="2000" dirty="0" err="1"/>
              <a:t>Organisation</a:t>
            </a:r>
            <a:r>
              <a:rPr lang="en-US" sz="2000" dirty="0"/>
              <a:t> University of Chicago Press.</a:t>
            </a:r>
          </a:p>
          <a:p>
            <a:pPr>
              <a:lnSpc>
                <a:spcPct val="100000"/>
              </a:lnSpc>
            </a:pPr>
            <a:r>
              <a:rPr lang="en-US" sz="2000" dirty="0"/>
              <a:t>Douglas A. Irwin (2022). "The World Bank, the IMF, and the GATT/WTO: Which Institution Most Supported Trade Reform in Developing Economies?" *Peterson Institute for International Economics Working Paper 22-19*.</a:t>
            </a:r>
          </a:p>
          <a:p>
            <a:pPr>
              <a:lnSpc>
                <a:spcPct val="100000"/>
              </a:lnSpc>
            </a:pPr>
            <a:r>
              <a:rPr lang="en-US" sz="2000" dirty="0"/>
              <a:t>Marina </a:t>
            </a:r>
            <a:r>
              <a:rPr lang="en-US" sz="2000" dirty="0" err="1"/>
              <a:t>Foltea</a:t>
            </a:r>
            <a:r>
              <a:rPr lang="en-US" sz="2000" dirty="0"/>
              <a:t> (2012). International Organizations in WTO Dispute Settlement: How Much Institutional Sensitivity? Cambridge University Press.</a:t>
            </a:r>
          </a:p>
          <a:p>
            <a:pPr>
              <a:lnSpc>
                <a:spcPct val="100000"/>
              </a:lnSpc>
            </a:pPr>
            <a:r>
              <a:rPr lang="en-US" sz="2000" dirty="0" err="1"/>
              <a:t>Dukgeun</a:t>
            </a:r>
            <a:r>
              <a:rPr lang="en-US" sz="2000" dirty="0"/>
              <a:t> </a:t>
            </a:r>
            <a:r>
              <a:rPr lang="en-US" sz="2000" dirty="0" err="1"/>
              <a:t>Ahn</a:t>
            </a:r>
            <a:r>
              <a:rPr lang="en-US" sz="2000" dirty="0"/>
              <a:t> (2016). "Linkages between International Financial and Trade Institutions: IMF, World Bank and WTO." Journal of World Trade, Volume 50, Issue 5.</a:t>
            </a:r>
          </a:p>
          <a:p>
            <a:pPr>
              <a:lnSpc>
                <a:spcPct val="100000"/>
              </a:lnSpc>
            </a:pPr>
            <a:r>
              <a:rPr lang="en-US" sz="2000" dirty="0"/>
              <a:t>Anna </a:t>
            </a:r>
            <a:r>
              <a:rPr lang="en-US" sz="2000" dirty="0" err="1"/>
              <a:t>Pitaraki</a:t>
            </a:r>
            <a:r>
              <a:rPr lang="en-US" sz="2000" dirty="0"/>
              <a:t> (2014). "Institutional Linkages: WTO – IMF, World Bank, WIPO, WHO... A Global Administrative Law Approach." EUI PhD Thesis, European </a:t>
            </a:r>
            <a:r>
              <a:rPr lang="en-US" sz="2000" dirty="0" smtClean="0"/>
              <a:t>University</a:t>
            </a:r>
            <a:endParaRPr lang="en-US" sz="2800" dirty="0"/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01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E4B72ACE-36C9-4C2D-9738-ACCEB88C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133" y="452289"/>
            <a:ext cx="11557687" cy="600658"/>
          </a:xfrm>
        </p:spPr>
        <p:txBody>
          <a:bodyPr>
            <a:noAutofit/>
          </a:bodyPr>
          <a:lstStyle/>
          <a:p>
            <a:r>
              <a:rPr lang="en-BZ" b="1" dirty="0" smtClean="0">
                <a:solidFill>
                  <a:srgbClr val="002060"/>
                </a:solidFill>
                <a:latin typeface="+mn-lt"/>
              </a:rPr>
              <a:t>References</a:t>
            </a:r>
            <a:endParaRPr lang="en-BZ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593A08C-4E2E-49C5-A13D-F5EB7C78D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042" y="1136073"/>
            <a:ext cx="9213722" cy="4964022"/>
          </a:xfrm>
        </p:spPr>
        <p:txBody>
          <a:bodyPr>
            <a:noAutofit/>
          </a:bodyPr>
          <a:lstStyle/>
          <a:p>
            <a:r>
              <a:rPr lang="en-BZ" sz="2000" dirty="0"/>
              <a:t>Randall W. Stone (2011). </a:t>
            </a:r>
            <a:r>
              <a:rPr lang="en-BZ" sz="2000" i="1" dirty="0"/>
              <a:t>Controlling Institutions: International Organizations and the Global Economy</a:t>
            </a:r>
            <a:r>
              <a:rPr lang="en-BZ" sz="2000" dirty="0"/>
              <a:t>. Cambridge University Press. </a:t>
            </a:r>
          </a:p>
          <a:p>
            <a:r>
              <a:rPr lang="en-BZ" sz="2000" dirty="0"/>
              <a:t>Sol </a:t>
            </a:r>
            <a:r>
              <a:rPr lang="en-BZ" sz="2000" dirty="0" err="1"/>
              <a:t>Picciotto</a:t>
            </a:r>
            <a:r>
              <a:rPr lang="en-BZ" sz="2000" dirty="0"/>
              <a:t> (2011). </a:t>
            </a:r>
            <a:r>
              <a:rPr lang="en-BZ" sz="2000" i="1" dirty="0"/>
              <a:t>Regulating Global Corporate Capitalism</a:t>
            </a:r>
            <a:r>
              <a:rPr lang="en-BZ" sz="2000" dirty="0"/>
              <a:t>. Cambridge University Press. </a:t>
            </a:r>
          </a:p>
          <a:p>
            <a:r>
              <a:rPr lang="en-BZ" sz="2000" dirty="0"/>
              <a:t>Janet Dine (2005). </a:t>
            </a:r>
            <a:r>
              <a:rPr lang="en-BZ" sz="2000" i="1" dirty="0"/>
              <a:t>Companies, International Trade and Human Rights</a:t>
            </a:r>
            <a:r>
              <a:rPr lang="en-BZ" sz="2000" dirty="0"/>
              <a:t>. Cambridge University Press. </a:t>
            </a:r>
          </a:p>
          <a:p>
            <a:r>
              <a:rPr lang="en-BZ" sz="2000" dirty="0"/>
              <a:t>Kent Jones, Thomas </a:t>
            </a:r>
            <a:r>
              <a:rPr lang="en-BZ" sz="2000" dirty="0" err="1"/>
              <a:t>Cottier</a:t>
            </a:r>
            <a:r>
              <a:rPr lang="en-BZ" sz="2000" dirty="0"/>
              <a:t> &amp; Manfred </a:t>
            </a:r>
            <a:r>
              <a:rPr lang="en-BZ" sz="2000" dirty="0" err="1"/>
              <a:t>Elsig</a:t>
            </a:r>
            <a:r>
              <a:rPr lang="en-BZ" sz="2000" dirty="0"/>
              <a:t> (Eds.) (2011). </a:t>
            </a:r>
            <a:r>
              <a:rPr lang="en-BZ" sz="2000" i="1" dirty="0"/>
              <a:t>Governing the World Trade Organization: Past, Present and Beyond Doha</a:t>
            </a:r>
            <a:r>
              <a:rPr lang="en-BZ" sz="2000" dirty="0"/>
              <a:t>. Cambridge University Press. </a:t>
            </a:r>
          </a:p>
          <a:p>
            <a:r>
              <a:rPr lang="en-BZ" sz="2000" dirty="0"/>
              <a:t>Jens L. Mortensen (2012). "Seeing Like the WTO: Numbers, Frames and Trade Law." </a:t>
            </a:r>
            <a:r>
              <a:rPr lang="en-BZ" sz="2000" i="1" dirty="0"/>
              <a:t>New Political Economy</a:t>
            </a:r>
            <a:r>
              <a:rPr lang="en-BZ" sz="2000" dirty="0"/>
              <a:t>, 17(5), 571-597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83764947-1E79-4FE4-9B5F-7D90C945A069}"/>
              </a:ext>
            </a:extLst>
          </p:cNvPr>
          <p:cNvCxnSpPr/>
          <p:nvPr/>
        </p:nvCxnSpPr>
        <p:spPr>
          <a:xfrm>
            <a:off x="98854" y="6582033"/>
            <a:ext cx="11994292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797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56"/>
    </mc:Choice>
    <mc:Fallback xmlns="">
      <p:transition spd="slow" advTm="64456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40480" y="2753359"/>
            <a:ext cx="4094480" cy="909003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+mn-lt"/>
              </a:rPr>
              <a:t>Thank you!</a:t>
            </a:r>
            <a:endParaRPr lang="ru-RU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32174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1285</Words>
  <Application>Microsoft Office PowerPoint</Application>
  <PresentationFormat>Широкоэкранный</PresentationFormat>
  <Paragraphs>195</Paragraphs>
  <Slides>41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8" baseType="lpstr">
      <vt:lpstr>맑은 고딕</vt:lpstr>
      <vt:lpstr>Arial</vt:lpstr>
      <vt:lpstr>Calibri</vt:lpstr>
      <vt:lpstr>Calibri Light</vt:lpstr>
      <vt:lpstr>quote-cjk-patch</vt:lpstr>
      <vt:lpstr>Wingdings</vt:lpstr>
      <vt:lpstr>Тема Office</vt:lpstr>
      <vt:lpstr>International Trade and Policy</vt:lpstr>
      <vt:lpstr>Agenda</vt:lpstr>
      <vt:lpstr>Why International Institutions for Trade?</vt:lpstr>
      <vt:lpstr>The Institutional Architecture</vt:lpstr>
      <vt:lpstr>Historical Context – Post-WWII</vt:lpstr>
      <vt:lpstr>Overview of WTO</vt:lpstr>
      <vt:lpstr>Section 2: WTO Principles Core Principles of the WTO</vt:lpstr>
      <vt:lpstr>Most-Favoured-Nation (MFN)</vt:lpstr>
      <vt:lpstr>National Treatment</vt:lpstr>
      <vt:lpstr>Reciprocity &amp; Binding Commitments</vt:lpstr>
      <vt:lpstr>Transparency</vt:lpstr>
      <vt:lpstr>Special and Differential Treatment (SDT)</vt:lpstr>
      <vt:lpstr>Section 3: Dispute Settlement WTO Dispute Settlement – Why Important?</vt:lpstr>
      <vt:lpstr>Key Bodies</vt:lpstr>
      <vt:lpstr>Stages of Dispute Settlement</vt:lpstr>
      <vt:lpstr>Timeline Graphic</vt:lpstr>
      <vt:lpstr>Notable Cases</vt:lpstr>
      <vt:lpstr>The Appellate Body Crisis</vt:lpstr>
      <vt:lpstr>Section 4: Rounds of Negotiation GATT Rounds (1947–1994)</vt:lpstr>
      <vt:lpstr>The Uruguay Round (1986–1994)</vt:lpstr>
      <vt:lpstr>Key Outcomes of Uruguay Round</vt:lpstr>
      <vt:lpstr>The Doha Development Round (2001–present, stalled)</vt:lpstr>
      <vt:lpstr>Why Doha Failed</vt:lpstr>
      <vt:lpstr>MC13 (Abu Dhabi, 2024) &amp; Future</vt:lpstr>
      <vt:lpstr>Section 5: IMF &amp; World Bank Roles in Trade IMF – Mandate &amp; Trade Linkages</vt:lpstr>
      <vt:lpstr>IMF’s Specific Trade Roles</vt:lpstr>
      <vt:lpstr>Example – IMF &amp; Trade During COVID-19</vt:lpstr>
      <vt:lpstr>World Bank – Group Structure</vt:lpstr>
      <vt:lpstr>World Bank’s Trade-Related Activities</vt:lpstr>
      <vt:lpstr>IMF vs. World Bank – Division of Labor</vt:lpstr>
      <vt:lpstr>Cooperation with WTO</vt:lpstr>
      <vt:lpstr>Case Study – Vietnam’s Integration</vt:lpstr>
      <vt:lpstr>Section 6: Critiques &amp; Challenges Critiques of the WTO</vt:lpstr>
      <vt:lpstr>Section 6: Critiques &amp; Challenges Critiques of the WTO</vt:lpstr>
      <vt:lpstr>Contemporary Challenges</vt:lpstr>
      <vt:lpstr>Reform Proposals</vt:lpstr>
      <vt:lpstr>The Future of Trade Governance</vt:lpstr>
      <vt:lpstr>Section 7: Conclusion &amp; Q&amp;A</vt:lpstr>
      <vt:lpstr>References</vt:lpstr>
      <vt:lpstr>References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Trade and Policy</dc:title>
  <dc:creator>Mubin Abduvaliev</dc:creator>
  <cp:lastModifiedBy>Mubin Abduvaliev</cp:lastModifiedBy>
  <cp:revision>19</cp:revision>
  <dcterms:created xsi:type="dcterms:W3CDTF">2026-04-08T09:08:22Z</dcterms:created>
  <dcterms:modified xsi:type="dcterms:W3CDTF">2026-05-22T05:17:57Z</dcterms:modified>
</cp:coreProperties>
</file>