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58" r:id="rId3"/>
    <p:sldId id="329" r:id="rId4"/>
    <p:sldId id="295" r:id="rId5"/>
    <p:sldId id="296" r:id="rId6"/>
    <p:sldId id="333" r:id="rId7"/>
    <p:sldId id="330" r:id="rId8"/>
    <p:sldId id="331" r:id="rId9"/>
    <p:sldId id="332" r:id="rId10"/>
    <p:sldId id="334" r:id="rId11"/>
    <p:sldId id="335" r:id="rId12"/>
    <p:sldId id="336" r:id="rId13"/>
    <p:sldId id="337" r:id="rId14"/>
    <p:sldId id="338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09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21" r:id="rId40"/>
    <p:sldId id="322" r:id="rId41"/>
    <p:sldId id="323" r:id="rId42"/>
    <p:sldId id="324" r:id="rId43"/>
    <p:sldId id="288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0" autoAdjust="0"/>
    <p:restoredTop sz="95103" autoAdjust="0"/>
  </p:normalViewPr>
  <p:slideViewPr>
    <p:cSldViewPr snapToGrid="0">
      <p:cViewPr varScale="1">
        <p:scale>
          <a:sx n="83" d="100"/>
          <a:sy n="83" d="100"/>
        </p:scale>
        <p:origin x="5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E8DA-0018-4E74-AB22-56E0220E7ED5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6FE74-217E-4111-98C5-79974013B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59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910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63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79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6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821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2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5A6A-705B-44EC-858A-AFF2DCDF3D20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22363"/>
            <a:ext cx="11224009" cy="1580644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Trade and Policy</a:t>
            </a:r>
            <a:endParaRPr lang="ru-RU" sz="54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73309" y="3024553"/>
            <a:ext cx="798174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WEEK 12 – </a:t>
            </a:r>
            <a:r>
              <a:rPr lang="en-US" sz="3200" b="1" dirty="0">
                <a:solidFill>
                  <a:srgbClr val="00B0F0"/>
                </a:solidFill>
              </a:rPr>
              <a:t>Global Issues I: Trade and the Environment</a:t>
            </a:r>
            <a:endParaRPr lang="ko-KR" altLang="en-US" sz="5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68581" y="463686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>
                <a:latin typeface="+mn-lt"/>
              </a:rPr>
              <a:t>Learning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Objectives</a:t>
            </a:r>
            <a:endParaRPr lang="en-US" b="1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en-US" sz="2800" dirty="0"/>
              <a:t>Understand the pollution havens hypothesis and empirical evidence</a:t>
            </a:r>
            <a:endParaRPr lang="ru-RU" sz="28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en-US" sz="2800" dirty="0"/>
              <a:t>Define carbon leakage and its mechanisms</a:t>
            </a:r>
            <a:endParaRPr lang="ru-RU" sz="28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en-US" sz="2800" dirty="0"/>
              <a:t>Analyze environmental standards as non-tariff barriers (NTBs)</a:t>
            </a:r>
            <a:endParaRPr lang="ru-RU" sz="28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en-US" sz="2800" dirty="0"/>
              <a:t>Evaluate interactions between MEAs (e.g., Paris Agreement) and trade rules (WTO)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64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>
                <a:latin typeface="+mn-lt"/>
              </a:rPr>
              <a:t>Structure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of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the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Presentation</a:t>
            </a:r>
            <a:endParaRPr lang="en-US" b="1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ru-RU" sz="2800" dirty="0" err="1"/>
              <a:t>Carbon</a:t>
            </a:r>
            <a:r>
              <a:rPr lang="ru-RU" sz="2800" dirty="0"/>
              <a:t> </a:t>
            </a:r>
            <a:r>
              <a:rPr lang="ru-RU" sz="2800" dirty="0" err="1"/>
              <a:t>Leakage</a:t>
            </a:r>
            <a:r>
              <a:rPr lang="ru-RU" sz="2800" dirty="0"/>
              <a:t> </a:t>
            </a:r>
            <a:endParaRPr lang="en-US" sz="2800" dirty="0" smtClean="0"/>
          </a:p>
          <a:p>
            <a:pPr lvl="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sz="2800" dirty="0" smtClean="0"/>
              <a:t>Environmental </a:t>
            </a:r>
            <a:r>
              <a:rPr lang="en-US" sz="2800" dirty="0"/>
              <a:t>Standards as non-tariff barriers </a:t>
            </a:r>
            <a:r>
              <a:rPr lang="en-US" sz="2800" dirty="0" smtClean="0"/>
              <a:t>(NTBs) </a:t>
            </a:r>
          </a:p>
          <a:p>
            <a:pPr lvl="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sz="2800" dirty="0" smtClean="0"/>
              <a:t>Multilateral </a:t>
            </a:r>
            <a:r>
              <a:rPr lang="en-US" sz="2800" dirty="0"/>
              <a:t>Environmental Agreements &amp; Trade </a:t>
            </a:r>
            <a:r>
              <a:rPr lang="en-US" sz="2800" dirty="0" smtClean="0"/>
              <a:t>Rules</a:t>
            </a:r>
          </a:p>
          <a:p>
            <a:pPr lvl="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ru-RU" sz="2800" dirty="0" err="1" smtClean="0"/>
              <a:t>Case</a:t>
            </a:r>
            <a:r>
              <a:rPr lang="ru-RU" sz="2800" dirty="0" smtClean="0"/>
              <a:t> </a:t>
            </a:r>
            <a:r>
              <a:rPr lang="ru-RU" sz="2800" dirty="0" err="1"/>
              <a:t>Studies</a:t>
            </a:r>
            <a:r>
              <a:rPr lang="ru-RU" sz="2800" dirty="0"/>
              <a:t> &amp; </a:t>
            </a:r>
            <a:r>
              <a:rPr lang="ru-RU" sz="2800" dirty="0" err="1"/>
              <a:t>Data</a:t>
            </a:r>
            <a:r>
              <a:rPr lang="ru-RU" sz="2800" dirty="0"/>
              <a:t> </a:t>
            </a:r>
            <a:endParaRPr lang="en-US" sz="2800" dirty="0" smtClean="0"/>
          </a:p>
          <a:p>
            <a:pPr lvl="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ru-RU" sz="2800" dirty="0" err="1" smtClean="0"/>
              <a:t>Conclusions</a:t>
            </a:r>
            <a:r>
              <a:rPr lang="ru-RU" sz="2800" dirty="0" smtClean="0"/>
              <a:t> </a:t>
            </a:r>
            <a:r>
              <a:rPr lang="ru-RU" sz="2800" dirty="0"/>
              <a:t>&amp; </a:t>
            </a:r>
            <a:r>
              <a:rPr lang="ru-RU" sz="2800" dirty="0" err="1"/>
              <a:t>Policy</a:t>
            </a:r>
            <a:r>
              <a:rPr lang="ru-RU" sz="2800" dirty="0"/>
              <a:t> </a:t>
            </a:r>
            <a:r>
              <a:rPr lang="ru-RU" sz="2800" dirty="0" err="1" smtClean="0"/>
              <a:t>Implications</a:t>
            </a:r>
            <a:endParaRPr lang="en-US" sz="2800" dirty="0" smtClean="0"/>
          </a:p>
          <a:p>
            <a:pPr lvl="0"/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55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052" y="622405"/>
            <a:ext cx="2752885" cy="548444"/>
          </a:xfrm>
        </p:spPr>
        <p:txBody>
          <a:bodyPr>
            <a:normAutofit/>
          </a:bodyPr>
          <a:lstStyle/>
          <a:p>
            <a:r>
              <a:rPr lang="ru-RU" b="1" dirty="0" err="1">
                <a:latin typeface="+mn-lt"/>
              </a:rPr>
              <a:t>Key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 smtClean="0">
                <a:latin typeface="+mn-lt"/>
              </a:rPr>
              <a:t>Question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683" y="1286380"/>
            <a:ext cx="3033622" cy="4681060"/>
          </a:xfrm>
        </p:spPr>
        <p:txBody>
          <a:bodyPr>
            <a:noAutofit/>
          </a:bodyPr>
          <a:lstStyle/>
          <a:p>
            <a:pPr lvl="0"/>
            <a:r>
              <a:rPr lang="en-US" sz="2400" dirty="0"/>
              <a:t>Can</a:t>
            </a:r>
            <a:r>
              <a:rPr lang="en-US" sz="2400" dirty="0" smtClean="0"/>
              <a:t> </a:t>
            </a:r>
            <a:r>
              <a:rPr lang="en-US" sz="2400" dirty="0"/>
              <a:t>we reconcile free trade with environmental protection?</a:t>
            </a:r>
            <a:endParaRPr lang="ru-RU" sz="2400" dirty="0"/>
          </a:p>
          <a:p>
            <a:pPr lvl="0"/>
            <a:r>
              <a:rPr lang="en-US" sz="2400" dirty="0"/>
              <a:t>Or does trade simply shift pollution from rich to poor countries?</a:t>
            </a:r>
            <a:r>
              <a:rPr lang="en-US" sz="2800" dirty="0"/>
              <a:t/>
            </a:r>
            <a:br>
              <a:rPr lang="en-US" sz="2800" dirty="0"/>
            </a:b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5455"/>
          <a:stretch/>
        </p:blipFill>
        <p:spPr>
          <a:xfrm>
            <a:off x="3785937" y="824438"/>
            <a:ext cx="7229391" cy="4174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785937" y="5016010"/>
            <a:ext cx="3006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Source: Created by the author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541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>
                <a:latin typeface="+mn-lt"/>
              </a:rPr>
              <a:t>The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Trade-Environment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 smtClean="0">
                <a:latin typeface="+mn-lt"/>
              </a:rPr>
              <a:t>Debate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/>
              <a:t>Optimists:</a:t>
            </a:r>
            <a:r>
              <a:rPr lang="en-US" sz="2800" dirty="0"/>
              <a:t> Trade raises incomes </a:t>
            </a:r>
            <a:r>
              <a:rPr lang="en-US" sz="2800" b="1" dirty="0">
                <a:solidFill>
                  <a:srgbClr val="00B0F0"/>
                </a:solidFill>
              </a:rPr>
              <a:t>→</a:t>
            </a:r>
            <a:r>
              <a:rPr lang="en-US" sz="2800" dirty="0"/>
              <a:t> demand for cleaner environment </a:t>
            </a:r>
            <a:r>
              <a:rPr lang="en-US" sz="2800" b="1" dirty="0">
                <a:solidFill>
                  <a:srgbClr val="00B0F0"/>
                </a:solidFill>
              </a:rPr>
              <a:t>→</a:t>
            </a:r>
            <a:r>
              <a:rPr lang="en-US" sz="2800" dirty="0"/>
              <a:t> stricter regulations</a:t>
            </a:r>
            <a:endParaRPr lang="ru-RU" sz="2800" dirty="0"/>
          </a:p>
          <a:p>
            <a:pPr lvl="0">
              <a:lnSpc>
                <a:spcPct val="150000"/>
              </a:lnSpc>
            </a:pPr>
            <a:r>
              <a:rPr lang="en-US" sz="2800" b="1" dirty="0"/>
              <a:t>Pessimists:</a:t>
            </a:r>
            <a:r>
              <a:rPr lang="en-US" sz="2800" dirty="0"/>
              <a:t> Race to the bottom </a:t>
            </a:r>
            <a:r>
              <a:rPr lang="en-US" sz="2800" b="1" dirty="0">
                <a:solidFill>
                  <a:srgbClr val="00B0F0"/>
                </a:solidFill>
              </a:rPr>
              <a:t>→</a:t>
            </a:r>
            <a:r>
              <a:rPr lang="en-US" sz="2800" dirty="0"/>
              <a:t> pollution havens </a:t>
            </a:r>
            <a:r>
              <a:rPr lang="en-US" sz="2800" b="1" dirty="0"/>
              <a:t>→</a:t>
            </a:r>
            <a:r>
              <a:rPr lang="en-US" sz="2800" dirty="0"/>
              <a:t> carbon leakage</a:t>
            </a:r>
            <a:endParaRPr lang="ru-RU" sz="2800" dirty="0"/>
          </a:p>
          <a:p>
            <a:pPr lvl="0">
              <a:lnSpc>
                <a:spcPct val="150000"/>
              </a:lnSpc>
            </a:pPr>
            <a:r>
              <a:rPr lang="en-US" sz="2800" b="1" dirty="0"/>
              <a:t>Institutional gap:</a:t>
            </a:r>
            <a:r>
              <a:rPr lang="en-US" sz="2800" dirty="0"/>
              <a:t> WTO vs. MEAs – no clear hierarchy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59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+mn-lt"/>
              </a:rPr>
              <a:t>Section 2: Pollution Havens Hypothesis </a:t>
            </a:r>
            <a:r>
              <a:rPr lang="en-US" b="1" dirty="0" smtClean="0">
                <a:latin typeface="+mn-lt"/>
              </a:rPr>
              <a:t/>
            </a:r>
            <a:br>
              <a:rPr lang="en-US" b="1" dirty="0" smtClean="0">
                <a:latin typeface="+mn-lt"/>
              </a:rPr>
            </a:br>
            <a:r>
              <a:rPr lang="ru-RU" b="1" dirty="0" err="1">
                <a:latin typeface="+mn-lt"/>
              </a:rPr>
              <a:t>Definition</a:t>
            </a:r>
            <a:r>
              <a:rPr lang="ru-RU" b="1" dirty="0">
                <a:latin typeface="+mn-lt"/>
              </a:rPr>
              <a:t> – </a:t>
            </a:r>
            <a:r>
              <a:rPr lang="ru-RU" b="1" dirty="0" err="1">
                <a:latin typeface="+mn-lt"/>
              </a:rPr>
              <a:t>Pollution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Havens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3619159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Firms relocate production to countries with weaker environmental regulations</a:t>
            </a:r>
            <a:endParaRPr lang="ru-RU" sz="2800" dirty="0"/>
          </a:p>
          <a:p>
            <a:r>
              <a:rPr lang="en-US" sz="2800" dirty="0"/>
              <a:t>Result: “Dirty” industries concentrate where compliance costs are lowest</a:t>
            </a:r>
            <a:r>
              <a:rPr lang="en-US" dirty="0"/>
              <a:t/>
            </a:r>
            <a:br>
              <a:rPr lang="en-US" dirty="0"/>
            </a:b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5077" b="3103"/>
          <a:stretch/>
        </p:blipFill>
        <p:spPr>
          <a:xfrm>
            <a:off x="4523431" y="1667931"/>
            <a:ext cx="6708462" cy="3738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459705" y="5334068"/>
            <a:ext cx="3006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Source: Created by the author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30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Theoretical</a:t>
            </a:r>
            <a:r>
              <a:rPr lang="ru-RU" b="1" dirty="0"/>
              <a:t> </a:t>
            </a:r>
            <a:r>
              <a:rPr lang="ru-RU" b="1" dirty="0" err="1"/>
              <a:t>Mechanism</a:t>
            </a:r>
            <a:endParaRPr lang="ru-RU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ru-RU" sz="2800" dirty="0" err="1"/>
              <a:t>Trade</a:t>
            </a:r>
            <a:r>
              <a:rPr lang="ru-RU" sz="2800" dirty="0"/>
              <a:t> </a:t>
            </a:r>
            <a:r>
              <a:rPr lang="ru-RU" sz="2800" dirty="0" err="1"/>
              <a:t>liberalization</a:t>
            </a:r>
            <a:r>
              <a:rPr lang="ru-RU" sz="2800" dirty="0"/>
              <a:t> + </a:t>
            </a:r>
            <a:r>
              <a:rPr lang="ru-RU" sz="2800" dirty="0" err="1"/>
              <a:t>environmental</a:t>
            </a:r>
            <a:r>
              <a:rPr lang="ru-RU" sz="2800" dirty="0"/>
              <a:t> </a:t>
            </a:r>
            <a:r>
              <a:rPr lang="ru-RU" sz="2800" dirty="0" err="1"/>
              <a:t>regulation</a:t>
            </a:r>
            <a:r>
              <a:rPr lang="ru-RU" sz="2800" dirty="0"/>
              <a:t> </a:t>
            </a:r>
            <a:r>
              <a:rPr lang="ru-RU" sz="2800" dirty="0" err="1"/>
              <a:t>differences</a:t>
            </a:r>
            <a:endParaRPr lang="ru-RU" sz="2800" dirty="0"/>
          </a:p>
          <a:p>
            <a:pPr lvl="0"/>
            <a:r>
              <a:rPr lang="en-US" sz="2800" dirty="0"/>
              <a:t>Abatement costs vary (e.g., 5-15% of total costs in chemicals/metals)</a:t>
            </a:r>
            <a:endParaRPr lang="ru-RU" sz="2800" dirty="0"/>
          </a:p>
          <a:p>
            <a:pPr lvl="0"/>
            <a:r>
              <a:rPr lang="en-US" sz="2800" dirty="0"/>
              <a:t>Comparative advantage shifts toward pollution-intensive goods in lax-</a:t>
            </a:r>
            <a:r>
              <a:rPr lang="en-US" sz="2800" dirty="0" err="1"/>
              <a:t>reg</a:t>
            </a:r>
            <a:r>
              <a:rPr lang="en-US" sz="2800" dirty="0"/>
              <a:t> countries</a:t>
            </a:r>
            <a:endParaRPr lang="ru-RU" sz="2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167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Empirical</a:t>
            </a:r>
            <a:r>
              <a:rPr lang="ru-RU" b="1" dirty="0"/>
              <a:t> </a:t>
            </a:r>
            <a:r>
              <a:rPr lang="ru-RU" b="1" dirty="0" err="1"/>
              <a:t>Evidence</a:t>
            </a:r>
            <a:r>
              <a:rPr lang="ru-RU" b="1" dirty="0"/>
              <a:t> – </a:t>
            </a:r>
            <a:r>
              <a:rPr lang="ru-RU" b="1" dirty="0" err="1"/>
              <a:t>Mixed</a:t>
            </a:r>
            <a:r>
              <a:rPr lang="ru-RU" b="1" dirty="0"/>
              <a:t> </a:t>
            </a:r>
            <a:r>
              <a:rPr lang="ru-RU" b="1" dirty="0" err="1"/>
              <a:t>Results</a:t>
            </a:r>
            <a:endParaRPr lang="ru-RU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 sz="2800" b="1" dirty="0"/>
              <a:t>Early studies (1990s):</a:t>
            </a:r>
            <a:r>
              <a:rPr lang="en-US" sz="2800" dirty="0"/>
              <a:t> Weak evidence – trade costs, scale effects dominate</a:t>
            </a:r>
            <a:endParaRPr lang="ru-RU" sz="2800" dirty="0"/>
          </a:p>
          <a:p>
            <a:pPr lvl="0">
              <a:lnSpc>
                <a:spcPct val="100000"/>
              </a:lnSpc>
            </a:pPr>
            <a:r>
              <a:rPr lang="en-US" sz="2800" b="1" dirty="0"/>
              <a:t>Recent meta-analyses (2010-2025):</a:t>
            </a:r>
            <a:r>
              <a:rPr lang="en-US" sz="2800" dirty="0"/>
              <a:t> Stronger evidence for "footloose" sectors (metals, paper, chemicals)</a:t>
            </a:r>
            <a:endParaRPr lang="ru-RU" sz="2800" dirty="0"/>
          </a:p>
          <a:p>
            <a:pPr lvl="0">
              <a:lnSpc>
                <a:spcPct val="100000"/>
              </a:lnSpc>
            </a:pPr>
            <a:r>
              <a:rPr lang="en-US" sz="2800" b="1" dirty="0"/>
              <a:t>Key study:</a:t>
            </a:r>
            <a:r>
              <a:rPr lang="en-US" sz="2800" dirty="0"/>
              <a:t> Levinson &amp; Taylor (2008) – US environmental stringency reduces net imports from Mexico by 8-12%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56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Pollution Haven vs. Factor Endowment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Does dirty production go to poor countries because of lax rules OR cheap labor?</a:t>
            </a:r>
            <a:endParaRPr lang="ru-RU" sz="2800" dirty="0"/>
          </a:p>
          <a:p>
            <a:pPr lvl="0"/>
            <a:r>
              <a:rPr lang="en-US" sz="2800" b="1" dirty="0" err="1"/>
              <a:t>Ederington</a:t>
            </a:r>
            <a:r>
              <a:rPr lang="en-US" sz="2800" b="1" dirty="0"/>
              <a:t> et al. (2005):</a:t>
            </a:r>
            <a:r>
              <a:rPr lang="en-US" sz="2800" dirty="0"/>
              <a:t> Labor-intensive dirty sectors move for labor costs, not regulation</a:t>
            </a:r>
            <a:endParaRPr lang="ru-RU" sz="2800" dirty="0"/>
          </a:p>
          <a:p>
            <a:pPr lvl="0"/>
            <a:r>
              <a:rPr lang="en-US" sz="2800" b="1" dirty="0"/>
              <a:t>Takeaway:</a:t>
            </a:r>
            <a:r>
              <a:rPr lang="en-US" sz="2800" dirty="0"/>
              <a:t> Regulation matters only at the margin – but that margin can be decisive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622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Real-World Example – US-Mexico Border (NAFTA era)</a:t>
            </a:r>
            <a:endParaRPr lang="ru-RU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Post-NAFTA: Maquiladora plants increase along border</a:t>
            </a:r>
            <a:endParaRPr lang="ru-RU" sz="2800" dirty="0"/>
          </a:p>
          <a:p>
            <a:pPr lvl="0"/>
            <a:r>
              <a:rPr lang="en-US" sz="2800" dirty="0"/>
              <a:t>Air pollution along Texas-Mexico border: SO2 and particulates </a:t>
            </a:r>
            <a:r>
              <a:rPr lang="en-US" sz="2800" dirty="0">
                <a:solidFill>
                  <a:srgbClr val="00B0F0"/>
                </a:solidFill>
              </a:rPr>
              <a:t>↑</a:t>
            </a:r>
            <a:r>
              <a:rPr lang="en-US" sz="2800" dirty="0"/>
              <a:t> 30% in Mexican cities</a:t>
            </a:r>
            <a:endParaRPr lang="ru-RU" sz="2800" dirty="0"/>
          </a:p>
          <a:p>
            <a:pPr lvl="0"/>
            <a:r>
              <a:rPr lang="en-US" sz="2800" dirty="0"/>
              <a:t>Environmental compliance costs in Mexico ~30% lower than US for cement &amp; glass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134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5251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Pollution Haven Hypothesis – Critical </a:t>
            </a:r>
            <a:r>
              <a:rPr lang="en-US" b="1" dirty="0" smtClean="0"/>
              <a:t>Data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54" y="1431636"/>
            <a:ext cx="7739746" cy="417421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46382" y="5605855"/>
            <a:ext cx="23777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/>
              <a:t>Source: Created by the author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28422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Summary</a:t>
            </a:r>
            <a:r>
              <a:rPr lang="ru-RU" b="1" dirty="0"/>
              <a:t> – </a:t>
            </a:r>
            <a:r>
              <a:rPr lang="ru-RU" b="1" dirty="0" err="1"/>
              <a:t>Pollution</a:t>
            </a:r>
            <a:r>
              <a:rPr lang="ru-RU" b="1" dirty="0"/>
              <a:t> </a:t>
            </a:r>
            <a:r>
              <a:rPr lang="ru-RU" b="1" dirty="0" err="1" smtClean="0"/>
              <a:t>Havens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93319" y="1676269"/>
            <a:ext cx="8195583" cy="2971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buClr>
                <a:srgbClr val="00B0F0"/>
              </a:buClr>
            </a:pPr>
            <a:r>
              <a:rPr lang="en-US" sz="2800" dirty="0"/>
              <a:t>Exists but not universal; strongest in footloose, high-abatement-cost </a:t>
            </a:r>
            <a:r>
              <a:rPr lang="en-US" sz="2800" dirty="0" smtClean="0"/>
              <a:t>sectors</a:t>
            </a:r>
            <a:endParaRPr lang="en-US" sz="2800" dirty="0"/>
          </a:p>
          <a:p>
            <a:pPr lvl="0">
              <a:buClr>
                <a:srgbClr val="00B0F0"/>
              </a:buClr>
            </a:pPr>
            <a:r>
              <a:rPr lang="en-US" sz="2800" dirty="0" smtClean="0"/>
              <a:t>Trade </a:t>
            </a:r>
            <a:r>
              <a:rPr lang="en-US" sz="2800" dirty="0"/>
              <a:t>liberalization can amplify pollution havens if environmental governance is weak</a:t>
            </a:r>
            <a:endParaRPr lang="ru-RU" sz="2800" dirty="0"/>
          </a:p>
          <a:p>
            <a:pPr lvl="0">
              <a:buClr>
                <a:srgbClr val="00B0F0"/>
              </a:buClr>
            </a:pPr>
            <a:r>
              <a:rPr lang="en-US" sz="2800" dirty="0"/>
              <a:t>Policy implication: Harmonize minimum standards or use border adjustments</a:t>
            </a:r>
            <a:endParaRPr lang="ru-RU" sz="28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59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2060"/>
                </a:solidFill>
                <a:latin typeface="+mn-lt"/>
              </a:rPr>
              <a:t>Section 3: Carbon </a:t>
            </a:r>
            <a:r>
              <a:rPr lang="en-US" b="1" dirty="0" smtClean="0">
                <a:solidFill>
                  <a:srgbClr val="002060"/>
                </a:solidFill>
                <a:latin typeface="+mn-lt"/>
              </a:rPr>
              <a:t>Leakage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/>
            </a:r>
            <a:br>
              <a:rPr lang="ru-RU" dirty="0">
                <a:solidFill>
                  <a:srgbClr val="002060"/>
                </a:solidFill>
                <a:latin typeface="+mn-lt"/>
              </a:rPr>
            </a:br>
            <a:r>
              <a:rPr lang="en-US" b="1" dirty="0" smtClean="0">
                <a:solidFill>
                  <a:srgbClr val="002060"/>
                </a:solidFill>
                <a:latin typeface="+mn-lt"/>
              </a:rPr>
              <a:t>Definition </a:t>
            </a:r>
            <a:r>
              <a:rPr lang="en-US" b="1" dirty="0">
                <a:solidFill>
                  <a:srgbClr val="002060"/>
                </a:solidFill>
                <a:latin typeface="+mn-lt"/>
              </a:rPr>
              <a:t>– Carbon </a:t>
            </a:r>
            <a:r>
              <a:rPr lang="en-US" b="1" dirty="0" smtClean="0">
                <a:solidFill>
                  <a:srgbClr val="002060"/>
                </a:solidFill>
                <a:latin typeface="+mn-lt"/>
              </a:rPr>
              <a:t>Leakage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Stringent climate policy in one country → production (and emissions) shift to countries with weaker policies</a:t>
            </a:r>
            <a:endParaRPr lang="ru-RU" sz="2800" dirty="0"/>
          </a:p>
          <a:p>
            <a:pPr lvl="0"/>
            <a:r>
              <a:rPr lang="en-US" sz="2800" dirty="0"/>
              <a:t>Leakage rate = (increase in foreign emissions) / (domestic emissions reduction)</a:t>
            </a:r>
            <a:endParaRPr lang="ru-RU" sz="2800" dirty="0"/>
          </a:p>
          <a:p>
            <a:pPr lvl="0"/>
            <a:r>
              <a:rPr lang="en-US" sz="2800" b="1" dirty="0"/>
              <a:t>Typical estimates:</a:t>
            </a:r>
            <a:r>
              <a:rPr lang="en-US" sz="2800" dirty="0"/>
              <a:t> 5-25% for OECD carbon taxes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798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Channels</a:t>
            </a:r>
            <a:r>
              <a:rPr lang="ru-RU" b="1" dirty="0" smtClean="0"/>
              <a:t> </a:t>
            </a:r>
            <a:r>
              <a:rPr lang="ru-RU" b="1" dirty="0" err="1" smtClean="0"/>
              <a:t>of</a:t>
            </a:r>
            <a:r>
              <a:rPr lang="ru-RU" b="1" dirty="0" smtClean="0"/>
              <a:t> </a:t>
            </a:r>
            <a:r>
              <a:rPr lang="ru-RU" b="1" dirty="0" err="1" smtClean="0"/>
              <a:t>Carbon</a:t>
            </a:r>
            <a:r>
              <a:rPr lang="ru-RU" b="1" dirty="0" smtClean="0"/>
              <a:t> </a:t>
            </a:r>
            <a:r>
              <a:rPr lang="ru-RU" b="1" dirty="0" err="1" smtClean="0"/>
              <a:t>Leakage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b="1" dirty="0"/>
              <a:t>Competitiveness channel:</a:t>
            </a:r>
            <a:r>
              <a:rPr lang="en-US" sz="2800" dirty="0"/>
              <a:t> Energy-intensive firms lose market share to foreign rivals</a:t>
            </a:r>
            <a:endParaRPr lang="ru-RU" sz="2800" dirty="0"/>
          </a:p>
          <a:p>
            <a:pPr lvl="0"/>
            <a:r>
              <a:rPr lang="en-US" sz="2800" b="1" dirty="0"/>
              <a:t>Energy market channel:</a:t>
            </a:r>
            <a:r>
              <a:rPr lang="en-US" sz="2800" dirty="0"/>
              <a:t> Lower domestic fossil fuel demand </a:t>
            </a:r>
            <a:r>
              <a:rPr lang="en-US" sz="2800" dirty="0">
                <a:solidFill>
                  <a:srgbClr val="00B0F0"/>
                </a:solidFill>
              </a:rPr>
              <a:t>→</a:t>
            </a:r>
            <a:r>
              <a:rPr lang="en-US" sz="2800" dirty="0"/>
              <a:t> lower world prices </a:t>
            </a:r>
            <a:r>
              <a:rPr lang="en-US" sz="2800" dirty="0">
                <a:solidFill>
                  <a:srgbClr val="00B0F0"/>
                </a:solidFill>
              </a:rPr>
              <a:t>→</a:t>
            </a:r>
            <a:r>
              <a:rPr lang="en-US" sz="2800" dirty="0"/>
              <a:t> higher foreign consumption</a:t>
            </a:r>
            <a:endParaRPr lang="ru-RU" sz="2800" dirty="0"/>
          </a:p>
          <a:p>
            <a:pPr lvl="0"/>
            <a:r>
              <a:rPr lang="en-US" sz="2800" b="1" dirty="0"/>
              <a:t>Investment channel:</a:t>
            </a:r>
            <a:r>
              <a:rPr lang="en-US" sz="2800" dirty="0"/>
              <a:t> New capital locates in lax-</a:t>
            </a:r>
            <a:r>
              <a:rPr lang="en-US" sz="2800" dirty="0" err="1"/>
              <a:t>reg</a:t>
            </a:r>
            <a:r>
              <a:rPr lang="en-US" sz="2800" dirty="0"/>
              <a:t> countries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058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 smtClean="0"/>
              <a:t>Which </a:t>
            </a:r>
            <a:r>
              <a:rPr lang="en-US" b="1" dirty="0"/>
              <a:t>Sectors Are Most Vulnerable</a:t>
            </a:r>
            <a:r>
              <a:rPr lang="en-US" b="1" dirty="0" smtClean="0"/>
              <a:t>?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3426653" cy="4681060"/>
          </a:xfrm>
        </p:spPr>
        <p:txBody>
          <a:bodyPr>
            <a:noAutofit/>
          </a:bodyPr>
          <a:lstStyle/>
          <a:p>
            <a:pPr lvl="0"/>
            <a:r>
              <a:rPr lang="ru-RU" dirty="0" err="1"/>
              <a:t>Cement</a:t>
            </a:r>
            <a:r>
              <a:rPr lang="ru-RU" dirty="0"/>
              <a:t>, </a:t>
            </a:r>
            <a:r>
              <a:rPr lang="ru-RU" dirty="0" err="1"/>
              <a:t>steel</a:t>
            </a:r>
            <a:r>
              <a:rPr lang="ru-RU" dirty="0"/>
              <a:t>, </a:t>
            </a:r>
            <a:r>
              <a:rPr lang="en-US" dirty="0" err="1" smtClean="0"/>
              <a:t>aluminium</a:t>
            </a:r>
            <a:r>
              <a:rPr lang="ru-RU" dirty="0" smtClean="0"/>
              <a:t>, </a:t>
            </a:r>
            <a:r>
              <a:rPr lang="ru-RU" dirty="0" err="1"/>
              <a:t>refining</a:t>
            </a:r>
            <a:r>
              <a:rPr lang="ru-RU" dirty="0"/>
              <a:t>, </a:t>
            </a:r>
            <a:r>
              <a:rPr lang="en-US" dirty="0" err="1" smtClean="0"/>
              <a:t>fertilisers</a:t>
            </a:r>
            <a:endParaRPr lang="ru-RU" dirty="0"/>
          </a:p>
          <a:p>
            <a:r>
              <a:rPr lang="en-US" dirty="0"/>
              <a:t>Trade intensity </a:t>
            </a:r>
            <a:r>
              <a:rPr lang="en-US" dirty="0">
                <a:solidFill>
                  <a:srgbClr val="00B0F0"/>
                </a:solidFill>
              </a:rPr>
              <a:t>&gt; </a:t>
            </a:r>
            <a:r>
              <a:rPr lang="en-US" dirty="0"/>
              <a:t>30% + energy costs </a:t>
            </a:r>
            <a:r>
              <a:rPr lang="en-US" dirty="0">
                <a:solidFill>
                  <a:srgbClr val="00B0F0"/>
                </a:solidFill>
              </a:rPr>
              <a:t>&gt;</a:t>
            </a:r>
            <a:r>
              <a:rPr lang="en-US" dirty="0"/>
              <a:t> 10% of production value</a:t>
            </a:r>
            <a:br>
              <a:rPr lang="en-US" dirty="0"/>
            </a:b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2465" y="1475873"/>
            <a:ext cx="6853049" cy="3741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6576" y="4799786"/>
            <a:ext cx="312447" cy="27434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496451" y="5144821"/>
            <a:ext cx="3006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Source: Created by the author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395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+mn-lt"/>
              </a:rPr>
              <a:t>EU Example – Carbon Border Adjustment Mechanism (CBAM)</a:t>
            </a:r>
            <a:endParaRPr lang="ru-RU" dirty="0"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Implemented transition phase 2023, full effect 2026</a:t>
            </a:r>
            <a:endParaRPr lang="ru-RU" sz="2800" dirty="0"/>
          </a:p>
          <a:p>
            <a:pPr lvl="0"/>
            <a:r>
              <a:rPr lang="en-US" sz="2800" dirty="0"/>
              <a:t>CBAM covers: cement, iron/steel, aluminum, fertilizers, electricity, hydrogen</a:t>
            </a:r>
            <a:endParaRPr lang="ru-RU" sz="2800" dirty="0"/>
          </a:p>
          <a:p>
            <a:pPr lvl="0"/>
            <a:r>
              <a:rPr lang="en-US" sz="2800" dirty="0"/>
              <a:t>Importers buy certificates = EU carbon price – carbon price already paid in origin country</a:t>
            </a:r>
            <a:endParaRPr lang="ru-RU" sz="2800" dirty="0"/>
          </a:p>
          <a:p>
            <a:pPr lvl="0"/>
            <a:r>
              <a:rPr lang="en-US" sz="2800" dirty="0"/>
              <a:t>Goal: Prevent leakage + incentivize foreign carbon pricing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70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/>
              <a:t>CBAM </a:t>
            </a:r>
            <a:r>
              <a:rPr lang="ru-RU" b="1" dirty="0" err="1"/>
              <a:t>Data</a:t>
            </a:r>
            <a:r>
              <a:rPr lang="ru-RU" b="1" dirty="0"/>
              <a:t> (</a:t>
            </a:r>
            <a:r>
              <a:rPr lang="ru-RU" b="1" dirty="0" err="1"/>
              <a:t>Illustrative</a:t>
            </a:r>
            <a:r>
              <a:rPr lang="ru-RU" b="1" dirty="0"/>
              <a:t>)</a:t>
            </a:r>
            <a:endParaRPr lang="ru-RU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2841117" cy="4681060"/>
          </a:xfrm>
        </p:spPr>
        <p:txBody>
          <a:bodyPr>
            <a:noAutofit/>
          </a:bodyPr>
          <a:lstStyle/>
          <a:p>
            <a:pPr lvl="0"/>
            <a:r>
              <a:rPr lang="en-US" sz="2400" dirty="0"/>
              <a:t>EU carbon price (ETS): ~</a:t>
            </a:r>
            <a:r>
              <a:rPr lang="en-US" sz="2400" dirty="0">
                <a:solidFill>
                  <a:srgbClr val="00B0F0"/>
                </a:solidFill>
              </a:rPr>
              <a:t>€80-100/tCO2 </a:t>
            </a:r>
            <a:r>
              <a:rPr lang="en-US" sz="2400" dirty="0"/>
              <a:t>(2025)</a:t>
            </a:r>
            <a:endParaRPr lang="ru-RU" sz="2400" dirty="0"/>
          </a:p>
          <a:p>
            <a:pPr lvl="0"/>
            <a:r>
              <a:rPr lang="ru-RU" sz="2400" dirty="0" err="1"/>
              <a:t>China</a:t>
            </a:r>
            <a:r>
              <a:rPr lang="ru-RU" sz="2400" dirty="0"/>
              <a:t> </a:t>
            </a:r>
            <a:r>
              <a:rPr lang="ru-RU" sz="2400" dirty="0" err="1"/>
              <a:t>national</a:t>
            </a:r>
            <a:r>
              <a:rPr lang="ru-RU" sz="2400" dirty="0"/>
              <a:t> ETS: </a:t>
            </a:r>
            <a:r>
              <a:rPr lang="ru-RU" sz="2400" dirty="0">
                <a:solidFill>
                  <a:srgbClr val="00B0F0"/>
                </a:solidFill>
              </a:rPr>
              <a:t>~€8-10/tCO2</a:t>
            </a:r>
          </a:p>
          <a:p>
            <a:r>
              <a:rPr lang="en-US" sz="2400" dirty="0"/>
              <a:t>CBAM certificate for Chinese steel: </a:t>
            </a:r>
            <a:r>
              <a:rPr lang="en-US" sz="2400" dirty="0" smtClean="0"/>
              <a:t>pay </a:t>
            </a:r>
            <a:r>
              <a:rPr lang="en-US" sz="2400" dirty="0" smtClean="0">
                <a:solidFill>
                  <a:srgbClr val="00B0F0"/>
                </a:solidFill>
              </a:rPr>
              <a:t>€90 </a:t>
            </a:r>
            <a:r>
              <a:rPr lang="en-US" sz="2400" dirty="0"/>
              <a:t>difference</a:t>
            </a:r>
            <a:r>
              <a:rPr lang="en-US" dirty="0"/>
              <a:t/>
            </a:r>
            <a:br>
              <a:rPr lang="en-US" dirty="0"/>
            </a:b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6589"/>
          <a:stretch/>
        </p:blipFill>
        <p:spPr>
          <a:xfrm>
            <a:off x="4440304" y="1306551"/>
            <a:ext cx="6936804" cy="4053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512494" y="5288320"/>
            <a:ext cx="3006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Source: Created by the author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64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Critiques</a:t>
            </a:r>
            <a:r>
              <a:rPr lang="ru-RU" b="1" dirty="0"/>
              <a:t> </a:t>
            </a:r>
            <a:r>
              <a:rPr lang="ru-RU" b="1" dirty="0" err="1"/>
              <a:t>of</a:t>
            </a:r>
            <a:r>
              <a:rPr lang="ru-RU" b="1" dirty="0"/>
              <a:t> </a:t>
            </a:r>
            <a:r>
              <a:rPr lang="ru-RU" b="1" dirty="0" smtClean="0"/>
              <a:t>CBAM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463874" cy="4681060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 sz="2400" b="1" dirty="0"/>
              <a:t>WTO compatibility?</a:t>
            </a:r>
            <a:r>
              <a:rPr lang="en-US" sz="2400" dirty="0"/>
              <a:t> Possible violation of most-favored-nation (MFN)</a:t>
            </a:r>
            <a:endParaRPr lang="ru-RU" sz="2400" dirty="0"/>
          </a:p>
          <a:p>
            <a:pPr lvl="0">
              <a:lnSpc>
                <a:spcPct val="100000"/>
              </a:lnSpc>
            </a:pPr>
            <a:r>
              <a:rPr lang="en-US" sz="2400" b="1" dirty="0"/>
              <a:t>Developing country objection:</a:t>
            </a:r>
            <a:r>
              <a:rPr lang="en-US" sz="2400" dirty="0"/>
              <a:t> Unfair burden, "green protectionism"</a:t>
            </a:r>
            <a:endParaRPr lang="ru-RU" sz="2400" dirty="0"/>
          </a:p>
          <a:p>
            <a:pPr lvl="0">
              <a:lnSpc>
                <a:spcPct val="100000"/>
              </a:lnSpc>
            </a:pPr>
            <a:r>
              <a:rPr lang="en-US" sz="2400" b="1" dirty="0"/>
              <a:t>Complexity:</a:t>
            </a:r>
            <a:r>
              <a:rPr lang="en-US" sz="2400" dirty="0"/>
              <a:t> Monitoring embedded emissions along supply chains</a:t>
            </a:r>
            <a:endParaRPr lang="ru-RU" sz="2400" dirty="0"/>
          </a:p>
          <a:p>
            <a:pPr lvl="0">
              <a:lnSpc>
                <a:spcPct val="100000"/>
              </a:lnSpc>
            </a:pPr>
            <a:r>
              <a:rPr lang="en-US" sz="2400" b="1" dirty="0"/>
              <a:t>Retaliation risk:</a:t>
            </a:r>
            <a:r>
              <a:rPr lang="en-US" sz="2400" dirty="0"/>
              <a:t> China, India, Brazil may impose counter-tariffs</a:t>
            </a:r>
            <a:endParaRPr lang="ru-RU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07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Carbon</a:t>
            </a:r>
            <a:r>
              <a:rPr lang="ru-RU" b="1" dirty="0"/>
              <a:t> </a:t>
            </a:r>
            <a:r>
              <a:rPr lang="ru-RU" b="1" dirty="0" err="1"/>
              <a:t>Leakage</a:t>
            </a:r>
            <a:r>
              <a:rPr lang="ru-RU" b="1" dirty="0"/>
              <a:t> – </a:t>
            </a:r>
            <a:r>
              <a:rPr lang="ru-RU" b="1" dirty="0" err="1"/>
              <a:t>Summary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6" y="1603762"/>
            <a:ext cx="6795496" cy="4681060"/>
          </a:xfrm>
        </p:spPr>
        <p:txBody>
          <a:bodyPr>
            <a:noAutofit/>
          </a:bodyPr>
          <a:lstStyle/>
          <a:p>
            <a:pPr lvl="0"/>
            <a:r>
              <a:rPr lang="en-US" sz="2400" dirty="0"/>
              <a:t>Real and measurable, especially for energy-intensive trade-exposed (EITE) sectors</a:t>
            </a:r>
            <a:endParaRPr lang="ru-RU" sz="2400" dirty="0"/>
          </a:p>
          <a:p>
            <a:pPr lvl="0"/>
            <a:r>
              <a:rPr lang="en-US" sz="2400" dirty="0"/>
              <a:t>Unilateral climate policy without border measures </a:t>
            </a:r>
            <a:r>
              <a:rPr lang="en-US" sz="2400" dirty="0">
                <a:solidFill>
                  <a:srgbClr val="00B0F0"/>
                </a:solidFill>
              </a:rPr>
              <a:t>→</a:t>
            </a:r>
            <a:r>
              <a:rPr lang="en-US" sz="2400" dirty="0"/>
              <a:t> leakage rates 15-25%</a:t>
            </a:r>
            <a:endParaRPr lang="ru-RU" sz="2400" dirty="0"/>
          </a:p>
          <a:p>
            <a:pPr lvl="0"/>
            <a:r>
              <a:rPr lang="en-US" sz="2400" dirty="0"/>
              <a:t>CBAM is first major policy experiment – outcomes will shape future trade-climate governance</a:t>
            </a:r>
            <a:endParaRPr lang="ru-RU" sz="24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419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8853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Section 4: Environmental Standards as Non-Tariff Barriers </a:t>
            </a:r>
            <a:r>
              <a:rPr lang="ru-RU" b="1" dirty="0" smtClean="0">
                <a:solidFill>
                  <a:srgbClr val="0070C0"/>
                </a:solidFill>
                <a:latin typeface="+mn-lt"/>
              </a:rPr>
              <a:t>: </a:t>
            </a:r>
            <a:r>
              <a:rPr lang="ru-RU" b="1" dirty="0" err="1">
                <a:solidFill>
                  <a:srgbClr val="0070C0"/>
                </a:solidFill>
                <a:latin typeface="+mn-lt"/>
              </a:rPr>
              <a:t>Definition</a:t>
            </a:r>
            <a:r>
              <a:rPr lang="ru-RU" b="1" dirty="0">
                <a:solidFill>
                  <a:srgbClr val="0070C0"/>
                </a:solidFill>
                <a:latin typeface="+mn-lt"/>
              </a:rPr>
              <a:t> – </a:t>
            </a:r>
            <a:r>
              <a:rPr lang="ru-RU" b="1" dirty="0" err="1">
                <a:solidFill>
                  <a:srgbClr val="0070C0"/>
                </a:solidFill>
                <a:latin typeface="+mn-lt"/>
              </a:rPr>
              <a:t>Environmental</a:t>
            </a:r>
            <a:r>
              <a:rPr lang="ru-RU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+mn-lt"/>
              </a:rPr>
              <a:t>NTBs</a:t>
            </a:r>
            <a:endParaRPr lang="ru-RU" sz="36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Domestic environmental regulations that affect imported goods</a:t>
            </a:r>
            <a:endParaRPr lang="ru-RU" sz="2800" dirty="0"/>
          </a:p>
          <a:p>
            <a:pPr lvl="0"/>
            <a:r>
              <a:rPr lang="en-US" sz="2800" dirty="0"/>
              <a:t>Legitimate goal: Protect human health, ecosystems, climate</a:t>
            </a:r>
            <a:endParaRPr lang="ru-RU" sz="2800" dirty="0"/>
          </a:p>
          <a:p>
            <a:pPr lvl="0"/>
            <a:r>
              <a:rPr lang="en-US" sz="2800" b="1" dirty="0"/>
              <a:t>Problem:</a:t>
            </a:r>
            <a:r>
              <a:rPr lang="en-US" sz="2800" dirty="0"/>
              <a:t> Can be intentionally or unintentionally discriminatory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99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Examples</a:t>
            </a:r>
            <a:r>
              <a:rPr lang="ru-RU" b="1" dirty="0"/>
              <a:t> </a:t>
            </a:r>
            <a:r>
              <a:rPr lang="ru-RU" b="1" dirty="0" err="1"/>
              <a:t>of</a:t>
            </a:r>
            <a:r>
              <a:rPr lang="ru-RU" b="1" dirty="0"/>
              <a:t> </a:t>
            </a:r>
            <a:r>
              <a:rPr lang="ru-RU" b="1" dirty="0" err="1"/>
              <a:t>Environmental</a:t>
            </a:r>
            <a:r>
              <a:rPr lang="ru-RU" b="1" dirty="0"/>
              <a:t> </a:t>
            </a:r>
            <a:r>
              <a:rPr lang="ru-RU" b="1" dirty="0" err="1" smtClean="0"/>
              <a:t>NTBs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400" b="1" dirty="0"/>
              <a:t>Product standards:</a:t>
            </a:r>
            <a:r>
              <a:rPr lang="en-US" sz="2400" dirty="0"/>
              <a:t> Maximum pesticide residues, fuel efficiency, chemical bans (e.g., REACH)</a:t>
            </a:r>
            <a:endParaRPr lang="ru-RU" sz="2400" dirty="0"/>
          </a:p>
          <a:p>
            <a:pPr lvl="0"/>
            <a:r>
              <a:rPr lang="en-US" sz="2400" b="1" dirty="0"/>
              <a:t>Process &amp; Production Methods (PPMs):</a:t>
            </a:r>
            <a:r>
              <a:rPr lang="en-US" sz="2400" dirty="0"/>
              <a:t> Dolphin-safe tuna, timber from legal harvest (FLEGT)</a:t>
            </a:r>
            <a:endParaRPr lang="ru-RU" sz="2400" dirty="0"/>
          </a:p>
          <a:p>
            <a:pPr lvl="0"/>
            <a:r>
              <a:rPr lang="en-US" sz="2400" b="1" dirty="0"/>
              <a:t>Packaging &amp; labeling:</a:t>
            </a:r>
            <a:r>
              <a:rPr lang="en-US" sz="2400" dirty="0"/>
              <a:t> Recyclability, plastic-free, carbon footprint labels</a:t>
            </a:r>
            <a:endParaRPr lang="ru-RU" sz="24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28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WTO Rules on Environmental NTBs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400" b="1" dirty="0"/>
              <a:t>GATT Article XX(b):</a:t>
            </a:r>
            <a:r>
              <a:rPr lang="en-US" sz="2400" dirty="0"/>
              <a:t> Necessary to protect human, animal, plant life/health</a:t>
            </a:r>
            <a:endParaRPr lang="ru-RU" sz="2400" dirty="0"/>
          </a:p>
          <a:p>
            <a:pPr lvl="0"/>
            <a:r>
              <a:rPr lang="en-US" sz="2400" b="1" dirty="0"/>
              <a:t>GATT Article XX(g):</a:t>
            </a:r>
            <a:r>
              <a:rPr lang="en-US" sz="2400" dirty="0"/>
              <a:t> Relating to conservation of exhaustible natural resources</a:t>
            </a:r>
            <a:endParaRPr lang="ru-RU" sz="2400" dirty="0"/>
          </a:p>
          <a:p>
            <a:pPr lvl="0"/>
            <a:r>
              <a:rPr lang="en-US" sz="2400" b="1" dirty="0"/>
              <a:t>Chapeau (intro clause):</a:t>
            </a:r>
            <a:r>
              <a:rPr lang="en-US" sz="2400" dirty="0"/>
              <a:t> Must not be arbitrary or disguised protectionism</a:t>
            </a:r>
            <a:endParaRPr lang="ru-RU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78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 smtClean="0"/>
              <a:t>Landmark </a:t>
            </a:r>
            <a:r>
              <a:rPr lang="en-US" b="1" dirty="0"/>
              <a:t>WTO Case – Shrimp-Turtle (1998)</a:t>
            </a:r>
            <a:endParaRPr lang="ru-RU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US banned shrimp imports from countries without turtle-excluder devices (TEDs)</a:t>
            </a:r>
            <a:endParaRPr lang="ru-RU" sz="2800" dirty="0"/>
          </a:p>
          <a:p>
            <a:pPr lvl="0"/>
            <a:r>
              <a:rPr lang="en-US" sz="2800" b="1" dirty="0"/>
              <a:t>Initial ruling:</a:t>
            </a:r>
            <a:r>
              <a:rPr lang="en-US" sz="2800" dirty="0"/>
              <a:t> Violated GATT (discrimination)</a:t>
            </a:r>
            <a:endParaRPr lang="ru-RU" sz="2800" dirty="0"/>
          </a:p>
          <a:p>
            <a:pPr lvl="0"/>
            <a:r>
              <a:rPr lang="en-US" sz="2800" b="1" dirty="0"/>
              <a:t>Appellate Body (modified):</a:t>
            </a:r>
            <a:r>
              <a:rPr lang="en-US" sz="2800" dirty="0"/>
              <a:t> Allowed if US negotiates multilateral agreements first</a:t>
            </a:r>
            <a:endParaRPr lang="ru-RU" sz="2800" dirty="0"/>
          </a:p>
          <a:p>
            <a:pPr lvl="0"/>
            <a:r>
              <a:rPr lang="en-US" sz="2800" b="1" dirty="0"/>
              <a:t>Key principle:</a:t>
            </a:r>
            <a:r>
              <a:rPr lang="en-US" sz="2800" dirty="0"/>
              <a:t> Unilateral PPMs can be WTO-legal but must be non-arbitrary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691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Environmental NTBs – Legitimate vs. Protectionist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01077"/>
              </p:ext>
            </p:extLst>
          </p:nvPr>
        </p:nvGraphicFramePr>
        <p:xfrm>
          <a:off x="864184" y="1483684"/>
          <a:ext cx="7958974" cy="365781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3979487">
                  <a:extLst>
                    <a:ext uri="{9D8B030D-6E8A-4147-A177-3AD203B41FA5}">
                      <a16:colId xmlns:a16="http://schemas.microsoft.com/office/drawing/2014/main" val="2023129162"/>
                    </a:ext>
                  </a:extLst>
                </a:gridCol>
                <a:gridCol w="3979487">
                  <a:extLst>
                    <a:ext uri="{9D8B030D-6E8A-4147-A177-3AD203B41FA5}">
                      <a16:colId xmlns:a16="http://schemas.microsoft.com/office/drawing/2014/main" val="2795007031"/>
                    </a:ext>
                  </a:extLst>
                </a:gridCol>
              </a:tblGrid>
              <a:tr h="706548"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Legitimate use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Protectionist abuse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/>
                </a:tc>
                <a:extLst>
                  <a:ext uri="{0D108BD9-81ED-4DB2-BD59-A6C34878D82A}">
                    <a16:rowId xmlns:a16="http://schemas.microsoft.com/office/drawing/2014/main" val="1093288624"/>
                  </a:ext>
                </a:extLst>
              </a:tr>
              <a:tr h="1122357"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Phasing out ozone-depleting substances (Montreal Protocol)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Complex testing requirements only foreign firms fail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3834972211"/>
                  </a:ext>
                </a:extLst>
              </a:tr>
              <a:tr h="1122357"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Ban on toxic lead in paint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Different standards for imported vs. domestic organic produce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2746043890"/>
                  </a:ext>
                </a:extLst>
              </a:tr>
              <a:tr h="706548"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Energy efficiency labels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Frequent changes in standards without notice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/>
                </a:tc>
                <a:extLst>
                  <a:ext uri="{0D108BD9-81ED-4DB2-BD59-A6C34878D82A}">
                    <a16:rowId xmlns:a16="http://schemas.microsoft.com/office/drawing/2014/main" val="1809699371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95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Developing</a:t>
            </a:r>
            <a:r>
              <a:rPr lang="ru-RU" b="1" dirty="0" smtClean="0"/>
              <a:t> </a:t>
            </a:r>
            <a:r>
              <a:rPr lang="ru-RU" b="1" dirty="0" err="1"/>
              <a:t>Country</a:t>
            </a:r>
            <a:r>
              <a:rPr lang="ru-RU" b="1" dirty="0"/>
              <a:t> </a:t>
            </a:r>
            <a:r>
              <a:rPr lang="ru-RU" b="1" dirty="0" err="1" smtClean="0"/>
              <a:t>Concerns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Compliance costs high (testing, certification, redesign)</a:t>
            </a:r>
            <a:endParaRPr lang="ru-RU" sz="2800" dirty="0"/>
          </a:p>
          <a:p>
            <a:pPr lvl="0"/>
            <a:r>
              <a:rPr lang="en-US" sz="2800" dirty="0"/>
              <a:t>Small producers excluded from supply chains</a:t>
            </a:r>
            <a:endParaRPr lang="ru-RU" sz="2800" dirty="0"/>
          </a:p>
          <a:p>
            <a:pPr lvl="0"/>
            <a:r>
              <a:rPr lang="en-US" sz="2800" b="1" dirty="0"/>
              <a:t>Example:</a:t>
            </a:r>
            <a:r>
              <a:rPr lang="en-US" sz="2800" dirty="0"/>
              <a:t> EU Deforestation Regulation (2024) – requires geolocation of farms; smallholders in Indonesia/DRC struggle to comply</a:t>
            </a:r>
            <a:endParaRPr lang="ru-RU" sz="2800" dirty="0"/>
          </a:p>
          <a:p>
            <a:pPr lvl="0"/>
            <a:r>
              <a:rPr lang="en-US" sz="2800" b="1" dirty="0"/>
              <a:t>Call for:</a:t>
            </a:r>
            <a:r>
              <a:rPr lang="en-US" sz="2800" dirty="0"/>
              <a:t> Technical assistance + longer transition periods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17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>
                <a:latin typeface="+mn-lt"/>
              </a:rPr>
              <a:t>Summary – Environmental Standards as </a:t>
            </a:r>
            <a:r>
              <a:rPr lang="en-US" b="1" dirty="0" smtClean="0">
                <a:latin typeface="+mn-lt"/>
              </a:rPr>
              <a:t>NTBs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ru-RU" sz="2800" dirty="0" err="1"/>
              <a:t>Necessary</a:t>
            </a:r>
            <a:r>
              <a:rPr lang="ru-RU" sz="2800" dirty="0"/>
              <a:t> </a:t>
            </a:r>
            <a:r>
              <a:rPr lang="ru-RU" sz="2800" dirty="0" err="1"/>
              <a:t>for</a:t>
            </a:r>
            <a:r>
              <a:rPr lang="ru-RU" sz="2800" dirty="0"/>
              <a:t> </a:t>
            </a:r>
            <a:r>
              <a:rPr lang="ru-RU" sz="2800" dirty="0" err="1"/>
              <a:t>legitimate</a:t>
            </a:r>
            <a:r>
              <a:rPr lang="ru-RU" sz="2800" dirty="0"/>
              <a:t> </a:t>
            </a:r>
            <a:r>
              <a:rPr lang="ru-RU" sz="2800" dirty="0" err="1"/>
              <a:t>environmental</a:t>
            </a:r>
            <a:r>
              <a:rPr lang="ru-RU" sz="2800" dirty="0"/>
              <a:t> </a:t>
            </a:r>
            <a:r>
              <a:rPr lang="ru-RU" sz="2800" dirty="0" err="1"/>
              <a:t>goals</a:t>
            </a:r>
            <a:endParaRPr lang="ru-RU" sz="2800" dirty="0"/>
          </a:p>
          <a:p>
            <a:pPr lvl="0"/>
            <a:r>
              <a:rPr lang="ru-RU" sz="2800" dirty="0" err="1"/>
              <a:t>But</a:t>
            </a:r>
            <a:r>
              <a:rPr lang="ru-RU" sz="2800" dirty="0"/>
              <a:t> </a:t>
            </a:r>
            <a:r>
              <a:rPr lang="ru-RU" sz="2800" dirty="0" err="1"/>
              <a:t>can</a:t>
            </a:r>
            <a:r>
              <a:rPr lang="ru-RU" sz="2800" dirty="0"/>
              <a:t> </a:t>
            </a:r>
            <a:r>
              <a:rPr lang="ru-RU" sz="2800" dirty="0" err="1"/>
              <a:t>become</a:t>
            </a:r>
            <a:r>
              <a:rPr lang="ru-RU" sz="2800" dirty="0"/>
              <a:t> </a:t>
            </a:r>
            <a:r>
              <a:rPr lang="ru-RU" sz="2800" dirty="0" err="1"/>
              <a:t>hidden</a:t>
            </a:r>
            <a:r>
              <a:rPr lang="ru-RU" sz="2800" dirty="0"/>
              <a:t> </a:t>
            </a:r>
            <a:r>
              <a:rPr lang="ru-RU" sz="2800" dirty="0" err="1"/>
              <a:t>protectionism</a:t>
            </a:r>
            <a:endParaRPr lang="ru-RU" sz="2800" dirty="0"/>
          </a:p>
          <a:p>
            <a:pPr lvl="0"/>
            <a:r>
              <a:rPr lang="en-US" sz="2800" dirty="0"/>
              <a:t>WTO allows them if: necessary, non-arbitrary, least trade-restrictive</a:t>
            </a:r>
            <a:endParaRPr lang="ru-RU" sz="2800" dirty="0"/>
          </a:p>
          <a:p>
            <a:pPr lvl="0"/>
            <a:r>
              <a:rPr lang="en-US" sz="2800" dirty="0"/>
              <a:t>Need for transparency, harmonization, and capacity-building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532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82116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Section 5: MEAs &amp; Trade 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Rules</a:t>
            </a:r>
            <a:r>
              <a:rPr lang="ru-RU" dirty="0">
                <a:solidFill>
                  <a:srgbClr val="0070C0"/>
                </a:solidFill>
                <a:latin typeface="+mn-lt"/>
              </a:rPr>
              <a:t/>
            </a:r>
            <a:br>
              <a:rPr lang="ru-RU" dirty="0">
                <a:solidFill>
                  <a:srgbClr val="0070C0"/>
                </a:solidFill>
                <a:latin typeface="+mn-lt"/>
              </a:rPr>
            </a:br>
            <a:r>
              <a:rPr lang="en-US" b="1" dirty="0" smtClean="0">
                <a:solidFill>
                  <a:srgbClr val="0070C0"/>
                </a:solidFill>
                <a:latin typeface="+mn-lt"/>
              </a:rPr>
              <a:t>What 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>Are Multilateral Environmental Agreements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?</a:t>
            </a:r>
            <a:endParaRPr lang="ru-RU" sz="36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Legally binding treaties among multiple countries on environmental issues</a:t>
            </a:r>
            <a:endParaRPr lang="ru-RU" sz="2800" dirty="0"/>
          </a:p>
          <a:p>
            <a:pPr lvl="0"/>
            <a:r>
              <a:rPr lang="en-US" sz="2800" b="1" dirty="0">
                <a:solidFill>
                  <a:srgbClr val="0070C0"/>
                </a:solidFill>
              </a:rPr>
              <a:t>Examples</a:t>
            </a:r>
            <a:r>
              <a:rPr lang="en-US" sz="2800" b="1" dirty="0"/>
              <a:t>:</a:t>
            </a:r>
            <a:r>
              <a:rPr lang="en-US" sz="2800" dirty="0"/>
              <a:t> Montreal Protocol (ozone), CITES (endangered species), Basel Convention (hazardous waste), Paris Agreement (climate)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758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sz="3600" b="1" dirty="0"/>
              <a:t>Trade Measures in MEAs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0510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/>
              <a:t>Many </a:t>
            </a:r>
            <a:r>
              <a:rPr lang="en-US" sz="2400" dirty="0"/>
              <a:t>MEAs include trade restrictions to achieve environmental goals:</a:t>
            </a:r>
            <a:endParaRPr lang="ru-RU" sz="2400" dirty="0"/>
          </a:p>
          <a:p>
            <a:pPr lvl="0"/>
            <a:r>
              <a:rPr lang="en-US" sz="2400" b="1" dirty="0"/>
              <a:t>Montreal Protocol (1987):</a:t>
            </a:r>
            <a:r>
              <a:rPr lang="en-US" sz="2400" dirty="0"/>
              <a:t> Ban trade in ozone-depleting substances with non-parties</a:t>
            </a:r>
            <a:endParaRPr lang="ru-RU" sz="2400" dirty="0"/>
          </a:p>
          <a:p>
            <a:pPr lvl="0"/>
            <a:r>
              <a:rPr lang="en-US" sz="2400" b="1" dirty="0"/>
              <a:t>CITES (1975):</a:t>
            </a:r>
            <a:r>
              <a:rPr lang="en-US" sz="2400" dirty="0"/>
              <a:t> Trade permits for endangered species; ban on commercial trade</a:t>
            </a:r>
            <a:endParaRPr lang="ru-RU" sz="2400" dirty="0"/>
          </a:p>
          <a:p>
            <a:pPr lvl="0"/>
            <a:r>
              <a:rPr lang="en-US" sz="2400" b="1" dirty="0"/>
              <a:t>Basel Convention (1989):</a:t>
            </a:r>
            <a:r>
              <a:rPr lang="en-US" sz="2400" dirty="0"/>
              <a:t> Prior informed consent for hazardous waste trade</a:t>
            </a:r>
            <a:endParaRPr lang="ru-RU" sz="2400" dirty="0"/>
          </a:p>
          <a:p>
            <a:pPr lvl="0"/>
            <a:r>
              <a:rPr lang="en-US" sz="2400" b="1" dirty="0"/>
              <a:t>Rotterdam Convention (1998):</a:t>
            </a:r>
            <a:r>
              <a:rPr lang="en-US" sz="2400" dirty="0"/>
              <a:t> Prior informed consent for hazardous chemicals</a:t>
            </a:r>
            <a:endParaRPr lang="ru-RU" sz="24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912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The Conflict – MEAs vs. WTO Rules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b="1" dirty="0"/>
              <a:t>WTO complaint:</a:t>
            </a:r>
            <a:r>
              <a:rPr lang="en-US" sz="2800" dirty="0"/>
              <a:t> Trade measures in MEAs may violate MFN, national treatment, or prohibition on quantitative restrictions</a:t>
            </a:r>
            <a:endParaRPr lang="ru-RU" sz="2800" dirty="0"/>
          </a:p>
          <a:p>
            <a:pPr lvl="0"/>
            <a:r>
              <a:rPr lang="en-US" sz="2800" b="1" dirty="0"/>
              <a:t>MEA argument:</a:t>
            </a:r>
            <a:r>
              <a:rPr lang="en-US" sz="2800" dirty="0"/>
              <a:t> Environmental necessity should override trade rules</a:t>
            </a:r>
            <a:endParaRPr lang="ru-RU" sz="2800" dirty="0"/>
          </a:p>
          <a:p>
            <a:pPr lvl="0"/>
            <a:r>
              <a:rPr lang="en-US" sz="2800" b="1" dirty="0"/>
              <a:t>Legal gap:</a:t>
            </a:r>
            <a:r>
              <a:rPr lang="en-US" sz="2800" dirty="0"/>
              <a:t> No WTO agreement explicitly exempts MEA trade measures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6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Vienna Convention &amp; Montreal Protocol – A Success Story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en-US" sz="2800" dirty="0"/>
              <a:t>Trade bans on CFCs with non-parties → universal participation (197 parties)</a:t>
            </a:r>
            <a:endParaRPr lang="ru-RU" sz="2800" dirty="0"/>
          </a:p>
          <a:p>
            <a:pPr lvl="0">
              <a:lnSpc>
                <a:spcPct val="150000"/>
              </a:lnSpc>
            </a:pPr>
            <a:r>
              <a:rPr lang="en-US" sz="2800" dirty="0"/>
              <a:t>No WTO challenge ever filed – pragmatic cooperation</a:t>
            </a:r>
            <a:endParaRPr lang="ru-RU" sz="2800" dirty="0"/>
          </a:p>
          <a:p>
            <a:pPr lvl="0">
              <a:lnSpc>
                <a:spcPct val="150000"/>
              </a:lnSpc>
            </a:pPr>
            <a:r>
              <a:rPr lang="en-US" sz="2800" b="1" dirty="0"/>
              <a:t>Lesson:</a:t>
            </a:r>
            <a:r>
              <a:rPr lang="en-US" sz="2800" dirty="0"/>
              <a:t> When environmental threat is clear and alternatives exist, trade measures work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371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Paris Agreement (2015) – Trade Measures</a:t>
            </a:r>
            <a:r>
              <a:rPr lang="en-US" b="1" dirty="0" smtClean="0"/>
              <a:t>?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800" dirty="0"/>
              <a:t>Paris Agreement itself has </a:t>
            </a:r>
            <a:r>
              <a:rPr lang="en-US" sz="2800" b="1" dirty="0"/>
              <a:t>no explicit trade measures</a:t>
            </a:r>
            <a:endParaRPr lang="ru-RU" sz="2400" dirty="0"/>
          </a:p>
          <a:p>
            <a:pPr marL="0" lvl="0" indent="0">
              <a:buNone/>
            </a:pPr>
            <a:r>
              <a:rPr lang="en-US" sz="2800" dirty="0"/>
              <a:t>But Nationally Determined Contributions (NDCs) often imply trade policies:</a:t>
            </a:r>
            <a:endParaRPr lang="ru-RU" sz="24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400" dirty="0" err="1"/>
              <a:t>Carbon</a:t>
            </a:r>
            <a:r>
              <a:rPr lang="ru-RU" sz="2400" dirty="0"/>
              <a:t> </a:t>
            </a:r>
            <a:r>
              <a:rPr lang="ru-RU" sz="2400" dirty="0" err="1"/>
              <a:t>border</a:t>
            </a:r>
            <a:r>
              <a:rPr lang="ru-RU" sz="2400" dirty="0"/>
              <a:t> </a:t>
            </a:r>
            <a:r>
              <a:rPr lang="ru-RU" sz="2400" dirty="0" err="1"/>
              <a:t>adjustments</a:t>
            </a:r>
            <a:r>
              <a:rPr lang="ru-RU" sz="2400" dirty="0"/>
              <a:t> (CBAM)</a:t>
            </a:r>
            <a:endParaRPr lang="ru-RU" sz="20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400" dirty="0" err="1"/>
              <a:t>Fossil</a:t>
            </a:r>
            <a:r>
              <a:rPr lang="ru-RU" sz="2400" dirty="0"/>
              <a:t> </a:t>
            </a:r>
            <a:r>
              <a:rPr lang="ru-RU" sz="2400" dirty="0" err="1"/>
              <a:t>fuel</a:t>
            </a:r>
            <a:r>
              <a:rPr lang="ru-RU" sz="2400" dirty="0"/>
              <a:t> </a:t>
            </a:r>
            <a:r>
              <a:rPr lang="ru-RU" sz="2400" dirty="0" err="1"/>
              <a:t>subsidy</a:t>
            </a:r>
            <a:r>
              <a:rPr lang="ru-RU" sz="2400" dirty="0"/>
              <a:t> </a:t>
            </a:r>
            <a:r>
              <a:rPr lang="ru-RU" sz="2400" dirty="0" err="1"/>
              <a:t>phase-outs</a:t>
            </a:r>
            <a:endParaRPr lang="ru-RU" sz="20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400" dirty="0" err="1"/>
              <a:t>Green</a:t>
            </a:r>
            <a:r>
              <a:rPr lang="ru-RU" sz="2400" dirty="0"/>
              <a:t> </a:t>
            </a:r>
            <a:r>
              <a:rPr lang="ru-RU" sz="2400" dirty="0" err="1"/>
              <a:t>procurement</a:t>
            </a:r>
            <a:r>
              <a:rPr lang="ru-RU" sz="2400" dirty="0"/>
              <a:t> </a:t>
            </a:r>
            <a:r>
              <a:rPr lang="ru-RU" sz="2400" dirty="0" err="1"/>
              <a:t>rules</a:t>
            </a:r>
            <a:endParaRPr lang="ru-RU" sz="2000" dirty="0"/>
          </a:p>
          <a:p>
            <a:pPr marL="0" lvl="0" indent="0">
              <a:buNone/>
            </a:pPr>
            <a:r>
              <a:rPr lang="en-US" sz="2800" b="1" dirty="0"/>
              <a:t>Unresolved:</a:t>
            </a:r>
            <a:r>
              <a:rPr lang="en-US" sz="2800" dirty="0"/>
              <a:t> Can a country impose trade restrictions to enforce another’s NDC?</a:t>
            </a:r>
            <a:endParaRPr lang="ru-RU" sz="24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86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WTO Committee on Trade &amp; Environment (CTE)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/>
              <a:t>Established 1995 – forum for dialogue, not dispute resolution</a:t>
            </a:r>
            <a:endParaRPr lang="ru-RU" sz="2800" dirty="0"/>
          </a:p>
          <a:p>
            <a:pPr marL="0" lvl="0" indent="0">
              <a:buNone/>
            </a:pPr>
            <a:r>
              <a:rPr lang="ru-RU" b="1" dirty="0" err="1"/>
              <a:t>Key</a:t>
            </a:r>
            <a:r>
              <a:rPr lang="ru-RU" b="1" dirty="0"/>
              <a:t> </a:t>
            </a:r>
            <a:r>
              <a:rPr lang="ru-RU" b="1" dirty="0" err="1"/>
              <a:t>debates</a:t>
            </a:r>
            <a:r>
              <a:rPr lang="ru-RU" b="1" dirty="0"/>
              <a:t>:</a:t>
            </a:r>
            <a:endParaRPr lang="ru-RU" sz="28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Should MEAs get a "waiver" from WTO rules?</a:t>
            </a:r>
            <a:endParaRPr lang="ru-RU" sz="24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Criteria for judging MEA trade measures?</a:t>
            </a:r>
            <a:endParaRPr lang="ru-RU" sz="24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Observer status for MEAs in WTO disputes?</a:t>
            </a:r>
            <a:endParaRPr lang="ru-RU" sz="2400" dirty="0"/>
          </a:p>
          <a:p>
            <a:pPr marL="0" lvl="0" indent="0">
              <a:buNone/>
            </a:pPr>
            <a:r>
              <a:rPr lang="ru-RU" b="1" dirty="0" err="1"/>
              <a:t>Outcome</a:t>
            </a:r>
            <a:r>
              <a:rPr lang="ru-RU" b="1" dirty="0"/>
              <a:t>:</a:t>
            </a:r>
            <a:r>
              <a:rPr lang="ru-RU" dirty="0"/>
              <a:t> </a:t>
            </a:r>
            <a:r>
              <a:rPr lang="ru-RU" dirty="0" err="1"/>
              <a:t>No</a:t>
            </a:r>
            <a:r>
              <a:rPr lang="ru-RU" dirty="0"/>
              <a:t> </a:t>
            </a:r>
            <a:r>
              <a:rPr lang="ru-RU" dirty="0" err="1"/>
              <a:t>consensus</a:t>
            </a:r>
            <a:r>
              <a:rPr lang="ru-RU" dirty="0"/>
              <a:t> </a:t>
            </a:r>
            <a:r>
              <a:rPr lang="ru-RU" dirty="0" err="1"/>
              <a:t>after</a:t>
            </a:r>
            <a:r>
              <a:rPr lang="ru-RU" dirty="0"/>
              <a:t> 30 </a:t>
            </a:r>
            <a:r>
              <a:rPr lang="ru-RU" dirty="0" err="1"/>
              <a:t>years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114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Proposed Solutions to MEA-WTO Tension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b="1" dirty="0"/>
              <a:t>Mutual supportiveness clause</a:t>
            </a:r>
            <a:r>
              <a:rPr lang="en-US" sz="2800" dirty="0"/>
              <a:t> in future trade agreements (e.g., CETA, CPTPP)</a:t>
            </a:r>
            <a:endParaRPr lang="ru-RU" sz="2800" dirty="0"/>
          </a:p>
          <a:p>
            <a:pPr lvl="0"/>
            <a:r>
              <a:rPr lang="en-US" sz="2800" b="1" dirty="0"/>
              <a:t>Advisory opinion</a:t>
            </a:r>
            <a:r>
              <a:rPr lang="en-US" sz="2800" dirty="0"/>
              <a:t> mechanism from WTO dispute panel on environmental cases</a:t>
            </a:r>
            <a:endParaRPr lang="ru-RU" sz="2800" dirty="0"/>
          </a:p>
          <a:p>
            <a:pPr lvl="0"/>
            <a:r>
              <a:rPr lang="en-US" sz="2800" b="1" dirty="0"/>
              <a:t>Limited waiver</a:t>
            </a:r>
            <a:r>
              <a:rPr lang="en-US" sz="2800" dirty="0"/>
              <a:t> for MEA trade measures under specific conditions (transparent, proportional, time-bound)</a:t>
            </a:r>
            <a:endParaRPr lang="ru-RU" sz="2800" dirty="0"/>
          </a:p>
          <a:p>
            <a:pPr lvl="0"/>
            <a:r>
              <a:rPr lang="en-US" sz="2800" b="1" dirty="0"/>
              <a:t>Interpretative note</a:t>
            </a:r>
            <a:r>
              <a:rPr lang="en-US" sz="2800" dirty="0"/>
              <a:t> that GATT Article XX includes compliance with MEAs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561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Real-World Clash – EU Seal Ban (2015)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EU banned seal products for animal welfare reasons</a:t>
            </a:r>
            <a:endParaRPr lang="ru-RU" sz="2800" dirty="0"/>
          </a:p>
          <a:p>
            <a:pPr lvl="0"/>
            <a:r>
              <a:rPr lang="en-US" sz="2800" dirty="0"/>
              <a:t>Canada, Norway challenged at WTO (DS400, DS401)</a:t>
            </a:r>
            <a:endParaRPr lang="ru-RU" sz="2800" dirty="0"/>
          </a:p>
          <a:p>
            <a:pPr lvl="0"/>
            <a:r>
              <a:rPr lang="en-US" sz="2800" b="1" dirty="0"/>
              <a:t>WTO ruling (2015):</a:t>
            </a:r>
            <a:r>
              <a:rPr lang="en-US" sz="2800" dirty="0"/>
              <a:t> Upheld ban as covered by Article XX(a) (public morals)</a:t>
            </a:r>
            <a:endParaRPr lang="ru-RU" sz="2800" dirty="0"/>
          </a:p>
          <a:p>
            <a:r>
              <a:rPr lang="en-US" sz="2800" b="1" dirty="0"/>
              <a:t>Importance:</a:t>
            </a:r>
            <a:r>
              <a:rPr lang="en-US" sz="2800" dirty="0"/>
              <a:t> First time WTO allowed trade restriction based on animal welfare – shows flexibility</a:t>
            </a:r>
            <a:endParaRPr lang="ru-RU" sz="1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215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Summary</a:t>
            </a:r>
            <a:r>
              <a:rPr lang="ru-RU" b="1" dirty="0"/>
              <a:t> – </a:t>
            </a:r>
            <a:r>
              <a:rPr lang="ru-RU" b="1" dirty="0" err="1"/>
              <a:t>MEAs</a:t>
            </a:r>
            <a:r>
              <a:rPr lang="ru-RU" b="1" dirty="0"/>
              <a:t> &amp; </a:t>
            </a:r>
            <a:r>
              <a:rPr lang="ru-RU" b="1" dirty="0" err="1"/>
              <a:t>Trade</a:t>
            </a:r>
            <a:r>
              <a:rPr lang="ru-RU" b="1" dirty="0"/>
              <a:t> </a:t>
            </a:r>
            <a:r>
              <a:rPr lang="ru-RU" b="1" dirty="0" err="1" smtClean="0"/>
              <a:t>Rules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400" dirty="0"/>
              <a:t>Many MEAs use trade measures effectively (Montreal Protocol)</a:t>
            </a:r>
            <a:endParaRPr lang="ru-RU" sz="2400" dirty="0"/>
          </a:p>
          <a:p>
            <a:pPr lvl="0"/>
            <a:r>
              <a:rPr lang="en-US" sz="2400" dirty="0"/>
              <a:t>WTO has not struck down an MEA measure yet – de facto coexistence</a:t>
            </a:r>
            <a:endParaRPr lang="ru-RU" sz="2400" dirty="0"/>
          </a:p>
          <a:p>
            <a:pPr lvl="0"/>
            <a:r>
              <a:rPr lang="en-US" sz="2400" dirty="0"/>
              <a:t>Paris Agreement’s interaction with trade rules remains the next frontier</a:t>
            </a:r>
            <a:endParaRPr lang="ru-RU" sz="2400" dirty="0"/>
          </a:p>
          <a:p>
            <a:pPr lvl="0"/>
            <a:r>
              <a:rPr lang="en-US" sz="2400" dirty="0"/>
              <a:t>Likely future: More climate-related trade measures, more disputes, need for reformed WTO rules</a:t>
            </a:r>
            <a:endParaRPr lang="ru-RU" sz="24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928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Section 6: Case Studies &amp; Data 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Slides</a:t>
            </a:r>
            <a:r>
              <a:rPr lang="ru-RU" dirty="0">
                <a:solidFill>
                  <a:srgbClr val="0070C0"/>
                </a:solidFill>
                <a:latin typeface="+mn-lt"/>
              </a:rPr>
              <a:t/>
            </a:r>
            <a:br>
              <a:rPr lang="ru-RU" dirty="0">
                <a:solidFill>
                  <a:srgbClr val="0070C0"/>
                </a:solidFill>
                <a:latin typeface="+mn-lt"/>
              </a:rPr>
            </a:br>
            <a:r>
              <a:rPr lang="en-US" b="1" dirty="0" smtClean="0">
                <a:solidFill>
                  <a:srgbClr val="0070C0"/>
                </a:solidFill>
                <a:latin typeface="+mn-lt"/>
              </a:rPr>
              <a:t>Case 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>Study 1 – China’s Waste Import Ban (2018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)</a:t>
            </a:r>
            <a:endParaRPr lang="ru-RU" sz="36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Under Basel Convention, China banned imports of plastic waste (National Sword policy)</a:t>
            </a:r>
            <a:endParaRPr lang="ru-RU" sz="2800" dirty="0"/>
          </a:p>
          <a:p>
            <a:pPr lvl="0"/>
            <a:r>
              <a:rPr lang="en-US" sz="2800" b="1" dirty="0"/>
              <a:t>Trade effect:</a:t>
            </a:r>
            <a:r>
              <a:rPr lang="en-US" sz="2800" dirty="0"/>
              <a:t> Global recycling markets collapse; waste diverted to SE Asia (Vietnam, Malaysia, Thailand)</a:t>
            </a:r>
            <a:endParaRPr lang="ru-RU" sz="2800" dirty="0"/>
          </a:p>
          <a:p>
            <a:pPr lvl="0"/>
            <a:r>
              <a:rPr lang="en-US" sz="2800" b="1" dirty="0"/>
              <a:t>Environmental effect:</a:t>
            </a:r>
            <a:r>
              <a:rPr lang="en-US" sz="2800" dirty="0"/>
              <a:t> Illegal dumping and open burning in receiving countries ↑</a:t>
            </a:r>
            <a:endParaRPr lang="ru-RU" sz="2800" dirty="0"/>
          </a:p>
          <a:p>
            <a:pPr lvl="0"/>
            <a:r>
              <a:rPr lang="en-US" sz="2800" b="1" dirty="0"/>
              <a:t>MEA/trade lesson:</a:t>
            </a:r>
            <a:r>
              <a:rPr lang="en-US" sz="2800" dirty="0"/>
              <a:t> Unilateral environmental ban shifts problem, not solves it – need global Basel amendments (adopted 2019)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423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Case Study 2 – EU’s Deforestation Regulation (EUDR)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Requires proof that imported commodities (soy, beef, palm, coffee, cocoa, timber) not from deforested land after 2020</a:t>
            </a:r>
            <a:endParaRPr lang="ru-RU" sz="2800" dirty="0"/>
          </a:p>
          <a:p>
            <a:pPr lvl="0"/>
            <a:r>
              <a:rPr lang="en-US" sz="2800" b="1" dirty="0"/>
              <a:t>Trade partners’ complaint:</a:t>
            </a:r>
            <a:r>
              <a:rPr lang="en-US" sz="2800" dirty="0"/>
              <a:t> Brazil, Indonesia say it violates WTO, burdens smallholders</a:t>
            </a:r>
            <a:endParaRPr lang="ru-RU" sz="2800" dirty="0"/>
          </a:p>
          <a:p>
            <a:pPr lvl="0"/>
            <a:r>
              <a:rPr lang="en-US" sz="2800" b="1" dirty="0"/>
              <a:t>De facto NTB or legitimate environmental policy?</a:t>
            </a:r>
            <a:r>
              <a:rPr lang="en-US" sz="2800" dirty="0"/>
              <a:t> </a:t>
            </a:r>
            <a:r>
              <a:rPr lang="ru-RU" sz="2800" dirty="0" err="1"/>
              <a:t>Ongoing</a:t>
            </a:r>
            <a:r>
              <a:rPr lang="ru-RU" sz="2800" dirty="0"/>
              <a:t> WTO </a:t>
            </a:r>
            <a:r>
              <a:rPr lang="ru-RU" sz="2800" dirty="0" err="1"/>
              <a:t>consultation</a:t>
            </a:r>
            <a:r>
              <a:rPr lang="ru-RU" sz="2800" dirty="0"/>
              <a:t> </a:t>
            </a:r>
            <a:r>
              <a:rPr lang="ru-RU" sz="2800" dirty="0" err="1"/>
              <a:t>request</a:t>
            </a:r>
            <a:r>
              <a:rPr lang="ru-RU" sz="2800" dirty="0"/>
              <a:t> (2024)</a:t>
            </a:r>
          </a:p>
          <a:p>
            <a:pPr lvl="0"/>
            <a:r>
              <a:rPr lang="en-US" sz="2800" b="1" dirty="0"/>
              <a:t>Outcome (as of 2025):</a:t>
            </a:r>
            <a:r>
              <a:rPr lang="en-US" sz="2800" dirty="0"/>
              <a:t> Delayed implementation, but still moving forward with adjustments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291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Key Data – Carbon Leakage Rates by Sector</a:t>
            </a:r>
            <a:endParaRPr lang="ru-RU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15" y="1306551"/>
            <a:ext cx="8319496" cy="4124325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0002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en-US" b="1" dirty="0"/>
              <a:t>Data – Environmental NTB Notifications to WTO (1995-2024)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en-US" sz="2400" dirty="0"/>
              <a:t>Total TBT (technical barriers) notifications: ~30,000</a:t>
            </a:r>
            <a:endParaRPr lang="ru-RU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400" dirty="0" err="1"/>
              <a:t>Labeled</a:t>
            </a:r>
            <a:r>
              <a:rPr lang="ru-RU" sz="2400" dirty="0"/>
              <a:t> "</a:t>
            </a:r>
            <a:r>
              <a:rPr lang="ru-RU" sz="2400" dirty="0" err="1"/>
              <a:t>environmental</a:t>
            </a:r>
            <a:r>
              <a:rPr lang="ru-RU" sz="2400" dirty="0"/>
              <a:t>": ~4,500 (15%)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en-US" sz="2400" dirty="0"/>
              <a:t>Fastest growth: climate-related (carbon labels, recycled content)</a:t>
            </a:r>
            <a:endParaRPr lang="ru-RU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en-US" sz="2400" b="1" dirty="0"/>
              <a:t>Top </a:t>
            </a:r>
            <a:r>
              <a:rPr lang="en-US" sz="2400" b="1" dirty="0" err="1"/>
              <a:t>notifiers</a:t>
            </a:r>
            <a:r>
              <a:rPr lang="en-US" sz="2400" b="1" dirty="0"/>
              <a:t>:</a:t>
            </a:r>
            <a:r>
              <a:rPr lang="en-US" sz="2400" dirty="0"/>
              <a:t> EU, US, China, Brazil</a:t>
            </a:r>
            <a:endParaRPr lang="ru-RU" sz="2400" dirty="0"/>
          </a:p>
          <a:p>
            <a:pPr lvl="0">
              <a:buFont typeface="Wingdings" panose="05000000000000000000" pitchFamily="2" charset="2"/>
              <a:buChar char="§"/>
            </a:pPr>
            <a:r>
              <a:rPr lang="en-US" sz="2400" b="1" dirty="0"/>
              <a:t>Disputes filed:</a:t>
            </a:r>
            <a:r>
              <a:rPr lang="en-US" sz="2400" dirty="0"/>
              <a:t> 14 involving environmental NTBs; 3 decided against regulator (mostly discrimination)</a:t>
            </a:r>
            <a:endParaRPr lang="ru-RU" sz="24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48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Conclusions &amp; Policy 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Implications</a:t>
            </a:r>
            <a:br>
              <a:rPr lang="en-US" b="1" dirty="0" smtClean="0">
                <a:solidFill>
                  <a:srgbClr val="0070C0"/>
                </a:solidFill>
                <a:latin typeface="+mn-lt"/>
              </a:rPr>
            </a:br>
            <a:r>
              <a:rPr lang="ru-RU" b="1" dirty="0" err="1">
                <a:solidFill>
                  <a:srgbClr val="0070C0"/>
                </a:solidFill>
                <a:latin typeface="+mn-lt"/>
              </a:rPr>
              <a:t>Key</a:t>
            </a:r>
            <a:r>
              <a:rPr lang="ru-RU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+mn-lt"/>
              </a:rPr>
              <a:t>Takeaways</a:t>
            </a:r>
            <a:endParaRPr lang="ru-RU" sz="36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400" b="1" dirty="0"/>
              <a:t>Pollution havens</a:t>
            </a:r>
            <a:r>
              <a:rPr lang="en-US" sz="2400" dirty="0"/>
              <a:t> are real but sector-specific; trade policy must account for abatement cost differences</a:t>
            </a:r>
            <a:endParaRPr lang="ru-RU" sz="2400" dirty="0"/>
          </a:p>
          <a:p>
            <a:pPr lvl="0"/>
            <a:r>
              <a:rPr lang="en-US" sz="2400" b="1" dirty="0"/>
              <a:t>Carbon leakage</a:t>
            </a:r>
            <a:r>
              <a:rPr lang="en-US" sz="2400" dirty="0"/>
              <a:t> requires border measures (CBAM) or international carbon price floor</a:t>
            </a:r>
            <a:endParaRPr lang="ru-RU" sz="2400" dirty="0"/>
          </a:p>
          <a:p>
            <a:pPr lvl="0"/>
            <a:r>
              <a:rPr lang="en-US" sz="2400" b="1" dirty="0"/>
              <a:t>Environmental NTBs</a:t>
            </a:r>
            <a:r>
              <a:rPr lang="en-US" sz="2400" dirty="0"/>
              <a:t> are legitimate but must avoid disguised protectionism; transparency and technical assistance key</a:t>
            </a:r>
            <a:endParaRPr lang="ru-RU" sz="2400" dirty="0"/>
          </a:p>
          <a:p>
            <a:pPr lvl="0"/>
            <a:r>
              <a:rPr lang="en-US" sz="2400" b="1" dirty="0"/>
              <a:t>MEA-WTO interaction</a:t>
            </a:r>
            <a:r>
              <a:rPr lang="en-US" sz="2400" dirty="0"/>
              <a:t> is cooperative in practice but legally unresolved; Paris Agreement will test this</a:t>
            </a:r>
            <a:endParaRPr lang="ru-RU" sz="2400" dirty="0"/>
          </a:p>
          <a:p>
            <a:pPr lvl="0"/>
            <a:r>
              <a:rPr lang="en-US" sz="2400" b="1" dirty="0"/>
              <a:t>Reform needed:</a:t>
            </a:r>
            <a:r>
              <a:rPr lang="en-US" sz="2400" dirty="0"/>
              <a:t> WTO dispute resolution reform (including environment expertise); climate club agreements</a:t>
            </a:r>
            <a:endParaRPr lang="ru-RU" sz="24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552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+mn-lt"/>
              </a:rPr>
              <a:t>Final Discussion Question &amp; References</a:t>
            </a:r>
            <a:r>
              <a:rPr lang="en-US" dirty="0">
                <a:latin typeface="+mn-lt"/>
              </a:rPr>
              <a:t/>
            </a:r>
            <a:br>
              <a:rPr lang="en-US" dirty="0">
                <a:latin typeface="+mn-lt"/>
              </a:rPr>
            </a:br>
            <a:r>
              <a:rPr lang="en-US" b="1" dirty="0">
                <a:latin typeface="+mn-lt"/>
              </a:rPr>
              <a:t>Discussion Question</a:t>
            </a:r>
            <a:r>
              <a:rPr lang="en-US" b="1" dirty="0" smtClean="0">
                <a:latin typeface="+mn-lt"/>
              </a:rPr>
              <a:t>: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Clr>
                <a:srgbClr val="0070C0"/>
              </a:buClr>
              <a:buNone/>
            </a:pPr>
            <a:r>
              <a:rPr lang="en-US" sz="2800" i="1" dirty="0"/>
              <a:t>Should the WTO allow countries to impose trade sanctions against Paris Agreement non-compliant countries? </a:t>
            </a:r>
            <a:endParaRPr lang="en-US" sz="2800" i="1" dirty="0" smtClean="0"/>
          </a:p>
          <a:p>
            <a:pPr marL="0" indent="0" algn="ctr">
              <a:lnSpc>
                <a:spcPct val="150000"/>
              </a:lnSpc>
              <a:buClr>
                <a:srgbClr val="0070C0"/>
              </a:buClr>
              <a:buNone/>
            </a:pPr>
            <a:r>
              <a:rPr lang="ru-RU" sz="2800" i="1" dirty="0" err="1" smtClean="0"/>
              <a:t>Why</a:t>
            </a:r>
            <a:r>
              <a:rPr lang="ru-RU" sz="2800" i="1" dirty="0" smtClean="0"/>
              <a:t> </a:t>
            </a:r>
            <a:r>
              <a:rPr lang="ru-RU" sz="2800" i="1" dirty="0" err="1"/>
              <a:t>or</a:t>
            </a:r>
            <a:r>
              <a:rPr lang="ru-RU" sz="2800" i="1" dirty="0"/>
              <a:t> </a:t>
            </a:r>
            <a:r>
              <a:rPr lang="ru-RU" sz="2800" i="1" dirty="0" err="1"/>
              <a:t>why</a:t>
            </a:r>
            <a:r>
              <a:rPr lang="ru-RU" sz="2800" i="1" dirty="0"/>
              <a:t> </a:t>
            </a:r>
            <a:r>
              <a:rPr lang="ru-RU" sz="2800" i="1" dirty="0" err="1"/>
              <a:t>not</a:t>
            </a:r>
            <a:r>
              <a:rPr lang="ru-RU" sz="2800" i="1" dirty="0"/>
              <a:t>?</a:t>
            </a:r>
            <a:endParaRPr lang="ru-RU" sz="2800" dirty="0"/>
          </a:p>
          <a:p>
            <a:pPr marL="0" lvl="0" indent="0">
              <a:buClr>
                <a:srgbClr val="0070C0"/>
              </a:buClr>
              <a:buNone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48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315" y="542419"/>
            <a:ext cx="9901382" cy="764132"/>
          </a:xfrm>
        </p:spPr>
        <p:txBody>
          <a:bodyPr>
            <a:normAutofit/>
          </a:bodyPr>
          <a:lstStyle/>
          <a:p>
            <a:r>
              <a:rPr lang="ru-RU" b="1" dirty="0" err="1"/>
              <a:t>References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WTO (2023). World Trade Report – Climate Change and Trade</a:t>
            </a:r>
            <a:endParaRPr lang="ru-RU" sz="2800" dirty="0"/>
          </a:p>
          <a:p>
            <a:pPr lvl="0"/>
            <a:r>
              <a:rPr lang="en-US" sz="2800" dirty="0"/>
              <a:t>IPCC AR6 (2022). Chapter on Trade and Leakage</a:t>
            </a:r>
            <a:endParaRPr lang="ru-RU" sz="2800" dirty="0"/>
          </a:p>
          <a:p>
            <a:pPr lvl="0"/>
            <a:r>
              <a:rPr lang="en-US" sz="2800" dirty="0"/>
              <a:t>Copeland, B. &amp; Taylor, S. (2004). Trade and the Environment. </a:t>
            </a:r>
            <a:r>
              <a:rPr lang="ru-RU" sz="2800" dirty="0" err="1"/>
              <a:t>Princeton</a:t>
            </a:r>
            <a:r>
              <a:rPr lang="ru-RU" sz="2800" dirty="0"/>
              <a:t> </a:t>
            </a:r>
            <a:r>
              <a:rPr lang="ru-RU" sz="2800" dirty="0" err="1"/>
              <a:t>Press</a:t>
            </a:r>
            <a:r>
              <a:rPr lang="ru-RU" sz="2800" dirty="0"/>
              <a:t>.</a:t>
            </a:r>
          </a:p>
          <a:p>
            <a:pPr lvl="0"/>
            <a:r>
              <a:rPr lang="ru-RU" sz="2800" dirty="0" err="1"/>
              <a:t>European</a:t>
            </a:r>
            <a:r>
              <a:rPr lang="ru-RU" sz="2800" dirty="0"/>
              <a:t> </a:t>
            </a:r>
            <a:r>
              <a:rPr lang="ru-RU" sz="2800" dirty="0" err="1"/>
              <a:t>Commission</a:t>
            </a:r>
            <a:r>
              <a:rPr lang="ru-RU" sz="2800" dirty="0"/>
              <a:t> (2024). CBAM </a:t>
            </a:r>
            <a:r>
              <a:rPr lang="ru-RU" sz="2800" dirty="0" err="1"/>
              <a:t>Impact</a:t>
            </a:r>
            <a:r>
              <a:rPr lang="ru-RU" sz="2800" dirty="0"/>
              <a:t> </a:t>
            </a:r>
            <a:r>
              <a:rPr lang="ru-RU" sz="2800" dirty="0" err="1"/>
              <a:t>Assessment</a:t>
            </a:r>
            <a:endParaRPr lang="ru-RU" sz="2800" dirty="0"/>
          </a:p>
          <a:p>
            <a:pPr lvl="0"/>
            <a:r>
              <a:rPr lang="ru-RU" sz="2800" dirty="0"/>
              <a:t>UNEP (2025). </a:t>
            </a:r>
            <a:r>
              <a:rPr lang="ru-RU" sz="2800" dirty="0" err="1"/>
              <a:t>Trade</a:t>
            </a:r>
            <a:r>
              <a:rPr lang="ru-RU" sz="2800" dirty="0"/>
              <a:t> </a:t>
            </a:r>
            <a:r>
              <a:rPr lang="ru-RU" sz="2800" dirty="0" err="1"/>
              <a:t>and</a:t>
            </a:r>
            <a:r>
              <a:rPr lang="ru-RU" sz="2800" dirty="0"/>
              <a:t> </a:t>
            </a:r>
            <a:r>
              <a:rPr lang="ru-RU" sz="2800" dirty="0" err="1"/>
              <a:t>Environment</a:t>
            </a:r>
            <a:r>
              <a:rPr lang="ru-RU" sz="2800" dirty="0"/>
              <a:t> </a:t>
            </a:r>
            <a:r>
              <a:rPr lang="ru-RU" sz="2800" dirty="0" err="1"/>
              <a:t>Review</a:t>
            </a:r>
            <a:endParaRPr lang="ru-RU" sz="2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29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40480" y="2753359"/>
            <a:ext cx="4094480" cy="90900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+mn-lt"/>
              </a:rPr>
              <a:t>Thank you!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2174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1177</Words>
  <Application>Microsoft Office PowerPoint</Application>
  <PresentationFormat>Широкоэкранный</PresentationFormat>
  <Paragraphs>195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0" baseType="lpstr">
      <vt:lpstr>맑은 고딕</vt:lpstr>
      <vt:lpstr>Arial</vt:lpstr>
      <vt:lpstr>Calibri</vt:lpstr>
      <vt:lpstr>Calibri Light</vt:lpstr>
      <vt:lpstr>Times New Roman</vt:lpstr>
      <vt:lpstr>Wingdings</vt:lpstr>
      <vt:lpstr>Тема Office</vt:lpstr>
      <vt:lpstr>International Trade and Policy</vt:lpstr>
      <vt:lpstr>Learning Objectives</vt:lpstr>
      <vt:lpstr>Structure of the Presentation</vt:lpstr>
      <vt:lpstr>Key Question</vt:lpstr>
      <vt:lpstr>The Trade-Environment Debate</vt:lpstr>
      <vt:lpstr>Section 2: Pollution Havens Hypothesis  Definition – Pollution Havens</vt:lpstr>
      <vt:lpstr>Theoretical Mechanism</vt:lpstr>
      <vt:lpstr>Empirical Evidence – Mixed Results</vt:lpstr>
      <vt:lpstr>Pollution Haven vs. Factor Endowment</vt:lpstr>
      <vt:lpstr>Real-World Example – US-Mexico Border (NAFTA era)</vt:lpstr>
      <vt:lpstr>Pollution Haven Hypothesis – Critical Data</vt:lpstr>
      <vt:lpstr>Summary – Pollution Havens</vt:lpstr>
      <vt:lpstr>Section 3: Carbon Leakage Definition – Carbon Leakage</vt:lpstr>
      <vt:lpstr>Channels of Carbon Leakage</vt:lpstr>
      <vt:lpstr>Which Sectors Are Most Vulnerable?</vt:lpstr>
      <vt:lpstr>EU Example – Carbon Border Adjustment Mechanism (CBAM)</vt:lpstr>
      <vt:lpstr>CBAM Data (Illustrative)</vt:lpstr>
      <vt:lpstr>Critiques of CBAM</vt:lpstr>
      <vt:lpstr>Carbon Leakage – Summary</vt:lpstr>
      <vt:lpstr>Section 4: Environmental Standards as Non-Tariff Barriers : Definition – Environmental NTBs</vt:lpstr>
      <vt:lpstr>Examples of Environmental NTBs</vt:lpstr>
      <vt:lpstr>WTO Rules on Environmental NTBs</vt:lpstr>
      <vt:lpstr>Landmark WTO Case – Shrimp-Turtle (1998)</vt:lpstr>
      <vt:lpstr>Environmental NTBs – Legitimate vs. Protectionist</vt:lpstr>
      <vt:lpstr>Developing Country Concerns</vt:lpstr>
      <vt:lpstr>Summary – Environmental Standards as NTBs</vt:lpstr>
      <vt:lpstr>Section 5: MEAs &amp; Trade Rules What Are Multilateral Environmental Agreements?</vt:lpstr>
      <vt:lpstr>Trade Measures in MEAs</vt:lpstr>
      <vt:lpstr>The Conflict – MEAs vs. WTO Rules</vt:lpstr>
      <vt:lpstr>Vienna Convention &amp; Montreal Protocol – A Success Story</vt:lpstr>
      <vt:lpstr>Paris Agreement (2015) – Trade Measures?</vt:lpstr>
      <vt:lpstr>WTO Committee on Trade &amp; Environment (CTE)</vt:lpstr>
      <vt:lpstr>Proposed Solutions to MEA-WTO Tension</vt:lpstr>
      <vt:lpstr>Real-World Clash – EU Seal Ban (2015)</vt:lpstr>
      <vt:lpstr>Summary – MEAs &amp; Trade Rules</vt:lpstr>
      <vt:lpstr>Section 6: Case Studies &amp; Data Slides Case Study 1 – China’s Waste Import Ban (2018)</vt:lpstr>
      <vt:lpstr>Case Study 2 – EU’s Deforestation Regulation (EUDR)</vt:lpstr>
      <vt:lpstr>Key Data – Carbon Leakage Rates by Sector</vt:lpstr>
      <vt:lpstr>Data – Environmental NTB Notifications to WTO (1995-2024)</vt:lpstr>
      <vt:lpstr>Conclusions &amp; Policy Implications Key Takeaways</vt:lpstr>
      <vt:lpstr>Final Discussion Question &amp; References Discussion Question:</vt:lpstr>
      <vt:lpstr>References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Trade and Policy</dc:title>
  <dc:creator>Mubin Abduvaliev</dc:creator>
  <cp:lastModifiedBy>Mubin Abduvaliev</cp:lastModifiedBy>
  <cp:revision>26</cp:revision>
  <dcterms:created xsi:type="dcterms:W3CDTF">2026-04-08T09:08:22Z</dcterms:created>
  <dcterms:modified xsi:type="dcterms:W3CDTF">2026-05-28T03:16:44Z</dcterms:modified>
</cp:coreProperties>
</file>