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5"/>
  </p:notesMasterIdLst>
  <p:sldIdLst>
    <p:sldId id="256" r:id="rId2"/>
    <p:sldId id="321" r:id="rId3"/>
    <p:sldId id="322" r:id="rId4"/>
    <p:sldId id="323" r:id="rId5"/>
    <p:sldId id="324" r:id="rId6"/>
    <p:sldId id="325" r:id="rId7"/>
    <p:sldId id="326" r:id="rId8"/>
    <p:sldId id="327" r:id="rId9"/>
    <p:sldId id="328" r:id="rId10"/>
    <p:sldId id="329" r:id="rId11"/>
    <p:sldId id="330" r:id="rId12"/>
    <p:sldId id="331" r:id="rId13"/>
    <p:sldId id="332" r:id="rId14"/>
    <p:sldId id="333" r:id="rId15"/>
    <p:sldId id="334" r:id="rId16"/>
    <p:sldId id="335" r:id="rId17"/>
    <p:sldId id="336" r:id="rId18"/>
    <p:sldId id="337" r:id="rId19"/>
    <p:sldId id="338" r:id="rId20"/>
    <p:sldId id="339" r:id="rId21"/>
    <p:sldId id="340" r:id="rId22"/>
    <p:sldId id="341" r:id="rId23"/>
    <p:sldId id="342" r:id="rId24"/>
    <p:sldId id="343" r:id="rId25"/>
    <p:sldId id="344" r:id="rId26"/>
    <p:sldId id="345" r:id="rId27"/>
    <p:sldId id="346" r:id="rId28"/>
    <p:sldId id="347" r:id="rId29"/>
    <p:sldId id="348" r:id="rId30"/>
    <p:sldId id="349" r:id="rId31"/>
    <p:sldId id="350" r:id="rId32"/>
    <p:sldId id="351" r:id="rId33"/>
    <p:sldId id="352" r:id="rId34"/>
    <p:sldId id="353" r:id="rId35"/>
    <p:sldId id="354" r:id="rId36"/>
    <p:sldId id="355" r:id="rId37"/>
    <p:sldId id="356" r:id="rId38"/>
    <p:sldId id="357" r:id="rId39"/>
    <p:sldId id="358" r:id="rId40"/>
    <p:sldId id="359" r:id="rId41"/>
    <p:sldId id="360" r:id="rId42"/>
    <p:sldId id="361" r:id="rId43"/>
    <p:sldId id="288" r:id="rId4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A111915-BE36-4E01-A7E5-04B1672EAD32}" styleName="Светлый стиль 2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16D9F66E-5EB9-4882-86FB-DCBF35E3C3E4}" styleName="Средний стиль 4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2838BEF-8BB2-4498-84A7-C5851F593DF1}" styleName="Средний стиль 4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BDBED569-4797-4DF1-A0F4-6AAB3CD982D8}" styleName="Светлый стиль 3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C4B1156A-380E-4F78-BDF5-A606A8083BF9}" styleName="Средний стиль 4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171" autoAdjust="0"/>
    <p:restoredTop sz="95103" autoAdjust="0"/>
  </p:normalViewPr>
  <p:slideViewPr>
    <p:cSldViewPr snapToGrid="0">
      <p:cViewPr varScale="1">
        <p:scale>
          <a:sx n="126" d="100"/>
          <a:sy n="126" d="100"/>
        </p:scale>
        <p:origin x="368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1FE8DA-0018-4E74-AB22-56E0220E7ED5}" type="datetimeFigureOut">
              <a:rPr lang="ru-RU" smtClean="0"/>
              <a:t>25.05.2026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A6FE74-217E-4111-98C5-79974013B1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15974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25.05.2026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56946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25.05.2026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49109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25.05.2026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59638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25.05.2026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27969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25.05.2026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44637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25.05.2026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4322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25.05.2026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35159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25.05.2026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88211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25.05.2026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6225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25.05.2026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64572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25.05.2026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96364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B45A6A-705B-44EC-858A-AFF2DCDF3D20}" type="datetimeFigureOut">
              <a:rPr lang="ru-RU" smtClean="0"/>
              <a:t>25.05.2026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1862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2176" y="1183323"/>
            <a:ext cx="11224009" cy="990917"/>
          </a:xfrm>
        </p:spPr>
        <p:txBody>
          <a:bodyPr>
            <a:noAutofit/>
          </a:bodyPr>
          <a:lstStyle/>
          <a:p>
            <a:r>
              <a:rPr lang="en-US" sz="5400" b="1" dirty="0">
                <a:latin typeface="Arial" panose="020B0604020202020204" pitchFamily="34" charset="0"/>
                <a:cs typeface="Arial" panose="020B0604020202020204" pitchFamily="34" charset="0"/>
              </a:rPr>
              <a:t>International Trade and Policy</a:t>
            </a:r>
            <a:endParaRPr lang="ru-RU" sz="5400" dirty="0">
              <a:latin typeface="+mn-lt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890429" y="2805388"/>
            <a:ext cx="1004174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WEEK 13 – </a:t>
            </a:r>
            <a:r>
              <a:rPr lang="en-TJ" sz="3600" b="1" dirty="0">
                <a:latin typeface="Arial" panose="020B0604020202020204" pitchFamily="34" charset="0"/>
                <a:cs typeface="Arial" panose="020B0604020202020204" pitchFamily="34" charset="0"/>
              </a:rPr>
              <a:t>The New Protectionism: Supply Chains and Trade Fragmentation </a:t>
            </a:r>
            <a:r>
              <a:rPr lang="en-US" altLang="ko-KR" sz="3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ko-KR" alt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163083" y="4445823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University: </a:t>
            </a: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Tajik State University of Commerce</a:t>
            </a:r>
          </a:p>
          <a:p>
            <a:pPr algn="ctr"/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Lecturer: </a:t>
            </a: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Abduvaliev </a:t>
            </a:r>
            <a:r>
              <a:rPr lang="en-US" altLang="ko-KR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Mubinzhon</a:t>
            </a: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, PhD </a:t>
            </a:r>
          </a:p>
        </p:txBody>
      </p:sp>
    </p:spTree>
    <p:extLst>
      <p:ext uri="{BB962C8B-B14F-4D97-AF65-F5344CB8AC3E}">
        <p14:creationId xmlns:p14="http://schemas.microsoft.com/office/powerpoint/2010/main" val="13177280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2948" y="428340"/>
            <a:ext cx="11557687" cy="549858"/>
          </a:xfrm>
        </p:spPr>
        <p:txBody>
          <a:bodyPr>
            <a:noAutofit/>
          </a:bodyPr>
          <a:lstStyle/>
          <a:p>
            <a:r>
              <a:rPr lang="en-TJ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Agenda</a:t>
            </a:r>
            <a:r>
              <a:rPr lang="en-TJ" sz="2000" dirty="0">
                <a:effectLst/>
              </a:rPr>
              <a:t> </a:t>
            </a:r>
            <a:endParaRPr lang="en-BZ" sz="3600" b="1" dirty="0">
              <a:latin typeface="+mn-lt"/>
            </a:endParaRP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97FDE79-4747-451B-FC36-820697C382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8095" y="1221601"/>
            <a:ext cx="7618412" cy="4873625"/>
          </a:xfrm>
        </p:spPr>
        <p:txBody>
          <a:bodyPr/>
          <a:lstStyle/>
          <a:p>
            <a:pPr lvl="0">
              <a:lnSpc>
                <a:spcPct val="150000"/>
              </a:lnSpc>
              <a:buSzPts val="1000"/>
              <a:buFont typeface="Wingdings" pitchFamily="2" charset="2"/>
              <a:buChar char="Ø"/>
              <a:tabLst>
                <a:tab pos="457200" algn="l"/>
              </a:tabLst>
            </a:pPr>
            <a:r>
              <a:rPr lang="en-TJ" sz="24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Understanding the Old vs. New Protectionism</a:t>
            </a:r>
            <a:endParaRPr lang="en-TJ" sz="24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buSzPts val="1000"/>
              <a:buFont typeface="Wingdings" pitchFamily="2" charset="2"/>
              <a:buChar char="Ø"/>
              <a:tabLst>
                <a:tab pos="457200" algn="l"/>
              </a:tabLst>
            </a:pPr>
            <a:r>
              <a:rPr lang="en-TJ" sz="24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Supply Chains Under Pressure</a:t>
            </a:r>
            <a:endParaRPr lang="en-TJ" sz="24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buSzPts val="1000"/>
              <a:buFont typeface="Wingdings" pitchFamily="2" charset="2"/>
              <a:buChar char="Ø"/>
              <a:tabLst>
                <a:tab pos="457200" algn="l"/>
              </a:tabLst>
            </a:pPr>
            <a:r>
              <a:rPr lang="en-TJ" sz="24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Trade Fragmentation: Drivers and Data</a:t>
            </a:r>
            <a:endParaRPr lang="en-TJ" sz="24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buSzPts val="1000"/>
              <a:buFont typeface="Wingdings" pitchFamily="2" charset="2"/>
              <a:buChar char="Ø"/>
              <a:tabLst>
                <a:tab pos="457200" algn="l"/>
              </a:tabLst>
            </a:pPr>
            <a:r>
              <a:rPr lang="en-TJ" sz="24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Export Controls as Geopolitical Tools</a:t>
            </a:r>
            <a:endParaRPr lang="en-TJ" sz="24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buSzPts val="1000"/>
              <a:buFont typeface="Wingdings" pitchFamily="2" charset="2"/>
              <a:buChar char="Ø"/>
              <a:tabLst>
                <a:tab pos="457200" algn="l"/>
              </a:tabLst>
            </a:pPr>
            <a:r>
              <a:rPr lang="en-TJ" sz="24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Building Supply Chain Resilience</a:t>
            </a:r>
            <a:endParaRPr lang="en-TJ" sz="24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buSzPct val="36000"/>
              <a:buFont typeface="Wingdings" pitchFamily="2" charset="2"/>
              <a:buChar char="Ø"/>
              <a:tabLst>
                <a:tab pos="457200" algn="l"/>
              </a:tabLst>
            </a:pPr>
            <a:r>
              <a:rPr lang="en-TJ" sz="24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Future Outlook &amp; Strategic Recommendations</a:t>
            </a:r>
            <a:endParaRPr lang="en-TJ" sz="24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27133295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095" y="428339"/>
            <a:ext cx="11557687" cy="793249"/>
          </a:xfrm>
        </p:spPr>
        <p:txBody>
          <a:bodyPr>
            <a:noAutofit/>
          </a:bodyPr>
          <a:lstStyle/>
          <a:p>
            <a:br>
              <a:rPr lang="en-TJ" sz="28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Section 1 – Setting the Stage</a:t>
            </a:r>
            <a:br>
              <a:rPr lang="en-TJ" sz="28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TJ" sz="28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Is Protectionism? (Traditional View)</a:t>
            </a:r>
            <a:endParaRPr lang="en-BZ" sz="4800" b="1" dirty="0">
              <a:latin typeface="+mn-lt"/>
            </a:endParaRP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97FDE79-4747-451B-FC36-820697C382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8095" y="1805802"/>
            <a:ext cx="7618412" cy="4010798"/>
          </a:xfrm>
        </p:spPr>
        <p:txBody>
          <a:bodyPr/>
          <a:lstStyle/>
          <a:p>
            <a:pPr lvl="0">
              <a:lnSpc>
                <a:spcPct val="150000"/>
              </a:lnSpc>
              <a:buSzPct val="45000"/>
              <a:buFont typeface="Wingdings" pitchFamily="2" charset="2"/>
              <a:buChar char="v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Tariffs, quotas, subsidies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buSzPct val="45000"/>
              <a:buFont typeface="Wingdings" pitchFamily="2" charset="2"/>
              <a:buChar char="v"/>
              <a:tabLst>
                <a:tab pos="457200" algn="l"/>
              </a:tabLst>
            </a:pPr>
            <a:r>
              <a:rPr lang="en-TJ" sz="28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Aim</a:t>
            </a: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Protect domestic industries from foreign competition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buSzPct val="45000"/>
              <a:buFont typeface="Wingdings" pitchFamily="2" charset="2"/>
              <a:buChar char="v"/>
              <a:tabLst>
                <a:tab pos="457200" algn="l"/>
              </a:tabLst>
            </a:pPr>
            <a:r>
              <a:rPr lang="en-TJ" sz="28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Classic example</a:t>
            </a: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Smoot-Hawley Tariff (1930)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34395300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095" y="428340"/>
            <a:ext cx="11557687" cy="549858"/>
          </a:xfrm>
        </p:spPr>
        <p:txBody>
          <a:bodyPr>
            <a:noAutofit/>
          </a:bodyPr>
          <a:lstStyle/>
          <a:p>
            <a:r>
              <a:rPr lang="en-TJ" sz="28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The “New Protectionism” – A Definition</a:t>
            </a:r>
            <a:r>
              <a:rPr lang="en-TJ" dirty="0">
                <a:effectLst/>
              </a:rPr>
              <a:t> </a:t>
            </a:r>
            <a:endParaRPr lang="en-BZ" sz="4800" b="1" dirty="0">
              <a:latin typeface="+mn-lt"/>
            </a:endParaRP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97FDE79-4747-451B-FC36-820697C382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8095" y="1221601"/>
            <a:ext cx="7618412" cy="4873625"/>
          </a:xfrm>
        </p:spPr>
        <p:txBody>
          <a:bodyPr/>
          <a:lstStyle/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Non-tariff barriers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National security arguments for trade restrictions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Industrial policy and technology decoupling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Example: US CHIPS Act, EU Net-Zero Industry Act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32698462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095" y="428340"/>
            <a:ext cx="11557687" cy="549858"/>
          </a:xfrm>
        </p:spPr>
        <p:txBody>
          <a:bodyPr>
            <a:noAutofit/>
          </a:bodyPr>
          <a:lstStyle/>
          <a:p>
            <a:r>
              <a:rPr lang="en-TJ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Why Now? Key Drivers</a:t>
            </a:r>
            <a:r>
              <a:rPr lang="en-TJ" sz="3600" dirty="0">
                <a:effectLst/>
              </a:rPr>
              <a:t> </a:t>
            </a:r>
            <a:endParaRPr lang="en-BZ" sz="5400" b="1" dirty="0">
              <a:latin typeface="+mn-lt"/>
            </a:endParaRP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97FDE79-4747-451B-FC36-820697C382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8095" y="1221601"/>
            <a:ext cx="7618412" cy="4873625"/>
          </a:xfrm>
        </p:spPr>
        <p:txBody>
          <a:bodyPr/>
          <a:lstStyle/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US–China strategic competition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COVID-19 supply shocks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Russia–Ukraine war and weaponization of trade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Climate and energy transitions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34752862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095" y="428340"/>
            <a:ext cx="11557687" cy="549858"/>
          </a:xfrm>
        </p:spPr>
        <p:txBody>
          <a:bodyPr>
            <a:noAutofit/>
          </a:bodyPr>
          <a:lstStyle/>
          <a:p>
            <a:r>
              <a:rPr lang="en-TJ" sz="28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From Globalization to Fragmentation</a:t>
            </a:r>
            <a:r>
              <a:rPr lang="en-TJ" dirty="0">
                <a:effectLst/>
              </a:rPr>
              <a:t> </a:t>
            </a:r>
            <a:endParaRPr lang="en-BZ" sz="4800" b="1" dirty="0">
              <a:latin typeface="+mn-lt"/>
            </a:endParaRP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97FDE79-4747-451B-FC36-820697C382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8095" y="1221601"/>
            <a:ext cx="7618412" cy="4873625"/>
          </a:xfrm>
        </p:spPr>
        <p:txBody>
          <a:bodyPr/>
          <a:lstStyle/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Visual: One global circle → three blocs (US-led, China-led, neutral)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Definition: Reverse globalization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WTO trade growth below GDP growth since 2019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8466505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095" y="428340"/>
            <a:ext cx="11557687" cy="549858"/>
          </a:xfrm>
        </p:spPr>
        <p:txBody>
          <a:bodyPr>
            <a:noAutofit/>
          </a:bodyPr>
          <a:lstStyle/>
          <a:p>
            <a:r>
              <a:rPr lang="en-TJ" sz="28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What’s at Stake?</a:t>
            </a:r>
            <a:r>
              <a:rPr lang="en-TJ" dirty="0">
                <a:effectLst/>
              </a:rPr>
              <a:t> </a:t>
            </a:r>
            <a:endParaRPr lang="en-BZ" sz="4800" b="1" dirty="0">
              <a:latin typeface="+mn-lt"/>
            </a:endParaRP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97FDE79-4747-451B-FC36-820697C382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8095" y="1221601"/>
            <a:ext cx="7618412" cy="4873625"/>
          </a:xfrm>
        </p:spPr>
        <p:txBody>
          <a:bodyPr/>
          <a:lstStyle/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IMF estimate: 0.2%–7% of global GDP loss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Higher inflation, less product variety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Geopolitical instability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38317974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095" y="428339"/>
            <a:ext cx="11557687" cy="793247"/>
          </a:xfrm>
        </p:spPr>
        <p:txBody>
          <a:bodyPr>
            <a:noAutofit/>
          </a:bodyPr>
          <a:lstStyle/>
          <a:p>
            <a:pPr>
              <a:spcBef>
                <a:spcPts val="2400"/>
              </a:spcBef>
              <a:spcAft>
                <a:spcPts val="1200"/>
              </a:spcAft>
            </a:pPr>
            <a:r>
              <a:rPr lang="en-TJ" sz="28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Section 2 – Supply Chains Under Stress</a:t>
            </a:r>
            <a:br>
              <a:rPr lang="en-TJ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TJ" sz="28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Slide 8: The Golden Era of Supply Chains (1990–2010)</a:t>
            </a:r>
            <a:endParaRPr lang="en-BZ" sz="4800" b="1" dirty="0">
              <a:latin typeface="+mn-lt"/>
            </a:endParaRP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97FDE79-4747-451B-FC36-820697C382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8095" y="1484029"/>
            <a:ext cx="7618412" cy="4611197"/>
          </a:xfrm>
        </p:spPr>
        <p:txBody>
          <a:bodyPr/>
          <a:lstStyle/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Just-in-time (JIT) logic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Low labor cost arbitrage (China as the factory of the world)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Minimal inventory, maximum efficiency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24539803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095" y="428340"/>
            <a:ext cx="11557687" cy="549858"/>
          </a:xfrm>
        </p:spPr>
        <p:txBody>
          <a:bodyPr>
            <a:noAutofit/>
          </a:bodyPr>
          <a:lstStyle/>
          <a:p>
            <a:r>
              <a:rPr lang="en-TJ" sz="28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The First Cracks (2018–2019)</a:t>
            </a:r>
            <a:r>
              <a:rPr lang="en-TJ" dirty="0">
                <a:effectLst/>
              </a:rPr>
              <a:t> </a:t>
            </a:r>
            <a:endParaRPr lang="en-BZ" sz="4800" b="1" dirty="0">
              <a:latin typeface="+mn-lt"/>
            </a:endParaRP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97FDE79-4747-451B-FC36-820697C382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8095" y="1221601"/>
            <a:ext cx="7618412" cy="4873625"/>
          </a:xfrm>
        </p:spPr>
        <p:txBody>
          <a:bodyPr/>
          <a:lstStyle/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US–China trade war tariffs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Huawei ban and early tech decoupling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Companies begin “China + 1” strategies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6731634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095" y="428340"/>
            <a:ext cx="11557687" cy="549858"/>
          </a:xfrm>
        </p:spPr>
        <p:txBody>
          <a:bodyPr>
            <a:noAutofit/>
          </a:bodyPr>
          <a:lstStyle/>
          <a:p>
            <a:r>
              <a:rPr lang="en-TJ" sz="36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COVID-19 – The Great Reveal</a:t>
            </a:r>
            <a:r>
              <a:rPr lang="en-TJ" sz="3600" dirty="0">
                <a:effectLst/>
              </a:rPr>
              <a:t> </a:t>
            </a:r>
            <a:endParaRPr lang="en-BZ" sz="3600" b="1" dirty="0">
              <a:latin typeface="+mn-lt"/>
            </a:endParaRP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97FDE79-4747-451B-FC36-820697C382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8095" y="1221601"/>
            <a:ext cx="7618412" cy="4873625"/>
          </a:xfrm>
        </p:spPr>
        <p:txBody>
          <a:bodyPr/>
          <a:lstStyle/>
          <a:p>
            <a:pPr marL="342900" lvl="0" indent="-342900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Medical supply shortages (PPE, ventilators, APIs)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Container shipping chaos and port congestion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Just-in-time becomes just-too-late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163991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095" y="428340"/>
            <a:ext cx="11557687" cy="549858"/>
          </a:xfrm>
        </p:spPr>
        <p:txBody>
          <a:bodyPr>
            <a:noAutofit/>
          </a:bodyPr>
          <a:lstStyle/>
          <a:p>
            <a:r>
              <a:rPr lang="en-TJ" sz="28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Geopolitical Shocks (2022–2024)</a:t>
            </a:r>
            <a:r>
              <a:rPr lang="en-TJ" dirty="0">
                <a:effectLst/>
              </a:rPr>
              <a:t> </a:t>
            </a:r>
            <a:endParaRPr lang="en-BZ" sz="4800" b="1" dirty="0">
              <a:latin typeface="+mn-lt"/>
            </a:endParaRP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97FDE79-4747-451B-FC36-820697C382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8095" y="1221601"/>
            <a:ext cx="7618412" cy="4873625"/>
          </a:xfrm>
        </p:spPr>
        <p:txBody>
          <a:bodyPr/>
          <a:lstStyle/>
          <a:p>
            <a:pPr marL="342900" lvl="0" indent="-342900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Russia–Ukraine: grain, energy, neon gas (semiconductors)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Red Sea / Suez Canal disruptions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Taiwan invasion concerns: semiconductor panic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40283545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095" y="428340"/>
            <a:ext cx="11557687" cy="549858"/>
          </a:xfrm>
        </p:spPr>
        <p:txBody>
          <a:bodyPr>
            <a:noAutofit/>
          </a:bodyPr>
          <a:lstStyle/>
          <a:p>
            <a:r>
              <a:rPr lang="en-TJ" sz="28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Visual – Supply Chain Concentration Risk</a:t>
            </a:r>
            <a:r>
              <a:rPr lang="en-TJ" dirty="0">
                <a:effectLst/>
              </a:rPr>
              <a:t> </a:t>
            </a:r>
            <a:endParaRPr lang="en-BZ" sz="4800" b="1" dirty="0">
              <a:latin typeface="+mn-lt"/>
            </a:endParaRP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97FDE79-4747-451B-FC36-820697C382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8095" y="1221601"/>
            <a:ext cx="7618412" cy="4873625"/>
          </a:xfrm>
        </p:spPr>
        <p:txBody>
          <a:bodyPr/>
          <a:lstStyle/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Map showing over 70% of semiconductors </a:t>
            </a:r>
            <a:r>
              <a:rPr lang="en-US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are made</a:t>
            </a: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in Taiwan / South Korea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80% of rare earth refining in China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High-risk nodes highlighted in red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23569792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095" y="428340"/>
            <a:ext cx="11557687" cy="549858"/>
          </a:xfrm>
        </p:spPr>
        <p:txBody>
          <a:bodyPr>
            <a:noAutofit/>
          </a:bodyPr>
          <a:lstStyle/>
          <a:p>
            <a:r>
              <a:rPr lang="en-TJ" sz="28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The Cost of Disruption</a:t>
            </a:r>
            <a:r>
              <a:rPr lang="en-TJ" dirty="0">
                <a:effectLst/>
              </a:rPr>
              <a:t> </a:t>
            </a:r>
            <a:endParaRPr lang="en-BZ" sz="4800" b="1" dirty="0">
              <a:latin typeface="+mn-lt"/>
            </a:endParaRP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97FDE79-4747-451B-FC36-820697C382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8095" y="1221601"/>
            <a:ext cx="7618412" cy="4873625"/>
          </a:xfrm>
        </p:spPr>
        <p:txBody>
          <a:bodyPr/>
          <a:lstStyle/>
          <a:p>
            <a:pPr marL="342900" lvl="0" indent="-342900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Average supply chain disruption cost: $80M+ per event (McKinsey)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Share prices drop 7–10% post-disclosure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Inventory write-offs and expediting fees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19599239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095" y="428340"/>
            <a:ext cx="11557687" cy="549858"/>
          </a:xfrm>
        </p:spPr>
        <p:txBody>
          <a:bodyPr>
            <a:noAutofit/>
          </a:bodyPr>
          <a:lstStyle/>
          <a:p>
            <a:r>
              <a:rPr lang="en-TJ" sz="28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From JIT to JIC (Just-in-Case)</a:t>
            </a:r>
            <a:r>
              <a:rPr lang="en-TJ" dirty="0">
                <a:effectLst/>
              </a:rPr>
              <a:t> </a:t>
            </a:r>
            <a:endParaRPr lang="en-BZ" sz="4800" b="1" dirty="0">
              <a:latin typeface="+mn-lt"/>
            </a:endParaRP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97FDE79-4747-451B-FC36-820697C382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8095" y="1221601"/>
            <a:ext cx="7618412" cy="4873625"/>
          </a:xfrm>
        </p:spPr>
        <p:txBody>
          <a:bodyPr/>
          <a:lstStyle/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Building inventory buffers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Dual sourcing and nearshoring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Strategic stockpiles (e.g., EU medical reserves)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20486724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095" y="428339"/>
            <a:ext cx="11557687" cy="939049"/>
          </a:xfrm>
        </p:spPr>
        <p:txBody>
          <a:bodyPr>
            <a:noAutofit/>
          </a:bodyPr>
          <a:lstStyle/>
          <a:p>
            <a:r>
              <a:rPr lang="en-TJ" sz="28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Section 3 – Trade Fragmentation: Evidence &amp; Trends </a:t>
            </a:r>
            <a:br>
              <a:rPr lang="en-TJ" sz="28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</a:br>
            <a:r>
              <a:rPr lang="en-TJ" sz="28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Defining Trade Fragmentation</a:t>
            </a:r>
            <a:r>
              <a:rPr lang="en-TJ" dirty="0">
                <a:effectLst/>
              </a:rPr>
              <a:t> </a:t>
            </a:r>
            <a:endParaRPr lang="en-BZ" sz="4800" b="1" dirty="0">
              <a:latin typeface="+mn-lt"/>
            </a:endParaRP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97FDE79-4747-451B-FC36-820697C382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8095" y="1854200"/>
            <a:ext cx="7618412" cy="4241026"/>
          </a:xfrm>
        </p:spPr>
        <p:txBody>
          <a:bodyPr/>
          <a:lstStyle/>
          <a:p>
            <a:pPr marL="342900" lvl="0" indent="-342900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Splitting of global trade into rival regional blocs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Trade diversion vs. trade creation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Visual: Three blocs with internal preferences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33352020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095" y="428340"/>
            <a:ext cx="11557687" cy="549858"/>
          </a:xfrm>
        </p:spPr>
        <p:txBody>
          <a:bodyPr>
            <a:noAutofit/>
          </a:bodyPr>
          <a:lstStyle/>
          <a:p>
            <a:r>
              <a:rPr lang="en-TJ" sz="28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Measuring Fragmentation</a:t>
            </a:r>
            <a:r>
              <a:rPr lang="en-TJ" dirty="0">
                <a:effectLst/>
              </a:rPr>
              <a:t> </a:t>
            </a:r>
            <a:endParaRPr lang="en-BZ" sz="4800" b="1" dirty="0">
              <a:latin typeface="+mn-lt"/>
            </a:endParaRP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97FDE79-4747-451B-FC36-820697C382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8095" y="1221601"/>
            <a:ext cx="7618412" cy="4873625"/>
          </a:xfrm>
        </p:spPr>
        <p:txBody>
          <a:bodyPr/>
          <a:lstStyle/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WTO: Global trade growth 2.4% (2023) vs. 5% historical average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Number of discriminatory trade measures tripled since 2010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Regional trade agreements up, WTO dispute settlement down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37550017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095" y="428340"/>
            <a:ext cx="11557687" cy="549858"/>
          </a:xfrm>
        </p:spPr>
        <p:txBody>
          <a:bodyPr>
            <a:noAutofit/>
          </a:bodyPr>
          <a:lstStyle/>
          <a:p>
            <a:r>
              <a:rPr lang="en-TJ" sz="28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Bloc 1 – The US-Led Network</a:t>
            </a:r>
            <a:r>
              <a:rPr lang="en-TJ" dirty="0">
                <a:effectLst/>
              </a:rPr>
              <a:t> </a:t>
            </a:r>
            <a:endParaRPr lang="en-BZ" sz="4800" b="1" dirty="0">
              <a:latin typeface="+mn-lt"/>
            </a:endParaRP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97FDE79-4747-451B-FC36-820697C382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8095" y="1221601"/>
            <a:ext cx="7618412" cy="4873625"/>
          </a:xfrm>
        </p:spPr>
        <p:txBody>
          <a:bodyPr/>
          <a:lstStyle/>
          <a:p>
            <a:pPr marL="342900" lvl="0" indent="-342900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USMCA (North America)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IPEF (Indo-Pacific Economic Framework)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EU–US Trade and Technology Council (TTC)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Friend-shoring: trusted partners only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13421482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095" y="428340"/>
            <a:ext cx="11557687" cy="549858"/>
          </a:xfrm>
        </p:spPr>
        <p:txBody>
          <a:bodyPr>
            <a:noAutofit/>
          </a:bodyPr>
          <a:lstStyle/>
          <a:p>
            <a:r>
              <a:rPr lang="en-TJ" sz="28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Bloc 2 – The China-Led Network</a:t>
            </a:r>
            <a:r>
              <a:rPr lang="en-TJ" dirty="0">
                <a:effectLst/>
              </a:rPr>
              <a:t> </a:t>
            </a:r>
            <a:endParaRPr lang="en-BZ" sz="4800" b="1" dirty="0">
              <a:latin typeface="+mn-lt"/>
            </a:endParaRP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97FDE79-4747-451B-FC36-820697C382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8095" y="1221601"/>
            <a:ext cx="7618412" cy="4873625"/>
          </a:xfrm>
        </p:spPr>
        <p:txBody>
          <a:bodyPr/>
          <a:lstStyle/>
          <a:p>
            <a:pPr marL="342900" lvl="0" indent="-342900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RCEP (Regional Comprehensive Economic Partnership)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BRI (Belt and Road Initiative)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Bilateral deals with Russia, Iran, Global South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RMB settlement to bypass SWIFT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9854294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095" y="428340"/>
            <a:ext cx="11557687" cy="549858"/>
          </a:xfrm>
        </p:spPr>
        <p:txBody>
          <a:bodyPr>
            <a:noAutofit/>
          </a:bodyPr>
          <a:lstStyle/>
          <a:p>
            <a:r>
              <a:rPr lang="en-TJ" sz="28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Bloc 3 – The Neutral / Aligned Middle</a:t>
            </a:r>
            <a:r>
              <a:rPr lang="en-TJ" dirty="0">
                <a:effectLst/>
              </a:rPr>
              <a:t> </a:t>
            </a:r>
            <a:endParaRPr lang="en-BZ" sz="4800" b="1" dirty="0">
              <a:latin typeface="+mn-lt"/>
            </a:endParaRP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97FDE79-4747-451B-FC36-820697C382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8095" y="1221601"/>
            <a:ext cx="7618412" cy="4873625"/>
          </a:xfrm>
        </p:spPr>
        <p:txBody>
          <a:bodyPr/>
          <a:lstStyle/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India, Brazil, Turkey, Vietnam, Indonesia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Trade with both blocs, but facing pressure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Benefit from investment diversion (factory relocation)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130627789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095" y="428340"/>
            <a:ext cx="11557687" cy="549858"/>
          </a:xfrm>
        </p:spPr>
        <p:txBody>
          <a:bodyPr>
            <a:noAutofit/>
          </a:bodyPr>
          <a:lstStyle/>
          <a:p>
            <a:r>
              <a:rPr lang="en-TJ" sz="28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Sectoral Deep Dive – Critical Minerals</a:t>
            </a:r>
            <a:r>
              <a:rPr lang="en-TJ" dirty="0">
                <a:effectLst/>
              </a:rPr>
              <a:t> </a:t>
            </a:r>
            <a:endParaRPr lang="en-BZ" sz="4800" b="1" dirty="0">
              <a:latin typeface="+mn-lt"/>
            </a:endParaRP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97FDE79-4747-451B-FC36-820697C382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8095" y="1221601"/>
            <a:ext cx="7618412" cy="4873625"/>
          </a:xfrm>
        </p:spPr>
        <p:txBody>
          <a:bodyPr/>
          <a:lstStyle/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China controls 60–90% of refining for lithium, cobalt, graphite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Export controls on gallium, germanium (Aug 2023)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Western response: mineral security partnerships (Canada, Australia, Africa)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276442222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095" y="428339"/>
            <a:ext cx="11557687" cy="659653"/>
          </a:xfrm>
        </p:spPr>
        <p:txBody>
          <a:bodyPr>
            <a:noAutofit/>
          </a:bodyPr>
          <a:lstStyle/>
          <a:p>
            <a:pPr>
              <a:spcBef>
                <a:spcPts val="2400"/>
              </a:spcBef>
              <a:spcAft>
                <a:spcPts val="1200"/>
              </a:spcAft>
            </a:pPr>
            <a:r>
              <a:rPr lang="en-TJ" sz="28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Section 4 – Export Controls: The New Frontier</a:t>
            </a:r>
            <a:br>
              <a:rPr lang="en-TJ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TJ" sz="28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Are Export Controls?</a:t>
            </a:r>
            <a:endParaRPr lang="en-BZ" sz="4800" b="1" dirty="0">
              <a:latin typeface="+mn-lt"/>
            </a:endParaRP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97FDE79-4747-451B-FC36-820697C382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8095" y="1574804"/>
            <a:ext cx="7618412" cy="4520422"/>
          </a:xfrm>
        </p:spPr>
        <p:txBody>
          <a:bodyPr/>
          <a:lstStyle/>
          <a:p>
            <a:pPr marL="342900" lvl="0" indent="-342900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Restrictions on selling goods, software, technology to certain countries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Dual-use items: civilian + military applications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Old regime: Wassenaar Arrangement (post-Cold War)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63270945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095" y="428340"/>
            <a:ext cx="11557687" cy="549858"/>
          </a:xfrm>
        </p:spPr>
        <p:txBody>
          <a:bodyPr>
            <a:noAutofit/>
          </a:bodyPr>
          <a:lstStyle/>
          <a:p>
            <a:r>
              <a:rPr lang="en-TJ" sz="28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Why Export Controls Now?</a:t>
            </a:r>
            <a:r>
              <a:rPr lang="en-TJ" dirty="0">
                <a:effectLst/>
              </a:rPr>
              <a:t> </a:t>
            </a:r>
            <a:endParaRPr lang="en-BZ" sz="4800" b="1" dirty="0">
              <a:latin typeface="+mn-lt"/>
            </a:endParaRP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97FDE79-4747-451B-FC36-820697C382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8095" y="1221601"/>
            <a:ext cx="7618412" cy="4873625"/>
          </a:xfrm>
        </p:spPr>
        <p:txBody>
          <a:bodyPr/>
          <a:lstStyle/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 slow rival military/AI advancements</a:t>
            </a:r>
            <a:endParaRPr lang="en-TJ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 protect “foundational technologies”</a:t>
            </a:r>
            <a:endParaRPr lang="en-TJ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 enforce foreign policy and human rights</a:t>
            </a:r>
            <a:endParaRPr lang="en-TJ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79373652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095" y="428340"/>
            <a:ext cx="11557687" cy="549858"/>
          </a:xfrm>
        </p:spPr>
        <p:txBody>
          <a:bodyPr>
            <a:noAutofit/>
          </a:bodyPr>
          <a:lstStyle/>
          <a:p>
            <a:r>
              <a:rPr lang="en-TJ" sz="28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Case Study – US Semiconductor Controls (Oct 2022, Oct 2023)</a:t>
            </a:r>
            <a:r>
              <a:rPr lang="en-TJ" dirty="0">
                <a:effectLst/>
              </a:rPr>
              <a:t> </a:t>
            </a:r>
            <a:endParaRPr lang="en-BZ" sz="4800" b="1" dirty="0">
              <a:latin typeface="+mn-lt"/>
            </a:endParaRP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97FDE79-4747-451B-FC36-820697C382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8095" y="1221601"/>
            <a:ext cx="7618412" cy="4873625"/>
          </a:xfrm>
        </p:spPr>
        <p:txBody>
          <a:bodyPr/>
          <a:lstStyle/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Advanced chips, chipmaking equipment, supercomputers banned to China</a:t>
            </a:r>
            <a:endParaRPr lang="en-TJ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Foreign Direct Product Rule: applies even if US content is minimal</a:t>
            </a:r>
            <a:endParaRPr lang="en-TJ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Also targets Huawei, SMIC, Yangtze</a:t>
            </a:r>
            <a:endParaRPr lang="en-TJ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49150217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095" y="428340"/>
            <a:ext cx="11557687" cy="549858"/>
          </a:xfrm>
        </p:spPr>
        <p:txBody>
          <a:bodyPr>
            <a:noAutofit/>
          </a:bodyPr>
          <a:lstStyle/>
          <a:p>
            <a:r>
              <a:rPr lang="en-TJ" sz="28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Allied Coordination</a:t>
            </a:r>
            <a:r>
              <a:rPr lang="en-TJ" dirty="0">
                <a:effectLst/>
              </a:rPr>
              <a:t> </a:t>
            </a:r>
            <a:endParaRPr lang="en-BZ" sz="4800" b="1" dirty="0">
              <a:latin typeface="+mn-lt"/>
            </a:endParaRP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97FDE79-4747-451B-FC36-820697C382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8095" y="1221601"/>
            <a:ext cx="7618412" cy="4873625"/>
          </a:xfrm>
        </p:spPr>
        <p:txBody>
          <a:bodyPr/>
          <a:lstStyle/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Netherlands (ASML): DUV lithography export licenses required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Japan (Tokyo Electron, Nikon): similar restrictions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South Korea, Taiwan: pressured but cautious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225710136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095" y="428340"/>
            <a:ext cx="11557687" cy="549858"/>
          </a:xfrm>
        </p:spPr>
        <p:txBody>
          <a:bodyPr>
            <a:noAutofit/>
          </a:bodyPr>
          <a:lstStyle/>
          <a:p>
            <a:r>
              <a:rPr lang="en-TJ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China’s Response</a:t>
            </a:r>
            <a:r>
              <a:rPr lang="en-TJ" sz="3600" dirty="0">
                <a:effectLst/>
              </a:rPr>
              <a:t> </a:t>
            </a:r>
            <a:endParaRPr lang="en-BZ" sz="5400" b="1" dirty="0">
              <a:latin typeface="+mn-lt"/>
            </a:endParaRP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97FDE79-4747-451B-FC36-820697C382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8095" y="1221601"/>
            <a:ext cx="7618412" cy="4873625"/>
          </a:xfrm>
        </p:spPr>
        <p:txBody>
          <a:bodyPr/>
          <a:lstStyle/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Export controls on gallium, germanium, graphite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Ban on rare earth tech exports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Accelerated R&amp;D in domestic chips (Loongson, SMIC 5nm?)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95676986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095" y="428340"/>
            <a:ext cx="11557687" cy="549858"/>
          </a:xfrm>
        </p:spPr>
        <p:txBody>
          <a:bodyPr>
            <a:noAutofit/>
          </a:bodyPr>
          <a:lstStyle/>
          <a:p>
            <a:r>
              <a:rPr lang="en-TJ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Unintended Consequences</a:t>
            </a:r>
            <a:r>
              <a:rPr lang="en-TJ" sz="3600" dirty="0">
                <a:effectLst/>
              </a:rPr>
              <a:t> </a:t>
            </a:r>
            <a:endParaRPr lang="en-BZ" sz="5400" b="1" dirty="0">
              <a:latin typeface="+mn-lt"/>
            </a:endParaRP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97FDE79-4747-451B-FC36-820697C382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8095" y="1221601"/>
            <a:ext cx="7618412" cy="4873625"/>
          </a:xfrm>
        </p:spPr>
        <p:txBody>
          <a:bodyPr/>
          <a:lstStyle/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Choking innovation: fewer cross-border researchers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Smuggling and third-party transshipments (Turkey, UAE, Mexico)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WTO legal challenges (limited effect)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163691001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095" y="428340"/>
            <a:ext cx="11557687" cy="549858"/>
          </a:xfrm>
        </p:spPr>
        <p:txBody>
          <a:bodyPr>
            <a:noAutofit/>
          </a:bodyPr>
          <a:lstStyle/>
          <a:p>
            <a:r>
              <a:rPr lang="en-TJ" sz="28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Beyond Semiconductors – Next Targets</a:t>
            </a:r>
            <a:endParaRPr lang="en-BZ" sz="4800" b="1" dirty="0">
              <a:latin typeface="+mn-lt"/>
            </a:endParaRP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97FDE79-4747-451B-FC36-820697C382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8095" y="1221601"/>
            <a:ext cx="7618412" cy="4873625"/>
          </a:xfrm>
        </p:spPr>
        <p:txBody>
          <a:bodyPr/>
          <a:lstStyle/>
          <a:p>
            <a:pPr marL="342900" lvl="0" indent="-342900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AI models and algorithms (open vs. closed weights debate)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Quantum computing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Biotech synthesis tools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Drones and autonomous weapons components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84487227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095" y="487844"/>
            <a:ext cx="11557687" cy="885211"/>
          </a:xfrm>
        </p:spPr>
        <p:txBody>
          <a:bodyPr>
            <a:noAutofit/>
          </a:bodyPr>
          <a:lstStyle/>
          <a:p>
            <a:pPr>
              <a:spcBef>
                <a:spcPts val="2400"/>
              </a:spcBef>
              <a:spcAft>
                <a:spcPts val="1200"/>
              </a:spcAft>
            </a:pPr>
            <a:r>
              <a:rPr lang="en-US" sz="28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Section</a:t>
            </a:r>
            <a:r>
              <a:rPr lang="en-TJ" sz="28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5 – Building Supply Chain Resilience</a:t>
            </a:r>
            <a:br>
              <a:rPr lang="en-TJ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TJ" sz="28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Is Supply Chain Resilience?</a:t>
            </a:r>
            <a:endParaRPr lang="en-BZ" sz="4800" b="1" dirty="0">
              <a:latin typeface="+mn-lt"/>
            </a:endParaRP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97FDE79-4747-451B-FC36-820697C382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8095" y="1828804"/>
            <a:ext cx="7618412" cy="4266422"/>
          </a:xfrm>
        </p:spPr>
        <p:txBody>
          <a:bodyPr/>
          <a:lstStyle/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Ability to anticipate, withstand, recover from disruptions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Not 100% self-sufficiency (impossible)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Trade-off: resilience costs 2–5% more than pure efficiency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90543680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095" y="428340"/>
            <a:ext cx="11557687" cy="549858"/>
          </a:xfrm>
        </p:spPr>
        <p:txBody>
          <a:bodyPr>
            <a:noAutofit/>
          </a:bodyPr>
          <a:lstStyle/>
          <a:p>
            <a:r>
              <a:rPr lang="en-TJ" sz="28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Resilience Strategy 1 – Diversification</a:t>
            </a:r>
            <a:r>
              <a:rPr lang="en-TJ" dirty="0">
                <a:effectLst/>
              </a:rPr>
              <a:t> </a:t>
            </a:r>
            <a:endParaRPr lang="en-BZ" sz="4800" b="1" dirty="0">
              <a:latin typeface="+mn-lt"/>
            </a:endParaRP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97FDE79-4747-451B-FC36-820697C382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8095" y="1221601"/>
            <a:ext cx="7618412" cy="4873625"/>
          </a:xfrm>
        </p:spPr>
        <p:txBody>
          <a:bodyPr/>
          <a:lstStyle/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China + 1 → China + Vietnam / Mexico / India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Multiple suppliers for critical components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Avoid single points of failure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244777958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095" y="428340"/>
            <a:ext cx="11557687" cy="549858"/>
          </a:xfrm>
        </p:spPr>
        <p:txBody>
          <a:bodyPr>
            <a:noAutofit/>
          </a:bodyPr>
          <a:lstStyle/>
          <a:p>
            <a:r>
              <a:rPr lang="en-TJ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Resilience Strategy 2 – Nearshoring &amp; Friend-shoring</a:t>
            </a:r>
            <a:r>
              <a:rPr lang="en-TJ" sz="3600" dirty="0">
                <a:effectLst/>
              </a:rPr>
              <a:t> </a:t>
            </a:r>
            <a:endParaRPr lang="en-BZ" sz="5400" b="1" dirty="0">
              <a:latin typeface="+mn-lt"/>
            </a:endParaRP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97FDE79-4747-451B-FC36-820697C382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8095" y="1221601"/>
            <a:ext cx="7618412" cy="4873625"/>
          </a:xfrm>
        </p:spPr>
        <p:txBody>
          <a:bodyPr/>
          <a:lstStyle/>
          <a:p>
            <a:pPr marL="342900" lvl="0" indent="-342900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Nearshoring: Mexico for US, Eastern Europe for EU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Friend-shoring: only democratic / trusted nations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Example: Tesla Gigafactory Mexico, Intel in Germany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17550216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095" y="428340"/>
            <a:ext cx="11557687" cy="549858"/>
          </a:xfrm>
        </p:spPr>
        <p:txBody>
          <a:bodyPr>
            <a:noAutofit/>
          </a:bodyPr>
          <a:lstStyle/>
          <a:p>
            <a:r>
              <a:rPr lang="en-TJ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Resilience Strategy 3 – Inventory Buffers</a:t>
            </a:r>
            <a:r>
              <a:rPr lang="en-TJ" sz="3600" dirty="0">
                <a:effectLst/>
              </a:rPr>
              <a:t> </a:t>
            </a:r>
            <a:endParaRPr lang="en-BZ" sz="5400" b="1" dirty="0">
              <a:latin typeface="+mn-lt"/>
            </a:endParaRP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97FDE79-4747-451B-FC36-820697C382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8095" y="1221601"/>
            <a:ext cx="7618412" cy="4873625"/>
          </a:xfrm>
        </p:spPr>
        <p:txBody>
          <a:bodyPr/>
          <a:lstStyle/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Return of safety stock (JIC)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Strategic reserves: medical, energy, critical minerals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Digital twins to optimize buffer locations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82261599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095" y="428340"/>
            <a:ext cx="11557687" cy="549858"/>
          </a:xfrm>
        </p:spPr>
        <p:txBody>
          <a:bodyPr>
            <a:noAutofit/>
          </a:bodyPr>
          <a:lstStyle/>
          <a:p>
            <a:r>
              <a:rPr lang="en-TJ" sz="28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Resilience Strategy 4 – Visibility &amp; Digitalization</a:t>
            </a:r>
            <a:r>
              <a:rPr lang="en-TJ" dirty="0">
                <a:effectLst/>
              </a:rPr>
              <a:t> </a:t>
            </a:r>
            <a:endParaRPr lang="en-BZ" sz="4800" b="1" dirty="0">
              <a:latin typeface="+mn-lt"/>
            </a:endParaRP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97FDE79-4747-451B-FC36-820697C382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8095" y="1221601"/>
            <a:ext cx="7618412" cy="4873625"/>
          </a:xfrm>
        </p:spPr>
        <p:txBody>
          <a:bodyPr/>
          <a:lstStyle/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End-to-end supply chain mapping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AI-powered disruption early warning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Blockchain for provenance and compliance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70331355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095" y="428340"/>
            <a:ext cx="11557687" cy="549858"/>
          </a:xfrm>
        </p:spPr>
        <p:txBody>
          <a:bodyPr>
            <a:noAutofit/>
          </a:bodyPr>
          <a:lstStyle/>
          <a:p>
            <a:r>
              <a:rPr lang="en-TJ" sz="28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Resilience Strategy 5 – Redundancy</a:t>
            </a:r>
            <a:r>
              <a:rPr lang="en-TJ" dirty="0">
                <a:effectLst/>
              </a:rPr>
              <a:t> </a:t>
            </a:r>
            <a:endParaRPr lang="en-BZ" sz="4800" b="1" dirty="0">
              <a:latin typeface="+mn-lt"/>
            </a:endParaRP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97FDE79-4747-451B-FC36-820697C382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8095" y="1221601"/>
            <a:ext cx="7618412" cy="4873625"/>
          </a:xfrm>
        </p:spPr>
        <p:txBody>
          <a:bodyPr>
            <a:normAutofit/>
          </a:bodyPr>
          <a:lstStyle/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Multiple production lines across geographies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Surge capacity contracts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Example: automobile chips – dual sourcing now mandatory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819357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095" y="428340"/>
            <a:ext cx="11557687" cy="549858"/>
          </a:xfrm>
        </p:spPr>
        <p:txBody>
          <a:bodyPr>
            <a:noAutofit/>
          </a:bodyPr>
          <a:lstStyle/>
          <a:p>
            <a:r>
              <a:rPr lang="en-TJ" sz="28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Role of Government Policy</a:t>
            </a:r>
            <a:r>
              <a:rPr lang="en-TJ" dirty="0">
                <a:effectLst/>
              </a:rPr>
              <a:t> </a:t>
            </a:r>
            <a:endParaRPr lang="en-BZ" sz="4800" b="1" dirty="0">
              <a:latin typeface="+mn-lt"/>
            </a:endParaRP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97FDE79-4747-451B-FC36-820697C382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8095" y="1221601"/>
            <a:ext cx="7618412" cy="4873625"/>
          </a:xfrm>
        </p:spPr>
        <p:txBody>
          <a:bodyPr/>
          <a:lstStyle/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Subsidies: CHIPS Act, EU Chips Act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Tariffs on non-resilient sources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National resilience strategies (Japan, Korea, Germany)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165497398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095" y="428340"/>
            <a:ext cx="11557687" cy="549858"/>
          </a:xfrm>
        </p:spPr>
        <p:txBody>
          <a:bodyPr>
            <a:noAutofit/>
          </a:bodyPr>
          <a:lstStyle/>
          <a:p>
            <a:r>
              <a:rPr lang="en-TJ" sz="28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Cost of Resilience – Industry Survey</a:t>
            </a:r>
            <a:r>
              <a:rPr lang="en-TJ" dirty="0">
                <a:effectLst/>
              </a:rPr>
              <a:t> </a:t>
            </a:r>
            <a:endParaRPr lang="en-BZ" sz="4800" b="1" dirty="0">
              <a:latin typeface="+mn-lt"/>
            </a:endParaRP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97FDE79-4747-451B-FC36-820697C382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8095" y="1221601"/>
            <a:ext cx="7618412" cy="4873625"/>
          </a:xfrm>
        </p:spPr>
        <p:txBody>
          <a:bodyPr/>
          <a:lstStyle/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85% of large firms increasing resilience spending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Average: 4% of procurement budget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Accepting 10–15% higher unit costs for strategic goods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198801707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313" y="247106"/>
            <a:ext cx="11557687" cy="1197261"/>
          </a:xfrm>
        </p:spPr>
        <p:txBody>
          <a:bodyPr>
            <a:noAutofit/>
          </a:bodyPr>
          <a:lstStyle/>
          <a:p>
            <a:pPr>
              <a:spcBef>
                <a:spcPts val="2400"/>
              </a:spcBef>
              <a:spcAft>
                <a:spcPts val="1200"/>
              </a:spcAft>
            </a:pPr>
            <a:r>
              <a:rPr lang="en-TJ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Section 6 – Future Outlook &amp; Conclusions</a:t>
            </a:r>
            <a:br>
              <a:rPr lang="en-TJ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TJ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Three Future Scenarios (2030)</a:t>
            </a:r>
            <a:endParaRPr lang="en-BZ" sz="5400" b="1" dirty="0">
              <a:latin typeface="+mn-lt"/>
            </a:endParaRP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97FDE79-4747-451B-FC36-820697C382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8095" y="1625602"/>
            <a:ext cx="7618412" cy="4469624"/>
          </a:xfrm>
        </p:spPr>
        <p:txBody>
          <a:bodyPr/>
          <a:lstStyle/>
          <a:p>
            <a:pPr marL="342900" lvl="0" indent="-342900">
              <a:lnSpc>
                <a:spcPct val="150000"/>
              </a:lnSpc>
              <a:buSzPts val="1000"/>
              <a:buFont typeface="+mj-lt"/>
              <a:buAutoNum type="arabicPeriod"/>
              <a:tabLst>
                <a:tab pos="457200" algn="l"/>
              </a:tabLst>
            </a:pPr>
            <a:r>
              <a:rPr lang="en-TJ" sz="28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Contested Globalization</a:t>
            </a: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(current trend continues)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+mj-lt"/>
              <a:buAutoNum type="arabicPeriod"/>
              <a:tabLst>
                <a:tab pos="457200" algn="l"/>
              </a:tabLst>
            </a:pPr>
            <a:r>
              <a:rPr lang="en-TJ" sz="28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Decoupled Blocs</a:t>
            </a: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(two separate tech universes)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+mj-lt"/>
              <a:buAutoNum type="arabicPeriod"/>
              <a:tabLst>
                <a:tab pos="457200" algn="l"/>
              </a:tabLst>
            </a:pPr>
            <a:r>
              <a:rPr lang="en-TJ" sz="28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Renaissance of Multilateralism</a:t>
            </a: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(unlikely but possible)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116048845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095" y="428340"/>
            <a:ext cx="11557687" cy="549858"/>
          </a:xfrm>
        </p:spPr>
        <p:txBody>
          <a:bodyPr>
            <a:noAutofit/>
          </a:bodyPr>
          <a:lstStyle/>
          <a:p>
            <a:r>
              <a:rPr lang="en-TJ" sz="28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What Will Likely Happen?</a:t>
            </a:r>
            <a:r>
              <a:rPr lang="en-TJ" dirty="0">
                <a:effectLst/>
              </a:rPr>
              <a:t> </a:t>
            </a:r>
            <a:endParaRPr lang="en-BZ" sz="4800" b="1" dirty="0">
              <a:latin typeface="+mn-lt"/>
            </a:endParaRP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97FDE79-4747-451B-FC36-820697C382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8094" y="1221601"/>
            <a:ext cx="8135705" cy="4873625"/>
          </a:xfrm>
        </p:spPr>
        <p:txBody>
          <a:bodyPr/>
          <a:lstStyle/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Persistent high tariffs on strategic sectors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Dual supply chains (one for West, one for rest)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full decoupling – too costly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Trade continues, but with “guardrails”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332817108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095" y="428340"/>
            <a:ext cx="11557687" cy="549858"/>
          </a:xfrm>
        </p:spPr>
        <p:txBody>
          <a:bodyPr>
            <a:noAutofit/>
          </a:bodyPr>
          <a:lstStyle/>
          <a:p>
            <a:r>
              <a:rPr lang="en-TJ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Risks Ahead</a:t>
            </a:r>
            <a:r>
              <a:rPr lang="en-TJ" sz="3600" dirty="0">
                <a:effectLst/>
              </a:rPr>
              <a:t> </a:t>
            </a:r>
            <a:endParaRPr lang="en-BZ" sz="5400" b="1" dirty="0">
              <a:latin typeface="+mn-lt"/>
            </a:endParaRP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97FDE79-4747-451B-FC36-820697C382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8095" y="1221601"/>
            <a:ext cx="7618412" cy="4873625"/>
          </a:xfrm>
        </p:spPr>
        <p:txBody>
          <a:bodyPr/>
          <a:lstStyle/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Taiwan conflict → semiconductor stop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Energy price spikes from Middle East escalation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Overregulation stifling innovation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Exclusion of Global South deepening inequality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307258492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095" y="428340"/>
            <a:ext cx="11557687" cy="549858"/>
          </a:xfrm>
        </p:spPr>
        <p:txBody>
          <a:bodyPr>
            <a:noAutofit/>
          </a:bodyPr>
          <a:lstStyle/>
          <a:p>
            <a:r>
              <a:rPr lang="en-TJ" sz="28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Strategic Recommendations for Companies</a:t>
            </a:r>
            <a:r>
              <a:rPr lang="en-TJ" dirty="0">
                <a:effectLst/>
              </a:rPr>
              <a:t> </a:t>
            </a:r>
            <a:endParaRPr lang="en-BZ" sz="4800" b="1" dirty="0">
              <a:latin typeface="+mn-lt"/>
            </a:endParaRP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97FDE79-4747-451B-FC36-820697C382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8095" y="1221601"/>
            <a:ext cx="7618412" cy="4873625"/>
          </a:xfrm>
        </p:spPr>
        <p:txBody>
          <a:bodyPr/>
          <a:lstStyle/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Map your multi-tier supply chain (Tier 1 to Tier 4)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Build scenario playbooks (escalation to decoupling)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Invest in dual sourcing and regional hubs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Lobby for phased-in resilience mandates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93295412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095" y="428340"/>
            <a:ext cx="11557687" cy="549858"/>
          </a:xfrm>
        </p:spPr>
        <p:txBody>
          <a:bodyPr>
            <a:noAutofit/>
          </a:bodyPr>
          <a:lstStyle/>
          <a:p>
            <a:r>
              <a:rPr lang="en-TJ" sz="2800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Strategic Recommendations for Policymakers</a:t>
            </a:r>
            <a:r>
              <a:rPr lang="en-TJ" dirty="0">
                <a:effectLst/>
              </a:rPr>
              <a:t> </a:t>
            </a:r>
            <a:endParaRPr lang="en-BZ" sz="4800" b="1" dirty="0">
              <a:latin typeface="+mn-lt"/>
            </a:endParaRP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97FDE79-4747-451B-FC36-820697C382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8095" y="1221601"/>
            <a:ext cx="7618412" cy="4873625"/>
          </a:xfrm>
        </p:spPr>
        <p:txBody>
          <a:bodyPr/>
          <a:lstStyle/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Avoid indiscriminate decoupling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Maintain allied coordination to avoid leakage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Create resilience credits not just tariffs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TJ" sz="2800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Keep WTO as a floor, not a ceiling</a:t>
            </a:r>
            <a:endParaRPr lang="en-TJ" sz="2800" dirty="0">
              <a:solidFill>
                <a:srgbClr val="0F111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317265088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095" y="428340"/>
            <a:ext cx="11557687" cy="549858"/>
          </a:xfrm>
        </p:spPr>
        <p:txBody>
          <a:bodyPr>
            <a:noAutofit/>
          </a:bodyPr>
          <a:lstStyle/>
          <a:p>
            <a:r>
              <a:rPr lang="en-TJ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Key takeaway: </a:t>
            </a:r>
            <a:endParaRPr lang="en-BZ" sz="5400" b="1" dirty="0">
              <a:latin typeface="+mn-lt"/>
            </a:endParaRP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97FDE79-4747-451B-FC36-820697C382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8095" y="1221601"/>
            <a:ext cx="7618412" cy="4873625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120000"/>
              </a:lnSpc>
            </a:pPr>
            <a:r>
              <a:rPr lang="en-US" sz="3100" dirty="0"/>
              <a:t>The new protectionism uses national security tools like export controls and subsidies, not just tariffs.</a:t>
            </a:r>
          </a:p>
          <a:p>
            <a:pPr>
              <a:lnSpc>
                <a:spcPct val="120000"/>
              </a:lnSpc>
            </a:pPr>
            <a:r>
              <a:rPr lang="en-US" sz="3100" dirty="0"/>
              <a:t>Supply chains have permanently shifted from just-in-time efficiency to just-in-case resilience.</a:t>
            </a:r>
          </a:p>
          <a:p>
            <a:pPr>
              <a:lnSpc>
                <a:spcPct val="120000"/>
              </a:lnSpc>
            </a:pPr>
            <a:r>
              <a:rPr lang="en-US" sz="3100" dirty="0"/>
              <a:t>Trade fragmentation is splitting the world into US-led, China-led, and neutral blocs.</a:t>
            </a:r>
          </a:p>
          <a:p>
            <a:pPr>
              <a:lnSpc>
                <a:spcPct val="120000"/>
              </a:lnSpc>
            </a:pPr>
            <a:r>
              <a:rPr lang="en-US" sz="3100" dirty="0"/>
              <a:t>Export controls on semiconductors and critical minerals are now the primary geopolitical weapon.</a:t>
            </a:r>
          </a:p>
          <a:p>
            <a:pPr>
              <a:lnSpc>
                <a:spcPct val="120000"/>
              </a:lnSpc>
            </a:pPr>
            <a:r>
              <a:rPr lang="en-US" sz="3100" dirty="0"/>
              <a:t>Resilience requires diversification, nearshoring, inventory buffers, visibility, and redundancy.</a:t>
            </a:r>
          </a:p>
          <a:p>
            <a:pPr>
              <a:lnSpc>
                <a:spcPct val="120000"/>
              </a:lnSpc>
            </a:pPr>
            <a:r>
              <a:rPr lang="en-US" sz="3100" dirty="0"/>
              <a:t>Full decoupling is unlikely, but contested globalization with permanent guardrails is here to stay.</a:t>
            </a:r>
            <a:br>
              <a:rPr lang="en-US" dirty="0"/>
            </a:br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352633379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095" y="428340"/>
            <a:ext cx="11557687" cy="549858"/>
          </a:xfrm>
        </p:spPr>
        <p:txBody>
          <a:bodyPr>
            <a:noAutofit/>
          </a:bodyPr>
          <a:lstStyle/>
          <a:p>
            <a:r>
              <a:rPr lang="en-TJ" b="1" dirty="0">
                <a:solidFill>
                  <a:srgbClr val="0F1115"/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</a:rPr>
              <a:t>References</a:t>
            </a:r>
            <a:endParaRPr lang="en-BZ" sz="5400" b="1" dirty="0">
              <a:latin typeface="+mn-lt"/>
            </a:endParaRP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97FDE79-4747-451B-FC36-820697C382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8095" y="1221601"/>
            <a:ext cx="7618412" cy="4873625"/>
          </a:xfrm>
        </p:spPr>
        <p:txBody>
          <a:bodyPr>
            <a:normAutofit fontScale="47500" lnSpcReduction="20000"/>
          </a:bodyPr>
          <a:lstStyle/>
          <a:p>
            <a:pPr algn="l">
              <a:lnSpc>
                <a:spcPct val="120000"/>
              </a:lnSpc>
              <a:buFont typeface="+mj-lt"/>
              <a:buAutoNum type="arabicPeriod"/>
            </a:pPr>
            <a:r>
              <a:rPr lang="en-US" sz="3800" b="0" i="0" u="none" strike="noStrike" dirty="0" err="1">
                <a:solidFill>
                  <a:srgbClr val="0F1115"/>
                </a:solidFill>
                <a:effectLst/>
                <a:latin typeface="quote-cjk-patch"/>
              </a:rPr>
              <a:t>Antras</a:t>
            </a:r>
            <a:r>
              <a:rPr lang="en-US" sz="38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, P. (2020</a:t>
            </a:r>
            <a:r>
              <a:rPr lang="en-US" sz="3800" b="0" i="0" u="none" strike="noStrike">
                <a:solidFill>
                  <a:srgbClr val="0F1115"/>
                </a:solidFill>
                <a:effectLst/>
                <a:latin typeface="quote-cjk-patch"/>
              </a:rPr>
              <a:t>). De-</a:t>
            </a:r>
            <a:r>
              <a:rPr lang="en-US" sz="3800" b="0" i="0" u="none" strike="noStrike" dirty="0" err="1">
                <a:solidFill>
                  <a:srgbClr val="0F1115"/>
                </a:solidFill>
                <a:effectLst/>
                <a:latin typeface="quote-cjk-patch"/>
              </a:rPr>
              <a:t>globalisation</a:t>
            </a:r>
            <a:r>
              <a:rPr lang="en-US" sz="38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? Global value chains in the post-COVID-19 age*. National Bureau of Economic Research (Working Paper No. 28115).</a:t>
            </a:r>
          </a:p>
          <a:p>
            <a:pPr algn="l">
              <a:lnSpc>
                <a:spcPct val="120000"/>
              </a:lnSpc>
              <a:buFont typeface="+mj-lt"/>
              <a:buAutoNum type="arabicPeriod"/>
            </a:pPr>
            <a:r>
              <a:rPr lang="en-US" sz="3800" b="0" i="0" u="none" strike="noStrike" dirty="0" err="1">
                <a:solidFill>
                  <a:srgbClr val="0F1115"/>
                </a:solidFill>
                <a:effectLst/>
                <a:latin typeface="quote-cjk-patch"/>
              </a:rPr>
              <a:t>Evenett</a:t>
            </a:r>
            <a:r>
              <a:rPr lang="en-US" sz="38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, S. J. (2021). What’s wrong with the new protectionism? Supply chains, sovereignty, and strategic rivalry. </a:t>
            </a:r>
            <a:r>
              <a:rPr lang="en-US" sz="3800" b="0" i="1" u="none" strike="noStrike" dirty="0">
                <a:solidFill>
                  <a:srgbClr val="0F1115"/>
                </a:solidFill>
                <a:effectLst/>
                <a:latin typeface="quote-cjk-patch"/>
              </a:rPr>
              <a:t>Journal of International Economic Policy</a:t>
            </a:r>
            <a:r>
              <a:rPr lang="en-US" sz="38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, 34(2), 45–68.</a:t>
            </a:r>
          </a:p>
          <a:p>
            <a:pPr algn="l">
              <a:lnSpc>
                <a:spcPct val="120000"/>
              </a:lnSpc>
              <a:buFont typeface="+mj-lt"/>
              <a:buAutoNum type="arabicPeriod"/>
            </a:pPr>
            <a:r>
              <a:rPr lang="en-US" sz="38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Gopinath, G. (2022). The new protectionism and the fragmentation of global trade. </a:t>
            </a:r>
            <a:r>
              <a:rPr lang="en-US" sz="3800" b="0" i="1" u="none" strike="noStrike" dirty="0">
                <a:solidFill>
                  <a:srgbClr val="0F1115"/>
                </a:solidFill>
                <a:effectLst/>
                <a:latin typeface="quote-cjk-patch"/>
              </a:rPr>
              <a:t>Foreign Affairs</a:t>
            </a:r>
            <a:r>
              <a:rPr lang="en-US" sz="38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, 101(4), 112–126.</a:t>
            </a:r>
          </a:p>
          <a:p>
            <a:pPr algn="l">
              <a:lnSpc>
                <a:spcPct val="120000"/>
              </a:lnSpc>
              <a:buFont typeface="+mj-lt"/>
              <a:buAutoNum type="arabicPeriod"/>
            </a:pPr>
            <a:r>
              <a:rPr lang="en-US" sz="38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Irwin, D. A. (2023). The return of trade protectionism: Supply chain security and economic decoupling. </a:t>
            </a:r>
            <a:r>
              <a:rPr lang="en-US" sz="3800" b="0" i="1" u="none" strike="noStrike" dirty="0">
                <a:solidFill>
                  <a:srgbClr val="0F1115"/>
                </a:solidFill>
                <a:effectLst/>
                <a:latin typeface="quote-cjk-patch"/>
              </a:rPr>
              <a:t>Journal of Economic Perspectives</a:t>
            </a:r>
            <a:r>
              <a:rPr lang="en-US" sz="38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, 37(1), 3–28.</a:t>
            </a:r>
          </a:p>
          <a:p>
            <a:pPr algn="l">
              <a:lnSpc>
                <a:spcPct val="120000"/>
              </a:lnSpc>
              <a:buFont typeface="+mj-lt"/>
              <a:buAutoNum type="arabicPeriod"/>
            </a:pPr>
            <a:r>
              <a:rPr lang="en-US" sz="3800" b="0" i="0" u="none" strike="noStrike" dirty="0">
                <a:solidFill>
                  <a:srgbClr val="0F1115"/>
                </a:solidFill>
                <a:effectLst/>
                <a:latin typeface="quote-cjk-patch"/>
              </a:rPr>
              <a:t>WTO (World Trade Organization). (2023). *World Trade Report 2023: Re-globalization for a secure, inclusive and sustainable future*. WTO Publications.</a:t>
            </a:r>
          </a:p>
          <a:p>
            <a:pPr marL="0" indent="0">
              <a:buNone/>
            </a:pPr>
            <a:br>
              <a:rPr lang="en-US" dirty="0"/>
            </a:br>
            <a:endParaRPr lang="en-TJ" dirty="0"/>
          </a:p>
        </p:txBody>
      </p:sp>
    </p:spTree>
    <p:extLst>
      <p:ext uri="{BB962C8B-B14F-4D97-AF65-F5344CB8AC3E}">
        <p14:creationId xmlns:p14="http://schemas.microsoft.com/office/powerpoint/2010/main" val="37262043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840480" y="2753359"/>
            <a:ext cx="4094480" cy="909003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+mn-lt"/>
              </a:rPr>
              <a:t>Thank you!</a:t>
            </a:r>
            <a:endParaRPr lang="ru-RU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0321745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880</TotalTime>
  <Words>1476</Words>
  <Application>Microsoft Macintosh PowerPoint</Application>
  <PresentationFormat>Widescreen</PresentationFormat>
  <Paragraphs>187</Paragraphs>
  <Slides>43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1" baseType="lpstr">
      <vt:lpstr>Arial</vt:lpstr>
      <vt:lpstr>Calibri</vt:lpstr>
      <vt:lpstr>Calibri Light</vt:lpstr>
      <vt:lpstr>quote-cjk-patch</vt:lpstr>
      <vt:lpstr>Segoe UI</vt:lpstr>
      <vt:lpstr>Symbol</vt:lpstr>
      <vt:lpstr>Wingdings</vt:lpstr>
      <vt:lpstr>Тема Office</vt:lpstr>
      <vt:lpstr>International Trade and Policy</vt:lpstr>
      <vt:lpstr>Agenda </vt:lpstr>
      <vt:lpstr> Section 1 – Setting the Stage What Is Protectionism? (Traditional View)</vt:lpstr>
      <vt:lpstr>The “New Protectionism” – A Definition </vt:lpstr>
      <vt:lpstr>Why Now? Key Drivers </vt:lpstr>
      <vt:lpstr>From Globalization to Fragmentation </vt:lpstr>
      <vt:lpstr>What’s at Stake? </vt:lpstr>
      <vt:lpstr>Section 2 – Supply Chains Under Stress Slide 8: The Golden Era of Supply Chains (1990–2010)</vt:lpstr>
      <vt:lpstr>The First Cracks (2018–2019) </vt:lpstr>
      <vt:lpstr>COVID-19 – The Great Reveal </vt:lpstr>
      <vt:lpstr>Geopolitical Shocks (2022–2024) </vt:lpstr>
      <vt:lpstr>Visual – Supply Chain Concentration Risk </vt:lpstr>
      <vt:lpstr>The Cost of Disruption </vt:lpstr>
      <vt:lpstr>From JIT to JIC (Just-in-Case) </vt:lpstr>
      <vt:lpstr>Section 3 – Trade Fragmentation: Evidence &amp; Trends  Defining Trade Fragmentation </vt:lpstr>
      <vt:lpstr>Measuring Fragmentation </vt:lpstr>
      <vt:lpstr>Bloc 1 – The US-Led Network </vt:lpstr>
      <vt:lpstr>Bloc 2 – The China-Led Network </vt:lpstr>
      <vt:lpstr>Bloc 3 – The Neutral / Aligned Middle </vt:lpstr>
      <vt:lpstr>Sectoral Deep Dive – Critical Minerals </vt:lpstr>
      <vt:lpstr>Section 4 – Export Controls: The New Frontier What Are Export Controls?</vt:lpstr>
      <vt:lpstr>Why Export Controls Now? </vt:lpstr>
      <vt:lpstr>Case Study – US Semiconductor Controls (Oct 2022, Oct 2023) </vt:lpstr>
      <vt:lpstr>Allied Coordination </vt:lpstr>
      <vt:lpstr>China’s Response </vt:lpstr>
      <vt:lpstr>Unintended Consequences </vt:lpstr>
      <vt:lpstr>Beyond Semiconductors – Next Targets</vt:lpstr>
      <vt:lpstr>Section 5 – Building Supply Chain Resilience What Is Supply Chain Resilience?</vt:lpstr>
      <vt:lpstr>Resilience Strategy 1 – Diversification </vt:lpstr>
      <vt:lpstr>Resilience Strategy 2 – Nearshoring &amp; Friend-shoring </vt:lpstr>
      <vt:lpstr>Resilience Strategy 3 – Inventory Buffers </vt:lpstr>
      <vt:lpstr>Resilience Strategy 4 – Visibility &amp; Digitalization </vt:lpstr>
      <vt:lpstr>Resilience Strategy 5 – Redundancy </vt:lpstr>
      <vt:lpstr>Role of Government Policy </vt:lpstr>
      <vt:lpstr>Cost of Resilience – Industry Survey </vt:lpstr>
      <vt:lpstr>Section 6 – Future Outlook &amp; Conclusions Three Future Scenarios (2030)</vt:lpstr>
      <vt:lpstr>What Will Likely Happen? </vt:lpstr>
      <vt:lpstr>Risks Ahead </vt:lpstr>
      <vt:lpstr>Strategic Recommendations for Companies </vt:lpstr>
      <vt:lpstr>Strategic Recommendations for Policymakers </vt:lpstr>
      <vt:lpstr>Key takeaway: </vt:lpstr>
      <vt:lpstr>References</vt:lpstr>
      <vt:lpstr>Thank you!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International Trade and Policy</dc:title>
  <dc:creator>Mubin Abduvaliev</dc:creator>
  <cp:lastModifiedBy>Mubinzhon Abduvaliev</cp:lastModifiedBy>
  <cp:revision>48</cp:revision>
  <dcterms:created xsi:type="dcterms:W3CDTF">2026-04-08T09:08:22Z</dcterms:created>
  <dcterms:modified xsi:type="dcterms:W3CDTF">2026-05-25T17:54:57Z</dcterms:modified>
</cp:coreProperties>
</file>