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7" r:id="rId40"/>
    <p:sldId id="294" r:id="rId41"/>
    <p:sldId id="295" r:id="rId42"/>
  </p:sldIdLst>
  <p:sldSz cx="12192000" cy="6858000"/>
  <p:notesSz cx="6858000" cy="9144000"/>
  <p:defaultTextStyle>
    <a:defPPr>
      <a:defRPr lang="en-TJ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225"/>
    <p:restoredTop sz="94714"/>
  </p:normalViewPr>
  <p:slideViewPr>
    <p:cSldViewPr snapToGrid="0">
      <p:cViewPr varScale="1">
        <p:scale>
          <a:sx n="56" d="100"/>
          <a:sy n="56" d="100"/>
        </p:scale>
        <p:origin x="192" y="1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EA99F-9A90-0E5D-EDF1-FAF09F95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B78785-FA9F-ABC6-B389-88CC85A20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E7690-9FEE-1FC6-86E8-8C395C22C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B3FAF-0329-39BB-8ED2-837D86CC5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DF891-C3E0-E829-9887-E0ACAB86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4232425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39550-1385-4456-BBF3-467D62CF3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C2BBA-1679-940A-B5C0-E31839110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CB5D0C-FEE1-9409-A842-DF595CDA7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836A3-9E81-3D4D-B857-78EFED6C0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DC88F-5EAC-77EB-F6E2-4F90612DD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27457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C4E0C-A974-C85A-F35E-2BD198571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18D774-924C-6337-14BF-D5F8208175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274C5-7F9D-2B1C-0BB7-058AFDC3D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85ED9-0A63-4921-AA40-3EA14985E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D9107-789A-082B-FCA2-E186395CF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14994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8AF3B-1809-0A92-8647-44CC87799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36C5E-50A0-DCA0-CB93-3934DDF5F8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4C06F3-07B8-F926-83B6-311F1DCB57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2A3921-9CDF-7FD8-68FE-B9978438A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41DD74-6D76-C9F5-FC03-AF5A4BD43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84AC55-D7D4-2A3D-CC2A-74274F871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2658571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F44CB-344D-D0FE-979E-A6A547744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7245E7-38A9-BD6E-14EB-AE7F8064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996005-20CD-6AC5-3F68-21740C1EB6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F2D16A-C268-EDF1-98DB-EBAEB418E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BC927E-C056-0729-80AD-6F4D56D65E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1810E3-6673-3024-69A2-BD6317427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DE4D65-2110-DDD6-F378-E1895A8B1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39F4B9-AABD-704B-F9B7-9EEE7DBC3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446664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B029A-6A89-6580-190E-FD074DCE2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4351BD-0AB7-A4E8-C231-1A2E8EC49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D05517-C462-4C95-02CD-47E8DB483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122077-CE27-DAFB-C5C0-67D97D27E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86566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71E125-4029-3A3C-71EB-63040F2B3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2AE14F-4271-1BB0-370E-0F577EBB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422586-E07B-73C3-B119-35AD041ED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63124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5B1CE-C901-097D-DB6B-E95B4D4AD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D4DAC-6F09-27D0-1F16-EE3ED746E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9A4273-D4BC-64FD-EDD2-0CBA853CB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F2BF9-7583-487C-4429-DB6A62A5F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650610-680A-3BED-F5C0-39BC2CB6C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78D650-83B8-E5E6-0D8D-51D9BFA02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4108087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134F2-75AB-0452-0E5E-2106F30FA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E89DA9-3191-AE84-205C-5D3C45E363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TJ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38FB6F-5EDB-F1BB-0876-A6036178FC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3E4040-8E53-5B3D-3384-0B564B8F7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4D249F-0AEF-A291-02DF-77724B09B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D0C8CB-90AB-7770-923C-CB5A4CAAE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1466953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F3521-08AB-F020-29B9-B76B4A254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ED54CC-8613-4C82-5770-683B0C24CE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337E0-586E-6A41-7342-C3A8EB01D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9221-7A64-F95B-4890-C8ED02DA1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C26F6-1BF5-B9C6-2268-1E5523442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3858608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0F23FA-2AB4-963A-E39B-67EF1642B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68BD91-45B4-6C2B-2F24-65EE3F83A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8B98C-18D0-A4BB-4AF1-0EBF35EF9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EEC49-E4C5-D3F3-26CC-C7F7D7144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6E5C3-B894-98A3-BF31-2720A4B2A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145469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AC14D3-7EA2-0414-F869-75F808DF2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TJ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BBDDCA-A372-DD78-1289-56D875FB9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J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AE305-1DE5-5DCC-E145-44969786D7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C3881-A379-7548-AE38-48CF20F9D3D8}" type="datetimeFigureOut">
              <a:rPr lang="en-TJ" smtClean="0"/>
              <a:t>25/05/26</a:t>
            </a:fld>
            <a:endParaRPr lang="en-TJ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8F941-F8CF-5321-1E17-ED6E77384B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TJ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5AB02-8D2E-F515-0816-EE6542EF5D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67F53-FF48-B84F-BA85-72F3D9D3E4F1}" type="slidenum">
              <a:rPr lang="en-TJ" smtClean="0"/>
              <a:t>‹#›</a:t>
            </a:fld>
            <a:endParaRPr lang="en-TJ"/>
          </a:p>
        </p:txBody>
      </p:sp>
    </p:spTree>
    <p:extLst>
      <p:ext uri="{BB962C8B-B14F-4D97-AF65-F5344CB8AC3E}">
        <p14:creationId xmlns:p14="http://schemas.microsoft.com/office/powerpoint/2010/main" val="1550003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TJ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83323"/>
            <a:ext cx="11224009" cy="990917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309" y="2551837"/>
            <a:ext cx="100417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WEEK 15 – </a:t>
            </a:r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Applied Policy Debates and Workshops: Digital Trade, Agricultural Subsidies, National Security &amp; Trade Controls.</a:t>
            </a:r>
            <a:endParaRPr lang="en-TJ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94948" y="468376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/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Agenda</a:t>
            </a:r>
            <a:b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format &amp; learning objectives</a:t>
            </a:r>
          </a:p>
          <a:p>
            <a:pPr algn="l">
              <a:buFont typeface="+mj-lt"/>
              <a:buAutoNum type="arabicPeriod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Module 1: Digital trade &amp; data governance</a:t>
            </a:r>
          </a:p>
          <a:p>
            <a:pPr algn="l">
              <a:buFont typeface="+mj-lt"/>
              <a:buAutoNum type="arabicPeriod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Module 2: Agricultural trade &amp; subsidies</a:t>
            </a:r>
          </a:p>
          <a:p>
            <a:pPr algn="l">
              <a:buFont typeface="+mj-lt"/>
              <a:buAutoNum type="arabicPeriod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Module 3: National security &amp; trade controls (semiconductors)</a:t>
            </a:r>
          </a:p>
          <a:p>
            <a:pPr algn="l">
              <a:buFont typeface="+mj-lt"/>
              <a:buAutoNum type="arabicPeriod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study: Major trade dispute</a:t>
            </a:r>
          </a:p>
          <a:p>
            <a:pPr algn="l">
              <a:buFont typeface="+mj-lt"/>
              <a:buAutoNum type="arabicPeriod"/>
            </a:pPr>
            <a:r>
              <a:rPr lang="en-US" sz="24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Group debate &amp; policy simulation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773059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Learning Objectives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117080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Analyze contemporary trade policy debates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Evaluate trade-offs between economic efficiency, security, and equity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Role-play stakeholder positions in policy workshops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Propose applied policy recommendations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622907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Rules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Each module: 10-min intro, 20-min debate, 10-min synthesis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Chatham House Rule for candid discussion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Teams: Government, Industry, Civil Society, International Org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Output: Policy memo template provided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476589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Module 1 – Digital Trade &amp; Data Governance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1" u="none" strike="noStrike" dirty="0">
                <a:solidFill>
                  <a:srgbClr val="FF0000"/>
                </a:solidFill>
                <a:effectLst/>
                <a:latin typeface="quote-cjk-patch"/>
              </a:rPr>
              <a:t>Key tensions:</a:t>
            </a:r>
            <a:endParaRPr lang="en-US" b="0" i="0" u="none" strike="noStrike" dirty="0">
              <a:solidFill>
                <a:srgbClr val="FF0000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Cross-border data flows vs. data localization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Privacy, surveillance, and digital sovereignty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E-commerce tariffs moratorium (WTO moratorium expiring)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022396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Core Concepts – Digital Trade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Digital trade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services + goods delivered electronically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Data governance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who controls data – firms, states, or users?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agreements: CPTPP, RCEP, USMCA Digital Chapter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764941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Debate #1 – Data Localization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Motion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"Countries should require all personal data to be stored locally."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For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National security, privacy enforcement, local economic benefits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Against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Higher costs, stifles SMEs, fragmentation of global internet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686219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/>
          <a:lstStyle/>
          <a:p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Example – EU vs. US</a:t>
            </a:r>
            <a:b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Schrems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 II ruling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invalidated Privacy Shield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EU’s GDPR vs. US CLOUD Act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Result: New EU-US Data Privacy Framework (2023) – still contested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530270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Prompt – Digital Trade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57260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To be 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divided into 4 groups – each writes a 2-min position: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 tech giant (Google, Meta)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EU data protection authority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Indian government (data localization advocate)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African SME e-commerce association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206428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Module 2 – Agricultural Trade &amp; Subsidies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Core issues: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Domestic subsidies (WTO Amber/Blue/Green boxes)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Market access &amp; tariff escalation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Food security vs. comparative advantage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14967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Agricultural Subsidy Rules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Amber box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trade-distorting (e.g., price support) → bound to reduce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Blue box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less distorting (e.g., direct payments with limits)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Green box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minimal distortion (e.g., R&amp;D, environmental)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898885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Debate #2 – Cotton Subsidies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591300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1" i="0" u="none" strike="noStrike" dirty="0">
                <a:solidFill>
                  <a:srgbClr val="FF0000"/>
                </a:solidFill>
                <a:effectLst/>
                <a:latin typeface="quote-cjk-patch"/>
              </a:rPr>
              <a:t>Motion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"Developed countries should eliminate all cotton subsidies immediately."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For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West African farmers lose $250M+ annually due to US/China subsidies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Against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Domestic political economy; transition costs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782933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 – India’s Sugar Subsidies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705600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India’s export subsidies → challenged by Brazil, Australia at WTO (2019)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ruling against India (2021) – India appealed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Shows conflict: developing country food security vs. fair trade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412665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Prompt – Agricultural Subsidies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8DBE0CC-6B1D-5FD8-A3FA-5141461D5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0160"/>
            <a:ext cx="6819900" cy="4896803"/>
          </a:xfrm>
        </p:spPr>
        <p:txBody>
          <a:bodyPr>
            <a:normAutofit fontScale="92500"/>
          </a:bodyPr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Role-play negotiation: WTO Committee on Agriculture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Group A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EU (CAP reform advocates – green subsidies)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Group B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Brazil (competitive exporter – wants subsidy cuts)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Group C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Indonesia (food security – wants special safeguard mechanism)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Group D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US (farm bill status quo)</a:t>
            </a:r>
          </a:p>
          <a:p>
            <a:pPr marL="0" indent="0" algn="l">
              <a:buNone/>
            </a:pPr>
            <a:endParaRPr lang="en-US" b="0" i="1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Goal: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5-point joint statement on subsidy reform.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664116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Module 3 – National Security &amp; Trade Controls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Focus: 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Semiconductors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Export controls (e.g., US limits on advanced chips to China)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Investment screening (CFIUS, EU FDI Regulation)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Supply chain decoupling vs. interdependence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3790560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Why Semiconductors?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Foundation of AI, 5G, defense systems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80% of advanced chips made in Taiwan (TSMC)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Geopolitical leverage point – US, China, Japan, EU compete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335891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Policy Instruments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Export controls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BIS Entity List, foreign direct product rule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Outbound investment screening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US Executive Order 14105 (2023)</a:t>
            </a:r>
          </a:p>
          <a:p>
            <a:pPr algn="l">
              <a:lnSpc>
                <a:spcPct val="150000"/>
              </a:lnSpc>
              <a:buFont typeface="+mj-lt"/>
              <a:buAutoNum type="arabicPeriod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Subsidies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US CHIPS Act ($52B), EU Chips Act (€43B)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165627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Debate #3 – Decoupling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Motion: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"Countries should prioritize semiconductor self-sufficiency even at high economic cost."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For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National security, avoid coercion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Against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Inefficient, slows innovation, triggers retaliation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067234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 – US vs. China Semiconductor Restrictions</a:t>
            </a:r>
            <a:b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Oct 2022 – US restricts exports of advanced chips &amp; equipment to China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China retaliates – restricts gallium, germanium exports (key for chips)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Impact: Dutch (ASML), Japanese, Korean firms caught in middle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3557978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Prompt – National Security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551420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Crisis simulation: A new AI-capable chip emerges – China has it. Your team advises: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National Security Council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advocate for broad export ban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Commerce Department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targeted controls only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Tech industry coalition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warn of lost revenues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Allies (Japan, Netherlands)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demand coordination</a:t>
            </a:r>
          </a:p>
          <a:p>
            <a:pPr marL="0" indent="0" algn="l">
              <a:buNone/>
            </a:pPr>
            <a:r>
              <a:rPr lang="en-US" i="1" dirty="0">
                <a:solidFill>
                  <a:srgbClr val="0F1115"/>
                </a:solidFill>
                <a:latin typeface="quote-cjk-patch"/>
              </a:rPr>
              <a:t>D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eliverable: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3 recommended actions.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998453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Case Study of a Major Trade Dispute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 – China Phase One Trade War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(2017-2020)</a:t>
            </a:r>
            <a:br>
              <a:rPr lang="en-US" dirty="0"/>
            </a:b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Tariffs, technology theft (Section 301), forced technology transfer</a:t>
            </a:r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96669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Timeline of the Dispute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2017 – US launches Section 301 investigation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2018 – Tariffs on $250B Chinese goods; China retaliates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2020 – Phase One agreement: China pledges $200B in additional US purchases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2024 – Escalation in EV, chip controls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301329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Stakeholders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 steel &amp; agriculture – gain from reduced Chinese imports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 manufacturing – higher input costs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China – decoupling accelerates indigenous innovation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– weakened dispute settlement system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208867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What Did We Learn?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National security justification expanded beyond military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Tariffs not effective in changing core practices (e.g., IP, subsidies)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Allies face collateral damage – need plurilateral coordination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8388283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– Apply to a New Dispute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FF0000"/>
                </a:solidFill>
                <a:effectLst/>
                <a:latin typeface="quote-cjk-patch"/>
              </a:rPr>
              <a:t>Scenario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EU imposes carbon border adjustment mechanism (CBAM). Brazil challenges as protectionist.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Teams: EU, Brazil, WTO Secretariat, Global South coalition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Draft a 3-paragraph dispute settlement proposal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2588970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Group Debate Format (30 min)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57060" cy="4351338"/>
          </a:xfrm>
        </p:spPr>
        <p:txBody>
          <a:bodyPr/>
          <a:lstStyle/>
          <a:p>
            <a:pPr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2 teams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Proposition vs. Opposition on:</a:t>
            </a:r>
            <a:b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“This house believes that national security exceptions (GATT Article XXI) are overused and should be subject to WTO dispute review.”</a:t>
            </a: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3 min opening each, 10 min open floor, 2 min closing each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2740695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/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Debate Preparation Tips</a:t>
            </a:r>
            <a:b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Use evidence: WTO case law (Russia–Traffic in Transit, Saudi Arabia–IPRs)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Define “national security” broadly vs. narrowly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Consider systemic impact: slippery slope or necessary flexibility?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6468261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Memo Exercise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Each participant writes a </a:t>
            </a: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1-page memo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(30 min):</a:t>
            </a:r>
          </a:p>
          <a:p>
            <a:pPr marL="0" indent="0">
              <a:lnSpc>
                <a:spcPct val="100000"/>
              </a:lnSpc>
              <a:buNone/>
            </a:pPr>
            <a:br>
              <a:rPr lang="en-US" dirty="0"/>
            </a:b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Topic: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lang="en-US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Should the WTO create a new agreement on digital trade?</a:t>
            </a:r>
            <a:br>
              <a:rPr lang="en-US" dirty="0"/>
            </a:b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Sections: Issue, stakeholder positions, policy options, and recommendations.</a:t>
            </a:r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5778241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Sample Memo – Digital Trade Agreement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728460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Option 1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Multilateral (WTO JSI) – low ambition, high membership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Option 2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Plurilateral (e.g., Indo-Pacific Economic Framework) – faster but exclusionary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Option 3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: Open plurilateral with most-favored-nation extension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6391792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Takeaways – Digital Trade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Data governance will define 21st-century trade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Fragmentation risk – need interoperability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Developing countries need digital capacity building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3202402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Takeaways – Agriculture</a:t>
            </a:r>
            <a:b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Subsidy reform stuck – developed vs. developing impasse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Climate change will force new green subsidy rules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Food security exemptions likely to expand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4217432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Key Takeaways – National Security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Economic security = national security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Export controls are new normal – but need multilateral guardrails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Semiconductor race will intensify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7751347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Cross-Cutting Themes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Resilience vs. efficiency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supply chains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Unilateralism vs. multilateralism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WTO’s relevance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North-South divide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 – digital divide, subsidy space, security exceptions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975276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Recommendations – Short-term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Extend WTO e-commerce moratorium for 2 years with development review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Launch WTO agricultural reform track focused on green subsidies</a:t>
            </a:r>
          </a:p>
          <a:p>
            <a:pPr algn="l"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Create G7/G20 semiconductor export control coordination mechanism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2909922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Policy Recommendations – Long-term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New WTO agreement on data governance (privacy + flows)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Rebalance agricultural subsidies toward R&amp;D and climate resilience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Multilateral investment screening principles to avoid escalation spiral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962714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Workshop Feedback Form</a:t>
            </a: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Rate each module (1-5):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Clarity of policy problem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Quality of debate materials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Usefulness for your professional work</a:t>
            </a:r>
          </a:p>
          <a:p>
            <a:pPr marL="0" indent="0" algn="l">
              <a:buNone/>
            </a:pPr>
            <a:endParaRPr lang="en-US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pPr marL="0" indent="0" algn="l">
              <a:buNone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Open comment: Most important insight gained?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8735348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Further Reading</a:t>
            </a:r>
            <a:endParaRPr lang="en-TJ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World Trade Report 2023 – “Re-globalization”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CSIS reports on semiconductor supply chains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Hoekman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&amp; </a:t>
            </a:r>
            <a:r>
              <a:rPr lang="en-US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Mavroidis</a:t>
            </a: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 – “WTO Law and Policy” (3rd ed.)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0695307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Appendix – Debate Scoring Rubric</a:t>
            </a:r>
            <a:endParaRPr lang="en-TJ" sz="3600" dirty="0"/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5F25C5B-AE80-4DD9-338D-651EB25AED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264746"/>
              </p:ext>
            </p:extLst>
          </p:nvPr>
        </p:nvGraphicFramePr>
        <p:xfrm>
          <a:off x="1089660" y="1690688"/>
          <a:ext cx="5943600" cy="406908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3992072293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9056634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effectLst/>
                        </a:rPr>
                        <a:t>Criteria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effectLst/>
                        </a:rPr>
                        <a:t>Points</a:t>
                      </a:r>
                    </a:p>
                  </a:txBody>
                  <a:tcPr marL="152400" marR="152400" marT="95250" marB="95250" anchor="ctr"/>
                </a:tc>
                <a:extLst>
                  <a:ext uri="{0D108BD9-81ED-4DB2-BD59-A6C34878D82A}">
                    <a16:rowId xmlns:a16="http://schemas.microsoft.com/office/drawing/2014/main" val="1624315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Use of evidence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TJ" sz="2400">
                          <a:effectLst/>
                        </a:rPr>
                        <a:t>4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429799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Rebuttal quality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TJ" sz="2400" dirty="0">
                          <a:effectLst/>
                        </a:rPr>
                        <a:t>4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424172127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Clarity &amp; persuasion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TJ" sz="2400" dirty="0">
                          <a:effectLst/>
                        </a:rPr>
                        <a:t>3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2197703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>
                          <a:effectLst/>
                        </a:rPr>
                        <a:t>Teamwork</a:t>
                      </a: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TJ" sz="2400">
                          <a:effectLst/>
                        </a:rPr>
                        <a:t>2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26096780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400" dirty="0">
                          <a:effectLst/>
                        </a:rPr>
                        <a:t>Policy relevance</a:t>
                      </a:r>
                    </a:p>
                    <a:p>
                      <a:endParaRPr lang="en-US" sz="2400" dirty="0">
                        <a:effectLst/>
                      </a:endParaRPr>
                    </a:p>
                    <a:p>
                      <a:r>
                        <a:rPr lang="en-US" sz="2400" b="0" u="none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Total: 15</a:t>
                      </a:r>
                      <a:endParaRPr lang="en-US" sz="2400" dirty="0">
                        <a:effectLst/>
                      </a:endParaRPr>
                    </a:p>
                  </a:txBody>
                  <a:tcPr marR="15240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TJ" sz="2400" dirty="0">
                          <a:effectLst/>
                        </a:rPr>
                        <a:t>2</a:t>
                      </a:r>
                    </a:p>
                  </a:txBody>
                  <a:tcPr marL="152400" marT="95250" marB="95250" anchor="ctr"/>
                </a:tc>
                <a:extLst>
                  <a:ext uri="{0D108BD9-81ED-4DB2-BD59-A6C34878D82A}">
                    <a16:rowId xmlns:a16="http://schemas.microsoft.com/office/drawing/2014/main" val="3496725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60178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7963D-7242-67A6-74C0-0522151E3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6435"/>
          </a:xfrm>
        </p:spPr>
        <p:txBody>
          <a:bodyPr>
            <a:normAutofit/>
          </a:bodyPr>
          <a:lstStyle/>
          <a:p>
            <a:r>
              <a:rPr lang="en-US" sz="3200" b="1" dirty="0"/>
              <a:t>R</a:t>
            </a:r>
            <a:r>
              <a:rPr lang="en-TJ" sz="3600" b="1" dirty="0">
                <a:solidFill>
                  <a:srgbClr val="0F1115"/>
                </a:solidFill>
                <a:latin typeface="quote-cjk-patch"/>
              </a:rPr>
              <a:t>eferences</a:t>
            </a:r>
            <a:r>
              <a:rPr lang="en-TJ" sz="3200" b="1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EAE54-C0A0-8293-B548-A0D4B200A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2725"/>
            <a:ext cx="10515600" cy="5010150"/>
          </a:xfrm>
        </p:spPr>
        <p:txBody>
          <a:bodyPr>
            <a:normAutofit fontScale="70000" lnSpcReduction="20000"/>
          </a:bodyPr>
          <a:lstStyle/>
          <a:p>
            <a:pPr algn="l">
              <a:buFont typeface="+mj-lt"/>
              <a:buAutoNum type="arabicPeriod"/>
            </a:pPr>
            <a:r>
              <a:rPr lang="en-US" sz="320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Secretariat. </a:t>
            </a:r>
            <a:r>
              <a:rPr lang="en-US" sz="32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(2023). *World Trade Report 2023: Re-globalization for a Secure, Inclusive and Sustainable Future*. World Trade Organization. Geneva.</a:t>
            </a:r>
          </a:p>
          <a:p>
            <a:pPr>
              <a:lnSpc>
                <a:spcPct val="100000"/>
              </a:lnSpc>
              <a:buFont typeface="+mj-lt"/>
              <a:buAutoNum type="arabicPeriod"/>
            </a:pPr>
            <a:r>
              <a:rPr lang="en-US" sz="3200" dirty="0" err="1">
                <a:solidFill>
                  <a:srgbClr val="0F1115"/>
                </a:solidFill>
                <a:latin typeface="quote-cjk-patch"/>
              </a:rPr>
              <a:t>Hoekman</a:t>
            </a:r>
            <a:r>
              <a:rPr lang="en-US" sz="3200" dirty="0">
                <a:solidFill>
                  <a:srgbClr val="0F1115"/>
                </a:solidFill>
                <a:latin typeface="quote-cjk-patch"/>
              </a:rPr>
              <a:t>, B. M., &amp; </a:t>
            </a:r>
            <a:r>
              <a:rPr lang="en-US" sz="3200" dirty="0" err="1">
                <a:solidFill>
                  <a:srgbClr val="0F1115"/>
                </a:solidFill>
                <a:latin typeface="quote-cjk-patch"/>
              </a:rPr>
              <a:t>Mavroidis</a:t>
            </a:r>
            <a:r>
              <a:rPr lang="en-US" sz="3200" dirty="0">
                <a:solidFill>
                  <a:srgbClr val="0F1115"/>
                </a:solidFill>
                <a:latin typeface="quote-cjk-patch"/>
              </a:rPr>
              <a:t>, P. C. (2021). WTO Law and Policy (3rd ed.). Cambridge University Press.</a:t>
            </a:r>
          </a:p>
          <a:p>
            <a:pPr>
              <a:lnSpc>
                <a:spcPct val="100000"/>
              </a:lnSpc>
              <a:buFont typeface="+mj-lt"/>
              <a:buAutoNum type="arabicPeriod"/>
            </a:pPr>
            <a:r>
              <a:rPr lang="en-US" sz="3200" dirty="0" err="1">
                <a:solidFill>
                  <a:srgbClr val="0F1115"/>
                </a:solidFill>
                <a:latin typeface="quote-cjk-patch"/>
              </a:rPr>
              <a:t>Bown</a:t>
            </a:r>
            <a:r>
              <a:rPr lang="en-US" sz="3200" dirty="0">
                <a:solidFill>
                  <a:srgbClr val="0F1115"/>
                </a:solidFill>
                <a:latin typeface="quote-cjk-patch"/>
              </a:rPr>
              <a:t>, C. P. (2021). The US-China Trade War and Phase One Agreement. Peterson Institute for International Economics. Washington, DC.</a:t>
            </a:r>
          </a:p>
          <a:p>
            <a:pPr>
              <a:lnSpc>
                <a:spcPct val="10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F1115"/>
                </a:solidFill>
                <a:latin typeface="quote-cjk-patch"/>
              </a:rPr>
              <a:t>WTO Appellate Body. (2019). United States – Tariff Measures on Certain Goods from China (DS543). World Trade Organization.</a:t>
            </a:r>
          </a:p>
          <a:p>
            <a:pPr>
              <a:lnSpc>
                <a:spcPct val="10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F1115"/>
                </a:solidFill>
                <a:latin typeface="quote-cjk-patch"/>
              </a:rPr>
              <a:t>Chatham House. (2023). Chatham House Rule. London: Royal Institute of International Affairs.</a:t>
            </a:r>
          </a:p>
          <a:p>
            <a:pPr>
              <a:lnSpc>
                <a:spcPct val="10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F1115"/>
                </a:solidFill>
                <a:latin typeface="quote-cjk-patch"/>
              </a:rPr>
              <a:t>WTO. (2019). United States – Tariff Measures on Certain Goods from China(DS543). Panel Report (circulated September 2020).</a:t>
            </a:r>
          </a:p>
          <a:p>
            <a:pPr>
              <a:lnSpc>
                <a:spcPct val="10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F1115"/>
                </a:solidFill>
                <a:latin typeface="quote-cjk-patch"/>
              </a:rPr>
              <a:t>Congressional Research Service (CRS). (2024). Semiconductor Export Controls on China. CRS Report R47691.</a:t>
            </a:r>
          </a:p>
          <a:p>
            <a:pPr algn="l">
              <a:buFont typeface="+mj-lt"/>
              <a:buAutoNum type="arabicPeriod"/>
            </a:pPr>
            <a:endParaRPr lang="en-US" sz="2400" b="0" i="0" u="none" strike="noStrike" dirty="0">
              <a:solidFill>
                <a:srgbClr val="0F1115"/>
              </a:solidFill>
              <a:effectLst/>
              <a:latin typeface="quote-cjk-patch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6488170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D2036-526E-12F2-5908-2195BA5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18371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Closing Discussion</a:t>
            </a:r>
            <a:br>
              <a:rPr lang="en-US" sz="3200" b="1" i="0" u="none" strike="noStrike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TJ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CCEE2-11B0-2D9C-FBC6-28E43888D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0117" cy="4351338"/>
          </a:xfrm>
        </p:spPr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One thing you would change in current trade policy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One thing you would keep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One action you will take after this workshop</a:t>
            </a: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6020311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C3D648E-2046-FFAD-3703-0904B748A8ED}"/>
              </a:ext>
            </a:extLst>
          </p:cNvPr>
          <p:cNvSpPr txBox="1"/>
          <p:nvPr/>
        </p:nvSpPr>
        <p:spPr>
          <a:xfrm>
            <a:off x="1497330" y="2598003"/>
            <a:ext cx="61036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US" sz="4800" b="1" i="0" u="none" strike="noStrike" dirty="0">
                <a:solidFill>
                  <a:srgbClr val="0F1115"/>
                </a:solidFill>
                <a:effectLst/>
                <a:latin typeface="quote-cjk-patch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694916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1658</Words>
  <Application>Microsoft Macintosh PowerPoint</Application>
  <PresentationFormat>Widescreen</PresentationFormat>
  <Paragraphs>195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quote-cjk-patch</vt:lpstr>
      <vt:lpstr>Office Theme</vt:lpstr>
      <vt:lpstr>International Trade and Policy</vt:lpstr>
      <vt:lpstr>Agenda </vt:lpstr>
      <vt:lpstr>Learning Objectives</vt:lpstr>
      <vt:lpstr>Workshop Rules</vt:lpstr>
      <vt:lpstr>Module 1 – Digital Trade &amp; Data Governance </vt:lpstr>
      <vt:lpstr>Core Concepts – Digital Trade </vt:lpstr>
      <vt:lpstr>Policy Debate #1 – Data Localization</vt:lpstr>
      <vt:lpstr>Case Example – EU vs. US </vt:lpstr>
      <vt:lpstr>Workshop Prompt – Digital Trade </vt:lpstr>
      <vt:lpstr>Module 2 – Agricultural Trade &amp; Subsidies</vt:lpstr>
      <vt:lpstr>WTO Agricultural Subsidy Rules </vt:lpstr>
      <vt:lpstr>Policy Debate #2 – Cotton Subsidies </vt:lpstr>
      <vt:lpstr>Case Study – India’s Sugar Subsidies</vt:lpstr>
      <vt:lpstr>Workshop Prompt – Agricultural Subsidies </vt:lpstr>
      <vt:lpstr>Module 3 – National Security &amp; Trade Controls </vt:lpstr>
      <vt:lpstr>Why Semiconductors? </vt:lpstr>
      <vt:lpstr>Key Policy Instruments</vt:lpstr>
      <vt:lpstr>Policy Debate #3 – Decoupling </vt:lpstr>
      <vt:lpstr>Case Study – US vs. China Semiconductor Restrictions </vt:lpstr>
      <vt:lpstr>Workshop Prompt – National Security</vt:lpstr>
      <vt:lpstr>Case Study of a Major Trade Dispute</vt:lpstr>
      <vt:lpstr>Timeline of the Dispute</vt:lpstr>
      <vt:lpstr>Key Stakeholders </vt:lpstr>
      <vt:lpstr>What Did We Learn? </vt:lpstr>
      <vt:lpstr>Workshop – Apply to a New Dispute </vt:lpstr>
      <vt:lpstr>Group Debate Format (30 min) </vt:lpstr>
      <vt:lpstr>Debate Preparation Tips </vt:lpstr>
      <vt:lpstr>Policy Memo Exercise </vt:lpstr>
      <vt:lpstr>Sample Memo – Digital Trade Agreement</vt:lpstr>
      <vt:lpstr>Key Takeaways – Digital Trade </vt:lpstr>
      <vt:lpstr>Key Takeaways – Agriculture </vt:lpstr>
      <vt:lpstr>Key Takeaways – National Security</vt:lpstr>
      <vt:lpstr>Cross-Cutting Themes</vt:lpstr>
      <vt:lpstr>Policy Recommendations – Short-term</vt:lpstr>
      <vt:lpstr>Policy Recommendations – Long-term</vt:lpstr>
      <vt:lpstr>Workshop Feedback Form</vt:lpstr>
      <vt:lpstr>Further Reading</vt:lpstr>
      <vt:lpstr>Appendix – Debate Scoring Rubric</vt:lpstr>
      <vt:lpstr>References </vt:lpstr>
      <vt:lpstr>Closing Discussion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Mubinzhon Abduvaliev</dc:creator>
  <cp:lastModifiedBy>Mubinzhon Abduvaliev</cp:lastModifiedBy>
  <cp:revision>3</cp:revision>
  <dcterms:created xsi:type="dcterms:W3CDTF">2026-05-25T17:49:59Z</dcterms:created>
  <dcterms:modified xsi:type="dcterms:W3CDTF">2026-05-25T18:15:47Z</dcterms:modified>
</cp:coreProperties>
</file>