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97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8" r:id="rId42"/>
    <p:sldId id="296" r:id="rId43"/>
  </p:sldIdLst>
  <p:sldSz cx="12192000" cy="6858000"/>
  <p:notesSz cx="6858000" cy="9144000"/>
  <p:defaultTextStyle>
    <a:defPPr>
      <a:defRPr lang="en-TJ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91"/>
    <p:restoredTop sz="94729"/>
  </p:normalViewPr>
  <p:slideViewPr>
    <p:cSldViewPr snapToGrid="0">
      <p:cViewPr varScale="1">
        <p:scale>
          <a:sx n="107" d="100"/>
          <a:sy n="107" d="100"/>
        </p:scale>
        <p:origin x="576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FAEC78-6DFD-46D5-97C3-E66EB89DB4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TJ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58EB26E-458C-76FB-DD2B-0B42DCBC09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TJ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A99F95-9D3F-0565-9F6A-994D345EC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BDA07-1470-734C-BFF2-1B584516E668}" type="datetimeFigureOut">
              <a:rPr lang="en-TJ" smtClean="0"/>
              <a:t>26/05/26</a:t>
            </a:fld>
            <a:endParaRPr lang="en-TJ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ED160F-6578-F1C1-E3A8-836B7A5B09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TJ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068DC4-20AD-F661-2E13-A5F836BE24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5AE8D-1AE7-2644-95E5-1993D5E7ACA9}" type="slidenum">
              <a:rPr lang="en-TJ" smtClean="0"/>
              <a:t>‹#›</a:t>
            </a:fld>
            <a:endParaRPr lang="en-TJ"/>
          </a:p>
        </p:txBody>
      </p:sp>
    </p:spTree>
    <p:extLst>
      <p:ext uri="{BB962C8B-B14F-4D97-AF65-F5344CB8AC3E}">
        <p14:creationId xmlns:p14="http://schemas.microsoft.com/office/powerpoint/2010/main" val="2357470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477C4C-5862-BFC1-F811-29C3FBF58C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TJ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A55D9D-43B4-1C39-8C31-D10E30AD4C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J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8E8FAB-FBF5-A493-B1AD-0200295557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BDA07-1470-734C-BFF2-1B584516E668}" type="datetimeFigureOut">
              <a:rPr lang="en-TJ" smtClean="0"/>
              <a:t>26/05/26</a:t>
            </a:fld>
            <a:endParaRPr lang="en-TJ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27B4B6-F672-0D7D-FE79-DD84FE453E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TJ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696EC9-6D48-CFE0-0EC2-1380FEF3EB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5AE8D-1AE7-2644-95E5-1993D5E7ACA9}" type="slidenum">
              <a:rPr lang="en-TJ" smtClean="0"/>
              <a:t>‹#›</a:t>
            </a:fld>
            <a:endParaRPr lang="en-TJ"/>
          </a:p>
        </p:txBody>
      </p:sp>
    </p:spTree>
    <p:extLst>
      <p:ext uri="{BB962C8B-B14F-4D97-AF65-F5344CB8AC3E}">
        <p14:creationId xmlns:p14="http://schemas.microsoft.com/office/powerpoint/2010/main" val="30222908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65605A-71AF-09F0-984C-9BBB1F6F85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TJ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85BA11-6B96-E789-4062-2B0C6862AC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691C91-A9EC-C983-C3EE-8653F9237C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BDA07-1470-734C-BFF2-1B584516E668}" type="datetimeFigureOut">
              <a:rPr lang="en-TJ" smtClean="0"/>
              <a:t>26/05/26</a:t>
            </a:fld>
            <a:endParaRPr lang="en-TJ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C4ED66-AC74-7BF4-8AC3-84508E4FDF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TJ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AA7776-4971-4BC3-67B5-D3C62B45AC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5AE8D-1AE7-2644-95E5-1993D5E7ACA9}" type="slidenum">
              <a:rPr lang="en-TJ" smtClean="0"/>
              <a:t>‹#›</a:t>
            </a:fld>
            <a:endParaRPr lang="en-TJ"/>
          </a:p>
        </p:txBody>
      </p:sp>
    </p:spTree>
    <p:extLst>
      <p:ext uri="{BB962C8B-B14F-4D97-AF65-F5344CB8AC3E}">
        <p14:creationId xmlns:p14="http://schemas.microsoft.com/office/powerpoint/2010/main" val="9384351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FD3AE6-C47B-99F2-680E-9AB1633009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TJ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F1459A-EBCF-98A4-B277-7648BDF072A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J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9DAA1F-EFEC-7F35-6F8E-CE5E101324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J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D4FCF8A-A68E-0640-5CC1-0D8B069BE7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BDA07-1470-734C-BFF2-1B584516E668}" type="datetimeFigureOut">
              <a:rPr lang="en-TJ" smtClean="0"/>
              <a:t>26/05/26</a:t>
            </a:fld>
            <a:endParaRPr lang="en-TJ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F0D75F-485C-08A8-5776-DCEF9936EC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TJ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1615C75-EA54-8E32-657F-A87FB1955E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5AE8D-1AE7-2644-95E5-1993D5E7ACA9}" type="slidenum">
              <a:rPr lang="en-TJ" smtClean="0"/>
              <a:t>‹#›</a:t>
            </a:fld>
            <a:endParaRPr lang="en-TJ"/>
          </a:p>
        </p:txBody>
      </p:sp>
    </p:spTree>
    <p:extLst>
      <p:ext uri="{BB962C8B-B14F-4D97-AF65-F5344CB8AC3E}">
        <p14:creationId xmlns:p14="http://schemas.microsoft.com/office/powerpoint/2010/main" val="2150480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CE420F-C156-9E88-D47D-8C584D5B0B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TJ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8A191C-3906-BFBC-FC72-8041917C86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05560D-11A3-93D0-D539-D1D4632AF7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J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B855393-0BC0-31DC-40ED-D52748CCE9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60FFFE3-5975-57A8-4C2C-CEDE0D39BF7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J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8F211AB-4DA2-3958-3B3B-37A8BD4AB4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BDA07-1470-734C-BFF2-1B584516E668}" type="datetimeFigureOut">
              <a:rPr lang="en-TJ" smtClean="0"/>
              <a:t>26/05/26</a:t>
            </a:fld>
            <a:endParaRPr lang="en-TJ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58D5CC0-7877-0B14-ECDB-BA38886877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TJ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5DB6109-B7BD-222B-D3B2-868ED8A03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5AE8D-1AE7-2644-95E5-1993D5E7ACA9}" type="slidenum">
              <a:rPr lang="en-TJ" smtClean="0"/>
              <a:t>‹#›</a:t>
            </a:fld>
            <a:endParaRPr lang="en-TJ"/>
          </a:p>
        </p:txBody>
      </p:sp>
    </p:spTree>
    <p:extLst>
      <p:ext uri="{BB962C8B-B14F-4D97-AF65-F5344CB8AC3E}">
        <p14:creationId xmlns:p14="http://schemas.microsoft.com/office/powerpoint/2010/main" val="15627348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B06D20-8B90-F674-0E6C-9D695DA4A9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TJ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02B67B6-9207-12ED-A8CC-A575EB40B5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BDA07-1470-734C-BFF2-1B584516E668}" type="datetimeFigureOut">
              <a:rPr lang="en-TJ" smtClean="0"/>
              <a:t>26/05/26</a:t>
            </a:fld>
            <a:endParaRPr lang="en-TJ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74E778-5D8C-1EE8-59CA-6E68EA2040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TJ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874C437-433D-5BAF-C82C-550EB9732F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5AE8D-1AE7-2644-95E5-1993D5E7ACA9}" type="slidenum">
              <a:rPr lang="en-TJ" smtClean="0"/>
              <a:t>‹#›</a:t>
            </a:fld>
            <a:endParaRPr lang="en-TJ"/>
          </a:p>
        </p:txBody>
      </p:sp>
    </p:spTree>
    <p:extLst>
      <p:ext uri="{BB962C8B-B14F-4D97-AF65-F5344CB8AC3E}">
        <p14:creationId xmlns:p14="http://schemas.microsoft.com/office/powerpoint/2010/main" val="38765414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E60124E-8E50-7CFB-85B3-9A9D93CCB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BDA07-1470-734C-BFF2-1B584516E668}" type="datetimeFigureOut">
              <a:rPr lang="en-TJ" smtClean="0"/>
              <a:t>26/05/26</a:t>
            </a:fld>
            <a:endParaRPr lang="en-TJ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0C52DF-073D-0AAC-1C1B-4CF321D0F7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TJ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DB8D0B7-49E9-AFF9-14A1-7309396538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5AE8D-1AE7-2644-95E5-1993D5E7ACA9}" type="slidenum">
              <a:rPr lang="en-TJ" smtClean="0"/>
              <a:t>‹#›</a:t>
            </a:fld>
            <a:endParaRPr lang="en-TJ"/>
          </a:p>
        </p:txBody>
      </p:sp>
    </p:spTree>
    <p:extLst>
      <p:ext uri="{BB962C8B-B14F-4D97-AF65-F5344CB8AC3E}">
        <p14:creationId xmlns:p14="http://schemas.microsoft.com/office/powerpoint/2010/main" val="32962607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AFD24A-301A-C790-B2ED-33EF96602B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TJ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82E112-AAE2-1FCE-8737-491A5C6FB3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J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813F82-11C1-0199-E282-522BD518F6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13FB6C-D030-92BE-414D-79A7A4FFAC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BDA07-1470-734C-BFF2-1B584516E668}" type="datetimeFigureOut">
              <a:rPr lang="en-TJ" smtClean="0"/>
              <a:t>26/05/26</a:t>
            </a:fld>
            <a:endParaRPr lang="en-TJ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A35A00-B474-5611-BD12-1ADA176E66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TJ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28A0F9-2382-3C1E-525A-49545E8511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5AE8D-1AE7-2644-95E5-1993D5E7ACA9}" type="slidenum">
              <a:rPr lang="en-TJ" smtClean="0"/>
              <a:t>‹#›</a:t>
            </a:fld>
            <a:endParaRPr lang="en-TJ"/>
          </a:p>
        </p:txBody>
      </p:sp>
    </p:spTree>
    <p:extLst>
      <p:ext uri="{BB962C8B-B14F-4D97-AF65-F5344CB8AC3E}">
        <p14:creationId xmlns:p14="http://schemas.microsoft.com/office/powerpoint/2010/main" val="3076472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8146E-195F-1A1F-8D63-DF78A37D26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TJ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6A94014-9410-898E-CD44-696D2ED488C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TJ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4041AAF-4892-EF95-28DA-0C5D733D4E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999893-1E84-C38C-023B-9681310BD5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BDA07-1470-734C-BFF2-1B584516E668}" type="datetimeFigureOut">
              <a:rPr lang="en-TJ" smtClean="0"/>
              <a:t>26/05/26</a:t>
            </a:fld>
            <a:endParaRPr lang="en-TJ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33B52F4-0906-A110-4907-9730188804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TJ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B186DC-2EC5-25F3-C8A8-1112A5D91D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5AE8D-1AE7-2644-95E5-1993D5E7ACA9}" type="slidenum">
              <a:rPr lang="en-TJ" smtClean="0"/>
              <a:t>‹#›</a:t>
            </a:fld>
            <a:endParaRPr lang="en-TJ"/>
          </a:p>
        </p:txBody>
      </p:sp>
    </p:spTree>
    <p:extLst>
      <p:ext uri="{BB962C8B-B14F-4D97-AF65-F5344CB8AC3E}">
        <p14:creationId xmlns:p14="http://schemas.microsoft.com/office/powerpoint/2010/main" val="17980772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A12CCD-5046-939E-624F-DE8CB75F5D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TJ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6CFFEAE-97C8-04BD-0CB6-CDA5521ED5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J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EC8670-5816-B602-6417-4FC83940AC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BDA07-1470-734C-BFF2-1B584516E668}" type="datetimeFigureOut">
              <a:rPr lang="en-TJ" smtClean="0"/>
              <a:t>26/05/26</a:t>
            </a:fld>
            <a:endParaRPr lang="en-TJ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1CDB84-6011-D969-A828-4182D92490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TJ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7C907C-40C8-111D-D9AB-0E5DCB2B2D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5AE8D-1AE7-2644-95E5-1993D5E7ACA9}" type="slidenum">
              <a:rPr lang="en-TJ" smtClean="0"/>
              <a:t>‹#›</a:t>
            </a:fld>
            <a:endParaRPr lang="en-TJ"/>
          </a:p>
        </p:txBody>
      </p:sp>
    </p:spTree>
    <p:extLst>
      <p:ext uri="{BB962C8B-B14F-4D97-AF65-F5344CB8AC3E}">
        <p14:creationId xmlns:p14="http://schemas.microsoft.com/office/powerpoint/2010/main" val="29807516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1BEBCC1-B2C2-34DB-8DB5-707AA602B0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TJ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3DDA7FC-50D6-76AC-976C-3C8A5269FE0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J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5853D1-1D7C-500E-81FC-CC7F217652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BDA07-1470-734C-BFF2-1B584516E668}" type="datetimeFigureOut">
              <a:rPr lang="en-TJ" smtClean="0"/>
              <a:t>26/05/26</a:t>
            </a:fld>
            <a:endParaRPr lang="en-TJ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7E5BF9-B0A3-5A76-F0DF-618901B352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TJ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141B66-1023-354D-F226-2AA34DF1C1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5AE8D-1AE7-2644-95E5-1993D5E7ACA9}" type="slidenum">
              <a:rPr lang="en-TJ" smtClean="0"/>
              <a:t>‹#›</a:t>
            </a:fld>
            <a:endParaRPr lang="en-TJ"/>
          </a:p>
        </p:txBody>
      </p:sp>
    </p:spTree>
    <p:extLst>
      <p:ext uri="{BB962C8B-B14F-4D97-AF65-F5344CB8AC3E}">
        <p14:creationId xmlns:p14="http://schemas.microsoft.com/office/powerpoint/2010/main" val="33511916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FABF313-14AC-9A8A-9FF5-5C428907B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TJ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1EB5B0-5928-1F34-42DC-C5D6ADA42A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J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771D89-7C42-67B0-054F-DFBD7D7DB02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ABDA07-1470-734C-BFF2-1B584516E668}" type="datetimeFigureOut">
              <a:rPr lang="en-TJ" smtClean="0"/>
              <a:t>26/05/26</a:t>
            </a:fld>
            <a:endParaRPr lang="en-TJ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128E03-B7AD-A09B-1415-E77EEBDECE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TJ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48C00F-CF52-806F-CACB-7733F5D6C9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B5AE8D-1AE7-2644-95E5-1993D5E7ACA9}" type="slidenum">
              <a:rPr lang="en-TJ" smtClean="0"/>
              <a:t>‹#›</a:t>
            </a:fld>
            <a:endParaRPr lang="en-TJ"/>
          </a:p>
        </p:txBody>
      </p:sp>
    </p:spTree>
    <p:extLst>
      <p:ext uri="{BB962C8B-B14F-4D97-AF65-F5344CB8AC3E}">
        <p14:creationId xmlns:p14="http://schemas.microsoft.com/office/powerpoint/2010/main" val="601086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TJ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2176" y="1183323"/>
            <a:ext cx="11224009" cy="990917"/>
          </a:xfrm>
        </p:spPr>
        <p:txBody>
          <a:bodyPr>
            <a:noAutofit/>
          </a:bodyPr>
          <a:lstStyle/>
          <a:p>
            <a:r>
              <a:rPr lang="en-US" sz="5400" b="1" dirty="0">
                <a:latin typeface="Arial" panose="020B0604020202020204" pitchFamily="34" charset="0"/>
                <a:cs typeface="Arial" panose="020B0604020202020204" pitchFamily="34" charset="0"/>
              </a:rPr>
              <a:t>International Trade and Policy</a:t>
            </a:r>
            <a:endParaRPr lang="ru-RU" sz="5400" dirty="0">
              <a:latin typeface="+mn-lt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43309" y="2659559"/>
            <a:ext cx="1004174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WEEK 16 – </a:t>
            </a:r>
            <a:r>
              <a:rPr lang="en-US" sz="40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Synthesis and Final Review: From Trade Models to Real-World Policy &amp; The Future of the Global Trading System</a:t>
            </a:r>
            <a:endParaRPr lang="en-US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163083" y="4837709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University: </a:t>
            </a: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Tajik State University of Commerce</a:t>
            </a:r>
          </a:p>
          <a:p>
            <a:pPr algn="ctr"/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Lecturer: </a:t>
            </a: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Abduvaliev </a:t>
            </a:r>
            <a:r>
              <a:rPr lang="en-US" altLang="ko-KR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Mubinzhon</a:t>
            </a: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, PhD </a:t>
            </a:r>
          </a:p>
        </p:txBody>
      </p:sp>
    </p:spTree>
    <p:extLst>
      <p:ext uri="{BB962C8B-B14F-4D97-AF65-F5344CB8AC3E}">
        <p14:creationId xmlns:p14="http://schemas.microsoft.com/office/powerpoint/2010/main" val="13177280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81FBC-C29E-DA0C-6927-5AB245769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51156"/>
          </a:xfrm>
        </p:spPr>
        <p:txBody>
          <a:bodyPr>
            <a:noAutofit/>
          </a:bodyPr>
          <a:lstStyle/>
          <a:p>
            <a:r>
              <a:rPr lang="en-US" sz="32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Part I: Setting the Stage</a:t>
            </a:r>
            <a:br>
              <a:rPr lang="en-US" sz="3200" b="1" i="0" u="none" strike="noStrike" dirty="0">
                <a:solidFill>
                  <a:srgbClr val="0F1115"/>
                </a:solidFill>
                <a:effectLst/>
                <a:latin typeface="quote-cjk-patch"/>
              </a:rPr>
            </a:br>
            <a:r>
              <a:rPr lang="en-US" sz="32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Agenda</a:t>
            </a:r>
            <a:endParaRPr lang="en-TJ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63C1F9-3D1D-1389-669C-D2720BC40A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662"/>
            <a:ext cx="6560127" cy="4811301"/>
          </a:xfrm>
        </p:spPr>
        <p:txBody>
          <a:bodyPr>
            <a:norm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sz="24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Part I: </a:t>
            </a:r>
            <a:r>
              <a:rPr lang="en-US" sz="24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Review of Core Trade Models (Weeks 1-5)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4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Part II: </a:t>
            </a:r>
            <a:r>
              <a:rPr lang="en-US" sz="24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From Theory to Policy – How Models Inform Real-World Decisions (Weeks 6-9)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4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Part III: </a:t>
            </a:r>
            <a:r>
              <a:rPr lang="en-US" sz="24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Deep Dive – Weeks 10-14 (Trade Policy Tools, WTO, Disputes)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4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Part IV: </a:t>
            </a:r>
            <a:r>
              <a:rPr lang="en-US" sz="24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The Future of the Global Trading System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4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Part V: </a:t>
            </a:r>
            <a:r>
              <a:rPr lang="en-US" sz="24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Cumulative Exam Prep – Key Takeaways &amp; Application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27276884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81FBC-C29E-DA0C-6927-5AB245769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51156"/>
          </a:xfrm>
        </p:spPr>
        <p:txBody>
          <a:bodyPr>
            <a:normAutofit/>
          </a:bodyPr>
          <a:lstStyle/>
          <a:p>
            <a:r>
              <a:rPr lang="en-US" sz="3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Why This Review Matters</a:t>
            </a:r>
            <a:endParaRPr lang="en-TJ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63C1F9-3D1D-1389-669C-D2720BC40A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662"/>
            <a:ext cx="6560127" cy="4811301"/>
          </a:xfrm>
        </p:spPr>
        <p:txBody>
          <a:bodyPr/>
          <a:lstStyle/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Exams test </a:t>
            </a:r>
            <a:r>
              <a:rPr lang="en-US" sz="24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application</a:t>
            </a:r>
            <a:r>
              <a:rPr lang="en-US" sz="24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, not just memorization.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Policy-makers use trade models to predict winners/losers, design compensation, and negotiate agreements.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Future of trade: Geopolitics, climate, digital, and fragmentation.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21942242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81FBC-C29E-DA0C-6927-5AB245769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51156"/>
          </a:xfrm>
        </p:spPr>
        <p:txBody>
          <a:bodyPr>
            <a:normAutofit/>
          </a:bodyPr>
          <a:lstStyle/>
          <a:p>
            <a:r>
              <a:rPr lang="en-US" sz="3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Cumulative Scope – What’s Emphasized</a:t>
            </a:r>
            <a:endParaRPr lang="en-TJ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63C1F9-3D1D-1389-669C-D2720BC40A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662"/>
            <a:ext cx="6560127" cy="4811301"/>
          </a:xfrm>
        </p:spPr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Weeks 1-5: Foundations (Ricardo, H-O, Specific Factors, New Trade Theory)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Weeks 6-9: Gains from trade, distributional effects, gravity model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i="0" u="none" strike="noStrike" dirty="0">
                <a:solidFill>
                  <a:srgbClr val="0F1115"/>
                </a:solidFill>
                <a:effectLst/>
                <a:latin typeface="quote-cjk-patch"/>
              </a:rPr>
              <a:t>Weeks 10-14 (Emphasis): 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Tariffs vs. NTBs, WTO rules, trade disputes, regional agreements, industrial policy, supply chains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8192068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81FBC-C29E-DA0C-6927-5AB245769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51156"/>
          </a:xfrm>
        </p:spPr>
        <p:txBody>
          <a:bodyPr>
            <a:normAutofit/>
          </a:bodyPr>
          <a:lstStyle/>
          <a:p>
            <a:r>
              <a:rPr lang="en-US" sz="3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Key Question Driving the Course</a:t>
            </a:r>
            <a:endParaRPr lang="en-TJ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63C1F9-3D1D-1389-669C-D2720BC40A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662"/>
            <a:ext cx="6560127" cy="4811301"/>
          </a:xfrm>
        </p:spPr>
        <p:txBody>
          <a:bodyPr/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b="1" u="none" strike="noStrike" dirty="0">
                <a:solidFill>
                  <a:srgbClr val="0F1115"/>
                </a:solidFill>
                <a:effectLst/>
                <a:latin typeface="quote-cjk-patch"/>
              </a:rPr>
              <a:t>Question</a:t>
            </a:r>
            <a:r>
              <a:rPr lang="en-US" b="0" i="1" u="none" strike="noStrike" dirty="0">
                <a:solidFill>
                  <a:srgbClr val="0F1115"/>
                </a:solidFill>
                <a:effectLst/>
                <a:latin typeface="quote-cjk-patch"/>
              </a:rPr>
              <a:t>: “If trade models show net gains, why is there so much policy conflict?”</a:t>
            </a:r>
            <a:endParaRPr lang="en-US" b="0" i="0" u="none" strike="noStrike" dirty="0">
              <a:solidFill>
                <a:srgbClr val="0F1115"/>
              </a:solidFill>
              <a:effectLst/>
              <a:latin typeface="quote-cjk-patch"/>
            </a:endParaRPr>
          </a:p>
          <a:p>
            <a:pPr marL="0" indent="0" algn="l">
              <a:lnSpc>
                <a:spcPct val="150000"/>
              </a:lnSpc>
              <a:buNone/>
            </a:pP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Answer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: Distributional effects &gt; aggregate efficiency in political economy.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7109137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81FBC-C29E-DA0C-6927-5AB245769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51156"/>
          </a:xfrm>
        </p:spPr>
        <p:txBody>
          <a:bodyPr>
            <a:normAutofit/>
          </a:bodyPr>
          <a:lstStyle/>
          <a:p>
            <a:r>
              <a:rPr lang="en-US" sz="3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Brief Recap – Comparative Advantage (Ricardo)</a:t>
            </a:r>
            <a:endParaRPr lang="en-TJ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63C1F9-3D1D-1389-669C-D2720BC40A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662"/>
            <a:ext cx="8816439" cy="4811301"/>
          </a:xfrm>
        </p:spPr>
        <p:txBody>
          <a:bodyPr/>
          <a:lstStyle/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Model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: Technology differences </a:t>
            </a:r>
            <a:r>
              <a:rPr lang="en-US" b="0" i="0" u="none" strike="noStrike" dirty="0">
                <a:solidFill>
                  <a:srgbClr val="FF0000"/>
                </a:solidFill>
                <a:effectLst/>
                <a:latin typeface="quote-cjk-patch"/>
              </a:rPr>
              <a:t>→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 </a:t>
            </a:r>
            <a:r>
              <a:rPr lang="en-US" b="0" i="0" u="none" strike="noStrike" dirty="0" err="1">
                <a:solidFill>
                  <a:srgbClr val="0F1115"/>
                </a:solidFill>
                <a:effectLst/>
                <a:latin typeface="quote-cjk-patch"/>
              </a:rPr>
              <a:t>specialisation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 </a:t>
            </a:r>
            <a:r>
              <a:rPr lang="en-US" b="0" i="0" u="none" strike="noStrike" dirty="0">
                <a:solidFill>
                  <a:srgbClr val="FF0000"/>
                </a:solidFill>
                <a:effectLst/>
                <a:latin typeface="quote-cjk-patch"/>
              </a:rPr>
              <a:t>→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 gains.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Policy insight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: Free trade raises global output, but not necessarily for all sectors.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Real-world limit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: Assumes full employment, no mobility costs.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30080091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81FBC-C29E-DA0C-6927-5AB245769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51156"/>
          </a:xfrm>
        </p:spPr>
        <p:txBody>
          <a:bodyPr>
            <a:normAutofit fontScale="90000"/>
          </a:bodyPr>
          <a:lstStyle/>
          <a:p>
            <a:r>
              <a:rPr lang="en-US" sz="3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Part II: How Trade Models Inform Policy (</a:t>
            </a:r>
            <a:br>
              <a:rPr lang="en-US" sz="3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</a:br>
            <a:r>
              <a:rPr lang="en-US" sz="3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Heckscher-Ohlin (H-O) Model &amp; Income Distribution</a:t>
            </a:r>
            <a:endParaRPr lang="en-TJ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63C1F9-3D1D-1389-669C-D2720BC40A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662"/>
            <a:ext cx="6560127" cy="4811301"/>
          </a:xfrm>
        </p:spPr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Factor endowments (K/L) drive trade patterns.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1" i="0" u="none" strike="noStrike" dirty="0" err="1">
                <a:solidFill>
                  <a:srgbClr val="0F1115"/>
                </a:solidFill>
                <a:effectLst/>
                <a:latin typeface="quote-cjk-patch"/>
              </a:rPr>
              <a:t>Stolper</a:t>
            </a: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-Samuelson Theorem: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Trade benefits owners of abundant factors, hurts scarce factors.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Policy use: 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Predict which labor groups support/oppose trade deals (e.g., US skilled labor vs. unskilled).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26358387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81FBC-C29E-DA0C-6927-5AB245769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51156"/>
          </a:xfrm>
        </p:spPr>
        <p:txBody>
          <a:bodyPr>
            <a:normAutofit/>
          </a:bodyPr>
          <a:lstStyle/>
          <a:p>
            <a:r>
              <a:rPr lang="en-US" sz="40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Specific Factors Model – Short-Run Politics</a:t>
            </a:r>
            <a:endParaRPr lang="en-TJ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63C1F9-3D1D-1389-669C-D2720BC40A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662"/>
            <a:ext cx="6560127" cy="4811301"/>
          </a:xfrm>
        </p:spPr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Factors are sector-specific (e.g., auto workers, farmers).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Trade shocks </a:t>
            </a:r>
            <a:r>
              <a:rPr lang="en-US" b="0" i="0" u="none" strike="noStrike" dirty="0">
                <a:solidFill>
                  <a:srgbClr val="FF0000"/>
                </a:solidFill>
                <a:effectLst/>
                <a:latin typeface="quote-cjk-patch"/>
              </a:rPr>
              <a:t>→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 winners &amp; losers by industry, not by factor.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Policy relevance: Explains why protectionism is often sectoral (e.g., steel tariffs).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22981003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81FBC-C29E-DA0C-6927-5AB245769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51156"/>
          </a:xfrm>
        </p:spPr>
        <p:txBody>
          <a:bodyPr>
            <a:noAutofit/>
          </a:bodyPr>
          <a:lstStyle/>
          <a:p>
            <a:r>
              <a:rPr lang="en-US" sz="32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New Trade Theory (Krugman) – Economies of Scale &amp; Variety</a:t>
            </a:r>
            <a:endParaRPr lang="en-TJ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63C1F9-3D1D-1389-669C-D2720BC40A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662"/>
            <a:ext cx="6560127" cy="4811301"/>
          </a:xfrm>
        </p:spPr>
        <p:txBody>
          <a:bodyPr/>
          <a:lstStyle/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Increasing returns, love of variety, first-mover advantage.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Policy implication: Strategic trade policy – subsidies to capture rent (Airbus/Boeing).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But risks retaliation &amp; rent-seeking.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7866864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81FBC-C29E-DA0C-6927-5AB245769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51156"/>
          </a:xfrm>
        </p:spPr>
        <p:txBody>
          <a:bodyPr>
            <a:normAutofit/>
          </a:bodyPr>
          <a:lstStyle/>
          <a:p>
            <a:r>
              <a:rPr lang="en-US" sz="3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Gravity Model – The Workhorse of Applied Trade</a:t>
            </a:r>
            <a:endParaRPr lang="en-TJ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63C1F9-3D1D-1389-669C-D2720BC40A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662"/>
            <a:ext cx="6560127" cy="4811301"/>
          </a:xfrm>
        </p:spPr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Trade ∝ (</a:t>
            </a:r>
            <a:r>
              <a:rPr lang="en-US" b="1" i="1" u="none" strike="noStrike" dirty="0" err="1">
                <a:solidFill>
                  <a:srgbClr val="0F1115"/>
                </a:solidFill>
                <a:effectLst/>
                <a:latin typeface="quote-cjk-patch"/>
              </a:rPr>
              <a:t>GDP_i</a:t>
            </a:r>
            <a:r>
              <a:rPr lang="en-US" b="1" i="1" u="none" strike="noStrike" dirty="0">
                <a:solidFill>
                  <a:srgbClr val="0F1115"/>
                </a:solidFill>
                <a:effectLst/>
                <a:latin typeface="quote-cjk-patch"/>
              </a:rPr>
              <a:t> × </a:t>
            </a:r>
            <a:r>
              <a:rPr lang="en-US" b="1" i="1" u="none" strike="noStrike" dirty="0" err="1">
                <a:solidFill>
                  <a:srgbClr val="0F1115"/>
                </a:solidFill>
                <a:effectLst/>
                <a:latin typeface="quote-cjk-patch"/>
              </a:rPr>
              <a:t>GDP_j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) / </a:t>
            </a:r>
            <a:r>
              <a:rPr lang="en-US" b="0" i="0" u="none" strike="noStrike" dirty="0" err="1">
                <a:solidFill>
                  <a:srgbClr val="0F1115"/>
                </a:solidFill>
                <a:effectLst/>
                <a:latin typeface="quote-cjk-patch"/>
              </a:rPr>
              <a:t>Distance_ij</a:t>
            </a:r>
            <a:endParaRPr lang="en-US" b="0" i="0" u="none" strike="noStrike" dirty="0">
              <a:solidFill>
                <a:srgbClr val="0F1115"/>
              </a:solidFill>
              <a:effectLst/>
              <a:latin typeface="quote-cjk-patch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Predicts actual trade flows with high accuracy.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Policy use: Estimate effects of trade agreements, Brexit, or trade wars.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41338250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81FBC-C29E-DA0C-6927-5AB245769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51156"/>
          </a:xfrm>
        </p:spPr>
        <p:txBody>
          <a:bodyPr>
            <a:normAutofit/>
          </a:bodyPr>
          <a:lstStyle/>
          <a:p>
            <a:r>
              <a:rPr lang="en-US" sz="3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Evidence – Does Theory Match Reality?</a:t>
            </a:r>
            <a:endParaRPr lang="en-TJ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63C1F9-3D1D-1389-669C-D2720BC40A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662"/>
            <a:ext cx="6560127" cy="4811301"/>
          </a:xfrm>
        </p:spPr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Ricardo: Holds for broad aggregates (e.g., China–US), but not perfect specialization.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H-O: Weak empirical support (Leontief paradox) – technology matters more than endowments.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New Trade Theory: Strong for intra-industry trade (EU, NAFTA).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29741294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81FBC-C29E-DA0C-6927-5AB245769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51156"/>
          </a:xfrm>
        </p:spPr>
        <p:txBody>
          <a:bodyPr>
            <a:normAutofit/>
          </a:bodyPr>
          <a:lstStyle/>
          <a:p>
            <a:r>
              <a:rPr lang="en-US" sz="3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Trade Models &amp; Tariff Setting – A Framework</a:t>
            </a:r>
            <a:endParaRPr lang="en-TJ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63C1F9-3D1D-1389-669C-D2720BC40A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662"/>
            <a:ext cx="6560127" cy="4811301"/>
          </a:xfrm>
        </p:spPr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Optimal tariff argument: Large country can improve TOT by taxing imports.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But retaliation eliminates gains (e.g., US-China 2018–19).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Policy lesson: Small countries </a:t>
            </a:r>
            <a:r>
              <a:rPr lang="en-US" b="0" i="0" u="none" strike="noStrike" dirty="0">
                <a:solidFill>
                  <a:srgbClr val="FF0000"/>
                </a:solidFill>
                <a:effectLst/>
                <a:latin typeface="quote-cjk-patch"/>
              </a:rPr>
              <a:t>→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 free trade optimal; large countries </a:t>
            </a:r>
            <a:r>
              <a:rPr lang="en-US" b="0" i="0" u="none" strike="noStrike" dirty="0">
                <a:solidFill>
                  <a:srgbClr val="FF0000"/>
                </a:solidFill>
                <a:effectLst/>
                <a:latin typeface="quote-cjk-patch"/>
              </a:rPr>
              <a:t>→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 negotiate reciprocity.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33156326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81FBC-C29E-DA0C-6927-5AB245769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51156"/>
          </a:xfrm>
        </p:spPr>
        <p:txBody>
          <a:bodyPr>
            <a:normAutofit/>
          </a:bodyPr>
          <a:lstStyle/>
          <a:p>
            <a:r>
              <a:rPr lang="en-US" sz="3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Modeling Non-Tariff Barriers (NTBs)</a:t>
            </a:r>
            <a:endParaRPr lang="en-TJ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63C1F9-3D1D-1389-669C-D2720BC40A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662"/>
            <a:ext cx="6560127" cy="4811301"/>
          </a:xfrm>
        </p:spPr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Quotas, standards, subsidies – equivalent to tariffs but more opaque.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Evidence: NTBs have grown while tariffs fell (WTO data).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Policy challenge: Harder to quantify and negotiate.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22859294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81FBC-C29E-DA0C-6927-5AB245769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51156"/>
          </a:xfrm>
        </p:spPr>
        <p:txBody>
          <a:bodyPr>
            <a:normAutofit/>
          </a:bodyPr>
          <a:lstStyle/>
          <a:p>
            <a:r>
              <a:rPr lang="en-US" sz="40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Trade &amp; Labor Markets – What Models Miss</a:t>
            </a:r>
            <a:endParaRPr lang="en-TJ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63C1F9-3D1D-1389-669C-D2720BC40A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662"/>
            <a:ext cx="6560127" cy="4811301"/>
          </a:xfrm>
        </p:spPr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Models assume frictionless adjustment; reality: job displacement, regional decay.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Policy response: Trade Adjustment Assistance (TAA) – but underfunded, weak.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Political consequence: Populist backlash.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11417636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81FBC-C29E-DA0C-6927-5AB245769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23266"/>
            <a:ext cx="10515600" cy="561149"/>
          </a:xfrm>
        </p:spPr>
        <p:txBody>
          <a:bodyPr>
            <a:noAutofit/>
          </a:bodyPr>
          <a:lstStyle/>
          <a:p>
            <a:r>
              <a:rPr lang="en-US" sz="28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Summary Table – Model </a:t>
            </a:r>
            <a:r>
              <a:rPr lang="en-US" sz="2800" b="1" i="0" u="none" strike="noStrike" dirty="0">
                <a:solidFill>
                  <a:srgbClr val="FF0000"/>
                </a:solidFill>
                <a:effectLst/>
                <a:latin typeface="quote-cjk-patch"/>
              </a:rPr>
              <a:t>→</a:t>
            </a:r>
            <a:r>
              <a:rPr lang="en-US" sz="28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 Policy Insight </a:t>
            </a:r>
            <a:r>
              <a:rPr lang="en-US" sz="2800" b="1" i="0" u="none" strike="noStrike" dirty="0">
                <a:solidFill>
                  <a:srgbClr val="FF0000"/>
                </a:solidFill>
                <a:effectLst/>
                <a:latin typeface="quote-cjk-patch"/>
              </a:rPr>
              <a:t>→</a:t>
            </a:r>
            <a:r>
              <a:rPr lang="en-US" sz="28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 Real-World Example</a:t>
            </a:r>
            <a:endParaRPr lang="en-TJ" sz="2800" dirty="0"/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38868671-EB3C-3E2A-3A61-84F7438DA2B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8787073"/>
              </p:ext>
            </p:extLst>
          </p:nvPr>
        </p:nvGraphicFramePr>
        <p:xfrm>
          <a:off x="838200" y="1925487"/>
          <a:ext cx="10515600" cy="2560320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2628900">
                  <a:extLst>
                    <a:ext uri="{9D8B030D-6E8A-4147-A177-3AD203B41FA5}">
                      <a16:colId xmlns:a16="http://schemas.microsoft.com/office/drawing/2014/main" val="1204824177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4285907150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1382490423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388522537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b="1" dirty="0">
                          <a:effectLst/>
                        </a:rPr>
                        <a:t>Model</a:t>
                      </a:r>
                      <a:endParaRPr lang="en-US" dirty="0">
                        <a:effectLst/>
                        <a:latin typeface="Google Sans Text"/>
                      </a:endParaRPr>
                    </a:p>
                  </a:txBody>
                  <a:tcPr marL="114300" marR="114300" marT="76200" marB="7620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effectLst/>
                        </a:rPr>
                        <a:t>Core Insight</a:t>
                      </a:r>
                      <a:endParaRPr lang="en-US" dirty="0">
                        <a:effectLst/>
                        <a:latin typeface="Google Sans Text"/>
                      </a:endParaRPr>
                    </a:p>
                  </a:txBody>
                  <a:tcPr marL="114300" marR="114300" marT="76200" marB="7620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effectLst/>
                        </a:rPr>
                        <a:t>Policy Use</a:t>
                      </a:r>
                      <a:endParaRPr lang="en-US" dirty="0">
                        <a:effectLst/>
                        <a:latin typeface="Google Sans Text"/>
                      </a:endParaRPr>
                    </a:p>
                  </a:txBody>
                  <a:tcPr marL="114300" marR="114300" marT="76200" marB="7620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effectLst/>
                        </a:rPr>
                        <a:t>Example</a:t>
                      </a:r>
                      <a:endParaRPr lang="en-US" dirty="0">
                        <a:effectLst/>
                        <a:latin typeface="Google Sans Text"/>
                      </a:endParaRPr>
                    </a:p>
                  </a:txBody>
                  <a:tcPr marL="114300" marR="114300" marT="76200" marB="7620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868849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b="1" dirty="0">
                          <a:effectLst/>
                        </a:rPr>
                        <a:t>Ricardo</a:t>
                      </a:r>
                      <a:endParaRPr lang="en-US" dirty="0">
                        <a:effectLst/>
                        <a:latin typeface="Google Sans Text"/>
                      </a:endParaRPr>
                    </a:p>
                  </a:txBody>
                  <a:tcPr marL="114300" marR="114300" marT="76200" marB="7620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effectLst/>
                        </a:rPr>
                        <a:t>Specialization gains</a:t>
                      </a:r>
                      <a:endParaRPr lang="en-US" dirty="0">
                        <a:effectLst/>
                        <a:latin typeface="Google Sans Text"/>
                      </a:endParaRPr>
                    </a:p>
                  </a:txBody>
                  <a:tcPr marL="114300" marR="114300" marT="76200" marB="7620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effectLst/>
                        </a:rPr>
                        <a:t>Free trade advocacy</a:t>
                      </a:r>
                      <a:endParaRPr lang="en-US" dirty="0">
                        <a:effectLst/>
                        <a:latin typeface="Google Sans Text"/>
                      </a:endParaRPr>
                    </a:p>
                  </a:txBody>
                  <a:tcPr marL="114300" marR="114300" marT="76200" marB="7620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effectLst/>
                        </a:rPr>
                        <a:t>NAFTA gains</a:t>
                      </a:r>
                      <a:endParaRPr lang="en-US" dirty="0">
                        <a:effectLst/>
                        <a:latin typeface="Google Sans Text"/>
                      </a:endParaRPr>
                    </a:p>
                  </a:txBody>
                  <a:tcPr marL="114300" marR="114300" marT="76200" marB="7620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159533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b="1" dirty="0">
                          <a:effectLst/>
                        </a:rPr>
                        <a:t>H-O (SS)</a:t>
                      </a:r>
                      <a:endParaRPr lang="en-US" dirty="0">
                        <a:effectLst/>
                        <a:latin typeface="Google Sans Text"/>
                      </a:endParaRPr>
                    </a:p>
                  </a:txBody>
                  <a:tcPr marL="114300" marR="114300" marT="76200" marB="7620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effectLst/>
                        </a:rPr>
                        <a:t>Factor distribution</a:t>
                      </a:r>
                      <a:endParaRPr lang="en-US" dirty="0">
                        <a:effectLst/>
                        <a:latin typeface="Google Sans Text"/>
                      </a:endParaRPr>
                    </a:p>
                  </a:txBody>
                  <a:tcPr marL="114300" marR="114300" marT="76200" marB="7620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effectLst/>
                        </a:rPr>
                        <a:t>Compensation design</a:t>
                      </a:r>
                      <a:endParaRPr lang="en-US" dirty="0">
                        <a:effectLst/>
                        <a:latin typeface="Google Sans Text"/>
                      </a:endParaRPr>
                    </a:p>
                  </a:txBody>
                  <a:tcPr marL="114300" marR="114300" marT="76200" marB="7620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effectLst/>
                        </a:rPr>
                        <a:t>EU cohesion funds</a:t>
                      </a:r>
                      <a:endParaRPr lang="en-US" dirty="0">
                        <a:effectLst/>
                        <a:latin typeface="Google Sans Text"/>
                      </a:endParaRPr>
                    </a:p>
                  </a:txBody>
                  <a:tcPr marL="114300" marR="114300" marT="76200" marB="7620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057325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b="1" dirty="0">
                          <a:effectLst/>
                        </a:rPr>
                        <a:t>Specific Factors</a:t>
                      </a:r>
                      <a:endParaRPr lang="en-US" dirty="0">
                        <a:effectLst/>
                        <a:latin typeface="Google Sans Text"/>
                      </a:endParaRPr>
                    </a:p>
                  </a:txBody>
                  <a:tcPr marL="114300" marR="114300" marT="76200" marB="7620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effectLst/>
                        </a:rPr>
                        <a:t>Sectoral coalitions</a:t>
                      </a:r>
                      <a:endParaRPr lang="en-US" dirty="0">
                        <a:effectLst/>
                        <a:latin typeface="Google Sans Text"/>
                      </a:endParaRPr>
                    </a:p>
                  </a:txBody>
                  <a:tcPr marL="114300" marR="114300" marT="76200" marB="7620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effectLst/>
                        </a:rPr>
                        <a:t>Safeguard tariffs</a:t>
                      </a:r>
                      <a:endParaRPr lang="en-US" dirty="0">
                        <a:effectLst/>
                        <a:latin typeface="Google Sans Text"/>
                      </a:endParaRPr>
                    </a:p>
                  </a:txBody>
                  <a:tcPr marL="114300" marR="114300" marT="76200" marB="7620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effectLst/>
                        </a:rPr>
                        <a:t>US steel 2018</a:t>
                      </a:r>
                      <a:endParaRPr lang="en-US" dirty="0">
                        <a:effectLst/>
                        <a:latin typeface="Google Sans Text"/>
                      </a:endParaRPr>
                    </a:p>
                  </a:txBody>
                  <a:tcPr marL="114300" marR="114300" marT="76200" marB="7620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537739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b="1" dirty="0">
                          <a:effectLst/>
                        </a:rPr>
                        <a:t>New Trade Theory</a:t>
                      </a:r>
                      <a:endParaRPr lang="en-US" dirty="0">
                        <a:effectLst/>
                        <a:latin typeface="Google Sans Text"/>
                      </a:endParaRPr>
                    </a:p>
                  </a:txBody>
                  <a:tcPr marL="114300" marR="114300" marT="76200" marB="7620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effectLst/>
                        </a:rPr>
                        <a:t>Scale economies</a:t>
                      </a:r>
                      <a:endParaRPr lang="en-US" dirty="0">
                        <a:effectLst/>
                        <a:latin typeface="Google Sans Text"/>
                      </a:endParaRPr>
                    </a:p>
                  </a:txBody>
                  <a:tcPr marL="114300" marR="114300" marT="76200" marB="7620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effectLst/>
                        </a:rPr>
                        <a:t>Strategic subsidies</a:t>
                      </a:r>
                      <a:endParaRPr lang="en-US" dirty="0">
                        <a:effectLst/>
                        <a:latin typeface="Google Sans Text"/>
                      </a:endParaRPr>
                    </a:p>
                  </a:txBody>
                  <a:tcPr marL="114300" marR="114300" marT="76200" marB="7620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effectLst/>
                        </a:rPr>
                        <a:t>Airbus vs. Boeing</a:t>
                      </a:r>
                      <a:endParaRPr lang="en-US" dirty="0">
                        <a:effectLst/>
                        <a:latin typeface="Google Sans Text"/>
                      </a:endParaRPr>
                    </a:p>
                  </a:txBody>
                  <a:tcPr marL="114300" marR="114300" marT="76200" marB="7620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934258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b="1" dirty="0">
                          <a:effectLst/>
                        </a:rPr>
                        <a:t>Gravity</a:t>
                      </a:r>
                      <a:endParaRPr lang="en-US" dirty="0">
                        <a:effectLst/>
                        <a:latin typeface="Google Sans Text"/>
                      </a:endParaRPr>
                    </a:p>
                  </a:txBody>
                  <a:tcPr marL="114300" marR="114300" marT="76200" marB="7620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effectLst/>
                        </a:rPr>
                        <a:t>Proximity &amp; size</a:t>
                      </a:r>
                      <a:endParaRPr lang="en-US" dirty="0">
                        <a:effectLst/>
                        <a:latin typeface="Google Sans Text"/>
                      </a:endParaRPr>
                    </a:p>
                  </a:txBody>
                  <a:tcPr marL="114300" marR="114300" marT="76200" marB="7620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effectLst/>
                        </a:rPr>
                        <a:t>Trade agreement effects</a:t>
                      </a:r>
                      <a:endParaRPr lang="en-US" dirty="0">
                        <a:effectLst/>
                        <a:latin typeface="Google Sans Text"/>
                      </a:endParaRPr>
                    </a:p>
                  </a:txBody>
                  <a:tcPr marL="114300" marR="114300" marT="76200" marB="7620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effectLst/>
                        </a:rPr>
                        <a:t>Brexit estimates</a:t>
                      </a:r>
                      <a:endParaRPr lang="en-US" dirty="0">
                        <a:effectLst/>
                        <a:latin typeface="Google Sans Text"/>
                      </a:endParaRPr>
                    </a:p>
                  </a:txBody>
                  <a:tcPr marL="114300" marR="114300" marT="76200" marB="7620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221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029094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81FBC-C29E-DA0C-6927-5AB245769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51156"/>
          </a:xfrm>
        </p:spPr>
        <p:txBody>
          <a:bodyPr>
            <a:normAutofit fontScale="90000"/>
          </a:bodyPr>
          <a:lstStyle/>
          <a:p>
            <a:r>
              <a:rPr lang="en-US" sz="3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Part III: Weeks 10-14 – Deep Dive </a:t>
            </a:r>
            <a:br>
              <a:rPr lang="en-US" sz="3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</a:br>
            <a:r>
              <a:rPr lang="en-US" sz="3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Weeks 10-14 Focus Areas</a:t>
            </a:r>
            <a:endParaRPr lang="en-TJ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63C1F9-3D1D-1389-669C-D2720BC40A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662"/>
            <a:ext cx="6560127" cy="4811301"/>
          </a:xfrm>
        </p:spPr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WTO structure &amp; rules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Trade disputes &amp; settlement mechanism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Regional trade agreements (RTAs)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Industrial policy &amp; supply chains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Trade and climate change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Future challenges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39330217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81FBC-C29E-DA0C-6927-5AB245769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51156"/>
          </a:xfrm>
        </p:spPr>
        <p:txBody>
          <a:bodyPr>
            <a:normAutofit/>
          </a:bodyPr>
          <a:lstStyle/>
          <a:p>
            <a:r>
              <a:rPr lang="en-US" sz="3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The WTO – Core Principles</a:t>
            </a:r>
            <a:endParaRPr lang="en-TJ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63C1F9-3D1D-1389-669C-D2720BC40A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662"/>
            <a:ext cx="6560127" cy="4811301"/>
          </a:xfrm>
        </p:spPr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Most-Favored Nation (MFN): No discrimination among members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National Treatment: Treat foreign goods like domestic after entry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Binding commitments &amp; transparency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36686766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81FBC-C29E-DA0C-6927-5AB245769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51156"/>
          </a:xfrm>
        </p:spPr>
        <p:txBody>
          <a:bodyPr>
            <a:normAutofit/>
          </a:bodyPr>
          <a:lstStyle/>
          <a:p>
            <a:r>
              <a:rPr lang="en-US" sz="3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WTO’s Dispute Settlement Understanding (DSU)</a:t>
            </a:r>
            <a:endParaRPr lang="en-TJ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63C1F9-3D1D-1389-669C-D2720BC40A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365662"/>
            <a:ext cx="8329551" cy="4811301"/>
          </a:xfrm>
        </p:spPr>
        <p:txBody>
          <a:bodyPr/>
          <a:lstStyle/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FF0000"/>
                </a:solidFill>
                <a:effectLst/>
                <a:latin typeface="quote-cjk-patch"/>
              </a:rPr>
              <a:t>Process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: Consultation </a:t>
            </a:r>
            <a:r>
              <a:rPr lang="en-US" b="1" i="0" u="none" strike="noStrike" dirty="0">
                <a:solidFill>
                  <a:srgbClr val="FF0000"/>
                </a:solidFill>
                <a:effectLst/>
                <a:latin typeface="quote-cjk-patch"/>
              </a:rPr>
              <a:t>→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 Panel </a:t>
            </a:r>
            <a:r>
              <a:rPr lang="en-US" b="1" i="0" u="none" strike="noStrike" dirty="0">
                <a:solidFill>
                  <a:srgbClr val="FF0000"/>
                </a:solidFill>
                <a:effectLst/>
                <a:latin typeface="quote-cjk-patch"/>
              </a:rPr>
              <a:t>→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 Appellate Body (now defunct) </a:t>
            </a:r>
            <a:r>
              <a:rPr lang="en-US" b="1" i="0" u="none" strike="noStrike" dirty="0">
                <a:solidFill>
                  <a:srgbClr val="FF0000"/>
                </a:solidFill>
                <a:effectLst/>
                <a:latin typeface="quote-cjk-patch"/>
              </a:rPr>
              <a:t>→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 Arbitration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FF0000"/>
                </a:solidFill>
                <a:effectLst/>
                <a:latin typeface="quote-cjk-patch"/>
              </a:rPr>
              <a:t>Success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: Over 600 disputes, high compliance (~90%)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FF0000"/>
                </a:solidFill>
                <a:effectLst/>
                <a:latin typeface="quote-cjk-patch"/>
              </a:rPr>
              <a:t>Crisis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: The US has blocked Appellate Body appointments since 2019.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235789467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81FBC-C29E-DA0C-6927-5AB245769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51156"/>
          </a:xfrm>
        </p:spPr>
        <p:txBody>
          <a:bodyPr>
            <a:normAutofit/>
          </a:bodyPr>
          <a:lstStyle/>
          <a:p>
            <a:r>
              <a:rPr lang="en-US" sz="3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Case Study – US–China Tariff War (2018–2020)</a:t>
            </a:r>
            <a:endParaRPr lang="en-TJ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63C1F9-3D1D-1389-669C-D2720BC40A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662"/>
            <a:ext cx="6560127" cy="4811301"/>
          </a:xfrm>
        </p:spPr>
        <p:txBody>
          <a:bodyPr/>
          <a:lstStyle/>
          <a:p>
            <a:pPr marL="0" indent="0" algn="l">
              <a:buNone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US Section 301 (alleged IP theft) → tariffs on $350B Chinese goods.</a:t>
            </a:r>
          </a:p>
          <a:p>
            <a:pPr marL="0" indent="0" algn="l">
              <a:buNone/>
            </a:pPr>
            <a:r>
              <a:rPr lang="en-US" b="0" i="0" u="none" strike="noStrike" dirty="0">
                <a:solidFill>
                  <a:srgbClr val="FF0000"/>
                </a:solidFill>
                <a:effectLst/>
                <a:latin typeface="quote-cjk-patch"/>
              </a:rPr>
              <a:t>China retaliated.</a:t>
            </a:r>
          </a:p>
          <a:p>
            <a:pPr marL="0" indent="0" algn="l">
              <a:buNone/>
            </a:pP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Model prediction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: Welfare losses for both (US: -0.5% GDP; China: -0.8%).</a:t>
            </a:r>
          </a:p>
          <a:p>
            <a:pPr marL="0" indent="0" algn="l">
              <a:buNone/>
            </a:pP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Evidence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: Trade diversion to Vietnam, Mexico; US farmers hurt.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34129096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81FBC-C29E-DA0C-6927-5AB245769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51156"/>
          </a:xfrm>
        </p:spPr>
        <p:txBody>
          <a:bodyPr>
            <a:normAutofit fontScale="90000"/>
          </a:bodyPr>
          <a:lstStyle/>
          <a:p>
            <a:r>
              <a:rPr lang="en-US" sz="3600" b="1" dirty="0">
                <a:effectLst/>
                <a:latin typeface="+mn-lt"/>
              </a:rPr>
              <a:t>Case Study – Airbus vs. Boeing (WTO Dispute DS316/353)</a:t>
            </a:r>
            <a:endParaRPr lang="en-TJ" dirty="0"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63C1F9-3D1D-1389-669C-D2720BC40A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662"/>
            <a:ext cx="6560127" cy="4811301"/>
          </a:xfrm>
        </p:spPr>
        <p:txBody>
          <a:bodyPr/>
          <a:lstStyle/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EU &amp; US each accused of illegal subsidies.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WTO rulings: Both guilty → authorized retaliation (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KaTeX_Main"/>
              </a:rPr>
              <a:t>7.5BUS,7.5</a:t>
            </a:r>
            <a:r>
              <a:rPr lang="en-US" b="0" i="1" u="none" strike="noStrike" dirty="0">
                <a:solidFill>
                  <a:srgbClr val="0F1115"/>
                </a:solidFill>
                <a:effectLst/>
                <a:latin typeface="KaTeX_Math"/>
              </a:rPr>
              <a:t>BUS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KaTeX_Main"/>
              </a:rPr>
              <a:t>,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4B EU).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Ceasefire (2021) shows limits of litigation.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35083390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81FBC-C29E-DA0C-6927-5AB245769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51156"/>
          </a:xfrm>
        </p:spPr>
        <p:txBody>
          <a:bodyPr>
            <a:noAutofit/>
          </a:bodyPr>
          <a:lstStyle/>
          <a:p>
            <a:r>
              <a:rPr lang="en-US" sz="3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Proliferation of Regional Trade Agreements (RTAs)</a:t>
            </a:r>
            <a:endParaRPr lang="en-TJ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63C1F9-3D1D-1389-669C-D2720BC40A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662"/>
            <a:ext cx="6560127" cy="4811301"/>
          </a:xfrm>
        </p:spPr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Over 350 RTAs in force (vs. 50 in 1990).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Models explain: Deeper integration (services, IP) beyond WTO.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Trade creation vs. diversion – evidence shows net creation but hub-spoke effects.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78998913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81FBC-C29E-DA0C-6927-5AB245769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51156"/>
          </a:xfrm>
        </p:spPr>
        <p:txBody>
          <a:bodyPr>
            <a:normAutofit/>
          </a:bodyPr>
          <a:lstStyle/>
          <a:p>
            <a:r>
              <a:rPr lang="en-US" sz="3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RTA Case – USMCA (replacing NAFTA)</a:t>
            </a:r>
            <a:endParaRPr lang="en-TJ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63C1F9-3D1D-1389-669C-D2720BC40A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662"/>
            <a:ext cx="6560127" cy="4811301"/>
          </a:xfrm>
        </p:spPr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New rules of origin (auto: 75% N.A. content, 40-45% high-wage labor).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Labor &amp; environment enforcement.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Model estimate: Modest trade creation, some reduction with China.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41910440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81FBC-C29E-DA0C-6927-5AB245769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51156"/>
          </a:xfrm>
        </p:spPr>
        <p:txBody>
          <a:bodyPr>
            <a:normAutofit/>
          </a:bodyPr>
          <a:lstStyle/>
          <a:p>
            <a:r>
              <a:rPr lang="en-US" sz="40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Industrial Policy Returns – Why Now?</a:t>
            </a:r>
            <a:endParaRPr lang="en-TJ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63C1F9-3D1D-1389-669C-D2720BC40A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662"/>
            <a:ext cx="6560127" cy="4811301"/>
          </a:xfrm>
        </p:spPr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Post-COVID supply chain fragility, national security concerns.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US CHIPS Act ($52B), EU Green Deal, China’s subsidies.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Trade models caution: If subsidies distort, can spark subsidy wars.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78097773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81FBC-C29E-DA0C-6927-5AB245769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51156"/>
          </a:xfrm>
        </p:spPr>
        <p:txBody>
          <a:bodyPr>
            <a:normAutofit/>
          </a:bodyPr>
          <a:lstStyle/>
          <a:p>
            <a:r>
              <a:rPr lang="en-US" sz="3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Supply Chain Resilience – Modeling Rerouting</a:t>
            </a:r>
            <a:endParaRPr lang="en-TJ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63C1F9-3D1D-1389-669C-D2720BC40A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662"/>
            <a:ext cx="6560127" cy="4811301"/>
          </a:xfrm>
        </p:spPr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Gravity model + shocks: COVID &amp; war → diversification vs. friend-shoring.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Evidence: FDI shifting to Vietnam, India, Mexico.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Policy trade-off: Resilience vs. efficiency (cost increase 10-20% estimated).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140526725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81FBC-C29E-DA0C-6927-5AB245769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51156"/>
          </a:xfrm>
        </p:spPr>
        <p:txBody>
          <a:bodyPr>
            <a:normAutofit fontScale="90000"/>
          </a:bodyPr>
          <a:lstStyle/>
          <a:p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Trade &amp; Climate Change – Uncharted Territory</a:t>
            </a:r>
            <a:endParaRPr lang="en-TJ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63C1F9-3D1D-1389-669C-D2720BC40A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662"/>
            <a:ext cx="6560127" cy="4811301"/>
          </a:xfrm>
        </p:spPr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Border Carbon Adjustments (BCAs): EU CBAM (2026).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Trade model logic: Correct carbon leakage, but risks protectionism.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WTO compatibility: Likely allowed if non-discriminatory.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206166652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81FBC-C29E-DA0C-6927-5AB245769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51156"/>
          </a:xfrm>
        </p:spPr>
        <p:txBody>
          <a:bodyPr>
            <a:normAutofit/>
          </a:bodyPr>
          <a:lstStyle/>
          <a:p>
            <a:r>
              <a:rPr lang="en-US" sz="3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Digital Trade – What Models Don’t Capture</a:t>
            </a:r>
            <a:endParaRPr lang="en-TJ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63C1F9-3D1D-1389-669C-D2720BC40A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662"/>
            <a:ext cx="6560127" cy="4811301"/>
          </a:xfrm>
        </p:spPr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Data flows, cross-border e-commerce, digital services taxes.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WTO e-commerce moratorium (no tariffs on digital transmissions).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Future: Could WTO rules adapt? (Joint Initiative on E-commerce stalled).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408934802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81FBC-C29E-DA0C-6927-5AB245769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51156"/>
          </a:xfrm>
        </p:spPr>
        <p:txBody>
          <a:bodyPr>
            <a:normAutofit/>
          </a:bodyPr>
          <a:lstStyle/>
          <a:p>
            <a:r>
              <a:rPr lang="en-US" sz="40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Key Evidence from Weeks 10-14 – Summary</a:t>
            </a:r>
            <a:endParaRPr lang="en-TJ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63C1F9-3D1D-1389-669C-D2720BC40A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662"/>
            <a:ext cx="6560127" cy="4811301"/>
          </a:xfrm>
        </p:spPr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WTO dispute settlement is effective but now crippled.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RTAs are the new “frontier” of trade rules.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Industrial policy is back – with risks.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Climate and digital trade are the next battlegrounds.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178176905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81FBC-C29E-DA0C-6927-5AB245769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51156"/>
          </a:xfrm>
        </p:spPr>
        <p:txBody>
          <a:bodyPr>
            <a:normAutofit/>
          </a:bodyPr>
          <a:lstStyle/>
          <a:p>
            <a:r>
              <a:rPr lang="en-US" sz="40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Exam-Style Question on Weeks 10-14</a:t>
            </a:r>
            <a:endParaRPr lang="en-TJ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63C1F9-3D1D-1389-669C-D2720BC40A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662"/>
            <a:ext cx="7284522" cy="4811301"/>
          </a:xfrm>
        </p:spPr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Prompt: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“The WTO is no longer relevant for modern trade policy.” Agree or disagree using evidence from dispute settlement, RTAs, and industrial policy.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Answer framework: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Disagree – WTO still sets baseline rules, but yes, its negotiating function is weak; RTAs fill gaps.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230473331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81FBC-C29E-DA0C-6927-5AB245769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51156"/>
          </a:xfrm>
        </p:spPr>
        <p:txBody>
          <a:bodyPr>
            <a:normAutofit fontScale="90000"/>
          </a:bodyPr>
          <a:lstStyle/>
          <a:p>
            <a:r>
              <a:rPr lang="en-US" sz="3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Part IV: The Future of the Global Trading System</a:t>
            </a:r>
            <a:br>
              <a:rPr lang="en-US" sz="3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</a:br>
            <a:r>
              <a:rPr lang="en-US" sz="3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Four Mega-Trends Reshaping Trade</a:t>
            </a:r>
            <a:endParaRPr lang="en-TJ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63C1F9-3D1D-1389-669C-D2720BC40A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662"/>
            <a:ext cx="6560127" cy="4811301"/>
          </a:xfrm>
        </p:spPr>
        <p:txBody>
          <a:bodyPr/>
          <a:lstStyle/>
          <a:p>
            <a:pPr algn="l">
              <a:buFont typeface="+mj-lt"/>
              <a:buAutoNum type="arabicPeriod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Geopolitical fragmentation (US-China decoupling)</a:t>
            </a:r>
          </a:p>
          <a:p>
            <a:pPr algn="l">
              <a:buFont typeface="+mj-lt"/>
              <a:buAutoNum type="arabicPeriod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Climate imperatives (carbon borders, green subsidies)</a:t>
            </a:r>
          </a:p>
          <a:p>
            <a:pPr algn="l">
              <a:buFont typeface="+mj-lt"/>
              <a:buAutoNum type="arabicPeriod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Technological change (digital, AI, services)</a:t>
            </a:r>
          </a:p>
          <a:p>
            <a:pPr algn="l">
              <a:buFont typeface="+mj-lt"/>
              <a:buAutoNum type="arabicPeriod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Rise of state capitalism (industrial policy, state-owned enterprises)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172472914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81FBC-C29E-DA0C-6927-5AB245769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51156"/>
          </a:xfrm>
        </p:spPr>
        <p:txBody>
          <a:bodyPr>
            <a:noAutofit/>
          </a:bodyPr>
          <a:lstStyle/>
          <a:p>
            <a:r>
              <a:rPr lang="en-US" sz="32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Scenario A – Fragmentation (WTO weak, blocs emerge)</a:t>
            </a:r>
            <a:endParaRPr lang="en-TJ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63C1F9-3D1D-1389-669C-D2720BC40A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662"/>
            <a:ext cx="6560127" cy="4811301"/>
          </a:xfrm>
        </p:spPr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Western bloc (US, EU, allies) vs. Eastern bloc (China, Russia, non-aligned).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Model prediction: Large welfare losses (WTO estimates 5% global GDP).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Evidence: Trade growth between geopolitical rivals slowed post-2022.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228037896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81FBC-C29E-DA0C-6927-5AB245769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51156"/>
          </a:xfrm>
        </p:spPr>
        <p:txBody>
          <a:bodyPr>
            <a:normAutofit/>
          </a:bodyPr>
          <a:lstStyle/>
          <a:p>
            <a:r>
              <a:rPr lang="en-US" sz="40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Scenario B – WTO 2.0 (Reform and Revival)</a:t>
            </a:r>
            <a:endParaRPr lang="en-TJ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63C1F9-3D1D-1389-669C-D2720BC40A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662"/>
            <a:ext cx="6560127" cy="4811301"/>
          </a:xfrm>
        </p:spPr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Reforms needed: Appellate Body fix, new rules for digital/ climate.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Plurilateral agreements (joint initiatives) as pathway.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Possible? Political will lacking, but necessary for global public goods.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394549651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81FBC-C29E-DA0C-6927-5AB245769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51156"/>
          </a:xfrm>
        </p:spPr>
        <p:txBody>
          <a:bodyPr>
            <a:normAutofit/>
          </a:bodyPr>
          <a:lstStyle/>
          <a:p>
            <a:r>
              <a:rPr lang="en-US" sz="3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Trade &amp; National Security – The New Loophole</a:t>
            </a:r>
            <a:endParaRPr lang="en-TJ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63C1F9-3D1D-1389-669C-D2720BC40A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662"/>
            <a:ext cx="6560127" cy="4811301"/>
          </a:xfrm>
        </p:spPr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GATT Article XXI allows any trade restriction for essential security.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Increasingly invoked (US steel, China tech).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Risk: Erodes rules-based system – trade as weapon.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27620573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81FBC-C29E-DA0C-6927-5AB245769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51156"/>
          </a:xfrm>
        </p:spPr>
        <p:txBody>
          <a:bodyPr>
            <a:normAutofit/>
          </a:bodyPr>
          <a:lstStyle/>
          <a:p>
            <a:r>
              <a:rPr lang="en-US" sz="3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Future of Supply Chains – Predicted Path</a:t>
            </a:r>
            <a:endParaRPr lang="en-TJ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63C1F9-3D1D-1389-669C-D2720BC40A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662"/>
            <a:ext cx="6560127" cy="4811301"/>
          </a:xfrm>
        </p:spPr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Near-shoring (Mexico, Turkey) and friend-shoring (allies only).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Essential goods (semiconductors, medical supplies, critical minerals).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Model insight: Efficiency loss but stability gain – depends on risk preference.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6347863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81FBC-C29E-DA0C-6927-5AB245769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51156"/>
          </a:xfrm>
        </p:spPr>
        <p:txBody>
          <a:bodyPr>
            <a:noAutofit/>
          </a:bodyPr>
          <a:lstStyle/>
          <a:p>
            <a:r>
              <a:rPr lang="en-US" sz="32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What Should Policy-Makers Do? (Evidence-Based)</a:t>
            </a:r>
            <a:endParaRPr lang="en-TJ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63C1F9-3D1D-1389-669C-D2720BC40A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662"/>
            <a:ext cx="6560127" cy="4811301"/>
          </a:xfrm>
        </p:spPr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Compensate losers (TAA, place-based policies) – reduces backlash.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Pursue WTO reform + plurilateral deals.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Use tariffs only for genuine externalities (carbon, security).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Avoid subsidy races – negotiate rules on industrial policy.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201093122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81FBC-C29E-DA0C-6927-5AB245769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51156"/>
          </a:xfrm>
        </p:spPr>
        <p:txBody>
          <a:bodyPr>
            <a:noAutofit/>
          </a:bodyPr>
          <a:lstStyle/>
          <a:p>
            <a:r>
              <a:rPr lang="en-US" sz="3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Your Role – Using Trade Models as a Policy Analyst</a:t>
            </a:r>
            <a:endParaRPr lang="en-TJ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63C1F9-3D1D-1389-669C-D2720BC40A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662"/>
            <a:ext cx="6560127" cy="4811301"/>
          </a:xfrm>
        </p:spPr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Step 1: Identify relevant model (Ricardo for efficiency, H-O for distribution, Gravity for flows).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Step 2: Gather evidence (trade elasticities, adjustment costs, political constraints).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Step 3: Predict winners/losers, design complementary policies.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Step 4: Evaluate feasibility (WTO law, retaliation risk).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136079376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81FBC-C29E-DA0C-6927-5AB245769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51156"/>
          </a:xfrm>
        </p:spPr>
        <p:txBody>
          <a:bodyPr>
            <a:normAutofit/>
          </a:bodyPr>
          <a:lstStyle/>
          <a:p>
            <a:r>
              <a:rPr lang="en-US" sz="3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The Core Takeaway</a:t>
            </a:r>
            <a:endParaRPr lang="en-TJ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63C1F9-3D1D-1389-669C-D2720BC40A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662"/>
            <a:ext cx="6560127" cy="4811301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Trade models do not give simple “free trade good/protectionism bad” answers. They give </a:t>
            </a: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structured ways to trace consequences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– efficiency, distribution, stability, legality. Good policy integrates all four.</a:t>
            </a:r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254379458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81FBC-C29E-DA0C-6927-5AB245769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51156"/>
          </a:xfrm>
        </p:spPr>
        <p:txBody>
          <a:bodyPr>
            <a:normAutofit fontScale="90000"/>
          </a:bodyPr>
          <a:lstStyle/>
          <a:p>
            <a:r>
              <a:rPr lang="en-US" sz="3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Part V: Cumulative Exam Preparation</a:t>
            </a:r>
            <a:br>
              <a:rPr lang="en-US" sz="3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</a:br>
            <a:r>
              <a:rPr lang="en-US" sz="3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Sample Cumulative Exam Questions</a:t>
            </a:r>
            <a:endParaRPr lang="en-TJ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63C1F9-3D1D-1389-669C-D2720BC40A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662"/>
            <a:ext cx="6560127" cy="4811301"/>
          </a:xfrm>
        </p:spPr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Short answer: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Explain </a:t>
            </a:r>
            <a:r>
              <a:rPr lang="en-US" b="0" i="0" u="none" strike="noStrike" dirty="0" err="1">
                <a:solidFill>
                  <a:srgbClr val="0F1115"/>
                </a:solidFill>
                <a:effectLst/>
                <a:latin typeface="quote-cjk-patch"/>
              </a:rPr>
              <a:t>Stolper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-Samuelson using China-US trade.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Essay: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How do the Specific Factors and New Trade Theory models explain opposition to TPP differently?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Policy memo: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You advise the EU on imposing a carbon border adjustment. Use WTO rules and trade models to justify/ critique.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44012054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81FBC-C29E-DA0C-6927-5AB245769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51156"/>
          </a:xfrm>
        </p:spPr>
        <p:txBody>
          <a:bodyPr>
            <a:noAutofit/>
          </a:bodyPr>
          <a:lstStyle/>
          <a:p>
            <a:r>
              <a:rPr lang="en-US" sz="32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How to Integrate Theory + Evidence in Your Answers</a:t>
            </a:r>
            <a:endParaRPr lang="en-TJ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63C1F9-3D1D-1389-669C-D2720BC40A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662"/>
            <a:ext cx="6560127" cy="4811301"/>
          </a:xfrm>
        </p:spPr>
        <p:txBody>
          <a:bodyPr/>
          <a:lstStyle/>
          <a:p>
            <a:pPr>
              <a:lnSpc>
                <a:spcPct val="200000"/>
              </a:lnSpc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State the model </a:t>
            </a:r>
            <a:r>
              <a:rPr lang="en-US" b="0" i="0" u="none" strike="noStrike" dirty="0">
                <a:solidFill>
                  <a:srgbClr val="FF0000"/>
                </a:solidFill>
                <a:effectLst/>
                <a:latin typeface="quote-cjk-patch"/>
              </a:rPr>
              <a:t>→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 Predict outcome </a:t>
            </a:r>
            <a:r>
              <a:rPr lang="en-US" b="0" i="0" u="none" strike="noStrike" dirty="0">
                <a:solidFill>
                  <a:srgbClr val="FF0000"/>
                </a:solidFill>
                <a:effectLst/>
                <a:latin typeface="quote-cjk-patch"/>
              </a:rPr>
              <a:t>→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 Cite empirical study (e.g., Autor et al. on China shock) </a:t>
            </a:r>
            <a:r>
              <a:rPr lang="en-US" b="0" i="0" u="none" strike="noStrike" dirty="0">
                <a:solidFill>
                  <a:srgbClr val="FF0000"/>
                </a:solidFill>
                <a:effectLst/>
                <a:latin typeface="quote-cjk-patch"/>
              </a:rPr>
              <a:t>→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 Acknowledge limitations </a:t>
            </a:r>
            <a:r>
              <a:rPr lang="en-US" b="0" i="0" u="none" strike="noStrike" dirty="0">
                <a:solidFill>
                  <a:srgbClr val="FF0000"/>
                </a:solidFill>
                <a:effectLst/>
                <a:latin typeface="quote-cjk-patch"/>
              </a:rPr>
              <a:t>→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 State policy implication.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407155645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81FBC-C29E-DA0C-6927-5AB245769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51156"/>
          </a:xfrm>
        </p:spPr>
        <p:txBody>
          <a:bodyPr>
            <a:normAutofit/>
          </a:bodyPr>
          <a:lstStyle/>
          <a:p>
            <a:r>
              <a:rPr lang="en-US" sz="40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Key Empirical Papers to Remember</a:t>
            </a:r>
            <a:endParaRPr lang="en-TJ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63C1F9-3D1D-1389-669C-D2720BC40A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662"/>
            <a:ext cx="6560127" cy="4811301"/>
          </a:xfrm>
        </p:spPr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 err="1">
                <a:solidFill>
                  <a:srgbClr val="0F1115"/>
                </a:solidFill>
                <a:effectLst/>
                <a:latin typeface="quote-cjk-patch"/>
              </a:rPr>
              <a:t>Broda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 &amp; Weinstein (2006) – Gains from variety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Autor, Dorn &amp; Hanson (2013) – China trade shocks &amp; US labor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 err="1">
                <a:solidFill>
                  <a:srgbClr val="0F1115"/>
                </a:solidFill>
                <a:effectLst/>
                <a:latin typeface="quote-cjk-patch"/>
              </a:rPr>
              <a:t>Bown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 &amp; Irwin (2021) – Trump’s tariffs &amp; retaliation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WTO World Trade Report 2023 – Geopolitics &amp; fragmentation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119898764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81FBC-C29E-DA0C-6927-5AB245769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51156"/>
          </a:xfrm>
        </p:spPr>
        <p:txBody>
          <a:bodyPr>
            <a:normAutofit/>
          </a:bodyPr>
          <a:lstStyle/>
          <a:p>
            <a:r>
              <a:rPr lang="en-US" sz="3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Final Advice</a:t>
            </a:r>
            <a:endParaRPr lang="en-TJ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63C1F9-3D1D-1389-669C-D2720BC40A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662"/>
            <a:ext cx="6560127" cy="4811301"/>
          </a:xfrm>
        </p:spPr>
        <p:txBody>
          <a:bodyPr/>
          <a:lstStyle/>
          <a:p>
            <a:pPr marL="0" indent="0" algn="l">
              <a:buNone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Focus on </a:t>
            </a: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mechanisms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(not just conclusions).</a:t>
            </a:r>
          </a:p>
          <a:p>
            <a:pPr marL="0" indent="0" algn="l">
              <a:buNone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For policy questions, always ask: “Compared to what?” (free trade, no deal, alternative RTA).</a:t>
            </a:r>
          </a:p>
          <a:p>
            <a:pPr marL="0" indent="0" algn="l">
              <a:buNone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Bring models to life with </a:t>
            </a: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real cases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(US-China, USMCA, Airbus).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120975178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0BAB2-76AE-B981-BC75-BB93133013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3203" y="442025"/>
            <a:ext cx="10515600" cy="478023"/>
          </a:xfrm>
        </p:spPr>
        <p:txBody>
          <a:bodyPr>
            <a:normAutofit fontScale="90000"/>
          </a:bodyPr>
          <a:lstStyle/>
          <a:p>
            <a:r>
              <a:rPr lang="en-TJ" sz="3100" b="1" dirty="0">
                <a:latin typeface="+mn-lt"/>
              </a:rPr>
              <a:t>References</a:t>
            </a:r>
            <a:endParaRPr lang="en-TJ" b="1" dirty="0"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4A5B60-FD65-0538-4972-92572F9A56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056905"/>
            <a:ext cx="7723909" cy="5094514"/>
          </a:xfrm>
        </p:spPr>
        <p:txBody>
          <a:bodyPr>
            <a:normAutofit fontScale="77500" lnSpcReduction="20000"/>
          </a:bodyPr>
          <a:lstStyle/>
          <a:p>
            <a:pPr algn="l">
              <a:lnSpc>
                <a:spcPct val="120000"/>
              </a:lnSpc>
              <a:buFont typeface="+mj-lt"/>
              <a:buAutoNum type="arabicPeriod"/>
            </a:pPr>
            <a:r>
              <a:rPr lang="en-US" sz="24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Autor, D. H., Dorn, D., &amp; Hanson, G. H. (2013).</a:t>
            </a:r>
            <a:r>
              <a:rPr lang="en-US" sz="24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"The China Syndrome: Local Labor Market Effects of Import Competition in the United States." </a:t>
            </a:r>
            <a:r>
              <a:rPr lang="en-US" sz="2400" b="0" i="1" u="none" strike="noStrike" dirty="0">
                <a:solidFill>
                  <a:srgbClr val="0F1115"/>
                </a:solidFill>
                <a:effectLst/>
                <a:latin typeface="quote-cjk-patch"/>
              </a:rPr>
              <a:t>American Economic Review</a:t>
            </a:r>
            <a:r>
              <a:rPr lang="en-US" sz="24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, 103(6), 2121-2168.</a:t>
            </a:r>
          </a:p>
          <a:p>
            <a:pPr algn="l">
              <a:lnSpc>
                <a:spcPct val="120000"/>
              </a:lnSpc>
              <a:buFont typeface="+mj-lt"/>
              <a:buAutoNum type="arabicPeriod"/>
            </a:pPr>
            <a:r>
              <a:rPr lang="en-US" sz="24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Krugman, P. (1980).</a:t>
            </a:r>
            <a:r>
              <a:rPr lang="en-US" sz="24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"Scale Economies, Product Differentiation, and the Pattern of Trade." </a:t>
            </a:r>
            <a:r>
              <a:rPr lang="en-US" sz="2400" b="0" i="1" u="none" strike="noStrike" dirty="0">
                <a:solidFill>
                  <a:srgbClr val="0F1115"/>
                </a:solidFill>
                <a:effectLst/>
                <a:latin typeface="quote-cjk-patch"/>
              </a:rPr>
              <a:t>American Economic Review</a:t>
            </a:r>
            <a:r>
              <a:rPr lang="en-US" sz="24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, 70(5), 950-959.</a:t>
            </a:r>
          </a:p>
          <a:p>
            <a:pPr algn="l">
              <a:lnSpc>
                <a:spcPct val="120000"/>
              </a:lnSpc>
              <a:buFont typeface="+mj-lt"/>
              <a:buAutoNum type="arabicPeriod"/>
            </a:pPr>
            <a:r>
              <a:rPr lang="en-US" sz="2400" b="1" i="0" u="none" strike="noStrike" dirty="0" err="1">
                <a:solidFill>
                  <a:srgbClr val="0F1115"/>
                </a:solidFill>
                <a:effectLst/>
                <a:latin typeface="quote-cjk-patch"/>
              </a:rPr>
              <a:t>Stolper</a:t>
            </a:r>
            <a:r>
              <a:rPr lang="en-US" sz="24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, W., &amp; Samuelson, P. (1941).</a:t>
            </a:r>
            <a:r>
              <a:rPr lang="en-US" sz="24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"Protection and Real Wages." </a:t>
            </a:r>
            <a:r>
              <a:rPr lang="en-US" sz="2400" b="0" i="1" u="none" strike="noStrike" dirty="0">
                <a:solidFill>
                  <a:srgbClr val="0F1115"/>
                </a:solidFill>
                <a:effectLst/>
                <a:latin typeface="quote-cjk-patch"/>
              </a:rPr>
              <a:t>Review of Economic Studies</a:t>
            </a:r>
            <a:r>
              <a:rPr lang="en-US" sz="24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, 9(1), 58-73.</a:t>
            </a:r>
          </a:p>
          <a:p>
            <a:pPr algn="l">
              <a:lnSpc>
                <a:spcPct val="120000"/>
              </a:lnSpc>
              <a:buFont typeface="+mj-lt"/>
              <a:buAutoNum type="arabicPeriod"/>
            </a:pPr>
            <a:r>
              <a:rPr lang="en-US" sz="24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Melitz, M. (2003).</a:t>
            </a:r>
            <a:r>
              <a:rPr lang="en-US" sz="24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"The Impact of Trade on Intra-Industry Reallocations and Aggregate Industry Productivity." </a:t>
            </a:r>
            <a:r>
              <a:rPr lang="en-US" sz="2400" b="0" i="1" u="none" strike="noStrike" dirty="0" err="1">
                <a:solidFill>
                  <a:srgbClr val="0F1115"/>
                </a:solidFill>
                <a:effectLst/>
                <a:latin typeface="quote-cjk-patch"/>
              </a:rPr>
              <a:t>Econometrica</a:t>
            </a:r>
            <a:r>
              <a:rPr lang="en-US" sz="24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, 71(6), 1695-1725.</a:t>
            </a:r>
          </a:p>
          <a:p>
            <a:pPr algn="l">
              <a:lnSpc>
                <a:spcPct val="120000"/>
              </a:lnSpc>
              <a:buFont typeface="+mj-lt"/>
              <a:buAutoNum type="arabicPeriod"/>
            </a:pPr>
            <a:r>
              <a:rPr lang="en-US" sz="2400" b="1" i="0" u="none" strike="noStrike" dirty="0" err="1">
                <a:solidFill>
                  <a:srgbClr val="0F1115"/>
                </a:solidFill>
                <a:effectLst/>
                <a:latin typeface="quote-cjk-patch"/>
              </a:rPr>
              <a:t>Bown</a:t>
            </a:r>
            <a:r>
              <a:rPr lang="en-US" sz="24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, C. P., &amp; Irwin, D. A. (2021).</a:t>
            </a:r>
            <a:r>
              <a:rPr lang="en-US" sz="24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"Trump's Tariffs and the WTO." </a:t>
            </a:r>
            <a:r>
              <a:rPr lang="en-US" sz="2400" b="0" i="1" u="none" strike="noStrike" dirty="0">
                <a:solidFill>
                  <a:srgbClr val="0F1115"/>
                </a:solidFill>
                <a:effectLst/>
                <a:latin typeface="quote-cjk-patch"/>
              </a:rPr>
              <a:t>Peterson Institute for International Economics Working Paper</a:t>
            </a:r>
            <a:r>
              <a:rPr lang="en-US" sz="24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, 21-10.</a:t>
            </a:r>
          </a:p>
          <a:p>
            <a:pPr algn="l">
              <a:lnSpc>
                <a:spcPct val="120000"/>
              </a:lnSpc>
              <a:buFont typeface="+mj-lt"/>
              <a:buAutoNum type="arabicPeriod"/>
            </a:pPr>
            <a:r>
              <a:rPr lang="en-US" sz="24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World Trade </a:t>
            </a:r>
            <a:r>
              <a:rPr lang="en-US" sz="2400" b="1" i="0" u="none" strike="noStrike" dirty="0" err="1">
                <a:solidFill>
                  <a:srgbClr val="0F1115"/>
                </a:solidFill>
                <a:effectLst/>
                <a:latin typeface="quote-cjk-patch"/>
              </a:rPr>
              <a:t>Organisation</a:t>
            </a:r>
            <a:r>
              <a:rPr lang="en-US" sz="24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. (2023).</a:t>
            </a:r>
            <a:r>
              <a:rPr lang="en-US" sz="24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*World Trade Report 2023: Re-globalization for a Secure, Inclusive and Sustainable Future*. Geneva: WTO Publications.</a:t>
            </a:r>
          </a:p>
        </p:txBody>
      </p:sp>
    </p:spTree>
    <p:extLst>
      <p:ext uri="{BB962C8B-B14F-4D97-AF65-F5344CB8AC3E}">
        <p14:creationId xmlns:p14="http://schemas.microsoft.com/office/powerpoint/2010/main" val="316328617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63C1F9-3D1D-1389-669C-D2720BC40A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04454" y="1995055"/>
            <a:ext cx="6560127" cy="70064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48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Good luck on the exam!</a:t>
            </a:r>
            <a:endParaRPr lang="en-US" sz="4800" b="0" i="0" u="none" strike="noStrike" dirty="0">
              <a:solidFill>
                <a:srgbClr val="0F1115"/>
              </a:solidFill>
              <a:effectLst/>
              <a:latin typeface="quote-cjk-patch"/>
            </a:endParaRPr>
          </a:p>
        </p:txBody>
      </p:sp>
    </p:spTree>
    <p:extLst>
      <p:ext uri="{BB962C8B-B14F-4D97-AF65-F5344CB8AC3E}">
        <p14:creationId xmlns:p14="http://schemas.microsoft.com/office/powerpoint/2010/main" val="16887228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2111</Words>
  <Application>Microsoft Macintosh PowerPoint</Application>
  <PresentationFormat>Widescreen</PresentationFormat>
  <Paragraphs>194</Paragraphs>
  <Slides>42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50" baseType="lpstr">
      <vt:lpstr>Arial</vt:lpstr>
      <vt:lpstr>Calibri</vt:lpstr>
      <vt:lpstr>Calibri Light</vt:lpstr>
      <vt:lpstr>Google Sans Text</vt:lpstr>
      <vt:lpstr>KaTeX_Main</vt:lpstr>
      <vt:lpstr>KaTeX_Math</vt:lpstr>
      <vt:lpstr>quote-cjk-patch</vt:lpstr>
      <vt:lpstr>Office Theme</vt:lpstr>
      <vt:lpstr>International Trade and Policy</vt:lpstr>
      <vt:lpstr>Part I: Setting the Stage Agenda</vt:lpstr>
      <vt:lpstr>Why This Review Matters</vt:lpstr>
      <vt:lpstr>Cumulative Scope – What’s Emphasized</vt:lpstr>
      <vt:lpstr>Key Question Driving the Course</vt:lpstr>
      <vt:lpstr>Brief Recap – Comparative Advantage (Ricardo)</vt:lpstr>
      <vt:lpstr>Part II: How Trade Models Inform Policy ( Heckscher-Ohlin (H-O) Model &amp; Income Distribution</vt:lpstr>
      <vt:lpstr>Specific Factors Model – Short-Run Politics</vt:lpstr>
      <vt:lpstr>New Trade Theory (Krugman) – Economies of Scale &amp; Variety</vt:lpstr>
      <vt:lpstr>Gravity Model – The Workhorse of Applied Trade</vt:lpstr>
      <vt:lpstr>Evidence – Does Theory Match Reality?</vt:lpstr>
      <vt:lpstr>Trade Models &amp; Tariff Setting – A Framework</vt:lpstr>
      <vt:lpstr>Modeling Non-Tariff Barriers (NTBs)</vt:lpstr>
      <vt:lpstr>Trade &amp; Labor Markets – What Models Miss</vt:lpstr>
      <vt:lpstr>Summary Table – Model → Policy Insight → Real-World Example</vt:lpstr>
      <vt:lpstr>Part III: Weeks 10-14 – Deep Dive  Weeks 10-14 Focus Areas</vt:lpstr>
      <vt:lpstr>The WTO – Core Principles</vt:lpstr>
      <vt:lpstr>WTO’s Dispute Settlement Understanding (DSU)</vt:lpstr>
      <vt:lpstr>Case Study – US–China Tariff War (2018–2020)</vt:lpstr>
      <vt:lpstr>Case Study – Airbus vs. Boeing (WTO Dispute DS316/353)</vt:lpstr>
      <vt:lpstr>Proliferation of Regional Trade Agreements (RTAs)</vt:lpstr>
      <vt:lpstr>RTA Case – USMCA (replacing NAFTA)</vt:lpstr>
      <vt:lpstr>Industrial Policy Returns – Why Now?</vt:lpstr>
      <vt:lpstr>Supply Chain Resilience – Modeling Rerouting</vt:lpstr>
      <vt:lpstr>Trade &amp; Climate Change – Uncharted Territory</vt:lpstr>
      <vt:lpstr>Digital Trade – What Models Don’t Capture</vt:lpstr>
      <vt:lpstr>Key Evidence from Weeks 10-14 – Summary</vt:lpstr>
      <vt:lpstr>Exam-Style Question on Weeks 10-14</vt:lpstr>
      <vt:lpstr>Part IV: The Future of the Global Trading System Four Mega-Trends Reshaping Trade</vt:lpstr>
      <vt:lpstr>Scenario A – Fragmentation (WTO weak, blocs emerge)</vt:lpstr>
      <vt:lpstr>Scenario B – WTO 2.0 (Reform and Revival)</vt:lpstr>
      <vt:lpstr>Trade &amp; National Security – The New Loophole</vt:lpstr>
      <vt:lpstr>Future of Supply Chains – Predicted Path</vt:lpstr>
      <vt:lpstr>What Should Policy-Makers Do? (Evidence-Based)</vt:lpstr>
      <vt:lpstr>Your Role – Using Trade Models as a Policy Analyst</vt:lpstr>
      <vt:lpstr>The Core Takeaway</vt:lpstr>
      <vt:lpstr>Part V: Cumulative Exam Preparation Sample Cumulative Exam Questions</vt:lpstr>
      <vt:lpstr>How to Integrate Theory + Evidence in Your Answers</vt:lpstr>
      <vt:lpstr>Key Empirical Papers to Remember</vt:lpstr>
      <vt:lpstr>Final Advice</vt:lpstr>
      <vt:lpstr>References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Mubinzhon Abduvaliev</dc:creator>
  <cp:lastModifiedBy>Mubinzhon Abduvaliev</cp:lastModifiedBy>
  <cp:revision>3</cp:revision>
  <dcterms:created xsi:type="dcterms:W3CDTF">2026-05-26T04:04:06Z</dcterms:created>
  <dcterms:modified xsi:type="dcterms:W3CDTF">2026-05-26T04:35:26Z</dcterms:modified>
</cp:coreProperties>
</file>